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8"/>
  </p:notesMasterIdLst>
  <p:handoutMasterIdLst>
    <p:handoutMasterId r:id="rId29"/>
  </p:handoutMasterIdLst>
  <p:sldIdLst>
    <p:sldId id="1806" r:id="rId2"/>
    <p:sldId id="1799" r:id="rId3"/>
    <p:sldId id="1800" r:id="rId4"/>
    <p:sldId id="1801" r:id="rId5"/>
    <p:sldId id="1777" r:id="rId6"/>
    <p:sldId id="1720" r:id="rId7"/>
    <p:sldId id="1721" r:id="rId8"/>
    <p:sldId id="1808" r:id="rId9"/>
    <p:sldId id="1809" r:id="rId10"/>
    <p:sldId id="1747" r:id="rId11"/>
    <p:sldId id="1748" r:id="rId12"/>
    <p:sldId id="1749" r:id="rId13"/>
    <p:sldId id="1779" r:id="rId14"/>
    <p:sldId id="1810" r:id="rId15"/>
    <p:sldId id="1785" r:id="rId16"/>
    <p:sldId id="1755" r:id="rId17"/>
    <p:sldId id="1722" r:id="rId18"/>
    <p:sldId id="1723" r:id="rId19"/>
    <p:sldId id="1724" r:id="rId20"/>
    <p:sldId id="1725" r:id="rId21"/>
    <p:sldId id="1726" r:id="rId22"/>
    <p:sldId id="1727" r:id="rId23"/>
    <p:sldId id="1728" r:id="rId24"/>
    <p:sldId id="1730" r:id="rId25"/>
    <p:sldId id="1787" r:id="rId26"/>
    <p:sldId id="1811" r:id="rId27"/>
  </p:sldIdLst>
  <p:sldSz cx="9144000" cy="6858000" type="screen4x3"/>
  <p:notesSz cx="6858000" cy="9144000"/>
  <p:custDataLst>
    <p:tags r:id="rId30"/>
  </p:custDataLst>
  <p:defaultTextStyle>
    <a:defPPr>
      <a:defRPr lang="da-DK"/>
    </a:defPPr>
    <a:lvl1pPr algn="l" rtl="0" fontAlgn="base">
      <a:spcBef>
        <a:spcPct val="0"/>
      </a:spcBef>
      <a:spcAft>
        <a:spcPct val="0"/>
      </a:spcAft>
      <a:defRPr kern="1200">
        <a:solidFill>
          <a:schemeClr val="tx1"/>
        </a:solidFill>
        <a:latin typeface="Comic Sans MS" pitchFamily="66" charset="0"/>
        <a:ea typeface="+mn-ea"/>
        <a:cs typeface="Arial" charset="0"/>
      </a:defRPr>
    </a:lvl1pPr>
    <a:lvl2pPr marL="457200" algn="l" rtl="0" fontAlgn="base">
      <a:spcBef>
        <a:spcPct val="0"/>
      </a:spcBef>
      <a:spcAft>
        <a:spcPct val="0"/>
      </a:spcAft>
      <a:defRPr kern="1200">
        <a:solidFill>
          <a:schemeClr val="tx1"/>
        </a:solidFill>
        <a:latin typeface="Comic Sans MS" pitchFamily="66" charset="0"/>
        <a:ea typeface="+mn-ea"/>
        <a:cs typeface="Arial" charset="0"/>
      </a:defRPr>
    </a:lvl2pPr>
    <a:lvl3pPr marL="914400" algn="l" rtl="0" fontAlgn="base">
      <a:spcBef>
        <a:spcPct val="0"/>
      </a:spcBef>
      <a:spcAft>
        <a:spcPct val="0"/>
      </a:spcAft>
      <a:defRPr kern="1200">
        <a:solidFill>
          <a:schemeClr val="tx1"/>
        </a:solidFill>
        <a:latin typeface="Comic Sans MS" pitchFamily="66" charset="0"/>
        <a:ea typeface="+mn-ea"/>
        <a:cs typeface="Arial" charset="0"/>
      </a:defRPr>
    </a:lvl3pPr>
    <a:lvl4pPr marL="1371600" algn="l" rtl="0" fontAlgn="base">
      <a:spcBef>
        <a:spcPct val="0"/>
      </a:spcBef>
      <a:spcAft>
        <a:spcPct val="0"/>
      </a:spcAft>
      <a:defRPr kern="1200">
        <a:solidFill>
          <a:schemeClr val="tx1"/>
        </a:solidFill>
        <a:latin typeface="Comic Sans MS" pitchFamily="66" charset="0"/>
        <a:ea typeface="+mn-ea"/>
        <a:cs typeface="Arial" charset="0"/>
      </a:defRPr>
    </a:lvl4pPr>
    <a:lvl5pPr marL="1828800" algn="l" rtl="0" fontAlgn="base">
      <a:spcBef>
        <a:spcPct val="0"/>
      </a:spcBef>
      <a:spcAft>
        <a:spcPct val="0"/>
      </a:spcAft>
      <a:defRPr kern="1200">
        <a:solidFill>
          <a:schemeClr val="tx1"/>
        </a:solidFill>
        <a:latin typeface="Comic Sans MS" pitchFamily="66" charset="0"/>
        <a:ea typeface="+mn-ea"/>
        <a:cs typeface="Arial" charset="0"/>
      </a:defRPr>
    </a:lvl5pPr>
    <a:lvl6pPr marL="2286000" algn="l" defTabSz="914400" rtl="0" eaLnBrk="1" latinLnBrk="0" hangingPunct="1">
      <a:defRPr kern="1200">
        <a:solidFill>
          <a:schemeClr val="tx1"/>
        </a:solidFill>
        <a:latin typeface="Comic Sans MS" pitchFamily="66" charset="0"/>
        <a:ea typeface="+mn-ea"/>
        <a:cs typeface="Arial" charset="0"/>
      </a:defRPr>
    </a:lvl6pPr>
    <a:lvl7pPr marL="2743200" algn="l" defTabSz="914400" rtl="0" eaLnBrk="1" latinLnBrk="0" hangingPunct="1">
      <a:defRPr kern="1200">
        <a:solidFill>
          <a:schemeClr val="tx1"/>
        </a:solidFill>
        <a:latin typeface="Comic Sans MS" pitchFamily="66" charset="0"/>
        <a:ea typeface="+mn-ea"/>
        <a:cs typeface="Arial" charset="0"/>
      </a:defRPr>
    </a:lvl7pPr>
    <a:lvl8pPr marL="3200400" algn="l" defTabSz="914400" rtl="0" eaLnBrk="1" latinLnBrk="0" hangingPunct="1">
      <a:defRPr kern="1200">
        <a:solidFill>
          <a:schemeClr val="tx1"/>
        </a:solidFill>
        <a:latin typeface="Comic Sans MS" pitchFamily="66" charset="0"/>
        <a:ea typeface="+mn-ea"/>
        <a:cs typeface="Arial" charset="0"/>
      </a:defRPr>
    </a:lvl8pPr>
    <a:lvl9pPr marL="3657600" algn="l" defTabSz="914400" rtl="0" eaLnBrk="1" latinLnBrk="0" hangingPunct="1">
      <a:defRPr kern="1200">
        <a:solidFill>
          <a:schemeClr val="tx1"/>
        </a:solidFill>
        <a:latin typeface="Comic Sans MS" pitchFamily="66"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FF00"/>
    <a:srgbClr val="FFFF99"/>
    <a:srgbClr val="D2F5FA"/>
    <a:srgbClr val="0BC1E5"/>
    <a:srgbClr val="5E1EF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2"/>
    <p:restoredTop sz="92786" autoAdjust="0"/>
  </p:normalViewPr>
  <p:slideViewPr>
    <p:cSldViewPr>
      <p:cViewPr varScale="1">
        <p:scale>
          <a:sx n="106" d="100"/>
          <a:sy n="106" d="100"/>
        </p:scale>
        <p:origin x="175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dirty="0"/>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839263-9DDA-4CCE-AF24-D11137AE07BD}" type="slidenum">
              <a:rPr lang="en-US"/>
              <a:pPr>
                <a:defRPr/>
              </a:pPr>
              <a:t>‹#›</a:t>
            </a:fld>
            <a:endParaRPr lang="en-US" dirty="0"/>
          </a:p>
        </p:txBody>
      </p:sp>
    </p:spTree>
    <p:extLst>
      <p:ext uri="{BB962C8B-B14F-4D97-AF65-F5344CB8AC3E}">
        <p14:creationId xmlns:p14="http://schemas.microsoft.com/office/powerpoint/2010/main" val="2641441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71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71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7C25EEE-4BCE-413B-8940-4EDB5DBCCA2C}" type="slidenum">
              <a:rPr lang="en-US"/>
              <a:pPr>
                <a:defRPr/>
              </a:pPr>
              <a:t>‹#›</a:t>
            </a:fld>
            <a:endParaRPr lang="en-US" dirty="0"/>
          </a:p>
        </p:txBody>
      </p:sp>
    </p:spTree>
    <p:extLst>
      <p:ext uri="{BB962C8B-B14F-4D97-AF65-F5344CB8AC3E}">
        <p14:creationId xmlns:p14="http://schemas.microsoft.com/office/powerpoint/2010/main" val="1325706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a:t>
            </a:fld>
            <a:endParaRPr lang="zh-CN" altLang="en-US"/>
          </a:p>
        </p:txBody>
      </p:sp>
    </p:spTree>
    <p:extLst>
      <p:ext uri="{BB962C8B-B14F-4D97-AF65-F5344CB8AC3E}">
        <p14:creationId xmlns:p14="http://schemas.microsoft.com/office/powerpoint/2010/main" val="316249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12</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718024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13</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679066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284221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303524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16</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848327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17</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ym typeface="Symbol"/>
              </a:rPr>
              <a:t>Attacker </a:t>
            </a:r>
            <a:r>
              <a:rPr lang="en-US" sz="1200" dirty="0" smtClean="0">
                <a:solidFill>
                  <a:srgbClr val="0000FF"/>
                </a:solidFill>
                <a:sym typeface="Symbol"/>
              </a:rPr>
              <a:t>given both encryption and decryption oracle service </a:t>
            </a:r>
            <a:r>
              <a:rPr lang="en-US" sz="1200" dirty="0" smtClean="0">
                <a:sym typeface="Symbol"/>
              </a:rPr>
              <a:t>for messages of its choice</a:t>
            </a:r>
            <a:r>
              <a:rPr lang="en-US" sz="1200" dirty="0" smtClean="0">
                <a:latin typeface="Arial" pitchFamily="34" charset="0"/>
                <a:sym typeface="Symbol"/>
              </a:rPr>
              <a:t>. </a:t>
            </a:r>
            <a:r>
              <a:rPr lang="en-US" sz="1200" dirty="0" smtClean="0">
                <a:sym typeface="Symbol"/>
              </a:rPr>
              <a:t>Still should not be able to distinguish between encryptions of two messages w. h. p</a:t>
            </a:r>
            <a:endParaRPr lang="en-US" sz="1200" baseline="-25000" dirty="0" smtClean="0">
              <a:solidFill>
                <a:srgbClr val="0000FF"/>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aseline="-25000" dirty="0" smtClean="0">
              <a:solidFill>
                <a:srgbClr val="0000FF"/>
              </a:solidFill>
            </a:endParaRPr>
          </a:p>
        </p:txBody>
      </p:sp>
    </p:spTree>
    <p:extLst>
      <p:ext uri="{BB962C8B-B14F-4D97-AF65-F5344CB8AC3E}">
        <p14:creationId xmlns:p14="http://schemas.microsoft.com/office/powerpoint/2010/main" val="1494868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18</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837777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19</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61832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20</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30702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21</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61925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886295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22</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085350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23</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759907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24</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674137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25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But building CCA-secure scheme is just one application of MAC. The prime cause of MAC</a:t>
            </a:r>
            <a:r>
              <a:rPr lang="en-US" baseline="0" dirty="0" smtClean="0">
                <a:latin typeface="Arial" pitchFamily="34" charset="0"/>
              </a:rPr>
              <a:t> being a celebrated primitive is because it offers message integrity and authentication– two fundamental needs of cryptography.</a:t>
            </a:r>
            <a:endParaRPr lang="en-US" dirty="0" smtClean="0">
              <a:latin typeface="Arial" pitchFamily="34" charset="0"/>
            </a:endParaRPr>
          </a:p>
        </p:txBody>
      </p:sp>
    </p:spTree>
    <p:extLst>
      <p:ext uri="{BB962C8B-B14F-4D97-AF65-F5344CB8AC3E}">
        <p14:creationId xmlns:p14="http://schemas.microsoft.com/office/powerpoint/2010/main" val="292128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26</a:t>
            </a:fld>
            <a:endParaRPr lang="zh-CN" altLang="en-US"/>
          </a:p>
        </p:txBody>
      </p:sp>
    </p:spTree>
    <p:extLst>
      <p:ext uri="{BB962C8B-B14F-4D97-AF65-F5344CB8AC3E}">
        <p14:creationId xmlns:p14="http://schemas.microsoft.com/office/powerpoint/2010/main" val="82052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61890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6</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71501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7</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1870847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8</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21752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9</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extLst>
      <p:ext uri="{BB962C8B-B14F-4D97-AF65-F5344CB8AC3E}">
        <p14:creationId xmlns:p14="http://schemas.microsoft.com/office/powerpoint/2010/main" val="3310441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10</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Let’s be concrete. In case of AES L = 16 Bytes (128 bits) DES = 8 Bytes (64 bits).</a:t>
            </a:r>
          </a:p>
        </p:txBody>
      </p:sp>
    </p:spTree>
    <p:extLst>
      <p:ext uri="{BB962C8B-B14F-4D97-AF65-F5344CB8AC3E}">
        <p14:creationId xmlns:p14="http://schemas.microsoft.com/office/powerpoint/2010/main" val="202820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0F5BFB-944A-48B4-9A0B-990A84360478}" type="slidenum">
              <a:rPr lang="en-US"/>
              <a:pPr>
                <a:defRPr/>
              </a:pPr>
              <a:t>11</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Arial" pitchFamily="34" charset="0"/>
              </a:rPr>
              <a:t>This</a:t>
            </a:r>
            <a:r>
              <a:rPr lang="en-US" baseline="0" dirty="0" smtClean="0">
                <a:latin typeface="Arial" pitchFamily="34" charset="0"/>
              </a:rPr>
              <a:t> mere piece of information that a decryption is successful or not can cost you something that you cannot even think in your wildest dream. The adversary can use it to complete learn the entire message. All that is needed for this is to be able to carefully change the </a:t>
            </a:r>
            <a:r>
              <a:rPr lang="en-US" baseline="0" dirty="0" err="1" smtClean="0">
                <a:latin typeface="Arial" pitchFamily="34" charset="0"/>
              </a:rPr>
              <a:t>ciphertext</a:t>
            </a:r>
            <a:r>
              <a:rPr lang="en-US" baseline="0" dirty="0" smtClean="0">
                <a:latin typeface="Arial" pitchFamily="34" charset="0"/>
              </a:rPr>
              <a:t> during the message transmission. </a:t>
            </a:r>
            <a:endParaRPr lang="en-US" dirty="0" smtClean="0">
              <a:latin typeface="Arial" pitchFamily="34" charset="0"/>
            </a:endParaRPr>
          </a:p>
        </p:txBody>
      </p:sp>
    </p:spTree>
    <p:extLst>
      <p:ext uri="{BB962C8B-B14F-4D97-AF65-F5344CB8AC3E}">
        <p14:creationId xmlns:p14="http://schemas.microsoft.com/office/powerpoint/2010/main" val="111338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800">
                <a:latin typeface="Calibri"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sz="360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atin typeface="Calibri" pitchFamily="34" charset="0"/>
              </a:defRPr>
            </a:lvl1pPr>
            <a:lvl2pPr>
              <a:defRPr sz="3200">
                <a:latin typeface="Calibri" pitchFamily="34" charset="0"/>
              </a:defRPr>
            </a:lvl2pPr>
            <a:lvl3pPr>
              <a:defRPr sz="2800">
                <a:latin typeface="Calibri" pitchFamily="34" charset="0"/>
              </a:defRPr>
            </a:lvl3pPr>
            <a:lvl4pPr>
              <a:defRPr sz="2400">
                <a:latin typeface="Calibri" pitchFamily="34" charset="0"/>
              </a:defRPr>
            </a:lvl4pPr>
            <a:lvl5pPr>
              <a:defRPr sz="24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457200" y="6453335"/>
            <a:ext cx="2133600" cy="268139"/>
          </a:xfrm>
          <a:ln/>
        </p:spPr>
        <p:txBody>
          <a:bodyPr/>
          <a:lstStyle>
            <a:lvl1pPr>
              <a:defRPr sz="1200">
                <a:solidFill>
                  <a:schemeClr val="bg1">
                    <a:lumMod val="65000"/>
                  </a:schemeClr>
                </a:solidFill>
                <a:latin typeface="Calibri" pitchFamily="34" charset="0"/>
              </a:defRPr>
            </a:lvl1pPr>
          </a:lstStyle>
          <a:p>
            <a:pPr>
              <a:defRPr/>
            </a:pPr>
            <a:r>
              <a:rPr lang="en-US" altLang="zh-CN" smtClean="0"/>
              <a:t>Thur, 11/10/2018</a:t>
            </a:r>
            <a:endParaRPr lang="en-US" dirty="0"/>
          </a:p>
        </p:txBody>
      </p:sp>
      <p:sp>
        <p:nvSpPr>
          <p:cNvPr id="5" name="Rectangle 5"/>
          <p:cNvSpPr>
            <a:spLocks noGrp="1" noChangeArrowheads="1"/>
          </p:cNvSpPr>
          <p:nvPr>
            <p:ph type="ftr" sz="quarter" idx="11"/>
          </p:nvPr>
        </p:nvSpPr>
        <p:spPr>
          <a:xfrm>
            <a:off x="3124200" y="6453335"/>
            <a:ext cx="2895600" cy="268139"/>
          </a:xfrm>
          <a:ln/>
        </p:spPr>
        <p:txBody>
          <a:bodyPr/>
          <a:lstStyle>
            <a:lvl1pPr>
              <a:defRPr sz="1200">
                <a:solidFill>
                  <a:schemeClr val="bg1">
                    <a:lumMod val="65000"/>
                  </a:schemeClr>
                </a:solidFill>
                <a:latin typeface="Calibri" pitchFamily="34" charset="0"/>
              </a:defRPr>
            </a:lvl1pPr>
          </a:lstStyle>
          <a:p>
            <a:pPr>
              <a:defRPr/>
            </a:pPr>
            <a:r>
              <a:rPr lang="en-US" smtClean="0"/>
              <a:t>S8101034Q-Modern Cryptography-Lect9.1</a:t>
            </a:r>
            <a:endParaRPr lang="en-US" dirty="0"/>
          </a:p>
        </p:txBody>
      </p:sp>
      <p:sp>
        <p:nvSpPr>
          <p:cNvPr id="6" name="Rectangle 6"/>
          <p:cNvSpPr>
            <a:spLocks noGrp="1" noChangeArrowheads="1"/>
          </p:cNvSpPr>
          <p:nvPr>
            <p:ph type="sldNum" sz="quarter" idx="12"/>
          </p:nvPr>
        </p:nvSpPr>
        <p:spPr>
          <a:xfrm>
            <a:off x="6553200" y="6453335"/>
            <a:ext cx="2133600" cy="268139"/>
          </a:xfrm>
          <a:ln/>
        </p:spPr>
        <p:txBody>
          <a:bodyPr/>
          <a:lstStyle>
            <a:lvl1pPr>
              <a:defRPr sz="1200">
                <a:solidFill>
                  <a:schemeClr val="bg1">
                    <a:lumMod val="65000"/>
                  </a:schemeClr>
                </a:solidFill>
                <a:latin typeface="Calibri" pitchFamily="34" charset="0"/>
              </a:defRPr>
            </a:lvl1pPr>
          </a:lstStyle>
          <a:p>
            <a:pPr>
              <a:defRPr/>
            </a:pPr>
            <a:fld id="{AD16BBA9-4B45-4292-A544-67C8E2D87855}"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atin typeface="Calibri" pitchFamily="34" charset="0"/>
              </a:defRPr>
            </a:lvl1pPr>
          </a:lstStyle>
          <a:p>
            <a:r>
              <a:rPr lang="en-US" dirty="0" smtClean="0"/>
              <a:t>Click to edit Master title style</a:t>
            </a:r>
            <a:endParaRPr lang="en-US" dirty="0"/>
          </a:p>
        </p:txBody>
      </p:sp>
      <p:sp>
        <p:nvSpPr>
          <p:cNvPr id="6" name="Rectangle 4"/>
          <p:cNvSpPr>
            <a:spLocks noGrp="1" noChangeArrowheads="1"/>
          </p:cNvSpPr>
          <p:nvPr>
            <p:ph type="dt" sz="half" idx="10"/>
          </p:nvPr>
        </p:nvSpPr>
        <p:spPr>
          <a:xfrm>
            <a:off x="457200" y="6453335"/>
            <a:ext cx="2133600" cy="268139"/>
          </a:xfrm>
          <a:ln/>
        </p:spPr>
        <p:txBody>
          <a:bodyPr/>
          <a:lstStyle>
            <a:lvl1pPr>
              <a:defRPr sz="1200">
                <a:solidFill>
                  <a:schemeClr val="bg1">
                    <a:lumMod val="65000"/>
                  </a:schemeClr>
                </a:solidFill>
                <a:latin typeface="Calibri" pitchFamily="34" charset="0"/>
              </a:defRPr>
            </a:lvl1pPr>
          </a:lstStyle>
          <a:p>
            <a:pPr>
              <a:defRPr/>
            </a:pPr>
            <a:r>
              <a:rPr lang="en-US" altLang="zh-CN" smtClean="0"/>
              <a:t>Thur, 11/10/2018</a:t>
            </a:r>
            <a:endParaRPr lang="en-US" dirty="0"/>
          </a:p>
        </p:txBody>
      </p:sp>
      <p:sp>
        <p:nvSpPr>
          <p:cNvPr id="7" name="Rectangle 5"/>
          <p:cNvSpPr>
            <a:spLocks noGrp="1" noChangeArrowheads="1"/>
          </p:cNvSpPr>
          <p:nvPr>
            <p:ph type="ftr" sz="quarter" idx="11"/>
          </p:nvPr>
        </p:nvSpPr>
        <p:spPr>
          <a:xfrm>
            <a:off x="3124200" y="6453335"/>
            <a:ext cx="2895600" cy="268139"/>
          </a:xfrm>
          <a:ln/>
        </p:spPr>
        <p:txBody>
          <a:bodyPr/>
          <a:lstStyle>
            <a:lvl1pPr>
              <a:defRPr sz="1200">
                <a:solidFill>
                  <a:schemeClr val="bg1">
                    <a:lumMod val="65000"/>
                  </a:schemeClr>
                </a:solidFill>
                <a:latin typeface="Calibri" pitchFamily="34" charset="0"/>
              </a:defRPr>
            </a:lvl1pPr>
          </a:lstStyle>
          <a:p>
            <a:pPr>
              <a:defRPr/>
            </a:pPr>
            <a:r>
              <a:rPr lang="en-US" smtClean="0"/>
              <a:t>S8101034Q-Modern Cryptography-Lect9.1</a:t>
            </a:r>
            <a:endParaRPr lang="en-US" dirty="0"/>
          </a:p>
        </p:txBody>
      </p:sp>
      <p:sp>
        <p:nvSpPr>
          <p:cNvPr id="8" name="Rectangle 6"/>
          <p:cNvSpPr>
            <a:spLocks noGrp="1" noChangeArrowheads="1"/>
          </p:cNvSpPr>
          <p:nvPr>
            <p:ph type="sldNum" sz="quarter" idx="12"/>
          </p:nvPr>
        </p:nvSpPr>
        <p:spPr>
          <a:xfrm>
            <a:off x="6553200" y="6453335"/>
            <a:ext cx="2133600" cy="268139"/>
          </a:xfrm>
          <a:ln/>
        </p:spPr>
        <p:txBody>
          <a:bodyPr/>
          <a:lstStyle>
            <a:lvl1pPr>
              <a:defRPr sz="1200">
                <a:solidFill>
                  <a:schemeClr val="bg1">
                    <a:lumMod val="65000"/>
                  </a:schemeClr>
                </a:solidFill>
                <a:latin typeface="Calibri" pitchFamily="34" charset="0"/>
              </a:defRPr>
            </a:lvl1pPr>
          </a:lstStyle>
          <a:p>
            <a:pPr>
              <a:defRPr/>
            </a:pPr>
            <a:fld id="{AD16BBA9-4B45-4292-A544-67C8E2D87855}"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lvl1pPr>
              <a:defRPr sz="3600">
                <a:latin typeface="Calibri" pitchFamily="34" charset="0"/>
              </a:defRPr>
            </a:lvl1pPr>
            <a:lvl2pPr>
              <a:defRPr sz="3200">
                <a:latin typeface="Calibri" pitchFamily="34" charset="0"/>
              </a:defRPr>
            </a:lvl2pPr>
            <a:lvl3pPr>
              <a:defRPr sz="2800">
                <a:latin typeface="Calibri" pitchFamily="34" charset="0"/>
              </a:defRPr>
            </a:lvl3pPr>
            <a:lvl4pPr>
              <a:defRPr sz="2400">
                <a:latin typeface="Calibri" pitchFamily="34" charset="0"/>
              </a:defRPr>
            </a:lvl4pPr>
            <a:lvl5pPr>
              <a:defRPr sz="24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457200" y="6453335"/>
            <a:ext cx="2133600" cy="268139"/>
          </a:xfrm>
          <a:ln/>
        </p:spPr>
        <p:txBody>
          <a:bodyPr/>
          <a:lstStyle>
            <a:lvl1pPr>
              <a:defRPr sz="1200">
                <a:solidFill>
                  <a:schemeClr val="bg1">
                    <a:lumMod val="65000"/>
                  </a:schemeClr>
                </a:solidFill>
                <a:latin typeface="Calibri" pitchFamily="34" charset="0"/>
              </a:defRPr>
            </a:lvl1pPr>
          </a:lstStyle>
          <a:p>
            <a:pPr>
              <a:defRPr/>
            </a:pPr>
            <a:r>
              <a:rPr lang="en-US" altLang="zh-CN" smtClean="0"/>
              <a:t>Thur, 11/10/2018</a:t>
            </a:r>
            <a:endParaRPr lang="en-US" dirty="0"/>
          </a:p>
        </p:txBody>
      </p:sp>
      <p:sp>
        <p:nvSpPr>
          <p:cNvPr id="7" name="Rectangle 5"/>
          <p:cNvSpPr>
            <a:spLocks noGrp="1" noChangeArrowheads="1"/>
          </p:cNvSpPr>
          <p:nvPr>
            <p:ph type="ftr" sz="quarter" idx="11"/>
          </p:nvPr>
        </p:nvSpPr>
        <p:spPr>
          <a:xfrm>
            <a:off x="3124200" y="6453335"/>
            <a:ext cx="2895600" cy="268139"/>
          </a:xfrm>
          <a:ln/>
        </p:spPr>
        <p:txBody>
          <a:bodyPr/>
          <a:lstStyle>
            <a:lvl1pPr>
              <a:defRPr sz="1200">
                <a:solidFill>
                  <a:schemeClr val="bg1">
                    <a:lumMod val="65000"/>
                  </a:schemeClr>
                </a:solidFill>
                <a:latin typeface="Calibri" pitchFamily="34" charset="0"/>
              </a:defRPr>
            </a:lvl1pPr>
          </a:lstStyle>
          <a:p>
            <a:pPr>
              <a:defRPr/>
            </a:pPr>
            <a:r>
              <a:rPr lang="en-US" smtClean="0"/>
              <a:t>S8101034Q-Modern Cryptography-Lect9.1</a:t>
            </a:r>
            <a:endParaRPr lang="en-US" dirty="0"/>
          </a:p>
        </p:txBody>
      </p:sp>
      <p:sp>
        <p:nvSpPr>
          <p:cNvPr id="8" name="Rectangle 6"/>
          <p:cNvSpPr>
            <a:spLocks noGrp="1" noChangeArrowheads="1"/>
          </p:cNvSpPr>
          <p:nvPr>
            <p:ph type="sldNum" sz="quarter" idx="12"/>
          </p:nvPr>
        </p:nvSpPr>
        <p:spPr>
          <a:xfrm>
            <a:off x="6553200" y="6453335"/>
            <a:ext cx="2133600" cy="268139"/>
          </a:xfrm>
          <a:ln/>
        </p:spPr>
        <p:txBody>
          <a:bodyPr/>
          <a:lstStyle>
            <a:lvl1pPr>
              <a:defRPr sz="1200">
                <a:solidFill>
                  <a:schemeClr val="bg1">
                    <a:lumMod val="65000"/>
                  </a:schemeClr>
                </a:solidFill>
                <a:latin typeface="Calibri" pitchFamily="34" charset="0"/>
              </a:defRPr>
            </a:lvl1pPr>
          </a:lstStyle>
          <a:p>
            <a:pPr>
              <a:defRPr/>
            </a:pPr>
            <a:fld id="{AD16BBA9-4B45-4292-A544-67C8E2D87855}"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96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r>
              <a:rPr lang="en-US" altLang="zh-CN" smtClean="0"/>
              <a:t>Thur, 11/10/2018</a:t>
            </a:r>
            <a:endParaRPr lang="en-US" dirty="0"/>
          </a:p>
        </p:txBody>
      </p:sp>
      <p:sp>
        <p:nvSpPr>
          <p:cNvPr id="696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smtClean="0"/>
              <a:t>S8101034Q-Modern Cryptography-Lect9.1</a:t>
            </a:r>
            <a:endParaRPr lang="en-US" dirty="0"/>
          </a:p>
        </p:txBody>
      </p:sp>
      <p:sp>
        <p:nvSpPr>
          <p:cNvPr id="696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ED15D35-8EA9-40A1-BB85-63C4DE870AD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20" r:id="rId3"/>
    <p:sldLayoutId id="2147483826" r:id="rId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E:\C-&#23398;&#38498;\Other%20Materials\&#26657;&#20869;&#36164;&#26009;\&#28145;&#30740;&#38498;-&#23459;&#20256;&#29255;\&#21704;&#24037;&#22823;-&#20013;&#25991;&#29256;.m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23.pn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dblp.uni-trier.de/db/conf/eurocrypt/eurocrypt2002.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9.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dirty="0" smtClean="0"/>
              <a:t>L</a:t>
            </a:r>
            <a:r>
              <a:rPr lang="en-US" altLang="zh-CN" dirty="0" smtClean="0"/>
              <a:t>9</a:t>
            </a:r>
            <a:r>
              <a:rPr lang="en-US" altLang="zh-CN" dirty="0" smtClean="0"/>
              <a:t>.1</a:t>
            </a:r>
            <a:r>
              <a:rPr lang="en-US" dirty="0" smtClean="0"/>
              <a:t>: </a:t>
            </a:r>
            <a:r>
              <a:rPr lang="en-US" dirty="0" smtClean="0"/>
              <a:t>CCA</a:t>
            </a:r>
            <a:endParaRPr lang="zh-CN" altLang="en-US" dirty="0"/>
          </a:p>
        </p:txBody>
      </p:sp>
      <p:sp>
        <p:nvSpPr>
          <p:cNvPr id="3" name="副标题 2"/>
          <p:cNvSpPr>
            <a:spLocks noGrp="1"/>
          </p:cNvSpPr>
          <p:nvPr>
            <p:ph type="subTitle" idx="1"/>
          </p:nvPr>
        </p:nvSpPr>
        <p:spPr/>
        <p:txBody>
          <a:bodyPr/>
          <a:lstStyle/>
          <a:p>
            <a:r>
              <a:rPr lang="en-US" altLang="zh-CN" dirty="0" smtClean="0"/>
              <a:t>Lecturer: Zoe L. JIANG</a:t>
            </a:r>
            <a:endParaRPr lang="zh-CN" altLang="en-US" dirty="0"/>
          </a:p>
        </p:txBody>
      </p:sp>
      <p:sp>
        <p:nvSpPr>
          <p:cNvPr id="9" name="文本框 8"/>
          <p:cNvSpPr txBox="1"/>
          <p:nvPr/>
        </p:nvSpPr>
        <p:spPr>
          <a:xfrm>
            <a:off x="611560" y="5942971"/>
            <a:ext cx="7572458" cy="338554"/>
          </a:xfrm>
          <a:prstGeom prst="rect">
            <a:avLst/>
          </a:prstGeom>
          <a:noFill/>
        </p:spPr>
        <p:txBody>
          <a:bodyPr wrap="none" rtlCol="0">
            <a:spAutoFit/>
          </a:bodyPr>
          <a:lstStyle/>
          <a:p>
            <a:r>
              <a:rPr lang="en-US" altLang="zh-CN" sz="1600" dirty="0" smtClean="0">
                <a:solidFill>
                  <a:schemeClr val="bg1">
                    <a:lumMod val="65000"/>
                  </a:schemeClr>
                </a:solidFill>
                <a:latin typeface="Calibri" panose="020F0502020204030204" pitchFamily="34" charset="0"/>
              </a:rPr>
              <a:t>Most of the slides come from http</a:t>
            </a:r>
            <a:r>
              <a:rPr lang="en-US" altLang="zh-CN" sz="1600" dirty="0">
                <a:solidFill>
                  <a:schemeClr val="bg1">
                    <a:lumMod val="65000"/>
                  </a:schemeClr>
                </a:solidFill>
                <a:latin typeface="Calibri" panose="020F0502020204030204" pitchFamily="34" charset="0"/>
              </a:rPr>
              <a:t>://drona.csa.iisc.ernet.in/~arpita/Cryptography17.html</a:t>
            </a:r>
            <a:endParaRPr lang="zh-CN" altLang="en-US" sz="1600" dirty="0">
              <a:solidFill>
                <a:schemeClr val="bg1">
                  <a:lumMod val="65000"/>
                </a:schemeClr>
              </a:solidFill>
              <a:latin typeface="Calibri" panose="020F0502020204030204" pitchFamily="34" charset="0"/>
            </a:endParaRPr>
          </a:p>
        </p:txBody>
      </p:sp>
      <p:sp>
        <p:nvSpPr>
          <p:cNvPr id="6" name="日期占位符 5"/>
          <p:cNvSpPr>
            <a:spLocks noGrp="1"/>
          </p:cNvSpPr>
          <p:nvPr>
            <p:ph type="dt" sz="half" idx="4294967295"/>
          </p:nvPr>
        </p:nvSpPr>
        <p:spPr>
          <a:xfrm>
            <a:off x="11088" y="6396525"/>
            <a:ext cx="21336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altLang="zh-CN" sz="1200" smtClean="0">
                <a:solidFill>
                  <a:schemeClr val="bg1">
                    <a:lumMod val="65000"/>
                  </a:schemeClr>
                </a:solidFill>
                <a:latin typeface="Calibri" panose="020F0502020204030204" pitchFamily="34" charset="0"/>
              </a:rPr>
              <a:t>Thur, 11/10/2018</a:t>
            </a:r>
            <a:endParaRPr lang="en-US" sz="1200" dirty="0">
              <a:solidFill>
                <a:schemeClr val="bg1">
                  <a:lumMod val="65000"/>
                </a:schemeClr>
              </a:solidFill>
              <a:latin typeface="Calibri" panose="020F0502020204030204" pitchFamily="34" charset="0"/>
            </a:endParaRPr>
          </a:p>
        </p:txBody>
      </p:sp>
      <p:sp>
        <p:nvSpPr>
          <p:cNvPr id="8" name="页脚占位符 9"/>
          <p:cNvSpPr>
            <a:spLocks noGrp="1"/>
          </p:cNvSpPr>
          <p:nvPr>
            <p:ph type="ftr" sz="quarter" idx="4294967295"/>
          </p:nvPr>
        </p:nvSpPr>
        <p:spPr>
          <a:xfrm>
            <a:off x="3124200" y="6381328"/>
            <a:ext cx="2895600" cy="268139"/>
          </a:xfrm>
        </p:spPr>
        <p:txBody>
          <a:bodyPr/>
          <a:lstStyle/>
          <a:p>
            <a:pPr>
              <a:defRPr/>
            </a:pPr>
            <a:r>
              <a:rPr lang="en-US" sz="1200" smtClean="0">
                <a:solidFill>
                  <a:schemeClr val="bg1">
                    <a:lumMod val="65000"/>
                  </a:schemeClr>
                </a:solidFill>
                <a:latin typeface="Calibri" panose="020F0502020204030204" pitchFamily="34" charset="0"/>
              </a:rPr>
              <a:t>S8101034Q-Modern Cryptography-Lect9.1</a:t>
            </a:r>
            <a:endParaRPr lang="en-US" sz="1200" dirty="0">
              <a:solidFill>
                <a:schemeClr val="bg1">
                  <a:lumMod val="65000"/>
                </a:schemeClr>
              </a:solidFill>
              <a:latin typeface="Calibri" panose="020F0502020204030204" pitchFamily="34" charset="0"/>
            </a:endParaRPr>
          </a:p>
        </p:txBody>
      </p:sp>
      <p:sp>
        <p:nvSpPr>
          <p:cNvPr id="10" name="灯片编号占位符 10"/>
          <p:cNvSpPr>
            <a:spLocks noGrp="1"/>
          </p:cNvSpPr>
          <p:nvPr>
            <p:ph type="sldNum" sz="quarter" idx="4294967295"/>
          </p:nvPr>
        </p:nvSpPr>
        <p:spPr>
          <a:xfrm>
            <a:off x="8507395" y="6398261"/>
            <a:ext cx="514400" cy="268139"/>
          </a:xfrm>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1</a:t>
            </a:r>
            <a:endParaRPr lang="en-US" sz="1200" dirty="0">
              <a:solidFill>
                <a:schemeClr val="bg1">
                  <a:lumMod val="65000"/>
                </a:schemeClr>
              </a:solidFill>
              <a:latin typeface="Calibri" panose="020F0502020204030204" pitchFamily="34" charset="0"/>
            </a:endParaRPr>
          </a:p>
        </p:txBody>
      </p:sp>
      <p:sp>
        <p:nvSpPr>
          <p:cNvPr id="11" name="文本框 12"/>
          <p:cNvSpPr txBox="1"/>
          <p:nvPr/>
        </p:nvSpPr>
        <p:spPr>
          <a:xfrm>
            <a:off x="3087979" y="5042370"/>
            <a:ext cx="2619628" cy="646331"/>
          </a:xfrm>
          <a:prstGeom prst="rect">
            <a:avLst/>
          </a:prstGeom>
          <a:noFill/>
        </p:spPr>
        <p:txBody>
          <a:bodyPr wrap="none" rtlCol="0">
            <a:spAutoFit/>
          </a:bodyPr>
          <a:lstStyle/>
          <a:p>
            <a:pPr algn="ctr"/>
            <a:r>
              <a:rPr lang="en-US" altLang="zh-CN" dirty="0" smtClean="0">
                <a:latin typeface="Calibri" pitchFamily="34" charset="0"/>
              </a:rPr>
              <a:t>A309</a:t>
            </a:r>
          </a:p>
          <a:p>
            <a:pPr algn="ctr"/>
            <a:r>
              <a:rPr lang="en-US" altLang="zh-CN" dirty="0">
                <a:latin typeface="Calibri" pitchFamily="34" charset="0"/>
              </a:rPr>
              <a:t>Oct</a:t>
            </a:r>
            <a:r>
              <a:rPr lang="en-US" altLang="zh-CN" dirty="0" smtClean="0">
                <a:latin typeface="Calibri" pitchFamily="34" charset="0"/>
              </a:rPr>
              <a:t> 11, 2018, 15:45-17:30</a:t>
            </a:r>
            <a:endParaRPr lang="zh-CN" altLang="en-US" dirty="0">
              <a:latin typeface="Calibri" pitchFamily="34" charset="0"/>
            </a:endParaRPr>
          </a:p>
        </p:txBody>
      </p:sp>
      <p:sp>
        <p:nvSpPr>
          <p:cNvPr id="12" name="矩形 11">
            <a:hlinkClick r:id="rId3" action="ppaction://hlinkfile"/>
          </p:cNvPr>
          <p:cNvSpPr/>
          <p:nvPr/>
        </p:nvSpPr>
        <p:spPr>
          <a:xfrm>
            <a:off x="0" y="0"/>
            <a:ext cx="9144000" cy="896381"/>
          </a:xfrm>
          <a:prstGeom prst="rect">
            <a:avLst/>
          </a:prstGeom>
          <a:solidFill>
            <a:srgbClr val="D63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13" name="Picture 9" descr="工业大学名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0" y="0"/>
            <a:ext cx="4339301" cy="89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6"/>
          <p:cNvSpPr txBox="1">
            <a:spLocks noChangeArrowheads="1"/>
          </p:cNvSpPr>
          <p:nvPr/>
        </p:nvSpPr>
        <p:spPr bwMode="auto">
          <a:xfrm>
            <a:off x="3923928" y="43619"/>
            <a:ext cx="2646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Humnst777 Cn BT" pitchFamily="34" charset="0"/>
                <a:ea typeface="微软雅黑" pitchFamily="34" charset="-122"/>
              </a:defRPr>
            </a:lvl1pPr>
            <a:lvl2pPr marL="742950" indent="-285750">
              <a:defRPr sz="2400">
                <a:solidFill>
                  <a:schemeClr val="tx1"/>
                </a:solidFill>
                <a:latin typeface="Humnst777 Cn BT" pitchFamily="34" charset="0"/>
                <a:ea typeface="微软雅黑" pitchFamily="34" charset="-122"/>
              </a:defRPr>
            </a:lvl2pPr>
            <a:lvl3pPr>
              <a:defRPr sz="2000">
                <a:solidFill>
                  <a:schemeClr val="tx1"/>
                </a:solidFill>
                <a:latin typeface="Humnst777 Cn BT" pitchFamily="34" charset="0"/>
                <a:ea typeface="微软雅黑" pitchFamily="34" charset="-122"/>
              </a:defRPr>
            </a:lvl3pPr>
            <a:lvl4pPr>
              <a:defRPr>
                <a:solidFill>
                  <a:schemeClr val="tx1"/>
                </a:solidFill>
                <a:latin typeface="Humnst777 Cn BT" pitchFamily="34" charset="0"/>
                <a:ea typeface="微软雅黑" pitchFamily="34" charset="-122"/>
              </a:defRPr>
            </a:lvl4pPr>
            <a:lvl5pPr>
              <a:defRPr>
                <a:solidFill>
                  <a:schemeClr val="tx1"/>
                </a:solidFill>
                <a:latin typeface="Humnst777 Cn BT" pitchFamily="34" charset="0"/>
                <a:ea typeface="微软雅黑" pitchFamily="34" charset="-122"/>
              </a:defRPr>
            </a:lvl5pPr>
            <a:lvl6pPr eaLnBrk="0" fontAlgn="base" hangingPunct="0">
              <a:spcAft>
                <a:spcPct val="0"/>
              </a:spcAft>
              <a:buFont typeface="Arial" charset="0"/>
              <a:defRPr>
                <a:solidFill>
                  <a:schemeClr val="tx1"/>
                </a:solidFill>
                <a:latin typeface="Humnst777 Cn BT" pitchFamily="34" charset="0"/>
                <a:ea typeface="微软雅黑" pitchFamily="34" charset="-122"/>
              </a:defRPr>
            </a:lvl6pPr>
            <a:lvl7pPr eaLnBrk="0" fontAlgn="base" hangingPunct="0">
              <a:spcAft>
                <a:spcPct val="0"/>
              </a:spcAft>
              <a:buFont typeface="Arial" charset="0"/>
              <a:defRPr>
                <a:solidFill>
                  <a:schemeClr val="tx1"/>
                </a:solidFill>
                <a:latin typeface="Humnst777 Cn BT" pitchFamily="34" charset="0"/>
                <a:ea typeface="微软雅黑" pitchFamily="34" charset="-122"/>
              </a:defRPr>
            </a:lvl7pPr>
            <a:lvl8pPr eaLnBrk="0" fontAlgn="base" hangingPunct="0">
              <a:spcAft>
                <a:spcPct val="0"/>
              </a:spcAft>
              <a:buFont typeface="Arial" charset="0"/>
              <a:defRPr>
                <a:solidFill>
                  <a:schemeClr val="tx1"/>
                </a:solidFill>
                <a:latin typeface="Humnst777 Cn BT" pitchFamily="34" charset="0"/>
                <a:ea typeface="微软雅黑" pitchFamily="34" charset="-122"/>
              </a:defRPr>
            </a:lvl8pPr>
            <a:lvl9pPr eaLnBrk="0" fontAlgn="base" hangingPunct="0">
              <a:spcAft>
                <a:spcPct val="0"/>
              </a:spcAft>
              <a:buFont typeface="Arial" charset="0"/>
              <a:defRPr>
                <a:solidFill>
                  <a:schemeClr val="tx1"/>
                </a:solidFill>
                <a:latin typeface="Humnst777 Cn BT" pitchFamily="34" charset="0"/>
                <a:ea typeface="微软雅黑" pitchFamily="34" charset="-122"/>
              </a:defRPr>
            </a:lvl9pPr>
          </a:lstStyle>
          <a:p>
            <a:pPr eaLnBrk="1" hangingPunct="1"/>
            <a:r>
              <a:rPr lang="zh-CN" altLang="en-US" sz="4800" b="1" dirty="0">
                <a:solidFill>
                  <a:schemeClr val="bg1"/>
                </a:solidFill>
                <a:latin typeface="华文楷体" pitchFamily="2" charset="-122"/>
                <a:ea typeface="华文楷体" pitchFamily="2" charset="-122"/>
              </a:rPr>
              <a:t>（深圳）</a:t>
            </a:r>
          </a:p>
        </p:txBody>
      </p:sp>
    </p:spTree>
    <p:extLst>
      <p:ext uri="{BB962C8B-B14F-4D97-AF65-F5344CB8AC3E}">
        <p14:creationId xmlns:p14="http://schemas.microsoft.com/office/powerpoint/2010/main" val="1493579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2051720" y="-27384"/>
            <a:ext cx="6120680" cy="504056"/>
          </a:xfrm>
          <a:prstGeom prst="rect">
            <a:avLst/>
          </a:prstGeom>
        </p:spPr>
        <p:txBody>
          <a:bodyPr/>
          <a:lstStyle/>
          <a:p>
            <a:pPr>
              <a:defRPr/>
            </a:pPr>
            <a:r>
              <a:rPr lang="en-US" sz="3600" kern="0" dirty="0" smtClean="0">
                <a:solidFill>
                  <a:srgbClr val="009900"/>
                </a:solidFill>
                <a:latin typeface="Calibri" pitchFamily="34" charset="0"/>
                <a:ea typeface="Chalkboard" charset="0"/>
                <a:cs typeface="Chalkboard" charset="0"/>
              </a:rPr>
              <a:t>DO is Extremely Powerful</a:t>
            </a:r>
            <a:endParaRPr lang="en-US" sz="3600" kern="0" dirty="0">
              <a:solidFill>
                <a:srgbClr val="009900"/>
              </a:solidFill>
              <a:latin typeface="Calibri" pitchFamily="34"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0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0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000">
              <a:latin typeface="Calibri" pitchFamily="34" charset="0"/>
              <a:ea typeface="Chalkboard" charset="0"/>
              <a:cs typeface="Chalkboard" charset="0"/>
            </a:endParaRPr>
          </a:p>
        </p:txBody>
      </p:sp>
      <p:sp>
        <p:nvSpPr>
          <p:cNvPr id="47" name="Text Box 7"/>
          <p:cNvSpPr txBox="1">
            <a:spLocks noChangeArrowheads="1"/>
          </p:cNvSpPr>
          <p:nvPr/>
        </p:nvSpPr>
        <p:spPr bwMode="auto">
          <a:xfrm>
            <a:off x="35496" y="620688"/>
            <a:ext cx="9108504" cy="646331"/>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a:latin typeface="Calibri" pitchFamily="34" charset="0"/>
                <a:ea typeface="Chalkboard" charset="0"/>
                <a:cs typeface="Chalkboard" charset="0"/>
                <a:sym typeface="Symbol"/>
              </a:rPr>
              <a:t>E</a:t>
            </a:r>
            <a:r>
              <a:rPr lang="en-US" dirty="0" smtClean="0">
                <a:latin typeface="Calibri" pitchFamily="34" charset="0"/>
                <a:ea typeface="Chalkboard" charset="0"/>
                <a:cs typeface="Chalkboard" charset="0"/>
                <a:sym typeface="Symbol"/>
              </a:rPr>
              <a:t>ven the knowledge of </a:t>
            </a:r>
            <a:r>
              <a:rPr lang="en-US" dirty="0" smtClean="0">
                <a:solidFill>
                  <a:srgbClr val="FF0000"/>
                </a:solidFill>
                <a:latin typeface="Calibri" pitchFamily="34" charset="0"/>
                <a:ea typeface="Chalkboard" charset="0"/>
                <a:cs typeface="Chalkboard" charset="0"/>
                <a:sym typeface="Symbol"/>
              </a:rPr>
              <a:t>whether a modified </a:t>
            </a:r>
            <a:r>
              <a:rPr lang="en-US" dirty="0" err="1" smtClean="0">
                <a:solidFill>
                  <a:srgbClr val="FF0000"/>
                </a:solidFill>
                <a:latin typeface="Calibri" pitchFamily="34" charset="0"/>
                <a:ea typeface="Chalkboard" charset="0"/>
                <a:cs typeface="Chalkboard" charset="0"/>
                <a:sym typeface="Symbol"/>
              </a:rPr>
              <a:t>ciphertext</a:t>
            </a:r>
            <a:r>
              <a:rPr lang="en-US" dirty="0" smtClean="0">
                <a:solidFill>
                  <a:srgbClr val="FF0000"/>
                </a:solidFill>
                <a:latin typeface="Calibri" pitchFamily="34" charset="0"/>
                <a:ea typeface="Chalkboard" charset="0"/>
                <a:cs typeface="Chalkboard" charset="0"/>
                <a:sym typeface="Symbol"/>
              </a:rPr>
              <a:t> decrypted correctly or not</a:t>
            </a:r>
            <a:r>
              <a:rPr lang="en-US" dirty="0" smtClean="0">
                <a:latin typeface="Calibri" pitchFamily="34" charset="0"/>
                <a:ea typeface="Chalkboard" charset="0"/>
                <a:cs typeface="Chalkboard" charset="0"/>
                <a:sym typeface="Symbol"/>
              </a:rPr>
              <a:t> can help an attacker to completely find the underlying plaintext !!</a:t>
            </a:r>
            <a:endParaRPr lang="en-US" baseline="-25000" dirty="0" smtClean="0">
              <a:solidFill>
                <a:srgbClr val="0000FF"/>
              </a:solidFill>
              <a:latin typeface="Calibri" pitchFamily="34" charset="0"/>
              <a:ea typeface="Chalkboard" charset="0"/>
              <a:cs typeface="Chalkboard" charset="0"/>
            </a:endParaRPr>
          </a:p>
        </p:txBody>
      </p:sp>
      <p:sp>
        <p:nvSpPr>
          <p:cNvPr id="51" name="Text Box 7"/>
          <p:cNvSpPr txBox="1">
            <a:spLocks noChangeArrowheads="1"/>
          </p:cNvSpPr>
          <p:nvPr/>
        </p:nvSpPr>
        <p:spPr bwMode="auto">
          <a:xfrm>
            <a:off x="35496" y="1124744"/>
            <a:ext cx="910850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solidFill>
                  <a:srgbClr val="0000FF"/>
                </a:solidFill>
                <a:latin typeface="Calibri" pitchFamily="34" charset="0"/>
                <a:ea typeface="Chalkboard" charset="0"/>
                <a:cs typeface="Chalkboard" charset="0"/>
                <a:sym typeface="Symbol"/>
              </a:rPr>
              <a:t>Padding oracle attack </a:t>
            </a:r>
            <a:r>
              <a:rPr lang="en-US" dirty="0" smtClean="0">
                <a:latin typeface="Calibri" pitchFamily="34" charset="0"/>
                <a:ea typeface="Chalkboard" charset="0"/>
                <a:cs typeface="Chalkboard" charset="0"/>
                <a:sym typeface="Symbol"/>
              </a:rPr>
              <a:t>--- can be easily launched on several practically deployed SKEs</a:t>
            </a:r>
            <a:endParaRPr lang="en-US" baseline="-25000"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35496" y="1434262"/>
            <a:ext cx="910850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latin typeface="Calibri" pitchFamily="34" charset="0"/>
                <a:ea typeface="Chalkboard" charset="0"/>
                <a:cs typeface="Chalkboard" charset="0"/>
                <a:sym typeface="Symbol"/>
              </a:rPr>
              <a:t>CBC-mode of encryption and decryption when |m| </a:t>
            </a:r>
            <a:r>
              <a:rPr lang="en-US" dirty="0">
                <a:latin typeface="Calibri" pitchFamily="34" charset="0"/>
                <a:ea typeface="Chalkboard" charset="0"/>
                <a:cs typeface="Chalkboard" charset="0"/>
                <a:sym typeface="Symbol"/>
              </a:rPr>
              <a:t>=</a:t>
            </a:r>
            <a:r>
              <a:rPr lang="en-US" dirty="0" smtClean="0">
                <a:latin typeface="Calibri" pitchFamily="34" charset="0"/>
                <a:ea typeface="Chalkboard" charset="0"/>
                <a:cs typeface="Chalkboard" charset="0"/>
                <a:sym typeface="Symbol"/>
              </a:rPr>
              <a:t> multiple of block length L in bytes</a:t>
            </a:r>
            <a:endParaRPr lang="en-US" baseline="-25000" dirty="0" smtClean="0">
              <a:solidFill>
                <a:srgbClr val="0000FF"/>
              </a:solidFill>
              <a:latin typeface="Calibri" pitchFamily="34" charset="0"/>
              <a:ea typeface="Chalkboard" charset="0"/>
              <a:cs typeface="Chalkboard" charset="0"/>
            </a:endParaRPr>
          </a:p>
        </p:txBody>
      </p:sp>
      <p:grpSp>
        <p:nvGrpSpPr>
          <p:cNvPr id="130" name="Group 129"/>
          <p:cNvGrpSpPr/>
          <p:nvPr/>
        </p:nvGrpSpPr>
        <p:grpSpPr>
          <a:xfrm>
            <a:off x="899592" y="2348877"/>
            <a:ext cx="3240360" cy="2509830"/>
            <a:chOff x="35496" y="2636912"/>
            <a:chExt cx="3240360" cy="2509830"/>
          </a:xfrm>
        </p:grpSpPr>
        <p:grpSp>
          <p:nvGrpSpPr>
            <p:cNvPr id="121" name="Group 120"/>
            <p:cNvGrpSpPr/>
            <p:nvPr/>
          </p:nvGrpSpPr>
          <p:grpSpPr>
            <a:xfrm>
              <a:off x="35496" y="2636912"/>
              <a:ext cx="3240360" cy="2509830"/>
              <a:chOff x="35496" y="2636912"/>
              <a:chExt cx="3240360" cy="2509830"/>
            </a:xfrm>
          </p:grpSpPr>
          <p:grpSp>
            <p:nvGrpSpPr>
              <p:cNvPr id="63" name="Group 44"/>
              <p:cNvGrpSpPr/>
              <p:nvPr/>
            </p:nvGrpSpPr>
            <p:grpSpPr>
              <a:xfrm>
                <a:off x="1417767" y="2636912"/>
                <a:ext cx="1858089" cy="707886"/>
                <a:chOff x="1979712" y="1677018"/>
                <a:chExt cx="3212290" cy="941769"/>
              </a:xfrm>
            </p:grpSpPr>
            <p:sp>
              <p:nvSpPr>
                <p:cNvPr id="64" name="Rectangle 63"/>
                <p:cNvSpPr/>
                <p:nvPr/>
              </p:nvSpPr>
              <p:spPr>
                <a:xfrm>
                  <a:off x="1979712" y="1772816"/>
                  <a:ext cx="3212290"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latin typeface="Calibri" pitchFamily="34" charset="0"/>
                    <a:ea typeface="Chalkboard" charset="0"/>
                    <a:cs typeface="Chalkboard" charset="0"/>
                  </a:endParaRPr>
                </a:p>
              </p:txBody>
            </p:sp>
            <p:cxnSp>
              <p:nvCxnSpPr>
                <p:cNvPr id="66" name="Straight Connector 65"/>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 Box 7"/>
                <p:cNvSpPr txBox="1">
                  <a:spLocks noChangeArrowheads="1"/>
                </p:cNvSpPr>
                <p:nvPr/>
              </p:nvSpPr>
              <p:spPr bwMode="auto">
                <a:xfrm>
                  <a:off x="2471483" y="1677018"/>
                  <a:ext cx="853192" cy="941769"/>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m</a:t>
                  </a:r>
                  <a:r>
                    <a:rPr lang="en-US" sz="2400" baseline="-25000" dirty="0" smtClean="0">
                      <a:latin typeface="Calibri" pitchFamily="34" charset="0"/>
                      <a:ea typeface="Chalkboard" charset="0"/>
                      <a:cs typeface="Chalkboard" charset="0"/>
                      <a:sym typeface="Symbol"/>
                    </a:rPr>
                    <a:t>1</a:t>
                  </a:r>
                  <a:endParaRPr lang="en-US" sz="2400" baseline="-25000" dirty="0" smtClean="0">
                    <a:solidFill>
                      <a:srgbClr val="0000FF"/>
                    </a:solidFill>
                    <a:latin typeface="Calibri" pitchFamily="34" charset="0"/>
                    <a:ea typeface="Chalkboard" charset="0"/>
                    <a:cs typeface="Chalkboard" charset="0"/>
                  </a:endParaRPr>
                </a:p>
              </p:txBody>
            </p:sp>
            <p:sp>
              <p:nvSpPr>
                <p:cNvPr id="69" name="Text Box 7"/>
                <p:cNvSpPr txBox="1">
                  <a:spLocks noChangeArrowheads="1"/>
                </p:cNvSpPr>
                <p:nvPr/>
              </p:nvSpPr>
              <p:spPr bwMode="auto">
                <a:xfrm>
                  <a:off x="4003180" y="1677022"/>
                  <a:ext cx="1064334" cy="614197"/>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m</a:t>
                  </a:r>
                  <a:r>
                    <a:rPr lang="en-US" sz="2400" baseline="-25000" dirty="0">
                      <a:latin typeface="Calibri" pitchFamily="34" charset="0"/>
                      <a:ea typeface="Chalkboard" charset="0"/>
                      <a:cs typeface="Chalkboard" charset="0"/>
                      <a:sym typeface="Symbol"/>
                    </a:rPr>
                    <a:t>2</a:t>
                  </a:r>
                  <a:endParaRPr lang="en-US" sz="2400" baseline="-25000" dirty="0" smtClean="0">
                    <a:solidFill>
                      <a:srgbClr val="0000FF"/>
                    </a:solidFill>
                    <a:latin typeface="Calibri" pitchFamily="34" charset="0"/>
                    <a:ea typeface="Chalkboard" charset="0"/>
                    <a:cs typeface="Chalkboard" charset="0"/>
                  </a:endParaRPr>
                </a:p>
              </p:txBody>
            </p:sp>
          </p:grpSp>
          <p:sp>
            <p:nvSpPr>
              <p:cNvPr id="71" name="Text Box 7"/>
              <p:cNvSpPr txBox="1">
                <a:spLocks noChangeArrowheads="1"/>
              </p:cNvSpPr>
              <p:nvPr/>
            </p:nvSpPr>
            <p:spPr bwMode="auto">
              <a:xfrm>
                <a:off x="593865" y="2699631"/>
                <a:ext cx="593759" cy="400110"/>
              </a:xfrm>
              <a:prstGeom prst="rect">
                <a:avLst/>
              </a:prstGeom>
              <a:noFill/>
              <a:ln w="9525">
                <a:noFill/>
                <a:miter lim="800000"/>
                <a:headEnd/>
                <a:tailEnd/>
              </a:ln>
            </p:spPr>
            <p:txBody>
              <a:bodyPr wrap="square">
                <a:spAutoFit/>
              </a:bodyPr>
              <a:lstStyle/>
              <a:p>
                <a:pPr>
                  <a:spcBef>
                    <a:spcPct val="50000"/>
                  </a:spcBef>
                </a:pPr>
                <a:r>
                  <a:rPr lang="en-US" sz="2000" dirty="0">
                    <a:latin typeface="Calibri" pitchFamily="34" charset="0"/>
                    <a:ea typeface="Chalkboard" charset="0"/>
                    <a:cs typeface="Chalkboard" charset="0"/>
                    <a:sym typeface="Symbol"/>
                  </a:rPr>
                  <a:t>m</a:t>
                </a:r>
                <a:endParaRPr lang="en-US" sz="2000" baseline="-25000" dirty="0" smtClean="0">
                  <a:solidFill>
                    <a:srgbClr val="0000FF"/>
                  </a:solidFill>
                  <a:latin typeface="Calibri" pitchFamily="34" charset="0"/>
                  <a:ea typeface="Chalkboard" charset="0"/>
                  <a:cs typeface="Chalkboard" charset="0"/>
                </a:endParaRPr>
              </a:p>
            </p:txBody>
          </p:sp>
          <p:cxnSp>
            <p:nvCxnSpPr>
              <p:cNvPr id="72" name="Straight Arrow Connector 71"/>
              <p:cNvCxnSpPr/>
              <p:nvPr/>
            </p:nvCxnSpPr>
            <p:spPr>
              <a:xfrm>
                <a:off x="978000" y="2867590"/>
                <a:ext cx="35646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6" name="Group 77"/>
              <p:cNvGrpSpPr/>
              <p:nvPr/>
            </p:nvGrpSpPr>
            <p:grpSpPr>
              <a:xfrm>
                <a:off x="1709329" y="3629051"/>
                <a:ext cx="990463" cy="216504"/>
                <a:chOff x="2555776" y="2492896"/>
                <a:chExt cx="1712325" cy="288036"/>
              </a:xfrm>
            </p:grpSpPr>
            <p:cxnSp>
              <p:nvCxnSpPr>
                <p:cNvPr id="78" name="Straight Arrow Connector 77"/>
                <p:cNvCxnSpPr/>
                <p:nvPr/>
              </p:nvCxnSpPr>
              <p:spPr>
                <a:xfrm>
                  <a:off x="2555776" y="2492896"/>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268101" y="2492900"/>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2" name="Text Box 7"/>
              <p:cNvSpPr txBox="1">
                <a:spLocks noChangeArrowheads="1"/>
              </p:cNvSpPr>
              <p:nvPr/>
            </p:nvSpPr>
            <p:spPr bwMode="auto">
              <a:xfrm>
                <a:off x="755576" y="3645027"/>
                <a:ext cx="309963"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k</a:t>
                </a:r>
                <a:endParaRPr lang="en-US" sz="2000" baseline="-25000" dirty="0" smtClean="0">
                  <a:solidFill>
                    <a:srgbClr val="0000FF"/>
                  </a:solidFill>
                  <a:latin typeface="Calibri" pitchFamily="34" charset="0"/>
                  <a:ea typeface="Chalkboard" charset="0"/>
                  <a:cs typeface="Chalkboard" charset="0"/>
                </a:endParaRPr>
              </a:p>
            </p:txBody>
          </p:sp>
          <p:grpSp>
            <p:nvGrpSpPr>
              <p:cNvPr id="84" name="Group 50"/>
              <p:cNvGrpSpPr/>
              <p:nvPr/>
            </p:nvGrpSpPr>
            <p:grpSpPr>
              <a:xfrm>
                <a:off x="1667677" y="3829622"/>
                <a:ext cx="596675" cy="585851"/>
                <a:chOff x="2483768" y="2759728"/>
                <a:chExt cx="1031540" cy="779412"/>
              </a:xfrm>
            </p:grpSpPr>
            <p:pic>
              <p:nvPicPr>
                <p:cNvPr id="85" name="Picture 2"/>
                <p:cNvPicPr>
                  <a:picLocks noChangeAspect="1" noChangeArrowheads="1"/>
                </p:cNvPicPr>
                <p:nvPr/>
              </p:nvPicPr>
              <p:blipFill>
                <a:blip r:embed="rId3" cstate="print"/>
                <a:srcRect/>
                <a:stretch>
                  <a:fillRect/>
                </a:stretch>
              </p:blipFill>
              <p:spPr bwMode="auto">
                <a:xfrm>
                  <a:off x="2483768" y="2759728"/>
                  <a:ext cx="720080" cy="669272"/>
                </a:xfrm>
                <a:prstGeom prst="rect">
                  <a:avLst/>
                </a:prstGeom>
                <a:noFill/>
                <a:ln w="9525">
                  <a:noFill/>
                  <a:miter lim="800000"/>
                  <a:headEnd/>
                  <a:tailEnd/>
                </a:ln>
              </p:spPr>
            </p:pic>
            <p:sp>
              <p:nvSpPr>
                <p:cNvPr id="86" name="Text Box 7"/>
                <p:cNvSpPr txBox="1">
                  <a:spLocks noChangeArrowheads="1"/>
                </p:cNvSpPr>
                <p:nvPr/>
              </p:nvSpPr>
              <p:spPr bwMode="auto">
                <a:xfrm>
                  <a:off x="3131840" y="2924944"/>
                  <a:ext cx="383468" cy="614196"/>
                </a:xfrm>
                <a:prstGeom prst="rect">
                  <a:avLst/>
                </a:prstGeom>
                <a:noFill/>
                <a:ln w="9525">
                  <a:noFill/>
                  <a:miter lim="800000"/>
                  <a:headEnd/>
                  <a:tailEnd/>
                </a:ln>
              </p:spPr>
              <p:txBody>
                <a:bodyPr wrap="square">
                  <a:spAutoFit/>
                </a:bodyPr>
                <a:lstStyle/>
                <a:p>
                  <a:pPr>
                    <a:spcBef>
                      <a:spcPct val="50000"/>
                    </a:spcBef>
                  </a:pPr>
                  <a:r>
                    <a:rPr lang="en-US" sz="2400" dirty="0" smtClean="0">
                      <a:solidFill>
                        <a:srgbClr val="FF0000"/>
                      </a:solidFill>
                      <a:latin typeface="Calibri" pitchFamily="34" charset="0"/>
                      <a:ea typeface="Chalkboard" charset="0"/>
                      <a:cs typeface="Chalkboard" charset="0"/>
                      <a:sym typeface="Symbol"/>
                    </a:rPr>
                    <a:t>F</a:t>
                  </a:r>
                  <a:endParaRPr lang="en-US" sz="2400" baseline="-25000" dirty="0" smtClean="0">
                    <a:solidFill>
                      <a:srgbClr val="FF0000"/>
                    </a:solidFill>
                    <a:latin typeface="Calibri" pitchFamily="34" charset="0"/>
                    <a:ea typeface="Chalkboard" charset="0"/>
                    <a:cs typeface="Chalkboard" charset="0"/>
                  </a:endParaRPr>
                </a:p>
              </p:txBody>
            </p:sp>
          </p:grpSp>
          <p:sp>
            <p:nvSpPr>
              <p:cNvPr id="87" name="Text Box 7"/>
              <p:cNvSpPr txBox="1">
                <a:spLocks noChangeArrowheads="1"/>
              </p:cNvSpPr>
              <p:nvPr/>
            </p:nvSpPr>
            <p:spPr bwMode="auto">
              <a:xfrm>
                <a:off x="1685894" y="3200265"/>
                <a:ext cx="221810"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a:t>
                </a:r>
                <a:endParaRPr lang="en-US" sz="2400" baseline="-25000" dirty="0" smtClean="0">
                  <a:latin typeface="Calibri" pitchFamily="34" charset="0"/>
                  <a:ea typeface="Chalkboard" charset="0"/>
                  <a:cs typeface="Chalkboard" charset="0"/>
                </a:endParaRPr>
              </a:p>
            </p:txBody>
          </p:sp>
          <p:sp>
            <p:nvSpPr>
              <p:cNvPr id="88" name="Text Box 7"/>
              <p:cNvSpPr txBox="1">
                <a:spLocks noChangeArrowheads="1"/>
              </p:cNvSpPr>
              <p:nvPr/>
            </p:nvSpPr>
            <p:spPr bwMode="auto">
              <a:xfrm>
                <a:off x="2699792" y="3140971"/>
                <a:ext cx="221810"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a:t>
                </a:r>
                <a:endParaRPr lang="en-US" sz="2400" baseline="-25000" dirty="0" smtClean="0">
                  <a:latin typeface="Calibri" pitchFamily="34" charset="0"/>
                  <a:ea typeface="Chalkboard" charset="0"/>
                  <a:cs typeface="Chalkboard" charset="0"/>
                </a:endParaRPr>
              </a:p>
            </p:txBody>
          </p:sp>
          <p:grpSp>
            <p:nvGrpSpPr>
              <p:cNvPr id="90" name="Group 51"/>
              <p:cNvGrpSpPr/>
              <p:nvPr/>
            </p:nvGrpSpPr>
            <p:grpSpPr>
              <a:xfrm>
                <a:off x="2612115" y="3829622"/>
                <a:ext cx="596675" cy="585851"/>
                <a:chOff x="2483768" y="2759728"/>
                <a:chExt cx="1031540" cy="779412"/>
              </a:xfrm>
            </p:grpSpPr>
            <p:pic>
              <p:nvPicPr>
                <p:cNvPr id="91" name="Picture 2"/>
                <p:cNvPicPr>
                  <a:picLocks noChangeAspect="1" noChangeArrowheads="1"/>
                </p:cNvPicPr>
                <p:nvPr/>
              </p:nvPicPr>
              <p:blipFill>
                <a:blip r:embed="rId3" cstate="print"/>
                <a:srcRect/>
                <a:stretch>
                  <a:fillRect/>
                </a:stretch>
              </p:blipFill>
              <p:spPr bwMode="auto">
                <a:xfrm>
                  <a:off x="2483768" y="2759728"/>
                  <a:ext cx="720080" cy="669272"/>
                </a:xfrm>
                <a:prstGeom prst="rect">
                  <a:avLst/>
                </a:prstGeom>
                <a:noFill/>
                <a:ln w="9525">
                  <a:noFill/>
                  <a:miter lim="800000"/>
                  <a:headEnd/>
                  <a:tailEnd/>
                </a:ln>
              </p:spPr>
            </p:pic>
            <p:sp>
              <p:nvSpPr>
                <p:cNvPr id="92" name="Text Box 7"/>
                <p:cNvSpPr txBox="1">
                  <a:spLocks noChangeArrowheads="1"/>
                </p:cNvSpPr>
                <p:nvPr/>
              </p:nvSpPr>
              <p:spPr bwMode="auto">
                <a:xfrm>
                  <a:off x="3131840" y="2924944"/>
                  <a:ext cx="383468" cy="614196"/>
                </a:xfrm>
                <a:prstGeom prst="rect">
                  <a:avLst/>
                </a:prstGeom>
                <a:noFill/>
                <a:ln w="9525">
                  <a:noFill/>
                  <a:miter lim="800000"/>
                  <a:headEnd/>
                  <a:tailEnd/>
                </a:ln>
              </p:spPr>
              <p:txBody>
                <a:bodyPr wrap="square">
                  <a:spAutoFit/>
                </a:bodyPr>
                <a:lstStyle/>
                <a:p>
                  <a:pPr>
                    <a:spcBef>
                      <a:spcPct val="50000"/>
                    </a:spcBef>
                  </a:pPr>
                  <a:r>
                    <a:rPr lang="en-US" sz="2400" dirty="0" smtClean="0">
                      <a:solidFill>
                        <a:srgbClr val="FF0000"/>
                      </a:solidFill>
                      <a:latin typeface="Calibri" pitchFamily="34" charset="0"/>
                      <a:ea typeface="Chalkboard" charset="0"/>
                      <a:cs typeface="Chalkboard" charset="0"/>
                      <a:sym typeface="Symbol"/>
                    </a:rPr>
                    <a:t>F</a:t>
                  </a:r>
                  <a:endParaRPr lang="en-US" sz="2400" baseline="-25000" dirty="0" smtClean="0">
                    <a:solidFill>
                      <a:srgbClr val="FF0000"/>
                    </a:solidFill>
                    <a:latin typeface="Calibri" pitchFamily="34" charset="0"/>
                    <a:ea typeface="Chalkboard" charset="0"/>
                    <a:cs typeface="Chalkboard" charset="0"/>
                  </a:endParaRPr>
                </a:p>
              </p:txBody>
            </p:sp>
          </p:grpSp>
          <p:sp>
            <p:nvSpPr>
              <p:cNvPr id="96" name="Text Box 7"/>
              <p:cNvSpPr txBox="1">
                <a:spLocks noChangeArrowheads="1"/>
              </p:cNvSpPr>
              <p:nvPr/>
            </p:nvSpPr>
            <p:spPr bwMode="auto">
              <a:xfrm>
                <a:off x="179512" y="3275695"/>
                <a:ext cx="537282"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IV</a:t>
                </a:r>
                <a:endParaRPr lang="en-US" sz="2000" baseline="-25000" dirty="0" smtClean="0">
                  <a:solidFill>
                    <a:srgbClr val="0000FF"/>
                  </a:solidFill>
                  <a:latin typeface="Calibri" pitchFamily="34" charset="0"/>
                  <a:ea typeface="Chalkboard" charset="0"/>
                  <a:cs typeface="Chalkboard" charset="0"/>
                </a:endParaRPr>
              </a:p>
            </p:txBody>
          </p:sp>
          <p:cxnSp>
            <p:nvCxnSpPr>
              <p:cNvPr id="97" name="Straight Arrow Connector 96"/>
              <p:cNvCxnSpPr/>
              <p:nvPr/>
            </p:nvCxnSpPr>
            <p:spPr>
              <a:xfrm>
                <a:off x="698393" y="3356995"/>
                <a:ext cx="106529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459778" y="3683179"/>
                <a:ext cx="7766" cy="8979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 Box 7"/>
              <p:cNvSpPr txBox="1">
                <a:spLocks noChangeArrowheads="1"/>
              </p:cNvSpPr>
              <p:nvPr/>
            </p:nvSpPr>
            <p:spPr bwMode="auto">
              <a:xfrm>
                <a:off x="1664148" y="4685077"/>
                <a:ext cx="675604"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c</a:t>
                </a:r>
                <a:r>
                  <a:rPr lang="en-US" sz="2400" baseline="-25000" dirty="0" smtClean="0">
                    <a:latin typeface="Calibri" pitchFamily="34" charset="0"/>
                    <a:ea typeface="Chalkboard" charset="0"/>
                    <a:cs typeface="Chalkboard" charset="0"/>
                    <a:sym typeface="Symbol"/>
                  </a:rPr>
                  <a:t>1</a:t>
                </a:r>
                <a:endParaRPr lang="en-US" sz="2400" baseline="-25000" dirty="0" smtClean="0">
                  <a:solidFill>
                    <a:srgbClr val="0000FF"/>
                  </a:solidFill>
                  <a:latin typeface="Calibri" pitchFamily="34" charset="0"/>
                  <a:ea typeface="Chalkboard" charset="0"/>
                  <a:cs typeface="Chalkboard" charset="0"/>
                </a:endParaRPr>
              </a:p>
            </p:txBody>
          </p:sp>
          <p:sp>
            <p:nvSpPr>
              <p:cNvPr id="100" name="Text Box 7"/>
              <p:cNvSpPr txBox="1">
                <a:spLocks noChangeArrowheads="1"/>
              </p:cNvSpPr>
              <p:nvPr/>
            </p:nvSpPr>
            <p:spPr bwMode="auto">
              <a:xfrm>
                <a:off x="262815" y="4653139"/>
                <a:ext cx="564769"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c</a:t>
                </a:r>
                <a:r>
                  <a:rPr lang="en-US" sz="2400" baseline="-25000" dirty="0" smtClean="0">
                    <a:latin typeface="Calibri" pitchFamily="34" charset="0"/>
                    <a:ea typeface="Chalkboard" charset="0"/>
                    <a:cs typeface="Chalkboard" charset="0"/>
                    <a:sym typeface="Symbol"/>
                  </a:rPr>
                  <a:t>0</a:t>
                </a:r>
                <a:r>
                  <a:rPr lang="en-US" sz="2400" dirty="0" smtClean="0">
                    <a:latin typeface="Calibri" pitchFamily="34" charset="0"/>
                    <a:ea typeface="Chalkboard" charset="0"/>
                    <a:cs typeface="Chalkboard" charset="0"/>
                    <a:sym typeface="Symbol"/>
                  </a:rPr>
                  <a:t> </a:t>
                </a:r>
                <a:endParaRPr lang="en-US" sz="2400" baseline="-25000" dirty="0" smtClean="0">
                  <a:solidFill>
                    <a:srgbClr val="0000FF"/>
                  </a:solidFill>
                  <a:latin typeface="Calibri" pitchFamily="34" charset="0"/>
                  <a:ea typeface="Chalkboard" charset="0"/>
                  <a:cs typeface="Chalkboard" charset="0"/>
                </a:endParaRPr>
              </a:p>
            </p:txBody>
          </p:sp>
          <p:cxnSp>
            <p:nvCxnSpPr>
              <p:cNvPr id="101" name="Straight Arrow Connector 100"/>
              <p:cNvCxnSpPr/>
              <p:nvPr/>
            </p:nvCxnSpPr>
            <p:spPr>
              <a:xfrm>
                <a:off x="1875936" y="4332684"/>
                <a:ext cx="0" cy="3788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2" name="Group 108"/>
              <p:cNvGrpSpPr/>
              <p:nvPr/>
            </p:nvGrpSpPr>
            <p:grpSpPr>
              <a:xfrm>
                <a:off x="1875936" y="3356995"/>
                <a:ext cx="957989" cy="1192191"/>
                <a:chOff x="2843808" y="2130951"/>
                <a:chExt cx="1656184" cy="1586083"/>
              </a:xfrm>
            </p:grpSpPr>
            <p:cxnSp>
              <p:nvCxnSpPr>
                <p:cNvPr id="103" name="Straight Arrow Connector 102"/>
                <p:cNvCxnSpPr/>
                <p:nvPr/>
              </p:nvCxnSpPr>
              <p:spPr>
                <a:xfrm>
                  <a:off x="2843808" y="3717032"/>
                  <a:ext cx="936104"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3770148" y="2130952"/>
                  <a:ext cx="9764" cy="158608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779912" y="2130951"/>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6" name="Text Box 7"/>
              <p:cNvSpPr txBox="1">
                <a:spLocks noChangeArrowheads="1"/>
              </p:cNvSpPr>
              <p:nvPr/>
            </p:nvSpPr>
            <p:spPr bwMode="auto">
              <a:xfrm>
                <a:off x="2638281" y="4711561"/>
                <a:ext cx="493559"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c</a:t>
                </a:r>
                <a:r>
                  <a:rPr lang="en-US" sz="2000" baseline="-25000" dirty="0" smtClean="0">
                    <a:latin typeface="Calibri" pitchFamily="34" charset="0"/>
                    <a:ea typeface="Chalkboard" charset="0"/>
                    <a:cs typeface="Chalkboard" charset="0"/>
                    <a:sym typeface="Symbol"/>
                  </a:rPr>
                  <a:t>2</a:t>
                </a:r>
                <a:endParaRPr lang="en-US" sz="2000" baseline="-25000" dirty="0" smtClean="0">
                  <a:solidFill>
                    <a:srgbClr val="0000FF"/>
                  </a:solidFill>
                  <a:latin typeface="Calibri" pitchFamily="34" charset="0"/>
                  <a:ea typeface="Chalkboard" charset="0"/>
                  <a:cs typeface="Chalkboard" charset="0"/>
                </a:endParaRPr>
              </a:p>
            </p:txBody>
          </p:sp>
          <p:cxnSp>
            <p:nvCxnSpPr>
              <p:cNvPr id="107" name="Straight Arrow Connector 106"/>
              <p:cNvCxnSpPr/>
              <p:nvPr/>
            </p:nvCxnSpPr>
            <p:spPr>
              <a:xfrm>
                <a:off x="2833925" y="4332684"/>
                <a:ext cx="0" cy="3788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11" name="Picture 2" descr="https://encrypted-tbn0.gstatic.com/images?q=tbn:ANd9GcQxHMoOydLUvL6F7c-Mbo5t85iqunS-YHMpPEE4HWBwac4Fq-lc8A"/>
              <p:cNvPicPr>
                <a:picLocks noChangeAspect="1" noChangeArrowheads="1"/>
              </p:cNvPicPr>
              <p:nvPr/>
            </p:nvPicPr>
            <p:blipFill>
              <a:blip r:embed="rId4" cstate="print"/>
              <a:srcRect/>
              <a:stretch>
                <a:fillRect/>
              </a:stretch>
            </p:blipFill>
            <p:spPr bwMode="auto">
              <a:xfrm>
                <a:off x="35496" y="2707968"/>
                <a:ext cx="333213" cy="433003"/>
              </a:xfrm>
              <a:prstGeom prst="rect">
                <a:avLst/>
              </a:prstGeom>
              <a:noFill/>
            </p:spPr>
          </p:pic>
          <p:cxnSp>
            <p:nvCxnSpPr>
              <p:cNvPr id="112" name="Straight Arrow Connector 111"/>
              <p:cNvCxnSpPr/>
              <p:nvPr/>
            </p:nvCxnSpPr>
            <p:spPr>
              <a:xfrm>
                <a:off x="1907704" y="2996955"/>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1907704" y="3501011"/>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2915816" y="2996955"/>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2915816" y="3429003"/>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a:off x="899592" y="3645024"/>
              <a:ext cx="18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0" name="Text Box 7"/>
          <p:cNvSpPr txBox="1">
            <a:spLocks noChangeArrowheads="1"/>
          </p:cNvSpPr>
          <p:nvPr/>
        </p:nvSpPr>
        <p:spPr bwMode="auto">
          <a:xfrm>
            <a:off x="5590608" y="2483604"/>
            <a:ext cx="1861711"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m</a:t>
            </a:r>
            <a:r>
              <a:rPr lang="en-US" sz="2000" baseline="-25000" dirty="0" smtClean="0">
                <a:latin typeface="Calibri" pitchFamily="34" charset="0"/>
                <a:ea typeface="Chalkboard" charset="0"/>
                <a:cs typeface="Chalkboard" charset="0"/>
                <a:sym typeface="Symbol"/>
              </a:rPr>
              <a:t>2</a:t>
            </a:r>
            <a:r>
              <a:rPr lang="en-US" sz="2000" dirty="0" smtClean="0">
                <a:latin typeface="Calibri" pitchFamily="34" charset="0"/>
                <a:ea typeface="Chalkboard" charset="0"/>
                <a:cs typeface="Chalkboard" charset="0"/>
                <a:sym typeface="Symbol"/>
              </a:rPr>
              <a:t> = F</a:t>
            </a:r>
            <a:r>
              <a:rPr lang="en-US" sz="2000" baseline="30000" dirty="0" smtClean="0">
                <a:latin typeface="Calibri" pitchFamily="34" charset="0"/>
                <a:ea typeface="Chalkboard" charset="0"/>
                <a:cs typeface="Chalkboard" charset="0"/>
                <a:sym typeface="Symbol"/>
              </a:rPr>
              <a:t>-1</a:t>
            </a:r>
            <a:r>
              <a:rPr lang="en-US" sz="2000" dirty="0" smtClean="0">
                <a:latin typeface="Calibri" pitchFamily="34" charset="0"/>
                <a:ea typeface="Chalkboard" charset="0"/>
                <a:cs typeface="Chalkboard" charset="0"/>
                <a:sym typeface="Symbol"/>
              </a:rPr>
              <a:t>(c</a:t>
            </a:r>
            <a:r>
              <a:rPr lang="en-US" sz="2000" baseline="-25000" dirty="0" smtClean="0">
                <a:latin typeface="Calibri" pitchFamily="34" charset="0"/>
                <a:ea typeface="Chalkboard" charset="0"/>
                <a:cs typeface="Chalkboard" charset="0"/>
                <a:sym typeface="Symbol"/>
              </a:rPr>
              <a:t>2</a:t>
            </a:r>
            <a:r>
              <a:rPr lang="en-US" sz="2000" dirty="0" smtClean="0">
                <a:latin typeface="Calibri" pitchFamily="34" charset="0"/>
                <a:ea typeface="Chalkboard" charset="0"/>
                <a:cs typeface="Chalkboard" charset="0"/>
                <a:sym typeface="Symbol"/>
              </a:rPr>
              <a:t>)  c</a:t>
            </a:r>
            <a:r>
              <a:rPr lang="en-US" sz="2000" baseline="-25000" dirty="0" smtClean="0">
                <a:latin typeface="Calibri" pitchFamily="34" charset="0"/>
                <a:ea typeface="Chalkboard" charset="0"/>
                <a:cs typeface="Chalkboard" charset="0"/>
                <a:sym typeface="Symbol"/>
              </a:rPr>
              <a:t>1</a:t>
            </a:r>
            <a:endParaRPr lang="en-US" sz="2000" baseline="-25000" dirty="0" smtClean="0">
              <a:solidFill>
                <a:srgbClr val="0000FF"/>
              </a:solidFill>
              <a:latin typeface="Calibri" pitchFamily="34" charset="0"/>
              <a:ea typeface="Chalkboard" charset="0"/>
              <a:cs typeface="Chalkboard" charset="0"/>
            </a:endParaRPr>
          </a:p>
        </p:txBody>
      </p:sp>
      <p:sp>
        <p:nvSpPr>
          <p:cNvPr id="171" name="Text Box 7"/>
          <p:cNvSpPr txBox="1">
            <a:spLocks noChangeArrowheads="1"/>
          </p:cNvSpPr>
          <p:nvPr/>
        </p:nvSpPr>
        <p:spPr bwMode="auto">
          <a:xfrm>
            <a:off x="5580112" y="2915652"/>
            <a:ext cx="1944216"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m</a:t>
            </a:r>
            <a:r>
              <a:rPr lang="en-US" sz="2000" baseline="-25000" dirty="0" smtClean="0">
                <a:latin typeface="Calibri" pitchFamily="34" charset="0"/>
                <a:ea typeface="Chalkboard" charset="0"/>
                <a:cs typeface="Chalkboard" charset="0"/>
                <a:sym typeface="Symbol"/>
              </a:rPr>
              <a:t>1</a:t>
            </a:r>
            <a:r>
              <a:rPr lang="en-US" sz="2000" dirty="0" smtClean="0">
                <a:latin typeface="Calibri" pitchFamily="34" charset="0"/>
                <a:ea typeface="Chalkboard" charset="0"/>
                <a:cs typeface="Chalkboard" charset="0"/>
                <a:sym typeface="Symbol"/>
              </a:rPr>
              <a:t> = F</a:t>
            </a:r>
            <a:r>
              <a:rPr lang="en-US" sz="2000" baseline="30000" dirty="0" smtClean="0">
                <a:latin typeface="Calibri" pitchFamily="34" charset="0"/>
                <a:ea typeface="Chalkboard" charset="0"/>
                <a:cs typeface="Chalkboard" charset="0"/>
                <a:sym typeface="Symbol"/>
              </a:rPr>
              <a:t>-1</a:t>
            </a:r>
            <a:r>
              <a:rPr lang="en-US" sz="2000" dirty="0" smtClean="0">
                <a:latin typeface="Calibri" pitchFamily="34" charset="0"/>
                <a:ea typeface="Chalkboard" charset="0"/>
                <a:cs typeface="Chalkboard" charset="0"/>
                <a:sym typeface="Symbol"/>
              </a:rPr>
              <a:t>(c</a:t>
            </a:r>
            <a:r>
              <a:rPr lang="en-US" sz="2000" baseline="-25000" dirty="0" smtClean="0">
                <a:latin typeface="Calibri" pitchFamily="34" charset="0"/>
                <a:ea typeface="Chalkboard" charset="0"/>
                <a:cs typeface="Chalkboard" charset="0"/>
                <a:sym typeface="Symbol"/>
              </a:rPr>
              <a:t>1</a:t>
            </a:r>
            <a:r>
              <a:rPr lang="en-US" sz="2000" dirty="0" smtClean="0">
                <a:latin typeface="Calibri" pitchFamily="34" charset="0"/>
                <a:ea typeface="Chalkboard" charset="0"/>
                <a:cs typeface="Chalkboard" charset="0"/>
                <a:sym typeface="Symbol"/>
              </a:rPr>
              <a:t>)  c</a:t>
            </a:r>
            <a:r>
              <a:rPr lang="en-US" sz="2000" baseline="-25000" dirty="0" smtClean="0">
                <a:latin typeface="Calibri" pitchFamily="34" charset="0"/>
                <a:ea typeface="Chalkboard" charset="0"/>
                <a:cs typeface="Chalkboard" charset="0"/>
                <a:sym typeface="Symbol"/>
              </a:rPr>
              <a:t>0</a:t>
            </a:r>
            <a:endParaRPr lang="en-US" sz="2000" baseline="-25000" dirty="0" smtClean="0">
              <a:solidFill>
                <a:srgbClr val="0000FF"/>
              </a:solidFill>
              <a:latin typeface="Calibri" pitchFamily="34" charset="0"/>
              <a:ea typeface="Chalkboard" charset="0"/>
              <a:cs typeface="Chalkboard" charset="0"/>
            </a:endParaRPr>
          </a:p>
        </p:txBody>
      </p:sp>
      <p:sp>
        <p:nvSpPr>
          <p:cNvPr id="173" name="Text Box 7"/>
          <p:cNvSpPr txBox="1">
            <a:spLocks noChangeArrowheads="1"/>
          </p:cNvSpPr>
          <p:nvPr/>
        </p:nvSpPr>
        <p:spPr bwMode="auto">
          <a:xfrm>
            <a:off x="5436096" y="3617773"/>
            <a:ext cx="2952328" cy="461665"/>
          </a:xfrm>
          <a:prstGeom prst="rect">
            <a:avLst/>
          </a:prstGeom>
          <a:solidFill>
            <a:srgbClr val="CCFFCC"/>
          </a:solid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But what if </a:t>
            </a:r>
            <a:r>
              <a:rPr lang="en-US" sz="2400" dirty="0" smtClean="0">
                <a:solidFill>
                  <a:srgbClr val="0000FF"/>
                </a:solidFill>
                <a:latin typeface="Calibri" pitchFamily="34" charset="0"/>
                <a:ea typeface="Chalkboard" charset="0"/>
                <a:cs typeface="Chalkboard" charset="0"/>
                <a:sym typeface="Symbol"/>
              </a:rPr>
              <a:t>|m|  l L</a:t>
            </a:r>
            <a:r>
              <a:rPr lang="en-US" sz="2400" dirty="0">
                <a:latin typeface="Calibri" pitchFamily="34" charset="0"/>
                <a:ea typeface="Chalkboard" charset="0"/>
                <a:cs typeface="Chalkboard" charset="0"/>
                <a:sym typeface="Symbol"/>
              </a:rPr>
              <a:t>?</a:t>
            </a:r>
            <a:endParaRPr lang="en-US" sz="2400" baseline="-25000" dirty="0" smtClean="0">
              <a:solidFill>
                <a:srgbClr val="0000FF"/>
              </a:solidFill>
              <a:latin typeface="Calibri" pitchFamily="34" charset="0"/>
              <a:ea typeface="Chalkboard" charset="0"/>
              <a:cs typeface="Chalkboard" charset="0"/>
            </a:endParaRPr>
          </a:p>
        </p:txBody>
      </p:sp>
      <p:sp>
        <p:nvSpPr>
          <p:cNvPr id="174" name="Text Box 7"/>
          <p:cNvSpPr txBox="1">
            <a:spLocks noChangeArrowheads="1"/>
          </p:cNvSpPr>
          <p:nvPr/>
        </p:nvSpPr>
        <p:spPr bwMode="auto">
          <a:xfrm>
            <a:off x="0" y="4890646"/>
            <a:ext cx="5112568"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solidFill>
                  <a:srgbClr val="FF0000"/>
                </a:solidFill>
                <a:latin typeface="Calibri" pitchFamily="34" charset="0"/>
                <a:ea typeface="Chalkboard" charset="0"/>
                <a:cs typeface="Chalkboard" charset="0"/>
                <a:sym typeface="Symbol"/>
              </a:rPr>
              <a:t>PKCS#5 padding </a:t>
            </a:r>
            <a:r>
              <a:rPr lang="en-US" dirty="0" smtClean="0">
                <a:latin typeface="Calibri" pitchFamily="34" charset="0"/>
                <a:ea typeface="Chalkboard" charset="0"/>
                <a:cs typeface="Chalkboard" charset="0"/>
                <a:sym typeface="Symbol"/>
              </a:rPr>
              <a:t>--- a popular padding</a:t>
            </a:r>
            <a:endParaRPr lang="en-US" baseline="-25000" dirty="0" smtClean="0">
              <a:solidFill>
                <a:srgbClr val="0000FF"/>
              </a:solidFill>
              <a:latin typeface="Calibri" pitchFamily="34" charset="0"/>
              <a:ea typeface="Chalkboard" charset="0"/>
              <a:cs typeface="Chalkboard" charset="0"/>
            </a:endParaRPr>
          </a:p>
        </p:txBody>
      </p:sp>
      <p:sp>
        <p:nvSpPr>
          <p:cNvPr id="175" name="Text Box 7"/>
          <p:cNvSpPr txBox="1">
            <a:spLocks noChangeArrowheads="1"/>
          </p:cNvSpPr>
          <p:nvPr/>
        </p:nvSpPr>
        <p:spPr bwMode="auto">
          <a:xfrm>
            <a:off x="107504" y="5221650"/>
            <a:ext cx="8784976" cy="646331"/>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 &gt;&gt; Let </a:t>
            </a:r>
            <a:r>
              <a:rPr lang="en-US" dirty="0" smtClean="0">
                <a:solidFill>
                  <a:srgbClr val="FF0000"/>
                </a:solidFill>
                <a:latin typeface="Calibri" pitchFamily="34" charset="0"/>
                <a:ea typeface="Chalkboard" charset="0"/>
                <a:cs typeface="Chalkboard" charset="0"/>
                <a:sym typeface="Symbol"/>
              </a:rPr>
              <a:t>b be the number of bytes</a:t>
            </a:r>
            <a:r>
              <a:rPr lang="en-US" dirty="0" smtClean="0">
                <a:latin typeface="Calibri" pitchFamily="34" charset="0"/>
                <a:ea typeface="Chalkboard" charset="0"/>
                <a:cs typeface="Chalkboard" charset="0"/>
                <a:sym typeface="Symbol"/>
              </a:rPr>
              <a:t> need to be appended in the last block of m to make its length L bytes</a:t>
            </a:r>
            <a:endParaRPr lang="en-US" baseline="-25000" dirty="0" smtClean="0">
              <a:solidFill>
                <a:srgbClr val="0000FF"/>
              </a:solidFill>
              <a:latin typeface="Calibri" pitchFamily="34" charset="0"/>
              <a:ea typeface="Chalkboard" charset="0"/>
              <a:cs typeface="Chalkboard" charset="0"/>
            </a:endParaRPr>
          </a:p>
        </p:txBody>
      </p:sp>
      <p:sp>
        <p:nvSpPr>
          <p:cNvPr id="176" name="Text Box 7"/>
          <p:cNvSpPr txBox="1">
            <a:spLocks noChangeArrowheads="1"/>
          </p:cNvSpPr>
          <p:nvPr/>
        </p:nvSpPr>
        <p:spPr bwMode="auto">
          <a:xfrm>
            <a:off x="2564160" y="5466710"/>
            <a:ext cx="2079848"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 </a:t>
            </a:r>
            <a:r>
              <a:rPr lang="en-US" dirty="0" smtClean="0">
                <a:solidFill>
                  <a:srgbClr val="0000FF"/>
                </a:solidFill>
                <a:latin typeface="Calibri" pitchFamily="34" charset="0"/>
                <a:ea typeface="Chalkboard" charset="0"/>
                <a:cs typeface="Chalkboard" charset="0"/>
                <a:sym typeface="Symbol"/>
              </a:rPr>
              <a:t>1  b  L</a:t>
            </a:r>
            <a:endParaRPr lang="en-US" baseline="-25000" dirty="0" smtClean="0">
              <a:solidFill>
                <a:srgbClr val="0000FF"/>
              </a:solidFill>
              <a:latin typeface="Calibri" pitchFamily="34" charset="0"/>
              <a:ea typeface="Chalkboard" charset="0"/>
              <a:cs typeface="Chalkboard" charset="0"/>
            </a:endParaRPr>
          </a:p>
        </p:txBody>
      </p:sp>
      <p:sp>
        <p:nvSpPr>
          <p:cNvPr id="178" name="Text Box 7"/>
          <p:cNvSpPr txBox="1">
            <a:spLocks noChangeArrowheads="1"/>
          </p:cNvSpPr>
          <p:nvPr/>
        </p:nvSpPr>
        <p:spPr bwMode="auto">
          <a:xfrm>
            <a:off x="179512" y="5733256"/>
            <a:ext cx="9073008" cy="369332"/>
          </a:xfrm>
          <a:prstGeom prst="rect">
            <a:avLst/>
          </a:prstGeom>
          <a:noFill/>
          <a:ln w="9525">
            <a:noFill/>
            <a:miter lim="800000"/>
            <a:headEnd/>
            <a:tailEnd/>
          </a:ln>
        </p:spPr>
        <p:txBody>
          <a:bodyPr wrap="square">
            <a:spAutoFit/>
          </a:bodyPr>
          <a:lstStyle/>
          <a:p>
            <a:pPr>
              <a:spcBef>
                <a:spcPct val="50000"/>
              </a:spcBef>
            </a:pPr>
            <a:r>
              <a:rPr lang="en-US" dirty="0" smtClean="0">
                <a:solidFill>
                  <a:srgbClr val="FF0000"/>
                </a:solidFill>
                <a:latin typeface="Calibri" pitchFamily="34" charset="0"/>
                <a:ea typeface="Chalkboard" charset="0"/>
                <a:cs typeface="Chalkboard" charset="0"/>
                <a:sym typeface="Symbol"/>
              </a:rPr>
              <a:t>&gt;&gt; Append b bytes to the last block of m</a:t>
            </a:r>
            <a:r>
              <a:rPr lang="en-US" dirty="0" smtClean="0">
                <a:latin typeface="Calibri" pitchFamily="34" charset="0"/>
                <a:ea typeface="Chalkboard" charset="0"/>
                <a:cs typeface="Chalkboard" charset="0"/>
                <a:sym typeface="Symbol"/>
              </a:rPr>
              <a:t>, each of them representing the </a:t>
            </a:r>
            <a:r>
              <a:rPr lang="en-US" dirty="0" smtClean="0">
                <a:solidFill>
                  <a:srgbClr val="FF0000"/>
                </a:solidFill>
                <a:latin typeface="Calibri" pitchFamily="34" charset="0"/>
                <a:ea typeface="Chalkboard" charset="0"/>
                <a:cs typeface="Chalkboard" charset="0"/>
                <a:sym typeface="Symbol"/>
              </a:rPr>
              <a:t>integer value b</a:t>
            </a:r>
            <a:endParaRPr lang="en-US" baseline="-25000" dirty="0" smtClean="0">
              <a:solidFill>
                <a:srgbClr val="FF0000"/>
              </a:solidFill>
              <a:latin typeface="Calibri" pitchFamily="34" charset="0"/>
              <a:ea typeface="Chalkboard" charset="0"/>
              <a:cs typeface="Chalkboard" charset="0"/>
            </a:endParaRPr>
          </a:p>
        </p:txBody>
      </p:sp>
      <p:sp>
        <p:nvSpPr>
          <p:cNvPr id="7" name="Rectangle 6"/>
          <p:cNvSpPr/>
          <p:nvPr/>
        </p:nvSpPr>
        <p:spPr>
          <a:xfrm>
            <a:off x="1865471" y="1835532"/>
            <a:ext cx="1308500" cy="400110"/>
          </a:xfrm>
          <a:prstGeom prst="rect">
            <a:avLst/>
          </a:prstGeom>
          <a:solidFill>
            <a:srgbClr val="FFFF00"/>
          </a:solidFill>
          <a:ln>
            <a:solidFill>
              <a:schemeClr val="tx1"/>
            </a:solidFill>
          </a:ln>
        </p:spPr>
        <p:txBody>
          <a:bodyPr wrap="none">
            <a:spAutoFit/>
          </a:bodyPr>
          <a:lstStyle/>
          <a:p>
            <a:r>
              <a:rPr lang="en-US" sz="2000" dirty="0" smtClean="0">
                <a:latin typeface="Calibri" pitchFamily="34" charset="0"/>
                <a:ea typeface="Chalkboard" charset="0"/>
                <a:cs typeface="Chalkboard" charset="0"/>
                <a:sym typeface="Symbol"/>
              </a:rPr>
              <a:t>Encryption</a:t>
            </a:r>
            <a:endParaRPr lang="en-US" sz="2000" dirty="0">
              <a:latin typeface="Calibri" pitchFamily="34" charset="0"/>
              <a:ea typeface="Chalkboard" charset="0"/>
              <a:cs typeface="Chalkboard" charset="0"/>
            </a:endParaRPr>
          </a:p>
        </p:txBody>
      </p:sp>
      <p:sp>
        <p:nvSpPr>
          <p:cNvPr id="67" name="Rectangle 66"/>
          <p:cNvSpPr/>
          <p:nvPr/>
        </p:nvSpPr>
        <p:spPr>
          <a:xfrm>
            <a:off x="6301902" y="1835532"/>
            <a:ext cx="1334148" cy="400110"/>
          </a:xfrm>
          <a:prstGeom prst="rect">
            <a:avLst/>
          </a:prstGeom>
          <a:solidFill>
            <a:srgbClr val="FFFF00"/>
          </a:solidFill>
          <a:ln>
            <a:solidFill>
              <a:schemeClr val="tx1"/>
            </a:solidFill>
          </a:ln>
        </p:spPr>
        <p:txBody>
          <a:bodyPr wrap="none">
            <a:spAutoFit/>
          </a:bodyPr>
          <a:lstStyle/>
          <a:p>
            <a:r>
              <a:rPr lang="en-US" sz="2000" dirty="0" smtClean="0">
                <a:latin typeface="Calibri" pitchFamily="34" charset="0"/>
                <a:ea typeface="Chalkboard" charset="0"/>
                <a:cs typeface="Chalkboard" charset="0"/>
                <a:sym typeface="Symbol"/>
              </a:rPr>
              <a:t>Decryption</a:t>
            </a:r>
            <a:endParaRPr lang="en-US" sz="2000" dirty="0">
              <a:latin typeface="Calibri" pitchFamily="34" charset="0"/>
              <a:ea typeface="Chalkboard" charset="0"/>
              <a:cs typeface="Chalkboard" charset="0"/>
            </a:endParaRPr>
          </a:p>
        </p:txBody>
      </p:sp>
      <p:grpSp>
        <p:nvGrpSpPr>
          <p:cNvPr id="9" name="Group 8"/>
          <p:cNvGrpSpPr/>
          <p:nvPr/>
        </p:nvGrpSpPr>
        <p:grpSpPr>
          <a:xfrm>
            <a:off x="0" y="1772816"/>
            <a:ext cx="9180512" cy="3096344"/>
            <a:chOff x="0" y="2132856"/>
            <a:chExt cx="9180512" cy="3096344"/>
          </a:xfrm>
        </p:grpSpPr>
        <p:cxnSp>
          <p:nvCxnSpPr>
            <p:cNvPr id="60" name="Straight Connector 59"/>
            <p:cNvCxnSpPr/>
            <p:nvPr/>
          </p:nvCxnSpPr>
          <p:spPr>
            <a:xfrm>
              <a:off x="4860032" y="2132856"/>
              <a:ext cx="0" cy="3096344"/>
            </a:xfrm>
            <a:prstGeom prst="line">
              <a:avLst/>
            </a:prstGeom>
          </p:spPr>
          <p:style>
            <a:lnRef idx="2">
              <a:schemeClr val="accent6"/>
            </a:lnRef>
            <a:fillRef idx="0">
              <a:schemeClr val="accent6"/>
            </a:fillRef>
            <a:effectRef idx="1">
              <a:schemeClr val="accent6"/>
            </a:effectRef>
            <a:fontRef idx="minor">
              <a:schemeClr val="tx1"/>
            </a:fontRef>
          </p:style>
        </p:cxnSp>
        <p:cxnSp>
          <p:nvCxnSpPr>
            <p:cNvPr id="70" name="Straight Connector 69"/>
            <p:cNvCxnSpPr/>
            <p:nvPr/>
          </p:nvCxnSpPr>
          <p:spPr>
            <a:xfrm>
              <a:off x="0" y="2132856"/>
              <a:ext cx="9144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a:off x="0" y="5229200"/>
              <a:ext cx="9180512" cy="0"/>
            </a:xfrm>
            <a:prstGeom prst="line">
              <a:avLst/>
            </a:prstGeom>
          </p:spPr>
          <p:style>
            <a:lnRef idx="2">
              <a:schemeClr val="accent2"/>
            </a:lnRef>
            <a:fillRef idx="0">
              <a:schemeClr val="accent2"/>
            </a:fillRef>
            <a:effectRef idx="1">
              <a:schemeClr val="accent2"/>
            </a:effectRef>
            <a:fontRef idx="minor">
              <a:schemeClr val="tx1"/>
            </a:fontRef>
          </p:style>
        </p:cxnSp>
      </p:grpSp>
      <p:sp>
        <p:nvSpPr>
          <p:cNvPr id="2"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3"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Cryptography-Lect9.1</a:t>
            </a:r>
            <a:endParaRPr lang="en-US" sz="1100" dirty="0">
              <a:solidFill>
                <a:schemeClr val="bg1">
                  <a:lumMod val="50000"/>
                </a:schemeClr>
              </a:solidFill>
            </a:endParaRPr>
          </a:p>
        </p:txBody>
      </p:sp>
      <p:sp>
        <p:nvSpPr>
          <p:cNvPr id="4" name="灯片编号占位符 3"/>
          <p:cNvSpPr>
            <a:spLocks noGrp="1"/>
          </p:cNvSpPr>
          <p:nvPr>
            <p:ph type="sldNum" sz="quarter" idx="12"/>
          </p:nvPr>
        </p:nvSpPr>
        <p:spPr/>
        <p:txBody>
          <a:bodyPr/>
          <a:lstStyle/>
          <a:p>
            <a:pPr>
              <a:defRPr/>
            </a:pPr>
            <a:fld id="{A210B1BB-E12E-441C-BC6A-ECF78AA782CB}" type="slidenum">
              <a:rPr lang="en-US" sz="1100" smtClean="0">
                <a:solidFill>
                  <a:schemeClr val="bg1">
                    <a:lumMod val="50000"/>
                  </a:schemeClr>
                </a:solidFill>
              </a:rPr>
              <a:pPr>
                <a:defRPr/>
              </a:pPr>
              <a:t>10</a:t>
            </a:fld>
            <a:endParaRPr lang="en-US" sz="1100" dirty="0">
              <a:solidFill>
                <a:schemeClr val="bg1">
                  <a:lumMod val="50000"/>
                </a:schemeClr>
              </a:solidFill>
            </a:endParaRPr>
          </a:p>
        </p:txBody>
      </p:sp>
      <p:sp>
        <p:nvSpPr>
          <p:cNvPr id="5" name="文本框 4"/>
          <p:cNvSpPr txBox="1"/>
          <p:nvPr/>
        </p:nvSpPr>
        <p:spPr>
          <a:xfrm>
            <a:off x="2240352" y="6076314"/>
            <a:ext cx="635110" cy="369332"/>
          </a:xfrm>
          <a:prstGeom prst="rect">
            <a:avLst/>
          </a:prstGeom>
          <a:noFill/>
        </p:spPr>
        <p:txBody>
          <a:bodyPr wrap="none" rtlCol="0">
            <a:spAutoFit/>
          </a:bodyPr>
          <a:lstStyle/>
          <a:p>
            <a:r>
              <a:rPr lang="en-US" altLang="zh-CN" dirty="0" smtClean="0">
                <a:latin typeface="Calibri" pitchFamily="34" charset="0"/>
              </a:rPr>
              <a:t>0x01</a:t>
            </a:r>
            <a:endParaRPr lang="zh-CN" altLang="en-US" dirty="0">
              <a:latin typeface="Calibri" pitchFamily="34" charset="0"/>
            </a:endParaRPr>
          </a:p>
        </p:txBody>
      </p:sp>
      <p:sp>
        <p:nvSpPr>
          <p:cNvPr id="65" name="文本框 64"/>
          <p:cNvSpPr txBox="1"/>
          <p:nvPr/>
        </p:nvSpPr>
        <p:spPr>
          <a:xfrm>
            <a:off x="3476211" y="6076314"/>
            <a:ext cx="1337226" cy="369332"/>
          </a:xfrm>
          <a:prstGeom prst="rect">
            <a:avLst/>
          </a:prstGeom>
          <a:noFill/>
        </p:spPr>
        <p:txBody>
          <a:bodyPr wrap="none" rtlCol="0">
            <a:spAutoFit/>
          </a:bodyPr>
          <a:lstStyle/>
          <a:p>
            <a:r>
              <a:rPr lang="en-US" altLang="zh-CN" dirty="0" smtClean="0">
                <a:latin typeface="Calibri" pitchFamily="34" charset="0"/>
              </a:rPr>
              <a:t>0x04040404</a:t>
            </a:r>
            <a:endParaRPr lang="zh-CN" altLang="en-US" dirty="0">
              <a:latin typeface="Calibri" pitchFamily="34" charset="0"/>
            </a:endParaRPr>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blinds(horizontal)">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30"/>
                                        </p:tgtEl>
                                        <p:attrNameLst>
                                          <p:attrName>style.visibility</p:attrName>
                                        </p:attrNameLst>
                                      </p:cBhvr>
                                      <p:to>
                                        <p:strVal val="visible"/>
                                      </p:to>
                                    </p:set>
                                    <p:animEffect transition="in" filter="blinds(horizontal)">
                                      <p:cBhvr>
                                        <p:cTn id="28" dur="500"/>
                                        <p:tgtEl>
                                          <p:spTgt spid="13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blinds(horizontal)">
                                      <p:cBhvr>
                                        <p:cTn id="33" dur="500"/>
                                        <p:tgtEl>
                                          <p:spTgt spid="17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1"/>
                                        </p:tgtEl>
                                        <p:attrNameLst>
                                          <p:attrName>style.visibility</p:attrName>
                                        </p:attrNameLst>
                                      </p:cBhvr>
                                      <p:to>
                                        <p:strVal val="visible"/>
                                      </p:to>
                                    </p:set>
                                    <p:animEffect transition="in" filter="blinds(horizontal)">
                                      <p:cBhvr>
                                        <p:cTn id="36" dur="500"/>
                                        <p:tgtEl>
                                          <p:spTgt spid="17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3"/>
                                        </p:tgtEl>
                                        <p:attrNameLst>
                                          <p:attrName>style.visibility</p:attrName>
                                        </p:attrNameLst>
                                      </p:cBhvr>
                                      <p:to>
                                        <p:strVal val="visible"/>
                                      </p:to>
                                    </p:set>
                                    <p:animEffect transition="in" filter="blinds(horizontal)">
                                      <p:cBhvr>
                                        <p:cTn id="41" dur="500"/>
                                        <p:tgtEl>
                                          <p:spTgt spid="173"/>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4"/>
                                        </p:tgtEl>
                                        <p:attrNameLst>
                                          <p:attrName>style.visibility</p:attrName>
                                        </p:attrNameLst>
                                      </p:cBhvr>
                                      <p:to>
                                        <p:strVal val="visible"/>
                                      </p:to>
                                    </p:set>
                                    <p:animEffect transition="in" filter="blinds(horizontal)">
                                      <p:cBhvr>
                                        <p:cTn id="46" dur="500"/>
                                        <p:tgtEl>
                                          <p:spTgt spid="17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5"/>
                                        </p:tgtEl>
                                        <p:attrNameLst>
                                          <p:attrName>style.visibility</p:attrName>
                                        </p:attrNameLst>
                                      </p:cBhvr>
                                      <p:to>
                                        <p:strVal val="visible"/>
                                      </p:to>
                                    </p:set>
                                    <p:animEffect transition="in" filter="blinds(horizontal)">
                                      <p:cBhvr>
                                        <p:cTn id="51" dur="500"/>
                                        <p:tgtEl>
                                          <p:spTgt spid="17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76"/>
                                        </p:tgtEl>
                                        <p:attrNameLst>
                                          <p:attrName>style.visibility</p:attrName>
                                        </p:attrNameLst>
                                      </p:cBhvr>
                                      <p:to>
                                        <p:strVal val="visible"/>
                                      </p:to>
                                    </p:set>
                                    <p:animEffect transition="in" filter="blinds(horizontal)">
                                      <p:cBhvr>
                                        <p:cTn id="54" dur="500"/>
                                        <p:tgtEl>
                                          <p:spTgt spid="17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1" grpId="0"/>
      <p:bldP spid="59" grpId="0"/>
      <p:bldP spid="170" grpId="0"/>
      <p:bldP spid="171" grpId="0"/>
      <p:bldP spid="173" grpId="0" animBg="1"/>
      <p:bldP spid="174" grpId="0"/>
      <p:bldP spid="175" grpId="0"/>
      <p:bldP spid="176" grpId="0"/>
      <p:bldP spid="178" grpId="0"/>
      <p:bldP spid="7" grpId="0" animBg="1"/>
      <p:bldP spid="67" grpId="0" animBg="1"/>
      <p:bldP spid="5"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67544" y="-27384"/>
            <a:ext cx="8136904" cy="504056"/>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 CBC Mode with PKCS#5 Padding </a:t>
            </a:r>
            <a:endParaRPr lang="en-US" sz="4000" kern="0" dirty="0">
              <a:solidFill>
                <a:srgbClr val="009900"/>
              </a:solidFill>
              <a:latin typeface="Calibri" pitchFamily="34"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pic>
        <p:nvPicPr>
          <p:cNvPr id="205" name="Picture 2"/>
          <p:cNvPicPr>
            <a:picLocks noChangeAspect="1" noChangeArrowheads="1"/>
          </p:cNvPicPr>
          <p:nvPr/>
        </p:nvPicPr>
        <p:blipFill>
          <a:blip r:embed="rId3" cstate="print"/>
          <a:srcRect/>
          <a:stretch>
            <a:fillRect/>
          </a:stretch>
        </p:blipFill>
        <p:spPr bwMode="auto">
          <a:xfrm>
            <a:off x="8172400" y="908720"/>
            <a:ext cx="576064" cy="648072"/>
          </a:xfrm>
          <a:prstGeom prst="rect">
            <a:avLst/>
          </a:prstGeom>
          <a:noFill/>
          <a:ln w="9525">
            <a:noFill/>
            <a:miter lim="800000"/>
            <a:headEnd/>
            <a:tailEnd/>
          </a:ln>
        </p:spPr>
      </p:pic>
      <p:pic>
        <p:nvPicPr>
          <p:cNvPr id="206" name="Picture 3"/>
          <p:cNvPicPr>
            <a:picLocks noChangeAspect="1" noChangeArrowheads="1"/>
          </p:cNvPicPr>
          <p:nvPr/>
        </p:nvPicPr>
        <p:blipFill>
          <a:blip r:embed="rId4" cstate="print"/>
          <a:srcRect/>
          <a:stretch>
            <a:fillRect/>
          </a:stretch>
        </p:blipFill>
        <p:spPr bwMode="auto">
          <a:xfrm>
            <a:off x="683568" y="908720"/>
            <a:ext cx="576064" cy="671495"/>
          </a:xfrm>
          <a:prstGeom prst="rect">
            <a:avLst/>
          </a:prstGeom>
          <a:noFill/>
          <a:ln w="9525">
            <a:noFill/>
            <a:miter lim="800000"/>
            <a:headEnd/>
            <a:tailEnd/>
          </a:ln>
        </p:spPr>
      </p:pic>
      <p:sp>
        <p:nvSpPr>
          <p:cNvPr id="207" name="Text Box 7"/>
          <p:cNvSpPr txBox="1">
            <a:spLocks noChangeArrowheads="1"/>
          </p:cNvSpPr>
          <p:nvPr/>
        </p:nvSpPr>
        <p:spPr bwMode="auto">
          <a:xfrm>
            <a:off x="835968" y="1609055"/>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sp>
        <p:nvSpPr>
          <p:cNvPr id="209" name="Text Box 7"/>
          <p:cNvSpPr txBox="1">
            <a:spLocks noChangeArrowheads="1"/>
          </p:cNvSpPr>
          <p:nvPr/>
        </p:nvSpPr>
        <p:spPr bwMode="auto">
          <a:xfrm>
            <a:off x="8316416" y="1537047"/>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grpSp>
        <p:nvGrpSpPr>
          <p:cNvPr id="219" name="Group 218"/>
          <p:cNvGrpSpPr/>
          <p:nvPr/>
        </p:nvGrpSpPr>
        <p:grpSpPr>
          <a:xfrm>
            <a:off x="1763688" y="1052736"/>
            <a:ext cx="504056" cy="760149"/>
            <a:chOff x="2051720" y="4653136"/>
            <a:chExt cx="504056" cy="760149"/>
          </a:xfrm>
        </p:grpSpPr>
        <p:sp>
          <p:nvSpPr>
            <p:cNvPr id="217"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218" name="Text Box 7"/>
            <p:cNvSpPr txBox="1">
              <a:spLocks noChangeArrowheads="1"/>
            </p:cNvSpPr>
            <p:nvPr/>
          </p:nvSpPr>
          <p:spPr bwMode="auto">
            <a:xfrm>
              <a:off x="2060104" y="4705399"/>
              <a:ext cx="495672" cy="707886"/>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Enc</a:t>
              </a:r>
              <a:endParaRPr lang="en-US" sz="2000" dirty="0" smtClean="0">
                <a:solidFill>
                  <a:srgbClr val="0000FF"/>
                </a:solidFill>
                <a:latin typeface="Calibri" pitchFamily="34" charset="0"/>
                <a:ea typeface="Chalkboard" charset="0"/>
                <a:cs typeface="Chalkboard" charset="0"/>
              </a:endParaRPr>
            </a:p>
          </p:txBody>
        </p:sp>
      </p:grpSp>
      <p:grpSp>
        <p:nvGrpSpPr>
          <p:cNvPr id="225" name="Group 224"/>
          <p:cNvGrpSpPr/>
          <p:nvPr/>
        </p:nvGrpSpPr>
        <p:grpSpPr>
          <a:xfrm>
            <a:off x="1259632" y="836712"/>
            <a:ext cx="504056" cy="884421"/>
            <a:chOff x="1259632" y="4365104"/>
            <a:chExt cx="504056" cy="884421"/>
          </a:xfrm>
        </p:grpSpPr>
        <p:cxnSp>
          <p:nvCxnSpPr>
            <p:cNvPr id="221"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3" name="Text Box 7"/>
            <p:cNvSpPr txBox="1">
              <a:spLocks noChangeArrowheads="1"/>
            </p:cNvSpPr>
            <p:nvPr/>
          </p:nvSpPr>
          <p:spPr bwMode="auto">
            <a:xfrm>
              <a:off x="1340024" y="4365104"/>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m</a:t>
              </a:r>
              <a:endParaRPr lang="en-US" sz="2000" dirty="0" smtClean="0">
                <a:solidFill>
                  <a:srgbClr val="0000FF"/>
                </a:solidFill>
                <a:latin typeface="Calibri" pitchFamily="34" charset="0"/>
                <a:ea typeface="Chalkboard" charset="0"/>
                <a:cs typeface="Chalkboard" charset="0"/>
              </a:endParaRPr>
            </a:p>
          </p:txBody>
        </p:sp>
        <p:sp>
          <p:nvSpPr>
            <p:cNvPr id="224" name="Text Box 7"/>
            <p:cNvSpPr txBox="1">
              <a:spLocks noChangeArrowheads="1"/>
            </p:cNvSpPr>
            <p:nvPr/>
          </p:nvSpPr>
          <p:spPr bwMode="auto">
            <a:xfrm>
              <a:off x="1412032" y="4849415"/>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grpSp>
      <p:cxnSp>
        <p:nvCxnSpPr>
          <p:cNvPr id="231" name="Straight Arrow Connector 230"/>
          <p:cNvCxnSpPr/>
          <p:nvPr/>
        </p:nvCxnSpPr>
        <p:spPr>
          <a:xfrm>
            <a:off x="2411760" y="1268760"/>
            <a:ext cx="568863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32" name="Group 231"/>
          <p:cNvGrpSpPr/>
          <p:nvPr/>
        </p:nvGrpSpPr>
        <p:grpSpPr>
          <a:xfrm>
            <a:off x="3275856" y="692696"/>
            <a:ext cx="3240360" cy="584775"/>
            <a:chOff x="1979712" y="1700808"/>
            <a:chExt cx="3240360" cy="584775"/>
          </a:xfrm>
        </p:grpSpPr>
        <p:sp>
          <p:nvSpPr>
            <p:cNvPr id="233"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234"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Text Box 7"/>
            <p:cNvSpPr txBox="1">
              <a:spLocks noChangeArrowheads="1"/>
            </p:cNvSpPr>
            <p:nvPr/>
          </p:nvSpPr>
          <p:spPr bwMode="auto">
            <a:xfrm>
              <a:off x="2595972" y="1700808"/>
              <a:ext cx="535868" cy="584775"/>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237" name="Text Box 7"/>
            <p:cNvSpPr txBox="1">
              <a:spLocks noChangeArrowheads="1"/>
            </p:cNvSpPr>
            <p:nvPr/>
          </p:nvSpPr>
          <p:spPr bwMode="auto">
            <a:xfrm>
              <a:off x="4252156" y="1700808"/>
              <a:ext cx="535868" cy="584775"/>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sp>
        <p:nvSpPr>
          <p:cNvPr id="239" name="Text Box 7"/>
          <p:cNvSpPr txBox="1">
            <a:spLocks noChangeArrowheads="1"/>
          </p:cNvSpPr>
          <p:nvPr/>
        </p:nvSpPr>
        <p:spPr bwMode="auto">
          <a:xfrm>
            <a:off x="107504" y="1917948"/>
            <a:ext cx="9036496" cy="830997"/>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400" dirty="0">
                <a:latin typeface="Calibri" pitchFamily="34" charset="0"/>
                <a:ea typeface="Chalkboard" charset="0"/>
                <a:cs typeface="Chalkboard" charset="0"/>
                <a:sym typeface="Symbol"/>
              </a:rPr>
              <a:t>A</a:t>
            </a:r>
            <a:r>
              <a:rPr lang="en-US" sz="2400" dirty="0" smtClean="0">
                <a:latin typeface="Calibri" pitchFamily="34" charset="0"/>
                <a:ea typeface="Chalkboard" charset="0"/>
                <a:cs typeface="Chalkboard" charset="0"/>
                <a:sym typeface="Symbol"/>
              </a:rPr>
              <a:t>n attacker can modify the </a:t>
            </a:r>
            <a:r>
              <a:rPr lang="en-US" sz="2400" dirty="0" err="1" smtClean="0">
                <a:latin typeface="Calibri" pitchFamily="34" charset="0"/>
                <a:ea typeface="Chalkboard" charset="0"/>
                <a:cs typeface="Chalkboard" charset="0"/>
                <a:sym typeface="Symbol"/>
              </a:rPr>
              <a:t>ciphertext</a:t>
            </a:r>
            <a:r>
              <a:rPr lang="en-US" sz="2400" dirty="0" err="1">
                <a:latin typeface="Calibri" pitchFamily="34" charset="0"/>
                <a:ea typeface="Chalkboard" charset="0"/>
                <a:cs typeface="Chalkboard" charset="0"/>
                <a:sym typeface="Symbol"/>
              </a:rPr>
              <a:t>s</a:t>
            </a:r>
            <a:r>
              <a:rPr lang="en-US" sz="2400" dirty="0" smtClean="0">
                <a:latin typeface="Calibri" pitchFamily="34" charset="0"/>
                <a:ea typeface="Chalkboard" charset="0"/>
                <a:cs typeface="Chalkboard" charset="0"/>
                <a:sym typeface="Symbol"/>
              </a:rPr>
              <a:t> and </a:t>
            </a:r>
            <a:r>
              <a:rPr lang="en-US" sz="2400" dirty="0" smtClean="0">
                <a:solidFill>
                  <a:srgbClr val="FF0000"/>
                </a:solidFill>
                <a:latin typeface="Calibri" pitchFamily="34" charset="0"/>
                <a:ea typeface="Chalkboard" charset="0"/>
                <a:cs typeface="Chalkboard" charset="0"/>
                <a:sym typeface="Symbol"/>
              </a:rPr>
              <a:t>learn b</a:t>
            </a:r>
            <a:r>
              <a:rPr lang="en-US" sz="2400" dirty="0" smtClean="0">
                <a:latin typeface="Calibri" pitchFamily="34" charset="0"/>
                <a:ea typeface="Chalkboard" charset="0"/>
                <a:cs typeface="Chalkboard" charset="0"/>
                <a:sym typeface="Symbol"/>
              </a:rPr>
              <a:t> </a:t>
            </a:r>
            <a:r>
              <a:rPr lang="en-US" sz="2400" dirty="0" smtClean="0">
                <a:solidFill>
                  <a:srgbClr val="FF0000"/>
                </a:solidFill>
                <a:latin typeface="Calibri" pitchFamily="34" charset="0"/>
                <a:ea typeface="Chalkboard" charset="0"/>
                <a:cs typeface="Chalkboard" charset="0"/>
                <a:sym typeface="Symbol"/>
              </a:rPr>
              <a:t>(|m| leaked) and m.</a:t>
            </a:r>
            <a:endParaRPr lang="en-US" sz="2400" baseline="-25000" dirty="0" smtClean="0">
              <a:solidFill>
                <a:srgbClr val="FF0000"/>
              </a:solidFill>
              <a:latin typeface="Calibri" pitchFamily="34" charset="0"/>
              <a:ea typeface="Chalkboard" charset="0"/>
              <a:cs typeface="Chalkboard" charset="0"/>
            </a:endParaRPr>
          </a:p>
        </p:txBody>
      </p:sp>
      <p:sp>
        <p:nvSpPr>
          <p:cNvPr id="240" name="Text Box 7"/>
          <p:cNvSpPr txBox="1">
            <a:spLocks noChangeArrowheads="1"/>
          </p:cNvSpPr>
          <p:nvPr/>
        </p:nvSpPr>
        <p:spPr bwMode="auto">
          <a:xfrm>
            <a:off x="107504" y="2688728"/>
            <a:ext cx="8712968" cy="830997"/>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400" dirty="0" smtClean="0">
                <a:latin typeface="Calibri" pitchFamily="34" charset="0"/>
                <a:ea typeface="Chalkboard" charset="0"/>
                <a:cs typeface="Chalkboard" charset="0"/>
                <a:sym typeface="Symbol"/>
              </a:rPr>
              <a:t>Hint: What will happen to the decryption of m</a:t>
            </a:r>
            <a:r>
              <a:rPr lang="en-US" sz="2400" baseline="-25000" dirty="0" smtClean="0">
                <a:latin typeface="Calibri" pitchFamily="34" charset="0"/>
                <a:ea typeface="Chalkboard" charset="0"/>
                <a:cs typeface="Chalkboard" charset="0"/>
                <a:sym typeface="Symbol"/>
              </a:rPr>
              <a:t>2</a:t>
            </a:r>
            <a:r>
              <a:rPr lang="en-US" sz="2400" dirty="0" smtClean="0">
                <a:latin typeface="Calibri" pitchFamily="34" charset="0"/>
                <a:ea typeface="Chalkboard" charset="0"/>
                <a:cs typeface="Chalkboard" charset="0"/>
                <a:sym typeface="Symbol"/>
              </a:rPr>
              <a:t> if the </a:t>
            </a:r>
            <a:r>
              <a:rPr lang="en-US" sz="2400" dirty="0" err="1" smtClean="0">
                <a:latin typeface="Calibri" pitchFamily="34" charset="0"/>
                <a:ea typeface="Chalkboard" charset="0"/>
                <a:cs typeface="Chalkboard" charset="0"/>
                <a:sym typeface="Symbol"/>
              </a:rPr>
              <a:t>i</a:t>
            </a:r>
            <a:r>
              <a:rPr lang="en-US" sz="2400" baseline="30000" dirty="0" err="1" smtClean="0">
                <a:latin typeface="Calibri" pitchFamily="34" charset="0"/>
                <a:ea typeface="Chalkboard" charset="0"/>
                <a:cs typeface="Chalkboard" charset="0"/>
                <a:sym typeface="Symbol"/>
              </a:rPr>
              <a:t>th</a:t>
            </a:r>
            <a:r>
              <a:rPr lang="en-US" sz="2400" dirty="0" smtClean="0">
                <a:latin typeface="Calibri" pitchFamily="34" charset="0"/>
                <a:ea typeface="Chalkboard" charset="0"/>
                <a:cs typeface="Chalkboard" charset="0"/>
                <a:sym typeface="Symbol"/>
              </a:rPr>
              <a:t> byte of c</a:t>
            </a:r>
            <a:r>
              <a:rPr lang="en-US" sz="3200" baseline="-25000" dirty="0" smtClean="0">
                <a:latin typeface="Calibri" pitchFamily="34" charset="0"/>
                <a:ea typeface="Chalkboard" charset="0"/>
                <a:cs typeface="Chalkboard" charset="0"/>
                <a:sym typeface="Symbol"/>
              </a:rPr>
              <a:t>1</a:t>
            </a:r>
            <a:r>
              <a:rPr lang="en-US" sz="2400" dirty="0" smtClean="0">
                <a:latin typeface="Calibri" pitchFamily="34" charset="0"/>
                <a:ea typeface="Chalkboard" charset="0"/>
                <a:cs typeface="Chalkboard" charset="0"/>
                <a:sym typeface="Symbol"/>
              </a:rPr>
              <a:t> is modified by  ?</a:t>
            </a:r>
            <a:endParaRPr lang="en-US" sz="2400" baseline="-25000" dirty="0" smtClean="0">
              <a:solidFill>
                <a:srgbClr val="FF0000"/>
              </a:solidFill>
              <a:latin typeface="Calibri" pitchFamily="34" charset="0"/>
              <a:ea typeface="Chalkboard" charset="0"/>
              <a:cs typeface="Chalkboard" charset="0"/>
            </a:endParaRPr>
          </a:p>
        </p:txBody>
      </p:sp>
      <p:sp>
        <p:nvSpPr>
          <p:cNvPr id="241" name="Text Box 7"/>
          <p:cNvSpPr txBox="1">
            <a:spLocks noChangeArrowheads="1"/>
          </p:cNvSpPr>
          <p:nvPr/>
        </p:nvSpPr>
        <p:spPr bwMode="auto">
          <a:xfrm>
            <a:off x="467544" y="3538143"/>
            <a:ext cx="8712968" cy="461665"/>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2400" dirty="0" smtClean="0">
                <a:latin typeface="Calibri" pitchFamily="34" charset="0"/>
                <a:ea typeface="Chalkboard" charset="0"/>
                <a:cs typeface="Chalkboard" charset="0"/>
                <a:sym typeface="Symbol"/>
              </a:rPr>
              <a:t>m</a:t>
            </a:r>
            <a:r>
              <a:rPr lang="en-US" altLang="zh-CN" sz="2400" baseline="-25000" dirty="0">
                <a:latin typeface="Calibri" pitchFamily="34" charset="0"/>
                <a:ea typeface="Chalkboard" charset="0"/>
                <a:cs typeface="Chalkboard" charset="0"/>
                <a:sym typeface="Symbol"/>
              </a:rPr>
              <a:t>2</a:t>
            </a:r>
            <a:r>
              <a:rPr lang="en-US" sz="2400" dirty="0" smtClean="0">
                <a:latin typeface="Calibri" pitchFamily="34" charset="0"/>
                <a:ea typeface="Chalkboard" charset="0"/>
                <a:cs typeface="Chalkboard" charset="0"/>
                <a:sym typeface="Symbol"/>
              </a:rPr>
              <a:t>’ on decryption will be modified by  at </a:t>
            </a:r>
            <a:r>
              <a:rPr lang="en-US" sz="2400" dirty="0" err="1" smtClean="0">
                <a:latin typeface="Calibri" pitchFamily="34" charset="0"/>
                <a:ea typeface="Chalkboard" charset="0"/>
                <a:cs typeface="Chalkboard" charset="0"/>
                <a:sym typeface="Symbol"/>
              </a:rPr>
              <a:t>i</a:t>
            </a:r>
            <a:r>
              <a:rPr lang="en-US" sz="2400" baseline="30000" dirty="0" err="1" smtClean="0">
                <a:latin typeface="Calibri" pitchFamily="34" charset="0"/>
                <a:ea typeface="Chalkboard" charset="0"/>
                <a:cs typeface="Chalkboard" charset="0"/>
                <a:sym typeface="Symbol"/>
              </a:rPr>
              <a:t>th</a:t>
            </a:r>
            <a:r>
              <a:rPr lang="en-US" sz="2400" dirty="0" smtClean="0">
                <a:latin typeface="Calibri" pitchFamily="34" charset="0"/>
                <a:ea typeface="Chalkboard" charset="0"/>
                <a:cs typeface="Chalkboard" charset="0"/>
                <a:sym typeface="Symbol"/>
              </a:rPr>
              <a:t> byte !!</a:t>
            </a:r>
            <a:endParaRPr lang="en-US" sz="2400" baseline="-25000" dirty="0" smtClean="0">
              <a:solidFill>
                <a:srgbClr val="FF0000"/>
              </a:solidFill>
              <a:latin typeface="Calibri" pitchFamily="34" charset="0"/>
              <a:ea typeface="Chalkboard" charset="0"/>
              <a:cs typeface="Chalkboard" charset="0"/>
            </a:endParaRPr>
          </a:p>
        </p:txBody>
      </p:sp>
      <p:sp>
        <p:nvSpPr>
          <p:cNvPr id="2" name="Rectangle 1"/>
          <p:cNvSpPr/>
          <p:nvPr/>
        </p:nvSpPr>
        <p:spPr>
          <a:xfrm>
            <a:off x="4160050" y="1268760"/>
            <a:ext cx="4012350" cy="707886"/>
          </a:xfrm>
          <a:prstGeom prst="rect">
            <a:avLst/>
          </a:prstGeom>
        </p:spPr>
        <p:txBody>
          <a:bodyPr wrap="square">
            <a:spAutoFit/>
          </a:bodyPr>
          <a:lstStyle/>
          <a:p>
            <a:r>
              <a:rPr lang="en-US" sz="2000" dirty="0" smtClean="0">
                <a:latin typeface="Calibri" pitchFamily="34" charset="0"/>
                <a:ea typeface="Chalkboard" charset="0"/>
                <a:cs typeface="Chalkboard" charset="0"/>
                <a:sym typeface="Symbol"/>
              </a:rPr>
              <a:t>If decryption successful, do nothing </a:t>
            </a:r>
          </a:p>
          <a:p>
            <a:r>
              <a:rPr lang="en-US" sz="2000" dirty="0" smtClean="0">
                <a:latin typeface="Calibri" pitchFamily="34" charset="0"/>
                <a:ea typeface="Chalkboard" charset="0"/>
                <a:cs typeface="Chalkboard" charset="0"/>
                <a:sym typeface="Symbol"/>
              </a:rPr>
              <a:t>else ask for retransmission</a:t>
            </a:r>
            <a:endParaRPr lang="en-US" sz="2000" dirty="0">
              <a:latin typeface="Calibri" pitchFamily="34" charset="0"/>
              <a:ea typeface="Chalkboard" charset="0"/>
              <a:cs typeface="Chalkboard" charset="0"/>
            </a:endParaRPr>
          </a:p>
        </p:txBody>
      </p:sp>
      <p:sp>
        <p:nvSpPr>
          <p:cNvPr id="102"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103"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Cryptography-Lect9.1</a:t>
            </a:r>
            <a:endParaRPr lang="en-US" sz="1100" dirty="0">
              <a:solidFill>
                <a:schemeClr val="bg1">
                  <a:lumMod val="50000"/>
                </a:schemeClr>
              </a:solidFill>
            </a:endParaRPr>
          </a:p>
        </p:txBody>
      </p:sp>
      <p:sp>
        <p:nvSpPr>
          <p:cNvPr id="104" name="灯片编号占位符 3"/>
          <p:cNvSpPr>
            <a:spLocks noGrp="1"/>
          </p:cNvSpPr>
          <p:nvPr>
            <p:ph type="sldNum" sz="quarter" idx="12"/>
          </p:nvPr>
        </p:nvSpPr>
        <p:spPr/>
        <p:txBody>
          <a:bodyPr/>
          <a:lstStyle/>
          <a:p>
            <a:pPr>
              <a:defRPr/>
            </a:pPr>
            <a:r>
              <a:rPr lang="en-US" sz="1100" dirty="0" smtClean="0">
                <a:solidFill>
                  <a:schemeClr val="bg1">
                    <a:lumMod val="50000"/>
                  </a:schemeClr>
                </a:solidFill>
              </a:rPr>
              <a:t>11</a:t>
            </a:r>
            <a:endParaRPr lang="en-US" sz="1100" dirty="0">
              <a:solidFill>
                <a:schemeClr val="bg1">
                  <a:lumMod val="50000"/>
                </a:schemeClr>
              </a:solidFill>
            </a:endParaRPr>
          </a:p>
        </p:txBody>
      </p:sp>
      <p:sp>
        <p:nvSpPr>
          <p:cNvPr id="105" name="Text Box 7"/>
          <p:cNvSpPr txBox="1">
            <a:spLocks noChangeArrowheads="1"/>
          </p:cNvSpPr>
          <p:nvPr/>
        </p:nvSpPr>
        <p:spPr bwMode="auto">
          <a:xfrm>
            <a:off x="1658378" y="3943929"/>
            <a:ext cx="2805609" cy="523220"/>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m</a:t>
            </a:r>
            <a:r>
              <a:rPr lang="en-US" sz="2800" baseline="-25000" dirty="0" smtClean="0">
                <a:latin typeface="Calibri" pitchFamily="34" charset="0"/>
                <a:ea typeface="Chalkboard" charset="0"/>
                <a:cs typeface="Chalkboard" charset="0"/>
                <a:sym typeface="Symbol"/>
              </a:rPr>
              <a:t>2</a:t>
            </a:r>
            <a:r>
              <a:rPr lang="en-US" sz="2800" dirty="0" smtClean="0">
                <a:latin typeface="Calibri" pitchFamily="34" charset="0"/>
                <a:ea typeface="Chalkboard" charset="0"/>
                <a:cs typeface="Chalkboard" charset="0"/>
                <a:sym typeface="Symbol"/>
              </a:rPr>
              <a:t> = F</a:t>
            </a:r>
            <a:r>
              <a:rPr lang="en-US" sz="2800" baseline="-25000" dirty="0" smtClean="0">
                <a:latin typeface="Calibri" pitchFamily="34" charset="0"/>
                <a:ea typeface="Chalkboard" charset="0"/>
                <a:cs typeface="Chalkboard" charset="0"/>
                <a:sym typeface="Symbol"/>
              </a:rPr>
              <a:t>k</a:t>
            </a:r>
            <a:r>
              <a:rPr lang="en-US" sz="2800" baseline="30000" dirty="0" smtClean="0">
                <a:latin typeface="Calibri" pitchFamily="34" charset="0"/>
                <a:ea typeface="Chalkboard" charset="0"/>
                <a:cs typeface="Chalkboard" charset="0"/>
                <a:sym typeface="Symbol"/>
              </a:rPr>
              <a:t>-1</a:t>
            </a: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r>
              <a:rPr lang="en-US" sz="2800" dirty="0" smtClean="0">
                <a:latin typeface="Calibri" pitchFamily="34" charset="0"/>
                <a:ea typeface="Chalkboard" charset="0"/>
                <a:cs typeface="Chalkboard" charset="0"/>
                <a:sym typeface="Symbol"/>
              </a:rPr>
              <a:t>)  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106" name="Text Box 7"/>
          <p:cNvSpPr txBox="1">
            <a:spLocks noChangeArrowheads="1"/>
          </p:cNvSpPr>
          <p:nvPr/>
        </p:nvSpPr>
        <p:spPr bwMode="auto">
          <a:xfrm>
            <a:off x="1663576" y="4393881"/>
            <a:ext cx="2962176" cy="523220"/>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m</a:t>
            </a:r>
            <a:r>
              <a:rPr lang="en-US" sz="2800" baseline="-25000" dirty="0" smtClean="0">
                <a:latin typeface="Calibri" pitchFamily="34" charset="0"/>
                <a:ea typeface="Chalkboard" charset="0"/>
                <a:cs typeface="Chalkboard" charset="0"/>
                <a:sym typeface="Symbol"/>
              </a:rPr>
              <a:t>2</a:t>
            </a:r>
            <a:r>
              <a:rPr lang="en-US" altLang="zh-CN" sz="2800" dirty="0" smtClean="0">
                <a:latin typeface="Calibri" pitchFamily="34" charset="0"/>
                <a:ea typeface="Chalkboard" charset="0"/>
                <a:cs typeface="Chalkboard" charset="0"/>
                <a:sym typeface="Symbol"/>
              </a:rPr>
              <a:t>’</a:t>
            </a:r>
            <a:r>
              <a:rPr lang="en-US" sz="2800" dirty="0" smtClean="0">
                <a:latin typeface="Calibri" pitchFamily="34" charset="0"/>
                <a:ea typeface="Chalkboard" charset="0"/>
                <a:cs typeface="Chalkboard" charset="0"/>
                <a:sym typeface="Symbol"/>
              </a:rPr>
              <a:t> = F</a:t>
            </a:r>
            <a:r>
              <a:rPr lang="en-US" sz="2800" baseline="-25000" dirty="0" smtClean="0">
                <a:latin typeface="Calibri" pitchFamily="34" charset="0"/>
                <a:ea typeface="Chalkboard" charset="0"/>
                <a:cs typeface="Chalkboard" charset="0"/>
                <a:sym typeface="Symbol"/>
              </a:rPr>
              <a:t>k</a:t>
            </a:r>
            <a:r>
              <a:rPr lang="en-US" sz="2800" baseline="30000" dirty="0" smtClean="0">
                <a:latin typeface="Calibri" pitchFamily="34" charset="0"/>
                <a:ea typeface="Chalkboard" charset="0"/>
                <a:cs typeface="Chalkboard" charset="0"/>
                <a:sym typeface="Symbol"/>
              </a:rPr>
              <a:t>-1</a:t>
            </a: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r>
              <a:rPr lang="en-US" sz="2800" dirty="0" smtClean="0">
                <a:latin typeface="Calibri" pitchFamily="34" charset="0"/>
                <a:ea typeface="Chalkboard" charset="0"/>
                <a:cs typeface="Chalkboard" charset="0"/>
                <a:sym typeface="Symbol"/>
              </a:rPr>
              <a:t>)  c</a:t>
            </a:r>
            <a:r>
              <a:rPr lang="en-US" sz="2800" baseline="-25000" dirty="0" smtClean="0">
                <a:latin typeface="Calibri" pitchFamily="34" charset="0"/>
                <a:ea typeface="Chalkboard" charset="0"/>
                <a:cs typeface="Chalkboard" charset="0"/>
                <a:sym typeface="Symbol"/>
              </a:rPr>
              <a:t>1</a:t>
            </a:r>
            <a:r>
              <a:rPr lang="en-US" sz="2800" dirty="0" smtClean="0">
                <a:latin typeface="Calibri" pitchFamily="34" charset="0"/>
                <a:ea typeface="Chalkboard" charset="0"/>
                <a:cs typeface="Chalkboard" charset="0"/>
                <a:sym typeface="Symbol"/>
              </a:rPr>
              <a:t>’</a:t>
            </a:r>
            <a:endParaRPr lang="en-US" sz="2800" dirty="0" smtClean="0">
              <a:solidFill>
                <a:srgbClr val="0000FF"/>
              </a:solidFill>
              <a:latin typeface="Calibri" pitchFamily="34" charset="0"/>
              <a:ea typeface="Chalkboard" charset="0"/>
              <a:cs typeface="Chalkboard" charset="0"/>
            </a:endParaRPr>
          </a:p>
        </p:txBody>
      </p:sp>
      <p:sp>
        <p:nvSpPr>
          <p:cNvPr id="107" name="Text Box 7"/>
          <p:cNvSpPr txBox="1">
            <a:spLocks noChangeArrowheads="1"/>
          </p:cNvSpPr>
          <p:nvPr/>
        </p:nvSpPr>
        <p:spPr bwMode="auto">
          <a:xfrm>
            <a:off x="4716016" y="3939345"/>
            <a:ext cx="1944216" cy="523220"/>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r>
              <a:rPr lang="en-US" sz="2800" dirty="0" smtClean="0">
                <a:latin typeface="Calibri" pitchFamily="34" charset="0"/>
                <a:ea typeface="Chalkboard" charset="0"/>
                <a:cs typeface="Chalkboard" charset="0"/>
                <a:sym typeface="Symbol"/>
              </a:rPr>
              <a:t>’ = c</a:t>
            </a:r>
            <a:r>
              <a:rPr lang="en-US" sz="2800" baseline="-25000" dirty="0" smtClean="0">
                <a:latin typeface="Calibri" pitchFamily="34" charset="0"/>
                <a:ea typeface="Chalkboard" charset="0"/>
                <a:cs typeface="Chalkboard" charset="0"/>
                <a:sym typeface="Symbol"/>
              </a:rPr>
              <a:t>1</a:t>
            </a:r>
            <a:r>
              <a:rPr lang="en-US" altLang="zh-CN" sz="2800" dirty="0">
                <a:latin typeface="Calibri" pitchFamily="34" charset="0"/>
                <a:ea typeface="Chalkboard" charset="0"/>
                <a:cs typeface="Chalkboard" charset="0"/>
                <a:sym typeface="Symbol"/>
              </a:rPr>
              <a:t> </a:t>
            </a:r>
            <a:r>
              <a:rPr lang="en-US" altLang="zh-CN" sz="2800" dirty="0" smtClean="0">
                <a:latin typeface="Calibri" pitchFamily="34" charset="0"/>
                <a:ea typeface="Chalkboard" charset="0"/>
                <a:cs typeface="Chalkboard" charset="0"/>
                <a:sym typeface="Symbol"/>
              </a:rPr>
              <a:t> </a:t>
            </a:r>
            <a:r>
              <a:rPr lang="en-US" altLang="zh-CN" sz="2800" dirty="0" smtClean="0">
                <a:latin typeface="Calibri" pitchFamily="34" charset="0"/>
                <a:ea typeface="Chalkboard" charset="0"/>
                <a:cs typeface="Chalkboard" charset="0"/>
                <a:sym typeface="Symbol" panose="05050102010706020507" pitchFamily="18" charset="2"/>
              </a:rPr>
              <a:t></a:t>
            </a:r>
            <a:endParaRPr lang="en-US" sz="2800" baseline="-25000" dirty="0" smtClean="0">
              <a:solidFill>
                <a:srgbClr val="0000FF"/>
              </a:solidFill>
              <a:latin typeface="Calibri" pitchFamily="34" charset="0"/>
              <a:ea typeface="Chalkboard" charset="0"/>
              <a:cs typeface="Chalkboard" charset="0"/>
            </a:endParaRPr>
          </a:p>
        </p:txBody>
      </p:sp>
      <p:sp>
        <p:nvSpPr>
          <p:cNvPr id="109" name="Text Box 7"/>
          <p:cNvSpPr txBox="1">
            <a:spLocks noChangeArrowheads="1"/>
          </p:cNvSpPr>
          <p:nvPr/>
        </p:nvSpPr>
        <p:spPr bwMode="auto">
          <a:xfrm>
            <a:off x="4716016" y="4347101"/>
            <a:ext cx="2880320" cy="523220"/>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m</a:t>
            </a:r>
            <a:r>
              <a:rPr lang="en-US" sz="2800" baseline="-25000" dirty="0" smtClean="0">
                <a:latin typeface="Calibri" pitchFamily="34" charset="0"/>
                <a:ea typeface="Chalkboard" charset="0"/>
                <a:cs typeface="Chalkboard" charset="0"/>
                <a:sym typeface="Symbol"/>
              </a:rPr>
              <a:t>2</a:t>
            </a:r>
            <a:r>
              <a:rPr lang="en-US" sz="2800" dirty="0" smtClean="0">
                <a:latin typeface="Calibri" pitchFamily="34" charset="0"/>
                <a:ea typeface="Chalkboard" charset="0"/>
                <a:cs typeface="Chalkboard" charset="0"/>
                <a:sym typeface="Symbol"/>
              </a:rPr>
              <a:t>’ = m</a:t>
            </a:r>
            <a:r>
              <a:rPr lang="en-US" sz="2800" baseline="-25000" dirty="0" smtClean="0">
                <a:latin typeface="Calibri" pitchFamily="34" charset="0"/>
                <a:ea typeface="Chalkboard" charset="0"/>
                <a:cs typeface="Chalkboard" charset="0"/>
                <a:sym typeface="Symbol"/>
              </a:rPr>
              <a:t>2</a:t>
            </a:r>
            <a:r>
              <a:rPr lang="en-US" altLang="zh-CN" sz="2800" dirty="0" smtClean="0">
                <a:latin typeface="Calibri" pitchFamily="34" charset="0"/>
                <a:ea typeface="Chalkboard" charset="0"/>
                <a:cs typeface="Chalkboard" charset="0"/>
                <a:sym typeface="Symbol"/>
              </a:rPr>
              <a:t>  </a:t>
            </a:r>
            <a:r>
              <a:rPr lang="en-US" altLang="zh-CN" sz="2800" dirty="0" smtClean="0">
                <a:latin typeface="Calibri" pitchFamily="34" charset="0"/>
                <a:ea typeface="Chalkboard" charset="0"/>
                <a:cs typeface="Chalkboard" charset="0"/>
                <a:sym typeface="Symbol" panose="05050102010706020507" pitchFamily="18" charset="2"/>
              </a:rPr>
              <a:t></a:t>
            </a:r>
            <a:endParaRPr lang="en-US" sz="2800" baseline="-25000" dirty="0" smtClean="0">
              <a:solidFill>
                <a:srgbClr val="0000FF"/>
              </a:solidFill>
              <a:latin typeface="Calibri" pitchFamily="34" charset="0"/>
              <a:ea typeface="Chalkboard" charset="0"/>
              <a:cs typeface="Chalkboard" charset="0"/>
            </a:endParaRPr>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blinds(horizontal)">
                                      <p:cBhvr>
                                        <p:cTn id="7" dur="500"/>
                                        <p:tgtEl>
                                          <p:spTgt spid="205"/>
                                        </p:tgtEl>
                                      </p:cBhvr>
                                    </p:animEffect>
                                  </p:childTnLst>
                                </p:cTn>
                              </p:par>
                              <p:par>
                                <p:cTn id="8" presetID="3" presetClass="entr" presetSubtype="10"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blinds(horizontal)">
                                      <p:cBhvr>
                                        <p:cTn id="10" dur="500"/>
                                        <p:tgtEl>
                                          <p:spTgt spid="2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7"/>
                                        </p:tgtEl>
                                        <p:attrNameLst>
                                          <p:attrName>style.visibility</p:attrName>
                                        </p:attrNameLst>
                                      </p:cBhvr>
                                      <p:to>
                                        <p:strVal val="visible"/>
                                      </p:to>
                                    </p:set>
                                    <p:animEffect transition="in" filter="blinds(horizontal)">
                                      <p:cBhvr>
                                        <p:cTn id="13" dur="500"/>
                                        <p:tgtEl>
                                          <p:spTgt spid="2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9"/>
                                        </p:tgtEl>
                                        <p:attrNameLst>
                                          <p:attrName>style.visibility</p:attrName>
                                        </p:attrNameLst>
                                      </p:cBhvr>
                                      <p:to>
                                        <p:strVal val="visible"/>
                                      </p:to>
                                    </p:set>
                                    <p:animEffect transition="in" filter="blinds(horizontal)">
                                      <p:cBhvr>
                                        <p:cTn id="16" dur="500"/>
                                        <p:tgtEl>
                                          <p:spTgt spid="209"/>
                                        </p:tgtEl>
                                      </p:cBhvr>
                                    </p:animEffect>
                                  </p:childTnLst>
                                </p:cTn>
                              </p:par>
                              <p:par>
                                <p:cTn id="17" presetID="3" presetClass="entr" presetSubtype="10" fill="hold" nodeType="withEffect">
                                  <p:stCondLst>
                                    <p:cond delay="0"/>
                                  </p:stCondLst>
                                  <p:childTnLst>
                                    <p:set>
                                      <p:cBhvr>
                                        <p:cTn id="18" dur="1" fill="hold">
                                          <p:stCondLst>
                                            <p:cond delay="0"/>
                                          </p:stCondLst>
                                        </p:cTn>
                                        <p:tgtEl>
                                          <p:spTgt spid="219"/>
                                        </p:tgtEl>
                                        <p:attrNameLst>
                                          <p:attrName>style.visibility</p:attrName>
                                        </p:attrNameLst>
                                      </p:cBhvr>
                                      <p:to>
                                        <p:strVal val="visible"/>
                                      </p:to>
                                    </p:set>
                                    <p:animEffect transition="in" filter="blinds(horizontal)">
                                      <p:cBhvr>
                                        <p:cTn id="19" dur="500"/>
                                        <p:tgtEl>
                                          <p:spTgt spid="219"/>
                                        </p:tgtEl>
                                      </p:cBhvr>
                                    </p:animEffect>
                                  </p:childTnLst>
                                </p:cTn>
                              </p:par>
                              <p:par>
                                <p:cTn id="20" presetID="3" presetClass="entr" presetSubtype="10" fill="hold" nodeType="withEffect">
                                  <p:stCondLst>
                                    <p:cond delay="0"/>
                                  </p:stCondLst>
                                  <p:childTnLst>
                                    <p:set>
                                      <p:cBhvr>
                                        <p:cTn id="21" dur="1" fill="hold">
                                          <p:stCondLst>
                                            <p:cond delay="0"/>
                                          </p:stCondLst>
                                        </p:cTn>
                                        <p:tgtEl>
                                          <p:spTgt spid="225"/>
                                        </p:tgtEl>
                                        <p:attrNameLst>
                                          <p:attrName>style.visibility</p:attrName>
                                        </p:attrNameLst>
                                      </p:cBhvr>
                                      <p:to>
                                        <p:strVal val="visible"/>
                                      </p:to>
                                    </p:set>
                                    <p:animEffect transition="in" filter="blinds(horizontal)">
                                      <p:cBhvr>
                                        <p:cTn id="22" dur="500"/>
                                        <p:tgtEl>
                                          <p:spTgt spid="225"/>
                                        </p:tgtEl>
                                      </p:cBhvr>
                                    </p:animEffect>
                                  </p:childTnLst>
                                </p:cTn>
                              </p:par>
                              <p:par>
                                <p:cTn id="23" presetID="3" presetClass="entr" presetSubtype="10" fill="hold" nodeType="withEffect">
                                  <p:stCondLst>
                                    <p:cond delay="0"/>
                                  </p:stCondLst>
                                  <p:childTnLst>
                                    <p:set>
                                      <p:cBhvr>
                                        <p:cTn id="24" dur="1" fill="hold">
                                          <p:stCondLst>
                                            <p:cond delay="0"/>
                                          </p:stCondLst>
                                        </p:cTn>
                                        <p:tgtEl>
                                          <p:spTgt spid="231"/>
                                        </p:tgtEl>
                                        <p:attrNameLst>
                                          <p:attrName>style.visibility</p:attrName>
                                        </p:attrNameLst>
                                      </p:cBhvr>
                                      <p:to>
                                        <p:strVal val="visible"/>
                                      </p:to>
                                    </p:set>
                                    <p:animEffect transition="in" filter="blinds(horizontal)">
                                      <p:cBhvr>
                                        <p:cTn id="25" dur="500"/>
                                        <p:tgtEl>
                                          <p:spTgt spid="231"/>
                                        </p:tgtEl>
                                      </p:cBhvr>
                                    </p:animEffect>
                                  </p:childTnLst>
                                </p:cTn>
                              </p:par>
                              <p:par>
                                <p:cTn id="26" presetID="3" presetClass="entr" presetSubtype="10" fill="hold" nodeType="withEffect">
                                  <p:stCondLst>
                                    <p:cond delay="0"/>
                                  </p:stCondLst>
                                  <p:childTnLst>
                                    <p:set>
                                      <p:cBhvr>
                                        <p:cTn id="27" dur="1" fill="hold">
                                          <p:stCondLst>
                                            <p:cond delay="0"/>
                                          </p:stCondLst>
                                        </p:cTn>
                                        <p:tgtEl>
                                          <p:spTgt spid="232"/>
                                        </p:tgtEl>
                                        <p:attrNameLst>
                                          <p:attrName>style.visibility</p:attrName>
                                        </p:attrNameLst>
                                      </p:cBhvr>
                                      <p:to>
                                        <p:strVal val="visible"/>
                                      </p:to>
                                    </p:set>
                                    <p:animEffect transition="in" filter="blinds(horizontal)">
                                      <p:cBhvr>
                                        <p:cTn id="28" dur="500"/>
                                        <p:tgtEl>
                                          <p:spTgt spid="23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39"/>
                                        </p:tgtEl>
                                        <p:attrNameLst>
                                          <p:attrName>style.visibility</p:attrName>
                                        </p:attrNameLst>
                                      </p:cBhvr>
                                      <p:to>
                                        <p:strVal val="visible"/>
                                      </p:to>
                                    </p:set>
                                    <p:animEffect transition="in" filter="blinds(horizontal)">
                                      <p:cBhvr>
                                        <p:cTn id="35" dur="500"/>
                                        <p:tgtEl>
                                          <p:spTgt spid="23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40"/>
                                        </p:tgtEl>
                                        <p:attrNameLst>
                                          <p:attrName>style.visibility</p:attrName>
                                        </p:attrNameLst>
                                      </p:cBhvr>
                                      <p:to>
                                        <p:strVal val="visible"/>
                                      </p:to>
                                    </p:set>
                                    <p:animEffect transition="in" filter="blinds(horizontal)">
                                      <p:cBhvr>
                                        <p:cTn id="40" dur="500"/>
                                        <p:tgtEl>
                                          <p:spTgt spid="24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blinds(horizontal)">
                                      <p:cBhvr>
                                        <p:cTn id="43" dur="500"/>
                                        <p:tgtEl>
                                          <p:spTgt spid="10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blinds(horizontal)">
                                      <p:cBhvr>
                                        <p:cTn id="46" dur="500"/>
                                        <p:tgtEl>
                                          <p:spTgt spid="10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7"/>
                                        </p:tgtEl>
                                        <p:attrNameLst>
                                          <p:attrName>style.visibility</p:attrName>
                                        </p:attrNameLst>
                                      </p:cBhvr>
                                      <p:to>
                                        <p:strVal val="visible"/>
                                      </p:to>
                                    </p:set>
                                    <p:animEffect transition="in" filter="blinds(horizontal)">
                                      <p:cBhvr>
                                        <p:cTn id="51" dur="500"/>
                                        <p:tgtEl>
                                          <p:spTgt spid="10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09"/>
                                        </p:tgtEl>
                                        <p:attrNameLst>
                                          <p:attrName>style.visibility</p:attrName>
                                        </p:attrNameLst>
                                      </p:cBhvr>
                                      <p:to>
                                        <p:strVal val="visible"/>
                                      </p:to>
                                    </p:set>
                                    <p:animEffect transition="in" filter="blinds(horizontal)">
                                      <p:cBhvr>
                                        <p:cTn id="56" dur="500"/>
                                        <p:tgtEl>
                                          <p:spTgt spid="10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41"/>
                                        </p:tgtEl>
                                        <p:attrNameLst>
                                          <p:attrName>style.visibility</p:attrName>
                                        </p:attrNameLst>
                                      </p:cBhvr>
                                      <p:to>
                                        <p:strVal val="visible"/>
                                      </p:to>
                                    </p:set>
                                    <p:animEffect transition="in" filter="blinds(horizontal)">
                                      <p:cBhvr>
                                        <p:cTn id="61"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9" grpId="0" animBg="1"/>
      <p:bldP spid="239" grpId="0"/>
      <p:bldP spid="240" grpId="0"/>
      <p:bldP spid="241" grpId="0"/>
      <p:bldP spid="2" grpId="0"/>
      <p:bldP spid="105" grpId="0"/>
      <p:bldP spid="106" grpId="0"/>
      <p:bldP spid="107" grpId="0"/>
      <p:bldP spid="10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8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8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800">
              <a:latin typeface="Calibri" pitchFamily="34" charset="0"/>
              <a:ea typeface="Chalkboard" charset="0"/>
              <a:cs typeface="Chalkboard" charset="0"/>
            </a:endParaRPr>
          </a:p>
        </p:txBody>
      </p:sp>
      <p:pic>
        <p:nvPicPr>
          <p:cNvPr id="205" name="Picture 2"/>
          <p:cNvPicPr>
            <a:picLocks noChangeAspect="1" noChangeArrowheads="1"/>
          </p:cNvPicPr>
          <p:nvPr/>
        </p:nvPicPr>
        <p:blipFill>
          <a:blip r:embed="rId3" cstate="print"/>
          <a:srcRect/>
          <a:stretch>
            <a:fillRect/>
          </a:stretch>
        </p:blipFill>
        <p:spPr bwMode="auto">
          <a:xfrm>
            <a:off x="8036732" y="856457"/>
            <a:ext cx="576064" cy="648072"/>
          </a:xfrm>
          <a:prstGeom prst="rect">
            <a:avLst/>
          </a:prstGeom>
          <a:noFill/>
          <a:ln w="9525">
            <a:noFill/>
            <a:miter lim="800000"/>
            <a:headEnd/>
            <a:tailEnd/>
          </a:ln>
        </p:spPr>
      </p:pic>
      <p:pic>
        <p:nvPicPr>
          <p:cNvPr id="206" name="Picture 3"/>
          <p:cNvPicPr>
            <a:picLocks noChangeAspect="1" noChangeArrowheads="1"/>
          </p:cNvPicPr>
          <p:nvPr/>
        </p:nvPicPr>
        <p:blipFill>
          <a:blip r:embed="rId4" cstate="print"/>
          <a:srcRect/>
          <a:stretch>
            <a:fillRect/>
          </a:stretch>
        </p:blipFill>
        <p:spPr bwMode="auto">
          <a:xfrm>
            <a:off x="547900" y="856457"/>
            <a:ext cx="576064" cy="671495"/>
          </a:xfrm>
          <a:prstGeom prst="rect">
            <a:avLst/>
          </a:prstGeom>
          <a:noFill/>
          <a:ln w="9525">
            <a:noFill/>
            <a:miter lim="800000"/>
            <a:headEnd/>
            <a:tailEnd/>
          </a:ln>
        </p:spPr>
      </p:pic>
      <p:sp>
        <p:nvSpPr>
          <p:cNvPr id="207" name="Text Box 7"/>
          <p:cNvSpPr txBox="1">
            <a:spLocks noChangeArrowheads="1"/>
          </p:cNvSpPr>
          <p:nvPr/>
        </p:nvSpPr>
        <p:spPr bwMode="auto">
          <a:xfrm>
            <a:off x="700300" y="1588730"/>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sp>
        <p:nvSpPr>
          <p:cNvPr id="209" name="Text Box 7"/>
          <p:cNvSpPr txBox="1">
            <a:spLocks noChangeArrowheads="1"/>
          </p:cNvSpPr>
          <p:nvPr/>
        </p:nvSpPr>
        <p:spPr bwMode="auto">
          <a:xfrm>
            <a:off x="8180748" y="1504529"/>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11" name="Group 218"/>
          <p:cNvGrpSpPr/>
          <p:nvPr/>
        </p:nvGrpSpPr>
        <p:grpSpPr>
          <a:xfrm>
            <a:off x="1619672" y="980728"/>
            <a:ext cx="711696" cy="400110"/>
            <a:chOff x="2043372" y="4633391"/>
            <a:chExt cx="711696" cy="400110"/>
          </a:xfrm>
        </p:grpSpPr>
        <p:sp>
          <p:nvSpPr>
            <p:cNvPr id="217"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218" name="Text Box 7"/>
            <p:cNvSpPr txBox="1">
              <a:spLocks noChangeArrowheads="1"/>
            </p:cNvSpPr>
            <p:nvPr/>
          </p:nvSpPr>
          <p:spPr bwMode="auto">
            <a:xfrm>
              <a:off x="2043372" y="4633391"/>
              <a:ext cx="711696"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Enc</a:t>
              </a:r>
              <a:endParaRPr lang="en-US" sz="2000" dirty="0" smtClean="0">
                <a:solidFill>
                  <a:srgbClr val="0000FF"/>
                </a:solidFill>
                <a:latin typeface="Calibri" pitchFamily="34" charset="0"/>
                <a:ea typeface="Chalkboard" charset="0"/>
                <a:cs typeface="Chalkboard" charset="0"/>
              </a:endParaRPr>
            </a:p>
          </p:txBody>
        </p:sp>
      </p:grpSp>
      <p:grpSp>
        <p:nvGrpSpPr>
          <p:cNvPr id="12" name="Group 224"/>
          <p:cNvGrpSpPr/>
          <p:nvPr/>
        </p:nvGrpSpPr>
        <p:grpSpPr>
          <a:xfrm>
            <a:off x="1123964" y="784449"/>
            <a:ext cx="504056" cy="884421"/>
            <a:chOff x="1259632" y="4365104"/>
            <a:chExt cx="504056" cy="884421"/>
          </a:xfrm>
        </p:grpSpPr>
        <p:cxnSp>
          <p:nvCxnSpPr>
            <p:cNvPr id="221"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3" name="Text Box 7"/>
            <p:cNvSpPr txBox="1">
              <a:spLocks noChangeArrowheads="1"/>
            </p:cNvSpPr>
            <p:nvPr/>
          </p:nvSpPr>
          <p:spPr bwMode="auto">
            <a:xfrm>
              <a:off x="1340024" y="4365104"/>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m</a:t>
              </a:r>
              <a:endParaRPr lang="en-US" sz="2000" dirty="0" smtClean="0">
                <a:solidFill>
                  <a:srgbClr val="0000FF"/>
                </a:solidFill>
                <a:latin typeface="Calibri" pitchFamily="34" charset="0"/>
                <a:ea typeface="Chalkboard" charset="0"/>
                <a:cs typeface="Chalkboard" charset="0"/>
              </a:endParaRPr>
            </a:p>
          </p:txBody>
        </p:sp>
        <p:sp>
          <p:nvSpPr>
            <p:cNvPr id="224" name="Text Box 7"/>
            <p:cNvSpPr txBox="1">
              <a:spLocks noChangeArrowheads="1"/>
            </p:cNvSpPr>
            <p:nvPr/>
          </p:nvSpPr>
          <p:spPr bwMode="auto">
            <a:xfrm>
              <a:off x="1412032" y="4849415"/>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grpSp>
      <p:grpSp>
        <p:nvGrpSpPr>
          <p:cNvPr id="13" name="Group 231"/>
          <p:cNvGrpSpPr/>
          <p:nvPr/>
        </p:nvGrpSpPr>
        <p:grpSpPr>
          <a:xfrm>
            <a:off x="2132076" y="2492895"/>
            <a:ext cx="2160240" cy="584776"/>
            <a:chOff x="1979712" y="1576299"/>
            <a:chExt cx="3240360" cy="701731"/>
          </a:xfrm>
        </p:grpSpPr>
        <p:sp>
          <p:nvSpPr>
            <p:cNvPr id="233"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234"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Text Box 7"/>
            <p:cNvSpPr txBox="1">
              <a:spLocks noChangeArrowheads="1"/>
            </p:cNvSpPr>
            <p:nvPr/>
          </p:nvSpPr>
          <p:spPr bwMode="auto">
            <a:xfrm>
              <a:off x="2399238" y="1576299"/>
              <a:ext cx="1080120"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237" name="Text Box 7"/>
            <p:cNvSpPr txBox="1">
              <a:spLocks noChangeArrowheads="1"/>
            </p:cNvSpPr>
            <p:nvPr/>
          </p:nvSpPr>
          <p:spPr bwMode="auto">
            <a:xfrm>
              <a:off x="4019418" y="1576300"/>
              <a:ext cx="972108"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pic>
        <p:nvPicPr>
          <p:cNvPr id="91" name="Picture 4"/>
          <p:cNvPicPr>
            <a:picLocks noChangeAspect="1" noChangeArrowheads="1"/>
          </p:cNvPicPr>
          <p:nvPr/>
        </p:nvPicPr>
        <p:blipFill>
          <a:blip r:embed="rId5" cstate="print"/>
          <a:srcRect/>
          <a:stretch>
            <a:fillRect/>
          </a:stretch>
        </p:blipFill>
        <p:spPr bwMode="auto">
          <a:xfrm>
            <a:off x="2780148" y="1720553"/>
            <a:ext cx="864096" cy="864096"/>
          </a:xfrm>
          <a:prstGeom prst="rect">
            <a:avLst/>
          </a:prstGeom>
          <a:noFill/>
          <a:ln w="9525">
            <a:noFill/>
            <a:miter lim="800000"/>
            <a:headEnd/>
            <a:tailEnd/>
          </a:ln>
        </p:spPr>
      </p:pic>
      <p:grpSp>
        <p:nvGrpSpPr>
          <p:cNvPr id="97" name="Group 96"/>
          <p:cNvGrpSpPr/>
          <p:nvPr/>
        </p:nvGrpSpPr>
        <p:grpSpPr>
          <a:xfrm>
            <a:off x="2132076" y="1216497"/>
            <a:ext cx="792088" cy="864096"/>
            <a:chOff x="2267744" y="4797152"/>
            <a:chExt cx="792088" cy="864096"/>
          </a:xfrm>
        </p:grpSpPr>
        <p:cxnSp>
          <p:nvCxnSpPr>
            <p:cNvPr id="231"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292316" y="908719"/>
            <a:ext cx="2160240" cy="584775"/>
            <a:chOff x="5364088" y="6073550"/>
            <a:chExt cx="2160240" cy="584775"/>
          </a:xfrm>
        </p:grpSpPr>
        <p:grpSp>
          <p:nvGrpSpPr>
            <p:cNvPr id="98" name="Group 231"/>
            <p:cNvGrpSpPr/>
            <p:nvPr/>
          </p:nvGrpSpPr>
          <p:grpSpPr>
            <a:xfrm>
              <a:off x="5364088" y="6073550"/>
              <a:ext cx="2160240" cy="584775"/>
              <a:chOff x="1979712" y="1576300"/>
              <a:chExt cx="3240360" cy="701730"/>
            </a:xfrm>
          </p:grpSpPr>
          <p:sp>
            <p:nvSpPr>
              <p:cNvPr id="99" name="Rectangle 98"/>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100" name="Straight Connector 99"/>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 Box 7"/>
              <p:cNvSpPr txBox="1">
                <a:spLocks noChangeArrowheads="1"/>
              </p:cNvSpPr>
              <p:nvPr/>
            </p:nvSpPr>
            <p:spPr bwMode="auto">
              <a:xfrm>
                <a:off x="2399238" y="1576300"/>
                <a:ext cx="1080120"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102" name="Text Box 7"/>
              <p:cNvSpPr txBox="1">
                <a:spLocks noChangeArrowheads="1"/>
              </p:cNvSpPr>
              <p:nvPr/>
            </p:nvSpPr>
            <p:spPr bwMode="auto">
              <a:xfrm>
                <a:off x="4019418" y="1576300"/>
                <a:ext cx="972108"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sp>
          <p:nvSpPr>
            <p:cNvPr id="103" name="Rectangle 102"/>
            <p:cNvSpPr/>
            <p:nvPr/>
          </p:nvSpPr>
          <p:spPr>
            <a:xfrm>
              <a:off x="5364088"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rgbClr val="FF0000"/>
                </a:solidFill>
                <a:latin typeface="Calibri" pitchFamily="34" charset="0"/>
                <a:ea typeface="Chalkboard" charset="0"/>
                <a:cs typeface="Chalkboard" charset="0"/>
              </a:endParaRPr>
            </a:p>
          </p:txBody>
        </p:sp>
      </p:grpSp>
      <p:grpSp>
        <p:nvGrpSpPr>
          <p:cNvPr id="111" name="Group 110"/>
          <p:cNvGrpSpPr/>
          <p:nvPr/>
        </p:nvGrpSpPr>
        <p:grpSpPr>
          <a:xfrm>
            <a:off x="3572236" y="1216497"/>
            <a:ext cx="720080" cy="864096"/>
            <a:chOff x="3923928" y="4797152"/>
            <a:chExt cx="720080" cy="864096"/>
          </a:xfrm>
        </p:grpSpPr>
        <p:cxnSp>
          <p:nvCxnSpPr>
            <p:cNvPr id="105" name="Straight Arrow Connector 104"/>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Text Box 7"/>
          <p:cNvSpPr txBox="1">
            <a:spLocks noChangeArrowheads="1"/>
          </p:cNvSpPr>
          <p:nvPr/>
        </p:nvSpPr>
        <p:spPr bwMode="auto">
          <a:xfrm>
            <a:off x="4177441" y="620688"/>
            <a:ext cx="2592288" cy="40011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sz="2000" dirty="0" smtClean="0">
                <a:solidFill>
                  <a:srgbClr val="FF0000"/>
                </a:solidFill>
                <a:latin typeface="Calibri" pitchFamily="34" charset="0"/>
                <a:ea typeface="Chalkboard" charset="0"/>
                <a:cs typeface="Chalkboard" charset="0"/>
                <a:sym typeface="Symbol"/>
              </a:rPr>
              <a:t>1</a:t>
            </a:r>
            <a:r>
              <a:rPr lang="en-US" sz="2000" baseline="30000" dirty="0" smtClean="0">
                <a:solidFill>
                  <a:srgbClr val="FF0000"/>
                </a:solidFill>
                <a:latin typeface="Calibri" pitchFamily="34" charset="0"/>
                <a:ea typeface="Chalkboard" charset="0"/>
                <a:cs typeface="Chalkboard" charset="0"/>
                <a:sym typeface="Symbol"/>
              </a:rPr>
              <a:t>st</a:t>
            </a:r>
            <a:r>
              <a:rPr lang="en-US" sz="2000" dirty="0" smtClean="0">
                <a:solidFill>
                  <a:srgbClr val="FF0000"/>
                </a:solidFill>
                <a:latin typeface="Calibri" pitchFamily="34" charset="0"/>
                <a:ea typeface="Chalkboard" charset="0"/>
                <a:cs typeface="Chalkboard" charset="0"/>
                <a:sym typeface="Symbol"/>
              </a:rPr>
              <a:t> byte of c</a:t>
            </a:r>
            <a:r>
              <a:rPr lang="en-US" sz="2800" baseline="-25000" dirty="0" smtClean="0">
                <a:solidFill>
                  <a:srgbClr val="FF0000"/>
                </a:solidFill>
                <a:latin typeface="Calibri" pitchFamily="34" charset="0"/>
                <a:ea typeface="Chalkboard" charset="0"/>
                <a:cs typeface="Chalkboard" charset="0"/>
                <a:sym typeface="Symbol"/>
              </a:rPr>
              <a:t>1</a:t>
            </a:r>
            <a:r>
              <a:rPr lang="en-US" sz="2000" dirty="0" smtClean="0">
                <a:solidFill>
                  <a:srgbClr val="FF0000"/>
                </a:solidFill>
                <a:latin typeface="Calibri" pitchFamily="34" charset="0"/>
                <a:ea typeface="Chalkboard" charset="0"/>
                <a:cs typeface="Chalkboard" charset="0"/>
                <a:sym typeface="Symbol"/>
              </a:rPr>
              <a:t> changed</a:t>
            </a:r>
            <a:endParaRPr lang="en-US" sz="2000" baseline="-25000" dirty="0" smtClean="0">
              <a:solidFill>
                <a:srgbClr val="FF0000"/>
              </a:solidFill>
              <a:latin typeface="Calibri" pitchFamily="34" charset="0"/>
              <a:ea typeface="Chalkboard" charset="0"/>
              <a:cs typeface="Chalkboard" charset="0"/>
            </a:endParaRPr>
          </a:p>
        </p:txBody>
      </p:sp>
      <p:grpSp>
        <p:nvGrpSpPr>
          <p:cNvPr id="116" name="Group 218"/>
          <p:cNvGrpSpPr/>
          <p:nvPr/>
        </p:nvGrpSpPr>
        <p:grpSpPr>
          <a:xfrm>
            <a:off x="6804248" y="1052736"/>
            <a:ext cx="639688" cy="400110"/>
            <a:chOff x="1971364" y="4633391"/>
            <a:chExt cx="639688" cy="400110"/>
          </a:xfrm>
        </p:grpSpPr>
        <p:sp>
          <p:nvSpPr>
            <p:cNvPr id="118"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119" name="Text Box 7"/>
            <p:cNvSpPr txBox="1">
              <a:spLocks noChangeArrowheads="1"/>
            </p:cNvSpPr>
            <p:nvPr/>
          </p:nvSpPr>
          <p:spPr bwMode="auto">
            <a:xfrm>
              <a:off x="1971364" y="4633391"/>
              <a:ext cx="63968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Dec</a:t>
              </a:r>
              <a:endParaRPr lang="en-US" sz="2000" dirty="0" smtClean="0">
                <a:solidFill>
                  <a:srgbClr val="0000FF"/>
                </a:solidFill>
                <a:latin typeface="Calibri" pitchFamily="34" charset="0"/>
                <a:ea typeface="Chalkboard" charset="0"/>
                <a:cs typeface="Chalkboard" charset="0"/>
              </a:endParaRPr>
            </a:p>
          </p:txBody>
        </p:sp>
      </p:grpSp>
      <p:cxnSp>
        <p:nvCxnSpPr>
          <p:cNvPr id="123" name="Straight Arrow Connector 122"/>
          <p:cNvCxnSpPr/>
          <p:nvPr/>
        </p:nvCxnSpPr>
        <p:spPr>
          <a:xfrm>
            <a:off x="6452556" y="1288505"/>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7388660" y="1288505"/>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5396439" y="1556792"/>
            <a:ext cx="3208009" cy="400110"/>
            <a:chOff x="5532107" y="5137447"/>
            <a:chExt cx="3208009" cy="400110"/>
          </a:xfrm>
        </p:grpSpPr>
        <p:cxnSp>
          <p:nvCxnSpPr>
            <p:cNvPr id="165" name="Straight Arrow Connector 164"/>
            <p:cNvCxnSpPr/>
            <p:nvPr/>
          </p:nvCxnSpPr>
          <p:spPr>
            <a:xfrm flipH="1">
              <a:off x="5609253" y="5517232"/>
              <a:ext cx="277917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6" name="Text Box 7"/>
            <p:cNvSpPr txBox="1">
              <a:spLocks noChangeArrowheads="1"/>
            </p:cNvSpPr>
            <p:nvPr/>
          </p:nvSpPr>
          <p:spPr bwMode="auto">
            <a:xfrm>
              <a:off x="5532107" y="5137447"/>
              <a:ext cx="3208009"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Failure, Retransmit please</a:t>
              </a:r>
              <a:endParaRPr lang="en-US" sz="2000" baseline="-25000" dirty="0" smtClean="0">
                <a:solidFill>
                  <a:srgbClr val="0000FF"/>
                </a:solidFill>
                <a:latin typeface="Calibri" pitchFamily="34" charset="0"/>
                <a:ea typeface="Chalkboard" charset="0"/>
                <a:cs typeface="Chalkboard" charset="0"/>
              </a:endParaRPr>
            </a:p>
          </p:txBody>
        </p:sp>
      </p:grpSp>
      <p:sp>
        <p:nvSpPr>
          <p:cNvPr id="168" name="Text Box 7"/>
          <p:cNvSpPr txBox="1">
            <a:spLocks noChangeArrowheads="1"/>
          </p:cNvSpPr>
          <p:nvPr/>
        </p:nvSpPr>
        <p:spPr bwMode="auto">
          <a:xfrm>
            <a:off x="2132076" y="2152601"/>
            <a:ext cx="70331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b = L</a:t>
            </a:r>
            <a:endParaRPr lang="en-US" sz="2000" baseline="-25000" dirty="0" smtClean="0">
              <a:solidFill>
                <a:srgbClr val="0000FF"/>
              </a:solidFill>
              <a:latin typeface="Calibri" pitchFamily="34" charset="0"/>
              <a:ea typeface="Chalkboard" charset="0"/>
              <a:cs typeface="Chalkboard" charset="0"/>
            </a:endParaRPr>
          </a:p>
        </p:txBody>
      </p:sp>
      <p:sp>
        <p:nvSpPr>
          <p:cNvPr id="114" name="Rectangle 2"/>
          <p:cNvSpPr txBox="1">
            <a:spLocks noChangeArrowheads="1"/>
          </p:cNvSpPr>
          <p:nvPr/>
        </p:nvSpPr>
        <p:spPr>
          <a:xfrm>
            <a:off x="467544" y="-27384"/>
            <a:ext cx="8136904" cy="504056"/>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Padding Oracle Attack on CBC Mode </a:t>
            </a:r>
            <a:endParaRPr lang="en-US" sz="4000" kern="0" dirty="0">
              <a:solidFill>
                <a:srgbClr val="009900"/>
              </a:solidFill>
              <a:latin typeface="Calibri" pitchFamily="34" charset="0"/>
              <a:ea typeface="Chalkboard" charset="0"/>
              <a:cs typeface="Chalkboard" charset="0"/>
            </a:endParaRPr>
          </a:p>
        </p:txBody>
      </p:sp>
      <p:sp>
        <p:nvSpPr>
          <p:cNvPr id="18" name="Rectangle 17"/>
          <p:cNvSpPr/>
          <p:nvPr/>
        </p:nvSpPr>
        <p:spPr>
          <a:xfrm>
            <a:off x="7532676" y="949951"/>
            <a:ext cx="324128" cy="461665"/>
          </a:xfrm>
          <a:prstGeom prst="rect">
            <a:avLst/>
          </a:prstGeom>
        </p:spPr>
        <p:txBody>
          <a:bodyPr wrap="none">
            <a:spAutoFit/>
          </a:bodyPr>
          <a:lstStyle/>
          <a:p>
            <a:pPr marL="457200" indent="-457200">
              <a:spcBef>
                <a:spcPct val="50000"/>
              </a:spcBef>
            </a:pPr>
            <a:r>
              <a:rPr lang="en-US" sz="2400" dirty="0">
                <a:latin typeface="Calibri" pitchFamily="34" charset="0"/>
                <a:ea typeface="Chalkboard" charset="0"/>
                <a:cs typeface="Chalkboard" charset="0"/>
              </a:rPr>
              <a:t>k</a:t>
            </a:r>
            <a:endParaRPr lang="en-US" sz="2400" dirty="0">
              <a:solidFill>
                <a:srgbClr val="0000FF"/>
              </a:solidFill>
              <a:latin typeface="Calibri" pitchFamily="34" charset="0"/>
              <a:ea typeface="Chalkboard" charset="0"/>
              <a:cs typeface="Chalkboard" charset="0"/>
            </a:endParaRPr>
          </a:p>
        </p:txBody>
      </p:sp>
      <p:sp>
        <p:nvSpPr>
          <p:cNvPr id="133"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135"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Cryptography-Lect9.1</a:t>
            </a:r>
            <a:endParaRPr lang="en-US" sz="1100" dirty="0">
              <a:solidFill>
                <a:schemeClr val="bg1">
                  <a:lumMod val="50000"/>
                </a:schemeClr>
              </a:solidFill>
            </a:endParaRPr>
          </a:p>
        </p:txBody>
      </p:sp>
      <p:sp>
        <p:nvSpPr>
          <p:cNvPr id="137" name="灯片编号占位符 3"/>
          <p:cNvSpPr>
            <a:spLocks noGrp="1"/>
          </p:cNvSpPr>
          <p:nvPr>
            <p:ph type="sldNum" sz="quarter" idx="12"/>
          </p:nvPr>
        </p:nvSpPr>
        <p:spPr/>
        <p:txBody>
          <a:bodyPr/>
          <a:lstStyle/>
          <a:p>
            <a:pPr>
              <a:defRPr/>
            </a:pPr>
            <a:r>
              <a:rPr lang="en-US" sz="1100" dirty="0" smtClean="0">
                <a:solidFill>
                  <a:schemeClr val="bg1">
                    <a:lumMod val="50000"/>
                  </a:schemeClr>
                </a:solidFill>
              </a:rPr>
              <a:t>12</a:t>
            </a:r>
            <a:endParaRPr lang="en-US" sz="1100" dirty="0">
              <a:solidFill>
                <a:schemeClr val="bg1">
                  <a:lumMod val="50000"/>
                </a:schemeClr>
              </a:solidFill>
            </a:endParaRPr>
          </a:p>
        </p:txBody>
      </p:sp>
      <p:pic>
        <p:nvPicPr>
          <p:cNvPr id="138" name="Picture 2"/>
          <p:cNvPicPr>
            <a:picLocks noChangeAspect="1" noChangeArrowheads="1"/>
          </p:cNvPicPr>
          <p:nvPr/>
        </p:nvPicPr>
        <p:blipFill>
          <a:blip r:embed="rId6" cstate="print"/>
          <a:srcRect/>
          <a:stretch>
            <a:fillRect/>
          </a:stretch>
        </p:blipFill>
        <p:spPr bwMode="auto">
          <a:xfrm>
            <a:off x="8036732" y="3468490"/>
            <a:ext cx="576064" cy="648072"/>
          </a:xfrm>
          <a:prstGeom prst="rect">
            <a:avLst/>
          </a:prstGeom>
          <a:noFill/>
          <a:ln w="9525">
            <a:noFill/>
            <a:miter lim="800000"/>
            <a:headEnd/>
            <a:tailEnd/>
          </a:ln>
        </p:spPr>
      </p:pic>
      <p:pic>
        <p:nvPicPr>
          <p:cNvPr id="139" name="Picture 3"/>
          <p:cNvPicPr>
            <a:picLocks noChangeAspect="1" noChangeArrowheads="1"/>
          </p:cNvPicPr>
          <p:nvPr/>
        </p:nvPicPr>
        <p:blipFill>
          <a:blip r:embed="rId7" cstate="print"/>
          <a:srcRect/>
          <a:stretch>
            <a:fillRect/>
          </a:stretch>
        </p:blipFill>
        <p:spPr bwMode="auto">
          <a:xfrm>
            <a:off x="547900" y="3468490"/>
            <a:ext cx="576064" cy="671495"/>
          </a:xfrm>
          <a:prstGeom prst="rect">
            <a:avLst/>
          </a:prstGeom>
          <a:noFill/>
          <a:ln w="9525">
            <a:noFill/>
            <a:miter lim="800000"/>
            <a:headEnd/>
            <a:tailEnd/>
          </a:ln>
        </p:spPr>
      </p:pic>
      <p:sp>
        <p:nvSpPr>
          <p:cNvPr id="140" name="Text Box 7"/>
          <p:cNvSpPr txBox="1">
            <a:spLocks noChangeArrowheads="1"/>
          </p:cNvSpPr>
          <p:nvPr/>
        </p:nvSpPr>
        <p:spPr bwMode="auto">
          <a:xfrm>
            <a:off x="700300" y="4181018"/>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sp>
        <p:nvSpPr>
          <p:cNvPr id="143" name="Text Box 7"/>
          <p:cNvSpPr txBox="1">
            <a:spLocks noChangeArrowheads="1"/>
          </p:cNvSpPr>
          <p:nvPr/>
        </p:nvSpPr>
        <p:spPr bwMode="auto">
          <a:xfrm>
            <a:off x="8180748" y="4116562"/>
            <a:ext cx="279648" cy="400110"/>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144" name="Group 218"/>
          <p:cNvGrpSpPr/>
          <p:nvPr/>
        </p:nvGrpSpPr>
        <p:grpSpPr>
          <a:xfrm>
            <a:off x="1619672" y="3612506"/>
            <a:ext cx="694964" cy="432628"/>
            <a:chOff x="2043372" y="4653136"/>
            <a:chExt cx="694964" cy="432628"/>
          </a:xfrm>
        </p:grpSpPr>
        <p:sp>
          <p:nvSpPr>
            <p:cNvPr id="146"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149" name="Text Box 7"/>
            <p:cNvSpPr txBox="1">
              <a:spLocks noChangeArrowheads="1"/>
            </p:cNvSpPr>
            <p:nvPr/>
          </p:nvSpPr>
          <p:spPr bwMode="auto">
            <a:xfrm>
              <a:off x="2043372" y="4685654"/>
              <a:ext cx="694964"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Enc</a:t>
              </a:r>
              <a:endParaRPr lang="en-US" sz="2000" dirty="0" smtClean="0">
                <a:solidFill>
                  <a:srgbClr val="0000FF"/>
                </a:solidFill>
                <a:latin typeface="Calibri" pitchFamily="34" charset="0"/>
                <a:ea typeface="Chalkboard" charset="0"/>
                <a:cs typeface="Chalkboard" charset="0"/>
              </a:endParaRPr>
            </a:p>
          </p:txBody>
        </p:sp>
      </p:grpSp>
      <p:grpSp>
        <p:nvGrpSpPr>
          <p:cNvPr id="151" name="Group 224"/>
          <p:cNvGrpSpPr/>
          <p:nvPr/>
        </p:nvGrpSpPr>
        <p:grpSpPr>
          <a:xfrm>
            <a:off x="1123964" y="3396482"/>
            <a:ext cx="504056" cy="884421"/>
            <a:chOff x="1259632" y="4365104"/>
            <a:chExt cx="504056" cy="884421"/>
          </a:xfrm>
        </p:grpSpPr>
        <p:cxnSp>
          <p:nvCxnSpPr>
            <p:cNvPr id="152"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Text Box 7"/>
            <p:cNvSpPr txBox="1">
              <a:spLocks noChangeArrowheads="1"/>
            </p:cNvSpPr>
            <p:nvPr/>
          </p:nvSpPr>
          <p:spPr bwMode="auto">
            <a:xfrm>
              <a:off x="1340024" y="4365104"/>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m</a:t>
              </a:r>
              <a:endParaRPr lang="en-US" sz="2000" dirty="0" smtClean="0">
                <a:solidFill>
                  <a:srgbClr val="0000FF"/>
                </a:solidFill>
                <a:latin typeface="Calibri" pitchFamily="34" charset="0"/>
                <a:ea typeface="Chalkboard" charset="0"/>
                <a:cs typeface="Chalkboard" charset="0"/>
              </a:endParaRPr>
            </a:p>
          </p:txBody>
        </p:sp>
        <p:sp>
          <p:nvSpPr>
            <p:cNvPr id="157" name="Text Box 7"/>
            <p:cNvSpPr txBox="1">
              <a:spLocks noChangeArrowheads="1"/>
            </p:cNvSpPr>
            <p:nvPr/>
          </p:nvSpPr>
          <p:spPr bwMode="auto">
            <a:xfrm>
              <a:off x="1412032" y="4849415"/>
              <a:ext cx="2796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grpSp>
      <p:grpSp>
        <p:nvGrpSpPr>
          <p:cNvPr id="158" name="Group 231"/>
          <p:cNvGrpSpPr/>
          <p:nvPr/>
        </p:nvGrpSpPr>
        <p:grpSpPr>
          <a:xfrm>
            <a:off x="2132076" y="5085184"/>
            <a:ext cx="2160240" cy="584775"/>
            <a:chOff x="1979712" y="1552606"/>
            <a:chExt cx="3240360" cy="701730"/>
          </a:xfrm>
        </p:grpSpPr>
        <p:sp>
          <p:nvSpPr>
            <p:cNvPr id="159"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160"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 Box 7"/>
            <p:cNvSpPr txBox="1">
              <a:spLocks noChangeArrowheads="1"/>
            </p:cNvSpPr>
            <p:nvPr/>
          </p:nvSpPr>
          <p:spPr bwMode="auto">
            <a:xfrm>
              <a:off x="2399238" y="1552606"/>
              <a:ext cx="1080120"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162" name="Text Box 7"/>
            <p:cNvSpPr txBox="1">
              <a:spLocks noChangeArrowheads="1"/>
            </p:cNvSpPr>
            <p:nvPr/>
          </p:nvSpPr>
          <p:spPr bwMode="auto">
            <a:xfrm>
              <a:off x="4019418" y="1552606"/>
              <a:ext cx="972108"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pic>
        <p:nvPicPr>
          <p:cNvPr id="180" name="Picture 4"/>
          <p:cNvPicPr>
            <a:picLocks noChangeAspect="1" noChangeArrowheads="1"/>
          </p:cNvPicPr>
          <p:nvPr/>
        </p:nvPicPr>
        <p:blipFill>
          <a:blip r:embed="rId5" cstate="print"/>
          <a:srcRect/>
          <a:stretch>
            <a:fillRect/>
          </a:stretch>
        </p:blipFill>
        <p:spPr bwMode="auto">
          <a:xfrm>
            <a:off x="2780148" y="4332586"/>
            <a:ext cx="864096" cy="864096"/>
          </a:xfrm>
          <a:prstGeom prst="rect">
            <a:avLst/>
          </a:prstGeom>
          <a:noFill/>
          <a:ln w="9525">
            <a:noFill/>
            <a:miter lim="800000"/>
            <a:headEnd/>
            <a:tailEnd/>
          </a:ln>
        </p:spPr>
      </p:pic>
      <p:grpSp>
        <p:nvGrpSpPr>
          <p:cNvPr id="185" name="Group 96"/>
          <p:cNvGrpSpPr/>
          <p:nvPr/>
        </p:nvGrpSpPr>
        <p:grpSpPr>
          <a:xfrm>
            <a:off x="2132076" y="3828530"/>
            <a:ext cx="792088" cy="864096"/>
            <a:chOff x="2267744" y="4797152"/>
            <a:chExt cx="792088" cy="864096"/>
          </a:xfrm>
        </p:grpSpPr>
        <p:cxnSp>
          <p:nvCxnSpPr>
            <p:cNvPr id="186"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7" name="Group 103"/>
          <p:cNvGrpSpPr/>
          <p:nvPr/>
        </p:nvGrpSpPr>
        <p:grpSpPr>
          <a:xfrm>
            <a:off x="4292316" y="3501008"/>
            <a:ext cx="2160240" cy="584775"/>
            <a:chOff x="5364088" y="6053806"/>
            <a:chExt cx="2160240" cy="584775"/>
          </a:xfrm>
        </p:grpSpPr>
        <p:grpSp>
          <p:nvGrpSpPr>
            <p:cNvPr id="199" name="Group 231"/>
            <p:cNvGrpSpPr/>
            <p:nvPr/>
          </p:nvGrpSpPr>
          <p:grpSpPr>
            <a:xfrm>
              <a:off x="5364088" y="6053806"/>
              <a:ext cx="2160240" cy="584775"/>
              <a:chOff x="1979712" y="1552606"/>
              <a:chExt cx="3240360" cy="701730"/>
            </a:xfrm>
          </p:grpSpPr>
          <p:sp>
            <p:nvSpPr>
              <p:cNvPr id="201" name="Rectangle 98"/>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rgbClr val="FF0000"/>
                  </a:solidFill>
                  <a:latin typeface="Calibri" pitchFamily="34" charset="0"/>
                  <a:ea typeface="Chalkboard" charset="0"/>
                  <a:cs typeface="Chalkboard" charset="0"/>
                </a:endParaRPr>
              </a:p>
            </p:txBody>
          </p:sp>
          <p:cxnSp>
            <p:nvCxnSpPr>
              <p:cNvPr id="202" name="Straight Connector 99"/>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 Box 7"/>
              <p:cNvSpPr txBox="1">
                <a:spLocks noChangeArrowheads="1"/>
              </p:cNvSpPr>
              <p:nvPr/>
            </p:nvSpPr>
            <p:spPr bwMode="auto">
              <a:xfrm>
                <a:off x="2399238" y="1552606"/>
                <a:ext cx="1080120"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1</a:t>
                </a:r>
                <a:endParaRPr lang="en-US" sz="3200" baseline="-25000" dirty="0" smtClean="0">
                  <a:solidFill>
                    <a:srgbClr val="0000FF"/>
                  </a:solidFill>
                  <a:latin typeface="Calibri" pitchFamily="34" charset="0"/>
                  <a:ea typeface="Chalkboard" charset="0"/>
                  <a:cs typeface="Chalkboard" charset="0"/>
                </a:endParaRPr>
              </a:p>
            </p:txBody>
          </p:sp>
          <p:sp>
            <p:nvSpPr>
              <p:cNvPr id="204" name="Text Box 7"/>
              <p:cNvSpPr txBox="1">
                <a:spLocks noChangeArrowheads="1"/>
              </p:cNvSpPr>
              <p:nvPr/>
            </p:nvSpPr>
            <p:spPr bwMode="auto">
              <a:xfrm>
                <a:off x="4019418" y="1552606"/>
                <a:ext cx="972108" cy="701730"/>
              </a:xfrm>
              <a:prstGeom prst="rect">
                <a:avLst/>
              </a:prstGeom>
              <a:noFill/>
              <a:ln w="9525">
                <a:noFill/>
                <a:miter lim="800000"/>
                <a:headEnd/>
                <a:tailEnd/>
              </a:ln>
            </p:spPr>
            <p:txBody>
              <a:bodyPr wrap="square">
                <a:spAutoFit/>
              </a:bodyPr>
              <a:lstStyle/>
              <a:p>
                <a:pPr>
                  <a:spcBef>
                    <a:spcPct val="50000"/>
                  </a:spcBef>
                </a:pPr>
                <a:r>
                  <a:rPr lang="en-US" sz="3200" dirty="0" smtClean="0">
                    <a:latin typeface="Calibri" pitchFamily="34" charset="0"/>
                    <a:ea typeface="Chalkboard" charset="0"/>
                    <a:cs typeface="Chalkboard" charset="0"/>
                    <a:sym typeface="Symbol"/>
                  </a:rPr>
                  <a:t>c</a:t>
                </a:r>
                <a:r>
                  <a:rPr lang="en-US" sz="3200" baseline="-25000" dirty="0" smtClean="0">
                    <a:latin typeface="Calibri" pitchFamily="34" charset="0"/>
                    <a:ea typeface="Chalkboard" charset="0"/>
                    <a:cs typeface="Chalkboard" charset="0"/>
                    <a:sym typeface="Symbol"/>
                  </a:rPr>
                  <a:t>2</a:t>
                </a:r>
                <a:endParaRPr lang="en-US" sz="3200" baseline="-25000" dirty="0" smtClean="0">
                  <a:solidFill>
                    <a:srgbClr val="0000FF"/>
                  </a:solidFill>
                  <a:latin typeface="Calibri" pitchFamily="34" charset="0"/>
                  <a:ea typeface="Chalkboard" charset="0"/>
                  <a:cs typeface="Chalkboard" charset="0"/>
                </a:endParaRPr>
              </a:p>
            </p:txBody>
          </p:sp>
        </p:grpSp>
        <p:sp>
          <p:nvSpPr>
            <p:cNvPr id="200" name="Rectangle 102"/>
            <p:cNvSpPr/>
            <p:nvPr/>
          </p:nvSpPr>
          <p:spPr>
            <a:xfrm>
              <a:off x="5364088"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rgbClr val="FF0000"/>
                </a:solidFill>
                <a:latin typeface="Calibri" pitchFamily="34" charset="0"/>
                <a:ea typeface="Chalkboard" charset="0"/>
                <a:cs typeface="Chalkboard" charset="0"/>
              </a:endParaRPr>
            </a:p>
          </p:txBody>
        </p:sp>
      </p:grpSp>
      <p:grpSp>
        <p:nvGrpSpPr>
          <p:cNvPr id="227" name="Group 110"/>
          <p:cNvGrpSpPr/>
          <p:nvPr/>
        </p:nvGrpSpPr>
        <p:grpSpPr>
          <a:xfrm>
            <a:off x="3572236" y="3828530"/>
            <a:ext cx="720080" cy="864096"/>
            <a:chOff x="3923928" y="4797152"/>
            <a:chExt cx="720080" cy="864096"/>
          </a:xfrm>
        </p:grpSpPr>
        <p:cxnSp>
          <p:nvCxnSpPr>
            <p:cNvPr id="228" name="Straight Arrow Connector 104"/>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105"/>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108"/>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2" name="Text Box 7"/>
          <p:cNvSpPr txBox="1">
            <a:spLocks noChangeArrowheads="1"/>
          </p:cNvSpPr>
          <p:nvPr/>
        </p:nvSpPr>
        <p:spPr bwMode="auto">
          <a:xfrm>
            <a:off x="4292316" y="3244914"/>
            <a:ext cx="2592288" cy="40011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sz="2000" dirty="0" smtClean="0">
                <a:solidFill>
                  <a:srgbClr val="FF0000"/>
                </a:solidFill>
                <a:latin typeface="Calibri" pitchFamily="34" charset="0"/>
                <a:ea typeface="Chalkboard" charset="0"/>
                <a:cs typeface="Chalkboard" charset="0"/>
                <a:sym typeface="Symbol"/>
              </a:rPr>
              <a:t>1</a:t>
            </a:r>
            <a:r>
              <a:rPr lang="en-US" sz="2000" baseline="30000" dirty="0" smtClean="0">
                <a:solidFill>
                  <a:srgbClr val="FF0000"/>
                </a:solidFill>
                <a:latin typeface="Calibri" pitchFamily="34" charset="0"/>
                <a:ea typeface="Chalkboard" charset="0"/>
                <a:cs typeface="Chalkboard" charset="0"/>
                <a:sym typeface="Symbol"/>
              </a:rPr>
              <a:t>st</a:t>
            </a:r>
            <a:r>
              <a:rPr lang="en-US" sz="2000" dirty="0" smtClean="0">
                <a:solidFill>
                  <a:srgbClr val="FF0000"/>
                </a:solidFill>
                <a:latin typeface="Calibri" pitchFamily="34" charset="0"/>
                <a:ea typeface="Chalkboard" charset="0"/>
                <a:cs typeface="Chalkboard" charset="0"/>
                <a:sym typeface="Symbol"/>
              </a:rPr>
              <a:t> byte of c</a:t>
            </a:r>
            <a:r>
              <a:rPr lang="en-US" sz="2800" baseline="-25000" dirty="0" smtClean="0">
                <a:solidFill>
                  <a:srgbClr val="FF0000"/>
                </a:solidFill>
                <a:latin typeface="Calibri" pitchFamily="34" charset="0"/>
                <a:ea typeface="Chalkboard" charset="0"/>
                <a:cs typeface="Chalkboard" charset="0"/>
                <a:sym typeface="Symbol"/>
              </a:rPr>
              <a:t>1</a:t>
            </a:r>
            <a:r>
              <a:rPr lang="en-US" sz="2000" dirty="0" smtClean="0">
                <a:solidFill>
                  <a:srgbClr val="FF0000"/>
                </a:solidFill>
                <a:latin typeface="Calibri" pitchFamily="34" charset="0"/>
                <a:ea typeface="Chalkboard" charset="0"/>
                <a:cs typeface="Chalkboard" charset="0"/>
                <a:sym typeface="Symbol"/>
              </a:rPr>
              <a:t> changed</a:t>
            </a:r>
            <a:endParaRPr lang="en-US" sz="2000" baseline="-25000" dirty="0" smtClean="0">
              <a:solidFill>
                <a:srgbClr val="FF0000"/>
              </a:solidFill>
              <a:latin typeface="Calibri" pitchFamily="34" charset="0"/>
              <a:ea typeface="Chalkboard" charset="0"/>
              <a:cs typeface="Chalkboard" charset="0"/>
            </a:endParaRPr>
          </a:p>
        </p:txBody>
      </p:sp>
      <p:grpSp>
        <p:nvGrpSpPr>
          <p:cNvPr id="243" name="Group 218"/>
          <p:cNvGrpSpPr/>
          <p:nvPr/>
        </p:nvGrpSpPr>
        <p:grpSpPr>
          <a:xfrm>
            <a:off x="6804248" y="3676962"/>
            <a:ext cx="639688" cy="400110"/>
            <a:chOff x="1971364" y="4645584"/>
            <a:chExt cx="639688" cy="400110"/>
          </a:xfrm>
        </p:grpSpPr>
        <p:sp>
          <p:nvSpPr>
            <p:cNvPr id="244"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latin typeface="Calibri" pitchFamily="34" charset="0"/>
                <a:ea typeface="Chalkboard" charset="0"/>
                <a:cs typeface="Chalkboard" charset="0"/>
              </a:endParaRPr>
            </a:p>
          </p:txBody>
        </p:sp>
        <p:sp>
          <p:nvSpPr>
            <p:cNvPr id="245" name="Text Box 7"/>
            <p:cNvSpPr txBox="1">
              <a:spLocks noChangeArrowheads="1"/>
            </p:cNvSpPr>
            <p:nvPr/>
          </p:nvSpPr>
          <p:spPr bwMode="auto">
            <a:xfrm>
              <a:off x="1971364" y="4645584"/>
              <a:ext cx="63968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Dec</a:t>
              </a:r>
              <a:endParaRPr lang="en-US" sz="2000" dirty="0" smtClean="0">
                <a:solidFill>
                  <a:srgbClr val="0000FF"/>
                </a:solidFill>
                <a:latin typeface="Calibri" pitchFamily="34" charset="0"/>
                <a:ea typeface="Chalkboard" charset="0"/>
                <a:cs typeface="Chalkboard" charset="0"/>
              </a:endParaRPr>
            </a:p>
          </p:txBody>
        </p:sp>
      </p:grpSp>
      <p:cxnSp>
        <p:nvCxnSpPr>
          <p:cNvPr id="246" name="Straight Arrow Connector 122"/>
          <p:cNvCxnSpPr/>
          <p:nvPr/>
        </p:nvCxnSpPr>
        <p:spPr>
          <a:xfrm>
            <a:off x="6452556" y="3900538"/>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135"/>
          <p:cNvCxnSpPr/>
          <p:nvPr/>
        </p:nvCxnSpPr>
        <p:spPr>
          <a:xfrm>
            <a:off x="7388660" y="3900538"/>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48" name="Rectangle 17"/>
          <p:cNvSpPr/>
          <p:nvPr/>
        </p:nvSpPr>
        <p:spPr>
          <a:xfrm>
            <a:off x="7532676" y="3561984"/>
            <a:ext cx="324128" cy="461665"/>
          </a:xfrm>
          <a:prstGeom prst="rect">
            <a:avLst/>
          </a:prstGeom>
        </p:spPr>
        <p:txBody>
          <a:bodyPr wrap="none">
            <a:spAutoFit/>
          </a:bodyPr>
          <a:lstStyle/>
          <a:p>
            <a:pPr marL="457200" indent="-457200">
              <a:spcBef>
                <a:spcPct val="50000"/>
              </a:spcBef>
            </a:pPr>
            <a:r>
              <a:rPr lang="en-US" sz="2400" dirty="0">
                <a:latin typeface="Calibri" pitchFamily="34" charset="0"/>
                <a:ea typeface="Chalkboard" charset="0"/>
                <a:cs typeface="Chalkboard" charset="0"/>
              </a:rPr>
              <a:t>k</a:t>
            </a:r>
            <a:endParaRPr lang="en-US" sz="2400" dirty="0">
              <a:solidFill>
                <a:srgbClr val="0000FF"/>
              </a:solidFill>
              <a:latin typeface="Calibri" pitchFamily="34" charset="0"/>
              <a:ea typeface="Chalkboard" charset="0"/>
              <a:cs typeface="Chalkboard" charset="0"/>
            </a:endParaRPr>
          </a:p>
        </p:txBody>
      </p:sp>
      <p:grpSp>
        <p:nvGrpSpPr>
          <p:cNvPr id="249" name="Group 166"/>
          <p:cNvGrpSpPr/>
          <p:nvPr/>
        </p:nvGrpSpPr>
        <p:grpSpPr>
          <a:xfrm>
            <a:off x="5948500" y="4221088"/>
            <a:ext cx="2304256" cy="400110"/>
            <a:chOff x="6084168" y="5189710"/>
            <a:chExt cx="2304256" cy="400110"/>
          </a:xfrm>
        </p:grpSpPr>
        <p:cxnSp>
          <p:nvCxnSpPr>
            <p:cNvPr id="250" name="Straight Arrow Connector 119"/>
            <p:cNvCxnSpPr/>
            <p:nvPr/>
          </p:nvCxnSpPr>
          <p:spPr>
            <a:xfrm flipH="1">
              <a:off x="6084168" y="5517232"/>
              <a:ext cx="23042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Text Box 7"/>
            <p:cNvSpPr txBox="1">
              <a:spLocks noChangeArrowheads="1"/>
            </p:cNvSpPr>
            <p:nvPr/>
          </p:nvSpPr>
          <p:spPr bwMode="auto">
            <a:xfrm>
              <a:off x="6524600" y="5189710"/>
              <a:ext cx="1863824"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Success</a:t>
              </a:r>
              <a:endParaRPr lang="en-US" sz="2000" baseline="-25000" dirty="0" smtClean="0">
                <a:solidFill>
                  <a:srgbClr val="0000FF"/>
                </a:solidFill>
                <a:latin typeface="Calibri" pitchFamily="34" charset="0"/>
                <a:ea typeface="Chalkboard" charset="0"/>
                <a:cs typeface="Chalkboard" charset="0"/>
              </a:endParaRPr>
            </a:p>
          </p:txBody>
        </p:sp>
      </p:grpSp>
      <p:sp>
        <p:nvSpPr>
          <p:cNvPr id="252" name="Text Box 7"/>
          <p:cNvSpPr txBox="1">
            <a:spLocks noChangeArrowheads="1"/>
          </p:cNvSpPr>
          <p:nvPr/>
        </p:nvSpPr>
        <p:spPr bwMode="auto">
          <a:xfrm>
            <a:off x="2132076" y="4764634"/>
            <a:ext cx="70331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b &lt; L</a:t>
            </a:r>
            <a:endParaRPr lang="en-US" sz="2000" baseline="-25000" dirty="0" smtClean="0">
              <a:solidFill>
                <a:srgbClr val="0000FF"/>
              </a:solidFill>
              <a:latin typeface="Calibri" pitchFamily="34" charset="0"/>
              <a:ea typeface="Chalkboard" charset="0"/>
              <a:cs typeface="Chalkboard" charset="0"/>
            </a:endParaRPr>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blinds(horizontal)">
                                      <p:cBhvr>
                                        <p:cTn id="7" dur="500"/>
                                        <p:tgtEl>
                                          <p:spTgt spid="111"/>
                                        </p:tgtEl>
                                      </p:cBhvr>
                                    </p:animEffect>
                                  </p:childTnLst>
                                </p:cTn>
                              </p:par>
                              <p:par>
                                <p:cTn id="8" presetID="3" presetClass="entr" presetSubtype="10"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blinds(horizontal)">
                                      <p:cBhvr>
                                        <p:cTn id="10" dur="500"/>
                                        <p:tgtEl>
                                          <p:spTgt spid="10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blinds(horizontal)">
                                      <p:cBhvr>
                                        <p:cTn id="13" dur="500"/>
                                        <p:tgtEl>
                                          <p:spTgt spid="1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blinds(horizontal)">
                                      <p:cBhvr>
                                        <p:cTn id="18" dur="500"/>
                                        <p:tgtEl>
                                          <p:spTgt spid="123"/>
                                        </p:tgtEl>
                                      </p:cBhvr>
                                    </p:animEffect>
                                  </p:childTnLst>
                                </p:cTn>
                              </p:par>
                              <p:par>
                                <p:cTn id="19" presetID="3" presetClass="entr" presetSubtype="10" fill="hold" nodeType="withEffect">
                                  <p:stCondLst>
                                    <p:cond delay="0"/>
                                  </p:stCondLst>
                                  <p:childTnLst>
                                    <p:set>
                                      <p:cBhvr>
                                        <p:cTn id="20" dur="1" fill="hold">
                                          <p:stCondLst>
                                            <p:cond delay="0"/>
                                          </p:stCondLst>
                                        </p:cTn>
                                        <p:tgtEl>
                                          <p:spTgt spid="116"/>
                                        </p:tgtEl>
                                        <p:attrNameLst>
                                          <p:attrName>style.visibility</p:attrName>
                                        </p:attrNameLst>
                                      </p:cBhvr>
                                      <p:to>
                                        <p:strVal val="visible"/>
                                      </p:to>
                                    </p:set>
                                    <p:animEffect transition="in" filter="blinds(horizontal)">
                                      <p:cBhvr>
                                        <p:cTn id="21" dur="500"/>
                                        <p:tgtEl>
                                          <p:spTgt spid="11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blinds(horizontal)">
                                      <p:cBhvr>
                                        <p:cTn id="28" dur="500"/>
                                        <p:tgtEl>
                                          <p:spTgt spid="16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blinds(horizontal)">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4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5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8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9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2"/>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4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4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4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48"/>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8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4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68" grpId="0"/>
      <p:bldP spid="18" grpId="0"/>
      <p:bldP spid="140" grpId="0" animBg="1"/>
      <p:bldP spid="143" grpId="0" animBg="1"/>
      <p:bldP spid="242" grpId="0" animBg="1"/>
      <p:bldP spid="248" grpId="0"/>
      <p:bldP spid="2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pic>
        <p:nvPicPr>
          <p:cNvPr id="205" name="Picture 2"/>
          <p:cNvPicPr>
            <a:picLocks noChangeAspect="1" noChangeArrowheads="1"/>
          </p:cNvPicPr>
          <p:nvPr/>
        </p:nvPicPr>
        <p:blipFill>
          <a:blip r:embed="rId3" cstate="print"/>
          <a:srcRect/>
          <a:stretch>
            <a:fillRect/>
          </a:stretch>
        </p:blipFill>
        <p:spPr bwMode="auto">
          <a:xfrm>
            <a:off x="7922432" y="928465"/>
            <a:ext cx="576064" cy="648072"/>
          </a:xfrm>
          <a:prstGeom prst="rect">
            <a:avLst/>
          </a:prstGeom>
          <a:noFill/>
          <a:ln w="9525">
            <a:noFill/>
            <a:miter lim="800000"/>
            <a:headEnd/>
            <a:tailEnd/>
          </a:ln>
        </p:spPr>
      </p:pic>
      <p:pic>
        <p:nvPicPr>
          <p:cNvPr id="206" name="Picture 3"/>
          <p:cNvPicPr>
            <a:picLocks noChangeAspect="1" noChangeArrowheads="1"/>
          </p:cNvPicPr>
          <p:nvPr/>
        </p:nvPicPr>
        <p:blipFill>
          <a:blip r:embed="rId4" cstate="print"/>
          <a:srcRect/>
          <a:stretch>
            <a:fillRect/>
          </a:stretch>
        </p:blipFill>
        <p:spPr bwMode="auto">
          <a:xfrm>
            <a:off x="433600" y="928465"/>
            <a:ext cx="576064" cy="671495"/>
          </a:xfrm>
          <a:prstGeom prst="rect">
            <a:avLst/>
          </a:prstGeom>
          <a:noFill/>
          <a:ln w="9525">
            <a:noFill/>
            <a:miter lim="800000"/>
            <a:headEnd/>
            <a:tailEnd/>
          </a:ln>
        </p:spPr>
      </p:pic>
      <p:sp>
        <p:nvSpPr>
          <p:cNvPr id="207" name="Text Box 7"/>
          <p:cNvSpPr txBox="1">
            <a:spLocks noChangeArrowheads="1"/>
          </p:cNvSpPr>
          <p:nvPr/>
        </p:nvSpPr>
        <p:spPr bwMode="auto">
          <a:xfrm>
            <a:off x="586000" y="1576537"/>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sp>
        <p:nvSpPr>
          <p:cNvPr id="209" name="Text Box 7"/>
          <p:cNvSpPr txBox="1">
            <a:spLocks noChangeArrowheads="1"/>
          </p:cNvSpPr>
          <p:nvPr/>
        </p:nvSpPr>
        <p:spPr bwMode="auto">
          <a:xfrm>
            <a:off x="8066448" y="1576537"/>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a:latin typeface="Calibri" pitchFamily="34" charset="0"/>
                <a:ea typeface="Chalkboard" charset="0"/>
                <a:cs typeface="Chalkboard" charset="0"/>
              </a:rPr>
              <a:t>k</a:t>
            </a:r>
            <a:endParaRPr lang="en-US" dirty="0">
              <a:solidFill>
                <a:srgbClr val="0000FF"/>
              </a:solidFill>
              <a:latin typeface="Calibri" pitchFamily="34" charset="0"/>
              <a:ea typeface="Chalkboard" charset="0"/>
              <a:cs typeface="Chalkboard" charset="0"/>
            </a:endParaRPr>
          </a:p>
        </p:txBody>
      </p:sp>
      <p:grpSp>
        <p:nvGrpSpPr>
          <p:cNvPr id="11" name="Group 218"/>
          <p:cNvGrpSpPr/>
          <p:nvPr/>
        </p:nvGrpSpPr>
        <p:grpSpPr>
          <a:xfrm>
            <a:off x="1513720" y="1072481"/>
            <a:ext cx="720080" cy="421595"/>
            <a:chOff x="2051720" y="4653136"/>
            <a:chExt cx="720080" cy="421595"/>
          </a:xfrm>
        </p:grpSpPr>
        <p:sp>
          <p:nvSpPr>
            <p:cNvPr id="217"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18" name="Text Box 7"/>
            <p:cNvSpPr txBox="1">
              <a:spLocks noChangeArrowheads="1"/>
            </p:cNvSpPr>
            <p:nvPr/>
          </p:nvSpPr>
          <p:spPr bwMode="auto">
            <a:xfrm>
              <a:off x="2060104" y="4705399"/>
              <a:ext cx="71169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Enc</a:t>
              </a:r>
              <a:endParaRPr lang="en-US" dirty="0" smtClean="0">
                <a:solidFill>
                  <a:srgbClr val="0000FF"/>
                </a:solidFill>
                <a:latin typeface="Calibri" pitchFamily="34" charset="0"/>
                <a:ea typeface="Chalkboard" charset="0"/>
                <a:cs typeface="Chalkboard" charset="0"/>
              </a:endParaRPr>
            </a:p>
          </p:txBody>
        </p:sp>
      </p:grpSp>
      <p:grpSp>
        <p:nvGrpSpPr>
          <p:cNvPr id="12" name="Group 224"/>
          <p:cNvGrpSpPr/>
          <p:nvPr/>
        </p:nvGrpSpPr>
        <p:grpSpPr>
          <a:xfrm>
            <a:off x="1009664" y="856457"/>
            <a:ext cx="504056" cy="853643"/>
            <a:chOff x="1259632" y="4365104"/>
            <a:chExt cx="504056" cy="853643"/>
          </a:xfrm>
        </p:grpSpPr>
        <p:cxnSp>
          <p:nvCxnSpPr>
            <p:cNvPr id="221"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3" name="Text Box 7"/>
            <p:cNvSpPr txBox="1">
              <a:spLocks noChangeArrowheads="1"/>
            </p:cNvSpPr>
            <p:nvPr/>
          </p:nvSpPr>
          <p:spPr bwMode="auto">
            <a:xfrm>
              <a:off x="1340024" y="4365104"/>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endParaRPr lang="en-US" dirty="0" smtClean="0">
                <a:solidFill>
                  <a:srgbClr val="0000FF"/>
                </a:solidFill>
                <a:latin typeface="Calibri" pitchFamily="34" charset="0"/>
                <a:ea typeface="Chalkboard" charset="0"/>
                <a:cs typeface="Chalkboard" charset="0"/>
              </a:endParaRPr>
            </a:p>
          </p:txBody>
        </p:sp>
        <p:sp>
          <p:nvSpPr>
            <p:cNvPr id="224" name="Text Box 7"/>
            <p:cNvSpPr txBox="1">
              <a:spLocks noChangeArrowheads="1"/>
            </p:cNvSpPr>
            <p:nvPr/>
          </p:nvSpPr>
          <p:spPr bwMode="auto">
            <a:xfrm>
              <a:off x="1412032" y="4849415"/>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grpSp>
        <p:nvGrpSpPr>
          <p:cNvPr id="13" name="Group 231"/>
          <p:cNvGrpSpPr/>
          <p:nvPr/>
        </p:nvGrpSpPr>
        <p:grpSpPr>
          <a:xfrm>
            <a:off x="2017776" y="2564903"/>
            <a:ext cx="2160240" cy="523803"/>
            <a:chOff x="1979712" y="1576300"/>
            <a:chExt cx="3240360" cy="628564"/>
          </a:xfrm>
        </p:grpSpPr>
        <p:sp>
          <p:nvSpPr>
            <p:cNvPr id="233"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234"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Text Box 7"/>
            <p:cNvSpPr txBox="1">
              <a:spLocks noChangeArrowheads="1"/>
            </p:cNvSpPr>
            <p:nvPr/>
          </p:nvSpPr>
          <p:spPr bwMode="auto">
            <a:xfrm>
              <a:off x="2462676" y="1576300"/>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237" name="Text Box 7"/>
            <p:cNvSpPr txBox="1">
              <a:spLocks noChangeArrowheads="1"/>
            </p:cNvSpPr>
            <p:nvPr/>
          </p:nvSpPr>
          <p:spPr bwMode="auto">
            <a:xfrm>
              <a:off x="4082856" y="1576300"/>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pic>
        <p:nvPicPr>
          <p:cNvPr id="91" name="Picture 4"/>
          <p:cNvPicPr>
            <a:picLocks noChangeAspect="1" noChangeArrowheads="1"/>
          </p:cNvPicPr>
          <p:nvPr/>
        </p:nvPicPr>
        <p:blipFill>
          <a:blip r:embed="rId5" cstate="print"/>
          <a:srcRect/>
          <a:stretch>
            <a:fillRect/>
          </a:stretch>
        </p:blipFill>
        <p:spPr bwMode="auto">
          <a:xfrm>
            <a:off x="2665848" y="1792561"/>
            <a:ext cx="864096" cy="864096"/>
          </a:xfrm>
          <a:prstGeom prst="rect">
            <a:avLst/>
          </a:prstGeom>
          <a:noFill/>
          <a:ln w="9525">
            <a:noFill/>
            <a:miter lim="800000"/>
            <a:headEnd/>
            <a:tailEnd/>
          </a:ln>
        </p:spPr>
      </p:pic>
      <p:grpSp>
        <p:nvGrpSpPr>
          <p:cNvPr id="97" name="Group 96"/>
          <p:cNvGrpSpPr/>
          <p:nvPr/>
        </p:nvGrpSpPr>
        <p:grpSpPr>
          <a:xfrm>
            <a:off x="2017776" y="1288505"/>
            <a:ext cx="792088" cy="864096"/>
            <a:chOff x="2267744" y="4797152"/>
            <a:chExt cx="792088" cy="864096"/>
          </a:xfrm>
        </p:grpSpPr>
        <p:cxnSp>
          <p:nvCxnSpPr>
            <p:cNvPr id="231"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4178016" y="1072482"/>
            <a:ext cx="2160240" cy="523220"/>
            <a:chOff x="5364088" y="6165305"/>
            <a:chExt cx="2160240" cy="523220"/>
          </a:xfrm>
        </p:grpSpPr>
        <p:grpSp>
          <p:nvGrpSpPr>
            <p:cNvPr id="98" name="Group 231"/>
            <p:cNvGrpSpPr/>
            <p:nvPr/>
          </p:nvGrpSpPr>
          <p:grpSpPr>
            <a:xfrm>
              <a:off x="5364088" y="6165305"/>
              <a:ext cx="2160240" cy="523220"/>
              <a:chOff x="1979712" y="1686406"/>
              <a:chExt cx="3240360" cy="627864"/>
            </a:xfrm>
          </p:grpSpPr>
          <p:sp>
            <p:nvSpPr>
              <p:cNvPr id="99" name="Rectangle 98"/>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100" name="Straight Connector 99"/>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 Box 7"/>
              <p:cNvSpPr txBox="1">
                <a:spLocks noChangeArrowheads="1"/>
              </p:cNvSpPr>
              <p:nvPr/>
            </p:nvSpPr>
            <p:spPr bwMode="auto">
              <a:xfrm>
                <a:off x="2519772"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102"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sp>
          <p:nvSpPr>
            <p:cNvPr id="103" name="Rectangle 102"/>
            <p:cNvSpPr/>
            <p:nvPr/>
          </p:nvSpPr>
          <p:spPr>
            <a:xfrm>
              <a:off x="5508104"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grpSp>
      <p:grpSp>
        <p:nvGrpSpPr>
          <p:cNvPr id="111" name="Group 110"/>
          <p:cNvGrpSpPr/>
          <p:nvPr/>
        </p:nvGrpSpPr>
        <p:grpSpPr>
          <a:xfrm>
            <a:off x="3457936" y="1288505"/>
            <a:ext cx="720080" cy="864096"/>
            <a:chOff x="3923928" y="4797152"/>
            <a:chExt cx="720080" cy="864096"/>
          </a:xfrm>
        </p:grpSpPr>
        <p:cxnSp>
          <p:nvCxnSpPr>
            <p:cNvPr id="105" name="Straight Arrow Connector 104"/>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Text Box 7"/>
          <p:cNvSpPr txBox="1">
            <a:spLocks noChangeArrowheads="1"/>
          </p:cNvSpPr>
          <p:nvPr/>
        </p:nvSpPr>
        <p:spPr bwMode="auto">
          <a:xfrm>
            <a:off x="4178016" y="764704"/>
            <a:ext cx="2376264" cy="369332"/>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dirty="0" smtClean="0">
                <a:solidFill>
                  <a:srgbClr val="FF0000"/>
                </a:solidFill>
                <a:latin typeface="Calibri" pitchFamily="34" charset="0"/>
                <a:ea typeface="Chalkboard" charset="0"/>
                <a:cs typeface="Chalkboard" charset="0"/>
                <a:sym typeface="Symbol"/>
              </a:rPr>
              <a:t>2</a:t>
            </a:r>
            <a:r>
              <a:rPr lang="en-US" baseline="30000" dirty="0" smtClean="0">
                <a:solidFill>
                  <a:srgbClr val="FF0000"/>
                </a:solidFill>
                <a:latin typeface="Calibri" pitchFamily="34" charset="0"/>
                <a:ea typeface="Chalkboard" charset="0"/>
                <a:cs typeface="Chalkboard" charset="0"/>
                <a:sym typeface="Symbol"/>
              </a:rPr>
              <a:t>nd</a:t>
            </a:r>
            <a:r>
              <a:rPr lang="en-US" dirty="0" smtClean="0">
                <a:solidFill>
                  <a:srgbClr val="FF0000"/>
                </a:solidFill>
                <a:latin typeface="Calibri" pitchFamily="34" charset="0"/>
                <a:ea typeface="Chalkboard" charset="0"/>
                <a:cs typeface="Chalkboard" charset="0"/>
                <a:sym typeface="Symbol"/>
              </a:rPr>
              <a:t> byte of c</a:t>
            </a:r>
            <a:r>
              <a:rPr lang="en-US" sz="2400" baseline="-25000" dirty="0" smtClean="0">
                <a:solidFill>
                  <a:srgbClr val="FF0000"/>
                </a:solidFill>
                <a:latin typeface="Calibri" pitchFamily="34" charset="0"/>
                <a:ea typeface="Chalkboard" charset="0"/>
                <a:cs typeface="Chalkboard" charset="0"/>
                <a:sym typeface="Symbol"/>
              </a:rPr>
              <a:t>1</a:t>
            </a:r>
            <a:r>
              <a:rPr lang="en-US" dirty="0" smtClean="0">
                <a:solidFill>
                  <a:srgbClr val="FF0000"/>
                </a:solidFill>
                <a:latin typeface="Calibri" pitchFamily="34" charset="0"/>
                <a:ea typeface="Chalkboard" charset="0"/>
                <a:cs typeface="Chalkboard" charset="0"/>
                <a:sym typeface="Symbol"/>
              </a:rPr>
              <a:t> changed</a:t>
            </a:r>
            <a:endParaRPr lang="en-US" baseline="-25000" dirty="0" smtClean="0">
              <a:solidFill>
                <a:srgbClr val="FF0000"/>
              </a:solidFill>
              <a:latin typeface="Calibri" pitchFamily="34" charset="0"/>
              <a:ea typeface="Chalkboard" charset="0"/>
              <a:cs typeface="Chalkboard" charset="0"/>
            </a:endParaRPr>
          </a:p>
        </p:txBody>
      </p:sp>
      <p:grpSp>
        <p:nvGrpSpPr>
          <p:cNvPr id="116" name="Group 218"/>
          <p:cNvGrpSpPr/>
          <p:nvPr/>
        </p:nvGrpSpPr>
        <p:grpSpPr>
          <a:xfrm>
            <a:off x="6770304" y="1144489"/>
            <a:ext cx="648072" cy="421595"/>
            <a:chOff x="2051720" y="4653136"/>
            <a:chExt cx="648072" cy="421595"/>
          </a:xfrm>
        </p:grpSpPr>
        <p:sp>
          <p:nvSpPr>
            <p:cNvPr id="118"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119" name="Text Box 7"/>
            <p:cNvSpPr txBox="1">
              <a:spLocks noChangeArrowheads="1"/>
            </p:cNvSpPr>
            <p:nvPr/>
          </p:nvSpPr>
          <p:spPr bwMode="auto">
            <a:xfrm>
              <a:off x="2060104" y="4705399"/>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Dec</a:t>
              </a:r>
              <a:endParaRPr lang="en-US" dirty="0" smtClean="0">
                <a:solidFill>
                  <a:srgbClr val="0000FF"/>
                </a:solidFill>
                <a:latin typeface="Calibri" pitchFamily="34" charset="0"/>
                <a:ea typeface="Chalkboard" charset="0"/>
                <a:cs typeface="Chalkboard" charset="0"/>
              </a:endParaRPr>
            </a:p>
          </p:txBody>
        </p:sp>
      </p:grpSp>
      <p:cxnSp>
        <p:nvCxnSpPr>
          <p:cNvPr id="123" name="Straight Arrow Connector 122"/>
          <p:cNvCxnSpPr/>
          <p:nvPr/>
        </p:nvCxnSpPr>
        <p:spPr>
          <a:xfrm>
            <a:off x="6338256" y="1360513"/>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a:off x="7274360" y="1360513"/>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4" name="Rectangle 2"/>
          <p:cNvSpPr txBox="1">
            <a:spLocks noChangeArrowheads="1"/>
          </p:cNvSpPr>
          <p:nvPr/>
        </p:nvSpPr>
        <p:spPr>
          <a:xfrm>
            <a:off x="467544" y="-27384"/>
            <a:ext cx="8136904" cy="504056"/>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Padding Oracle Attack on CBC Mode </a:t>
            </a:r>
            <a:endParaRPr lang="en-US" sz="4000" kern="0" dirty="0">
              <a:solidFill>
                <a:srgbClr val="009900"/>
              </a:solidFill>
              <a:latin typeface="Calibri" pitchFamily="34" charset="0"/>
              <a:ea typeface="Chalkboard" charset="0"/>
              <a:cs typeface="Chalkboard" charset="0"/>
            </a:endParaRPr>
          </a:p>
        </p:txBody>
      </p:sp>
      <p:sp>
        <p:nvSpPr>
          <p:cNvPr id="18" name="Rectangle 17"/>
          <p:cNvSpPr/>
          <p:nvPr/>
        </p:nvSpPr>
        <p:spPr>
          <a:xfrm>
            <a:off x="7418376" y="1021959"/>
            <a:ext cx="301686" cy="400110"/>
          </a:xfrm>
          <a:prstGeom prst="rect">
            <a:avLst/>
          </a:prstGeom>
        </p:spPr>
        <p:txBody>
          <a:bodyPr wrap="non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117" name="Group 166"/>
          <p:cNvGrpSpPr/>
          <p:nvPr/>
        </p:nvGrpSpPr>
        <p:grpSpPr>
          <a:xfrm>
            <a:off x="5834200" y="1720553"/>
            <a:ext cx="2304256" cy="369332"/>
            <a:chOff x="6084168" y="5229200"/>
            <a:chExt cx="2304256" cy="369332"/>
          </a:xfrm>
        </p:grpSpPr>
        <p:cxnSp>
          <p:nvCxnSpPr>
            <p:cNvPr id="120" name="Straight Arrow Connector 119"/>
            <p:cNvCxnSpPr/>
            <p:nvPr/>
          </p:nvCxnSpPr>
          <p:spPr>
            <a:xfrm flipH="1">
              <a:off x="6084168" y="5517232"/>
              <a:ext cx="23042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Text Box 7"/>
            <p:cNvSpPr txBox="1">
              <a:spLocks noChangeArrowheads="1"/>
            </p:cNvSpPr>
            <p:nvPr/>
          </p:nvSpPr>
          <p:spPr bwMode="auto">
            <a:xfrm>
              <a:off x="6524600" y="5229200"/>
              <a:ext cx="1863824"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Failure/Success</a:t>
              </a:r>
              <a:endParaRPr lang="en-US" baseline="-25000" dirty="0" smtClean="0">
                <a:solidFill>
                  <a:srgbClr val="0000FF"/>
                </a:solidFill>
                <a:latin typeface="Calibri" pitchFamily="34" charset="0"/>
                <a:ea typeface="Chalkboard" charset="0"/>
                <a:cs typeface="Chalkboard" charset="0"/>
              </a:endParaRPr>
            </a:p>
          </p:txBody>
        </p:sp>
      </p:grpSp>
      <p:sp>
        <p:nvSpPr>
          <p:cNvPr id="122" name="Text Box 7"/>
          <p:cNvSpPr txBox="1">
            <a:spLocks noChangeArrowheads="1"/>
          </p:cNvSpPr>
          <p:nvPr/>
        </p:nvSpPr>
        <p:spPr bwMode="auto">
          <a:xfrm>
            <a:off x="1081672" y="2224609"/>
            <a:ext cx="1639416" cy="369332"/>
          </a:xfrm>
          <a:prstGeom prst="rect">
            <a:avLst/>
          </a:prstGeom>
          <a:noFill/>
          <a:ln w="9525">
            <a:noFill/>
            <a:miter lim="800000"/>
            <a:headEnd/>
            <a:tailEnd/>
          </a:ln>
        </p:spPr>
        <p:txBody>
          <a:bodyPr wrap="square">
            <a:spAutoFit/>
          </a:bodyPr>
          <a:lstStyle/>
          <a:p>
            <a:pPr marL="285750" indent="-285750">
              <a:spcBef>
                <a:spcPct val="50000"/>
              </a:spcBef>
            </a:pPr>
            <a:r>
              <a:rPr lang="en-US" dirty="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=L-1 / b &lt; L-1</a:t>
            </a:r>
            <a:endParaRPr lang="en-US" baseline="-25000" dirty="0" smtClean="0">
              <a:solidFill>
                <a:srgbClr val="0000FF"/>
              </a:solidFill>
              <a:latin typeface="Calibri" pitchFamily="34" charset="0"/>
              <a:ea typeface="Chalkboard" charset="0"/>
              <a:cs typeface="Chalkboard" charset="0"/>
            </a:endParaRPr>
          </a:p>
        </p:txBody>
      </p:sp>
      <p:sp>
        <p:nvSpPr>
          <p:cNvPr id="139"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140"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Cryptography-Lect9.1</a:t>
            </a:r>
            <a:endParaRPr lang="en-US" sz="1100" dirty="0">
              <a:solidFill>
                <a:schemeClr val="bg1">
                  <a:lumMod val="50000"/>
                </a:schemeClr>
              </a:solidFill>
            </a:endParaRPr>
          </a:p>
        </p:txBody>
      </p:sp>
      <p:sp>
        <p:nvSpPr>
          <p:cNvPr id="143" name="灯片编号占位符 3"/>
          <p:cNvSpPr>
            <a:spLocks noGrp="1"/>
          </p:cNvSpPr>
          <p:nvPr>
            <p:ph type="sldNum" sz="quarter" idx="12"/>
          </p:nvPr>
        </p:nvSpPr>
        <p:spPr/>
        <p:txBody>
          <a:bodyPr/>
          <a:lstStyle/>
          <a:p>
            <a:pPr>
              <a:defRPr/>
            </a:pPr>
            <a:r>
              <a:rPr lang="en-US" sz="1100" dirty="0" smtClean="0">
                <a:solidFill>
                  <a:schemeClr val="bg1">
                    <a:lumMod val="50000"/>
                  </a:schemeClr>
                </a:solidFill>
              </a:rPr>
              <a:t>14</a:t>
            </a:r>
            <a:endParaRPr lang="en-US" sz="1100" dirty="0">
              <a:solidFill>
                <a:schemeClr val="bg1">
                  <a:lumMod val="50000"/>
                </a:schemeClr>
              </a:solidFill>
            </a:endParaRPr>
          </a:p>
        </p:txBody>
      </p:sp>
      <p:pic>
        <p:nvPicPr>
          <p:cNvPr id="144" name="Picture 2"/>
          <p:cNvPicPr>
            <a:picLocks noChangeAspect="1" noChangeArrowheads="1"/>
          </p:cNvPicPr>
          <p:nvPr/>
        </p:nvPicPr>
        <p:blipFill>
          <a:blip r:embed="rId6" cstate="print"/>
          <a:srcRect/>
          <a:stretch>
            <a:fillRect/>
          </a:stretch>
        </p:blipFill>
        <p:spPr bwMode="auto">
          <a:xfrm>
            <a:off x="7922432" y="3787658"/>
            <a:ext cx="576064" cy="648072"/>
          </a:xfrm>
          <a:prstGeom prst="rect">
            <a:avLst/>
          </a:prstGeom>
          <a:noFill/>
          <a:ln w="9525">
            <a:noFill/>
            <a:miter lim="800000"/>
            <a:headEnd/>
            <a:tailEnd/>
          </a:ln>
        </p:spPr>
      </p:pic>
      <p:pic>
        <p:nvPicPr>
          <p:cNvPr id="146" name="Picture 3"/>
          <p:cNvPicPr>
            <a:picLocks noChangeAspect="1" noChangeArrowheads="1"/>
          </p:cNvPicPr>
          <p:nvPr/>
        </p:nvPicPr>
        <p:blipFill>
          <a:blip r:embed="rId7" cstate="print"/>
          <a:srcRect/>
          <a:stretch>
            <a:fillRect/>
          </a:stretch>
        </p:blipFill>
        <p:spPr bwMode="auto">
          <a:xfrm>
            <a:off x="433600" y="3787658"/>
            <a:ext cx="576064" cy="671495"/>
          </a:xfrm>
          <a:prstGeom prst="rect">
            <a:avLst/>
          </a:prstGeom>
          <a:noFill/>
          <a:ln w="9525">
            <a:noFill/>
            <a:miter lim="800000"/>
            <a:headEnd/>
            <a:tailEnd/>
          </a:ln>
        </p:spPr>
      </p:pic>
      <p:sp>
        <p:nvSpPr>
          <p:cNvPr id="149" name="Text Box 7"/>
          <p:cNvSpPr txBox="1">
            <a:spLocks noChangeArrowheads="1"/>
          </p:cNvSpPr>
          <p:nvPr/>
        </p:nvSpPr>
        <p:spPr bwMode="auto">
          <a:xfrm>
            <a:off x="586000" y="4435730"/>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sp>
        <p:nvSpPr>
          <p:cNvPr id="151" name="Text Box 7"/>
          <p:cNvSpPr txBox="1">
            <a:spLocks noChangeArrowheads="1"/>
          </p:cNvSpPr>
          <p:nvPr/>
        </p:nvSpPr>
        <p:spPr bwMode="auto">
          <a:xfrm>
            <a:off x="8066448" y="4435730"/>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a:latin typeface="Calibri" pitchFamily="34" charset="0"/>
                <a:ea typeface="Chalkboard" charset="0"/>
                <a:cs typeface="Chalkboard" charset="0"/>
              </a:rPr>
              <a:t>k</a:t>
            </a:r>
            <a:endParaRPr lang="en-US" dirty="0">
              <a:solidFill>
                <a:srgbClr val="0000FF"/>
              </a:solidFill>
              <a:latin typeface="Calibri" pitchFamily="34" charset="0"/>
              <a:ea typeface="Chalkboard" charset="0"/>
              <a:cs typeface="Chalkboard" charset="0"/>
            </a:endParaRPr>
          </a:p>
        </p:txBody>
      </p:sp>
      <p:grpSp>
        <p:nvGrpSpPr>
          <p:cNvPr id="152" name="Group 218"/>
          <p:cNvGrpSpPr/>
          <p:nvPr/>
        </p:nvGrpSpPr>
        <p:grpSpPr>
          <a:xfrm>
            <a:off x="1513720" y="3931674"/>
            <a:ext cx="720080" cy="421595"/>
            <a:chOff x="2051720" y="4653136"/>
            <a:chExt cx="720080" cy="421595"/>
          </a:xfrm>
        </p:grpSpPr>
        <p:sp>
          <p:nvSpPr>
            <p:cNvPr id="153"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154" name="Text Box 7"/>
            <p:cNvSpPr txBox="1">
              <a:spLocks noChangeArrowheads="1"/>
            </p:cNvSpPr>
            <p:nvPr/>
          </p:nvSpPr>
          <p:spPr bwMode="auto">
            <a:xfrm>
              <a:off x="2060104" y="4705399"/>
              <a:ext cx="71169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Enc</a:t>
              </a:r>
              <a:endParaRPr lang="en-US" dirty="0" smtClean="0">
                <a:solidFill>
                  <a:srgbClr val="0000FF"/>
                </a:solidFill>
                <a:latin typeface="Calibri" pitchFamily="34" charset="0"/>
                <a:ea typeface="Chalkboard" charset="0"/>
                <a:cs typeface="Chalkboard" charset="0"/>
              </a:endParaRPr>
            </a:p>
          </p:txBody>
        </p:sp>
      </p:grpSp>
      <p:grpSp>
        <p:nvGrpSpPr>
          <p:cNvPr id="157" name="Group 224"/>
          <p:cNvGrpSpPr/>
          <p:nvPr/>
        </p:nvGrpSpPr>
        <p:grpSpPr>
          <a:xfrm>
            <a:off x="1009664" y="3715650"/>
            <a:ext cx="504056" cy="853643"/>
            <a:chOff x="1259632" y="4365104"/>
            <a:chExt cx="504056" cy="853643"/>
          </a:xfrm>
        </p:grpSpPr>
        <p:cxnSp>
          <p:nvCxnSpPr>
            <p:cNvPr id="158"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Text Box 7"/>
            <p:cNvSpPr txBox="1">
              <a:spLocks noChangeArrowheads="1"/>
            </p:cNvSpPr>
            <p:nvPr/>
          </p:nvSpPr>
          <p:spPr bwMode="auto">
            <a:xfrm>
              <a:off x="1340024" y="4365104"/>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endParaRPr lang="en-US" dirty="0" smtClean="0">
                <a:solidFill>
                  <a:srgbClr val="0000FF"/>
                </a:solidFill>
                <a:latin typeface="Calibri" pitchFamily="34" charset="0"/>
                <a:ea typeface="Chalkboard" charset="0"/>
                <a:cs typeface="Chalkboard" charset="0"/>
              </a:endParaRPr>
            </a:p>
          </p:txBody>
        </p:sp>
        <p:sp>
          <p:nvSpPr>
            <p:cNvPr id="161" name="Text Box 7"/>
            <p:cNvSpPr txBox="1">
              <a:spLocks noChangeArrowheads="1"/>
            </p:cNvSpPr>
            <p:nvPr/>
          </p:nvSpPr>
          <p:spPr bwMode="auto">
            <a:xfrm>
              <a:off x="1412032" y="4849415"/>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grpSp>
        <p:nvGrpSpPr>
          <p:cNvPr id="162" name="Group 231"/>
          <p:cNvGrpSpPr/>
          <p:nvPr/>
        </p:nvGrpSpPr>
        <p:grpSpPr>
          <a:xfrm>
            <a:off x="2017776" y="5445224"/>
            <a:ext cx="2160240" cy="523220"/>
            <a:chOff x="1979712" y="1601654"/>
            <a:chExt cx="3240360" cy="627864"/>
          </a:xfrm>
        </p:grpSpPr>
        <p:sp>
          <p:nvSpPr>
            <p:cNvPr id="165"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166"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Text Box 7"/>
            <p:cNvSpPr txBox="1">
              <a:spLocks noChangeArrowheads="1"/>
            </p:cNvSpPr>
            <p:nvPr/>
          </p:nvSpPr>
          <p:spPr bwMode="auto">
            <a:xfrm>
              <a:off x="2462676" y="1601654"/>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168" name="Text Box 7"/>
            <p:cNvSpPr txBox="1">
              <a:spLocks noChangeArrowheads="1"/>
            </p:cNvSpPr>
            <p:nvPr/>
          </p:nvSpPr>
          <p:spPr bwMode="auto">
            <a:xfrm>
              <a:off x="4082856" y="1601654"/>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pic>
        <p:nvPicPr>
          <p:cNvPr id="180" name="Picture 4"/>
          <p:cNvPicPr>
            <a:picLocks noChangeAspect="1" noChangeArrowheads="1"/>
          </p:cNvPicPr>
          <p:nvPr/>
        </p:nvPicPr>
        <p:blipFill>
          <a:blip r:embed="rId5" cstate="print"/>
          <a:srcRect/>
          <a:stretch>
            <a:fillRect/>
          </a:stretch>
        </p:blipFill>
        <p:spPr bwMode="auto">
          <a:xfrm>
            <a:off x="2665848" y="4651754"/>
            <a:ext cx="864096" cy="864096"/>
          </a:xfrm>
          <a:prstGeom prst="rect">
            <a:avLst/>
          </a:prstGeom>
          <a:noFill/>
          <a:ln w="9525">
            <a:noFill/>
            <a:miter lim="800000"/>
            <a:headEnd/>
            <a:tailEnd/>
          </a:ln>
        </p:spPr>
      </p:pic>
      <p:grpSp>
        <p:nvGrpSpPr>
          <p:cNvPr id="185" name="Group 96"/>
          <p:cNvGrpSpPr/>
          <p:nvPr/>
        </p:nvGrpSpPr>
        <p:grpSpPr>
          <a:xfrm>
            <a:off x="2017776" y="4147698"/>
            <a:ext cx="792088" cy="864096"/>
            <a:chOff x="2267744" y="4797152"/>
            <a:chExt cx="792088" cy="864096"/>
          </a:xfrm>
        </p:grpSpPr>
        <p:cxnSp>
          <p:nvCxnSpPr>
            <p:cNvPr id="186"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7" name="Group 103"/>
          <p:cNvGrpSpPr/>
          <p:nvPr/>
        </p:nvGrpSpPr>
        <p:grpSpPr>
          <a:xfrm>
            <a:off x="4178016" y="3931675"/>
            <a:ext cx="2160240" cy="523220"/>
            <a:chOff x="5364088" y="6165305"/>
            <a:chExt cx="2160240" cy="523220"/>
          </a:xfrm>
        </p:grpSpPr>
        <p:grpSp>
          <p:nvGrpSpPr>
            <p:cNvPr id="199" name="Group 231"/>
            <p:cNvGrpSpPr/>
            <p:nvPr/>
          </p:nvGrpSpPr>
          <p:grpSpPr>
            <a:xfrm>
              <a:off x="5364088" y="6165305"/>
              <a:ext cx="2160240" cy="523220"/>
              <a:chOff x="1979712" y="1686406"/>
              <a:chExt cx="3240360" cy="627864"/>
            </a:xfrm>
          </p:grpSpPr>
          <p:sp>
            <p:nvSpPr>
              <p:cNvPr id="201" name="Rectangle 98"/>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202" name="Straight Connector 99"/>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 Box 7"/>
              <p:cNvSpPr txBox="1">
                <a:spLocks noChangeArrowheads="1"/>
              </p:cNvSpPr>
              <p:nvPr/>
            </p:nvSpPr>
            <p:spPr bwMode="auto">
              <a:xfrm>
                <a:off x="2519772"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204"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sp>
          <p:nvSpPr>
            <p:cNvPr id="200" name="Rectangle 102"/>
            <p:cNvSpPr/>
            <p:nvPr/>
          </p:nvSpPr>
          <p:spPr>
            <a:xfrm>
              <a:off x="6156176"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grpSp>
      <p:grpSp>
        <p:nvGrpSpPr>
          <p:cNvPr id="227" name="Group 110"/>
          <p:cNvGrpSpPr/>
          <p:nvPr/>
        </p:nvGrpSpPr>
        <p:grpSpPr>
          <a:xfrm>
            <a:off x="3457936" y="4147698"/>
            <a:ext cx="720080" cy="864096"/>
            <a:chOff x="3923928" y="4797152"/>
            <a:chExt cx="720080" cy="864096"/>
          </a:xfrm>
        </p:grpSpPr>
        <p:cxnSp>
          <p:nvCxnSpPr>
            <p:cNvPr id="228" name="Straight Arrow Connector 104"/>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105"/>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108"/>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2" name="Text Box 7"/>
          <p:cNvSpPr txBox="1">
            <a:spLocks noChangeArrowheads="1"/>
          </p:cNvSpPr>
          <p:nvPr/>
        </p:nvSpPr>
        <p:spPr bwMode="auto">
          <a:xfrm>
            <a:off x="4178016" y="3645024"/>
            <a:ext cx="2376264" cy="369332"/>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dirty="0" err="1" smtClean="0">
                <a:solidFill>
                  <a:srgbClr val="FF0000"/>
                </a:solidFill>
                <a:latin typeface="Calibri" pitchFamily="34" charset="0"/>
                <a:ea typeface="Chalkboard" charset="0"/>
                <a:cs typeface="Chalkboard" charset="0"/>
                <a:sym typeface="Symbol"/>
              </a:rPr>
              <a:t>i</a:t>
            </a:r>
            <a:r>
              <a:rPr lang="en-US" baseline="30000" dirty="0" err="1" smtClean="0">
                <a:solidFill>
                  <a:srgbClr val="FF0000"/>
                </a:solidFill>
                <a:latin typeface="Calibri" pitchFamily="34" charset="0"/>
                <a:ea typeface="Chalkboard" charset="0"/>
                <a:cs typeface="Chalkboard" charset="0"/>
                <a:sym typeface="Symbol"/>
              </a:rPr>
              <a:t>th</a:t>
            </a:r>
            <a:r>
              <a:rPr lang="en-US" dirty="0" smtClean="0">
                <a:solidFill>
                  <a:srgbClr val="FF0000"/>
                </a:solidFill>
                <a:latin typeface="Calibri" pitchFamily="34" charset="0"/>
                <a:ea typeface="Chalkboard" charset="0"/>
                <a:cs typeface="Chalkboard" charset="0"/>
                <a:sym typeface="Symbol"/>
              </a:rPr>
              <a:t> byte of c</a:t>
            </a:r>
            <a:r>
              <a:rPr lang="en-US" sz="2400" baseline="-25000" dirty="0" smtClean="0">
                <a:solidFill>
                  <a:srgbClr val="FF0000"/>
                </a:solidFill>
                <a:latin typeface="Calibri" pitchFamily="34" charset="0"/>
                <a:ea typeface="Chalkboard" charset="0"/>
                <a:cs typeface="Chalkboard" charset="0"/>
                <a:sym typeface="Symbol"/>
              </a:rPr>
              <a:t>1</a:t>
            </a:r>
            <a:r>
              <a:rPr lang="en-US" dirty="0" smtClean="0">
                <a:solidFill>
                  <a:srgbClr val="FF0000"/>
                </a:solidFill>
                <a:latin typeface="Calibri" pitchFamily="34" charset="0"/>
                <a:ea typeface="Chalkboard" charset="0"/>
                <a:cs typeface="Chalkboard" charset="0"/>
                <a:sym typeface="Symbol"/>
              </a:rPr>
              <a:t> changed</a:t>
            </a:r>
            <a:endParaRPr lang="en-US" baseline="-25000" dirty="0" smtClean="0">
              <a:solidFill>
                <a:srgbClr val="FF0000"/>
              </a:solidFill>
              <a:latin typeface="Calibri" pitchFamily="34" charset="0"/>
              <a:ea typeface="Chalkboard" charset="0"/>
              <a:cs typeface="Chalkboard" charset="0"/>
            </a:endParaRPr>
          </a:p>
        </p:txBody>
      </p:sp>
      <p:grpSp>
        <p:nvGrpSpPr>
          <p:cNvPr id="243" name="Group 218"/>
          <p:cNvGrpSpPr/>
          <p:nvPr/>
        </p:nvGrpSpPr>
        <p:grpSpPr>
          <a:xfrm>
            <a:off x="6770304" y="4003682"/>
            <a:ext cx="648072" cy="421595"/>
            <a:chOff x="2051720" y="4653136"/>
            <a:chExt cx="648072" cy="421595"/>
          </a:xfrm>
        </p:grpSpPr>
        <p:sp>
          <p:nvSpPr>
            <p:cNvPr id="244"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45" name="Text Box 7"/>
            <p:cNvSpPr txBox="1">
              <a:spLocks noChangeArrowheads="1"/>
            </p:cNvSpPr>
            <p:nvPr/>
          </p:nvSpPr>
          <p:spPr bwMode="auto">
            <a:xfrm>
              <a:off x="2060104" y="4705399"/>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Dec</a:t>
              </a:r>
              <a:endParaRPr lang="en-US" dirty="0" smtClean="0">
                <a:solidFill>
                  <a:srgbClr val="0000FF"/>
                </a:solidFill>
                <a:latin typeface="Calibri" pitchFamily="34" charset="0"/>
                <a:ea typeface="Chalkboard" charset="0"/>
                <a:cs typeface="Chalkboard" charset="0"/>
              </a:endParaRPr>
            </a:p>
          </p:txBody>
        </p:sp>
      </p:grpSp>
      <p:cxnSp>
        <p:nvCxnSpPr>
          <p:cNvPr id="246" name="Straight Arrow Connector 122"/>
          <p:cNvCxnSpPr/>
          <p:nvPr/>
        </p:nvCxnSpPr>
        <p:spPr>
          <a:xfrm>
            <a:off x="6338256" y="4219706"/>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135"/>
          <p:cNvCxnSpPr/>
          <p:nvPr/>
        </p:nvCxnSpPr>
        <p:spPr>
          <a:xfrm>
            <a:off x="7274360" y="4219706"/>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48" name="Rectangle 17"/>
          <p:cNvSpPr/>
          <p:nvPr/>
        </p:nvSpPr>
        <p:spPr>
          <a:xfrm>
            <a:off x="7418376" y="3881152"/>
            <a:ext cx="301686" cy="400110"/>
          </a:xfrm>
          <a:prstGeom prst="rect">
            <a:avLst/>
          </a:prstGeom>
        </p:spPr>
        <p:txBody>
          <a:bodyPr wrap="non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249" name="Group 166"/>
          <p:cNvGrpSpPr/>
          <p:nvPr/>
        </p:nvGrpSpPr>
        <p:grpSpPr>
          <a:xfrm>
            <a:off x="5834200" y="4579746"/>
            <a:ext cx="2304256" cy="369332"/>
            <a:chOff x="6084168" y="5229200"/>
            <a:chExt cx="2304256" cy="369332"/>
          </a:xfrm>
        </p:grpSpPr>
        <p:cxnSp>
          <p:nvCxnSpPr>
            <p:cNvPr id="250" name="Straight Arrow Connector 119"/>
            <p:cNvCxnSpPr/>
            <p:nvPr/>
          </p:nvCxnSpPr>
          <p:spPr>
            <a:xfrm flipH="1">
              <a:off x="6084168" y="5517232"/>
              <a:ext cx="23042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Text Box 7"/>
            <p:cNvSpPr txBox="1">
              <a:spLocks noChangeArrowheads="1"/>
            </p:cNvSpPr>
            <p:nvPr/>
          </p:nvSpPr>
          <p:spPr bwMode="auto">
            <a:xfrm>
              <a:off x="6524600" y="5229200"/>
              <a:ext cx="1863824"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Failure/Success</a:t>
              </a:r>
              <a:endParaRPr lang="en-US" baseline="-25000" dirty="0" smtClean="0">
                <a:solidFill>
                  <a:srgbClr val="0000FF"/>
                </a:solidFill>
                <a:latin typeface="Calibri" pitchFamily="34" charset="0"/>
                <a:ea typeface="Chalkboard" charset="0"/>
                <a:cs typeface="Chalkboard" charset="0"/>
              </a:endParaRPr>
            </a:p>
          </p:txBody>
        </p:sp>
      </p:grpSp>
      <p:sp>
        <p:nvSpPr>
          <p:cNvPr id="252" name="Text Box 7"/>
          <p:cNvSpPr txBox="1">
            <a:spLocks noChangeArrowheads="1"/>
          </p:cNvSpPr>
          <p:nvPr/>
        </p:nvSpPr>
        <p:spPr bwMode="auto">
          <a:xfrm>
            <a:off x="307975" y="5083802"/>
            <a:ext cx="2477887" cy="369332"/>
          </a:xfrm>
          <a:prstGeom prst="rect">
            <a:avLst/>
          </a:prstGeom>
          <a:noFill/>
          <a:ln w="9525">
            <a:noFill/>
            <a:miter lim="800000"/>
            <a:headEnd/>
            <a:tailEnd/>
          </a:ln>
        </p:spPr>
        <p:txBody>
          <a:bodyPr wrap="square">
            <a:spAutoFit/>
          </a:bodyPr>
          <a:lstStyle/>
          <a:p>
            <a:pPr marL="285750" indent="-285750">
              <a:spcBef>
                <a:spcPct val="50000"/>
              </a:spcBef>
            </a:pPr>
            <a:r>
              <a:rPr lang="en-US" dirty="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=L- </a:t>
            </a:r>
            <a:r>
              <a:rPr lang="en-US" dirty="0" err="1" smtClean="0">
                <a:latin typeface="Calibri" pitchFamily="34" charset="0"/>
                <a:ea typeface="Chalkboard" charset="0"/>
                <a:cs typeface="Chalkboard" charset="0"/>
                <a:sym typeface="Symbol"/>
              </a:rPr>
              <a:t>i</a:t>
            </a:r>
            <a:r>
              <a:rPr lang="en-US" dirty="0" smtClean="0">
                <a:latin typeface="Calibri" pitchFamily="34" charset="0"/>
                <a:ea typeface="Chalkboard" charset="0"/>
                <a:cs typeface="Chalkboard" charset="0"/>
                <a:sym typeface="Symbol"/>
              </a:rPr>
              <a:t> + 1 / b &lt; L- </a:t>
            </a:r>
            <a:r>
              <a:rPr lang="en-US" dirty="0" err="1" smtClean="0">
                <a:latin typeface="Calibri" pitchFamily="34" charset="0"/>
                <a:ea typeface="Chalkboard" charset="0"/>
                <a:cs typeface="Chalkboard" charset="0"/>
                <a:sym typeface="Symbol"/>
              </a:rPr>
              <a:t>i</a:t>
            </a:r>
            <a:r>
              <a:rPr lang="en-US" dirty="0" smtClean="0">
                <a:latin typeface="Calibri" pitchFamily="34" charset="0"/>
                <a:ea typeface="Chalkboard" charset="0"/>
                <a:cs typeface="Chalkboard" charset="0"/>
                <a:sym typeface="Symbol"/>
              </a:rPr>
              <a:t> + 1</a:t>
            </a:r>
            <a:endParaRPr lang="en-US" baseline="-25000" dirty="0" smtClean="0">
              <a:solidFill>
                <a:srgbClr val="0000FF"/>
              </a:solidFill>
              <a:latin typeface="Calibri" pitchFamily="34" charset="0"/>
              <a:ea typeface="Chalkboard" charset="0"/>
              <a:cs typeface="Chalkboard" charset="0"/>
            </a:endParaRPr>
          </a:p>
        </p:txBody>
      </p:sp>
      <p:sp>
        <p:nvSpPr>
          <p:cNvPr id="253" name="Text Box 7"/>
          <p:cNvSpPr txBox="1">
            <a:spLocks noChangeArrowheads="1"/>
          </p:cNvSpPr>
          <p:nvPr/>
        </p:nvSpPr>
        <p:spPr bwMode="auto">
          <a:xfrm>
            <a:off x="4620938" y="5216785"/>
            <a:ext cx="4283968" cy="92333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latin typeface="Calibri" pitchFamily="34" charset="0"/>
                <a:ea typeface="Chalkboard" charset="0"/>
                <a:cs typeface="Chalkboard" charset="0"/>
                <a:sym typeface="Symbol"/>
              </a:rPr>
              <a:t>If </a:t>
            </a:r>
            <a:r>
              <a:rPr lang="en-US" dirty="0" err="1" smtClean="0">
                <a:solidFill>
                  <a:srgbClr val="0000FF"/>
                </a:solidFill>
                <a:latin typeface="Calibri" pitchFamily="34" charset="0"/>
                <a:ea typeface="Chalkboard" charset="0"/>
                <a:cs typeface="Chalkboard" charset="0"/>
                <a:sym typeface="Symbol"/>
              </a:rPr>
              <a:t>i</a:t>
            </a:r>
            <a:r>
              <a:rPr lang="en-US" dirty="0" smtClean="0">
                <a:solidFill>
                  <a:srgbClr val="0000FF"/>
                </a:solidFill>
                <a:latin typeface="Calibri" pitchFamily="34" charset="0"/>
                <a:ea typeface="Chalkboard" charset="0"/>
                <a:cs typeface="Chalkboard" charset="0"/>
                <a:sym typeface="Symbol"/>
              </a:rPr>
              <a:t> is the least indexed modified </a:t>
            </a:r>
            <a:r>
              <a:rPr lang="en-US" dirty="0" err="1" smtClean="0">
                <a:solidFill>
                  <a:srgbClr val="0000FF"/>
                </a:solidFill>
                <a:latin typeface="Calibri" pitchFamily="34" charset="0"/>
                <a:ea typeface="Chalkboard" charset="0"/>
                <a:cs typeface="Chalkboard" charset="0"/>
                <a:sym typeface="Symbol"/>
              </a:rPr>
              <a:t>ciphertext</a:t>
            </a:r>
            <a:r>
              <a:rPr lang="en-US" dirty="0" smtClean="0">
                <a:solidFill>
                  <a:srgbClr val="0000FF"/>
                </a:solidFill>
                <a:latin typeface="Calibri" pitchFamily="34" charset="0"/>
                <a:ea typeface="Chalkboard" charset="0"/>
                <a:cs typeface="Chalkboard" charset="0"/>
                <a:sym typeface="Symbol"/>
              </a:rPr>
              <a:t> </a:t>
            </a:r>
            <a:r>
              <a:rPr lang="en-US" dirty="0" smtClean="0">
                <a:latin typeface="Calibri" pitchFamily="34" charset="0"/>
                <a:ea typeface="Chalkboard" charset="0"/>
                <a:cs typeface="Chalkboard" charset="0"/>
                <a:sym typeface="Symbol"/>
              </a:rPr>
              <a:t>corresponding to which “Failure” comes for then </a:t>
            </a:r>
            <a:r>
              <a:rPr lang="en-US" dirty="0" smtClean="0">
                <a:solidFill>
                  <a:srgbClr val="FF0000"/>
                </a:solidFill>
                <a:latin typeface="Calibri" pitchFamily="34" charset="0"/>
                <a:ea typeface="Chalkboard" charset="0"/>
                <a:cs typeface="Chalkboard" charset="0"/>
                <a:sym typeface="Symbol"/>
              </a:rPr>
              <a:t>b = L – </a:t>
            </a:r>
            <a:r>
              <a:rPr lang="en-US" dirty="0" err="1" smtClean="0">
                <a:solidFill>
                  <a:srgbClr val="FF0000"/>
                </a:solidFill>
                <a:latin typeface="Calibri" pitchFamily="34" charset="0"/>
                <a:ea typeface="Chalkboard" charset="0"/>
                <a:cs typeface="Chalkboard" charset="0"/>
                <a:sym typeface="Symbol"/>
              </a:rPr>
              <a:t>i</a:t>
            </a:r>
            <a:r>
              <a:rPr lang="en-US" dirty="0" smtClean="0">
                <a:solidFill>
                  <a:srgbClr val="FF0000"/>
                </a:solidFill>
                <a:latin typeface="Calibri" pitchFamily="34" charset="0"/>
                <a:ea typeface="Chalkboard" charset="0"/>
                <a:cs typeface="Chalkboard" charset="0"/>
                <a:sym typeface="Symbol"/>
              </a:rPr>
              <a:t> + 1 </a:t>
            </a:r>
            <a:r>
              <a:rPr lang="en-US" dirty="0" smtClean="0">
                <a:solidFill>
                  <a:srgbClr val="FF0000"/>
                </a:solidFill>
                <a:latin typeface="Calibri" pitchFamily="34" charset="0"/>
                <a:ea typeface="Chalkboard" charset="0"/>
                <a:cs typeface="Chalkboard" charset="0"/>
                <a:sym typeface="Wingdings"/>
              </a:rPr>
              <a:t></a:t>
            </a:r>
            <a:endParaRPr lang="en-US" baseline="-25000" dirty="0" smtClean="0">
              <a:solidFill>
                <a:srgbClr val="FF0000"/>
              </a:solidFill>
              <a:latin typeface="Calibri" pitchFamily="34" charset="0"/>
              <a:ea typeface="Chalkboard" charset="0"/>
              <a:cs typeface="Chalkboard" charset="0"/>
            </a:endParaRPr>
          </a:p>
        </p:txBody>
      </p:sp>
      <p:sp>
        <p:nvSpPr>
          <p:cNvPr id="254" name="Text Box 7"/>
          <p:cNvSpPr txBox="1">
            <a:spLocks noChangeArrowheads="1"/>
          </p:cNvSpPr>
          <p:nvPr/>
        </p:nvSpPr>
        <p:spPr bwMode="auto">
          <a:xfrm>
            <a:off x="5942212" y="6156012"/>
            <a:ext cx="2962694" cy="369332"/>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dirty="0">
                <a:solidFill>
                  <a:srgbClr val="FF0000"/>
                </a:solidFill>
                <a:latin typeface="Calibri" pitchFamily="34" charset="0"/>
                <a:ea typeface="Chalkboard" charset="0"/>
                <a:cs typeface="Chalkboard" charset="0"/>
                <a:sym typeface="Symbol"/>
              </a:rPr>
              <a:t>b</a:t>
            </a:r>
            <a:r>
              <a:rPr lang="en-US" dirty="0" smtClean="0">
                <a:solidFill>
                  <a:srgbClr val="FF0000"/>
                </a:solidFill>
                <a:latin typeface="Calibri" pitchFamily="34" charset="0"/>
                <a:ea typeface="Chalkboard" charset="0"/>
                <a:cs typeface="Chalkboard" charset="0"/>
                <a:sym typeface="Symbol"/>
              </a:rPr>
              <a:t> is leaked. |m| is leaked!!</a:t>
            </a:r>
            <a:endParaRPr lang="en-US" baseline="-25000" dirty="0" smtClean="0">
              <a:solidFill>
                <a:srgbClr val="FF0000"/>
              </a:solidFill>
              <a:latin typeface="Calibri" pitchFamily="34" charset="0"/>
              <a:ea typeface="Chalkboard" charset="0"/>
              <a:cs typeface="Chalkboard" charset="0"/>
            </a:endParaRPr>
          </a:p>
        </p:txBody>
      </p:sp>
    </p:spTree>
    <p:extLst>
      <p:ext uri="{BB962C8B-B14F-4D97-AF65-F5344CB8AC3E}">
        <p14:creationId xmlns:p14="http://schemas.microsoft.com/office/powerpoint/2010/main" val="344428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2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114" name="Rectangle 2"/>
          <p:cNvSpPr txBox="1">
            <a:spLocks noChangeArrowheads="1"/>
          </p:cNvSpPr>
          <p:nvPr/>
        </p:nvSpPr>
        <p:spPr>
          <a:xfrm>
            <a:off x="467544" y="-27384"/>
            <a:ext cx="8136904" cy="504056"/>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Padding Oracle Attack on CBC Mode </a:t>
            </a:r>
            <a:endParaRPr lang="en-US" sz="4000" kern="0" dirty="0">
              <a:solidFill>
                <a:srgbClr val="009900"/>
              </a:solidFill>
              <a:latin typeface="Calibri" pitchFamily="34" charset="0"/>
              <a:ea typeface="Chalkboard" charset="0"/>
              <a:cs typeface="Chalkboard" charset="0"/>
            </a:endParaRPr>
          </a:p>
        </p:txBody>
      </p:sp>
      <p:sp>
        <p:nvSpPr>
          <p:cNvPr id="139" name="日期占位符 1"/>
          <p:cNvSpPr>
            <a:spLocks noGrp="1"/>
          </p:cNvSpPr>
          <p:nvPr>
            <p:ph type="dt" sz="half" idx="10"/>
          </p:nvPr>
        </p:nvSpPr>
        <p:spPr/>
        <p:txBody>
          <a:bodyPr/>
          <a:lstStyle/>
          <a:p>
            <a:pPr>
              <a:defRPr/>
            </a:pPr>
            <a:r>
              <a:rPr lang="en-US" altLang="zh-CN" sz="1100" smtClean="0">
                <a:solidFill>
                  <a:schemeClr val="bg1">
                    <a:lumMod val="50000"/>
                  </a:schemeClr>
                </a:solidFill>
              </a:rPr>
              <a:t>Thur, 11/10/2018</a:t>
            </a:r>
            <a:endParaRPr lang="en-US" sz="1100" dirty="0">
              <a:solidFill>
                <a:schemeClr val="bg1">
                  <a:lumMod val="50000"/>
                </a:schemeClr>
              </a:solidFill>
            </a:endParaRPr>
          </a:p>
        </p:txBody>
      </p:sp>
      <p:sp>
        <p:nvSpPr>
          <p:cNvPr id="140" name="页脚占位符 2"/>
          <p:cNvSpPr>
            <a:spLocks noGrp="1"/>
          </p:cNvSpPr>
          <p:nvPr>
            <p:ph type="ftr" sz="quarter" idx="11"/>
          </p:nvPr>
        </p:nvSpPr>
        <p:spPr/>
        <p:txBody>
          <a:bodyPr/>
          <a:lstStyle/>
          <a:p>
            <a:pPr>
              <a:defRPr/>
            </a:pPr>
            <a:r>
              <a:rPr lang="en-US" sz="1100" smtClean="0">
                <a:solidFill>
                  <a:schemeClr val="bg1">
                    <a:lumMod val="50000"/>
                  </a:schemeClr>
                </a:solidFill>
              </a:rPr>
              <a:t>S8101034Q-Modern Cryptography-Lect9.1</a:t>
            </a:r>
            <a:endParaRPr lang="en-US" sz="1100" dirty="0">
              <a:solidFill>
                <a:schemeClr val="bg1">
                  <a:lumMod val="50000"/>
                </a:schemeClr>
              </a:solidFill>
            </a:endParaRPr>
          </a:p>
        </p:txBody>
      </p:sp>
      <p:sp>
        <p:nvSpPr>
          <p:cNvPr id="143" name="灯片编号占位符 3"/>
          <p:cNvSpPr>
            <a:spLocks noGrp="1"/>
          </p:cNvSpPr>
          <p:nvPr>
            <p:ph type="sldNum" sz="quarter" idx="12"/>
          </p:nvPr>
        </p:nvSpPr>
        <p:spPr/>
        <p:txBody>
          <a:bodyPr/>
          <a:lstStyle/>
          <a:p>
            <a:pPr>
              <a:defRPr/>
            </a:pPr>
            <a:r>
              <a:rPr lang="en-US" sz="1100" dirty="0" smtClean="0">
                <a:solidFill>
                  <a:schemeClr val="bg1">
                    <a:lumMod val="50000"/>
                  </a:schemeClr>
                </a:solidFill>
              </a:rPr>
              <a:t>14</a:t>
            </a:r>
            <a:endParaRPr lang="en-US" sz="1100" dirty="0">
              <a:solidFill>
                <a:schemeClr val="bg1">
                  <a:lumMod val="50000"/>
                </a:schemeClr>
              </a:solidFill>
            </a:endParaRPr>
          </a:p>
        </p:txBody>
      </p:sp>
      <p:pic>
        <p:nvPicPr>
          <p:cNvPr id="107" name="Picture 2"/>
          <p:cNvPicPr>
            <a:picLocks noChangeAspect="1" noChangeArrowheads="1"/>
          </p:cNvPicPr>
          <p:nvPr/>
        </p:nvPicPr>
        <p:blipFill>
          <a:blip r:embed="rId3" cstate="print"/>
          <a:srcRect/>
          <a:stretch>
            <a:fillRect/>
          </a:stretch>
        </p:blipFill>
        <p:spPr bwMode="auto">
          <a:xfrm>
            <a:off x="7953771" y="836712"/>
            <a:ext cx="576064" cy="648072"/>
          </a:xfrm>
          <a:prstGeom prst="rect">
            <a:avLst/>
          </a:prstGeom>
          <a:noFill/>
          <a:ln w="9525">
            <a:noFill/>
            <a:miter lim="800000"/>
            <a:headEnd/>
            <a:tailEnd/>
          </a:ln>
        </p:spPr>
      </p:pic>
      <p:pic>
        <p:nvPicPr>
          <p:cNvPr id="108" name="Picture 3"/>
          <p:cNvPicPr>
            <a:picLocks noChangeAspect="1" noChangeArrowheads="1"/>
          </p:cNvPicPr>
          <p:nvPr/>
        </p:nvPicPr>
        <p:blipFill>
          <a:blip r:embed="rId4" cstate="print"/>
          <a:srcRect/>
          <a:stretch>
            <a:fillRect/>
          </a:stretch>
        </p:blipFill>
        <p:spPr bwMode="auto">
          <a:xfrm>
            <a:off x="464939" y="836712"/>
            <a:ext cx="576064" cy="671495"/>
          </a:xfrm>
          <a:prstGeom prst="rect">
            <a:avLst/>
          </a:prstGeom>
          <a:noFill/>
          <a:ln w="9525">
            <a:noFill/>
            <a:miter lim="800000"/>
            <a:headEnd/>
            <a:tailEnd/>
          </a:ln>
        </p:spPr>
      </p:pic>
      <p:sp>
        <p:nvSpPr>
          <p:cNvPr id="110" name="Text Box 7"/>
          <p:cNvSpPr txBox="1">
            <a:spLocks noChangeArrowheads="1"/>
          </p:cNvSpPr>
          <p:nvPr/>
        </p:nvSpPr>
        <p:spPr bwMode="auto">
          <a:xfrm>
            <a:off x="617339" y="1484784"/>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sp>
        <p:nvSpPr>
          <p:cNvPr id="113" name="Text Box 7"/>
          <p:cNvSpPr txBox="1">
            <a:spLocks noChangeArrowheads="1"/>
          </p:cNvSpPr>
          <p:nvPr/>
        </p:nvSpPr>
        <p:spPr bwMode="auto">
          <a:xfrm>
            <a:off x="8097787" y="1484784"/>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a:latin typeface="Calibri" pitchFamily="34" charset="0"/>
                <a:ea typeface="Chalkboard" charset="0"/>
                <a:cs typeface="Chalkboard" charset="0"/>
              </a:rPr>
              <a:t>k</a:t>
            </a:r>
            <a:endParaRPr lang="en-US" dirty="0">
              <a:solidFill>
                <a:srgbClr val="0000FF"/>
              </a:solidFill>
              <a:latin typeface="Calibri" pitchFamily="34" charset="0"/>
              <a:ea typeface="Chalkboard" charset="0"/>
              <a:cs typeface="Chalkboard" charset="0"/>
            </a:endParaRPr>
          </a:p>
        </p:txBody>
      </p:sp>
      <p:grpSp>
        <p:nvGrpSpPr>
          <p:cNvPr id="115" name="Group 218"/>
          <p:cNvGrpSpPr/>
          <p:nvPr/>
        </p:nvGrpSpPr>
        <p:grpSpPr>
          <a:xfrm>
            <a:off x="1545059" y="980728"/>
            <a:ext cx="578668" cy="421595"/>
            <a:chOff x="2051720" y="4653136"/>
            <a:chExt cx="578668" cy="421595"/>
          </a:xfrm>
        </p:grpSpPr>
        <p:sp>
          <p:nvSpPr>
            <p:cNvPr id="124"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125" name="Text Box 7"/>
            <p:cNvSpPr txBox="1">
              <a:spLocks noChangeArrowheads="1"/>
            </p:cNvSpPr>
            <p:nvPr/>
          </p:nvSpPr>
          <p:spPr bwMode="auto">
            <a:xfrm>
              <a:off x="2060103" y="4705399"/>
              <a:ext cx="57028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Enc</a:t>
              </a:r>
              <a:endParaRPr lang="en-US" dirty="0" smtClean="0">
                <a:solidFill>
                  <a:srgbClr val="0000FF"/>
                </a:solidFill>
                <a:latin typeface="Calibri" pitchFamily="34" charset="0"/>
                <a:ea typeface="Chalkboard" charset="0"/>
                <a:cs typeface="Chalkboard" charset="0"/>
              </a:endParaRPr>
            </a:p>
          </p:txBody>
        </p:sp>
      </p:grpSp>
      <p:grpSp>
        <p:nvGrpSpPr>
          <p:cNvPr id="126" name="Group 224"/>
          <p:cNvGrpSpPr/>
          <p:nvPr/>
        </p:nvGrpSpPr>
        <p:grpSpPr>
          <a:xfrm>
            <a:off x="1041003" y="764704"/>
            <a:ext cx="504056" cy="853643"/>
            <a:chOff x="1259632" y="4365104"/>
            <a:chExt cx="504056" cy="853643"/>
          </a:xfrm>
        </p:grpSpPr>
        <p:cxnSp>
          <p:nvCxnSpPr>
            <p:cNvPr id="127"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9" name="Text Box 7"/>
            <p:cNvSpPr txBox="1">
              <a:spLocks noChangeArrowheads="1"/>
            </p:cNvSpPr>
            <p:nvPr/>
          </p:nvSpPr>
          <p:spPr bwMode="auto">
            <a:xfrm>
              <a:off x="1340024" y="4365104"/>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endParaRPr lang="en-US" dirty="0" smtClean="0">
                <a:solidFill>
                  <a:srgbClr val="0000FF"/>
                </a:solidFill>
                <a:latin typeface="Calibri" pitchFamily="34" charset="0"/>
                <a:ea typeface="Chalkboard" charset="0"/>
                <a:cs typeface="Chalkboard" charset="0"/>
              </a:endParaRPr>
            </a:p>
          </p:txBody>
        </p:sp>
        <p:sp>
          <p:nvSpPr>
            <p:cNvPr id="130" name="Text Box 7"/>
            <p:cNvSpPr txBox="1">
              <a:spLocks noChangeArrowheads="1"/>
            </p:cNvSpPr>
            <p:nvPr/>
          </p:nvSpPr>
          <p:spPr bwMode="auto">
            <a:xfrm>
              <a:off x="1412032" y="4849415"/>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grpSp>
        <p:nvGrpSpPr>
          <p:cNvPr id="131" name="Group 231"/>
          <p:cNvGrpSpPr/>
          <p:nvPr/>
        </p:nvGrpSpPr>
        <p:grpSpPr>
          <a:xfrm>
            <a:off x="2049115" y="2564905"/>
            <a:ext cx="2160240" cy="523220"/>
            <a:chOff x="1979712" y="1686406"/>
            <a:chExt cx="3240360" cy="627864"/>
          </a:xfrm>
        </p:grpSpPr>
        <p:sp>
          <p:nvSpPr>
            <p:cNvPr id="132"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133"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 Box 7"/>
            <p:cNvSpPr txBox="1">
              <a:spLocks noChangeArrowheads="1"/>
            </p:cNvSpPr>
            <p:nvPr/>
          </p:nvSpPr>
          <p:spPr bwMode="auto">
            <a:xfrm>
              <a:off x="2519772"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135"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pic>
        <p:nvPicPr>
          <p:cNvPr id="137" name="Picture 4"/>
          <p:cNvPicPr>
            <a:picLocks noChangeAspect="1" noChangeArrowheads="1"/>
          </p:cNvPicPr>
          <p:nvPr/>
        </p:nvPicPr>
        <p:blipFill>
          <a:blip r:embed="rId5" cstate="print"/>
          <a:srcRect/>
          <a:stretch>
            <a:fillRect/>
          </a:stretch>
        </p:blipFill>
        <p:spPr bwMode="auto">
          <a:xfrm>
            <a:off x="2697187" y="1700808"/>
            <a:ext cx="864096" cy="864096"/>
          </a:xfrm>
          <a:prstGeom prst="rect">
            <a:avLst/>
          </a:prstGeom>
          <a:noFill/>
          <a:ln w="9525">
            <a:noFill/>
            <a:miter lim="800000"/>
            <a:headEnd/>
            <a:tailEnd/>
          </a:ln>
        </p:spPr>
      </p:pic>
      <p:grpSp>
        <p:nvGrpSpPr>
          <p:cNvPr id="138" name="Group 96"/>
          <p:cNvGrpSpPr/>
          <p:nvPr/>
        </p:nvGrpSpPr>
        <p:grpSpPr>
          <a:xfrm>
            <a:off x="2049115" y="1196752"/>
            <a:ext cx="792088" cy="864096"/>
            <a:chOff x="2267744" y="4797152"/>
            <a:chExt cx="792088" cy="864096"/>
          </a:xfrm>
        </p:grpSpPr>
        <p:cxnSp>
          <p:nvCxnSpPr>
            <p:cNvPr id="141"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7" name="Group 218"/>
          <p:cNvGrpSpPr/>
          <p:nvPr/>
        </p:nvGrpSpPr>
        <p:grpSpPr>
          <a:xfrm>
            <a:off x="6801643" y="1052736"/>
            <a:ext cx="648072" cy="421595"/>
            <a:chOff x="2051720" y="4653136"/>
            <a:chExt cx="648072" cy="421595"/>
          </a:xfrm>
        </p:grpSpPr>
        <p:sp>
          <p:nvSpPr>
            <p:cNvPr id="148"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150" name="Text Box 7"/>
            <p:cNvSpPr txBox="1">
              <a:spLocks noChangeArrowheads="1"/>
            </p:cNvSpPr>
            <p:nvPr/>
          </p:nvSpPr>
          <p:spPr bwMode="auto">
            <a:xfrm>
              <a:off x="2060104" y="4705399"/>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Dec</a:t>
              </a:r>
              <a:endParaRPr lang="en-US" dirty="0" smtClean="0">
                <a:solidFill>
                  <a:srgbClr val="0000FF"/>
                </a:solidFill>
                <a:latin typeface="Calibri" pitchFamily="34" charset="0"/>
                <a:ea typeface="Chalkboard" charset="0"/>
                <a:cs typeface="Chalkboard" charset="0"/>
              </a:endParaRPr>
            </a:p>
          </p:txBody>
        </p:sp>
      </p:grpSp>
      <p:cxnSp>
        <p:nvCxnSpPr>
          <p:cNvPr id="155" name="Straight Arrow Connector 135"/>
          <p:cNvCxnSpPr/>
          <p:nvPr/>
        </p:nvCxnSpPr>
        <p:spPr>
          <a:xfrm>
            <a:off x="7305699" y="1268760"/>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6" name="Rectangle 17"/>
          <p:cNvSpPr/>
          <p:nvPr/>
        </p:nvSpPr>
        <p:spPr>
          <a:xfrm>
            <a:off x="7449715" y="930206"/>
            <a:ext cx="301686" cy="400110"/>
          </a:xfrm>
          <a:prstGeom prst="rect">
            <a:avLst/>
          </a:prstGeom>
        </p:spPr>
        <p:txBody>
          <a:bodyPr wrap="non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sp>
        <p:nvSpPr>
          <p:cNvPr id="163" name="Text Box 7"/>
          <p:cNvSpPr txBox="1">
            <a:spLocks noChangeArrowheads="1"/>
          </p:cNvSpPr>
          <p:nvPr/>
        </p:nvSpPr>
        <p:spPr bwMode="auto">
          <a:xfrm>
            <a:off x="4355976" y="1412776"/>
            <a:ext cx="4644008" cy="1338828"/>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To do: find m. </a:t>
            </a:r>
          </a:p>
          <a:p>
            <a:pPr>
              <a:spcBef>
                <a:spcPct val="50000"/>
              </a:spcBef>
            </a:pPr>
            <a:r>
              <a:rPr lang="en-US" dirty="0" smtClean="0">
                <a:latin typeface="Calibri" pitchFamily="34" charset="0"/>
                <a:ea typeface="Chalkboard" charset="0"/>
                <a:cs typeface="Chalkboard" charset="0"/>
                <a:sym typeface="Symbol"/>
              </a:rPr>
              <a:t>We will see how </a:t>
            </a:r>
            <a:r>
              <a:rPr lang="en-US" dirty="0" err="1" smtClean="0">
                <a:latin typeface="Calibri" pitchFamily="34" charset="0"/>
                <a:ea typeface="Chalkboard" charset="0"/>
                <a:cs typeface="Chalkboard" charset="0"/>
                <a:sym typeface="Symbol"/>
              </a:rPr>
              <a:t>adv</a:t>
            </a:r>
            <a:r>
              <a:rPr lang="en-US" dirty="0" smtClean="0">
                <a:latin typeface="Calibri" pitchFamily="34" charset="0"/>
                <a:ea typeface="Chalkboard" charset="0"/>
                <a:cs typeface="Chalkboard" charset="0"/>
                <a:sym typeface="Symbol"/>
              </a:rPr>
              <a:t> can find the last byte of m. This can be extended for rest of the message bytes  </a:t>
            </a:r>
            <a:endParaRPr lang="en-US" baseline="-25000" dirty="0" smtClean="0">
              <a:solidFill>
                <a:srgbClr val="FF0000"/>
              </a:solidFill>
              <a:latin typeface="Calibri" pitchFamily="34" charset="0"/>
              <a:ea typeface="Chalkboard" charset="0"/>
              <a:cs typeface="Chalkboard" charset="0"/>
            </a:endParaRPr>
          </a:p>
        </p:txBody>
      </p:sp>
      <p:sp>
        <p:nvSpPr>
          <p:cNvPr id="211" name="Text Box 7"/>
          <p:cNvSpPr txBox="1">
            <a:spLocks noChangeArrowheads="1"/>
          </p:cNvSpPr>
          <p:nvPr/>
        </p:nvSpPr>
        <p:spPr bwMode="auto">
          <a:xfrm>
            <a:off x="4355976" y="2700402"/>
            <a:ext cx="4644008" cy="656590"/>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Once b is known attacker knows m</a:t>
            </a:r>
            <a:r>
              <a:rPr lang="en-US" sz="2800" baseline="-25000" dirty="0" smtClean="0">
                <a:latin typeface="Calibri" pitchFamily="34" charset="0"/>
                <a:ea typeface="Chalkboard" charset="0"/>
                <a:cs typeface="Chalkboard" charset="0"/>
                <a:sym typeface="Symbol"/>
              </a:rPr>
              <a:t>2</a:t>
            </a:r>
            <a:r>
              <a:rPr lang="en-US" dirty="0" smtClean="0">
                <a:latin typeface="Calibri" pitchFamily="34" charset="0"/>
                <a:ea typeface="Chalkboard" charset="0"/>
                <a:cs typeface="Chalkboard" charset="0"/>
                <a:sym typeface="Symbol"/>
              </a:rPr>
              <a:t> is of the form:</a:t>
            </a:r>
            <a:endParaRPr lang="en-US" baseline="-25000" dirty="0" smtClean="0">
              <a:solidFill>
                <a:srgbClr val="0000FF"/>
              </a:solidFill>
              <a:latin typeface="Calibri" pitchFamily="34" charset="0"/>
              <a:ea typeface="Chalkboard" charset="0"/>
              <a:cs typeface="Chalkboard" charset="0"/>
            </a:endParaRPr>
          </a:p>
        </p:txBody>
      </p:sp>
      <p:grpSp>
        <p:nvGrpSpPr>
          <p:cNvPr id="212" name="Group 132"/>
          <p:cNvGrpSpPr/>
          <p:nvPr/>
        </p:nvGrpSpPr>
        <p:grpSpPr>
          <a:xfrm>
            <a:off x="6838155" y="3068959"/>
            <a:ext cx="1584176" cy="441340"/>
            <a:chOff x="6948264" y="5733256"/>
            <a:chExt cx="1584176" cy="441340"/>
          </a:xfrm>
        </p:grpSpPr>
        <p:sp>
          <p:nvSpPr>
            <p:cNvPr id="213" name="Rectangle 134"/>
            <p:cNvSpPr/>
            <p:nvPr/>
          </p:nvSpPr>
          <p:spPr>
            <a:xfrm>
              <a:off x="6948264" y="5733256"/>
              <a:ext cx="57606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grpSp>
          <p:nvGrpSpPr>
            <p:cNvPr id="214" name="Group 92"/>
            <p:cNvGrpSpPr/>
            <p:nvPr/>
          </p:nvGrpSpPr>
          <p:grpSpPr>
            <a:xfrm>
              <a:off x="7524328" y="5733256"/>
              <a:ext cx="1008112" cy="441340"/>
              <a:chOff x="3995936" y="1556792"/>
              <a:chExt cx="1008112" cy="441340"/>
            </a:xfrm>
          </p:grpSpPr>
          <p:sp>
            <p:nvSpPr>
              <p:cNvPr id="219" name="Rectangle 139"/>
              <p:cNvSpPr/>
              <p:nvPr/>
            </p:nvSpPr>
            <p:spPr>
              <a:xfrm>
                <a:off x="3995936" y="1556792"/>
                <a:ext cx="1008112" cy="43204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20" name="Text Box 7"/>
              <p:cNvSpPr txBox="1">
                <a:spLocks noChangeArrowheads="1"/>
              </p:cNvSpPr>
              <p:nvPr/>
            </p:nvSpPr>
            <p:spPr bwMode="auto">
              <a:xfrm>
                <a:off x="4015615"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25" name="Straight Connector 143"/>
              <p:cNvCxnSpPr/>
              <p:nvPr/>
            </p:nvCxnSpPr>
            <p:spPr>
              <a:xfrm>
                <a:off x="4283968"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Text Box 7"/>
              <p:cNvSpPr txBox="1">
                <a:spLocks noChangeArrowheads="1"/>
              </p:cNvSpPr>
              <p:nvPr/>
            </p:nvSpPr>
            <p:spPr bwMode="auto">
              <a:xfrm>
                <a:off x="4283968"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32" name="Straight Connector 148"/>
              <p:cNvCxnSpPr/>
              <p:nvPr/>
            </p:nvCxnSpPr>
            <p:spPr>
              <a:xfrm>
                <a:off x="4552321"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5" name="Text Box 7"/>
              <p:cNvSpPr txBox="1">
                <a:spLocks noChangeArrowheads="1"/>
              </p:cNvSpPr>
              <p:nvPr/>
            </p:nvSpPr>
            <p:spPr bwMode="auto">
              <a:xfrm>
                <a:off x="4499992"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38" name="Straight Connector 151"/>
              <p:cNvCxnSpPr/>
              <p:nvPr/>
            </p:nvCxnSpPr>
            <p:spPr>
              <a:xfrm>
                <a:off x="4768345"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9" name="Text Box 7"/>
              <p:cNvSpPr txBox="1">
                <a:spLocks noChangeArrowheads="1"/>
              </p:cNvSpPr>
              <p:nvPr/>
            </p:nvSpPr>
            <p:spPr bwMode="auto">
              <a:xfrm>
                <a:off x="4735695"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grpSp>
        <p:sp>
          <p:nvSpPr>
            <p:cNvPr id="215" name="Rectangle 137"/>
            <p:cNvSpPr/>
            <p:nvPr/>
          </p:nvSpPr>
          <p:spPr>
            <a:xfrm>
              <a:off x="7236296" y="5733256"/>
              <a:ext cx="288032"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16" name="Text Box 7"/>
            <p:cNvSpPr txBox="1">
              <a:spLocks noChangeArrowheads="1"/>
            </p:cNvSpPr>
            <p:nvPr/>
          </p:nvSpPr>
          <p:spPr bwMode="auto">
            <a:xfrm>
              <a:off x="7236296" y="5785519"/>
              <a:ext cx="288031" cy="369332"/>
            </a:xfrm>
            <a:prstGeom prst="rect">
              <a:avLst/>
            </a:prstGeom>
            <a:solidFill>
              <a:srgbClr val="FF0000"/>
            </a:solid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p>
          </p:txBody>
        </p:sp>
      </p:grpSp>
      <p:pic>
        <p:nvPicPr>
          <p:cNvPr id="240" name="Picture 2"/>
          <p:cNvPicPr>
            <a:picLocks noChangeAspect="1" noChangeArrowheads="1"/>
          </p:cNvPicPr>
          <p:nvPr/>
        </p:nvPicPr>
        <p:blipFill>
          <a:blip r:embed="rId3" cstate="print"/>
          <a:srcRect/>
          <a:stretch>
            <a:fillRect/>
          </a:stretch>
        </p:blipFill>
        <p:spPr bwMode="auto">
          <a:xfrm>
            <a:off x="7953771" y="4240981"/>
            <a:ext cx="576064" cy="648072"/>
          </a:xfrm>
          <a:prstGeom prst="rect">
            <a:avLst/>
          </a:prstGeom>
          <a:noFill/>
          <a:ln w="9525">
            <a:noFill/>
            <a:miter lim="800000"/>
            <a:headEnd/>
            <a:tailEnd/>
          </a:ln>
        </p:spPr>
      </p:pic>
      <p:pic>
        <p:nvPicPr>
          <p:cNvPr id="241" name="Picture 3"/>
          <p:cNvPicPr>
            <a:picLocks noChangeAspect="1" noChangeArrowheads="1"/>
          </p:cNvPicPr>
          <p:nvPr/>
        </p:nvPicPr>
        <p:blipFill>
          <a:blip r:embed="rId4" cstate="print"/>
          <a:srcRect/>
          <a:stretch>
            <a:fillRect/>
          </a:stretch>
        </p:blipFill>
        <p:spPr bwMode="auto">
          <a:xfrm>
            <a:off x="464939" y="4240981"/>
            <a:ext cx="576064" cy="671495"/>
          </a:xfrm>
          <a:prstGeom prst="rect">
            <a:avLst/>
          </a:prstGeom>
          <a:noFill/>
          <a:ln w="9525">
            <a:noFill/>
            <a:miter lim="800000"/>
            <a:headEnd/>
            <a:tailEnd/>
          </a:ln>
        </p:spPr>
      </p:pic>
      <p:sp>
        <p:nvSpPr>
          <p:cNvPr id="255" name="Text Box 7"/>
          <p:cNvSpPr txBox="1">
            <a:spLocks noChangeArrowheads="1"/>
          </p:cNvSpPr>
          <p:nvPr/>
        </p:nvSpPr>
        <p:spPr bwMode="auto">
          <a:xfrm>
            <a:off x="617339" y="4889053"/>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sp>
        <p:nvSpPr>
          <p:cNvPr id="256" name="Text Box 7"/>
          <p:cNvSpPr txBox="1">
            <a:spLocks noChangeArrowheads="1"/>
          </p:cNvSpPr>
          <p:nvPr/>
        </p:nvSpPr>
        <p:spPr bwMode="auto">
          <a:xfrm>
            <a:off x="8097787" y="4889053"/>
            <a:ext cx="279648" cy="369332"/>
          </a:xfrm>
          <a:prstGeom prst="rect">
            <a:avLst/>
          </a:prstGeom>
          <a:solidFill>
            <a:srgbClr val="FFFF00"/>
          </a:solidFill>
          <a:ln w="9525">
            <a:noFill/>
            <a:miter lim="800000"/>
            <a:headEnd/>
            <a:tailEnd/>
          </a:ln>
        </p:spPr>
        <p:txBody>
          <a:bodyPr wrap="square">
            <a:spAutoFit/>
          </a:bodyPr>
          <a:lstStyle/>
          <a:p>
            <a:pPr marL="457200" indent="-457200">
              <a:spcBef>
                <a:spcPct val="50000"/>
              </a:spcBef>
            </a:pPr>
            <a:r>
              <a:rPr lang="en-US" dirty="0">
                <a:latin typeface="Calibri" pitchFamily="34" charset="0"/>
                <a:ea typeface="Chalkboard" charset="0"/>
                <a:cs typeface="Chalkboard" charset="0"/>
              </a:rPr>
              <a:t>k</a:t>
            </a:r>
            <a:endParaRPr lang="en-US" dirty="0">
              <a:solidFill>
                <a:srgbClr val="0000FF"/>
              </a:solidFill>
              <a:latin typeface="Calibri" pitchFamily="34" charset="0"/>
              <a:ea typeface="Chalkboard" charset="0"/>
              <a:cs typeface="Chalkboard" charset="0"/>
            </a:endParaRPr>
          </a:p>
        </p:txBody>
      </p:sp>
      <p:grpSp>
        <p:nvGrpSpPr>
          <p:cNvPr id="257" name="Group 218"/>
          <p:cNvGrpSpPr/>
          <p:nvPr/>
        </p:nvGrpSpPr>
        <p:grpSpPr>
          <a:xfrm>
            <a:off x="1545059" y="4384997"/>
            <a:ext cx="720080" cy="421595"/>
            <a:chOff x="2051720" y="4653136"/>
            <a:chExt cx="720080" cy="421595"/>
          </a:xfrm>
        </p:grpSpPr>
        <p:sp>
          <p:nvSpPr>
            <p:cNvPr id="258" name="Rectangle 216"/>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59" name="Text Box 7"/>
            <p:cNvSpPr txBox="1">
              <a:spLocks noChangeArrowheads="1"/>
            </p:cNvSpPr>
            <p:nvPr/>
          </p:nvSpPr>
          <p:spPr bwMode="auto">
            <a:xfrm>
              <a:off x="2060104" y="4705399"/>
              <a:ext cx="71169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Enc</a:t>
              </a:r>
              <a:endParaRPr lang="en-US" dirty="0" smtClean="0">
                <a:solidFill>
                  <a:srgbClr val="0000FF"/>
                </a:solidFill>
                <a:latin typeface="Calibri" pitchFamily="34" charset="0"/>
                <a:ea typeface="Chalkboard" charset="0"/>
                <a:cs typeface="Chalkboard" charset="0"/>
              </a:endParaRPr>
            </a:p>
          </p:txBody>
        </p:sp>
      </p:grpSp>
      <p:grpSp>
        <p:nvGrpSpPr>
          <p:cNvPr id="260" name="Group 224"/>
          <p:cNvGrpSpPr/>
          <p:nvPr/>
        </p:nvGrpSpPr>
        <p:grpSpPr>
          <a:xfrm>
            <a:off x="1041003" y="4168973"/>
            <a:ext cx="504056" cy="853643"/>
            <a:chOff x="1259632" y="4365104"/>
            <a:chExt cx="504056" cy="853643"/>
          </a:xfrm>
        </p:grpSpPr>
        <p:cxnSp>
          <p:nvCxnSpPr>
            <p:cNvPr id="261" name="Straight Arrow Connector 220"/>
            <p:cNvCxnSpPr/>
            <p:nvPr/>
          </p:nvCxnSpPr>
          <p:spPr>
            <a:xfrm>
              <a:off x="1259632" y="4653136"/>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221"/>
            <p:cNvCxnSpPr/>
            <p:nvPr/>
          </p:nvCxnSpPr>
          <p:spPr>
            <a:xfrm>
              <a:off x="1259632" y="4869160"/>
              <a:ext cx="5040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3" name="Text Box 7"/>
            <p:cNvSpPr txBox="1">
              <a:spLocks noChangeArrowheads="1"/>
            </p:cNvSpPr>
            <p:nvPr/>
          </p:nvSpPr>
          <p:spPr bwMode="auto">
            <a:xfrm>
              <a:off x="1340024" y="4365104"/>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endParaRPr lang="en-US" dirty="0" smtClean="0">
                <a:solidFill>
                  <a:srgbClr val="0000FF"/>
                </a:solidFill>
                <a:latin typeface="Calibri" pitchFamily="34" charset="0"/>
                <a:ea typeface="Chalkboard" charset="0"/>
                <a:cs typeface="Chalkboard" charset="0"/>
              </a:endParaRPr>
            </a:p>
          </p:txBody>
        </p:sp>
        <p:sp>
          <p:nvSpPr>
            <p:cNvPr id="264" name="Text Box 7"/>
            <p:cNvSpPr txBox="1">
              <a:spLocks noChangeArrowheads="1"/>
            </p:cNvSpPr>
            <p:nvPr/>
          </p:nvSpPr>
          <p:spPr bwMode="auto">
            <a:xfrm>
              <a:off x="1412032" y="4849415"/>
              <a:ext cx="27964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grpSp>
        <p:nvGrpSpPr>
          <p:cNvPr id="265" name="Group 231"/>
          <p:cNvGrpSpPr/>
          <p:nvPr/>
        </p:nvGrpSpPr>
        <p:grpSpPr>
          <a:xfrm>
            <a:off x="2049115" y="5969174"/>
            <a:ext cx="2160240" cy="523220"/>
            <a:chOff x="1979712" y="1686406"/>
            <a:chExt cx="3240360" cy="627864"/>
          </a:xfrm>
        </p:grpSpPr>
        <p:sp>
          <p:nvSpPr>
            <p:cNvPr id="266" name="Rectangle 232"/>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267" name="Straight Connector 233"/>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Text Box 7"/>
            <p:cNvSpPr txBox="1">
              <a:spLocks noChangeArrowheads="1"/>
            </p:cNvSpPr>
            <p:nvPr/>
          </p:nvSpPr>
          <p:spPr bwMode="auto">
            <a:xfrm>
              <a:off x="2519772"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269"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pic>
        <p:nvPicPr>
          <p:cNvPr id="270" name="Picture 4"/>
          <p:cNvPicPr>
            <a:picLocks noChangeAspect="1" noChangeArrowheads="1"/>
          </p:cNvPicPr>
          <p:nvPr/>
        </p:nvPicPr>
        <p:blipFill>
          <a:blip r:embed="rId5" cstate="print"/>
          <a:srcRect/>
          <a:stretch>
            <a:fillRect/>
          </a:stretch>
        </p:blipFill>
        <p:spPr bwMode="auto">
          <a:xfrm>
            <a:off x="2697187" y="5105077"/>
            <a:ext cx="864096" cy="864096"/>
          </a:xfrm>
          <a:prstGeom prst="rect">
            <a:avLst/>
          </a:prstGeom>
          <a:noFill/>
          <a:ln w="9525">
            <a:noFill/>
            <a:miter lim="800000"/>
            <a:headEnd/>
            <a:tailEnd/>
          </a:ln>
        </p:spPr>
      </p:pic>
      <p:grpSp>
        <p:nvGrpSpPr>
          <p:cNvPr id="271" name="Group 96"/>
          <p:cNvGrpSpPr/>
          <p:nvPr/>
        </p:nvGrpSpPr>
        <p:grpSpPr>
          <a:xfrm>
            <a:off x="2049115" y="4601021"/>
            <a:ext cx="792088" cy="864096"/>
            <a:chOff x="2267744" y="4797152"/>
            <a:chExt cx="792088" cy="864096"/>
          </a:xfrm>
        </p:grpSpPr>
        <p:cxnSp>
          <p:nvCxnSpPr>
            <p:cNvPr id="272" name="Straight Arrow Connector 230"/>
            <p:cNvCxnSpPr/>
            <p:nvPr/>
          </p:nvCxnSpPr>
          <p:spPr>
            <a:xfrm>
              <a:off x="2267744" y="4797152"/>
              <a:ext cx="432048"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93"/>
            <p:cNvCxnSpPr/>
            <p:nvPr/>
          </p:nvCxnSpPr>
          <p:spPr>
            <a:xfrm>
              <a:off x="2699792"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Arrow Connector 94"/>
            <p:cNvCxnSpPr/>
            <p:nvPr/>
          </p:nvCxnSpPr>
          <p:spPr>
            <a:xfrm>
              <a:off x="2699792" y="5661248"/>
              <a:ext cx="36004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5" name="Group 218"/>
          <p:cNvGrpSpPr/>
          <p:nvPr/>
        </p:nvGrpSpPr>
        <p:grpSpPr>
          <a:xfrm>
            <a:off x="6801643" y="4457005"/>
            <a:ext cx="648072" cy="421595"/>
            <a:chOff x="2051720" y="4653136"/>
            <a:chExt cx="648072" cy="421595"/>
          </a:xfrm>
        </p:grpSpPr>
        <p:sp>
          <p:nvSpPr>
            <p:cNvPr id="276" name="Rectangle 117"/>
            <p:cNvSpPr/>
            <p:nvPr/>
          </p:nvSpPr>
          <p:spPr>
            <a:xfrm>
              <a:off x="2051720" y="4653136"/>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77" name="Text Box 7"/>
            <p:cNvSpPr txBox="1">
              <a:spLocks noChangeArrowheads="1"/>
            </p:cNvSpPr>
            <p:nvPr/>
          </p:nvSpPr>
          <p:spPr bwMode="auto">
            <a:xfrm>
              <a:off x="2060104" y="4705399"/>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Dec</a:t>
              </a:r>
              <a:endParaRPr lang="en-US" dirty="0" smtClean="0">
                <a:solidFill>
                  <a:srgbClr val="0000FF"/>
                </a:solidFill>
                <a:latin typeface="Calibri" pitchFamily="34" charset="0"/>
                <a:ea typeface="Chalkboard" charset="0"/>
                <a:cs typeface="Chalkboard" charset="0"/>
              </a:endParaRPr>
            </a:p>
          </p:txBody>
        </p:sp>
      </p:grpSp>
      <p:cxnSp>
        <p:nvCxnSpPr>
          <p:cNvPr id="278" name="Straight Arrow Connector 135"/>
          <p:cNvCxnSpPr/>
          <p:nvPr/>
        </p:nvCxnSpPr>
        <p:spPr>
          <a:xfrm>
            <a:off x="7305699" y="4673029"/>
            <a:ext cx="576064"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9" name="Rectangle 17"/>
          <p:cNvSpPr/>
          <p:nvPr/>
        </p:nvSpPr>
        <p:spPr>
          <a:xfrm>
            <a:off x="7449715" y="4334475"/>
            <a:ext cx="301686" cy="400110"/>
          </a:xfrm>
          <a:prstGeom prst="rect">
            <a:avLst/>
          </a:prstGeom>
        </p:spPr>
        <p:txBody>
          <a:bodyPr wrap="none">
            <a:spAutoFit/>
          </a:bodyPr>
          <a:lstStyle/>
          <a:p>
            <a:pPr marL="457200" indent="-457200">
              <a:spcBef>
                <a:spcPct val="50000"/>
              </a:spcBef>
            </a:pPr>
            <a:r>
              <a:rPr lang="en-US" sz="2000" dirty="0">
                <a:latin typeface="Calibri" pitchFamily="34" charset="0"/>
                <a:ea typeface="Chalkboard" charset="0"/>
                <a:cs typeface="Chalkboard" charset="0"/>
              </a:rPr>
              <a:t>k</a:t>
            </a:r>
            <a:endParaRPr lang="en-US" sz="2000" dirty="0">
              <a:solidFill>
                <a:srgbClr val="0000FF"/>
              </a:solidFill>
              <a:latin typeface="Calibri" pitchFamily="34" charset="0"/>
              <a:ea typeface="Chalkboard" charset="0"/>
              <a:cs typeface="Chalkboard" charset="0"/>
            </a:endParaRPr>
          </a:p>
        </p:txBody>
      </p:sp>
      <p:grpSp>
        <p:nvGrpSpPr>
          <p:cNvPr id="280" name="Group 114"/>
          <p:cNvGrpSpPr/>
          <p:nvPr/>
        </p:nvGrpSpPr>
        <p:grpSpPr>
          <a:xfrm>
            <a:off x="176907" y="6041181"/>
            <a:ext cx="1584176" cy="441340"/>
            <a:chOff x="6948264" y="5733256"/>
            <a:chExt cx="1584176" cy="441340"/>
          </a:xfrm>
        </p:grpSpPr>
        <p:sp>
          <p:nvSpPr>
            <p:cNvPr id="281" name="Rectangle 116"/>
            <p:cNvSpPr/>
            <p:nvPr/>
          </p:nvSpPr>
          <p:spPr>
            <a:xfrm>
              <a:off x="6948264" y="5733256"/>
              <a:ext cx="57606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grpSp>
          <p:nvGrpSpPr>
            <p:cNvPr id="282" name="Group 92"/>
            <p:cNvGrpSpPr/>
            <p:nvPr/>
          </p:nvGrpSpPr>
          <p:grpSpPr>
            <a:xfrm>
              <a:off x="7524328" y="5733256"/>
              <a:ext cx="1008112" cy="441340"/>
              <a:chOff x="3995936" y="1556792"/>
              <a:chExt cx="1008112" cy="441340"/>
            </a:xfrm>
          </p:grpSpPr>
          <p:sp>
            <p:nvSpPr>
              <p:cNvPr id="285" name="Rectangle 122"/>
              <p:cNvSpPr/>
              <p:nvPr/>
            </p:nvSpPr>
            <p:spPr>
              <a:xfrm>
                <a:off x="3995936" y="1556792"/>
                <a:ext cx="1008112" cy="43204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86" name="Text Box 7"/>
              <p:cNvSpPr txBox="1">
                <a:spLocks noChangeArrowheads="1"/>
              </p:cNvSpPr>
              <p:nvPr/>
            </p:nvSpPr>
            <p:spPr bwMode="auto">
              <a:xfrm>
                <a:off x="4015615"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87" name="Straight Connector 153"/>
              <p:cNvCxnSpPr/>
              <p:nvPr/>
            </p:nvCxnSpPr>
            <p:spPr>
              <a:xfrm>
                <a:off x="4283968"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Text Box 7"/>
              <p:cNvSpPr txBox="1">
                <a:spLocks noChangeArrowheads="1"/>
              </p:cNvSpPr>
              <p:nvPr/>
            </p:nvSpPr>
            <p:spPr bwMode="auto">
              <a:xfrm>
                <a:off x="4283968"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89" name="Straight Connector 157"/>
              <p:cNvCxnSpPr/>
              <p:nvPr/>
            </p:nvCxnSpPr>
            <p:spPr>
              <a:xfrm>
                <a:off x="4552321"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0" name="Text Box 7"/>
              <p:cNvSpPr txBox="1">
                <a:spLocks noChangeArrowheads="1"/>
              </p:cNvSpPr>
              <p:nvPr/>
            </p:nvSpPr>
            <p:spPr bwMode="auto">
              <a:xfrm>
                <a:off x="4499992"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cxnSp>
            <p:nvCxnSpPr>
              <p:cNvPr id="291" name="Straight Connector 159"/>
              <p:cNvCxnSpPr/>
              <p:nvPr/>
            </p:nvCxnSpPr>
            <p:spPr>
              <a:xfrm>
                <a:off x="4768345"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Text Box 7"/>
              <p:cNvSpPr txBox="1">
                <a:spLocks noChangeArrowheads="1"/>
              </p:cNvSpPr>
              <p:nvPr/>
            </p:nvSpPr>
            <p:spPr bwMode="auto">
              <a:xfrm>
                <a:off x="4735695" y="1628800"/>
                <a:ext cx="268353"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endParaRPr lang="en-US" baseline="-25000" dirty="0" smtClean="0">
                  <a:solidFill>
                    <a:srgbClr val="0000FF"/>
                  </a:solidFill>
                  <a:latin typeface="Calibri" pitchFamily="34" charset="0"/>
                  <a:ea typeface="Chalkboard" charset="0"/>
                  <a:cs typeface="Chalkboard" charset="0"/>
                </a:endParaRPr>
              </a:p>
            </p:txBody>
          </p:sp>
        </p:grpSp>
        <p:sp>
          <p:nvSpPr>
            <p:cNvPr id="283" name="Rectangle 120"/>
            <p:cNvSpPr/>
            <p:nvPr/>
          </p:nvSpPr>
          <p:spPr>
            <a:xfrm>
              <a:off x="7236296" y="5733256"/>
              <a:ext cx="288032"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84" name="Text Box 7"/>
            <p:cNvSpPr txBox="1">
              <a:spLocks noChangeArrowheads="1"/>
            </p:cNvSpPr>
            <p:nvPr/>
          </p:nvSpPr>
          <p:spPr bwMode="auto">
            <a:xfrm>
              <a:off x="7236296" y="5785519"/>
              <a:ext cx="288031" cy="369332"/>
            </a:xfrm>
            <a:prstGeom prst="rect">
              <a:avLst/>
            </a:prstGeom>
            <a:solidFill>
              <a:srgbClr val="FF0000"/>
            </a:solid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B</a:t>
              </a:r>
            </a:p>
          </p:txBody>
        </p:sp>
      </p:grpSp>
      <p:grpSp>
        <p:nvGrpSpPr>
          <p:cNvPr id="293" name="Group 103"/>
          <p:cNvGrpSpPr/>
          <p:nvPr/>
        </p:nvGrpSpPr>
        <p:grpSpPr>
          <a:xfrm>
            <a:off x="4209355" y="4384998"/>
            <a:ext cx="2160240" cy="523220"/>
            <a:chOff x="5364088" y="6165305"/>
            <a:chExt cx="2160240" cy="523220"/>
          </a:xfrm>
        </p:grpSpPr>
        <p:grpSp>
          <p:nvGrpSpPr>
            <p:cNvPr id="294" name="Group 231"/>
            <p:cNvGrpSpPr/>
            <p:nvPr/>
          </p:nvGrpSpPr>
          <p:grpSpPr>
            <a:xfrm>
              <a:off x="5364088" y="6165305"/>
              <a:ext cx="2160240" cy="523220"/>
              <a:chOff x="1979712" y="1686406"/>
              <a:chExt cx="3240360" cy="627864"/>
            </a:xfrm>
          </p:grpSpPr>
          <p:sp>
            <p:nvSpPr>
              <p:cNvPr id="296" name="Rectangle 166"/>
              <p:cNvSpPr/>
              <p:nvPr/>
            </p:nvSpPr>
            <p:spPr>
              <a:xfrm>
                <a:off x="1979712" y="1772816"/>
                <a:ext cx="3240360" cy="4320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latin typeface="Calibri" pitchFamily="34" charset="0"/>
                  <a:ea typeface="Chalkboard" charset="0"/>
                  <a:cs typeface="Chalkboard" charset="0"/>
                </a:endParaRPr>
              </a:p>
            </p:txBody>
          </p:sp>
          <p:cxnSp>
            <p:nvCxnSpPr>
              <p:cNvPr id="297" name="Straight Connector 167"/>
              <p:cNvCxnSpPr/>
              <p:nvPr/>
            </p:nvCxnSpPr>
            <p:spPr>
              <a:xfrm>
                <a:off x="3635896" y="1772816"/>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8" name="Text Box 7"/>
              <p:cNvSpPr txBox="1">
                <a:spLocks noChangeArrowheads="1"/>
              </p:cNvSpPr>
              <p:nvPr/>
            </p:nvSpPr>
            <p:spPr bwMode="auto">
              <a:xfrm>
                <a:off x="2195736" y="1686406"/>
                <a:ext cx="1080120"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1</a:t>
                </a:r>
                <a:endParaRPr lang="en-US" sz="2800" baseline="-25000" dirty="0" smtClean="0">
                  <a:solidFill>
                    <a:srgbClr val="0000FF"/>
                  </a:solidFill>
                  <a:latin typeface="Calibri" pitchFamily="34" charset="0"/>
                  <a:ea typeface="Chalkboard" charset="0"/>
                  <a:cs typeface="Chalkboard" charset="0"/>
                </a:endParaRPr>
              </a:p>
            </p:txBody>
          </p:sp>
          <p:sp>
            <p:nvSpPr>
              <p:cNvPr id="299" name="Text Box 7"/>
              <p:cNvSpPr txBox="1">
                <a:spLocks noChangeArrowheads="1"/>
              </p:cNvSpPr>
              <p:nvPr/>
            </p:nvSpPr>
            <p:spPr bwMode="auto">
              <a:xfrm>
                <a:off x="4139952" y="1686406"/>
                <a:ext cx="972108" cy="627864"/>
              </a:xfrm>
              <a:prstGeom prst="rect">
                <a:avLst/>
              </a:prstGeom>
              <a:noFill/>
              <a:ln w="9525">
                <a:noFill/>
                <a:miter lim="800000"/>
                <a:headEnd/>
                <a:tailEnd/>
              </a:ln>
            </p:spPr>
            <p:txBody>
              <a:bodyPr wrap="square">
                <a:spAutoFit/>
              </a:bodyPr>
              <a:lstStyle/>
              <a:p>
                <a:pPr>
                  <a:spcBef>
                    <a:spcPct val="50000"/>
                  </a:spcBef>
                </a:pPr>
                <a:r>
                  <a:rPr lang="en-US" sz="2800" dirty="0" smtClean="0">
                    <a:latin typeface="Calibri" pitchFamily="34" charset="0"/>
                    <a:ea typeface="Chalkboard" charset="0"/>
                    <a:cs typeface="Chalkboard" charset="0"/>
                    <a:sym typeface="Symbol"/>
                  </a:rPr>
                  <a:t>c</a:t>
                </a:r>
                <a:r>
                  <a:rPr lang="en-US" sz="2800" baseline="-25000" dirty="0" smtClean="0">
                    <a:latin typeface="Calibri" pitchFamily="34" charset="0"/>
                    <a:ea typeface="Chalkboard" charset="0"/>
                    <a:cs typeface="Chalkboard" charset="0"/>
                    <a:sym typeface="Symbol"/>
                  </a:rPr>
                  <a:t>2</a:t>
                </a:r>
                <a:endParaRPr lang="en-US" sz="2800" baseline="-25000" dirty="0" smtClean="0">
                  <a:solidFill>
                    <a:srgbClr val="0000FF"/>
                  </a:solidFill>
                  <a:latin typeface="Calibri" pitchFamily="34" charset="0"/>
                  <a:ea typeface="Chalkboard" charset="0"/>
                  <a:cs typeface="Chalkboard" charset="0"/>
                </a:endParaRPr>
              </a:p>
            </p:txBody>
          </p:sp>
        </p:grpSp>
        <p:sp>
          <p:nvSpPr>
            <p:cNvPr id="295" name="Rectangle 165"/>
            <p:cNvSpPr/>
            <p:nvPr/>
          </p:nvSpPr>
          <p:spPr>
            <a:xfrm>
              <a:off x="6084168" y="6237312"/>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grpSp>
      <p:grpSp>
        <p:nvGrpSpPr>
          <p:cNvPr id="300" name="Group 110"/>
          <p:cNvGrpSpPr/>
          <p:nvPr/>
        </p:nvGrpSpPr>
        <p:grpSpPr>
          <a:xfrm>
            <a:off x="3489275" y="4601021"/>
            <a:ext cx="720080" cy="864096"/>
            <a:chOff x="3923928" y="4797152"/>
            <a:chExt cx="720080" cy="864096"/>
          </a:xfrm>
        </p:grpSpPr>
        <p:cxnSp>
          <p:nvCxnSpPr>
            <p:cNvPr id="301" name="Straight Arrow Connector 188"/>
            <p:cNvCxnSpPr/>
            <p:nvPr/>
          </p:nvCxnSpPr>
          <p:spPr>
            <a:xfrm>
              <a:off x="4211960" y="4797152"/>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192"/>
            <p:cNvCxnSpPr/>
            <p:nvPr/>
          </p:nvCxnSpPr>
          <p:spPr>
            <a:xfrm>
              <a:off x="3923928" y="5661248"/>
              <a:ext cx="288032"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3" name="Straight Connector 196"/>
            <p:cNvCxnSpPr/>
            <p:nvPr/>
          </p:nvCxnSpPr>
          <p:spPr>
            <a:xfrm>
              <a:off x="4211960" y="4797152"/>
              <a:ext cx="0" cy="8640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4" name="Text Box 7"/>
          <p:cNvSpPr txBox="1">
            <a:spLocks noChangeArrowheads="1"/>
          </p:cNvSpPr>
          <p:nvPr/>
        </p:nvSpPr>
        <p:spPr bwMode="auto">
          <a:xfrm>
            <a:off x="2807804" y="3652282"/>
            <a:ext cx="4356484" cy="78483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dirty="0" smtClean="0">
                <a:solidFill>
                  <a:srgbClr val="FF0000"/>
                </a:solidFill>
                <a:latin typeface="Calibri" pitchFamily="34" charset="0"/>
                <a:ea typeface="Chalkboard" charset="0"/>
                <a:cs typeface="Chalkboard" charset="0"/>
                <a:sym typeface="Symbol"/>
              </a:rPr>
              <a:t>Last b+1 bytes of c</a:t>
            </a:r>
            <a:r>
              <a:rPr lang="en-US" baseline="-25000" dirty="0" smtClean="0">
                <a:solidFill>
                  <a:srgbClr val="FF0000"/>
                </a:solidFill>
                <a:latin typeface="Calibri" pitchFamily="34" charset="0"/>
                <a:ea typeface="Chalkboard" charset="0"/>
                <a:cs typeface="Chalkboard" charset="0"/>
                <a:sym typeface="Symbol"/>
              </a:rPr>
              <a:t>1</a:t>
            </a:r>
            <a:r>
              <a:rPr lang="en-US" dirty="0" smtClean="0">
                <a:solidFill>
                  <a:srgbClr val="FF0000"/>
                </a:solidFill>
                <a:latin typeface="Calibri" pitchFamily="34" charset="0"/>
                <a:ea typeface="Chalkboard" charset="0"/>
                <a:cs typeface="Chalkboard" charset="0"/>
                <a:sym typeface="Symbol"/>
              </a:rPr>
              <a:t> changed by </a:t>
            </a:r>
            <a:r>
              <a:rPr lang="en-US" baseline="-25000" dirty="0" smtClean="0">
                <a:solidFill>
                  <a:srgbClr val="FF0000"/>
                </a:solidFill>
                <a:latin typeface="Calibri" pitchFamily="34" charset="0"/>
                <a:ea typeface="Chalkboard" charset="0"/>
                <a:cs typeface="Chalkboard" charset="0"/>
                <a:sym typeface="Symbol"/>
              </a:rPr>
              <a:t>1</a:t>
            </a:r>
          </a:p>
          <a:p>
            <a:pPr marL="285750" indent="-285750">
              <a:spcBef>
                <a:spcPct val="50000"/>
              </a:spcBef>
            </a:pPr>
            <a:r>
              <a:rPr lang="en-US" dirty="0" smtClean="0">
                <a:solidFill>
                  <a:srgbClr val="FF0000"/>
                </a:solidFill>
                <a:latin typeface="Calibri" pitchFamily="34" charset="0"/>
                <a:ea typeface="Chalkboard" charset="0"/>
                <a:cs typeface="Chalkboard" charset="0"/>
                <a:sym typeface="Symbol"/>
              </a:rPr>
              <a:t> </a:t>
            </a:r>
            <a:r>
              <a:rPr lang="en-US" dirty="0" smtClean="0">
                <a:latin typeface="Calibri" pitchFamily="34" charset="0"/>
                <a:ea typeface="Chalkboard" charset="0"/>
                <a:cs typeface="Chalkboard" charset="0"/>
                <a:sym typeface="Symbol"/>
              </a:rPr>
              <a:t></a:t>
            </a:r>
            <a:r>
              <a:rPr lang="en-US" baseline="-25000" dirty="0" smtClean="0">
                <a:latin typeface="Calibri" pitchFamily="34" charset="0"/>
                <a:ea typeface="Chalkboard" charset="0"/>
                <a:cs typeface="Chalkboard" charset="0"/>
                <a:sym typeface="Symbol"/>
              </a:rPr>
              <a:t>1</a:t>
            </a:r>
            <a:r>
              <a:rPr lang="en-US" dirty="0" smtClean="0">
                <a:latin typeface="Calibri" pitchFamily="34" charset="0"/>
                <a:ea typeface="Chalkboard" charset="0"/>
                <a:cs typeface="Chalkboard" charset="0"/>
                <a:sym typeface="Symbol"/>
              </a:rPr>
              <a:t> </a:t>
            </a:r>
            <a:r>
              <a:rPr lang="en-US" dirty="0">
                <a:latin typeface="Calibri" pitchFamily="34" charset="0"/>
                <a:ea typeface="Chalkboard" charset="0"/>
                <a:cs typeface="Chalkboard" charset="0"/>
                <a:sym typeface="Symbol"/>
              </a:rPr>
              <a:t>= (000…  </a:t>
            </a:r>
            <a:r>
              <a:rPr lang="en-US" u="sng" dirty="0" smtClean="0">
                <a:latin typeface="Calibri" pitchFamily="34" charset="0"/>
                <a:ea typeface="Chalkboard" charset="0"/>
                <a:cs typeface="Chalkboard" charset="0"/>
                <a:sym typeface="Symbol"/>
              </a:rPr>
              <a:t>1</a:t>
            </a:r>
            <a:r>
              <a:rPr lang="en-US" dirty="0" smtClean="0">
                <a:latin typeface="Calibri" pitchFamily="34" charset="0"/>
                <a:ea typeface="Chalkboard" charset="0"/>
                <a:cs typeface="Chalkboard" charset="0"/>
                <a:sym typeface="Symbol"/>
              </a:rPr>
              <a:t> </a:t>
            </a:r>
            <a:r>
              <a:rPr lang="en-US" u="sng" dirty="0">
                <a:latin typeface="Calibri" pitchFamily="34" charset="0"/>
                <a:ea typeface="Chalkboard" charset="0"/>
                <a:cs typeface="Chalkboard" charset="0"/>
                <a:sym typeface="Symbol"/>
              </a:rPr>
              <a:t>(b+1)b</a:t>
            </a:r>
            <a:r>
              <a:rPr lang="en-US" dirty="0">
                <a:latin typeface="Calibri" pitchFamily="34" charset="0"/>
                <a:ea typeface="Chalkboard" charset="0"/>
                <a:cs typeface="Chalkboard" charset="0"/>
                <a:sym typeface="Symbol"/>
              </a:rPr>
              <a:t> </a:t>
            </a:r>
            <a:r>
              <a:rPr lang="en-US" u="sng" dirty="0">
                <a:latin typeface="Calibri" pitchFamily="34" charset="0"/>
                <a:ea typeface="Chalkboard" charset="0"/>
                <a:cs typeface="Chalkboard" charset="0"/>
                <a:sym typeface="Symbol"/>
              </a:rPr>
              <a:t>(b+1)b</a:t>
            </a:r>
            <a:r>
              <a:rPr lang="en-US" dirty="0">
                <a:latin typeface="Calibri" pitchFamily="34" charset="0"/>
                <a:ea typeface="Chalkboard" charset="0"/>
                <a:cs typeface="Chalkboard" charset="0"/>
                <a:sym typeface="Symbol"/>
              </a:rPr>
              <a:t> </a:t>
            </a:r>
            <a:r>
              <a:rPr lang="en-US" u="sng" dirty="0">
                <a:latin typeface="Calibri" pitchFamily="34" charset="0"/>
                <a:ea typeface="Chalkboard" charset="0"/>
                <a:cs typeface="Chalkboard" charset="0"/>
                <a:sym typeface="Symbol"/>
              </a:rPr>
              <a:t>(b+1)</a:t>
            </a:r>
            <a:r>
              <a:rPr lang="en-US" u="sng" dirty="0"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baseline="-25000" dirty="0">
              <a:solidFill>
                <a:srgbClr val="0000FF"/>
              </a:solidFill>
              <a:latin typeface="Calibri" pitchFamily="34" charset="0"/>
              <a:ea typeface="Chalkboard" charset="0"/>
              <a:cs typeface="Chalkboard" charset="0"/>
            </a:endParaRPr>
          </a:p>
        </p:txBody>
      </p:sp>
      <p:cxnSp>
        <p:nvCxnSpPr>
          <p:cNvPr id="305" name="Straight Arrow Connector 199"/>
          <p:cNvCxnSpPr/>
          <p:nvPr/>
        </p:nvCxnSpPr>
        <p:spPr>
          <a:xfrm>
            <a:off x="6369595" y="4673029"/>
            <a:ext cx="4320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6" name="Rectangle 200"/>
          <p:cNvSpPr/>
          <p:nvPr/>
        </p:nvSpPr>
        <p:spPr>
          <a:xfrm>
            <a:off x="5081835" y="4457005"/>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sp>
        <p:nvSpPr>
          <p:cNvPr id="307" name="Rectangle 201"/>
          <p:cNvSpPr/>
          <p:nvPr/>
        </p:nvSpPr>
        <p:spPr>
          <a:xfrm>
            <a:off x="5234235" y="4457005"/>
            <a:ext cx="144016"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0000"/>
              </a:solidFill>
              <a:latin typeface="Calibri" pitchFamily="34" charset="0"/>
              <a:ea typeface="Chalkboard" charset="0"/>
              <a:cs typeface="Chalkboard" charset="0"/>
            </a:endParaRPr>
          </a:p>
        </p:txBody>
      </p:sp>
      <p:grpSp>
        <p:nvGrpSpPr>
          <p:cNvPr id="308" name="Group 166"/>
          <p:cNvGrpSpPr/>
          <p:nvPr/>
        </p:nvGrpSpPr>
        <p:grpSpPr>
          <a:xfrm>
            <a:off x="5865539" y="5033069"/>
            <a:ext cx="2304256" cy="369332"/>
            <a:chOff x="6084168" y="5229200"/>
            <a:chExt cx="2304256" cy="369332"/>
          </a:xfrm>
        </p:grpSpPr>
        <p:cxnSp>
          <p:nvCxnSpPr>
            <p:cNvPr id="309" name="Straight Arrow Connector 203"/>
            <p:cNvCxnSpPr/>
            <p:nvPr/>
          </p:nvCxnSpPr>
          <p:spPr>
            <a:xfrm flipH="1">
              <a:off x="6084168" y="5517232"/>
              <a:ext cx="2304256"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0" name="Text Box 7"/>
            <p:cNvSpPr txBox="1">
              <a:spLocks noChangeArrowheads="1"/>
            </p:cNvSpPr>
            <p:nvPr/>
          </p:nvSpPr>
          <p:spPr bwMode="auto">
            <a:xfrm>
              <a:off x="6524600" y="5229200"/>
              <a:ext cx="1863824"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Success/Failure</a:t>
              </a:r>
              <a:endParaRPr lang="en-US" baseline="-25000" dirty="0" smtClean="0">
                <a:solidFill>
                  <a:srgbClr val="0000FF"/>
                </a:solidFill>
                <a:latin typeface="Calibri" pitchFamily="34" charset="0"/>
                <a:ea typeface="Chalkboard" charset="0"/>
                <a:cs typeface="Chalkboard" charset="0"/>
              </a:endParaRPr>
            </a:p>
          </p:txBody>
        </p:sp>
      </p:grpSp>
      <p:sp>
        <p:nvSpPr>
          <p:cNvPr id="311" name="Text Box 7"/>
          <p:cNvSpPr txBox="1">
            <a:spLocks noChangeArrowheads="1"/>
          </p:cNvSpPr>
          <p:nvPr/>
        </p:nvSpPr>
        <p:spPr bwMode="auto">
          <a:xfrm>
            <a:off x="752971" y="5537125"/>
            <a:ext cx="1999456" cy="369332"/>
          </a:xfrm>
          <a:prstGeom prst="rect">
            <a:avLst/>
          </a:prstGeom>
          <a:noFill/>
          <a:ln w="9525">
            <a:noFill/>
            <a:miter lim="800000"/>
            <a:headEnd/>
            <a:tailEnd/>
          </a:ln>
        </p:spPr>
        <p:txBody>
          <a:bodyPr wrap="square">
            <a:spAutoFit/>
          </a:bodyPr>
          <a:lstStyle/>
          <a:p>
            <a:pPr marL="285750" indent="-285750">
              <a:spcBef>
                <a:spcPct val="50000"/>
              </a:spcBef>
            </a:pPr>
            <a:r>
              <a:rPr lang="en-US" dirty="0" smtClean="0">
                <a:latin typeface="Calibri" pitchFamily="34" charset="0"/>
                <a:ea typeface="Chalkboard" charset="0"/>
                <a:cs typeface="Chalkboard" charset="0"/>
                <a:sym typeface="Symbol"/>
              </a:rPr>
              <a:t>B = b / B </a:t>
            </a:r>
            <a:r>
              <a:rPr lang="en-US" dirty="0">
                <a:solidFill>
                  <a:srgbClr val="0000FF"/>
                </a:solidFill>
                <a:latin typeface="Calibri" pitchFamily="34" charset="0"/>
                <a:ea typeface="Chalkboard" charset="0"/>
                <a:cs typeface="Chalkboard" charset="0"/>
                <a:sym typeface="Symbol"/>
              </a:rPr>
              <a:t></a:t>
            </a:r>
            <a:r>
              <a:rPr lang="en-US" dirty="0" smtClean="0">
                <a:latin typeface="Calibri" pitchFamily="34" charset="0"/>
                <a:ea typeface="Chalkboard" charset="0"/>
                <a:cs typeface="Chalkboard" charset="0"/>
                <a:sym typeface="Symbol"/>
              </a:rPr>
              <a:t> b</a:t>
            </a:r>
            <a:endParaRPr lang="en-US" baseline="-25000" dirty="0" smtClean="0">
              <a:solidFill>
                <a:srgbClr val="0000FF"/>
              </a:solidFill>
              <a:latin typeface="Calibri" pitchFamily="34" charset="0"/>
              <a:ea typeface="Chalkboard" charset="0"/>
              <a:cs typeface="Chalkboard" charset="0"/>
            </a:endParaRPr>
          </a:p>
        </p:txBody>
      </p:sp>
      <p:grpSp>
        <p:nvGrpSpPr>
          <p:cNvPr id="312" name="Group 243"/>
          <p:cNvGrpSpPr/>
          <p:nvPr/>
        </p:nvGrpSpPr>
        <p:grpSpPr>
          <a:xfrm>
            <a:off x="7017667" y="5537125"/>
            <a:ext cx="1996545" cy="462826"/>
            <a:chOff x="4788024" y="6165304"/>
            <a:chExt cx="1852529" cy="462826"/>
          </a:xfrm>
        </p:grpSpPr>
        <p:grpSp>
          <p:nvGrpSpPr>
            <p:cNvPr id="313" name="Group 244"/>
            <p:cNvGrpSpPr/>
            <p:nvPr/>
          </p:nvGrpSpPr>
          <p:grpSpPr>
            <a:xfrm>
              <a:off x="4788024" y="6165304"/>
              <a:ext cx="1728192" cy="462826"/>
              <a:chOff x="6588224" y="5733256"/>
              <a:chExt cx="1728192" cy="462826"/>
            </a:xfrm>
          </p:grpSpPr>
          <p:sp>
            <p:nvSpPr>
              <p:cNvPr id="317" name="Rectangle 248"/>
              <p:cNvSpPr/>
              <p:nvPr/>
            </p:nvSpPr>
            <p:spPr>
              <a:xfrm>
                <a:off x="6588224" y="5733256"/>
                <a:ext cx="57606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latin typeface="Calibri" pitchFamily="34" charset="0"/>
                  <a:ea typeface="Chalkboard" charset="0"/>
                  <a:cs typeface="Chalkboard" charset="0"/>
                </a:endParaRPr>
              </a:p>
            </p:txBody>
          </p:sp>
          <p:grpSp>
            <p:nvGrpSpPr>
              <p:cNvPr id="318" name="Group 92"/>
              <p:cNvGrpSpPr/>
              <p:nvPr/>
            </p:nvGrpSpPr>
            <p:grpSpPr>
              <a:xfrm>
                <a:off x="7092280" y="5733256"/>
                <a:ext cx="1224136" cy="462825"/>
                <a:chOff x="3923928" y="1556792"/>
                <a:chExt cx="1224136" cy="462825"/>
              </a:xfrm>
            </p:grpSpPr>
            <p:sp>
              <p:nvSpPr>
                <p:cNvPr id="321" name="Rectangle 252"/>
                <p:cNvSpPr/>
                <p:nvPr/>
              </p:nvSpPr>
              <p:spPr>
                <a:xfrm>
                  <a:off x="3995936" y="1556792"/>
                  <a:ext cx="1152128" cy="43204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322" name="Text Box 7"/>
                <p:cNvSpPr txBox="1">
                  <a:spLocks noChangeArrowheads="1"/>
                </p:cNvSpPr>
                <p:nvPr/>
              </p:nvSpPr>
              <p:spPr bwMode="auto">
                <a:xfrm>
                  <a:off x="3923928" y="1681063"/>
                  <a:ext cx="484377"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alibri" pitchFamily="34" charset="0"/>
                      <a:ea typeface="Chalkboard" charset="0"/>
                      <a:cs typeface="Chalkboard" charset="0"/>
                      <a:sym typeface="Symbol"/>
                    </a:rPr>
                    <a:t>b+1</a:t>
                  </a:r>
                  <a:endParaRPr lang="en-US" sz="1600" baseline="-25000" dirty="0" smtClean="0">
                    <a:solidFill>
                      <a:srgbClr val="0000FF"/>
                    </a:solidFill>
                    <a:latin typeface="Calibri" pitchFamily="34" charset="0"/>
                    <a:ea typeface="Chalkboard" charset="0"/>
                    <a:cs typeface="Chalkboard" charset="0"/>
                  </a:endParaRPr>
                </a:p>
              </p:txBody>
            </p:sp>
            <p:cxnSp>
              <p:nvCxnSpPr>
                <p:cNvPr id="323" name="Straight Connector 254"/>
                <p:cNvCxnSpPr/>
                <p:nvPr/>
              </p:nvCxnSpPr>
              <p:spPr>
                <a:xfrm>
                  <a:off x="4283968"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255"/>
                <p:cNvCxnSpPr/>
                <p:nvPr/>
              </p:nvCxnSpPr>
              <p:spPr>
                <a:xfrm>
                  <a:off x="4572000"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256"/>
                <p:cNvCxnSpPr/>
                <p:nvPr/>
              </p:nvCxnSpPr>
              <p:spPr>
                <a:xfrm>
                  <a:off x="4860032" y="1556792"/>
                  <a:ext cx="0" cy="432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9" name="Rectangle 250"/>
              <p:cNvSpPr/>
              <p:nvPr/>
            </p:nvSpPr>
            <p:spPr>
              <a:xfrm>
                <a:off x="6876256" y="5733256"/>
                <a:ext cx="288032" cy="432048"/>
              </a:xfrm>
              <a:prstGeom prst="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320" name="Text Box 7"/>
              <p:cNvSpPr txBox="1">
                <a:spLocks noChangeArrowheads="1"/>
              </p:cNvSpPr>
              <p:nvPr/>
            </p:nvSpPr>
            <p:spPr bwMode="auto">
              <a:xfrm>
                <a:off x="6804248" y="5888305"/>
                <a:ext cx="432048" cy="307777"/>
              </a:xfrm>
              <a:prstGeom prst="rect">
                <a:avLst/>
              </a:prstGeom>
              <a:noFill/>
              <a:ln w="9525">
                <a:noFill/>
                <a:miter lim="800000"/>
                <a:headEnd/>
                <a:tailEnd/>
              </a:ln>
            </p:spPr>
            <p:txBody>
              <a:bodyPr wrap="square">
                <a:spAutoFit/>
              </a:bodyPr>
              <a:lstStyle/>
              <a:p>
                <a:pPr>
                  <a:spcBef>
                    <a:spcPct val="50000"/>
                  </a:spcBef>
                </a:pPr>
                <a:r>
                  <a:rPr lang="en-US" sz="1400" dirty="0" smtClean="0">
                    <a:latin typeface="Calibri" pitchFamily="34" charset="0"/>
                    <a:ea typeface="Chalkboard" charset="0"/>
                    <a:cs typeface="Chalkboard" charset="0"/>
                    <a:sym typeface="Symbol"/>
                  </a:rPr>
                  <a:t>B+1</a:t>
                </a:r>
                <a:endParaRPr lang="en-US" sz="1400" baseline="-25000" dirty="0" smtClean="0">
                  <a:solidFill>
                    <a:srgbClr val="0000FF"/>
                  </a:solidFill>
                  <a:latin typeface="Calibri" pitchFamily="34" charset="0"/>
                  <a:ea typeface="Chalkboard" charset="0"/>
                  <a:cs typeface="Chalkboard" charset="0"/>
                </a:endParaRPr>
              </a:p>
            </p:txBody>
          </p:sp>
        </p:grpSp>
        <p:sp>
          <p:nvSpPr>
            <p:cNvPr id="314" name="Text Box 7"/>
            <p:cNvSpPr txBox="1">
              <a:spLocks noChangeArrowheads="1"/>
            </p:cNvSpPr>
            <p:nvPr/>
          </p:nvSpPr>
          <p:spPr bwMode="auto">
            <a:xfrm>
              <a:off x="5580112" y="6289575"/>
              <a:ext cx="484377"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alibri" pitchFamily="34" charset="0"/>
                  <a:ea typeface="Chalkboard" charset="0"/>
                  <a:cs typeface="Chalkboard" charset="0"/>
                  <a:sym typeface="Symbol"/>
                </a:rPr>
                <a:t>b+1</a:t>
              </a:r>
              <a:endParaRPr lang="en-US" sz="1600" baseline="-25000" dirty="0" smtClean="0">
                <a:solidFill>
                  <a:srgbClr val="0000FF"/>
                </a:solidFill>
                <a:latin typeface="Calibri" pitchFamily="34" charset="0"/>
                <a:ea typeface="Chalkboard" charset="0"/>
                <a:cs typeface="Chalkboard" charset="0"/>
              </a:endParaRPr>
            </a:p>
          </p:txBody>
        </p:sp>
        <p:sp>
          <p:nvSpPr>
            <p:cNvPr id="315" name="Text Box 7"/>
            <p:cNvSpPr txBox="1">
              <a:spLocks noChangeArrowheads="1"/>
            </p:cNvSpPr>
            <p:nvPr/>
          </p:nvSpPr>
          <p:spPr bwMode="auto">
            <a:xfrm>
              <a:off x="5868144" y="6289575"/>
              <a:ext cx="484377"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alibri" pitchFamily="34" charset="0"/>
                  <a:ea typeface="Chalkboard" charset="0"/>
                  <a:cs typeface="Chalkboard" charset="0"/>
                  <a:sym typeface="Symbol"/>
                </a:rPr>
                <a:t>b+1</a:t>
              </a:r>
              <a:endParaRPr lang="en-US" sz="1600" baseline="-25000" dirty="0" smtClean="0">
                <a:solidFill>
                  <a:srgbClr val="0000FF"/>
                </a:solidFill>
                <a:latin typeface="Calibri" pitchFamily="34" charset="0"/>
                <a:ea typeface="Chalkboard" charset="0"/>
                <a:cs typeface="Chalkboard" charset="0"/>
              </a:endParaRPr>
            </a:p>
          </p:txBody>
        </p:sp>
        <p:sp>
          <p:nvSpPr>
            <p:cNvPr id="316" name="Text Box 7"/>
            <p:cNvSpPr txBox="1">
              <a:spLocks noChangeArrowheads="1"/>
            </p:cNvSpPr>
            <p:nvPr/>
          </p:nvSpPr>
          <p:spPr bwMode="auto">
            <a:xfrm>
              <a:off x="6156176" y="6289575"/>
              <a:ext cx="484377" cy="338554"/>
            </a:xfrm>
            <a:prstGeom prst="rect">
              <a:avLst/>
            </a:prstGeom>
            <a:noFill/>
            <a:ln w="9525">
              <a:noFill/>
              <a:miter lim="800000"/>
              <a:headEnd/>
              <a:tailEnd/>
            </a:ln>
          </p:spPr>
          <p:txBody>
            <a:bodyPr wrap="square">
              <a:spAutoFit/>
            </a:bodyPr>
            <a:lstStyle/>
            <a:p>
              <a:pPr>
                <a:spcBef>
                  <a:spcPct val="50000"/>
                </a:spcBef>
              </a:pPr>
              <a:r>
                <a:rPr lang="en-US" sz="1600" dirty="0" smtClean="0">
                  <a:latin typeface="Calibri" pitchFamily="34" charset="0"/>
                  <a:ea typeface="Chalkboard" charset="0"/>
                  <a:cs typeface="Chalkboard" charset="0"/>
                  <a:sym typeface="Symbol"/>
                </a:rPr>
                <a:t>b+1</a:t>
              </a:r>
              <a:endParaRPr lang="en-US" sz="1600" baseline="-25000" dirty="0" smtClean="0">
                <a:solidFill>
                  <a:srgbClr val="0000FF"/>
                </a:solidFill>
                <a:latin typeface="Calibri" pitchFamily="34" charset="0"/>
                <a:ea typeface="Chalkboard" charset="0"/>
                <a:cs typeface="Chalkboard" charset="0"/>
              </a:endParaRPr>
            </a:p>
          </p:txBody>
        </p:sp>
      </p:grpSp>
      <p:sp>
        <p:nvSpPr>
          <p:cNvPr id="327" name="Rectangle 1"/>
          <p:cNvSpPr/>
          <p:nvPr/>
        </p:nvSpPr>
        <p:spPr>
          <a:xfrm>
            <a:off x="4518201" y="6048437"/>
            <a:ext cx="4664739" cy="400110"/>
          </a:xfrm>
          <a:prstGeom prst="rect">
            <a:avLst/>
          </a:prstGeom>
        </p:spPr>
        <p:txBody>
          <a:bodyPr wrap="none">
            <a:spAutoFit/>
          </a:bodyPr>
          <a:lstStyle/>
          <a:p>
            <a:pPr marL="285750" indent="-285750">
              <a:spcBef>
                <a:spcPct val="50000"/>
              </a:spcBef>
            </a:pPr>
            <a:r>
              <a:rPr lang="en-US" sz="2000" b="1" dirty="0" smtClean="0">
                <a:solidFill>
                  <a:srgbClr val="FF0000"/>
                </a:solidFill>
                <a:latin typeface="Calibri" pitchFamily="34" charset="0"/>
                <a:ea typeface="Chalkboard" charset="0"/>
                <a:cs typeface="Chalkboard" charset="0"/>
                <a:sym typeface="Symbol"/>
              </a:rPr>
              <a:t>Run at most 256 times to know B exactly!!</a:t>
            </a:r>
            <a:endParaRPr lang="en-US" sz="2000" b="1" baseline="-25000" dirty="0">
              <a:solidFill>
                <a:srgbClr val="FF0000"/>
              </a:solidFill>
              <a:latin typeface="Calibri" pitchFamily="34" charset="0"/>
              <a:ea typeface="Chalkboard" charset="0"/>
              <a:cs typeface="Chalkboard" charset="0"/>
            </a:endParaRPr>
          </a:p>
        </p:txBody>
      </p:sp>
      <p:sp>
        <p:nvSpPr>
          <p:cNvPr id="328" name="Explosion 1 2"/>
          <p:cNvSpPr/>
          <p:nvPr/>
        </p:nvSpPr>
        <p:spPr>
          <a:xfrm>
            <a:off x="2001110" y="1438102"/>
            <a:ext cx="5040560" cy="3816424"/>
          </a:xfrm>
          <a:prstGeom prst="irregularSeal1">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2800" dirty="0">
              <a:latin typeface="Calibri" pitchFamily="34" charset="0"/>
              <a:ea typeface="Chalkboard" charset="0"/>
              <a:cs typeface="Chalkboard" charset="0"/>
            </a:endParaRPr>
          </a:p>
        </p:txBody>
      </p:sp>
      <p:sp>
        <p:nvSpPr>
          <p:cNvPr id="329" name="Rectangle 3"/>
          <p:cNvSpPr/>
          <p:nvPr/>
        </p:nvSpPr>
        <p:spPr>
          <a:xfrm>
            <a:off x="3153238" y="2461759"/>
            <a:ext cx="2884658" cy="1569660"/>
          </a:xfrm>
          <a:prstGeom prst="rect">
            <a:avLst/>
          </a:prstGeom>
        </p:spPr>
        <p:txBody>
          <a:bodyPr wrap="square">
            <a:spAutoFit/>
          </a:bodyPr>
          <a:lstStyle/>
          <a:p>
            <a:pPr algn="ctr"/>
            <a:r>
              <a:rPr lang="en-US" sz="3200" b="1" dirty="0" smtClean="0">
                <a:solidFill>
                  <a:srgbClr val="FF0000"/>
                </a:solidFill>
                <a:latin typeface="Calibri" pitchFamily="34" charset="0"/>
                <a:ea typeface="Chalkboard" charset="0"/>
                <a:cs typeface="Chalkboard" charset="0"/>
                <a:sym typeface="Symbol"/>
              </a:rPr>
              <a:t>CPA Secure CBC Mode Scheme Broken </a:t>
            </a:r>
            <a:r>
              <a:rPr lang="en-US" sz="3200" b="1" dirty="0" smtClean="0">
                <a:solidFill>
                  <a:srgbClr val="FF0000"/>
                </a:solidFill>
                <a:latin typeface="Calibri" pitchFamily="34" charset="0"/>
                <a:ea typeface="Chalkboard" charset="0"/>
                <a:cs typeface="Chalkboard" charset="0"/>
                <a:sym typeface="Wingdings"/>
              </a:rPr>
              <a:t></a:t>
            </a:r>
            <a:r>
              <a:rPr lang="en-US" sz="3200" b="1" dirty="0" smtClean="0">
                <a:solidFill>
                  <a:srgbClr val="FF0000"/>
                </a:solidFill>
                <a:latin typeface="Calibri" pitchFamily="34" charset="0"/>
                <a:ea typeface="Chalkboard" charset="0"/>
                <a:cs typeface="Chalkboard" charset="0"/>
                <a:sym typeface="Symbol"/>
              </a:rPr>
              <a:t> </a:t>
            </a:r>
            <a:endParaRPr lang="en-US" sz="3200" dirty="0">
              <a:latin typeface="Calibri" pitchFamily="34" charset="0"/>
              <a:ea typeface="Chalkboard" charset="0"/>
              <a:cs typeface="Chalkboard" charset="0"/>
            </a:endParaRPr>
          </a:p>
        </p:txBody>
      </p:sp>
    </p:spTree>
    <p:extLst>
      <p:ext uri="{BB962C8B-B14F-4D97-AF65-F5344CB8AC3E}">
        <p14:creationId xmlns:p14="http://schemas.microsoft.com/office/powerpoint/2010/main" val="19124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12"/>
                                        </p:tgtEl>
                                        <p:attrNameLst>
                                          <p:attrName>style.visibility</p:attrName>
                                        </p:attrNameLst>
                                      </p:cBhvr>
                                      <p:to>
                                        <p:strVal val="visible"/>
                                      </p:to>
                                    </p:set>
                                    <p:animEffect transition="in" filter="blinds(horizontal)">
                                      <p:cBhvr>
                                        <p:cTn id="23" dur="500"/>
                                        <p:tgtEl>
                                          <p:spTgt spid="31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0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P spid="304" grpId="0" animBg="1"/>
      <p:bldP spid="311" grpId="0"/>
      <p:bldP spid="327" grpId="0"/>
      <p:bldP spid="328" grpId="0" animBg="1"/>
      <p:bldP spid="3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36512" y="188640"/>
            <a:ext cx="9144000" cy="576064"/>
          </a:xfrm>
          <a:prstGeom prst="rect">
            <a:avLst/>
          </a:prstGeom>
        </p:spPr>
        <p:txBody>
          <a:bodyPr/>
          <a:lstStyle/>
          <a:p>
            <a:pPr algn="ctr">
              <a:defRPr/>
            </a:pPr>
            <a:r>
              <a:rPr lang="en-US" sz="4200" kern="0" dirty="0" smtClean="0">
                <a:solidFill>
                  <a:srgbClr val="009900"/>
                </a:solidFill>
                <a:latin typeface="Chalkboard" charset="0"/>
                <a:ea typeface="Chalkboard" charset="0"/>
                <a:cs typeface="Chalkboard" charset="0"/>
              </a:rPr>
              <a:t>Padding Oracle Attack</a:t>
            </a:r>
            <a:endParaRPr lang="en-US" sz="4200" kern="0" dirty="0">
              <a:solidFill>
                <a:srgbClr val="009900"/>
              </a:solidFill>
              <a:latin typeface="Chalkboard"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pic>
        <p:nvPicPr>
          <p:cNvPr id="2" name="Picture 1"/>
          <p:cNvPicPr>
            <a:picLocks noChangeAspect="1"/>
          </p:cNvPicPr>
          <p:nvPr/>
        </p:nvPicPr>
        <p:blipFill>
          <a:blip r:embed="rId3"/>
          <a:stretch>
            <a:fillRect/>
          </a:stretch>
        </p:blipFill>
        <p:spPr>
          <a:xfrm>
            <a:off x="107504" y="2492896"/>
            <a:ext cx="2068166" cy="23762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p:cNvSpPr/>
          <p:nvPr/>
        </p:nvSpPr>
        <p:spPr>
          <a:xfrm>
            <a:off x="2286000" y="3081734"/>
            <a:ext cx="6858000" cy="923330"/>
          </a:xfrm>
          <a:prstGeom prst="rect">
            <a:avLst/>
          </a:prstGeom>
        </p:spPr>
        <p:txBody>
          <a:bodyPr wrap="square">
            <a:spAutoFit/>
          </a:bodyPr>
          <a:lstStyle/>
          <a:p>
            <a:r>
              <a:rPr lang="en-US" dirty="0">
                <a:latin typeface="Chalkboard" charset="0"/>
                <a:ea typeface="Chalkboard" charset="0"/>
                <a:cs typeface="Chalkboard" charset="0"/>
              </a:rPr>
              <a:t>Serge </a:t>
            </a:r>
            <a:r>
              <a:rPr lang="en-US" dirty="0" err="1">
                <a:latin typeface="Chalkboard" charset="0"/>
                <a:ea typeface="Chalkboard" charset="0"/>
                <a:cs typeface="Chalkboard" charset="0"/>
              </a:rPr>
              <a:t>Vaudenay</a:t>
            </a:r>
            <a:r>
              <a:rPr lang="en-US" dirty="0">
                <a:latin typeface="Chalkboard" charset="0"/>
                <a:ea typeface="Chalkboard" charset="0"/>
                <a:cs typeface="Chalkboard" charset="0"/>
              </a:rPr>
              <a:t>:</a:t>
            </a:r>
          </a:p>
          <a:p>
            <a:r>
              <a:rPr lang="en-US" b="1" dirty="0">
                <a:latin typeface="Chalkboard" charset="0"/>
                <a:ea typeface="Chalkboard" charset="0"/>
                <a:cs typeface="Chalkboard" charset="0"/>
              </a:rPr>
              <a:t>Security Flaws Induced by CBC Padding - Applications to SSL, IPSEC, WTLS ....</a:t>
            </a:r>
            <a:r>
              <a:rPr lang="en-US" dirty="0">
                <a:latin typeface="Chalkboard" charset="0"/>
                <a:ea typeface="Chalkboard" charset="0"/>
                <a:cs typeface="Chalkboard" charset="0"/>
              </a:rPr>
              <a:t> </a:t>
            </a:r>
            <a:r>
              <a:rPr lang="en-US" dirty="0">
                <a:latin typeface="Chalkboard" charset="0"/>
                <a:ea typeface="Chalkboard" charset="0"/>
                <a:cs typeface="Chalkboard" charset="0"/>
                <a:hlinkClick r:id="rId4"/>
              </a:rPr>
              <a:t>EUROCRYPT 2002: 534-546	</a:t>
            </a:r>
          </a:p>
        </p:txBody>
      </p:sp>
      <p:sp>
        <p:nvSpPr>
          <p:cNvPr id="4" name="日期占位符 3"/>
          <p:cNvSpPr>
            <a:spLocks noGrp="1"/>
          </p:cNvSpPr>
          <p:nvPr>
            <p:ph type="dt" sz="half" idx="10"/>
          </p:nvPr>
        </p:nvSpPr>
        <p:spPr>
          <a:xfrm>
            <a:off x="457200" y="6245225"/>
            <a:ext cx="2133600" cy="476250"/>
          </a:xfrm>
        </p:spPr>
        <p:txBody>
          <a:bodyPr/>
          <a:lstStyle/>
          <a:p>
            <a:pPr>
              <a:defRPr/>
            </a:pPr>
            <a:r>
              <a:rPr lang="en-US" altLang="zh-CN" smtClean="0"/>
              <a:t>Thur, 11/10/2018</a:t>
            </a:r>
            <a:endParaRPr lang="en-US" dirty="0"/>
          </a:p>
        </p:txBody>
      </p:sp>
      <p:sp>
        <p:nvSpPr>
          <p:cNvPr id="5" name="页脚占位符 4"/>
          <p:cNvSpPr>
            <a:spLocks noGrp="1"/>
          </p:cNvSpPr>
          <p:nvPr>
            <p:ph type="ftr" sz="quarter" idx="11"/>
          </p:nvPr>
        </p:nvSpPr>
        <p:spPr>
          <a:xfrm>
            <a:off x="3124200" y="6245225"/>
            <a:ext cx="2895600" cy="476250"/>
          </a:xfrm>
        </p:spPr>
        <p:txBody>
          <a:bodyPr/>
          <a:lstStyle/>
          <a:p>
            <a:pPr>
              <a:defRPr/>
            </a:pPr>
            <a:r>
              <a:rPr lang="en-US" smtClean="0"/>
              <a:t>S8101034Q-Modern Cryptography-Lect9.1</a:t>
            </a:r>
            <a:endParaRPr lang="en-US" dirty="0"/>
          </a:p>
        </p:txBody>
      </p:sp>
      <p:sp>
        <p:nvSpPr>
          <p:cNvPr id="6" name="灯片编号占位符 5"/>
          <p:cNvSpPr>
            <a:spLocks noGrp="1"/>
          </p:cNvSpPr>
          <p:nvPr>
            <p:ph type="sldNum" sz="quarter" idx="12"/>
          </p:nvPr>
        </p:nvSpPr>
        <p:spPr>
          <a:xfrm>
            <a:off x="6553200" y="6245225"/>
            <a:ext cx="2133600" cy="476250"/>
          </a:xfrm>
        </p:spPr>
        <p:txBody>
          <a:bodyPr/>
          <a:lstStyle/>
          <a:p>
            <a:pPr>
              <a:defRPr/>
            </a:pPr>
            <a:fld id="{A210B1BB-E12E-441C-BC6A-ECF78AA782CB}" type="slidenum">
              <a:rPr lang="en-US" smtClean="0"/>
              <a:pPr>
                <a:defRPr/>
              </a:pPr>
              <a:t>15</a:t>
            </a:fld>
            <a:endParaRPr lang="en-US" dirty="0"/>
          </a:p>
        </p:txBody>
      </p:sp>
    </p:spTree>
    <p:extLst>
      <p:ext uri="{BB962C8B-B14F-4D97-AF65-F5344CB8AC3E}">
        <p14:creationId xmlns:p14="http://schemas.microsoft.com/office/powerpoint/2010/main" val="3199413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36512" y="188640"/>
            <a:ext cx="9144000" cy="576064"/>
          </a:xfrm>
          <a:prstGeom prst="rect">
            <a:avLst/>
          </a:prstGeom>
        </p:spPr>
        <p:txBody>
          <a:bodyPr/>
          <a:lstStyle/>
          <a:p>
            <a:pPr algn="ctr">
              <a:defRPr/>
            </a:pPr>
            <a:r>
              <a:rPr lang="en-US" sz="4800" kern="0" dirty="0" smtClean="0">
                <a:solidFill>
                  <a:srgbClr val="009900"/>
                </a:solidFill>
                <a:latin typeface="Calibri" pitchFamily="34" charset="0"/>
                <a:ea typeface="Chalkboard" charset="0"/>
                <a:cs typeface="Chalkboard" charset="0"/>
              </a:rPr>
              <a:t>Morale of the Story</a:t>
            </a:r>
            <a:endParaRPr lang="en-US" sz="4800" kern="0" dirty="0">
              <a:solidFill>
                <a:srgbClr val="009900"/>
              </a:solidFill>
              <a:latin typeface="Calibri" pitchFamily="34"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44" name="Text Box 7"/>
          <p:cNvSpPr txBox="1">
            <a:spLocks noChangeArrowheads="1"/>
          </p:cNvSpPr>
          <p:nvPr/>
        </p:nvSpPr>
        <p:spPr bwMode="auto">
          <a:xfrm>
            <a:off x="35496" y="1268760"/>
            <a:ext cx="8856984"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800" dirty="0" smtClean="0">
                <a:latin typeface="Calibri" pitchFamily="34" charset="0"/>
                <a:ea typeface="Chalkboard" charset="0"/>
                <a:cs typeface="Chalkboard" charset="0"/>
                <a:sym typeface="Symbol"/>
              </a:rPr>
              <a:t>Attacker can have </a:t>
            </a:r>
            <a:r>
              <a:rPr lang="en-US" sz="2800" dirty="0" smtClean="0">
                <a:solidFill>
                  <a:srgbClr val="0000FF"/>
                </a:solidFill>
                <a:latin typeface="Calibri" pitchFamily="34" charset="0"/>
                <a:ea typeface="Chalkboard" charset="0"/>
                <a:cs typeface="Chalkboard" charset="0"/>
                <a:sym typeface="Symbol"/>
              </a:rPr>
              <a:t>control over “what” is decrypted</a:t>
            </a:r>
            <a:endParaRPr lang="en-US" sz="2800" baseline="-25000" dirty="0" smtClean="0">
              <a:solidFill>
                <a:srgbClr val="0000FF"/>
              </a:solidFill>
              <a:latin typeface="Calibri" pitchFamily="34" charset="0"/>
              <a:ea typeface="Chalkboard" charset="0"/>
              <a:cs typeface="Chalkboard" charset="0"/>
            </a:endParaRPr>
          </a:p>
        </p:txBody>
      </p:sp>
      <p:sp>
        <p:nvSpPr>
          <p:cNvPr id="45" name="Text Box 7"/>
          <p:cNvSpPr txBox="1">
            <a:spLocks noChangeArrowheads="1"/>
          </p:cNvSpPr>
          <p:nvPr/>
        </p:nvSpPr>
        <p:spPr bwMode="auto">
          <a:xfrm>
            <a:off x="395536" y="1937737"/>
            <a:ext cx="8424936"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2800" dirty="0" smtClean="0">
                <a:latin typeface="Calibri" pitchFamily="34" charset="0"/>
                <a:ea typeface="Chalkboard" charset="0"/>
                <a:cs typeface="Chalkboard" charset="0"/>
                <a:sym typeface="Symbol"/>
              </a:rPr>
              <a:t>Will help the attacker to break the secrecy !!</a:t>
            </a:r>
            <a:endParaRPr lang="en-US" sz="2800" baseline="-25000" dirty="0" smtClean="0">
              <a:solidFill>
                <a:srgbClr val="0000FF"/>
              </a:solidFill>
              <a:latin typeface="Calibri" pitchFamily="34" charset="0"/>
              <a:ea typeface="Chalkboard" charset="0"/>
              <a:cs typeface="Chalkboard" charset="0"/>
            </a:endParaRPr>
          </a:p>
        </p:txBody>
      </p:sp>
      <p:sp>
        <p:nvSpPr>
          <p:cNvPr id="46" name="Text Box 7"/>
          <p:cNvSpPr txBox="1">
            <a:spLocks noChangeArrowheads="1"/>
          </p:cNvSpPr>
          <p:nvPr/>
        </p:nvSpPr>
        <p:spPr bwMode="auto">
          <a:xfrm>
            <a:off x="35496" y="2585809"/>
            <a:ext cx="8856984"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800" dirty="0" smtClean="0">
                <a:latin typeface="Calibri" pitchFamily="34" charset="0"/>
                <a:ea typeface="Chalkboard" charset="0"/>
                <a:cs typeface="Chalkboard" charset="0"/>
                <a:sym typeface="Symbol"/>
              </a:rPr>
              <a:t>Remedy:</a:t>
            </a:r>
            <a:endParaRPr lang="en-US" sz="2800" baseline="-25000" dirty="0" smtClean="0">
              <a:solidFill>
                <a:srgbClr val="0000FF"/>
              </a:solidFill>
              <a:latin typeface="Calibri" pitchFamily="34" charset="0"/>
              <a:ea typeface="Chalkboard" charset="0"/>
              <a:cs typeface="Chalkboard" charset="0"/>
            </a:endParaRPr>
          </a:p>
        </p:txBody>
      </p:sp>
      <p:sp>
        <p:nvSpPr>
          <p:cNvPr id="47" name="Text Box 7"/>
          <p:cNvSpPr txBox="1">
            <a:spLocks noChangeArrowheads="1"/>
          </p:cNvSpPr>
          <p:nvPr/>
        </p:nvSpPr>
        <p:spPr bwMode="auto">
          <a:xfrm>
            <a:off x="395536" y="3161873"/>
            <a:ext cx="8424936"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2800" dirty="0" smtClean="0">
                <a:latin typeface="Calibri" pitchFamily="34" charset="0"/>
                <a:ea typeface="Chalkboard" charset="0"/>
                <a:cs typeface="Chalkboard" charset="0"/>
                <a:sym typeface="Symbol"/>
              </a:rPr>
              <a:t>Capture CCA in the security definition.  </a:t>
            </a:r>
            <a:endParaRPr lang="en-US" sz="2800" baseline="-25000" dirty="0" smtClean="0">
              <a:solidFill>
                <a:srgbClr val="0000FF"/>
              </a:solidFill>
              <a:latin typeface="Calibri" pitchFamily="34" charset="0"/>
              <a:ea typeface="Chalkboard" charset="0"/>
              <a:cs typeface="Chalkboard" charset="0"/>
            </a:endParaRPr>
          </a:p>
        </p:txBody>
      </p:sp>
      <p:sp>
        <p:nvSpPr>
          <p:cNvPr id="51" name="Text Box 7"/>
          <p:cNvSpPr txBox="1">
            <a:spLocks noChangeArrowheads="1"/>
          </p:cNvSpPr>
          <p:nvPr/>
        </p:nvSpPr>
        <p:spPr bwMode="auto">
          <a:xfrm>
            <a:off x="395536" y="3820978"/>
            <a:ext cx="8424936" cy="52322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sz="2800" dirty="0" smtClean="0">
                <a:latin typeface="Calibri" pitchFamily="34" charset="0"/>
                <a:ea typeface="Chalkboard" charset="0"/>
                <a:cs typeface="Chalkboard" charset="0"/>
                <a:sym typeface="Symbol"/>
              </a:rPr>
              <a:t>Chosen-</a:t>
            </a:r>
            <a:r>
              <a:rPr lang="en-US" sz="2800" dirty="0" err="1" smtClean="0">
                <a:latin typeface="Calibri" pitchFamily="34" charset="0"/>
                <a:ea typeface="Chalkboard" charset="0"/>
                <a:cs typeface="Chalkboard" charset="0"/>
                <a:sym typeface="Symbol"/>
              </a:rPr>
              <a:t>ciphertext</a:t>
            </a:r>
            <a:r>
              <a:rPr lang="en-US" sz="2800" dirty="0" smtClean="0">
                <a:latin typeface="Calibri" pitchFamily="34" charset="0"/>
                <a:ea typeface="Chalkboard" charset="0"/>
                <a:cs typeface="Chalkboard" charset="0"/>
                <a:sym typeface="Symbol"/>
              </a:rPr>
              <a:t> attack (CCA) security</a:t>
            </a:r>
            <a:endParaRPr lang="en-US" sz="2800" baseline="-25000" dirty="0" smtClean="0">
              <a:solidFill>
                <a:srgbClr val="0000FF"/>
              </a:solidFill>
              <a:latin typeface="Calibri" pitchFamily="34" charset="0"/>
              <a:ea typeface="Chalkboard" charset="0"/>
              <a:cs typeface="Chalkboard" charset="0"/>
            </a:endParaRPr>
          </a:p>
        </p:txBody>
      </p: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Cryptography-Lect9.1</a:t>
            </a:r>
            <a:endParaRPr lang="en-US" dirty="0"/>
          </a:p>
        </p:txBody>
      </p:sp>
      <p:sp>
        <p:nvSpPr>
          <p:cNvPr id="4" name="灯片编号占位符 3"/>
          <p:cNvSpPr>
            <a:spLocks noGrp="1"/>
          </p:cNvSpPr>
          <p:nvPr>
            <p:ph type="sldNum" sz="quarter" idx="12"/>
          </p:nvPr>
        </p:nvSpPr>
        <p:spPr/>
        <p:txBody>
          <a:bodyPr/>
          <a:lstStyle/>
          <a:p>
            <a:pPr>
              <a:defRPr/>
            </a:pPr>
            <a:fld id="{A210B1BB-E12E-441C-BC6A-ECF78AA782CB}" type="slidenum">
              <a:rPr lang="en-US" smtClean="0"/>
              <a:pPr>
                <a:defRPr/>
              </a:pPr>
              <a:t>16</a:t>
            </a:fld>
            <a:endParaRPr lang="en-US" dirty="0"/>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linds(horizontal)">
                                      <p:cBhvr>
                                        <p:cTn id="1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36512" y="-27384"/>
            <a:ext cx="9144000" cy="576064"/>
          </a:xfrm>
          <a:prstGeom prst="rect">
            <a:avLst/>
          </a:prstGeom>
        </p:spPr>
        <p:txBody>
          <a:bodyPr/>
          <a:lstStyle/>
          <a:p>
            <a:pPr algn="ctr">
              <a:defRPr/>
            </a:pPr>
            <a:r>
              <a:rPr lang="en-US" sz="4400" kern="0" dirty="0" smtClean="0">
                <a:solidFill>
                  <a:srgbClr val="009900"/>
                </a:solidFill>
                <a:latin typeface="Calibri" pitchFamily="34" charset="0"/>
                <a:ea typeface="Chalkboard" charset="0"/>
                <a:cs typeface="Chalkboard" charset="0"/>
              </a:rPr>
              <a:t>CCA </a:t>
            </a:r>
            <a:r>
              <a:rPr lang="en-US" sz="4400" kern="0" dirty="0" err="1" smtClean="0">
                <a:solidFill>
                  <a:srgbClr val="009900"/>
                </a:solidFill>
                <a:latin typeface="Calibri" pitchFamily="34" charset="0"/>
                <a:ea typeface="Chalkboard" charset="0"/>
                <a:cs typeface="Chalkboard" charset="0"/>
              </a:rPr>
              <a:t>Indistinguishability</a:t>
            </a:r>
            <a:r>
              <a:rPr lang="en-US" sz="4400" kern="0" dirty="0" smtClean="0">
                <a:solidFill>
                  <a:srgbClr val="009900"/>
                </a:solidFill>
                <a:latin typeface="Calibri" pitchFamily="34" charset="0"/>
                <a:ea typeface="Chalkboard" charset="0"/>
                <a:cs typeface="Chalkboard" charset="0"/>
              </a:rPr>
              <a:t> Experiment</a:t>
            </a:r>
            <a:endParaRPr lang="en-US" sz="4400" kern="0" dirty="0">
              <a:solidFill>
                <a:srgbClr val="009900"/>
              </a:solidFill>
              <a:latin typeface="Calibri" pitchFamily="34" charset="0"/>
              <a:ea typeface="Chalkboard" charset="0"/>
              <a:cs typeface="Chalkboard"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grpSp>
        <p:nvGrpSpPr>
          <p:cNvPr id="26" name="Group 25"/>
          <p:cNvGrpSpPr/>
          <p:nvPr/>
        </p:nvGrpSpPr>
        <p:grpSpPr>
          <a:xfrm>
            <a:off x="2445441" y="1455749"/>
            <a:ext cx="3385537" cy="400110"/>
            <a:chOff x="2517449" y="2154342"/>
            <a:chExt cx="3385537" cy="400110"/>
          </a:xfrm>
        </p:grpSpPr>
        <p:cxnSp>
          <p:nvCxnSpPr>
            <p:cNvPr id="27" name="Straight Connector 26"/>
            <p:cNvCxnSpPr/>
            <p:nvPr/>
          </p:nvCxnSpPr>
          <p:spPr>
            <a:xfrm>
              <a:off x="2517449" y="2479210"/>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 Box 7"/>
            <p:cNvSpPr txBox="1">
              <a:spLocks noChangeArrowheads="1"/>
            </p:cNvSpPr>
            <p:nvPr/>
          </p:nvSpPr>
          <p:spPr bwMode="auto">
            <a:xfrm>
              <a:off x="3327427" y="2154342"/>
              <a:ext cx="2036661"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Query: Plain-text</a:t>
              </a:r>
              <a:endParaRPr lang="en-US" sz="2000" dirty="0" smtClean="0">
                <a:solidFill>
                  <a:srgbClr val="0000FF"/>
                </a:solidFill>
                <a:latin typeface="Calibri" pitchFamily="34" charset="0"/>
                <a:ea typeface="Chalkboard" charset="0"/>
                <a:cs typeface="Chalkboard" charset="0"/>
              </a:endParaRPr>
            </a:p>
          </p:txBody>
        </p:sp>
      </p:grpSp>
      <p:grpSp>
        <p:nvGrpSpPr>
          <p:cNvPr id="29" name="Group 28"/>
          <p:cNvGrpSpPr/>
          <p:nvPr/>
        </p:nvGrpSpPr>
        <p:grpSpPr>
          <a:xfrm>
            <a:off x="2411760" y="1938318"/>
            <a:ext cx="3385537" cy="400110"/>
            <a:chOff x="2483768" y="2730406"/>
            <a:chExt cx="3385537" cy="400110"/>
          </a:xfrm>
        </p:grpSpPr>
        <p:cxnSp>
          <p:nvCxnSpPr>
            <p:cNvPr id="30" name="Straight Connector 29"/>
            <p:cNvCxnSpPr/>
            <p:nvPr/>
          </p:nvCxnSpPr>
          <p:spPr>
            <a:xfrm>
              <a:off x="2483768" y="306896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 Box 7"/>
            <p:cNvSpPr txBox="1">
              <a:spLocks noChangeArrowheads="1"/>
            </p:cNvSpPr>
            <p:nvPr/>
          </p:nvSpPr>
          <p:spPr bwMode="auto">
            <a:xfrm>
              <a:off x="3203848" y="2730406"/>
              <a:ext cx="2520280"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Response: </a:t>
              </a:r>
              <a:r>
                <a:rPr lang="en-US" sz="2000" dirty="0" err="1" smtClean="0">
                  <a:latin typeface="Calibri" pitchFamily="34" charset="0"/>
                  <a:ea typeface="Chalkboard" charset="0"/>
                  <a:cs typeface="Chalkboard" charset="0"/>
                </a:rPr>
                <a:t>Ciphertext</a:t>
              </a:r>
              <a:endParaRPr lang="en-US" sz="2000" dirty="0" smtClean="0">
                <a:solidFill>
                  <a:srgbClr val="0000FF"/>
                </a:solidFill>
                <a:latin typeface="Calibri" pitchFamily="34" charset="0"/>
                <a:ea typeface="Chalkboard" charset="0"/>
                <a:cs typeface="Chalkboard" charset="0"/>
              </a:endParaRPr>
            </a:p>
          </p:txBody>
        </p:sp>
      </p:grpSp>
      <p:sp>
        <p:nvSpPr>
          <p:cNvPr id="33" name="Text Box 7"/>
          <p:cNvSpPr txBox="1">
            <a:spLocks noChangeArrowheads="1"/>
          </p:cNvSpPr>
          <p:nvPr/>
        </p:nvSpPr>
        <p:spPr bwMode="auto">
          <a:xfrm>
            <a:off x="-43480" y="5013176"/>
            <a:ext cx="4893499"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Training Phase:</a:t>
            </a:r>
            <a:endParaRPr lang="en-US" sz="2000" dirty="0" smtClean="0">
              <a:solidFill>
                <a:srgbClr val="0000FF"/>
              </a:solidFill>
              <a:latin typeface="Calibri" pitchFamily="34" charset="0"/>
              <a:ea typeface="Chalkboard" charset="0"/>
              <a:cs typeface="Chalkboard" charset="0"/>
            </a:endParaRPr>
          </a:p>
        </p:txBody>
      </p:sp>
      <p:grpSp>
        <p:nvGrpSpPr>
          <p:cNvPr id="34" name="Group 33"/>
          <p:cNvGrpSpPr/>
          <p:nvPr/>
        </p:nvGrpSpPr>
        <p:grpSpPr>
          <a:xfrm>
            <a:off x="35496" y="5416188"/>
            <a:ext cx="8827440" cy="1139934"/>
            <a:chOff x="611560" y="4386590"/>
            <a:chExt cx="8827440" cy="1139934"/>
          </a:xfrm>
        </p:grpSpPr>
        <p:sp>
          <p:nvSpPr>
            <p:cNvPr id="35" name="Text Box 7"/>
            <p:cNvSpPr txBox="1">
              <a:spLocks noChangeArrowheads="1"/>
            </p:cNvSpPr>
            <p:nvPr/>
          </p:nvSpPr>
          <p:spPr bwMode="auto">
            <a:xfrm>
              <a:off x="614605" y="4386590"/>
              <a:ext cx="7636771" cy="400110"/>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sz="2000" dirty="0" smtClean="0">
                  <a:latin typeface="Calibri" pitchFamily="34" charset="0"/>
                  <a:ea typeface="Chalkboard" charset="0"/>
                  <a:cs typeface="Chalkboard" charset="0"/>
                  <a:sym typeface="Symbol"/>
                </a:rPr>
                <a:t>A is given </a:t>
              </a:r>
              <a:r>
                <a:rPr lang="en-US" sz="2000" dirty="0" smtClean="0">
                  <a:solidFill>
                    <a:srgbClr val="0000FF"/>
                  </a:solidFill>
                  <a:latin typeface="Calibri" pitchFamily="34" charset="0"/>
                  <a:ea typeface="Chalkboard" charset="0"/>
                  <a:cs typeface="Chalkboard" charset="0"/>
                  <a:sym typeface="Symbol"/>
                </a:rPr>
                <a:t>oracle access </a:t>
              </a:r>
              <a:r>
                <a:rPr lang="en-US" sz="2000" dirty="0" smtClean="0">
                  <a:latin typeface="Calibri" pitchFamily="34" charset="0"/>
                  <a:ea typeface="Chalkboard" charset="0"/>
                  <a:cs typeface="Chalkboard" charset="0"/>
                  <a:sym typeface="Symbol"/>
                </a:rPr>
                <a:t>to </a:t>
              </a:r>
              <a:r>
                <a:rPr lang="en-US" sz="2000" dirty="0" smtClean="0">
                  <a:solidFill>
                    <a:srgbClr val="FF0000"/>
                  </a:solidFill>
                  <a:latin typeface="Calibri" pitchFamily="34" charset="0"/>
                  <a:ea typeface="Chalkboard" charset="0"/>
                  <a:cs typeface="Chalkboard" charset="0"/>
                  <a:sym typeface="Symbol"/>
                </a:rPr>
                <a:t>both</a:t>
              </a:r>
              <a:r>
                <a:rPr lang="en-US" sz="2000" dirty="0" smtClean="0">
                  <a:latin typeface="Calibri" pitchFamily="34" charset="0"/>
                  <a:ea typeface="Chalkboard" charset="0"/>
                  <a:cs typeface="Chalkboard" charset="0"/>
                  <a:sym typeface="Symbol"/>
                </a:rPr>
                <a:t> </a:t>
              </a:r>
              <a:r>
                <a:rPr lang="en-US" sz="2000" dirty="0" err="1" smtClean="0">
                  <a:latin typeface="Calibri" pitchFamily="34" charset="0"/>
                  <a:ea typeface="Chalkboard" charset="0"/>
                  <a:cs typeface="Chalkboard" charset="0"/>
                  <a:sym typeface="Symbol"/>
                </a:rPr>
                <a:t>Enc</a:t>
              </a:r>
              <a:r>
                <a:rPr lang="en-US" sz="2000" baseline="-25000" dirty="0" err="1" smtClean="0">
                  <a:latin typeface="Calibri" pitchFamily="34" charset="0"/>
                  <a:ea typeface="Chalkboard" charset="0"/>
                  <a:cs typeface="Chalkboard" charset="0"/>
                  <a:sym typeface="Symbol"/>
                </a:rPr>
                <a:t>k</a:t>
              </a:r>
              <a:r>
                <a:rPr lang="en-US" sz="2000" dirty="0" smtClean="0">
                  <a:latin typeface="Calibri" pitchFamily="34" charset="0"/>
                  <a:ea typeface="Chalkboard" charset="0"/>
                  <a:cs typeface="Chalkboard" charset="0"/>
                  <a:sym typeface="Symbol"/>
                </a:rPr>
                <a:t>() and Dec</a:t>
              </a:r>
              <a:r>
                <a:rPr lang="en-US" sz="2800" baseline="-25000" dirty="0" smtClean="0">
                  <a:latin typeface="Calibri" pitchFamily="34" charset="0"/>
                  <a:ea typeface="Chalkboard" charset="0"/>
                  <a:cs typeface="Chalkboard" charset="0"/>
                  <a:sym typeface="Symbol"/>
                </a:rPr>
                <a:t>k</a:t>
              </a:r>
              <a:r>
                <a:rPr lang="en-US" sz="2000" dirty="0" smtClean="0">
                  <a:latin typeface="Calibri" pitchFamily="34" charset="0"/>
                  <a:ea typeface="Chalkboard" charset="0"/>
                  <a:cs typeface="Chalkboard" charset="0"/>
                  <a:sym typeface="Symbol"/>
                </a:rPr>
                <a:t>()</a:t>
              </a:r>
              <a:endParaRPr lang="en-US" sz="2000"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611560" y="4818638"/>
              <a:ext cx="8827440" cy="707886"/>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sz="2000" dirty="0" smtClean="0">
                  <a:latin typeface="Calibri" pitchFamily="34" charset="0"/>
                  <a:ea typeface="Chalkboard" charset="0"/>
                  <a:cs typeface="Chalkboard" charset="0"/>
                  <a:sym typeface="Symbol"/>
                </a:rPr>
                <a:t>A </a:t>
              </a:r>
              <a:r>
                <a:rPr lang="en-US" sz="2000" dirty="0" smtClean="0">
                  <a:solidFill>
                    <a:srgbClr val="FF0000"/>
                  </a:solidFill>
                  <a:latin typeface="Calibri" pitchFamily="34" charset="0"/>
                  <a:ea typeface="Chalkboard" charset="0"/>
                  <a:cs typeface="Chalkboard" charset="0"/>
                  <a:sym typeface="Symbol"/>
                </a:rPr>
                <a:t>adaptively</a:t>
              </a:r>
              <a:r>
                <a:rPr lang="en-US" sz="2000" dirty="0" smtClean="0">
                  <a:latin typeface="Calibri" pitchFamily="34" charset="0"/>
                  <a:ea typeface="Chalkboard" charset="0"/>
                  <a:cs typeface="Chalkboard" charset="0"/>
                  <a:sym typeface="Symbol"/>
                </a:rPr>
                <a:t> submits its queries (any query is allowed in any order) and receives  response</a:t>
              </a:r>
              <a:endParaRPr lang="en-US" sz="2000" dirty="0" smtClean="0">
                <a:solidFill>
                  <a:srgbClr val="FF0000"/>
                </a:solidFill>
                <a:latin typeface="Calibri" pitchFamily="34" charset="0"/>
                <a:ea typeface="Chalkboard" charset="0"/>
                <a:cs typeface="Chalkboard" charset="0"/>
              </a:endParaRPr>
            </a:p>
          </p:txBody>
        </p:sp>
      </p:grpSp>
      <p:pic>
        <p:nvPicPr>
          <p:cNvPr id="41" name="Picture 3"/>
          <p:cNvPicPr>
            <a:picLocks noChangeAspect="1" noChangeArrowheads="1"/>
          </p:cNvPicPr>
          <p:nvPr/>
        </p:nvPicPr>
        <p:blipFill>
          <a:blip r:embed="rId3" cstate="print"/>
          <a:srcRect/>
          <a:stretch>
            <a:fillRect/>
          </a:stretch>
        </p:blipFill>
        <p:spPr bwMode="auto">
          <a:xfrm>
            <a:off x="608778" y="2721839"/>
            <a:ext cx="1514272" cy="872663"/>
          </a:xfrm>
          <a:prstGeom prst="rect">
            <a:avLst/>
          </a:prstGeom>
          <a:noFill/>
          <a:ln w="9525">
            <a:noFill/>
            <a:miter lim="800000"/>
            <a:headEnd/>
            <a:tailEnd/>
          </a:ln>
        </p:spPr>
      </p:pic>
      <p:sp>
        <p:nvSpPr>
          <p:cNvPr id="48" name="Text Box 7"/>
          <p:cNvSpPr txBox="1">
            <a:spLocks noChangeArrowheads="1"/>
          </p:cNvSpPr>
          <p:nvPr/>
        </p:nvSpPr>
        <p:spPr bwMode="auto">
          <a:xfrm>
            <a:off x="395535" y="3594502"/>
            <a:ext cx="2007733"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I can break </a:t>
            </a:r>
            <a:endParaRPr lang="en-US" sz="2000" dirty="0" smtClean="0">
              <a:solidFill>
                <a:srgbClr val="0000FF"/>
              </a:solidFill>
              <a:latin typeface="Calibri" pitchFamily="34" charset="0"/>
              <a:ea typeface="Chalkboard" charset="0"/>
              <a:cs typeface="Chalkboard" charset="0"/>
            </a:endParaRPr>
          </a:p>
        </p:txBody>
      </p:sp>
      <p:grpSp>
        <p:nvGrpSpPr>
          <p:cNvPr id="66" name="Group 65"/>
          <p:cNvGrpSpPr/>
          <p:nvPr/>
        </p:nvGrpSpPr>
        <p:grpSpPr>
          <a:xfrm>
            <a:off x="5850530" y="2397680"/>
            <a:ext cx="3174895" cy="1452916"/>
            <a:chOff x="5850530" y="3088724"/>
            <a:chExt cx="3174895" cy="1452916"/>
          </a:xfrm>
        </p:grpSpPr>
        <p:grpSp>
          <p:nvGrpSpPr>
            <p:cNvPr id="21" name="Group 48"/>
            <p:cNvGrpSpPr/>
            <p:nvPr/>
          </p:nvGrpSpPr>
          <p:grpSpPr>
            <a:xfrm>
              <a:off x="7954433" y="4123700"/>
              <a:ext cx="1070992" cy="400110"/>
              <a:chOff x="7421302" y="5269690"/>
              <a:chExt cx="1207300" cy="730200"/>
            </a:xfrm>
          </p:grpSpPr>
          <p:sp>
            <p:nvSpPr>
              <p:cNvPr id="22" name="Rectangle 21"/>
              <p:cNvSpPr/>
              <p:nvPr/>
            </p:nvSpPr>
            <p:spPr>
              <a:xfrm>
                <a:off x="7524328" y="5301208"/>
                <a:ext cx="914400" cy="628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3" name="Text Box 7"/>
              <p:cNvSpPr txBox="1">
                <a:spLocks noChangeArrowheads="1"/>
              </p:cNvSpPr>
              <p:nvPr/>
            </p:nvSpPr>
            <p:spPr bwMode="auto">
              <a:xfrm>
                <a:off x="7421302" y="5269690"/>
                <a:ext cx="1207300" cy="73020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Gen(1</a:t>
                </a:r>
                <a:r>
                  <a:rPr lang="en-US" sz="2000" baseline="30000" dirty="0" smtClean="0">
                    <a:latin typeface="Calibri" pitchFamily="34" charset="0"/>
                    <a:ea typeface="Chalkboard" charset="0"/>
                    <a:cs typeface="Chalkboard" charset="0"/>
                  </a:rPr>
                  <a:t>n</a:t>
                </a:r>
                <a:r>
                  <a:rPr lang="en-US" sz="2000" dirty="0" smtClean="0">
                    <a:latin typeface="Calibri" pitchFamily="34" charset="0"/>
                    <a:ea typeface="Chalkboard" charset="0"/>
                    <a:cs typeface="Chalkboard" charset="0"/>
                  </a:rPr>
                  <a:t>)</a:t>
                </a:r>
                <a:endParaRPr lang="en-US" sz="2000" dirty="0" smtClean="0">
                  <a:solidFill>
                    <a:srgbClr val="0000FF"/>
                  </a:solidFill>
                  <a:latin typeface="Calibri" pitchFamily="34" charset="0"/>
                  <a:ea typeface="Chalkboard" charset="0"/>
                  <a:cs typeface="Chalkboard" charset="0"/>
                </a:endParaRPr>
              </a:p>
            </p:txBody>
          </p:sp>
        </p:grpSp>
        <p:cxnSp>
          <p:nvCxnSpPr>
            <p:cNvPr id="24" name="Straight Connector 23"/>
            <p:cNvCxnSpPr/>
            <p:nvPr/>
          </p:nvCxnSpPr>
          <p:spPr>
            <a:xfrm flipH="1" flipV="1">
              <a:off x="7596336" y="3936788"/>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 Box 7"/>
            <p:cNvSpPr txBox="1">
              <a:spLocks noChangeArrowheads="1"/>
            </p:cNvSpPr>
            <p:nvPr/>
          </p:nvSpPr>
          <p:spPr bwMode="auto">
            <a:xfrm rot="18882211">
              <a:off x="7762799" y="3779273"/>
              <a:ext cx="38326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k</a:t>
              </a:r>
              <a:endParaRPr lang="en-US" sz="2000" dirty="0" smtClean="0">
                <a:solidFill>
                  <a:srgbClr val="0000FF"/>
                </a:solidFill>
                <a:latin typeface="Calibri" pitchFamily="34" charset="0"/>
                <a:ea typeface="Chalkboard" charset="0"/>
                <a:cs typeface="Chalkboard" charset="0"/>
              </a:endParaRPr>
            </a:p>
          </p:txBody>
        </p:sp>
        <p:pic>
          <p:nvPicPr>
            <p:cNvPr id="38" name="Picture 2"/>
            <p:cNvPicPr>
              <a:picLocks noChangeAspect="1" noChangeArrowheads="1"/>
            </p:cNvPicPr>
            <p:nvPr/>
          </p:nvPicPr>
          <p:blipFill>
            <a:blip r:embed="rId4" cstate="print"/>
            <a:srcRect/>
            <a:stretch>
              <a:fillRect/>
            </a:stretch>
          </p:blipFill>
          <p:spPr bwMode="auto">
            <a:xfrm>
              <a:off x="5850530" y="3088724"/>
              <a:ext cx="1742830" cy="1052806"/>
            </a:xfrm>
            <a:prstGeom prst="rect">
              <a:avLst/>
            </a:prstGeom>
            <a:noFill/>
            <a:ln w="9525">
              <a:noFill/>
              <a:miter lim="800000"/>
              <a:headEnd/>
              <a:tailEnd/>
            </a:ln>
          </p:spPr>
        </p:pic>
        <p:sp>
          <p:nvSpPr>
            <p:cNvPr id="49" name="Text Box 7"/>
            <p:cNvSpPr txBox="1">
              <a:spLocks noChangeArrowheads="1"/>
            </p:cNvSpPr>
            <p:nvPr/>
          </p:nvSpPr>
          <p:spPr bwMode="auto">
            <a:xfrm>
              <a:off x="6116034" y="4141530"/>
              <a:ext cx="1660830"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Let me verify</a:t>
              </a:r>
              <a:endParaRPr lang="en-US" sz="2000" dirty="0" smtClean="0">
                <a:solidFill>
                  <a:srgbClr val="0000FF"/>
                </a:solidFill>
                <a:latin typeface="Calibri" pitchFamily="34" charset="0"/>
                <a:ea typeface="Chalkboard" charset="0"/>
                <a:cs typeface="Chalkboard" charset="0"/>
              </a:endParaRPr>
            </a:p>
          </p:txBody>
        </p:sp>
      </p:grpSp>
      <p:sp>
        <p:nvSpPr>
          <p:cNvPr id="50" name="Text Box 7"/>
          <p:cNvSpPr txBox="1">
            <a:spLocks noChangeArrowheads="1"/>
          </p:cNvSpPr>
          <p:nvPr/>
        </p:nvSpPr>
        <p:spPr bwMode="auto">
          <a:xfrm>
            <a:off x="251520" y="2276872"/>
            <a:ext cx="187220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PPT Attacker A</a:t>
            </a:r>
            <a:endParaRPr lang="en-US" sz="2000" dirty="0" smtClean="0">
              <a:solidFill>
                <a:srgbClr val="0000FF"/>
              </a:solidFill>
              <a:latin typeface="Calibri" pitchFamily="34" charset="0"/>
              <a:ea typeface="Chalkboard" charset="0"/>
              <a:cs typeface="Chalkboard" charset="0"/>
            </a:endParaRPr>
          </a:p>
        </p:txBody>
      </p:sp>
      <p:sp>
        <p:nvSpPr>
          <p:cNvPr id="54" name="Text Box 7"/>
          <p:cNvSpPr txBox="1">
            <a:spLocks noChangeArrowheads="1"/>
          </p:cNvSpPr>
          <p:nvPr/>
        </p:nvSpPr>
        <p:spPr bwMode="auto">
          <a:xfrm>
            <a:off x="5652120" y="786190"/>
            <a:ext cx="3130025"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sym typeface="Symbol"/>
              </a:rPr>
              <a:t> = </a:t>
            </a:r>
            <a:r>
              <a:rPr lang="en-US" sz="2000" dirty="0" smtClean="0">
                <a:latin typeface="Calibri" pitchFamily="34" charset="0"/>
                <a:ea typeface="Chalkboard" charset="0"/>
                <a:cs typeface="Chalkboard" charset="0"/>
              </a:rPr>
              <a:t>(Gen, Enc, Dec), </a:t>
            </a:r>
            <a:r>
              <a:rPr lang="en-US" sz="2000" dirty="0" smtClean="0">
                <a:latin typeface="Brush Script MT" pitchFamily="66" charset="0"/>
                <a:ea typeface="Brush Script MT" charset="0"/>
                <a:cs typeface="Brush Script MT" charset="0"/>
              </a:rPr>
              <a:t>M</a:t>
            </a:r>
            <a:r>
              <a:rPr lang="en-US" sz="2000" dirty="0" smtClean="0">
                <a:latin typeface="Calibri" pitchFamily="34" charset="0"/>
                <a:ea typeface="Chalkboard" charset="0"/>
                <a:cs typeface="Chalkboard" charset="0"/>
              </a:rPr>
              <a:t>       </a:t>
            </a:r>
            <a:endParaRPr lang="en-US" sz="2000" dirty="0" smtClean="0">
              <a:solidFill>
                <a:srgbClr val="0000FF"/>
              </a:solidFill>
              <a:latin typeface="Calibri" pitchFamily="34" charset="0"/>
              <a:ea typeface="Chalkboard" charset="0"/>
              <a:cs typeface="Chalkboard" charset="0"/>
            </a:endParaRPr>
          </a:p>
        </p:txBody>
      </p:sp>
      <p:grpSp>
        <p:nvGrpSpPr>
          <p:cNvPr id="56" name="Group 74"/>
          <p:cNvGrpSpPr/>
          <p:nvPr/>
        </p:nvGrpSpPr>
        <p:grpSpPr>
          <a:xfrm>
            <a:off x="395536" y="548680"/>
            <a:ext cx="2232248" cy="760150"/>
            <a:chOff x="4724400" y="1628800"/>
            <a:chExt cx="2232248" cy="760150"/>
          </a:xfrm>
        </p:grpSpPr>
        <p:sp>
          <p:nvSpPr>
            <p:cNvPr id="57" name="Text Box 7"/>
            <p:cNvSpPr txBox="1">
              <a:spLocks noChangeArrowheads="1"/>
            </p:cNvSpPr>
            <p:nvPr/>
          </p:nvSpPr>
          <p:spPr bwMode="auto">
            <a:xfrm>
              <a:off x="4724400" y="1804754"/>
              <a:ext cx="22322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err="1" smtClean="0">
                  <a:latin typeface="Calibri" pitchFamily="34" charset="0"/>
                  <a:ea typeface="Chalkboard" charset="0"/>
                  <a:cs typeface="Chalkboard" charset="0"/>
                </a:rPr>
                <a:t>PrivK</a:t>
              </a:r>
              <a:r>
                <a:rPr lang="en-US" sz="2000" dirty="0" smtClean="0">
                  <a:latin typeface="Calibri" pitchFamily="34" charset="0"/>
                  <a:ea typeface="Chalkboard" charset="0"/>
                  <a:cs typeface="Chalkboard" charset="0"/>
                </a:rPr>
                <a:t>         (n)</a:t>
              </a:r>
              <a:endParaRPr lang="en-US" sz="2000" dirty="0" smtClean="0">
                <a:solidFill>
                  <a:srgbClr val="0000FF"/>
                </a:solidFill>
                <a:latin typeface="Calibri" pitchFamily="34" charset="0"/>
                <a:ea typeface="Chalkboard" charset="0"/>
                <a:cs typeface="Chalkboard" charset="0"/>
              </a:endParaRPr>
            </a:p>
          </p:txBody>
        </p:sp>
        <p:sp>
          <p:nvSpPr>
            <p:cNvPr id="58" name="Text Box 7"/>
            <p:cNvSpPr txBox="1">
              <a:spLocks noChangeArrowheads="1"/>
            </p:cNvSpPr>
            <p:nvPr/>
          </p:nvSpPr>
          <p:spPr bwMode="auto">
            <a:xfrm>
              <a:off x="5228456" y="1988840"/>
              <a:ext cx="79208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A, </a:t>
              </a:r>
              <a:r>
                <a:rPr lang="en-US" sz="2000" dirty="0" smtClean="0">
                  <a:latin typeface="Calibri" pitchFamily="34" charset="0"/>
                  <a:ea typeface="Chalkboard" charset="0"/>
                  <a:cs typeface="Chalkboard" charset="0"/>
                  <a:sym typeface="Symbol"/>
                </a:rPr>
                <a:t></a:t>
              </a:r>
              <a:endParaRPr lang="en-US" sz="2000"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92080" y="1628800"/>
              <a:ext cx="63968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err="1" smtClean="0">
                  <a:latin typeface="Calibri" pitchFamily="34" charset="0"/>
                  <a:ea typeface="Chalkboard" charset="0"/>
                  <a:cs typeface="Chalkboard" charset="0"/>
                </a:rPr>
                <a:t>cca</a:t>
              </a:r>
              <a:endParaRPr lang="en-US" sz="2000" dirty="0" smtClean="0">
                <a:solidFill>
                  <a:srgbClr val="0000FF"/>
                </a:solidFill>
                <a:latin typeface="Calibri" pitchFamily="34" charset="0"/>
                <a:ea typeface="Chalkboard" charset="0"/>
                <a:cs typeface="Chalkboard" charset="0"/>
              </a:endParaRPr>
            </a:p>
          </p:txBody>
        </p:sp>
      </p:grpSp>
      <p:grpSp>
        <p:nvGrpSpPr>
          <p:cNvPr id="60" name="Group 59"/>
          <p:cNvGrpSpPr/>
          <p:nvPr/>
        </p:nvGrpSpPr>
        <p:grpSpPr>
          <a:xfrm>
            <a:off x="2445441" y="2420889"/>
            <a:ext cx="3385537" cy="707886"/>
            <a:chOff x="2517449" y="2154342"/>
            <a:chExt cx="3385537" cy="707886"/>
          </a:xfrm>
        </p:grpSpPr>
        <p:cxnSp>
          <p:nvCxnSpPr>
            <p:cNvPr id="61" name="Straight Connector 60"/>
            <p:cNvCxnSpPr/>
            <p:nvPr/>
          </p:nvCxnSpPr>
          <p:spPr>
            <a:xfrm>
              <a:off x="2517449" y="2479210"/>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27427" y="2154342"/>
              <a:ext cx="2036661" cy="707886"/>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Query: Cipher-text</a:t>
              </a:r>
              <a:endParaRPr lang="en-US" sz="2000" dirty="0" smtClean="0">
                <a:solidFill>
                  <a:srgbClr val="0000FF"/>
                </a:solidFill>
                <a:latin typeface="Calibri" pitchFamily="34" charset="0"/>
                <a:ea typeface="Chalkboard" charset="0"/>
                <a:cs typeface="Chalkboard" charset="0"/>
              </a:endParaRPr>
            </a:p>
          </p:txBody>
        </p:sp>
      </p:grpSp>
      <p:grpSp>
        <p:nvGrpSpPr>
          <p:cNvPr id="63" name="Group 62"/>
          <p:cNvGrpSpPr/>
          <p:nvPr/>
        </p:nvGrpSpPr>
        <p:grpSpPr>
          <a:xfrm>
            <a:off x="2411760" y="2903458"/>
            <a:ext cx="3385537" cy="400110"/>
            <a:chOff x="2483768" y="2730406"/>
            <a:chExt cx="3385537" cy="400110"/>
          </a:xfrm>
        </p:grpSpPr>
        <p:cxnSp>
          <p:nvCxnSpPr>
            <p:cNvPr id="64" name="Straight Connector 63"/>
            <p:cNvCxnSpPr/>
            <p:nvPr/>
          </p:nvCxnSpPr>
          <p:spPr>
            <a:xfrm>
              <a:off x="2483768" y="306896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Text Box 7"/>
            <p:cNvSpPr txBox="1">
              <a:spLocks noChangeArrowheads="1"/>
            </p:cNvSpPr>
            <p:nvPr/>
          </p:nvSpPr>
          <p:spPr bwMode="auto">
            <a:xfrm>
              <a:off x="3203848" y="2730406"/>
              <a:ext cx="2520280"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Response: Plaintext</a:t>
              </a:r>
              <a:endParaRPr lang="en-US" sz="2000" dirty="0" smtClean="0">
                <a:solidFill>
                  <a:srgbClr val="0000FF"/>
                </a:solidFill>
                <a:latin typeface="Calibri" pitchFamily="34" charset="0"/>
                <a:ea typeface="Chalkboard" charset="0"/>
                <a:cs typeface="Chalkboard" charset="0"/>
              </a:endParaRPr>
            </a:p>
          </p:txBody>
        </p:sp>
      </p:grpSp>
      <p:cxnSp>
        <p:nvCxnSpPr>
          <p:cNvPr id="44" name="Straight Connector 43"/>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5496" y="4949552"/>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Cryptography-Lect9.1</a:t>
            </a:r>
            <a:endParaRPr lang="en-US" dirty="0"/>
          </a:p>
        </p:txBody>
      </p:sp>
      <p:sp>
        <p:nvSpPr>
          <p:cNvPr id="4" name="灯片编号占位符 3"/>
          <p:cNvSpPr>
            <a:spLocks noGrp="1"/>
          </p:cNvSpPr>
          <p:nvPr>
            <p:ph type="sldNum" sz="quarter" idx="12"/>
          </p:nvPr>
        </p:nvSpPr>
        <p:spPr/>
        <p:txBody>
          <a:bodyPr/>
          <a:lstStyle/>
          <a:p>
            <a:pPr>
              <a:defRPr/>
            </a:pPr>
            <a:fld id="{A210B1BB-E12E-441C-BC6A-ECF78AA782CB}" type="slidenum">
              <a:rPr lang="en-US" smtClean="0"/>
              <a:pPr>
                <a:defRPr/>
              </a:pPr>
              <a:t>17</a:t>
            </a:fld>
            <a:endParaRPr lang="en-US" dirty="0"/>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linds(horizontal)">
                                      <p:cBhvr>
                                        <p:cTn id="10" dur="500"/>
                                        <p:tgtEl>
                                          <p:spTgt spid="50"/>
                                        </p:tgtEl>
                                      </p:cBhvr>
                                    </p:animEffect>
                                  </p:childTnLst>
                                </p:cTn>
                              </p:par>
                              <p:par>
                                <p:cTn id="11" presetID="3" presetClass="entr" presetSubtype="1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blinds(horizontal)">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blinds(horizontal)">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linds(horizontal)">
                                      <p:cBhvr>
                                        <p:cTn id="26" dur="500"/>
                                        <p:tgtEl>
                                          <p:spTgt spid="33"/>
                                        </p:tgtEl>
                                      </p:cBhvr>
                                    </p:animEffect>
                                  </p:childTnLst>
                                </p:cTn>
                              </p:par>
                              <p:par>
                                <p:cTn id="27" presetID="3"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linds(horizontal)">
                                      <p:cBhvr>
                                        <p:cTn id="34" dur="500"/>
                                        <p:tgtEl>
                                          <p:spTgt spid="26"/>
                                        </p:tgtEl>
                                      </p:cBhvr>
                                    </p:animEffect>
                                  </p:childTnLst>
                                </p:cTn>
                              </p:par>
                              <p:par>
                                <p:cTn id="35" presetID="3" presetClass="entr" presetSubtype="1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par>
                                <p:cTn id="38" presetID="3" presetClass="entr" presetSubtype="10" fill="hold"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blinds(horizontal)">
                                      <p:cBhvr>
                                        <p:cTn id="40" dur="500"/>
                                        <p:tgtEl>
                                          <p:spTgt spid="60"/>
                                        </p:tgtEl>
                                      </p:cBhvr>
                                    </p:animEffect>
                                  </p:childTnLst>
                                </p:cTn>
                              </p:par>
                              <p:par>
                                <p:cTn id="41" presetID="3" presetClass="entr" presetSubtype="1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blinds(horizontal)">
                                      <p:cBhvr>
                                        <p:cTn id="4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8"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a:t>
            </a:r>
            <a:r>
              <a:rPr lang="en-US" sz="3200" kern="0" dirty="0" err="1" smtClean="0">
                <a:solidFill>
                  <a:srgbClr val="009900"/>
                </a:solidFill>
                <a:latin typeface="Calibri" pitchFamily="34" charset="0"/>
                <a:ea typeface="Chalkboard" charset="0"/>
                <a:cs typeface="Chalkboard" charset="0"/>
              </a:rPr>
              <a:t>Indistinguishability</a:t>
            </a:r>
            <a:r>
              <a:rPr lang="en-US" sz="3200" kern="0" dirty="0" smtClean="0">
                <a:solidFill>
                  <a:srgbClr val="009900"/>
                </a:solidFill>
                <a:latin typeface="Calibri" pitchFamily="34" charset="0"/>
                <a:ea typeface="Chalkboard" charset="0"/>
                <a:cs typeface="Chalkboard" charset="0"/>
              </a:rPr>
              <a:t> Experiment</a:t>
            </a:r>
            <a:endParaRPr lang="en-US" sz="3200" kern="0" dirty="0">
              <a:solidFill>
                <a:srgbClr val="009900"/>
              </a:solidFill>
              <a:latin typeface="Calibri" pitchFamily="34" charset="0"/>
              <a:ea typeface="Chalkboard" charset="0"/>
              <a:cs typeface="Chalkboard" charset="0"/>
            </a:endParaRPr>
          </a:p>
        </p:txBody>
      </p:sp>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35504"/>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73736"/>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31610"/>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98" name="Text Box 7"/>
          <p:cNvSpPr txBox="1">
            <a:spLocks noChangeArrowheads="1"/>
          </p:cNvSpPr>
          <p:nvPr/>
        </p:nvSpPr>
        <p:spPr bwMode="auto">
          <a:xfrm>
            <a:off x="-43480" y="4077072"/>
            <a:ext cx="512034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Challenge Phase:</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573390" y="1772816"/>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8" name="Group 40"/>
          <p:cNvGrpSpPr/>
          <p:nvPr/>
        </p:nvGrpSpPr>
        <p:grpSpPr>
          <a:xfrm>
            <a:off x="107504" y="4458598"/>
            <a:ext cx="8927976" cy="1347247"/>
            <a:chOff x="179512" y="4123530"/>
            <a:chExt cx="8532440" cy="1347247"/>
          </a:xfrm>
        </p:grpSpPr>
        <p:sp>
          <p:nvSpPr>
            <p:cNvPr id="42" name="Text Box 7"/>
            <p:cNvSpPr txBox="1">
              <a:spLocks noChangeArrowheads="1"/>
            </p:cNvSpPr>
            <p:nvPr/>
          </p:nvSpPr>
          <p:spPr bwMode="auto">
            <a:xfrm>
              <a:off x="179512" y="4123530"/>
              <a:ext cx="7636771"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submits two equal length </a:t>
              </a:r>
              <a:r>
                <a:rPr lang="en-US" dirty="0" smtClean="0">
                  <a:solidFill>
                    <a:srgbClr val="0000FF"/>
                  </a:solidFill>
                  <a:latin typeface="Calibri" pitchFamily="34" charset="0"/>
                  <a:ea typeface="Chalkboard" charset="0"/>
                  <a:cs typeface="Chalkboard" charset="0"/>
                  <a:sym typeface="Symbol"/>
                </a:rPr>
                <a:t>challenge plaintexts</a:t>
              </a:r>
              <a:endParaRPr lang="en-US" dirty="0" smtClean="0">
                <a:solidFill>
                  <a:srgbClr val="0000FF"/>
                </a:solidFill>
                <a:latin typeface="Calibri" pitchFamily="34" charset="0"/>
                <a:ea typeface="Chalkboard" charset="0"/>
                <a:cs typeface="Chalkboard" charset="0"/>
              </a:endParaRPr>
            </a:p>
          </p:txBody>
        </p:sp>
        <p:sp>
          <p:nvSpPr>
            <p:cNvPr id="43" name="Text Box 7"/>
            <p:cNvSpPr txBox="1">
              <a:spLocks noChangeArrowheads="1"/>
            </p:cNvSpPr>
            <p:nvPr/>
          </p:nvSpPr>
          <p:spPr bwMode="auto">
            <a:xfrm>
              <a:off x="179512" y="4525381"/>
              <a:ext cx="8532440" cy="646331"/>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is </a:t>
              </a:r>
              <a:r>
                <a:rPr lang="en-US" dirty="0" smtClean="0">
                  <a:solidFill>
                    <a:srgbClr val="FF0000"/>
                  </a:solidFill>
                  <a:latin typeface="Calibri" pitchFamily="34" charset="0"/>
                  <a:ea typeface="Chalkboard" charset="0"/>
                  <a:cs typeface="Chalkboard" charset="0"/>
                  <a:sym typeface="Symbol"/>
                </a:rPr>
                <a:t>free to submit any message </a:t>
              </a:r>
              <a:r>
                <a:rPr lang="en-US" dirty="0" smtClean="0">
                  <a:latin typeface="Calibri" pitchFamily="34" charset="0"/>
                  <a:ea typeface="Chalkboard" charset="0"/>
                  <a:cs typeface="Chalkboard" charset="0"/>
                  <a:sym typeface="Symbol"/>
                </a:rPr>
                <a:t>of its choice (including the ones </a:t>
              </a:r>
              <a:r>
                <a:rPr lang="en-US" dirty="0" smtClean="0">
                  <a:solidFill>
                    <a:srgbClr val="FF0000"/>
                  </a:solidFill>
                  <a:latin typeface="Calibri" pitchFamily="34" charset="0"/>
                  <a:ea typeface="Chalkboard" charset="0"/>
                  <a:cs typeface="Chalkboard" charset="0"/>
                  <a:sym typeface="Symbol"/>
                </a:rPr>
                <a:t>already queried during the training phase</a:t>
              </a:r>
              <a:r>
                <a:rPr lang="en-US" dirty="0" smtClean="0">
                  <a:latin typeface="Calibri" pitchFamily="34" charset="0"/>
                  <a:ea typeface="Chalkboard" charset="0"/>
                  <a:cs typeface="Chalkboard" charset="0"/>
                  <a:sym typeface="Symbol"/>
                </a:rPr>
                <a:t>)</a:t>
              </a:r>
              <a:endParaRPr lang="en-US" dirty="0" smtClean="0">
                <a:solidFill>
                  <a:srgbClr val="FF0000"/>
                </a:solidFill>
                <a:latin typeface="Calibri" pitchFamily="34" charset="0"/>
                <a:ea typeface="Chalkboard" charset="0"/>
                <a:cs typeface="Chalkboard" charset="0"/>
              </a:endParaRPr>
            </a:p>
          </p:txBody>
        </p:sp>
        <p:sp>
          <p:nvSpPr>
            <p:cNvPr id="44" name="Text Box 7"/>
            <p:cNvSpPr txBox="1">
              <a:spLocks noChangeArrowheads="1"/>
            </p:cNvSpPr>
            <p:nvPr/>
          </p:nvSpPr>
          <p:spPr bwMode="auto">
            <a:xfrm>
              <a:off x="179512" y="5101445"/>
              <a:ext cx="8532440"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solidFill>
                    <a:srgbClr val="0000FF"/>
                  </a:solidFill>
                  <a:latin typeface="Calibri" pitchFamily="34" charset="0"/>
                  <a:ea typeface="Chalkboard" charset="0"/>
                  <a:cs typeface="Chalkboard" charset="0"/>
                  <a:sym typeface="Symbol"/>
                </a:rPr>
                <a:t>One of the challenge plaintexts is randomly encrypted </a:t>
              </a:r>
              <a:r>
                <a:rPr lang="en-US" dirty="0" smtClean="0">
                  <a:latin typeface="Calibri" pitchFamily="34" charset="0"/>
                  <a:ea typeface="Chalkboard" charset="0"/>
                  <a:cs typeface="Chalkboard" charset="0"/>
                  <a:sym typeface="Symbol"/>
                </a:rPr>
                <a:t>for A (using fresh randomness)</a:t>
              </a:r>
              <a:endParaRPr lang="en-US" dirty="0" smtClean="0">
                <a:solidFill>
                  <a:srgbClr val="0000FF"/>
                </a:solidFill>
                <a:latin typeface="Calibri" pitchFamily="34" charset="0"/>
                <a:ea typeface="Chalkboard" charset="0"/>
                <a:cs typeface="Chalkboard" charset="0"/>
              </a:endParaRPr>
            </a:p>
          </p:txBody>
        </p:sp>
      </p:grpSp>
      <p:cxnSp>
        <p:nvCxnSpPr>
          <p:cNvPr id="45" name="Straight Connector 44"/>
          <p:cNvCxnSpPr/>
          <p:nvPr/>
        </p:nvCxnSpPr>
        <p:spPr>
          <a:xfrm>
            <a:off x="2418729" y="2665947"/>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2801305" y="2305906"/>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1 </a:t>
            </a:r>
            <a:r>
              <a:rPr lang="en-US" dirty="0" smtClean="0">
                <a:latin typeface="Calibri" pitchFamily="34" charset="0"/>
                <a:ea typeface="Chalkboard" charset="0"/>
                <a:cs typeface="Chalkboard" charset="0"/>
                <a:sym typeface="Symbol"/>
              </a:rPr>
              <a:t> </a:t>
            </a:r>
            <a:r>
              <a:rPr lang="en-US" dirty="0" smtClean="0">
                <a:latin typeface="Brush Script MT" pitchFamily="66" charset="0"/>
                <a:ea typeface="Brush Script MT" charset="0"/>
                <a:cs typeface="Brush Script MT" charset="0"/>
                <a:sym typeface="Symbol"/>
              </a:rPr>
              <a:t>M</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3" cstate="print"/>
          <a:srcRect/>
          <a:stretch>
            <a:fillRect/>
          </a:stretch>
        </p:blipFill>
        <p:spPr bwMode="auto">
          <a:xfrm>
            <a:off x="7776864" y="1340768"/>
            <a:ext cx="699465" cy="432048"/>
          </a:xfrm>
          <a:prstGeom prst="rect">
            <a:avLst/>
          </a:prstGeom>
          <a:noFill/>
          <a:ln w="9525">
            <a:noFill/>
            <a:miter lim="800000"/>
            <a:headEnd/>
            <a:tailEnd/>
          </a:ln>
        </p:spPr>
      </p:pic>
      <p:grpSp>
        <p:nvGrpSpPr>
          <p:cNvPr id="10" name="Group 59"/>
          <p:cNvGrpSpPr/>
          <p:nvPr/>
        </p:nvGrpSpPr>
        <p:grpSpPr>
          <a:xfrm>
            <a:off x="7002666" y="1685419"/>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cxnSp>
        <p:nvCxnSpPr>
          <p:cNvPr id="61" name="Straight Connector 60"/>
          <p:cNvCxnSpPr/>
          <p:nvPr/>
        </p:nvCxnSpPr>
        <p:spPr>
          <a:xfrm>
            <a:off x="2483768" y="3114335"/>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85499" y="2780928"/>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pic>
        <p:nvPicPr>
          <p:cNvPr id="63" name="Picture 2"/>
          <p:cNvPicPr>
            <a:picLocks noChangeAspect="1" noChangeArrowheads="1"/>
          </p:cNvPicPr>
          <p:nvPr/>
        </p:nvPicPr>
        <p:blipFill>
          <a:blip r:embed="rId4" cstate="print"/>
          <a:srcRect/>
          <a:stretch>
            <a:fillRect/>
          </a:stretch>
        </p:blipFill>
        <p:spPr bwMode="auto">
          <a:xfrm>
            <a:off x="5850530" y="2325672"/>
            <a:ext cx="1742830" cy="1052806"/>
          </a:xfrm>
          <a:prstGeom prst="rect">
            <a:avLst/>
          </a:prstGeom>
          <a:noFill/>
          <a:ln w="9525">
            <a:noFill/>
            <a:miter lim="800000"/>
            <a:headEnd/>
            <a:tailEnd/>
          </a:ln>
        </p:spPr>
      </p:pic>
      <p:pic>
        <p:nvPicPr>
          <p:cNvPr id="64" name="Picture 3"/>
          <p:cNvPicPr>
            <a:picLocks noChangeAspect="1" noChangeArrowheads="1"/>
          </p:cNvPicPr>
          <p:nvPr/>
        </p:nvPicPr>
        <p:blipFill>
          <a:blip r:embed="rId5" cstate="print"/>
          <a:srcRect/>
          <a:stretch>
            <a:fillRect/>
          </a:stretch>
        </p:blipFill>
        <p:spPr bwMode="auto">
          <a:xfrm>
            <a:off x="608778" y="2649831"/>
            <a:ext cx="1514272" cy="872663"/>
          </a:xfrm>
          <a:prstGeom prst="rect">
            <a:avLst/>
          </a:prstGeom>
          <a:noFill/>
          <a:ln w="9525">
            <a:noFill/>
            <a:miter lim="800000"/>
            <a:headEnd/>
            <a:tailEnd/>
          </a:ln>
        </p:spPr>
      </p:pic>
      <p:sp>
        <p:nvSpPr>
          <p:cNvPr id="65" name="Text Box 7"/>
          <p:cNvSpPr txBox="1">
            <a:spLocks noChangeArrowheads="1"/>
          </p:cNvSpPr>
          <p:nvPr/>
        </p:nvSpPr>
        <p:spPr bwMode="auto">
          <a:xfrm>
            <a:off x="395536" y="3522494"/>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66" name="Text Box 7"/>
          <p:cNvSpPr txBox="1">
            <a:spLocks noChangeArrowheads="1"/>
          </p:cNvSpPr>
          <p:nvPr/>
        </p:nvSpPr>
        <p:spPr bwMode="auto">
          <a:xfrm>
            <a:off x="6116034" y="3378478"/>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sp>
        <p:nvSpPr>
          <p:cNvPr id="67" name="Text Box 7"/>
          <p:cNvSpPr txBox="1">
            <a:spLocks noChangeArrowheads="1"/>
          </p:cNvSpPr>
          <p:nvPr/>
        </p:nvSpPr>
        <p:spPr bwMode="auto">
          <a:xfrm>
            <a:off x="251520" y="2204864"/>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cxnSp>
        <p:nvCxnSpPr>
          <p:cNvPr id="41" name="Straight Connector 40"/>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6512" y="4085456"/>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9" name="页脚占位符 8"/>
          <p:cNvSpPr>
            <a:spLocks noGrp="1"/>
          </p:cNvSpPr>
          <p:nvPr>
            <p:ph type="ftr" sz="quarter" idx="11"/>
          </p:nvPr>
        </p:nvSpPr>
        <p:spPr/>
        <p:txBody>
          <a:bodyPr/>
          <a:lstStyle/>
          <a:p>
            <a:pPr>
              <a:defRPr/>
            </a:pPr>
            <a:r>
              <a:rPr lang="en-US" smtClean="0"/>
              <a:t>S8101034Q-Modern Cryptography-Lect9.1</a:t>
            </a:r>
            <a:endParaRPr lang="en-US" dirty="0"/>
          </a:p>
        </p:txBody>
      </p:sp>
      <p:sp>
        <p:nvSpPr>
          <p:cNvPr id="11" name="灯片编号占位符 10"/>
          <p:cNvSpPr>
            <a:spLocks noGrp="1"/>
          </p:cNvSpPr>
          <p:nvPr>
            <p:ph type="sldNum" sz="quarter" idx="12"/>
          </p:nvPr>
        </p:nvSpPr>
        <p:spPr/>
        <p:txBody>
          <a:bodyPr/>
          <a:lstStyle/>
          <a:p>
            <a:pPr>
              <a:defRPr/>
            </a:pPr>
            <a:fld id="{A210B1BB-E12E-441C-BC6A-ECF78AA782CB}" type="slidenum">
              <a:rPr lang="en-US" smtClean="0"/>
              <a:pPr>
                <a:defRPr/>
              </a:pPr>
              <a:t>18</a:t>
            </a:fld>
            <a:endParaRPr lang="en-US" dirty="0"/>
          </a:p>
        </p:txBody>
      </p:sp>
    </p:spTree>
    <p:extLst>
      <p:ext uri="{BB962C8B-B14F-4D97-AF65-F5344CB8AC3E}">
        <p14:creationId xmlns:p14="http://schemas.microsoft.com/office/powerpoint/2010/main" val="212363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49" grpId="0"/>
      <p:bldP spid="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a:t>
            </a:r>
            <a:r>
              <a:rPr lang="en-US" sz="3200" kern="0" dirty="0" err="1" smtClean="0">
                <a:solidFill>
                  <a:srgbClr val="009900"/>
                </a:solidFill>
                <a:latin typeface="Calibri" pitchFamily="34" charset="0"/>
                <a:ea typeface="Chalkboard" charset="0"/>
                <a:cs typeface="Chalkboard" charset="0"/>
              </a:rPr>
              <a:t>Indistinguishability</a:t>
            </a:r>
            <a:r>
              <a:rPr lang="en-US" sz="3200" kern="0" dirty="0" smtClean="0">
                <a:solidFill>
                  <a:srgbClr val="009900"/>
                </a:solidFill>
                <a:latin typeface="Calibri" pitchFamily="34" charset="0"/>
                <a:ea typeface="Chalkboard" charset="0"/>
                <a:cs typeface="Chalkboard" charset="0"/>
              </a:rPr>
              <a:t> Experiment</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850530" y="2325672"/>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8778" y="2649831"/>
            <a:ext cx="1514272" cy="872663"/>
          </a:xfrm>
          <a:prstGeom prst="rect">
            <a:avLst/>
          </a:prstGeom>
          <a:noFill/>
          <a:ln w="9525">
            <a:noFill/>
            <a:miter lim="800000"/>
            <a:headEnd/>
            <a:tailEnd/>
          </a:ln>
        </p:spPr>
      </p:pic>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395536" y="3522494"/>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6116034" y="3378478"/>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35504"/>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73736"/>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31610"/>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251520" y="2204864"/>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sp>
        <p:nvSpPr>
          <p:cNvPr id="98" name="Text Box 7"/>
          <p:cNvSpPr txBox="1">
            <a:spLocks noChangeArrowheads="1"/>
          </p:cNvSpPr>
          <p:nvPr/>
        </p:nvSpPr>
        <p:spPr bwMode="auto">
          <a:xfrm>
            <a:off x="110549" y="4428401"/>
            <a:ext cx="4893499"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Post-challenge Training Phase:</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573390" y="1772816"/>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a:off x="2418729" y="2665947"/>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2801305" y="2305906"/>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1 </a:t>
            </a:r>
            <a:r>
              <a:rPr lang="en-US" dirty="0" smtClean="0">
                <a:latin typeface="Calibri" pitchFamily="34" charset="0"/>
                <a:ea typeface="Chalkboard" charset="0"/>
                <a:cs typeface="Chalkboard" charset="0"/>
                <a:sym typeface="Symbol"/>
              </a:rPr>
              <a:t> </a:t>
            </a:r>
            <a:r>
              <a:rPr lang="en-US" dirty="0" smtClean="0">
                <a:latin typeface="Brush Script MT" pitchFamily="66" charset="0"/>
                <a:ea typeface="Brush Script MT" charset="0"/>
                <a:cs typeface="Brush Script MT" charset="0"/>
                <a:sym typeface="Symbol"/>
              </a:rPr>
              <a:t>M</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5" cstate="print"/>
          <a:srcRect/>
          <a:stretch>
            <a:fillRect/>
          </a:stretch>
        </p:blipFill>
        <p:spPr bwMode="auto">
          <a:xfrm>
            <a:off x="7776864" y="1340768"/>
            <a:ext cx="699465" cy="432048"/>
          </a:xfrm>
          <a:prstGeom prst="rect">
            <a:avLst/>
          </a:prstGeom>
          <a:noFill/>
          <a:ln w="9525">
            <a:noFill/>
            <a:miter lim="800000"/>
            <a:headEnd/>
            <a:tailEnd/>
          </a:ln>
        </p:spPr>
      </p:pic>
      <p:grpSp>
        <p:nvGrpSpPr>
          <p:cNvPr id="9" name="Group 59"/>
          <p:cNvGrpSpPr/>
          <p:nvPr/>
        </p:nvGrpSpPr>
        <p:grpSpPr>
          <a:xfrm>
            <a:off x="7002666" y="1685419"/>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cxnSp>
        <p:nvCxnSpPr>
          <p:cNvPr id="61" name="Straight Connector 60"/>
          <p:cNvCxnSpPr/>
          <p:nvPr/>
        </p:nvCxnSpPr>
        <p:spPr>
          <a:xfrm>
            <a:off x="2483768" y="3114335"/>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85499" y="2780928"/>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nvGrpSpPr>
          <p:cNvPr id="10" name="Group 52"/>
          <p:cNvGrpSpPr/>
          <p:nvPr/>
        </p:nvGrpSpPr>
        <p:grpSpPr>
          <a:xfrm>
            <a:off x="251520" y="4932457"/>
            <a:ext cx="8352928" cy="801380"/>
            <a:chOff x="611560" y="4386590"/>
            <a:chExt cx="8352928" cy="801380"/>
          </a:xfrm>
        </p:grpSpPr>
        <p:sp>
          <p:nvSpPr>
            <p:cNvPr id="63" name="Text Box 7"/>
            <p:cNvSpPr txBox="1">
              <a:spLocks noChangeArrowheads="1"/>
            </p:cNvSpPr>
            <p:nvPr/>
          </p:nvSpPr>
          <p:spPr bwMode="auto">
            <a:xfrm>
              <a:off x="614605" y="4386590"/>
              <a:ext cx="7636771"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is given </a:t>
              </a:r>
              <a:r>
                <a:rPr lang="en-US" dirty="0" smtClean="0">
                  <a:solidFill>
                    <a:srgbClr val="0000FF"/>
                  </a:solidFill>
                  <a:latin typeface="Calibri" pitchFamily="34" charset="0"/>
                  <a:ea typeface="Chalkboard" charset="0"/>
                  <a:cs typeface="Chalkboard" charset="0"/>
                  <a:sym typeface="Symbol"/>
                </a:rPr>
                <a:t>oracle access </a:t>
              </a:r>
              <a:r>
                <a:rPr lang="en-US" dirty="0" smtClean="0">
                  <a:latin typeface="Calibri" pitchFamily="34" charset="0"/>
                  <a:ea typeface="Chalkboard" charset="0"/>
                  <a:cs typeface="Chalkboard" charset="0"/>
                  <a:sym typeface="Symbol"/>
                </a:rPr>
                <a:t>to both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 and Deck()</a:t>
              </a:r>
              <a:endParaRPr lang="en-US" dirty="0" smtClean="0">
                <a:solidFill>
                  <a:srgbClr val="0000FF"/>
                </a:solidFill>
                <a:latin typeface="Calibri" pitchFamily="34" charset="0"/>
                <a:ea typeface="Chalkboard" charset="0"/>
                <a:cs typeface="Chalkboard" charset="0"/>
              </a:endParaRPr>
            </a:p>
          </p:txBody>
        </p:sp>
        <p:sp>
          <p:nvSpPr>
            <p:cNvPr id="64" name="Text Box 7"/>
            <p:cNvSpPr txBox="1">
              <a:spLocks noChangeArrowheads="1"/>
            </p:cNvSpPr>
            <p:nvPr/>
          </p:nvSpPr>
          <p:spPr bwMode="auto">
            <a:xfrm>
              <a:off x="611560" y="4818638"/>
              <a:ext cx="8352928"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a:t>
              </a:r>
              <a:r>
                <a:rPr lang="en-US" dirty="0" smtClean="0">
                  <a:solidFill>
                    <a:srgbClr val="FF0000"/>
                  </a:solidFill>
                  <a:latin typeface="Calibri" pitchFamily="34" charset="0"/>
                  <a:ea typeface="Chalkboard" charset="0"/>
                  <a:cs typeface="Chalkboard" charset="0"/>
                  <a:sym typeface="Symbol"/>
                </a:rPr>
                <a:t>adaptively</a:t>
              </a:r>
              <a:r>
                <a:rPr lang="en-US" dirty="0" smtClean="0">
                  <a:latin typeface="Calibri" pitchFamily="34" charset="0"/>
                  <a:ea typeface="Chalkboard" charset="0"/>
                  <a:cs typeface="Chalkboard" charset="0"/>
                  <a:sym typeface="Symbol"/>
                </a:rPr>
                <a:t> submits its encryption/decryption query and receives the response</a:t>
              </a:r>
              <a:endParaRPr lang="en-US" dirty="0" smtClean="0">
                <a:solidFill>
                  <a:srgbClr val="FF0000"/>
                </a:solidFill>
                <a:latin typeface="Calibri" pitchFamily="34" charset="0"/>
                <a:ea typeface="Chalkboard" charset="0"/>
                <a:cs typeface="Chalkboard" charset="0"/>
              </a:endParaRPr>
            </a:p>
          </p:txBody>
        </p:sp>
      </p:grpSp>
      <p:grpSp>
        <p:nvGrpSpPr>
          <p:cNvPr id="11" name="Group 65"/>
          <p:cNvGrpSpPr/>
          <p:nvPr/>
        </p:nvGrpSpPr>
        <p:grpSpPr>
          <a:xfrm>
            <a:off x="2517449" y="3183941"/>
            <a:ext cx="3385537" cy="369332"/>
            <a:chOff x="2517449" y="2154342"/>
            <a:chExt cx="3385537" cy="369332"/>
          </a:xfrm>
        </p:grpSpPr>
        <p:cxnSp>
          <p:nvCxnSpPr>
            <p:cNvPr id="67" name="Straight Connector 66"/>
            <p:cNvCxnSpPr/>
            <p:nvPr/>
          </p:nvCxnSpPr>
          <p:spPr>
            <a:xfrm>
              <a:off x="2517449" y="2479210"/>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 Box 7"/>
            <p:cNvSpPr txBox="1">
              <a:spLocks noChangeArrowheads="1"/>
            </p:cNvSpPr>
            <p:nvPr/>
          </p:nvSpPr>
          <p:spPr bwMode="auto">
            <a:xfrm>
              <a:off x="2555776" y="2154342"/>
              <a:ext cx="33123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Query: Plain-text/</a:t>
              </a:r>
              <a:r>
                <a:rPr lang="en-US" dirty="0" err="1" smtClean="0">
                  <a:latin typeface="Calibri" pitchFamily="34" charset="0"/>
                  <a:ea typeface="Chalkboard" charset="0"/>
                  <a:cs typeface="Chalkboard" charset="0"/>
                </a:rPr>
                <a:t>Ciphertext</a:t>
              </a:r>
              <a:endParaRPr lang="en-US" dirty="0" smtClean="0">
                <a:solidFill>
                  <a:srgbClr val="0000FF"/>
                </a:solidFill>
                <a:latin typeface="Calibri" pitchFamily="34" charset="0"/>
                <a:ea typeface="Chalkboard" charset="0"/>
                <a:cs typeface="Chalkboard" charset="0"/>
              </a:endParaRPr>
            </a:p>
          </p:txBody>
        </p:sp>
      </p:grpSp>
      <p:grpSp>
        <p:nvGrpSpPr>
          <p:cNvPr id="13" name="Group 68"/>
          <p:cNvGrpSpPr/>
          <p:nvPr/>
        </p:nvGrpSpPr>
        <p:grpSpPr>
          <a:xfrm>
            <a:off x="2483768" y="3666510"/>
            <a:ext cx="3528392" cy="369332"/>
            <a:chOff x="2483768" y="2730406"/>
            <a:chExt cx="3528392" cy="369332"/>
          </a:xfrm>
        </p:grpSpPr>
        <p:cxnSp>
          <p:nvCxnSpPr>
            <p:cNvPr id="70" name="Straight Connector 69"/>
            <p:cNvCxnSpPr/>
            <p:nvPr/>
          </p:nvCxnSpPr>
          <p:spPr>
            <a:xfrm>
              <a:off x="2483768" y="306896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1" name="Text Box 7"/>
            <p:cNvSpPr txBox="1">
              <a:spLocks noChangeArrowheads="1"/>
            </p:cNvSpPr>
            <p:nvPr/>
          </p:nvSpPr>
          <p:spPr bwMode="auto">
            <a:xfrm>
              <a:off x="2627784" y="2730406"/>
              <a:ext cx="33843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Response: </a:t>
              </a:r>
              <a:r>
                <a:rPr lang="en-US" dirty="0" err="1" smtClean="0">
                  <a:latin typeface="Calibri" pitchFamily="34" charset="0"/>
                  <a:ea typeface="Chalkboard" charset="0"/>
                  <a:cs typeface="Chalkboard" charset="0"/>
                </a:rPr>
                <a:t>Ciphertext</a:t>
              </a:r>
              <a:r>
                <a:rPr lang="en-US" dirty="0" smtClean="0">
                  <a:latin typeface="Calibri" pitchFamily="34" charset="0"/>
                  <a:ea typeface="Chalkboard" charset="0"/>
                  <a:cs typeface="Chalkboard" charset="0"/>
                </a:rPr>
                <a:t>/Plaintext</a:t>
              </a:r>
              <a:endParaRPr lang="en-US" dirty="0" smtClean="0">
                <a:solidFill>
                  <a:srgbClr val="0000FF"/>
                </a:solidFill>
                <a:latin typeface="Calibri" pitchFamily="34" charset="0"/>
                <a:ea typeface="Chalkboard" charset="0"/>
                <a:cs typeface="Chalkboard" charset="0"/>
              </a:endParaRPr>
            </a:p>
          </p:txBody>
        </p:sp>
      </p:grpSp>
      <p:sp>
        <p:nvSpPr>
          <p:cNvPr id="53" name="Text Box 7"/>
          <p:cNvSpPr txBox="1">
            <a:spLocks noChangeArrowheads="1"/>
          </p:cNvSpPr>
          <p:nvPr/>
        </p:nvSpPr>
        <p:spPr bwMode="auto">
          <a:xfrm>
            <a:off x="743765" y="5410671"/>
            <a:ext cx="8352928" cy="646331"/>
          </a:xfrm>
          <a:prstGeom prst="rect">
            <a:avLst/>
          </a:prstGeom>
          <a:solidFill>
            <a:schemeClr val="accent1"/>
          </a:solid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A is restricted from submitting the challenge </a:t>
            </a:r>
            <a:r>
              <a:rPr lang="en-US" dirty="0" err="1" smtClean="0">
                <a:latin typeface="Calibri" pitchFamily="34" charset="0"/>
                <a:ea typeface="Chalkboard" charset="0"/>
                <a:cs typeface="Chalkboard" charset="0"/>
                <a:sym typeface="Symbol"/>
              </a:rPr>
              <a:t>ciphertext</a:t>
            </a:r>
            <a:r>
              <a:rPr lang="en-US" dirty="0" smtClean="0">
                <a:latin typeface="Calibri" pitchFamily="34" charset="0"/>
                <a:ea typeface="Chalkboard" charset="0"/>
                <a:cs typeface="Chalkboard" charset="0"/>
                <a:sym typeface="Symbol"/>
              </a:rPr>
              <a:t> c as the decryption query  --- otherwise impossible to achieve any security</a:t>
            </a:r>
            <a:endParaRPr lang="en-US" dirty="0" smtClean="0">
              <a:solidFill>
                <a:srgbClr val="FF0000"/>
              </a:solidFill>
              <a:latin typeface="Calibri" pitchFamily="34" charset="0"/>
              <a:ea typeface="Chalkboard" charset="0"/>
              <a:cs typeface="Chalkboard" charset="0"/>
            </a:endParaRPr>
          </a:p>
        </p:txBody>
      </p:sp>
      <p:cxnSp>
        <p:nvCxnSpPr>
          <p:cNvPr id="56" name="Straight Connector 55"/>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0" y="4293096"/>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8" name="页脚占位符 7"/>
          <p:cNvSpPr>
            <a:spLocks noGrp="1"/>
          </p:cNvSpPr>
          <p:nvPr>
            <p:ph type="ftr" sz="quarter" idx="11"/>
          </p:nvPr>
        </p:nvSpPr>
        <p:spPr/>
        <p:txBody>
          <a:bodyPr/>
          <a:lstStyle/>
          <a:p>
            <a:pPr>
              <a:defRPr/>
            </a:pPr>
            <a:r>
              <a:rPr lang="en-US" smtClean="0"/>
              <a:t>S8101034Q-Modern Cryptography-Lect9.1</a:t>
            </a:r>
            <a:endParaRPr lang="en-US" dirty="0"/>
          </a:p>
        </p:txBody>
      </p:sp>
      <p:sp>
        <p:nvSpPr>
          <p:cNvPr id="14" name="灯片编号占位符 13"/>
          <p:cNvSpPr>
            <a:spLocks noGrp="1"/>
          </p:cNvSpPr>
          <p:nvPr>
            <p:ph type="sldNum" sz="quarter" idx="12"/>
          </p:nvPr>
        </p:nvSpPr>
        <p:spPr/>
        <p:txBody>
          <a:bodyPr/>
          <a:lstStyle/>
          <a:p>
            <a:pPr>
              <a:defRPr/>
            </a:pPr>
            <a:fld id="{A210B1BB-E12E-441C-BC6A-ECF78AA782CB}" type="slidenum">
              <a:rPr lang="en-US" smtClean="0"/>
              <a:pPr>
                <a:defRPr/>
              </a:pPr>
              <a:t>19</a:t>
            </a:fld>
            <a:endParaRPr lang="en-US" dirty="0"/>
          </a:p>
        </p:txBody>
      </p:sp>
    </p:spTree>
    <p:extLst>
      <p:ext uri="{BB962C8B-B14F-4D97-AF65-F5344CB8AC3E}">
        <p14:creationId xmlns:p14="http://schemas.microsoft.com/office/powerpoint/2010/main" val="343171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linds(horizontal)">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repeatCount="indefinite" fill="hold" nodeType="clickEffect">
                                  <p:stCondLst>
                                    <p:cond delay="0"/>
                                  </p:stCondLst>
                                  <p:childTnLst>
                                    <p:animEffect transition="out" filter="fade">
                                      <p:cBhvr>
                                        <p:cTn id="21" dur="500" tmFilter="0, 0; .2, .5; .8, .5; 1, 0"/>
                                        <p:tgtEl>
                                          <p:spTgt spid="11"/>
                                        </p:tgtEl>
                                      </p:cBhvr>
                                    </p:animEffect>
                                    <p:animScale>
                                      <p:cBhvr>
                                        <p:cTn id="22" dur="250" autoRev="1" fill="hold"/>
                                        <p:tgtEl>
                                          <p:spTgt spid="11"/>
                                        </p:tgtEl>
                                      </p:cBhvr>
                                      <p:by x="105000" y="105000"/>
                                    </p:animScale>
                                  </p:childTnLst>
                                </p:cTn>
                              </p:par>
                              <p:par>
                                <p:cTn id="23" presetID="26" presetClass="emph" presetSubtype="0" repeatCount="indefinite" fill="hold" nodeType="with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8000"/>
                </a:solidFill>
                <a:latin typeface="Chalkboard" charset="0"/>
                <a:ea typeface="Chalkboard" charset="0"/>
                <a:cs typeface="Chalkboard" charset="0"/>
              </a:rPr>
              <a:t>Recall</a:t>
            </a:r>
            <a:endParaRPr lang="en-US" sz="3600" dirty="0">
              <a:solidFill>
                <a:srgbClr val="008000"/>
              </a:solidFill>
              <a:latin typeface="Chalkboard" charset="0"/>
              <a:ea typeface="Chalkboard" charset="0"/>
              <a:cs typeface="Chalkboard" charset="0"/>
            </a:endParaRPr>
          </a:p>
        </p:txBody>
      </p:sp>
      <p:sp>
        <p:nvSpPr>
          <p:cNvPr id="3" name="日期占位符 2"/>
          <p:cNvSpPr>
            <a:spLocks noGrp="1"/>
          </p:cNvSpPr>
          <p:nvPr>
            <p:ph type="dt" sz="half" idx="10"/>
          </p:nvPr>
        </p:nvSpPr>
        <p:spPr/>
        <p:txBody>
          <a:bodyPr/>
          <a:lstStyle/>
          <a:p>
            <a:pPr>
              <a:defRPr/>
            </a:pPr>
            <a:r>
              <a:rPr lang="en-US" altLang="zh-CN" smtClean="0"/>
              <a:t>Thur, 11/10/2018</a:t>
            </a:r>
            <a:endParaRPr lang="en-US" dirty="0"/>
          </a:p>
        </p:txBody>
      </p:sp>
      <p:sp>
        <p:nvSpPr>
          <p:cNvPr id="4" name="页脚占位符 3"/>
          <p:cNvSpPr>
            <a:spLocks noGrp="1"/>
          </p:cNvSpPr>
          <p:nvPr>
            <p:ph type="ftr" sz="quarter" idx="11"/>
          </p:nvPr>
        </p:nvSpPr>
        <p:spPr/>
        <p:txBody>
          <a:bodyPr/>
          <a:lstStyle/>
          <a:p>
            <a:pPr>
              <a:defRPr/>
            </a:pPr>
            <a:r>
              <a:rPr lang="en-US" smtClean="0"/>
              <a:t>S8101034Q-Modern Cryptography-Lect9.1</a:t>
            </a:r>
            <a:endParaRPr lang="en-US" dirty="0"/>
          </a:p>
        </p:txBody>
      </p:sp>
      <p:sp>
        <p:nvSpPr>
          <p:cNvPr id="15" name="灯片编号占位符 14"/>
          <p:cNvSpPr>
            <a:spLocks noGrp="1"/>
          </p:cNvSpPr>
          <p:nvPr>
            <p:ph type="sldNum" sz="quarter" idx="12"/>
          </p:nvPr>
        </p:nvSpPr>
        <p:spPr/>
        <p:txBody>
          <a:bodyPr/>
          <a:lstStyle/>
          <a:p>
            <a:pPr>
              <a:defRPr/>
            </a:pPr>
            <a:fld id="{34241976-2E34-413D-BF40-6B1BB9955E62}" type="slidenum">
              <a:rPr lang="en-US" smtClean="0"/>
              <a:pPr>
                <a:defRPr/>
              </a:pPr>
              <a:t>2</a:t>
            </a:fld>
            <a:endParaRPr lang="en-US" dirty="0"/>
          </a:p>
        </p:txBody>
      </p:sp>
      <p:sp>
        <p:nvSpPr>
          <p:cNvPr id="8" name="Rectangle 7"/>
          <p:cNvSpPr/>
          <p:nvPr/>
        </p:nvSpPr>
        <p:spPr>
          <a:xfrm>
            <a:off x="539552" y="2411596"/>
            <a:ext cx="7704856"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Proof of security</a:t>
            </a:r>
          </a:p>
        </p:txBody>
      </p:sp>
      <p:sp>
        <p:nvSpPr>
          <p:cNvPr id="5" name="Rectangle 4"/>
          <p:cNvSpPr/>
          <p:nvPr/>
        </p:nvSpPr>
        <p:spPr>
          <a:xfrm>
            <a:off x="251520" y="1268760"/>
            <a:ext cx="7704856" cy="461665"/>
          </a:xfrm>
          <a:prstGeom prst="rect">
            <a:avLst/>
          </a:prstGeom>
        </p:spPr>
        <p:txBody>
          <a:bodyPr wrap="square">
            <a:spAutoFit/>
          </a:bodyPr>
          <a:lstStyle/>
          <a:p>
            <a:r>
              <a:rPr lang="en-US" sz="2400" dirty="0" smtClean="0">
                <a:latin typeface="Calibri" pitchFamily="34" charset="0"/>
                <a:ea typeface="Chalkboard" charset="0"/>
                <a:cs typeface="Chalkboard" charset="0"/>
              </a:rPr>
              <a:t>&gt;&gt; </a:t>
            </a:r>
            <a:r>
              <a:rPr lang="en-US" sz="2400" dirty="0" err="1" smtClean="0">
                <a:latin typeface="Calibri" pitchFamily="34" charset="0"/>
                <a:ea typeface="Chalkboard" charset="0"/>
                <a:cs typeface="Chalkboard" charset="0"/>
              </a:rPr>
              <a:t>cpa</a:t>
            </a:r>
            <a:r>
              <a:rPr lang="en-US" sz="2400" dirty="0" smtClean="0">
                <a:latin typeface="Calibri" pitchFamily="34" charset="0"/>
                <a:ea typeface="Chalkboard" charset="0"/>
                <a:cs typeface="Chalkboard" charset="0"/>
              </a:rPr>
              <a:t>-security </a:t>
            </a:r>
            <a:endParaRPr lang="en-US" sz="2400" dirty="0">
              <a:latin typeface="Calibri" pitchFamily="34" charset="0"/>
              <a:ea typeface="Chalkboard" charset="0"/>
              <a:cs typeface="Chalkboard" charset="0"/>
            </a:endParaRPr>
          </a:p>
        </p:txBody>
      </p:sp>
      <p:sp>
        <p:nvSpPr>
          <p:cNvPr id="9" name="Rectangle 8"/>
          <p:cNvSpPr/>
          <p:nvPr/>
        </p:nvSpPr>
        <p:spPr>
          <a:xfrm>
            <a:off x="467544" y="3510300"/>
            <a:ext cx="7488832"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ECB, CBC, OFB, CTR </a:t>
            </a:r>
          </a:p>
        </p:txBody>
      </p:sp>
      <p:sp>
        <p:nvSpPr>
          <p:cNvPr id="6" name="Rectangle 5"/>
          <p:cNvSpPr/>
          <p:nvPr/>
        </p:nvSpPr>
        <p:spPr>
          <a:xfrm>
            <a:off x="323528" y="2924944"/>
            <a:ext cx="7704856" cy="461665"/>
          </a:xfrm>
          <a:prstGeom prst="rect">
            <a:avLst/>
          </a:prstGeom>
        </p:spPr>
        <p:txBody>
          <a:bodyPr wrap="square">
            <a:spAutoFit/>
          </a:bodyPr>
          <a:lstStyle/>
          <a:p>
            <a:r>
              <a:rPr lang="en-US" sz="2400" dirty="0" smtClean="0">
                <a:latin typeface="Calibri" pitchFamily="34" charset="0"/>
                <a:ea typeface="Chalkboard" charset="0"/>
                <a:cs typeface="Chalkboard" charset="0"/>
              </a:rPr>
              <a:t>&gt;&gt; Practical SKEs from PRF/PRP/SPRP (modes of operations)</a:t>
            </a:r>
            <a:endParaRPr lang="en-US" sz="2400" dirty="0">
              <a:latin typeface="Calibri" pitchFamily="34" charset="0"/>
              <a:ea typeface="Chalkboard" charset="0"/>
              <a:cs typeface="Chalkboard" charset="0"/>
            </a:endParaRPr>
          </a:p>
        </p:txBody>
      </p:sp>
      <p:sp>
        <p:nvSpPr>
          <p:cNvPr id="7" name="Rectangle 6"/>
          <p:cNvSpPr/>
          <p:nvPr/>
        </p:nvSpPr>
        <p:spPr>
          <a:xfrm>
            <a:off x="467544" y="4005064"/>
            <a:ext cx="7488832"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Except ECB,  the rest are </a:t>
            </a:r>
            <a:r>
              <a:rPr lang="en-US" sz="2400" dirty="0" err="1" smtClean="0">
                <a:solidFill>
                  <a:srgbClr val="0000FF"/>
                </a:solidFill>
                <a:latin typeface="Calibri" pitchFamily="34" charset="0"/>
                <a:ea typeface="Chalkboard" charset="0"/>
                <a:cs typeface="Chalkboard" charset="0"/>
              </a:rPr>
              <a:t>cpa</a:t>
            </a:r>
            <a:r>
              <a:rPr lang="en-US" sz="2400" dirty="0" smtClean="0">
                <a:solidFill>
                  <a:srgbClr val="0000FF"/>
                </a:solidFill>
                <a:latin typeface="Calibri" pitchFamily="34" charset="0"/>
                <a:ea typeface="Chalkboard" charset="0"/>
                <a:cs typeface="Chalkboard" charset="0"/>
              </a:rPr>
              <a:t>-secure</a:t>
            </a:r>
          </a:p>
        </p:txBody>
      </p:sp>
      <p:sp>
        <p:nvSpPr>
          <p:cNvPr id="10" name="Rectangle 9"/>
          <p:cNvSpPr/>
          <p:nvPr/>
        </p:nvSpPr>
        <p:spPr>
          <a:xfrm>
            <a:off x="467544" y="4509120"/>
            <a:ext cx="5390340"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CTR is the most attractive mode</a:t>
            </a:r>
          </a:p>
        </p:txBody>
      </p:sp>
      <p:sp>
        <p:nvSpPr>
          <p:cNvPr id="13" name="Rectangle 12"/>
          <p:cNvSpPr/>
          <p:nvPr/>
        </p:nvSpPr>
        <p:spPr>
          <a:xfrm>
            <a:off x="539552" y="1691516"/>
            <a:ext cx="7704856"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PRFs</a:t>
            </a:r>
          </a:p>
        </p:txBody>
      </p:sp>
      <p:sp>
        <p:nvSpPr>
          <p:cNvPr id="14" name="Rectangle 13"/>
          <p:cNvSpPr/>
          <p:nvPr/>
        </p:nvSpPr>
        <p:spPr>
          <a:xfrm>
            <a:off x="539552" y="2051556"/>
            <a:ext cx="7704856" cy="461665"/>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SKE from PRF</a:t>
            </a:r>
          </a:p>
        </p:txBody>
      </p:sp>
    </p:spTree>
    <p:extLst>
      <p:ext uri="{BB962C8B-B14F-4D97-AF65-F5344CB8AC3E}">
        <p14:creationId xmlns:p14="http://schemas.microsoft.com/office/powerpoint/2010/main" val="19559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9" grpId="0"/>
      <p:bldP spid="6" grpId="0"/>
      <p:bldP spid="7" grpId="0"/>
      <p:bldP spid="10"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a:t>
            </a:r>
            <a:r>
              <a:rPr lang="en-US" sz="3200" kern="0" dirty="0" err="1" smtClean="0">
                <a:solidFill>
                  <a:srgbClr val="009900"/>
                </a:solidFill>
                <a:latin typeface="Calibri" pitchFamily="34" charset="0"/>
                <a:ea typeface="Chalkboard" charset="0"/>
                <a:cs typeface="Chalkboard" charset="0"/>
              </a:rPr>
              <a:t>Indistinguishability</a:t>
            </a:r>
            <a:r>
              <a:rPr lang="en-US" sz="3200" kern="0" dirty="0" smtClean="0">
                <a:solidFill>
                  <a:srgbClr val="009900"/>
                </a:solidFill>
                <a:latin typeface="Calibri" pitchFamily="34" charset="0"/>
                <a:ea typeface="Chalkboard" charset="0"/>
                <a:cs typeface="Chalkboard" charset="0"/>
              </a:rPr>
              <a:t> Experiment</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850530" y="2294307"/>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8778" y="2618466"/>
            <a:ext cx="1514272" cy="872663"/>
          </a:xfrm>
          <a:prstGeom prst="rect">
            <a:avLst/>
          </a:prstGeom>
          <a:noFill/>
          <a:ln w="9525">
            <a:noFill/>
            <a:miter lim="800000"/>
            <a:headEnd/>
            <a:tailEnd/>
          </a:ln>
        </p:spPr>
      </p:pic>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395536" y="3491129"/>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6116034" y="3347113"/>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04139"/>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42371"/>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00245"/>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251520" y="2173499"/>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sp>
        <p:nvSpPr>
          <p:cNvPr id="98" name="Text Box 7"/>
          <p:cNvSpPr txBox="1">
            <a:spLocks noChangeArrowheads="1"/>
          </p:cNvSpPr>
          <p:nvPr/>
        </p:nvSpPr>
        <p:spPr bwMode="auto">
          <a:xfrm>
            <a:off x="110549" y="5085184"/>
            <a:ext cx="4893499"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Response Phase:</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573390" y="1741451"/>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a:off x="2418729" y="2634582"/>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2801305" y="2274541"/>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1 </a:t>
            </a:r>
            <a:r>
              <a:rPr lang="en-US" dirty="0" smtClean="0">
                <a:latin typeface="Calibri" pitchFamily="34" charset="0"/>
                <a:ea typeface="Chalkboard" charset="0"/>
                <a:cs typeface="Chalkboard" charset="0"/>
                <a:sym typeface="Symbol"/>
              </a:rPr>
              <a:t> </a:t>
            </a:r>
            <a:r>
              <a:rPr lang="en-US" dirty="0" smtClean="0">
                <a:latin typeface="Brush Script MT" pitchFamily="66" charset="0"/>
                <a:ea typeface="Brush Script MT" charset="0"/>
                <a:cs typeface="Brush Script MT" charset="0"/>
                <a:sym typeface="Symbol"/>
              </a:rPr>
              <a:t>M</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5" cstate="print"/>
          <a:srcRect/>
          <a:stretch>
            <a:fillRect/>
          </a:stretch>
        </p:blipFill>
        <p:spPr bwMode="auto">
          <a:xfrm>
            <a:off x="7776864" y="1309403"/>
            <a:ext cx="699465" cy="432048"/>
          </a:xfrm>
          <a:prstGeom prst="rect">
            <a:avLst/>
          </a:prstGeom>
          <a:noFill/>
          <a:ln w="9525">
            <a:noFill/>
            <a:miter lim="800000"/>
            <a:headEnd/>
            <a:tailEnd/>
          </a:ln>
        </p:spPr>
      </p:pic>
      <p:grpSp>
        <p:nvGrpSpPr>
          <p:cNvPr id="9" name="Group 59"/>
          <p:cNvGrpSpPr/>
          <p:nvPr/>
        </p:nvGrpSpPr>
        <p:grpSpPr>
          <a:xfrm>
            <a:off x="7002666" y="1654054"/>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cxnSp>
        <p:nvCxnSpPr>
          <p:cNvPr id="61" name="Straight Connector 60"/>
          <p:cNvCxnSpPr/>
          <p:nvPr/>
        </p:nvCxnSpPr>
        <p:spPr>
          <a:xfrm>
            <a:off x="2483768" y="308297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85499" y="2749563"/>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nvGrpSpPr>
          <p:cNvPr id="10" name="Group 71"/>
          <p:cNvGrpSpPr/>
          <p:nvPr/>
        </p:nvGrpSpPr>
        <p:grpSpPr>
          <a:xfrm>
            <a:off x="2339752" y="3307915"/>
            <a:ext cx="3590916" cy="408530"/>
            <a:chOff x="2285358" y="1772816"/>
            <a:chExt cx="3590916" cy="408530"/>
          </a:xfrm>
        </p:grpSpPr>
        <p:cxnSp>
          <p:nvCxnSpPr>
            <p:cNvPr id="75" name="Straight Arrow Connector 74"/>
            <p:cNvCxnSpPr/>
            <p:nvPr/>
          </p:nvCxnSpPr>
          <p:spPr>
            <a:xfrm>
              <a:off x="5292080" y="1981291"/>
              <a:ext cx="584194"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72"/>
            <p:cNvGrpSpPr/>
            <p:nvPr/>
          </p:nvGrpSpPr>
          <p:grpSpPr>
            <a:xfrm>
              <a:off x="2873314" y="1772816"/>
              <a:ext cx="2418766" cy="408530"/>
              <a:chOff x="2665097" y="1772816"/>
              <a:chExt cx="2418766" cy="408530"/>
            </a:xfrm>
          </p:grpSpPr>
          <p:sp>
            <p:nvSpPr>
              <p:cNvPr id="77" name="Rectangle 76"/>
              <p:cNvSpPr/>
              <p:nvPr/>
            </p:nvSpPr>
            <p:spPr>
              <a:xfrm>
                <a:off x="2665097" y="1772816"/>
                <a:ext cx="241876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78" name="Text Box 7"/>
              <p:cNvSpPr txBox="1">
                <a:spLocks noChangeArrowheads="1"/>
              </p:cNvSpPr>
              <p:nvPr/>
            </p:nvSpPr>
            <p:spPr bwMode="auto">
              <a:xfrm>
                <a:off x="2665097" y="1812014"/>
                <a:ext cx="241876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Post-challenge Training </a:t>
                </a:r>
                <a:endParaRPr lang="en-US" dirty="0" smtClean="0">
                  <a:solidFill>
                    <a:srgbClr val="0000FF"/>
                  </a:solidFill>
                  <a:latin typeface="Calibri" pitchFamily="34" charset="0"/>
                  <a:ea typeface="Chalkboard" charset="0"/>
                  <a:cs typeface="Chalkboard" charset="0"/>
                </a:endParaRPr>
              </a:p>
            </p:txBody>
          </p:sp>
        </p:grpSp>
        <p:cxnSp>
          <p:nvCxnSpPr>
            <p:cNvPr id="76" name="Straight Arrow Connector 75"/>
            <p:cNvCxnSpPr/>
            <p:nvPr/>
          </p:nvCxnSpPr>
          <p:spPr>
            <a:xfrm flipV="1">
              <a:off x="2285358" y="1988840"/>
              <a:ext cx="558450" cy="377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3" name="Group 78"/>
          <p:cNvGrpSpPr/>
          <p:nvPr/>
        </p:nvGrpSpPr>
        <p:grpSpPr>
          <a:xfrm>
            <a:off x="395536" y="5589240"/>
            <a:ext cx="7639816" cy="801380"/>
            <a:chOff x="611560" y="4386590"/>
            <a:chExt cx="7639816" cy="801380"/>
          </a:xfrm>
        </p:grpSpPr>
        <p:sp>
          <p:nvSpPr>
            <p:cNvPr id="80" name="Text Box 7"/>
            <p:cNvSpPr txBox="1">
              <a:spLocks noChangeArrowheads="1"/>
            </p:cNvSpPr>
            <p:nvPr/>
          </p:nvSpPr>
          <p:spPr bwMode="auto">
            <a:xfrm>
              <a:off x="614605" y="4386590"/>
              <a:ext cx="7636771"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finally submits its guess regarding encrypted challenge plain-text</a:t>
              </a:r>
              <a:endParaRPr lang="en-US" dirty="0" smtClean="0">
                <a:solidFill>
                  <a:srgbClr val="0000FF"/>
                </a:solidFill>
                <a:latin typeface="Calibri" pitchFamily="34" charset="0"/>
                <a:ea typeface="Chalkboard" charset="0"/>
                <a:cs typeface="Chalkboard" charset="0"/>
              </a:endParaRPr>
            </a:p>
          </p:txBody>
        </p:sp>
        <p:sp>
          <p:nvSpPr>
            <p:cNvPr id="81" name="Text Box 7"/>
            <p:cNvSpPr txBox="1">
              <a:spLocks noChangeArrowheads="1"/>
            </p:cNvSpPr>
            <p:nvPr/>
          </p:nvSpPr>
          <p:spPr bwMode="auto">
            <a:xfrm>
              <a:off x="611560" y="4818638"/>
              <a:ext cx="7636771" cy="369332"/>
            </a:xfrm>
            <a:prstGeom prst="rect">
              <a:avLst/>
            </a:prstGeom>
            <a:noFill/>
            <a:ln w="9525">
              <a:noFill/>
              <a:miter lim="800000"/>
              <a:headEnd/>
              <a:tailEnd/>
            </a:ln>
          </p:spPr>
          <p:txBody>
            <a:bodyPr wrap="square">
              <a:spAutoFit/>
            </a:bodyPr>
            <a:lstStyle/>
            <a:p>
              <a:pPr marL="457200" indent="-457200">
                <a:spcBef>
                  <a:spcPct val="50000"/>
                </a:spcBef>
                <a:buFont typeface="Wingdings" pitchFamily="2" charset="2"/>
                <a:buChar char="Ø"/>
              </a:pPr>
              <a:r>
                <a:rPr lang="en-US" dirty="0" smtClean="0">
                  <a:latin typeface="Calibri" pitchFamily="34" charset="0"/>
                  <a:ea typeface="Chalkboard" charset="0"/>
                  <a:cs typeface="Chalkboard" charset="0"/>
                  <a:sym typeface="Symbol"/>
                </a:rPr>
                <a:t>A wins the experiment if its guess is correct</a:t>
              </a:r>
              <a:endParaRPr lang="en-US" dirty="0" smtClean="0">
                <a:solidFill>
                  <a:srgbClr val="FF0000"/>
                </a:solidFill>
                <a:latin typeface="Calibri" pitchFamily="34" charset="0"/>
                <a:ea typeface="Chalkboard" charset="0"/>
                <a:cs typeface="Chalkboard" charset="0"/>
              </a:endParaRPr>
            </a:p>
          </p:txBody>
        </p:sp>
      </p:grpSp>
      <p:cxnSp>
        <p:nvCxnSpPr>
          <p:cNvPr id="82" name="Straight Connector 81"/>
          <p:cNvCxnSpPr/>
          <p:nvPr/>
        </p:nvCxnSpPr>
        <p:spPr>
          <a:xfrm>
            <a:off x="2554615" y="4086150"/>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Text Box 7"/>
          <p:cNvSpPr txBox="1">
            <a:spLocks noChangeArrowheads="1"/>
          </p:cNvSpPr>
          <p:nvPr/>
        </p:nvSpPr>
        <p:spPr bwMode="auto">
          <a:xfrm>
            <a:off x="3711858" y="3779161"/>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a:t>
            </a:r>
            <a:r>
              <a:rPr lang="en-US" dirty="0" smtClean="0">
                <a:latin typeface="Calibri" pitchFamily="34" charset="0"/>
                <a:ea typeface="Chalkboard" charset="0"/>
                <a:cs typeface="Chalkboard" charset="0"/>
                <a:sym typeface="Symbol"/>
              </a:rPr>
              <a:t> {0, 1}</a:t>
            </a:r>
            <a:endParaRPr lang="en-US" dirty="0" smtClean="0">
              <a:solidFill>
                <a:srgbClr val="0000FF"/>
              </a:solidFill>
              <a:latin typeface="Calibri" pitchFamily="34" charset="0"/>
              <a:ea typeface="Chalkboard" charset="0"/>
              <a:cs typeface="Chalkboard" charset="0"/>
            </a:endParaRPr>
          </a:p>
        </p:txBody>
      </p:sp>
      <p:sp>
        <p:nvSpPr>
          <p:cNvPr id="84" name="Text Box 7"/>
          <p:cNvSpPr txBox="1">
            <a:spLocks noChangeArrowheads="1"/>
          </p:cNvSpPr>
          <p:nvPr/>
        </p:nvSpPr>
        <p:spPr bwMode="auto">
          <a:xfrm>
            <a:off x="3511624" y="4192052"/>
            <a:ext cx="17247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Game Output</a:t>
            </a:r>
            <a:endParaRPr lang="en-US" dirty="0" smtClean="0">
              <a:solidFill>
                <a:srgbClr val="0000FF"/>
              </a:solidFill>
              <a:latin typeface="Calibri" pitchFamily="34" charset="0"/>
              <a:ea typeface="Chalkboard" charset="0"/>
              <a:cs typeface="Chalkboard" charset="0"/>
            </a:endParaRPr>
          </a:p>
        </p:txBody>
      </p:sp>
      <p:grpSp>
        <p:nvGrpSpPr>
          <p:cNvPr id="14" name="Group 66"/>
          <p:cNvGrpSpPr/>
          <p:nvPr/>
        </p:nvGrpSpPr>
        <p:grpSpPr>
          <a:xfrm>
            <a:off x="2539516" y="4174334"/>
            <a:ext cx="1213683" cy="495384"/>
            <a:chOff x="7452320" y="1516814"/>
            <a:chExt cx="1368152" cy="904074"/>
          </a:xfrm>
        </p:grpSpPr>
        <p:cxnSp>
          <p:nvCxnSpPr>
            <p:cNvPr id="86" name="Straight Connector 85"/>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rot="20725378">
              <a:off x="7460704" y="1516814"/>
              <a:ext cx="1359768" cy="674029"/>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b’</a:t>
              </a:r>
              <a:endParaRPr lang="en-US" dirty="0" smtClean="0">
                <a:solidFill>
                  <a:srgbClr val="FF0000"/>
                </a:solidFill>
                <a:latin typeface="Calibri" pitchFamily="34" charset="0"/>
                <a:ea typeface="Chalkboard" charset="0"/>
                <a:cs typeface="Chalkboard" charset="0"/>
              </a:endParaRPr>
            </a:p>
          </p:txBody>
        </p:sp>
      </p:grpSp>
      <p:sp>
        <p:nvSpPr>
          <p:cNvPr id="88" name="Text Box 7"/>
          <p:cNvSpPr txBox="1">
            <a:spLocks noChangeArrowheads="1"/>
          </p:cNvSpPr>
          <p:nvPr/>
        </p:nvSpPr>
        <p:spPr bwMode="auto">
          <a:xfrm>
            <a:off x="755576" y="4602614"/>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1 --- attacker won</a:t>
            </a:r>
            <a:endParaRPr lang="en-US" dirty="0" smtClean="0">
              <a:solidFill>
                <a:srgbClr val="0000FF"/>
              </a:solidFill>
              <a:latin typeface="Calibri" pitchFamily="34" charset="0"/>
              <a:ea typeface="Chalkboard" charset="0"/>
              <a:cs typeface="Chalkboard" charset="0"/>
            </a:endParaRPr>
          </a:p>
        </p:txBody>
      </p:sp>
      <p:grpSp>
        <p:nvGrpSpPr>
          <p:cNvPr id="15" name="Group 70"/>
          <p:cNvGrpSpPr/>
          <p:nvPr/>
        </p:nvGrpSpPr>
        <p:grpSpPr>
          <a:xfrm>
            <a:off x="4903004" y="4376494"/>
            <a:ext cx="1343522" cy="369332"/>
            <a:chOff x="6948264" y="1733361"/>
            <a:chExt cx="1514516" cy="674031"/>
          </a:xfrm>
        </p:grpSpPr>
        <p:cxnSp>
          <p:nvCxnSpPr>
            <p:cNvPr id="90" name="Straight Connector 89"/>
            <p:cNvCxnSpPr/>
            <p:nvPr/>
          </p:nvCxnSpPr>
          <p:spPr>
            <a:xfrm flipH="1" flipV="1">
              <a:off x="6948264" y="1867000"/>
              <a:ext cx="864096" cy="432047"/>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1" name="Text Box 7"/>
            <p:cNvSpPr txBox="1">
              <a:spLocks noChangeArrowheads="1"/>
            </p:cNvSpPr>
            <p:nvPr/>
          </p:nvSpPr>
          <p:spPr bwMode="auto">
            <a:xfrm rot="963375">
              <a:off x="7103012" y="1733361"/>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0000FF"/>
                  </a:solidFill>
                  <a:latin typeface="Calibri" pitchFamily="34" charset="0"/>
                  <a:ea typeface="Chalkboard" charset="0"/>
                  <a:cs typeface="Chalkboard" charset="0"/>
                </a:rPr>
                <a:t>b </a:t>
              </a:r>
              <a:r>
                <a:rPr lang="en-US" dirty="0" smtClean="0">
                  <a:solidFill>
                    <a:srgbClr val="0000FF"/>
                  </a:solidFill>
                  <a:latin typeface="Calibri" pitchFamily="34" charset="0"/>
                  <a:ea typeface="Chalkboard" charset="0"/>
                  <a:cs typeface="Chalkboard" charset="0"/>
                  <a:sym typeface="Symbol"/>
                </a:rPr>
                <a:t> b’</a:t>
              </a:r>
              <a:endParaRPr lang="en-US" dirty="0" smtClean="0">
                <a:solidFill>
                  <a:srgbClr val="0000FF"/>
                </a:solidFill>
                <a:latin typeface="Calibri" pitchFamily="34" charset="0"/>
                <a:ea typeface="Chalkboard" charset="0"/>
                <a:cs typeface="Chalkboard" charset="0"/>
              </a:endParaRPr>
            </a:p>
          </p:txBody>
        </p:sp>
      </p:grpSp>
      <p:sp>
        <p:nvSpPr>
          <p:cNvPr id="92" name="Text Box 7"/>
          <p:cNvSpPr txBox="1">
            <a:spLocks noChangeArrowheads="1"/>
          </p:cNvSpPr>
          <p:nvPr/>
        </p:nvSpPr>
        <p:spPr bwMode="auto">
          <a:xfrm>
            <a:off x="5652120" y="4530606"/>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0 --- attacker lost</a:t>
            </a:r>
            <a:endParaRPr lang="en-US" dirty="0" smtClean="0">
              <a:solidFill>
                <a:srgbClr val="0000FF"/>
              </a:solidFill>
              <a:latin typeface="Calibri" pitchFamily="34" charset="0"/>
              <a:ea typeface="Chalkboard" charset="0"/>
              <a:cs typeface="Chalkboard" charset="0"/>
            </a:endParaRPr>
          </a:p>
        </p:txBody>
      </p:sp>
      <p:cxnSp>
        <p:nvCxnSpPr>
          <p:cNvPr id="64" name="Straight Connector 63"/>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0" y="4941168"/>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8" name="页脚占位符 7"/>
          <p:cNvSpPr>
            <a:spLocks noGrp="1"/>
          </p:cNvSpPr>
          <p:nvPr>
            <p:ph type="ftr" sz="quarter" idx="11"/>
          </p:nvPr>
        </p:nvSpPr>
        <p:spPr/>
        <p:txBody>
          <a:bodyPr/>
          <a:lstStyle/>
          <a:p>
            <a:pPr>
              <a:defRPr/>
            </a:pPr>
            <a:r>
              <a:rPr lang="en-US" smtClean="0"/>
              <a:t>S8101034Q-Modern Cryptography-Lect9.1</a:t>
            </a:r>
            <a:endParaRPr lang="en-US" dirty="0"/>
          </a:p>
        </p:txBody>
      </p:sp>
      <p:sp>
        <p:nvSpPr>
          <p:cNvPr id="16" name="灯片编号占位符 15"/>
          <p:cNvSpPr>
            <a:spLocks noGrp="1"/>
          </p:cNvSpPr>
          <p:nvPr>
            <p:ph type="sldNum" sz="quarter" idx="12"/>
          </p:nvPr>
        </p:nvSpPr>
        <p:spPr/>
        <p:txBody>
          <a:bodyPr/>
          <a:lstStyle/>
          <a:p>
            <a:pPr>
              <a:defRPr/>
            </a:pPr>
            <a:fld id="{A210B1BB-E12E-441C-BC6A-ECF78AA782CB}" type="slidenum">
              <a:rPr lang="en-US" smtClean="0"/>
              <a:pPr>
                <a:defRPr/>
              </a:pPr>
              <a:t>20</a:t>
            </a:fld>
            <a:endParaRPr lang="en-US" dirty="0"/>
          </a:p>
        </p:txBody>
      </p:sp>
    </p:spTree>
    <p:extLst>
      <p:ext uri="{BB962C8B-B14F-4D97-AF65-F5344CB8AC3E}">
        <p14:creationId xmlns:p14="http://schemas.microsoft.com/office/powerpoint/2010/main" val="316843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83" grpId="0"/>
      <p:bldP spid="84" grpId="0"/>
      <p:bldP spid="88" grpId="0"/>
      <p:bldP spid="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a:t>
            </a:r>
            <a:r>
              <a:rPr lang="en-US" sz="3200" kern="0" dirty="0" err="1" smtClean="0">
                <a:solidFill>
                  <a:srgbClr val="009900"/>
                </a:solidFill>
                <a:latin typeface="Calibri" pitchFamily="34" charset="0"/>
                <a:ea typeface="Chalkboard" charset="0"/>
                <a:cs typeface="Chalkboard" charset="0"/>
              </a:rPr>
              <a:t>Indistinguishability</a:t>
            </a:r>
            <a:r>
              <a:rPr lang="en-US" sz="3200" kern="0" dirty="0" smtClean="0">
                <a:solidFill>
                  <a:srgbClr val="009900"/>
                </a:solidFill>
                <a:latin typeface="Calibri" pitchFamily="34" charset="0"/>
                <a:ea typeface="Chalkboard" charset="0"/>
                <a:cs typeface="Chalkboard" charset="0"/>
              </a:rPr>
              <a:t> Experiment</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850530" y="2325672"/>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8778" y="2649831"/>
            <a:ext cx="1514272" cy="872663"/>
          </a:xfrm>
          <a:prstGeom prst="rect">
            <a:avLst/>
          </a:prstGeom>
          <a:noFill/>
          <a:ln w="9525">
            <a:noFill/>
            <a:miter lim="800000"/>
            <a:headEnd/>
            <a:tailEnd/>
          </a:ln>
        </p:spPr>
      </p:pic>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a:t>
            </a:r>
            <a:r>
              <a:rPr lang="en-US" dirty="0" smtClean="0">
                <a:latin typeface="Brush Script MT" pitchFamily="66" charset="0"/>
                <a:ea typeface="Chalkboard" charset="0"/>
                <a:cs typeface="Chalkboard" charset="0"/>
              </a:rPr>
              <a:t> </a:t>
            </a:r>
            <a:r>
              <a:rPr lang="en-US" dirty="0" smtClean="0">
                <a:latin typeface="Brush Script MT" pitchFamily="66" charset="0"/>
                <a:ea typeface="Brush Script MT" charset="0"/>
                <a:cs typeface="Brush Script MT" charset="0"/>
              </a:rPr>
              <a:t>M</a:t>
            </a:r>
            <a:r>
              <a:rPr lang="en-US" dirty="0" smtClean="0">
                <a:latin typeface="Brush Script MT" pitchFamily="66" charset="0"/>
                <a:ea typeface="Chalkboard" charset="0"/>
                <a:cs typeface="Chalkboard" charset="0"/>
              </a:rPr>
              <a:t>       </a:t>
            </a:r>
            <a:endParaRPr lang="en-US" dirty="0" smtClean="0">
              <a:solidFill>
                <a:srgbClr val="0000FF"/>
              </a:solidFill>
              <a:latin typeface="Brush Script MT" pitchFamily="66" charset="0"/>
              <a:ea typeface="Chalkboard" charset="0"/>
              <a:cs typeface="Chalkboard" charset="0"/>
            </a:endParaRPr>
          </a:p>
        </p:txBody>
      </p:sp>
      <p:sp>
        <p:nvSpPr>
          <p:cNvPr id="36" name="Text Box 7"/>
          <p:cNvSpPr txBox="1">
            <a:spLocks noChangeArrowheads="1"/>
          </p:cNvSpPr>
          <p:nvPr/>
        </p:nvSpPr>
        <p:spPr bwMode="auto">
          <a:xfrm>
            <a:off x="395536" y="3522494"/>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6116034" y="3378478"/>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35504"/>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73736"/>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31610"/>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251520" y="2204864"/>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573390" y="1772816"/>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a:off x="2418729" y="2665947"/>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2801305" y="2305906"/>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1 </a:t>
            </a:r>
            <a:r>
              <a:rPr lang="en-US" dirty="0" smtClean="0">
                <a:latin typeface="Calibri" pitchFamily="34" charset="0"/>
                <a:ea typeface="Chalkboard" charset="0"/>
                <a:cs typeface="Chalkboard" charset="0"/>
                <a:sym typeface="Symbol"/>
              </a:rPr>
              <a:t></a:t>
            </a:r>
            <a:r>
              <a:rPr lang="en-US" dirty="0" smtClean="0">
                <a:latin typeface="Calibri" pitchFamily="34" charset="0"/>
                <a:ea typeface="Chalkboard" charset="0"/>
                <a:cs typeface="Chalkboard" charset="0"/>
              </a:rPr>
              <a:t>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5" cstate="print"/>
          <a:srcRect/>
          <a:stretch>
            <a:fillRect/>
          </a:stretch>
        </p:blipFill>
        <p:spPr bwMode="auto">
          <a:xfrm>
            <a:off x="7776864" y="1340768"/>
            <a:ext cx="699465" cy="432048"/>
          </a:xfrm>
          <a:prstGeom prst="rect">
            <a:avLst/>
          </a:prstGeom>
          <a:noFill/>
          <a:ln w="9525">
            <a:noFill/>
            <a:miter lim="800000"/>
            <a:headEnd/>
            <a:tailEnd/>
          </a:ln>
        </p:spPr>
      </p:pic>
      <p:grpSp>
        <p:nvGrpSpPr>
          <p:cNvPr id="9" name="Group 59"/>
          <p:cNvGrpSpPr/>
          <p:nvPr/>
        </p:nvGrpSpPr>
        <p:grpSpPr>
          <a:xfrm>
            <a:off x="7002666" y="1685419"/>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cxnSp>
        <p:nvCxnSpPr>
          <p:cNvPr id="61" name="Straight Connector 60"/>
          <p:cNvCxnSpPr/>
          <p:nvPr/>
        </p:nvCxnSpPr>
        <p:spPr>
          <a:xfrm>
            <a:off x="2483768" y="3114335"/>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Text Box 7"/>
          <p:cNvSpPr txBox="1">
            <a:spLocks noChangeArrowheads="1"/>
          </p:cNvSpPr>
          <p:nvPr/>
        </p:nvSpPr>
        <p:spPr bwMode="auto">
          <a:xfrm>
            <a:off x="3385499" y="2780928"/>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nvGrpSpPr>
          <p:cNvPr id="10" name="Group 71"/>
          <p:cNvGrpSpPr/>
          <p:nvPr/>
        </p:nvGrpSpPr>
        <p:grpSpPr>
          <a:xfrm>
            <a:off x="2339752" y="3339280"/>
            <a:ext cx="3590916" cy="408530"/>
            <a:chOff x="2285358" y="1772816"/>
            <a:chExt cx="3590916" cy="408530"/>
          </a:xfrm>
        </p:grpSpPr>
        <p:cxnSp>
          <p:nvCxnSpPr>
            <p:cNvPr id="75" name="Straight Arrow Connector 74"/>
            <p:cNvCxnSpPr/>
            <p:nvPr/>
          </p:nvCxnSpPr>
          <p:spPr>
            <a:xfrm>
              <a:off x="5292080" y="1981291"/>
              <a:ext cx="584194"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72"/>
            <p:cNvGrpSpPr/>
            <p:nvPr/>
          </p:nvGrpSpPr>
          <p:grpSpPr>
            <a:xfrm>
              <a:off x="2873314" y="1772816"/>
              <a:ext cx="2418766" cy="408530"/>
              <a:chOff x="2665097" y="1772816"/>
              <a:chExt cx="2418766" cy="408530"/>
            </a:xfrm>
          </p:grpSpPr>
          <p:sp>
            <p:nvSpPr>
              <p:cNvPr id="77" name="Rectangle 76"/>
              <p:cNvSpPr/>
              <p:nvPr/>
            </p:nvSpPr>
            <p:spPr>
              <a:xfrm>
                <a:off x="2665097" y="1772816"/>
                <a:ext cx="241876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78" name="Text Box 7"/>
              <p:cNvSpPr txBox="1">
                <a:spLocks noChangeArrowheads="1"/>
              </p:cNvSpPr>
              <p:nvPr/>
            </p:nvSpPr>
            <p:spPr bwMode="auto">
              <a:xfrm>
                <a:off x="2665097" y="1812014"/>
                <a:ext cx="241876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Post-challenge Training </a:t>
                </a:r>
                <a:endParaRPr lang="en-US" dirty="0" smtClean="0">
                  <a:solidFill>
                    <a:srgbClr val="0000FF"/>
                  </a:solidFill>
                  <a:latin typeface="Calibri" pitchFamily="34" charset="0"/>
                  <a:ea typeface="Chalkboard" charset="0"/>
                  <a:cs typeface="Chalkboard" charset="0"/>
                </a:endParaRPr>
              </a:p>
            </p:txBody>
          </p:sp>
        </p:grpSp>
        <p:cxnSp>
          <p:nvCxnSpPr>
            <p:cNvPr id="76" name="Straight Arrow Connector 75"/>
            <p:cNvCxnSpPr/>
            <p:nvPr/>
          </p:nvCxnSpPr>
          <p:spPr>
            <a:xfrm flipV="1">
              <a:off x="2285358" y="1988840"/>
              <a:ext cx="558450" cy="377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a:off x="2554615" y="4117515"/>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Text Box 7"/>
          <p:cNvSpPr txBox="1">
            <a:spLocks noChangeArrowheads="1"/>
          </p:cNvSpPr>
          <p:nvPr/>
        </p:nvSpPr>
        <p:spPr bwMode="auto">
          <a:xfrm>
            <a:off x="3711858" y="3810526"/>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a:t>
            </a:r>
            <a:r>
              <a:rPr lang="en-US" dirty="0" smtClean="0">
                <a:latin typeface="Calibri" pitchFamily="34" charset="0"/>
                <a:ea typeface="Chalkboard" charset="0"/>
                <a:cs typeface="Chalkboard" charset="0"/>
                <a:sym typeface="Symbol"/>
              </a:rPr>
              <a:t> {0, 1}</a:t>
            </a:r>
            <a:endParaRPr lang="en-US" dirty="0" smtClean="0">
              <a:solidFill>
                <a:srgbClr val="0000FF"/>
              </a:solidFill>
              <a:latin typeface="Calibri" pitchFamily="34" charset="0"/>
              <a:ea typeface="Chalkboard" charset="0"/>
              <a:cs typeface="Chalkboard" charset="0"/>
            </a:endParaRPr>
          </a:p>
        </p:txBody>
      </p:sp>
      <p:sp>
        <p:nvSpPr>
          <p:cNvPr id="84" name="Text Box 7"/>
          <p:cNvSpPr txBox="1">
            <a:spLocks noChangeArrowheads="1"/>
          </p:cNvSpPr>
          <p:nvPr/>
        </p:nvSpPr>
        <p:spPr bwMode="auto">
          <a:xfrm>
            <a:off x="3511624" y="4223417"/>
            <a:ext cx="17247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Game Output</a:t>
            </a:r>
            <a:endParaRPr lang="en-US" dirty="0" smtClean="0">
              <a:solidFill>
                <a:srgbClr val="0000FF"/>
              </a:solidFill>
              <a:latin typeface="Calibri" pitchFamily="34" charset="0"/>
              <a:ea typeface="Chalkboard" charset="0"/>
              <a:cs typeface="Chalkboard" charset="0"/>
            </a:endParaRPr>
          </a:p>
        </p:txBody>
      </p:sp>
      <p:grpSp>
        <p:nvGrpSpPr>
          <p:cNvPr id="13" name="Group 66"/>
          <p:cNvGrpSpPr/>
          <p:nvPr/>
        </p:nvGrpSpPr>
        <p:grpSpPr>
          <a:xfrm>
            <a:off x="2539516" y="4205699"/>
            <a:ext cx="1213683" cy="495384"/>
            <a:chOff x="7452320" y="1516814"/>
            <a:chExt cx="1368152" cy="904074"/>
          </a:xfrm>
        </p:grpSpPr>
        <p:cxnSp>
          <p:nvCxnSpPr>
            <p:cNvPr id="86" name="Straight Connector 85"/>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rot="20725378">
              <a:off x="7460704" y="1516814"/>
              <a:ext cx="1359768" cy="674029"/>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b’</a:t>
              </a:r>
              <a:endParaRPr lang="en-US" dirty="0" smtClean="0">
                <a:solidFill>
                  <a:srgbClr val="FF0000"/>
                </a:solidFill>
                <a:latin typeface="Calibri" pitchFamily="34" charset="0"/>
                <a:ea typeface="Chalkboard" charset="0"/>
                <a:cs typeface="Chalkboard" charset="0"/>
              </a:endParaRPr>
            </a:p>
          </p:txBody>
        </p:sp>
      </p:grpSp>
      <p:sp>
        <p:nvSpPr>
          <p:cNvPr id="88" name="Text Box 7"/>
          <p:cNvSpPr txBox="1">
            <a:spLocks noChangeArrowheads="1"/>
          </p:cNvSpPr>
          <p:nvPr/>
        </p:nvSpPr>
        <p:spPr bwMode="auto">
          <a:xfrm>
            <a:off x="755576" y="4633979"/>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1 --- attacker won</a:t>
            </a:r>
            <a:endParaRPr lang="en-US" dirty="0" smtClean="0">
              <a:solidFill>
                <a:srgbClr val="0000FF"/>
              </a:solidFill>
              <a:latin typeface="Calibri" pitchFamily="34" charset="0"/>
              <a:ea typeface="Chalkboard" charset="0"/>
              <a:cs typeface="Chalkboard" charset="0"/>
            </a:endParaRPr>
          </a:p>
        </p:txBody>
      </p:sp>
      <p:grpSp>
        <p:nvGrpSpPr>
          <p:cNvPr id="14" name="Group 70"/>
          <p:cNvGrpSpPr/>
          <p:nvPr/>
        </p:nvGrpSpPr>
        <p:grpSpPr>
          <a:xfrm>
            <a:off x="4903004" y="4407859"/>
            <a:ext cx="1343522" cy="369332"/>
            <a:chOff x="6948264" y="1733361"/>
            <a:chExt cx="1514516" cy="674031"/>
          </a:xfrm>
        </p:grpSpPr>
        <p:cxnSp>
          <p:nvCxnSpPr>
            <p:cNvPr id="90" name="Straight Connector 89"/>
            <p:cNvCxnSpPr/>
            <p:nvPr/>
          </p:nvCxnSpPr>
          <p:spPr>
            <a:xfrm flipH="1" flipV="1">
              <a:off x="6948264" y="1867000"/>
              <a:ext cx="864096" cy="432047"/>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1" name="Text Box 7"/>
            <p:cNvSpPr txBox="1">
              <a:spLocks noChangeArrowheads="1"/>
            </p:cNvSpPr>
            <p:nvPr/>
          </p:nvSpPr>
          <p:spPr bwMode="auto">
            <a:xfrm rot="963375">
              <a:off x="7103012" y="1733361"/>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0000FF"/>
                  </a:solidFill>
                  <a:latin typeface="Calibri" pitchFamily="34" charset="0"/>
                  <a:ea typeface="Chalkboard" charset="0"/>
                  <a:cs typeface="Chalkboard" charset="0"/>
                </a:rPr>
                <a:t>b </a:t>
              </a:r>
              <a:r>
                <a:rPr lang="en-US" dirty="0" smtClean="0">
                  <a:solidFill>
                    <a:srgbClr val="0000FF"/>
                  </a:solidFill>
                  <a:latin typeface="Calibri" pitchFamily="34" charset="0"/>
                  <a:ea typeface="Chalkboard" charset="0"/>
                  <a:cs typeface="Chalkboard" charset="0"/>
                  <a:sym typeface="Symbol"/>
                </a:rPr>
                <a:t> b’</a:t>
              </a:r>
              <a:endParaRPr lang="en-US" dirty="0" smtClean="0">
                <a:solidFill>
                  <a:srgbClr val="0000FF"/>
                </a:solidFill>
                <a:latin typeface="Calibri" pitchFamily="34" charset="0"/>
                <a:ea typeface="Chalkboard" charset="0"/>
                <a:cs typeface="Chalkboard" charset="0"/>
              </a:endParaRPr>
            </a:p>
          </p:txBody>
        </p:sp>
      </p:grpSp>
      <p:sp>
        <p:nvSpPr>
          <p:cNvPr id="92" name="Text Box 7"/>
          <p:cNvSpPr txBox="1">
            <a:spLocks noChangeArrowheads="1"/>
          </p:cNvSpPr>
          <p:nvPr/>
        </p:nvSpPr>
        <p:spPr bwMode="auto">
          <a:xfrm>
            <a:off x="5652120" y="4561971"/>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0 --- attacker lost</a:t>
            </a:r>
            <a:endParaRPr lang="en-US" dirty="0" smtClean="0">
              <a:solidFill>
                <a:srgbClr val="0000FF"/>
              </a:solidFill>
              <a:latin typeface="Calibri" pitchFamily="34" charset="0"/>
              <a:ea typeface="Chalkboard" charset="0"/>
              <a:cs typeface="Chalkboard" charset="0"/>
            </a:endParaRPr>
          </a:p>
        </p:txBody>
      </p:sp>
      <p:grpSp>
        <p:nvGrpSpPr>
          <p:cNvPr id="15" name="Group 62"/>
          <p:cNvGrpSpPr/>
          <p:nvPr/>
        </p:nvGrpSpPr>
        <p:grpSpPr>
          <a:xfrm>
            <a:off x="1196008" y="5691446"/>
            <a:ext cx="3808040" cy="1085636"/>
            <a:chOff x="1196008" y="8643774"/>
            <a:chExt cx="3808040" cy="1085636"/>
          </a:xfrm>
        </p:grpSpPr>
        <p:sp>
          <p:nvSpPr>
            <p:cNvPr id="64" name="Text Box 7"/>
            <p:cNvSpPr txBox="1">
              <a:spLocks noChangeArrowheads="1"/>
            </p:cNvSpPr>
            <p:nvPr/>
          </p:nvSpPr>
          <p:spPr bwMode="auto">
            <a:xfrm>
              <a:off x="3635896" y="8852247"/>
              <a:ext cx="1368152" cy="877163"/>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sym typeface="Symbol"/>
                </a:rPr>
                <a:t>½</a:t>
              </a:r>
              <a:r>
                <a:rPr lang="en-US" dirty="0" smtClean="0">
                  <a:latin typeface="Calibri" pitchFamily="34" charset="0"/>
                  <a:ea typeface="Chalkboard" charset="0"/>
                  <a:cs typeface="Chalkboard" charset="0"/>
                  <a:sym typeface="Symbol"/>
                </a:rPr>
                <a:t> + </a:t>
              </a:r>
              <a:r>
                <a:rPr lang="en-US" dirty="0" err="1" smtClean="0">
                  <a:latin typeface="Calibri" pitchFamily="34" charset="0"/>
                  <a:ea typeface="Chalkboard" charset="0"/>
                  <a:cs typeface="Chalkboard" charset="0"/>
                  <a:sym typeface="Symbol"/>
                </a:rPr>
                <a:t>negl</a:t>
              </a:r>
              <a:r>
                <a:rPr lang="en-US" dirty="0" smtClean="0">
                  <a:latin typeface="Calibri" pitchFamily="34" charset="0"/>
                  <a:ea typeface="Chalkboard" charset="0"/>
                  <a:cs typeface="Chalkboard" charset="0"/>
                  <a:sym typeface="Symbol"/>
                </a:rPr>
                <a:t>(n)</a:t>
              </a:r>
            </a:p>
            <a:p>
              <a:pPr marL="457200" indent="-457200">
                <a:spcBef>
                  <a:spcPct val="50000"/>
                </a:spcBef>
              </a:pPr>
              <a:endParaRPr lang="en-US" dirty="0" smtClean="0">
                <a:solidFill>
                  <a:srgbClr val="0000FF"/>
                </a:solidFill>
                <a:latin typeface="Calibri" pitchFamily="34" charset="0"/>
                <a:ea typeface="Chalkboard" charset="0"/>
                <a:cs typeface="Chalkboard" charset="0"/>
              </a:endParaRPr>
            </a:p>
          </p:txBody>
        </p:sp>
        <p:grpSp>
          <p:nvGrpSpPr>
            <p:cNvPr id="16" name="Group 83"/>
            <p:cNvGrpSpPr/>
            <p:nvPr/>
          </p:nvGrpSpPr>
          <p:grpSpPr>
            <a:xfrm>
              <a:off x="1196008" y="8643774"/>
              <a:ext cx="2799928" cy="822866"/>
              <a:chOff x="5588496" y="5013176"/>
              <a:chExt cx="2799928" cy="822866"/>
            </a:xfrm>
          </p:grpSpPr>
          <p:grpSp>
            <p:nvGrpSpPr>
              <p:cNvPr id="17" name="Group 81"/>
              <p:cNvGrpSpPr/>
              <p:nvPr/>
            </p:nvGrpSpPr>
            <p:grpSpPr>
              <a:xfrm>
                <a:off x="5588496" y="5013176"/>
                <a:ext cx="2143472" cy="822866"/>
                <a:chOff x="5588496" y="4869160"/>
                <a:chExt cx="2143472" cy="822866"/>
              </a:xfrm>
            </p:grpSpPr>
            <p:sp>
              <p:nvSpPr>
                <p:cNvPr id="68" name="Text Box 7"/>
                <p:cNvSpPr txBox="1">
                  <a:spLocks noChangeArrowheads="1"/>
                </p:cNvSpPr>
                <p:nvPr/>
              </p:nvSpPr>
              <p:spPr bwMode="auto">
                <a:xfrm>
                  <a:off x="5588496" y="5055567"/>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Pr</a:t>
                  </a:r>
                  <a:endParaRPr lang="en-US" dirty="0" smtClean="0">
                    <a:solidFill>
                      <a:srgbClr val="0000FF"/>
                    </a:solidFill>
                    <a:latin typeface="Calibri" pitchFamily="34" charset="0"/>
                    <a:ea typeface="Chalkboard" charset="0"/>
                    <a:cs typeface="Chalkboard" charset="0"/>
                  </a:endParaRPr>
                </a:p>
              </p:txBody>
            </p:sp>
            <p:grpSp>
              <p:nvGrpSpPr>
                <p:cNvPr id="18" name="Group 80"/>
                <p:cNvGrpSpPr/>
                <p:nvPr/>
              </p:nvGrpSpPr>
              <p:grpSpPr>
                <a:xfrm>
                  <a:off x="5940152" y="4869160"/>
                  <a:ext cx="1791816" cy="822866"/>
                  <a:chOff x="5940152" y="4869160"/>
                  <a:chExt cx="1791816" cy="822866"/>
                </a:xfrm>
              </p:grpSpPr>
              <p:grpSp>
                <p:nvGrpSpPr>
                  <p:cNvPr id="19" name="Group 54"/>
                  <p:cNvGrpSpPr/>
                  <p:nvPr/>
                </p:nvGrpSpPr>
                <p:grpSpPr>
                  <a:xfrm>
                    <a:off x="5948536" y="4869160"/>
                    <a:ext cx="1503784" cy="822866"/>
                    <a:chOff x="700336" y="5013176"/>
                    <a:chExt cx="1503784" cy="822866"/>
                  </a:xfrm>
                </p:grpSpPr>
                <p:sp>
                  <p:nvSpPr>
                    <p:cNvPr id="94" name="Text Box 7"/>
                    <p:cNvSpPr txBox="1">
                      <a:spLocks noChangeArrowheads="1"/>
                    </p:cNvSpPr>
                    <p:nvPr/>
                  </p:nvSpPr>
                  <p:spPr bwMode="auto">
                    <a:xfrm>
                      <a:off x="700336" y="5229200"/>
                      <a:ext cx="1503784"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95" name="Text Box 7"/>
                    <p:cNvSpPr txBox="1">
                      <a:spLocks noChangeArrowheads="1"/>
                    </p:cNvSpPr>
                    <p:nvPr/>
                  </p:nvSpPr>
                  <p:spPr bwMode="auto">
                    <a:xfrm>
                      <a:off x="1051992" y="546671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96" name="Text Box 7"/>
                    <p:cNvSpPr txBox="1">
                      <a:spLocks noChangeArrowheads="1"/>
                    </p:cNvSpPr>
                    <p:nvPr/>
                  </p:nvSpPr>
                  <p:spPr bwMode="auto">
                    <a:xfrm>
                      <a:off x="1124000" y="5013176"/>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71" name="Text Box 7"/>
                  <p:cNvSpPr txBox="1">
                    <a:spLocks noChangeArrowheads="1"/>
                  </p:cNvSpPr>
                  <p:nvPr/>
                </p:nvSpPr>
                <p:spPr bwMode="auto">
                  <a:xfrm>
                    <a:off x="7164288" y="5085184"/>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1</a:t>
                    </a:r>
                    <a:endParaRPr lang="en-US" dirty="0" smtClean="0">
                      <a:solidFill>
                        <a:srgbClr val="0000FF"/>
                      </a:solidFill>
                      <a:latin typeface="Calibri" pitchFamily="34" charset="0"/>
                      <a:ea typeface="Chalkboard" charset="0"/>
                      <a:cs typeface="Chalkboard" charset="0"/>
                    </a:endParaRPr>
                  </a:p>
                </p:txBody>
              </p:sp>
              <p:sp>
                <p:nvSpPr>
                  <p:cNvPr id="93" name="Double Bracket 92"/>
                  <p:cNvSpPr/>
                  <p:nvPr/>
                </p:nvSpPr>
                <p:spPr>
                  <a:xfrm>
                    <a:off x="5940152" y="4869160"/>
                    <a:ext cx="1728192" cy="79208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000">
                      <a:latin typeface="Calibri" pitchFamily="34" charset="0"/>
                      <a:ea typeface="Chalkboard" charset="0"/>
                      <a:cs typeface="Chalkboard" charset="0"/>
                    </a:endParaRPr>
                  </a:p>
                </p:txBody>
              </p:sp>
            </p:grpSp>
          </p:grpSp>
          <p:sp>
            <p:nvSpPr>
              <p:cNvPr id="67" name="Text Box 7"/>
              <p:cNvSpPr txBox="1">
                <a:spLocks noChangeArrowheads="1"/>
              </p:cNvSpPr>
              <p:nvPr/>
            </p:nvSpPr>
            <p:spPr bwMode="auto">
              <a:xfrm>
                <a:off x="7820744" y="5261138"/>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grpSp>
      <p:sp>
        <p:nvSpPr>
          <p:cNvPr id="97" name="Text Box 7"/>
          <p:cNvSpPr txBox="1">
            <a:spLocks noChangeArrowheads="1"/>
          </p:cNvSpPr>
          <p:nvPr/>
        </p:nvSpPr>
        <p:spPr bwMode="auto">
          <a:xfrm>
            <a:off x="107504" y="5259398"/>
            <a:ext cx="9001000"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 is </a:t>
            </a:r>
            <a:r>
              <a:rPr lang="en-US" dirty="0" smtClean="0">
                <a:solidFill>
                  <a:srgbClr val="FF0000"/>
                </a:solidFill>
                <a:latin typeface="Calibri" pitchFamily="34" charset="0"/>
                <a:ea typeface="Chalkboard" charset="0"/>
                <a:cs typeface="Chalkboard" charset="0"/>
                <a:sym typeface="Symbol"/>
              </a:rPr>
              <a:t>CCA-secure</a:t>
            </a:r>
            <a:r>
              <a:rPr lang="en-US" dirty="0" smtClean="0">
                <a:latin typeface="Calibri" pitchFamily="34" charset="0"/>
                <a:ea typeface="Chalkboard" charset="0"/>
                <a:cs typeface="Chalkboard" charset="0"/>
                <a:sym typeface="Symbol"/>
              </a:rPr>
              <a:t> if for every PPT A, there is a negligible function </a:t>
            </a:r>
            <a:r>
              <a:rPr lang="en-US" dirty="0" err="1" smtClean="0">
                <a:latin typeface="Calibri" pitchFamily="34" charset="0"/>
                <a:ea typeface="Chalkboard" charset="0"/>
                <a:cs typeface="Chalkboard" charset="0"/>
                <a:sym typeface="Symbol"/>
              </a:rPr>
              <a:t>negl</a:t>
            </a:r>
            <a:r>
              <a:rPr lang="en-US" dirty="0" smtClean="0">
                <a:latin typeface="Calibri" pitchFamily="34" charset="0"/>
                <a:ea typeface="Chalkboard" charset="0"/>
                <a:cs typeface="Chalkboard" charset="0"/>
                <a:sym typeface="Symbol"/>
              </a:rPr>
              <a:t>, such that:</a:t>
            </a:r>
            <a:endParaRPr lang="en-US" dirty="0" smtClean="0">
              <a:solidFill>
                <a:srgbClr val="0000FF"/>
              </a:solidFill>
              <a:latin typeface="Calibri" pitchFamily="34" charset="0"/>
              <a:ea typeface="Chalkboard" charset="0"/>
              <a:cs typeface="Chalkboard" charset="0"/>
            </a:endParaRPr>
          </a:p>
        </p:txBody>
      </p:sp>
      <p:cxnSp>
        <p:nvCxnSpPr>
          <p:cNvPr id="69" name="Straight Connector 68"/>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0" y="4941168"/>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8" name="页脚占位符 7"/>
          <p:cNvSpPr>
            <a:spLocks noGrp="1"/>
          </p:cNvSpPr>
          <p:nvPr>
            <p:ph type="ftr" sz="quarter" idx="11"/>
          </p:nvPr>
        </p:nvSpPr>
        <p:spPr/>
        <p:txBody>
          <a:bodyPr/>
          <a:lstStyle/>
          <a:p>
            <a:pPr>
              <a:defRPr/>
            </a:pPr>
            <a:r>
              <a:rPr lang="en-US" smtClean="0"/>
              <a:t>S8101034Q-Modern Cryptography-Lect9.1</a:t>
            </a:r>
            <a:endParaRPr lang="en-US" dirty="0"/>
          </a:p>
        </p:txBody>
      </p:sp>
      <p:sp>
        <p:nvSpPr>
          <p:cNvPr id="21" name="灯片编号占位符 20"/>
          <p:cNvSpPr>
            <a:spLocks noGrp="1"/>
          </p:cNvSpPr>
          <p:nvPr>
            <p:ph type="sldNum" sz="quarter" idx="12"/>
          </p:nvPr>
        </p:nvSpPr>
        <p:spPr/>
        <p:txBody>
          <a:bodyPr/>
          <a:lstStyle/>
          <a:p>
            <a:pPr>
              <a:defRPr/>
            </a:pPr>
            <a:fld id="{A210B1BB-E12E-441C-BC6A-ECF78AA782CB}" type="slidenum">
              <a:rPr lang="en-US" smtClean="0"/>
              <a:pPr>
                <a:defRPr/>
              </a:pPr>
              <a:t>21</a:t>
            </a:fld>
            <a:endParaRPr lang="en-US" dirty="0"/>
          </a:p>
        </p:txBody>
      </p:sp>
    </p:spTree>
    <p:extLst>
      <p:ext uri="{BB962C8B-B14F-4D97-AF65-F5344CB8AC3E}">
        <p14:creationId xmlns:p14="http://schemas.microsoft.com/office/powerpoint/2010/main" val="78868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Security for Multiple Encryptions</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796136" y="2325672"/>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08778" y="2649831"/>
            <a:ext cx="1514272" cy="872663"/>
          </a:xfrm>
          <a:prstGeom prst="rect">
            <a:avLst/>
          </a:prstGeom>
          <a:noFill/>
          <a:ln w="9525">
            <a:noFill/>
            <a:miter lim="800000"/>
            <a:headEnd/>
            <a:tailEnd/>
          </a:ln>
        </p:spPr>
      </p:pic>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Brush Script MT" pitchFamily="66" charset="0"/>
                <a:ea typeface="Chalkboard" charset="0"/>
                <a:cs typeface="Chalkboard" charset="0"/>
              </a:rPr>
              <a:t> </a:t>
            </a: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395536" y="3522494"/>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6061640" y="3378478"/>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8037512" y="3335504"/>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596336" y="3173736"/>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3031610"/>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907704" y="548680"/>
            <a:ext cx="2232248" cy="894874"/>
            <a:chOff x="4868416" y="1463298"/>
            <a:chExt cx="2232248" cy="894874"/>
          </a:xfrm>
        </p:grpSpPr>
        <p:sp>
          <p:nvSpPr>
            <p:cNvPr id="57" name="Text Box 7"/>
            <p:cNvSpPr txBox="1">
              <a:spLocks noChangeArrowheads="1"/>
            </p:cNvSpPr>
            <p:nvPr/>
          </p:nvSpPr>
          <p:spPr bwMode="auto">
            <a:xfrm>
              <a:off x="4868416"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056312" y="1463298"/>
              <a:ext cx="118025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cca-mult</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251520" y="2204864"/>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grpSp>
        <p:nvGrpSpPr>
          <p:cNvPr id="6" name="Group 12"/>
          <p:cNvGrpSpPr/>
          <p:nvPr/>
        </p:nvGrpSpPr>
        <p:grpSpPr>
          <a:xfrm>
            <a:off x="2411760" y="1683096"/>
            <a:ext cx="3222746" cy="408530"/>
            <a:chOff x="2555776" y="1772816"/>
            <a:chExt cx="3222746" cy="408530"/>
          </a:xfrm>
        </p:grpSpPr>
        <p:grpSp>
          <p:nvGrpSpPr>
            <p:cNvPr id="7" name="Group 5"/>
            <p:cNvGrpSpPr/>
            <p:nvPr/>
          </p:nvGrpSpPr>
          <p:grpSpPr>
            <a:xfrm>
              <a:off x="3395297" y="1772816"/>
              <a:ext cx="1608751" cy="408530"/>
              <a:chOff x="3187080" y="1772816"/>
              <a:chExt cx="1608751" cy="408530"/>
            </a:xfrm>
          </p:grpSpPr>
          <p:sp>
            <p:nvSpPr>
              <p:cNvPr id="5" name="Rectangle 4"/>
              <p:cNvSpPr/>
              <p:nvPr/>
            </p:nvSpPr>
            <p:spPr>
              <a:xfrm>
                <a:off x="3187080" y="1772816"/>
                <a:ext cx="152893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32" name="Text Box 7"/>
              <p:cNvSpPr txBox="1">
                <a:spLocks noChangeArrowheads="1"/>
              </p:cNvSpPr>
              <p:nvPr/>
            </p:nvSpPr>
            <p:spPr bwMode="auto">
              <a:xfrm>
                <a:off x="3187080" y="1812014"/>
                <a:ext cx="160875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Training Phase</a:t>
                </a:r>
                <a:endParaRPr lang="en-US" dirty="0" smtClean="0">
                  <a:solidFill>
                    <a:srgbClr val="0000FF"/>
                  </a:solidFill>
                  <a:latin typeface="Calibri" pitchFamily="34" charset="0"/>
                  <a:ea typeface="Chalkboard" charset="0"/>
                  <a:cs typeface="Chalkboard" charset="0"/>
                </a:endParaRPr>
              </a:p>
            </p:txBody>
          </p:sp>
        </p:grpSp>
        <p:cxnSp>
          <p:nvCxnSpPr>
            <p:cNvPr id="12" name="Straight Arrow Connector 11"/>
            <p:cNvCxnSpPr/>
            <p:nvPr/>
          </p:nvCxnSpPr>
          <p:spPr>
            <a:xfrm>
              <a:off x="4932040" y="1981291"/>
              <a:ext cx="846482"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555776" y="1988840"/>
              <a:ext cx="846482" cy="0"/>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pic>
        <p:nvPicPr>
          <p:cNvPr id="55" name="Picture 4"/>
          <p:cNvPicPr>
            <a:picLocks noChangeAspect="1" noChangeArrowheads="1"/>
          </p:cNvPicPr>
          <p:nvPr/>
        </p:nvPicPr>
        <p:blipFill>
          <a:blip r:embed="rId5" cstate="print"/>
          <a:srcRect/>
          <a:stretch>
            <a:fillRect/>
          </a:stretch>
        </p:blipFill>
        <p:spPr bwMode="auto">
          <a:xfrm>
            <a:off x="7776864" y="1340768"/>
            <a:ext cx="699465" cy="432048"/>
          </a:xfrm>
          <a:prstGeom prst="rect">
            <a:avLst/>
          </a:prstGeom>
          <a:noFill/>
          <a:ln w="9525">
            <a:noFill/>
            <a:miter lim="800000"/>
            <a:headEnd/>
            <a:tailEnd/>
          </a:ln>
        </p:spPr>
      </p:pic>
      <p:grpSp>
        <p:nvGrpSpPr>
          <p:cNvPr id="8" name="Group 59"/>
          <p:cNvGrpSpPr/>
          <p:nvPr/>
        </p:nvGrpSpPr>
        <p:grpSpPr>
          <a:xfrm>
            <a:off x="7002666" y="1685419"/>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grpSp>
        <p:nvGrpSpPr>
          <p:cNvPr id="9" name="Group 71"/>
          <p:cNvGrpSpPr/>
          <p:nvPr/>
        </p:nvGrpSpPr>
        <p:grpSpPr>
          <a:xfrm>
            <a:off x="2267744" y="3501008"/>
            <a:ext cx="3590916" cy="408530"/>
            <a:chOff x="2285358" y="1772816"/>
            <a:chExt cx="3590916" cy="408530"/>
          </a:xfrm>
        </p:grpSpPr>
        <p:cxnSp>
          <p:nvCxnSpPr>
            <p:cNvPr id="75" name="Straight Arrow Connector 74"/>
            <p:cNvCxnSpPr/>
            <p:nvPr/>
          </p:nvCxnSpPr>
          <p:spPr>
            <a:xfrm>
              <a:off x="5292080" y="1981291"/>
              <a:ext cx="584194" cy="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72"/>
            <p:cNvGrpSpPr/>
            <p:nvPr/>
          </p:nvGrpSpPr>
          <p:grpSpPr>
            <a:xfrm>
              <a:off x="2873314" y="1772816"/>
              <a:ext cx="2418766" cy="408530"/>
              <a:chOff x="2665097" y="1772816"/>
              <a:chExt cx="2418766" cy="408530"/>
            </a:xfrm>
          </p:grpSpPr>
          <p:sp>
            <p:nvSpPr>
              <p:cNvPr id="77" name="Rectangle 76"/>
              <p:cNvSpPr/>
              <p:nvPr/>
            </p:nvSpPr>
            <p:spPr>
              <a:xfrm>
                <a:off x="2665097" y="1772816"/>
                <a:ext cx="2418766" cy="377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itchFamily="34" charset="0"/>
                  <a:ea typeface="Chalkboard" charset="0"/>
                  <a:cs typeface="Chalkboard" charset="0"/>
                </a:endParaRPr>
              </a:p>
            </p:txBody>
          </p:sp>
          <p:sp>
            <p:nvSpPr>
              <p:cNvPr id="78" name="Text Box 7"/>
              <p:cNvSpPr txBox="1">
                <a:spLocks noChangeArrowheads="1"/>
              </p:cNvSpPr>
              <p:nvPr/>
            </p:nvSpPr>
            <p:spPr bwMode="auto">
              <a:xfrm>
                <a:off x="2665097" y="1812014"/>
                <a:ext cx="241876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Post-challenge Training </a:t>
                </a:r>
                <a:endParaRPr lang="en-US" dirty="0" smtClean="0">
                  <a:solidFill>
                    <a:srgbClr val="0000FF"/>
                  </a:solidFill>
                  <a:latin typeface="Calibri" pitchFamily="34" charset="0"/>
                  <a:ea typeface="Chalkboard" charset="0"/>
                  <a:cs typeface="Chalkboard" charset="0"/>
                </a:endParaRPr>
              </a:p>
            </p:txBody>
          </p:sp>
        </p:grpSp>
        <p:cxnSp>
          <p:nvCxnSpPr>
            <p:cNvPr id="76" name="Straight Arrow Connector 75"/>
            <p:cNvCxnSpPr/>
            <p:nvPr/>
          </p:nvCxnSpPr>
          <p:spPr>
            <a:xfrm flipV="1">
              <a:off x="2285358" y="1988840"/>
              <a:ext cx="558450" cy="377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a:off x="2339752" y="4240045"/>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3" name="Text Box 7"/>
          <p:cNvSpPr txBox="1">
            <a:spLocks noChangeArrowheads="1"/>
          </p:cNvSpPr>
          <p:nvPr/>
        </p:nvSpPr>
        <p:spPr bwMode="auto">
          <a:xfrm>
            <a:off x="3496995" y="3933056"/>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a:t>
            </a:r>
            <a:r>
              <a:rPr lang="en-US" dirty="0" smtClean="0">
                <a:latin typeface="Calibri" pitchFamily="34" charset="0"/>
                <a:ea typeface="Chalkboard" charset="0"/>
                <a:cs typeface="Chalkboard" charset="0"/>
                <a:sym typeface="Symbol"/>
              </a:rPr>
              <a:t> {0, 1}</a:t>
            </a:r>
            <a:endParaRPr lang="en-US" dirty="0" smtClean="0">
              <a:solidFill>
                <a:srgbClr val="0000FF"/>
              </a:solidFill>
              <a:latin typeface="Calibri" pitchFamily="34" charset="0"/>
              <a:ea typeface="Chalkboard" charset="0"/>
              <a:cs typeface="Chalkboard" charset="0"/>
            </a:endParaRPr>
          </a:p>
        </p:txBody>
      </p:sp>
      <p:sp>
        <p:nvSpPr>
          <p:cNvPr id="84" name="Text Box 7"/>
          <p:cNvSpPr txBox="1">
            <a:spLocks noChangeArrowheads="1"/>
          </p:cNvSpPr>
          <p:nvPr/>
        </p:nvSpPr>
        <p:spPr bwMode="auto">
          <a:xfrm>
            <a:off x="3439616" y="4367433"/>
            <a:ext cx="17247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Game Output</a:t>
            </a:r>
            <a:endParaRPr lang="en-US" dirty="0" smtClean="0">
              <a:solidFill>
                <a:srgbClr val="0000FF"/>
              </a:solidFill>
              <a:latin typeface="Calibri" pitchFamily="34" charset="0"/>
              <a:ea typeface="Chalkboard" charset="0"/>
              <a:cs typeface="Chalkboard" charset="0"/>
            </a:endParaRPr>
          </a:p>
        </p:txBody>
      </p:sp>
      <p:grpSp>
        <p:nvGrpSpPr>
          <p:cNvPr id="11" name="Group 66"/>
          <p:cNvGrpSpPr/>
          <p:nvPr/>
        </p:nvGrpSpPr>
        <p:grpSpPr>
          <a:xfrm>
            <a:off x="2467508" y="4349715"/>
            <a:ext cx="1213683" cy="495384"/>
            <a:chOff x="7452320" y="1516814"/>
            <a:chExt cx="1368152" cy="904074"/>
          </a:xfrm>
        </p:grpSpPr>
        <p:cxnSp>
          <p:nvCxnSpPr>
            <p:cNvPr id="86" name="Straight Connector 85"/>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rot="20725378">
              <a:off x="7460704" y="1516814"/>
              <a:ext cx="1359768" cy="674029"/>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b’</a:t>
              </a:r>
              <a:endParaRPr lang="en-US" dirty="0" smtClean="0">
                <a:solidFill>
                  <a:srgbClr val="FF0000"/>
                </a:solidFill>
                <a:latin typeface="Calibri" pitchFamily="34" charset="0"/>
                <a:ea typeface="Chalkboard" charset="0"/>
                <a:cs typeface="Chalkboard" charset="0"/>
              </a:endParaRPr>
            </a:p>
          </p:txBody>
        </p:sp>
      </p:grpSp>
      <p:sp>
        <p:nvSpPr>
          <p:cNvPr id="88" name="Text Box 7"/>
          <p:cNvSpPr txBox="1">
            <a:spLocks noChangeArrowheads="1"/>
          </p:cNvSpPr>
          <p:nvPr/>
        </p:nvSpPr>
        <p:spPr bwMode="auto">
          <a:xfrm>
            <a:off x="683568" y="4725144"/>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1 --- attacker won</a:t>
            </a:r>
            <a:endParaRPr lang="en-US" dirty="0" smtClean="0">
              <a:solidFill>
                <a:srgbClr val="0000FF"/>
              </a:solidFill>
              <a:latin typeface="Calibri" pitchFamily="34" charset="0"/>
              <a:ea typeface="Chalkboard" charset="0"/>
              <a:cs typeface="Chalkboard" charset="0"/>
            </a:endParaRPr>
          </a:p>
        </p:txBody>
      </p:sp>
      <p:grpSp>
        <p:nvGrpSpPr>
          <p:cNvPr id="13" name="Group 70"/>
          <p:cNvGrpSpPr/>
          <p:nvPr/>
        </p:nvGrpSpPr>
        <p:grpSpPr>
          <a:xfrm>
            <a:off x="4830996" y="4551875"/>
            <a:ext cx="1343522" cy="369332"/>
            <a:chOff x="6948264" y="1733361"/>
            <a:chExt cx="1514516" cy="674031"/>
          </a:xfrm>
        </p:grpSpPr>
        <p:cxnSp>
          <p:nvCxnSpPr>
            <p:cNvPr id="90" name="Straight Connector 89"/>
            <p:cNvCxnSpPr/>
            <p:nvPr/>
          </p:nvCxnSpPr>
          <p:spPr>
            <a:xfrm flipH="1" flipV="1">
              <a:off x="6948264" y="1867000"/>
              <a:ext cx="864096" cy="432047"/>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1" name="Text Box 7"/>
            <p:cNvSpPr txBox="1">
              <a:spLocks noChangeArrowheads="1"/>
            </p:cNvSpPr>
            <p:nvPr/>
          </p:nvSpPr>
          <p:spPr bwMode="auto">
            <a:xfrm rot="963375">
              <a:off x="7103012" y="1733361"/>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0000FF"/>
                  </a:solidFill>
                  <a:latin typeface="Calibri" pitchFamily="34" charset="0"/>
                  <a:ea typeface="Chalkboard" charset="0"/>
                  <a:cs typeface="Chalkboard" charset="0"/>
                </a:rPr>
                <a:t>b </a:t>
              </a:r>
              <a:r>
                <a:rPr lang="en-US" dirty="0" smtClean="0">
                  <a:solidFill>
                    <a:srgbClr val="0000FF"/>
                  </a:solidFill>
                  <a:latin typeface="Calibri" pitchFamily="34" charset="0"/>
                  <a:ea typeface="Chalkboard" charset="0"/>
                  <a:cs typeface="Chalkboard" charset="0"/>
                  <a:sym typeface="Symbol"/>
                </a:rPr>
                <a:t> b’</a:t>
              </a:r>
              <a:endParaRPr lang="en-US" dirty="0" smtClean="0">
                <a:solidFill>
                  <a:srgbClr val="0000FF"/>
                </a:solidFill>
                <a:latin typeface="Calibri" pitchFamily="34" charset="0"/>
                <a:ea typeface="Chalkboard" charset="0"/>
                <a:cs typeface="Chalkboard" charset="0"/>
              </a:endParaRPr>
            </a:p>
          </p:txBody>
        </p:sp>
      </p:grpSp>
      <p:sp>
        <p:nvSpPr>
          <p:cNvPr id="92" name="Text Box 7"/>
          <p:cNvSpPr txBox="1">
            <a:spLocks noChangeArrowheads="1"/>
          </p:cNvSpPr>
          <p:nvPr/>
        </p:nvSpPr>
        <p:spPr bwMode="auto">
          <a:xfrm>
            <a:off x="5580112" y="4705987"/>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0 --- attacker lost</a:t>
            </a:r>
            <a:endParaRPr lang="en-US" dirty="0" smtClean="0">
              <a:solidFill>
                <a:srgbClr val="0000FF"/>
              </a:solidFill>
              <a:latin typeface="Calibri" pitchFamily="34" charset="0"/>
              <a:ea typeface="Chalkboard" charset="0"/>
              <a:cs typeface="Chalkboard" charset="0"/>
            </a:endParaRPr>
          </a:p>
        </p:txBody>
      </p:sp>
      <p:cxnSp>
        <p:nvCxnSpPr>
          <p:cNvPr id="79" name="Straight Connector 78"/>
          <p:cNvCxnSpPr/>
          <p:nvPr/>
        </p:nvCxnSpPr>
        <p:spPr>
          <a:xfrm>
            <a:off x="2339752" y="2564904"/>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 Box 7"/>
          <p:cNvSpPr txBox="1">
            <a:spLocks noChangeArrowheads="1"/>
          </p:cNvSpPr>
          <p:nvPr/>
        </p:nvSpPr>
        <p:spPr bwMode="auto">
          <a:xfrm>
            <a:off x="2615008" y="2514382"/>
            <a:ext cx="325778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(freedom to choose any pair)</a:t>
            </a:r>
            <a:endParaRPr lang="en-US" dirty="0" smtClean="0">
              <a:solidFill>
                <a:srgbClr val="0000FF"/>
              </a:solidFill>
              <a:latin typeface="Calibri" pitchFamily="34" charset="0"/>
              <a:ea typeface="Chalkboard" charset="0"/>
              <a:cs typeface="Chalkboard" charset="0"/>
            </a:endParaRPr>
          </a:p>
        </p:txBody>
      </p:sp>
      <p:grpSp>
        <p:nvGrpSpPr>
          <p:cNvPr id="19" name="Group 80"/>
          <p:cNvGrpSpPr/>
          <p:nvPr/>
        </p:nvGrpSpPr>
        <p:grpSpPr>
          <a:xfrm>
            <a:off x="2195736" y="2045895"/>
            <a:ext cx="2016224" cy="528301"/>
            <a:chOff x="2987824" y="1347301"/>
            <a:chExt cx="2016224" cy="528301"/>
          </a:xfrm>
        </p:grpSpPr>
        <p:sp>
          <p:nvSpPr>
            <p:cNvPr id="98" name="Text Box 7"/>
            <p:cNvSpPr txBox="1">
              <a:spLocks noChangeArrowheads="1"/>
            </p:cNvSpPr>
            <p:nvPr/>
          </p:nvSpPr>
          <p:spPr bwMode="auto">
            <a:xfrm>
              <a:off x="2987824" y="1506270"/>
              <a:ext cx="201622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0,1</a:t>
              </a:r>
              <a:r>
                <a:rPr lang="en-US" dirty="0" smtClean="0">
                  <a:latin typeface="Calibri" pitchFamily="34" charset="0"/>
                  <a:ea typeface="Chalkboard" charset="0"/>
                  <a:cs typeface="Chalkboard" charset="0"/>
                </a:rPr>
                <a:t>, …, m</a:t>
              </a:r>
              <a:r>
                <a:rPr lang="en-US" baseline="-25000" dirty="0" smtClean="0">
                  <a:latin typeface="Calibri" pitchFamily="34" charset="0"/>
                  <a:ea typeface="Chalkboard" charset="0"/>
                  <a:cs typeface="Chalkboard" charset="0"/>
                </a:rPr>
                <a:t>0, t</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sp>
          <p:nvSpPr>
            <p:cNvPr id="99" name="Text Box 7"/>
            <p:cNvSpPr txBox="1">
              <a:spLocks noChangeArrowheads="1"/>
            </p:cNvSpPr>
            <p:nvPr/>
          </p:nvSpPr>
          <p:spPr bwMode="auto">
            <a:xfrm>
              <a:off x="3059832" y="1347301"/>
              <a:ext cx="36004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grpSp>
        <p:nvGrpSpPr>
          <p:cNvPr id="21" name="Group 99"/>
          <p:cNvGrpSpPr/>
          <p:nvPr/>
        </p:nvGrpSpPr>
        <p:grpSpPr>
          <a:xfrm>
            <a:off x="4211960" y="2060848"/>
            <a:ext cx="2016224" cy="513348"/>
            <a:chOff x="5148064" y="1196752"/>
            <a:chExt cx="2016224" cy="513348"/>
          </a:xfrm>
        </p:grpSpPr>
        <p:sp>
          <p:nvSpPr>
            <p:cNvPr id="101" name="Text Box 7"/>
            <p:cNvSpPr txBox="1">
              <a:spLocks noChangeArrowheads="1"/>
            </p:cNvSpPr>
            <p:nvPr/>
          </p:nvSpPr>
          <p:spPr bwMode="auto">
            <a:xfrm>
              <a:off x="5148064" y="1340768"/>
              <a:ext cx="201622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a:latin typeface="Calibri" pitchFamily="34" charset="0"/>
                  <a:ea typeface="Chalkboard" charset="0"/>
                  <a:cs typeface="Chalkboard" charset="0"/>
                </a:rPr>
                <a:t>1</a:t>
              </a:r>
              <a:r>
                <a:rPr lang="en-US" dirty="0" smtClean="0">
                  <a:latin typeface="Calibri" pitchFamily="34" charset="0"/>
                  <a:ea typeface="Chalkboard" charset="0"/>
                  <a:cs typeface="Chalkboard" charset="0"/>
                </a:rPr>
                <a:t> = (m</a:t>
              </a:r>
              <a:r>
                <a:rPr lang="en-US" baseline="-25000" dirty="0">
                  <a:latin typeface="Calibri" pitchFamily="34" charset="0"/>
                  <a:ea typeface="Chalkboard" charset="0"/>
                  <a:cs typeface="Chalkboard" charset="0"/>
                </a:rPr>
                <a:t>1</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 …, m</a:t>
              </a:r>
              <a:r>
                <a:rPr lang="en-US" baseline="-25000" dirty="0">
                  <a:latin typeface="Calibri" pitchFamily="34" charset="0"/>
                  <a:ea typeface="Chalkboard" charset="0"/>
                  <a:cs typeface="Chalkboard" charset="0"/>
                </a:rPr>
                <a:t>1</a:t>
              </a:r>
              <a:r>
                <a:rPr lang="en-US" baseline="-25000" dirty="0" smtClean="0">
                  <a:latin typeface="Calibri" pitchFamily="34" charset="0"/>
                  <a:ea typeface="Chalkboard" charset="0"/>
                  <a:cs typeface="Chalkboard" charset="0"/>
                </a:rPr>
                <a:t>, t</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sp>
          <p:nvSpPr>
            <p:cNvPr id="102" name="Text Box 7"/>
            <p:cNvSpPr txBox="1">
              <a:spLocks noChangeArrowheads="1"/>
            </p:cNvSpPr>
            <p:nvPr/>
          </p:nvSpPr>
          <p:spPr bwMode="auto">
            <a:xfrm>
              <a:off x="5220072" y="1196752"/>
              <a:ext cx="36004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cxnSp>
        <p:nvCxnSpPr>
          <p:cNvPr id="103" name="Straight Connector 102"/>
          <p:cNvCxnSpPr/>
          <p:nvPr/>
        </p:nvCxnSpPr>
        <p:spPr>
          <a:xfrm>
            <a:off x="2351366" y="3279837"/>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4" name="Text Box 7"/>
          <p:cNvSpPr txBox="1">
            <a:spLocks noChangeArrowheads="1"/>
          </p:cNvSpPr>
          <p:nvPr/>
        </p:nvSpPr>
        <p:spPr bwMode="auto">
          <a:xfrm>
            <a:off x="2339752" y="2946430"/>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(m</a:t>
            </a:r>
            <a:r>
              <a:rPr lang="en-US" baseline="-25000" dirty="0" smtClean="0">
                <a:latin typeface="Calibri" pitchFamily="34" charset="0"/>
                <a:ea typeface="Chalkboard" charset="0"/>
                <a:cs typeface="Chalkboard" charset="0"/>
                <a:sym typeface="Symbol"/>
              </a:rPr>
              <a:t>b,1</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105" name="Text Box 7"/>
          <p:cNvSpPr txBox="1">
            <a:spLocks noChangeArrowheads="1"/>
          </p:cNvSpPr>
          <p:nvPr/>
        </p:nvSpPr>
        <p:spPr bwMode="auto">
          <a:xfrm>
            <a:off x="4119515" y="2924944"/>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a:t>
            </a:r>
            <a:r>
              <a:rPr lang="en-US" baseline="-25000" dirty="0" err="1" smtClean="0">
                <a:latin typeface="Calibri" pitchFamily="34" charset="0"/>
                <a:ea typeface="Chalkboard" charset="0"/>
                <a:cs typeface="Chalkboard" charset="0"/>
              </a:rPr>
              <a:t>t</a:t>
            </a:r>
            <a:r>
              <a:rPr lang="en-US" dirty="0" smtClean="0">
                <a:latin typeface="Calibri" pitchFamily="34" charset="0"/>
                <a:ea typeface="Chalkboard" charset="0"/>
                <a:cs typeface="Chalkboard" charset="0"/>
              </a:rPr>
              <a:t>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Enc</a:t>
            </a:r>
            <a:r>
              <a:rPr lang="en-US"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baseline="-25000" dirty="0" smtClean="0">
                <a:latin typeface="Calibri" pitchFamily="34" charset="0"/>
                <a:ea typeface="Chalkboard" charset="0"/>
                <a:cs typeface="Chalkboard" charset="0"/>
                <a:sym typeface="Symbol"/>
              </a:rPr>
              <a:t>, t</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106" name="Text Box 7"/>
          <p:cNvSpPr txBox="1">
            <a:spLocks noChangeArrowheads="1"/>
          </p:cNvSpPr>
          <p:nvPr/>
        </p:nvSpPr>
        <p:spPr bwMode="auto">
          <a:xfrm>
            <a:off x="3779912" y="2946430"/>
            <a:ext cx="70937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 </a:t>
            </a:r>
            <a:endParaRPr lang="en-US" dirty="0" smtClean="0">
              <a:solidFill>
                <a:srgbClr val="0000FF"/>
              </a:solidFill>
              <a:latin typeface="Calibri" pitchFamily="34" charset="0"/>
              <a:ea typeface="Chalkboard" charset="0"/>
              <a:cs typeface="Chalkboard" charset="0"/>
            </a:endParaRPr>
          </a:p>
        </p:txBody>
      </p:sp>
      <p:grpSp>
        <p:nvGrpSpPr>
          <p:cNvPr id="22" name="Group 106"/>
          <p:cNvGrpSpPr/>
          <p:nvPr/>
        </p:nvGrpSpPr>
        <p:grpSpPr>
          <a:xfrm>
            <a:off x="3140224" y="5661248"/>
            <a:ext cx="3808040" cy="1115834"/>
            <a:chOff x="1196008" y="8613576"/>
            <a:chExt cx="3808040" cy="1115834"/>
          </a:xfrm>
        </p:grpSpPr>
        <p:sp>
          <p:nvSpPr>
            <p:cNvPr id="108" name="Text Box 7"/>
            <p:cNvSpPr txBox="1">
              <a:spLocks noChangeArrowheads="1"/>
            </p:cNvSpPr>
            <p:nvPr/>
          </p:nvSpPr>
          <p:spPr bwMode="auto">
            <a:xfrm>
              <a:off x="3635896" y="8852247"/>
              <a:ext cx="1368152" cy="877163"/>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sym typeface="Symbol"/>
                </a:rPr>
                <a:t>½</a:t>
              </a:r>
              <a:r>
                <a:rPr lang="en-US" dirty="0" smtClean="0">
                  <a:latin typeface="Calibri" pitchFamily="34" charset="0"/>
                  <a:ea typeface="Chalkboard" charset="0"/>
                  <a:cs typeface="Chalkboard" charset="0"/>
                  <a:sym typeface="Symbol"/>
                </a:rPr>
                <a:t> + </a:t>
              </a:r>
              <a:r>
                <a:rPr lang="en-US" dirty="0" err="1" smtClean="0">
                  <a:latin typeface="Calibri" pitchFamily="34" charset="0"/>
                  <a:ea typeface="Chalkboard" charset="0"/>
                  <a:cs typeface="Chalkboard" charset="0"/>
                  <a:sym typeface="Symbol"/>
                </a:rPr>
                <a:t>negl</a:t>
              </a:r>
              <a:r>
                <a:rPr lang="en-US" dirty="0" smtClean="0">
                  <a:latin typeface="Calibri" pitchFamily="34" charset="0"/>
                  <a:ea typeface="Chalkboard" charset="0"/>
                  <a:cs typeface="Chalkboard" charset="0"/>
                  <a:sym typeface="Symbol"/>
                </a:rPr>
                <a:t>(n)</a:t>
              </a:r>
            </a:p>
            <a:p>
              <a:pPr marL="457200" indent="-457200">
                <a:spcBef>
                  <a:spcPct val="50000"/>
                </a:spcBef>
              </a:pPr>
              <a:endParaRPr lang="en-US" dirty="0" smtClean="0">
                <a:solidFill>
                  <a:srgbClr val="0000FF"/>
                </a:solidFill>
                <a:latin typeface="Calibri" pitchFamily="34" charset="0"/>
                <a:ea typeface="Chalkboard" charset="0"/>
                <a:cs typeface="Chalkboard" charset="0"/>
              </a:endParaRPr>
            </a:p>
          </p:txBody>
        </p:sp>
        <p:grpSp>
          <p:nvGrpSpPr>
            <p:cNvPr id="23" name="Group 83"/>
            <p:cNvGrpSpPr/>
            <p:nvPr/>
          </p:nvGrpSpPr>
          <p:grpSpPr>
            <a:xfrm>
              <a:off x="1196008" y="8613576"/>
              <a:ext cx="2799928" cy="853064"/>
              <a:chOff x="5588496" y="4982978"/>
              <a:chExt cx="2799928" cy="853064"/>
            </a:xfrm>
          </p:grpSpPr>
          <p:grpSp>
            <p:nvGrpSpPr>
              <p:cNvPr id="24" name="Group 81"/>
              <p:cNvGrpSpPr/>
              <p:nvPr/>
            </p:nvGrpSpPr>
            <p:grpSpPr>
              <a:xfrm>
                <a:off x="5588496" y="4982978"/>
                <a:ext cx="2143472" cy="853064"/>
                <a:chOff x="5588496" y="4838962"/>
                <a:chExt cx="2143472" cy="853064"/>
              </a:xfrm>
            </p:grpSpPr>
            <p:sp>
              <p:nvSpPr>
                <p:cNvPr id="112" name="Text Box 7"/>
                <p:cNvSpPr txBox="1">
                  <a:spLocks noChangeArrowheads="1"/>
                </p:cNvSpPr>
                <p:nvPr/>
              </p:nvSpPr>
              <p:spPr bwMode="auto">
                <a:xfrm>
                  <a:off x="5588496" y="5055567"/>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Pr</a:t>
                  </a:r>
                  <a:endParaRPr lang="en-US" dirty="0" smtClean="0">
                    <a:solidFill>
                      <a:srgbClr val="0000FF"/>
                    </a:solidFill>
                    <a:latin typeface="Calibri" pitchFamily="34" charset="0"/>
                    <a:ea typeface="Chalkboard" charset="0"/>
                    <a:cs typeface="Chalkboard" charset="0"/>
                  </a:endParaRPr>
                </a:p>
              </p:txBody>
            </p:sp>
            <p:grpSp>
              <p:nvGrpSpPr>
                <p:cNvPr id="25" name="Group 80"/>
                <p:cNvGrpSpPr/>
                <p:nvPr/>
              </p:nvGrpSpPr>
              <p:grpSpPr>
                <a:xfrm>
                  <a:off x="5940152" y="4838962"/>
                  <a:ext cx="1791816" cy="853064"/>
                  <a:chOff x="5940152" y="4838962"/>
                  <a:chExt cx="1791816" cy="853064"/>
                </a:xfrm>
              </p:grpSpPr>
              <p:grpSp>
                <p:nvGrpSpPr>
                  <p:cNvPr id="26" name="Group 54"/>
                  <p:cNvGrpSpPr/>
                  <p:nvPr/>
                </p:nvGrpSpPr>
                <p:grpSpPr>
                  <a:xfrm>
                    <a:off x="5948536" y="4838962"/>
                    <a:ext cx="1503784" cy="853064"/>
                    <a:chOff x="700336" y="4982978"/>
                    <a:chExt cx="1503784" cy="853064"/>
                  </a:xfrm>
                </p:grpSpPr>
                <p:sp>
                  <p:nvSpPr>
                    <p:cNvPr id="117" name="Text Box 7"/>
                    <p:cNvSpPr txBox="1">
                      <a:spLocks noChangeArrowheads="1"/>
                    </p:cNvSpPr>
                    <p:nvPr/>
                  </p:nvSpPr>
                  <p:spPr bwMode="auto">
                    <a:xfrm>
                      <a:off x="700336" y="5229200"/>
                      <a:ext cx="1503784"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118" name="Text Box 7"/>
                    <p:cNvSpPr txBox="1">
                      <a:spLocks noChangeArrowheads="1"/>
                    </p:cNvSpPr>
                    <p:nvPr/>
                  </p:nvSpPr>
                  <p:spPr bwMode="auto">
                    <a:xfrm>
                      <a:off x="1051992" y="546671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119" name="Text Box 7"/>
                    <p:cNvSpPr txBox="1">
                      <a:spLocks noChangeArrowheads="1"/>
                    </p:cNvSpPr>
                    <p:nvPr/>
                  </p:nvSpPr>
                  <p:spPr bwMode="auto">
                    <a:xfrm>
                      <a:off x="1051992" y="4982978"/>
                      <a:ext cx="1075005"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cca-mult</a:t>
                      </a:r>
                      <a:endParaRPr lang="en-US" dirty="0" smtClean="0">
                        <a:solidFill>
                          <a:srgbClr val="0000FF"/>
                        </a:solidFill>
                        <a:latin typeface="Calibri" pitchFamily="34" charset="0"/>
                        <a:ea typeface="Chalkboard" charset="0"/>
                        <a:cs typeface="Chalkboard" charset="0"/>
                      </a:endParaRPr>
                    </a:p>
                  </p:txBody>
                </p:sp>
              </p:grpSp>
              <p:sp>
                <p:nvSpPr>
                  <p:cNvPr id="115" name="Text Box 7"/>
                  <p:cNvSpPr txBox="1">
                    <a:spLocks noChangeArrowheads="1"/>
                  </p:cNvSpPr>
                  <p:nvPr/>
                </p:nvSpPr>
                <p:spPr bwMode="auto">
                  <a:xfrm>
                    <a:off x="7164288" y="5085184"/>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1</a:t>
                    </a:r>
                    <a:endParaRPr lang="en-US" dirty="0" smtClean="0">
                      <a:solidFill>
                        <a:srgbClr val="0000FF"/>
                      </a:solidFill>
                      <a:latin typeface="Calibri" pitchFamily="34" charset="0"/>
                      <a:ea typeface="Chalkboard" charset="0"/>
                      <a:cs typeface="Chalkboard" charset="0"/>
                    </a:endParaRPr>
                  </a:p>
                </p:txBody>
              </p:sp>
              <p:sp>
                <p:nvSpPr>
                  <p:cNvPr id="116" name="Double Bracket 115"/>
                  <p:cNvSpPr/>
                  <p:nvPr/>
                </p:nvSpPr>
                <p:spPr>
                  <a:xfrm>
                    <a:off x="5940152" y="4869160"/>
                    <a:ext cx="1728192" cy="79208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000">
                      <a:latin typeface="Calibri" pitchFamily="34" charset="0"/>
                      <a:ea typeface="Chalkboard" charset="0"/>
                      <a:cs typeface="Chalkboard" charset="0"/>
                    </a:endParaRPr>
                  </a:p>
                </p:txBody>
              </p:sp>
            </p:grpSp>
          </p:grpSp>
          <p:sp>
            <p:nvSpPr>
              <p:cNvPr id="111" name="Text Box 7"/>
              <p:cNvSpPr txBox="1">
                <a:spLocks noChangeArrowheads="1"/>
              </p:cNvSpPr>
              <p:nvPr/>
            </p:nvSpPr>
            <p:spPr bwMode="auto">
              <a:xfrm>
                <a:off x="7820744" y="5261138"/>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grpSp>
      </p:grpSp>
      <p:sp>
        <p:nvSpPr>
          <p:cNvPr id="120" name="Text Box 7"/>
          <p:cNvSpPr txBox="1">
            <a:spLocks noChangeArrowheads="1"/>
          </p:cNvSpPr>
          <p:nvPr/>
        </p:nvSpPr>
        <p:spPr bwMode="auto">
          <a:xfrm>
            <a:off x="107504" y="5229200"/>
            <a:ext cx="9001000" cy="646331"/>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sym typeface="Symbol"/>
              </a:rPr>
              <a:t> is </a:t>
            </a:r>
            <a:r>
              <a:rPr lang="en-US" dirty="0" smtClean="0">
                <a:solidFill>
                  <a:srgbClr val="FF0000"/>
                </a:solidFill>
                <a:latin typeface="Calibri" pitchFamily="34" charset="0"/>
                <a:ea typeface="Chalkboard" charset="0"/>
                <a:cs typeface="Chalkboard" charset="0"/>
                <a:sym typeface="Symbol"/>
              </a:rPr>
              <a:t>CCA-secure for multiple encryptions </a:t>
            </a:r>
            <a:r>
              <a:rPr lang="en-US" dirty="0" smtClean="0">
                <a:latin typeface="Calibri" pitchFamily="34" charset="0"/>
                <a:ea typeface="Chalkboard" charset="0"/>
                <a:cs typeface="Chalkboard" charset="0"/>
                <a:sym typeface="Symbol"/>
              </a:rPr>
              <a:t> if for every PPT A, there is a negligible function </a:t>
            </a:r>
            <a:r>
              <a:rPr lang="en-US" dirty="0" err="1" smtClean="0">
                <a:latin typeface="Calibri" pitchFamily="34" charset="0"/>
                <a:ea typeface="Chalkboard" charset="0"/>
                <a:cs typeface="Chalkboard" charset="0"/>
                <a:sym typeface="Symbol"/>
              </a:rPr>
              <a:t>negl</a:t>
            </a:r>
            <a:r>
              <a:rPr lang="en-US" dirty="0" smtClean="0">
                <a:latin typeface="Calibri" pitchFamily="34" charset="0"/>
                <a:ea typeface="Chalkboard" charset="0"/>
                <a:cs typeface="Chalkboard" charset="0"/>
                <a:sym typeface="Symbol"/>
              </a:rPr>
              <a:t>, such that:</a:t>
            </a:r>
            <a:endParaRPr lang="en-US" dirty="0" smtClean="0">
              <a:solidFill>
                <a:srgbClr val="0000FF"/>
              </a:solidFill>
              <a:latin typeface="Calibri" pitchFamily="34" charset="0"/>
              <a:ea typeface="Chalkboard" charset="0"/>
              <a:cs typeface="Chalkboard" charset="0"/>
            </a:endParaRPr>
          </a:p>
        </p:txBody>
      </p:sp>
      <p:cxnSp>
        <p:nvCxnSpPr>
          <p:cNvPr id="89" name="Straight Connector 88"/>
          <p:cNvCxnSpPr/>
          <p:nvPr/>
        </p:nvCxnSpPr>
        <p:spPr>
          <a:xfrm>
            <a:off x="0" y="1340768"/>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0" y="5013176"/>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14" name="页脚占位符 13"/>
          <p:cNvSpPr>
            <a:spLocks noGrp="1"/>
          </p:cNvSpPr>
          <p:nvPr>
            <p:ph type="ftr" sz="quarter" idx="11"/>
          </p:nvPr>
        </p:nvSpPr>
        <p:spPr/>
        <p:txBody>
          <a:bodyPr/>
          <a:lstStyle/>
          <a:p>
            <a:pPr>
              <a:defRPr/>
            </a:pPr>
            <a:r>
              <a:rPr lang="en-US" smtClean="0"/>
              <a:t>S8101034Q-Modern Cryptography-Lect9.1</a:t>
            </a:r>
            <a:endParaRPr lang="en-US" dirty="0"/>
          </a:p>
        </p:txBody>
      </p:sp>
      <p:sp>
        <p:nvSpPr>
          <p:cNvPr id="15" name="灯片编号占位符 14"/>
          <p:cNvSpPr>
            <a:spLocks noGrp="1"/>
          </p:cNvSpPr>
          <p:nvPr>
            <p:ph type="sldNum" sz="quarter" idx="12"/>
          </p:nvPr>
        </p:nvSpPr>
        <p:spPr/>
        <p:txBody>
          <a:bodyPr/>
          <a:lstStyle/>
          <a:p>
            <a:pPr>
              <a:defRPr/>
            </a:pPr>
            <a:fld id="{A210B1BB-E12E-441C-BC6A-ECF78AA782CB}" type="slidenum">
              <a:rPr lang="en-US" smtClean="0"/>
              <a:pPr>
                <a:defRPr/>
              </a:pPr>
              <a:t>22</a:t>
            </a:fld>
            <a:endParaRPr lang="en-US" dirty="0"/>
          </a:p>
        </p:txBody>
      </p:sp>
    </p:spTree>
    <p:extLst>
      <p:ext uri="{BB962C8B-B14F-4D97-AF65-F5344CB8AC3E}">
        <p14:creationId xmlns:p14="http://schemas.microsoft.com/office/powerpoint/2010/main" val="75559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52" grpId="0"/>
      <p:bldP spid="54" grpId="0"/>
      <p:bldP spid="83" grpId="0"/>
      <p:bldP spid="84" grpId="0"/>
      <p:bldP spid="88" grpId="0"/>
      <p:bldP spid="92" grpId="0"/>
      <p:bldP spid="80" grpId="0"/>
      <p:bldP spid="104" grpId="0"/>
      <p:bldP spid="105" grpId="0"/>
      <p:bldP spid="106" grpId="0"/>
      <p:bldP spid="1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36512" y="44624"/>
            <a:ext cx="9217024" cy="64807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Multiple-message </a:t>
            </a:r>
            <a:r>
              <a:rPr lang="en-US" sz="3200" kern="0" dirty="0" err="1" smtClean="0">
                <a:solidFill>
                  <a:srgbClr val="009900"/>
                </a:solidFill>
                <a:latin typeface="Calibri" pitchFamily="34" charset="0"/>
                <a:ea typeface="Chalkboard" charset="0"/>
                <a:cs typeface="Chalkboard" charset="0"/>
              </a:rPr>
              <a:t>vs</a:t>
            </a:r>
            <a:r>
              <a:rPr lang="en-US" sz="3200" kern="0" dirty="0" smtClean="0">
                <a:solidFill>
                  <a:srgbClr val="009900"/>
                </a:solidFill>
                <a:latin typeface="Calibri" pitchFamily="34" charset="0"/>
                <a:ea typeface="Chalkboard" charset="0"/>
                <a:cs typeface="Chalkboard" charset="0"/>
              </a:rPr>
              <a:t> Single-message Security</a:t>
            </a:r>
            <a:endParaRPr lang="en-US" sz="3200" kern="0" dirty="0">
              <a:solidFill>
                <a:srgbClr val="009900"/>
              </a:solidFill>
              <a:latin typeface="Calibri" pitchFamily="34" charset="0"/>
              <a:ea typeface="Chalkboard" charset="0"/>
              <a:cs typeface="Chalkboard" charset="0"/>
            </a:endParaRPr>
          </a:p>
        </p:txBody>
      </p:sp>
      <p:grpSp>
        <p:nvGrpSpPr>
          <p:cNvPr id="3" name="Group 7"/>
          <p:cNvGrpSpPr/>
          <p:nvPr/>
        </p:nvGrpSpPr>
        <p:grpSpPr>
          <a:xfrm>
            <a:off x="179512" y="836712"/>
            <a:ext cx="8609148" cy="894874"/>
            <a:chOff x="283332" y="1124744"/>
            <a:chExt cx="8609148" cy="894874"/>
          </a:xfrm>
        </p:grpSpPr>
        <p:sp>
          <p:nvSpPr>
            <p:cNvPr id="95" name="Text Box 7"/>
            <p:cNvSpPr txBox="1">
              <a:spLocks noChangeArrowheads="1"/>
            </p:cNvSpPr>
            <p:nvPr/>
          </p:nvSpPr>
          <p:spPr bwMode="auto">
            <a:xfrm>
              <a:off x="283332" y="1372706"/>
              <a:ext cx="8609148" cy="461665"/>
            </a:xfrm>
            <a:prstGeom prst="rect">
              <a:avLst/>
            </a:prstGeom>
            <a:noFill/>
            <a:ln w="9525">
              <a:noFill/>
              <a:miter lim="800000"/>
              <a:headEnd/>
              <a:tailEnd/>
            </a:ln>
          </p:spPr>
          <p:txBody>
            <a:bodyPr wrap="square">
              <a:spAutoFit/>
            </a:bodyPr>
            <a:lstStyle/>
            <a:p>
              <a:pPr marL="457200" indent="-457200">
                <a:spcBef>
                  <a:spcPct val="50000"/>
                </a:spcBef>
                <a:buFont typeface="Arial" pitchFamily="34" charset="0"/>
                <a:buChar char="•"/>
              </a:pPr>
              <a:r>
                <a:rPr lang="en-US" sz="2400" dirty="0" smtClean="0">
                  <a:latin typeface="Calibri" pitchFamily="34" charset="0"/>
                  <a:ea typeface="Chalkboard" charset="0"/>
                  <a:cs typeface="Chalkboard" charset="0"/>
                  <a:sym typeface="Symbol"/>
                </a:rPr>
                <a:t>Experiment                   is a </a:t>
              </a:r>
              <a:r>
                <a:rPr lang="en-US" sz="2400" dirty="0" smtClean="0">
                  <a:solidFill>
                    <a:srgbClr val="0000FF"/>
                  </a:solidFill>
                  <a:latin typeface="Calibri" pitchFamily="34" charset="0"/>
                  <a:ea typeface="Chalkboard" charset="0"/>
                  <a:cs typeface="Chalkboard" charset="0"/>
                  <a:sym typeface="Symbol"/>
                </a:rPr>
                <a:t>special case </a:t>
              </a:r>
              <a:r>
                <a:rPr lang="en-US" sz="2400" dirty="0" smtClean="0">
                  <a:latin typeface="Calibri" pitchFamily="34" charset="0"/>
                  <a:ea typeface="Chalkboard" charset="0"/>
                  <a:cs typeface="Chalkboard" charset="0"/>
                  <a:sym typeface="Symbol"/>
                </a:rPr>
                <a:t>of</a:t>
              </a:r>
              <a:endParaRPr lang="en-US" sz="2400" dirty="0" smtClean="0">
                <a:solidFill>
                  <a:srgbClr val="0000FF"/>
                </a:solidFill>
                <a:latin typeface="Calibri" pitchFamily="34" charset="0"/>
                <a:ea typeface="Chalkboard" charset="0"/>
                <a:cs typeface="Chalkboard" charset="0"/>
              </a:endParaRPr>
            </a:p>
          </p:txBody>
        </p:sp>
        <p:grpSp>
          <p:nvGrpSpPr>
            <p:cNvPr id="4" name="Group 2"/>
            <p:cNvGrpSpPr/>
            <p:nvPr/>
          </p:nvGrpSpPr>
          <p:grpSpPr>
            <a:xfrm>
              <a:off x="2348136" y="1124744"/>
              <a:ext cx="1319572" cy="894874"/>
              <a:chOff x="1852464" y="3212976"/>
              <a:chExt cx="1319572" cy="894874"/>
            </a:xfrm>
          </p:grpSpPr>
          <p:sp>
            <p:nvSpPr>
              <p:cNvPr id="83" name="Text Box 7"/>
              <p:cNvSpPr txBox="1">
                <a:spLocks noChangeArrowheads="1"/>
              </p:cNvSpPr>
              <p:nvPr/>
            </p:nvSpPr>
            <p:spPr bwMode="auto">
              <a:xfrm>
                <a:off x="1852464" y="3501008"/>
                <a:ext cx="1319572"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96" name="Text Box 7"/>
              <p:cNvSpPr txBox="1">
                <a:spLocks noChangeArrowheads="1"/>
              </p:cNvSpPr>
              <p:nvPr/>
            </p:nvSpPr>
            <p:spPr bwMode="auto">
              <a:xfrm>
                <a:off x="2204120" y="3738518"/>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97" name="Text Box 7"/>
              <p:cNvSpPr txBox="1">
                <a:spLocks noChangeArrowheads="1"/>
              </p:cNvSpPr>
              <p:nvPr/>
            </p:nvSpPr>
            <p:spPr bwMode="auto">
              <a:xfrm>
                <a:off x="2284512" y="3212976"/>
                <a:ext cx="55929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grpSp>
          <p:nvGrpSpPr>
            <p:cNvPr id="5" name="Group 97"/>
            <p:cNvGrpSpPr/>
            <p:nvPr/>
          </p:nvGrpSpPr>
          <p:grpSpPr>
            <a:xfrm>
              <a:off x="5836332" y="1124744"/>
              <a:ext cx="1575792" cy="894874"/>
              <a:chOff x="1812268" y="3212976"/>
              <a:chExt cx="1575792" cy="894874"/>
            </a:xfrm>
          </p:grpSpPr>
          <p:sp>
            <p:nvSpPr>
              <p:cNvPr id="99" name="Text Box 7"/>
              <p:cNvSpPr txBox="1">
                <a:spLocks noChangeArrowheads="1"/>
              </p:cNvSpPr>
              <p:nvPr/>
            </p:nvSpPr>
            <p:spPr bwMode="auto">
              <a:xfrm>
                <a:off x="1812268" y="3501008"/>
                <a:ext cx="1503784"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100" name="Text Box 7"/>
              <p:cNvSpPr txBox="1">
                <a:spLocks noChangeArrowheads="1"/>
              </p:cNvSpPr>
              <p:nvPr/>
            </p:nvSpPr>
            <p:spPr bwMode="auto">
              <a:xfrm>
                <a:off x="2163924" y="3738518"/>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101" name="Text Box 7"/>
              <p:cNvSpPr txBox="1">
                <a:spLocks noChangeArrowheads="1"/>
              </p:cNvSpPr>
              <p:nvPr/>
            </p:nvSpPr>
            <p:spPr bwMode="auto">
              <a:xfrm>
                <a:off x="2163924" y="3212976"/>
                <a:ext cx="122413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cca-mult</a:t>
                </a:r>
                <a:endParaRPr lang="en-US" dirty="0" smtClean="0">
                  <a:solidFill>
                    <a:srgbClr val="0000FF"/>
                  </a:solidFill>
                  <a:latin typeface="Calibri" pitchFamily="34" charset="0"/>
                  <a:ea typeface="Chalkboard" charset="0"/>
                  <a:cs typeface="Chalkboard" charset="0"/>
                </a:endParaRPr>
              </a:p>
            </p:txBody>
          </p:sp>
        </p:grpSp>
      </p:grpSp>
      <p:grpSp>
        <p:nvGrpSpPr>
          <p:cNvPr id="8" name="Group 11"/>
          <p:cNvGrpSpPr/>
          <p:nvPr/>
        </p:nvGrpSpPr>
        <p:grpSpPr>
          <a:xfrm>
            <a:off x="715380" y="1628800"/>
            <a:ext cx="8609148" cy="637619"/>
            <a:chOff x="715380" y="2132856"/>
            <a:chExt cx="8609148" cy="637619"/>
          </a:xfrm>
        </p:grpSpPr>
        <p:sp>
          <p:nvSpPr>
            <p:cNvPr id="103" name="Text Box 7"/>
            <p:cNvSpPr txBox="1">
              <a:spLocks noChangeArrowheads="1"/>
            </p:cNvSpPr>
            <p:nvPr/>
          </p:nvSpPr>
          <p:spPr bwMode="auto">
            <a:xfrm>
              <a:off x="715380" y="2308810"/>
              <a:ext cx="8609148" cy="461665"/>
            </a:xfrm>
            <a:prstGeom prst="rect">
              <a:avLst/>
            </a:prstGeom>
            <a:noFill/>
            <a:ln w="9525">
              <a:noFill/>
              <a:miter lim="800000"/>
              <a:headEnd/>
              <a:tailEnd/>
            </a:ln>
          </p:spPr>
          <p:txBody>
            <a:bodyPr wrap="square">
              <a:spAutoFit/>
            </a:bodyPr>
            <a:lstStyle/>
            <a:p>
              <a:pPr marL="342900" indent="-342900">
                <a:spcBef>
                  <a:spcPct val="50000"/>
                </a:spcBef>
                <a:buFont typeface="Wingdings" pitchFamily="2" charset="2"/>
                <a:buChar char="Ø"/>
              </a:pPr>
              <a:r>
                <a:rPr lang="en-US" sz="2400" dirty="0" smtClean="0">
                  <a:latin typeface="Calibri" pitchFamily="34" charset="0"/>
                  <a:ea typeface="Chalkboard" charset="0"/>
                  <a:cs typeface="Chalkboard" charset="0"/>
                  <a:sym typeface="Symbol"/>
                </a:rPr>
                <a:t>Set  </a:t>
              </a:r>
              <a:r>
                <a:rPr lang="en-US" sz="2400" dirty="0" smtClean="0">
                  <a:solidFill>
                    <a:srgbClr val="FF0000"/>
                  </a:solidFill>
                  <a:latin typeface="Calibri" pitchFamily="34" charset="0"/>
                  <a:ea typeface="Chalkboard" charset="0"/>
                  <a:cs typeface="Chalkboard" charset="0"/>
                  <a:sym typeface="Symbol"/>
                </a:rPr>
                <a:t>|M</a:t>
              </a:r>
              <a:r>
                <a:rPr lang="en-US" sz="2400" baseline="-25000" dirty="0" smtClean="0">
                  <a:solidFill>
                    <a:srgbClr val="FF0000"/>
                  </a:solidFill>
                  <a:latin typeface="Calibri" pitchFamily="34" charset="0"/>
                  <a:ea typeface="Chalkboard" charset="0"/>
                  <a:cs typeface="Chalkboard" charset="0"/>
                  <a:sym typeface="Symbol"/>
                </a:rPr>
                <a:t>0</a:t>
              </a:r>
              <a:r>
                <a:rPr lang="en-US" sz="2400" dirty="0" smtClean="0">
                  <a:solidFill>
                    <a:srgbClr val="FF0000"/>
                  </a:solidFill>
                  <a:latin typeface="Calibri" pitchFamily="34" charset="0"/>
                  <a:ea typeface="Chalkboard" charset="0"/>
                  <a:cs typeface="Chalkboard" charset="0"/>
                  <a:sym typeface="Symbol"/>
                </a:rPr>
                <a:t>| = |M</a:t>
              </a:r>
              <a:r>
                <a:rPr lang="en-US" sz="2400" baseline="-25000" dirty="0" smtClean="0">
                  <a:solidFill>
                    <a:srgbClr val="FF0000"/>
                  </a:solidFill>
                  <a:latin typeface="Calibri" pitchFamily="34" charset="0"/>
                  <a:ea typeface="Chalkboard" charset="0"/>
                  <a:cs typeface="Chalkboard" charset="0"/>
                  <a:sym typeface="Symbol"/>
                </a:rPr>
                <a:t>1</a:t>
              </a:r>
              <a:r>
                <a:rPr lang="en-US" sz="2400" dirty="0" smtClean="0">
                  <a:solidFill>
                    <a:srgbClr val="FF0000"/>
                  </a:solidFill>
                  <a:latin typeface="Calibri" pitchFamily="34" charset="0"/>
                  <a:ea typeface="Chalkboard" charset="0"/>
                  <a:cs typeface="Chalkboard" charset="0"/>
                  <a:sym typeface="Symbol"/>
                </a:rPr>
                <a:t>| = 1 </a:t>
              </a:r>
              <a:endParaRPr lang="en-US" sz="2400" dirty="0" smtClean="0">
                <a:solidFill>
                  <a:srgbClr val="FF0000"/>
                </a:solidFill>
                <a:latin typeface="Calibri" pitchFamily="34" charset="0"/>
                <a:ea typeface="Chalkboard" charset="0"/>
                <a:cs typeface="Chalkboard" charset="0"/>
              </a:endParaRPr>
            </a:p>
          </p:txBody>
        </p:sp>
        <p:sp>
          <p:nvSpPr>
            <p:cNvPr id="112" name="Text Box 7"/>
            <p:cNvSpPr txBox="1">
              <a:spLocks noChangeArrowheads="1"/>
            </p:cNvSpPr>
            <p:nvPr/>
          </p:nvSpPr>
          <p:spPr bwMode="auto">
            <a:xfrm>
              <a:off x="1763688" y="2132856"/>
              <a:ext cx="36004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sym typeface="Symbol"/>
                </a:rPr>
                <a:t></a:t>
              </a:r>
              <a:endParaRPr lang="en-US" dirty="0" smtClean="0">
                <a:solidFill>
                  <a:srgbClr val="FF0000"/>
                </a:solidFill>
                <a:latin typeface="Calibri" pitchFamily="34" charset="0"/>
                <a:ea typeface="Chalkboard" charset="0"/>
                <a:cs typeface="Chalkboard" charset="0"/>
              </a:endParaRPr>
            </a:p>
          </p:txBody>
        </p:sp>
        <p:sp>
          <p:nvSpPr>
            <p:cNvPr id="113" name="Text Box 7"/>
            <p:cNvSpPr txBox="1">
              <a:spLocks noChangeArrowheads="1"/>
            </p:cNvSpPr>
            <p:nvPr/>
          </p:nvSpPr>
          <p:spPr bwMode="auto">
            <a:xfrm>
              <a:off x="2483768" y="2154342"/>
              <a:ext cx="36004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sym typeface="Symbol"/>
                </a:rPr>
                <a:t></a:t>
              </a:r>
              <a:endParaRPr lang="en-US" dirty="0" smtClean="0">
                <a:solidFill>
                  <a:srgbClr val="FF0000"/>
                </a:solidFill>
                <a:latin typeface="Calibri" pitchFamily="34" charset="0"/>
                <a:ea typeface="Chalkboard" charset="0"/>
                <a:cs typeface="Chalkboard" charset="0"/>
              </a:endParaRPr>
            </a:p>
          </p:txBody>
        </p:sp>
      </p:grpSp>
      <p:sp>
        <p:nvSpPr>
          <p:cNvPr id="114" name="Text Box 7"/>
          <p:cNvSpPr txBox="1">
            <a:spLocks noChangeArrowheads="1"/>
          </p:cNvSpPr>
          <p:nvPr/>
        </p:nvSpPr>
        <p:spPr bwMode="auto">
          <a:xfrm>
            <a:off x="107504" y="2348880"/>
            <a:ext cx="8609148" cy="830997"/>
          </a:xfrm>
          <a:prstGeom prst="rect">
            <a:avLst/>
          </a:prstGeom>
          <a:noFill/>
          <a:ln w="9525">
            <a:noFill/>
            <a:miter lim="800000"/>
            <a:headEnd/>
            <a:tailEnd/>
          </a:ln>
        </p:spPr>
        <p:txBody>
          <a:bodyPr wrap="square">
            <a:spAutoFit/>
          </a:bodyPr>
          <a:lstStyle/>
          <a:p>
            <a:pPr marL="457200" indent="-457200">
              <a:spcBef>
                <a:spcPct val="50000"/>
              </a:spcBef>
              <a:buFont typeface="Arial" pitchFamily="34" charset="0"/>
              <a:buChar char="•"/>
            </a:pPr>
            <a:r>
              <a:rPr lang="en-US" sz="2400" dirty="0" smtClean="0">
                <a:latin typeface="Calibri" pitchFamily="34" charset="0"/>
                <a:ea typeface="Chalkboard" charset="0"/>
                <a:cs typeface="Chalkboard" charset="0"/>
                <a:sym typeface="Symbol"/>
              </a:rPr>
              <a:t>Any cipher that is </a:t>
            </a:r>
            <a:r>
              <a:rPr lang="en-US" sz="2400" dirty="0" smtClean="0">
                <a:solidFill>
                  <a:srgbClr val="0000FF"/>
                </a:solidFill>
                <a:latin typeface="Calibri" pitchFamily="34" charset="0"/>
                <a:ea typeface="Chalkboard" charset="0"/>
                <a:cs typeface="Chalkboard" charset="0"/>
                <a:sym typeface="Symbol"/>
              </a:rPr>
              <a:t>CCA-secure for multiple encryptions </a:t>
            </a:r>
            <a:r>
              <a:rPr lang="en-US" sz="2400" dirty="0" smtClean="0">
                <a:latin typeface="Calibri" pitchFamily="34" charset="0"/>
                <a:ea typeface="Chalkboard" charset="0"/>
                <a:cs typeface="Chalkboard" charset="0"/>
                <a:sym typeface="Symbol"/>
              </a:rPr>
              <a:t>is also CCA-secure (for single encryption)</a:t>
            </a:r>
            <a:endParaRPr lang="en-US" sz="2400" dirty="0" smtClean="0">
              <a:solidFill>
                <a:srgbClr val="0000FF"/>
              </a:solidFill>
              <a:latin typeface="Calibri" pitchFamily="34" charset="0"/>
              <a:ea typeface="Chalkboard" charset="0"/>
              <a:cs typeface="Chalkboard" charset="0"/>
            </a:endParaRPr>
          </a:p>
        </p:txBody>
      </p:sp>
      <p:sp>
        <p:nvSpPr>
          <p:cNvPr id="115" name="Text Box 7"/>
          <p:cNvSpPr txBox="1">
            <a:spLocks noChangeArrowheads="1"/>
          </p:cNvSpPr>
          <p:nvPr/>
        </p:nvSpPr>
        <p:spPr bwMode="auto">
          <a:xfrm>
            <a:off x="107504" y="3212976"/>
            <a:ext cx="8609148" cy="461665"/>
          </a:xfrm>
          <a:prstGeom prst="rect">
            <a:avLst/>
          </a:prstGeom>
          <a:noFill/>
          <a:ln w="9525">
            <a:noFill/>
            <a:miter lim="800000"/>
            <a:headEnd/>
            <a:tailEnd/>
          </a:ln>
        </p:spPr>
        <p:txBody>
          <a:bodyPr wrap="square">
            <a:spAutoFit/>
          </a:bodyPr>
          <a:lstStyle/>
          <a:p>
            <a:pPr marL="457200" indent="-457200">
              <a:spcBef>
                <a:spcPct val="50000"/>
              </a:spcBef>
              <a:buFont typeface="Arial" pitchFamily="34" charset="0"/>
              <a:buChar char="•"/>
            </a:pPr>
            <a:r>
              <a:rPr lang="en-US" sz="2400" dirty="0" smtClean="0">
                <a:latin typeface="Calibri" pitchFamily="34" charset="0"/>
                <a:ea typeface="Chalkboard" charset="0"/>
                <a:cs typeface="Chalkboard" charset="0"/>
                <a:sym typeface="Symbol"/>
              </a:rPr>
              <a:t>What about the </a:t>
            </a:r>
            <a:r>
              <a:rPr lang="en-US" sz="2400" dirty="0" smtClean="0">
                <a:solidFill>
                  <a:srgbClr val="FF0000"/>
                </a:solidFill>
                <a:latin typeface="Calibri" pitchFamily="34" charset="0"/>
                <a:ea typeface="Chalkboard" charset="0"/>
                <a:cs typeface="Chalkboard" charset="0"/>
                <a:sym typeface="Symbol"/>
              </a:rPr>
              <a:t>converse</a:t>
            </a:r>
            <a:r>
              <a:rPr lang="en-US" sz="2400" dirty="0" smtClean="0">
                <a:latin typeface="Calibri" pitchFamily="34" charset="0"/>
                <a:ea typeface="Chalkboard" charset="0"/>
                <a:cs typeface="Chalkboard" charset="0"/>
                <a:sym typeface="Symbol"/>
              </a:rPr>
              <a:t> ?</a:t>
            </a:r>
            <a:endParaRPr lang="en-US" sz="2400" dirty="0" smtClean="0">
              <a:solidFill>
                <a:srgbClr val="0000FF"/>
              </a:solidFill>
              <a:latin typeface="Calibri" pitchFamily="34" charset="0"/>
              <a:ea typeface="Chalkboard" charset="0"/>
              <a:cs typeface="Chalkboard" charset="0"/>
            </a:endParaRPr>
          </a:p>
        </p:txBody>
      </p:sp>
      <p:pic>
        <p:nvPicPr>
          <p:cNvPr id="13" name="Picture 2" descr="https://encrypted-tbn1.gstatic.com/images?q=tbn:ANd9GcQGpeIkLg9PS_PWZVn5JEj0ROeW2vown72wa-kcKAkU_HDkybJ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5359" y="3068960"/>
            <a:ext cx="1440160" cy="1446589"/>
          </a:xfrm>
          <a:prstGeom prst="rect">
            <a:avLst/>
          </a:prstGeom>
          <a:noFill/>
          <a:extLst>
            <a:ext uri="{909E8E84-426E-40DD-AFC4-6F175D3DCCD1}">
              <a14:hiddenFill xmlns:a14="http://schemas.microsoft.com/office/drawing/2010/main">
                <a:solidFill>
                  <a:srgbClr val="FFFFFF"/>
                </a:solidFill>
              </a14:hiddenFill>
            </a:ext>
          </a:extLst>
        </p:spPr>
      </p:pic>
      <p:sp>
        <p:nvSpPr>
          <p:cNvPr id="36" name="Text Box 7"/>
          <p:cNvSpPr txBox="1">
            <a:spLocks noChangeArrowheads="1"/>
          </p:cNvSpPr>
          <p:nvPr/>
        </p:nvSpPr>
        <p:spPr bwMode="auto">
          <a:xfrm>
            <a:off x="323528" y="4593322"/>
            <a:ext cx="8496944" cy="830997"/>
          </a:xfrm>
          <a:prstGeom prst="rect">
            <a:avLst/>
          </a:prstGeom>
          <a:noFill/>
          <a:ln w="9525">
            <a:solidFill>
              <a:srgbClr val="333399"/>
            </a:solid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Theorem: Any cipher that is </a:t>
            </a:r>
            <a:r>
              <a:rPr lang="en-US" sz="2400" dirty="0" smtClean="0">
                <a:solidFill>
                  <a:srgbClr val="FF0000"/>
                </a:solidFill>
                <a:latin typeface="Calibri" pitchFamily="34" charset="0"/>
                <a:ea typeface="Chalkboard" charset="0"/>
                <a:cs typeface="Chalkboard" charset="0"/>
                <a:sym typeface="Symbol"/>
              </a:rPr>
              <a:t>CCA-secure is also CCA-secure for multiple encryptions</a:t>
            </a:r>
            <a:endParaRPr lang="en-US" sz="2400" dirty="0" smtClean="0">
              <a:solidFill>
                <a:srgbClr val="FF0000"/>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467544" y="5601434"/>
            <a:ext cx="8321116" cy="707886"/>
          </a:xfrm>
          <a:prstGeom prst="rect">
            <a:avLst/>
          </a:prstGeom>
          <a:noFill/>
          <a:ln w="9525">
            <a:noFill/>
            <a:miter lim="800000"/>
            <a:headEnd/>
            <a:tailEnd/>
          </a:ln>
        </p:spPr>
        <p:txBody>
          <a:bodyPr wrap="square">
            <a:spAutoFit/>
          </a:bodyPr>
          <a:lstStyle/>
          <a:p>
            <a:pPr>
              <a:spcBef>
                <a:spcPct val="50000"/>
              </a:spcBef>
            </a:pPr>
            <a:r>
              <a:rPr lang="en-US" sz="2000" dirty="0" smtClean="0">
                <a:latin typeface="Chalkboard" charset="0"/>
                <a:ea typeface="Chalkboard" charset="0"/>
                <a:cs typeface="Chalkboard" charset="0"/>
                <a:sym typeface="Symbol"/>
              </a:rPr>
              <a:t>&gt;&gt; Sufficient to prove CCA-security for </a:t>
            </a:r>
            <a:r>
              <a:rPr lang="en-US" sz="2000" dirty="0" smtClean="0">
                <a:solidFill>
                  <a:srgbClr val="FF0000"/>
                </a:solidFill>
                <a:latin typeface="Chalkboard" charset="0"/>
                <a:ea typeface="Chalkboard" charset="0"/>
                <a:cs typeface="Chalkboard" charset="0"/>
                <a:sym typeface="Symbol"/>
              </a:rPr>
              <a:t>single message</a:t>
            </a:r>
            <a:r>
              <a:rPr lang="en-US" sz="2000" dirty="0" smtClean="0">
                <a:latin typeface="Chalkboard" charset="0"/>
                <a:ea typeface="Chalkboard" charset="0"/>
                <a:cs typeface="Chalkboard" charset="0"/>
                <a:sym typeface="Symbol"/>
              </a:rPr>
              <a:t>; rest is </a:t>
            </a:r>
            <a:r>
              <a:rPr lang="en-US" sz="2000" dirty="0" smtClean="0">
                <a:solidFill>
                  <a:srgbClr val="FF0000"/>
                </a:solidFill>
                <a:latin typeface="Chalkboard" charset="0"/>
                <a:ea typeface="Chalkboard" charset="0"/>
                <a:cs typeface="Chalkboard" charset="0"/>
                <a:sym typeface="Symbol"/>
              </a:rPr>
              <a:t>“for free”</a:t>
            </a:r>
            <a:endParaRPr lang="en-US" sz="2000" dirty="0" smtClean="0">
              <a:solidFill>
                <a:srgbClr val="FF0000"/>
              </a:solidFill>
              <a:latin typeface="Chalkboard" charset="0"/>
              <a:ea typeface="Chalkboard" charset="0"/>
              <a:cs typeface="Chalkboard"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3648" y="3260039"/>
            <a:ext cx="1348511" cy="1255510"/>
          </a:xfrm>
          <a:prstGeom prst="rect">
            <a:avLst/>
          </a:prstGeom>
        </p:spPr>
      </p:pic>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6" name="页脚占位符 5"/>
          <p:cNvSpPr>
            <a:spLocks noGrp="1"/>
          </p:cNvSpPr>
          <p:nvPr>
            <p:ph type="ftr" sz="quarter" idx="11"/>
          </p:nvPr>
        </p:nvSpPr>
        <p:spPr/>
        <p:txBody>
          <a:bodyPr/>
          <a:lstStyle/>
          <a:p>
            <a:pPr>
              <a:defRPr/>
            </a:pPr>
            <a:r>
              <a:rPr lang="en-US" smtClean="0"/>
              <a:t>S8101034Q-Modern Cryptography-Lect9.1</a:t>
            </a:r>
            <a:endParaRPr lang="en-US" dirty="0"/>
          </a:p>
        </p:txBody>
      </p:sp>
      <p:sp>
        <p:nvSpPr>
          <p:cNvPr id="9" name="灯片编号占位符 8"/>
          <p:cNvSpPr>
            <a:spLocks noGrp="1"/>
          </p:cNvSpPr>
          <p:nvPr>
            <p:ph type="sldNum" sz="quarter" idx="12"/>
          </p:nvPr>
        </p:nvSpPr>
        <p:spPr/>
        <p:txBody>
          <a:bodyPr/>
          <a:lstStyle/>
          <a:p>
            <a:pPr>
              <a:defRPr/>
            </a:pPr>
            <a:fld id="{A210B1BB-E12E-441C-BC6A-ECF78AA782CB}" type="slidenum">
              <a:rPr lang="en-US" smtClean="0"/>
              <a:pPr>
                <a:defRPr/>
              </a:pPr>
              <a:t>23</a:t>
            </a:fld>
            <a:endParaRPr lang="en-US" dirty="0"/>
          </a:p>
        </p:txBody>
      </p:sp>
    </p:spTree>
    <p:extLst>
      <p:ext uri="{BB962C8B-B14F-4D97-AF65-F5344CB8AC3E}">
        <p14:creationId xmlns:p14="http://schemas.microsoft.com/office/powerpoint/2010/main" val="343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36"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Connector 60"/>
          <p:cNvCxnSpPr/>
          <p:nvPr/>
        </p:nvCxnSpPr>
        <p:spPr>
          <a:xfrm>
            <a:off x="0" y="1340768"/>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0" y="4581128"/>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Rectangle 2"/>
          <p:cNvSpPr txBox="1">
            <a:spLocks noChangeArrowheads="1"/>
          </p:cNvSpPr>
          <p:nvPr/>
        </p:nvSpPr>
        <p:spPr>
          <a:xfrm>
            <a:off x="467544" y="8620"/>
            <a:ext cx="8496944" cy="468052"/>
          </a:xfrm>
          <a:prstGeom prst="rect">
            <a:avLst/>
          </a:prstGeom>
        </p:spPr>
        <p:txBody>
          <a:bodyPr/>
          <a:lstStyle/>
          <a:p>
            <a:pPr algn="ctr">
              <a:defRPr/>
            </a:pPr>
            <a:r>
              <a:rPr lang="en-US" sz="3200" kern="0" dirty="0" smtClean="0">
                <a:solidFill>
                  <a:srgbClr val="009900"/>
                </a:solidFill>
                <a:latin typeface="Calibri" pitchFamily="34" charset="0"/>
                <a:ea typeface="Chalkboard" charset="0"/>
                <a:cs typeface="Chalkboard" charset="0"/>
              </a:rPr>
              <a:t>CCA Security is Stronger Than CPA-security </a:t>
            </a:r>
            <a:endParaRPr lang="en-US" sz="3200" kern="0" dirty="0">
              <a:solidFill>
                <a:srgbClr val="009900"/>
              </a:solidFill>
              <a:latin typeface="Calibri" pitchFamily="34" charset="0"/>
              <a:ea typeface="Chalkboard" charset="0"/>
              <a:cs typeface="Chalkboard" charset="0"/>
            </a:endParaRPr>
          </a:p>
        </p:txBody>
      </p:sp>
      <p:pic>
        <p:nvPicPr>
          <p:cNvPr id="1026" name="Picture 2"/>
          <p:cNvPicPr>
            <a:picLocks noChangeAspect="1" noChangeArrowheads="1"/>
          </p:cNvPicPr>
          <p:nvPr/>
        </p:nvPicPr>
        <p:blipFill>
          <a:blip r:embed="rId3" cstate="print"/>
          <a:srcRect/>
          <a:stretch>
            <a:fillRect/>
          </a:stretch>
        </p:blipFill>
        <p:spPr bwMode="auto">
          <a:xfrm>
            <a:off x="5652120" y="2164221"/>
            <a:ext cx="1742830" cy="105280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4762" y="2577823"/>
            <a:ext cx="1514272" cy="872663"/>
          </a:xfrm>
          <a:prstGeom prst="rect">
            <a:avLst/>
          </a:prstGeom>
          <a:noFill/>
          <a:ln w="9525">
            <a:noFill/>
            <a:miter lim="800000"/>
            <a:headEnd/>
            <a:tailEnd/>
          </a:ln>
        </p:spPr>
      </p:pic>
      <p:sp>
        <p:nvSpPr>
          <p:cNvPr id="30" name="Text Box 7"/>
          <p:cNvSpPr txBox="1">
            <a:spLocks noChangeArrowheads="1"/>
          </p:cNvSpPr>
          <p:nvPr/>
        </p:nvSpPr>
        <p:spPr bwMode="auto">
          <a:xfrm>
            <a:off x="2522095" y="69269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 = </a:t>
            </a:r>
            <a:r>
              <a:rPr lang="en-US" dirty="0" smtClean="0">
                <a:latin typeface="Calibri" pitchFamily="34" charset="0"/>
                <a:ea typeface="Chalkboard" charset="0"/>
                <a:cs typeface="Chalkboard" charset="0"/>
              </a:rPr>
              <a:t>(Gen, Enc, Dec), </a:t>
            </a:r>
            <a:r>
              <a:rPr lang="en-US" dirty="0" smtClean="0">
                <a:latin typeface="Brush Script MT" pitchFamily="66" charset="0"/>
                <a:ea typeface="Brush Script MT" charset="0"/>
                <a:cs typeface="Brush Script MT" charset="0"/>
              </a:rPr>
              <a:t>M</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36" name="Text Box 7"/>
          <p:cNvSpPr txBox="1">
            <a:spLocks noChangeArrowheads="1"/>
          </p:cNvSpPr>
          <p:nvPr/>
        </p:nvSpPr>
        <p:spPr bwMode="auto">
          <a:xfrm>
            <a:off x="251520" y="3450486"/>
            <a:ext cx="15121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I can break </a:t>
            </a:r>
            <a:endParaRPr lang="en-US" dirty="0" smtClean="0">
              <a:solidFill>
                <a:srgbClr val="0000FF"/>
              </a:solidFill>
              <a:latin typeface="Calibri" pitchFamily="34" charset="0"/>
              <a:ea typeface="Chalkboard" charset="0"/>
              <a:cs typeface="Chalkboard" charset="0"/>
            </a:endParaRPr>
          </a:p>
        </p:txBody>
      </p:sp>
      <p:sp>
        <p:nvSpPr>
          <p:cNvPr id="37" name="Text Box 7"/>
          <p:cNvSpPr txBox="1">
            <a:spLocks noChangeArrowheads="1"/>
          </p:cNvSpPr>
          <p:nvPr/>
        </p:nvSpPr>
        <p:spPr bwMode="auto">
          <a:xfrm>
            <a:off x="5917624" y="3306470"/>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Let me verify</a:t>
            </a:r>
            <a:endParaRPr lang="en-US" dirty="0" smtClean="0">
              <a:solidFill>
                <a:srgbClr val="0000FF"/>
              </a:solidFill>
              <a:latin typeface="Calibri" pitchFamily="34" charset="0"/>
              <a:ea typeface="Chalkboard" charset="0"/>
              <a:cs typeface="Chalkboard" charset="0"/>
            </a:endParaRPr>
          </a:p>
        </p:txBody>
      </p:sp>
      <p:grpSp>
        <p:nvGrpSpPr>
          <p:cNvPr id="3" name="Group 48"/>
          <p:cNvGrpSpPr/>
          <p:nvPr/>
        </p:nvGrpSpPr>
        <p:grpSpPr>
          <a:xfrm>
            <a:off x="7893496" y="3016108"/>
            <a:ext cx="1070992" cy="369332"/>
            <a:chOff x="7514955" y="5223803"/>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48" name="Text Box 7"/>
            <p:cNvSpPr txBox="1">
              <a:spLocks noChangeArrowheads="1"/>
            </p:cNvSpPr>
            <p:nvPr/>
          </p:nvSpPr>
          <p:spPr bwMode="auto">
            <a:xfrm>
              <a:off x="7514955" y="5223803"/>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Gen(1</a:t>
              </a:r>
              <a:r>
                <a:rPr lang="en-US" baseline="30000" dirty="0" smtClean="0">
                  <a:latin typeface="Calibri" pitchFamily="34" charset="0"/>
                  <a:ea typeface="Chalkboard" charset="0"/>
                  <a:cs typeface="Chalkboard" charset="0"/>
                </a:rPr>
                <a:t>n</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cxnSp>
        <p:nvCxnSpPr>
          <p:cNvPr id="50" name="Straight Connector 49"/>
          <p:cNvCxnSpPr/>
          <p:nvPr/>
        </p:nvCxnSpPr>
        <p:spPr>
          <a:xfrm flipH="1" flipV="1">
            <a:off x="7991233" y="2705638"/>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8163876" y="2563512"/>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k</a:t>
            </a:r>
            <a:endParaRPr lang="en-US" dirty="0" smtClean="0">
              <a:solidFill>
                <a:srgbClr val="0000FF"/>
              </a:solidFill>
              <a:latin typeface="Calibri" pitchFamily="34" charset="0"/>
              <a:ea typeface="Chalkboard" charset="0"/>
              <a:cs typeface="Chalkboard" charset="0"/>
            </a:endParaRPr>
          </a:p>
        </p:txBody>
      </p:sp>
      <p:grpSp>
        <p:nvGrpSpPr>
          <p:cNvPr id="4" name="Group 74"/>
          <p:cNvGrpSpPr/>
          <p:nvPr/>
        </p:nvGrpSpPr>
        <p:grpSpPr>
          <a:xfrm>
            <a:off x="179512" y="548680"/>
            <a:ext cx="2232248" cy="894874"/>
            <a:chOff x="4868416" y="1463298"/>
            <a:chExt cx="2232248" cy="894874"/>
          </a:xfrm>
        </p:grpSpPr>
        <p:sp>
          <p:nvSpPr>
            <p:cNvPr id="57" name="Text Box 7"/>
            <p:cNvSpPr txBox="1">
              <a:spLocks noChangeArrowheads="1"/>
            </p:cNvSpPr>
            <p:nvPr/>
          </p:nvSpPr>
          <p:spPr bwMode="auto">
            <a:xfrm>
              <a:off x="4868416"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PrivK</a:t>
              </a:r>
              <a:r>
                <a:rPr lang="en-US" dirty="0" smtClean="0">
                  <a:latin typeface="Calibri" pitchFamily="34" charset="0"/>
                  <a:ea typeface="Chalkboard" charset="0"/>
                  <a:cs typeface="Chalkboard" charset="0"/>
                </a:rPr>
                <a:t>      (n)</a:t>
              </a:r>
              <a:endParaRPr lang="en-US" dirty="0" smtClean="0">
                <a:solidFill>
                  <a:srgbClr val="0000FF"/>
                </a:solidFill>
                <a:latin typeface="Calibri" pitchFamily="34" charset="0"/>
                <a:ea typeface="Chalkboard" charset="0"/>
                <a:cs typeface="Chalkboard"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A, </a:t>
              </a:r>
              <a:r>
                <a:rPr lang="en-US" dirty="0" smtClean="0">
                  <a:latin typeface="Calibri" pitchFamily="34" charset="0"/>
                  <a:ea typeface="Chalkboard" charset="0"/>
                  <a:cs typeface="Chalkboard" charset="0"/>
                  <a:sym typeface="Symbol"/>
                </a:rPr>
                <a:t></a:t>
              </a:r>
              <a:endParaRPr lang="en-US"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a:off x="5344344" y="1463298"/>
              <a:ext cx="118025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cca</a:t>
              </a:r>
              <a:endParaRPr lang="en-US" dirty="0" smtClean="0">
                <a:solidFill>
                  <a:srgbClr val="0000FF"/>
                </a:solidFill>
                <a:latin typeface="Calibri" pitchFamily="34" charset="0"/>
                <a:ea typeface="Chalkboard" charset="0"/>
                <a:cs typeface="Chalkboard" charset="0"/>
              </a:endParaRPr>
            </a:p>
          </p:txBody>
        </p:sp>
      </p:grpSp>
      <p:sp>
        <p:nvSpPr>
          <p:cNvPr id="54" name="Text Box 7"/>
          <p:cNvSpPr txBox="1">
            <a:spLocks noChangeArrowheads="1"/>
          </p:cNvSpPr>
          <p:nvPr/>
        </p:nvSpPr>
        <p:spPr bwMode="auto">
          <a:xfrm>
            <a:off x="107504" y="2132856"/>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sym typeface="Symbol"/>
              </a:rPr>
              <a:t>PPT Attacker A</a:t>
            </a:r>
            <a:endParaRPr lang="en-US" dirty="0" smtClean="0">
              <a:solidFill>
                <a:srgbClr val="0000FF"/>
              </a:solidFill>
              <a:latin typeface="Calibri" pitchFamily="34" charset="0"/>
              <a:ea typeface="Chalkboard" charset="0"/>
              <a:cs typeface="Chalkboard" charset="0"/>
            </a:endParaRPr>
          </a:p>
        </p:txBody>
      </p:sp>
      <p:pic>
        <p:nvPicPr>
          <p:cNvPr id="55" name="Picture 4"/>
          <p:cNvPicPr>
            <a:picLocks noChangeAspect="1" noChangeArrowheads="1"/>
          </p:cNvPicPr>
          <p:nvPr/>
        </p:nvPicPr>
        <p:blipFill>
          <a:blip r:embed="rId5" cstate="print"/>
          <a:srcRect/>
          <a:stretch>
            <a:fillRect/>
          </a:stretch>
        </p:blipFill>
        <p:spPr bwMode="auto">
          <a:xfrm>
            <a:off x="7506438" y="1276567"/>
            <a:ext cx="699465" cy="432048"/>
          </a:xfrm>
          <a:prstGeom prst="rect">
            <a:avLst/>
          </a:prstGeom>
          <a:noFill/>
          <a:ln w="9525">
            <a:noFill/>
            <a:miter lim="800000"/>
            <a:headEnd/>
            <a:tailEnd/>
          </a:ln>
        </p:spPr>
      </p:pic>
      <p:grpSp>
        <p:nvGrpSpPr>
          <p:cNvPr id="8" name="Group 59"/>
          <p:cNvGrpSpPr/>
          <p:nvPr/>
        </p:nvGrpSpPr>
        <p:grpSpPr>
          <a:xfrm>
            <a:off x="6732240" y="1621218"/>
            <a:ext cx="1206246" cy="511638"/>
            <a:chOff x="7267392" y="1487149"/>
            <a:chExt cx="1359768" cy="933739"/>
          </a:xfrm>
        </p:grpSpPr>
        <p:cxnSp>
          <p:nvCxnSpPr>
            <p:cNvPr id="5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Text Box 7"/>
            <p:cNvSpPr txBox="1">
              <a:spLocks noChangeArrowheads="1"/>
            </p:cNvSpPr>
            <p:nvPr/>
          </p:nvSpPr>
          <p:spPr bwMode="auto">
            <a:xfrm rot="20690469">
              <a:off x="7267392" y="1487149"/>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ea typeface="Chalkboard" charset="0"/>
                  <a:cs typeface="Chalkboard" charset="0"/>
                </a:rPr>
                <a:t>b </a:t>
              </a:r>
              <a:r>
                <a:rPr lang="en-US" dirty="0" smtClean="0">
                  <a:solidFill>
                    <a:srgbClr val="FF0000"/>
                  </a:solidFill>
                  <a:latin typeface="Calibri" pitchFamily="34" charset="0"/>
                  <a:ea typeface="Chalkboard" charset="0"/>
                  <a:cs typeface="Chalkboard" charset="0"/>
                  <a:sym typeface="Symbol"/>
                </a:rPr>
                <a:t> {0, 1}</a:t>
              </a:r>
              <a:endParaRPr lang="en-US" dirty="0" smtClean="0">
                <a:solidFill>
                  <a:srgbClr val="FF0000"/>
                </a:solidFill>
                <a:latin typeface="Calibri" pitchFamily="34" charset="0"/>
                <a:ea typeface="Chalkboard" charset="0"/>
                <a:cs typeface="Chalkboard" charset="0"/>
              </a:endParaRPr>
            </a:p>
          </p:txBody>
        </p:sp>
      </p:grpSp>
      <p:sp>
        <p:nvSpPr>
          <p:cNvPr id="89" name="Text Box 7"/>
          <p:cNvSpPr txBox="1">
            <a:spLocks noChangeArrowheads="1"/>
          </p:cNvSpPr>
          <p:nvPr/>
        </p:nvSpPr>
        <p:spPr bwMode="auto">
          <a:xfrm>
            <a:off x="5690447" y="764704"/>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Enc</a:t>
            </a:r>
            <a:r>
              <a:rPr lang="en-US" sz="2400" baseline="-25000" dirty="0" err="1" smtClean="0">
                <a:latin typeface="Calibri" pitchFamily="34" charset="0"/>
                <a:ea typeface="Chalkboard" charset="0"/>
                <a:cs typeface="Chalkboard" charset="0"/>
              </a:rPr>
              <a:t>k</a:t>
            </a:r>
            <a:r>
              <a:rPr lang="en-US" dirty="0" smtClean="0">
                <a:latin typeface="Calibri" pitchFamily="34" charset="0"/>
                <a:ea typeface="Chalkboard" charset="0"/>
                <a:cs typeface="Chalkboard" charset="0"/>
              </a:rPr>
              <a:t>(m) </a:t>
            </a:r>
            <a:r>
              <a:rPr lang="en-US" dirty="0" smtClean="0">
                <a:latin typeface="Calibri" pitchFamily="34" charset="0"/>
                <a:ea typeface="Chalkboard" charset="0"/>
                <a:cs typeface="Chalkboard" charset="0"/>
                <a:sym typeface="Symbol"/>
              </a:rPr>
              <a:t> (r, </a:t>
            </a:r>
            <a:r>
              <a:rPr lang="en-US" dirty="0" err="1" smtClean="0">
                <a:latin typeface="Calibri" pitchFamily="34" charset="0"/>
                <a:ea typeface="Chalkboard" charset="0"/>
                <a:cs typeface="Chalkboard" charset="0"/>
                <a:sym typeface="Symbol"/>
              </a:rPr>
              <a:t>F</a:t>
            </a:r>
            <a:r>
              <a:rPr lang="en-US" sz="2400" baseline="-25000" dirty="0" err="1" smtClean="0">
                <a:latin typeface="Calibri" pitchFamily="34" charset="0"/>
                <a:ea typeface="Chalkboard" charset="0"/>
                <a:cs typeface="Chalkboard" charset="0"/>
                <a:sym typeface="Symbol"/>
              </a:rPr>
              <a:t>k</a:t>
            </a:r>
            <a:r>
              <a:rPr lang="en-US" dirty="0" smtClean="0">
                <a:latin typeface="Calibri" pitchFamily="34" charset="0"/>
                <a:ea typeface="Chalkboard" charset="0"/>
                <a:cs typeface="Chalkboard" charset="0"/>
                <a:sym typeface="Symbol"/>
              </a:rPr>
              <a:t>(r)  m)</a:t>
            </a:r>
            <a:endParaRPr lang="en-US" dirty="0" smtClean="0">
              <a:solidFill>
                <a:srgbClr val="0000FF"/>
              </a:solidFill>
              <a:latin typeface="Calibri" pitchFamily="34" charset="0"/>
              <a:ea typeface="Chalkboard" charset="0"/>
              <a:cs typeface="Chalkboard" charset="0"/>
            </a:endParaRPr>
          </a:p>
        </p:txBody>
      </p:sp>
      <p:pic>
        <p:nvPicPr>
          <p:cNvPr id="100" name="Picture 2"/>
          <p:cNvPicPr>
            <a:picLocks noChangeAspect="1" noChangeArrowheads="1"/>
          </p:cNvPicPr>
          <p:nvPr/>
        </p:nvPicPr>
        <p:blipFill>
          <a:blip r:embed="rId6" cstate="print"/>
          <a:srcRect/>
          <a:stretch>
            <a:fillRect/>
          </a:stretch>
        </p:blipFill>
        <p:spPr bwMode="auto">
          <a:xfrm>
            <a:off x="7452320" y="2204864"/>
            <a:ext cx="511790" cy="665067"/>
          </a:xfrm>
          <a:prstGeom prst="rect">
            <a:avLst/>
          </a:prstGeom>
          <a:noFill/>
          <a:ln w="9525">
            <a:noFill/>
            <a:miter lim="800000"/>
            <a:headEnd/>
            <a:tailEnd/>
          </a:ln>
        </p:spPr>
      </p:pic>
      <p:sp>
        <p:nvSpPr>
          <p:cNvPr id="107" name="Text Box 7"/>
          <p:cNvSpPr txBox="1">
            <a:spLocks noChangeArrowheads="1"/>
          </p:cNvSpPr>
          <p:nvPr/>
        </p:nvSpPr>
        <p:spPr bwMode="auto">
          <a:xfrm rot="182692">
            <a:off x="7533050" y="2847488"/>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F</a:t>
            </a:r>
            <a:endParaRPr lang="en-US" dirty="0" smtClean="0">
              <a:solidFill>
                <a:srgbClr val="0000FF"/>
              </a:solidFill>
              <a:latin typeface="Calibri" pitchFamily="34" charset="0"/>
              <a:ea typeface="Chalkboard" charset="0"/>
              <a:cs typeface="Chalkboard" charset="0"/>
            </a:endParaRPr>
          </a:p>
        </p:txBody>
      </p:sp>
      <p:grpSp>
        <p:nvGrpSpPr>
          <p:cNvPr id="113" name="Group 112"/>
          <p:cNvGrpSpPr/>
          <p:nvPr/>
        </p:nvGrpSpPr>
        <p:grpSpPr>
          <a:xfrm>
            <a:off x="2195736" y="1340768"/>
            <a:ext cx="3528392" cy="388489"/>
            <a:chOff x="2195736" y="1506270"/>
            <a:chExt cx="3528392" cy="388489"/>
          </a:xfrm>
        </p:grpSpPr>
        <p:cxnSp>
          <p:nvCxnSpPr>
            <p:cNvPr id="79" name="Straight Connector 78"/>
            <p:cNvCxnSpPr/>
            <p:nvPr/>
          </p:nvCxnSpPr>
          <p:spPr>
            <a:xfrm>
              <a:off x="2195736" y="1885467"/>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 Box 7"/>
            <p:cNvSpPr txBox="1">
              <a:spLocks noChangeArrowheads="1"/>
            </p:cNvSpPr>
            <p:nvPr/>
          </p:nvSpPr>
          <p:spPr bwMode="auto">
            <a:xfrm>
              <a:off x="2267744" y="1525427"/>
              <a:ext cx="136815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0</a:t>
              </a:r>
              <a:r>
                <a:rPr lang="en-US" dirty="0" smtClean="0">
                  <a:latin typeface="Calibri" pitchFamily="34" charset="0"/>
                  <a:ea typeface="Chalkboard" charset="0"/>
                  <a:cs typeface="Chalkboard" charset="0"/>
                </a:rPr>
                <a:t> = (00…0)</a:t>
              </a:r>
              <a:endParaRPr lang="en-US" dirty="0" smtClean="0">
                <a:solidFill>
                  <a:srgbClr val="0000FF"/>
                </a:solidFill>
                <a:latin typeface="Calibri" pitchFamily="34" charset="0"/>
                <a:ea typeface="Chalkboard" charset="0"/>
                <a:cs typeface="Chalkboard" charset="0"/>
              </a:endParaRPr>
            </a:p>
          </p:txBody>
        </p:sp>
        <p:sp>
          <p:nvSpPr>
            <p:cNvPr id="109" name="Text Box 7"/>
            <p:cNvSpPr txBox="1">
              <a:spLocks noChangeArrowheads="1"/>
            </p:cNvSpPr>
            <p:nvPr/>
          </p:nvSpPr>
          <p:spPr bwMode="auto">
            <a:xfrm>
              <a:off x="4355976" y="1506270"/>
              <a:ext cx="136815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a:t>
              </a:r>
              <a:r>
                <a:rPr lang="en-US" baseline="-25000" dirty="0" smtClean="0">
                  <a:latin typeface="Calibri" pitchFamily="34" charset="0"/>
                  <a:ea typeface="Chalkboard" charset="0"/>
                  <a:cs typeface="Chalkboard" charset="0"/>
                </a:rPr>
                <a:t>1</a:t>
              </a:r>
              <a:r>
                <a:rPr lang="en-US" dirty="0" smtClean="0">
                  <a:latin typeface="Calibri" pitchFamily="34" charset="0"/>
                  <a:ea typeface="Chalkboard" charset="0"/>
                  <a:cs typeface="Chalkboard" charset="0"/>
                </a:rPr>
                <a:t> = (11…1)</a:t>
              </a:r>
              <a:endParaRPr lang="en-US" dirty="0" smtClean="0">
                <a:solidFill>
                  <a:srgbClr val="0000FF"/>
                </a:solidFill>
                <a:latin typeface="Calibri" pitchFamily="34" charset="0"/>
                <a:ea typeface="Chalkboard" charset="0"/>
                <a:cs typeface="Chalkboard" charset="0"/>
              </a:endParaRPr>
            </a:p>
          </p:txBody>
        </p:sp>
      </p:grpSp>
      <p:grpSp>
        <p:nvGrpSpPr>
          <p:cNvPr id="114" name="Group 113"/>
          <p:cNvGrpSpPr/>
          <p:nvPr/>
        </p:nvGrpSpPr>
        <p:grpSpPr>
          <a:xfrm>
            <a:off x="2207350" y="1895346"/>
            <a:ext cx="3385537" cy="369332"/>
            <a:chOff x="2207350" y="2060848"/>
            <a:chExt cx="3385537" cy="369332"/>
          </a:xfrm>
        </p:grpSpPr>
        <p:cxnSp>
          <p:nvCxnSpPr>
            <p:cNvPr id="103" name="Straight Connector 102"/>
            <p:cNvCxnSpPr/>
            <p:nvPr/>
          </p:nvCxnSpPr>
          <p:spPr>
            <a:xfrm>
              <a:off x="2207350" y="2420888"/>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0" name="Text Box 7"/>
            <p:cNvSpPr txBox="1">
              <a:spLocks noChangeArrowheads="1"/>
            </p:cNvSpPr>
            <p:nvPr/>
          </p:nvSpPr>
          <p:spPr bwMode="auto">
            <a:xfrm>
              <a:off x="2411760" y="2060848"/>
              <a:ext cx="302433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c* = (r, s*) = (r, </a:t>
              </a:r>
              <a:r>
                <a:rPr lang="en-US" dirty="0" err="1" smtClean="0">
                  <a:latin typeface="Calibri" pitchFamily="34" charset="0"/>
                  <a:ea typeface="Chalkboard" charset="0"/>
                  <a:cs typeface="Chalkboard" charset="0"/>
                </a:rPr>
                <a:t>F</a:t>
              </a:r>
              <a:r>
                <a:rPr lang="en-US" sz="2400" baseline="-25000" dirty="0" err="1" smtClean="0">
                  <a:latin typeface="Calibri" pitchFamily="34" charset="0"/>
                  <a:ea typeface="Chalkboard" charset="0"/>
                  <a:cs typeface="Chalkboard" charset="0"/>
                </a:rPr>
                <a:t>k</a:t>
              </a:r>
              <a:r>
                <a:rPr lang="en-US" dirty="0" smtClean="0">
                  <a:latin typeface="Calibri" pitchFamily="34" charset="0"/>
                  <a:ea typeface="Chalkboard" charset="0"/>
                  <a:cs typeface="Chalkboard" charset="0"/>
                </a:rPr>
                <a:t>(r) </a:t>
              </a:r>
              <a:r>
                <a:rPr lang="en-US" dirty="0" smtClean="0">
                  <a:latin typeface="Calibri" pitchFamily="34" charset="0"/>
                  <a:ea typeface="Chalkboard" charset="0"/>
                  <a:cs typeface="Chalkboard" charset="0"/>
                  <a:sym typeface="Symbol"/>
                </a:rPr>
                <a:t> </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rPr>
                <a:t>)</a:t>
              </a:r>
              <a:endParaRPr lang="en-US" dirty="0" smtClean="0">
                <a:solidFill>
                  <a:srgbClr val="0000FF"/>
                </a:solidFill>
                <a:latin typeface="Calibri" pitchFamily="34" charset="0"/>
                <a:ea typeface="Chalkboard" charset="0"/>
                <a:cs typeface="Chalkboard" charset="0"/>
              </a:endParaRPr>
            </a:p>
          </p:txBody>
        </p:sp>
      </p:grpSp>
      <p:grpSp>
        <p:nvGrpSpPr>
          <p:cNvPr id="123" name="Group 122"/>
          <p:cNvGrpSpPr/>
          <p:nvPr/>
        </p:nvGrpSpPr>
        <p:grpSpPr>
          <a:xfrm>
            <a:off x="2195736" y="2399402"/>
            <a:ext cx="3528392" cy="729372"/>
            <a:chOff x="2195736" y="2399402"/>
            <a:chExt cx="3528392" cy="729372"/>
          </a:xfrm>
        </p:grpSpPr>
        <p:cxnSp>
          <p:nvCxnSpPr>
            <p:cNvPr id="82" name="Straight Connector 81"/>
            <p:cNvCxnSpPr/>
            <p:nvPr/>
          </p:nvCxnSpPr>
          <p:spPr>
            <a:xfrm>
              <a:off x="2195736" y="2759442"/>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 Box 7"/>
            <p:cNvSpPr txBox="1">
              <a:spLocks noChangeArrowheads="1"/>
            </p:cNvSpPr>
            <p:nvPr/>
          </p:nvSpPr>
          <p:spPr bwMode="auto">
            <a:xfrm>
              <a:off x="2411760" y="2399402"/>
              <a:ext cx="3024336"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ea typeface="Chalkboard" charset="0"/>
                  <a:cs typeface="Chalkboard" charset="0"/>
                </a:rPr>
                <a:t>Plz</a:t>
              </a:r>
              <a:r>
                <a:rPr lang="en-US" dirty="0" smtClean="0">
                  <a:latin typeface="Calibri" pitchFamily="34" charset="0"/>
                  <a:ea typeface="Chalkboard" charset="0"/>
                  <a:cs typeface="Chalkboard" charset="0"/>
                </a:rPr>
                <a:t> decrypt c = (r, s)  for me</a:t>
              </a:r>
              <a:endParaRPr lang="en-US" dirty="0" smtClean="0">
                <a:solidFill>
                  <a:srgbClr val="0000FF"/>
                </a:solidFill>
                <a:latin typeface="Calibri" pitchFamily="34" charset="0"/>
                <a:ea typeface="Chalkboard" charset="0"/>
                <a:cs typeface="Chalkboard" charset="0"/>
              </a:endParaRPr>
            </a:p>
          </p:txBody>
        </p:sp>
        <p:sp>
          <p:nvSpPr>
            <p:cNvPr id="122" name="Text Box 7"/>
            <p:cNvSpPr txBox="1">
              <a:spLocks noChangeArrowheads="1"/>
            </p:cNvSpPr>
            <p:nvPr/>
          </p:nvSpPr>
          <p:spPr bwMode="auto">
            <a:xfrm>
              <a:off x="2195736" y="2759442"/>
              <a:ext cx="352839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(s is same as s* with 1</a:t>
              </a:r>
              <a:r>
                <a:rPr lang="en-US" baseline="30000" dirty="0" smtClean="0">
                  <a:latin typeface="Calibri" pitchFamily="34" charset="0"/>
                  <a:ea typeface="Chalkboard" charset="0"/>
                  <a:cs typeface="Chalkboard" charset="0"/>
                </a:rPr>
                <a:t>st</a:t>
              </a:r>
              <a:r>
                <a:rPr lang="en-US" dirty="0" smtClean="0">
                  <a:latin typeface="Calibri" pitchFamily="34" charset="0"/>
                  <a:ea typeface="Chalkboard" charset="0"/>
                  <a:cs typeface="Chalkboard" charset="0"/>
                </a:rPr>
                <a:t> bit flipped)</a:t>
              </a:r>
              <a:endParaRPr lang="en-US" dirty="0" smtClean="0">
                <a:solidFill>
                  <a:srgbClr val="0000FF"/>
                </a:solidFill>
                <a:latin typeface="Calibri" pitchFamily="34" charset="0"/>
                <a:ea typeface="Chalkboard" charset="0"/>
                <a:cs typeface="Chalkboard" charset="0"/>
              </a:endParaRPr>
            </a:p>
          </p:txBody>
        </p:sp>
      </p:grpSp>
      <p:grpSp>
        <p:nvGrpSpPr>
          <p:cNvPr id="124" name="Group 123"/>
          <p:cNvGrpSpPr/>
          <p:nvPr/>
        </p:nvGrpSpPr>
        <p:grpSpPr>
          <a:xfrm>
            <a:off x="2267744" y="3212976"/>
            <a:ext cx="4176464" cy="379591"/>
            <a:chOff x="2207350" y="2060848"/>
            <a:chExt cx="4176464" cy="379591"/>
          </a:xfrm>
        </p:grpSpPr>
        <p:cxnSp>
          <p:nvCxnSpPr>
            <p:cNvPr id="125" name="Straight Connector 124"/>
            <p:cNvCxnSpPr/>
            <p:nvPr/>
          </p:nvCxnSpPr>
          <p:spPr>
            <a:xfrm>
              <a:off x="2207350" y="2420888"/>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6" name="Text Box 7"/>
            <p:cNvSpPr txBox="1">
              <a:spLocks noChangeArrowheads="1"/>
            </p:cNvSpPr>
            <p:nvPr/>
          </p:nvSpPr>
          <p:spPr bwMode="auto">
            <a:xfrm>
              <a:off x="3359478" y="2060848"/>
              <a:ext cx="3024336" cy="379591"/>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m = Dec</a:t>
              </a:r>
              <a:r>
                <a:rPr lang="en-US" sz="2800" baseline="-25000" dirty="0" smtClean="0">
                  <a:latin typeface="Calibri" pitchFamily="34" charset="0"/>
                  <a:ea typeface="Chalkboard" charset="0"/>
                  <a:cs typeface="Chalkboard" charset="0"/>
                </a:rPr>
                <a:t>k</a:t>
              </a:r>
              <a:r>
                <a:rPr lang="en-US" dirty="0" smtClean="0">
                  <a:latin typeface="Calibri" pitchFamily="34" charset="0"/>
                  <a:ea typeface="Chalkboard" charset="0"/>
                  <a:cs typeface="Chalkboard" charset="0"/>
                </a:rPr>
                <a:t>(c)</a:t>
              </a:r>
              <a:endParaRPr lang="en-US" dirty="0" smtClean="0">
                <a:solidFill>
                  <a:srgbClr val="0000FF"/>
                </a:solidFill>
                <a:latin typeface="Calibri" pitchFamily="34" charset="0"/>
                <a:ea typeface="Chalkboard" charset="0"/>
                <a:cs typeface="Chalkboard" charset="0"/>
              </a:endParaRPr>
            </a:p>
          </p:txBody>
        </p:sp>
      </p:grpSp>
      <p:grpSp>
        <p:nvGrpSpPr>
          <p:cNvPr id="131" name="Group 130"/>
          <p:cNvGrpSpPr/>
          <p:nvPr/>
        </p:nvGrpSpPr>
        <p:grpSpPr>
          <a:xfrm>
            <a:off x="2267744" y="3717032"/>
            <a:ext cx="3816424" cy="729372"/>
            <a:chOff x="2267744" y="3717032"/>
            <a:chExt cx="3816424" cy="729372"/>
          </a:xfrm>
        </p:grpSpPr>
        <p:grpSp>
          <p:nvGrpSpPr>
            <p:cNvPr id="127" name="Group 126"/>
            <p:cNvGrpSpPr/>
            <p:nvPr/>
          </p:nvGrpSpPr>
          <p:grpSpPr>
            <a:xfrm>
              <a:off x="2267744" y="3717032"/>
              <a:ext cx="3816424" cy="369332"/>
              <a:chOff x="2207350" y="2060848"/>
              <a:chExt cx="3816424" cy="369332"/>
            </a:xfrm>
          </p:grpSpPr>
          <p:cxnSp>
            <p:nvCxnSpPr>
              <p:cNvPr id="128" name="Straight Connector 127"/>
              <p:cNvCxnSpPr/>
              <p:nvPr/>
            </p:nvCxnSpPr>
            <p:spPr>
              <a:xfrm>
                <a:off x="2207350" y="2420888"/>
                <a:ext cx="3385537" cy="0"/>
              </a:xfrm>
              <a:prstGeom prst="line">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9" name="Text Box 7"/>
              <p:cNvSpPr txBox="1">
                <a:spLocks noChangeArrowheads="1"/>
              </p:cNvSpPr>
              <p:nvPr/>
            </p:nvSpPr>
            <p:spPr bwMode="auto">
              <a:xfrm>
                <a:off x="2999438" y="2060848"/>
                <a:ext cx="302433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 0 if m = 100…0</a:t>
                </a:r>
                <a:endParaRPr lang="en-US" dirty="0" smtClean="0">
                  <a:solidFill>
                    <a:srgbClr val="0000FF"/>
                  </a:solidFill>
                  <a:latin typeface="Calibri" pitchFamily="34" charset="0"/>
                  <a:ea typeface="Chalkboard" charset="0"/>
                  <a:cs typeface="Chalkboard" charset="0"/>
                </a:endParaRPr>
              </a:p>
            </p:txBody>
          </p:sp>
        </p:grpSp>
        <p:sp>
          <p:nvSpPr>
            <p:cNvPr id="130" name="Text Box 7"/>
            <p:cNvSpPr txBox="1">
              <a:spLocks noChangeArrowheads="1"/>
            </p:cNvSpPr>
            <p:nvPr/>
          </p:nvSpPr>
          <p:spPr bwMode="auto">
            <a:xfrm>
              <a:off x="3059832" y="4077072"/>
              <a:ext cx="302433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ea typeface="Chalkboard" charset="0"/>
                  <a:cs typeface="Chalkboard" charset="0"/>
                </a:rPr>
                <a:t>b’ = 1 if m = 011…1</a:t>
              </a:r>
              <a:endParaRPr lang="en-US" dirty="0" smtClean="0">
                <a:solidFill>
                  <a:srgbClr val="0000FF"/>
                </a:solidFill>
                <a:latin typeface="Calibri" pitchFamily="34" charset="0"/>
                <a:ea typeface="Chalkboard" charset="0"/>
                <a:cs typeface="Chalkboard" charset="0"/>
              </a:endParaRPr>
            </a:p>
          </p:txBody>
        </p:sp>
      </p:grpSp>
      <p:sp>
        <p:nvSpPr>
          <p:cNvPr id="133" name="Text Box 7"/>
          <p:cNvSpPr txBox="1">
            <a:spLocks noChangeArrowheads="1"/>
          </p:cNvSpPr>
          <p:nvPr/>
        </p:nvSpPr>
        <p:spPr bwMode="auto">
          <a:xfrm>
            <a:off x="35496" y="4602614"/>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latin typeface="Calibri" pitchFamily="34" charset="0"/>
                <a:ea typeface="Chalkboard" charset="0"/>
                <a:cs typeface="Chalkboard" charset="0"/>
                <a:sym typeface="Symbol"/>
              </a:rPr>
              <a:t>No encryption-oracle service used in the above attack !!</a:t>
            </a:r>
            <a:endParaRPr lang="en-US" baseline="-25000" dirty="0" smtClean="0">
              <a:solidFill>
                <a:srgbClr val="0000FF"/>
              </a:solidFill>
              <a:latin typeface="Calibri" pitchFamily="34" charset="0"/>
              <a:ea typeface="Chalkboard" charset="0"/>
              <a:cs typeface="Chalkboard" charset="0"/>
            </a:endParaRPr>
          </a:p>
        </p:txBody>
      </p:sp>
      <p:sp>
        <p:nvSpPr>
          <p:cNvPr id="134" name="Text Box 7"/>
          <p:cNvSpPr txBox="1">
            <a:spLocks noChangeArrowheads="1"/>
          </p:cNvSpPr>
          <p:nvPr/>
        </p:nvSpPr>
        <p:spPr bwMode="auto">
          <a:xfrm>
            <a:off x="35496" y="5034662"/>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dirty="0" smtClean="0">
                <a:latin typeface="Calibri" pitchFamily="34" charset="0"/>
                <a:ea typeface="Chalkboard" charset="0"/>
                <a:cs typeface="Chalkboard" charset="0"/>
                <a:sym typeface="Symbol"/>
              </a:rPr>
              <a:t>What is the probability of A winning the game above ?</a:t>
            </a:r>
            <a:endParaRPr lang="en-US" baseline="-25000" dirty="0" smtClean="0">
              <a:solidFill>
                <a:srgbClr val="0000FF"/>
              </a:solidFill>
              <a:latin typeface="Calibri" pitchFamily="34" charset="0"/>
              <a:ea typeface="Chalkboard" charset="0"/>
              <a:cs typeface="Chalkboard" charset="0"/>
            </a:endParaRPr>
          </a:p>
        </p:txBody>
      </p:sp>
      <p:sp>
        <p:nvSpPr>
          <p:cNvPr id="135" name="Text Box 7"/>
          <p:cNvSpPr txBox="1">
            <a:spLocks noChangeArrowheads="1"/>
          </p:cNvSpPr>
          <p:nvPr/>
        </p:nvSpPr>
        <p:spPr bwMode="auto">
          <a:xfrm>
            <a:off x="323528" y="5466710"/>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dirty="0" smtClean="0">
                <a:latin typeface="Calibri" pitchFamily="34" charset="0"/>
                <a:ea typeface="Chalkboard" charset="0"/>
                <a:cs typeface="Chalkboard" charset="0"/>
                <a:sym typeface="Symbol"/>
              </a:rPr>
              <a:t>If </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 = (00…0) then m = (100…0). So A outputs b’ = 0 = b with probability 1</a:t>
            </a:r>
            <a:endParaRPr lang="en-US" baseline="-25000" dirty="0" smtClean="0">
              <a:solidFill>
                <a:srgbClr val="0000FF"/>
              </a:solidFill>
              <a:latin typeface="Calibri" pitchFamily="34" charset="0"/>
              <a:ea typeface="Chalkboard" charset="0"/>
              <a:cs typeface="Chalkboard" charset="0"/>
            </a:endParaRPr>
          </a:p>
        </p:txBody>
      </p:sp>
      <p:sp>
        <p:nvSpPr>
          <p:cNvPr id="136" name="Text Box 7"/>
          <p:cNvSpPr txBox="1">
            <a:spLocks noChangeArrowheads="1"/>
          </p:cNvSpPr>
          <p:nvPr/>
        </p:nvSpPr>
        <p:spPr bwMode="auto">
          <a:xfrm>
            <a:off x="323528" y="5898758"/>
            <a:ext cx="8856984" cy="369332"/>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Ø"/>
            </a:pPr>
            <a:r>
              <a:rPr lang="en-US" dirty="0" smtClean="0">
                <a:latin typeface="Calibri" pitchFamily="34" charset="0"/>
                <a:ea typeface="Chalkboard" charset="0"/>
                <a:cs typeface="Chalkboard" charset="0"/>
                <a:sym typeface="Symbol"/>
              </a:rPr>
              <a:t>If </a:t>
            </a:r>
            <a:r>
              <a:rPr lang="en-US" dirty="0" err="1" smtClean="0">
                <a:latin typeface="Calibri" pitchFamily="34" charset="0"/>
                <a:ea typeface="Chalkboard" charset="0"/>
                <a:cs typeface="Chalkboard" charset="0"/>
                <a:sym typeface="Symbol"/>
              </a:rPr>
              <a:t>m</a:t>
            </a:r>
            <a:r>
              <a:rPr lang="en-US" baseline="-25000" dirty="0" err="1" smtClean="0">
                <a:latin typeface="Calibri" pitchFamily="34" charset="0"/>
                <a:ea typeface="Chalkboard" charset="0"/>
                <a:cs typeface="Chalkboard" charset="0"/>
                <a:sym typeface="Symbol"/>
              </a:rPr>
              <a:t>b</a:t>
            </a:r>
            <a:r>
              <a:rPr lang="en-US" dirty="0" smtClean="0">
                <a:latin typeface="Calibri" pitchFamily="34" charset="0"/>
                <a:ea typeface="Chalkboard" charset="0"/>
                <a:cs typeface="Chalkboard" charset="0"/>
                <a:sym typeface="Symbol"/>
              </a:rPr>
              <a:t> = (11…1) then m = (011…1). So A outputs b’ = 1 = b with probability 1</a:t>
            </a:r>
            <a:endParaRPr lang="en-US" baseline="-25000" dirty="0" smtClean="0">
              <a:solidFill>
                <a:srgbClr val="0000FF"/>
              </a:solidFill>
              <a:latin typeface="Calibri" pitchFamily="34" charset="0"/>
              <a:ea typeface="Chalkboard" charset="0"/>
              <a:cs typeface="Chalkboard" charset="0"/>
            </a:endParaRPr>
          </a:p>
        </p:txBody>
      </p:sp>
      <p:pic>
        <p:nvPicPr>
          <p:cNvPr id="138" name="Picture 137" descr="download.jpg"/>
          <p:cNvPicPr>
            <a:picLocks noChangeAspect="1"/>
          </p:cNvPicPr>
          <p:nvPr/>
        </p:nvPicPr>
        <p:blipFill>
          <a:blip r:embed="rId7" cstate="print"/>
          <a:stretch>
            <a:fillRect/>
          </a:stretch>
        </p:blipFill>
        <p:spPr>
          <a:xfrm>
            <a:off x="7812360" y="5733256"/>
            <a:ext cx="1199640" cy="939924"/>
          </a:xfrm>
          <a:prstGeom prst="rect">
            <a:avLst/>
          </a:prstGeom>
        </p:spPr>
      </p:pic>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5" name="页脚占位符 4"/>
          <p:cNvSpPr>
            <a:spLocks noGrp="1"/>
          </p:cNvSpPr>
          <p:nvPr>
            <p:ph type="ftr" sz="quarter" idx="11"/>
          </p:nvPr>
        </p:nvSpPr>
        <p:spPr/>
        <p:txBody>
          <a:bodyPr/>
          <a:lstStyle/>
          <a:p>
            <a:pPr>
              <a:defRPr/>
            </a:pPr>
            <a:r>
              <a:rPr lang="en-US" smtClean="0"/>
              <a:t>S8101034Q-Modern Cryptography-Lect9.1</a:t>
            </a:r>
            <a:endParaRPr lang="en-US" dirty="0"/>
          </a:p>
        </p:txBody>
      </p:sp>
      <p:sp>
        <p:nvSpPr>
          <p:cNvPr id="6" name="灯片编号占位符 5"/>
          <p:cNvSpPr>
            <a:spLocks noGrp="1"/>
          </p:cNvSpPr>
          <p:nvPr>
            <p:ph type="sldNum" sz="quarter" idx="12"/>
          </p:nvPr>
        </p:nvSpPr>
        <p:spPr/>
        <p:txBody>
          <a:bodyPr/>
          <a:lstStyle/>
          <a:p>
            <a:pPr>
              <a:defRPr/>
            </a:pPr>
            <a:fld id="{A210B1BB-E12E-441C-BC6A-ECF78AA782CB}" type="slidenum">
              <a:rPr lang="en-US" smtClean="0"/>
              <a:pPr>
                <a:defRPr/>
              </a:pPr>
              <a:t>24</a:t>
            </a:fld>
            <a:endParaRPr lang="en-US" dirty="0"/>
          </a:p>
        </p:txBody>
      </p:sp>
    </p:spTree>
    <p:extLst>
      <p:ext uri="{BB962C8B-B14F-4D97-AF65-F5344CB8AC3E}">
        <p14:creationId xmlns:p14="http://schemas.microsoft.com/office/powerpoint/2010/main" val="75559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linds(horizontal)">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linds(horizontal)">
                                      <p:cBhvr>
                                        <p:cTn id="12" dur="500"/>
                                        <p:tgtEl>
                                          <p:spTgt spid="50"/>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linds(horizontal)">
                                      <p:cBhvr>
                                        <p:cTn id="18" dur="500"/>
                                        <p:tgtEl>
                                          <p:spTgt spid="5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blinds(horizontal)">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blinds(horizontal)">
                                      <p:cBhvr>
                                        <p:cTn id="31" dur="500"/>
                                        <p:tgtEl>
                                          <p:spTgt spid="11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3"/>
                                        </p:tgtEl>
                                        <p:attrNameLst>
                                          <p:attrName>style.visibility</p:attrName>
                                        </p:attrNameLst>
                                      </p:cBhvr>
                                      <p:to>
                                        <p:strVal val="visible"/>
                                      </p:to>
                                    </p:set>
                                    <p:animEffect transition="in" filter="blinds(horizontal)">
                                      <p:cBhvr>
                                        <p:cTn id="36" dur="500"/>
                                        <p:tgtEl>
                                          <p:spTgt spid="12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blinds(horizontal)">
                                      <p:cBhvr>
                                        <p:cTn id="41" dur="500"/>
                                        <p:tgtEl>
                                          <p:spTgt spid="12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31"/>
                                        </p:tgtEl>
                                        <p:attrNameLst>
                                          <p:attrName>style.visibility</p:attrName>
                                        </p:attrNameLst>
                                      </p:cBhvr>
                                      <p:to>
                                        <p:strVal val="visible"/>
                                      </p:to>
                                    </p:set>
                                    <p:animEffect transition="in" filter="blinds(horizontal)">
                                      <p:cBhvr>
                                        <p:cTn id="46" dur="500"/>
                                        <p:tgtEl>
                                          <p:spTgt spid="13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blinds(horizontal)">
                                      <p:cBhvr>
                                        <p:cTn id="51" dur="500"/>
                                        <p:tgtEl>
                                          <p:spTgt spid="13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34"/>
                                        </p:tgtEl>
                                        <p:attrNameLst>
                                          <p:attrName>style.visibility</p:attrName>
                                        </p:attrNameLst>
                                      </p:cBhvr>
                                      <p:to>
                                        <p:strVal val="visible"/>
                                      </p:to>
                                    </p:set>
                                    <p:animEffect transition="in" filter="blinds(horizontal)">
                                      <p:cBhvr>
                                        <p:cTn id="56" dur="500"/>
                                        <p:tgtEl>
                                          <p:spTgt spid="134"/>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35"/>
                                        </p:tgtEl>
                                        <p:attrNameLst>
                                          <p:attrName>style.visibility</p:attrName>
                                        </p:attrNameLst>
                                      </p:cBhvr>
                                      <p:to>
                                        <p:strVal val="visible"/>
                                      </p:to>
                                    </p:set>
                                    <p:animEffect transition="in" filter="blinds(horizontal)">
                                      <p:cBhvr>
                                        <p:cTn id="61" dur="500"/>
                                        <p:tgtEl>
                                          <p:spTgt spid="13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blinds(horizontal)">
                                      <p:cBhvr>
                                        <p:cTn id="66" dur="500"/>
                                        <p:tgtEl>
                                          <p:spTgt spid="136"/>
                                        </p:tgtEl>
                                      </p:cBhvr>
                                    </p:animEffect>
                                  </p:childTnLst>
                                </p:cTn>
                              </p:par>
                              <p:par>
                                <p:cTn id="67" presetID="3" presetClass="entr" presetSubtype="10" fill="hold" nodeType="withEffect">
                                  <p:stCondLst>
                                    <p:cond delay="0"/>
                                  </p:stCondLst>
                                  <p:childTnLst>
                                    <p:set>
                                      <p:cBhvr>
                                        <p:cTn id="68" dur="1" fill="hold">
                                          <p:stCondLst>
                                            <p:cond delay="0"/>
                                          </p:stCondLst>
                                        </p:cTn>
                                        <p:tgtEl>
                                          <p:spTgt spid="138"/>
                                        </p:tgtEl>
                                        <p:attrNameLst>
                                          <p:attrName>style.visibility</p:attrName>
                                        </p:attrNameLst>
                                      </p:cBhvr>
                                      <p:to>
                                        <p:strVal val="visible"/>
                                      </p:to>
                                    </p:set>
                                    <p:animEffect transition="in" filter="blinds(horizontal)">
                                      <p:cBhvr>
                                        <p:cTn id="69"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33" grpId="0"/>
      <p:bldP spid="134" grpId="0"/>
      <p:bldP spid="135" grpId="0"/>
      <p:bldP spid="1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36512" y="44624"/>
            <a:ext cx="9217024" cy="648072"/>
          </a:xfrm>
          <a:prstGeom prst="rect">
            <a:avLst/>
          </a:prstGeom>
        </p:spPr>
        <p:txBody>
          <a:bodyPr/>
          <a:lstStyle/>
          <a:p>
            <a:pPr algn="ctr">
              <a:defRPr/>
            </a:pPr>
            <a:r>
              <a:rPr lang="en-US" sz="3600" kern="0" dirty="0" smtClean="0">
                <a:solidFill>
                  <a:srgbClr val="009900"/>
                </a:solidFill>
                <a:latin typeface="Calibri" pitchFamily="34" charset="0"/>
                <a:ea typeface="Chalkboard" charset="0"/>
                <a:cs typeface="Chalkboard" charset="0"/>
              </a:rPr>
              <a:t>Towards Achieving CCA-Security </a:t>
            </a:r>
            <a:endParaRPr lang="en-US" sz="3600" kern="0" dirty="0">
              <a:solidFill>
                <a:srgbClr val="009900"/>
              </a:solidFill>
              <a:latin typeface="Calibri" pitchFamily="34" charset="0"/>
              <a:ea typeface="Chalkboard" charset="0"/>
              <a:cs typeface="Chalkboard" charset="0"/>
            </a:endParaRPr>
          </a:p>
        </p:txBody>
      </p:sp>
      <p:sp>
        <p:nvSpPr>
          <p:cNvPr id="28" name="Text Box 7"/>
          <p:cNvSpPr txBox="1">
            <a:spLocks noChangeArrowheads="1"/>
          </p:cNvSpPr>
          <p:nvPr/>
        </p:nvSpPr>
        <p:spPr bwMode="auto">
          <a:xfrm>
            <a:off x="827584" y="2793122"/>
            <a:ext cx="8208912" cy="707886"/>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This is called </a:t>
            </a:r>
            <a:r>
              <a:rPr lang="en-US" sz="2000" dirty="0" smtClean="0">
                <a:solidFill>
                  <a:srgbClr val="FF0000"/>
                </a:solidFill>
                <a:latin typeface="Calibri" pitchFamily="34" charset="0"/>
                <a:ea typeface="Chalkboard" charset="0"/>
                <a:cs typeface="Chalkboard" charset="0"/>
                <a:sym typeface="Symbol"/>
              </a:rPr>
              <a:t>malleability</a:t>
            </a:r>
            <a:r>
              <a:rPr lang="en-US" sz="2000" dirty="0" smtClean="0">
                <a:latin typeface="Calibri" pitchFamily="34" charset="0"/>
                <a:ea typeface="Chalkboard" charset="0"/>
                <a:cs typeface="Chalkboard" charset="0"/>
                <a:sym typeface="Symbol"/>
              </a:rPr>
              <a:t>.  CPA-secure scheme does not guarantee non-malleability </a:t>
            </a:r>
            <a:endParaRPr lang="en-US" sz="2000" baseline="-25000" dirty="0" smtClean="0">
              <a:solidFill>
                <a:srgbClr val="0000FF"/>
              </a:solidFill>
              <a:latin typeface="Calibri" pitchFamily="34" charset="0"/>
              <a:ea typeface="Chalkboard" charset="0"/>
              <a:cs typeface="Chalkboard" charset="0"/>
            </a:endParaRPr>
          </a:p>
        </p:txBody>
      </p:sp>
      <p:sp>
        <p:nvSpPr>
          <p:cNvPr id="29" name="Text Box 7"/>
          <p:cNvSpPr txBox="1">
            <a:spLocks noChangeArrowheads="1"/>
          </p:cNvSpPr>
          <p:nvPr/>
        </p:nvSpPr>
        <p:spPr bwMode="auto">
          <a:xfrm>
            <a:off x="323528" y="930206"/>
            <a:ext cx="5544616" cy="461665"/>
          </a:xfrm>
          <a:prstGeom prst="rect">
            <a:avLst/>
          </a:prstGeom>
          <a:noFill/>
          <a:ln w="9525">
            <a:noFill/>
            <a:miter lim="800000"/>
            <a:headEnd/>
            <a:tailEnd/>
          </a:ln>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What capability of </a:t>
            </a:r>
            <a:r>
              <a:rPr lang="en-US" sz="2400" dirty="0" err="1" smtClean="0">
                <a:latin typeface="Calibri" pitchFamily="34" charset="0"/>
                <a:ea typeface="Chalkboard" charset="0"/>
                <a:cs typeface="Chalkboard" charset="0"/>
                <a:sym typeface="Symbol"/>
              </a:rPr>
              <a:t>adv</a:t>
            </a:r>
            <a:r>
              <a:rPr lang="en-US" sz="2400" dirty="0" smtClean="0">
                <a:latin typeface="Calibri" pitchFamily="34" charset="0"/>
                <a:ea typeface="Chalkboard" charset="0"/>
                <a:cs typeface="Chalkboard" charset="0"/>
                <a:sym typeface="Symbol"/>
              </a:rPr>
              <a:t> lets him win?</a:t>
            </a:r>
            <a:endParaRPr lang="en-US" sz="2400" baseline="-25000" dirty="0" smtClean="0">
              <a:solidFill>
                <a:srgbClr val="0000FF"/>
              </a:solidFill>
              <a:latin typeface="Calibri" pitchFamily="34" charset="0"/>
              <a:ea typeface="Chalkboard" charset="0"/>
              <a:cs typeface="Chalkboard" charset="0"/>
            </a:endParaRPr>
          </a:p>
        </p:txBody>
      </p:sp>
      <p:sp>
        <p:nvSpPr>
          <p:cNvPr id="30" name="Rectangle 29"/>
          <p:cNvSpPr/>
          <p:nvPr/>
        </p:nvSpPr>
        <p:spPr>
          <a:xfrm>
            <a:off x="395536" y="3615407"/>
            <a:ext cx="8352928" cy="461665"/>
          </a:xfrm>
          <a:prstGeom prst="rect">
            <a:avLst/>
          </a:prstGeom>
        </p:spPr>
        <p:txBody>
          <a:bodyPr wrap="square">
            <a:spAutoFit/>
          </a:bodyPr>
          <a:lstStyle/>
          <a:p>
            <a:pPr>
              <a:spcBef>
                <a:spcPct val="50000"/>
              </a:spcBef>
            </a:pPr>
            <a:r>
              <a:rPr lang="en-US" sz="2400" dirty="0" smtClean="0">
                <a:latin typeface="Calibri" pitchFamily="34" charset="0"/>
                <a:ea typeface="Chalkboard" charset="0"/>
                <a:cs typeface="Chalkboard" charset="0"/>
                <a:sym typeface="Symbol"/>
              </a:rPr>
              <a:t>Need a SKE so that</a:t>
            </a:r>
          </a:p>
        </p:txBody>
      </p:sp>
      <p:sp>
        <p:nvSpPr>
          <p:cNvPr id="31" name="Text Box 7"/>
          <p:cNvSpPr txBox="1">
            <a:spLocks noChangeArrowheads="1"/>
          </p:cNvSpPr>
          <p:nvPr/>
        </p:nvSpPr>
        <p:spPr bwMode="auto">
          <a:xfrm>
            <a:off x="827584" y="1487686"/>
            <a:ext cx="8136904" cy="1323439"/>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Easy to manipulate</a:t>
            </a:r>
            <a:r>
              <a:rPr lang="en-US" sz="2000" dirty="0">
                <a:solidFill>
                  <a:srgbClr val="0000FF"/>
                </a:solidFill>
                <a:latin typeface="Calibri" pitchFamily="34" charset="0"/>
                <a:ea typeface="Chalkboard" charset="0"/>
                <a:cs typeface="Chalkboard" charset="0"/>
                <a:sym typeface="Symbol"/>
              </a:rPr>
              <a:t> </a:t>
            </a:r>
            <a:r>
              <a:rPr lang="en-US" sz="2000" dirty="0" smtClean="0">
                <a:solidFill>
                  <a:srgbClr val="0000FF"/>
                </a:solidFill>
                <a:latin typeface="Calibri" pitchFamily="34" charset="0"/>
                <a:ea typeface="Chalkboard" charset="0"/>
                <a:cs typeface="Chalkboard" charset="0"/>
                <a:sym typeface="Symbol"/>
              </a:rPr>
              <a:t>known </a:t>
            </a:r>
            <a:r>
              <a:rPr lang="en-US" sz="2000" dirty="0" err="1" smtClean="0">
                <a:solidFill>
                  <a:srgbClr val="0000FF"/>
                </a:solidFill>
                <a:latin typeface="Calibri" pitchFamily="34" charset="0"/>
                <a:ea typeface="Chalkboard" charset="0"/>
                <a:cs typeface="Chalkboard" charset="0"/>
                <a:sym typeface="Symbol"/>
              </a:rPr>
              <a:t>ciphertexts</a:t>
            </a:r>
            <a:r>
              <a:rPr lang="en-US" sz="2000" dirty="0" smtClean="0">
                <a:solidFill>
                  <a:srgbClr val="0000FF"/>
                </a:solidFill>
                <a:latin typeface="Calibri" pitchFamily="34" charset="0"/>
                <a:ea typeface="Chalkboard" charset="0"/>
                <a:cs typeface="Chalkboard" charset="0"/>
                <a:sym typeface="Symbol"/>
              </a:rPr>
              <a:t> </a:t>
            </a:r>
            <a:r>
              <a:rPr lang="en-US" sz="2000" dirty="0" smtClean="0">
                <a:latin typeface="Calibri" pitchFamily="34" charset="0"/>
                <a:ea typeface="Chalkboard" charset="0"/>
                <a:cs typeface="Chalkboard" charset="0"/>
                <a:sym typeface="Symbol"/>
              </a:rPr>
              <a:t>to obtain new </a:t>
            </a:r>
            <a:r>
              <a:rPr lang="en-US" sz="2000" dirty="0" err="1" smtClean="0">
                <a:latin typeface="Calibri" pitchFamily="34" charset="0"/>
                <a:ea typeface="Chalkboard" charset="0"/>
                <a:cs typeface="Chalkboard" charset="0"/>
                <a:sym typeface="Symbol"/>
              </a:rPr>
              <a:t>ciphertexts</a:t>
            </a:r>
            <a:r>
              <a:rPr lang="en-US" sz="2000" dirty="0">
                <a:latin typeface="Calibri" pitchFamily="34" charset="0"/>
                <a:ea typeface="Chalkboard" charset="0"/>
                <a:cs typeface="Chalkboard" charset="0"/>
                <a:sym typeface="Symbol"/>
              </a:rPr>
              <a:t> </a:t>
            </a:r>
            <a:r>
              <a:rPr lang="en-US" sz="2000" dirty="0" smtClean="0">
                <a:latin typeface="Calibri" pitchFamily="34" charset="0"/>
                <a:ea typeface="Chalkboard" charset="0"/>
                <a:cs typeface="Chalkboard" charset="0"/>
                <a:sym typeface="Symbol"/>
              </a:rPr>
              <a:t>so that the relation between the underlying messages are known to him. </a:t>
            </a:r>
            <a:r>
              <a:rPr lang="en-US" altLang="zh-CN" sz="2000" dirty="0" smtClean="0">
                <a:latin typeface="Calibri" pitchFamily="34" charset="0"/>
                <a:ea typeface="Chalkboard" charset="0"/>
                <a:cs typeface="Chalkboard" charset="0"/>
                <a:sym typeface="Symbol"/>
              </a:rPr>
              <a:t>T</a:t>
            </a:r>
            <a:r>
              <a:rPr lang="en-US" sz="2000" dirty="0" smtClean="0">
                <a:latin typeface="Calibri" pitchFamily="34" charset="0"/>
                <a:ea typeface="Chalkboard" charset="0"/>
                <a:cs typeface="Chalkboard" charset="0"/>
                <a:sym typeface="Symbol"/>
              </a:rPr>
              <a:t>hen he gets DO service on the changed </a:t>
            </a:r>
            <a:r>
              <a:rPr lang="en-US" sz="2000" dirty="0" err="1" smtClean="0">
                <a:latin typeface="Calibri" pitchFamily="34" charset="0"/>
                <a:ea typeface="Chalkboard" charset="0"/>
                <a:cs typeface="Chalkboard" charset="0"/>
                <a:sym typeface="Symbol"/>
              </a:rPr>
              <a:t>ciphertext</a:t>
            </a:r>
            <a:r>
              <a:rPr lang="en-US" sz="2000" dirty="0" smtClean="0">
                <a:latin typeface="Calibri" pitchFamily="34" charset="0"/>
                <a:ea typeface="Chalkboard" charset="0"/>
                <a:cs typeface="Chalkboard" charset="0"/>
                <a:sym typeface="Symbol"/>
              </a:rPr>
              <a:t> to get the message. Using the relation retrieve the original message</a:t>
            </a:r>
            <a:endParaRPr lang="en-US" sz="2000" baseline="-25000" dirty="0" smtClean="0">
              <a:solidFill>
                <a:srgbClr val="0000FF"/>
              </a:solidFill>
              <a:latin typeface="Calibri" pitchFamily="34" charset="0"/>
              <a:ea typeface="Chalkboard" charset="0"/>
              <a:cs typeface="Chalkboard" charset="0"/>
            </a:endParaRPr>
          </a:p>
        </p:txBody>
      </p:sp>
      <p:sp>
        <p:nvSpPr>
          <p:cNvPr id="32" name="Text Box 7"/>
          <p:cNvSpPr txBox="1">
            <a:spLocks noChangeArrowheads="1"/>
          </p:cNvSpPr>
          <p:nvPr/>
        </p:nvSpPr>
        <p:spPr bwMode="auto">
          <a:xfrm>
            <a:off x="827584" y="5333146"/>
            <a:ext cx="8064896" cy="400110"/>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Together, the above two makes DO useless to the adversary.</a:t>
            </a:r>
            <a:endParaRPr lang="en-US" sz="2000" baseline="-25000" dirty="0" smtClean="0">
              <a:solidFill>
                <a:srgbClr val="0000FF"/>
              </a:solidFill>
              <a:latin typeface="Calibri" pitchFamily="34" charset="0"/>
              <a:ea typeface="Chalkboard" charset="0"/>
              <a:cs typeface="Chalkboard" charset="0"/>
            </a:endParaRPr>
          </a:p>
        </p:txBody>
      </p:sp>
      <p:sp>
        <p:nvSpPr>
          <p:cNvPr id="2" name="Rectangle 1"/>
          <p:cNvSpPr/>
          <p:nvPr/>
        </p:nvSpPr>
        <p:spPr>
          <a:xfrm>
            <a:off x="755576" y="4181018"/>
            <a:ext cx="8172400" cy="400110"/>
          </a:xfrm>
          <a:prstGeom prst="rect">
            <a:avLst/>
          </a:prstGeom>
        </p:spPr>
        <p:txBody>
          <a:bodyPr wrap="square">
            <a:spAutoFit/>
          </a:bodyPr>
          <a:lstStyle/>
          <a:p>
            <a:r>
              <a:rPr lang="en-US" sz="2000" dirty="0">
                <a:latin typeface="Calibri" pitchFamily="34" charset="0"/>
                <a:ea typeface="Chalkboard" charset="0"/>
                <a:cs typeface="Chalkboard" charset="0"/>
                <a:sym typeface="Symbol"/>
              </a:rPr>
              <a:t> &gt;&gt; Creating a new </a:t>
            </a:r>
            <a:r>
              <a:rPr lang="en-US" sz="2000" dirty="0" err="1">
                <a:latin typeface="Calibri" pitchFamily="34" charset="0"/>
                <a:ea typeface="Chalkboard" charset="0"/>
                <a:cs typeface="Chalkboard" charset="0"/>
                <a:sym typeface="Symbol"/>
              </a:rPr>
              <a:t>ciphertext</a:t>
            </a:r>
            <a:r>
              <a:rPr lang="en-US" sz="2000" dirty="0">
                <a:latin typeface="Calibri" pitchFamily="34" charset="0"/>
                <a:ea typeface="Chalkboard" charset="0"/>
                <a:cs typeface="Chalkboard" charset="0"/>
                <a:sym typeface="Symbol"/>
              </a:rPr>
              <a:t> </a:t>
            </a:r>
            <a:r>
              <a:rPr lang="en-US" sz="2000" dirty="0" smtClean="0">
                <a:latin typeface="Calibri" pitchFamily="34" charset="0"/>
                <a:ea typeface="Chalkboard" charset="0"/>
                <a:cs typeface="Chalkboard" charset="0"/>
                <a:sym typeface="Symbol"/>
              </a:rPr>
              <a:t>will be nearly impossible</a:t>
            </a:r>
            <a:endParaRPr lang="en-US" sz="2000" dirty="0">
              <a:latin typeface="Calibri" pitchFamily="34" charset="0"/>
              <a:ea typeface="Chalkboard" charset="0"/>
              <a:cs typeface="Chalkboard" charset="0"/>
            </a:endParaRPr>
          </a:p>
        </p:txBody>
      </p:sp>
      <p:sp>
        <p:nvSpPr>
          <p:cNvPr id="9" name="Rectangle 8"/>
          <p:cNvSpPr/>
          <p:nvPr/>
        </p:nvSpPr>
        <p:spPr>
          <a:xfrm>
            <a:off x="827584" y="4593322"/>
            <a:ext cx="8207896" cy="707886"/>
          </a:xfrm>
          <a:prstGeom prst="rect">
            <a:avLst/>
          </a:prstGeom>
        </p:spPr>
        <p:txBody>
          <a:bodyPr wrap="square">
            <a:spAutoFit/>
          </a:bodyPr>
          <a:lstStyle/>
          <a:p>
            <a:r>
              <a:rPr lang="en-US" sz="2000" dirty="0" smtClean="0">
                <a:latin typeface="Calibri" pitchFamily="34" charset="0"/>
                <a:ea typeface="Chalkboard" charset="0"/>
                <a:cs typeface="Chalkboard" charset="0"/>
                <a:sym typeface="Symbol"/>
              </a:rPr>
              <a:t>&gt;&gt; Changing </a:t>
            </a:r>
            <a:r>
              <a:rPr lang="en-US" sz="2000" dirty="0">
                <a:latin typeface="Calibri" pitchFamily="34" charset="0"/>
                <a:ea typeface="Chalkboard" charset="0"/>
                <a:cs typeface="Chalkboard" charset="0"/>
                <a:sym typeface="Symbol"/>
              </a:rPr>
              <a:t>a </a:t>
            </a:r>
            <a:r>
              <a:rPr lang="en-US" sz="2000" dirty="0" err="1">
                <a:latin typeface="Calibri" pitchFamily="34" charset="0"/>
                <a:ea typeface="Chalkboard" charset="0"/>
                <a:cs typeface="Chalkboard" charset="0"/>
                <a:sym typeface="Symbol"/>
              </a:rPr>
              <a:t>ciphertext</a:t>
            </a:r>
            <a:r>
              <a:rPr lang="en-US" sz="2000" dirty="0">
                <a:latin typeface="Calibri" pitchFamily="34" charset="0"/>
                <a:ea typeface="Chalkboard" charset="0"/>
                <a:cs typeface="Chalkboard" charset="0"/>
                <a:sym typeface="Symbol"/>
              </a:rPr>
              <a:t> should either result in an incorrect </a:t>
            </a:r>
            <a:r>
              <a:rPr lang="en-US" sz="2000" dirty="0" err="1">
                <a:latin typeface="Calibri" pitchFamily="34" charset="0"/>
                <a:ea typeface="Chalkboard" charset="0"/>
                <a:cs typeface="Chalkboard" charset="0"/>
                <a:sym typeface="Symbol"/>
              </a:rPr>
              <a:t>ciphertext</a:t>
            </a:r>
            <a:r>
              <a:rPr lang="en-US" sz="2000" dirty="0">
                <a:latin typeface="Calibri" pitchFamily="34" charset="0"/>
                <a:ea typeface="Chalkboard" charset="0"/>
                <a:cs typeface="Chalkboard" charset="0"/>
                <a:sym typeface="Symbol"/>
              </a:rPr>
              <a:t> or should decrypt to a plaintext which is unrelated to the original plaintext</a:t>
            </a:r>
            <a:endParaRPr lang="en-US" sz="2000" dirty="0">
              <a:latin typeface="Calibri" pitchFamily="34" charset="0"/>
              <a:ea typeface="Chalkboard" charset="0"/>
              <a:cs typeface="Chalkboard" charset="0"/>
            </a:endParaRPr>
          </a:p>
        </p:txBody>
      </p:sp>
      <p:sp>
        <p:nvSpPr>
          <p:cNvPr id="10" name="Rectangle 9"/>
          <p:cNvSpPr/>
          <p:nvPr/>
        </p:nvSpPr>
        <p:spPr>
          <a:xfrm>
            <a:off x="304500" y="5751840"/>
            <a:ext cx="8387232" cy="461665"/>
          </a:xfrm>
          <a:prstGeom prst="rect">
            <a:avLst/>
          </a:prstGeom>
          <a:solidFill>
            <a:srgbClr val="FFFF00"/>
          </a:solidFill>
        </p:spPr>
        <p:txBody>
          <a:bodyPr wrap="none">
            <a:spAutoFit/>
          </a:bodyPr>
          <a:lstStyle/>
          <a:p>
            <a:pPr algn="ctr">
              <a:defRPr/>
            </a:pPr>
            <a:r>
              <a:rPr lang="en-US" sz="2400" kern="0" dirty="0">
                <a:solidFill>
                  <a:srgbClr val="009900"/>
                </a:solidFill>
                <a:latin typeface="Calibri" pitchFamily="34" charset="0"/>
                <a:ea typeface="Chalkboard" charset="0"/>
                <a:cs typeface="Chalkboard" charset="0"/>
              </a:rPr>
              <a:t>Message Authentication Codes (MAC</a:t>
            </a:r>
            <a:r>
              <a:rPr lang="en-US" sz="2400" kern="0" dirty="0" smtClean="0">
                <a:solidFill>
                  <a:srgbClr val="009900"/>
                </a:solidFill>
                <a:latin typeface="Calibri" pitchFamily="34" charset="0"/>
                <a:ea typeface="Chalkboard" charset="0"/>
                <a:cs typeface="Chalkboard" charset="0"/>
              </a:rPr>
              <a:t>) helps us to get such a SKE!!</a:t>
            </a:r>
            <a:endParaRPr lang="en-US" sz="2400" kern="0" dirty="0">
              <a:solidFill>
                <a:srgbClr val="009900"/>
              </a:solidFill>
              <a:latin typeface="Calibri" pitchFamily="34" charset="0"/>
              <a:ea typeface="Chalkboard" charset="0"/>
              <a:cs typeface="Chalkboard" charset="0"/>
            </a:endParaRPr>
          </a:p>
        </p:txBody>
      </p:sp>
      <p:sp>
        <p:nvSpPr>
          <p:cNvPr id="3" name="日期占位符 2"/>
          <p:cNvSpPr>
            <a:spLocks noGrp="1"/>
          </p:cNvSpPr>
          <p:nvPr>
            <p:ph type="dt" sz="half" idx="10"/>
          </p:nvPr>
        </p:nvSpPr>
        <p:spPr/>
        <p:txBody>
          <a:bodyPr/>
          <a:lstStyle/>
          <a:p>
            <a:pPr>
              <a:defRPr/>
            </a:pPr>
            <a:r>
              <a:rPr lang="en-US" altLang="zh-CN" smtClean="0"/>
              <a:t>Thur, 11/10/2018</a:t>
            </a:r>
            <a:endParaRPr lang="en-US" dirty="0"/>
          </a:p>
        </p:txBody>
      </p:sp>
      <p:sp>
        <p:nvSpPr>
          <p:cNvPr id="4" name="页脚占位符 3"/>
          <p:cNvSpPr>
            <a:spLocks noGrp="1"/>
          </p:cNvSpPr>
          <p:nvPr>
            <p:ph type="ftr" sz="quarter" idx="11"/>
          </p:nvPr>
        </p:nvSpPr>
        <p:spPr/>
        <p:txBody>
          <a:bodyPr/>
          <a:lstStyle/>
          <a:p>
            <a:pPr>
              <a:defRPr/>
            </a:pPr>
            <a:r>
              <a:rPr lang="en-US" smtClean="0"/>
              <a:t>S8101034Q-Modern Cryptography-Lect9.1</a:t>
            </a:r>
            <a:endParaRPr lang="en-US" dirty="0"/>
          </a:p>
        </p:txBody>
      </p:sp>
      <p:sp>
        <p:nvSpPr>
          <p:cNvPr id="5" name="灯片编号占位符 4"/>
          <p:cNvSpPr>
            <a:spLocks noGrp="1"/>
          </p:cNvSpPr>
          <p:nvPr>
            <p:ph type="sldNum" sz="quarter" idx="12"/>
          </p:nvPr>
        </p:nvSpPr>
        <p:spPr/>
        <p:txBody>
          <a:bodyPr/>
          <a:lstStyle/>
          <a:p>
            <a:pPr>
              <a:defRPr/>
            </a:pPr>
            <a:fld id="{A210B1BB-E12E-441C-BC6A-ECF78AA782CB}" type="slidenum">
              <a:rPr lang="en-US" smtClean="0"/>
              <a:pPr>
                <a:defRPr/>
              </a:pPr>
              <a:t>25</a:t>
            </a:fld>
            <a:endParaRPr lang="en-US" dirty="0"/>
          </a:p>
        </p:txBody>
      </p:sp>
    </p:spTree>
    <p:extLst>
      <p:ext uri="{BB962C8B-B14F-4D97-AF65-F5344CB8AC3E}">
        <p14:creationId xmlns:p14="http://schemas.microsoft.com/office/powerpoint/2010/main" val="130133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1" grpId="0"/>
      <p:bldP spid="32" grpId="0"/>
      <p:bldP spid="2" grpId="0"/>
      <p:bldP spid="9"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6" name="内容占位符 5"/>
          <p:cNvSpPr>
            <a:spLocks noGrp="1"/>
          </p:cNvSpPr>
          <p:nvPr>
            <p:ph idx="1"/>
          </p:nvPr>
        </p:nvSpPr>
        <p:spPr/>
        <p:txBody>
          <a:bodyPr>
            <a:normAutofit lnSpcReduction="10000"/>
          </a:bodyPr>
          <a:lstStyle/>
          <a:p>
            <a:r>
              <a:rPr lang="en-US" dirty="0" smtClean="0"/>
              <a:t>[1] </a:t>
            </a:r>
            <a:r>
              <a:rPr lang="en-US" altLang="zh-CN" b="1" dirty="0"/>
              <a:t>Jonathan Katz, Yehuda Lindell</a:t>
            </a:r>
            <a:r>
              <a:rPr lang="en-US" altLang="zh-CN" dirty="0"/>
              <a:t>. </a:t>
            </a:r>
            <a:r>
              <a:rPr lang="en-US" altLang="zh-CN"/>
              <a:t>Chapter </a:t>
            </a:r>
            <a:r>
              <a:rPr lang="en-US" altLang="zh-CN" smtClean="0"/>
              <a:t>3.7, </a:t>
            </a:r>
            <a:r>
              <a:rPr lang="en-US" altLang="zh-CN" dirty="0"/>
              <a:t>Introduction to Modern Cryptography, 2nd Edition, Chapman &amp; Hall/CRC Cryptography and Network Security Series, 2014</a:t>
            </a:r>
            <a:endParaRPr lang="zh-CN" altLang="zh-CN" dirty="0"/>
          </a:p>
          <a:p>
            <a:pPr lvl="0"/>
            <a:r>
              <a:rPr lang="en-US" altLang="zh-CN" dirty="0" smtClean="0"/>
              <a:t>[2] http</a:t>
            </a:r>
            <a:r>
              <a:rPr lang="en-US" altLang="zh-CN" dirty="0"/>
              <a:t>://drona.csa.iisc.ernet.in/~arpita/Cryptography17.html</a:t>
            </a:r>
            <a:endParaRPr lang="zh-CN" altLang="en-US" dirty="0"/>
          </a:p>
        </p:txBody>
      </p:sp>
      <p:sp>
        <p:nvSpPr>
          <p:cNvPr id="7" name="日期占位符 5"/>
          <p:cNvSpPr>
            <a:spLocks noGrp="1"/>
          </p:cNvSpPr>
          <p:nvPr>
            <p:ph type="dt" sz="half" idx="10"/>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altLang="zh-CN" sz="1200" smtClean="0">
                <a:solidFill>
                  <a:schemeClr val="bg1">
                    <a:lumMod val="65000"/>
                  </a:schemeClr>
                </a:solidFill>
                <a:latin typeface="Calibri" panose="020F0502020204030204" pitchFamily="34" charset="0"/>
              </a:rPr>
              <a:t>Thur, 11/10/2018</a:t>
            </a:r>
            <a:endParaRPr lang="en-US" sz="1200" dirty="0">
              <a:solidFill>
                <a:schemeClr val="bg1">
                  <a:lumMod val="65000"/>
                </a:schemeClr>
              </a:solidFill>
              <a:latin typeface="Calibri" panose="020F0502020204030204" pitchFamily="34" charset="0"/>
            </a:endParaRPr>
          </a:p>
        </p:txBody>
      </p:sp>
      <p:sp>
        <p:nvSpPr>
          <p:cNvPr id="8" name="页脚占位符 9"/>
          <p:cNvSpPr>
            <a:spLocks noGrp="1"/>
          </p:cNvSpPr>
          <p:nvPr>
            <p:ph type="ftr" sz="quarter" idx="11"/>
          </p:nvPr>
        </p:nvSpPr>
        <p:spPr/>
        <p:txBody>
          <a:bodyPr/>
          <a:lstStyle/>
          <a:p>
            <a:pPr>
              <a:defRPr/>
            </a:pPr>
            <a:r>
              <a:rPr lang="en-US" sz="1200" smtClean="0">
                <a:solidFill>
                  <a:schemeClr val="bg1">
                    <a:lumMod val="65000"/>
                  </a:schemeClr>
                </a:solidFill>
                <a:latin typeface="Calibri" panose="020F0502020204030204" pitchFamily="34" charset="0"/>
              </a:rPr>
              <a:t>S8101034Q-Modern Cryptography-Lect9.1</a:t>
            </a:r>
            <a:endParaRPr lang="en-US" sz="1200" dirty="0">
              <a:solidFill>
                <a:schemeClr val="bg1">
                  <a:lumMod val="65000"/>
                </a:schemeClr>
              </a:solidFill>
              <a:latin typeface="Calibri" panose="020F0502020204030204" pitchFamily="34" charset="0"/>
            </a:endParaRPr>
          </a:p>
        </p:txBody>
      </p:sp>
      <p:sp>
        <p:nvSpPr>
          <p:cNvPr id="9" name="灯片编号占位符 10"/>
          <p:cNvSpPr>
            <a:spLocks noGrp="1"/>
          </p:cNvSpPr>
          <p:nvPr>
            <p:ph type="sldNum" sz="quarter" idx="12"/>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p>
            <a:pPr algn="ctr"/>
            <a:r>
              <a:rPr lang="en-US" sz="1200" dirty="0" smtClean="0">
                <a:solidFill>
                  <a:schemeClr val="bg1">
                    <a:lumMod val="65000"/>
                  </a:schemeClr>
                </a:solidFill>
                <a:latin typeface="Calibri" panose="020F0502020204030204" pitchFamily="34" charset="0"/>
              </a:rPr>
              <a:t>27</a:t>
            </a:r>
            <a:endParaRPr lang="en-US" sz="1200" dirty="0">
              <a:solidFill>
                <a:schemeClr val="bg1">
                  <a:lumMod val="65000"/>
                </a:schemeClr>
              </a:solidFill>
              <a:latin typeface="Calibri" panose="020F0502020204030204" pitchFamily="34" charset="0"/>
            </a:endParaRPr>
          </a:p>
        </p:txBody>
      </p:sp>
    </p:spTree>
    <p:extLst>
      <p:ext uri="{BB962C8B-B14F-4D97-AF65-F5344CB8AC3E}">
        <p14:creationId xmlns:p14="http://schemas.microsoft.com/office/powerpoint/2010/main" val="2299813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8000"/>
                </a:solidFill>
                <a:latin typeface="Chalkboard" charset="0"/>
                <a:ea typeface="Chalkboard" charset="0"/>
                <a:cs typeface="Chalkboard" charset="0"/>
              </a:rPr>
              <a:t>Today’s Goal</a:t>
            </a:r>
            <a:endParaRPr lang="en-US" dirty="0">
              <a:solidFill>
                <a:srgbClr val="008000"/>
              </a:solidFill>
              <a:latin typeface="Chalkboard" charset="0"/>
              <a:ea typeface="Chalkboard" charset="0"/>
              <a:cs typeface="Chalkboard" charset="0"/>
            </a:endParaRPr>
          </a:p>
        </p:txBody>
      </p: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Cryptography-Lect9.1</a:t>
            </a:r>
            <a:endParaRPr lang="en-US" dirty="0"/>
          </a:p>
        </p:txBody>
      </p:sp>
      <p:sp>
        <p:nvSpPr>
          <p:cNvPr id="5" name="灯片编号占位符 4"/>
          <p:cNvSpPr>
            <a:spLocks noGrp="1"/>
          </p:cNvSpPr>
          <p:nvPr>
            <p:ph type="sldNum" sz="quarter" idx="12"/>
          </p:nvPr>
        </p:nvSpPr>
        <p:spPr/>
        <p:txBody>
          <a:bodyPr/>
          <a:lstStyle/>
          <a:p>
            <a:pPr>
              <a:defRPr/>
            </a:pPr>
            <a:fld id="{34241976-2E34-413D-BF40-6B1BB9955E62}" type="slidenum">
              <a:rPr lang="en-US" smtClean="0"/>
              <a:pPr>
                <a:defRPr/>
              </a:pPr>
              <a:t>3</a:t>
            </a:fld>
            <a:endParaRPr lang="en-US" dirty="0"/>
          </a:p>
        </p:txBody>
      </p:sp>
      <p:sp>
        <p:nvSpPr>
          <p:cNvPr id="13" name="Rectangle 12"/>
          <p:cNvSpPr/>
          <p:nvPr/>
        </p:nvSpPr>
        <p:spPr>
          <a:xfrm>
            <a:off x="395536" y="1311151"/>
            <a:ext cx="7038722"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Chosen </a:t>
            </a:r>
            <a:r>
              <a:rPr lang="en-US" sz="2400" dirty="0" err="1">
                <a:latin typeface="Calibri" pitchFamily="34" charset="0"/>
                <a:ea typeface="Chalkboard" charset="0"/>
                <a:cs typeface="Chalkboard" charset="0"/>
              </a:rPr>
              <a:t>C</a:t>
            </a:r>
            <a:r>
              <a:rPr lang="en-US" sz="2400" dirty="0" err="1" smtClean="0">
                <a:latin typeface="Calibri" pitchFamily="34" charset="0"/>
                <a:ea typeface="Chalkboard" charset="0"/>
                <a:cs typeface="Chalkboard" charset="0"/>
              </a:rPr>
              <a:t>hiphertext</a:t>
            </a:r>
            <a:r>
              <a:rPr lang="en-US" sz="2400" dirty="0" smtClean="0">
                <a:latin typeface="Calibri" pitchFamily="34" charset="0"/>
                <a:ea typeface="Chalkboard" charset="0"/>
                <a:cs typeface="Chalkboard" charset="0"/>
              </a:rPr>
              <a:t> Attack (CCA)- Stronger than CPA </a:t>
            </a:r>
            <a:endParaRPr lang="en-US" sz="2400" dirty="0">
              <a:latin typeface="Calibri" pitchFamily="34" charset="0"/>
              <a:ea typeface="Chalkboard" charset="0"/>
              <a:cs typeface="Chalkboard" charset="0"/>
            </a:endParaRPr>
          </a:p>
        </p:txBody>
      </p:sp>
      <p:sp>
        <p:nvSpPr>
          <p:cNvPr id="15" name="Rectangle 14"/>
          <p:cNvSpPr/>
          <p:nvPr/>
        </p:nvSpPr>
        <p:spPr>
          <a:xfrm>
            <a:off x="395536" y="1743199"/>
            <a:ext cx="2196435"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CCA-security  </a:t>
            </a:r>
            <a:endParaRPr lang="en-US" sz="2400" dirty="0">
              <a:latin typeface="Calibri" pitchFamily="34" charset="0"/>
              <a:ea typeface="Chalkboard" charset="0"/>
              <a:cs typeface="Chalkboard" charset="0"/>
            </a:endParaRPr>
          </a:p>
        </p:txBody>
      </p:sp>
      <p:sp>
        <p:nvSpPr>
          <p:cNvPr id="12" name="Rectangle 11"/>
          <p:cNvSpPr/>
          <p:nvPr/>
        </p:nvSpPr>
        <p:spPr>
          <a:xfrm>
            <a:off x="395536" y="2256547"/>
            <a:ext cx="7709483"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Strictly stronger than CPA-security and subsumes the later</a:t>
            </a:r>
            <a:endParaRPr lang="en-US" sz="2400" dirty="0">
              <a:latin typeface="Calibri" pitchFamily="34" charset="0"/>
              <a:ea typeface="Chalkboard" charset="0"/>
              <a:cs typeface="Chalkboard" charset="0"/>
            </a:endParaRPr>
          </a:p>
        </p:txBody>
      </p:sp>
      <p:sp>
        <p:nvSpPr>
          <p:cNvPr id="11" name="Rectangle 10"/>
          <p:cNvSpPr/>
          <p:nvPr/>
        </p:nvSpPr>
        <p:spPr>
          <a:xfrm>
            <a:off x="899592" y="2823319"/>
            <a:ext cx="7776864" cy="1200329"/>
          </a:xfrm>
          <a:prstGeom prst="rect">
            <a:avLst/>
          </a:prstGeom>
        </p:spPr>
        <p:txBody>
          <a:bodyPr wrap="square">
            <a:spAutoFit/>
          </a:bodyPr>
          <a:lstStyle/>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Real life attack on CBC-mode that is proven to be CPA-secure </a:t>
            </a:r>
          </a:p>
          <a:p>
            <a:pPr marL="285750" indent="-285750">
              <a:buFont typeface="Courier New" charset="0"/>
              <a:buChar char="o"/>
            </a:pPr>
            <a:r>
              <a:rPr lang="en-US" sz="2400" dirty="0" smtClean="0">
                <a:solidFill>
                  <a:srgbClr val="0000FF"/>
                </a:solidFill>
                <a:latin typeface="Calibri" pitchFamily="34" charset="0"/>
                <a:ea typeface="Chalkboard" charset="0"/>
                <a:cs typeface="Chalkboard" charset="0"/>
              </a:rPr>
              <a:t>Attack on the PRF-based theoretical construction</a:t>
            </a:r>
          </a:p>
        </p:txBody>
      </p:sp>
      <p:sp>
        <p:nvSpPr>
          <p:cNvPr id="7" name="Rectangle 6"/>
          <p:cNvSpPr/>
          <p:nvPr/>
        </p:nvSpPr>
        <p:spPr>
          <a:xfrm>
            <a:off x="395536" y="4047455"/>
            <a:ext cx="7703584"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Assumptions/primitives to build a </a:t>
            </a:r>
            <a:r>
              <a:rPr lang="en-US" sz="2400" dirty="0" err="1" smtClean="0">
                <a:latin typeface="Calibri" pitchFamily="34" charset="0"/>
                <a:ea typeface="Chalkboard" charset="0"/>
                <a:cs typeface="Chalkboard" charset="0"/>
              </a:rPr>
              <a:t>cca</a:t>
            </a:r>
            <a:r>
              <a:rPr lang="en-US" sz="2400" dirty="0" smtClean="0">
                <a:latin typeface="Calibri" pitchFamily="34" charset="0"/>
                <a:ea typeface="Chalkboard" charset="0"/>
                <a:cs typeface="Chalkboard" charset="0"/>
              </a:rPr>
              <a:t>-secure construction</a:t>
            </a:r>
            <a:endParaRPr lang="en-US" sz="2400" dirty="0">
              <a:latin typeface="Calibri" pitchFamily="34" charset="0"/>
              <a:ea typeface="Chalkboard" charset="0"/>
              <a:cs typeface="Chalkboard" charset="0"/>
            </a:endParaRPr>
          </a:p>
        </p:txBody>
      </p:sp>
      <p:sp>
        <p:nvSpPr>
          <p:cNvPr id="8" name="Rectangle 7"/>
          <p:cNvSpPr/>
          <p:nvPr/>
        </p:nvSpPr>
        <p:spPr>
          <a:xfrm>
            <a:off x="395536" y="4623519"/>
            <a:ext cx="7021538" cy="461665"/>
          </a:xfrm>
          <a:prstGeom prst="rect">
            <a:avLst/>
          </a:prstGeom>
        </p:spPr>
        <p:txBody>
          <a:bodyPr wrap="none">
            <a:spAutoFit/>
          </a:bodyPr>
          <a:lstStyle/>
          <a:p>
            <a:pPr marL="285750" indent="-285750">
              <a:buFontTx/>
              <a:buChar char="-"/>
            </a:pPr>
            <a:r>
              <a:rPr lang="en-US" sz="2400" dirty="0" smtClean="0">
                <a:latin typeface="Calibri" pitchFamily="34" charset="0"/>
                <a:ea typeface="Chalkboard" charset="0"/>
                <a:cs typeface="Chalkboard" charset="0"/>
              </a:rPr>
              <a:t>Introduction to </a:t>
            </a:r>
            <a:r>
              <a:rPr lang="en-US" sz="2400" smtClean="0">
                <a:latin typeface="Calibri" pitchFamily="34" charset="0"/>
                <a:ea typeface="Chalkboard" charset="0"/>
                <a:cs typeface="Chalkboard" charset="0"/>
              </a:rPr>
              <a:t>Message Authentication </a:t>
            </a:r>
            <a:r>
              <a:rPr lang="en-US" sz="2400" dirty="0" smtClean="0">
                <a:latin typeface="Calibri" pitchFamily="34" charset="0"/>
                <a:ea typeface="Chalkboard" charset="0"/>
                <a:cs typeface="Chalkboard" charset="0"/>
              </a:rPr>
              <a:t>Code (MAC)</a:t>
            </a:r>
            <a:endParaRPr lang="en-US" sz="2400" dirty="0">
              <a:latin typeface="Calibri" pitchFamily="34" charset="0"/>
              <a:ea typeface="Chalkboard" charset="0"/>
              <a:cs typeface="Chalkboard" charset="0"/>
            </a:endParaRPr>
          </a:p>
        </p:txBody>
      </p:sp>
    </p:spTree>
    <p:extLst>
      <p:ext uri="{BB962C8B-B14F-4D97-AF65-F5344CB8AC3E}">
        <p14:creationId xmlns:p14="http://schemas.microsoft.com/office/powerpoint/2010/main" val="160974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2" grpId="0"/>
      <p:bldP spid="11"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252536" y="44624"/>
            <a:ext cx="8711952" cy="648072"/>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Security for SKE with CPA to CCA</a:t>
            </a:r>
            <a:endParaRPr lang="en-US" sz="4000" kern="0" dirty="0">
              <a:solidFill>
                <a:srgbClr val="009900"/>
              </a:solidFill>
              <a:latin typeface="Calibri" pitchFamily="34" charset="0"/>
              <a:ea typeface="Chalkboard" charset="0"/>
              <a:cs typeface="Chalkboard" charset="0"/>
            </a:endParaRPr>
          </a:p>
        </p:txBody>
      </p:sp>
      <p:sp>
        <p:nvSpPr>
          <p:cNvPr id="9" name="AutoShape 4" descr="data:image/jpeg;base64,/9j/4AAQSkZJRgABAQAAAQABAAD/2wCEAAkGBxQSEhQUEhQUFBQUFRQUFRQUFBUUFBcVFRQWFhQVFBcYHCggGBwlHBQVITEhJSkrLi4uFx8zODMsNygtLiwBCgoKDg0OGhAQFywkICQsLCwsLCwsLCwsLCwsLCwsLCwsLCwsLCwsLCwsLCwsLCwsLCwsLCwsLCwsLCwsLCwsLP/AABEIALoBDwMBIgACEQEDEQH/xAAbAAACAwEBAQAAAAAAAAAAAAAAAQMEBQIGB//EADkQAAIBAwEFBAgEBgMBAAAAAAABAgMEESEFEjFBUQZhcYETIjKRobHB8BQjUmIHQnLR4fEzksIk/8QAGQEBAAMBAQAAAAAAAAAAAAAAAAECAwQF/8QAIhEBAQACAgICAgMAAAAAAAAAAAECEQMhEjFBYQRRIkKh/9oADAMBAAIRAxEAPwD66ADJCGAAAABKDAAAAGhkAAAAAAYAAAAAAAAAJsBtkbZHOr0OoxyA8HW6NIeCQkzpCwNAdpgIAG4nJ0IBYEMbICAQyREAAAAAAAxDAAAaAQxgQAAAAGIYAAAAAApMBORWq1M8Ar1OS8xU4gdQiSxmRKLZNFY1A6TOjym1e2tOO9GlF1ZR0znEOecPny9/EyIdt6y9qjCSzlbsnFpZ4ap50z0KXlxjWcOdm9PoW6PB5ej2zoylBPMVOLlvSSSjKPGEteOM9z5cUbmz9q0q0VKlOM1pw469U9U+5kzKVS4ZT3F4BReRllQ0I6EyQhDYiA+JydCaAiAQwkDEBKDAAABoQyAxiBAMAAAAAAAAAFJletUwu8lmyjUeXkAh1LMFnwIKcdS3BYWoSjuruNGDlOUYxWMuTwv99x8+2ntytdS0cqdJPSMW1J4ejk0/DQfaHaju6u7HPoabaWuk5J43+OGtHjxHbUTmzz31HZxcUxm77VqFgSy2abVtQLkbdYM5Gtrx9TZ7Ivwjg96Pqyw1lcdeJ7P8IuhBc7OWNCdHk77OdpdNy4lFT3lGLw1vaLVvhlyzppyPXwkmso+aXmzscjY7ObecGqVZvLeITfDhwm+vfzya4cnxXPy8P9sXtMAEZZBGzlJiZ0zlgJAAyRAMAAAAZIEAAAAAANDEhkBgIYAAAAHM2dHEwK9efLqQv/J1J5bfuOPqBPbQyU+0176G2qyUt17rjF8Xvy9WHxaNKlHCPAfxJvW6lCim0vWqzXJ67sP/AGUzuo048d5RnWNPEV5GrbRMqhWUI5l5dS3a3c37NN46vT4HJt6GnobUvxRgUrmSxle41La4yi0qmWK4oHbiRxmStkqaVrm1TR5ja1mllY0Z6urXxxMbaa3k8RyVul8drvZHbzn+TU9uKbi8YUoLC8ms/ep6k+L31adKanDehKLzF9H98j6d2V24rugp4cWm4yT5Sjxx1WqfmbcWe+q5/wAji8b5T02WwYMSNnMBoQMCIAAsAYAAAA0AYDAwIAAAADAAAAAAIK88ImZTupapeYHEzqjHLI0yzbLTISlqSwj5Ltm9VxfVZR9mniknpqoZy8rj6zl5YPo/abaCoW1arLhCDfnwilwzltc0fNOyVh+XGT56mHLfh0/jz3WvYbOTalNa8s8vA6v9u06MtzdlOX6YLPBc3wRo3OVB7izLGmPvQ8td9m69SnOMpQ3puL0zupRkpOLX8yeMd+cszxjbK9L1t2ytpy3ZPcy8Re9Caz0e43g9JQqLRppp8GuB4ml2IlKFaM/QN1IU4Unuy/J3JOWYqON5tPGXrw1PSbKsZ0YejlNT3WtyWcyccLO/pjOc8O7nktZFMcsvVj0NvLLLVQo2ehbrMotVStNLV6JcWeauu21tCbhHM2nh4cIrPT1pI1tu20qsVCMlCMlLell73DRRwvHX7Xm9mdhdxwbnRq7lKpTUZ0NN6eMVcqeXJYXF9eBeSK5W/po09r0LlbsouDeNJpY14esm1ry6lKyrS2fcb63vw89KsY6+FRLqvk33Hdp2JnSpxVOqlOMpyzuZi1N5cHDexumlPZ8nScaiw137y8nxx46lb1el8bLNV7q0uFOKcWmmspp5TT1TRKzxHYjac4ylbTWVBZhL9mUsS71leXge2TydGOXlNuLkwuGWjAEMsohGIZYAAADQxIZAAAAABgAAAAAAACZnXEvWZoyMqpLLfiwOqRditCvbwyierLT6eRFS8X/FG5/+KcE8OpKEVx1xLea90GVtg0N2lBftXyPMfxYv5TuKVNNrdi5Y19qUkvlH4nq9kzzSpvrGPxSOTO7yejx4ePHPtrwiErd8gt2aFOJEpYy5UGuJWct197Ne8aismBSqwxKrN6Jvk3hLuWpXLJOGLXoZJpSaKGydp06i3oSUl4NPzUkmiW72tTi1GefW09WE5JeLiml5kbW8e/S2qSkuo1b44ZK9OWGnB5TWfI0KNRSWUWxqmUcQpnc6axqT+jIaha1XTxnaPZ8qclVpNxlF5jJcUz2nZvaauKMZ8Hwkm02pJ4fD7wzO2hRU4NM892Uv/wAPcunJ4hUeEnw3+XvWnuHHl45J5sPPDfzH0kZzGWUM63nIhgPBYIB4GQAAAAGAAAAAAAAAAMAOKnAyd34mldS0x1Kko6gWaEcIrbQqqMG2uCz5lnewl4GPtevvLC+/v6lcqtjO3y/txs5+pcY5rex1WvxXyPT7Fn+TS/oj8ifa1mqlvKD/AJuHjyKOyMqjST5Rin5afQ5c5qvR4s/LDX6eht5mjTmZFCRepvQo0vpUv6u9LHJfMrUrKOc668Um8eaOL2eJ6mffdpqFusznFLx59yWr8iZIp38PR09nw4pYfVfUtQpR3cYPAR/ihbLjv467k/7ZOZ/xYt1JKNOrJPmorHulJP4F/H6Ut+/9fQIUox4LBXhP0dT9s/hL/JibJ7a21xpGaUv0yzF+5mlc1N5PHLVeK1K30tJflvqtoQ1JlKhUbiSORC0xh1D5v28TpuLi2m5xaa0aay015pH0TeyeR7Z2qqShlZwpPz0wQtj1Xs+xu3PxNFNrE4pRn0ckk2145PQs+e9jbd0qbqPK32sL9sdF9T31GpvJf7OvC2zt5vNjJndOsDADRkBgAAAAAAAAAwAkAAAAAABTvJapeZGtWO99peDOaJUc7RqtQePDw+8GPCGdWXtqyb0D0aiu/BT3Wm9Rl3tPRIyJQw+nH5m1cLOTNuFx6opnNxrxZeNS20jXto5Rh28tTbtammDn9O3K9MTtPZSlCW48S4p66rOq92TwFTsqpZlJZbb183ofVtoRyjykqvo5Yn7LeM8k+Tb7+Hiu8tOkY/ymni6XYKMnq35Nl1dhoQWnvPZKDjqtUQ17qUljh1wtS/l9qeF31Hj59louMknrh4a6pZyer7PWdSlFb0nKL9WOdX7OrbO6FDCxj1nx7l0Z6CpQ/Lil/K1/kpvbSzxi5RjhHNRhTlocVJCxTGjOEZdfZrrVN6TxBYXe+flxHtnaHooZWsnpFPr1fcibZW14VYqPsz5xfP8ApfMthjLe2fLnljN4pLtqK3UsJcFyxwL2wNoJeo+Sby5Zzr38PAzriP31OVRa1Taa4NPHHwN3L8PbgAGjIAAAAwAkAAAAAAEgAAAAAApXftLwI6eh3de2sccEcmVohqQ3pavSOuO/7RDdTO1LWTXUpXFUr8LfKCtJGPeXHJczvad5hGNUuWuHHq/7GdyjfHC1ejcKmszlhZ5/fga1rd4PDXUHPLk233nWx76VPeg8uMWmuqT6d2U9DHKy10Y42Tt9CqVd5GNcUoy4kmzr5TSw855klWnroNrTpQoWE4f8c5JfpypR8s6pdyZcpUKmfXl/1Sj8eJNClIm3Zc0RpfzooW6X38W+ZpwjmJnU85LNW5UUSzy3TrSwU69xjvfQjq3Dfj15IhVJtZ/VpHrjnJ+XzI2SKM7d1HvS16dPIgrbPxrwNfKXgtERwp77KrKtptCpD2k6ker0kvB8/M1aG1aL0bcH0mt348CWlaLHAU7GL4pGs5LGGXHjXsgAZ1uEAAEgAACQAAAAAwEMACAcTlhanTZnX1bLwuQFetUy8scqumnxOEZW0LzHq/Du5cDPK6Xxm6ko3i9bLSWmW+b6GddXblndXm/ojiMCxToGF5L6dOPFN7rHqWreryyF2rPTfhSKtZ9xRtK8nXtyhTpYqL9ycfNar5M9TdWpjXdvhZXFSUl5MqvLuK9pN054Xe10fVffU9Da38ZrXiY9zb51XiiKOV3Pk+T++gI9dTrrqTK4T5nko3FRcsliFepLRLHxHknUb1zeQgs5KEasqjzwXhq+5I4tbBt5nqzRxj1Yr1vkurI9oukdK23mo8uMvom/oWa380v0rdX1+PyJqUPRwbWr7+bfUguViCXgFGfLVqJq2dApWlLMjapQJic3UYHLgToe6XYtoAA7XGAAAAAGAhgAQAAQDOZMZFUlgDmrUwu8zazwW5FC5nh6sipU9o191N9xi0028vi+Zbvpb8u5feQo0Tl5M9118WGpuu6NMvUaIqFEuQiZyNLRGmcyppollLBDbSzv/wBX0RdVQuaBlXNnxPR1YFWdAixaZPO07fTD5fIbss8jbdpqSwtiultsGns/HBtLpxXl0LVG2x/o2oW6O3QLaivkzVTly07yzbWyXi+LLPojuMSNHkr1ocF0KtxHODTcSpWhqRYnGorenhotSliWO5fNnEI8BX2m7Pp6r8JYw/f8xIW9rHpdcE0GYruPzWv2xfvz/Y0KVYlFj0gAB3OADAAgAAAAAAAIYmBzNlWU88SS64Ign9CBBdXCist/58DFrVnJ5fuJNqP8xeCIInPyZX06eLCezjDJZo0kc00WImLoSQWCRMjkcyehKCuqqUW3wwyrsiq3Sg5e1JKT8Zav5kG1X+XU/on8jnZj9SPhH5DfaddNgW6KB3EnaNDcOlEQBFdYOWNHJBDZGnqORwEyJskdSA4cBsCDGBTknFxfB6Ndw5ld8iUPN3NxKlcbs+DSUZ9ddFLo9X4mvb3Rmdplp5MqbMk91avgUa63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Calibri" pitchFamily="34" charset="0"/>
              <a:ea typeface="Chalkboard" charset="0"/>
              <a:cs typeface="Chalkboard" charset="0"/>
            </a:endParaRPr>
          </a:p>
        </p:txBody>
      </p:sp>
      <p:sp>
        <p:nvSpPr>
          <p:cNvPr id="4" name="AutoShape 4" descr="data:image/jpeg;base64,/9j/4AAQSkZJRgABAQAAAQABAAD/2wCEAAkGBxATEBAQEBIQEA8QDxAQDw8NDw8NDQ8PFBEWFhQRFBUYHCggGBolHBQVITEhJSkrLi4uFx8zODMsNygtLisBCgoKDg0OGhAQGywdHCQsLCwsLCwsLCwsLCwsLCwsLCwsLCwsLCwsLCwsLCwsLCwsLCwsLSwsLCwsLCwsLCwsLP/AABEIAMgAyAMBEQACEQEDEQH/xAAbAAACAwEBAQAAAAAAAAAAAAAABAMFBgIBB//EAEUQAAEDAwEEBQgFCQgDAAAAAAEAAgMEBREhEjFBUQYTYXGBIjJCUpGhstEVcnOxwRQWNFOCkqLS8CQzNWJjg5PhJUN0/8QAGgEAAgMBAQAAAAAAAAAAAAAAAAQCAwUBBv/EADURAAICAgECAwUFCAMBAAAAAAABAgMEESESMRNBUQUUIjKhYXGBkdEVIzRSscHh8CQzckL/2gAMAwEAAhEDEQA/APuKABAAgAQAIAEACABAAgAQB5lABtIDR5tIO6PdpBzQZQB6gAQAIAEACABAAgAQAIAEACABAAgAQAIAEACAOS5B3Rw6Vc2SUSJ065smqyF1UFzqLFURGtC51E/BZ5+Whc6jvgnorAjqOeCStqwpdRB1EzKgLuyt1krZV3ZBxOw5dI6OkHAQAIAEACABAAgAQAIAEACABAHhcg6kRPkXNklEVlqQFFsvjU2IT14VbkMwobK6e5jmoOY3DFYjNdxzUPEGY4jFX3kc1F2F6w36Ef0yOa54hL3NkjLyOa6rCLw2NRXcc1LxCiWIx+C5jmpqYtPFZYQV4KsUhSdDQ/FUgqakLSqaGmSKSZS4kgK6Q0dIOAgAQAIAEACABAAgAQBy5y4dSFpZlxstjArqqswq5SHK6dlJW3TCplM0acXZRz3MuOG69yUuyoVrcmaMMZR5ZxT0k8pw0Od2NGcd5Wf79Za9Uw2SndTTzJ6Lem6HTHV5Yz6xLj7ArVh5tnzSURCz2zWvlTZZRdC4x50hJ/ysa38SrF7H389jf3L/ACxSXtqflH6k35oQevL/AAfJS/YlP80vp+hX+2Lv5V9f1IJuhcZ82Uj60bXfcQov2Pr5LGvw/wAonH21Pzj9Suqeh0rfMLX/AFSWH3qt4ebX8klIcr9s1y+ZNfUqKikniOHBzex4x71V79ZU+m6Gv9/3zH67qbluPP3EkFzLTh2i0KcqFnMWRnjKXYu6K6ApuMzOtxdF3S1mVcpGdZTosYZlYmJygMtculTR0unAQAIAEACABAAgDlxXDqQpPMotl8IFPW1uFXKQ/TRszVwueuBvSllyim29GvTjeYlT0skrgMFxO5o/FY9uZZdLw6UM2Wwpjvsa219GI24MuHn1G6MHzTeN7Kin1XPqfoYWT7TnPivhevmaGNgaMNAaBuA0C14pRWktGU229vk62l3ZzQbaNhoNtdDQbSA0G0ubDRzKwOGy4BwO8HULklGS1JbR1Nxe1wZ66dGGPy6LDD6h1Ye7ksjI9lRb6qX0v0/yamN7TnDizlevmZKopJIXEYLSPRO7wSdebZTLouRvV3Qtjvuh233Pgd/atqu1SScewtfjLyNNRVuUzGRkXU6LiCbKtTM+cNDLSpFLR2unAQAIAEACAPHFB1CNbPsjKjsYqr2ynn64s6wNyzfoQTjnhca2PQdSn0N8mYuFY46DXKQybFWupm1RTFcs5tdsdI8AauOpcdwHNefk7cyzpXb/AHudyMmNcds2EcLKdmG7z5zuJK9Di40KY6iYEpzyJbl+RM+SRhHWAAOOBgg8E446RBKuxfAOtfplUt8i7XIlLM9ztiMAuAzqQNP6KtjHZeoQjHqn2Iuoq/Vb++FPoLPExvV/kH5PV+q398I6EHiY3q/yAQVfqt/fCOhB4mN6v8jtlTI1wbI0tJ3cQe4qEo6IuuEluD2WLXqvYq1oMrmwFLjQslbsuGvBw3tKXyceF8emX5+hdRfKl7iYW6Wx0byDoRucNzhzWApWYdnSz0uPlRsjtHturyDh29btF8bI9UQvoTW0augrMp2MjDvq0XMEmVcmZ846GgVIqPUHAQAIAEAQyvXGTiiju8+ir2aeLDkctk4ZSNedQ1uTjfjaVotkVueS4rzK67WVsg66nwcjJa3c7tb29ioyKI2x0xrFzZVvwrT2yOY1uB5x87nnklKsWNEdIMtSlLb7eQXl2niE1U+QxFyO9It0P2h+Eq+XYXwFzP7v7ksR8lJN8kJL4hS1n+0u+zd8TU1X2L8lfuF95DdaqYVDmMkLWhrTgY4juU5S0TxqanSpyjt7Z7mo/XO9jfkqvFDVH8i+otNW1EbmkyFwyMghuDr3KcZ7LY0UWJpR0W3SHRjDxEgx7CpS7COB87X2HdM7yQk2zli+Imyo7IaPMo2GhO50YlZj0hq08ilsqhXwaffyL8e51T35eZhq2lIPJwPvWDRdKif9UelptTX2DVpruB3jevS1WKSTRTk0eaNdQ1OQm4swrq9Mtonq1CMkTLpWCABAHLig6hGrkwFCTGao7Mxdqjgqd8mzjVl1D/h/+074kyjOn/G/iVFmrJIskDaj02mE+8ciqIXqUmh7Lprt0nw/UuamkbMOvpyA/iNweeR5OVzSaM+u6VL8K3t/QpKuqJ8lwIcHAEHQg5VcYaZo1VJfEuUXnSTdD9ofhKnLsZ3s/vL7v7nUR8lIN8nJL4he0/pLvs3fEE5V2Lcr/oX3ndytEr5jKxzACGjDtrOncFY1shj5lcKuiSbOPoqp9eP2u+Sh4SJe90ej+n6kbrDM5w23s2QQTs7RP3KSikS9/qjF9KexzpC4ERs9IvDsdgzr70TekUYKabl5aPafRoSEmE+WSbSjshoNpGw0GUbO6KG/UvlBw9Ia94WP7Qq1JTXmaeFbx0vyMxUMLHbQ8UYF/RLofbyNmt9celmhtNXkBb8JGVlU6Zp6WXKZTMayI80qYszpBwEARSuXGTiiluM2hVMmaFENsyFdNtPAS0p65N6mHTDZsYf8P/2nfEn12MCf8b+Ipa4x1ffqs1/DsvyJPrDD4X7cfHzmnc4Jmq7yOfDdHpn+D9Burp46qPbj8mVo478+q7s7U1sorsniT6Z8xf8AvB30k3Q/aH4Soz7HPZ/eX3f3PIj5KzZPkJfMQ2j9Jd9mfiCfq7FuV/0L7yC7mQ1Lmte9rdlmjXuaN3YVKyfSieKoKhNxTfPkefk8n62X/kf81R47Dxa/5V+S/QOok/Wy/wDI/wCaPGYeLX/KvyX6EsFMAcnU8STklVSsbITu3whwOVQue7SidPdpGw0GVzYaFrizMZ7NQl8qPVWy2h6mjMVsGhWK1rk2qpidqm2XFp4H3L0WNd4kFIvyIdUeo2dumyAtCLPPXw0XUTlcjPkiVdIAgBWpcosurRmbtNoUvNmxiw5MzS+VI48tAsnJt1YomxZ8MEjWRXJv5N1Gy/a2C3Pk7Oc9601lw6PtMOWNLx/F2tbGaFmGjuCVlLeim57kTuAKinorXAg+JzHiSM4dx5OHI9icqv1wxlSjZHonyhiuquuEY2XNc12XZwW7saK2y1a4KqafBcnveyVm5IN8kH3F6aYRSmQhzgWlvk4zvB49ydpmki2yHi19CeuSOeYPldIAQCGjDsZ0HYpWPqOL93V0Nnb6hVKoVciI1StVJHqPBVhd8Fh1EjalVupnVIlZMqpVkkyVsiqcSR2HKs6czea7uKhZzBko90UdRHosho065FDUt2ZGnnoU57PnqTh+Jp1vqg0aa0zaBbsGY2TDRpqZyYRj2IaUik8KAEKx2ihIaqRkb1JoUrYb2JHkrrRHoDz1XnrpdVsmM5MuS+ijUk2ZspFhSv0xxG5NUz2ukVsjzsnV5UBCDpxgKWw2cvepKOyLYpNME3XW2Rc9CE9YAnq8dsplYLslkf5jSRz3N9qcjjqPcXnfGPdkzKKU+k0dg2nH3BWdEUUPKXktnTrfKPSHi14RqDOe9fYyJ0UzeG0P8h2vcoumLLIZUGeQ13DjyO9L2YrQzGZYQVWUhZS0XKQ5HKk5w0WJhUS6Y4nf3JK+XGkXVx52JSs0SLQ1FlDd49M8tVyh9NqZp40udFhZZdAvRViuXHlmuonJqJhWofCmKg5AIq686KuQ7T3MZfXaHxSlh6HDXJJameS3uC87Hlshkvll2xuiYUTObOsI1ojsnZLz9qYjZ6lbj6EuVaiBG9ysijjEaifCcqr2VyZTVdYc4GSScADeTyWvRj+YtOehy32suPl+W/fs+gztPNNOUYLfZGfK+Vr1A0sFvYPO8s8tzB3BKSuk+3BKGPFd+WONcBoAAOwYVLW+4wtI961HSGyCanjdvaAebfJKnGco9mVyrjLuilulpGMnym+uBiRnfzTVVqlx5i7jKrmL2jPTOdCRtkbJ81+5rv8AtSnQpraHKb1NDMF2B83XtWRkUND0Gh6CTKxba/UajIYI0SsolqZTXVnku7il5LTTNHGfKI7E7QL0NZPMXLNnQFNxPPXItGqwTPHIBFVX7lVIdoMVftx8UpYeiw+49bBoFg1IWyO5dMGiaUTPbPdlGjmw2UaDZ4dFKKfkcbQrU1JHb7k9TFsqkUFxurRnOQt7Fx+oVnLRPaWABsh/vJfMBGrWnd4laLjrjyRjX39culGqgLY24Gp3uPMpGSc3tjEEoLRFJdGjiprHbJdRx9Ls5hd92YdYfTDOYXfdpB1nn0yz+ij3Zh1k0dyB3KEqGg6yivNG0ksdrFLkjmx3Z+Ccom2t+aM+1OqfVAysG1FI6J+9p0PBzeDgo5NKnHqRr49ynHqRp6CbK81kU6NCEi1ZuWXOJfFlXcxoUhajSx3yI2HcFv1jOYbW37k3E87cWzVYhJg5dOIq68aKqQ7SYy+t0PilLEehwnyM2d2Wt7h9yxILllOUuWX7Bom0jLbOtld6Tmw2UaDZFKpwicbKW4yYC1cavZRNmZig66oZGfNBLn/VbqR47vFelpXh1dXmZuXa4wbRqKU5myfRBPjuCjYtV6MuhfHtjNdNhqhVDkc2WdqtlO+njkkjaSWbTnHa7dd6UvvuhbKMZeY1CMenbRCDav8AS/jVn/N+36HP3Z7/AOK/0v40f837fod/dg0WsnA6nPaXBcbzV6/QP3Z7eLLGyN0sI2CwbRaCS1w471zGypykoT5TOTrWtoqZ5duE9hDh/XinIx6bBG5bgUfSKDMbJx50ZDHdrHbvYfvKuh3cPUjhz6ZdJLaJcgLEzKtG5XI0kJ0WDdHQ5BlXd3Ya49hWXatvRrYq20L2JmgW5Wi7MfLNnQDRNxPPXFo1WCTAoAQrW6KEhqp8mRvUWh8UrYbuJLkWsMmgHI4WLKPTa0XZkeTUQbk1ExZ8Ml2VLRDYbKNBsgqBorq4nGzOXY71tYkRaxlf0Xjy+ofybG0ftFxPwhblvEYox8x9kWTZCx+14FDj1R0LQfS9ktW8FuRqoVrT5GU9mntH6Ez7F33FZeR/EP7x6HyoxVvjaWjK27XLYnyOdUxU9Ug2xSvjbs6YV1Te+TqZtKo/2E//ADD4AsOH8Sv/AF/ccfymOZN5AaOO/wCS2nD4tmba+NEs8O1TzN5xOx3gZ/AKrerE/tKI8STKWxv0HgqM6HLN2tmtgdovMZKHqimvknkkc8BZCj1WpG9hx52M2SLQLagU5cu5r6JqaijCtY+FMVPSgBWpboosurZmrvDoUvNGxiz5M7bn7Mrm89R+KycqOpKX4GrkLrrTNfRvyFOswbVpjmFfooPdlGjmxapborakcbMzeG6FbmILzFuiI0qRxDoz4EOx9xWrk8KH4mRlL4kWU0KjGRUkKVEeArYPbLIo2VibmkiHOLGnblYuU9Xyf2mjD5UV7Oh8I3STe2P+VMP2nY//AJX1/Uh4MTr80ov1s/tj/lXP2lP+VfX9Q8CJ5+aEPGSYjkSwA+xqP2nZrhL6/qHgxGekFZGyB8QI23M2GMByQMY1HAYVWJVKdil5LnZKySjEytNBoteczOktlgW4jkPKN5/hKWb3JfeinXKMrYG6DwU87uzarNUx2GryuWzSoRRXF21I1vLU/gs3GjubkeioXRBs0Vph0C1oIysmZpaZqYRj2MaCkUggCKVq4ycWUtxhyCqpI0KJ8mNuUZY8PHA+5IZFfVHR6DHkpxcWaG01OQO1J0S8jKya9MvI09EzpcHeF3RHZBUM0VlaONmdu0WhWvisomVPRiTZqpIz/wC2PT6zDke4uWvkLqpUl5MzcmPCZpZIUpGRVFCNfFhpV9UuSxI0dn/Qo/sXfcVm5H8Q/vHI/KYm324OaDgbuS3Lb3Fimhz6HbyHsVPvLDQCzt5D2I95YaJ4bcG8FCV7YaG2QKlzItC3SGTq6WU8XDqx3u0+7KljrrtS/H8iqMdzRR2aLAC5mzNatFrUzANXkc2ZtYlXUystkZe8vPE+7gu0V9MUjZvkoR6UbK3Q4AT8UefvnsuoWq1GfJkq6QBAHLgg6hGrjyFCSGapaZmLvSZCWnE2cW3RUWqoMb9g/s93JZd0fDl1LzHsmtWR6kbGinBCaqltGBbDTHwmEhZnErFKJxsp7hBon6JaK5GOuLHRyNlZ5zHBw7ccPFegx2px6JdmKWx2tG3pJmSxtlZ5rxkcxzB7VmTi65OLEocPTIrhT5arKZ8l4zbrhCymbE54DxGWluuc66blTbVOVzmlxsYjKPTor7RTEMAPIJm+e5FKRYdSl+o7o96lHUGjzqUdQaOhEjqKJvRj+lNX1s7YW6shJL8bjKfkPvK0sWHh1ub7v+hKiHOyWlZshY2bca9FexOumL3Bg73d3JeeivEl1M9NiV9Eepl7aKTACehEUyrds09JFgJhIxrJDzQpizOkHAQAIAhlYuNFkWVNdT5VUoj1NmjJXWiIORoRqClbYbWmbmNcmtMastyzodHDeFnrdUtMpy8bzRqaacFPwkmYk4NDWFfEpYpUw5TEHogzN3WizlauPbopkiqs1yNLIWvyYHnLuJjd64/ELQvpWRHcfmX1FLa98o3Mey9oc0hzXDIIOQRzCxnuL0+5CEyM29ucqfjMvXIxHABuVblsnwddUudQB1aOo4eFq7sqlIzvSS+iIGKI5ndoSNREOZ7eQT2Liuz458R/qUqLmzN2+lwMnedSTqSVZm5K5NKmpsnrKrZGBq47gvKZFjtlpHoMLG832JrRQnedSdSVKEEuEO5FyS0jX0NPjCYijEus2y2iarEIyZMpFYIAEACAOXBB1C00Si0WwkU1wo8qmUTRou0ZWuo3NdtN0ISltSktG1TcprpkWFpu2dDo4bwk1J1PT7CuVia5XY01LVAp+u1MxrKmho4KajIWcRKqp8puuWiDRnLlbM5WpRfopcSqoquopSer8uMnJifnZzzB9Ep2yurIXxcP1/3uLTrTNPb+ldO/AeTC/i2XQeDtxWbb7Puh2+JfYV/FEvIp2uGWuDhzaQ4e0JJxcXp8Elad7S5o74pXV18povPlYD6rTtv9g1V9eNbZ8sWR62+xmLn0qlkyynaY28ZX/wB4fqj0Vo1YMKubXt+i7Eo1N9yqpaTGp1J1JOpJ5k8VHKzElpD1VG+xJUVQboNXHcF5q/Ila9I3cTD832O7dQlx2nakquMEjQstjCPTHsa630eFdGJk33bLqGLCtRnzlsaAUig9QAIAEACABAHLmrh1MVmhyotF0JlPXUWVXKI/TdozVfbSDkaEbiErZWmuTYpyU1pnNHdHxnEn7w3eKSdc63uJ23FjZzD8jR0d0BG/3q6rJXmZF2K0WDakFPV3piU6WiOZgKdrvKJVsrKqhBT1eSUuBT1VpBT0Msg6ytfZQDkaHmNCmVmcEfDOHWrO8kjk4khc98SBUncduaOAS9uf9pdChk2GtHBZGR7QHqcRyFX1LnaRj9o7h3c1lznOzmXY2qcOMFuQ/brWScnUneSuqOiy29JaRqaGhAVkYmVbdsuIIcKxIRnPY01qmUNnaDgIAEACABAAgAQBw5q4dTF5YcrjRdGeitqqMFVuI3Xc0UtbbAeCplWaNOU0U0lA9hywlvZw9iWsoUu4/G+M1qS2dxXSVmjm57W/Iqjwpx+VkZYtc+zHor+3iSO8YUlbZHuhSfs5+SGW3Zh9Ie0K2ObruLSwJehy+tbzCtXtBepV7i/QUlrmcx7QrPf/AEOr2fJ+QlLcmcNe4EoeXZLshiHs2XmhZ1VI7zW47XfJQbnL5mNQwoQ+ZncNse85eSezh7FKMUi12QgvhReUNpA4KxRErcll7S0QHBWKJn2XNllFFhTSFJT2MNapFLZ2g4CABAAgAQAIAEACABAHhCDpE+Jc0TUhWWmyotF0bBCehB4KtxGYX6K6e2DkoOA3DKaEZbQOSr8MZjlv1FX2Yclzwy9Zj9SP6FHJHQS98+07bZRyQoEHljUVnHJT6CmWWPwWoclJQFZ5JYwUAHBWKIrO/Y/FTAKaQtKwaZGpaKXIlAXSs9QAIAEACABAAgAQAIAEACABAAgDkhB3Zw6Jc0SUiJ1OuaJqwhdSLnSWK0iNEudJNXHn5EFzpO+MeijXek54xK2lXekg7SZtOu6K3YStiXdEHI7DV0js6QcBAAgAQAIAEACABAAgAQAIAEACABAAgAQAIA8wgA2UHdhsrmg2GyunNhhAHqABAAgAQAIAEACABAAgAQ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a:latin typeface="Calibri" pitchFamily="34" charset="0"/>
              <a:ea typeface="Chalkboard" charset="0"/>
              <a:cs typeface="Chalkboard" charset="0"/>
            </a:endParaRPr>
          </a:p>
        </p:txBody>
      </p:sp>
      <p:sp>
        <p:nvSpPr>
          <p:cNvPr id="12" name="Rectangle 11"/>
          <p:cNvSpPr/>
          <p:nvPr/>
        </p:nvSpPr>
        <p:spPr>
          <a:xfrm>
            <a:off x="107504" y="2481007"/>
            <a:ext cx="3168352" cy="1200329"/>
          </a:xfrm>
          <a:prstGeom prst="rect">
            <a:avLst/>
          </a:prstGeom>
          <a:solidFill>
            <a:srgbClr val="FFFF99"/>
          </a:solidFill>
          <a:ln w="57150">
            <a:solidFill>
              <a:schemeClr val="tx1"/>
            </a:solidFill>
            <a:prstDash val="solid"/>
          </a:ln>
        </p:spPr>
        <p:txBody>
          <a:bodyPr wrap="square">
            <a:spAutoFit/>
          </a:bodyPr>
          <a:lstStyle/>
          <a:p>
            <a:pPr marL="457200" indent="-457200">
              <a:buFontTx/>
              <a:buChar char="-"/>
            </a:pPr>
            <a:r>
              <a:rPr lang="en-US" sz="2400" dirty="0" smtClean="0">
                <a:solidFill>
                  <a:srgbClr val="00B0F0"/>
                </a:solidFill>
                <a:latin typeface="Calibri" pitchFamily="34" charset="0"/>
                <a:ea typeface="Chalkboard" charset="0"/>
                <a:cs typeface="Chalkboard" charset="0"/>
              </a:rPr>
              <a:t>Randomized</a:t>
            </a:r>
          </a:p>
          <a:p>
            <a:pPr marL="457200" indent="-457200">
              <a:buFontTx/>
              <a:buChar char="-"/>
            </a:pPr>
            <a:r>
              <a:rPr lang="en-US" sz="2400" dirty="0" smtClean="0">
                <a:solidFill>
                  <a:srgbClr val="00B0F0"/>
                </a:solidFill>
                <a:latin typeface="Calibri" pitchFamily="34" charset="0"/>
                <a:ea typeface="Chalkboard" charset="0"/>
                <a:cs typeface="Chalkboard" charset="0"/>
              </a:rPr>
              <a:t>PPT</a:t>
            </a:r>
          </a:p>
          <a:p>
            <a:pPr marL="457200" indent="-457200">
              <a:buFontTx/>
              <a:buChar char="-"/>
            </a:pPr>
            <a:r>
              <a:rPr lang="en-US" sz="2400" dirty="0" smtClean="0">
                <a:solidFill>
                  <a:srgbClr val="00B0F0"/>
                </a:solidFill>
                <a:latin typeface="Calibri" pitchFamily="34" charset="0"/>
                <a:ea typeface="Chalkboard" charset="0"/>
                <a:cs typeface="Chalkboard" charset="0"/>
              </a:rPr>
              <a:t>CPA</a:t>
            </a:r>
          </a:p>
        </p:txBody>
      </p:sp>
      <p:pic>
        <p:nvPicPr>
          <p:cNvPr id="13" name="Picture 4"/>
          <p:cNvPicPr>
            <a:picLocks noChangeAspect="1" noChangeArrowheads="1"/>
          </p:cNvPicPr>
          <p:nvPr/>
        </p:nvPicPr>
        <p:blipFill>
          <a:blip r:embed="rId3" cstate="print"/>
          <a:srcRect/>
          <a:stretch>
            <a:fillRect/>
          </a:stretch>
        </p:blipFill>
        <p:spPr bwMode="auto">
          <a:xfrm>
            <a:off x="859596" y="1154085"/>
            <a:ext cx="1224136" cy="1224136"/>
          </a:xfrm>
          <a:prstGeom prst="rect">
            <a:avLst/>
          </a:prstGeom>
          <a:noFill/>
          <a:ln w="9525">
            <a:noFill/>
            <a:miter lim="800000"/>
            <a:headEnd/>
            <a:tailEnd/>
          </a:ln>
        </p:spPr>
      </p:pic>
      <p:sp>
        <p:nvSpPr>
          <p:cNvPr id="14" name="Rectangle 13"/>
          <p:cNvSpPr/>
          <p:nvPr/>
        </p:nvSpPr>
        <p:spPr>
          <a:xfrm>
            <a:off x="3995936" y="2444695"/>
            <a:ext cx="5067440" cy="1938992"/>
          </a:xfrm>
          <a:prstGeom prst="rect">
            <a:avLst/>
          </a:prstGeom>
          <a:solidFill>
            <a:srgbClr val="FFFF99"/>
          </a:solidFill>
          <a:ln w="28575">
            <a:solidFill>
              <a:schemeClr val="tx1"/>
            </a:solidFill>
          </a:ln>
        </p:spPr>
        <p:txBody>
          <a:bodyPr wrap="square">
            <a:spAutoFit/>
          </a:bodyPr>
          <a:lstStyle/>
          <a:p>
            <a:r>
              <a:rPr lang="en-US" sz="2400" dirty="0" smtClean="0">
                <a:solidFill>
                  <a:srgbClr val="00B0F0"/>
                </a:solidFill>
                <a:latin typeface="Calibri" pitchFamily="34" charset="0"/>
                <a:ea typeface="Chalkboard" charset="0"/>
                <a:cs typeface="Chalkboard" charset="0"/>
              </a:rPr>
              <a:t>Given the knowledge of two messages (vector of messages), it cannot be distinguished if the </a:t>
            </a:r>
            <a:r>
              <a:rPr lang="en-US" sz="2400" dirty="0" err="1" smtClean="0">
                <a:solidFill>
                  <a:srgbClr val="00B0F0"/>
                </a:solidFill>
                <a:latin typeface="Calibri" pitchFamily="34" charset="0"/>
                <a:ea typeface="Chalkboard" charset="0"/>
                <a:cs typeface="Chalkboard" charset="0"/>
              </a:rPr>
              <a:t>ciphertext</a:t>
            </a:r>
            <a:r>
              <a:rPr lang="en-US" sz="2400" dirty="0" smtClean="0">
                <a:solidFill>
                  <a:srgbClr val="00B0F0"/>
                </a:solidFill>
                <a:latin typeface="Calibri" pitchFamily="34" charset="0"/>
                <a:ea typeface="Chalkboard" charset="0"/>
                <a:cs typeface="Chalkboard" charset="0"/>
              </a:rPr>
              <a:t> corresponds to the first or second message (message vector).</a:t>
            </a:r>
            <a:endParaRPr lang="en-US" sz="2400" dirty="0">
              <a:solidFill>
                <a:srgbClr val="00B0F0"/>
              </a:solidFill>
              <a:latin typeface="Calibri" pitchFamily="34" charset="0"/>
              <a:ea typeface="Chalkboard" charset="0"/>
              <a:cs typeface="Chalkboard" charset="0"/>
            </a:endParaRPr>
          </a:p>
        </p:txBody>
      </p:sp>
      <p:pic>
        <p:nvPicPr>
          <p:cNvPr id="15" name="Picture 14"/>
          <p:cNvPicPr>
            <a:picLocks noChangeAspect="1"/>
          </p:cNvPicPr>
          <p:nvPr/>
        </p:nvPicPr>
        <p:blipFill>
          <a:blip r:embed="rId4" cstate="print"/>
          <a:stretch>
            <a:fillRect/>
          </a:stretch>
        </p:blipFill>
        <p:spPr>
          <a:xfrm>
            <a:off x="6188188" y="1148551"/>
            <a:ext cx="1374137" cy="1224136"/>
          </a:xfrm>
          <a:prstGeom prst="rect">
            <a:avLst/>
          </a:prstGeom>
        </p:spPr>
      </p:pic>
      <p:sp>
        <p:nvSpPr>
          <p:cNvPr id="18" name="Rectangle 17"/>
          <p:cNvSpPr/>
          <p:nvPr/>
        </p:nvSpPr>
        <p:spPr>
          <a:xfrm>
            <a:off x="107504" y="4796296"/>
            <a:ext cx="3168352" cy="1200329"/>
          </a:xfrm>
          <a:prstGeom prst="rect">
            <a:avLst/>
          </a:prstGeom>
          <a:solidFill>
            <a:srgbClr val="FFFF99"/>
          </a:solidFill>
          <a:ln w="57150">
            <a:solidFill>
              <a:schemeClr val="tx1"/>
            </a:solidFill>
            <a:prstDash val="solid"/>
          </a:ln>
        </p:spPr>
        <p:txBody>
          <a:bodyPr wrap="square">
            <a:spAutoFit/>
          </a:bodyPr>
          <a:lstStyle/>
          <a:p>
            <a:pPr marL="457200" indent="-457200">
              <a:buFontTx/>
              <a:buChar char="-"/>
            </a:pPr>
            <a:r>
              <a:rPr lang="en-US" sz="2400" dirty="0" smtClean="0">
                <a:solidFill>
                  <a:srgbClr val="00B0F0"/>
                </a:solidFill>
                <a:latin typeface="Calibri" pitchFamily="34" charset="0"/>
                <a:ea typeface="Chalkboard" charset="0"/>
                <a:cs typeface="Chalkboard" charset="0"/>
              </a:rPr>
              <a:t>Randomized</a:t>
            </a:r>
          </a:p>
          <a:p>
            <a:pPr marL="457200" indent="-457200">
              <a:buFontTx/>
              <a:buChar char="-"/>
            </a:pPr>
            <a:r>
              <a:rPr lang="en-US" sz="2400" dirty="0" smtClean="0">
                <a:solidFill>
                  <a:srgbClr val="00B0F0"/>
                </a:solidFill>
                <a:latin typeface="Calibri" pitchFamily="34" charset="0"/>
                <a:ea typeface="Chalkboard" charset="0"/>
                <a:cs typeface="Chalkboard" charset="0"/>
              </a:rPr>
              <a:t>PPT</a:t>
            </a:r>
          </a:p>
          <a:p>
            <a:pPr marL="457200" indent="-457200">
              <a:buFontTx/>
              <a:buChar char="-"/>
            </a:pPr>
            <a:r>
              <a:rPr lang="en-US" sz="2400" dirty="0" smtClean="0">
                <a:solidFill>
                  <a:srgbClr val="FF0000"/>
                </a:solidFill>
                <a:latin typeface="Calibri" pitchFamily="34" charset="0"/>
                <a:ea typeface="Chalkboard" charset="0"/>
                <a:cs typeface="Chalkboard" charset="0"/>
              </a:rPr>
              <a:t>CCA</a:t>
            </a:r>
          </a:p>
        </p:txBody>
      </p:sp>
      <p:sp>
        <p:nvSpPr>
          <p:cNvPr id="19" name="Rectangle 18"/>
          <p:cNvSpPr/>
          <p:nvPr/>
        </p:nvSpPr>
        <p:spPr>
          <a:xfrm>
            <a:off x="3995936" y="4759984"/>
            <a:ext cx="5067440" cy="1938992"/>
          </a:xfrm>
          <a:prstGeom prst="rect">
            <a:avLst/>
          </a:prstGeom>
          <a:solidFill>
            <a:srgbClr val="FFFF99"/>
          </a:solidFill>
          <a:ln w="28575">
            <a:solidFill>
              <a:schemeClr val="tx1"/>
            </a:solidFill>
          </a:ln>
        </p:spPr>
        <p:txBody>
          <a:bodyPr wrap="square">
            <a:spAutoFit/>
          </a:bodyPr>
          <a:lstStyle/>
          <a:p>
            <a:r>
              <a:rPr lang="en-US" sz="2400" dirty="0" smtClean="0">
                <a:solidFill>
                  <a:srgbClr val="00B0F0"/>
                </a:solidFill>
                <a:latin typeface="Calibri" pitchFamily="34" charset="0"/>
                <a:ea typeface="Chalkboard" charset="0"/>
                <a:cs typeface="Chalkboard" charset="0"/>
              </a:rPr>
              <a:t>Given the knowledge of two messages (vector of messages), it cannot be distinguished if the </a:t>
            </a:r>
            <a:r>
              <a:rPr lang="en-US" sz="2400" dirty="0" err="1" smtClean="0">
                <a:solidFill>
                  <a:srgbClr val="00B0F0"/>
                </a:solidFill>
                <a:latin typeface="Calibri" pitchFamily="34" charset="0"/>
                <a:ea typeface="Chalkboard" charset="0"/>
                <a:cs typeface="Chalkboard" charset="0"/>
              </a:rPr>
              <a:t>ciphertext</a:t>
            </a:r>
            <a:r>
              <a:rPr lang="en-US" sz="2400" dirty="0" smtClean="0">
                <a:solidFill>
                  <a:srgbClr val="00B0F0"/>
                </a:solidFill>
                <a:latin typeface="Calibri" pitchFamily="34" charset="0"/>
                <a:ea typeface="Chalkboard" charset="0"/>
                <a:cs typeface="Chalkboard" charset="0"/>
              </a:rPr>
              <a:t> corresponds to the first or second message (message vector).</a:t>
            </a:r>
            <a:endParaRPr lang="en-US" sz="2400" dirty="0">
              <a:solidFill>
                <a:srgbClr val="00B0F0"/>
              </a:solidFill>
              <a:latin typeface="Calibri" pitchFamily="34" charset="0"/>
              <a:ea typeface="Chalkboard" charset="0"/>
              <a:cs typeface="Chalkboard" charset="0"/>
            </a:endParaRPr>
          </a:p>
        </p:txBody>
      </p: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Cryptography-Lect9.1</a:t>
            </a:r>
            <a:endParaRPr lang="en-US" dirty="0"/>
          </a:p>
        </p:txBody>
      </p:sp>
      <p:sp>
        <p:nvSpPr>
          <p:cNvPr id="5" name="灯片编号占位符 4"/>
          <p:cNvSpPr>
            <a:spLocks noGrp="1"/>
          </p:cNvSpPr>
          <p:nvPr>
            <p:ph type="sldNum" sz="quarter" idx="12"/>
          </p:nvPr>
        </p:nvSpPr>
        <p:spPr/>
        <p:txBody>
          <a:bodyPr/>
          <a:lstStyle/>
          <a:p>
            <a:pPr>
              <a:defRPr/>
            </a:pPr>
            <a:fld id="{A210B1BB-E12E-441C-BC6A-ECF78AA782CB}" type="slidenum">
              <a:rPr lang="en-US" smtClean="0"/>
              <a:pPr>
                <a:defRPr/>
              </a:pPr>
              <a:t>4</a:t>
            </a:fld>
            <a:endParaRPr lang="en-US" dirty="0"/>
          </a:p>
        </p:txBody>
      </p:sp>
    </p:spTree>
    <p:extLst>
      <p:ext uri="{BB962C8B-B14F-4D97-AF65-F5344CB8AC3E}">
        <p14:creationId xmlns:p14="http://schemas.microsoft.com/office/powerpoint/2010/main" val="31450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683568" y="44624"/>
            <a:ext cx="7920880" cy="648072"/>
          </a:xfrm>
          <a:prstGeom prst="rect">
            <a:avLst/>
          </a:prstGeom>
        </p:spPr>
        <p:txBody>
          <a:bodyPr/>
          <a:lstStyle/>
          <a:p>
            <a:pPr algn="ctr">
              <a:defRPr/>
            </a:pPr>
            <a:r>
              <a:rPr lang="en-US" sz="3600" kern="0" dirty="0" smtClean="0">
                <a:solidFill>
                  <a:srgbClr val="009900"/>
                </a:solidFill>
                <a:latin typeface="Calibri" pitchFamily="34" charset="0"/>
                <a:ea typeface="Chalkboard" charset="0"/>
                <a:cs typeface="Chalkboard" charset="0"/>
              </a:rPr>
              <a:t> Chosen </a:t>
            </a:r>
            <a:r>
              <a:rPr lang="en-US" sz="3600" kern="0" dirty="0" err="1" smtClean="0">
                <a:solidFill>
                  <a:srgbClr val="009900"/>
                </a:solidFill>
                <a:latin typeface="Calibri" pitchFamily="34" charset="0"/>
                <a:ea typeface="Chalkboard" charset="0"/>
                <a:cs typeface="Chalkboard" charset="0"/>
              </a:rPr>
              <a:t>Ciphertext</a:t>
            </a:r>
            <a:r>
              <a:rPr lang="en-US" sz="3600" kern="0" dirty="0" smtClean="0">
                <a:solidFill>
                  <a:srgbClr val="009900"/>
                </a:solidFill>
                <a:latin typeface="Calibri" pitchFamily="34" charset="0"/>
                <a:ea typeface="Chalkboard" charset="0"/>
                <a:cs typeface="Chalkboard" charset="0"/>
              </a:rPr>
              <a:t> Attacks (CCA)</a:t>
            </a:r>
          </a:p>
        </p:txBody>
      </p:sp>
      <p:pic>
        <p:nvPicPr>
          <p:cNvPr id="11" name="Picture 2"/>
          <p:cNvPicPr>
            <a:picLocks noChangeAspect="1" noChangeArrowheads="1"/>
          </p:cNvPicPr>
          <p:nvPr/>
        </p:nvPicPr>
        <p:blipFill>
          <a:blip r:embed="rId3" cstate="print"/>
          <a:srcRect/>
          <a:stretch>
            <a:fillRect/>
          </a:stretch>
        </p:blipFill>
        <p:spPr bwMode="auto">
          <a:xfrm>
            <a:off x="7668344" y="1008792"/>
            <a:ext cx="792088" cy="1052055"/>
          </a:xfrm>
          <a:prstGeom prst="rect">
            <a:avLst/>
          </a:prstGeom>
          <a:noFill/>
          <a:ln w="9525">
            <a:noFill/>
            <a:miter lim="800000"/>
            <a:headEnd/>
            <a:tailEnd/>
          </a:ln>
        </p:spPr>
      </p:pic>
      <p:pic>
        <p:nvPicPr>
          <p:cNvPr id="13" name="Picture 3"/>
          <p:cNvPicPr>
            <a:picLocks noChangeAspect="1" noChangeArrowheads="1"/>
          </p:cNvPicPr>
          <p:nvPr/>
        </p:nvPicPr>
        <p:blipFill>
          <a:blip r:embed="rId4" cstate="print"/>
          <a:srcRect/>
          <a:stretch>
            <a:fillRect/>
          </a:stretch>
        </p:blipFill>
        <p:spPr bwMode="auto">
          <a:xfrm>
            <a:off x="531168" y="908720"/>
            <a:ext cx="792088" cy="1058758"/>
          </a:xfrm>
          <a:prstGeom prst="rect">
            <a:avLst/>
          </a:prstGeom>
          <a:noFill/>
          <a:ln w="9525">
            <a:noFill/>
            <a:miter lim="800000"/>
            <a:headEnd/>
            <a:tailEnd/>
          </a:ln>
        </p:spPr>
      </p:pic>
      <p:sp>
        <p:nvSpPr>
          <p:cNvPr id="15" name="Text Box 7"/>
          <p:cNvSpPr txBox="1">
            <a:spLocks noChangeArrowheads="1"/>
          </p:cNvSpPr>
          <p:nvPr/>
        </p:nvSpPr>
        <p:spPr bwMode="auto">
          <a:xfrm>
            <a:off x="251520" y="1916831"/>
            <a:ext cx="351656" cy="523220"/>
          </a:xfrm>
          <a:prstGeom prst="rect">
            <a:avLst/>
          </a:prstGeom>
          <a:noFill/>
          <a:ln w="9525">
            <a:noFill/>
            <a:miter lim="800000"/>
            <a:headEnd/>
            <a:tailEnd/>
          </a:ln>
        </p:spPr>
        <p:txBody>
          <a:bodyPr wrap="square">
            <a:spAutoFit/>
          </a:bodyPr>
          <a:lstStyle/>
          <a:p>
            <a:pPr marL="457200" indent="-457200">
              <a:spcBef>
                <a:spcPct val="50000"/>
              </a:spcBef>
            </a:pPr>
            <a:r>
              <a:rPr lang="en-US" sz="2800" dirty="0" smtClean="0">
                <a:latin typeface="Calibri" pitchFamily="34" charset="0"/>
                <a:ea typeface="Chalkboard" charset="0"/>
                <a:cs typeface="Chalkboard" charset="0"/>
              </a:rPr>
              <a:t>k</a:t>
            </a:r>
            <a:endParaRPr lang="en-US" sz="2800" dirty="0" smtClean="0">
              <a:solidFill>
                <a:srgbClr val="0000FF"/>
              </a:solidFill>
              <a:latin typeface="Calibri" pitchFamily="34" charset="0"/>
              <a:ea typeface="Chalkboard" charset="0"/>
              <a:cs typeface="Chalkboard" charset="0"/>
            </a:endParaRPr>
          </a:p>
        </p:txBody>
      </p:sp>
      <p:sp>
        <p:nvSpPr>
          <p:cNvPr id="16" name="Text Box 7"/>
          <p:cNvSpPr txBox="1">
            <a:spLocks noChangeArrowheads="1"/>
          </p:cNvSpPr>
          <p:nvPr/>
        </p:nvSpPr>
        <p:spPr bwMode="auto">
          <a:xfrm>
            <a:off x="8252792" y="1988839"/>
            <a:ext cx="351656" cy="523220"/>
          </a:xfrm>
          <a:prstGeom prst="rect">
            <a:avLst/>
          </a:prstGeom>
          <a:noFill/>
          <a:ln w="9525">
            <a:noFill/>
            <a:miter lim="800000"/>
            <a:headEnd/>
            <a:tailEnd/>
          </a:ln>
        </p:spPr>
        <p:txBody>
          <a:bodyPr wrap="square">
            <a:spAutoFit/>
          </a:bodyPr>
          <a:lstStyle/>
          <a:p>
            <a:pPr marL="457200" indent="-457200">
              <a:spcBef>
                <a:spcPct val="50000"/>
              </a:spcBef>
            </a:pPr>
            <a:r>
              <a:rPr lang="en-US" sz="2800" dirty="0" smtClean="0">
                <a:latin typeface="Calibri" pitchFamily="34" charset="0"/>
                <a:ea typeface="Chalkboard" charset="0"/>
                <a:cs typeface="Chalkboard" charset="0"/>
              </a:rPr>
              <a:t>k</a:t>
            </a:r>
            <a:endParaRPr lang="en-US" sz="2800" dirty="0" smtClean="0">
              <a:solidFill>
                <a:srgbClr val="0000FF"/>
              </a:solidFill>
              <a:latin typeface="Calibri" pitchFamily="34" charset="0"/>
              <a:ea typeface="Chalkboard" charset="0"/>
              <a:cs typeface="Chalkboard" charset="0"/>
            </a:endParaRPr>
          </a:p>
        </p:txBody>
      </p:sp>
      <p:cxnSp>
        <p:nvCxnSpPr>
          <p:cNvPr id="25" name="Straight Connector 24"/>
          <p:cNvCxnSpPr/>
          <p:nvPr/>
        </p:nvCxnSpPr>
        <p:spPr>
          <a:xfrm>
            <a:off x="5364088" y="2204863"/>
            <a:ext cx="28803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652120" y="1484783"/>
            <a:ext cx="0" cy="720080"/>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 name="Text Box 7"/>
          <p:cNvSpPr txBox="1">
            <a:spLocks noChangeArrowheads="1"/>
          </p:cNvSpPr>
          <p:nvPr/>
        </p:nvSpPr>
        <p:spPr bwMode="auto">
          <a:xfrm>
            <a:off x="5292080" y="1556791"/>
            <a:ext cx="432048" cy="40011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latin typeface="Calibri" pitchFamily="34" charset="0"/>
                <a:ea typeface="Chalkboard" charset="0"/>
                <a:cs typeface="Chalkboard" charset="0"/>
              </a:rPr>
              <a:t>??</a:t>
            </a:r>
            <a:endParaRPr lang="en-US" sz="2000" dirty="0" smtClean="0">
              <a:solidFill>
                <a:srgbClr val="0000FF"/>
              </a:solidFill>
              <a:latin typeface="Calibri" pitchFamily="34" charset="0"/>
              <a:ea typeface="Chalkboard" charset="0"/>
              <a:cs typeface="Chalkboard" charset="0"/>
            </a:endParaRPr>
          </a:p>
        </p:txBody>
      </p:sp>
      <p:pic>
        <p:nvPicPr>
          <p:cNvPr id="28" name="Picture 3"/>
          <p:cNvPicPr>
            <a:picLocks noChangeAspect="1" noChangeArrowheads="1"/>
          </p:cNvPicPr>
          <p:nvPr/>
        </p:nvPicPr>
        <p:blipFill>
          <a:blip r:embed="rId5" cstate="print"/>
          <a:srcRect/>
          <a:stretch>
            <a:fillRect/>
          </a:stretch>
        </p:blipFill>
        <p:spPr bwMode="auto">
          <a:xfrm>
            <a:off x="603176" y="2019927"/>
            <a:ext cx="576064" cy="568218"/>
          </a:xfrm>
          <a:prstGeom prst="rect">
            <a:avLst/>
          </a:prstGeom>
          <a:noFill/>
          <a:ln w="9525">
            <a:noFill/>
            <a:miter lim="800000"/>
            <a:headEnd/>
            <a:tailEnd/>
          </a:ln>
        </p:spPr>
      </p:pic>
      <p:pic>
        <p:nvPicPr>
          <p:cNvPr id="29" name="Picture 3"/>
          <p:cNvPicPr>
            <a:picLocks noChangeAspect="1" noChangeArrowheads="1"/>
          </p:cNvPicPr>
          <p:nvPr/>
        </p:nvPicPr>
        <p:blipFill>
          <a:blip r:embed="rId5" cstate="print"/>
          <a:srcRect/>
          <a:stretch>
            <a:fillRect/>
          </a:stretch>
        </p:blipFill>
        <p:spPr bwMode="auto">
          <a:xfrm rot="10800000">
            <a:off x="7740352" y="2060847"/>
            <a:ext cx="576064" cy="568218"/>
          </a:xfrm>
          <a:prstGeom prst="rect">
            <a:avLst/>
          </a:prstGeom>
          <a:noFill/>
          <a:ln w="9525">
            <a:noFill/>
            <a:miter lim="800000"/>
            <a:headEnd/>
            <a:tailEnd/>
          </a:ln>
        </p:spPr>
      </p:pic>
      <p:grpSp>
        <p:nvGrpSpPr>
          <p:cNvPr id="3" name="Group 31"/>
          <p:cNvGrpSpPr/>
          <p:nvPr/>
        </p:nvGrpSpPr>
        <p:grpSpPr>
          <a:xfrm>
            <a:off x="2051720" y="1196751"/>
            <a:ext cx="1512168" cy="576064"/>
            <a:chOff x="2123728" y="1916832"/>
            <a:chExt cx="1512168" cy="576064"/>
          </a:xfrm>
        </p:grpSpPr>
        <p:sp>
          <p:nvSpPr>
            <p:cNvPr id="33" name="Rectangle 32"/>
            <p:cNvSpPr/>
            <p:nvPr/>
          </p:nvSpPr>
          <p:spPr>
            <a:xfrm>
              <a:off x="2123728" y="1916832"/>
              <a:ext cx="6480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34" name="Text Box 7"/>
            <p:cNvSpPr txBox="1">
              <a:spLocks noChangeArrowheads="1"/>
            </p:cNvSpPr>
            <p:nvPr/>
          </p:nvSpPr>
          <p:spPr bwMode="auto">
            <a:xfrm>
              <a:off x="2123728" y="2020778"/>
              <a:ext cx="1512168"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Enc</a:t>
              </a:r>
              <a:endParaRPr lang="en-US" sz="2400" dirty="0" smtClean="0">
                <a:solidFill>
                  <a:srgbClr val="0000FF"/>
                </a:solidFill>
                <a:latin typeface="Calibri" pitchFamily="34" charset="0"/>
                <a:ea typeface="Chalkboard" charset="0"/>
                <a:cs typeface="Chalkboard" charset="0"/>
              </a:endParaRPr>
            </a:p>
          </p:txBody>
        </p:sp>
      </p:grpSp>
      <p:cxnSp>
        <p:nvCxnSpPr>
          <p:cNvPr id="38" name="Straight Arrow Connector 37"/>
          <p:cNvCxnSpPr/>
          <p:nvPr/>
        </p:nvCxnSpPr>
        <p:spPr>
          <a:xfrm>
            <a:off x="1475656" y="1484783"/>
            <a:ext cx="504056"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9" name="Text Box 7"/>
          <p:cNvSpPr txBox="1">
            <a:spLocks noChangeArrowheads="1"/>
          </p:cNvSpPr>
          <p:nvPr/>
        </p:nvSpPr>
        <p:spPr bwMode="auto">
          <a:xfrm>
            <a:off x="1475656" y="1084673"/>
            <a:ext cx="504056"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 </a:t>
            </a:r>
            <a:endParaRPr lang="en-US" sz="2400" baseline="-25000" dirty="0" smtClean="0">
              <a:solidFill>
                <a:srgbClr val="0000FF"/>
              </a:solidFill>
              <a:latin typeface="Calibri" pitchFamily="34" charset="0"/>
              <a:ea typeface="Chalkboard" charset="0"/>
              <a:cs typeface="Chalkboard" charset="0"/>
            </a:endParaRPr>
          </a:p>
        </p:txBody>
      </p:sp>
      <p:cxnSp>
        <p:nvCxnSpPr>
          <p:cNvPr id="42" name="Straight Arrow Connector 41"/>
          <p:cNvCxnSpPr/>
          <p:nvPr/>
        </p:nvCxnSpPr>
        <p:spPr>
          <a:xfrm flipV="1">
            <a:off x="2267744" y="1772815"/>
            <a:ext cx="0"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5" name="Text Box 7"/>
          <p:cNvSpPr txBox="1">
            <a:spLocks noChangeArrowheads="1"/>
          </p:cNvSpPr>
          <p:nvPr/>
        </p:nvSpPr>
        <p:spPr bwMode="auto">
          <a:xfrm>
            <a:off x="3419872" y="1052735"/>
            <a:ext cx="1800200"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 = </a:t>
            </a:r>
            <a:r>
              <a:rPr lang="en-US" sz="2400" dirty="0" err="1" smtClean="0">
                <a:latin typeface="Calibri" pitchFamily="34" charset="0"/>
                <a:ea typeface="Chalkboard" charset="0"/>
                <a:cs typeface="Chalkboard" charset="0"/>
              </a:rPr>
              <a:t>Enc</a:t>
            </a:r>
            <a:r>
              <a:rPr lang="en-US" sz="2400" baseline="-25000" dirty="0" err="1" smtClean="0">
                <a:latin typeface="Calibri" pitchFamily="34" charset="0"/>
                <a:ea typeface="Chalkboard" charset="0"/>
                <a:cs typeface="Chalkboard" charset="0"/>
              </a:rPr>
              <a:t>k</a:t>
            </a:r>
            <a:r>
              <a:rPr lang="en-US" sz="2400" dirty="0" smtClean="0">
                <a:latin typeface="Calibri" pitchFamily="34" charset="0"/>
                <a:ea typeface="Chalkboard" charset="0"/>
                <a:cs typeface="Chalkboard" charset="0"/>
              </a:rPr>
              <a:t>(m)</a:t>
            </a:r>
            <a:endParaRPr lang="en-US" sz="2400" baseline="-25000" dirty="0" smtClean="0">
              <a:solidFill>
                <a:srgbClr val="0000FF"/>
              </a:solidFill>
              <a:latin typeface="Calibri" pitchFamily="34" charset="0"/>
              <a:ea typeface="Chalkboard" charset="0"/>
              <a:cs typeface="Chalkboard" charset="0"/>
            </a:endParaRPr>
          </a:p>
        </p:txBody>
      </p:sp>
      <p:cxnSp>
        <p:nvCxnSpPr>
          <p:cNvPr id="36" name="Straight Arrow Connector 35"/>
          <p:cNvCxnSpPr/>
          <p:nvPr/>
        </p:nvCxnSpPr>
        <p:spPr>
          <a:xfrm>
            <a:off x="1331640" y="2348879"/>
            <a:ext cx="936104" cy="0"/>
          </a:xfrm>
          <a:prstGeom prst="straightConnector1">
            <a:avLst/>
          </a:prstGeom>
          <a:ln>
            <a:solidFill>
              <a:srgbClr val="0000FF"/>
            </a:solidFill>
            <a:tailEnd type="none"/>
          </a:ln>
        </p:spPr>
        <p:style>
          <a:lnRef idx="2">
            <a:schemeClr val="accent1"/>
          </a:lnRef>
          <a:fillRef idx="0">
            <a:schemeClr val="accent1"/>
          </a:fillRef>
          <a:effectRef idx="1">
            <a:schemeClr val="accent1"/>
          </a:effectRef>
          <a:fontRef idx="minor">
            <a:schemeClr val="tx1"/>
          </a:fontRef>
        </p:style>
      </p:cxnSp>
      <p:sp>
        <p:nvSpPr>
          <p:cNvPr id="43" name="Text Box 7"/>
          <p:cNvSpPr txBox="1">
            <a:spLocks noChangeArrowheads="1"/>
          </p:cNvSpPr>
          <p:nvPr/>
        </p:nvSpPr>
        <p:spPr bwMode="auto">
          <a:xfrm>
            <a:off x="2411760" y="3356991"/>
            <a:ext cx="525658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1</a:t>
            </a:r>
            <a:r>
              <a:rPr lang="en-US" sz="2400" dirty="0" smtClean="0">
                <a:latin typeface="Calibri" pitchFamily="34" charset="0"/>
                <a:ea typeface="Chalkboard" charset="0"/>
                <a:cs typeface="Chalkboard" charset="0"/>
              </a:rPr>
              <a:t>, c</a:t>
            </a:r>
            <a:r>
              <a:rPr lang="en-US" sz="2400" baseline="-25000" dirty="0" smtClean="0">
                <a:latin typeface="Calibri" pitchFamily="34" charset="0"/>
                <a:ea typeface="Chalkboard" charset="0"/>
                <a:cs typeface="Chalkboard" charset="0"/>
              </a:rPr>
              <a:t>1</a:t>
            </a:r>
            <a:r>
              <a:rPr lang="en-US" sz="2400" dirty="0" smtClean="0">
                <a:latin typeface="Calibri" pitchFamily="34" charset="0"/>
                <a:ea typeface="Chalkboard" charset="0"/>
                <a:cs typeface="Chalkboard" charset="0"/>
              </a:rPr>
              <a:t>), (m</a:t>
            </a:r>
            <a:r>
              <a:rPr lang="en-US" sz="2400" baseline="-25000" dirty="0" smtClean="0">
                <a:latin typeface="Calibri" pitchFamily="34" charset="0"/>
                <a:ea typeface="Chalkboard" charset="0"/>
                <a:cs typeface="Chalkboard" charset="0"/>
              </a:rPr>
              <a:t>2</a:t>
            </a:r>
            <a:r>
              <a:rPr lang="en-US" sz="2400" dirty="0" smtClean="0">
                <a:latin typeface="Calibri" pitchFamily="34" charset="0"/>
                <a:ea typeface="Chalkboard" charset="0"/>
                <a:cs typeface="Chalkboard" charset="0"/>
              </a:rPr>
              <a:t>, c</a:t>
            </a:r>
            <a:r>
              <a:rPr lang="en-US" sz="2400" baseline="-25000" dirty="0" smtClean="0">
                <a:latin typeface="Calibri" pitchFamily="34" charset="0"/>
                <a:ea typeface="Chalkboard" charset="0"/>
                <a:cs typeface="Chalkboard" charset="0"/>
              </a:rPr>
              <a:t>2</a:t>
            </a:r>
            <a:r>
              <a:rPr lang="en-US" sz="2400" dirty="0" smtClean="0">
                <a:latin typeface="Calibri" pitchFamily="34" charset="0"/>
                <a:ea typeface="Chalkboard" charset="0"/>
                <a:cs typeface="Chalkboard" charset="0"/>
              </a:rPr>
              <a:t>), …, (</a:t>
            </a:r>
            <a:r>
              <a:rPr lang="en-US" sz="2400" dirty="0" err="1" smtClean="0">
                <a:latin typeface="Calibri" pitchFamily="34" charset="0"/>
                <a:ea typeface="Chalkboard" charset="0"/>
                <a:cs typeface="Chalkboard" charset="0"/>
              </a:rPr>
              <a:t>m</a:t>
            </a:r>
            <a:r>
              <a:rPr lang="en-US" sz="2400" baseline="-25000" dirty="0" err="1" smtClean="0">
                <a:latin typeface="Calibri" pitchFamily="34" charset="0"/>
                <a:ea typeface="Chalkboard" charset="0"/>
                <a:cs typeface="Chalkboard" charset="0"/>
              </a:rPr>
              <a:t>t</a:t>
            </a:r>
            <a:r>
              <a:rPr lang="en-US" sz="2400" dirty="0" smtClean="0">
                <a:latin typeface="Calibri" pitchFamily="34" charset="0"/>
                <a:ea typeface="Chalkboard" charset="0"/>
                <a:cs typeface="Chalkboard" charset="0"/>
              </a:rPr>
              <a:t>, c</a:t>
            </a:r>
            <a:r>
              <a:rPr lang="en-US" sz="2400" baseline="-25000" dirty="0" smtClean="0">
                <a:latin typeface="Calibri" pitchFamily="34" charset="0"/>
                <a:ea typeface="Chalkboard" charset="0"/>
                <a:cs typeface="Chalkboard" charset="0"/>
              </a:rPr>
              <a:t>t</a:t>
            </a:r>
            <a:r>
              <a:rPr lang="en-US" sz="2400" dirty="0" smtClean="0">
                <a:latin typeface="Calibri" pitchFamily="34" charset="0"/>
                <a:ea typeface="Chalkboard" charset="0"/>
                <a:cs typeface="Chalkboard" charset="0"/>
              </a:rPr>
              <a:t>): </a:t>
            </a:r>
            <a:r>
              <a:rPr lang="en-US" sz="2400" dirty="0" err="1" smtClean="0">
                <a:latin typeface="Calibri" pitchFamily="34" charset="0"/>
                <a:ea typeface="Chalkboard" charset="0"/>
                <a:cs typeface="Chalkboard" charset="0"/>
              </a:rPr>
              <a:t>c</a:t>
            </a:r>
            <a:r>
              <a:rPr lang="en-US" sz="2400" baseline="-25000" dirty="0" err="1" smtClean="0">
                <a:latin typeface="Calibri" pitchFamily="34" charset="0"/>
                <a:ea typeface="Chalkboard" charset="0"/>
                <a:cs typeface="Chalkboard" charset="0"/>
              </a:rPr>
              <a:t>i</a:t>
            </a:r>
            <a:r>
              <a:rPr lang="en-US" sz="2400" dirty="0" smtClean="0">
                <a:latin typeface="Calibri" pitchFamily="34" charset="0"/>
                <a:ea typeface="Chalkboard" charset="0"/>
                <a:cs typeface="Chalkboard" charset="0"/>
              </a:rPr>
              <a:t> = </a:t>
            </a:r>
            <a:r>
              <a:rPr lang="en-US" sz="2400" dirty="0" err="1" smtClean="0">
                <a:latin typeface="Calibri" pitchFamily="34" charset="0"/>
                <a:ea typeface="Chalkboard" charset="0"/>
                <a:cs typeface="Chalkboard" charset="0"/>
              </a:rPr>
              <a:t>Enc</a:t>
            </a:r>
            <a:r>
              <a:rPr lang="en-US" sz="2400" baseline="-25000" dirty="0" err="1" smtClean="0">
                <a:latin typeface="Calibri" pitchFamily="34" charset="0"/>
                <a:ea typeface="Chalkboard" charset="0"/>
                <a:cs typeface="Chalkboard" charset="0"/>
              </a:rPr>
              <a:t>k</a:t>
            </a: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i</a:t>
            </a:r>
            <a:r>
              <a:rPr lang="en-US" sz="2400" dirty="0" smtClean="0">
                <a:latin typeface="Calibri" pitchFamily="34" charset="0"/>
                <a:ea typeface="Chalkboard" charset="0"/>
                <a:cs typeface="Chalkboard" charset="0"/>
              </a:rPr>
              <a:t>)</a:t>
            </a:r>
            <a:endParaRPr lang="en-US" sz="2400" baseline="-25000" dirty="0" smtClean="0">
              <a:solidFill>
                <a:srgbClr val="0000FF"/>
              </a:solidFill>
              <a:latin typeface="Calibri" pitchFamily="34" charset="0"/>
              <a:ea typeface="Chalkboard" charset="0"/>
              <a:cs typeface="Chalkboard" charset="0"/>
            </a:endParaRPr>
          </a:p>
        </p:txBody>
      </p:sp>
      <p:cxnSp>
        <p:nvCxnSpPr>
          <p:cNvPr id="45" name="Straight Arrow Connector 44"/>
          <p:cNvCxnSpPr/>
          <p:nvPr/>
        </p:nvCxnSpPr>
        <p:spPr>
          <a:xfrm>
            <a:off x="2771800" y="1484783"/>
            <a:ext cx="3672408"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53" name="Text Box 7"/>
          <p:cNvSpPr txBox="1">
            <a:spLocks noChangeArrowheads="1"/>
          </p:cNvSpPr>
          <p:nvPr/>
        </p:nvSpPr>
        <p:spPr bwMode="auto">
          <a:xfrm>
            <a:off x="251520" y="4829088"/>
            <a:ext cx="8892480" cy="646331"/>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rPr>
              <a:t>&gt;&gt;  Adversary </a:t>
            </a:r>
            <a:r>
              <a:rPr lang="en-US" dirty="0" smtClean="0">
                <a:solidFill>
                  <a:srgbClr val="FF0000"/>
                </a:solidFill>
                <a:latin typeface="Calibri" pitchFamily="34" charset="0"/>
                <a:ea typeface="Chalkboard" charset="0"/>
                <a:cs typeface="Chalkboard" charset="0"/>
              </a:rPr>
              <a:t>influences</a:t>
            </a:r>
            <a:r>
              <a:rPr lang="en-US" dirty="0" smtClean="0">
                <a:latin typeface="Calibri" pitchFamily="34" charset="0"/>
                <a:ea typeface="Chalkboard" charset="0"/>
                <a:cs typeface="Chalkboard" charset="0"/>
              </a:rPr>
              <a:t> the honest parties to get </a:t>
            </a:r>
            <a:r>
              <a:rPr lang="en-US" dirty="0" smtClean="0">
                <a:solidFill>
                  <a:srgbClr val="0000FF"/>
                </a:solidFill>
                <a:latin typeface="Calibri" pitchFamily="34" charset="0"/>
                <a:ea typeface="Chalkboard" charset="0"/>
                <a:cs typeface="Chalkboard" charset="0"/>
              </a:rPr>
              <a:t>encryption</a:t>
            </a:r>
            <a:r>
              <a:rPr lang="en-US" dirty="0" smtClean="0">
                <a:latin typeface="Calibri" pitchFamily="34" charset="0"/>
                <a:ea typeface="Chalkboard" charset="0"/>
                <a:cs typeface="Chalkboard" charset="0"/>
              </a:rPr>
              <a:t> of plain-texts + decryption of </a:t>
            </a:r>
            <a:r>
              <a:rPr lang="en-US" dirty="0" err="1" smtClean="0">
                <a:latin typeface="Calibri" pitchFamily="34" charset="0"/>
                <a:ea typeface="Chalkboard" charset="0"/>
                <a:cs typeface="Chalkboard" charset="0"/>
              </a:rPr>
              <a:t>ciphertexts</a:t>
            </a:r>
            <a:r>
              <a:rPr lang="en-US" dirty="0" smtClean="0">
                <a:latin typeface="Calibri" pitchFamily="34" charset="0"/>
                <a:ea typeface="Chalkboard" charset="0"/>
                <a:cs typeface="Chalkboard" charset="0"/>
              </a:rPr>
              <a:t> of </a:t>
            </a:r>
            <a:r>
              <a:rPr lang="en-US" dirty="0" smtClean="0">
                <a:solidFill>
                  <a:srgbClr val="0000FF"/>
                </a:solidFill>
                <a:latin typeface="Calibri" pitchFamily="34" charset="0"/>
                <a:ea typeface="Chalkboard" charset="0"/>
                <a:cs typeface="Chalkboard" charset="0"/>
              </a:rPr>
              <a:t>its choice</a:t>
            </a:r>
          </a:p>
        </p:txBody>
      </p:sp>
      <p:pic>
        <p:nvPicPr>
          <p:cNvPr id="80898" name="Picture 2"/>
          <p:cNvPicPr>
            <a:picLocks noChangeAspect="1" noChangeArrowheads="1"/>
          </p:cNvPicPr>
          <p:nvPr/>
        </p:nvPicPr>
        <p:blipFill>
          <a:blip r:embed="rId6" cstate="print"/>
          <a:srcRect/>
          <a:stretch>
            <a:fillRect/>
          </a:stretch>
        </p:blipFill>
        <p:spPr bwMode="auto">
          <a:xfrm>
            <a:off x="4283967" y="1916831"/>
            <a:ext cx="1129867" cy="1080120"/>
          </a:xfrm>
          <a:prstGeom prst="rect">
            <a:avLst/>
          </a:prstGeom>
          <a:noFill/>
          <a:ln w="9525">
            <a:noFill/>
            <a:miter lim="800000"/>
            <a:headEnd/>
            <a:tailEnd/>
          </a:ln>
        </p:spPr>
      </p:pic>
      <p:grpSp>
        <p:nvGrpSpPr>
          <p:cNvPr id="56" name="Group 55"/>
          <p:cNvGrpSpPr/>
          <p:nvPr/>
        </p:nvGrpSpPr>
        <p:grpSpPr>
          <a:xfrm>
            <a:off x="2699792" y="1772815"/>
            <a:ext cx="1440160" cy="1080120"/>
            <a:chOff x="2771800" y="2636912"/>
            <a:chExt cx="1440160" cy="1080120"/>
          </a:xfrm>
        </p:grpSpPr>
        <p:cxnSp>
          <p:nvCxnSpPr>
            <p:cNvPr id="46" name="Straight Arrow Connector 45"/>
            <p:cNvCxnSpPr/>
            <p:nvPr/>
          </p:nvCxnSpPr>
          <p:spPr>
            <a:xfrm flipH="1" flipV="1">
              <a:off x="2915816" y="2636912"/>
              <a:ext cx="1296144" cy="792088"/>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rot="1857484">
              <a:off x="3482436" y="2665463"/>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1</a:t>
              </a:r>
              <a:endParaRPr lang="en-US" sz="2400" baseline="-25000" dirty="0" smtClean="0">
                <a:solidFill>
                  <a:srgbClr val="0000FF"/>
                </a:solidFill>
                <a:latin typeface="Calibri" pitchFamily="34" charset="0"/>
                <a:ea typeface="Chalkboard" charset="0"/>
                <a:cs typeface="Chalkboard" charset="0"/>
              </a:endParaRPr>
            </a:p>
          </p:txBody>
        </p:sp>
        <p:sp>
          <p:nvSpPr>
            <p:cNvPr id="50" name="Text Box 7"/>
            <p:cNvSpPr txBox="1">
              <a:spLocks noChangeArrowheads="1"/>
            </p:cNvSpPr>
            <p:nvPr/>
          </p:nvSpPr>
          <p:spPr bwMode="auto">
            <a:xfrm rot="1857484">
              <a:off x="3141969" y="3229859"/>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1</a:t>
              </a:r>
              <a:endParaRPr lang="en-US" sz="2400" baseline="-25000" dirty="0" smtClean="0">
                <a:solidFill>
                  <a:srgbClr val="0000FF"/>
                </a:solidFill>
                <a:latin typeface="Calibri" pitchFamily="34" charset="0"/>
                <a:ea typeface="Chalkboard" charset="0"/>
                <a:cs typeface="Chalkboard" charset="0"/>
              </a:endParaRPr>
            </a:p>
          </p:txBody>
        </p:sp>
        <p:cxnSp>
          <p:nvCxnSpPr>
            <p:cNvPr id="54" name="Straight Arrow Connector 53"/>
            <p:cNvCxnSpPr/>
            <p:nvPr/>
          </p:nvCxnSpPr>
          <p:spPr>
            <a:xfrm flipH="1" flipV="1">
              <a:off x="2771800" y="2924944"/>
              <a:ext cx="1296144" cy="792088"/>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2699792" y="1772815"/>
            <a:ext cx="1440160" cy="1080120"/>
            <a:chOff x="2771800" y="2636912"/>
            <a:chExt cx="1440160" cy="1080120"/>
          </a:xfrm>
        </p:grpSpPr>
        <p:cxnSp>
          <p:nvCxnSpPr>
            <p:cNvPr id="60" name="Straight Arrow Connector 59"/>
            <p:cNvCxnSpPr/>
            <p:nvPr/>
          </p:nvCxnSpPr>
          <p:spPr>
            <a:xfrm flipH="1" flipV="1">
              <a:off x="2915816" y="2636912"/>
              <a:ext cx="1296144" cy="792088"/>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1" name="Text Box 7"/>
            <p:cNvSpPr txBox="1">
              <a:spLocks noChangeArrowheads="1"/>
            </p:cNvSpPr>
            <p:nvPr/>
          </p:nvSpPr>
          <p:spPr bwMode="auto">
            <a:xfrm rot="1857484">
              <a:off x="3482436" y="2665463"/>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2</a:t>
              </a:r>
              <a:endParaRPr lang="en-US" sz="2400" baseline="-25000" dirty="0" smtClean="0">
                <a:solidFill>
                  <a:srgbClr val="0000FF"/>
                </a:solidFill>
                <a:latin typeface="Calibri" pitchFamily="34" charset="0"/>
                <a:ea typeface="Chalkboard" charset="0"/>
                <a:cs typeface="Chalkboard" charset="0"/>
              </a:endParaRPr>
            </a:p>
          </p:txBody>
        </p:sp>
        <p:sp>
          <p:nvSpPr>
            <p:cNvPr id="62" name="Text Box 7"/>
            <p:cNvSpPr txBox="1">
              <a:spLocks noChangeArrowheads="1"/>
            </p:cNvSpPr>
            <p:nvPr/>
          </p:nvSpPr>
          <p:spPr bwMode="auto">
            <a:xfrm rot="1857484">
              <a:off x="3141969" y="3229859"/>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2</a:t>
              </a:r>
              <a:endParaRPr lang="en-US" sz="2400" baseline="-25000" dirty="0" smtClean="0">
                <a:solidFill>
                  <a:srgbClr val="0000FF"/>
                </a:solidFill>
                <a:latin typeface="Calibri" pitchFamily="34" charset="0"/>
                <a:ea typeface="Chalkboard" charset="0"/>
                <a:cs typeface="Chalkboard" charset="0"/>
              </a:endParaRPr>
            </a:p>
          </p:txBody>
        </p:sp>
        <p:cxnSp>
          <p:nvCxnSpPr>
            <p:cNvPr id="63" name="Straight Arrow Connector 62"/>
            <p:cNvCxnSpPr/>
            <p:nvPr/>
          </p:nvCxnSpPr>
          <p:spPr>
            <a:xfrm flipH="1" flipV="1">
              <a:off x="2771800" y="2924944"/>
              <a:ext cx="1296144" cy="792088"/>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2699792" y="1772815"/>
            <a:ext cx="1440160" cy="1080120"/>
            <a:chOff x="2771800" y="2636912"/>
            <a:chExt cx="1440160" cy="1080120"/>
          </a:xfrm>
        </p:grpSpPr>
        <p:cxnSp>
          <p:nvCxnSpPr>
            <p:cNvPr id="65" name="Straight Arrow Connector 64"/>
            <p:cNvCxnSpPr/>
            <p:nvPr/>
          </p:nvCxnSpPr>
          <p:spPr>
            <a:xfrm flipH="1" flipV="1">
              <a:off x="2915816" y="2636912"/>
              <a:ext cx="1296144" cy="792088"/>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6" name="Text Box 7"/>
            <p:cNvSpPr txBox="1">
              <a:spLocks noChangeArrowheads="1"/>
            </p:cNvSpPr>
            <p:nvPr/>
          </p:nvSpPr>
          <p:spPr bwMode="auto">
            <a:xfrm rot="1857484">
              <a:off x="3502009" y="2662421"/>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err="1" smtClean="0">
                  <a:latin typeface="Calibri" pitchFamily="34" charset="0"/>
                  <a:ea typeface="Chalkboard" charset="0"/>
                  <a:cs typeface="Chalkboard" charset="0"/>
                </a:rPr>
                <a:t>m</a:t>
              </a:r>
              <a:r>
                <a:rPr lang="en-US" sz="2400" baseline="-25000" dirty="0" err="1" smtClean="0">
                  <a:latin typeface="Calibri" pitchFamily="34" charset="0"/>
                  <a:ea typeface="Chalkboard" charset="0"/>
                  <a:cs typeface="Chalkboard" charset="0"/>
                </a:rPr>
                <a:t>t</a:t>
              </a:r>
              <a:endParaRPr lang="en-US" sz="2400" baseline="-25000" dirty="0" smtClean="0">
                <a:solidFill>
                  <a:srgbClr val="0000FF"/>
                </a:solidFill>
                <a:latin typeface="Calibri" pitchFamily="34" charset="0"/>
                <a:ea typeface="Chalkboard" charset="0"/>
                <a:cs typeface="Chalkboard" charset="0"/>
              </a:endParaRPr>
            </a:p>
          </p:txBody>
        </p:sp>
        <p:sp>
          <p:nvSpPr>
            <p:cNvPr id="67" name="Text Box 7"/>
            <p:cNvSpPr txBox="1">
              <a:spLocks noChangeArrowheads="1"/>
            </p:cNvSpPr>
            <p:nvPr/>
          </p:nvSpPr>
          <p:spPr bwMode="auto">
            <a:xfrm rot="1857484">
              <a:off x="3141969" y="3229859"/>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t</a:t>
              </a:r>
              <a:endParaRPr lang="en-US" sz="2400" baseline="-25000" dirty="0" smtClean="0">
                <a:solidFill>
                  <a:srgbClr val="0000FF"/>
                </a:solidFill>
                <a:latin typeface="Calibri" pitchFamily="34" charset="0"/>
                <a:ea typeface="Chalkboard" charset="0"/>
                <a:cs typeface="Chalkboard" charset="0"/>
              </a:endParaRPr>
            </a:p>
          </p:txBody>
        </p:sp>
        <p:cxnSp>
          <p:nvCxnSpPr>
            <p:cNvPr id="68" name="Straight Arrow Connector 67"/>
            <p:cNvCxnSpPr/>
            <p:nvPr/>
          </p:nvCxnSpPr>
          <p:spPr>
            <a:xfrm flipH="1" flipV="1">
              <a:off x="2771800" y="2924944"/>
              <a:ext cx="1296144" cy="792088"/>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70" name="Text Box 7"/>
          <p:cNvSpPr txBox="1">
            <a:spLocks noChangeArrowheads="1"/>
          </p:cNvSpPr>
          <p:nvPr/>
        </p:nvSpPr>
        <p:spPr bwMode="auto">
          <a:xfrm>
            <a:off x="216024" y="5589239"/>
            <a:ext cx="8892480" cy="369332"/>
          </a:xfrm>
          <a:prstGeom prst="rect">
            <a:avLst/>
          </a:prstGeom>
          <a:noFill/>
          <a:ln w="9525">
            <a:noFill/>
            <a:miter lim="800000"/>
            <a:headEnd/>
            <a:tailEnd/>
          </a:ln>
        </p:spPr>
        <p:txBody>
          <a:bodyPr wrap="square">
            <a:spAutoFit/>
          </a:bodyPr>
          <a:lstStyle/>
          <a:p>
            <a:pPr>
              <a:spcBef>
                <a:spcPct val="50000"/>
              </a:spcBef>
            </a:pPr>
            <a:r>
              <a:rPr lang="en-US" dirty="0" smtClean="0">
                <a:latin typeface="Calibri" pitchFamily="34" charset="0"/>
                <a:ea typeface="Chalkboard" charset="0"/>
                <a:cs typeface="Chalkboard" charset="0"/>
              </a:rPr>
              <a:t>&gt;&gt; </a:t>
            </a:r>
            <a:r>
              <a:rPr lang="en-US" dirty="0" err="1" smtClean="0">
                <a:latin typeface="Calibri" pitchFamily="34" charset="0"/>
                <a:ea typeface="Chalkboard" charset="0"/>
                <a:cs typeface="Chalkboard" charset="0"/>
              </a:rPr>
              <a:t>Adv’s</a:t>
            </a:r>
            <a:r>
              <a:rPr lang="en-US" dirty="0" smtClean="0">
                <a:latin typeface="Calibri" pitchFamily="34" charset="0"/>
                <a:ea typeface="Chalkboard" charset="0"/>
                <a:cs typeface="Chalkboard" charset="0"/>
              </a:rPr>
              <a:t> Goal: to determine the plain-text encrypted in a </a:t>
            </a:r>
            <a:r>
              <a:rPr lang="en-US" dirty="0" smtClean="0">
                <a:solidFill>
                  <a:srgbClr val="0000FF"/>
                </a:solidFill>
                <a:latin typeface="Calibri" pitchFamily="34" charset="0"/>
                <a:ea typeface="Chalkboard" charset="0"/>
                <a:cs typeface="Chalkboard" charset="0"/>
              </a:rPr>
              <a:t>new</a:t>
            </a:r>
            <a:r>
              <a:rPr lang="en-US" dirty="0" smtClean="0">
                <a:latin typeface="Calibri" pitchFamily="34" charset="0"/>
                <a:ea typeface="Chalkboard" charset="0"/>
                <a:cs typeface="Chalkboard" charset="0"/>
              </a:rPr>
              <a:t> cipher-text</a:t>
            </a:r>
            <a:endParaRPr lang="en-US" dirty="0" smtClean="0">
              <a:solidFill>
                <a:srgbClr val="0000FF"/>
              </a:solidFill>
              <a:latin typeface="Calibri" pitchFamily="34" charset="0"/>
              <a:ea typeface="Chalkboard" charset="0"/>
              <a:cs typeface="Chalkboard" charset="0"/>
            </a:endParaRPr>
          </a:p>
        </p:txBody>
      </p:sp>
      <p:pic>
        <p:nvPicPr>
          <p:cNvPr id="48" name="Picture 2"/>
          <p:cNvPicPr>
            <a:picLocks noChangeAspect="1" noChangeArrowheads="1"/>
          </p:cNvPicPr>
          <p:nvPr/>
        </p:nvPicPr>
        <p:blipFill>
          <a:blip r:embed="rId6" cstate="print"/>
          <a:srcRect/>
          <a:stretch>
            <a:fillRect/>
          </a:stretch>
        </p:blipFill>
        <p:spPr bwMode="auto">
          <a:xfrm>
            <a:off x="1187623" y="4553743"/>
            <a:ext cx="1129867" cy="877240"/>
          </a:xfrm>
          <a:prstGeom prst="rect">
            <a:avLst/>
          </a:prstGeom>
          <a:noFill/>
          <a:ln w="9525">
            <a:noFill/>
            <a:miter lim="800000"/>
            <a:headEnd/>
            <a:tailEnd/>
          </a:ln>
        </p:spPr>
      </p:pic>
      <p:grpSp>
        <p:nvGrpSpPr>
          <p:cNvPr id="23" name="Group 22"/>
          <p:cNvGrpSpPr/>
          <p:nvPr/>
        </p:nvGrpSpPr>
        <p:grpSpPr>
          <a:xfrm>
            <a:off x="2411758" y="4472443"/>
            <a:ext cx="2016225" cy="972780"/>
            <a:chOff x="-2196753" y="3896380"/>
            <a:chExt cx="2016225" cy="972780"/>
          </a:xfrm>
        </p:grpSpPr>
        <p:pic>
          <p:nvPicPr>
            <p:cNvPr id="2" name="Picture 1"/>
            <p:cNvPicPr>
              <a:picLocks noChangeAspect="1"/>
            </p:cNvPicPr>
            <p:nvPr/>
          </p:nvPicPr>
          <p:blipFill>
            <a:blip r:embed="rId7"/>
            <a:stretch>
              <a:fillRect/>
            </a:stretch>
          </p:blipFill>
          <p:spPr>
            <a:xfrm>
              <a:off x="-2183684" y="3933056"/>
              <a:ext cx="2003155" cy="936104"/>
            </a:xfrm>
            <a:prstGeom prst="rect">
              <a:avLst/>
            </a:prstGeom>
          </p:spPr>
        </p:pic>
        <p:sp>
          <p:nvSpPr>
            <p:cNvPr id="4" name="Rectangle 3"/>
            <p:cNvSpPr/>
            <p:nvPr/>
          </p:nvSpPr>
          <p:spPr>
            <a:xfrm>
              <a:off x="-2196753" y="3896380"/>
              <a:ext cx="2016225" cy="338554"/>
            </a:xfrm>
            <a:prstGeom prst="rect">
              <a:avLst/>
            </a:prstGeom>
            <a:solidFill>
              <a:srgbClr val="FFFF00"/>
            </a:solidFill>
            <a:ln>
              <a:solidFill>
                <a:srgbClr val="339933"/>
              </a:solidFill>
            </a:ln>
          </p:spPr>
          <p:txBody>
            <a:bodyPr wrap="square">
              <a:spAutoFit/>
            </a:bodyPr>
            <a:lstStyle/>
            <a:p>
              <a:pPr>
                <a:spcBef>
                  <a:spcPct val="50000"/>
                </a:spcBef>
              </a:pPr>
              <a:r>
                <a:rPr lang="en-US" sz="1600" dirty="0" smtClean="0">
                  <a:latin typeface="Calibri" pitchFamily="34" charset="0"/>
                  <a:ea typeface="Chalkboard" charset="0"/>
                  <a:cs typeface="Chalkboard" charset="0"/>
                </a:rPr>
                <a:t>Encryption Oracle</a:t>
              </a:r>
              <a:endParaRPr lang="en-US" sz="1600" dirty="0">
                <a:solidFill>
                  <a:srgbClr val="0000FF"/>
                </a:solidFill>
                <a:latin typeface="Calibri" pitchFamily="34" charset="0"/>
                <a:ea typeface="Chalkboard" charset="0"/>
                <a:cs typeface="Chalkboard" charset="0"/>
              </a:endParaRPr>
            </a:p>
          </p:txBody>
        </p:sp>
      </p:grpSp>
      <p:grpSp>
        <p:nvGrpSpPr>
          <p:cNvPr id="44" name="Group 31"/>
          <p:cNvGrpSpPr/>
          <p:nvPr/>
        </p:nvGrpSpPr>
        <p:grpSpPr>
          <a:xfrm>
            <a:off x="6444208" y="1196751"/>
            <a:ext cx="1512168" cy="576064"/>
            <a:chOff x="2123728" y="1916832"/>
            <a:chExt cx="1512168" cy="576064"/>
          </a:xfrm>
        </p:grpSpPr>
        <p:sp>
          <p:nvSpPr>
            <p:cNvPr id="47" name="Rectangle 46"/>
            <p:cNvSpPr/>
            <p:nvPr/>
          </p:nvSpPr>
          <p:spPr>
            <a:xfrm>
              <a:off x="2123728" y="1916832"/>
              <a:ext cx="6480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a typeface="Chalkboard" charset="0"/>
                <a:cs typeface="Chalkboard" charset="0"/>
              </a:endParaRPr>
            </a:p>
          </p:txBody>
        </p:sp>
        <p:sp>
          <p:nvSpPr>
            <p:cNvPr id="51" name="Text Box 7"/>
            <p:cNvSpPr txBox="1">
              <a:spLocks noChangeArrowheads="1"/>
            </p:cNvSpPr>
            <p:nvPr/>
          </p:nvSpPr>
          <p:spPr bwMode="auto">
            <a:xfrm>
              <a:off x="2123728" y="2020778"/>
              <a:ext cx="1512168"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Dec</a:t>
              </a:r>
              <a:endParaRPr lang="en-US" sz="2400" dirty="0" smtClean="0">
                <a:solidFill>
                  <a:srgbClr val="0000FF"/>
                </a:solidFill>
                <a:latin typeface="Calibri" pitchFamily="34" charset="0"/>
                <a:ea typeface="Chalkboard" charset="0"/>
                <a:cs typeface="Chalkboard" charset="0"/>
              </a:endParaRPr>
            </a:p>
          </p:txBody>
        </p:sp>
      </p:grpSp>
      <p:cxnSp>
        <p:nvCxnSpPr>
          <p:cNvPr id="52" name="Straight Arrow Connector 51"/>
          <p:cNvCxnSpPr/>
          <p:nvPr/>
        </p:nvCxnSpPr>
        <p:spPr>
          <a:xfrm flipV="1">
            <a:off x="6804248" y="1772815"/>
            <a:ext cx="0"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804248" y="2348879"/>
            <a:ext cx="936104" cy="0"/>
          </a:xfrm>
          <a:prstGeom prst="straightConnector1">
            <a:avLst/>
          </a:prstGeom>
          <a:ln>
            <a:solidFill>
              <a:srgbClr val="0000FF"/>
            </a:solidFill>
            <a:tailEnd type="none"/>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5436096" y="1739847"/>
            <a:ext cx="1161480" cy="1113088"/>
            <a:chOff x="2699792" y="2171896"/>
            <a:chExt cx="1161480" cy="1113088"/>
          </a:xfrm>
        </p:grpSpPr>
        <p:cxnSp>
          <p:nvCxnSpPr>
            <p:cNvPr id="72" name="Straight Arrow Connector 71"/>
            <p:cNvCxnSpPr/>
            <p:nvPr/>
          </p:nvCxnSpPr>
          <p:spPr>
            <a:xfrm flipV="1">
              <a:off x="2699792" y="2420888"/>
              <a:ext cx="1008112"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3" name="Text Box 7"/>
            <p:cNvSpPr txBox="1">
              <a:spLocks noChangeArrowheads="1"/>
            </p:cNvSpPr>
            <p:nvPr/>
          </p:nvSpPr>
          <p:spPr bwMode="auto">
            <a:xfrm rot="20037619">
              <a:off x="2902393" y="2171896"/>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1</a:t>
              </a:r>
              <a:endParaRPr lang="en-US" sz="2400" baseline="-25000" dirty="0" smtClean="0">
                <a:solidFill>
                  <a:srgbClr val="0000FF"/>
                </a:solidFill>
                <a:latin typeface="Calibri" pitchFamily="34" charset="0"/>
                <a:ea typeface="Chalkboard" charset="0"/>
                <a:cs typeface="Chalkboard" charset="0"/>
              </a:endParaRPr>
            </a:p>
          </p:txBody>
        </p:sp>
        <p:sp>
          <p:nvSpPr>
            <p:cNvPr id="74" name="Text Box 7"/>
            <p:cNvSpPr txBox="1">
              <a:spLocks noChangeArrowheads="1"/>
            </p:cNvSpPr>
            <p:nvPr/>
          </p:nvSpPr>
          <p:spPr bwMode="auto">
            <a:xfrm rot="19528613">
              <a:off x="3285208" y="2806152"/>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1</a:t>
              </a:r>
              <a:endParaRPr lang="en-US" sz="2400" baseline="-25000" dirty="0" smtClean="0">
                <a:solidFill>
                  <a:srgbClr val="0000FF"/>
                </a:solidFill>
                <a:latin typeface="Calibri" pitchFamily="34" charset="0"/>
                <a:ea typeface="Chalkboard" charset="0"/>
                <a:cs typeface="Chalkboard" charset="0"/>
              </a:endParaRPr>
            </a:p>
          </p:txBody>
        </p:sp>
        <p:cxnSp>
          <p:nvCxnSpPr>
            <p:cNvPr id="75" name="Straight Arrow Connector 74"/>
            <p:cNvCxnSpPr/>
            <p:nvPr/>
          </p:nvCxnSpPr>
          <p:spPr>
            <a:xfrm flipV="1">
              <a:off x="2843808" y="2708920"/>
              <a:ext cx="936104" cy="57606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76" name="Text Box 7"/>
          <p:cNvSpPr txBox="1">
            <a:spLocks noChangeArrowheads="1"/>
          </p:cNvSpPr>
          <p:nvPr/>
        </p:nvSpPr>
        <p:spPr bwMode="auto">
          <a:xfrm>
            <a:off x="2411760" y="3676961"/>
            <a:ext cx="525658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1</a:t>
            </a:r>
            <a:r>
              <a:rPr lang="en-US" sz="2400" dirty="0" smtClean="0">
                <a:latin typeface="Calibri" pitchFamily="34" charset="0"/>
                <a:ea typeface="Chalkboard" charset="0"/>
                <a:cs typeface="Chalkboard" charset="0"/>
              </a:rPr>
              <a:t>, m</a:t>
            </a:r>
            <a:r>
              <a:rPr lang="en-US" sz="2400" baseline="-25000" dirty="0" smtClean="0">
                <a:latin typeface="Calibri" pitchFamily="34" charset="0"/>
                <a:ea typeface="Chalkboard" charset="0"/>
                <a:cs typeface="Chalkboard" charset="0"/>
              </a:rPr>
              <a:t>1</a:t>
            </a:r>
            <a:r>
              <a:rPr lang="en-US" sz="2400" dirty="0" smtClean="0">
                <a:latin typeface="Calibri" pitchFamily="34" charset="0"/>
                <a:ea typeface="Chalkboard" charset="0"/>
                <a:cs typeface="Chalkboard" charset="0"/>
              </a:rPr>
              <a:t>), (c</a:t>
            </a:r>
            <a:r>
              <a:rPr lang="en-US" sz="2400" baseline="-25000" dirty="0" smtClean="0">
                <a:latin typeface="Calibri" pitchFamily="34" charset="0"/>
                <a:ea typeface="Chalkboard" charset="0"/>
                <a:cs typeface="Chalkboard" charset="0"/>
              </a:rPr>
              <a:t>2</a:t>
            </a:r>
            <a:r>
              <a:rPr lang="en-US" sz="2400" dirty="0" smtClean="0">
                <a:latin typeface="Calibri" pitchFamily="34" charset="0"/>
                <a:ea typeface="Chalkboard" charset="0"/>
                <a:cs typeface="Chalkboard" charset="0"/>
              </a:rPr>
              <a:t>, m</a:t>
            </a:r>
            <a:r>
              <a:rPr lang="en-US" sz="2400" baseline="-25000" dirty="0" smtClean="0">
                <a:latin typeface="Calibri" pitchFamily="34" charset="0"/>
                <a:ea typeface="Chalkboard" charset="0"/>
                <a:cs typeface="Chalkboard" charset="0"/>
              </a:rPr>
              <a:t>2</a:t>
            </a:r>
            <a:r>
              <a:rPr lang="en-US" sz="2400" dirty="0" smtClean="0">
                <a:latin typeface="Calibri" pitchFamily="34" charset="0"/>
                <a:ea typeface="Chalkboard" charset="0"/>
                <a:cs typeface="Chalkboard" charset="0"/>
              </a:rPr>
              <a:t>), …, (</a:t>
            </a:r>
            <a:r>
              <a:rPr lang="en-US" sz="2400" dirty="0" err="1">
                <a:latin typeface="Calibri" pitchFamily="34" charset="0"/>
                <a:ea typeface="Chalkboard" charset="0"/>
                <a:cs typeface="Chalkboard" charset="0"/>
              </a:rPr>
              <a:t>c</a:t>
            </a:r>
            <a:r>
              <a:rPr lang="en-US" sz="2400" baseline="-25000" dirty="0" err="1" smtClean="0">
                <a:latin typeface="Calibri" pitchFamily="34" charset="0"/>
                <a:ea typeface="Chalkboard" charset="0"/>
                <a:cs typeface="Chalkboard" charset="0"/>
              </a:rPr>
              <a:t>t</a:t>
            </a:r>
            <a:r>
              <a:rPr lang="en-US" sz="2400" dirty="0" smtClean="0">
                <a:latin typeface="Calibri" pitchFamily="34" charset="0"/>
                <a:ea typeface="Chalkboard" charset="0"/>
                <a:cs typeface="Chalkboard" charset="0"/>
              </a:rPr>
              <a:t>, </a:t>
            </a:r>
            <a:r>
              <a:rPr lang="en-US" sz="2400" dirty="0" err="1" smtClean="0">
                <a:latin typeface="Calibri" pitchFamily="34" charset="0"/>
                <a:ea typeface="Chalkboard" charset="0"/>
                <a:cs typeface="Chalkboard" charset="0"/>
              </a:rPr>
              <a:t>m</a:t>
            </a:r>
            <a:r>
              <a:rPr lang="en-US" sz="2400" baseline="-25000" dirty="0" err="1" smtClean="0">
                <a:latin typeface="Calibri" pitchFamily="34" charset="0"/>
                <a:ea typeface="Chalkboard" charset="0"/>
                <a:cs typeface="Chalkboard" charset="0"/>
              </a:rPr>
              <a:t>t</a:t>
            </a:r>
            <a:r>
              <a:rPr lang="en-US" sz="2400" dirty="0" smtClean="0">
                <a:latin typeface="Calibri" pitchFamily="34" charset="0"/>
                <a:ea typeface="Chalkboard" charset="0"/>
                <a:cs typeface="Chalkboard" charset="0"/>
              </a:rPr>
              <a:t>): m</a:t>
            </a:r>
            <a:r>
              <a:rPr lang="en-US" sz="2400" baseline="-25000" dirty="0" smtClean="0">
                <a:latin typeface="Calibri" pitchFamily="34" charset="0"/>
                <a:ea typeface="Chalkboard" charset="0"/>
                <a:cs typeface="Chalkboard" charset="0"/>
              </a:rPr>
              <a:t>i</a:t>
            </a:r>
            <a:r>
              <a:rPr lang="en-US" sz="2400" dirty="0" smtClean="0">
                <a:latin typeface="Calibri" pitchFamily="34" charset="0"/>
                <a:ea typeface="Chalkboard" charset="0"/>
                <a:cs typeface="Chalkboard" charset="0"/>
              </a:rPr>
              <a:t> = Dec</a:t>
            </a:r>
            <a:r>
              <a:rPr lang="en-US" sz="2400" baseline="-25000" dirty="0" smtClean="0">
                <a:latin typeface="Calibri" pitchFamily="34" charset="0"/>
                <a:ea typeface="Chalkboard" charset="0"/>
                <a:cs typeface="Chalkboard" charset="0"/>
              </a:rPr>
              <a:t>k</a:t>
            </a:r>
            <a:r>
              <a:rPr lang="en-US" sz="2400" dirty="0" smtClean="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i</a:t>
            </a:r>
            <a:r>
              <a:rPr lang="en-US" sz="2400" dirty="0" smtClean="0">
                <a:latin typeface="Calibri" pitchFamily="34" charset="0"/>
                <a:ea typeface="Chalkboard" charset="0"/>
                <a:cs typeface="Chalkboard" charset="0"/>
              </a:rPr>
              <a:t>)</a:t>
            </a:r>
            <a:endParaRPr lang="en-US" sz="2400" baseline="-25000" dirty="0" smtClean="0">
              <a:solidFill>
                <a:srgbClr val="0000FF"/>
              </a:solidFill>
              <a:latin typeface="Calibri" pitchFamily="34" charset="0"/>
              <a:ea typeface="Chalkboard" charset="0"/>
              <a:cs typeface="Chalkboard" charset="0"/>
            </a:endParaRPr>
          </a:p>
        </p:txBody>
      </p:sp>
      <p:grpSp>
        <p:nvGrpSpPr>
          <p:cNvPr id="77" name="Group 76"/>
          <p:cNvGrpSpPr/>
          <p:nvPr/>
        </p:nvGrpSpPr>
        <p:grpSpPr>
          <a:xfrm>
            <a:off x="5436096" y="1742038"/>
            <a:ext cx="1161480" cy="1113088"/>
            <a:chOff x="2699792" y="2171896"/>
            <a:chExt cx="1161480" cy="1113088"/>
          </a:xfrm>
        </p:grpSpPr>
        <p:cxnSp>
          <p:nvCxnSpPr>
            <p:cNvPr id="78" name="Straight Arrow Connector 77"/>
            <p:cNvCxnSpPr/>
            <p:nvPr/>
          </p:nvCxnSpPr>
          <p:spPr>
            <a:xfrm flipV="1">
              <a:off x="2699792" y="2420888"/>
              <a:ext cx="1008112"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9" name="Text Box 7"/>
            <p:cNvSpPr txBox="1">
              <a:spLocks noChangeArrowheads="1"/>
            </p:cNvSpPr>
            <p:nvPr/>
          </p:nvSpPr>
          <p:spPr bwMode="auto">
            <a:xfrm rot="20037619">
              <a:off x="2902393" y="2171896"/>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a:latin typeface="Calibri" pitchFamily="34" charset="0"/>
                  <a:ea typeface="Chalkboard" charset="0"/>
                  <a:cs typeface="Chalkboard" charset="0"/>
                </a:rPr>
                <a:t>c</a:t>
              </a:r>
              <a:r>
                <a:rPr lang="en-US" sz="2400" baseline="-25000" dirty="0" smtClean="0">
                  <a:latin typeface="Calibri" pitchFamily="34" charset="0"/>
                  <a:ea typeface="Chalkboard" charset="0"/>
                  <a:cs typeface="Chalkboard" charset="0"/>
                </a:rPr>
                <a:t>2</a:t>
              </a:r>
              <a:endParaRPr lang="en-US" sz="2400" baseline="-25000" dirty="0" smtClean="0">
                <a:solidFill>
                  <a:srgbClr val="0000FF"/>
                </a:solidFill>
                <a:latin typeface="Calibri" pitchFamily="34" charset="0"/>
                <a:ea typeface="Chalkboard" charset="0"/>
                <a:cs typeface="Chalkboard" charset="0"/>
              </a:endParaRPr>
            </a:p>
          </p:txBody>
        </p:sp>
        <p:sp>
          <p:nvSpPr>
            <p:cNvPr id="80" name="Text Box 7"/>
            <p:cNvSpPr txBox="1">
              <a:spLocks noChangeArrowheads="1"/>
            </p:cNvSpPr>
            <p:nvPr/>
          </p:nvSpPr>
          <p:spPr bwMode="auto">
            <a:xfrm rot="19528613">
              <a:off x="3285208" y="2806152"/>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smtClean="0">
                  <a:latin typeface="Calibri" pitchFamily="34" charset="0"/>
                  <a:ea typeface="Chalkboard" charset="0"/>
                  <a:cs typeface="Chalkboard" charset="0"/>
                </a:rPr>
                <a:t>m</a:t>
              </a:r>
              <a:r>
                <a:rPr lang="en-US" sz="2400" baseline="-25000" dirty="0" smtClean="0">
                  <a:latin typeface="Calibri" pitchFamily="34" charset="0"/>
                  <a:ea typeface="Chalkboard" charset="0"/>
                  <a:cs typeface="Chalkboard" charset="0"/>
                </a:rPr>
                <a:t>2</a:t>
              </a:r>
              <a:endParaRPr lang="en-US" sz="2400" baseline="-25000" dirty="0" smtClean="0">
                <a:solidFill>
                  <a:srgbClr val="0000FF"/>
                </a:solidFill>
                <a:latin typeface="Calibri" pitchFamily="34" charset="0"/>
                <a:ea typeface="Chalkboard" charset="0"/>
                <a:cs typeface="Chalkboard" charset="0"/>
              </a:endParaRPr>
            </a:p>
          </p:txBody>
        </p:sp>
        <p:cxnSp>
          <p:nvCxnSpPr>
            <p:cNvPr id="81" name="Straight Arrow Connector 80"/>
            <p:cNvCxnSpPr/>
            <p:nvPr/>
          </p:nvCxnSpPr>
          <p:spPr>
            <a:xfrm flipV="1">
              <a:off x="2843808" y="2708920"/>
              <a:ext cx="936104" cy="57606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5436096" y="1742038"/>
            <a:ext cx="1161480" cy="1113088"/>
            <a:chOff x="2699792" y="2171896"/>
            <a:chExt cx="1161480" cy="1113088"/>
          </a:xfrm>
        </p:grpSpPr>
        <p:cxnSp>
          <p:nvCxnSpPr>
            <p:cNvPr id="83" name="Straight Arrow Connector 82"/>
            <p:cNvCxnSpPr/>
            <p:nvPr/>
          </p:nvCxnSpPr>
          <p:spPr>
            <a:xfrm flipV="1">
              <a:off x="2699792" y="2420888"/>
              <a:ext cx="1008112" cy="576064"/>
            </a:xfrm>
            <a:prstGeom prst="straightConnector1">
              <a:avLst/>
            </a:prstGeom>
            <a:ln w="25400">
              <a:solidFill>
                <a:srgbClr val="0000FF"/>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4" name="Text Box 7"/>
            <p:cNvSpPr txBox="1">
              <a:spLocks noChangeArrowheads="1"/>
            </p:cNvSpPr>
            <p:nvPr/>
          </p:nvSpPr>
          <p:spPr bwMode="auto">
            <a:xfrm rot="20037619">
              <a:off x="2902393" y="2171896"/>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err="1">
                  <a:latin typeface="Calibri" pitchFamily="34" charset="0"/>
                  <a:ea typeface="Chalkboard" charset="0"/>
                  <a:cs typeface="Chalkboard" charset="0"/>
                </a:rPr>
                <a:t>c</a:t>
              </a:r>
              <a:r>
                <a:rPr lang="en-US" sz="2400" baseline="-25000" dirty="0" err="1" smtClean="0">
                  <a:latin typeface="Calibri" pitchFamily="34" charset="0"/>
                  <a:ea typeface="Chalkboard" charset="0"/>
                  <a:cs typeface="Chalkboard" charset="0"/>
                </a:rPr>
                <a:t>t</a:t>
              </a:r>
              <a:endParaRPr lang="en-US" sz="2400" baseline="-25000" dirty="0" smtClean="0">
                <a:solidFill>
                  <a:srgbClr val="0000FF"/>
                </a:solidFill>
                <a:latin typeface="Calibri" pitchFamily="34" charset="0"/>
                <a:ea typeface="Chalkboard" charset="0"/>
                <a:cs typeface="Chalkboard" charset="0"/>
              </a:endParaRPr>
            </a:p>
          </p:txBody>
        </p:sp>
        <p:sp>
          <p:nvSpPr>
            <p:cNvPr id="85" name="Text Box 7"/>
            <p:cNvSpPr txBox="1">
              <a:spLocks noChangeArrowheads="1"/>
            </p:cNvSpPr>
            <p:nvPr/>
          </p:nvSpPr>
          <p:spPr bwMode="auto">
            <a:xfrm rot="19528613">
              <a:off x="3285208" y="2806152"/>
              <a:ext cx="576064" cy="461665"/>
            </a:xfrm>
            <a:prstGeom prst="rect">
              <a:avLst/>
            </a:prstGeom>
            <a:noFill/>
            <a:ln w="9525">
              <a:noFill/>
              <a:miter lim="800000"/>
              <a:headEnd/>
              <a:tailEnd/>
            </a:ln>
          </p:spPr>
          <p:txBody>
            <a:bodyPr wrap="square">
              <a:spAutoFit/>
            </a:bodyPr>
            <a:lstStyle/>
            <a:p>
              <a:pPr marL="457200" indent="-457200">
                <a:spcBef>
                  <a:spcPct val="50000"/>
                </a:spcBef>
              </a:pPr>
              <a:r>
                <a:rPr lang="en-US" sz="2400" dirty="0" err="1">
                  <a:latin typeface="Calibri" pitchFamily="34" charset="0"/>
                  <a:ea typeface="Chalkboard" charset="0"/>
                  <a:cs typeface="Chalkboard" charset="0"/>
                </a:rPr>
                <a:t>m</a:t>
              </a:r>
              <a:r>
                <a:rPr lang="en-US" sz="2400" baseline="-25000" dirty="0" err="1" smtClean="0">
                  <a:latin typeface="Calibri" pitchFamily="34" charset="0"/>
                  <a:ea typeface="Chalkboard" charset="0"/>
                  <a:cs typeface="Chalkboard" charset="0"/>
                </a:rPr>
                <a:t>t</a:t>
              </a:r>
              <a:endParaRPr lang="en-US" sz="2400" baseline="-25000" dirty="0" smtClean="0">
                <a:solidFill>
                  <a:srgbClr val="0000FF"/>
                </a:solidFill>
                <a:latin typeface="Calibri" pitchFamily="34" charset="0"/>
                <a:ea typeface="Chalkboard" charset="0"/>
                <a:cs typeface="Chalkboard" charset="0"/>
              </a:endParaRPr>
            </a:p>
          </p:txBody>
        </p:sp>
        <p:cxnSp>
          <p:nvCxnSpPr>
            <p:cNvPr id="86" name="Straight Arrow Connector 85"/>
            <p:cNvCxnSpPr/>
            <p:nvPr/>
          </p:nvCxnSpPr>
          <p:spPr>
            <a:xfrm flipV="1">
              <a:off x="2843808" y="2708920"/>
              <a:ext cx="936104" cy="576064"/>
            </a:xfrm>
            <a:prstGeom prst="straightConnector1">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4499991" y="4472443"/>
            <a:ext cx="2016225" cy="972780"/>
            <a:chOff x="-2196753" y="3896380"/>
            <a:chExt cx="2016225" cy="972780"/>
          </a:xfrm>
        </p:grpSpPr>
        <p:pic>
          <p:nvPicPr>
            <p:cNvPr id="88" name="Picture 87"/>
            <p:cNvPicPr>
              <a:picLocks noChangeAspect="1"/>
            </p:cNvPicPr>
            <p:nvPr/>
          </p:nvPicPr>
          <p:blipFill>
            <a:blip r:embed="rId7"/>
            <a:stretch>
              <a:fillRect/>
            </a:stretch>
          </p:blipFill>
          <p:spPr>
            <a:xfrm>
              <a:off x="-2183684" y="3933056"/>
              <a:ext cx="2003155" cy="936104"/>
            </a:xfrm>
            <a:prstGeom prst="rect">
              <a:avLst/>
            </a:prstGeom>
          </p:spPr>
        </p:pic>
        <p:sp>
          <p:nvSpPr>
            <p:cNvPr id="89" name="Rectangle 88"/>
            <p:cNvSpPr/>
            <p:nvPr/>
          </p:nvSpPr>
          <p:spPr>
            <a:xfrm>
              <a:off x="-2196753" y="3896380"/>
              <a:ext cx="2016225" cy="338554"/>
            </a:xfrm>
            <a:prstGeom prst="rect">
              <a:avLst/>
            </a:prstGeom>
            <a:solidFill>
              <a:srgbClr val="FFFF00"/>
            </a:solidFill>
            <a:ln>
              <a:solidFill>
                <a:srgbClr val="339933"/>
              </a:solidFill>
            </a:ln>
          </p:spPr>
          <p:txBody>
            <a:bodyPr wrap="square">
              <a:spAutoFit/>
            </a:bodyPr>
            <a:lstStyle/>
            <a:p>
              <a:pPr>
                <a:spcBef>
                  <a:spcPct val="50000"/>
                </a:spcBef>
              </a:pPr>
              <a:r>
                <a:rPr lang="en-US" sz="1600" dirty="0" smtClean="0">
                  <a:latin typeface="Calibri" pitchFamily="34" charset="0"/>
                  <a:ea typeface="Chalkboard" charset="0"/>
                  <a:cs typeface="Chalkboard" charset="0"/>
                </a:rPr>
                <a:t>Decryption Oracle</a:t>
              </a:r>
              <a:endParaRPr lang="en-US" sz="1600" dirty="0">
                <a:solidFill>
                  <a:srgbClr val="0000FF"/>
                </a:solidFill>
                <a:latin typeface="Calibri" pitchFamily="34" charset="0"/>
                <a:ea typeface="Chalkboard" charset="0"/>
                <a:cs typeface="Chalkboard" charset="0"/>
              </a:endParaRPr>
            </a:p>
          </p:txBody>
        </p:sp>
      </p:grpSp>
      <p:sp>
        <p:nvSpPr>
          <p:cNvPr id="5" name="Rectangle 4"/>
          <p:cNvSpPr/>
          <p:nvPr/>
        </p:nvSpPr>
        <p:spPr>
          <a:xfrm>
            <a:off x="288032" y="4154303"/>
            <a:ext cx="8748464" cy="2308324"/>
          </a:xfrm>
          <a:prstGeom prst="rect">
            <a:avLst/>
          </a:prstGeom>
          <a:solidFill>
            <a:srgbClr val="CCFFCC"/>
          </a:solidFill>
        </p:spPr>
        <p:txBody>
          <a:bodyPr wrap="square">
            <a:spAutoFit/>
          </a:bodyPr>
          <a:lstStyle/>
          <a:p>
            <a:r>
              <a:rPr lang="en-US" sz="2400" dirty="0" smtClean="0">
                <a:latin typeface="Calibri" pitchFamily="34" charset="0"/>
                <a:ea typeface="Chalkboard" charset="0"/>
                <a:cs typeface="Chalkboard" charset="0"/>
              </a:rPr>
              <a:t>&gt;&gt; CCA is more powerful than CPA (subsumes CPA)</a:t>
            </a:r>
          </a:p>
          <a:p>
            <a:endParaRPr lang="en-US" sz="2400" dirty="0" smtClean="0">
              <a:latin typeface="Calibri" pitchFamily="34" charset="0"/>
              <a:ea typeface="Chalkboard" charset="0"/>
              <a:cs typeface="Chalkboard" charset="0"/>
            </a:endParaRPr>
          </a:p>
          <a:p>
            <a:r>
              <a:rPr lang="en-US" sz="2400" dirty="0" smtClean="0">
                <a:latin typeface="Calibri" pitchFamily="34" charset="0"/>
                <a:ea typeface="Chalkboard" charset="0"/>
                <a:cs typeface="Chalkboard" charset="0"/>
              </a:rPr>
              <a:t>&gt;&gt; Getting Decryption Oracle (DO) Service is much easier than getting Encryption Oracle service</a:t>
            </a:r>
          </a:p>
          <a:p>
            <a:endParaRPr lang="en-US" sz="2400" dirty="0" smtClean="0">
              <a:latin typeface="Calibri" pitchFamily="34" charset="0"/>
              <a:ea typeface="Chalkboard" charset="0"/>
              <a:cs typeface="Chalkboard" charset="0"/>
            </a:endParaRPr>
          </a:p>
          <a:p>
            <a:r>
              <a:rPr lang="en-US" sz="2400" dirty="0" smtClean="0">
                <a:latin typeface="Calibri" pitchFamily="34" charset="0"/>
                <a:ea typeface="Chalkboard" charset="0"/>
                <a:cs typeface="Chalkboard" charset="0"/>
              </a:rPr>
              <a:t>&gt;&gt;  A little help from DO can be very very detrimental.</a:t>
            </a:r>
            <a:endParaRPr lang="en-US" sz="2400" dirty="0">
              <a:latin typeface="Calibri" pitchFamily="34" charset="0"/>
              <a:ea typeface="Chalkboard" charset="0"/>
              <a:cs typeface="Chalkboard" charset="0"/>
            </a:endParaRPr>
          </a:p>
        </p:txBody>
      </p:sp>
      <p:sp>
        <p:nvSpPr>
          <p:cNvPr id="6" name="日期占位符 5"/>
          <p:cNvSpPr>
            <a:spLocks noGrp="1"/>
          </p:cNvSpPr>
          <p:nvPr>
            <p:ph type="dt" sz="half" idx="10"/>
          </p:nvPr>
        </p:nvSpPr>
        <p:spPr/>
        <p:txBody>
          <a:bodyPr/>
          <a:lstStyle/>
          <a:p>
            <a:pPr>
              <a:defRPr/>
            </a:pPr>
            <a:r>
              <a:rPr lang="en-US" altLang="zh-CN" smtClean="0"/>
              <a:t>Thur, 11/10/2018</a:t>
            </a:r>
            <a:endParaRPr lang="en-US" dirty="0"/>
          </a:p>
        </p:txBody>
      </p:sp>
      <p:sp>
        <p:nvSpPr>
          <p:cNvPr id="7" name="页脚占位符 6"/>
          <p:cNvSpPr>
            <a:spLocks noGrp="1"/>
          </p:cNvSpPr>
          <p:nvPr>
            <p:ph type="ftr" sz="quarter" idx="11"/>
          </p:nvPr>
        </p:nvSpPr>
        <p:spPr/>
        <p:txBody>
          <a:bodyPr/>
          <a:lstStyle/>
          <a:p>
            <a:pPr>
              <a:defRPr/>
            </a:pPr>
            <a:r>
              <a:rPr lang="en-US" smtClean="0"/>
              <a:t>S8101034Q-Modern Cryptography-Lect9.1</a:t>
            </a:r>
            <a:endParaRPr lang="en-US" dirty="0"/>
          </a:p>
        </p:txBody>
      </p:sp>
      <p:sp>
        <p:nvSpPr>
          <p:cNvPr id="8" name="灯片编号占位符 7"/>
          <p:cNvSpPr>
            <a:spLocks noGrp="1"/>
          </p:cNvSpPr>
          <p:nvPr>
            <p:ph type="sldNum" sz="quarter" idx="12"/>
          </p:nvPr>
        </p:nvSpPr>
        <p:spPr/>
        <p:txBody>
          <a:bodyPr/>
          <a:lstStyle/>
          <a:p>
            <a:pPr>
              <a:defRPr/>
            </a:pPr>
            <a:fld id="{A210B1BB-E12E-441C-BC6A-ECF78AA782CB}" type="slidenum">
              <a:rPr lang="en-US" smtClean="0"/>
              <a:pPr>
                <a:defRPr/>
              </a:pPr>
              <a:t>5</a:t>
            </a:fld>
            <a:endParaRPr lang="en-US" dirty="0"/>
          </a:p>
        </p:txBody>
      </p:sp>
    </p:spTree>
    <p:extLst>
      <p:ext uri="{BB962C8B-B14F-4D97-AF65-F5344CB8AC3E}">
        <p14:creationId xmlns:p14="http://schemas.microsoft.com/office/powerpoint/2010/main" val="278784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linds(horizontal)">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blinds(horizontal)">
                                      <p:cBhvr>
                                        <p:cTn id="12" dur="500"/>
                                        <p:tgtEl>
                                          <p:spTgt spid="80898"/>
                                        </p:tgtEl>
                                      </p:cBhvr>
                                    </p:animEffect>
                                  </p:childTnLst>
                                </p:cTn>
                              </p:par>
                              <p:par>
                                <p:cTn id="13" presetID="3" presetClass="entr" presetSubtype="1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par>
                                <p:cTn id="22" presetID="3" presetClass="entr" presetSubtype="10"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blinds(horizontal)">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56"/>
                                        </p:tgtEl>
                                      </p:cBhvr>
                                    </p:animEffect>
                                    <p:set>
                                      <p:cBhvr>
                                        <p:cTn id="29" dur="1" fill="hold">
                                          <p:stCondLst>
                                            <p:cond delay="499"/>
                                          </p:stCondLst>
                                        </p:cTn>
                                        <p:tgtEl>
                                          <p:spTgt spid="56"/>
                                        </p:tgtEl>
                                        <p:attrNameLst>
                                          <p:attrName>style.visibility</p:attrName>
                                        </p:attrNameLst>
                                      </p:cBhvr>
                                      <p:to>
                                        <p:strVal val="hidden"/>
                                      </p:to>
                                    </p:set>
                                  </p:childTnLst>
                                </p:cTn>
                              </p:par>
                              <p:par>
                                <p:cTn id="30" presetID="3" presetClass="entr" presetSubtype="1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59"/>
                                        </p:tgtEl>
                                      </p:cBhvr>
                                    </p:animEffect>
                                    <p:set>
                                      <p:cBhvr>
                                        <p:cTn id="37" dur="1" fill="hold">
                                          <p:stCondLst>
                                            <p:cond delay="499"/>
                                          </p:stCondLst>
                                        </p:cTn>
                                        <p:tgtEl>
                                          <p:spTgt spid="59"/>
                                        </p:tgtEl>
                                        <p:attrNameLst>
                                          <p:attrName>style.visibility</p:attrName>
                                        </p:attrNameLst>
                                      </p:cBhvr>
                                      <p:to>
                                        <p:strVal val="hidden"/>
                                      </p:to>
                                    </p:set>
                                  </p:childTnLst>
                                </p:cTn>
                              </p:par>
                              <p:par>
                                <p:cTn id="38" presetID="3" presetClass="entr" presetSubtype="1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blinds(horizontal)">
                                      <p:cBhvr>
                                        <p:cTn id="40" dur="500"/>
                                        <p:tgtEl>
                                          <p:spTgt spid="6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3" presetClass="exit" presetSubtype="10" fill="hold" nodeType="withEffect">
                                  <p:stCondLst>
                                    <p:cond delay="0"/>
                                  </p:stCondLst>
                                  <p:childTnLst>
                                    <p:animEffect transition="out" filter="blinds(horizontal)">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par>
                                <p:cTn id="49" presetID="3" presetClass="exit" presetSubtype="10" fill="hold" nodeType="withEffect">
                                  <p:stCondLst>
                                    <p:cond delay="0"/>
                                  </p:stCondLst>
                                  <p:childTnLst>
                                    <p:animEffect transition="out" filter="blinds(horizontal)">
                                      <p:cBhvr>
                                        <p:cTn id="50" dur="500"/>
                                        <p:tgtEl>
                                          <p:spTgt spid="42"/>
                                        </p:tgtEl>
                                      </p:cBhvr>
                                    </p:animEffect>
                                    <p:set>
                                      <p:cBhvr>
                                        <p:cTn id="51" dur="1" fill="hold">
                                          <p:stCondLst>
                                            <p:cond delay="499"/>
                                          </p:stCondLst>
                                        </p:cTn>
                                        <p:tgtEl>
                                          <p:spTgt spid="42"/>
                                        </p:tgtEl>
                                        <p:attrNameLst>
                                          <p:attrName>style.visibility</p:attrName>
                                        </p:attrNameLst>
                                      </p:cBhvr>
                                      <p:to>
                                        <p:strVal val="hidden"/>
                                      </p:to>
                                    </p:set>
                                  </p:childTnLst>
                                </p:cTn>
                              </p:par>
                              <p:par>
                                <p:cTn id="52" presetID="3" presetClass="exit" presetSubtype="10" fill="hold" nodeType="withEffect">
                                  <p:stCondLst>
                                    <p:cond delay="0"/>
                                  </p:stCondLst>
                                  <p:childTnLst>
                                    <p:animEffect transition="out" filter="blinds(horizontal)">
                                      <p:cBhvr>
                                        <p:cTn id="53" dur="500"/>
                                        <p:tgtEl>
                                          <p:spTgt spid="36"/>
                                        </p:tgtEl>
                                      </p:cBhvr>
                                    </p:animEffect>
                                    <p:set>
                                      <p:cBhvr>
                                        <p:cTn id="54" dur="1" fill="hold">
                                          <p:stCondLst>
                                            <p:cond delay="499"/>
                                          </p:stCondLst>
                                        </p:cTn>
                                        <p:tgtEl>
                                          <p:spTgt spid="36"/>
                                        </p:tgtEl>
                                        <p:attrNameLst>
                                          <p:attrName>style.visibility</p:attrName>
                                        </p:attrNameLst>
                                      </p:cBhvr>
                                      <p:to>
                                        <p:strVal val="hidden"/>
                                      </p:to>
                                    </p:set>
                                  </p:childTnLst>
                                </p:cTn>
                              </p:par>
                              <p:par>
                                <p:cTn id="55" presetID="3" presetClass="entr" presetSubtype="1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blinds(horizont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7"/>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par>
                                <p:cTn id="66" presetID="3" presetClass="entr" presetSubtype="10" fill="hold" nodeType="with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blinds(horizontal)">
                                      <p:cBhvr>
                                        <p:cTn id="68" dur="500"/>
                                        <p:tgtEl>
                                          <p:spTgt spid="7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1"/>
                                        </p:tgtEl>
                                        <p:attrNameLst>
                                          <p:attrName>style.visibility</p:attrName>
                                        </p:attrNameLst>
                                      </p:cBhvr>
                                      <p:to>
                                        <p:strVal val="hidden"/>
                                      </p:to>
                                    </p:set>
                                  </p:childTnLst>
                                </p:cTn>
                              </p:par>
                              <p:par>
                                <p:cTn id="73" presetID="3" presetClass="entr" presetSubtype="1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blinds(horizontal)">
                                      <p:cBhvr>
                                        <p:cTn id="75" dur="500"/>
                                        <p:tgtEl>
                                          <p:spTgt spid="77"/>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77"/>
                                        </p:tgtEl>
                                        <p:attrNameLst>
                                          <p:attrName>style.visibility</p:attrName>
                                        </p:attrNameLst>
                                      </p:cBhvr>
                                      <p:to>
                                        <p:strVal val="hidden"/>
                                      </p:to>
                                    </p:set>
                                  </p:childTnLst>
                                </p:cTn>
                              </p:par>
                              <p:par>
                                <p:cTn id="80" presetID="3" presetClass="entr" presetSubtype="1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blinds(horizontal)">
                                      <p:cBhvr>
                                        <p:cTn id="82" dur="500"/>
                                        <p:tgtEl>
                                          <p:spTgt spid="8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44"/>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57"/>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2"/>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7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8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9" grpId="0"/>
      <p:bldP spid="55" grpId="0"/>
      <p:bldP spid="43" grpId="0"/>
      <p:bldP spid="53" grpId="0"/>
      <p:bldP spid="70" grpId="0"/>
      <p:bldP spid="76"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611560" y="44624"/>
            <a:ext cx="7560840" cy="720080"/>
          </a:xfrm>
          <a:prstGeom prst="rect">
            <a:avLst/>
          </a:prstGeom>
        </p:spPr>
        <p:txBody>
          <a:bodyPr/>
          <a:lstStyle/>
          <a:p>
            <a:pPr algn="ctr">
              <a:defRPr/>
            </a:pPr>
            <a:r>
              <a:rPr lang="en-US" sz="4000" kern="0" dirty="0" smtClean="0">
                <a:solidFill>
                  <a:srgbClr val="009900"/>
                </a:solidFill>
                <a:latin typeface="Calibri" pitchFamily="34" charset="0"/>
                <a:ea typeface="+mj-ea"/>
                <a:cs typeface="+mj-cs"/>
              </a:rPr>
              <a:t>DO Service is Practical</a:t>
            </a:r>
            <a:endParaRPr lang="en-US" sz="4000" kern="0" dirty="0">
              <a:solidFill>
                <a:srgbClr val="009900"/>
              </a:solidFill>
              <a:latin typeface="Calibri" pitchFamily="34" charset="0"/>
              <a:ea typeface="+mj-ea"/>
              <a:cs typeface="+mj-cs"/>
            </a:endParaRPr>
          </a:p>
        </p:txBody>
      </p:sp>
      <p:sp>
        <p:nvSpPr>
          <p:cNvPr id="2050" name="AutoShape 2"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ndParaRPr>
          </a:p>
        </p:txBody>
      </p:sp>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ndParaRPr>
          </a:p>
        </p:txBody>
      </p:sp>
      <p:sp>
        <p:nvSpPr>
          <p:cNvPr id="32" name="Text Box 7"/>
          <p:cNvSpPr txBox="1">
            <a:spLocks noChangeArrowheads="1"/>
          </p:cNvSpPr>
          <p:nvPr/>
        </p:nvSpPr>
        <p:spPr bwMode="auto">
          <a:xfrm>
            <a:off x="251520" y="1127646"/>
            <a:ext cx="2444080" cy="1015663"/>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m = transfer $x from my account to account #y</a:t>
            </a:r>
            <a:endParaRPr lang="en-US" sz="2000" baseline="-25000" dirty="0" smtClean="0">
              <a:solidFill>
                <a:srgbClr val="0000FF"/>
              </a:solidFill>
              <a:latin typeface="Calibri" pitchFamily="34" charset="0"/>
            </a:endParaRPr>
          </a:p>
        </p:txBody>
      </p:sp>
      <p:pic>
        <p:nvPicPr>
          <p:cNvPr id="39" name="Picture 38" descr="download.jpg"/>
          <p:cNvPicPr>
            <a:picLocks noChangeAspect="1"/>
          </p:cNvPicPr>
          <p:nvPr/>
        </p:nvPicPr>
        <p:blipFill>
          <a:blip r:embed="rId3" cstate="print"/>
          <a:stretch>
            <a:fillRect/>
          </a:stretch>
        </p:blipFill>
        <p:spPr>
          <a:xfrm>
            <a:off x="467544" y="2276872"/>
            <a:ext cx="717997" cy="1106747"/>
          </a:xfrm>
          <a:prstGeom prst="rect">
            <a:avLst/>
          </a:prstGeom>
        </p:spPr>
      </p:pic>
      <p:sp>
        <p:nvSpPr>
          <p:cNvPr id="40" name="Text Box 7"/>
          <p:cNvSpPr txBox="1">
            <a:spLocks noChangeArrowheads="1"/>
          </p:cNvSpPr>
          <p:nvPr/>
        </p:nvSpPr>
        <p:spPr bwMode="auto">
          <a:xfrm>
            <a:off x="35496" y="3573016"/>
            <a:ext cx="194421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Bank customer </a:t>
            </a:r>
            <a:endParaRPr lang="en-US" sz="2000" baseline="-25000" dirty="0" smtClean="0">
              <a:solidFill>
                <a:srgbClr val="0000FF"/>
              </a:solidFill>
              <a:latin typeface="Calibri" pitchFamily="34" charset="0"/>
            </a:endParaRPr>
          </a:p>
        </p:txBody>
      </p:sp>
      <p:grpSp>
        <p:nvGrpSpPr>
          <p:cNvPr id="41" name="Group 27"/>
          <p:cNvGrpSpPr/>
          <p:nvPr/>
        </p:nvGrpSpPr>
        <p:grpSpPr>
          <a:xfrm>
            <a:off x="2339752" y="2636912"/>
            <a:ext cx="711696" cy="400110"/>
            <a:chOff x="2771800" y="2636912"/>
            <a:chExt cx="711696" cy="400110"/>
          </a:xfrm>
        </p:grpSpPr>
        <p:sp>
          <p:nvSpPr>
            <p:cNvPr id="42" name="Rectangle 41"/>
            <p:cNvSpPr/>
            <p:nvPr/>
          </p:nvSpPr>
          <p:spPr>
            <a:xfrm>
              <a:off x="2771800" y="2636912"/>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ndParaRPr>
            </a:p>
          </p:txBody>
        </p:sp>
        <p:sp>
          <p:nvSpPr>
            <p:cNvPr id="43" name="Text Box 7"/>
            <p:cNvSpPr txBox="1">
              <a:spLocks noChangeArrowheads="1"/>
            </p:cNvSpPr>
            <p:nvPr/>
          </p:nvSpPr>
          <p:spPr bwMode="auto">
            <a:xfrm>
              <a:off x="2771800" y="2636912"/>
              <a:ext cx="71169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Enc</a:t>
              </a:r>
              <a:endParaRPr lang="en-US" sz="2000" baseline="-25000" dirty="0" smtClean="0">
                <a:solidFill>
                  <a:srgbClr val="0000FF"/>
                </a:solidFill>
                <a:latin typeface="Calibri" pitchFamily="34" charset="0"/>
              </a:endParaRPr>
            </a:p>
          </p:txBody>
        </p:sp>
      </p:grpSp>
      <p:cxnSp>
        <p:nvCxnSpPr>
          <p:cNvPr id="44" name="Straight Arrow Connector 43"/>
          <p:cNvCxnSpPr/>
          <p:nvPr/>
        </p:nvCxnSpPr>
        <p:spPr>
          <a:xfrm>
            <a:off x="1259632" y="2852936"/>
            <a:ext cx="100811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 Box 7"/>
          <p:cNvSpPr txBox="1">
            <a:spLocks noChangeArrowheads="1"/>
          </p:cNvSpPr>
          <p:nvPr/>
        </p:nvSpPr>
        <p:spPr bwMode="auto">
          <a:xfrm>
            <a:off x="1628056" y="2492896"/>
            <a:ext cx="35165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m</a:t>
            </a:r>
            <a:endParaRPr lang="en-US" sz="2000" baseline="-25000" dirty="0" smtClean="0">
              <a:solidFill>
                <a:srgbClr val="0000FF"/>
              </a:solidFill>
              <a:latin typeface="Calibri" pitchFamily="34" charset="0"/>
            </a:endParaRPr>
          </a:p>
        </p:txBody>
      </p:sp>
      <p:cxnSp>
        <p:nvCxnSpPr>
          <p:cNvPr id="46" name="Straight Arrow Connector 45"/>
          <p:cNvCxnSpPr/>
          <p:nvPr/>
        </p:nvCxnSpPr>
        <p:spPr>
          <a:xfrm>
            <a:off x="2915816" y="2852936"/>
            <a:ext cx="108012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 Box 7"/>
          <p:cNvSpPr txBox="1">
            <a:spLocks noChangeArrowheads="1"/>
          </p:cNvSpPr>
          <p:nvPr/>
        </p:nvSpPr>
        <p:spPr bwMode="auto">
          <a:xfrm>
            <a:off x="3068216" y="2492896"/>
            <a:ext cx="35165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c</a:t>
            </a:r>
            <a:endParaRPr lang="en-US" sz="2000" baseline="-25000" dirty="0" smtClean="0">
              <a:solidFill>
                <a:srgbClr val="0000FF"/>
              </a:solidFill>
              <a:latin typeface="Calibri" pitchFamily="34" charset="0"/>
            </a:endParaRPr>
          </a:p>
        </p:txBody>
      </p:sp>
      <p:pic>
        <p:nvPicPr>
          <p:cNvPr id="52" name="Picture 51" descr="download.jpg"/>
          <p:cNvPicPr>
            <a:picLocks noChangeAspect="1"/>
          </p:cNvPicPr>
          <p:nvPr/>
        </p:nvPicPr>
        <p:blipFill>
          <a:blip r:embed="rId4" cstate="print"/>
          <a:stretch>
            <a:fillRect/>
          </a:stretch>
        </p:blipFill>
        <p:spPr>
          <a:xfrm>
            <a:off x="7884368" y="2204864"/>
            <a:ext cx="1152128" cy="1080119"/>
          </a:xfrm>
          <a:prstGeom prst="rect">
            <a:avLst/>
          </a:prstGeom>
        </p:spPr>
      </p:pic>
      <p:sp>
        <p:nvSpPr>
          <p:cNvPr id="53" name="Text Box 7"/>
          <p:cNvSpPr txBox="1">
            <a:spLocks noChangeArrowheads="1"/>
          </p:cNvSpPr>
          <p:nvPr/>
        </p:nvSpPr>
        <p:spPr bwMode="auto">
          <a:xfrm>
            <a:off x="7884368" y="3356992"/>
            <a:ext cx="104360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sym typeface="Symbol"/>
              </a:rPr>
              <a:t>Bank</a:t>
            </a:r>
            <a:endParaRPr lang="en-US" sz="2000" baseline="-25000" dirty="0" smtClean="0">
              <a:solidFill>
                <a:srgbClr val="0000FF"/>
              </a:solidFill>
              <a:latin typeface="Calibri" pitchFamily="34" charset="0"/>
            </a:endParaRPr>
          </a:p>
        </p:txBody>
      </p: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3" name="页脚占位符 2"/>
          <p:cNvSpPr>
            <a:spLocks noGrp="1"/>
          </p:cNvSpPr>
          <p:nvPr>
            <p:ph type="ftr" sz="quarter" idx="11"/>
          </p:nvPr>
        </p:nvSpPr>
        <p:spPr/>
        <p:txBody>
          <a:bodyPr/>
          <a:lstStyle/>
          <a:p>
            <a:pPr>
              <a:defRPr/>
            </a:pPr>
            <a:r>
              <a:rPr lang="en-US" smtClean="0"/>
              <a:t>S8101034Q-Modern Cryptography-Lect9.1</a:t>
            </a:r>
            <a:endParaRPr lang="en-US" dirty="0"/>
          </a:p>
        </p:txBody>
      </p:sp>
      <p:sp>
        <p:nvSpPr>
          <p:cNvPr id="4" name="灯片编号占位符 3"/>
          <p:cNvSpPr>
            <a:spLocks noGrp="1"/>
          </p:cNvSpPr>
          <p:nvPr>
            <p:ph type="sldNum" sz="quarter" idx="12"/>
          </p:nvPr>
        </p:nvSpPr>
        <p:spPr/>
        <p:txBody>
          <a:bodyPr/>
          <a:lstStyle/>
          <a:p>
            <a:pPr>
              <a:defRPr/>
            </a:pPr>
            <a:fld id="{A210B1BB-E12E-441C-BC6A-ECF78AA782CB}" type="slidenum">
              <a:rPr lang="en-US" smtClean="0"/>
              <a:pPr>
                <a:defRPr/>
              </a:pPr>
              <a:t>6</a:t>
            </a:fld>
            <a:endParaRPr lang="en-US" dirty="0"/>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linds(horizontal)">
                                      <p:cBhvr>
                                        <p:cTn id="10" dur="500"/>
                                        <p:tgtEl>
                                          <p:spTgt spid="45"/>
                                        </p:tgtEl>
                                      </p:cBhvr>
                                    </p:animEffect>
                                  </p:childTnLst>
                                </p:cTn>
                              </p:par>
                              <p:par>
                                <p:cTn id="11" presetID="3" presetClass="entr" presetSubtype="1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blinds(horizontal)">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linds(horizontal)">
                                      <p:cBhvr>
                                        <p:cTn id="21" dur="500"/>
                                        <p:tgtEl>
                                          <p:spTgt spid="47"/>
                                        </p:tgtEl>
                                      </p:cBhvr>
                                    </p:animEffect>
                                  </p:childTnLst>
                                </p:cTn>
                              </p:par>
                              <p:par>
                                <p:cTn id="22" presetID="3" presetClass="entr" presetSubtype="1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linds(horizontal)">
                                      <p:cBhvr>
                                        <p:cTn id="2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5"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7"/>
          <p:cNvSpPr txBox="1">
            <a:spLocks noChangeArrowheads="1"/>
          </p:cNvSpPr>
          <p:nvPr/>
        </p:nvSpPr>
        <p:spPr bwMode="auto">
          <a:xfrm>
            <a:off x="6084168" y="2492896"/>
            <a:ext cx="48809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c’</a:t>
            </a:r>
            <a:endParaRPr lang="en-US" sz="2000" baseline="-25000" dirty="0" smtClean="0">
              <a:solidFill>
                <a:srgbClr val="0000FF"/>
              </a:solidFill>
              <a:latin typeface="Calibri" pitchFamily="34" charset="0"/>
              <a:ea typeface="Chalkboard" charset="0"/>
              <a:cs typeface="Chalkboard" charset="0"/>
            </a:endParaRPr>
          </a:p>
        </p:txBody>
      </p:sp>
      <p:grpSp>
        <p:nvGrpSpPr>
          <p:cNvPr id="40" name="Group 27"/>
          <p:cNvGrpSpPr/>
          <p:nvPr/>
        </p:nvGrpSpPr>
        <p:grpSpPr>
          <a:xfrm>
            <a:off x="6516216" y="2636912"/>
            <a:ext cx="711696" cy="400110"/>
            <a:chOff x="2771800" y="2636912"/>
            <a:chExt cx="711696" cy="400110"/>
          </a:xfrm>
        </p:grpSpPr>
        <p:sp>
          <p:nvSpPr>
            <p:cNvPr id="41" name="Rectangle 40"/>
            <p:cNvSpPr/>
            <p:nvPr/>
          </p:nvSpPr>
          <p:spPr>
            <a:xfrm>
              <a:off x="2771800" y="2636912"/>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42" name="Text Box 7"/>
            <p:cNvSpPr txBox="1">
              <a:spLocks noChangeArrowheads="1"/>
            </p:cNvSpPr>
            <p:nvPr/>
          </p:nvSpPr>
          <p:spPr bwMode="auto">
            <a:xfrm>
              <a:off x="2771800" y="2636912"/>
              <a:ext cx="71169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Dec</a:t>
              </a:r>
              <a:endParaRPr lang="en-US" sz="2000" baseline="-25000" dirty="0" smtClean="0">
                <a:solidFill>
                  <a:srgbClr val="0000FF"/>
                </a:solidFill>
                <a:latin typeface="Calibri" pitchFamily="34" charset="0"/>
                <a:ea typeface="Chalkboard" charset="0"/>
                <a:cs typeface="Chalkboard" charset="0"/>
              </a:endParaRPr>
            </a:p>
          </p:txBody>
        </p:sp>
      </p:grpSp>
      <p:sp>
        <p:nvSpPr>
          <p:cNvPr id="45" name="Text Box 7"/>
          <p:cNvSpPr txBox="1">
            <a:spLocks noChangeArrowheads="1"/>
          </p:cNvSpPr>
          <p:nvPr/>
        </p:nvSpPr>
        <p:spPr bwMode="auto">
          <a:xfrm>
            <a:off x="7316688" y="2492896"/>
            <a:ext cx="49567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m’</a:t>
            </a:r>
            <a:endParaRPr lang="en-US" sz="2000" baseline="-25000" dirty="0" smtClean="0">
              <a:solidFill>
                <a:srgbClr val="0000FF"/>
              </a:solidFill>
              <a:latin typeface="Calibri" pitchFamily="34" charset="0"/>
              <a:ea typeface="Chalkboard" charset="0"/>
              <a:cs typeface="Chalkboard" charset="0"/>
            </a:endParaRPr>
          </a:p>
        </p:txBody>
      </p:sp>
      <p:pic>
        <p:nvPicPr>
          <p:cNvPr id="22" name="Picture 21" descr="download.jpg"/>
          <p:cNvPicPr>
            <a:picLocks noChangeAspect="1"/>
          </p:cNvPicPr>
          <p:nvPr/>
        </p:nvPicPr>
        <p:blipFill>
          <a:blip r:embed="rId3" cstate="print"/>
          <a:stretch>
            <a:fillRect/>
          </a:stretch>
        </p:blipFill>
        <p:spPr>
          <a:xfrm>
            <a:off x="7884368" y="2204864"/>
            <a:ext cx="1152128" cy="1080119"/>
          </a:xfrm>
          <a:prstGeom prst="rect">
            <a:avLst/>
          </a:prstGeom>
        </p:spPr>
      </p:pic>
      <p:sp>
        <p:nvSpPr>
          <p:cNvPr id="53" name="Down Arrow 52"/>
          <p:cNvSpPr/>
          <p:nvPr/>
        </p:nvSpPr>
        <p:spPr>
          <a:xfrm>
            <a:off x="4860032" y="1890773"/>
            <a:ext cx="504056" cy="1034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3" name="Cloud Callout 2"/>
          <p:cNvSpPr/>
          <p:nvPr/>
        </p:nvSpPr>
        <p:spPr>
          <a:xfrm>
            <a:off x="3671392" y="2143116"/>
            <a:ext cx="5472608" cy="792088"/>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Calibri" pitchFamily="34" charset="0"/>
              <a:ea typeface="Chalkboard" charset="0"/>
              <a:cs typeface="Chalkboard" charset="0"/>
            </a:endParaRPr>
          </a:p>
        </p:txBody>
      </p:sp>
      <p:pic>
        <p:nvPicPr>
          <p:cNvPr id="29" name="Picture 28" descr="download.jpg"/>
          <p:cNvPicPr>
            <a:picLocks noChangeAspect="1"/>
          </p:cNvPicPr>
          <p:nvPr/>
        </p:nvPicPr>
        <p:blipFill>
          <a:blip r:embed="rId4" cstate="print"/>
          <a:stretch>
            <a:fillRect/>
          </a:stretch>
        </p:blipFill>
        <p:spPr>
          <a:xfrm>
            <a:off x="4525830" y="3068960"/>
            <a:ext cx="1126290" cy="908298"/>
          </a:xfrm>
          <a:prstGeom prst="rect">
            <a:avLst/>
          </a:prstGeom>
        </p:spPr>
      </p:pic>
      <p:sp>
        <p:nvSpPr>
          <p:cNvPr id="2052" name="AutoShape 4"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sz="2400">
              <a:latin typeface="Calibri" pitchFamily="34" charset="0"/>
              <a:ea typeface="Chalkboard" charset="0"/>
              <a:cs typeface="Chalkboard" charset="0"/>
            </a:endParaRPr>
          </a:p>
        </p:txBody>
      </p:sp>
      <p:sp>
        <p:nvSpPr>
          <p:cNvPr id="2054" name="AutoShape 6" descr="data:image/jpeg;base64,/9j/4AAQSkZJRgABAQAAAQABAAD/2wCEAAkGBxMREhUUEhAWFRUVEhAQEBIVFBAUHBYXFBQWFxQVFRQYHSggGBolHRUVITEiJSkrLi4uFx8zODMsNygtLisBCgoKDg0OGxAQGiwkIB8sLCwsLCwsLCwsLCwsLCwsLCwsLCwsLCwsLCwsLCwvLCwsLCwsLCwsLCwsLCwsLSwsLP/AABEIARcAtQMBEQACEQEDEQH/xAAbAAEAAgMBAQAAAAAAAAAAAAAAAwQCBQYBB//EAEIQAAIBAgIGBgcGAwcFAAAAAAABAgMRBCEFEjFBUWEGE3GBkaEUIjJCUrHBYnKCktHworLhByMzY3PC8RUkNFPS/8QAGwEBAAMBAQEBAAAAAAAAAAAAAAECAwQGBQf/xAAyEQEAAQMBBgMIAgIDAQAAAAAAAQIDEQQFEiExQVETcfAyYYGRobHB0SLhQvEzNGIj/9oADAMBAAIRAxEAPwD7iAAAAAAABWx2Pp0I61WooLdfa+xbX3GV29btRvVzhEzEc3L47pur6tCi5PdKeX8Kzt3o+Rf21TT/AMcfGeDObnZqq2mMZV9qt1a4QSXms/M+Td2xfq5VfLh/au9VKtKnOXt1qs+2cmcNWtvVc6p+cq8XnoEfhfjIw8avuYSQi4+zOpH7tSpH6m1Otv08qp+cpW6OlsTT9nEOXKolPz2+Z2Wts6ijnOfPj6+ad6W0wnTFxyxFGy31KfrLvi814n1tPtyirhcjHl+v9rRc7ukwGPpV461KopLfbau1bV3n2rV63djeonLSJieSyapAAAAAAAAAAAAAAcp0i6XRpN06FpTWUp7Yx5L4n5dp8fW7Ui3O5a4z36R+2dVeOTkeqqVpa9Wcm3vebfJcEeZv6mqurMzmWXNtsLo2y2aq8zjqqmea0UrtPCxW6/bmVTiEyRCXoHjVwIamEi91uzIlGIVK2Ca2Zrz8BlEw16pShLXoydOa3p2vyZ1WNVXaqzEquo6P9K1UapYhKFTZGWyMnwfwvyfkeq0O1abuKbnCe/Sf1LWmvPCXUn2GgAAAAAAAAAAAOK6Y9JHd0KMuVWa/ki/m+7ifC2ltDGbVufOfx+2VdfSHPaPwGabWe5cObPL3LueEM4h0GHwyjzfH9DBeIwmlJLa7EJV542K4vsJwjMInpDhHz/oMI3mP/UH8K8WMG8yjpDjHzGDeSwxsXxXaMJzCxF32MhKDE4VSzWT48e0lEw02Nwmtk1aS2P8Ae40ormmVJh0HRDpA21h679ZZUpvfb3G+PB7/AJ+s2XtDxMWq58p/Hm0oq6S7A+41AAAAAAAAAGk6WaX9Go+q/wC8neFPl8Uu75tHBtDVeBa4c54R+1K6sQ4DR2Gu9Z55+rzfE8ZeudGMOlw1DUXN7Wcq8RhFiMYllHN8d39RgmVCc3La7kqsQgAAAAGVOo47HYJbDDYxSyeT8mQtEs8VQ11zWz9ATGWhxtBv1llKOatk8vqbWbk0yo77ozpX0mipP24+pUXNb+xrPxPdaHU+PaiqeccJb0VZhtjsWAAAAAAAAPmfSfFekYuST9WH90vw+2/G/gjyO1dTv3p7U8I9ebnrnMrujaO+2SyifBmU0wyxuJ91d7+gJlRJVAAAAAAAAAGwwWJv6r27nx5ELxKPSFKz1lv29ohFUMeiuK6jF6l7QrLVt9pZx87r8R9/Yuo3bu7P+XD49CicS+gnrW4AAAAAACDHYjq6c5/BCc/ypszu17lE1domUTOIfLtGQ2yebbtfzZ4C/VMy54dBUl1cEt9rLt3s5l+UNYSoAAAAAAAAAAHqYGyv1lN8beaIX5w0eNk46s1thOMl3P8AVI6dNcmi5Ex5/JR9Ro1FKKktkkpLsauj9CpnMRMOlmSAAAAAAajpbPVwla3wqP5pJP5nHtCrGmr8la/ZcRouGUFzV/G54O77UsIXcfUvK3D9szhapVJVAAAAAAAAAAABb0dUtK3H5oiVqWv0jG0ZrtXg/wChpa9qFZd/0cqa2Fov/Kgvyq30Pf6Oc2KJ90N6eUNidKwAAAAAGk6Zq+Dq/gf8cTg2lGdNV8PvClfsuM0TLOK+6/I8PcjjlhRPFLOV23xbZmliAAAAAAAAAAAAGdKVpJ8GgmFXS885LnL9DW1HFWqeLvOin/iUfufVnu9D/wBejydFHstsdawAAAAAGt6R0dfC1l/lyl+X1l8jm1lO9Yrj3SrVyfOMLUtqvkl9PoeErjOYcmcVLxg0AAAAAAAAAAAAANgazHVb3fFnVbjDOOM5fUNB0dTD0YvaqVO/bqq57rTU7lmmme0OynkvG6QAAAAAMZxTTTV0001yZExmMSPk86DpznSe2nOUe1J2v8n3nhNTam3cmmek4cdcYWcPUvkcddPVNM9ExRYAAAAAAAAAAAFfE1Ny7zSinqpVPRWweH6+vTpr3pqL7Nsn4X8Dv0lnxLlNHefomiH1tI9w63oAAAAAAAHC9O8A4VY14r1Z2hU+8ll4r+U87tnTfyi7HXhPn0Y3Kern0967Uzzzm5LVKsntyZlVRjk0irKUosNgRyrRW/wLRRKN6GDxK4E+GrvvPSeXmT4ZvixPIeGb7ONddhWaJTvQlTKrAENatbJbfkXppzzVqqUq1Sy57jemMypEZdP/AGf6Mu5V5LJXp0u335fTvZ6PY+n4zenyj8+vN0246u3PvNQAAAAAAACtpHBRr05U57JK3Y9zXNPMyvWqbtE0VcpRMZjD5fi8LPD1JUqm1P1Xuaexrkzxeq09Vm5NM9PrHdy10sTlZvVJ8SMA2SPAAAAAA9TtsIGTqviRuwnMo5Stmy8RlEQz0Ro6eLqqEcltnLdCPHt4czv0mlqv1xRT8Z7Naac8H1PCYaNKEYQVoxSjFdn1PYW6KbdMU08odMRhMXSAAAAAAAAANXp/QsMVCz9Wau6c7bHwfFPgcmr0lGooxPOOUq1U5fOsXhamHn1daNn7stzXFPejyOp0tyzViqP78nNVRhicrMAAAAAAAAxnNLaTETJEZS6L0XVxc7QVkvam/Zivq+R36TR136sURw6y1pozyfStD6LhhqahBc5Se2T4s9Zp9PRYo3af9ummnELxukAAAAAAAAAAAFDS9GjUg4VoqStrW2OP2tb3e26ObU02qqJi7y+3vz0VqxPN82x1KFOo40JurFbcvZ5a+Sfguw8hqLdrf/8AnOY7+ufniHPVEIo1E+T4PI5ZpmGc0yyIQAAAHkppbWTETJhDKs3lFd5eKO60U913RGFoup/3M3FZWS2S5SmvZ8PA69LFnfxezEeufWPXJpTEdX0vR/VqCjSioxSyirbOKtt7cz11ibe5EW8Y93r6uiMdFo2SAAAAAAAAAAADn9N9JqdH1VK8ndJRtKUnwgnlbbeb9VW3u6XDqdbTbjh68v395UqriHJYvSVSt7VoxvdQTbS5yb9uXNnmdRfrvz/KeHbp/c++WM1TLXVMQo5LPkjFXKpVrOQRl5Go1sZE0xIzWIl+7FdyEYg9JkNyDEMXWk95O7CeDC5Yynp4prak+zL5ZEY7GViFeMv0YSv4DSNSh7L1o3vqNtW5wfuvy3bDosaiuzP8Z4dun9T74+OVoqmHa6G09Csl62d1G7y9Z7IzXuy8nu4HpNLrqL0Ynn69Z5T58G1NWW5O9cAAAAAAAAAcN0y6STyoYb39a9Tik7S1fs3ur77Pv+Nr9bMRu0cu/fy93v6sa6+kOao4dU05Sd5P2pva+S5cj4FdyapzLJDWruWzJfvaUQgsAsAsAsAsAsAsAsAsBPQxDWTzQSuQk09em0pWs75qS3wmt6+Re3cmicwl2nR3T2vaFS6b9WLk81L/ANc3vfwy95c9votBtCLv8Kp9dv1Pwnjz2pq6S6Q+s0AAAAAAAc30i0rm6MG7K0ari7OTayoxe5tZye5c2fJ2jrabdM0x8f1+56R75Z1VdGjxWGSg3Kzm7ZpJbNkIrdFLYjyM6iquveqUmODmq03J5+HA6MskdgFgFgFgFgFgFgFgFgFgFgLmjo3l9m2Zncr3YTDocTRU1rw22tbZrR+F8+D3Mws3ardWY9evXFrPFvujOmOuXVzd5xV4ye2cdl39pPJrse89rs7Wxfp3aucfX11+fVeirPBvj6S4AAAANXp/SnUQSi11k7xp32KyvKcvsxWfgcms1MWaPfPL8z8FaqsOVwVNJdZK+/U1ttm7ucvtyeb7keH1V+blXu9ep/WGcd1avWcnd9y4HOrM5UsVhdbNbfmaUXN3hKsw1soWyaOmJyh5YkLALALBBYJLALALALBCbD4Zz5LeyldcUpw2lOmoqyOWZmZzKyzha+o+T2/qVTE4e46MqUo1qTs9ZSvuUtz+7Jeq+469JqKrVcTTPGPXr3Jnhxh2+isfHEUo1I5XylHfGS9qL7Ge709+m9biunq2icxlcNkgADGpNRTbdkk229yW1kTMRGZHz+viHi67m/ZaVlwpJ+pHtk7yfJHjNpaybtczHw8vXGfgwzvTl7jq93ZbF5s+OTKqSqAR1aKltXeWpqmnkKVXBtbM1+9xtTcieaMK9jRBYBYBYBYBYDKFNvYrkTVEcxbo4LfLwMqrvZOFxKxikAAXMJNSTpyzTTXdvQ5TmFo7M+jOOeHxDpTfq1Got/b9yX4ll29h6HY+r3K/DnlV9/XD5JpnE4d4eqbAADmOnGkdWmqKdnUvKpypx2+Ly8T5G1tT4dvw451fb+2dyeGGlw8eqpcJTzfK6yXcrI8bcq3qlOUKpVUAAAAGM6ae1JkxVMchDLBx5ovF2UYRvA/a8i3i+4wehfa8h4vuMMlglvl5EeLPYwkjhYrdftKzcqlOEyRQAAAAB7GVndbswMtNUlOEai+7Lld5Pul82a2apicLVd3bdHdI+kUITftW1Kn3o5Px2957zR3/AB7MV9evm1pnMNkdSwB81xFf0rFynti5er/p09nc3bzPE7R1Hi3aq45co9fVh7VSbGVdaXJZL6nyUTKAlAAAAAAAAAAAAAAAAAAALWEtJSpy2ST+Wf75DOJytHZN0Gxbp150ZP202vv0/at2q77j0+xb+K5t9J4x68vsm3OJw7s9I2ajpXjepwtRp+tJdXHtnk7c0rvuOLaF3wtPVMc54fNWucQ4vQ8NSnOe+6px7tvm34Hhr05mIYxwgMkAAAAAAAAAAAAAAAAAAAAZU52afB3CUWkKnU4mFWPGFXts7SXereJ3aK9NuqmrtJPCcvpsJJpNO6aTT5M95E5jMOhxf9oWK9alT4KVaS7Mo/7vE+Dtu57Nv4/j9srk9GucdSnTh9lSfa/+WeVrnNUypPJEVQAAAAAAAAAAAAAAAAAAAAAw0vHWowlvjJwfY1/RGtmeMwmeTt+imJ6zC0nvUerf4Hq/JI91oLm/p6Z92PlwbUTmHG9KqnW42UdydKivJvzbPPbWub2oq/8AMfj+2VfGpJjJXm+WS7j4KJ5oQgAAAAAAAAAAAAAAAAAAAAB7WV6NVcEpr8Luy9ucVQno339nda9KpD4ail3Siv8A5Z7DY1ebVVPafu0t8nM6+vjZPjXqy7ouTXkjz+uqzcuT75+7P/JYk7u/F3PmIeAAAAAAAAAAAAAAAAAAAAAASUldTXGnUXkTTzhMI+imP6nrM7ayp+Wv+p6LZt7w9734/KaJwo6Nleu3/rS/hkfJ1M53p9/5VjmvHEAAAAAAAAAAAAAAAAAAAAAAGdF590v5WI5phoKM2tnI+lRVMclVvRuVW3KrH+GX6GN+MRMJhsTjAAAAAAAAAAAAAAAAAAAAAADycrKT4Rn/ACsmn2oFPQ+BdXWsvZUfPW/Q+3pLHi73uwRGXmKj1eJmvhr1Ivscmvkc+soxdrp98/cnhK8fLAAAAAAAAAAAAAAAAAAAAAACvpCdoPnZfqa2YzUOh/s9wq1Ks2r3lTgvwxbf856rYtuNyuqes4+X+2luGo6aYTUxU3uqRjVXctWXybOHatrc1Ez34/hWuOKvha2tFcd58GundlXKYoAAAAAAAAAAAAAAAAAAAAANbpGpeSjuW36+R02qcU5Q+jdFMJ1WGppqzknUl2zzXlZdx7XZ9rwtPTHx+boojEKHTrA69KNVK7pO8lxhKyl9O65z7Wsb9qK4/wAftPNW5HDLg6T1ZWvk84vt2M8tcpc9UL9PEcfE5po7EVd1hO5muAAAAAAAAAAAAAAAAAHkppbWTETJM4VMRissv+TWi3xU3s8IeaA0e8RXjDc3rVH9hZy8cl+I+no9P496mjpznyXpjM4fV0j2TpeVIKSaaummmnvTyaImImMSPl2ndFPD1HTezOVCXxRbzjfiv3tR5HWaabFzd6dPL+nPVTiVKhVvk9vzPnVU44sZhNGTWxmcxlGU0cS96KTR2XitLGsnv8Ss0StFUJEyqQAAAAAAAAAA8cktrGBHKulzLRRKu9CKeIe7IvFEKzVKGUt7ZeIVVKk9Z8jaIxDSIw+jdD9D9RS1pq1SpZtP3Y+7Ht3vm+R6vZuk8C3mr2quf6dFFOIdAfSXANfpvRMMVTcJZNZ0574y49nFHNqtNTqKN2efSe0q1U5h8x0jgqlKo4VI6s1nykvii955K/ZrtVzTXHH1yYTGOaOlX4+Jy1Udmc09k5RUAAZqo+LIxCcyyVeXEjchO9L1Yh8iNyDfl76S+C8xuQb8npL4IbkG/J6S+C8xuQb8vPSHyG5BvyxdeXH5E7kI3pYuo+LJxBmWJKADyUktpMRkValRy7P3tNYpwvEYdb0O6O6zjXqx9VWlSi/ee6bXDhx29v3dmaCZmL1yPKPz+m1FHWXcnoGwAAAUNMaJp4mGrUWazhNbYvin9Dn1Gmov07tfz7IqpiXzrTegquGfrrWh7tWKyfKS91/vM8vqtDc088eMd/XJz1UzDWxqOPYcUxEqTESnhXT5Gc0TCs0ykKoAAAAAAAAAAA3YCGeI4F4o7rRShjGU2kk227JJNt8kka00zM4phaIdr0b6JatqmJSvtjS2pc58Xy2H39Dsvdnfvc+kfttTb6y7I+41AAAAAA8nFNNNXTyaed+1ETETwkcxpXoZTneVGXVN+7a8H3e73eB8nU7It3ONv+M/T+mdVuJ5OR0joKvQvr0nZe/G849t1mu8+Jf0V+z7VOY7wymmqGujdbH4ZnJwnmrwZRxD7SNyEbsJFiFwK7iN1kq8eJG5KN2XvWx4kbsmJe9YuKG7JiXnWx4jdkxLx14k7km7LB4jgidxO6wddstuQndhjqtu21vJLa3ySLxGeEQlvtF9Ea9Wzmuqjxn7XdD9bH0tPsq9c41/xj6/JpFuZdtojQVHDZwjedrOpLOT79y7D7+m0dqxH8I49+rWmmIbM6lgAAAAAAAAAA1uN0Dh6uc6Mb/FH1H3uNr95y3dFYu+1TH2+ys0xLS4roRB+xWkuU4xn55M+fc2Jan2Kpj6qTajo1dfoTXXsunLslOL8GmvM469jX49mqJV8Kpr6/RjEw20Xbjr0X/uuc1WztVTzp+sK7lShVwEo+0rflfyZz1WLtPOn6wriUHVrj5GWKuxxT0MBKfspv8AKvmzaixdr9mPqnEr+H6MYmeyllxc6S+rZ0UbN1NXKn6wmKKpbHD9CKz9udOK7ZzfhZLzOqjY16faqiPqtFqW2wnQmjH/ABKk58laCfcs/M7bexrNPGuZn6evmtFqG+wWjKNH/CpRjuuln3y2s+ja09q17FMQ0iIjktmyQ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pic>
        <p:nvPicPr>
          <p:cNvPr id="15" name="Picture 14" descr="download.jpg"/>
          <p:cNvPicPr>
            <a:picLocks noChangeAspect="1"/>
          </p:cNvPicPr>
          <p:nvPr/>
        </p:nvPicPr>
        <p:blipFill>
          <a:blip r:embed="rId5" cstate="print"/>
          <a:stretch>
            <a:fillRect/>
          </a:stretch>
        </p:blipFill>
        <p:spPr>
          <a:xfrm>
            <a:off x="467544" y="2276872"/>
            <a:ext cx="717997" cy="1106747"/>
          </a:xfrm>
          <a:prstGeom prst="rect">
            <a:avLst/>
          </a:prstGeom>
        </p:spPr>
      </p:pic>
      <p:sp>
        <p:nvSpPr>
          <p:cNvPr id="21" name="Text Box 7"/>
          <p:cNvSpPr txBox="1">
            <a:spLocks noChangeArrowheads="1"/>
          </p:cNvSpPr>
          <p:nvPr/>
        </p:nvSpPr>
        <p:spPr bwMode="auto">
          <a:xfrm>
            <a:off x="35496" y="3573016"/>
            <a:ext cx="194421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Bank customer </a:t>
            </a:r>
            <a:endParaRPr lang="en-US" sz="2000" baseline="-25000" dirty="0" smtClean="0">
              <a:solidFill>
                <a:srgbClr val="0000FF"/>
              </a:solidFill>
              <a:latin typeface="Calibri" pitchFamily="34" charset="0"/>
              <a:ea typeface="Chalkboard" charset="0"/>
              <a:cs typeface="Chalkboard" charset="0"/>
            </a:endParaRPr>
          </a:p>
        </p:txBody>
      </p:sp>
      <p:sp>
        <p:nvSpPr>
          <p:cNvPr id="2056" name="AutoShape 8" descr="data:image/jpeg;base64,/9j/4AAQSkZJRgABAQAAAQABAAD/2wCEAAkGBxQSEhUUEhQWFhUXFhQZFhgUGBQVFBkYFhQXFxYXFRQYHSggGBolHBUVITEhJSorLi4uFx8zODMsNygtLisBCgoKDg0OGxAQGzQkICUtLywsLCwvLCwsLCwsLCwsLCwsLCwsLCwsLCwsLCwsLCwsLCwsLCwsLCwsLCwsLCwsLP/AABEIAN0A5AMBEQACEQEDEQH/xAAcAAABBQEBAQAAAAAAAAAAAAAAAwQFBgcCAQj/xABQEAABAgMDBQkMBwYEBgMAAAABAgMABBEFEiEGMUFRYQcTInGBkaGx0RYjMkJSU2JykrLB0hQkc4KTosIVM0Nj4fA0VKOzCBd0hJTig8Px/8QAGgEAAgMBAQAAAAAAAAAAAAAAAAQBAwUCBv/EADcRAAIBAgIFCwQDAQEAAwEAAAABAgMEESESFDFRcQUTIjJBUmGRodHwIzOBsRVC4cFiJEOCU//aAAwDAQACEQMRAD8A3CIAIACAAgAIACAAgAIACAAgAIACACPn7blmP30wy39o4hHWYlRbIxMsy33X8SzZuJxBmFCor/JQfC9ZWGoHPAljkBS8ncup+QcKytTzayVONvKUpKic5CzUtr4sNYMdzpSgsZIiM4y2GxWPupWc+hJU9vKz4TbqVApPrAFJG0HmjmMHLYS2ltJ2SypknjRqbl1HUHW73s1rEunNbUCkmS6VA4jEbI4JPYACAAgAIACAAgAIACAAgAIACAAgAIACAAgAIACAAgAIACACp5RbokjKVSXN9cH8Nii1V1KVW6k7CaxbCjKRw5pFHc3SrRnVFNnSl0VIvBJeUONZo2g7CDxxfzEIdZ/P2c6cnsK1lcJ9pNbRnbq1CqZcOlTh42mqNoT6RPOcIOdpx6qI0ZPayky8spw4AAaTo/qY5SqV34EylGnxJiVk0ozYnSTn/pD1KjGmstu8VnUctoupFRQ4jbFjSeTOMSMm7L0t+z2GEqtq09KmMwr9kh1k6iTcVvc648wSaJdSELaB1OtlN5PrA01gZ4pVxNZNFvNp7C/S25zNtALs20W1pzp3ta2ag6rilJPLExu6U8n/AMYOjOIqcqLcs/8AxTJebGdS0BQp9szgnjUDHXN0p7Hgc6U1tLJk/uuSb9A+FS6zpVw2q7HU5htUExXO3ktmZ0qiZfpd9LiQpCkqScQpJCkkbCMDFGGBYKRABAAQAEABAAQAEABAAQAEABAAQAEABAAQAVfK7LqVs8XVq3x6lQy3Qr2FZzIHHjqBi2FKU9hzKSRnP0m17cPA7xKnUVNskaar8N87BwcMwhjCnS25v55FfSkTdnZD2bJJvzB+lKSKqLlEy6aZ+BW7T1iqMyvyvFPRp5vcvf2G6dlJrGWS8SvZU7q7hG8WcEtpzBaEgcjSCOmg4tMc0o16jxqZeC/6/YJulFYRz8X/AMRRWrPUtRcfUpa1GqryipSjrWs4kxr0rTtn5e4hUuOyJIBIA1Acgh3JIWxbZHTlqAYIxOvRya4Uq3SWUBinQbzkMpa0VpOJvA5wfgdEL07mcXnmXToxkssialphLgqk8Y0jjEaFOrGaxQnODhtOZuSS5nwOgjP/AFiKtGNTb5kwqShsE7KteYkFcE3m64pNbh2g50K2jpjEvOT1LrbeySNK3u3Hq7NzNVyXy838d6cN4DhNO4qHFpKdoPNGNOV1avN4rzXujSjGhX2LB+THdp2TZ87UzDG8un+MxwTXWoAUV94Kh235Ywynl6r3FqvJ72wz/ZWnck7Rssl+zXy+znIb4RI9OXxC9VU8LUBG1CvSrLPz/wBM+VOcHgWfJHdWYmCGpsCXdrS8a7yo5qXji2disNscVLdrNZkxmntNGBhcsCAAgAIACAAgAIACAAgAIACAAgA8WoAEk0AxJOAAGckwAZNldukuPufRLJClrUSnfUCqla94Bwp/MOGkYcKGqdFJaUyqU3sR7k5ueMy3frRIffPCDNbyATjVxR/eK1k4bFZ4UvOU4UVgtu5bf8RfQtZVMx7lhlw3LJuuHGguMNUrTRe8lO06sBojD/8Ak3r3R9P9NDClb+L+eRktrWxM2grhm60DggVDY+dW09EbVlyfGC6C/wD0zPuLty63kKSkklsYZ9JOf+kbVKjGns2mdOo57TqamUtiqjxDSeIR1UqxgsWRCm5bCCnJ9TmGZOofHXGbVryqcBuFJQGkUloQAdNrKTUGh1iJUmniiGk9pMyVrA4OYHXoPHqh+ldJ5T8xWdBrOJKFAIxxB5obwxRRjgRczZZSQtklKgagA0IOtKtEI1rPFPR8hmncYbfMseT+XZHepwUNab6B/uI0cY5tMebuuTMMXS8vY2aN7/8A08y/2faKkUWyvA41SQUqHUYzKdSpRl0Xg+3/AFD8oQqxzzPbcsOTtOu+gS81TB5A4KjoDg8biOOoxvWXKqb0Z5P0/G4ybixcelHNepW7Nt6esF0S82guyxwRQ1FNcu4aUppbVTkznYlCFVaUdogm45M2CxrWZm2kvMLC0KzEZwdKVA4pUNIOMKSi4vBlqeI+jkkIACAAgAIACAAgAIACADh51KElSiEpSCVEmgAAqSScwgAxjKfKWZtqY+hWeCJevDVim+AcVunxWtSc501zByEFSWlLaUtuTwRbLHsqWsllQbUku07/ADDlBmzgVwSkaE89TGJf8pylLm6Wb8Oz3Y/b2qw0p7DO8qd0RS1FuSqSSQXlCqj9kk+8ebTFFtyY5S062bfZ7+xbVu0lo08lv9iqytlFRK3iVKJqQTUk61q0mPS0bNLDS8jHqXDfV8yVCQBqA5AIewSQttIyYtIlQbYSVrUaCgJqdSUjwjCVe8jFPR8+wYpW7ltLfk3ublffZ8mpGDSVUI+0cTp2Jzazmjy13yu28KXm/wDiNijZpLp+RP8A/Liz/NL/ABXvmhL+Uue96L2GNVpbv2H/AC5s/wA0v8V75oP5S53+i9idVp7v2H/Lmz/NL/Fe+aD+Uue96L2DVae79nn/AC5s/wA0v8V75oP5S573ovYNVpbv2ITm5tJKQQ2Ftr0LDi10O1KyQR/dRHcOVa6ljLBrgl+jmVnTayyM/tSzJmzl3XU3mieCsVLauI+Ir0T0549HZcoqoug+Ke0y7i0aefmOJSaS4KpPGDnHGI2qdWM10TOnCUdp5OSCXBjgdBGf+ojmrRjUWfmTCpKGwaWdaczZ6qoN5snFKqls/Irb1xjXnJ6n11waNK3u3Hq+RoFhZQszQ4Burpi2rwhrI8obR0R5u4tKlHbs3mzSuIVdm3cWhqcbdaMvOI31hWGNbydRSRjhrGI0Q1Z8oSpNKTy9V7ooubONRYx2/spk7JTVgPiYllb9JuEZ/BUNCHaYJXTwVjPzpj08JwuImNKMqbwNeybt5meYS8wqoOCkml5CtKVjQR05xC04OLwZYniiVjgkIACAAgAIACAAgADABjOXWUbtqzQs6QxbvUWoeC4UnhKURmZR0n7tXKcFTjpyKZScngiSnrXk7Bl/ozSr8wQC6U031aqZ1HxE56VzDNU1jKuqtW4k4Usl2y3eC3scpQhTWlPPcvnYZdalqzVoqq4brQPBQKhtPJ46tp6IvsuTowXQXFvtKri7cut5IcyUihscEY6Sc57I26VGNPZtM2dRz2ns5NoaFVHHQBnPJE1KsYLFhCEpPIQsmyZq0lUbFxkHhLVXexsrncVsHLTPGJfcpRprpvhFGlb2jby8zULBycl7PbUtCbywklbqgC4QBUhPkjDMOWseWr3VW5kk8l2LsNanRhSWPqMpfdIkVEC+tNdK2yEjjIrQbYulyXcJY4LzOVd0mWd6aSlBWogJSkqJ0XQKk11UhBQbej2jLaSxIvJ/KdidC94KuBdvBabp4VaGmrA80X3FpUoYafaV060amOiJHK2X+lfRCpQdvXcU0QVFIUBe2gjlwjrUqvNc7hlt8SOfhp6Hae2plQww+3LuX98cuXaJqnhqupqa4YiIpWlSpTdSOxBOtGMlF7Wc2flSw8+5LoKt8bv3ryaJ72oJVwq6zE1LOpCmqj2PDDPeEa8ZScVtQhZ2UcrPqcYQlTiQk37yO9FNaCpOeuiOqlrWt0qjeG7PMiFaFVuKz/RUcpsgVtEvSNSBiWq8NOve1Hwh6Jx480adnypsVTJ7/fcKV7LLGOa3FdkbYB4LvBUMKkECo0KHin+8I9NSu08pefYY9S3wziS5QCNBB5QYb2oW2Mh5yxyk32CUqGIAJBB1oVoMI1rNNdHyGqdzg+l5k5YWW5BDc4DhQBwChH2iR1jm0x5y65M2un5fP0bVve9k/M0iyLUbU2W3Al6VdFFDwk0PjJ2cXHnha1up20tGWz9F9xbxrR0o7f2VKbYeyfnEvMEuyb2bGoWnPvajmDiRUpVp9oR6qMo14eJhNOmzaLJtJuZZQ8yq82sVSesEaCDUEaCIUlFxeDLU8R3EEhAAQAEABAAQAZruxZYfR2vojKqOupq4oGhQ0cKA6FKxGwV2QxQgn0pbEVzl2IzCzMrDJsFmQT390Dfpgp4QGhqXQcyU1xWc5rhShiKs3UlgiYpRWLI6UsipvvkqUo1IJKiSdK1Z1GGKVokk5+QvUuG8o+ZMhIA0ADkAh3JC2LbIictepCGAVKJoCATU6kJzqP8AeMJVrtRT0fPsGadu3nIs2TO56pZDs8TjiGgeEftVDN6o59EeZu+VdqpZvf7e/obNGy7+zcaQyhKEhKAEpSKBKQAANQAzRiSk5PF5mgklkhvayu8O/ZOe4Y6pdePFET6rMBbX3gjegeGk77Q1HBpvd7MAc9DHr2vqY6X4/wCmGurs/JoOU1sJbsiXbaXe35ttu9mNxtI32oObEBFPSjHtqDleSlJbHj+XsH61RRoJLty8tpA5Dz30SebTfSpDyUoUUKBSCsBSQSPGSvgnjMN3tN1qDyzTx8vdFFvLQq7do2yvYWu0Zm4CVJVfwwUAhpCiRtAFcNUd2bStoY9q/bZFdN1pYHb1tmbm5JxfhpMuheoqS9W8OMEHjrEKgqNGpFbHi15E85zlSDfh+xlak8tqZnLhoXFvtk6bqnaqA47tOImLaUFOlDHswfoV1JOM5YdpqGQtmol5RBQQougOLWMxJGAGxIw59cYN/WlUrNPLDJI1LanGEFh25lgvQkMFcynyTZnAVfu3qYOJGfYtPjDp2w7a3tSjltju9hetbRqZ7GZxNy8xILuOpqgnA50K2oXoOw80emtL9SWMHit3ajFuLXB4Sye8lJKcQ6KpOOkHOOMRsU6saiyM6dOUHmeT1nIdHCFDoUM47eKIqUY1FmEKrhsI6TnJmQVwDeaJxSa72eTxFbeuMa85PUuuuDNO2vHF9F/g07JXKOVtJlUk/glwYIURfbXoUg6RWhBGY5xiYRtnVtJqEur2P/g3WULiOlHb2r/pH5FWm7Y0+uQmj3lxQuq8UKVg26nUldLqhoI2Gu3UiqkNJbTNi9F4M2qEy4IACAAgAIAKnlrl9LWcLqzvj5FUsoIv45is5m07TjqBgA+fJgvz7y33Ti4oqUo+CNSUjSAKAbBDMKc6uSyXzzKp1I0+I/lm0Nm4yL6/GUcw9ZWj1RDUFGHRgsXv9xaTc1pTyQtMTCGRVxV5Z5zsSNA/vGLJTjSWMnmcRjKplHYM7PkJm0V3WxdbB4SjUNp9ZXjq2DZmzxj3nKCgum/wjRtrRyfR8zTMmslWJIVSL7pFFOq8LaEjxE7Bykx5m5vKlfJ5Ld82mzRt40/F7yevQmXnl+JDAbWgCppxKRUqQsDjKSBHdNpTTe8iSxi0ZRKZMWkGlS4butOKSpYUpmhKaUJUCVAYDNqj0M7y0c+cbxa2ZMyo29fR0cMnwJBzI19b7DK0n6M0kJLgUgVrVxxSU1KhVZuio0CKVf0o05Tj1nnhnwWPZ6lmqzclF9VfGKZR5AlCUKkg4td7hBS0VApUKSTdzEdI1RzbcpKTarYJeCf+k1bPBJ0xzYlkTX7S+kvM3EqBvG82Re3kIOCVE0vAxxXr0dW5qEsWtmT347jqlSqc9pyX63DOcyMdankLl27zG+trwUgXBfBUmhNSBQ0pooIshfwnQam+lg1255bTmVrKNVOKyFZLJN1ybmt/busuh+4uqDRSnQptQANQcK5o5newjShoPFrDFZ7syY20pVJaSyeP+ElkJKTctfYfb71UqbWFIIBrwgAFVorwhhnrrii/nRrYVIPPtWfzIttYVYYxksi334zRw5K4AEJyXQ6godSFoOcKxHHsO2O4TlB6UXgyJRUlg9hnGUORbjBLsqVLQMboxdRxeWOnjjdtOUlJpTyl2Ps/z9GXXsmljHNbiPs23QeC7gfK0co0f3mj0NG7xyn5mNUtsM4k2UgjQQeUEQ7k0LZohZ+wiDfYJSoGoANCDrQrQYRrWia6HkN0rlp4S8xe2crFzbCWp1NX2cGnwAFqQcFNvp06CFDSM2JJWoz5t4MYktJYo2XclyoM5Kb24qrzFEqJzqQf3a9poCknWknTEVoKMsVsYQeKLzFJ2EACE7ONsoU46tKEJFVKWQlIGskwAY1lpuuLdJYswKSDUF8p74r7FBHBHpKFdgzx0k28EQ3hmyhM2WEVdmlVJNTeJUSTiStWdaj/AHWHYW0YLSq+QrKvKT0afmLJeXMYI70yM6syiBoTq/vijvTlV6vRjvOdGNPbnIbzNqoaTvcuBQeNo4xrO0xXO4jBaFLzOo0ZTelUCwWpRSt8npgjH92lD6lK9daUEAbAa7RmjJualw/tRxb7W16Yv9mjRhS/u8FuzNCl8tbObSENu3UJFAlLL4AGwBuMWXJ91J4yWL4r3NFXNFLBP0fsKd3kh58/hTHyRz/G3Pd9Y+5OtUd/o/Y87u5Hz5/Cf+SJ/jrnu+q9w1ujv9H7B3dyPnj+E/8AJB/HXPd9V7hrdHf6P2PO7uR88fwn/kg/jbnu+q9w1ujv9H7Hnd3I+eP4T/yQfx1z3fVe5OtUt/o/Y87upHzx/Cf+SD+OuO76r3I1ujv9H7Hnd1I+eP4T/wAkH8dcd31XuGt0d/o/YO7mS88fwn/kif4647vqvcNbo7/R+x53cSXnj+E/8kH8dcd31XuGt0d/o/Y87t5Lzx/Cf+SI/jrju+q9w1ujv9H7HndvJeeP4T/yRP8AH3Hd9V7hrdHf6P2Du3kvPH8J/wCSD+PuO76r3DW6O/0fsed20l54/hP/ACQfx9x3fVe5Ot0d/o/YO7aS88fwn/kg/j7ju+q9w1ujv9H7HndtJeeP4T/yQfx1x3fVe4a3R3+j9it5Rv2dM1Wh7e3fKDT11R9NNzpGPHD9tG7pdGUcVxWXDMVru3qZp4Pg/YrNn2otk0BCkVzY0401FRzckbVKvKHDcZdSjGfHeWqz59Dwqg46UnwhyatsaVKrGoshCdOUHmE/ZqHhwhjoUPCHaNkRUoxqLMKdWUNhG2NPzVkzAfZooUKVVrva0kglKgMUnAUOg68RGfVozp5PYP06samzabrkXl9K2iLqDvb4FVMuEX8M5QczidoxGkCFy0tkAHzfukT02/aLktNuUQh2jSUghoIVi2sI8ZRSU4kmhJFaR3TjpSSOZy0U2RTs0zKgpaF9zST+pXwEOupToLCGbFVCdbOWSGak1o7NKOOKWxgoji8VPXFLWPTqvgvnYWLLo01+TgvOzS0tIFAfBQnBIA0qOof2IhznWeivInRhSWkzm17EdlqFdCFYBSSSK6jUChjirRlTw0jqlXjUxwPZewXlpC0pBSoVBvJ7Y6jb1JJNESrwi8Geu5PvpSVKSAEgkm8nMBU6Yl21RLFoFcU28Ezyw7EXMlV0hKU0qo44nMANJjmjRlVeQVq0aSzErXstcuu4uhqKpUMxHwjmrTdN4M6pVVUWKHPc1MeQPbT2xZqtXd6o41mnvE5iwH20lakgJSKnhJPRWOZUKkU2yY14SeCHGT2T5mQpRVcQk0qBUk0rQcVRjtjqhbupi28Ec17jm8ksWNLZslUu7vZN4GhSrMCCaYjQaxxVpOnLRO6VVVI6Qv3MzHkD209sd6rV3eqOdZp/Ee9zMx5A9tPbBqtXd6oNZp/ENLQsp1gAuAAE0FFA6K6I4qUpw6x3CrGfVJmzMkS60HFOXFKFUpu1FDmvGunZmi+naOUNJvDd/ovUu1Geilx/whGrNcU6WQBfBUCCQPBz4mF1Tk56C2jLqRUdPsHvcxM+QPbT2xZqtXd6or1mnv8AQaWhZTjASXABerSigc2fNxiK6lKUOsdwqxn1STk8knXGg5eSkkVSg1qRoqfFrF0bSco6WJTO7hGWjgRMlZ7jqy2gcMA1BITmNDn01MUQpym8FtL51IxWL2D/ALmJnyB7ae2LdVq7vUq1mnvI+dkFtLCFjhEAgAhWc0GbTFU6coPB7S2E4yWKJKZyemGEb9gLuJuKN9O04c9KxbK3qU1plUbinN6PxjuysogaJewOhYzfeGjjzcUMUbvsn5lVW27YeRYaAjQQRxgj4w5k0KbCs29ZaWaPNKLZChdAJBCtBbUMUkYmM+5oRgtJeQ9QrSk9Fm5bltozszZ6HZpaSVKUG1KQb6m00SFLoQCSoLxpiKGExoqu75k/VDU6gYoIadI8lRq0o8SiU/8AyCADHmHQihAvL0EiqU8Q8ZW04CLIy0dm04kscnsNEyU3OC623Nzq6pdAW20CbykkAhTq84BqOCNGnRGbyldSoRSXWbG7WjGo/BFeyUQETz6KUu78kbLjwFBzdEa/J8sWnvSZm30cI8GTeWLV6VXsKDzLFegmHbpY0mJ2rwqorFk5QhlpLZQVUvYggZ1E/GFaV0oRUcByrbucnJMUnspkuNrRvaheSRWo0jiial2pxccNpELZxkniSuQB7y4P5ledCeyLbHqNeP8AwovesuAhugt4Mq2rHOEn4RxfLJM6sXm0N28rEgAb2rAAeENA4oFepLDA7do29ojaWUqXWlI3si8KVqMMaxzVulODjgdU7ZwkpYk3kKfqx2OK91J+MX2f2/yLXn3PwRu6AOGyfRX1pim960WXWWyQDK9Pmle0OyOtdW4NTe8O69Pmle0OyDXVuDU3vIrKC2RMBICSm7eOJBrUDshe4rqollsL6FHm28zQ5MUbQNSE+6I1YropGVLrMoU7PBqfccIrRahQYeLdjLlU0K7kacKelQUfAkO7BPmle0OyL9dW4p1N7yHt+1fpRRRJTdvDE18KnZC1etzrQxRpc2nizSkJoANQAjXSwyMhvFmcotIMzjrl2ovvCgIGdZx6IyY1VCq5YbzWdNzpKPAle7FPmle0OyGNdW4o1N7xhITP0ifbXSgKgQDjS4ivWmvLFMZc5XT+ZFs4c3Qa+Zl4tNYDLpOYNrJ4rpjSqPCLx3GbBdJYbyo5H5OtzTLxcUpKkqQEKTiQbpJqCaEGqebRHlLy6lQlHD8o9Rb26qxeI3eambPVRYvNE4HEtn1T4itnXD1nfqS6D4pid1ZNdZflHVFWlNS8uzUX1BOOdNcXF/dQkn7sM3FbnGsNhRQpc2nifT0jJoZbQ02LqG0pQgDQlIoBzCFi8QtuzETUu6w54DqFIOsVGBG0GhG0QAYPl7kezIrlJRglbzgJddX4SlOLQ23RIwSkELoBrxJhu3SwciqpuNhtRAQUNp8FtCUgaqDDopHkuVqmlWw3L9mxZxwhjvMPcTvVtPJzXnHP9RvfekkR6LkmeMKb3rDyy/4ZPKMetxxJ+3Wr0u8P5a+gVHVG3WWNOS8DIovCpHiZrLSS3KlCSqmelPiYyIU5T6qNiU4x2sW/Y73mzzp7Y71ep3Tjnqe8sW565++T9mRy3weoQzYvrLgK3y6r4jrL5FWEHU4OlKosvV0EcWT6b4FRZst1SQpKCQcxqnthFUaklikPOrBPBs9csp5IKlIIABJNU5hn0wOhUSxaBVoN4JltyBPeFj+aelCYesuo+Ije9dcBrugj9yftP0RXfdh3Y/2K6myHiAQ2aHanthXmKj7Bp1qaeGJ7+xn/ADZ509sTq9Xu/oOfp7xtNya28FpKag0zY80VzpyhlJYHcJxlsZrDYwHEOqNxbDDZmdpMqdmnggXjvjmApmCjrjHnFzqNI2abUaax3Cf7Hf8ANK/L2wcxV7oc9T3nLMopLzaFpIJW3gdRWBHKhKM0pLtR05JwbW5mqxtmIZOllby1ltJVUlRp6RJjDUZTb0V4m25KCSbFP2Q/5pXNHXMVO6Rz1PeSeRTR+lY+KhdeOoT8TFtovq/gpu5fS/JbMp3bsq8dabvtKCfjD1w8KbEbdY1EcbnbVJUq8p1Z5glP6THiuUpY1UtyPXWKwpt+JaEJQSA4lK0VF9KgFJUmuIIOcUhKlPQmpbhqpHSg4kIbJbsvKJhLNUtLKLqSSQBMJW0U1ONAvHHNhHsY006bkebcsJYG5QuWBABjuVI3/KWWbOIQZcewFv8AxhyGVFlUuui9Wiurq+Mjmw+EeIvJt3En4m7bxwppGNZaje7ZQryt4Ufvd7Pux6HkeeNOD3Nr55mXyhDOS8CxOovJI1gjnFI9S9h56OTxM/yWVQuJ2J6CR8YzrJ4OSNK6WKTLBWNDaJkZkGaPOp9AflXT9UZ9n15IavM4Jkxlqmsqo6loPTT4wxdrGmL2jwqfgjLCc7wjZeHMoxNs/pIsrrpscT5q04PQV1GLKqxg+DOKeU0ebn6u9Oj0x0pHZC1i+i+P/Du9XSXA53QU8Bo+ksc6R2RF8uivnYTYvNi0m53tHqp6hDdPqoqn1mLX46wOSuZTmrjY2daoz7zrxHLbqs0OkaKMwz+yT9ceO13/AHIzrfOvJ8TTq/ZS4FivxoYCZX18O0GxqU30C9GfUzuF+BxZW7L1MLupUdSVHmFY0JPBNmbFYtIoeR4pvh2IHvQhYraaV29hY1O0FdUPPITSzIjIFNXHl+ike0ok9UI2WcpMZvXhGKJXLhykqR5S0DmJV+mLrx/T/JTZr6n4JrIo3JFkAJxClVKQTwlqVnPHHir2eNeR621h9JZks44TnPZzQpjiM4JEZutruvWbMjPvaSTtaW2se+Y9lYy0qXFL9HmrhaNTDxNpBrjFB2ewAY9LcPKpVfFKqckmO2G//o+byr+5dZnFavWV1x4StnVlxf7PQU8oLgZLuvN3JqWcwxbP+m5X9cbvI7wg1uafzyM++WMl4omwqPZnlzPpEXJt1PpODmXUdUZtDKtJcTTqZ0k+BN34fFCNyTN2dWNaXR+YH4Qhb5V2uIzcZ0U+BZMqU1lXdgB5lAw3cr6TFLf7qK5k+53qmpSu34xVaP6YzcLpj+YVVCvVV1GL59VlUdpxufK4Lw2tnoVCljsf4LL3avyK5fDvLf2n6FR3erorj/w5sus+BGSdsNJQgEmoSAcDoERC5pqKTZZOhNybQt+3GvKPsmO9ap7/AEOdXnuIu0JpLzzVw1FUDEEYle3jhStUjUmsPD9l9ODhB4+P6NKrGqZRndhmr7p9fpXGdbfcl+TTrfbiT96HxPAiLJF60QdRV0NkQhHO5+bhueVuW+2l3Zd4/wAtfukQ7WeFOT8BCjHGpFeJT8lxRCz6XUB2wrZ5RY7dbUSU+5RpZ9FXVDNWWEG/Appxxmj3IBvvTqtawPZTX9UL2K6LZ1evpJHO6C7RtpOtSleymn6oL15RQWSzbLxY9n3JdlN5vBpseGmvgiPEV+lUlLHtPXUnhBLB5eAutunjJ5Kn4RTgW4kTuwJrIyCtQeT+VPyx63kp40o8Dz17lUlxNjs9d5ptWtCDzpBiHtORxEEmPWfhlS5tK+mTTDj+x83lS65dJkcNXrK6zHgq33JcWehp9VcDNN2ZircuvUtxPtJCh7hjV5Hec4+AnerJMJCYvNtHykJ57oPbHt4SximeXnHCTXiU60eBPr2qH5mweswj1bn5uHo50CSvRoYipHWMq7PjaV9KCYQjlc/NwzUWNAt9tJrLvD+Wv3SYdrLGnJeDEqOVRPxKbk8vgKHpdYHZC1m+i+I7cLNEotWB4jDb2C6EcgDi8Njf6oRsf7F17/UfZcj6unY6n3Vxbe9RcSqz674FGjMNIIAHNmirzX2jfviO6axkuKOKnVfA1MqjbZiozvJ48NZ2dZjOtM5SNS46qJ29GgKEfkrwp1Z1Bw/mA+MZ9DOu3xGLjKilwLFlK99UdOsU51hMNXD+kxW3X1UVywMGuNSvgPhFdovpjNx1xW2XKMq20HORHVy8KTOaKxmiXyKTSVB8pazzG7+mCzX0iu7f1CJy6N95lvYfzqCfhC1/LBrwRfYxxT8XgaME0FNWEeGe09eth4YAI/deNLPkBtdP5R2x67kn7UeH/Tz199x8TX7KTRloam2xzJEQ9pwOogkx21u9ZUNK0LLf52FNe8IbjnRKn1y8TyaOL9Y9JrHh7qKjXmvFm9ReNOPAou600FSF6g4DzZrjpvI/WIc5KmlXww2plN3F83j4lWsZ/wCrSytSgn32+siPbUX9OD+dqPNVY/Ukvm8hsqhdm0K1pbPMog9Ahe46NZPgX2+dJriOaxoC+BHsKuzrZ9JHSLsITyuEMrOgy8zCaoUNaVDnFIfksU0Z8Xg8SgZPrwV909cIWT2mjcrYTF6HmhVCOQp746PRT0KPbCNn1pF931USmWeMtxLR8R8YvvF9PyKbX7hRIyzSCAB7YorMM/aI6FAxZR+4uJXV6j4GlOqwPEeqNlmQtpnuTx8M7E/GM+y7XwNK57Cavw+KjfIcd9dV6HvKr+mELTryZfd9SKH+UL1ZBJ8vejz0UeqLbh/RKqC+sRtkYNJ5esx1bZUkd1uuxG3XO9ga1DoBMcXb6CXidW66WJZrD4EtLp8qh5wpyLaOVOKF62dSTIe0uHabKc91bGBxHBVfNRGbylPDSfh8/Zocnwx0Vvfz9GmrmQc7bfIFp91QjyGlj2HpdFrtEFrT5NOImnTWIxROe8id2EVRZrAzltZI2r3pI6ax7Hk5aNFcF+jzl08aj4s2ptFABqAHNFIHUBJje7F9XtKRmswokn/t3gtXQ6IboZwaKp7UzQLZTRyozKAI5qfCPH8pw0a7e/Bm1aSxplR3QpW/Z0xh4KUr/DWlf6Y45PxVxFk3ODptGY2U99RUfNuBXsrQ58Y9vSl9B+D/AO4nnKi+svFf4eZcJ4TSh5KxzEEdcF7tTJtNjRyldcYcTxRU0R00qkw2ra2eZcI3GVVPh+xmnnTa+bDQgcY0jNM7ssXXFp1VHsqpGbadGbRpV84pkreh/EWwOMjFUfcHoHoWIRtfuS+dpbdfbRM5Xf4VXrI98D4wxd/af4KLb7iKFGUaYQASGT4+stev1An4RbQ+7EqrfbkaDOKo2s+gr3TGvPYzLiukkUOwsAr7vxhGx2P8Ghc7USTq6A8R6oclsYulmJ5KruMzTmpA6ErPxEI2zwjOXh7l9ysZRj4jrKg3ZRhO1HQ2Y7ucqUVwK7dY1ZP5tGsjg2j1RDFFYU0c1M5sY28vBI9Y9ULXr6qL7ZbWW9JuuS7XktrV7KUoHvGGf7Rj4f4KZuMpeKRFWK3vtr4qACVOEk1pwGikVoPKpGHyrLoz8jX5Oi8YZbMzSVSitFFeoQroGI5RHmNFm8prtyEUNFSgnSohPKTT4xMY6TUd+RMpYJsYZaD6RlBKMDM0ZcEeqovr/JSPa0lo0W/m48xJ6UzZYULQgAzrdys3fJFDoGLLqSfUcBQoe0WzyQxbSwlgV1FkPcn5/wCk2dKP1qoI3tZ9NvgKPKUE8ojC5botNTXDzzRoWE8cYsb2/L77LPoPjsup9pBEYlCbjVjLc0PzWMWjFsnlX5WZR6F72kK+WPe0c6c4nmq2U4SF8oV75Ky7mng15UY9Iibh6VKMjmgtGrJDWWXVCeIdUM0njBcDmawkxlaqqFJ4+ggwrd5STLqGxo0JK60MaKM1rMoZF2adHpudKqxnUsq7XE0pZ0l+B7eh4XOckzSZWPQX76YRtvvP8/stuftL8E9lQKyrn3OhxMNXK+kxa2+4igxkmoEAElk2PrTXGroQoxdb/dRTcfbZeLTXRlw/y1+6Y1KnUfAzqfXXEpNj+CrjHVCln1WPV9qHU2rgK9U9UMVXhB8CqHWR5ILuyEwfKWE84QPiYSp5UJPxw/RbPOtHgPMs1UQwn1jzJSPjHd4+hFfNhXarpSYg0aJA1AdUORWCRxLN4jCeF55tOspHtKpCVznUSGKWUGy1sOXp5foMpTyqVe6iIZi8a78EKNYUV4sYZCJvzrzmi64eVbgI6Kx5vlWXQ4v/AE3uTo9LgjQowDYJbJhkuTCKnBFVmuzN0kQ7Yw06y8MxW7lo0n4la3Nvr1tTU7nQjfFIP2h3pn/SC49ZV6FNRMGGcmzZoTLQgAYW9ZomZZ5hWZxtSeIkYHkNDyR1F6LTIaxWBlu45OkompBzBxCi4hJzhQIQ6kcSko9oxPKdDnqTw7f3tQW1TQniW+gOePELBZs3ni9hheTbdx19nUlafYUU/GPf2UtLHxR5q7WGD3M5Cr1nbUL/AF9i46WdtwOdlfiM5JXAHL1xfbv6aOauUmJWniBy/wB9EU3mxM7t3my8yDl5ps60IPOkQ9B4xQjNYSaKdagpOL9brQD8YQ2XPzcPLOgmLVh4oDJo0mzxOddfhCNHK4f5Lq32UWPKAVl3fV6iDDdx9qQrQ+4jP4yDUCACVyXH1lGwLP5FD4wxa/dRRcfbZbraV9Xd+zV1Ro1vty4MRor6i4lOsw8E8fwEK2nVY3X2oVnV97VydYi24eFNnNLro7WaSKE+W8eYV+IEKbKC8WWf/c3uQ5y0VVbQ1JPSQPhHd5nKKOLTY2J3oeKhvJC9ONjUpP5Re+EIy6VwkXvKiyYsd+rs47qPQm/ToSItoy6VSRTVXRhEeblgu7+qgIIaTRQqMLx4xnGakeY5Tnhox4m/YwxbZellJzVSecc+cdMZORpZoWtOd+h2XMv1o493lrXVVUkji4Z+5G7yPQx6T7f0v9MnlGrno7v2x7uK2PvMhvpFFPrKx6ieAjkNFK+9GrcSxnhuM+msEaBFBYEABABi2XDarKthqeQDvTxvrA04BEwjjIIWNalHVDlL6lPRKpdGWJoNooF4LQQUOALSRmIUK4c9eWPG8o2/NVnuefubdrU04YbjC3kbzar6ThVx38/fBz1HPHp+SqmlGD3oxr+OGlxI+UcCWJpB0Kw4yaDpSIbg0qdRMpksZwaIhqaKRTDliqnXlBYIulTUnizx6ZKsDTkiKld1MmEKai8UXiwXQqXbpoSEnjTh8I07d400ZtdYVGVjKF4fSVEaLteMJFYQrz0azkuweoRxpYMZ/tA7P75YnXJbkTzCHeT8wBMpUTS9eGyqhh00545oVMa2k+0ivD6eCLRb7oTLuV0poNpOAh+4aVN4iVBN1FgUKsZBqBeGuDECVyYdCZhNdIUBxkYdkMWskqiKbiLcGWfKJ4Jl110i6NpJ/wD2H7lpU2JW6bqIpbE3cFMM8Z9O4dNYJD86Wk8T16cvCmEFS4c1o4EQpaLxHjroLUqgaFOXhtLgp0E88DknCEfm0hJqUm/mQtlY8DMYeKlIPHUqp0iO7uX1eBzbR+nxGH7S2Dnidce4nV/EXsWaAf3xWFEuEcdw0EcUqmNXTfiTUh9PRXgPLIcuycwo51G7ylNP1R3ReFGbOKqxqxSLXubyhEqtehTquOiUpGI1VrjHmeU3jUS3I3bHKHFltlZcuLShOdRAHbGfTg5yUV2js5qEXJkNuhrM7Py1ly54LRShRGhxQq4s67jePGVCPZ21ONGlkeaqzdSeZssnLJabQ2gUQhKUpGpKRQDmELt4ssFogAgAIAK3ugZOfT5NbQA31PDZJ8tINBXQFAlP3ospT0JYnMo4o+eLPtCdcUJduYeTdvBKFOuISgIzpu+LTNSkFSgq1TRaT4kc7zUdLYOJjJqccVfWoKXhwlOEqNM3CIi2NjOKwikuBTK8py24iEvkvMuKN8XATVSlKSeWiTiY6ja1ZPPIJXVKKyzL1IySGm0tpGCRTHOdZO0mNKEFCKijMnNyk5M9nJRDqFIWOCoUNM/GDrglBSWDCM3F4opqsnJtkkMrqk6Uqu+0k5jxRn6vWg2oPI0NZpTWMlmTGTeTu8EuOkKcIoAMQmufE5ydcMW9vodKW0XuLjT6MdhP3RqENYCuJCZRZPCYopBCXAKY+CoaAqmbj2wtXt1UzW0ZoXDp5PYQjWSsw4QHnAEjTeUs09EHDnhdWtWWU3lxxGXdU45xWfkXGVlUNoShAolIoP6nSYfjBRWCM+UnJ4sVoNQjrA5IHKLJ0TBC0EJcApj4KhorTMRrhavbc5nHJjVC55vJ5oiGslZhxQ39wXR6RWqnog4DjhdWlST6by8y93VOK6Cz8i4S7CEJShKQEpAAGwRoRgorBCEpOTxYTDCVpUhQBSoEEbDA4prBhFuLxRSJvJN9Cu9ELTXgmoSoUzVB07RGbK0nF9HM0oXcGulkTGTuTpaVvrxCnMaAYgVzkk51f1hihbOL0p7RevcKa0Y7Cx0Goc0N4ChXMpsni8d8aoF0opJwCqZiDoP9IUuLbT6Udo3b3GgtGWwgG8nZspu3KJBrQrTQnNXA56CFVb1msMBp3FJPEdtN2jLN8BakIQCeCpsgDEkiuOuF6nJyb0pRx/P+l0L7+sZFyyDyqLMjNzswvfHUOBpgEJFVrbCgKJA2k7AqKKFnTVXSgsMi+rczcNGTJzcXsBR3y0H6lbpWlsqzkFVXXPvKFOJJ1w/cT/ohWnHtZqkKloQAEABAAQAfOM3hbk39tMQ1afd/AtdfbLHejWMvAL0QGAXoAwPL0SGAXoCcDy9AGAX4gMAvQBgF6AMDy/AGAX4MQwC9BiGB5egJwC9AGAXoAwPL8AYBegA8vQAF6AAvQAN7RxacGtC/dMcVM4s6h1kVjIDJ9y0H0y4Kg0Fb46RW6lNACRovqCQkdgMZdKahFs1px0mfTcpLJaQltCQlCEhKUjMEpFABsoIobxzZ0KxBIQAEAGY7vM861Ky5accbJmKEtrWgkb04aEpINKgRIGXy0vaK0JWmceopIUKzMxWhFRXGGY2k5JNYC8rmEXgxxY1ivtzG+urSokKvG8payVDOSoY8ZMX0LacJ6TKK1eE4YIlbctT6O1fABN4AAmgxqeoGGK9Xm46RTRpc5LArvdi6fBbR+Y9RhPXZvYhrU47z3unmjmaTyIcPxg1qq/6+jDVqW/1R6LdnTma/0nPiYNYrvs9GRzFBbX6nX7SnzmbP4dOsx1ztw+z0Dm7ddvqeiZtE+LTkaHWYNK53fojRtt/7PQbROz8GJ/8Akv4g/wDj/MToM2if4gHK38EwaNzv/RGlb7v2e/Q7QOd5POPgiDm7nvfPINO37vzzOhZ09pmE85+SJ5q473zyI5yh3fnmdCy5vTNc17+kTzNbvkc7S7h1+yZn/Nq5j80TzFbvhz1LuHosZ/TOL5En54lUKnf+eYc/T7nzyOhYrumbd5MPjE8xPvsjn49xHf7GX/mn+cROry77I55dxHQsc/5mY9odkGrvvsOeXdR0myT/AJiY9sfLHSo/+n5kc7/5Qomz6fxnvb/pE81/6Zzzn/lCiZSn8V32gfhHXN+LI0/BCiWyPHXy3eyJ0fE5b8Dt3FJGsEY7RSJaywBbcSqydizjNd6fLdaXt6ddbrStK3QK0qc+sxm6nU8B/WoCFsTc9LpqucfxCqXZh85hpqdsVVaMqe0sp1Y1Nh9SWcatNk4m4jPn8ERSWjiABha1sy8qkKmXm2UqNElxQQCaVoCdNIAMl3bsopWalpdMtMNPKS/eUG1pWQnelipAzCpA5YkCGsdX1dn7Jv3BGzR+2uBk1V03xHd6LCvA8VQ5xXjgwxJWQVicAAuU0xAYHBmE6VDnEGkidF7hMzzYzrR7Se2OdOO8NCW44Nptedb9tPbEc7DevNE83Pczg2uz51v2hEOtTX9l5k81Pus5NssedRziI5+n3kTzNTus5NtsedT0waxS7yJ5ie45NvMedHMrsiNZpbw5ipuOTlAx5wcyuyDWaW8nmKm48OUMv5f5V9kRrNLeGr1Nxz3Ry/ln2VdkGtUt5Or1dx4cpJfyz7KuyI1ulvDVqu487pZfyz7KuyI1ylv9CdWq7vU87ppfyz7KuyDXKW/0ZGrVN3qdDKJg+Mr2F9kTrdL4mGrVPjR2LcaPl/hudkTrMPHyZHMT8PNHQthv0/w3PliVXg9/kznmZeHmhRNpIPl/hu/LHXOx+J+xHNS+NCqZpJ18qVjrEdKaZGgxS9HWJzgVnLYVS2NjnUmEb3+o5adpqUru0ySG0pLMzwUJBolrxUgGnfNkIDpp0o+HEIWK0WlKhXPRQBFeeIAyz/iG/wANK/8AUK/2VxIGbymTbakJUVLqpKSaFNMRXVGhCzhKKbbEp3UlJrAXtgPNoaRL36AXTdFTRIAFTTDTHddTjFKnicUdCTbmRRYnVaXfbCf1CFtG4e/zL9Kgt3kdCyJs51H7zhPUTBq9d9vqHPUl2egdzj5zrRyqWf0xOqVd6837BrNNdnovc6TkorStHICYnUZdrRDu1uFE5J63RyI/9olWP/r0I1vw9RVOSqdLh5EgfGOtSW851t7jsZLN6Vr/ACj4R1qUd7I1uW4UTkyz5SzyjsjpWcPEjWp+B2MnGNSj94/CJ1Smc6zUO02BL+QfaV2xOq0t3qw1ipvOxYjA/hjnV2x1q9Pcc8/U3nYsljzSeuDmKfdDnp7zsWcz5pHsiJ5mn3URzs950JNofw2/ZT2R1zcNyI5yW87DCBmQn2R2ROjHcRpS3nYCdQ5hE4IjFnoVBkB7vkSQeb5EBgeX4AwC/AGAX4CcDy/AGAjMS6HKX0hVM1RWlc8cyhGXWWJ1GUo7GVzKqWQhKLiUprfrQUrgIRuoRjhorAbtpylji8T6fsP/AAzH2LXuCEhozX/iG/w0r/1Cv9lcSBTbOV3pv1E+6I2aXUXBGVU67HF+LMTg8vwYgF+IAL0BOB4VwYoNFiSptIzqSOMiOdOK7SdCW4SVabQ/iI9oRy61Nf2R1zU9wmq2WfODkqYjWKe8nmJ7hJVvMjx+ZKuyOXdU951q89xwcoWdavZPxjnW6ZOrTE1ZSt+Ss8ie2Id5DczrVZCZymR5C/y9sc67HcydVe84VlQnzZ5VAfCI1z/yTq3iJHKv+WPb/wDWI1t9355Bqy7x4MqCczaT94n4RDvJL+p0rVbzsW86czXQsxw75+HmTqi8T0WvMnAMEnUG3SeYRGvt5LD5+SdTXidOT84kFSpZaUjOpTL6UjjUcBHWt1NwatAad0D3kp9lWnNpg1mru9GGr095IBVo/wCTf/8AGmOyOdbqeHz8hq0PECu0NMm9/wCNMdkTrlTwDVoeJwZqeGeUd5ZeYETrk9y+fkNVhvODakyPCl1DjbeT1xOuz3IjVY7xFeUxSaKQAdRUUnpETrr7pzqi3nbeVCT4nsqB+AjtXq7YkO0fYxlb1pJeSm6FC7ereppA1HZFFxWjUSwLaNJwxxPqiw/8Mx9i17ghUvKHu7WU4/JsqaQtxTb4JS2lS1XVNrTW6kE57vPEgZXKyNpkBKJOYoAACZZ4YDDwlJpDCuqiWCKXQg3ix4nJm2l5pV0cYYT7xiHc1d/6JVCG4dM5AW0vO2Ues8wPcUY55+p3ieahuHDe5Ra6vCcaT60w6fdQY5dWb7X5nShFdg7b3F55XhzTI4i8vrAjlye8nBDlrcMdPhzqORlR6S4I5JHzW4W3404v7rSE9ajAA7a3D5QeFMzJ/BA9yACKt/cTKaqkn738t+gPI4kU5CBxxZBw/scvHsKW5YK5BR+n2ctxGtS3m0/dfZUUchqYY5qnJdFnGnJbSyWXOZPLA3yUeYOsreeTzhaj+URRVs5y2PDh/qO4VorasSwyth2G7TenpOpzJcuJV7KyD0Rn1LG62xqP5wGoXNHtgiWYyClji0zJq2pQ2em6YTnaXuznMfyy9XFv3fRDhGRd3wWWBxJSP0xS7K7fb6stVzQXZ6CoyWUkYhlI15v0wLk64e1rzYa5RXZ6DWZZlWf389LN7L6L3ICoHoi6HI9SW1+SK5coQWxEXN5YWSz/ABHZhQ0NpUE+0bo6Ydp8iwXWz4v2F58ozewiTumTDxLdmSIBzVuqfc4ylAATxkkRo07GjSWOS9PUUncTnteJ2xkDaloKC7RmS2nPdUoLUPVZRRtB259kWutTh1UcaDe0v+TOQsnI0U23fdH8V2i3Pu6EfdAiidWUtpYoJFmio6CAAgAIAOVoBwIB4wDAAwmrBlXRRyWYWPTabV1iACFntzezHRRUm0n7K8z/ALZEAFnlmQhCUJ8FKQkacEigx5IAFIACAAgAIACAAgAIACAAgAIAPCIAIC1MiZCYqXJVu8c6kDe1+0ihiyNWa2M5cUyszu45JL/duPtbApK0/nST0xYrmS2nLpohJvcRSMUTdKeUwFHnDiYsV0+1epHNkcrcycTh9NP4Sh/90Tz63fPIjQe8dyu4xvvCXOA/9vU85dgdzhsQc34k1J7i0qmm+Pvq2J3tAP5SemK3dS3HSppFgs7c4s5nESyVnW8VO/lUbvRFbrzfadaCLTLy6G0hLaUoSMwSAlI4gMIreZ0KRABAAQAEABAAQAEABAAQAEA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latin typeface="Chalkboard" charset="0"/>
              <a:ea typeface="Chalkboard" charset="0"/>
              <a:cs typeface="Chalkboard" charset="0"/>
            </a:endParaRPr>
          </a:p>
        </p:txBody>
      </p:sp>
      <p:sp>
        <p:nvSpPr>
          <p:cNvPr id="23" name="Text Box 7"/>
          <p:cNvSpPr txBox="1">
            <a:spLocks noChangeArrowheads="1"/>
          </p:cNvSpPr>
          <p:nvPr/>
        </p:nvSpPr>
        <p:spPr bwMode="auto">
          <a:xfrm>
            <a:off x="7884368" y="3356992"/>
            <a:ext cx="1043608"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Bank</a:t>
            </a:r>
            <a:endParaRPr lang="en-US" sz="2000" baseline="-25000" dirty="0" smtClean="0">
              <a:solidFill>
                <a:srgbClr val="0000FF"/>
              </a:solidFill>
              <a:latin typeface="Calibri" pitchFamily="34" charset="0"/>
              <a:ea typeface="Chalkboard" charset="0"/>
              <a:cs typeface="Chalkboard" charset="0"/>
            </a:endParaRPr>
          </a:p>
        </p:txBody>
      </p:sp>
      <p:grpSp>
        <p:nvGrpSpPr>
          <p:cNvPr id="2" name="Group 27"/>
          <p:cNvGrpSpPr/>
          <p:nvPr/>
        </p:nvGrpSpPr>
        <p:grpSpPr>
          <a:xfrm>
            <a:off x="2339752" y="2636912"/>
            <a:ext cx="711696" cy="400110"/>
            <a:chOff x="2771800" y="2636912"/>
            <a:chExt cx="711696" cy="400110"/>
          </a:xfrm>
        </p:grpSpPr>
        <p:sp>
          <p:nvSpPr>
            <p:cNvPr id="26" name="Rectangle 25"/>
            <p:cNvSpPr/>
            <p:nvPr/>
          </p:nvSpPr>
          <p:spPr>
            <a:xfrm>
              <a:off x="2771800" y="2636912"/>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latin typeface="Calibri" pitchFamily="34" charset="0"/>
                <a:ea typeface="Chalkboard" charset="0"/>
                <a:cs typeface="Chalkboard" charset="0"/>
              </a:endParaRPr>
            </a:p>
          </p:txBody>
        </p:sp>
        <p:sp>
          <p:nvSpPr>
            <p:cNvPr id="27" name="Text Box 7"/>
            <p:cNvSpPr txBox="1">
              <a:spLocks noChangeArrowheads="1"/>
            </p:cNvSpPr>
            <p:nvPr/>
          </p:nvSpPr>
          <p:spPr bwMode="auto">
            <a:xfrm>
              <a:off x="2771800" y="2636912"/>
              <a:ext cx="71169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Enc</a:t>
              </a:r>
              <a:endParaRPr lang="en-US" sz="2000" baseline="-25000" dirty="0" smtClean="0">
                <a:solidFill>
                  <a:srgbClr val="0000FF"/>
                </a:solidFill>
                <a:latin typeface="Calibri" pitchFamily="34" charset="0"/>
                <a:ea typeface="Chalkboard" charset="0"/>
                <a:cs typeface="Chalkboard" charset="0"/>
              </a:endParaRPr>
            </a:p>
          </p:txBody>
        </p:sp>
      </p:grpSp>
      <p:cxnSp>
        <p:nvCxnSpPr>
          <p:cNvPr id="30" name="Straight Arrow Connector 29"/>
          <p:cNvCxnSpPr/>
          <p:nvPr/>
        </p:nvCxnSpPr>
        <p:spPr>
          <a:xfrm>
            <a:off x="1259632" y="2852936"/>
            <a:ext cx="100811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7"/>
          <p:cNvSpPr txBox="1">
            <a:spLocks noChangeArrowheads="1"/>
          </p:cNvSpPr>
          <p:nvPr/>
        </p:nvSpPr>
        <p:spPr bwMode="auto">
          <a:xfrm>
            <a:off x="1628056" y="2492896"/>
            <a:ext cx="35165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m</a:t>
            </a:r>
            <a:endParaRPr lang="en-US" sz="2000" baseline="-25000" dirty="0" smtClean="0">
              <a:solidFill>
                <a:srgbClr val="0000FF"/>
              </a:solidFill>
              <a:latin typeface="Calibri" pitchFamily="34" charset="0"/>
              <a:ea typeface="Chalkboard" charset="0"/>
              <a:cs typeface="Chalkboard" charset="0"/>
            </a:endParaRPr>
          </a:p>
        </p:txBody>
      </p:sp>
      <p:sp>
        <p:nvSpPr>
          <p:cNvPr id="32" name="Text Box 7"/>
          <p:cNvSpPr txBox="1">
            <a:spLocks noChangeArrowheads="1"/>
          </p:cNvSpPr>
          <p:nvPr/>
        </p:nvSpPr>
        <p:spPr bwMode="auto">
          <a:xfrm>
            <a:off x="72008" y="1127646"/>
            <a:ext cx="2195736" cy="1323439"/>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m = transfer </a:t>
            </a:r>
            <a:r>
              <a:rPr lang="en-US" altLang="zh-CN" sz="2000" dirty="0" smtClean="0">
                <a:latin typeface="Calibri" pitchFamily="34" charset="0"/>
                <a:sym typeface="Symbol"/>
              </a:rPr>
              <a:t>$</a:t>
            </a:r>
            <a:r>
              <a:rPr lang="en-US" sz="2000" dirty="0" smtClean="0">
                <a:latin typeface="Calibri" pitchFamily="34" charset="0"/>
                <a:ea typeface="Chalkboard" charset="0"/>
                <a:cs typeface="Chalkboard" charset="0"/>
                <a:sym typeface="Symbol"/>
              </a:rPr>
              <a:t>x from my account to account #y</a:t>
            </a:r>
            <a:endParaRPr lang="en-US" sz="2000" baseline="-25000" dirty="0" smtClean="0">
              <a:solidFill>
                <a:srgbClr val="0000FF"/>
              </a:solidFill>
              <a:latin typeface="Calibri" pitchFamily="34" charset="0"/>
              <a:ea typeface="Chalkboard" charset="0"/>
              <a:cs typeface="Chalkboard" charset="0"/>
            </a:endParaRPr>
          </a:p>
        </p:txBody>
      </p:sp>
      <p:cxnSp>
        <p:nvCxnSpPr>
          <p:cNvPr id="33" name="Straight Arrow Connector 32"/>
          <p:cNvCxnSpPr/>
          <p:nvPr/>
        </p:nvCxnSpPr>
        <p:spPr>
          <a:xfrm>
            <a:off x="2915816" y="2852936"/>
            <a:ext cx="1080120" cy="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6" name="Text Box 7"/>
          <p:cNvSpPr txBox="1">
            <a:spLocks noChangeArrowheads="1"/>
          </p:cNvSpPr>
          <p:nvPr/>
        </p:nvSpPr>
        <p:spPr bwMode="auto">
          <a:xfrm>
            <a:off x="3068216" y="2492896"/>
            <a:ext cx="351656"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c</a:t>
            </a:r>
            <a:endParaRPr lang="en-US" sz="2000" baseline="-25000" dirty="0" smtClean="0">
              <a:solidFill>
                <a:srgbClr val="0000FF"/>
              </a:solidFill>
              <a:latin typeface="Calibri" pitchFamily="34" charset="0"/>
              <a:ea typeface="Chalkboard" charset="0"/>
              <a:cs typeface="Chalkboard" charset="0"/>
            </a:endParaRPr>
          </a:p>
        </p:txBody>
      </p:sp>
      <p:cxnSp>
        <p:nvCxnSpPr>
          <p:cNvPr id="24" name="Straight Connector 23"/>
          <p:cNvCxnSpPr/>
          <p:nvPr/>
        </p:nvCxnSpPr>
        <p:spPr>
          <a:xfrm>
            <a:off x="3995936" y="2852936"/>
            <a:ext cx="0" cy="5760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95936" y="3429000"/>
            <a:ext cx="504056" cy="0"/>
          </a:xfrm>
          <a:prstGeom prst="line">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36096" y="3429000"/>
            <a:ext cx="504056" cy="0"/>
          </a:xfrm>
          <a:prstGeom prst="lin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940152" y="2852936"/>
            <a:ext cx="0" cy="5760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940152" y="2852936"/>
            <a:ext cx="576064"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020272" y="2852936"/>
            <a:ext cx="86409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7"/>
          <p:cNvSpPr txBox="1">
            <a:spLocks noChangeArrowheads="1"/>
          </p:cNvSpPr>
          <p:nvPr/>
        </p:nvSpPr>
        <p:spPr bwMode="auto">
          <a:xfrm>
            <a:off x="7135052" y="1055638"/>
            <a:ext cx="2151856" cy="1323439"/>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m’ = transfer </a:t>
            </a:r>
            <a:r>
              <a:rPr lang="en-US" altLang="zh-CN" sz="2000" dirty="0" smtClean="0">
                <a:latin typeface="Calibri" pitchFamily="34" charset="0"/>
                <a:sym typeface="Symbol"/>
              </a:rPr>
              <a:t>$</a:t>
            </a:r>
            <a:r>
              <a:rPr lang="en-US" sz="2000" dirty="0" smtClean="0">
                <a:latin typeface="Calibri" pitchFamily="34" charset="0"/>
                <a:ea typeface="Chalkboard" charset="0"/>
                <a:cs typeface="Chalkboard" charset="0"/>
                <a:sym typeface="Symbol"/>
              </a:rPr>
              <a:t>10000x from my account to account #y</a:t>
            </a:r>
            <a:endParaRPr lang="en-US" sz="2000" baseline="-25000" dirty="0" smtClean="0">
              <a:solidFill>
                <a:srgbClr val="0000FF"/>
              </a:solidFill>
              <a:latin typeface="Calibri" pitchFamily="34" charset="0"/>
              <a:ea typeface="Chalkboard" charset="0"/>
              <a:cs typeface="Chalkboard" charset="0"/>
            </a:endParaRPr>
          </a:p>
        </p:txBody>
      </p:sp>
      <p:cxnSp>
        <p:nvCxnSpPr>
          <p:cNvPr id="48" name="Straight Arrow Connector 47"/>
          <p:cNvCxnSpPr/>
          <p:nvPr/>
        </p:nvCxnSpPr>
        <p:spPr>
          <a:xfrm flipH="1">
            <a:off x="1979712" y="1700808"/>
            <a:ext cx="460851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1807008" y="857232"/>
            <a:ext cx="5378940" cy="40011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Dear customer: “did you instructed us to transfer  </a:t>
            </a:r>
            <a:endParaRPr lang="en-US" sz="2000" baseline="-25000" dirty="0" smtClean="0">
              <a:solidFill>
                <a:srgbClr val="0000FF"/>
              </a:solidFill>
              <a:latin typeface="Calibri" pitchFamily="34" charset="0"/>
              <a:ea typeface="Chalkboard" charset="0"/>
              <a:cs typeface="Chalkboard" charset="0"/>
            </a:endParaRPr>
          </a:p>
        </p:txBody>
      </p:sp>
      <p:sp>
        <p:nvSpPr>
          <p:cNvPr id="50" name="Text Box 7"/>
          <p:cNvSpPr txBox="1">
            <a:spLocks noChangeArrowheads="1"/>
          </p:cNvSpPr>
          <p:nvPr/>
        </p:nvSpPr>
        <p:spPr bwMode="auto">
          <a:xfrm>
            <a:off x="1785918" y="1268760"/>
            <a:ext cx="5112568" cy="400110"/>
          </a:xfrm>
          <a:prstGeom prst="rect">
            <a:avLst/>
          </a:prstGeom>
          <a:solidFill>
            <a:srgbClr val="FFFF00"/>
          </a:solid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$10000x from your account to account #y ?”</a:t>
            </a:r>
            <a:endParaRPr lang="en-US" sz="2000" baseline="-25000" dirty="0" smtClean="0">
              <a:solidFill>
                <a:srgbClr val="0000FF"/>
              </a:solidFill>
              <a:latin typeface="Calibri" pitchFamily="34" charset="0"/>
              <a:ea typeface="Chalkboard" charset="0"/>
              <a:cs typeface="Chalkboard" charset="0"/>
            </a:endParaRPr>
          </a:p>
        </p:txBody>
      </p:sp>
      <p:pic>
        <p:nvPicPr>
          <p:cNvPr id="52" name="Picture 51" descr="download.jpg"/>
          <p:cNvPicPr>
            <a:picLocks noChangeAspect="1"/>
          </p:cNvPicPr>
          <p:nvPr/>
        </p:nvPicPr>
        <p:blipFill>
          <a:blip r:embed="rId6" cstate="print"/>
          <a:stretch>
            <a:fillRect/>
          </a:stretch>
        </p:blipFill>
        <p:spPr>
          <a:xfrm>
            <a:off x="1115616" y="548680"/>
            <a:ext cx="571699" cy="635323"/>
          </a:xfrm>
          <a:prstGeom prst="rect">
            <a:avLst/>
          </a:prstGeom>
        </p:spPr>
      </p:pic>
      <p:sp>
        <p:nvSpPr>
          <p:cNvPr id="54" name="Text Box 7"/>
          <p:cNvSpPr txBox="1">
            <a:spLocks noChangeArrowheads="1"/>
          </p:cNvSpPr>
          <p:nvPr/>
        </p:nvSpPr>
        <p:spPr bwMode="auto">
          <a:xfrm>
            <a:off x="3815408" y="2357430"/>
            <a:ext cx="5328592" cy="400110"/>
          </a:xfrm>
          <a:prstGeom prst="rect">
            <a:avLst/>
          </a:prstGeom>
          <a:noFill/>
          <a:ln w="9525">
            <a:noFill/>
            <a:miter lim="800000"/>
            <a:headEnd/>
            <a:tailEnd/>
          </a:ln>
        </p:spPr>
        <p:txBody>
          <a:bodyPr wrap="square">
            <a:spAutoFit/>
          </a:bodyPr>
          <a:lstStyle/>
          <a:p>
            <a:pPr marL="285750" indent="-285750">
              <a:spcBef>
                <a:spcPct val="50000"/>
              </a:spcBef>
            </a:pPr>
            <a:r>
              <a:rPr lang="en-US" sz="2000" dirty="0" smtClean="0">
                <a:latin typeface="Calibri" pitchFamily="34" charset="0"/>
                <a:ea typeface="Chalkboard" charset="0"/>
                <a:cs typeface="Chalkboard" charset="0"/>
                <a:sym typeface="Symbol"/>
              </a:rPr>
              <a:t>I see! So c’ is the encryption for the message m’ !</a:t>
            </a:r>
            <a:endParaRPr lang="en-US" sz="2000" baseline="-25000" dirty="0" smtClean="0">
              <a:solidFill>
                <a:srgbClr val="0000FF"/>
              </a:solidFill>
              <a:latin typeface="Calibri" pitchFamily="34" charset="0"/>
              <a:ea typeface="Chalkboard" charset="0"/>
              <a:cs typeface="Chalkboard" charset="0"/>
            </a:endParaRPr>
          </a:p>
        </p:txBody>
      </p:sp>
      <p:sp>
        <p:nvSpPr>
          <p:cNvPr id="56" name="Text Box 7"/>
          <p:cNvSpPr txBox="1">
            <a:spLocks noChangeArrowheads="1"/>
          </p:cNvSpPr>
          <p:nvPr/>
        </p:nvSpPr>
        <p:spPr bwMode="auto">
          <a:xfrm>
            <a:off x="115888" y="4365104"/>
            <a:ext cx="8848600" cy="400110"/>
          </a:xfrm>
          <a:prstGeom prst="rect">
            <a:avLst/>
          </a:prstGeom>
          <a:noFill/>
          <a:ln w="9525">
            <a:noFill/>
            <a:miter lim="800000"/>
            <a:headEnd/>
            <a:tailEnd/>
          </a:ln>
        </p:spPr>
        <p:txBody>
          <a:bodyPr wrap="square">
            <a:spAutoFit/>
          </a:bodyPr>
          <a:lstStyle/>
          <a:p>
            <a:pPr marL="285750" indent="-285750">
              <a:spcBef>
                <a:spcPct val="50000"/>
              </a:spcBef>
              <a:buFont typeface="Wingdings" pitchFamily="2" charset="2"/>
              <a:buChar char="q"/>
            </a:pPr>
            <a:r>
              <a:rPr lang="en-US" sz="2000" dirty="0">
                <a:latin typeface="Calibri" pitchFamily="34" charset="0"/>
                <a:ea typeface="Chalkboard" charset="0"/>
                <a:cs typeface="Chalkboard" charset="0"/>
                <a:sym typeface="Symbol"/>
              </a:rPr>
              <a:t>S</a:t>
            </a:r>
            <a:r>
              <a:rPr lang="en-US" sz="2000" dirty="0" smtClean="0">
                <a:latin typeface="Calibri" pitchFamily="34" charset="0"/>
                <a:ea typeface="Chalkboard" charset="0"/>
                <a:cs typeface="Chalkboard" charset="0"/>
                <a:sym typeface="Symbol"/>
              </a:rPr>
              <a:t>imilar scenarios:</a:t>
            </a:r>
            <a:endParaRPr lang="en-US" sz="2000" baseline="-25000" dirty="0" smtClean="0">
              <a:solidFill>
                <a:srgbClr val="0000FF"/>
              </a:solidFill>
              <a:latin typeface="Calibri" pitchFamily="34" charset="0"/>
              <a:ea typeface="Chalkboard" charset="0"/>
              <a:cs typeface="Chalkboard" charset="0"/>
            </a:endParaRPr>
          </a:p>
        </p:txBody>
      </p:sp>
      <p:sp>
        <p:nvSpPr>
          <p:cNvPr id="57" name="Text Box 7"/>
          <p:cNvSpPr txBox="1">
            <a:spLocks noChangeArrowheads="1"/>
          </p:cNvSpPr>
          <p:nvPr/>
        </p:nvSpPr>
        <p:spPr bwMode="auto">
          <a:xfrm>
            <a:off x="504056" y="4808765"/>
            <a:ext cx="8676456" cy="1015663"/>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An attacker sends an arbitrary </a:t>
            </a:r>
            <a:r>
              <a:rPr lang="en-US" sz="2000" dirty="0" err="1" smtClean="0">
                <a:latin typeface="Calibri" pitchFamily="34" charset="0"/>
                <a:ea typeface="Chalkboard" charset="0"/>
                <a:cs typeface="Chalkboard" charset="0"/>
                <a:sym typeface="Symbol"/>
              </a:rPr>
              <a:t>ciphertext</a:t>
            </a:r>
            <a:r>
              <a:rPr lang="en-US" sz="2000" dirty="0" smtClean="0">
                <a:latin typeface="Calibri" pitchFamily="34" charset="0"/>
                <a:ea typeface="Chalkboard" charset="0"/>
                <a:cs typeface="Chalkboard" charset="0"/>
                <a:sym typeface="Symbol"/>
              </a:rPr>
              <a:t> c’(for an unknown message) to army headquarters and waits for the </a:t>
            </a:r>
            <a:r>
              <a:rPr lang="en-US" sz="2000" dirty="0" err="1" smtClean="0">
                <a:latin typeface="Calibri" pitchFamily="34" charset="0"/>
                <a:ea typeface="Chalkboard" charset="0"/>
                <a:cs typeface="Chalkboard" charset="0"/>
                <a:sym typeface="Symbol"/>
              </a:rPr>
              <a:t>ciphertext</a:t>
            </a:r>
            <a:r>
              <a:rPr lang="en-US" sz="2000" dirty="0" smtClean="0">
                <a:latin typeface="Calibri" pitchFamily="34" charset="0"/>
                <a:ea typeface="Chalkboard" charset="0"/>
                <a:cs typeface="Chalkboard" charset="0"/>
                <a:sym typeface="Symbol"/>
              </a:rPr>
              <a:t> to be decrypted and observes the behavior/movements of the army --- will give an hint what c’ corresponds to</a:t>
            </a:r>
            <a:endParaRPr lang="en-US" sz="2000" baseline="-25000" dirty="0" smtClean="0">
              <a:solidFill>
                <a:srgbClr val="0000FF"/>
              </a:solidFill>
              <a:latin typeface="Calibri" pitchFamily="34" charset="0"/>
              <a:ea typeface="Chalkboard" charset="0"/>
              <a:cs typeface="Chalkboard" charset="0"/>
            </a:endParaRPr>
          </a:p>
        </p:txBody>
      </p:sp>
      <p:sp>
        <p:nvSpPr>
          <p:cNvPr id="60" name="Text Box 7"/>
          <p:cNvSpPr txBox="1">
            <a:spLocks noChangeArrowheads="1"/>
          </p:cNvSpPr>
          <p:nvPr/>
        </p:nvSpPr>
        <p:spPr bwMode="auto">
          <a:xfrm>
            <a:off x="539552" y="5711770"/>
            <a:ext cx="8280920" cy="707886"/>
          </a:xfrm>
          <a:prstGeom prst="rect">
            <a:avLst/>
          </a:prstGeom>
          <a:noFill/>
          <a:ln w="9525">
            <a:noFill/>
            <a:miter lim="800000"/>
            <a:headEnd/>
            <a:tailEnd/>
          </a:ln>
        </p:spPr>
        <p:txBody>
          <a:bodyPr wrap="square">
            <a:spAutoFit/>
          </a:bodyPr>
          <a:lstStyle/>
          <a:p>
            <a:pPr>
              <a:spcBef>
                <a:spcPct val="50000"/>
              </a:spcBef>
            </a:pPr>
            <a:r>
              <a:rPr lang="en-US" sz="2000" dirty="0" smtClean="0">
                <a:latin typeface="Calibri" pitchFamily="34" charset="0"/>
                <a:ea typeface="Chalkboard" charset="0"/>
                <a:cs typeface="Chalkboard" charset="0"/>
                <a:sym typeface="Symbol"/>
              </a:rPr>
              <a:t>&gt;&gt; As a part of the protocol, an honest party may give DO service; Think of a simple authentication protocol used in a small company.</a:t>
            </a:r>
            <a:endParaRPr lang="en-US" sz="2000" baseline="-25000" dirty="0" smtClean="0">
              <a:solidFill>
                <a:srgbClr val="0000FF"/>
              </a:solidFill>
              <a:latin typeface="Calibri" pitchFamily="34" charset="0"/>
              <a:ea typeface="Chalkboard" charset="0"/>
              <a:cs typeface="Chalkboard" charset="0"/>
            </a:endParaRPr>
          </a:p>
        </p:txBody>
      </p:sp>
      <p:sp>
        <p:nvSpPr>
          <p:cNvPr id="51" name="Rectangle 2"/>
          <p:cNvSpPr txBox="1">
            <a:spLocks noChangeArrowheads="1"/>
          </p:cNvSpPr>
          <p:nvPr/>
        </p:nvSpPr>
        <p:spPr>
          <a:xfrm>
            <a:off x="0" y="44624"/>
            <a:ext cx="9144000" cy="720080"/>
          </a:xfrm>
          <a:prstGeom prst="rect">
            <a:avLst/>
          </a:prstGeom>
        </p:spPr>
        <p:txBody>
          <a:bodyPr/>
          <a:lstStyle/>
          <a:p>
            <a:pPr algn="ctr">
              <a:defRPr/>
            </a:pPr>
            <a:r>
              <a:rPr lang="en-US" sz="4000" kern="0" dirty="0" smtClean="0">
                <a:solidFill>
                  <a:srgbClr val="009900"/>
                </a:solidFill>
                <a:latin typeface="Calibri" pitchFamily="34" charset="0"/>
                <a:ea typeface="Chalkboard" charset="0"/>
                <a:cs typeface="Chalkboard" charset="0"/>
              </a:rPr>
              <a:t>DO Service is Practical</a:t>
            </a:r>
            <a:endParaRPr lang="en-US" sz="4000" kern="0" dirty="0">
              <a:solidFill>
                <a:srgbClr val="009900"/>
              </a:solidFill>
              <a:latin typeface="Calibri" pitchFamily="34" charset="0"/>
              <a:ea typeface="Chalkboard" charset="0"/>
              <a:cs typeface="Chalkboard" charset="0"/>
            </a:endParaRPr>
          </a:p>
        </p:txBody>
      </p:sp>
      <p:sp>
        <p:nvSpPr>
          <p:cNvPr id="4" name="Rectangle 3"/>
          <p:cNvSpPr/>
          <p:nvPr/>
        </p:nvSpPr>
        <p:spPr>
          <a:xfrm>
            <a:off x="927540" y="4011334"/>
            <a:ext cx="7651197" cy="461665"/>
          </a:xfrm>
          <a:prstGeom prst="rect">
            <a:avLst/>
          </a:prstGeom>
          <a:solidFill>
            <a:srgbClr val="CCFFCC"/>
          </a:solidFill>
        </p:spPr>
        <p:txBody>
          <a:bodyPr wrap="none">
            <a:spAutoFit/>
          </a:bodyPr>
          <a:lstStyle/>
          <a:p>
            <a:pPr marL="285750" indent="-285750">
              <a:spcBef>
                <a:spcPct val="50000"/>
              </a:spcBef>
            </a:pPr>
            <a:r>
              <a:rPr lang="en-US" sz="2400" dirty="0" err="1" smtClean="0">
                <a:latin typeface="Calibri" pitchFamily="34" charset="0"/>
                <a:ea typeface="Chalkboard" charset="0"/>
                <a:cs typeface="Chalkboard" charset="0"/>
                <a:sym typeface="Symbol"/>
              </a:rPr>
              <a:t>Adv</a:t>
            </a:r>
            <a:r>
              <a:rPr lang="en-US" sz="2400" dirty="0" smtClean="0">
                <a:latin typeface="Calibri" pitchFamily="34" charset="0"/>
                <a:ea typeface="Chalkboard" charset="0"/>
                <a:cs typeface="Chalkboard" charset="0"/>
                <a:sym typeface="Symbol"/>
              </a:rPr>
              <a:t> no longer an eavesdropper, he is  active and malicious!!</a:t>
            </a:r>
            <a:endParaRPr lang="en-US" sz="2400" baseline="-25000" dirty="0">
              <a:solidFill>
                <a:srgbClr val="0000FF"/>
              </a:solidFill>
              <a:latin typeface="Calibri" pitchFamily="34" charset="0"/>
              <a:ea typeface="Chalkboard" charset="0"/>
              <a:cs typeface="Chalkboard" charset="0"/>
            </a:endParaRPr>
          </a:p>
        </p:txBody>
      </p:sp>
      <p:sp>
        <p:nvSpPr>
          <p:cNvPr id="5" name="日期占位符 4"/>
          <p:cNvSpPr>
            <a:spLocks noGrp="1"/>
          </p:cNvSpPr>
          <p:nvPr>
            <p:ph type="dt" sz="half" idx="10"/>
          </p:nvPr>
        </p:nvSpPr>
        <p:spPr/>
        <p:txBody>
          <a:bodyPr/>
          <a:lstStyle/>
          <a:p>
            <a:pPr>
              <a:defRPr/>
            </a:pPr>
            <a:r>
              <a:rPr lang="en-US" altLang="zh-CN" smtClean="0"/>
              <a:t>Thur, 11/10/2018</a:t>
            </a:r>
            <a:endParaRPr lang="en-US" dirty="0"/>
          </a:p>
        </p:txBody>
      </p:sp>
      <p:sp>
        <p:nvSpPr>
          <p:cNvPr id="6" name="页脚占位符 5"/>
          <p:cNvSpPr>
            <a:spLocks noGrp="1"/>
          </p:cNvSpPr>
          <p:nvPr>
            <p:ph type="ftr" sz="quarter" idx="11"/>
          </p:nvPr>
        </p:nvSpPr>
        <p:spPr/>
        <p:txBody>
          <a:bodyPr/>
          <a:lstStyle/>
          <a:p>
            <a:pPr>
              <a:defRPr/>
            </a:pPr>
            <a:r>
              <a:rPr lang="en-US" smtClean="0"/>
              <a:t>S8101034Q-Modern Cryptography-Lect9.1</a:t>
            </a:r>
            <a:endParaRPr lang="en-US" dirty="0"/>
          </a:p>
        </p:txBody>
      </p:sp>
      <p:sp>
        <p:nvSpPr>
          <p:cNvPr id="7" name="灯片编号占位符 6"/>
          <p:cNvSpPr>
            <a:spLocks noGrp="1"/>
          </p:cNvSpPr>
          <p:nvPr>
            <p:ph type="sldNum" sz="quarter" idx="12"/>
          </p:nvPr>
        </p:nvSpPr>
        <p:spPr/>
        <p:txBody>
          <a:bodyPr/>
          <a:lstStyle/>
          <a:p>
            <a:pPr>
              <a:defRPr/>
            </a:pPr>
            <a:fld id="{A210B1BB-E12E-441C-BC6A-ECF78AA782CB}" type="slidenum">
              <a:rPr lang="en-US" smtClean="0"/>
              <a:pPr>
                <a:defRPr/>
              </a:pPr>
              <a:t>7</a:t>
            </a:fld>
            <a:endParaRPr lang="en-US" dirty="0"/>
          </a:p>
        </p:txBody>
      </p:sp>
    </p:spTree>
    <p:extLst>
      <p:ext uri="{BB962C8B-B14F-4D97-AF65-F5344CB8AC3E}">
        <p14:creationId xmlns:p14="http://schemas.microsoft.com/office/powerpoint/2010/main" val="20398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par>
                                <p:cTn id="11" presetID="3" presetClass="entr" presetSubtype="1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linds(horizontal)">
                                      <p:cBhvr>
                                        <p:cTn id="13" dur="500"/>
                                        <p:tgtEl>
                                          <p:spTgt spid="3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linds(horizontal)">
                                      <p:cBhvr>
                                        <p:cTn id="21" dur="500"/>
                                        <p:tgtEl>
                                          <p:spTgt spid="40"/>
                                        </p:tgtEl>
                                      </p:cBhvr>
                                    </p:animEffect>
                                  </p:childTnLst>
                                </p:cTn>
                              </p:par>
                              <p:par>
                                <p:cTn id="22" presetID="3" presetClass="entr" presetSubtype="1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blinds(horizontal)">
                                      <p:cBhvr>
                                        <p:cTn id="24" dur="500"/>
                                        <p:tgtEl>
                                          <p:spTgt spid="4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blinds(horizontal)">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blinds(horizontal)">
                                      <p:cBhvr>
                                        <p:cTn id="35" dur="500"/>
                                        <p:tgtEl>
                                          <p:spTgt spid="5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blinds(horizontal)">
                                      <p:cBhvr>
                                        <p:cTn id="38" dur="500"/>
                                        <p:tgtEl>
                                          <p:spTgt spid="5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blinds(horizontal)">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blinds(horizontal)">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blinds(horizontal)">
                                      <p:cBhvr>
                                        <p:cTn id="51" dur="500"/>
                                        <p:tgtEl>
                                          <p:spTgt spid="5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par>
                                <p:cTn id="56" presetID="3" presetClass="entr" presetSubtype="1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blinds(horizontal)">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blinds(horizontal)">
                                      <p:cBhvr>
                                        <p:cTn id="67" dur="500"/>
                                        <p:tgtEl>
                                          <p:spTgt spid="5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blinds(horizontal)">
                                      <p:cBhvr>
                                        <p:cTn id="70" dur="500"/>
                                        <p:tgtEl>
                                          <p:spTgt spid="5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blinds(horizontal)">
                                      <p:cBhvr>
                                        <p:cTn id="7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P spid="53" grpId="0" animBg="1"/>
      <p:bldP spid="3" grpId="0" animBg="1"/>
      <p:bldP spid="46" grpId="0"/>
      <p:bldP spid="49" grpId="0" animBg="1"/>
      <p:bldP spid="50" grpId="0" animBg="1"/>
      <p:bldP spid="54" grpId="0"/>
      <p:bldP spid="56" grpId="0"/>
      <p:bldP spid="57" grpId="0"/>
      <p:bldP spid="60"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324544" y="44624"/>
            <a:ext cx="9865096" cy="648072"/>
          </a:xfrm>
          <a:prstGeom prst="rect">
            <a:avLst/>
          </a:prstGeom>
        </p:spPr>
        <p:txBody>
          <a:bodyPr/>
          <a:lstStyle/>
          <a:p>
            <a:pPr algn="ctr">
              <a:defRPr/>
            </a:pPr>
            <a:r>
              <a:rPr lang="en-US" sz="3300" kern="0" dirty="0" smtClean="0">
                <a:solidFill>
                  <a:srgbClr val="FF0000"/>
                </a:solidFill>
                <a:ea typeface="+mj-ea"/>
                <a:cs typeface="+mj-cs"/>
              </a:rPr>
              <a:t>Fixed-length</a:t>
            </a:r>
            <a:r>
              <a:rPr lang="en-US" sz="3300" kern="0" dirty="0" smtClean="0">
                <a:solidFill>
                  <a:srgbClr val="009900"/>
                </a:solidFill>
                <a:ea typeface="+mj-ea"/>
                <a:cs typeface="+mj-cs"/>
              </a:rPr>
              <a:t> </a:t>
            </a:r>
            <a:r>
              <a:rPr lang="en-US" sz="3300" kern="0" dirty="0" err="1" smtClean="0">
                <a:solidFill>
                  <a:srgbClr val="009900"/>
                </a:solidFill>
                <a:ea typeface="+mj-ea"/>
                <a:cs typeface="+mj-cs"/>
              </a:rPr>
              <a:t>cpa</a:t>
            </a:r>
            <a:r>
              <a:rPr lang="en-US" sz="3300" kern="0" dirty="0" smtClean="0">
                <a:solidFill>
                  <a:srgbClr val="009900"/>
                </a:solidFill>
                <a:ea typeface="+mj-ea"/>
                <a:cs typeface="+mj-cs"/>
              </a:rPr>
              <a:t>-secure SKE from PRF</a:t>
            </a:r>
            <a:endParaRPr lang="en-US" sz="3300" kern="0" dirty="0">
              <a:solidFill>
                <a:srgbClr val="009900"/>
              </a:solidFill>
              <a:ea typeface="+mj-ea"/>
              <a:cs typeface="+mj-cs"/>
            </a:endParaRPr>
          </a:p>
        </p:txBody>
      </p:sp>
      <p:sp>
        <p:nvSpPr>
          <p:cNvPr id="4" name="AutoShape 2" descr="data:image/jpeg;base64,/9j/4AAQSkZJRgABAQAAAQABAAD/2wCEAAkGBxQTEhQUExQWFhUXFxwYGBUYGBgcGhkcGBkYFxoaGRgZHCggGBwlHhwYITIiJSkrLi4uHR8zODMsNygtLisBCgoKDg0OGxAQGy8lICQsLCw0NC0tLCwsLCwsLCwsLCwvLCwsLCwsLCwsLCwsLCwsLCwsLCwsLCwsLCw0LCwsLP/AABEIALkBCAMBIgACEQEDEQH/xAAcAAEAAQUBAQAAAAAAAAAAAAAABgIDBAUHAQj/xABDEAABAwIDBAcFBgQGAAcAAAABAAIDBBEFEiEGMUFRBxMiYXGBkTJSobHBFCNCktHwQ2Jy4TNTY6Ky0hYXJXOC0/H/xAAaAQACAwEBAAAAAAAAAAAAAAAAAwECBAUG/8QAMREAAgIBAgQDCAEEAwAAAAAAAAECAxEEIQUSMUFRkdETIjJhcYGhwbEGQvDxFBXh/9oADAMBAAIRAxEAPwDuKIiACIiACIiACIiACLEq69rNPad7o+vJYEj3yHt9lvug8O88VzNZxWjTbN5l4L9+A2FMpbvZGfNiLG6XueTdVjur3n2Whve43PoN3qrbIwNwVS83qOPaqz4Gor5dfNjlXBdihz5Dvk9BZedUfff+Yq4i5s9XfN5lNv7l/oWnU4O8uPmV6Yj77/zO/VXES1dYt+Z+ZOWW7SDdIfPX5qptdK3eGu+BVSLRXxLVVv3bH99/5Iwn1SL0WKsPtXYe/wDULOa4EXBuOYWnkja5YdnRHsEj5enFdrS/1DLpdHPzXp/oq6Iy+HZklRauixgHsyDK7n+E/otovS0aiu+PNW8ozThKDxJBEROKBERABERABERABERABERABERABERABERABaqtxDN2Yje+944a2sO/vVjEKzrT1bCcoPaPA9w7vmq4IsosvMcV4zyt00P6v09fI1V1KK5pdfAopqYN7zzVOJ1jYYnyv9mNpcbb7NF9FkrWbSUBnpZ4gdZIntHiWkD4ry8cSmufo3uNzl7kPk6TQfZg/M/6BqxJOkqX8McY8cx+oXNYpnud1bWSOkGhjYxznAjTcAt1R7IYjLupXMB4yuaz4E3HovSy4dpq/iwvq/VmjnpS6EqPSTP7sfof1Wx2d6RzLUx080bQZTla9pOjrXAcDwNt91oKPoqq3f4s8MY4hrXPPzaFJ8A6MKenljmdLLLJGczc2VrAbb8rRf1Ky2/9fGLWU3jtnr236dfmLnOLW0SdojQi4IoKL7abWii6tobnkkuQCbAAaEm2vFShR7anY+CuyGUva5gIa9hAIB3ixBBHkn6Z1Kxe1+H/ADBK6kLk6R5j+GP8p/7Kg9Ikt9YoyO64/VUYj0VStJ6mqDhwEkZv+Zht8FGq3YvEI9eqbJ/7bh8nWXerp0NnwuP32/nBpVsevIS6LpBYSBJFlBNi4OvYHS9iF0HDcWMZa13aj3A8Wjn3hfOkFHUSTspzDIx5cA4OY4ZRfUnu713uJnZF+W/6qupzoZxnS8N5zvlNbEJxuTTWxNIpA4BzTcHUFVKIYbiBgfYkmJ28e6eY7ualzXXFxqCvR6LWQ1VfMuvdeBzrqXXLDPURFsEhERABERABERABERABEVptQ0313G3pogCsO8lUoV0hbRshgdlfYgE3BsQbaWPBW6ba5xhjeTvY0mw3EtuVDZOCaVEzWNJcQAodh21XX9fALlzCO2NOy4aA8Sbhw4aWUD2021c4iOImR7tGsbclx4WA1KkvR1srJTQOdKCZpXCSTkLCzWDuA9Tdc/ids4UNV55ntss/X8DqIrnzLoiX0MOULJVpsltDoeSrzheAkpJ+91NMm28lSEIiqVLfUi9wACd5tv8AFXLIilgERFABFbkmA3qpj7hTgMPqVIiKAPHMBWsqowDototdXR2N+aZW9xtL941ssSqa5UVEtt6xxKtCTwbcF+YAiy2eyuJ2P2d53axnmOLfLh3eC1F1i1L3MLXt9phBHl+7ea2aDUvTXKXbv9BN1ashg6QixsOrGzRtkbucL25HcQe8G4WSvcpprKOKERFIBERABERABERABRHEA8R/d9rkTx7/ABKlyhmIVJjaRqcpIB8DZUl2LROU7YYXVSuvMzq4Gm7nF3tDi1oHErKxDHmxx3BAaBp4W0C123FdNUHqo8zr6EgEgDiSd3P0Xm0DGMp7mNjrM7LiN+lgb+SsQb7ovhJdLWTWDn9iJpaAQ0auduvqdL8l1HAsVDpTGCD2brj2IY4+KSOONjpHOYOw0XPZbvA8rKPUO2lTTVvXyxvYwjIWOa4aX3i/G6rlZwSfTlVSNeNRrwPJRp07WyOjDgXNsdOR42UBxHpVYYz1chJy3sLkrnVDt1UsmlmYWXeAPvGk9kEkAajmbrncQ4dHVQzFYn49PMbVd7N4fQ+kYqkW1/f71VFRiDWgkkBo3uJAA7ySdF88VXSjXOBAka082saPncqMYnjs9QbzSvf/AFOJHkNy41X9O2t+/JJfLL9Bj1EM7Jn0RinSRQQ3zVDXkcIgX+V26fFRur6bYB/h08j+8uDfhquICFxGY9kczpfw5q2QOZXUr4BpIfEnL6v0wJd0n0O1QdOTL9ukcBzbKHfAtCkOEdLmHzWD3uhJ4SN0/M24XzpZveqVNnAtHPpFr6N/vJCtkfWb66OZofFI2Rh3OY4OB8wVcw+r1ylfKeH4pNTuzQyPjd/KSPUbj5qcYF0qVEbgahjZW7iW9l//AFPoFytRwC2KfsmpLyfobIamDjyzPoN1QFdzLj9f0uwBgdDE97zwfZrR4kXJ8lBNoukWtqszXy9Ww/w4btHm6+Y+qy0cB1VnxLlXz9P9C7LK49Hk7ntBt7RUpLZJ2l7d8bO24HkQ3d5lQDGOmZpP3NNp70jreeVo+ZXI2scRm9lvM8fDmrLg3hc/Bd7T8A0tSzNOT+e34X/oh3y/t2J/U9KtQ7+HB+R//wBiu0PSeQfvYdP5HfR36rnWYch8f1XmnfdbHw3StY5F9solai1f3HdcK2+opQLyiJ3KQZfjuUhdUse3MxzXA8WkH5L5pabaquOdzfZJHgSPksFnAq28wk1+fQdHWSXVH0SzpFp8MjMc7XvcXZmNjAvY+0SSQBr810nCMSjqYI54jeORoc02sbHmOBG5fGLmPkJNnOIuSdTYDnyX2BsZhn2agpYb3LIWAnX2iAXaEAgXJ3i669Ffsq415zhGayXNJyN0iImlAiIgAiIgAiIgAoxiLPvZAB2dPUjVSZ7rAk7hqtIdxcd7iSqTeC0VkgW0Tw1rgeS5LtFjwdDHGNS2R3PVocHAeHCy6dt6/sv8PouGOgfJKWMBc4vIDQOJNlZEHSdl6kVM09W4a3EbNDyzPPjq1SLq85DbZr8C2/wUk6MNgG09CWVQzPldnLb+xoBYEbipdheAxUrnFty14sc2uXuBtuIXK1Ghnbfz8238GiNyUOXBbwTAaOki7EcTcwu92Vt3G2pK4nt5gVDUV0gph1VmAuyewXEuF8vC9uC6ftTOxkbg14y247x+9FybB25pZpd4e4Na7XtBt7kd1zbyK16mx1UtrZroUqjzTwzneJULoZHRu3tNtN3j4KzAbEG17a93mpP0g0uWZj+D4xrzLSQfoovG290+iz2kIz8Rc44bRXLKXEkm/wC+C8yhU8dVUE4pg9K8LV5deKSTxzV4CrgHzVsqrAuPjIDSdzhceFy35gryE63Iv3LLxGGzKfvjv/vefqsJqF1AuySF2rv34Ki68BRSRgWXtu75rxhVR/fr8lBJQQr1DTdZIxnvOAVpzfVb3YmkMlS3TRgLvoPml2zUIOXgi0VmSRNfsbGsLGNDRa1gO74rr/RRignwynAcC6FvUvAdmIMfZGbsjKSADbWwI1O88yqKQtF1PehrA309JLI5zSKiUyta29mtsGi9x7RtquZwyxycsmrVRSw0T9ERdYxhERABERABERAGDiz7NA951vTX6LW1b+zZe7Ty5XROsbWeCeAvktf4rR1mKC2/VLfxDEtiE9INUA1/f/8Aii3R21jGGdwGdzyQeQB4ed9ys9IWLh7urabucbfRax1f1UbI2mw3abyr4KHe8B2nB0BBFtT4b/BZ2NbTsbGdQFxLBMRqALtjsPeebX8tT8FtJqR8/wDjvLm+4wkA/wBR3nwFllt1dVfV+Q2NMn2MOeqdWSulkv1AJDGagSEXuTbez57uaz423sAOXgP0VwQ6gDQDcLWAAvZZ2HUfPVcHU6qVj5n07I3V1qCwupo9ucIM1JmaLuiOa3HL+L9fJcn3L6O+zdnX0XHNuNlzTyGSMfcu/wBh4g9y2cI1kWvYy+3oI1VOPfRF145eFeXXeyYivL+9fC69DV7r3o1p3KQyVNboR+v0XtLSOke2MDtOcB4X/d1fBbGNO1Id3Jv6uUy2HwIt+9kb23aAH8IO+/eVn1V0aa3N9S1cXOWEWtscJb9mY+Mf4QDT3t9m/qAoIF3arowWEEAgggjuOllyDaTBXU8hsCYyeyeXcVg4bq1ZHkk9x19eHzI1IXuVUhVtHJdZeBnAZ5+vgq8t/wBdUfHobkeFwT8FXE5jRcjM7gOHnz8FOCOZHkkFmgnQn2R3c10ro+wjqo8zh236nmBwH1UZwHBnveJpx3taRx4E8h3LpmBxaarh8W1a5PZw+5t0tLzlleLtswronR6f/Tqf+k/83LnO0klma/uy6N0eNthtJfjEHfmJd9Uvgq+Jl9b2RIkRF3jAEREAEREAEREAauslLMzZGF8R/Fa9r3NnAai3NRXGcIpJASyZ0W/S2Zv6hT5azEsAp579bE0k7yLtd+ZpB+Kq4k5PmzHtmWxzlzq2J5/htDZC5x4DKBc35BdC2q2Hp6CCmdEM0heRJM+5e8luYdzGix0Fl0HCNhKCmkEsVM0SA3D3ufI5p5tMjnZfKywulKnzUWbiyRpHndh+BStSs0yXyL0v30cqC3OG02YX1WnAUqwaOzV5K6eInahDmMd1IAVscNjYTYuAPJUVEZJ7IuVq4Ng55pc8s5haDoGavcPHc1IThNPnlgpN8nYnMWFtcNCFrsW2VEjSNCCLEHULS4rs9WUtnU9RLIwbwcpcB4WF/JWYMerWtvnY8cbgg/VTVorprnommvJr7CHau780QjaPormaS6mAd/pk/wDEk/NQatwOpiJEsErT3sdb1GhXdDtRVb30+Yc2kH4XuqRtsAbSQvHcWu+Vl2Kddrqliyvm/kVKiqW6eDgrBLuDXeGUrNotnKqY9mF/i4ZR8V3an2uozq5uTy/sthHtLh+8vHn/AGU2cZvS2pf8/oX/AMaC7+RzHZzo9cwh7xmeO7sg93PzXRcK2ayjUHv33Wxbtrh7d0rfRVf+PKH/ADh6LjajU6u95lF+Q+GIL3UUTYKSNAfRRrGdjXPv2bg8CNFv5ukehG55d4AlYn/mdTk2bHK48g0/oqUw1kXzQg/IJWJrc5jiHRfNc9Xp3G5Hqta/owrx+Bh784+tl0/EOkVzgRHSPvzeQ0fFRSr2nr6kOyvZCwGxDbk6Lv6a3iUlvFL6iXGkjTOjqdus0kMY4nNmPoNFnUcOH0ZBBNRLwNrgH+Vo089VqZQ97pTLI9+QDffVxOgsN/8AddJ6OthxFGypqWds6sYfwg8SOfyTtZbKmrmvn17R2z+/qRUoyl7q8zTwRVcrg58JhjO64N3Dy3KaYfTWYO5baqqmg2HoqZ5W5b6bl5q3Uu3GI4R064KJA9uKnKx3cCu17O0ZhpKaI744Y2HxYxrfouH4zF9praan/wAyZrSDpdoN3f7QV38Bep4TW40Zfc5utknZhHqIi6hjCK0+doc1hPacCQO5trn4j1V1ABF4CvUAEREAEREAFrdpaHrqWeO1y6N2UDfmAu34gLZIoaysEp4Pn+gGYg8D9VLKcWGixcUwsQVc0drDNmZbk7tDduA1Hkr8Tl4jVLlscH2PQUyWE/EzKKcB1yttFUg8VGyNVsoH6LJOPcq9zexVJ53C1OM4Lna+SADNrdnveF9xVbJiFlQ1CiqydE+et4f4YqdSkiO0EsbowHXY/UFrgQdOV+9Y84YJIxmGrg0HxupoHB28NJO9rgC0+u496tVuGUM2VklOxrswsQ0Nc0jXsubqN3Bep0XEIaiOOkl2/f0MNkXF7ojlRStLeBUcfh7OvjHZ7TuW/fzXUKjZqkO7Oz+mV9vQkrVzbG0BkjN5S4PuD1snInnZdHKXcW5cz6ETrcNZYgNaPABR+ip4zUxNcG6l2hG+zHFdYqtk6TW7pfASu/W61kWyuHfaIrRG4DibySG9hxu4+inKWxXKbzgi1bSMDTYAeAt9FqMFcz7Q67how/MLqtVgNAAbwg9xc+3pmVnCWUbZH5KeJmVoGjG8zxtqjKSwH2OWYxM0kiMF7jua0Fx9GglZeHbHVxp22gbHmu4vkkaB2t2gJdutwXRsWxsRg9W1rT3NAPrZYmG1L6mCPXKwAhx8HHQd5VLdRCqvnm8JAouTNBsnsFSMAlfmmkY/M95uIy5vs5GDeBu7V1vMdxgeyNPoqMfxlkLMkegAtooSKt0j73Nl5Sydmss9rZ07fT18TdVBQXzN02puserxDKFiST5QtNi9dlY5xNrBMro5pDXZhZZvui6kNTir5jqymiOv+pKcrdP6RIe7Tmu2qEdEOBmmoGveCJKk9e4HeA4DID/8MvmTxU3Xr6a1XBRXY5M5c0mwiImFCK4lVuFeNNGRAX55iSfp6LJxXamOJpOl/H6LEZOH181xozKzXdcC5/5fArLx/EYIGlxDAbby0aJefeZZ9DN2Zqny07JHixeXOAtYhpcctxzstotXsxO59LC917ubm1BBsSS3Q7tLLaJhUIiIAIiIAIiIAhvSHh3ZZUtGrOy/fq1x0Pkfn4KLMdxXV6mBr2OY8Xa4FpHMEWK5NXUrqaZ0D9w1a73mncfp4hed4xpWmro/c6WjtyuR9UZMQWWxYEb1kxSaLgPc2mVmXhlVrOvC5VwQ2Z9PVLYNma4WcAbbjxCjD3FpuFkU+IA6X1UOG+Y9V5kNKXU31RG+14+2OW4/FainkeJ484c2194O/KVkxVpbxPisyLE777HxXRp4vfWsTSkvJ+n4M0tL3iU11UAN60uF1wNVa+uQn5Lfyvhd7TAb9/6KzT0dKx2ZsQa4jU6/qti45Vj4H+PUT7CfgY+I1wAJWmwOrL5ZQwFxyjdfiSpK+WBv8NpPfqsSfHGtBy5R4ABVlxvKxXW8/N+nqWWmkyzJgubWd+Ue63f68FiYxjbIY+rjAa1ugA4f371psU2iJvYqEVlc+peWsJy3s5/DwBSFC/Vy573svskMajV03ZnVGImeQ21A3ngO7vWbCcrdN6xqSmbG3KP2Umlsmy5X7sehOFFc0iqaX1VvZfBjiVcyA3MMf3kxtplBAy35uPZ52zHgtVVVL3ubHEC6R7g1rRvJOgA/fiu8dH2ygw+mDHWdO+zpnjcXe62/4W7h68V1NDpt+dmS+3OxJ2tsLDcF6iLrmUIi8c4AEk2A1JQBzPDa1gqqphcWn7RLY2/1HfVSOLDKXN1krjM8atz3LQeYaBb1XPmgBpe72iS7NxJcSdT33U32MoxKwvecw3Butu8pEHlsbPoSXB6oPZpvaSLWtYXOXytp5LPVqGna32QB4K4U8UeoqQ7WyIAqREQAREQAWk2qwEVUVhYSN1Y48/dP8p/vwW7RVnCM4uMujLRk4vKOMRyljjHIC17TZzTvB/fHcVmtfyU42s2YZVNzNs2do7L/AHv5X23jv4X07+aulfC8xStLHt3tPzHMd43ryuu4fKmWY9Dq03qxfM27JFV1iwo5wVcDlzMY6jjIc/TesKpp76g2PAi6ulyodLZXjlPYhmPFibo9JBoPxAaLOixRjtxHqtZUuzLSz0+vyIKeqYy3exTmfYmJqu8+qturCPxKHuL7WD3WVp5k95ylaWL7lXc12JNV4pa93KP4hjw1s654AalYD6S/tFx8SqoqZrdwAWquiqHzEyubMRwkmPbu1nuj6rZ0zGsaA0WAVtUTTgbymylzbdvAVGWHnuZEs9gtNXV99G3JJsALkknQAAak9yomqnSPbHG1z3vNmsaCS477WG/5LsHRz0bClLamrs+ptdrN7Yb8j+N9tM24agczt02jzuytlr79Sros2DNK0VVU0faXjsNOvUtPDlnI3nhuB1N+jIi66SSwjK3kIiKQC0O1VY5tPLl3n7sHTQuGpPgOC3y0VS0SQSh/+a8fleWj4BQ+hKOZYgB1ZA4WNvDgpL0f44xjSwuHhf4q1WYZEHxgnRzrW8iTr5KZw0NNK0NMMbg0aXY3Tw0SYxx1L52Em0MQ4380ftDCBcn5KzNshRuIJgaLe657fUNcAViVvR/Qyb4iPCSQfDMnblNjVUu132nEIYYASAXOfbc1gBBJ8XZdEW72Y2QpaB0joGEOlIu9xLjZu5oJ3C5J7zv4IpIJEiIgAiIgAiIgAtVtBgENWzLILOF8sg9ppPI8R3HRbVFEoqSwyU2nlHG8c2fqaMnMDJHwlaCRYa9sb2H4d61sWIX8OC7qQovjOwdJPdzWmF5/FF2QTzLPZJ8lyb+Fxk81+TNler7SOb/aweKdeOa2+IdHVYwkxPimbwBJjf6EFv8AuCj1bhVVFpJSzDU6hucad7Lrnz0NsOsTQroPuZLpgseaQdy1MmIsabOu08naH0KHEmcwk+ymuxbmj4mYvFgPxVg4hWW4pnOVgLzyYC469w1KvGix9EQ7UjZvcAsWWcBX6XZ/EJ7dXSS2Ogc8Bg8y8i3opFhPRHVSEGqnZE33IrvfblmIDWnycttWgsfUz2XJ9yDVeJNbxHiVt9n9ha6vs4M6mEi/XS3Fxe3Yj9px377Dv3X6/s/0eUFIWubCJJR/Fl7bgdNWg6MPgApWujVo4Q3e5mlZ2RGdkNh6XDxeJuaYizp36vcN5A4MbfWwt33UmRFsFBERABERABQzbKCaJr3xgujLw/s3u02s67RwO++ut7qZooaySng5S6ozsDge0CHNvx5juuFscEx8NfYktPJ2nz3qjFcLbS1rGNP3cgLmtP4DmsQDxA4ct3JT59BE9ga5jHNtuc0H5pfJkY57GI/HGAX3+awW7Vx3tZX37JUp/hkDkJJAPTMsar2Mo8pIjcy2t2PeCQNbau1V0mL2MWbakyzxQRDtOeL7x2QQXE9wF0W8wfBKaC74I2tL7Ev1c5w4DO4k5e69kViDZoiIAIiIAIiIAIiIAIiIAIiIAtS07HAhzWuB3ggEHxBWBJs5Ru9qlpz4wxn5tW0RGANYzZ2kFrUtOLbrQx/9VsGxNG4AeACrRABERABERABERABERABERABERAGh2swR1QxjoyBLE67LmwINszSbG17A+IHesWmx2SOMdbBKwjfdpO7vbdSheFVcd8k57EWj20itcub6rAr9rnTAxUo6yR2gDeF+JP4R3mwUqKu0m/yU4DKK6CEsijYTctY1pPMgAXRX0UkH/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2" name="Picture 2"/>
          <p:cNvPicPr>
            <a:picLocks noChangeAspect="1" noChangeArrowheads="1"/>
          </p:cNvPicPr>
          <p:nvPr/>
        </p:nvPicPr>
        <p:blipFill>
          <a:blip r:embed="rId3" cstate="print"/>
          <a:srcRect/>
          <a:stretch>
            <a:fillRect/>
          </a:stretch>
        </p:blipFill>
        <p:spPr bwMode="auto">
          <a:xfrm>
            <a:off x="4920818" y="1298468"/>
            <a:ext cx="573993" cy="762380"/>
          </a:xfrm>
          <a:prstGeom prst="rect">
            <a:avLst/>
          </a:prstGeom>
          <a:noFill/>
          <a:ln w="9525">
            <a:noFill/>
            <a:miter lim="800000"/>
            <a:headEnd/>
            <a:tailEnd/>
          </a:ln>
        </p:spPr>
      </p:pic>
      <p:pic>
        <p:nvPicPr>
          <p:cNvPr id="43" name="Picture 3"/>
          <p:cNvPicPr>
            <a:picLocks noChangeAspect="1" noChangeArrowheads="1"/>
          </p:cNvPicPr>
          <p:nvPr/>
        </p:nvPicPr>
        <p:blipFill>
          <a:blip r:embed="rId4" cstate="print"/>
          <a:srcRect/>
          <a:stretch>
            <a:fillRect/>
          </a:stretch>
        </p:blipFill>
        <p:spPr bwMode="auto">
          <a:xfrm>
            <a:off x="246003" y="1298468"/>
            <a:ext cx="570359" cy="762380"/>
          </a:xfrm>
          <a:prstGeom prst="rect">
            <a:avLst/>
          </a:prstGeom>
          <a:noFill/>
          <a:ln w="9525">
            <a:noFill/>
            <a:miter lim="800000"/>
            <a:headEnd/>
            <a:tailEnd/>
          </a:ln>
        </p:spPr>
      </p:pic>
      <p:cxnSp>
        <p:nvCxnSpPr>
          <p:cNvPr id="47" name="Straight Arrow Connector 46"/>
          <p:cNvCxnSpPr/>
          <p:nvPr/>
        </p:nvCxnSpPr>
        <p:spPr>
          <a:xfrm>
            <a:off x="888370" y="1679658"/>
            <a:ext cx="88000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 Box 7"/>
          <p:cNvSpPr txBox="1">
            <a:spLocks noChangeArrowheads="1"/>
          </p:cNvSpPr>
          <p:nvPr/>
        </p:nvSpPr>
        <p:spPr bwMode="auto">
          <a:xfrm>
            <a:off x="1032386" y="1268760"/>
            <a:ext cx="567680" cy="369332"/>
          </a:xfrm>
          <a:prstGeom prst="rect">
            <a:avLst/>
          </a:prstGeom>
          <a:noFill/>
          <a:ln w="9525">
            <a:noFill/>
            <a:miter lim="800000"/>
            <a:headEnd/>
            <a:tailEnd/>
          </a:ln>
        </p:spPr>
        <p:txBody>
          <a:bodyPr wrap="square">
            <a:spAutoFit/>
          </a:bodyPr>
          <a:lstStyle/>
          <a:p>
            <a:pPr>
              <a:spcBef>
                <a:spcPct val="50000"/>
              </a:spcBef>
            </a:pPr>
            <a:r>
              <a:rPr lang="en-US" dirty="0" err="1"/>
              <a:t>m</a:t>
            </a:r>
            <a:r>
              <a:rPr lang="en-US" dirty="0" err="1" smtClean="0"/>
              <a:t>,k</a:t>
            </a:r>
            <a:endParaRPr lang="en-US" baseline="-25000" dirty="0" smtClean="0"/>
          </a:p>
        </p:txBody>
      </p:sp>
      <p:cxnSp>
        <p:nvCxnSpPr>
          <p:cNvPr id="76" name="Straight Arrow Connector 75"/>
          <p:cNvCxnSpPr/>
          <p:nvPr/>
        </p:nvCxnSpPr>
        <p:spPr>
          <a:xfrm>
            <a:off x="3851920" y="1700808"/>
            <a:ext cx="106889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 Box 7"/>
          <p:cNvSpPr txBox="1">
            <a:spLocks noChangeArrowheads="1"/>
          </p:cNvSpPr>
          <p:nvPr/>
        </p:nvSpPr>
        <p:spPr bwMode="auto">
          <a:xfrm>
            <a:off x="3923928" y="1268760"/>
            <a:ext cx="936104" cy="369332"/>
          </a:xfrm>
          <a:prstGeom prst="rect">
            <a:avLst/>
          </a:prstGeom>
          <a:noFill/>
          <a:ln w="9525">
            <a:noFill/>
            <a:miter lim="800000"/>
            <a:headEnd/>
            <a:tailEnd/>
          </a:ln>
        </p:spPr>
        <p:txBody>
          <a:bodyPr wrap="square">
            <a:spAutoFit/>
          </a:bodyPr>
          <a:lstStyle/>
          <a:p>
            <a:pPr>
              <a:spcBef>
                <a:spcPct val="50000"/>
              </a:spcBef>
            </a:pPr>
            <a:r>
              <a:rPr lang="en-US" dirty="0" smtClean="0"/>
              <a:t>c  </a:t>
            </a:r>
            <a:endParaRPr lang="en-US" baseline="-25000" dirty="0" smtClean="0"/>
          </a:p>
        </p:txBody>
      </p:sp>
      <p:cxnSp>
        <p:nvCxnSpPr>
          <p:cNvPr id="91" name="Straight Arrow Connector 90"/>
          <p:cNvCxnSpPr/>
          <p:nvPr/>
        </p:nvCxnSpPr>
        <p:spPr>
          <a:xfrm>
            <a:off x="467544" y="2924944"/>
            <a:ext cx="4608512" cy="0"/>
          </a:xfrm>
          <a:prstGeom prst="straightConnector1">
            <a:avLst/>
          </a:prstGeom>
          <a:ln w="19050">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92" name="Text Box 7"/>
          <p:cNvSpPr txBox="1">
            <a:spLocks noChangeArrowheads="1"/>
          </p:cNvSpPr>
          <p:nvPr/>
        </p:nvSpPr>
        <p:spPr bwMode="auto">
          <a:xfrm>
            <a:off x="1988096" y="2564904"/>
            <a:ext cx="2007840" cy="338554"/>
          </a:xfrm>
          <a:prstGeom prst="rect">
            <a:avLst/>
          </a:prstGeom>
          <a:noFill/>
          <a:ln w="9525">
            <a:noFill/>
            <a:miter lim="800000"/>
            <a:headEnd/>
            <a:tailEnd/>
          </a:ln>
        </p:spPr>
        <p:txBody>
          <a:bodyPr wrap="square">
            <a:spAutoFit/>
          </a:bodyPr>
          <a:lstStyle/>
          <a:p>
            <a:pPr>
              <a:spcBef>
                <a:spcPct val="50000"/>
              </a:spcBef>
            </a:pPr>
            <a:r>
              <a:rPr lang="en-US" sz="1600" dirty="0" smtClean="0"/>
              <a:t>Secret PRF-key k</a:t>
            </a:r>
            <a:endParaRPr lang="en-US" sz="1600" baseline="-25000" dirty="0" smtClean="0"/>
          </a:p>
        </p:txBody>
      </p:sp>
      <p:sp>
        <p:nvSpPr>
          <p:cNvPr id="93" name="Text Box 7"/>
          <p:cNvSpPr txBox="1">
            <a:spLocks noChangeArrowheads="1"/>
          </p:cNvSpPr>
          <p:nvPr/>
        </p:nvSpPr>
        <p:spPr bwMode="auto">
          <a:xfrm>
            <a:off x="1979712" y="2924944"/>
            <a:ext cx="2304256" cy="338554"/>
          </a:xfrm>
          <a:prstGeom prst="rect">
            <a:avLst/>
          </a:prstGeom>
          <a:noFill/>
          <a:ln w="9525">
            <a:noFill/>
            <a:miter lim="800000"/>
            <a:headEnd/>
            <a:tailEnd/>
          </a:ln>
        </p:spPr>
        <p:txBody>
          <a:bodyPr wrap="square">
            <a:spAutoFit/>
          </a:bodyPr>
          <a:lstStyle/>
          <a:p>
            <a:pPr>
              <a:spcBef>
                <a:spcPct val="50000"/>
              </a:spcBef>
            </a:pPr>
            <a:r>
              <a:rPr lang="en-US" sz="1600" dirty="0" smtClean="0"/>
              <a:t>(key-agreement)  </a:t>
            </a:r>
            <a:endParaRPr lang="en-US" sz="1600" baseline="-25000" dirty="0" smtClean="0"/>
          </a:p>
        </p:txBody>
      </p:sp>
      <p:cxnSp>
        <p:nvCxnSpPr>
          <p:cNvPr id="103" name="Straight Arrow Connector 102"/>
          <p:cNvCxnSpPr/>
          <p:nvPr/>
        </p:nvCxnSpPr>
        <p:spPr>
          <a:xfrm>
            <a:off x="5496882" y="1700808"/>
            <a:ext cx="12961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Text Box 7"/>
          <p:cNvSpPr txBox="1">
            <a:spLocks noChangeArrowheads="1"/>
          </p:cNvSpPr>
          <p:nvPr/>
        </p:nvSpPr>
        <p:spPr bwMode="auto">
          <a:xfrm>
            <a:off x="5868144" y="1340768"/>
            <a:ext cx="996890" cy="338554"/>
          </a:xfrm>
          <a:prstGeom prst="rect">
            <a:avLst/>
          </a:prstGeom>
          <a:noFill/>
          <a:ln w="9525">
            <a:noFill/>
            <a:miter lim="800000"/>
            <a:headEnd/>
            <a:tailEnd/>
          </a:ln>
        </p:spPr>
        <p:txBody>
          <a:bodyPr wrap="square">
            <a:spAutoFit/>
          </a:bodyPr>
          <a:lstStyle/>
          <a:p>
            <a:pPr>
              <a:spcBef>
                <a:spcPct val="50000"/>
              </a:spcBef>
            </a:pPr>
            <a:r>
              <a:rPr lang="en-US" sz="1600" dirty="0" err="1"/>
              <a:t>c</a:t>
            </a:r>
            <a:r>
              <a:rPr lang="en-US" sz="1600" dirty="0" err="1" smtClean="0"/>
              <a:t>,k</a:t>
            </a:r>
            <a:endParaRPr lang="en-US" sz="1600" baseline="-25000" dirty="0" smtClean="0"/>
          </a:p>
        </p:txBody>
      </p:sp>
      <p:grpSp>
        <p:nvGrpSpPr>
          <p:cNvPr id="2" name="Group 1"/>
          <p:cNvGrpSpPr/>
          <p:nvPr/>
        </p:nvGrpSpPr>
        <p:grpSpPr>
          <a:xfrm>
            <a:off x="1752466" y="1124744"/>
            <a:ext cx="2232248" cy="1080120"/>
            <a:chOff x="1752466" y="3140968"/>
            <a:chExt cx="2232248" cy="1080120"/>
          </a:xfrm>
        </p:grpSpPr>
        <p:sp>
          <p:nvSpPr>
            <p:cNvPr id="45" name="Rectangle 44"/>
            <p:cNvSpPr/>
            <p:nvPr/>
          </p:nvSpPr>
          <p:spPr>
            <a:xfrm>
              <a:off x="1752466" y="3140968"/>
              <a:ext cx="209945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ndParaRPr>
            </a:p>
          </p:txBody>
        </p:sp>
        <p:sp>
          <p:nvSpPr>
            <p:cNvPr id="51" name="Text Box 7"/>
            <p:cNvSpPr txBox="1">
              <a:spLocks noChangeArrowheads="1"/>
            </p:cNvSpPr>
            <p:nvPr/>
          </p:nvSpPr>
          <p:spPr bwMode="auto">
            <a:xfrm>
              <a:off x="1824474" y="3140968"/>
              <a:ext cx="2160240" cy="1077218"/>
            </a:xfrm>
            <a:prstGeom prst="rect">
              <a:avLst/>
            </a:prstGeom>
            <a:noFill/>
            <a:ln w="9525">
              <a:noFill/>
              <a:miter lim="800000"/>
              <a:headEnd/>
              <a:tailEnd/>
            </a:ln>
          </p:spPr>
          <p:txBody>
            <a:bodyPr wrap="square">
              <a:spAutoFit/>
            </a:bodyPr>
            <a:lstStyle/>
            <a:p>
              <a:pPr marL="457200" indent="-457200">
                <a:spcBef>
                  <a:spcPct val="50000"/>
                </a:spcBef>
              </a:pPr>
              <a:r>
                <a:rPr lang="en-US" sz="1600" dirty="0" err="1" smtClean="0"/>
                <a:t>Enc</a:t>
              </a:r>
              <a:r>
                <a:rPr lang="en-US" sz="1600" baseline="-25000" dirty="0" err="1" smtClean="0"/>
                <a:t>k</a:t>
              </a:r>
              <a:r>
                <a:rPr lang="en-US" sz="1600" dirty="0" smtClean="0"/>
                <a:t>(m)</a:t>
              </a:r>
            </a:p>
            <a:p>
              <a:pPr marL="457200" indent="-457200">
                <a:spcBef>
                  <a:spcPct val="50000"/>
                </a:spcBef>
              </a:pPr>
              <a:r>
                <a:rPr lang="en-US" sz="1600" dirty="0"/>
                <a:t>-</a:t>
              </a:r>
              <a:r>
                <a:rPr lang="en-US" sz="1600" dirty="0" smtClean="0"/>
                <a:t> r </a:t>
              </a:r>
              <a:r>
                <a:rPr lang="en-US" sz="1600" dirty="0"/>
                <a:t>in {0, 1}</a:t>
              </a:r>
              <a:r>
                <a:rPr lang="en-US" sz="1600" baseline="30000" dirty="0" smtClean="0"/>
                <a:t>n</a:t>
              </a:r>
              <a:endParaRPr lang="en-US" sz="1600" dirty="0" smtClean="0"/>
            </a:p>
            <a:p>
              <a:pPr marL="457200" indent="-457200">
                <a:spcBef>
                  <a:spcPct val="50000"/>
                </a:spcBef>
              </a:pPr>
              <a:r>
                <a:rPr lang="en-US" sz="1600" dirty="0"/>
                <a:t>-</a:t>
              </a:r>
              <a:r>
                <a:rPr lang="en-US" sz="1600" dirty="0" smtClean="0"/>
                <a:t> c </a:t>
              </a:r>
              <a:r>
                <a:rPr lang="en-US" sz="1600" dirty="0"/>
                <a:t>= (</a:t>
              </a:r>
              <a:r>
                <a:rPr lang="en-US" sz="1600" dirty="0">
                  <a:solidFill>
                    <a:srgbClr val="FF0000"/>
                  </a:solidFill>
                </a:rPr>
                <a:t>r</a:t>
              </a:r>
              <a:r>
                <a:rPr lang="en-US" sz="1600" dirty="0"/>
                <a:t>, </a:t>
              </a:r>
              <a:r>
                <a:rPr lang="en-US" sz="1600" dirty="0" smtClean="0"/>
                <a:t>m </a:t>
              </a:r>
              <a:r>
                <a:rPr lang="en-US" sz="1600" dirty="0" smtClean="0">
                  <a:sym typeface="Symbol"/>
                </a:rPr>
                <a:t> </a:t>
              </a:r>
              <a:r>
                <a:rPr lang="en-US" sz="1600" dirty="0" err="1">
                  <a:solidFill>
                    <a:srgbClr val="FF0000"/>
                  </a:solidFill>
                  <a:sym typeface="Symbol"/>
                </a:rPr>
                <a:t>F</a:t>
              </a:r>
              <a:r>
                <a:rPr lang="en-US" sz="1600" baseline="-25000" dirty="0" err="1">
                  <a:solidFill>
                    <a:srgbClr val="FF0000"/>
                  </a:solidFill>
                  <a:sym typeface="Symbol"/>
                </a:rPr>
                <a:t>k</a:t>
              </a:r>
              <a:r>
                <a:rPr lang="en-US" sz="1600" dirty="0">
                  <a:solidFill>
                    <a:srgbClr val="FF0000"/>
                  </a:solidFill>
                  <a:sym typeface="Symbol"/>
                </a:rPr>
                <a:t>(r)</a:t>
              </a:r>
              <a:r>
                <a:rPr lang="en-US" sz="1600" dirty="0"/>
                <a:t>)  </a:t>
              </a:r>
            </a:p>
          </p:txBody>
        </p:sp>
      </p:grpSp>
      <p:grpSp>
        <p:nvGrpSpPr>
          <p:cNvPr id="3" name="Group 2"/>
          <p:cNvGrpSpPr/>
          <p:nvPr/>
        </p:nvGrpSpPr>
        <p:grpSpPr>
          <a:xfrm>
            <a:off x="6876256" y="1124744"/>
            <a:ext cx="2232248" cy="1080120"/>
            <a:chOff x="6876256" y="3140968"/>
            <a:chExt cx="2232248" cy="1080120"/>
          </a:xfrm>
        </p:grpSpPr>
        <p:sp>
          <p:nvSpPr>
            <p:cNvPr id="53" name="Rectangle 52"/>
            <p:cNvSpPr/>
            <p:nvPr/>
          </p:nvSpPr>
          <p:spPr>
            <a:xfrm>
              <a:off x="6876256" y="3140968"/>
              <a:ext cx="209945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ndParaRPr>
            </a:p>
          </p:txBody>
        </p:sp>
        <p:sp>
          <p:nvSpPr>
            <p:cNvPr id="54" name="Text Box 7"/>
            <p:cNvSpPr txBox="1">
              <a:spLocks noChangeArrowheads="1"/>
            </p:cNvSpPr>
            <p:nvPr/>
          </p:nvSpPr>
          <p:spPr bwMode="auto">
            <a:xfrm>
              <a:off x="6948264" y="3369186"/>
              <a:ext cx="2160240" cy="707886"/>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t>Dec</a:t>
              </a:r>
              <a:r>
                <a:rPr lang="en-US" sz="1600" baseline="-25000" dirty="0" smtClean="0"/>
                <a:t>k</a:t>
              </a:r>
              <a:r>
                <a:rPr lang="en-US" sz="1600" dirty="0" smtClean="0"/>
                <a:t>(c = (c</a:t>
              </a:r>
              <a:r>
                <a:rPr lang="en-US" sz="1600" baseline="-25000" dirty="0" smtClean="0"/>
                <a:t>0</a:t>
              </a:r>
              <a:r>
                <a:rPr lang="en-US" sz="1600" dirty="0" smtClean="0"/>
                <a:t>,c</a:t>
              </a:r>
              <a:r>
                <a:rPr lang="en-US" sz="1600" baseline="-25000" dirty="0" smtClean="0"/>
                <a:t>1</a:t>
              </a:r>
              <a:r>
                <a:rPr lang="en-US" sz="1600" dirty="0" smtClean="0"/>
                <a:t>))</a:t>
              </a:r>
            </a:p>
            <a:p>
              <a:pPr marL="457200" indent="-457200">
                <a:spcBef>
                  <a:spcPct val="50000"/>
                </a:spcBef>
              </a:pPr>
              <a:r>
                <a:rPr lang="en-US" sz="1600" dirty="0"/>
                <a:t>-</a:t>
              </a:r>
              <a:r>
                <a:rPr lang="en-US" sz="1600" dirty="0" smtClean="0"/>
                <a:t> m = c</a:t>
              </a:r>
              <a:r>
                <a:rPr lang="en-US" sz="1600" baseline="-25000" dirty="0" smtClean="0"/>
                <a:t>1</a:t>
              </a:r>
              <a:r>
                <a:rPr lang="en-US" sz="1600" dirty="0" smtClean="0"/>
                <a:t> </a:t>
              </a:r>
              <a:r>
                <a:rPr lang="en-US" sz="1600" dirty="0" smtClean="0">
                  <a:sym typeface="Symbol"/>
                </a:rPr>
                <a:t>  </a:t>
              </a:r>
              <a:r>
                <a:rPr lang="en-US" sz="1600" dirty="0" err="1">
                  <a:sym typeface="Symbol"/>
                </a:rPr>
                <a:t>F</a:t>
              </a:r>
              <a:r>
                <a:rPr lang="en-US" sz="1600" baseline="-25000" dirty="0" err="1">
                  <a:sym typeface="Symbol"/>
                </a:rPr>
                <a:t>k</a:t>
              </a:r>
              <a:r>
                <a:rPr lang="en-US" sz="1600" dirty="0" smtClean="0">
                  <a:sym typeface="Symbol"/>
                </a:rPr>
                <a:t>(c</a:t>
              </a:r>
              <a:r>
                <a:rPr lang="en-US" sz="1600" baseline="-25000" dirty="0" smtClean="0">
                  <a:sym typeface="Symbol"/>
                </a:rPr>
                <a:t>0</a:t>
              </a:r>
              <a:r>
                <a:rPr lang="en-US" sz="1600" dirty="0" smtClean="0">
                  <a:sym typeface="Symbol"/>
                </a:rPr>
                <a:t>) </a:t>
              </a:r>
              <a:endParaRPr lang="en-US" sz="1600" dirty="0" smtClean="0"/>
            </a:p>
          </p:txBody>
        </p:sp>
      </p:grpSp>
      <p:sp>
        <p:nvSpPr>
          <p:cNvPr id="28" name="Rounded Rectangle 27"/>
          <p:cNvSpPr/>
          <p:nvPr/>
        </p:nvSpPr>
        <p:spPr>
          <a:xfrm>
            <a:off x="72008" y="3371670"/>
            <a:ext cx="9036496" cy="2160240"/>
          </a:xfrm>
          <a:prstGeom prst="round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29" name="Text Box 7"/>
          <p:cNvSpPr txBox="1">
            <a:spLocks noChangeArrowheads="1"/>
          </p:cNvSpPr>
          <p:nvPr/>
        </p:nvSpPr>
        <p:spPr bwMode="auto">
          <a:xfrm>
            <a:off x="2664296" y="3443678"/>
            <a:ext cx="4835388" cy="400110"/>
          </a:xfrm>
          <a:prstGeom prst="rect">
            <a:avLst/>
          </a:prstGeom>
          <a:noFill/>
          <a:ln w="9525">
            <a:noFill/>
            <a:miter lim="800000"/>
            <a:headEnd/>
            <a:tailEnd/>
          </a:ln>
        </p:spPr>
        <p:txBody>
          <a:bodyPr wrap="square">
            <a:spAutoFit/>
          </a:bodyPr>
          <a:lstStyle/>
          <a:p>
            <a:pPr>
              <a:spcBef>
                <a:spcPct val="50000"/>
              </a:spcBef>
            </a:pPr>
            <a:r>
              <a:rPr lang="en-US" sz="2000" dirty="0" smtClean="0">
                <a:ea typeface="Chalkboard" charset="0"/>
                <a:cs typeface="Chalkboard" charset="0"/>
              </a:rPr>
              <a:t> </a:t>
            </a:r>
            <a:r>
              <a:rPr lang="en-US" sz="2000" dirty="0">
                <a:ea typeface="Brush Script MT" charset="0"/>
                <a:cs typeface="Brush Script MT" charset="0"/>
              </a:rPr>
              <a:t>K </a:t>
            </a:r>
            <a:r>
              <a:rPr lang="en-US" sz="2000" dirty="0" smtClean="0">
                <a:ea typeface="Brush Script MT" charset="0"/>
                <a:cs typeface="Brush Script MT" charset="0"/>
              </a:rPr>
              <a:t> = </a:t>
            </a:r>
            <a:r>
              <a:rPr lang="en-US" sz="2000" dirty="0">
                <a:ea typeface="Chalkboard" charset="0"/>
                <a:cs typeface="Chalkboard" charset="0"/>
              </a:rPr>
              <a:t>{0, </a:t>
            </a:r>
            <a:r>
              <a:rPr lang="en-US" sz="2000" dirty="0" smtClean="0">
                <a:ea typeface="Chalkboard" charset="0"/>
                <a:cs typeface="Chalkboard" charset="0"/>
              </a:rPr>
              <a:t>1}</a:t>
            </a:r>
            <a:r>
              <a:rPr lang="en-US" sz="2000" baseline="30000" dirty="0" smtClean="0">
                <a:ea typeface="Chalkboard" charset="0"/>
                <a:cs typeface="Chalkboard" charset="0"/>
              </a:rPr>
              <a:t>n   </a:t>
            </a:r>
            <a:r>
              <a:rPr lang="en-US" sz="2000" dirty="0" smtClean="0">
                <a:ea typeface="Brush Script MT" charset="0"/>
                <a:cs typeface="Brush Script MT" charset="0"/>
              </a:rPr>
              <a:t>M = </a:t>
            </a:r>
            <a:r>
              <a:rPr lang="en-US" sz="2000" dirty="0">
                <a:ea typeface="Chalkboard" charset="0"/>
                <a:cs typeface="Chalkboard" charset="0"/>
              </a:rPr>
              <a:t> {0, </a:t>
            </a:r>
            <a:r>
              <a:rPr lang="en-US" sz="2000" dirty="0" smtClean="0">
                <a:ea typeface="Chalkboard" charset="0"/>
                <a:cs typeface="Chalkboard" charset="0"/>
              </a:rPr>
              <a:t>1}</a:t>
            </a:r>
            <a:r>
              <a:rPr lang="en-US" sz="2000" baseline="30000" dirty="0" smtClean="0">
                <a:ea typeface="Chalkboard" charset="0"/>
                <a:cs typeface="Chalkboard" charset="0"/>
              </a:rPr>
              <a:t>n     </a:t>
            </a:r>
            <a:r>
              <a:rPr lang="en-US" sz="2000" dirty="0" smtClean="0">
                <a:ea typeface="Brush Script MT" charset="0"/>
                <a:cs typeface="Brush Script MT" charset="0"/>
              </a:rPr>
              <a:t>C</a:t>
            </a:r>
            <a:r>
              <a:rPr lang="en-US" sz="2000" dirty="0" smtClean="0">
                <a:ea typeface="Chalkboard" charset="0"/>
                <a:cs typeface="Chalkboard" charset="0"/>
              </a:rPr>
              <a:t> =  {0, 1}</a:t>
            </a:r>
            <a:r>
              <a:rPr lang="en-US" sz="2000" baseline="30000" dirty="0" smtClean="0">
                <a:solidFill>
                  <a:srgbClr val="FF0000"/>
                </a:solidFill>
                <a:ea typeface="Chalkboard" charset="0"/>
                <a:cs typeface="Chalkboard" charset="0"/>
              </a:rPr>
              <a:t>2n</a:t>
            </a:r>
            <a:r>
              <a:rPr lang="en-US" sz="2000" dirty="0" smtClean="0">
                <a:ea typeface="Chalkboard" charset="0"/>
                <a:cs typeface="Chalkboard" charset="0"/>
              </a:rPr>
              <a:t> </a:t>
            </a:r>
            <a:endParaRPr lang="en-US" sz="2000" b="1" baseline="30000" dirty="0" smtClean="0">
              <a:solidFill>
                <a:srgbClr val="FF0000"/>
              </a:solidFill>
              <a:ea typeface="Chalkboard" charset="0"/>
              <a:cs typeface="Chalkboard" charset="0"/>
            </a:endParaRPr>
          </a:p>
        </p:txBody>
      </p:sp>
      <p:grpSp>
        <p:nvGrpSpPr>
          <p:cNvPr id="30" name="Group 29"/>
          <p:cNvGrpSpPr/>
          <p:nvPr/>
        </p:nvGrpSpPr>
        <p:grpSpPr>
          <a:xfrm>
            <a:off x="513896" y="4697434"/>
            <a:ext cx="998272" cy="432048"/>
            <a:chOff x="981440" y="2564904"/>
            <a:chExt cx="998272" cy="432048"/>
          </a:xfrm>
        </p:grpSpPr>
        <p:sp>
          <p:nvSpPr>
            <p:cNvPr id="31" name="Rectangle 30"/>
            <p:cNvSpPr/>
            <p:nvPr/>
          </p:nvSpPr>
          <p:spPr>
            <a:xfrm>
              <a:off x="981440" y="2564904"/>
              <a:ext cx="914400" cy="432048"/>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a typeface="Chalkboard" charset="0"/>
                <a:cs typeface="Chalkboard" charset="0"/>
              </a:endParaRPr>
            </a:p>
          </p:txBody>
        </p:sp>
        <p:sp>
          <p:nvSpPr>
            <p:cNvPr id="32" name="Text Box 7"/>
            <p:cNvSpPr txBox="1">
              <a:spLocks noChangeArrowheads="1"/>
            </p:cNvSpPr>
            <p:nvPr/>
          </p:nvSpPr>
          <p:spPr bwMode="auto">
            <a:xfrm>
              <a:off x="1124000" y="2567222"/>
              <a:ext cx="855712" cy="400110"/>
            </a:xfrm>
            <a:prstGeom prst="rect">
              <a:avLst/>
            </a:prstGeom>
            <a:noFill/>
            <a:ln w="9525">
              <a:noFill/>
              <a:miter lim="800000"/>
              <a:headEnd/>
              <a:tailEnd/>
            </a:ln>
          </p:spPr>
          <p:txBody>
            <a:bodyPr wrap="square">
              <a:spAutoFit/>
            </a:bodyPr>
            <a:lstStyle/>
            <a:p>
              <a:pPr>
                <a:spcBef>
                  <a:spcPct val="50000"/>
                </a:spcBef>
              </a:pPr>
              <a:r>
                <a:rPr lang="en-US" sz="2000" dirty="0" smtClean="0">
                  <a:ea typeface="Chalkboard" charset="0"/>
                  <a:cs typeface="Chalkboard" charset="0"/>
                </a:rPr>
                <a:t>Gen</a:t>
              </a:r>
              <a:endParaRPr lang="en-US" sz="2000" b="1" baseline="30000" dirty="0" smtClean="0">
                <a:solidFill>
                  <a:srgbClr val="FF0000"/>
                </a:solidFill>
                <a:ea typeface="Chalkboard" charset="0"/>
                <a:cs typeface="Chalkboard" charset="0"/>
              </a:endParaRPr>
            </a:p>
          </p:txBody>
        </p:sp>
      </p:grpSp>
      <p:grpSp>
        <p:nvGrpSpPr>
          <p:cNvPr id="33" name="Group 35"/>
          <p:cNvGrpSpPr/>
          <p:nvPr/>
        </p:nvGrpSpPr>
        <p:grpSpPr>
          <a:xfrm>
            <a:off x="1440160" y="4617292"/>
            <a:ext cx="1224136" cy="338554"/>
            <a:chOff x="455675" y="4399360"/>
            <a:chExt cx="1224136" cy="338554"/>
          </a:xfrm>
        </p:grpSpPr>
        <p:cxnSp>
          <p:nvCxnSpPr>
            <p:cNvPr id="34" name="Straight Arrow Connector 33"/>
            <p:cNvCxnSpPr/>
            <p:nvPr/>
          </p:nvCxnSpPr>
          <p:spPr>
            <a:xfrm rot="16200000">
              <a:off x="823392" y="4360912"/>
              <a:ext cx="0" cy="72846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Box 7"/>
            <p:cNvSpPr txBox="1">
              <a:spLocks noChangeArrowheads="1"/>
            </p:cNvSpPr>
            <p:nvPr/>
          </p:nvSpPr>
          <p:spPr bwMode="auto">
            <a:xfrm>
              <a:off x="455675" y="4399360"/>
              <a:ext cx="1224136"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a:ea typeface="Chalkboard" charset="0"/>
                  <a:cs typeface="Chalkboard" charset="0"/>
                </a:rPr>
                <a:t>k</a:t>
              </a:r>
              <a:r>
                <a:rPr lang="en-US" sz="1600" dirty="0" smtClean="0">
                  <a:ea typeface="Chalkboard" charset="0"/>
                  <a:cs typeface="Chalkboard" charset="0"/>
                </a:rPr>
                <a:t> </a:t>
              </a:r>
              <a:r>
                <a:rPr lang="en-US" sz="1600" dirty="0" smtClean="0">
                  <a:ea typeface="Chalkboard" charset="0"/>
                  <a:cs typeface="Chalkboard" charset="0"/>
                  <a:sym typeface="Symbol"/>
                </a:rPr>
                <a:t></a:t>
              </a:r>
              <a:r>
                <a:rPr lang="en-US" sz="1600" baseline="-25000" dirty="0" smtClean="0">
                  <a:ea typeface="Chalkboard" charset="0"/>
                  <a:cs typeface="Chalkboard" charset="0"/>
                  <a:sym typeface="Symbol"/>
                </a:rPr>
                <a:t>R </a:t>
              </a:r>
              <a:r>
                <a:rPr lang="en-US" sz="1600" dirty="0" smtClean="0">
                  <a:ea typeface="Brush Script MT" charset="0"/>
                  <a:cs typeface="Brush Script MT" charset="0"/>
                  <a:sym typeface="Symbol"/>
                </a:rPr>
                <a:t>K</a:t>
              </a:r>
              <a:endParaRPr lang="en-US" sz="1600" baseline="-25000" dirty="0" smtClean="0">
                <a:solidFill>
                  <a:srgbClr val="0000FF"/>
                </a:solidFill>
                <a:ea typeface="Brush Script MT" charset="0"/>
                <a:cs typeface="Brush Script MT" charset="0"/>
              </a:endParaRPr>
            </a:p>
          </p:txBody>
        </p:sp>
      </p:grpSp>
      <p:grpSp>
        <p:nvGrpSpPr>
          <p:cNvPr id="36" name="Group 35"/>
          <p:cNvGrpSpPr/>
          <p:nvPr/>
        </p:nvGrpSpPr>
        <p:grpSpPr>
          <a:xfrm>
            <a:off x="2808312" y="4617292"/>
            <a:ext cx="1080120" cy="338554"/>
            <a:chOff x="395536" y="4348587"/>
            <a:chExt cx="1080120" cy="338554"/>
          </a:xfrm>
        </p:grpSpPr>
        <p:cxnSp>
          <p:nvCxnSpPr>
            <p:cNvPr id="39" name="Straight Arrow Connector 38"/>
            <p:cNvCxnSpPr/>
            <p:nvPr/>
          </p:nvCxnSpPr>
          <p:spPr>
            <a:xfrm>
              <a:off x="395536" y="4687141"/>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 Box 7"/>
            <p:cNvSpPr txBox="1">
              <a:spLocks noChangeArrowheads="1"/>
            </p:cNvSpPr>
            <p:nvPr/>
          </p:nvSpPr>
          <p:spPr bwMode="auto">
            <a:xfrm>
              <a:off x="395536" y="4348587"/>
              <a:ext cx="1080120" cy="338554"/>
            </a:xfrm>
            <a:prstGeom prst="rect">
              <a:avLst/>
            </a:prstGeom>
            <a:noFill/>
            <a:ln w="9525">
              <a:noFill/>
              <a:miter lim="800000"/>
              <a:headEnd/>
              <a:tailEnd/>
            </a:ln>
          </p:spPr>
          <p:txBody>
            <a:bodyPr wrap="square">
              <a:spAutoFit/>
            </a:bodyPr>
            <a:lstStyle/>
            <a:p>
              <a:pPr marL="457200" indent="-457200">
                <a:spcBef>
                  <a:spcPct val="50000"/>
                </a:spcBef>
              </a:pPr>
              <a:r>
                <a:rPr lang="en-US" sz="1600" smtClean="0">
                  <a:ea typeface="Chalkboard" charset="0"/>
                  <a:cs typeface="Chalkboard" charset="0"/>
                </a:rPr>
                <a:t>m </a:t>
              </a:r>
              <a:r>
                <a:rPr lang="en-US" sz="1600" smtClean="0">
                  <a:ea typeface="Chalkboard" charset="0"/>
                  <a:cs typeface="Chalkboard" charset="0"/>
                  <a:sym typeface="Symbol"/>
                </a:rPr>
                <a:t> </a:t>
              </a:r>
              <a:r>
                <a:rPr lang="en-US" sz="1600" smtClean="0">
                  <a:ea typeface="Brush Script MT" charset="0"/>
                  <a:cs typeface="Brush Script MT" charset="0"/>
                  <a:sym typeface="Symbol"/>
                </a:rPr>
                <a:t>M</a:t>
              </a:r>
              <a:endParaRPr lang="en-US" sz="1600" dirty="0" smtClean="0">
                <a:solidFill>
                  <a:srgbClr val="0000FF"/>
                </a:solidFill>
                <a:ea typeface="Chalkboard" charset="0"/>
                <a:cs typeface="Chalkboard" charset="0"/>
              </a:endParaRPr>
            </a:p>
          </p:txBody>
        </p:sp>
      </p:grpSp>
      <p:grpSp>
        <p:nvGrpSpPr>
          <p:cNvPr id="44" name="Group 35"/>
          <p:cNvGrpSpPr/>
          <p:nvPr/>
        </p:nvGrpSpPr>
        <p:grpSpPr>
          <a:xfrm rot="5400000">
            <a:off x="4344613" y="3851593"/>
            <a:ext cx="563293" cy="755576"/>
            <a:chOff x="624332" y="3969572"/>
            <a:chExt cx="563293" cy="755576"/>
          </a:xfrm>
        </p:grpSpPr>
        <p:cxnSp>
          <p:nvCxnSpPr>
            <p:cNvPr id="46" name="Straight Arrow Connector 45"/>
            <p:cNvCxnSpPr/>
            <p:nvPr/>
          </p:nvCxnSpPr>
          <p:spPr>
            <a:xfrm rot="16200000">
              <a:off x="931404" y="4468925"/>
              <a:ext cx="1" cy="5124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rot="16200000">
              <a:off x="415821" y="4178083"/>
              <a:ext cx="755576"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ea typeface="Chalkboard" charset="0"/>
                  <a:cs typeface="Chalkboard" charset="0"/>
                </a:rPr>
                <a:t>k </a:t>
              </a:r>
              <a:endParaRPr lang="en-US" sz="1600" dirty="0" smtClean="0">
                <a:solidFill>
                  <a:srgbClr val="0000FF"/>
                </a:solidFill>
                <a:ea typeface="Chalkboard" charset="0"/>
                <a:cs typeface="Chalkboard" charset="0"/>
              </a:endParaRPr>
            </a:p>
          </p:txBody>
        </p:sp>
      </p:grpSp>
      <p:grpSp>
        <p:nvGrpSpPr>
          <p:cNvPr id="50" name="Group 46"/>
          <p:cNvGrpSpPr/>
          <p:nvPr/>
        </p:nvGrpSpPr>
        <p:grpSpPr>
          <a:xfrm>
            <a:off x="5073901" y="4617292"/>
            <a:ext cx="827585" cy="338554"/>
            <a:chOff x="864095" y="4390978"/>
            <a:chExt cx="827585" cy="338554"/>
          </a:xfrm>
        </p:grpSpPr>
        <p:cxnSp>
          <p:nvCxnSpPr>
            <p:cNvPr id="52" name="Straight Arrow Connector 51"/>
            <p:cNvCxnSpPr/>
            <p:nvPr/>
          </p:nvCxnSpPr>
          <p:spPr>
            <a:xfrm>
              <a:off x="971600" y="4725145"/>
              <a:ext cx="666328" cy="43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 Box 7"/>
            <p:cNvSpPr txBox="1">
              <a:spLocks noChangeArrowheads="1"/>
            </p:cNvSpPr>
            <p:nvPr/>
          </p:nvSpPr>
          <p:spPr bwMode="auto">
            <a:xfrm>
              <a:off x="864095" y="4390978"/>
              <a:ext cx="827585" cy="338554"/>
            </a:xfrm>
            <a:prstGeom prst="rect">
              <a:avLst/>
            </a:prstGeom>
            <a:noFill/>
            <a:ln w="9525">
              <a:noFill/>
              <a:miter lim="800000"/>
              <a:headEnd/>
              <a:tailEnd/>
            </a:ln>
          </p:spPr>
          <p:txBody>
            <a:bodyPr wrap="square">
              <a:spAutoFit/>
            </a:bodyPr>
            <a:lstStyle/>
            <a:p>
              <a:pPr marL="457200" indent="-457200">
                <a:spcBef>
                  <a:spcPct val="50000"/>
                </a:spcBef>
              </a:pPr>
              <a:r>
                <a:rPr lang="en-US" sz="1600" smtClean="0">
                  <a:ea typeface="Chalkboard" charset="0"/>
                  <a:cs typeface="Chalkboard" charset="0"/>
                </a:rPr>
                <a:t>   c</a:t>
              </a:r>
              <a:endParaRPr lang="en-US" sz="1600" dirty="0" smtClean="0">
                <a:solidFill>
                  <a:srgbClr val="0000FF"/>
                </a:solidFill>
                <a:ea typeface="Chalkboard" charset="0"/>
                <a:cs typeface="Chalkboard" charset="0"/>
              </a:endParaRPr>
            </a:p>
          </p:txBody>
        </p:sp>
      </p:grpSp>
      <p:grpSp>
        <p:nvGrpSpPr>
          <p:cNvPr id="56" name="Group 55"/>
          <p:cNvGrpSpPr/>
          <p:nvPr/>
        </p:nvGrpSpPr>
        <p:grpSpPr>
          <a:xfrm>
            <a:off x="3851919" y="4523796"/>
            <a:ext cx="1577339" cy="1141298"/>
            <a:chOff x="1542158" y="4367579"/>
            <a:chExt cx="797594" cy="591950"/>
          </a:xfrm>
        </p:grpSpPr>
        <p:sp>
          <p:nvSpPr>
            <p:cNvPr id="57" name="Rectangle 56"/>
            <p:cNvSpPr/>
            <p:nvPr/>
          </p:nvSpPr>
          <p:spPr>
            <a:xfrm>
              <a:off x="1547664" y="4367579"/>
              <a:ext cx="720080" cy="50405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a typeface="Chalkboard" charset="0"/>
                <a:cs typeface="Chalkboard" charset="0"/>
              </a:endParaRPr>
            </a:p>
          </p:txBody>
        </p:sp>
        <p:sp>
          <p:nvSpPr>
            <p:cNvPr id="58" name="Text Box 7"/>
            <p:cNvSpPr txBox="1">
              <a:spLocks noChangeArrowheads="1"/>
            </p:cNvSpPr>
            <p:nvPr/>
          </p:nvSpPr>
          <p:spPr bwMode="auto">
            <a:xfrm>
              <a:off x="1542158" y="4368889"/>
              <a:ext cx="797594" cy="590640"/>
            </a:xfrm>
            <a:prstGeom prst="rect">
              <a:avLst/>
            </a:prstGeom>
            <a:noFill/>
            <a:ln w="9525">
              <a:noFill/>
              <a:miter lim="800000"/>
              <a:headEnd/>
              <a:tailEnd/>
            </a:ln>
          </p:spPr>
          <p:txBody>
            <a:bodyPr wrap="square">
              <a:spAutoFit/>
            </a:bodyPr>
            <a:lstStyle/>
            <a:p>
              <a:pPr marL="457200" indent="-457200">
                <a:spcBef>
                  <a:spcPct val="50000"/>
                </a:spcBef>
              </a:pPr>
              <a:r>
                <a:rPr lang="en-US" sz="2000" dirty="0" smtClean="0">
                  <a:ea typeface="Chalkboard" charset="0"/>
                  <a:cs typeface="Chalkboard" charset="0"/>
                </a:rPr>
                <a:t>  </a:t>
              </a:r>
              <a:r>
                <a:rPr lang="en-US" sz="1600" dirty="0" err="1"/>
                <a:t>Enc</a:t>
              </a:r>
              <a:r>
                <a:rPr lang="en-US" sz="1600" baseline="-25000" dirty="0" err="1"/>
                <a:t>k</a:t>
              </a:r>
              <a:r>
                <a:rPr lang="en-US" sz="1600" dirty="0"/>
                <a:t>(m)</a:t>
              </a:r>
            </a:p>
            <a:p>
              <a:pPr marL="457200" indent="-457200">
                <a:spcBef>
                  <a:spcPct val="50000"/>
                </a:spcBef>
              </a:pPr>
              <a:r>
                <a:rPr lang="en-US" sz="1200" dirty="0" smtClean="0"/>
                <a:t>- </a:t>
              </a:r>
              <a:r>
                <a:rPr lang="en-US" sz="1200" dirty="0"/>
                <a:t>r in {0, 1}</a:t>
              </a:r>
              <a:r>
                <a:rPr lang="en-US" sz="1200" baseline="30000" dirty="0"/>
                <a:t>n</a:t>
              </a:r>
              <a:endParaRPr lang="en-US" sz="1200" dirty="0"/>
            </a:p>
            <a:p>
              <a:pPr marL="457200" indent="-457200">
                <a:spcBef>
                  <a:spcPct val="50000"/>
                </a:spcBef>
              </a:pPr>
              <a:r>
                <a:rPr lang="en-US" sz="1200" dirty="0"/>
                <a:t>- c = (</a:t>
              </a:r>
              <a:r>
                <a:rPr lang="en-US" sz="1200" dirty="0">
                  <a:solidFill>
                    <a:srgbClr val="FF0000"/>
                  </a:solidFill>
                </a:rPr>
                <a:t>r</a:t>
              </a:r>
              <a:r>
                <a:rPr lang="en-US" sz="1200" dirty="0"/>
                <a:t>, </a:t>
              </a:r>
              <a:r>
                <a:rPr lang="en-US" sz="1200" dirty="0" smtClean="0"/>
                <a:t>m </a:t>
              </a:r>
              <a:r>
                <a:rPr lang="en-US" sz="1200" dirty="0" smtClean="0">
                  <a:sym typeface="Symbol"/>
                </a:rPr>
                <a:t> </a:t>
              </a:r>
              <a:r>
                <a:rPr lang="en-US" sz="1200" dirty="0" err="1">
                  <a:solidFill>
                    <a:srgbClr val="FF0000"/>
                  </a:solidFill>
                  <a:sym typeface="Symbol"/>
                </a:rPr>
                <a:t>F</a:t>
              </a:r>
              <a:r>
                <a:rPr lang="en-US" sz="1200" baseline="-25000" dirty="0" err="1">
                  <a:solidFill>
                    <a:srgbClr val="FF0000"/>
                  </a:solidFill>
                  <a:sym typeface="Symbol"/>
                </a:rPr>
                <a:t>k</a:t>
              </a:r>
              <a:r>
                <a:rPr lang="en-US" sz="1200" dirty="0">
                  <a:solidFill>
                    <a:srgbClr val="FF0000"/>
                  </a:solidFill>
                  <a:sym typeface="Symbol"/>
                </a:rPr>
                <a:t>(r)</a:t>
              </a:r>
              <a:r>
                <a:rPr lang="en-US" sz="1200" dirty="0"/>
                <a:t>)  </a:t>
              </a:r>
            </a:p>
          </p:txBody>
        </p:sp>
      </p:grpSp>
      <p:grpSp>
        <p:nvGrpSpPr>
          <p:cNvPr id="59" name="Group 35"/>
          <p:cNvGrpSpPr/>
          <p:nvPr/>
        </p:nvGrpSpPr>
        <p:grpSpPr>
          <a:xfrm rot="5400000">
            <a:off x="7503636" y="3728771"/>
            <a:ext cx="605682" cy="755576"/>
            <a:chOff x="581943" y="4005066"/>
            <a:chExt cx="605682" cy="755576"/>
          </a:xfrm>
        </p:grpSpPr>
        <p:cxnSp>
          <p:nvCxnSpPr>
            <p:cNvPr id="60" name="Straight Arrow Connector 59"/>
            <p:cNvCxnSpPr/>
            <p:nvPr/>
          </p:nvCxnSpPr>
          <p:spPr>
            <a:xfrm rot="16200000">
              <a:off x="931404" y="4468925"/>
              <a:ext cx="1" cy="5124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 Box 7"/>
            <p:cNvSpPr txBox="1">
              <a:spLocks noChangeArrowheads="1"/>
            </p:cNvSpPr>
            <p:nvPr/>
          </p:nvSpPr>
          <p:spPr bwMode="auto">
            <a:xfrm rot="16200000">
              <a:off x="373432" y="4213577"/>
              <a:ext cx="755576"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ea typeface="Chalkboard" charset="0"/>
                  <a:cs typeface="Chalkboard" charset="0"/>
                </a:rPr>
                <a:t>k </a:t>
              </a:r>
              <a:endParaRPr lang="en-US" sz="1600" dirty="0" smtClean="0">
                <a:solidFill>
                  <a:srgbClr val="0000FF"/>
                </a:solidFill>
                <a:ea typeface="Chalkboard" charset="0"/>
                <a:cs typeface="Chalkboard" charset="0"/>
              </a:endParaRPr>
            </a:p>
          </p:txBody>
        </p:sp>
      </p:grpSp>
      <p:grpSp>
        <p:nvGrpSpPr>
          <p:cNvPr id="62" name="Group 61"/>
          <p:cNvGrpSpPr/>
          <p:nvPr/>
        </p:nvGrpSpPr>
        <p:grpSpPr>
          <a:xfrm>
            <a:off x="7063244" y="4409399"/>
            <a:ext cx="1649724" cy="1101803"/>
            <a:chOff x="1542826" y="4365104"/>
            <a:chExt cx="992920" cy="504056"/>
          </a:xfrm>
        </p:grpSpPr>
        <p:sp>
          <p:nvSpPr>
            <p:cNvPr id="63" name="Rectangle 62"/>
            <p:cNvSpPr/>
            <p:nvPr/>
          </p:nvSpPr>
          <p:spPr>
            <a:xfrm>
              <a:off x="1543762" y="4365104"/>
              <a:ext cx="720080" cy="50405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anose="030F0702030302020204" pitchFamily="66" charset="0"/>
                <a:ea typeface="Chalkboard" charset="0"/>
                <a:cs typeface="Chalkboard" charset="0"/>
              </a:endParaRPr>
            </a:p>
          </p:txBody>
        </p:sp>
        <p:sp>
          <p:nvSpPr>
            <p:cNvPr id="64" name="Text Box 7"/>
            <p:cNvSpPr txBox="1">
              <a:spLocks noChangeArrowheads="1"/>
            </p:cNvSpPr>
            <p:nvPr/>
          </p:nvSpPr>
          <p:spPr bwMode="auto">
            <a:xfrm>
              <a:off x="1542826" y="4505957"/>
              <a:ext cx="992920" cy="253445"/>
            </a:xfrm>
            <a:prstGeom prst="rect">
              <a:avLst/>
            </a:prstGeom>
            <a:noFill/>
            <a:ln w="9525">
              <a:noFill/>
              <a:miter lim="800000"/>
              <a:headEnd/>
              <a:tailEnd/>
            </a:ln>
          </p:spPr>
          <p:txBody>
            <a:bodyPr wrap="square">
              <a:spAutoFit/>
            </a:bodyPr>
            <a:lstStyle/>
            <a:p>
              <a:pPr marL="457200" indent="-457200">
                <a:spcBef>
                  <a:spcPct val="50000"/>
                </a:spcBef>
              </a:pPr>
              <a:r>
                <a:rPr lang="en-US" sz="1200" dirty="0" smtClean="0"/>
                <a:t>Dec</a:t>
              </a:r>
              <a:r>
                <a:rPr lang="en-US" sz="1200" baseline="-25000" dirty="0" smtClean="0"/>
                <a:t>k</a:t>
              </a:r>
              <a:r>
                <a:rPr lang="en-US" sz="1200" dirty="0" smtClean="0"/>
                <a:t>(c </a:t>
              </a:r>
              <a:r>
                <a:rPr lang="en-US" sz="1200" dirty="0"/>
                <a:t>= (c</a:t>
              </a:r>
              <a:r>
                <a:rPr lang="en-US" sz="1200" baseline="-25000" dirty="0"/>
                <a:t>0</a:t>
              </a:r>
              <a:r>
                <a:rPr lang="en-US" sz="1200" dirty="0"/>
                <a:t>,c</a:t>
              </a:r>
              <a:r>
                <a:rPr lang="en-US" sz="1200" baseline="-25000" dirty="0"/>
                <a:t>1</a:t>
              </a:r>
              <a:r>
                <a:rPr lang="en-US" sz="1200" dirty="0"/>
                <a:t>))</a:t>
              </a:r>
            </a:p>
            <a:p>
              <a:pPr marL="457200" indent="-457200">
                <a:spcBef>
                  <a:spcPct val="50000"/>
                </a:spcBef>
              </a:pPr>
              <a:r>
                <a:rPr lang="en-US" sz="1200" dirty="0"/>
                <a:t>- m = </a:t>
              </a:r>
              <a:r>
                <a:rPr lang="en-US" sz="1200" dirty="0" smtClean="0"/>
                <a:t>c</a:t>
              </a:r>
              <a:r>
                <a:rPr lang="en-US" sz="1200" baseline="-25000" dirty="0" smtClean="0"/>
                <a:t>1</a:t>
              </a:r>
              <a:r>
                <a:rPr lang="en-US" sz="1200" dirty="0" smtClean="0">
                  <a:sym typeface="Symbol"/>
                </a:rPr>
                <a:t>F</a:t>
              </a:r>
              <a:r>
                <a:rPr lang="en-US" sz="1200" baseline="-25000" dirty="0" smtClean="0">
                  <a:sym typeface="Symbol"/>
                </a:rPr>
                <a:t>k</a:t>
              </a:r>
              <a:r>
                <a:rPr lang="en-US" sz="1200" dirty="0" smtClean="0">
                  <a:sym typeface="Symbol"/>
                </a:rPr>
                <a:t>(c</a:t>
              </a:r>
              <a:r>
                <a:rPr lang="en-US" sz="1200" baseline="-25000" dirty="0" smtClean="0">
                  <a:sym typeface="Symbol"/>
                </a:rPr>
                <a:t>0</a:t>
              </a:r>
              <a:r>
                <a:rPr lang="en-US" sz="1200" dirty="0">
                  <a:sym typeface="Symbol"/>
                </a:rPr>
                <a:t>) </a:t>
              </a:r>
              <a:endParaRPr lang="en-US" sz="1200" dirty="0"/>
            </a:p>
          </p:txBody>
        </p:sp>
      </p:grpSp>
      <p:sp>
        <p:nvSpPr>
          <p:cNvPr id="65" name="Text Box 7"/>
          <p:cNvSpPr txBox="1">
            <a:spLocks noChangeArrowheads="1"/>
          </p:cNvSpPr>
          <p:nvPr/>
        </p:nvSpPr>
        <p:spPr bwMode="auto">
          <a:xfrm>
            <a:off x="6276560" y="4617292"/>
            <a:ext cx="755576"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a:ea typeface="Chalkboard" charset="0"/>
                <a:cs typeface="Chalkboard" charset="0"/>
              </a:rPr>
              <a:t>c</a:t>
            </a:r>
            <a:r>
              <a:rPr lang="en-US" sz="1600" dirty="0" smtClean="0">
                <a:ea typeface="Chalkboard" charset="0"/>
                <a:cs typeface="Chalkboard" charset="0"/>
              </a:rPr>
              <a:t> </a:t>
            </a:r>
            <a:r>
              <a:rPr lang="en-US" sz="1600" dirty="0" smtClean="0">
                <a:ea typeface="Chalkboard" charset="0"/>
                <a:cs typeface="Chalkboard" charset="0"/>
                <a:sym typeface="Symbol"/>
              </a:rPr>
              <a:t> </a:t>
            </a:r>
            <a:r>
              <a:rPr lang="en-US" sz="1600" dirty="0" smtClean="0">
                <a:ea typeface="Brush Script MT" charset="0"/>
                <a:cs typeface="Brush Script MT" charset="0"/>
                <a:sym typeface="Symbol"/>
              </a:rPr>
              <a:t>C</a:t>
            </a:r>
            <a:endParaRPr lang="en-US" sz="1600" dirty="0" smtClean="0">
              <a:solidFill>
                <a:srgbClr val="0000FF"/>
              </a:solidFill>
              <a:ea typeface="Brush Script MT" charset="0"/>
              <a:cs typeface="Brush Script MT" charset="0"/>
            </a:endParaRPr>
          </a:p>
        </p:txBody>
      </p:sp>
      <p:cxnSp>
        <p:nvCxnSpPr>
          <p:cNvPr id="66" name="Straight Arrow Connector 65"/>
          <p:cNvCxnSpPr/>
          <p:nvPr/>
        </p:nvCxnSpPr>
        <p:spPr>
          <a:xfrm rot="16200000">
            <a:off x="6704416" y="4591614"/>
            <a:ext cx="0" cy="72846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7" name="Group 46"/>
          <p:cNvGrpSpPr/>
          <p:nvPr/>
        </p:nvGrpSpPr>
        <p:grpSpPr>
          <a:xfrm>
            <a:off x="8064896" y="4617292"/>
            <a:ext cx="852232" cy="340556"/>
            <a:chOff x="744723" y="4120044"/>
            <a:chExt cx="852232" cy="340556"/>
          </a:xfrm>
        </p:grpSpPr>
        <p:cxnSp>
          <p:nvCxnSpPr>
            <p:cNvPr id="68" name="Straight Arrow Connector 67"/>
            <p:cNvCxnSpPr/>
            <p:nvPr/>
          </p:nvCxnSpPr>
          <p:spPr>
            <a:xfrm>
              <a:off x="960747" y="4458598"/>
              <a:ext cx="432048" cy="200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 Box 7"/>
            <p:cNvSpPr txBox="1">
              <a:spLocks noChangeArrowheads="1"/>
            </p:cNvSpPr>
            <p:nvPr/>
          </p:nvSpPr>
          <p:spPr bwMode="auto">
            <a:xfrm>
              <a:off x="744723" y="4120044"/>
              <a:ext cx="852232"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ea typeface="Chalkboard" charset="0"/>
                  <a:cs typeface="Chalkboard" charset="0"/>
                </a:rPr>
                <a:t>   m</a:t>
              </a:r>
              <a:endParaRPr lang="en-US" sz="1600" dirty="0" smtClean="0">
                <a:solidFill>
                  <a:srgbClr val="0000FF"/>
                </a:solidFill>
                <a:ea typeface="Chalkboard" charset="0"/>
                <a:cs typeface="Chalkboard" charset="0"/>
              </a:endParaRPr>
            </a:p>
          </p:txBody>
        </p:sp>
      </p:grpSp>
      <p:sp>
        <p:nvSpPr>
          <p:cNvPr id="70" name="文本框 69"/>
          <p:cNvSpPr txBox="1"/>
          <p:nvPr/>
        </p:nvSpPr>
        <p:spPr>
          <a:xfrm>
            <a:off x="101257" y="774912"/>
            <a:ext cx="2101857" cy="369332"/>
          </a:xfrm>
          <a:prstGeom prst="rect">
            <a:avLst/>
          </a:prstGeom>
          <a:noFill/>
        </p:spPr>
        <p:txBody>
          <a:bodyPr wrap="none" rtlCol="0">
            <a:spAutoFit/>
          </a:bodyPr>
          <a:lstStyle/>
          <a:p>
            <a:r>
              <a:rPr lang="en-US" altLang="zh-CN" dirty="0" smtClean="0"/>
              <a:t>Construction 3.30</a:t>
            </a:r>
            <a:endParaRPr lang="zh-CN" altLang="en-US" dirty="0"/>
          </a:p>
        </p:txBody>
      </p:sp>
      <p:sp>
        <p:nvSpPr>
          <p:cNvPr id="5" name="日期占位符 4"/>
          <p:cNvSpPr>
            <a:spLocks noGrp="1"/>
          </p:cNvSpPr>
          <p:nvPr>
            <p:ph type="dt" sz="half" idx="10"/>
          </p:nvPr>
        </p:nvSpPr>
        <p:spPr/>
        <p:txBody>
          <a:bodyPr/>
          <a:lstStyle/>
          <a:p>
            <a:pPr>
              <a:defRPr/>
            </a:pPr>
            <a:r>
              <a:rPr lang="en-US" altLang="zh-CN" smtClean="0"/>
              <a:t>Thur, 11/10/2018</a:t>
            </a:r>
            <a:endParaRPr lang="en-US" dirty="0"/>
          </a:p>
        </p:txBody>
      </p:sp>
      <p:sp>
        <p:nvSpPr>
          <p:cNvPr id="6" name="页脚占位符 5"/>
          <p:cNvSpPr>
            <a:spLocks noGrp="1"/>
          </p:cNvSpPr>
          <p:nvPr>
            <p:ph type="ftr" sz="quarter" idx="11"/>
          </p:nvPr>
        </p:nvSpPr>
        <p:spPr/>
        <p:txBody>
          <a:bodyPr/>
          <a:lstStyle/>
          <a:p>
            <a:pPr>
              <a:defRPr/>
            </a:pPr>
            <a:r>
              <a:rPr lang="en-US" smtClean="0"/>
              <a:t>S8101034Q-Modern Cryptography-Lect9.1</a:t>
            </a:r>
            <a:endParaRPr lang="en-US" dirty="0"/>
          </a:p>
        </p:txBody>
      </p:sp>
      <p:sp>
        <p:nvSpPr>
          <p:cNvPr id="7" name="灯片编号占位符 6"/>
          <p:cNvSpPr>
            <a:spLocks noGrp="1"/>
          </p:cNvSpPr>
          <p:nvPr>
            <p:ph type="sldNum" sz="quarter" idx="12"/>
          </p:nvPr>
        </p:nvSpPr>
        <p:spPr/>
        <p:txBody>
          <a:bodyPr/>
          <a:lstStyle/>
          <a:p>
            <a:pPr>
              <a:defRPr/>
            </a:pPr>
            <a:fld id="{A210B1BB-E12E-441C-BC6A-ECF78AA782CB}" type="slidenum">
              <a:rPr lang="en-US" smtClean="0"/>
              <a:pPr>
                <a:defRPr/>
              </a:pPr>
              <a:t>8</a:t>
            </a:fld>
            <a:endParaRPr lang="en-US" dirty="0"/>
          </a:p>
        </p:txBody>
      </p:sp>
      <p:sp>
        <p:nvSpPr>
          <p:cNvPr id="71" name="Text Box 7"/>
          <p:cNvSpPr txBox="1">
            <a:spLocks noChangeArrowheads="1"/>
          </p:cNvSpPr>
          <p:nvPr/>
        </p:nvSpPr>
        <p:spPr bwMode="auto">
          <a:xfrm>
            <a:off x="72008" y="5799037"/>
            <a:ext cx="8136904" cy="379591"/>
          </a:xfrm>
          <a:prstGeom prst="rect">
            <a:avLst/>
          </a:prstGeom>
          <a:noFill/>
          <a:ln w="9525">
            <a:solidFill>
              <a:srgbClr val="000000"/>
            </a:solidFill>
            <a:miter lim="800000"/>
            <a:headEnd/>
            <a:tailEnd/>
          </a:ln>
        </p:spPr>
        <p:txBody>
          <a:bodyPr wrap="square">
            <a:spAutoFit/>
          </a:bodyPr>
          <a:lstStyle/>
          <a:p>
            <a:pPr>
              <a:spcBef>
                <a:spcPct val="50000"/>
              </a:spcBef>
            </a:pPr>
            <a:r>
              <a:rPr lang="en-US" dirty="0" smtClean="0"/>
              <a:t>Theorem 3.31: If </a:t>
            </a:r>
            <a:r>
              <a:rPr lang="en-US" dirty="0" err="1" smtClean="0"/>
              <a:t>F</a:t>
            </a:r>
            <a:r>
              <a:rPr lang="en-US" baseline="-25000" dirty="0" err="1" smtClean="0"/>
              <a:t>k</a:t>
            </a:r>
            <a:r>
              <a:rPr lang="en-US" baseline="-25000" dirty="0" smtClean="0"/>
              <a:t> </a:t>
            </a:r>
            <a:r>
              <a:rPr lang="en-US" dirty="0" smtClean="0"/>
              <a:t>is a PRF, then </a:t>
            </a:r>
            <a:r>
              <a:rPr lang="en-US" dirty="0" smtClean="0">
                <a:sym typeface="Symbol"/>
              </a:rPr>
              <a:t> is a CPA-secure scheme.</a:t>
            </a:r>
            <a:endParaRPr lang="en-US" sz="2800" baseline="30000" dirty="0" smtClean="0">
              <a:solidFill>
                <a:srgbClr val="0000FF"/>
              </a:solidFill>
            </a:endParaRPr>
          </a:p>
        </p:txBody>
      </p:sp>
    </p:spTree>
    <p:extLst>
      <p:ext uri="{BB962C8B-B14F-4D97-AF65-F5344CB8AC3E}">
        <p14:creationId xmlns:p14="http://schemas.microsoft.com/office/powerpoint/2010/main" val="39044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77" grpId="0"/>
      <p:bldP spid="92" grpId="0"/>
      <p:bldP spid="93" grpId="0"/>
      <p:bldP spid="104" grpId="0"/>
      <p:bldP spid="28" grpId="0" animBg="1"/>
      <p:bldP spid="29" grpId="0"/>
      <p:bldP spid="65" grpId="0"/>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67544" y="8620"/>
            <a:ext cx="8496944" cy="468052"/>
          </a:xfrm>
          <a:prstGeom prst="rect">
            <a:avLst/>
          </a:prstGeom>
        </p:spPr>
        <p:txBody>
          <a:bodyPr/>
          <a:lstStyle>
            <a:defPPr>
              <a:defRPr lang="da-DK"/>
            </a:defPPr>
            <a:lvl1pPr algn="ctr">
              <a:defRPr sz="3200" kern="0">
                <a:solidFill>
                  <a:srgbClr val="009900"/>
                </a:solidFill>
                <a:latin typeface="Chalkboard" charset="0"/>
                <a:ea typeface="Chalkboard" charset="0"/>
                <a:cs typeface="Chalkboard" charset="0"/>
              </a:defRPr>
            </a:lvl1pPr>
          </a:lstStyle>
          <a:p>
            <a:r>
              <a:rPr lang="en-US" sz="3600" dirty="0" smtClean="0">
                <a:latin typeface="Calibri" pitchFamily="34" charset="0"/>
              </a:rPr>
              <a:t>CCA on PRF-based encryption</a:t>
            </a:r>
            <a:endParaRPr lang="en-US" sz="3600" dirty="0">
              <a:latin typeface="Calibri" pitchFamily="34" charset="0"/>
            </a:endParaRPr>
          </a:p>
        </p:txBody>
      </p:sp>
      <p:sp>
        <p:nvSpPr>
          <p:cNvPr id="30" name="Text Box 7"/>
          <p:cNvSpPr txBox="1">
            <a:spLocks noChangeArrowheads="1"/>
          </p:cNvSpPr>
          <p:nvPr/>
        </p:nvSpPr>
        <p:spPr bwMode="auto">
          <a:xfrm>
            <a:off x="4250287" y="807676"/>
            <a:ext cx="313002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 = </a:t>
            </a:r>
            <a:r>
              <a:rPr lang="en-US" dirty="0" smtClean="0">
                <a:latin typeface="Calibri" pitchFamily="34" charset="0"/>
              </a:rPr>
              <a:t>(Gen, Enc, Dec),  </a:t>
            </a:r>
            <a:r>
              <a:rPr lang="en-US" dirty="0" smtClean="0">
                <a:latin typeface="Brush Script MT" pitchFamily="66" charset="0"/>
              </a:rPr>
              <a:t>M</a:t>
            </a:r>
            <a:r>
              <a:rPr lang="en-US" dirty="0" smtClean="0">
                <a:latin typeface="Calibri" pitchFamily="34" charset="0"/>
              </a:rPr>
              <a:t> , n</a:t>
            </a:r>
            <a:endParaRPr lang="en-US" dirty="0" smtClean="0">
              <a:solidFill>
                <a:srgbClr val="0000FF"/>
              </a:solidFill>
              <a:latin typeface="Calibri" pitchFamily="34" charset="0"/>
            </a:endParaRPr>
          </a:p>
        </p:txBody>
      </p:sp>
      <p:grpSp>
        <p:nvGrpSpPr>
          <p:cNvPr id="4" name="Group 48"/>
          <p:cNvGrpSpPr/>
          <p:nvPr/>
        </p:nvGrpSpPr>
        <p:grpSpPr>
          <a:xfrm>
            <a:off x="8037512" y="2938843"/>
            <a:ext cx="1070992" cy="369332"/>
            <a:chOff x="7514955" y="5223801"/>
            <a:chExt cx="1207300" cy="674030"/>
          </a:xfrm>
        </p:grpSpPr>
        <p:sp>
          <p:nvSpPr>
            <p:cNvPr id="47" name="Rectangle 46"/>
            <p:cNvSpPr/>
            <p:nvPr/>
          </p:nvSpPr>
          <p:spPr>
            <a:xfrm>
              <a:off x="7524328" y="5301208"/>
              <a:ext cx="9144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itchFamily="34" charset="0"/>
              </a:endParaRPr>
            </a:p>
          </p:txBody>
        </p:sp>
        <p:sp>
          <p:nvSpPr>
            <p:cNvPr id="48" name="Text Box 7"/>
            <p:cNvSpPr txBox="1">
              <a:spLocks noChangeArrowheads="1"/>
            </p:cNvSpPr>
            <p:nvPr/>
          </p:nvSpPr>
          <p:spPr bwMode="auto">
            <a:xfrm>
              <a:off x="7514955" y="5223801"/>
              <a:ext cx="1207300"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Gen(1</a:t>
              </a:r>
              <a:r>
                <a:rPr lang="en-US" baseline="30000" dirty="0" smtClean="0">
                  <a:latin typeface="Calibri" pitchFamily="34" charset="0"/>
                </a:rPr>
                <a:t>n</a:t>
              </a:r>
              <a:r>
                <a:rPr lang="en-US" dirty="0" smtClean="0">
                  <a:latin typeface="Calibri" pitchFamily="34" charset="0"/>
                </a:rPr>
                <a:t>)</a:t>
              </a:r>
              <a:endParaRPr lang="en-US" dirty="0" smtClean="0">
                <a:solidFill>
                  <a:srgbClr val="0000FF"/>
                </a:solidFill>
                <a:latin typeface="Calibri" pitchFamily="34" charset="0"/>
              </a:endParaRPr>
            </a:p>
          </p:txBody>
        </p:sp>
      </p:grpSp>
      <p:cxnSp>
        <p:nvCxnSpPr>
          <p:cNvPr id="50" name="Straight Connector 49"/>
          <p:cNvCxnSpPr/>
          <p:nvPr/>
        </p:nvCxnSpPr>
        <p:spPr>
          <a:xfrm flipH="1" flipV="1">
            <a:off x="7596336" y="2777075"/>
            <a:ext cx="301968" cy="305786"/>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rot="18882211">
            <a:off x="7762799" y="2634949"/>
            <a:ext cx="38326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k</a:t>
            </a:r>
            <a:endParaRPr lang="en-US" dirty="0" smtClean="0">
              <a:solidFill>
                <a:srgbClr val="0000FF"/>
              </a:solidFill>
              <a:latin typeface="Calibri" pitchFamily="34" charset="0"/>
            </a:endParaRPr>
          </a:p>
        </p:txBody>
      </p:sp>
      <p:grpSp>
        <p:nvGrpSpPr>
          <p:cNvPr id="9" name="Group 74"/>
          <p:cNvGrpSpPr/>
          <p:nvPr/>
        </p:nvGrpSpPr>
        <p:grpSpPr>
          <a:xfrm>
            <a:off x="1763688" y="570166"/>
            <a:ext cx="2232248" cy="729372"/>
            <a:chOff x="4724400" y="1628800"/>
            <a:chExt cx="2232248" cy="729372"/>
          </a:xfrm>
        </p:grpSpPr>
        <p:sp>
          <p:nvSpPr>
            <p:cNvPr id="57" name="Text Box 7"/>
            <p:cNvSpPr txBox="1">
              <a:spLocks noChangeArrowheads="1"/>
            </p:cNvSpPr>
            <p:nvPr/>
          </p:nvSpPr>
          <p:spPr bwMode="auto">
            <a:xfrm>
              <a:off x="4724400" y="1804754"/>
              <a:ext cx="223224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PrivK</a:t>
              </a:r>
              <a:r>
                <a:rPr lang="en-US" dirty="0" smtClean="0">
                  <a:latin typeface="Calibri" pitchFamily="34" charset="0"/>
                </a:rPr>
                <a:t>         (n)</a:t>
              </a:r>
              <a:endParaRPr lang="en-US" dirty="0" smtClean="0">
                <a:solidFill>
                  <a:srgbClr val="0000FF"/>
                </a:solidFill>
                <a:latin typeface="Calibri" pitchFamily="34" charset="0"/>
              </a:endParaRPr>
            </a:p>
          </p:txBody>
        </p:sp>
        <p:sp>
          <p:nvSpPr>
            <p:cNvPr id="59" name="Text Box 7"/>
            <p:cNvSpPr txBox="1">
              <a:spLocks noChangeArrowheads="1"/>
            </p:cNvSpPr>
            <p:nvPr/>
          </p:nvSpPr>
          <p:spPr bwMode="auto">
            <a:xfrm>
              <a:off x="5228456" y="198884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A, </a:t>
              </a:r>
              <a:r>
                <a:rPr lang="en-US" dirty="0" smtClean="0">
                  <a:latin typeface="Calibri" pitchFamily="34" charset="0"/>
                  <a:sym typeface="Symbol"/>
                </a:rPr>
                <a:t></a:t>
              </a:r>
              <a:endParaRPr lang="en-US" dirty="0" smtClean="0">
                <a:solidFill>
                  <a:srgbClr val="0000FF"/>
                </a:solidFill>
                <a:latin typeface="Calibri" pitchFamily="34" charset="0"/>
              </a:endParaRPr>
            </a:p>
          </p:txBody>
        </p:sp>
        <p:sp>
          <p:nvSpPr>
            <p:cNvPr id="74" name="Text Box 7"/>
            <p:cNvSpPr txBox="1">
              <a:spLocks noChangeArrowheads="1"/>
            </p:cNvSpPr>
            <p:nvPr/>
          </p:nvSpPr>
          <p:spPr bwMode="auto">
            <a:xfrm>
              <a:off x="5292080" y="162880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cca</a:t>
              </a:r>
              <a:endParaRPr lang="en-US" dirty="0" smtClean="0">
                <a:solidFill>
                  <a:srgbClr val="0000FF"/>
                </a:solidFill>
                <a:latin typeface="Calibri" pitchFamily="34" charset="0"/>
              </a:endParaRPr>
            </a:p>
          </p:txBody>
        </p:sp>
      </p:grpSp>
      <p:pic>
        <p:nvPicPr>
          <p:cNvPr id="94" name="Picture 2"/>
          <p:cNvPicPr>
            <a:picLocks noChangeAspect="1" noChangeArrowheads="1"/>
          </p:cNvPicPr>
          <p:nvPr/>
        </p:nvPicPr>
        <p:blipFill>
          <a:blip r:embed="rId3" cstate="print"/>
          <a:srcRect/>
          <a:stretch>
            <a:fillRect/>
          </a:stretch>
        </p:blipFill>
        <p:spPr bwMode="auto">
          <a:xfrm>
            <a:off x="5850530" y="1929011"/>
            <a:ext cx="1742830" cy="1052806"/>
          </a:xfrm>
          <a:prstGeom prst="rect">
            <a:avLst/>
          </a:prstGeom>
          <a:noFill/>
          <a:ln w="9525">
            <a:noFill/>
            <a:miter lim="800000"/>
            <a:headEnd/>
            <a:tailEnd/>
          </a:ln>
        </p:spPr>
      </p:pic>
      <p:pic>
        <p:nvPicPr>
          <p:cNvPr id="116" name="Picture 3"/>
          <p:cNvPicPr>
            <a:picLocks noChangeAspect="1" noChangeArrowheads="1"/>
          </p:cNvPicPr>
          <p:nvPr/>
        </p:nvPicPr>
        <p:blipFill>
          <a:blip r:embed="rId4" cstate="print"/>
          <a:srcRect/>
          <a:stretch>
            <a:fillRect/>
          </a:stretch>
        </p:blipFill>
        <p:spPr bwMode="auto">
          <a:xfrm>
            <a:off x="608778" y="2253170"/>
            <a:ext cx="1514272" cy="872663"/>
          </a:xfrm>
          <a:prstGeom prst="rect">
            <a:avLst/>
          </a:prstGeom>
          <a:noFill/>
          <a:ln w="9525">
            <a:noFill/>
            <a:miter lim="800000"/>
            <a:headEnd/>
            <a:tailEnd/>
          </a:ln>
        </p:spPr>
      </p:pic>
      <p:sp>
        <p:nvSpPr>
          <p:cNvPr id="118" name="Text Box 7"/>
          <p:cNvSpPr txBox="1">
            <a:spLocks noChangeArrowheads="1"/>
          </p:cNvSpPr>
          <p:nvPr/>
        </p:nvSpPr>
        <p:spPr bwMode="auto">
          <a:xfrm>
            <a:off x="6116034" y="2981817"/>
            <a:ext cx="166083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Let me verify</a:t>
            </a:r>
            <a:endParaRPr lang="en-US" dirty="0" smtClean="0">
              <a:solidFill>
                <a:srgbClr val="0000FF"/>
              </a:solidFill>
              <a:latin typeface="Calibri" pitchFamily="34" charset="0"/>
            </a:endParaRPr>
          </a:p>
        </p:txBody>
      </p:sp>
      <p:sp>
        <p:nvSpPr>
          <p:cNvPr id="119" name="Text Box 7"/>
          <p:cNvSpPr txBox="1">
            <a:spLocks noChangeArrowheads="1"/>
          </p:cNvSpPr>
          <p:nvPr/>
        </p:nvSpPr>
        <p:spPr bwMode="auto">
          <a:xfrm>
            <a:off x="251520" y="1808203"/>
            <a:ext cx="18722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PPT Attacker A</a:t>
            </a:r>
            <a:endParaRPr lang="en-US" dirty="0" smtClean="0">
              <a:solidFill>
                <a:srgbClr val="0000FF"/>
              </a:solidFill>
              <a:latin typeface="Calibri" pitchFamily="34" charset="0"/>
            </a:endParaRPr>
          </a:p>
        </p:txBody>
      </p:sp>
      <p:cxnSp>
        <p:nvCxnSpPr>
          <p:cNvPr id="32" name="Straight Connector 31"/>
          <p:cNvCxnSpPr/>
          <p:nvPr/>
        </p:nvCxnSpPr>
        <p:spPr>
          <a:xfrm>
            <a:off x="0" y="1268760"/>
            <a:ext cx="9144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8256" y="5180892"/>
            <a:ext cx="9180512"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日期占位符 1"/>
          <p:cNvSpPr>
            <a:spLocks noGrp="1"/>
          </p:cNvSpPr>
          <p:nvPr>
            <p:ph type="dt" sz="half" idx="10"/>
          </p:nvPr>
        </p:nvSpPr>
        <p:spPr/>
        <p:txBody>
          <a:bodyPr/>
          <a:lstStyle/>
          <a:p>
            <a:pPr>
              <a:defRPr/>
            </a:pPr>
            <a:r>
              <a:rPr lang="en-US" altLang="zh-CN" smtClean="0"/>
              <a:t>Thur, 11/10/2018</a:t>
            </a:r>
            <a:endParaRPr lang="en-US" dirty="0"/>
          </a:p>
        </p:txBody>
      </p:sp>
      <p:sp>
        <p:nvSpPr>
          <p:cNvPr id="5" name="页脚占位符 4"/>
          <p:cNvSpPr>
            <a:spLocks noGrp="1"/>
          </p:cNvSpPr>
          <p:nvPr>
            <p:ph type="ftr" sz="quarter" idx="11"/>
          </p:nvPr>
        </p:nvSpPr>
        <p:spPr/>
        <p:txBody>
          <a:bodyPr/>
          <a:lstStyle/>
          <a:p>
            <a:pPr>
              <a:defRPr/>
            </a:pPr>
            <a:r>
              <a:rPr lang="en-US" smtClean="0"/>
              <a:t>S8101034Q-Modern Cryptography-Lect9.1</a:t>
            </a:r>
            <a:endParaRPr lang="en-US" dirty="0"/>
          </a:p>
        </p:txBody>
      </p:sp>
      <p:sp>
        <p:nvSpPr>
          <p:cNvPr id="6" name="灯片编号占位符 5"/>
          <p:cNvSpPr>
            <a:spLocks noGrp="1"/>
          </p:cNvSpPr>
          <p:nvPr>
            <p:ph type="sldNum" sz="quarter" idx="12"/>
          </p:nvPr>
        </p:nvSpPr>
        <p:spPr/>
        <p:txBody>
          <a:bodyPr/>
          <a:lstStyle/>
          <a:p>
            <a:pPr>
              <a:defRPr/>
            </a:pPr>
            <a:fld id="{A210B1BB-E12E-441C-BC6A-ECF78AA782CB}" type="slidenum">
              <a:rPr lang="en-US" smtClean="0"/>
              <a:pPr>
                <a:defRPr/>
              </a:pPr>
              <a:t>9</a:t>
            </a:fld>
            <a:endParaRPr lang="en-US" dirty="0"/>
          </a:p>
        </p:txBody>
      </p:sp>
      <p:cxnSp>
        <p:nvCxnSpPr>
          <p:cNvPr id="33" name="Straight Connector 44"/>
          <p:cNvCxnSpPr/>
          <p:nvPr/>
        </p:nvCxnSpPr>
        <p:spPr>
          <a:xfrm>
            <a:off x="2418729" y="2269286"/>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 Box 7"/>
          <p:cNvSpPr txBox="1">
            <a:spLocks noChangeArrowheads="1"/>
          </p:cNvSpPr>
          <p:nvPr/>
        </p:nvSpPr>
        <p:spPr bwMode="auto">
          <a:xfrm>
            <a:off x="2801305" y="1909245"/>
            <a:ext cx="2702154"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m</a:t>
            </a:r>
            <a:r>
              <a:rPr lang="en-US" baseline="-25000" dirty="0" smtClean="0">
                <a:latin typeface="Calibri" pitchFamily="34" charset="0"/>
              </a:rPr>
              <a:t>0</a:t>
            </a:r>
            <a:r>
              <a:rPr lang="en-US" dirty="0" smtClean="0">
                <a:latin typeface="Calibri" pitchFamily="34" charset="0"/>
              </a:rPr>
              <a:t>, m</a:t>
            </a:r>
            <a:r>
              <a:rPr lang="en-US" baseline="-25000" dirty="0" smtClean="0">
                <a:latin typeface="Calibri" pitchFamily="34" charset="0"/>
              </a:rPr>
              <a:t>1</a:t>
            </a:r>
            <a:r>
              <a:rPr lang="en-US" dirty="0" smtClean="0">
                <a:latin typeface="Calibri" pitchFamily="34" charset="0"/>
                <a:sym typeface="Symbol"/>
              </a:rPr>
              <a:t></a:t>
            </a:r>
            <a:r>
              <a:rPr lang="en-US" dirty="0" smtClean="0">
                <a:latin typeface="Calibri" pitchFamily="34" charset="0"/>
              </a:rPr>
              <a:t>  </a:t>
            </a:r>
            <a:r>
              <a:rPr lang="en-US" dirty="0" smtClean="0">
                <a:latin typeface="Brush Script MT" pitchFamily="66" charset="0"/>
              </a:rPr>
              <a:t>M</a:t>
            </a:r>
            <a:r>
              <a:rPr lang="en-US" dirty="0" smtClean="0">
                <a:latin typeface="Calibri" pitchFamily="34" charset="0"/>
              </a:rPr>
              <a:t>,   |m</a:t>
            </a:r>
            <a:r>
              <a:rPr lang="en-US" baseline="-25000" dirty="0" smtClean="0">
                <a:latin typeface="Calibri" pitchFamily="34" charset="0"/>
              </a:rPr>
              <a:t>0</a:t>
            </a:r>
            <a:r>
              <a:rPr lang="en-US" dirty="0" smtClean="0">
                <a:latin typeface="Calibri" pitchFamily="34" charset="0"/>
              </a:rPr>
              <a:t>| = |m</a:t>
            </a:r>
            <a:r>
              <a:rPr lang="en-US" baseline="-25000" dirty="0" smtClean="0">
                <a:latin typeface="Calibri" pitchFamily="34" charset="0"/>
              </a:rPr>
              <a:t>1</a:t>
            </a:r>
            <a:r>
              <a:rPr lang="en-US" dirty="0" smtClean="0">
                <a:latin typeface="Calibri" pitchFamily="34" charset="0"/>
              </a:rPr>
              <a:t>|</a:t>
            </a:r>
            <a:endParaRPr lang="en-US" dirty="0" smtClean="0">
              <a:solidFill>
                <a:srgbClr val="0000FF"/>
              </a:solidFill>
              <a:latin typeface="Calibri" pitchFamily="34" charset="0"/>
            </a:endParaRPr>
          </a:p>
        </p:txBody>
      </p:sp>
      <p:pic>
        <p:nvPicPr>
          <p:cNvPr id="35" name="Picture 4"/>
          <p:cNvPicPr>
            <a:picLocks noChangeAspect="1" noChangeArrowheads="1"/>
          </p:cNvPicPr>
          <p:nvPr/>
        </p:nvPicPr>
        <p:blipFill>
          <a:blip r:embed="rId5" cstate="print"/>
          <a:srcRect/>
          <a:stretch>
            <a:fillRect/>
          </a:stretch>
        </p:blipFill>
        <p:spPr bwMode="auto">
          <a:xfrm>
            <a:off x="7947939" y="1340768"/>
            <a:ext cx="699465" cy="432048"/>
          </a:xfrm>
          <a:prstGeom prst="rect">
            <a:avLst/>
          </a:prstGeom>
          <a:noFill/>
          <a:ln w="9525">
            <a:noFill/>
            <a:miter lim="800000"/>
            <a:headEnd/>
            <a:tailEnd/>
          </a:ln>
        </p:spPr>
      </p:pic>
      <p:grpSp>
        <p:nvGrpSpPr>
          <p:cNvPr id="37" name="Group 59"/>
          <p:cNvGrpSpPr/>
          <p:nvPr/>
        </p:nvGrpSpPr>
        <p:grpSpPr>
          <a:xfrm>
            <a:off x="7173741" y="1685419"/>
            <a:ext cx="1206246" cy="511638"/>
            <a:chOff x="7267392" y="1487149"/>
            <a:chExt cx="1359768" cy="933739"/>
          </a:xfrm>
        </p:grpSpPr>
        <p:cxnSp>
          <p:nvCxnSpPr>
            <p:cNvPr id="38" name="Straight Connector 57"/>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 Box 7"/>
            <p:cNvSpPr txBox="1">
              <a:spLocks noChangeArrowheads="1"/>
            </p:cNvSpPr>
            <p:nvPr/>
          </p:nvSpPr>
          <p:spPr bwMode="auto">
            <a:xfrm rot="20690469">
              <a:off x="7267392" y="1487149"/>
              <a:ext cx="1359768"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rPr>
                <a:t>b </a:t>
              </a:r>
              <a:r>
                <a:rPr lang="en-US" dirty="0" smtClean="0">
                  <a:solidFill>
                    <a:srgbClr val="FF0000"/>
                  </a:solidFill>
                  <a:latin typeface="Calibri" pitchFamily="34" charset="0"/>
                  <a:sym typeface="Symbol"/>
                </a:rPr>
                <a:t> {0, 1}</a:t>
              </a:r>
              <a:endParaRPr lang="en-US" dirty="0" smtClean="0">
                <a:solidFill>
                  <a:srgbClr val="FF0000"/>
                </a:solidFill>
                <a:latin typeface="Calibri" pitchFamily="34" charset="0"/>
              </a:endParaRPr>
            </a:p>
          </p:txBody>
        </p:sp>
      </p:grpSp>
      <p:cxnSp>
        <p:nvCxnSpPr>
          <p:cNvPr id="41" name="Straight Connector 60"/>
          <p:cNvCxnSpPr/>
          <p:nvPr/>
        </p:nvCxnSpPr>
        <p:spPr>
          <a:xfrm>
            <a:off x="2483768" y="2717674"/>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Text Box 7"/>
          <p:cNvSpPr txBox="1">
            <a:spLocks noChangeArrowheads="1"/>
          </p:cNvSpPr>
          <p:nvPr/>
        </p:nvSpPr>
        <p:spPr bwMode="auto">
          <a:xfrm>
            <a:off x="3385499" y="2384267"/>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a:t>
            </a:r>
            <a:r>
              <a:rPr lang="en-US" baseline="-25000" dirty="0" err="1" smtClean="0">
                <a:latin typeface="Calibri" pitchFamily="34" charset="0"/>
              </a:rPr>
              <a:t>b</a:t>
            </a:r>
            <a:r>
              <a:rPr lang="en-US" dirty="0" smtClean="0">
                <a:latin typeface="Calibri" pitchFamily="34" charset="0"/>
              </a:rPr>
              <a:t> </a:t>
            </a:r>
            <a:r>
              <a:rPr lang="en-US" dirty="0" smtClean="0">
                <a:latin typeface="Calibri" pitchFamily="34" charset="0"/>
                <a:sym typeface="Symbol"/>
              </a:rPr>
              <a:t> </a:t>
            </a:r>
            <a:r>
              <a:rPr lang="en-US" dirty="0" err="1" smtClean="0">
                <a:latin typeface="Calibri" pitchFamily="34" charset="0"/>
                <a:sym typeface="Symbol"/>
              </a:rPr>
              <a:t>Enc</a:t>
            </a:r>
            <a:r>
              <a:rPr lang="en-US" baseline="-25000" dirty="0" err="1" smtClean="0">
                <a:latin typeface="Calibri" pitchFamily="34" charset="0"/>
                <a:sym typeface="Symbol"/>
              </a:rPr>
              <a:t>k</a:t>
            </a:r>
            <a:r>
              <a:rPr lang="en-US" dirty="0" smtClean="0">
                <a:latin typeface="Calibri" pitchFamily="34" charset="0"/>
                <a:sym typeface="Symbol"/>
              </a:rPr>
              <a:t>(</a:t>
            </a:r>
            <a:r>
              <a:rPr lang="en-US" dirty="0" err="1" smtClean="0">
                <a:latin typeface="Calibri" pitchFamily="34" charset="0"/>
                <a:sym typeface="Symbol"/>
              </a:rPr>
              <a:t>m</a:t>
            </a:r>
            <a:r>
              <a:rPr lang="en-US" baseline="-25000" dirty="0" err="1" smtClean="0">
                <a:latin typeface="Calibri" pitchFamily="34" charset="0"/>
                <a:sym typeface="Symbol"/>
              </a:rPr>
              <a:t>b</a:t>
            </a:r>
            <a:r>
              <a:rPr lang="en-US" dirty="0" smtClean="0">
                <a:latin typeface="Calibri" pitchFamily="34" charset="0"/>
                <a:sym typeface="Symbol"/>
              </a:rPr>
              <a:t>)</a:t>
            </a:r>
            <a:endParaRPr lang="en-US" dirty="0" smtClean="0">
              <a:solidFill>
                <a:srgbClr val="0000FF"/>
              </a:solidFill>
              <a:latin typeface="Calibri" pitchFamily="34" charset="0"/>
            </a:endParaRPr>
          </a:p>
        </p:txBody>
      </p:sp>
      <p:sp>
        <p:nvSpPr>
          <p:cNvPr id="43" name="Text Box 7"/>
          <p:cNvSpPr txBox="1">
            <a:spLocks noChangeArrowheads="1"/>
          </p:cNvSpPr>
          <p:nvPr/>
        </p:nvSpPr>
        <p:spPr bwMode="auto">
          <a:xfrm>
            <a:off x="427702" y="3124601"/>
            <a:ext cx="2054372"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m</a:t>
            </a:r>
            <a:r>
              <a:rPr lang="en-US" baseline="-25000" dirty="0" smtClean="0">
                <a:latin typeface="Calibri" pitchFamily="34" charset="0"/>
              </a:rPr>
              <a:t>0</a:t>
            </a:r>
            <a:r>
              <a:rPr lang="en-US" dirty="0" smtClean="0">
                <a:latin typeface="Calibri" pitchFamily="34" charset="0"/>
              </a:rPr>
              <a:t> = 0</a:t>
            </a:r>
            <a:r>
              <a:rPr lang="en-US" baseline="30000" dirty="0" smtClean="0">
                <a:latin typeface="Calibri" pitchFamily="34" charset="0"/>
              </a:rPr>
              <a:t>n</a:t>
            </a:r>
            <a:r>
              <a:rPr lang="en-US" dirty="0" smtClean="0">
                <a:latin typeface="Calibri" pitchFamily="34" charset="0"/>
              </a:rPr>
              <a:t>, </a:t>
            </a:r>
            <a:r>
              <a:rPr lang="en-US" altLang="zh-CN" dirty="0" smtClean="0">
                <a:latin typeface="Calibri" pitchFamily="34" charset="0"/>
              </a:rPr>
              <a:t>m</a:t>
            </a:r>
            <a:r>
              <a:rPr lang="en-US" altLang="zh-CN" baseline="-25000" dirty="0" smtClean="0">
                <a:latin typeface="Calibri" pitchFamily="34" charset="0"/>
              </a:rPr>
              <a:t>1</a:t>
            </a:r>
            <a:r>
              <a:rPr lang="en-US" altLang="zh-CN" dirty="0" smtClean="0">
                <a:latin typeface="Calibri" pitchFamily="34" charset="0"/>
              </a:rPr>
              <a:t> </a:t>
            </a:r>
            <a:r>
              <a:rPr lang="en-US" altLang="zh-CN" dirty="0">
                <a:latin typeface="Calibri" pitchFamily="34" charset="0"/>
              </a:rPr>
              <a:t>= </a:t>
            </a:r>
            <a:r>
              <a:rPr lang="en-US" altLang="zh-CN" dirty="0" smtClean="0">
                <a:latin typeface="Calibri" pitchFamily="34" charset="0"/>
              </a:rPr>
              <a:t>1</a:t>
            </a:r>
            <a:r>
              <a:rPr lang="en-US" altLang="zh-CN" baseline="30000" dirty="0" smtClean="0">
                <a:latin typeface="Calibri" pitchFamily="34" charset="0"/>
              </a:rPr>
              <a:t>n</a:t>
            </a:r>
            <a:endParaRPr lang="en-US" dirty="0" smtClean="0">
              <a:solidFill>
                <a:srgbClr val="0000FF"/>
              </a:solidFill>
              <a:latin typeface="Calibri" pitchFamily="34" charset="0"/>
            </a:endParaRPr>
          </a:p>
        </p:txBody>
      </p:sp>
      <p:grpSp>
        <p:nvGrpSpPr>
          <p:cNvPr id="44" name="Group 65"/>
          <p:cNvGrpSpPr/>
          <p:nvPr/>
        </p:nvGrpSpPr>
        <p:grpSpPr>
          <a:xfrm>
            <a:off x="2517449" y="2769568"/>
            <a:ext cx="3385537" cy="369332"/>
            <a:chOff x="2517449" y="2136630"/>
            <a:chExt cx="3385537" cy="369332"/>
          </a:xfrm>
        </p:grpSpPr>
        <p:cxnSp>
          <p:nvCxnSpPr>
            <p:cNvPr id="45" name="Straight Connector 66"/>
            <p:cNvCxnSpPr/>
            <p:nvPr/>
          </p:nvCxnSpPr>
          <p:spPr>
            <a:xfrm>
              <a:off x="2517449" y="2479210"/>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7"/>
            <p:cNvSpPr txBox="1">
              <a:spLocks noChangeArrowheads="1"/>
            </p:cNvSpPr>
            <p:nvPr/>
          </p:nvSpPr>
          <p:spPr bwMode="auto">
            <a:xfrm>
              <a:off x="3875962" y="2136630"/>
              <a:ext cx="668509"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a:t>
              </a:r>
              <a:r>
                <a:rPr lang="en-US" baseline="-25000" dirty="0" err="1" smtClean="0">
                  <a:latin typeface="Calibri" pitchFamily="34" charset="0"/>
                </a:rPr>
                <a:t>b</a:t>
              </a:r>
              <a:r>
                <a:rPr lang="en-US" dirty="0" smtClean="0">
                  <a:latin typeface="Calibri" pitchFamily="34" charset="0"/>
                </a:rPr>
                <a:t>'</a:t>
              </a:r>
              <a:endParaRPr lang="en-US" dirty="0" smtClean="0">
                <a:solidFill>
                  <a:srgbClr val="0000FF"/>
                </a:solidFill>
                <a:latin typeface="Calibri" pitchFamily="34" charset="0"/>
              </a:endParaRPr>
            </a:p>
          </p:txBody>
        </p:sp>
      </p:grpSp>
      <p:grpSp>
        <p:nvGrpSpPr>
          <p:cNvPr id="49" name="Group 68"/>
          <p:cNvGrpSpPr/>
          <p:nvPr/>
        </p:nvGrpSpPr>
        <p:grpSpPr>
          <a:xfrm>
            <a:off x="2483768" y="3277516"/>
            <a:ext cx="3385537" cy="369332"/>
            <a:chOff x="2483768" y="2738073"/>
            <a:chExt cx="3385537" cy="369332"/>
          </a:xfrm>
        </p:grpSpPr>
        <p:cxnSp>
          <p:nvCxnSpPr>
            <p:cNvPr id="51" name="Straight Connector 69"/>
            <p:cNvCxnSpPr/>
            <p:nvPr/>
          </p:nvCxnSpPr>
          <p:spPr>
            <a:xfrm>
              <a:off x="2483768" y="3068960"/>
              <a:ext cx="3385537" cy="0"/>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 Box 7"/>
            <p:cNvSpPr txBox="1">
              <a:spLocks noChangeArrowheads="1"/>
            </p:cNvSpPr>
            <p:nvPr/>
          </p:nvSpPr>
          <p:spPr bwMode="auto">
            <a:xfrm>
              <a:off x="3880609" y="2738073"/>
              <a:ext cx="1046439"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m</a:t>
              </a:r>
              <a:r>
                <a:rPr lang="en-US" baseline="-25000" dirty="0" err="1" smtClean="0">
                  <a:latin typeface="Calibri" pitchFamily="34" charset="0"/>
                </a:rPr>
                <a:t>b</a:t>
              </a:r>
              <a:r>
                <a:rPr lang="en-US" altLang="zh-CN" dirty="0" smtClean="0">
                  <a:latin typeface="Calibri" pitchFamily="34" charset="0"/>
                </a:rPr>
                <a:t>'</a:t>
              </a:r>
              <a:endParaRPr lang="en-US" dirty="0" smtClean="0">
                <a:solidFill>
                  <a:srgbClr val="0000FF"/>
                </a:solidFill>
                <a:latin typeface="Calibri" pitchFamily="34" charset="0"/>
              </a:endParaRPr>
            </a:p>
          </p:txBody>
        </p:sp>
      </p:grpSp>
      <p:sp>
        <p:nvSpPr>
          <p:cNvPr id="54" name="Text Box 7"/>
          <p:cNvSpPr txBox="1">
            <a:spLocks noChangeArrowheads="1"/>
          </p:cNvSpPr>
          <p:nvPr/>
        </p:nvSpPr>
        <p:spPr bwMode="auto">
          <a:xfrm>
            <a:off x="35496" y="3439975"/>
            <a:ext cx="2691541" cy="338554"/>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alibri" pitchFamily="34" charset="0"/>
              </a:rPr>
              <a:t>Flip the first bit of </a:t>
            </a:r>
            <a:r>
              <a:rPr lang="en-US" sz="1600" i="1" dirty="0" smtClean="0">
                <a:latin typeface="Calibri" pitchFamily="34" charset="0"/>
              </a:rPr>
              <a:t>s</a:t>
            </a:r>
            <a:r>
              <a:rPr lang="en-US" sz="1600" dirty="0" smtClean="0">
                <a:latin typeface="Calibri" pitchFamily="34" charset="0"/>
              </a:rPr>
              <a:t> to get </a:t>
            </a:r>
            <a:r>
              <a:rPr lang="en-US" sz="1600" dirty="0" err="1" smtClean="0">
                <a:latin typeface="Calibri" pitchFamily="34" charset="0"/>
              </a:rPr>
              <a:t>c</a:t>
            </a:r>
            <a:r>
              <a:rPr lang="en-US" sz="1600" baseline="-25000" dirty="0" err="1" smtClean="0">
                <a:latin typeface="Calibri" pitchFamily="34" charset="0"/>
              </a:rPr>
              <a:t>b</a:t>
            </a:r>
            <a:r>
              <a:rPr lang="en-US" sz="1600" dirty="0" smtClean="0">
                <a:latin typeface="Calibri" pitchFamily="34" charset="0"/>
              </a:rPr>
              <a:t>'</a:t>
            </a:r>
            <a:endParaRPr lang="en-US" sz="1600" dirty="0" smtClean="0">
              <a:solidFill>
                <a:srgbClr val="0000FF"/>
              </a:solidFill>
              <a:latin typeface="Calibri" pitchFamily="34" charset="0"/>
            </a:endParaRPr>
          </a:p>
        </p:txBody>
      </p:sp>
      <p:sp>
        <p:nvSpPr>
          <p:cNvPr id="55" name="Text Box 7"/>
          <p:cNvSpPr txBox="1">
            <a:spLocks noChangeArrowheads="1"/>
          </p:cNvSpPr>
          <p:nvPr/>
        </p:nvSpPr>
        <p:spPr bwMode="auto">
          <a:xfrm>
            <a:off x="6116034" y="3205651"/>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a:t>
            </a:r>
            <a:r>
              <a:rPr lang="en-US" baseline="-25000" dirty="0" err="1" smtClean="0">
                <a:latin typeface="Calibri" pitchFamily="34" charset="0"/>
              </a:rPr>
              <a:t>b</a:t>
            </a:r>
            <a:r>
              <a:rPr lang="en-US" dirty="0" smtClean="0">
                <a:latin typeface="Calibri" pitchFamily="34" charset="0"/>
              </a:rPr>
              <a:t> </a:t>
            </a:r>
            <a:r>
              <a:rPr lang="en-US" altLang="zh-CN" dirty="0" smtClean="0">
                <a:latin typeface="Calibri" pitchFamily="34" charset="0"/>
              </a:rPr>
              <a:t>= </a:t>
            </a:r>
            <a:r>
              <a:rPr lang="en-US" altLang="zh-CN" dirty="0">
                <a:latin typeface="Calibri" pitchFamily="34" charset="0"/>
              </a:rPr>
              <a:t>(</a:t>
            </a:r>
            <a:r>
              <a:rPr lang="en-US" altLang="zh-CN" dirty="0">
                <a:solidFill>
                  <a:srgbClr val="FF0000"/>
                </a:solidFill>
                <a:latin typeface="Calibri" pitchFamily="34" charset="0"/>
              </a:rPr>
              <a:t>r</a:t>
            </a:r>
            <a:r>
              <a:rPr lang="en-US" altLang="zh-CN" dirty="0">
                <a:latin typeface="Calibri" pitchFamily="34" charset="0"/>
              </a:rPr>
              <a:t>, </a:t>
            </a:r>
            <a:r>
              <a:rPr lang="en-US" altLang="zh-CN" i="1" dirty="0" smtClean="0">
                <a:latin typeface="Calibri" pitchFamily="34" charset="0"/>
              </a:rPr>
              <a:t>s</a:t>
            </a:r>
            <a:r>
              <a:rPr lang="en-US" altLang="zh-CN" dirty="0" smtClean="0">
                <a:latin typeface="Calibri" pitchFamily="34" charset="0"/>
              </a:rPr>
              <a:t>=</a:t>
            </a:r>
            <a:r>
              <a:rPr lang="en-US" altLang="zh-CN" dirty="0" err="1" smtClean="0">
                <a:latin typeface="Calibri" pitchFamily="34" charset="0"/>
              </a:rPr>
              <a:t>m</a:t>
            </a:r>
            <a:r>
              <a:rPr lang="en-US" altLang="zh-CN" baseline="-25000" dirty="0" err="1" smtClean="0">
                <a:latin typeface="Calibri" pitchFamily="34" charset="0"/>
              </a:rPr>
              <a:t>b</a:t>
            </a:r>
            <a:r>
              <a:rPr lang="en-US" altLang="zh-CN" dirty="0" smtClean="0">
                <a:latin typeface="Calibri" pitchFamily="34" charset="0"/>
              </a:rPr>
              <a:t> </a:t>
            </a:r>
            <a:r>
              <a:rPr lang="en-US" altLang="zh-CN" dirty="0">
                <a:latin typeface="Calibri" pitchFamily="34" charset="0"/>
                <a:sym typeface="Symbol"/>
              </a:rPr>
              <a:t> </a:t>
            </a:r>
            <a:r>
              <a:rPr lang="en-US" altLang="zh-CN" dirty="0" err="1">
                <a:solidFill>
                  <a:srgbClr val="FF0000"/>
                </a:solidFill>
                <a:latin typeface="Calibri" pitchFamily="34" charset="0"/>
                <a:sym typeface="Symbol"/>
              </a:rPr>
              <a:t>F</a:t>
            </a:r>
            <a:r>
              <a:rPr lang="en-US" altLang="zh-CN" baseline="-25000" dirty="0" err="1">
                <a:solidFill>
                  <a:srgbClr val="FF0000"/>
                </a:solidFill>
                <a:latin typeface="Calibri" pitchFamily="34" charset="0"/>
                <a:sym typeface="Symbol"/>
              </a:rPr>
              <a:t>k</a:t>
            </a:r>
            <a:r>
              <a:rPr lang="en-US" altLang="zh-CN" dirty="0">
                <a:solidFill>
                  <a:srgbClr val="FF0000"/>
                </a:solidFill>
                <a:latin typeface="Calibri" pitchFamily="34" charset="0"/>
                <a:sym typeface="Symbol"/>
              </a:rPr>
              <a:t>(r)</a:t>
            </a:r>
            <a:r>
              <a:rPr lang="en-US" altLang="zh-CN" dirty="0">
                <a:latin typeface="Calibri" pitchFamily="34" charset="0"/>
              </a:rPr>
              <a:t>) </a:t>
            </a:r>
            <a:endParaRPr lang="en-US" dirty="0" smtClean="0">
              <a:solidFill>
                <a:srgbClr val="0000FF"/>
              </a:solidFill>
              <a:latin typeface="Calibri" pitchFamily="34" charset="0"/>
            </a:endParaRPr>
          </a:p>
        </p:txBody>
      </p:sp>
      <p:sp>
        <p:nvSpPr>
          <p:cNvPr id="56" name="Text Box 7"/>
          <p:cNvSpPr txBox="1">
            <a:spLocks noChangeArrowheads="1"/>
          </p:cNvSpPr>
          <p:nvPr/>
        </p:nvSpPr>
        <p:spPr bwMode="auto">
          <a:xfrm>
            <a:off x="6127052" y="3536395"/>
            <a:ext cx="2036661"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m</a:t>
            </a:r>
            <a:r>
              <a:rPr lang="en-US" baseline="-25000" dirty="0" err="1" smtClean="0">
                <a:latin typeface="Calibri" pitchFamily="34" charset="0"/>
              </a:rPr>
              <a:t>b</a:t>
            </a:r>
            <a:r>
              <a:rPr lang="en-US" altLang="zh-CN" dirty="0" smtClean="0">
                <a:latin typeface="Calibri" pitchFamily="34" charset="0"/>
              </a:rPr>
              <a:t>' </a:t>
            </a:r>
            <a:r>
              <a:rPr lang="en-US" altLang="zh-CN" dirty="0">
                <a:latin typeface="Calibri" pitchFamily="34" charset="0"/>
              </a:rPr>
              <a:t>= </a:t>
            </a:r>
            <a:r>
              <a:rPr lang="en-US" altLang="zh-CN" dirty="0" smtClean="0">
                <a:latin typeface="Calibri" pitchFamily="34" charset="0"/>
              </a:rPr>
              <a:t>s </a:t>
            </a:r>
            <a:r>
              <a:rPr lang="en-US" altLang="zh-CN" dirty="0">
                <a:latin typeface="Calibri" pitchFamily="34" charset="0"/>
                <a:sym typeface="Symbol"/>
              </a:rPr>
              <a:t> </a:t>
            </a:r>
            <a:r>
              <a:rPr lang="en-US" altLang="zh-CN" dirty="0" err="1" smtClean="0">
                <a:latin typeface="Calibri" pitchFamily="34" charset="0"/>
                <a:sym typeface="Symbol"/>
              </a:rPr>
              <a:t>F</a:t>
            </a:r>
            <a:r>
              <a:rPr lang="en-US" altLang="zh-CN" baseline="-25000" dirty="0" err="1" smtClean="0">
                <a:latin typeface="Calibri" pitchFamily="34" charset="0"/>
                <a:sym typeface="Symbol"/>
              </a:rPr>
              <a:t>k</a:t>
            </a:r>
            <a:r>
              <a:rPr lang="en-US" altLang="zh-CN" dirty="0" smtClean="0">
                <a:latin typeface="Calibri" pitchFamily="34" charset="0"/>
                <a:sym typeface="Symbol"/>
              </a:rPr>
              <a:t>(r) </a:t>
            </a:r>
            <a:endParaRPr lang="en-US" altLang="zh-CN" dirty="0">
              <a:latin typeface="Calibri" pitchFamily="34" charset="0"/>
            </a:endParaRPr>
          </a:p>
        </p:txBody>
      </p:sp>
      <p:sp>
        <p:nvSpPr>
          <p:cNvPr id="58" name="Text Box 7"/>
          <p:cNvSpPr txBox="1">
            <a:spLocks noChangeArrowheads="1"/>
          </p:cNvSpPr>
          <p:nvPr/>
        </p:nvSpPr>
        <p:spPr bwMode="auto">
          <a:xfrm>
            <a:off x="457200" y="3723131"/>
            <a:ext cx="1532883" cy="707886"/>
          </a:xfrm>
          <a:prstGeom prst="rect">
            <a:avLst/>
          </a:prstGeom>
          <a:noFill/>
          <a:ln w="9525">
            <a:noFill/>
            <a:miter lim="800000"/>
            <a:headEnd/>
            <a:tailEnd/>
          </a:ln>
        </p:spPr>
        <p:txBody>
          <a:bodyPr wrap="square">
            <a:spAutoFit/>
          </a:bodyPr>
          <a:lstStyle/>
          <a:p>
            <a:pPr marL="457200" indent="-457200">
              <a:spcBef>
                <a:spcPct val="50000"/>
              </a:spcBef>
            </a:pPr>
            <a:r>
              <a:rPr lang="en-US" sz="1600" dirty="0" err="1" smtClean="0">
                <a:latin typeface="Calibri" pitchFamily="34" charset="0"/>
              </a:rPr>
              <a:t>m</a:t>
            </a:r>
            <a:r>
              <a:rPr lang="en-US" sz="1600" baseline="-25000" dirty="0" err="1" smtClean="0">
                <a:latin typeface="Calibri" pitchFamily="34" charset="0"/>
              </a:rPr>
              <a:t>b</a:t>
            </a:r>
            <a:r>
              <a:rPr lang="en-US" altLang="zh-CN" sz="1600" dirty="0" smtClean="0">
                <a:latin typeface="Calibri" pitchFamily="34" charset="0"/>
              </a:rPr>
              <a:t>'</a:t>
            </a:r>
            <a:r>
              <a:rPr lang="en-US" sz="1600" dirty="0" smtClean="0">
                <a:latin typeface="Calibri" pitchFamily="34" charset="0"/>
              </a:rPr>
              <a:t> = 01</a:t>
            </a:r>
            <a:r>
              <a:rPr lang="en-US" sz="1600" baseline="30000" dirty="0" smtClean="0">
                <a:latin typeface="Calibri" pitchFamily="34" charset="0"/>
              </a:rPr>
              <a:t>n-1</a:t>
            </a:r>
            <a:endParaRPr lang="en-US" sz="1600" dirty="0" smtClean="0">
              <a:latin typeface="Calibri" pitchFamily="34" charset="0"/>
            </a:endParaRPr>
          </a:p>
          <a:p>
            <a:pPr marL="457200" indent="-457200">
              <a:spcBef>
                <a:spcPct val="50000"/>
              </a:spcBef>
            </a:pPr>
            <a:r>
              <a:rPr lang="en-US" altLang="zh-CN" sz="1600" dirty="0" err="1" smtClean="0">
                <a:latin typeface="Calibri" pitchFamily="34" charset="0"/>
              </a:rPr>
              <a:t>m</a:t>
            </a:r>
            <a:r>
              <a:rPr lang="en-US" altLang="zh-CN" sz="1600" baseline="-25000" dirty="0" err="1" smtClean="0">
                <a:latin typeface="Calibri" pitchFamily="34" charset="0"/>
              </a:rPr>
              <a:t>b</a:t>
            </a:r>
            <a:r>
              <a:rPr lang="en-US" altLang="zh-CN" sz="1600" dirty="0" smtClean="0">
                <a:latin typeface="Calibri" pitchFamily="34" charset="0"/>
              </a:rPr>
              <a:t>' </a:t>
            </a:r>
            <a:r>
              <a:rPr lang="en-US" altLang="zh-CN" sz="1600" dirty="0">
                <a:latin typeface="Calibri" pitchFamily="34" charset="0"/>
              </a:rPr>
              <a:t>= </a:t>
            </a:r>
            <a:r>
              <a:rPr lang="en-US" altLang="zh-CN" sz="1600" dirty="0" smtClean="0">
                <a:latin typeface="Calibri" pitchFamily="34" charset="0"/>
              </a:rPr>
              <a:t>10</a:t>
            </a:r>
            <a:r>
              <a:rPr lang="en-US" altLang="zh-CN" sz="1600" baseline="30000" dirty="0" smtClean="0">
                <a:latin typeface="Calibri" pitchFamily="34" charset="0"/>
              </a:rPr>
              <a:t>n-1</a:t>
            </a:r>
            <a:r>
              <a:rPr lang="en-US" altLang="zh-CN" sz="1600" dirty="0" smtClean="0">
                <a:latin typeface="Calibri" pitchFamily="34" charset="0"/>
              </a:rPr>
              <a:t> </a:t>
            </a:r>
            <a:endParaRPr lang="en-US" altLang="zh-CN" sz="1600" dirty="0">
              <a:latin typeface="Calibri" pitchFamily="34" charset="0"/>
            </a:endParaRPr>
          </a:p>
        </p:txBody>
      </p:sp>
      <p:sp>
        <p:nvSpPr>
          <p:cNvPr id="60" name="Text Box 7"/>
          <p:cNvSpPr txBox="1">
            <a:spLocks noChangeArrowheads="1"/>
          </p:cNvSpPr>
          <p:nvPr/>
        </p:nvSpPr>
        <p:spPr bwMode="auto">
          <a:xfrm>
            <a:off x="1443819" y="3724221"/>
            <a:ext cx="694434" cy="707886"/>
          </a:xfrm>
          <a:prstGeom prst="rect">
            <a:avLst/>
          </a:prstGeom>
          <a:noFill/>
          <a:ln w="9525">
            <a:noFill/>
            <a:miter lim="800000"/>
            <a:headEnd/>
            <a:tailEnd/>
          </a:ln>
        </p:spPr>
        <p:txBody>
          <a:bodyPr wrap="square">
            <a:spAutoFit/>
          </a:bodyPr>
          <a:lstStyle/>
          <a:p>
            <a:pPr marL="457200" indent="-457200">
              <a:spcBef>
                <a:spcPct val="50000"/>
              </a:spcBef>
            </a:pPr>
            <a:r>
              <a:rPr lang="en-US" sz="1600" dirty="0" smtClean="0">
                <a:latin typeface="Calibri" pitchFamily="34" charset="0"/>
              </a:rPr>
              <a:t>b=1</a:t>
            </a:r>
          </a:p>
          <a:p>
            <a:pPr marL="457200" indent="-457200">
              <a:spcBef>
                <a:spcPct val="50000"/>
              </a:spcBef>
            </a:pPr>
            <a:r>
              <a:rPr lang="en-US" altLang="zh-CN" sz="1600" dirty="0" smtClean="0">
                <a:latin typeface="Calibri" pitchFamily="34" charset="0"/>
              </a:rPr>
              <a:t>b=0</a:t>
            </a:r>
            <a:endParaRPr lang="en-US" altLang="zh-CN" sz="1600" dirty="0">
              <a:latin typeface="Calibri" pitchFamily="34" charset="0"/>
            </a:endParaRPr>
          </a:p>
        </p:txBody>
      </p:sp>
      <p:sp>
        <p:nvSpPr>
          <p:cNvPr id="61" name="Text Box 7"/>
          <p:cNvSpPr txBox="1">
            <a:spLocks noChangeArrowheads="1"/>
          </p:cNvSpPr>
          <p:nvPr/>
        </p:nvSpPr>
        <p:spPr bwMode="auto">
          <a:xfrm>
            <a:off x="3904162" y="3723131"/>
            <a:ext cx="668509"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b'</a:t>
            </a:r>
            <a:endParaRPr lang="en-US" dirty="0" smtClean="0">
              <a:solidFill>
                <a:srgbClr val="0000FF"/>
              </a:solidFill>
              <a:latin typeface="Calibri" pitchFamily="34" charset="0"/>
            </a:endParaRPr>
          </a:p>
        </p:txBody>
      </p:sp>
      <p:cxnSp>
        <p:nvCxnSpPr>
          <p:cNvPr id="63" name="Straight Connector 66"/>
          <p:cNvCxnSpPr/>
          <p:nvPr/>
        </p:nvCxnSpPr>
        <p:spPr>
          <a:xfrm>
            <a:off x="2507240" y="4061685"/>
            <a:ext cx="3385537" cy="0"/>
          </a:xfrm>
          <a:prstGeom prst="line">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2"/>
          <p:cNvGrpSpPr/>
          <p:nvPr/>
        </p:nvGrpSpPr>
        <p:grpSpPr>
          <a:xfrm>
            <a:off x="2583151" y="5402615"/>
            <a:ext cx="3088631" cy="822866"/>
            <a:chOff x="1196008" y="8643774"/>
            <a:chExt cx="3088631" cy="822866"/>
          </a:xfrm>
        </p:grpSpPr>
        <p:sp>
          <p:nvSpPr>
            <p:cNvPr id="66" name="Text Box 7"/>
            <p:cNvSpPr txBox="1">
              <a:spLocks noChangeArrowheads="1"/>
            </p:cNvSpPr>
            <p:nvPr/>
          </p:nvSpPr>
          <p:spPr bwMode="auto">
            <a:xfrm>
              <a:off x="3707904" y="8870541"/>
              <a:ext cx="576735"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1</a:t>
              </a:r>
              <a:endParaRPr lang="en-US" sz="1400" dirty="0" smtClean="0">
                <a:solidFill>
                  <a:srgbClr val="0000FF"/>
                </a:solidFill>
                <a:latin typeface="Calibri" pitchFamily="34" charset="0"/>
              </a:endParaRPr>
            </a:p>
          </p:txBody>
        </p:sp>
        <p:grpSp>
          <p:nvGrpSpPr>
            <p:cNvPr id="67" name="Group 83"/>
            <p:cNvGrpSpPr/>
            <p:nvPr/>
          </p:nvGrpSpPr>
          <p:grpSpPr>
            <a:xfrm>
              <a:off x="1196008" y="8643774"/>
              <a:ext cx="2773816" cy="822866"/>
              <a:chOff x="5588496" y="5013176"/>
              <a:chExt cx="2773816" cy="822866"/>
            </a:xfrm>
          </p:grpSpPr>
          <p:grpSp>
            <p:nvGrpSpPr>
              <p:cNvPr id="68" name="Group 81"/>
              <p:cNvGrpSpPr/>
              <p:nvPr/>
            </p:nvGrpSpPr>
            <p:grpSpPr>
              <a:xfrm>
                <a:off x="5588496" y="5013176"/>
                <a:ext cx="2143472" cy="822866"/>
                <a:chOff x="5588496" y="4869160"/>
                <a:chExt cx="2143472" cy="822866"/>
              </a:xfrm>
            </p:grpSpPr>
            <p:sp>
              <p:nvSpPr>
                <p:cNvPr id="70" name="Text Box 7"/>
                <p:cNvSpPr txBox="1">
                  <a:spLocks noChangeArrowheads="1"/>
                </p:cNvSpPr>
                <p:nvPr/>
              </p:nvSpPr>
              <p:spPr bwMode="auto">
                <a:xfrm>
                  <a:off x="5588496" y="5055567"/>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Pr</a:t>
                  </a:r>
                  <a:endParaRPr lang="en-US" dirty="0" smtClean="0">
                    <a:solidFill>
                      <a:srgbClr val="0000FF"/>
                    </a:solidFill>
                    <a:latin typeface="Calibri" pitchFamily="34" charset="0"/>
                  </a:endParaRPr>
                </a:p>
              </p:txBody>
            </p:sp>
            <p:grpSp>
              <p:nvGrpSpPr>
                <p:cNvPr id="71" name="Group 80"/>
                <p:cNvGrpSpPr/>
                <p:nvPr/>
              </p:nvGrpSpPr>
              <p:grpSpPr>
                <a:xfrm>
                  <a:off x="5940152" y="4869160"/>
                  <a:ext cx="1791816" cy="822866"/>
                  <a:chOff x="5940152" y="4869160"/>
                  <a:chExt cx="1791816" cy="822866"/>
                </a:xfrm>
              </p:grpSpPr>
              <p:grpSp>
                <p:nvGrpSpPr>
                  <p:cNvPr id="72" name="Group 54"/>
                  <p:cNvGrpSpPr/>
                  <p:nvPr/>
                </p:nvGrpSpPr>
                <p:grpSpPr>
                  <a:xfrm>
                    <a:off x="5948536" y="4869160"/>
                    <a:ext cx="1503784" cy="822866"/>
                    <a:chOff x="700336" y="5013176"/>
                    <a:chExt cx="1503784" cy="822866"/>
                  </a:xfrm>
                </p:grpSpPr>
                <p:sp>
                  <p:nvSpPr>
                    <p:cNvPr id="76" name="Text Box 7"/>
                    <p:cNvSpPr txBox="1">
                      <a:spLocks noChangeArrowheads="1"/>
                    </p:cNvSpPr>
                    <p:nvPr/>
                  </p:nvSpPr>
                  <p:spPr bwMode="auto">
                    <a:xfrm>
                      <a:off x="700336" y="5229200"/>
                      <a:ext cx="1503784"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PrivK</a:t>
                      </a:r>
                      <a:r>
                        <a:rPr lang="en-US" dirty="0" smtClean="0">
                          <a:latin typeface="Calibri" pitchFamily="34" charset="0"/>
                        </a:rPr>
                        <a:t>     (n)</a:t>
                      </a:r>
                      <a:endParaRPr lang="en-US" dirty="0" smtClean="0">
                        <a:solidFill>
                          <a:srgbClr val="0000FF"/>
                        </a:solidFill>
                        <a:latin typeface="Calibri" pitchFamily="34" charset="0"/>
                      </a:endParaRPr>
                    </a:p>
                  </p:txBody>
                </p:sp>
                <p:sp>
                  <p:nvSpPr>
                    <p:cNvPr id="77" name="Text Box 7"/>
                    <p:cNvSpPr txBox="1">
                      <a:spLocks noChangeArrowheads="1"/>
                    </p:cNvSpPr>
                    <p:nvPr/>
                  </p:nvSpPr>
                  <p:spPr bwMode="auto">
                    <a:xfrm>
                      <a:off x="1051992" y="5466710"/>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rPr>
                        <a:t>A, </a:t>
                      </a:r>
                      <a:r>
                        <a:rPr lang="en-US" dirty="0" smtClean="0">
                          <a:latin typeface="Calibri" pitchFamily="34" charset="0"/>
                          <a:sym typeface="Symbol"/>
                        </a:rPr>
                        <a:t></a:t>
                      </a:r>
                      <a:endParaRPr lang="en-US" dirty="0" smtClean="0">
                        <a:solidFill>
                          <a:srgbClr val="0000FF"/>
                        </a:solidFill>
                        <a:latin typeface="Calibri" pitchFamily="34" charset="0"/>
                      </a:endParaRPr>
                    </a:p>
                  </p:txBody>
                </p:sp>
                <p:sp>
                  <p:nvSpPr>
                    <p:cNvPr id="78" name="Text Box 7"/>
                    <p:cNvSpPr txBox="1">
                      <a:spLocks noChangeArrowheads="1"/>
                    </p:cNvSpPr>
                    <p:nvPr/>
                  </p:nvSpPr>
                  <p:spPr bwMode="auto">
                    <a:xfrm>
                      <a:off x="1124000" y="5013176"/>
                      <a:ext cx="639688" cy="369332"/>
                    </a:xfrm>
                    <a:prstGeom prst="rect">
                      <a:avLst/>
                    </a:prstGeom>
                    <a:noFill/>
                    <a:ln w="9525">
                      <a:noFill/>
                      <a:miter lim="800000"/>
                      <a:headEnd/>
                      <a:tailEnd/>
                    </a:ln>
                  </p:spPr>
                  <p:txBody>
                    <a:bodyPr wrap="square">
                      <a:spAutoFit/>
                    </a:bodyPr>
                    <a:lstStyle/>
                    <a:p>
                      <a:pPr marL="457200" indent="-457200">
                        <a:spcBef>
                          <a:spcPct val="50000"/>
                        </a:spcBef>
                      </a:pPr>
                      <a:r>
                        <a:rPr lang="en-US" dirty="0" err="1" smtClean="0">
                          <a:latin typeface="Calibri" pitchFamily="34" charset="0"/>
                        </a:rPr>
                        <a:t>cca</a:t>
                      </a:r>
                      <a:endParaRPr lang="en-US" dirty="0" smtClean="0">
                        <a:solidFill>
                          <a:srgbClr val="0000FF"/>
                        </a:solidFill>
                        <a:latin typeface="Calibri" pitchFamily="34" charset="0"/>
                      </a:endParaRPr>
                    </a:p>
                  </p:txBody>
                </p:sp>
              </p:grpSp>
              <p:sp>
                <p:nvSpPr>
                  <p:cNvPr id="73" name="Text Box 7"/>
                  <p:cNvSpPr txBox="1">
                    <a:spLocks noChangeArrowheads="1"/>
                  </p:cNvSpPr>
                  <p:nvPr/>
                </p:nvSpPr>
                <p:spPr bwMode="auto">
                  <a:xfrm>
                    <a:off x="7164288" y="5085184"/>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 1</a:t>
                    </a:r>
                    <a:endParaRPr lang="en-US" dirty="0" smtClean="0">
                      <a:solidFill>
                        <a:srgbClr val="0000FF"/>
                      </a:solidFill>
                      <a:latin typeface="Calibri" pitchFamily="34" charset="0"/>
                    </a:endParaRPr>
                  </a:p>
                </p:txBody>
              </p:sp>
              <p:sp>
                <p:nvSpPr>
                  <p:cNvPr id="75" name="Double Bracket 92"/>
                  <p:cNvSpPr/>
                  <p:nvPr/>
                </p:nvSpPr>
                <p:spPr>
                  <a:xfrm>
                    <a:off x="5940152" y="4869160"/>
                    <a:ext cx="1728192" cy="792088"/>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000">
                      <a:latin typeface="Calibri" pitchFamily="34" charset="0"/>
                    </a:endParaRPr>
                  </a:p>
                </p:txBody>
              </p:sp>
            </p:grpSp>
          </p:grpSp>
          <p:sp>
            <p:nvSpPr>
              <p:cNvPr id="69" name="Text Box 7"/>
              <p:cNvSpPr txBox="1">
                <a:spLocks noChangeArrowheads="1"/>
              </p:cNvSpPr>
              <p:nvPr/>
            </p:nvSpPr>
            <p:spPr bwMode="auto">
              <a:xfrm>
                <a:off x="7794632" y="5243812"/>
                <a:ext cx="567680"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a:t>
                </a:r>
                <a:endParaRPr lang="en-US" dirty="0" smtClean="0">
                  <a:solidFill>
                    <a:srgbClr val="0000FF"/>
                  </a:solidFill>
                  <a:latin typeface="Calibri" pitchFamily="34" charset="0"/>
                </a:endParaRPr>
              </a:p>
            </p:txBody>
          </p:sp>
        </p:grpSp>
      </p:grpSp>
      <p:sp>
        <p:nvSpPr>
          <p:cNvPr id="79" name="Text Box 7"/>
          <p:cNvSpPr txBox="1">
            <a:spLocks noChangeArrowheads="1"/>
          </p:cNvSpPr>
          <p:nvPr/>
        </p:nvSpPr>
        <p:spPr bwMode="auto">
          <a:xfrm>
            <a:off x="3419872" y="4432793"/>
            <a:ext cx="1724708"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Game Output</a:t>
            </a:r>
            <a:endParaRPr lang="en-US" dirty="0" smtClean="0">
              <a:solidFill>
                <a:srgbClr val="0000FF"/>
              </a:solidFill>
              <a:latin typeface="Calibri" pitchFamily="34" charset="0"/>
            </a:endParaRPr>
          </a:p>
        </p:txBody>
      </p:sp>
      <p:grpSp>
        <p:nvGrpSpPr>
          <p:cNvPr id="80" name="Group 66"/>
          <p:cNvGrpSpPr/>
          <p:nvPr/>
        </p:nvGrpSpPr>
        <p:grpSpPr>
          <a:xfrm>
            <a:off x="2501700" y="4415075"/>
            <a:ext cx="1213683" cy="495384"/>
            <a:chOff x="7452320" y="1516814"/>
            <a:chExt cx="1368152" cy="904074"/>
          </a:xfrm>
        </p:grpSpPr>
        <p:cxnSp>
          <p:nvCxnSpPr>
            <p:cNvPr id="81" name="Straight Connector 85"/>
            <p:cNvCxnSpPr/>
            <p:nvPr/>
          </p:nvCxnSpPr>
          <p:spPr>
            <a:xfrm flipV="1">
              <a:off x="7452320" y="2060848"/>
              <a:ext cx="864096" cy="360040"/>
            </a:xfrm>
            <a:prstGeom prst="line">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Text Box 7"/>
            <p:cNvSpPr txBox="1">
              <a:spLocks noChangeArrowheads="1"/>
            </p:cNvSpPr>
            <p:nvPr/>
          </p:nvSpPr>
          <p:spPr bwMode="auto">
            <a:xfrm rot="20725378">
              <a:off x="7460704" y="1516814"/>
              <a:ext cx="1359768" cy="674030"/>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FF0000"/>
                  </a:solidFill>
                  <a:latin typeface="Calibri" pitchFamily="34" charset="0"/>
                </a:rPr>
                <a:t>b </a:t>
              </a:r>
              <a:r>
                <a:rPr lang="en-US" dirty="0" smtClean="0">
                  <a:solidFill>
                    <a:srgbClr val="FF0000"/>
                  </a:solidFill>
                  <a:latin typeface="Calibri" pitchFamily="34" charset="0"/>
                  <a:sym typeface="Symbol"/>
                </a:rPr>
                <a:t>= b</a:t>
              </a:r>
              <a:r>
                <a:rPr lang="en-US" altLang="zh-CN" dirty="0" smtClean="0">
                  <a:solidFill>
                    <a:srgbClr val="FF0000"/>
                  </a:solidFill>
                  <a:latin typeface="Calibri" pitchFamily="34" charset="0"/>
                </a:rPr>
                <a:t>'</a:t>
              </a:r>
              <a:endParaRPr lang="en-US" dirty="0" smtClean="0">
                <a:solidFill>
                  <a:srgbClr val="FF0000"/>
                </a:solidFill>
                <a:latin typeface="Calibri" pitchFamily="34" charset="0"/>
              </a:endParaRPr>
            </a:p>
          </p:txBody>
        </p:sp>
      </p:grpSp>
      <p:sp>
        <p:nvSpPr>
          <p:cNvPr id="84" name="Text Box 7"/>
          <p:cNvSpPr txBox="1">
            <a:spLocks noChangeArrowheads="1"/>
          </p:cNvSpPr>
          <p:nvPr/>
        </p:nvSpPr>
        <p:spPr bwMode="auto">
          <a:xfrm>
            <a:off x="717760" y="4843355"/>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1 --- attacker won</a:t>
            </a:r>
            <a:endParaRPr lang="en-US" dirty="0" smtClean="0">
              <a:solidFill>
                <a:srgbClr val="0000FF"/>
              </a:solidFill>
              <a:latin typeface="Calibri" pitchFamily="34" charset="0"/>
            </a:endParaRPr>
          </a:p>
        </p:txBody>
      </p:sp>
      <p:grpSp>
        <p:nvGrpSpPr>
          <p:cNvPr id="85" name="Group 70"/>
          <p:cNvGrpSpPr/>
          <p:nvPr/>
        </p:nvGrpSpPr>
        <p:grpSpPr>
          <a:xfrm>
            <a:off x="4865188" y="4617235"/>
            <a:ext cx="1343522" cy="369332"/>
            <a:chOff x="6948264" y="1733361"/>
            <a:chExt cx="1514516" cy="674031"/>
          </a:xfrm>
        </p:grpSpPr>
        <p:cxnSp>
          <p:nvCxnSpPr>
            <p:cNvPr id="86" name="Straight Connector 89"/>
            <p:cNvCxnSpPr/>
            <p:nvPr/>
          </p:nvCxnSpPr>
          <p:spPr>
            <a:xfrm flipH="1" flipV="1">
              <a:off x="6948264" y="1867000"/>
              <a:ext cx="864096" cy="432047"/>
            </a:xfrm>
            <a:prstGeom prst="line">
              <a:avLst/>
            </a:prstGeom>
            <a:ln w="25400">
              <a:solidFill>
                <a:srgbClr val="0000FF"/>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Text Box 7"/>
            <p:cNvSpPr txBox="1">
              <a:spLocks noChangeArrowheads="1"/>
            </p:cNvSpPr>
            <p:nvPr/>
          </p:nvSpPr>
          <p:spPr bwMode="auto">
            <a:xfrm rot="963375">
              <a:off x="7103012" y="1733361"/>
              <a:ext cx="1359768" cy="674031"/>
            </a:xfrm>
            <a:prstGeom prst="rect">
              <a:avLst/>
            </a:prstGeom>
            <a:noFill/>
            <a:ln w="9525">
              <a:noFill/>
              <a:miter lim="800000"/>
              <a:headEnd/>
              <a:tailEnd/>
            </a:ln>
          </p:spPr>
          <p:txBody>
            <a:bodyPr wrap="square">
              <a:spAutoFit/>
            </a:bodyPr>
            <a:lstStyle/>
            <a:p>
              <a:pPr marL="457200" indent="-457200">
                <a:spcBef>
                  <a:spcPct val="50000"/>
                </a:spcBef>
              </a:pPr>
              <a:r>
                <a:rPr lang="en-US" dirty="0" smtClean="0">
                  <a:solidFill>
                    <a:srgbClr val="0000FF"/>
                  </a:solidFill>
                  <a:latin typeface="Calibri" pitchFamily="34" charset="0"/>
                </a:rPr>
                <a:t>b </a:t>
              </a:r>
              <a:r>
                <a:rPr lang="en-US" dirty="0" smtClean="0">
                  <a:solidFill>
                    <a:srgbClr val="0000FF"/>
                  </a:solidFill>
                  <a:latin typeface="Calibri" pitchFamily="34" charset="0"/>
                  <a:sym typeface="Symbol"/>
                </a:rPr>
                <a:t> b</a:t>
              </a:r>
              <a:r>
                <a:rPr lang="en-US" altLang="zh-CN" dirty="0" smtClean="0">
                  <a:solidFill>
                    <a:srgbClr val="0000FF"/>
                  </a:solidFill>
                  <a:latin typeface="Calibri" pitchFamily="34" charset="0"/>
                </a:rPr>
                <a:t>'</a:t>
              </a:r>
              <a:endParaRPr lang="en-US" dirty="0" smtClean="0">
                <a:solidFill>
                  <a:srgbClr val="0000FF"/>
                </a:solidFill>
                <a:latin typeface="Calibri" pitchFamily="34" charset="0"/>
              </a:endParaRPr>
            </a:p>
          </p:txBody>
        </p:sp>
      </p:grpSp>
      <p:sp>
        <p:nvSpPr>
          <p:cNvPr id="88" name="Text Box 7"/>
          <p:cNvSpPr txBox="1">
            <a:spLocks noChangeArrowheads="1"/>
          </p:cNvSpPr>
          <p:nvPr/>
        </p:nvSpPr>
        <p:spPr bwMode="auto">
          <a:xfrm>
            <a:off x="5614304" y="4771347"/>
            <a:ext cx="2107976" cy="369332"/>
          </a:xfrm>
          <a:prstGeom prst="rect">
            <a:avLst/>
          </a:prstGeom>
          <a:noFill/>
          <a:ln w="9525">
            <a:noFill/>
            <a:miter lim="800000"/>
            <a:headEnd/>
            <a:tailEnd/>
          </a:ln>
        </p:spPr>
        <p:txBody>
          <a:bodyPr wrap="square">
            <a:spAutoFit/>
          </a:bodyPr>
          <a:lstStyle/>
          <a:p>
            <a:pPr marL="457200" indent="-457200">
              <a:spcBef>
                <a:spcPct val="50000"/>
              </a:spcBef>
            </a:pPr>
            <a:r>
              <a:rPr lang="en-US" dirty="0" smtClean="0">
                <a:latin typeface="Calibri" pitchFamily="34" charset="0"/>
                <a:sym typeface="Symbol"/>
              </a:rPr>
              <a:t>0 --- attacker lost</a:t>
            </a:r>
            <a:endParaRPr lang="en-US" dirty="0" smtClean="0">
              <a:solidFill>
                <a:srgbClr val="0000FF"/>
              </a:solidFill>
              <a:latin typeface="Calibri" pitchFamily="34" charset="0"/>
            </a:endParaRPr>
          </a:p>
        </p:txBody>
      </p:sp>
      <p:cxnSp>
        <p:nvCxnSpPr>
          <p:cNvPr id="89" name="Straight Connector 80"/>
          <p:cNvCxnSpPr/>
          <p:nvPr/>
        </p:nvCxnSpPr>
        <p:spPr>
          <a:xfrm>
            <a:off x="-2320" y="4430464"/>
            <a:ext cx="9144000" cy="0"/>
          </a:xfrm>
          <a:prstGeom prst="line">
            <a:avLst/>
          </a:prstGeom>
          <a:ln>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433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4" grpId="0"/>
      <p:bldP spid="42" grpId="0"/>
      <p:bldP spid="43" grpId="0"/>
      <p:bldP spid="54" grpId="0"/>
      <p:bldP spid="55" grpId="0"/>
      <p:bldP spid="56" grpId="0"/>
      <p:bldP spid="58" grpId="0"/>
      <p:bldP spid="60" grpId="0"/>
      <p:bldP spid="61"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 $a = \frac{b}{c}$&#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2"/>
  <p:tag name="DEFAULTFONTSIZE" val="10"/>
  <p:tag name="DEFAULTWIDTH" val="348"/>
  <p:tag name="DEFAULTHEIGHT" val="200"/>
  <p:tag name="FIRSTARPITA@YFGMNGSFUVWXY5M7" val="3077"/>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62419</TotalTime>
  <Words>2842</Words>
  <Application>Microsoft Office PowerPoint</Application>
  <PresentationFormat>全屏显示(4:3)</PresentationFormat>
  <Paragraphs>609</Paragraphs>
  <Slides>26</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Chalkboard</vt:lpstr>
      <vt:lpstr>华文楷体</vt:lpstr>
      <vt:lpstr>宋体</vt:lpstr>
      <vt:lpstr>Arial</vt:lpstr>
      <vt:lpstr>Brush Script MT</vt:lpstr>
      <vt:lpstr>Calibri</vt:lpstr>
      <vt:lpstr>Comic Sans MS</vt:lpstr>
      <vt:lpstr>Courier New</vt:lpstr>
      <vt:lpstr>Symbol</vt:lpstr>
      <vt:lpstr>Wingdings</vt:lpstr>
      <vt:lpstr>Default Design</vt:lpstr>
      <vt:lpstr>L9.1: CCA</vt:lpstr>
      <vt:lpstr>Recall</vt:lpstr>
      <vt:lpstr>Today’s Goal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ARPITA PATRA</dc:creator>
  <cp:lastModifiedBy>Jiang</cp:lastModifiedBy>
  <cp:revision>4049</cp:revision>
  <dcterms:created xsi:type="dcterms:W3CDTF">2003-02-23T15:18:48Z</dcterms:created>
  <dcterms:modified xsi:type="dcterms:W3CDTF">2018-10-11T10:10:28Z</dcterms:modified>
</cp:coreProperties>
</file>