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66" r:id="rId3"/>
    <p:sldId id="270" r:id="rId4"/>
    <p:sldId id="278" r:id="rId5"/>
    <p:sldId id="279" r:id="rId6"/>
    <p:sldId id="281" r:id="rId7"/>
    <p:sldId id="285" r:id="rId8"/>
    <p:sldId id="273" r:id="rId9"/>
    <p:sldId id="283" r:id="rId10"/>
    <p:sldId id="272" r:id="rId11"/>
    <p:sldId id="282" r:id="rId12"/>
    <p:sldId id="274" r:id="rId13"/>
    <p:sldId id="284" r:id="rId14"/>
    <p:sldId id="271" r:id="rId15"/>
    <p:sldId id="275" r:id="rId16"/>
    <p:sldId id="276" r:id="rId17"/>
    <p:sldId id="277" r:id="rId1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78E"/>
    <a:srgbClr val="FFFFFF"/>
    <a:srgbClr val="48BFE0"/>
    <a:srgbClr val="79C8EF"/>
    <a:srgbClr val="BDD8E5"/>
    <a:srgbClr val="C3CFE5"/>
    <a:srgbClr val="00A0F0"/>
    <a:srgbClr val="577283"/>
    <a:srgbClr val="567284"/>
    <a:srgbClr val="0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94125" autoAdjust="0"/>
  </p:normalViewPr>
  <p:slideViewPr>
    <p:cSldViewPr>
      <p:cViewPr varScale="1">
        <p:scale>
          <a:sx n="79" d="100"/>
          <a:sy n="79" d="100"/>
        </p:scale>
        <p:origin x="360" y="6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87464-B424-40A6-920B-60515F7D15B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50BFD-8060-4B7E-9C57-EBA75F99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7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need source port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, sequence number.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50BFD-8060-4B7E-9C57-EBA75F99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need destination</a:t>
            </a:r>
            <a:r>
              <a:rPr lang="en-US" altLang="zh-CN" baseline="0" dirty="0" smtClean="0"/>
              <a:t> IP address.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50BFD-8060-4B7E-9C57-EBA75F99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0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50BFD-8060-4B7E-9C57-EBA75F99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50BFD-8060-4B7E-9C57-EBA75F99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5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50BFD-8060-4B7E-9C57-EBA75F99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5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50BFD-8060-4B7E-9C57-EBA75F99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25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1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1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14514" y="1837684"/>
            <a:ext cx="9158514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200" dirty="0" smtClean="0">
                <a:latin typeface="微软雅黑" pitchFamily="34" charset="-122"/>
                <a:ea typeface="微软雅黑" pitchFamily="34" charset="-122"/>
              </a:rPr>
              <a:t>Http Protocol Analysis and Webpage Reverting</a:t>
            </a:r>
            <a:endParaRPr lang="zh-CN" altLang="en-US" sz="20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9544" y="5161756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Team: </a:t>
            </a:r>
            <a:r>
              <a:rPr lang="zh-CN" altLang="en-US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李为、卢金莹、杨培基、梁缘</a:t>
            </a:r>
            <a:endParaRPr lang="zh-CN" altLang="en-US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14949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27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9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2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25048" y="978212"/>
            <a:ext cx="76112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Revert </a:t>
            </a:r>
            <a:r>
              <a:rPr lang="en-US" altLang="zh-CN" sz="2400" b="1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the webpage with captured data </a:t>
            </a:r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Find the first packet with HTTP data for each 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Get the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en-US" altLang="zh-CN" sz="2400" dirty="0" err="1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number and the data type and length at the http header</a:t>
            </a:r>
            <a:endParaRPr lang="en-US" altLang="zh-CN" sz="2400" dirty="0" smtClean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Traverse the packet list in turn, and determine whether to splicing the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data.</a:t>
            </a:r>
            <a:endParaRPr lang="en-US" altLang="zh-CN" sz="2400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Write data to the file when the total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data matches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the length in the http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33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053" y="633334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14949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27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9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2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25048" y="826122"/>
            <a:ext cx="7611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Final Step:</a:t>
            </a:r>
          </a:p>
          <a:p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Convert html's URL to a local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address.</a:t>
            </a:r>
            <a:endParaRPr lang="en-US" altLang="zh-CN" sz="2400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42315" y="2753408"/>
            <a:ext cx="1759030" cy="936104"/>
          </a:xfrm>
          <a:prstGeom prst="rect">
            <a:avLst/>
          </a:prstGeom>
          <a:solidFill>
            <a:schemeClr val="bg1"/>
          </a:solidFill>
          <a:ln>
            <a:solidFill>
              <a:srgbClr val="22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81156" y="1705372"/>
            <a:ext cx="1759030" cy="3032177"/>
          </a:xfrm>
          <a:prstGeom prst="rect">
            <a:avLst/>
          </a:prstGeom>
          <a:solidFill>
            <a:schemeClr val="bg1"/>
          </a:solidFill>
          <a:ln>
            <a:solidFill>
              <a:srgbClr val="22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2003" y="436821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5691165" y="1809209"/>
            <a:ext cx="1009963" cy="796008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流程图: 多文档 24"/>
          <p:cNvSpPr/>
          <p:nvPr/>
        </p:nvSpPr>
        <p:spPr>
          <a:xfrm>
            <a:off x="5691164" y="2729519"/>
            <a:ext cx="1009963" cy="796008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流程图: 多文档 32"/>
          <p:cNvSpPr/>
          <p:nvPr/>
        </p:nvSpPr>
        <p:spPr>
          <a:xfrm>
            <a:off x="5691163" y="3629479"/>
            <a:ext cx="1009963" cy="796008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28623" y="207228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css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869719" y="29405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91163" y="387148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mg</a:t>
            </a:r>
            <a:r>
              <a:rPr lang="en-US" altLang="zh-CN" dirty="0" smtClean="0"/>
              <a:t>/gif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  <a:endCxn id="23" idx="1"/>
          </p:cNvCxnSpPr>
          <p:nvPr/>
        </p:nvCxnSpPr>
        <p:spPr>
          <a:xfrm>
            <a:off x="3701345" y="3221460"/>
            <a:ext cx="167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24647" y="2817279"/>
            <a:ext cx="102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66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6337E-6 L 0.11111 -4.06337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28339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28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9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3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4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13" y="773546"/>
            <a:ext cx="4240060" cy="34928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4" y="773458"/>
            <a:ext cx="4355047" cy="34929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17344" y="446414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38293" y="4452758"/>
            <a:ext cx="113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5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28339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28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9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3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4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41" y="798722"/>
            <a:ext cx="3920424" cy="35386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98" y="784389"/>
            <a:ext cx="3852254" cy="346342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917344" y="446414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38293" y="4452758"/>
            <a:ext cx="113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18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6337E-6 L 0.11111 -4.06337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350783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28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9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3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4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25048" y="978212"/>
            <a:ext cx="7611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To be continue…</a:t>
            </a:r>
            <a:endParaRPr lang="en-US" altLang="zh-CN" sz="2400" dirty="0" smtClean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8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350676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28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2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4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1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362677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892024" y="1489348"/>
            <a:ext cx="1359957" cy="26325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22678E"/>
              </a:gs>
              <a:gs pos="0">
                <a:srgbClr val="48BFE0"/>
              </a:gs>
            </a:gsLst>
            <a:lin ang="5400000" scaled="0"/>
          </a:gradFill>
          <a:ln w="3175">
            <a:solidFill>
              <a:srgbClr val="3737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如果你一定要彩色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872070" y="1504580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493287" y="2177802"/>
            <a:ext cx="678910" cy="1296144"/>
          </a:xfrm>
          <a:prstGeom prst="roundRect">
            <a:avLst>
              <a:gd name="adj" fmla="val 5173"/>
            </a:avLst>
          </a:prstGeom>
          <a:solidFill>
            <a:srgbClr val="00B0F0"/>
          </a:solidFill>
          <a:ln w="3175">
            <a:solidFill>
              <a:srgbClr val="3737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ea typeface="黑体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718842" y="2177802"/>
            <a:ext cx="678910" cy="1296144"/>
          </a:xfrm>
          <a:prstGeom prst="roundRect">
            <a:avLst>
              <a:gd name="adj" fmla="val 5173"/>
            </a:avLst>
          </a:prstGeom>
          <a:solidFill>
            <a:srgbClr val="FFFF00"/>
          </a:solidFill>
          <a:ln w="3175">
            <a:solidFill>
              <a:srgbClr val="3737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ea typeface="黑体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829073" y="2177802"/>
            <a:ext cx="678910" cy="1296144"/>
          </a:xfrm>
          <a:prstGeom prst="roundRect">
            <a:avLst>
              <a:gd name="adj" fmla="val 5173"/>
            </a:avLst>
          </a:prstGeom>
          <a:solidFill>
            <a:srgbClr val="92D050"/>
          </a:solidFill>
          <a:ln w="3175">
            <a:solidFill>
              <a:srgbClr val="3737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ea typeface="黑体" pitchFamily="49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257697" y="2177802"/>
            <a:ext cx="678910" cy="1296144"/>
          </a:xfrm>
          <a:prstGeom prst="roundRect">
            <a:avLst>
              <a:gd name="adj" fmla="val 5173"/>
            </a:avLst>
          </a:prstGeom>
          <a:solidFill>
            <a:srgbClr val="FFC000"/>
          </a:solidFill>
          <a:ln w="3175">
            <a:solidFill>
              <a:srgbClr val="3737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ea typeface="黑体" pitchFamily="49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036321" y="2177802"/>
            <a:ext cx="678910" cy="1296144"/>
          </a:xfrm>
          <a:prstGeom prst="roundRect">
            <a:avLst>
              <a:gd name="adj" fmla="val 5173"/>
            </a:avLst>
          </a:prstGeom>
          <a:solidFill>
            <a:srgbClr val="7030A0"/>
          </a:solidFill>
          <a:ln w="3175">
            <a:solidFill>
              <a:srgbClr val="3737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ea typeface="黑体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27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9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2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3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3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28068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85258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3710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98024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42514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28068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7163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4980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659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4419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8068" y="-740617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85258" y="-740617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83710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98024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42514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3728" y="73142"/>
            <a:ext cx="5880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Acknowledge</a:t>
            </a:r>
            <a:endParaRPr lang="zh-CN" altLang="en-US" sz="60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6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xit" presetSubtype="4" accel="5000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1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ac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93466" y="205560"/>
            <a:ext cx="1779180" cy="344537"/>
          </a:xfrm>
          <a:prstGeom prst="roundRect">
            <a:avLst>
              <a:gd name="adj" fmla="val 9369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80312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ound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13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89473" y="1305757"/>
            <a:ext cx="7611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Goal: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rite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a program that can capture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the coming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packets and revert the webpage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which you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select to test by using the captured data.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89473" y="3042575"/>
            <a:ext cx="7611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Step1: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apture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the packets</a:t>
            </a:r>
          </a:p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Step2: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packets processing</a:t>
            </a:r>
            <a:endParaRPr lang="en-US" altLang="zh-CN" sz="2400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Step3: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evert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the webpage with captured data</a:t>
            </a:r>
          </a:p>
        </p:txBody>
      </p:sp>
    </p:spTree>
    <p:extLst>
      <p:ext uri="{BB962C8B-B14F-4D97-AF65-F5344CB8AC3E}">
        <p14:creationId xmlns:p14="http://schemas.microsoft.com/office/powerpoint/2010/main" val="31798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7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14008E-6 L 0.15329 0.000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2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2282822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52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4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5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6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7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5372"/>
            <a:ext cx="7184336" cy="3562644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759597" y="886060"/>
            <a:ext cx="7670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14.04</a:t>
            </a:r>
            <a:r>
              <a:rPr lang="zh-CN" altLang="en-US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400" b="1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192.168.52.129</a:t>
            </a:r>
            <a:r>
              <a:rPr lang="zh-CN" altLang="en-US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subnet mask</a:t>
            </a:r>
            <a:r>
              <a:rPr lang="zh-CN" altLang="en-US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255.255.255.0</a:t>
            </a:r>
            <a:endParaRPr lang="en-US" altLang="zh-CN" sz="2400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5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2282822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52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4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5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6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7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736045" y="795617"/>
            <a:ext cx="7670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TCP segment header </a:t>
            </a:r>
            <a:endParaRPr lang="en-US" altLang="zh-CN" sz="2400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22619"/>
              </p:ext>
            </p:extLst>
          </p:nvPr>
        </p:nvGraphicFramePr>
        <p:xfrm>
          <a:off x="1645576" y="1283631"/>
          <a:ext cx="6404139" cy="409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位图图像" r:id="rId5" imgW="5676190" imgH="3629532" progId="Paint.Picture">
                  <p:embed/>
                </p:oleObj>
              </mc:Choice>
              <mc:Fallback>
                <p:oleObj name="位图图像" r:id="rId5" imgW="5676190" imgH="362953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576" y="1283631"/>
                        <a:ext cx="6404139" cy="4094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0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2282822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52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4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5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6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7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736045" y="795617"/>
            <a:ext cx="7670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IP datagram </a:t>
            </a:r>
            <a:endParaRPr lang="en-US" altLang="zh-CN" sz="2400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3635896" y="893578"/>
            <a:ext cx="3971925" cy="4314825"/>
            <a:chOff x="1714" y="989"/>
            <a:chExt cx="2502" cy="2718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288" cy="26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730" y="1061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/>
                <a:t>ver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300" y="1100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/>
                <a:t>length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1773" y="1346"/>
              <a:ext cx="228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2382" y="2881"/>
              <a:ext cx="137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dirty="0"/>
                <a:t>data </a:t>
              </a:r>
            </a:p>
            <a:p>
              <a:pPr algn="ctr" eaLnBrk="0" hangingPunct="0"/>
              <a:r>
                <a:rPr lang="en-US" altLang="zh-CN" sz="2000" dirty="0"/>
                <a:t>(variable length,</a:t>
              </a:r>
            </a:p>
            <a:p>
              <a:pPr algn="ctr" eaLnBrk="0" hangingPunct="0"/>
              <a:r>
                <a:rPr lang="en-US" altLang="zh-CN" sz="2000" dirty="0"/>
                <a:t>typically a TCP </a:t>
              </a:r>
            </a:p>
            <a:p>
              <a:pPr algn="ctr" eaLnBrk="0" hangingPunct="0"/>
              <a:r>
                <a:rPr lang="en-US" altLang="zh-CN" sz="2000" dirty="0"/>
                <a:t>or UDP segment)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/>
                <a:t>16-bit identifier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V="1">
              <a:off x="1769" y="2288"/>
              <a:ext cx="229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1769" y="2590"/>
              <a:ext cx="2284" cy="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/>
                <a:t>header</a:t>
              </a:r>
            </a:p>
            <a:p>
              <a:pPr algn="ctr" eaLnBrk="0" hangingPunct="0"/>
              <a:r>
                <a:rPr lang="en-US" altLang="zh-CN"/>
                <a:t> checksum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1766" y="1619"/>
              <a:ext cx="6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/>
                <a:t>time to</a:t>
              </a:r>
            </a:p>
            <a:p>
              <a:pPr algn="ctr" eaLnBrk="0" hangingPunct="0"/>
              <a:r>
                <a:rPr lang="en-US" altLang="zh-CN"/>
                <a:t>live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2095" y="2047"/>
              <a:ext cx="1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/>
                <a:t>32 bit source IP address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2008" y="995"/>
              <a:ext cx="4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/>
                <a:t>head.</a:t>
              </a:r>
            </a:p>
            <a:p>
              <a:pPr algn="ctr" eaLnBrk="0" hangingPunct="0"/>
              <a:r>
                <a:rPr lang="en-US" altLang="zh-CN" dirty="0" err="1"/>
                <a:t>len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2414" y="989"/>
              <a:ext cx="60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/>
                <a:t>type of</a:t>
              </a:r>
            </a:p>
            <a:p>
              <a:pPr algn="ctr" eaLnBrk="0" hangingPunct="0"/>
              <a:r>
                <a:rPr lang="en-US" altLang="zh-CN"/>
                <a:t>service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38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/>
                <a:t>flgs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40"/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dirty="0"/>
                <a:t>fragment</a:t>
              </a:r>
            </a:p>
            <a:p>
              <a:pPr algn="ctr" eaLnBrk="0" hangingPunct="0"/>
              <a:r>
                <a:rPr lang="en-US" altLang="zh-CN" dirty="0"/>
                <a:t> offset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72" name="Line 43"/>
            <p:cNvSpPr>
              <a:spLocks noChangeShapeType="1"/>
            </p:cNvSpPr>
            <p:nvPr/>
          </p:nvSpPr>
          <p:spPr bwMode="auto">
            <a:xfrm flipV="1">
              <a:off x="1769" y="1662"/>
              <a:ext cx="22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1757" y="1990"/>
              <a:ext cx="2296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/>
                <a:t>upper</a:t>
              </a:r>
            </a:p>
            <a:p>
              <a:pPr algn="ctr" eaLnBrk="0" hangingPunct="0"/>
              <a:r>
                <a:rPr lang="en-US" altLang="zh-CN"/>
                <a:t> layer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76" name="Line 47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1967" y="2323"/>
              <a:ext cx="20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/>
                <a:t>32 bit destination IP address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1769" y="2872"/>
              <a:ext cx="229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51"/>
            <p:cNvSpPr txBox="1">
              <a:spLocks noChangeArrowheads="1"/>
            </p:cNvSpPr>
            <p:nvPr/>
          </p:nvSpPr>
          <p:spPr bwMode="auto">
            <a:xfrm>
              <a:off x="2405" y="2617"/>
              <a:ext cx="11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/>
                <a:t>Options (if any)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51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2282822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52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4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5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6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7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25048" y="978212"/>
            <a:ext cx="76112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Specific </a:t>
            </a:r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steps(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capture the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packets</a:t>
            </a:r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Capture packets using the </a:t>
            </a:r>
            <a:r>
              <a:rPr lang="en-US" altLang="zh-CN" sz="2400" dirty="0" err="1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libpcap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framework.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Look up device network address and mask.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Open network device for packet capture.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Process packets from a live capture 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Close device.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Filter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out the required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packets.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TCP Source port is 80.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IP destination address is local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4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2282822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52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4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5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6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7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2" y="1286180"/>
            <a:ext cx="8356649" cy="4091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3127" y="852245"/>
            <a:ext cx="233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Example:</a:t>
            </a:r>
            <a:endParaRPr lang="zh-CN" altLang="en-US" sz="2400" b="1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43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6337E-6 L 0.11111 -4.06337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180" y="841276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292885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38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0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2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3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25048" y="978212"/>
            <a:ext cx="76112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Packets processing:</a:t>
            </a:r>
            <a:endParaRPr lang="en-US" altLang="zh-CN" sz="2400" b="1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Classify content type.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sz="2400" dirty="0" err="1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endParaRPr lang="en-US" altLang="zh-CN" sz="2400" dirty="0" smtClean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sz="2400" dirty="0" err="1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endParaRPr lang="en-US" altLang="zh-CN" sz="2400" dirty="0" smtClean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Image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sz="2400" dirty="0" err="1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endParaRPr lang="en-US" altLang="zh-CN" sz="2400" dirty="0" smtClean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Gif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Sort by </a:t>
            </a:r>
            <a:r>
              <a:rPr lang="en-US" altLang="zh-CN" sz="2400" dirty="0" err="1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 number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7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7" y="204429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277384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97497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17610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337723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357836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368437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180" y="841276"/>
            <a:ext cx="8496944" cy="460851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292885" y="206491"/>
            <a:ext cx="1020113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590" y="212811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012770" y="234171"/>
            <a:ext cx="6398987" cy="283873"/>
            <a:chOff x="1012770" y="234171"/>
            <a:chExt cx="6398987" cy="283873"/>
          </a:xfrm>
        </p:grpSpPr>
        <p:sp>
          <p:nvSpPr>
            <p:cNvPr id="38" name="TextBox 12"/>
            <p:cNvSpPr txBox="1"/>
            <p:nvPr/>
          </p:nvSpPr>
          <p:spPr>
            <a:xfrm>
              <a:off x="1012770" y="241045"/>
              <a:ext cx="83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Goal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2493408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1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0" name="TextBox 20"/>
            <p:cNvSpPr txBox="1"/>
            <p:nvPr/>
          </p:nvSpPr>
          <p:spPr>
            <a:xfrm>
              <a:off x="3512030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2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4530652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Step 3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2" name="TextBox 22"/>
            <p:cNvSpPr txBox="1"/>
            <p:nvPr/>
          </p:nvSpPr>
          <p:spPr>
            <a:xfrm>
              <a:off x="5549274" y="23417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esults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3" name="TextBox 23"/>
            <p:cNvSpPr txBox="1"/>
            <p:nvPr/>
          </p:nvSpPr>
          <p:spPr>
            <a:xfrm>
              <a:off x="6444208" y="234171"/>
              <a:ext cx="967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Conclusion</a:t>
              </a:r>
              <a:endParaRPr lang="zh-CN" altLang="en-US" sz="1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25048" y="2065412"/>
            <a:ext cx="7611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Besides,</a:t>
            </a:r>
          </a:p>
          <a:p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se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insert sort to sort </a:t>
            </a:r>
            <a:r>
              <a:rPr lang="en-US" altLang="zh-CN" sz="2400" dirty="0" err="1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 in ascending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2400" b="1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so that it is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stable </a:t>
            </a:r>
            <a:r>
              <a:rPr lang="en-US" altLang="zh-CN" sz="2400" dirty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sorting </a:t>
            </a:r>
            <a:r>
              <a:rPr lang="en-US" altLang="zh-CN" sz="2400" dirty="0" smtClean="0">
                <a:solidFill>
                  <a:srgbClr val="224F6A"/>
                </a:solidFill>
                <a:latin typeface="微软雅黑" pitchFamily="34" charset="-122"/>
                <a:ea typeface="微软雅黑" pitchFamily="34" charset="-122"/>
              </a:rPr>
              <a:t>algorithm.</a:t>
            </a:r>
            <a:endParaRPr lang="en-US" altLang="zh-CN" sz="2400" b="1" dirty="0">
              <a:solidFill>
                <a:srgbClr val="224F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05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6337E-6 L 0.11111 -4.06337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472</Words>
  <Application>Microsoft Office PowerPoint</Application>
  <PresentationFormat>全屏显示(16:10)</PresentationFormat>
  <Paragraphs>173</Paragraphs>
  <Slides>17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Times New Roman</vt:lpstr>
      <vt:lpstr>Office 主题​​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LiangYuan</cp:lastModifiedBy>
  <cp:revision>78</cp:revision>
  <dcterms:created xsi:type="dcterms:W3CDTF">2011-02-19T10:37:15Z</dcterms:created>
  <dcterms:modified xsi:type="dcterms:W3CDTF">2018-11-01T11:01:22Z</dcterms:modified>
</cp:coreProperties>
</file>