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17" r:id="rId3"/>
    <p:sldId id="343" r:id="rId4"/>
    <p:sldId id="344" r:id="rId5"/>
    <p:sldId id="374" r:id="rId6"/>
    <p:sldId id="375" r:id="rId7"/>
    <p:sldId id="345" r:id="rId8"/>
    <p:sldId id="346" r:id="rId9"/>
    <p:sldId id="347" r:id="rId10"/>
    <p:sldId id="393" r:id="rId11"/>
    <p:sldId id="394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6" r:id="rId20"/>
    <p:sldId id="357" r:id="rId21"/>
    <p:sldId id="358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5" r:id="rId38"/>
    <p:sldId id="369" r:id="rId39"/>
    <p:sldId id="403" r:id="rId40"/>
    <p:sldId id="388" r:id="rId41"/>
  </p:sldIdLst>
  <p:sldSz cx="9144000" cy="6858000" type="screen4x3"/>
  <p:notesSz cx="9866313" cy="67357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0DB3"/>
    <a:srgbClr val="3C4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 autoAdjust="0"/>
    <p:restoredTop sz="86909" autoAdjust="0"/>
  </p:normalViewPr>
  <p:slideViewPr>
    <p:cSldViewPr>
      <p:cViewPr varScale="1">
        <p:scale>
          <a:sx n="97" d="100"/>
          <a:sy n="97" d="100"/>
        </p:scale>
        <p:origin x="208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emf"/><Relationship Id="rId4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2.wmf"/><Relationship Id="rId2" Type="http://schemas.openxmlformats.org/officeDocument/2006/relationships/image" Target="../media/image54.emf"/><Relationship Id="rId1" Type="http://schemas.openxmlformats.org/officeDocument/2006/relationships/image" Target="../media/image53.w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91.wmf"/><Relationship Id="rId2" Type="http://schemas.openxmlformats.org/officeDocument/2006/relationships/image" Target="../media/image84.wmf"/><Relationship Id="rId1" Type="http://schemas.openxmlformats.org/officeDocument/2006/relationships/image" Target="../media/image90.wmf"/><Relationship Id="rId6" Type="http://schemas.openxmlformats.org/officeDocument/2006/relationships/image" Target="../media/image25.wmf"/><Relationship Id="rId5" Type="http://schemas.openxmlformats.org/officeDocument/2006/relationships/image" Target="../media/image89.wmf"/><Relationship Id="rId4" Type="http://schemas.openxmlformats.org/officeDocument/2006/relationships/image" Target="../media/image8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75696" cy="337467"/>
          </a:xfrm>
          <a:prstGeom prst="rect">
            <a:avLst/>
          </a:prstGeom>
        </p:spPr>
        <p:txBody>
          <a:bodyPr vert="horz" lIns="87572" tIns="43786" rIns="87572" bIns="43786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88412" y="1"/>
            <a:ext cx="4275696" cy="337467"/>
          </a:xfrm>
          <a:prstGeom prst="rect">
            <a:avLst/>
          </a:prstGeom>
        </p:spPr>
        <p:txBody>
          <a:bodyPr vert="horz" lIns="87572" tIns="43786" rIns="87572" bIns="43786" rtlCol="0"/>
          <a:lstStyle>
            <a:lvl1pPr algn="r">
              <a:defRPr sz="1100"/>
            </a:lvl1pPr>
          </a:lstStyle>
          <a:p>
            <a:fld id="{F882AF5C-5FBB-41FA-B40E-CE895C96A184}" type="datetimeFigureOut">
              <a:rPr lang="zh-CN" altLang="en-US" smtClean="0"/>
              <a:pPr/>
              <a:t>2018/12/14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398296"/>
            <a:ext cx="4275696" cy="337467"/>
          </a:xfrm>
          <a:prstGeom prst="rect">
            <a:avLst/>
          </a:prstGeom>
        </p:spPr>
        <p:txBody>
          <a:bodyPr vert="horz" lIns="87572" tIns="43786" rIns="87572" bIns="43786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88412" y="6398296"/>
            <a:ext cx="4275696" cy="337467"/>
          </a:xfrm>
          <a:prstGeom prst="rect">
            <a:avLst/>
          </a:prstGeom>
        </p:spPr>
        <p:txBody>
          <a:bodyPr vert="horz" lIns="87572" tIns="43786" rIns="87572" bIns="43786" rtlCol="0" anchor="b"/>
          <a:lstStyle>
            <a:lvl1pPr algn="r">
              <a:defRPr sz="1100"/>
            </a:lvl1pPr>
          </a:lstStyle>
          <a:p>
            <a:fld id="{4B7A4821-D216-4376-8556-6BF7B85ADB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56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75401" cy="336788"/>
          </a:xfrm>
          <a:prstGeom prst="rect">
            <a:avLst/>
          </a:prstGeom>
        </p:spPr>
        <p:txBody>
          <a:bodyPr vert="horz" lIns="94858" tIns="47429" rIns="94858" bIns="4742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88629" y="1"/>
            <a:ext cx="4275401" cy="336788"/>
          </a:xfrm>
          <a:prstGeom prst="rect">
            <a:avLst/>
          </a:prstGeom>
        </p:spPr>
        <p:txBody>
          <a:bodyPr vert="horz" lIns="94858" tIns="47429" rIns="94858" bIns="47429" rtlCol="0"/>
          <a:lstStyle>
            <a:lvl1pPr algn="r">
              <a:defRPr sz="1200"/>
            </a:lvl1pPr>
          </a:lstStyle>
          <a:p>
            <a:fld id="{BCE9AE02-F39E-4CDC-84B1-3D6989EFE8C1}" type="datetimeFigureOut">
              <a:rPr lang="zh-CN" altLang="en-US" smtClean="0"/>
              <a:pPr/>
              <a:t>2018/12/14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49613" y="506413"/>
            <a:ext cx="3367087" cy="2524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8" tIns="47429" rIns="94858" bIns="4742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6632" y="3199488"/>
            <a:ext cx="7893050" cy="3031093"/>
          </a:xfrm>
          <a:prstGeom prst="rect">
            <a:avLst/>
          </a:prstGeom>
        </p:spPr>
        <p:txBody>
          <a:bodyPr vert="horz" lIns="94858" tIns="47429" rIns="94858" bIns="47429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397806"/>
            <a:ext cx="4275401" cy="336788"/>
          </a:xfrm>
          <a:prstGeom prst="rect">
            <a:avLst/>
          </a:prstGeom>
        </p:spPr>
        <p:txBody>
          <a:bodyPr vert="horz" lIns="94858" tIns="47429" rIns="94858" bIns="4742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88629" y="6397806"/>
            <a:ext cx="4275401" cy="336788"/>
          </a:xfrm>
          <a:prstGeom prst="rect">
            <a:avLst/>
          </a:prstGeom>
        </p:spPr>
        <p:txBody>
          <a:bodyPr vert="horz" lIns="94858" tIns="47429" rIns="94858" bIns="47429" rtlCol="0" anchor="b"/>
          <a:lstStyle>
            <a:lvl1pPr algn="r">
              <a:defRPr sz="1200"/>
            </a:lvl1pPr>
          </a:lstStyle>
          <a:p>
            <a:fld id="{87CCA8BF-2F2C-4791-8E44-E7542317EF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799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CA8BF-2F2C-4791-8E44-E7542317EF5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20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F07045-7597-4469-8263-2910C47EE9FC}" type="slidenum">
              <a:rPr lang="en-US" altLang="zh-CN">
                <a:solidFill>
                  <a:prstClr val="black"/>
                </a:solidFill>
              </a:rPr>
              <a:pPr/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Larange</a:t>
            </a:r>
            <a:r>
              <a:rPr lang="zh-CN" altLang="en-US"/>
              <a:t>乘子的负号：求</a:t>
            </a:r>
            <a:r>
              <a:rPr lang="en-US" altLang="zh-CN"/>
              <a:t>argmin(beta)</a:t>
            </a:r>
            <a:r>
              <a:rPr lang="zh-CN" altLang="en-US"/>
              <a:t>，但</a:t>
            </a:r>
            <a:r>
              <a:rPr lang="en-US" altLang="zh-CN"/>
              <a:t>argmax(alpha)</a:t>
            </a:r>
          </a:p>
        </p:txBody>
      </p:sp>
    </p:spTree>
    <p:extLst>
      <p:ext uri="{BB962C8B-B14F-4D97-AF65-F5344CB8AC3E}">
        <p14:creationId xmlns:p14="http://schemas.microsoft.com/office/powerpoint/2010/main" val="986022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5A8561-FC15-4FAD-A69D-244AD2A806F1}" type="slidenum">
              <a:rPr lang="en-US" altLang="zh-CN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453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8187E5-F702-4EEA-B537-4BF8C1AADB55}" type="slidenum">
              <a:rPr lang="en-US" altLang="zh-CN">
                <a:solidFill>
                  <a:prstClr val="black"/>
                </a:solidFill>
              </a:rPr>
              <a:pPr/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97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C4AE6-7F57-4C38-AA82-242C5F0D8450}" type="slidenum">
              <a:rPr lang="en-US" altLang="zh-CN">
                <a:solidFill>
                  <a:prstClr val="black"/>
                </a:solidFill>
              </a:rPr>
              <a:pPr/>
              <a:t>15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该式只包含待分类样本与训练样本中的支持向量的内积 运算，可见</a:t>
            </a:r>
            <a:r>
              <a:rPr lang="en-US" altLang="zh-CN">
                <a:latin typeface="宋体" pitchFamily="2" charset="-122"/>
              </a:rPr>
              <a:t>,</a:t>
            </a:r>
            <a:r>
              <a:rPr lang="zh-CN" altLang="en-US">
                <a:latin typeface="宋体" pitchFamily="2" charset="-122"/>
              </a:rPr>
              <a:t>要解决一个特征空间中的最优线性分类问题</a:t>
            </a:r>
            <a:r>
              <a:rPr lang="en-US" altLang="zh-CN">
                <a:latin typeface="宋体" pitchFamily="2" charset="-122"/>
              </a:rPr>
              <a:t>,</a:t>
            </a:r>
            <a:r>
              <a:rPr lang="zh-CN" altLang="en-US">
                <a:latin typeface="宋体" pitchFamily="2" charset="-122"/>
              </a:rPr>
              <a:t>我们只需要知道这个空间中的内积运算即可。</a:t>
            </a:r>
            <a:endParaRPr lang="zh-CN" altLang="en-US">
              <a:cs typeface="Times New Roman" pitchFamily="18" charset="0"/>
            </a:endParaRPr>
          </a:p>
          <a:p>
            <a:r>
              <a:rPr lang="zh-CN" altLang="en-US">
                <a:latin typeface="Arial"/>
              </a:rPr>
              <a:t> </a:t>
            </a:r>
            <a:r>
              <a:rPr lang="zh-CN" altLang="en-US">
                <a:latin typeface="宋体" pitchFamily="2" charset="-122"/>
              </a:rPr>
              <a:t>对非线性问题</a:t>
            </a:r>
            <a:r>
              <a:rPr lang="en-US" altLang="zh-CN">
                <a:latin typeface="宋体" pitchFamily="2" charset="-122"/>
              </a:rPr>
              <a:t>, </a:t>
            </a:r>
            <a:r>
              <a:rPr lang="zh-CN" altLang="en-US">
                <a:latin typeface="宋体" pitchFamily="2" charset="-122"/>
              </a:rPr>
              <a:t>可以通过非线性变换转化为某个高维空间中的线性问题</a:t>
            </a:r>
            <a:r>
              <a:rPr lang="en-US" altLang="zh-CN">
                <a:latin typeface="宋体" pitchFamily="2" charset="-122"/>
              </a:rPr>
              <a:t>, </a:t>
            </a:r>
            <a:r>
              <a:rPr lang="zh-CN" altLang="en-US">
                <a:latin typeface="宋体" pitchFamily="2" charset="-122"/>
              </a:rPr>
              <a:t>在变换空间求最优分类面</a:t>
            </a:r>
            <a:r>
              <a:rPr lang="en-US" altLang="zh-CN">
                <a:latin typeface="宋体" pitchFamily="2" charset="-122"/>
              </a:rPr>
              <a:t>. </a:t>
            </a:r>
            <a:r>
              <a:rPr lang="zh-CN" altLang="en-US">
                <a:latin typeface="宋体" pitchFamily="2" charset="-122"/>
              </a:rPr>
              <a:t>这种变换可能比较复杂</a:t>
            </a:r>
            <a:r>
              <a:rPr lang="en-US" altLang="zh-CN">
                <a:latin typeface="宋体" pitchFamily="2" charset="-122"/>
              </a:rPr>
              <a:t>, </a:t>
            </a:r>
            <a:r>
              <a:rPr lang="zh-CN" altLang="en-US">
                <a:latin typeface="宋体" pitchFamily="2" charset="-122"/>
              </a:rPr>
              <a:t>因此这种思路在一般情况下不易实现</a:t>
            </a:r>
            <a:r>
              <a:rPr lang="en-US" altLang="zh-CN">
                <a:latin typeface="宋体" pitchFamily="2" charset="-122"/>
              </a:rPr>
              <a:t>.</a:t>
            </a:r>
            <a:endParaRPr lang="en-US" altLang="zh-CN">
              <a:cs typeface="Times New Roman" pitchFamily="18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83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CA8BF-2F2C-4791-8E44-E7542317EF5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244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CA8BF-2F2C-4791-8E44-E7542317EF5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275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CA8BF-2F2C-4791-8E44-E7542317EF5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40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CA8BF-2F2C-4791-8E44-E7542317EF5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62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CA8BF-2F2C-4791-8E44-E7542317EF5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35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CA8BF-2F2C-4791-8E44-E7542317EF5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4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CA8BF-2F2C-4791-8E44-E7542317EF5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939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1DF1B-DE42-4B75-98EC-CEBE84885FC1}" type="slidenum">
              <a:rPr lang="en-US" altLang="zh-CN">
                <a:solidFill>
                  <a:prstClr val="black"/>
                </a:solidFill>
              </a:rPr>
              <a:pPr/>
              <a:t>22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64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70A90F-ECE2-4726-A4B4-D21D10D22854}" type="slidenum">
              <a:rPr lang="en-US" altLang="zh-CN">
                <a:solidFill>
                  <a:prstClr val="black"/>
                </a:solidFill>
              </a:rPr>
              <a:pPr/>
              <a:t>23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Hingle: </a:t>
            </a:r>
            <a:r>
              <a:rPr lang="zh-CN" altLang="en-US"/>
              <a:t>转折点 </a:t>
            </a:r>
          </a:p>
        </p:txBody>
      </p:sp>
    </p:spTree>
    <p:extLst>
      <p:ext uri="{BB962C8B-B14F-4D97-AF65-F5344CB8AC3E}">
        <p14:creationId xmlns:p14="http://schemas.microsoft.com/office/powerpoint/2010/main" val="10374357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CA8BF-2F2C-4791-8E44-E7542317EF5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4395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CA8BF-2F2C-4791-8E44-E7542317EF5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423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CA8BF-2F2C-4791-8E44-E7542317EF5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1914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CA8BF-2F2C-4791-8E44-E7542317EF5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904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FD8E6-52F2-4B63-B5FD-CBD0D099714C}" type="slidenum">
              <a:rPr lang="en-US" altLang="zh-CN">
                <a:solidFill>
                  <a:prstClr val="black"/>
                </a:solidFill>
              </a:rPr>
              <a:pPr/>
              <a:t>28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891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CA8BF-2F2C-4791-8E44-E7542317EF5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981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CA8BF-2F2C-4791-8E44-E7542317EF56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31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8109F-E0AA-4FC7-AAF0-D4431295C25C}" type="slidenum">
              <a:rPr lang="en-US" altLang="zh-CN">
                <a:solidFill>
                  <a:prstClr val="black"/>
                </a:solidFill>
              </a:rPr>
              <a:pPr/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Geometric Intuition: Choose the perpendicular bisector of the shortest line segment joining the convex hulls of the two classes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5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F0CE2-1D7A-4C9F-B39C-66F7B89F62A4}" type="slidenum">
              <a:rPr lang="en-US" altLang="zh-CN">
                <a:solidFill>
                  <a:prstClr val="black"/>
                </a:solidFill>
              </a:rPr>
              <a:pPr/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b="1">
                <a:latin typeface="宋体" pitchFamily="2" charset="-122"/>
              </a:rPr>
              <a:t>判别函数</a:t>
            </a:r>
            <a:r>
              <a:rPr lang="en-US" altLang="zh-CN" sz="900" b="1">
                <a:cs typeface="Times New Roman" pitchFamily="18" charset="0"/>
              </a:rPr>
              <a:t>g(x)</a:t>
            </a:r>
            <a:r>
              <a:rPr lang="zh-CN" altLang="en-US" sz="900" b="1">
                <a:latin typeface="宋体" pitchFamily="2" charset="-122"/>
              </a:rPr>
              <a:t>是特征空间中某点</a:t>
            </a:r>
            <a:r>
              <a:rPr lang="en-US" altLang="zh-CN" sz="900" b="1">
                <a:cs typeface="Times New Roman" pitchFamily="18" charset="0"/>
              </a:rPr>
              <a:t>x</a:t>
            </a:r>
            <a:r>
              <a:rPr lang="zh-CN" altLang="en-US" sz="900" b="1">
                <a:latin typeface="宋体" pitchFamily="2" charset="-122"/>
              </a:rPr>
              <a:t>到超平面的距离的一种代数度量</a:t>
            </a:r>
          </a:p>
        </p:txBody>
      </p:sp>
    </p:spTree>
    <p:extLst>
      <p:ext uri="{BB962C8B-B14F-4D97-AF65-F5344CB8AC3E}">
        <p14:creationId xmlns:p14="http://schemas.microsoft.com/office/powerpoint/2010/main" val="385206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CD014D-0854-486F-AF3F-8A9FC1AE73F4}" type="slidenum">
              <a:rPr lang="en-US" altLang="zh-CN">
                <a:solidFill>
                  <a:prstClr val="black"/>
                </a:solidFill>
              </a:rPr>
              <a:pPr/>
              <a:t>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75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CA8BF-2F2C-4791-8E44-E7542317EF5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343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CA8BF-2F2C-4791-8E44-E7542317EF5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285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8C1182-5248-4580-8D61-233867AC7E80}" type="slidenum">
              <a:rPr lang="en-US" altLang="zh-CN">
                <a:solidFill>
                  <a:prstClr val="black"/>
                </a:solidFill>
              </a:rPr>
              <a:pPr/>
              <a:t>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SVM</a:t>
            </a:r>
            <a:r>
              <a:rPr lang="zh-CN" altLang="en-US"/>
              <a:t>：最差的点有最大的</a:t>
            </a:r>
            <a:r>
              <a:rPr lang="en-US" altLang="zh-CN"/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955550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6CED7F-71F5-4233-BB43-99003AC0A389}" type="slidenum">
              <a:rPr lang="en-US" altLang="zh-CN">
                <a:solidFill>
                  <a:prstClr val="black"/>
                </a:solidFill>
              </a:rPr>
              <a:pPr/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QP: </a:t>
            </a:r>
            <a:r>
              <a:rPr lang="zh-CN" altLang="en-US"/>
              <a:t>目标为二次函数，约束为线性函数（等式</a:t>
            </a:r>
            <a:r>
              <a:rPr lang="en-US" altLang="zh-CN"/>
              <a:t>/</a:t>
            </a:r>
            <a:r>
              <a:rPr lang="zh-CN" altLang="en-US"/>
              <a:t>不等式）</a:t>
            </a:r>
          </a:p>
        </p:txBody>
      </p:sp>
    </p:spTree>
    <p:extLst>
      <p:ext uri="{BB962C8B-B14F-4D97-AF65-F5344CB8AC3E}">
        <p14:creationId xmlns:p14="http://schemas.microsoft.com/office/powerpoint/2010/main" val="293121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3BC4-AF69-4384-AA12-1A7FC01866E2}" type="datetimeFigureOut">
              <a:rPr lang="zh-CN" altLang="en-US" smtClean="0"/>
              <a:pPr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E228-BE21-49EE-8AB5-26CF9E39ED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21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12F3BC4-AF69-4384-AA12-1A7FC01866E2}" type="datetimeFigureOut">
              <a:rPr lang="zh-CN" altLang="en-US" smtClean="0"/>
              <a:pPr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BC6E228-BE21-49EE-8AB5-26CF9E39ED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65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effectLst/>
                <a:latin typeface="Calibri" panose="020F0502020204030204" pitchFamily="34" charset="0"/>
              </a:defRPr>
            </a:lvl1pPr>
            <a:lvl2pPr>
              <a:defRPr>
                <a:effectLst/>
                <a:latin typeface="Calibri" panose="020F0502020204030204" pitchFamily="34" charset="0"/>
              </a:defRPr>
            </a:lvl2pPr>
            <a:lvl3pPr>
              <a:defRPr>
                <a:effectLst/>
                <a:latin typeface="Calibri" panose="020F0502020204030204" pitchFamily="34" charset="0"/>
              </a:defRPr>
            </a:lvl3pPr>
            <a:lvl4pPr>
              <a:defRPr>
                <a:effectLst/>
                <a:latin typeface="Calibri" panose="020F0502020204030204" pitchFamily="34" charset="0"/>
              </a:defRPr>
            </a:lvl4pPr>
            <a:lvl5pPr>
              <a:defRPr>
                <a:effectLst/>
                <a:latin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>
                <a:effectLst/>
                <a:latin typeface="Calibri" panose="020F0502020204030204" pitchFamily="34" charset="0"/>
              </a:defRPr>
            </a:lvl1pPr>
            <a:lvl2pPr>
              <a:defRPr>
                <a:effectLst/>
                <a:latin typeface="Calibri" panose="020F0502020204030204" pitchFamily="34" charset="0"/>
              </a:defRPr>
            </a:lvl2pPr>
            <a:lvl3pPr>
              <a:defRPr>
                <a:effectLst/>
                <a:latin typeface="Calibri" panose="020F0502020204030204" pitchFamily="34" charset="0"/>
              </a:defRPr>
            </a:lvl3pPr>
            <a:lvl4pPr>
              <a:defRPr>
                <a:effectLst/>
                <a:latin typeface="Calibri" panose="020F0502020204030204" pitchFamily="34" charset="0"/>
              </a:defRPr>
            </a:lvl4pPr>
            <a:lvl5pPr>
              <a:defRPr>
                <a:effectLst/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3A66E1F-0EF8-4772-85C2-8655D741E8F7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6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6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1FD0E-905F-460F-9FEC-1A8C720D2E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78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818C2-C374-43D9-9FD8-65ECB7AC8C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55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F3BC4-AF69-4384-AA12-1A7FC01866E2}" type="datetimeFigureOut">
              <a:rPr lang="zh-CN" altLang="en-US" smtClean="0"/>
              <a:pPr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6E228-BE21-49EE-8AB5-26CF9E39ED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67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5" r:id="rId4"/>
    <p:sldLayoutId id="2147483676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1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1.e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12.e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4.e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8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13.e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5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1.e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0.emf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6.e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6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7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7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7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83.e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0.emf"/><Relationship Id="rId12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2.emf"/><Relationship Id="rId5" Type="http://schemas.openxmlformats.org/officeDocument/2006/relationships/image" Target="../media/image79.e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8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86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9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cnblogs.com/cnblogs_com/jerrylead/201103/201103182042506423.png" TargetMode="External"/><Relationship Id="rId13" Type="http://schemas.openxmlformats.org/officeDocument/2006/relationships/hyperlink" Target="http://images.cnblogs.com/cnblogs_com/jerrylead/201103/201103182042548469.png" TargetMode="External"/><Relationship Id="rId3" Type="http://schemas.openxmlformats.org/officeDocument/2006/relationships/hyperlink" Target="http://images.cnblogs.com/cnblogs_com/jerrylead/201103/201103182042489129.png" TargetMode="External"/><Relationship Id="rId7" Type="http://schemas.openxmlformats.org/officeDocument/2006/relationships/image" Target="../media/image101.png"/><Relationship Id="rId12" Type="http://schemas.openxmlformats.org/officeDocument/2006/relationships/hyperlink" Target="http://images.cnblogs.com/cnblogs_com/jerrylead/201103/201103182042524207.pn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cnblogs.com/cnblogs_com/jerrylead/201103/201103182042498997.png" TargetMode="External"/><Relationship Id="rId11" Type="http://schemas.openxmlformats.org/officeDocument/2006/relationships/hyperlink" Target="http://images.cnblogs.com/cnblogs_com/jerrylead/201103/201103182042519846.png" TargetMode="External"/><Relationship Id="rId5" Type="http://schemas.openxmlformats.org/officeDocument/2006/relationships/hyperlink" Target="http://images.cnblogs.com/cnblogs_com/jerrylead/201103/201103182042481538.png" TargetMode="External"/><Relationship Id="rId10" Type="http://schemas.openxmlformats.org/officeDocument/2006/relationships/image" Target="../media/image102.png"/><Relationship Id="rId4" Type="http://schemas.openxmlformats.org/officeDocument/2006/relationships/image" Target="../media/image100.png"/><Relationship Id="rId9" Type="http://schemas.openxmlformats.org/officeDocument/2006/relationships/hyperlink" Target="http://images.cnblogs.com/cnblogs_com/jerrylead/201103/201103182042509945.png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10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e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</a:rPr>
              <a:t>Support Vector Machine</a:t>
            </a:r>
            <a:b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</a:rPr>
              <a:t>SVM</a:t>
            </a:r>
            <a:endParaRPr lang="zh-CN" altLang="en-US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2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048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支持向量机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640960" cy="4896544"/>
          </a:xfrm>
        </p:spPr>
        <p:txBody>
          <a:bodyPr/>
          <a:lstStyle/>
          <a:p>
            <a:r>
              <a:rPr lang="zh-CN" altLang="en-US" dirty="0"/>
              <a:t>引入拉格朗日算子，得到拉格朗日公式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如果按这个公式求解，会出现问题，因为我们求解的是最小值，</a:t>
            </a:r>
            <a:r>
              <a:rPr lang="zh-CN" altLang="en-US" dirty="0" smtClean="0"/>
              <a:t>而 </a:t>
            </a:r>
            <a:r>
              <a:rPr lang="zh-CN" altLang="en-US" sz="2400" dirty="0" smtClean="0"/>
              <a:t>                         </a:t>
            </a:r>
            <a:r>
              <a:rPr lang="zh-CN" altLang="en-US" sz="3600" dirty="0" smtClean="0"/>
              <a:t>       </a:t>
            </a:r>
            <a:r>
              <a:rPr lang="zh-CN" altLang="en-US" dirty="0" smtClean="0"/>
              <a:t>小于等于零，我</a:t>
            </a:r>
            <a:r>
              <a:rPr lang="zh-CN" altLang="en-US" dirty="0"/>
              <a:t>们可以</a:t>
            </a:r>
            <a:r>
              <a:rPr lang="zh-CN" altLang="en-US" dirty="0" smtClean="0"/>
              <a:t>将       调</a:t>
            </a:r>
            <a:r>
              <a:rPr lang="zh-CN" altLang="en-US" dirty="0"/>
              <a:t>整成很大的正值</a:t>
            </a:r>
            <a:r>
              <a:rPr lang="zh-CN" altLang="en-US" dirty="0" smtClean="0"/>
              <a:t>，使得最</a:t>
            </a:r>
            <a:r>
              <a:rPr lang="zh-CN" altLang="en-US" dirty="0"/>
              <a:t>后的函数结果是负无穷。因此我们需要排除这种情况，我们定义下面的函数：</a:t>
            </a:r>
            <a:endParaRPr lang="en-US" altLang="zh-CN" dirty="0" smtClean="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758011"/>
              </p:ext>
            </p:extLst>
          </p:nvPr>
        </p:nvGraphicFramePr>
        <p:xfrm>
          <a:off x="436048" y="2132856"/>
          <a:ext cx="74517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4" name="Equation" r:id="rId3" imgW="3479760" imgH="431640" progId="Equation.DSMT4">
                  <p:embed/>
                </p:oleObj>
              </mc:Choice>
              <mc:Fallback>
                <p:oleObj name="Equation" r:id="rId3" imgW="3479760" imgH="43164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48" y="2132856"/>
                        <a:ext cx="745172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75247" y="3874269"/>
                <a:ext cx="2443554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zh-CN" altLang="en-US" b="0" i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47" y="3874269"/>
                <a:ext cx="2443554" cy="506870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995" b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11560" y="4293096"/>
                <a:ext cx="5931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293096"/>
                <a:ext cx="593176" cy="52322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909724"/>
              </p:ext>
            </p:extLst>
          </p:nvPr>
        </p:nvGraphicFramePr>
        <p:xfrm>
          <a:off x="2123728" y="5737372"/>
          <a:ext cx="4608318" cy="768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5" name="Equation" r:id="rId7" imgW="1752480" imgH="291960" progId="Equation.DSMT4">
                  <p:embed/>
                </p:oleObj>
              </mc:Choice>
              <mc:Fallback>
                <p:oleObj name="Equation" r:id="rId7" imgW="1752480" imgH="29196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737372"/>
                        <a:ext cx="4608318" cy="7680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0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 smtClean="0"/>
              <a:t>主问题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666" y="1660641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由于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1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大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于等于零，且求极大值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这样我们原来要求的  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可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以转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换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成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等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价问题，即求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321092"/>
              </p:ext>
            </p:extLst>
          </p:nvPr>
        </p:nvGraphicFramePr>
        <p:xfrm>
          <a:off x="1082675" y="2116138"/>
          <a:ext cx="76263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8" name="Equation" r:id="rId3" imgW="3593880" imgH="482400" progId="Equation.DSMT4">
                  <p:embed/>
                </p:oleObj>
              </mc:Choice>
              <mc:Fallback>
                <p:oleObj name="Equation" r:id="rId3" imgW="3593880" imgH="4824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2116138"/>
                        <a:ext cx="762635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561935"/>
              </p:ext>
            </p:extLst>
          </p:nvPr>
        </p:nvGraphicFramePr>
        <p:xfrm>
          <a:off x="3904534" y="3718785"/>
          <a:ext cx="14398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9" name="Equation" r:id="rId5" imgW="672840" imgH="253800" progId="Equation.DSMT4">
                  <p:embed/>
                </p:oleObj>
              </mc:Choice>
              <mc:Fallback>
                <p:oleObj name="Equation" r:id="rId5" imgW="672840" imgH="2538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534" y="3718785"/>
                        <a:ext cx="143986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777729"/>
              </p:ext>
            </p:extLst>
          </p:nvPr>
        </p:nvGraphicFramePr>
        <p:xfrm>
          <a:off x="457200" y="4509120"/>
          <a:ext cx="8013884" cy="1029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0" name="Equation" r:id="rId7" imgW="2273040" imgH="291960" progId="Equation.DSMT4">
                  <p:embed/>
                </p:oleObj>
              </mc:Choice>
              <mc:Fallback>
                <p:oleObj name="Equation" r:id="rId7" imgW="2273040" imgH="29196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09120"/>
                        <a:ext cx="8013884" cy="10297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11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SVM</a:t>
            </a:r>
            <a:r>
              <a:rPr lang="zh-CN" altLang="en-US" sz="40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对偶问题</a:t>
            </a:r>
            <a:endParaRPr lang="zh-CN" altLang="en-US" sz="40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凸</a:t>
            </a: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优化理论告诉我们可以将该优化问题等价地写成其对偶形式</a:t>
            </a:r>
            <a:r>
              <a:rPr lang="en-US" altLang="zh-CN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i="1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dual formulation</a:t>
            </a:r>
            <a:r>
              <a:rPr lang="en-US" altLang="zh-CN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) </a:t>
            </a: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</a:p>
          <a:p>
            <a:endParaRPr lang="zh-CN" altLang="en-US" sz="28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zh-CN" altLang="en-US" sz="28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sz="2800" dirty="0" smtClean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zh-CN" altLang="en-US" sz="28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对</a:t>
            </a:r>
            <a:r>
              <a:rPr lang="en-US" altLang="zh-CN" sz="2800" i="1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800" i="1" baseline="-250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zh-CN" altLang="en-US" sz="28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en-US" altLang="zh-CN" sz="2800" b="1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zh-CN" altLang="en-US" sz="28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求                   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函数的极小值</a:t>
            </a:r>
          </a:p>
        </p:txBody>
      </p:sp>
      <p:graphicFrame>
        <p:nvGraphicFramePr>
          <p:cNvPr id="2130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358154"/>
              </p:ext>
            </p:extLst>
          </p:nvPr>
        </p:nvGraphicFramePr>
        <p:xfrm>
          <a:off x="1603375" y="4759325"/>
          <a:ext cx="323532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80" name="Equation" r:id="rId4" imgW="1511300" imgH="431800" progId="Equation.DSMT4">
                  <p:embed/>
                </p:oleObj>
              </mc:Choice>
              <mc:Fallback>
                <p:oleObj name="Equation" r:id="rId4" imgW="1511300" imgH="431800" progId="Equation.DSMT4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4759325"/>
                        <a:ext cx="323532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381724"/>
              </p:ext>
            </p:extLst>
          </p:nvPr>
        </p:nvGraphicFramePr>
        <p:xfrm>
          <a:off x="1562100" y="5830888"/>
          <a:ext cx="29908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81" name="Equation" r:id="rId6" imgW="1396394" imgH="444307" progId="Equation.DSMT4">
                  <p:embed/>
                </p:oleObj>
              </mc:Choice>
              <mc:Fallback>
                <p:oleObj name="Equation" r:id="rId6" imgW="1396394" imgH="444307" progId="Equation.DSMT4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5830888"/>
                        <a:ext cx="29908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503530"/>
              </p:ext>
            </p:extLst>
          </p:nvPr>
        </p:nvGraphicFramePr>
        <p:xfrm>
          <a:off x="2016125" y="2570162"/>
          <a:ext cx="5364188" cy="1570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82" name="Equation" r:id="rId8" imgW="2082600" imgH="609480" progId="Equation.DSMT4">
                  <p:embed/>
                </p:oleObj>
              </mc:Choice>
              <mc:Fallback>
                <p:oleObj name="Equation" r:id="rId8" imgW="2082600" imgH="609480" progId="Equation.DSMT4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2570162"/>
                        <a:ext cx="5364188" cy="15700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62845"/>
              </p:ext>
            </p:extLst>
          </p:nvPr>
        </p:nvGraphicFramePr>
        <p:xfrm>
          <a:off x="2627784" y="4065105"/>
          <a:ext cx="16017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83" name="Equation" r:id="rId10" imgW="749160" imgH="253800" progId="Equation.DSMT4">
                  <p:embed/>
                </p:oleObj>
              </mc:Choice>
              <mc:Fallback>
                <p:oleObj name="Equation" r:id="rId10" imgW="749160" imgH="253800" progId="Equation.DSMT4">
                  <p:embed/>
                  <p:pic>
                    <p:nvPicPr>
                      <p:cNvPr id="0" name="Picture 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065105"/>
                        <a:ext cx="1601788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72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支持向量机</a:t>
            </a:r>
            <a:br>
              <a:rPr lang="zh-CN" altLang="en-US" sz="40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altLang="zh-CN" sz="40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(Support Vector Machine)</a:t>
            </a:r>
            <a:endParaRPr lang="zh-CN" altLang="en-US" sz="40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42313" cy="489108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将         从                  消去，得到对偶表示</a:t>
            </a:r>
          </a:p>
        </p:txBody>
      </p:sp>
      <p:graphicFrame>
        <p:nvGraphicFramePr>
          <p:cNvPr id="215050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76074070"/>
              </p:ext>
            </p:extLst>
          </p:nvPr>
        </p:nvGraphicFramePr>
        <p:xfrm>
          <a:off x="274638" y="3482975"/>
          <a:ext cx="178752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16" name="Equation" r:id="rId4" imgW="863225" imgH="431613" progId="Equation.DSMT4">
                  <p:embed/>
                </p:oleObj>
              </mc:Choice>
              <mc:Fallback>
                <p:oleObj name="Equation" r:id="rId4" imgW="863225" imgH="431613" progId="Equation.DSMT4">
                  <p:embed/>
                  <p:pic>
                    <p:nvPicPr>
                      <p:cNvPr id="0" name="Picture 6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3482975"/>
                        <a:ext cx="1787525" cy="893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627513"/>
              </p:ext>
            </p:extLst>
          </p:nvPr>
        </p:nvGraphicFramePr>
        <p:xfrm>
          <a:off x="7550150" y="1538288"/>
          <a:ext cx="143668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17" name="Equation" r:id="rId6" imgW="710891" imgH="431613" progId="Equation.DSMT4">
                  <p:embed/>
                </p:oleObj>
              </mc:Choice>
              <mc:Fallback>
                <p:oleObj name="Equation" r:id="rId6" imgW="710891" imgH="431613" progId="Equation.DSMT4">
                  <p:embed/>
                  <p:pic>
                    <p:nvPicPr>
                      <p:cNvPr id="0" name="Picture 6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1538288"/>
                        <a:ext cx="1436688" cy="873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7" name="Line 7"/>
          <p:cNvSpPr>
            <a:spLocks noChangeShapeType="1"/>
          </p:cNvSpPr>
          <p:nvPr/>
        </p:nvSpPr>
        <p:spPr bwMode="auto">
          <a:xfrm>
            <a:off x="7496175" y="18605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48" name="Line 8"/>
          <p:cNvSpPr>
            <a:spLocks noChangeShapeType="1"/>
          </p:cNvSpPr>
          <p:nvPr/>
        </p:nvSpPr>
        <p:spPr bwMode="auto">
          <a:xfrm flipH="1">
            <a:off x="6210300" y="2411413"/>
            <a:ext cx="1905000" cy="93027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150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897827"/>
              </p:ext>
            </p:extLst>
          </p:nvPr>
        </p:nvGraphicFramePr>
        <p:xfrm>
          <a:off x="793750" y="4370388"/>
          <a:ext cx="720566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18" name="Equation" r:id="rId8" imgW="3365500" imgH="495300" progId="Equation.DSMT4">
                  <p:embed/>
                </p:oleObj>
              </mc:Choice>
              <mc:Fallback>
                <p:oleObj name="Equation" r:id="rId8" imgW="3365500" imgH="495300" progId="Equation.DSMT4">
                  <p:embed/>
                  <p:pic>
                    <p:nvPicPr>
                      <p:cNvPr id="0" name="Picture 6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4370388"/>
                        <a:ext cx="7205663" cy="108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1" name="Line 11"/>
          <p:cNvSpPr>
            <a:spLocks noChangeShapeType="1"/>
          </p:cNvSpPr>
          <p:nvPr/>
        </p:nvSpPr>
        <p:spPr bwMode="auto">
          <a:xfrm flipH="1">
            <a:off x="1182688" y="4021138"/>
            <a:ext cx="204787" cy="787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150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814319"/>
              </p:ext>
            </p:extLst>
          </p:nvPr>
        </p:nvGraphicFramePr>
        <p:xfrm>
          <a:off x="928688" y="5346700"/>
          <a:ext cx="7805737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19" name="Equation" r:id="rId10" imgW="3644900" imgH="520700" progId="Equation.DSMT4">
                  <p:embed/>
                </p:oleObj>
              </mc:Choice>
              <mc:Fallback>
                <p:oleObj name="Equation" r:id="rId10" imgW="3644900" imgH="520700" progId="Equation.DSMT4">
                  <p:embed/>
                  <p:pic>
                    <p:nvPicPr>
                      <p:cNvPr id="0" name="Picture 6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346700"/>
                        <a:ext cx="7805737" cy="114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3" name="Line 13"/>
          <p:cNvSpPr>
            <a:spLocks noChangeShapeType="1"/>
          </p:cNvSpPr>
          <p:nvPr/>
        </p:nvSpPr>
        <p:spPr bwMode="auto">
          <a:xfrm>
            <a:off x="1387475" y="4021138"/>
            <a:ext cx="0" cy="787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54" name="Line 14"/>
          <p:cNvSpPr>
            <a:spLocks noChangeShapeType="1"/>
          </p:cNvSpPr>
          <p:nvPr/>
        </p:nvSpPr>
        <p:spPr bwMode="auto">
          <a:xfrm>
            <a:off x="1387475" y="4021138"/>
            <a:ext cx="504825" cy="184308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150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329678"/>
              </p:ext>
            </p:extLst>
          </p:nvPr>
        </p:nvGraphicFramePr>
        <p:xfrm>
          <a:off x="877888" y="1974850"/>
          <a:ext cx="63119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20" name="Equation" r:id="rId12" imgW="2946400" imgH="431800" progId="Equation.DSMT4">
                  <p:embed/>
                </p:oleObj>
              </mc:Choice>
              <mc:Fallback>
                <p:oleObj name="Equation" r:id="rId12" imgW="2946400" imgH="431800" progId="Equation.DSMT4">
                  <p:embed/>
                  <p:pic>
                    <p:nvPicPr>
                      <p:cNvPr id="0" name="Picture 6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1974850"/>
                        <a:ext cx="63119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428045"/>
              </p:ext>
            </p:extLst>
          </p:nvPr>
        </p:nvGraphicFramePr>
        <p:xfrm>
          <a:off x="2233613" y="2924175"/>
          <a:ext cx="56022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21" name="Equation" r:id="rId14" imgW="2616200" imgH="431800" progId="Equation.DSMT4">
                  <p:embed/>
                </p:oleObj>
              </mc:Choice>
              <mc:Fallback>
                <p:oleObj name="Equation" r:id="rId14" imgW="2616200" imgH="431800" progId="Equation.DSMT4">
                  <p:embed/>
                  <p:pic>
                    <p:nvPicPr>
                      <p:cNvPr id="0" name="Picture 6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2924175"/>
                        <a:ext cx="5602287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329912"/>
              </p:ext>
            </p:extLst>
          </p:nvPr>
        </p:nvGraphicFramePr>
        <p:xfrm>
          <a:off x="1312863" y="1665288"/>
          <a:ext cx="8175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22" name="Equation" r:id="rId16" imgW="381000" imgH="228600" progId="Equation.DSMT4">
                  <p:embed/>
                </p:oleObj>
              </mc:Choice>
              <mc:Fallback>
                <p:oleObj name="Equation" r:id="rId16" imgW="381000" imgH="228600" progId="Equation.DSMT4">
                  <p:embed/>
                  <p:pic>
                    <p:nvPicPr>
                      <p:cNvPr id="0" name="Picture 6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1665288"/>
                        <a:ext cx="817562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453271"/>
              </p:ext>
            </p:extLst>
          </p:nvPr>
        </p:nvGraphicFramePr>
        <p:xfrm>
          <a:off x="2568575" y="1581150"/>
          <a:ext cx="16049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23" name="Equation" r:id="rId18" imgW="748975" imgH="253890" progId="Equation.DSMT4">
                  <p:embed/>
                </p:oleObj>
              </mc:Choice>
              <mc:Fallback>
                <p:oleObj name="Equation" r:id="rId18" imgW="748975" imgH="253890" progId="Equation.DSMT4">
                  <p:embed/>
                  <p:pic>
                    <p:nvPicPr>
                      <p:cNvPr id="0" name="Picture 6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1581150"/>
                        <a:ext cx="1604963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789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支持向量机</a:t>
            </a:r>
            <a:br>
              <a:rPr lang="zh-CN" altLang="en-US" sz="4000">
                <a:effectLst/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altLang="zh-CN" sz="400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(Support Vector Machine)</a:t>
            </a:r>
            <a:endParaRPr lang="zh-CN" altLang="en-US" sz="400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93125" cy="5008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解对偶问题：寻找             最大化目标函数</a:t>
            </a:r>
          </a:p>
          <a:p>
            <a:pPr lvl="2"/>
            <a:endParaRPr lang="en-US" altLang="zh-CN" sz="20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2"/>
            <a:endParaRPr lang="en-US" altLang="zh-CN" sz="20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2"/>
            <a:endParaRPr lang="en-US" altLang="zh-CN" sz="20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r>
              <a:rPr lang="zh-CN" altLang="en-US" sz="24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满足限制</a:t>
            </a:r>
          </a:p>
          <a:p>
            <a:pPr lvl="2"/>
            <a:endParaRPr lang="en-US" altLang="zh-CN" sz="20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2"/>
            <a:endParaRPr lang="en-US" altLang="zh-CN" sz="20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2"/>
            <a:endParaRPr lang="en-US" altLang="zh-CN" sz="20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2"/>
            <a:endParaRPr lang="en-US" altLang="zh-CN" sz="20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2"/>
            <a:endParaRPr lang="en-US" altLang="zh-CN" sz="20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1619250" y="3670300"/>
          <a:ext cx="1671638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9" name="Equation" r:id="rId4" imgW="1041480" imgH="903240" progId="Equation.DSMT4">
                  <p:embed/>
                </p:oleObj>
              </mc:Choice>
              <mc:Fallback>
                <p:oleObj name="Equation" r:id="rId4" imgW="1041480" imgH="90324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670300"/>
                        <a:ext cx="1671638" cy="154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939806"/>
              </p:ext>
            </p:extLst>
          </p:nvPr>
        </p:nvGraphicFramePr>
        <p:xfrm>
          <a:off x="3881438" y="1484784"/>
          <a:ext cx="87153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40" name="Equation" r:id="rId6" imgW="533520" imgH="356040" progId="Equation.DSMT4">
                  <p:embed/>
                </p:oleObj>
              </mc:Choice>
              <mc:Fallback>
                <p:oleObj name="Equation" r:id="rId6" imgW="533520" imgH="35604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1484784"/>
                        <a:ext cx="871537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897609"/>
              </p:ext>
            </p:extLst>
          </p:nvPr>
        </p:nvGraphicFramePr>
        <p:xfrm>
          <a:off x="1577975" y="2101850"/>
          <a:ext cx="48958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41" name="Equation" r:id="rId8" imgW="2286000" imgH="444240" progId="Equation.DSMT4">
                  <p:embed/>
                </p:oleObj>
              </mc:Choice>
              <mc:Fallback>
                <p:oleObj name="Equation" r:id="rId8" imgW="2286000" imgH="44424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2101850"/>
                        <a:ext cx="4895850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59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支持向量机</a:t>
            </a:r>
            <a:br>
              <a:rPr lang="zh-CN" altLang="en-US" sz="40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altLang="zh-CN" sz="40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(Support Vector Machine)</a:t>
            </a:r>
            <a:endParaRPr lang="zh-CN" altLang="en-US" sz="40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判别函数为</a:t>
            </a:r>
          </a:p>
          <a:p>
            <a:endParaRPr lang="zh-CN" altLang="en-US" sz="28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zh-CN" altLang="en-US" sz="28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对一个新的点</a:t>
            </a:r>
            <a:r>
              <a:rPr lang="en-US" altLang="zh-CN" sz="2800" b="1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进行预测，分类器为</a:t>
            </a:r>
            <a:endParaRPr lang="en-US" altLang="zh-CN" sz="28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23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448876"/>
              </p:ext>
            </p:extLst>
          </p:nvPr>
        </p:nvGraphicFramePr>
        <p:xfrm>
          <a:off x="1035050" y="2249488"/>
          <a:ext cx="52038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7" name="Equation" r:id="rId4" imgW="2336800" imgH="342900" progId="Equation.DSMT4">
                  <p:embed/>
                </p:oleObj>
              </mc:Choice>
              <mc:Fallback>
                <p:oleObj name="Equation" r:id="rId4" imgW="2336800" imgH="342900" progId="Equation.DSMT4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2249488"/>
                        <a:ext cx="5203825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622384"/>
              </p:ext>
            </p:extLst>
          </p:nvPr>
        </p:nvGraphicFramePr>
        <p:xfrm>
          <a:off x="1331640" y="3645024"/>
          <a:ext cx="25717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8" name="Equation" r:id="rId6" imgW="1155700" imgH="254000" progId="Equation.DSMT4">
                  <p:embed/>
                </p:oleObj>
              </mc:Choice>
              <mc:Fallback>
                <p:oleObj name="Equation" r:id="rId6" imgW="1155700" imgH="254000" progId="Equation.DSMT4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645024"/>
                        <a:ext cx="257175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253783"/>
              </p:ext>
            </p:extLst>
          </p:nvPr>
        </p:nvGraphicFramePr>
        <p:xfrm>
          <a:off x="7092280" y="1455117"/>
          <a:ext cx="178752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9" name="Equation" r:id="rId8" imgW="1143000" imgH="559800" progId="Equation.DSMT4">
                  <p:embed/>
                </p:oleObj>
              </mc:Choice>
              <mc:Fallback>
                <p:oleObj name="Equation" r:id="rId8" imgW="1143000" imgH="559800" progId="Equation.DSMT4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1455117"/>
                        <a:ext cx="1787525" cy="893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70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对偶性</a:t>
            </a:r>
            <a:r>
              <a:rPr lang="en-US" altLang="zh-CN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Duality)</a:t>
            </a:r>
            <a:endParaRPr lang="zh-CN" altLang="en-US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原问题：</a:t>
            </a:r>
            <a:endParaRPr lang="en-US" altLang="zh-CN" sz="28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sz="28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sz="2800" dirty="0" smtClean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sz="2800" dirty="0" smtClean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en-US" altLang="zh-CN" sz="28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Lagrangian</a:t>
            </a:r>
            <a:r>
              <a:rPr lang="zh-CN" altLang="en-US" sz="28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endParaRPr lang="en-US" altLang="zh-CN" sz="28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sz="28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sz="2800" dirty="0" smtClean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zh-CN" altLang="en-US" sz="28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对偶</a:t>
            </a: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问题：</a:t>
            </a:r>
            <a:endParaRPr lang="zh-CN" altLang="en-US" sz="2800" b="1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55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249278"/>
              </p:ext>
            </p:extLst>
          </p:nvPr>
        </p:nvGraphicFramePr>
        <p:xfrm>
          <a:off x="2267744" y="1556792"/>
          <a:ext cx="3301653" cy="1731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6" name="Equation" r:id="rId4" imgW="1536480" imgH="799920" progId="Equation.DSMT4">
                  <p:embed/>
                </p:oleObj>
              </mc:Choice>
              <mc:Fallback>
                <p:oleObj name="Equation" r:id="rId4" imgW="1536480" imgH="79992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556792"/>
                        <a:ext cx="3301653" cy="17310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464028"/>
              </p:ext>
            </p:extLst>
          </p:nvPr>
        </p:nvGraphicFramePr>
        <p:xfrm>
          <a:off x="1979712" y="4221088"/>
          <a:ext cx="572621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7" name="Equation" r:id="rId6" imgW="2666880" imgH="355320" progId="Equation.DSMT4">
                  <p:embed/>
                </p:oleObj>
              </mc:Choice>
              <mc:Fallback>
                <p:oleObj name="Equation" r:id="rId6" imgW="2666880" imgH="35532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221088"/>
                        <a:ext cx="5726217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121913"/>
              </p:ext>
            </p:extLst>
          </p:nvPr>
        </p:nvGraphicFramePr>
        <p:xfrm>
          <a:off x="2500804" y="5226039"/>
          <a:ext cx="2575252" cy="1155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8" name="Equation" r:id="rId8" imgW="1193760" imgH="533160" progId="Equation.DSMT4">
                  <p:embed/>
                </p:oleObj>
              </mc:Choice>
              <mc:Fallback>
                <p:oleObj name="Equation" r:id="rId8" imgW="1193760" imgH="53316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804" y="5226039"/>
                        <a:ext cx="2575252" cy="11552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8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对偶性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85473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Lagrange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对偶通常是凹的（即使原问题非凸） ，可能更容易优化求解</a:t>
            </a:r>
            <a:endParaRPr lang="en-US" altLang="zh-CN" dirty="0">
              <a:effectLst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ffectLst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弱对偶性：</a:t>
            </a:r>
            <a:r>
              <a:rPr lang="en-US" altLang="zh-CN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P  D </a:t>
            </a:r>
            <a:endParaRPr lang="en-US" altLang="zh-CN" dirty="0" smtClean="0">
              <a:effectLst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marL="457200" lvl="1" indent="-457200">
              <a:lnSpc>
                <a:spcPct val="90000"/>
              </a:lnSpc>
              <a:buClr>
                <a:schemeClr val="hlink"/>
              </a:buClr>
            </a:pPr>
            <a:r>
              <a:rPr lang="zh-CN" altLang="en-US" sz="2800" dirty="0" smtClean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总</a:t>
            </a: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是成立</a:t>
            </a:r>
            <a:endParaRPr lang="en-US" altLang="zh-CN" sz="2800" dirty="0">
              <a:effectLst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ffectLst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强对偶性：</a:t>
            </a:r>
            <a:r>
              <a:rPr lang="en-US" altLang="zh-CN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P = D </a:t>
            </a:r>
          </a:p>
          <a:p>
            <a:pPr marL="342900" lvl="1" indent="-342900">
              <a:lnSpc>
                <a:spcPct val="90000"/>
              </a:lnSpc>
              <a:buClr>
                <a:schemeClr val="hlink"/>
              </a:buClr>
            </a:pPr>
            <a:r>
              <a:rPr lang="en-US" altLang="zh-CN" sz="2800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并不总是成立</a:t>
            </a:r>
            <a:endParaRPr lang="en-US" altLang="zh-CN" sz="2800" dirty="0">
              <a:effectLst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lvl="1" indent="-342900">
              <a:lnSpc>
                <a:spcPct val="90000"/>
              </a:lnSpc>
              <a:buClr>
                <a:schemeClr val="hlink"/>
              </a:buClr>
            </a:pP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对凸问题通常成立</a:t>
            </a:r>
            <a:endParaRPr lang="en-US" altLang="zh-CN" sz="2800" dirty="0">
              <a:effectLst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lvl="1" indent="-342900">
              <a:lnSpc>
                <a:spcPct val="90000"/>
              </a:lnSpc>
              <a:buClr>
                <a:schemeClr val="hlink"/>
              </a:buClr>
            </a:pPr>
            <a:r>
              <a:rPr lang="en-US" altLang="zh-CN" sz="2800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对</a:t>
            </a:r>
            <a:r>
              <a:rPr lang="en-US" altLang="zh-CN" sz="2800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SVM QP</a:t>
            </a: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成立</a:t>
            </a:r>
          </a:p>
        </p:txBody>
      </p:sp>
    </p:spTree>
    <p:extLst>
      <p:ext uri="{BB962C8B-B14F-4D97-AF65-F5344CB8AC3E}">
        <p14:creationId xmlns:p14="http://schemas.microsoft.com/office/powerpoint/2010/main" val="37271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Karush</a:t>
            </a:r>
            <a:r>
              <a:rPr lang="en-US" altLang="zh-CN" sz="4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-Kuhn-Tucker (KKT) Conditions</a:t>
            </a:r>
            <a:endParaRPr lang="zh-CN" altLang="en-US" sz="40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如果强对偶条件成立，则对最优</a:t>
            </a:r>
            <a:r>
              <a:rPr lang="zh-CN" altLang="en-US" dirty="0" smtClean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的   </a:t>
            </a:r>
            <a:r>
              <a:rPr lang="en-US" altLang="zh-CN" dirty="0" smtClean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             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，必须满足下述</a:t>
            </a:r>
            <a:r>
              <a:rPr lang="en-US" altLang="zh-CN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KKT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条件</a:t>
            </a:r>
            <a:endParaRPr lang="en-US" altLang="zh-CN" dirty="0">
              <a:effectLst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ffectLst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原问题的可行域：</a:t>
            </a:r>
            <a:endParaRPr lang="en-US" altLang="zh-CN" sz="2800" dirty="0">
              <a:effectLst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对偶问题的可行域：</a:t>
            </a:r>
            <a:r>
              <a:rPr lang="en-US" altLang="zh-CN" sz="2800" b="1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800" baseline="30000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sz="2800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 0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平稳条件：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互补松弛条件：</a:t>
            </a:r>
            <a:r>
              <a:rPr lang="en-US" altLang="zh-CN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zh-CN" dirty="0">
              <a:effectLst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如果                  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满足凸问题的</a:t>
            </a:r>
            <a:r>
              <a:rPr lang="en-US" altLang="zh-CN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KKT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条件，则其是最优的。</a:t>
            </a:r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57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867690"/>
              </p:ext>
            </p:extLst>
          </p:nvPr>
        </p:nvGraphicFramePr>
        <p:xfrm>
          <a:off x="3970322" y="2628590"/>
          <a:ext cx="2952329" cy="615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5" name="Equation" r:id="rId4" imgW="1396800" imgH="279360" progId="Equation.DSMT4">
                  <p:embed/>
                </p:oleObj>
              </mc:Choice>
              <mc:Fallback>
                <p:oleObj name="Equation" r:id="rId4" imgW="1396800" imgH="279360" progId="Equation.DSMT4">
                  <p:embed/>
                  <p:pic>
                    <p:nvPicPr>
                      <p:cNvPr id="0" name="Picture 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22" y="2628590"/>
                        <a:ext cx="2952329" cy="6151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876976"/>
              </p:ext>
            </p:extLst>
          </p:nvPr>
        </p:nvGraphicFramePr>
        <p:xfrm>
          <a:off x="2810690" y="3530476"/>
          <a:ext cx="2319263" cy="587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6" name="Equation" r:id="rId6" imgW="1015920" imgH="253800" progId="Equation.DSMT4">
                  <p:embed/>
                </p:oleObj>
              </mc:Choice>
              <mc:Fallback>
                <p:oleObj name="Equation" r:id="rId6" imgW="1015920" imgH="253800" progId="Equation.DSMT4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690" y="3530476"/>
                        <a:ext cx="2319263" cy="5879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555791"/>
              </p:ext>
            </p:extLst>
          </p:nvPr>
        </p:nvGraphicFramePr>
        <p:xfrm>
          <a:off x="3660570" y="3942549"/>
          <a:ext cx="1822859" cy="65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7" name="Equation" r:id="rId8" imgW="799920" imgH="279360" progId="Equation.DSMT4">
                  <p:embed/>
                </p:oleObj>
              </mc:Choice>
              <mc:Fallback>
                <p:oleObj name="Equation" r:id="rId8" imgW="799920" imgH="279360" progId="Equation.DSMT4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570" y="3942549"/>
                        <a:ext cx="1822859" cy="6591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872606"/>
              </p:ext>
            </p:extLst>
          </p:nvPr>
        </p:nvGraphicFramePr>
        <p:xfrm>
          <a:off x="6334840" y="1556792"/>
          <a:ext cx="1175623" cy="491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8" name="Equation" r:id="rId10" imgW="558720" imgH="228600" progId="Equation.DSMT4">
                  <p:embed/>
                </p:oleObj>
              </mc:Choice>
              <mc:Fallback>
                <p:oleObj name="Equation" r:id="rId10" imgW="558720" imgH="228600" progId="Equation.DSMT4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840" y="1556792"/>
                        <a:ext cx="1175623" cy="491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466013"/>
              </p:ext>
            </p:extLst>
          </p:nvPr>
        </p:nvGraphicFramePr>
        <p:xfrm>
          <a:off x="1691680" y="4797152"/>
          <a:ext cx="148598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9" name="Equation" r:id="rId12" imgW="609480" imgH="228600" progId="Equation.DSMT4">
                  <p:embed/>
                </p:oleObj>
              </mc:Choice>
              <mc:Fallback>
                <p:oleObj name="Equation" r:id="rId12" imgW="609480" imgH="228600" progId="Equation.DSMT4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797152"/>
                        <a:ext cx="1485984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06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SVM – KKT Conditions</a:t>
            </a:r>
            <a:endParaRPr lang="zh-CN" altLang="en-US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 err="1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Lagrangian</a:t>
            </a:r>
            <a:r>
              <a:rPr lang="en-US" altLang="zh-CN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endParaRPr lang="en-US" altLang="zh-CN" dirty="0">
              <a:effectLst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n-US" altLang="zh-CN" dirty="0">
              <a:effectLst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n-US" altLang="zh-CN" dirty="0">
              <a:effectLst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对偶问题的可行域：</a:t>
            </a:r>
          </a:p>
          <a:p>
            <a:pPr lvl="1">
              <a:lnSpc>
                <a:spcPct val="80000"/>
              </a:lnSpc>
            </a:pPr>
            <a:endParaRPr lang="zh-CN" altLang="en-US" sz="2800" dirty="0">
              <a:effectLst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原问题的可行域：</a:t>
            </a:r>
          </a:p>
          <a:p>
            <a:pPr lvl="1">
              <a:lnSpc>
                <a:spcPct val="80000"/>
              </a:lnSpc>
            </a:pPr>
            <a:endParaRPr lang="zh-CN" altLang="en-US" sz="2800" dirty="0">
              <a:effectLst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互补松弛条件：</a:t>
            </a:r>
            <a:endParaRPr lang="en-US" altLang="zh-CN" sz="2800" i="1" dirty="0">
              <a:effectLst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endParaRPr lang="zh-CN" altLang="en-US" sz="2800" dirty="0">
              <a:effectLst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平稳条件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：</a:t>
            </a:r>
          </a:p>
        </p:txBody>
      </p:sp>
      <p:graphicFrame>
        <p:nvGraphicFramePr>
          <p:cNvPr id="359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703139"/>
              </p:ext>
            </p:extLst>
          </p:nvPr>
        </p:nvGraphicFramePr>
        <p:xfrm>
          <a:off x="1841500" y="1825625"/>
          <a:ext cx="58959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95" name="Equation" r:id="rId4" imgW="2514600" imgH="393480" progId="Equation.DSMT4">
                  <p:embed/>
                </p:oleObj>
              </mc:Choice>
              <mc:Fallback>
                <p:oleObj name="Equation" r:id="rId4" imgW="2514600" imgH="393480" progId="Equation.DSMT4">
                  <p:embed/>
                  <p:pic>
                    <p:nvPicPr>
                      <p:cNvPr id="0" name="Picture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1825625"/>
                        <a:ext cx="5895975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92719"/>
              </p:ext>
            </p:extLst>
          </p:nvPr>
        </p:nvGraphicFramePr>
        <p:xfrm>
          <a:off x="3129756" y="5572109"/>
          <a:ext cx="28844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96" name="Equation" r:id="rId6" imgW="1346200" imgH="241300" progId="Equation.DSMT4">
                  <p:embed/>
                </p:oleObj>
              </mc:Choice>
              <mc:Fallback>
                <p:oleObj name="Equation" r:id="rId6" imgW="1346200" imgH="241300" progId="Equation.DSMT4">
                  <p:embed/>
                  <p:pic>
                    <p:nvPicPr>
                      <p:cNvPr id="0" name="Picture 4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9756" y="5572109"/>
                        <a:ext cx="2884487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604804"/>
              </p:ext>
            </p:extLst>
          </p:nvPr>
        </p:nvGraphicFramePr>
        <p:xfrm>
          <a:off x="3129756" y="6125348"/>
          <a:ext cx="27463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97" name="Equation" r:id="rId8" imgW="1282700" imgH="254000" progId="Equation.DSMT4">
                  <p:embed/>
                </p:oleObj>
              </mc:Choice>
              <mc:Fallback>
                <p:oleObj name="Equation" r:id="rId8" imgW="1282700" imgH="254000" progId="Equation.DSMT4">
                  <p:embed/>
                  <p:pic>
                    <p:nvPicPr>
                      <p:cNvPr id="0" name="Picture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9756" y="6125348"/>
                        <a:ext cx="274637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547222"/>
              </p:ext>
            </p:extLst>
          </p:nvPr>
        </p:nvGraphicFramePr>
        <p:xfrm>
          <a:off x="4045418" y="3523456"/>
          <a:ext cx="318611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98" name="Equation" r:id="rId10" imgW="1358900" imgH="279400" progId="Equation.DSMT4">
                  <p:embed/>
                </p:oleObj>
              </mc:Choice>
              <mc:Fallback>
                <p:oleObj name="Equation" r:id="rId10" imgW="1358900" imgH="279400" progId="Equation.DSMT4">
                  <p:embed/>
                  <p:pic>
                    <p:nvPicPr>
                      <p:cNvPr id="0" name="Picture 4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5418" y="3523456"/>
                        <a:ext cx="3186113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896779"/>
              </p:ext>
            </p:extLst>
          </p:nvPr>
        </p:nvGraphicFramePr>
        <p:xfrm>
          <a:off x="4244493" y="2751138"/>
          <a:ext cx="10128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99" name="Equation" r:id="rId12" imgW="558720" imgH="305280" progId="Equation.DSMT4">
                  <p:embed/>
                </p:oleObj>
              </mc:Choice>
              <mc:Fallback>
                <p:oleObj name="Equation" r:id="rId12" imgW="558720" imgH="305280" progId="Equation.DSMT4">
                  <p:embed/>
                  <p:pic>
                    <p:nvPicPr>
                      <p:cNvPr id="0" name="Picture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493" y="2751138"/>
                        <a:ext cx="1012825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852356"/>
              </p:ext>
            </p:extLst>
          </p:nvPr>
        </p:nvGraphicFramePr>
        <p:xfrm>
          <a:off x="3687436" y="4376249"/>
          <a:ext cx="390207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00" name="Equation" r:id="rId14" imgW="1663700" imgH="304800" progId="Equation.DSMT4">
                  <p:embed/>
                </p:oleObj>
              </mc:Choice>
              <mc:Fallback>
                <p:oleObj name="Equation" r:id="rId14" imgW="1663700" imgH="304800" progId="Equation.DSMT4">
                  <p:embed/>
                  <p:pic>
                    <p:nvPicPr>
                      <p:cNvPr id="0" name="Picture 4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436" y="4376249"/>
                        <a:ext cx="3902075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2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+mn-ea"/>
                <a:cs typeface="Times New Roman" pitchFamily="18" charset="0"/>
              </a:rPr>
              <a:t>主要内容</a:t>
            </a:r>
            <a:endParaRPr lang="en-US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Times New Roman" pitchFamily="18" charset="0"/>
                <a:ea typeface="+mn-ea"/>
                <a:cs typeface="Times New Roman" pitchFamily="18" charset="0"/>
              </a:rPr>
              <a:t>SVM</a:t>
            </a:r>
          </a:p>
          <a:p>
            <a:pPr lvl="1"/>
            <a:r>
              <a:rPr lang="zh-CN" altLang="en-US" sz="3400" dirty="0" smtClean="0">
                <a:latin typeface="Times New Roman" pitchFamily="18" charset="0"/>
                <a:ea typeface="+mn-ea"/>
                <a:cs typeface="Times New Roman" pitchFamily="18" charset="0"/>
              </a:rPr>
              <a:t>最大间隔</a:t>
            </a:r>
            <a:r>
              <a:rPr lang="en-US" altLang="zh-CN" sz="3400" dirty="0" smtClean="0">
                <a:latin typeface="Times New Roman" pitchFamily="18" charset="0"/>
                <a:ea typeface="+mn-ea"/>
                <a:cs typeface="Times New Roman" pitchFamily="18" charset="0"/>
              </a:rPr>
              <a:t>(margin)</a:t>
            </a:r>
            <a:r>
              <a:rPr lang="zh-CN" altLang="en-US" sz="3400" dirty="0" smtClean="0">
                <a:latin typeface="Times New Roman" pitchFamily="18" charset="0"/>
                <a:ea typeface="+mn-ea"/>
                <a:cs typeface="Times New Roman" pitchFamily="18" charset="0"/>
              </a:rPr>
              <a:t>分类器</a:t>
            </a:r>
            <a:endParaRPr lang="en-US" sz="34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r>
              <a:rPr lang="zh-CN" altLang="en-US" sz="3400" dirty="0" smtClean="0">
                <a:latin typeface="Times New Roman" pitchFamily="18" charset="0"/>
                <a:ea typeface="+mn-ea"/>
                <a:cs typeface="Times New Roman" pitchFamily="18" charset="0"/>
              </a:rPr>
              <a:t>对偶表示</a:t>
            </a:r>
            <a:r>
              <a:rPr lang="en-US" altLang="zh-CN" sz="3400" dirty="0" smtClean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sz="3400" dirty="0" smtClean="0">
                <a:latin typeface="Times New Roman" pitchFamily="18" charset="0"/>
                <a:ea typeface="+mn-ea"/>
                <a:cs typeface="Times New Roman" pitchFamily="18" charset="0"/>
              </a:rPr>
              <a:t>Dual Representation)</a:t>
            </a:r>
          </a:p>
          <a:p>
            <a:pPr lvl="1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zh-CN" altLang="en-US" sz="3400" dirty="0" smtClean="0">
                <a:latin typeface="Times New Roman" pitchFamily="18" charset="0"/>
                <a:cs typeface="Times New Roman" pitchFamily="18" charset="0"/>
              </a:rPr>
              <a:t>训练算法</a:t>
            </a:r>
            <a:endParaRPr lang="en-US" sz="34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α</a:t>
            </a:r>
            <a:r>
              <a:rPr lang="zh-CN" altLang="en-US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的稀疏性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根据</a:t>
            </a:r>
            <a:r>
              <a:rPr lang="en-US" altLang="zh-CN" dirty="0" smtClean="0">
                <a:solidFill>
                  <a:srgbClr val="FF0000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KKT</a:t>
            </a:r>
            <a:r>
              <a:rPr lang="zh-CN" altLang="en-US" dirty="0" smtClean="0">
                <a:solidFill>
                  <a:srgbClr val="FF0000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互补松弛条</a:t>
            </a:r>
            <a:r>
              <a:rPr lang="zh-CN" altLang="en-US" dirty="0">
                <a:solidFill>
                  <a:srgbClr val="FF0000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件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，对每个点</a:t>
            </a:r>
          </a:p>
          <a:p>
            <a:pPr lvl="1"/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zh-CN" altLang="en-US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当              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时，该点在决策函数</a:t>
            </a:r>
          </a:p>
          <a:p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中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不起作用</a:t>
            </a:r>
          </a:p>
          <a:p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其他点称为支持向量，满足</a:t>
            </a:r>
          </a:p>
          <a:p>
            <a:pPr marL="0" indent="0">
              <a:buNone/>
            </a:pP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对应位于最大间隔超平面上的点</a:t>
            </a:r>
          </a:p>
          <a:p>
            <a:pPr lvl="1"/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模型训练好后，大多数点可以抛掉，只需保留支持向量</a:t>
            </a:r>
          </a:p>
        </p:txBody>
      </p:sp>
      <p:graphicFrame>
        <p:nvGraphicFramePr>
          <p:cNvPr id="3686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585194"/>
              </p:ext>
            </p:extLst>
          </p:nvPr>
        </p:nvGraphicFramePr>
        <p:xfrm>
          <a:off x="1458913" y="2108200"/>
          <a:ext cx="47053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64" name="Equation" r:id="rId4" imgW="2006600" imgH="279400" progId="Equation.DSMT4">
                  <p:embed/>
                </p:oleObj>
              </mc:Choice>
              <mc:Fallback>
                <p:oleObj name="Equation" r:id="rId4" imgW="2006600" imgH="279400" progId="Equation.DSMT4">
                  <p:embed/>
                  <p:pic>
                    <p:nvPicPr>
                      <p:cNvPr id="0" name="Picture 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2108200"/>
                        <a:ext cx="4705350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6" name="Object 6"/>
          <p:cNvGraphicFramePr>
            <a:graphicFrameLocks noChangeAspect="1"/>
          </p:cNvGraphicFramePr>
          <p:nvPr/>
        </p:nvGraphicFramePr>
        <p:xfrm>
          <a:off x="1314450" y="2998788"/>
          <a:ext cx="10128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65" name="Equation" r:id="rId6" imgW="558720" imgH="305280" progId="Equation.DSMT4">
                  <p:embed/>
                </p:oleObj>
              </mc:Choice>
              <mc:Fallback>
                <p:oleObj name="Equation" r:id="rId6" imgW="558720" imgH="305280" progId="Equation.DSMT4">
                  <p:embed/>
                  <p:pic>
                    <p:nvPicPr>
                      <p:cNvPr id="0" name="Picture 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2998788"/>
                        <a:ext cx="1012825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291716"/>
              </p:ext>
            </p:extLst>
          </p:nvPr>
        </p:nvGraphicFramePr>
        <p:xfrm>
          <a:off x="974725" y="3565525"/>
          <a:ext cx="520541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66" name="Equation" r:id="rId8" imgW="2336800" imgH="342900" progId="Equation.DSMT4">
                  <p:embed/>
                </p:oleObj>
              </mc:Choice>
              <mc:Fallback>
                <p:oleObj name="Equation" r:id="rId8" imgW="2336800" imgH="342900" progId="Equation.DSMT4">
                  <p:embed/>
                  <p:pic>
                    <p:nvPicPr>
                      <p:cNvPr id="0" name="Picture 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3565525"/>
                        <a:ext cx="5205413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155478"/>
              </p:ext>
            </p:extLst>
          </p:nvPr>
        </p:nvGraphicFramePr>
        <p:xfrm>
          <a:off x="5230813" y="5003800"/>
          <a:ext cx="2681287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67" name="Equation" r:id="rId10" imgW="1143000" imgH="279400" progId="Equation.DSMT4">
                  <p:embed/>
                </p:oleObj>
              </mc:Choice>
              <mc:Fallback>
                <p:oleObj name="Equation" r:id="rId10" imgW="1143000" imgH="279400" progId="Equation.DSMT4">
                  <p:embed/>
                  <p:pic>
                    <p:nvPicPr>
                      <p:cNvPr id="0" name="Picture 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5003800"/>
                        <a:ext cx="2681287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6300192" y="606753"/>
            <a:ext cx="3259138" cy="2354861"/>
            <a:chOff x="0" y="1247"/>
            <a:chExt cx="2413" cy="1755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 rot="2700000">
              <a:off x="908" y="993"/>
              <a:ext cx="0" cy="1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131" y="1269"/>
              <a:ext cx="0" cy="1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rot="5400000">
              <a:off x="1083" y="837"/>
              <a:ext cx="0" cy="20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rot="2700000">
              <a:off x="1163" y="1199"/>
              <a:ext cx="11" cy="174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1311" y="2275"/>
              <a:ext cx="57" cy="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auto">
            <a:xfrm>
              <a:off x="1597" y="2023"/>
              <a:ext cx="57" cy="38"/>
            </a:xfrm>
            <a:prstGeom prst="ellipse">
              <a:avLst/>
            </a:prstGeom>
            <a:solidFill>
              <a:srgbClr val="FF0000"/>
            </a:solidFill>
            <a:ln w="349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773" y="1981"/>
              <a:ext cx="57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1387" y="2693"/>
              <a:ext cx="57" cy="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7" name="Oval 27"/>
            <p:cNvSpPr>
              <a:spLocks noChangeArrowheads="1"/>
            </p:cNvSpPr>
            <p:nvPr/>
          </p:nvSpPr>
          <p:spPr bwMode="auto">
            <a:xfrm>
              <a:off x="1515" y="1247"/>
              <a:ext cx="57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8" name="Oval 28"/>
            <p:cNvSpPr>
              <a:spLocks noChangeArrowheads="1"/>
            </p:cNvSpPr>
            <p:nvPr/>
          </p:nvSpPr>
          <p:spPr bwMode="auto">
            <a:xfrm>
              <a:off x="1770" y="2233"/>
              <a:ext cx="58" cy="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706" y="2463"/>
              <a:ext cx="58" cy="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555" y="1332"/>
              <a:ext cx="58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1" name="Oval 35"/>
            <p:cNvSpPr>
              <a:spLocks noChangeArrowheads="1"/>
            </p:cNvSpPr>
            <p:nvPr/>
          </p:nvSpPr>
          <p:spPr bwMode="auto">
            <a:xfrm>
              <a:off x="44" y="2149"/>
              <a:ext cx="57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2" name="Oval 36"/>
            <p:cNvSpPr>
              <a:spLocks noChangeArrowheads="1"/>
            </p:cNvSpPr>
            <p:nvPr/>
          </p:nvSpPr>
          <p:spPr bwMode="auto">
            <a:xfrm>
              <a:off x="331" y="1709"/>
              <a:ext cx="58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 rot="2700000">
              <a:off x="1439" y="1232"/>
              <a:ext cx="10" cy="193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295" y="2747"/>
              <a:ext cx="1411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b="1" dirty="0" err="1" smtClean="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w</a:t>
              </a:r>
              <a:r>
                <a:rPr lang="en-US" altLang="zh-CN" sz="1800" baseline="30000" dirty="0" err="1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T</a:t>
              </a:r>
              <a:r>
                <a:rPr lang="en-GB" altLang="zh-CN" sz="1800" b="1" dirty="0" smtClean="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x</a:t>
              </a:r>
              <a:r>
                <a:rPr lang="en-GB" altLang="zh-CN" sz="1800" dirty="0" smtClean="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 + </a:t>
              </a:r>
              <a:r>
                <a:rPr lang="en-US" altLang="zh-CN" sz="1800" i="1" dirty="0" smtClean="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w</a:t>
              </a:r>
              <a:r>
                <a:rPr lang="en-US" altLang="zh-CN" sz="1800" i="1" baseline="-25000" dirty="0" smtClean="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0</a:t>
              </a:r>
              <a:r>
                <a:rPr lang="en-GB" altLang="zh-CN" sz="1800" i="1" dirty="0" smtClean="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 = </a:t>
              </a:r>
              <a:r>
                <a:rPr lang="en-GB" altLang="zh-CN" sz="1800" dirty="0" smtClean="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+1</a:t>
              </a:r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21" y="2289"/>
              <a:ext cx="1147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b="1" dirty="0" err="1" smtClean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sym typeface="Symbol" pitchFamily="18" charset="2"/>
                </a:rPr>
                <a:t>w</a:t>
              </a:r>
              <a:r>
                <a:rPr lang="en-US" altLang="zh-CN" sz="1800" baseline="30000" dirty="0" err="1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T</a:t>
              </a:r>
              <a:r>
                <a:rPr lang="en-GB" altLang="zh-CN" sz="1800" b="1" dirty="0" smtClean="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x</a:t>
              </a:r>
              <a:r>
                <a:rPr lang="en-GB" altLang="zh-CN" sz="1800" dirty="0" smtClean="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 + </a:t>
              </a:r>
              <a:r>
                <a:rPr lang="en-US" altLang="zh-CN" sz="1800" i="1" dirty="0" smtClean="0">
                  <a:solidFill>
                    <a:srgbClr val="000000"/>
                  </a:solidFill>
                  <a:sym typeface="Symbol" pitchFamily="18" charset="2"/>
                </a:rPr>
                <a:t>w</a:t>
              </a:r>
              <a:r>
                <a:rPr lang="en-US" altLang="zh-CN" sz="1800" i="1" baseline="-25000" dirty="0" smtClean="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0</a:t>
              </a:r>
              <a:r>
                <a:rPr lang="en-GB" altLang="zh-CN" sz="1800" i="1" dirty="0" smtClean="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 = </a:t>
              </a:r>
              <a:r>
                <a:rPr lang="en-GB" altLang="zh-CN" sz="1800" dirty="0" smtClean="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-1</a:t>
              </a:r>
            </a:p>
          </p:txBody>
        </p:sp>
        <p:graphicFrame>
          <p:nvGraphicFramePr>
            <p:cNvPr id="26" name="Object 45"/>
            <p:cNvGraphicFramePr>
              <a:graphicFrameLocks noChangeAspect="1"/>
            </p:cNvGraphicFramePr>
            <p:nvPr/>
          </p:nvGraphicFramePr>
          <p:xfrm>
            <a:off x="1616" y="1863"/>
            <a:ext cx="24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68" name="Equation" r:id="rId12" imgW="228600" imgH="292680" progId="Equation.DSMT4">
                    <p:embed/>
                  </p:oleObj>
                </mc:Choice>
                <mc:Fallback>
                  <p:oleObj name="Equation" r:id="rId12" imgW="228600" imgH="292680" progId="Equation.DSMT4">
                    <p:embed/>
                    <p:pic>
                      <p:nvPicPr>
                        <p:cNvPr id="0" name="Picture 5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6" y="1863"/>
                          <a:ext cx="24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46"/>
            <p:cNvSpPr>
              <a:spLocks noChangeAspect="1" noChangeShapeType="1"/>
            </p:cNvSpPr>
            <p:nvPr/>
          </p:nvSpPr>
          <p:spPr bwMode="auto">
            <a:xfrm flipH="1" flipV="1">
              <a:off x="1167" y="1606"/>
              <a:ext cx="449" cy="419"/>
            </a:xfrm>
            <a:prstGeom prst="line">
              <a:avLst/>
            </a:prstGeom>
            <a:noFill/>
            <a:ln w="349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1138" y="1587"/>
              <a:ext cx="58" cy="37"/>
            </a:xfrm>
            <a:prstGeom prst="ellipse">
              <a:avLst/>
            </a:prstGeom>
            <a:solidFill>
              <a:schemeClr val="tx1"/>
            </a:solidFill>
            <a:ln w="349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graphicFrame>
          <p:nvGraphicFramePr>
            <p:cNvPr id="29" name="Object 48"/>
            <p:cNvGraphicFramePr>
              <a:graphicFrameLocks noChangeAspect="1"/>
            </p:cNvGraphicFramePr>
            <p:nvPr/>
          </p:nvGraphicFramePr>
          <p:xfrm>
            <a:off x="911" y="1350"/>
            <a:ext cx="24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69" name="Equation" r:id="rId14" imgW="228600" imgH="292680" progId="Equation.DSMT4">
                    <p:embed/>
                  </p:oleObj>
                </mc:Choice>
                <mc:Fallback>
                  <p:oleObj name="Equation" r:id="rId14" imgW="228600" imgH="292680" progId="Equation.DSMT4">
                    <p:embed/>
                    <p:pic>
                      <p:nvPicPr>
                        <p:cNvPr id="0" name="Picture 5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" y="1350"/>
                          <a:ext cx="24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539883"/>
              </p:ext>
            </p:extLst>
          </p:nvPr>
        </p:nvGraphicFramePr>
        <p:xfrm>
          <a:off x="179512" y="1021862"/>
          <a:ext cx="2520280" cy="462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70" name="Equation" r:id="rId16" imgW="1663700" imgH="304800" progId="Equation.DSMT4">
                  <p:embed/>
                </p:oleObj>
              </mc:Choice>
              <mc:Fallback>
                <p:oleObj name="Equation" r:id="rId16" imgW="1663700" imgH="304800" progId="Equation.DSMT4">
                  <p:embed/>
                  <p:pic>
                    <p:nvPicPr>
                      <p:cNvPr id="0" name="Picture 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021862"/>
                        <a:ext cx="2520280" cy="46242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206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983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6048"/>
            <a:ext cx="8229600" cy="491953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3200" baseline="-250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zh-CN" altLang="en-US" sz="32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的计算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>
          <a:xfrm>
            <a:off x="92075" y="716465"/>
            <a:ext cx="8229600" cy="6141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由于支持向量满</a:t>
            </a:r>
            <a:r>
              <a:rPr lang="zh-CN" altLang="en-US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足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将</a:t>
            </a:r>
          </a:p>
          <a:p>
            <a:pPr marL="0" indent="0">
              <a:buNone/>
            </a:pPr>
            <a:endParaRPr lang="en-US" altLang="zh-CN" dirty="0" smtClean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代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入，得到</a:t>
            </a:r>
          </a:p>
          <a:p>
            <a:pPr lvl="1"/>
            <a:endParaRPr lang="en-US" altLang="zh-CN" dirty="0" smtClean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用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任意一个支持向量即可求</a:t>
            </a:r>
            <a:r>
              <a:rPr lang="zh-CN" altLang="en-US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得</a:t>
            </a:r>
            <a:r>
              <a:rPr lang="en-US" altLang="zh-CN" i="1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baseline="-250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endParaRPr lang="en-US" altLang="zh-CN" baseline="-250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为了得到更稳定的解，两边同乘以    ，</a:t>
            </a:r>
          </a:p>
          <a:p>
            <a:pPr marL="0" indent="0">
              <a:buNone/>
            </a:pPr>
            <a:r>
              <a:rPr lang="zh-CN" altLang="en-US" sz="24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并对所有的支持向量求平均，得到</a:t>
            </a:r>
          </a:p>
        </p:txBody>
      </p:sp>
      <p:graphicFrame>
        <p:nvGraphicFramePr>
          <p:cNvPr id="369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936151"/>
              </p:ext>
            </p:extLst>
          </p:nvPr>
        </p:nvGraphicFramePr>
        <p:xfrm>
          <a:off x="987425" y="1633538"/>
          <a:ext cx="494823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58" name="Equation" r:id="rId4" imgW="2476440" imgH="342720" progId="Equation.DSMT4">
                  <p:embed/>
                </p:oleObj>
              </mc:Choice>
              <mc:Fallback>
                <p:oleObj name="Equation" r:id="rId4" imgW="2476440" imgH="342720" progId="Equation.DSMT4">
                  <p:embed/>
                  <p:pic>
                    <p:nvPicPr>
                      <p:cNvPr id="0" name="Picture 4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1633538"/>
                        <a:ext cx="4948238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894510"/>
              </p:ext>
            </p:extLst>
          </p:nvPr>
        </p:nvGraphicFramePr>
        <p:xfrm>
          <a:off x="3085703" y="666834"/>
          <a:ext cx="2381400" cy="602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59" name="Equation" r:id="rId6" imgW="1104900" imgH="279400" progId="Equation.DSMT4">
                  <p:embed/>
                </p:oleObj>
              </mc:Choice>
              <mc:Fallback>
                <p:oleObj name="Equation" r:id="rId6" imgW="1104900" imgH="279400" progId="Equation.DSMT4">
                  <p:embed/>
                  <p:pic>
                    <p:nvPicPr>
                      <p:cNvPr id="0" name="Picture 4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5703" y="666834"/>
                        <a:ext cx="2381400" cy="6022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161202"/>
              </p:ext>
            </p:extLst>
          </p:nvPr>
        </p:nvGraphicFramePr>
        <p:xfrm>
          <a:off x="2034335" y="2613586"/>
          <a:ext cx="3661719" cy="915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60" name="Equation" r:id="rId8" imgW="1828800" imgH="457200" progId="Equation.DSMT4">
                  <p:embed/>
                </p:oleObj>
              </mc:Choice>
              <mc:Fallback>
                <p:oleObj name="Equation" r:id="rId8" imgW="1828800" imgH="457200" progId="Equation.DSMT4">
                  <p:embed/>
                  <p:pic>
                    <p:nvPicPr>
                      <p:cNvPr id="0" name="Picture 4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335" y="2613586"/>
                        <a:ext cx="3661719" cy="9157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198589"/>
              </p:ext>
            </p:extLst>
          </p:nvPr>
        </p:nvGraphicFramePr>
        <p:xfrm>
          <a:off x="4716016" y="4504974"/>
          <a:ext cx="3873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61" name="Equation" r:id="rId10" imgW="203040" imgH="292680" progId="Equation.DSMT4">
                  <p:embed/>
                </p:oleObj>
              </mc:Choice>
              <mc:Fallback>
                <p:oleObj name="Equation" r:id="rId10" imgW="203040" imgH="292680" progId="Equation.DSMT4">
                  <p:embed/>
                  <p:pic>
                    <p:nvPicPr>
                      <p:cNvPr id="0" name="Picture 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504974"/>
                        <a:ext cx="3873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491004"/>
              </p:ext>
            </p:extLst>
          </p:nvPr>
        </p:nvGraphicFramePr>
        <p:xfrm>
          <a:off x="5280479" y="4531283"/>
          <a:ext cx="95408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62" name="Equation" r:id="rId12" imgW="533520" imgH="305280" progId="Equation.DSMT4">
                  <p:embed/>
                </p:oleObj>
              </mc:Choice>
              <mc:Fallback>
                <p:oleObj name="Equation" r:id="rId12" imgW="533520" imgH="305280" progId="Equation.DSMT4">
                  <p:embed/>
                  <p:pic>
                    <p:nvPicPr>
                      <p:cNvPr id="0" name="Picture 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479" y="4531283"/>
                        <a:ext cx="954088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64364"/>
              </p:ext>
            </p:extLst>
          </p:nvPr>
        </p:nvGraphicFramePr>
        <p:xfrm>
          <a:off x="1639888" y="5422900"/>
          <a:ext cx="51133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63" name="Equation" r:id="rId14" imgW="2184120" imgH="457200" progId="Equation.DSMT4">
                  <p:embed/>
                </p:oleObj>
              </mc:Choice>
              <mc:Fallback>
                <p:oleObj name="Equation" r:id="rId14" imgW="2184120" imgH="457200" progId="Equation.DSMT4">
                  <p:embed/>
                  <p:pic>
                    <p:nvPicPr>
                      <p:cNvPr id="0" name="Picture 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5422900"/>
                        <a:ext cx="511333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0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999" y="36509"/>
            <a:ext cx="8229600" cy="72819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C-SVM</a:t>
            </a:r>
            <a:endParaRPr lang="zh-CN" altLang="en-US" sz="32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68387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在实际问题中，数据不一定线性可分。因此在原问题时，我们不再最小化</a:t>
            </a:r>
          </a:p>
          <a:p>
            <a:endParaRPr lang="en-US" altLang="zh-CN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   而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是</a:t>
            </a:r>
          </a:p>
          <a:p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其中    称为松弛变量（</a:t>
            </a:r>
            <a:r>
              <a:rPr lang="zh-CN" altLang="zh-CN" i="1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slack variables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</a:p>
          <a:p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为了限制松弛量，增加限制</a:t>
            </a:r>
          </a:p>
        </p:txBody>
      </p:sp>
      <p:graphicFrame>
        <p:nvGraphicFramePr>
          <p:cNvPr id="343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382102"/>
              </p:ext>
            </p:extLst>
          </p:nvPr>
        </p:nvGraphicFramePr>
        <p:xfrm>
          <a:off x="2299299" y="1876697"/>
          <a:ext cx="6083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31" name="Equation" r:id="rId4" imgW="2730500" imgH="393700" progId="Equation.DSMT4">
                  <p:embed/>
                </p:oleObj>
              </mc:Choice>
              <mc:Fallback>
                <p:oleObj name="Equation" r:id="rId4" imgW="2730500" imgH="393700" progId="Equation.DSMT4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299" y="1876697"/>
                        <a:ext cx="60833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009192"/>
              </p:ext>
            </p:extLst>
          </p:nvPr>
        </p:nvGraphicFramePr>
        <p:xfrm>
          <a:off x="1649413" y="2981325"/>
          <a:ext cx="66500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32" name="Equation" r:id="rId6" imgW="2984500" imgH="393700" progId="Equation.DSMT4">
                  <p:embed/>
                </p:oleObj>
              </mc:Choice>
              <mc:Fallback>
                <p:oleObj name="Equation" r:id="rId6" imgW="2984500" imgH="393700" progId="Equation.DSMT4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2981325"/>
                        <a:ext cx="6650038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793596"/>
              </p:ext>
            </p:extLst>
          </p:nvPr>
        </p:nvGraphicFramePr>
        <p:xfrm>
          <a:off x="1629271" y="3991086"/>
          <a:ext cx="339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33" name="Equation" r:id="rId8" imgW="190440" imgH="292680" progId="Equation.DSMT4">
                  <p:embed/>
                </p:oleObj>
              </mc:Choice>
              <mc:Fallback>
                <p:oleObj name="Equation" r:id="rId8" imgW="190440" imgH="292680" progId="Equation.DSMT4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271" y="3991086"/>
                        <a:ext cx="3397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159725"/>
              </p:ext>
            </p:extLst>
          </p:nvPr>
        </p:nvGraphicFramePr>
        <p:xfrm>
          <a:off x="2771800" y="5157518"/>
          <a:ext cx="23209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34" name="Equation" r:id="rId10" imgW="1371600" imgH="445320" progId="Equation.DSMT4">
                  <p:embed/>
                </p:oleObj>
              </mc:Choice>
              <mc:Fallback>
                <p:oleObj name="Equation" r:id="rId10" imgW="1371600" imgH="445320" progId="Equation.DSMT4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157518"/>
                        <a:ext cx="23209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57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3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Inseparable </a:t>
            </a:r>
            <a:r>
              <a:rPr lang="en-US" altLang="zh-CN" sz="36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Data</a:t>
            </a:r>
            <a:endParaRPr lang="zh-CN" altLang="en-US" sz="36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17442" name="Line 9"/>
          <p:cNvSpPr>
            <a:spLocks noChangeShapeType="1"/>
          </p:cNvSpPr>
          <p:nvPr/>
        </p:nvSpPr>
        <p:spPr bwMode="auto">
          <a:xfrm rot="2700000">
            <a:off x="4343400" y="762000"/>
            <a:ext cx="0" cy="5181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1641475" y="5638800"/>
            <a:ext cx="1752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w</a:t>
            </a:r>
            <a:r>
              <a:rPr lang="en-GB" altLang="zh-CN" sz="1800" baseline="30000" dirty="0" err="1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T</a:t>
            </a:r>
            <a:r>
              <a:rPr lang="en-GB" altLang="zh-CN" sz="1800" b="1" dirty="0" err="1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GB" altLang="zh-CN" sz="18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+ </a:t>
            </a:r>
            <a:r>
              <a:rPr lang="en-US" altLang="zh-CN" sz="1800" i="1" dirty="0" smtClean="0">
                <a:solidFill>
                  <a:srgbClr val="000000"/>
                </a:solidFill>
                <a:sym typeface="Symbol" pitchFamily="18" charset="2"/>
              </a:rPr>
              <a:t>w</a:t>
            </a:r>
            <a:r>
              <a:rPr lang="en-US" altLang="zh-CN" sz="1800" i="1" baseline="-250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0</a:t>
            </a:r>
            <a:r>
              <a:rPr lang="en-GB" altLang="zh-CN" sz="1800" i="1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= </a:t>
            </a:r>
            <a:r>
              <a:rPr lang="en-GB" altLang="zh-CN" sz="18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0</a:t>
            </a:r>
          </a:p>
        </p:txBody>
      </p:sp>
      <p:sp>
        <p:nvSpPr>
          <p:cNvPr id="317445" name="Line 5"/>
          <p:cNvSpPr>
            <a:spLocks noChangeShapeType="1"/>
          </p:cNvSpPr>
          <p:nvPr/>
        </p:nvSpPr>
        <p:spPr bwMode="auto">
          <a:xfrm>
            <a:off x="4572000" y="1219200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46" name="Line 6"/>
          <p:cNvSpPr>
            <a:spLocks noChangeShapeType="1"/>
          </p:cNvSpPr>
          <p:nvPr/>
        </p:nvSpPr>
        <p:spPr bwMode="auto">
          <a:xfrm rot="5400000">
            <a:off x="4572000" y="-533400"/>
            <a:ext cx="0" cy="792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47" name="Line 7"/>
          <p:cNvSpPr>
            <a:spLocks noChangeShapeType="1"/>
          </p:cNvSpPr>
          <p:nvPr/>
        </p:nvSpPr>
        <p:spPr bwMode="auto">
          <a:xfrm rot="2700000">
            <a:off x="4876800" y="1258888"/>
            <a:ext cx="0" cy="5181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48" name="Text Box 12"/>
          <p:cNvSpPr txBox="1">
            <a:spLocks noChangeArrowheads="1"/>
          </p:cNvSpPr>
          <p:nvPr/>
        </p:nvSpPr>
        <p:spPr bwMode="auto">
          <a:xfrm>
            <a:off x="4724400" y="3394075"/>
            <a:ext cx="593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800" i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w</a:t>
            </a:r>
            <a:r>
              <a:rPr lang="en-US" altLang="zh-CN" sz="1800" i="1" baseline="-250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0</a:t>
            </a:r>
            <a:endParaRPr lang="el-GR" altLang="zh-CN" sz="1800" i="1" baseline="-25000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17449" name="Line 13"/>
          <p:cNvSpPr>
            <a:spLocks noChangeShapeType="1"/>
          </p:cNvSpPr>
          <p:nvPr/>
        </p:nvSpPr>
        <p:spPr bwMode="auto">
          <a:xfrm rot="-2700000">
            <a:off x="4765675" y="3328988"/>
            <a:ext cx="0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50" name="Line 15"/>
          <p:cNvSpPr>
            <a:spLocks noChangeShapeType="1"/>
          </p:cNvSpPr>
          <p:nvPr/>
        </p:nvSpPr>
        <p:spPr bwMode="auto">
          <a:xfrm rot="-2700000">
            <a:off x="4038600" y="4786313"/>
            <a:ext cx="0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51" name="Text Box 16"/>
          <p:cNvSpPr txBox="1">
            <a:spLocks noChangeArrowheads="1"/>
          </p:cNvSpPr>
          <p:nvPr/>
        </p:nvSpPr>
        <p:spPr bwMode="auto">
          <a:xfrm>
            <a:off x="3733800" y="5029200"/>
            <a:ext cx="381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w</a:t>
            </a:r>
            <a:endParaRPr lang="el-GR" altLang="zh-CN" sz="18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17452" name="Oval 17"/>
          <p:cNvSpPr>
            <a:spLocks noChangeArrowheads="1"/>
          </p:cNvSpPr>
          <p:nvPr/>
        </p:nvSpPr>
        <p:spPr bwMode="auto">
          <a:xfrm>
            <a:off x="5000625" y="4648200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7453" name="Oval 18"/>
          <p:cNvSpPr>
            <a:spLocks noChangeArrowheads="1"/>
          </p:cNvSpPr>
          <p:nvPr/>
        </p:nvSpPr>
        <p:spPr bwMode="auto">
          <a:xfrm>
            <a:off x="5683250" y="3962400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7454" name="Oval 19"/>
          <p:cNvSpPr>
            <a:spLocks noChangeArrowheads="1"/>
          </p:cNvSpPr>
          <p:nvPr/>
        </p:nvSpPr>
        <p:spPr bwMode="auto">
          <a:xfrm>
            <a:off x="3719513" y="3810000"/>
            <a:ext cx="136525" cy="1365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7455" name="Oval 23"/>
          <p:cNvSpPr>
            <a:spLocks noChangeArrowheads="1"/>
          </p:cNvSpPr>
          <p:nvPr/>
        </p:nvSpPr>
        <p:spPr bwMode="auto">
          <a:xfrm>
            <a:off x="5181600" y="6400800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7456" name="Oval 24"/>
          <p:cNvSpPr>
            <a:spLocks noChangeArrowheads="1"/>
          </p:cNvSpPr>
          <p:nvPr/>
        </p:nvSpPr>
        <p:spPr bwMode="auto">
          <a:xfrm>
            <a:off x="7102475" y="5959475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7457" name="Oval 25"/>
          <p:cNvSpPr>
            <a:spLocks noChangeArrowheads="1"/>
          </p:cNvSpPr>
          <p:nvPr/>
        </p:nvSpPr>
        <p:spPr bwMode="auto">
          <a:xfrm>
            <a:off x="7543800" y="4876800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7458" name="Oval 26"/>
          <p:cNvSpPr>
            <a:spLocks noChangeArrowheads="1"/>
          </p:cNvSpPr>
          <p:nvPr/>
        </p:nvSpPr>
        <p:spPr bwMode="auto">
          <a:xfrm>
            <a:off x="7772400" y="3048000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7459" name="Oval 27"/>
          <p:cNvSpPr>
            <a:spLocks noChangeArrowheads="1"/>
          </p:cNvSpPr>
          <p:nvPr/>
        </p:nvSpPr>
        <p:spPr bwMode="auto">
          <a:xfrm>
            <a:off x="5486400" y="2054225"/>
            <a:ext cx="136525" cy="1365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7460" name="Oval 28"/>
          <p:cNvSpPr>
            <a:spLocks noChangeArrowheads="1"/>
          </p:cNvSpPr>
          <p:nvPr/>
        </p:nvSpPr>
        <p:spPr bwMode="auto">
          <a:xfrm>
            <a:off x="6096000" y="4724400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7461" name="Oval 29"/>
          <p:cNvSpPr>
            <a:spLocks noChangeArrowheads="1"/>
          </p:cNvSpPr>
          <p:nvPr/>
        </p:nvSpPr>
        <p:spPr bwMode="auto">
          <a:xfrm>
            <a:off x="7467600" y="2819400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7462" name="Oval 30"/>
          <p:cNvSpPr>
            <a:spLocks noChangeArrowheads="1"/>
          </p:cNvSpPr>
          <p:nvPr/>
        </p:nvSpPr>
        <p:spPr bwMode="auto">
          <a:xfrm>
            <a:off x="8077200" y="3886200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7463" name="Oval 31"/>
          <p:cNvSpPr>
            <a:spLocks noChangeArrowheads="1"/>
          </p:cNvSpPr>
          <p:nvPr/>
        </p:nvSpPr>
        <p:spPr bwMode="auto">
          <a:xfrm>
            <a:off x="5943600" y="5562600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7464" name="Oval 32"/>
          <p:cNvSpPr>
            <a:spLocks noChangeArrowheads="1"/>
          </p:cNvSpPr>
          <p:nvPr/>
        </p:nvSpPr>
        <p:spPr bwMode="auto">
          <a:xfrm>
            <a:off x="8458200" y="6172200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7465" name="Oval 33"/>
          <p:cNvSpPr>
            <a:spLocks noChangeArrowheads="1"/>
          </p:cNvSpPr>
          <p:nvPr/>
        </p:nvSpPr>
        <p:spPr bwMode="auto">
          <a:xfrm>
            <a:off x="3200400" y="1447800"/>
            <a:ext cx="136525" cy="1365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7466" name="Oval 34"/>
          <p:cNvSpPr>
            <a:spLocks noChangeArrowheads="1"/>
          </p:cNvSpPr>
          <p:nvPr/>
        </p:nvSpPr>
        <p:spPr bwMode="auto">
          <a:xfrm>
            <a:off x="1143000" y="4343400"/>
            <a:ext cx="136525" cy="1365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7467" name="Oval 35"/>
          <p:cNvSpPr>
            <a:spLocks noChangeArrowheads="1"/>
          </p:cNvSpPr>
          <p:nvPr/>
        </p:nvSpPr>
        <p:spPr bwMode="auto">
          <a:xfrm>
            <a:off x="1981200" y="4419600"/>
            <a:ext cx="136525" cy="1365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7468" name="Oval 36"/>
          <p:cNvSpPr>
            <a:spLocks noChangeArrowheads="1"/>
          </p:cNvSpPr>
          <p:nvPr/>
        </p:nvSpPr>
        <p:spPr bwMode="auto">
          <a:xfrm>
            <a:off x="2667000" y="2819400"/>
            <a:ext cx="136525" cy="1365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7469" name="Oval 37"/>
          <p:cNvSpPr>
            <a:spLocks noChangeArrowheads="1"/>
          </p:cNvSpPr>
          <p:nvPr/>
        </p:nvSpPr>
        <p:spPr bwMode="auto">
          <a:xfrm>
            <a:off x="838200" y="2438400"/>
            <a:ext cx="136525" cy="1365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7470" name="Line 8"/>
          <p:cNvSpPr>
            <a:spLocks noChangeShapeType="1"/>
          </p:cNvSpPr>
          <p:nvPr/>
        </p:nvSpPr>
        <p:spPr bwMode="auto">
          <a:xfrm rot="2700000">
            <a:off x="5486400" y="1717675"/>
            <a:ext cx="0" cy="5181600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1" name="Text Box 4"/>
          <p:cNvSpPr txBox="1">
            <a:spLocks noChangeArrowheads="1"/>
          </p:cNvSpPr>
          <p:nvPr/>
        </p:nvSpPr>
        <p:spPr bwMode="auto">
          <a:xfrm>
            <a:off x="2214563" y="6089650"/>
            <a:ext cx="1752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800" b="1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w</a:t>
            </a:r>
            <a:r>
              <a:rPr lang="en-GB" altLang="zh-CN" sz="1800" baseline="30000" dirty="0" err="1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T</a:t>
            </a:r>
            <a:r>
              <a:rPr lang="en-GB" altLang="zh-CN" sz="1800" b="1" dirty="0" err="1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GB" altLang="zh-CN" sz="18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+ </a:t>
            </a:r>
            <a:r>
              <a:rPr lang="en-US" altLang="zh-CN" sz="1800" i="1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w</a:t>
            </a:r>
            <a:r>
              <a:rPr lang="en-US" altLang="zh-CN" sz="1800" i="1" baseline="-250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0</a:t>
            </a:r>
            <a:r>
              <a:rPr lang="en-GB" altLang="zh-CN" sz="1800" i="1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= </a:t>
            </a:r>
            <a:r>
              <a:rPr lang="en-GB" altLang="zh-CN" sz="18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+1</a:t>
            </a:r>
          </a:p>
        </p:txBody>
      </p:sp>
      <p:sp>
        <p:nvSpPr>
          <p:cNvPr id="317472" name="Text Box 4"/>
          <p:cNvSpPr txBox="1">
            <a:spLocks noChangeArrowheads="1"/>
          </p:cNvSpPr>
          <p:nvPr/>
        </p:nvSpPr>
        <p:spPr bwMode="auto">
          <a:xfrm>
            <a:off x="1071563" y="5143500"/>
            <a:ext cx="1752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w</a:t>
            </a:r>
            <a:r>
              <a:rPr lang="en-GB" altLang="zh-CN" sz="1800" baseline="30000" dirty="0" err="1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T</a:t>
            </a:r>
            <a:r>
              <a:rPr lang="en-GB" altLang="zh-CN" sz="1800" b="1" dirty="0" err="1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GB" altLang="zh-CN" sz="18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+ </a:t>
            </a:r>
            <a:r>
              <a:rPr lang="en-US" altLang="zh-CN" sz="1800" i="1" dirty="0" smtClean="0">
                <a:solidFill>
                  <a:srgbClr val="000000"/>
                </a:solidFill>
                <a:sym typeface="Symbol" pitchFamily="18" charset="2"/>
              </a:rPr>
              <a:t>w</a:t>
            </a:r>
            <a:r>
              <a:rPr lang="en-US" altLang="zh-CN" sz="1800" i="1" baseline="-250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0</a:t>
            </a:r>
            <a:r>
              <a:rPr lang="en-GB" altLang="zh-CN" sz="1800" i="1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= </a:t>
            </a:r>
            <a:r>
              <a:rPr lang="en-GB" altLang="zh-CN" sz="18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-1</a:t>
            </a:r>
          </a:p>
        </p:txBody>
      </p:sp>
      <p:sp>
        <p:nvSpPr>
          <p:cNvPr id="317474" name="Line 14"/>
          <p:cNvSpPr>
            <a:spLocks noChangeShapeType="1"/>
          </p:cNvSpPr>
          <p:nvPr/>
        </p:nvSpPr>
        <p:spPr bwMode="auto">
          <a:xfrm rot="-2700000">
            <a:off x="6648450" y="1371600"/>
            <a:ext cx="0" cy="14620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5" name="Text Box 22"/>
          <p:cNvSpPr txBox="1">
            <a:spLocks noChangeArrowheads="1"/>
          </p:cNvSpPr>
          <p:nvPr/>
        </p:nvSpPr>
        <p:spPr bwMode="auto">
          <a:xfrm>
            <a:off x="6283325" y="1341438"/>
            <a:ext cx="2098675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GB" altLang="zh-CN" sz="180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Margin=</a:t>
            </a:r>
            <a:endParaRPr lang="el-GR" altLang="zh-CN" sz="1800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 bwMode="auto">
          <a:xfrm>
            <a:off x="2400300" y="3535363"/>
            <a:ext cx="17145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Support Vector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 bwMode="auto">
          <a:xfrm>
            <a:off x="4826000" y="4556125"/>
            <a:ext cx="17145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Support Vector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571750" y="1785938"/>
            <a:ext cx="1714500" cy="500062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Misclassified point</a:t>
            </a:r>
          </a:p>
        </p:txBody>
      </p:sp>
      <p:sp>
        <p:nvSpPr>
          <p:cNvPr id="317480" name="Oval 26"/>
          <p:cNvSpPr>
            <a:spLocks noChangeArrowheads="1"/>
          </p:cNvSpPr>
          <p:nvPr/>
        </p:nvSpPr>
        <p:spPr bwMode="auto">
          <a:xfrm>
            <a:off x="4211638" y="1916113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7481" name="Text Box 34"/>
          <p:cNvSpPr txBox="1">
            <a:spLocks noChangeArrowheads="1"/>
          </p:cNvSpPr>
          <p:nvPr/>
        </p:nvSpPr>
        <p:spPr bwMode="auto">
          <a:xfrm>
            <a:off x="3810000" y="1524000"/>
            <a:ext cx="838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GB" altLang="zh-CN" sz="18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 &gt; 1</a:t>
            </a:r>
          </a:p>
        </p:txBody>
      </p:sp>
      <p:sp>
        <p:nvSpPr>
          <p:cNvPr id="317483" name="Text Box 33"/>
          <p:cNvSpPr txBox="1">
            <a:spLocks noChangeArrowheads="1"/>
          </p:cNvSpPr>
          <p:nvPr/>
        </p:nvSpPr>
        <p:spPr bwMode="auto">
          <a:xfrm>
            <a:off x="6324600" y="2590800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GB" altLang="zh-CN" sz="180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 &lt; 1</a:t>
            </a:r>
          </a:p>
        </p:txBody>
      </p:sp>
      <p:sp>
        <p:nvSpPr>
          <p:cNvPr id="317484" name="Oval 22"/>
          <p:cNvSpPr>
            <a:spLocks noChangeArrowheads="1"/>
          </p:cNvSpPr>
          <p:nvPr/>
        </p:nvSpPr>
        <p:spPr bwMode="auto">
          <a:xfrm>
            <a:off x="6316663" y="2943225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7485" name="Text Box 32"/>
          <p:cNvSpPr txBox="1">
            <a:spLocks noChangeArrowheads="1"/>
          </p:cNvSpPr>
          <p:nvPr/>
        </p:nvSpPr>
        <p:spPr bwMode="auto">
          <a:xfrm>
            <a:off x="4937125" y="4886325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GB" altLang="zh-CN" sz="180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 = 0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852816"/>
              </p:ext>
            </p:extLst>
          </p:nvPr>
        </p:nvGraphicFramePr>
        <p:xfrm>
          <a:off x="7731125" y="1196975"/>
          <a:ext cx="8763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7" name="Equation" r:id="rId4" imgW="393480" imgH="253800" progId="Equation.DSMT4">
                  <p:embed/>
                </p:oleObj>
              </mc:Choice>
              <mc:Fallback>
                <p:oleObj name="Equation" r:id="rId4" imgW="393480" imgH="2538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5" y="1196975"/>
                        <a:ext cx="8763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9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C-SVM</a:t>
            </a:r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6288" cy="4525963"/>
          </a:xfrm>
        </p:spPr>
        <p:txBody>
          <a:bodyPr>
            <a:normAutofit/>
          </a:bodyPr>
          <a:lstStyle/>
          <a:p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等价于最小化</a:t>
            </a:r>
          </a:p>
          <a:p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mtClean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被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误分的点</a:t>
            </a:r>
            <a:r>
              <a:rPr lang="zh-CN" altLang="en-US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的         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zh-CN" altLang="en-US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因此         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为被误分点的数目的上界，可视为训练误差</a:t>
            </a:r>
          </a:p>
          <a:p>
            <a:pPr marL="0" indent="0">
              <a:buNone/>
            </a:pP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因此参数</a:t>
            </a:r>
            <a:r>
              <a:rPr lang="en-US" altLang="zh-CN" i="1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可视为控制最小训练误差和模型复杂度的参数</a:t>
            </a:r>
          </a:p>
        </p:txBody>
      </p:sp>
      <p:graphicFrame>
        <p:nvGraphicFramePr>
          <p:cNvPr id="3727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597630"/>
              </p:ext>
            </p:extLst>
          </p:nvPr>
        </p:nvGraphicFramePr>
        <p:xfrm>
          <a:off x="1025525" y="2116138"/>
          <a:ext cx="767556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75" name="Equation" r:id="rId4" imgW="3441700" imgH="419100" progId="Equation.DSMT4">
                  <p:embed/>
                </p:oleObj>
              </mc:Choice>
              <mc:Fallback>
                <p:oleObj name="Equation" r:id="rId4" imgW="3441700" imgH="419100" progId="Equation.DSMT4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116138"/>
                        <a:ext cx="7675563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308957"/>
              </p:ext>
            </p:extLst>
          </p:nvPr>
        </p:nvGraphicFramePr>
        <p:xfrm>
          <a:off x="4572000" y="3645024"/>
          <a:ext cx="7651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76" name="Equation" r:id="rId6" imgW="444600" imgH="445320" progId="Equation.DSMT4">
                  <p:embed/>
                </p:oleObj>
              </mc:Choice>
              <mc:Fallback>
                <p:oleObj name="Equation" r:id="rId6" imgW="444600" imgH="445320" progId="Equation.DSMT4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645024"/>
                        <a:ext cx="765175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078363"/>
              </p:ext>
            </p:extLst>
          </p:nvPr>
        </p:nvGraphicFramePr>
        <p:xfrm>
          <a:off x="2699792" y="3645024"/>
          <a:ext cx="8223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77" name="Equation" r:id="rId8" imgW="482760" imgH="292680" progId="Equation.DSMT4">
                  <p:embed/>
                </p:oleObj>
              </mc:Choice>
              <mc:Fallback>
                <p:oleObj name="Equation" r:id="rId8" imgW="482760" imgH="292680" progId="Equation.DSMT4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645024"/>
                        <a:ext cx="822325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3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C-SVM——</a:t>
            </a:r>
            <a:r>
              <a:rPr lang="zh-CN" altLang="en-US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对偶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对应的</a:t>
            </a:r>
            <a:r>
              <a:rPr lang="en-US" altLang="zh-CN" dirty="0" err="1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Lagrangian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为</a:t>
            </a:r>
          </a:p>
        </p:txBody>
      </p:sp>
      <p:graphicFrame>
        <p:nvGraphicFramePr>
          <p:cNvPr id="3799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638721"/>
              </p:ext>
            </p:extLst>
          </p:nvPr>
        </p:nvGraphicFramePr>
        <p:xfrm>
          <a:off x="1047750" y="2106613"/>
          <a:ext cx="7370763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0" name="Equation" r:id="rId4" imgW="3441700" imgH="863600" progId="Equation.DSMT4">
                  <p:embed/>
                </p:oleObj>
              </mc:Choice>
              <mc:Fallback>
                <p:oleObj name="Equation" r:id="rId4" imgW="3441700" imgH="8636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2106613"/>
                        <a:ext cx="7370763" cy="189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43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C-SVM – KKT Conditions</a:t>
            </a:r>
            <a:endParaRPr lang="zh-CN" altLang="en-US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dirty="0">
              <a:effectLst/>
              <a:sym typeface="Symbol" pitchFamily="18" charset="2"/>
            </a:endParaRPr>
          </a:p>
        </p:txBody>
      </p:sp>
      <p:graphicFrame>
        <p:nvGraphicFramePr>
          <p:cNvPr id="3809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855396"/>
              </p:ext>
            </p:extLst>
          </p:nvPr>
        </p:nvGraphicFramePr>
        <p:xfrm>
          <a:off x="1115616" y="2074862"/>
          <a:ext cx="4352925" cy="357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5" name="Equation" r:id="rId4" imgW="1854200" imgH="1524000" progId="Equation.DSMT4">
                  <p:embed/>
                </p:oleObj>
              </mc:Choice>
              <mc:Fallback>
                <p:oleObj name="Equation" r:id="rId4" imgW="1854200" imgH="15240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074862"/>
                        <a:ext cx="4352925" cy="357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2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C-SVM——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对偶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64125"/>
          </a:xfrm>
        </p:spPr>
        <p:txBody>
          <a:bodyPr>
            <a:normAutofit/>
          </a:bodyPr>
          <a:lstStyle/>
          <a:p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对</a:t>
            </a:r>
            <a:r>
              <a:rPr lang="en-US" altLang="zh-CN" dirty="0" err="1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Lagrangian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求偏导数，得</a:t>
            </a:r>
          </a:p>
          <a:p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上述结果代入</a:t>
            </a:r>
            <a:r>
              <a:rPr lang="en-US" altLang="zh-CN" dirty="0" err="1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Lagrangian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，得到其对偶问题</a:t>
            </a:r>
          </a:p>
          <a:p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与线性可分情况相同</a:t>
            </a:r>
          </a:p>
        </p:txBody>
      </p:sp>
      <p:graphicFrame>
        <p:nvGraphicFramePr>
          <p:cNvPr id="3819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774230"/>
              </p:ext>
            </p:extLst>
          </p:nvPr>
        </p:nvGraphicFramePr>
        <p:xfrm>
          <a:off x="1346200" y="1939925"/>
          <a:ext cx="33718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2" name="Equation" r:id="rId4" imgW="1574800" imgH="431800" progId="Equation.DSMT4">
                  <p:embed/>
                </p:oleObj>
              </mc:Choice>
              <mc:Fallback>
                <p:oleObj name="Equation" r:id="rId4" imgW="1574800" imgH="431800" progId="Equation.DSMT4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1939925"/>
                        <a:ext cx="3371850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701469"/>
              </p:ext>
            </p:extLst>
          </p:nvPr>
        </p:nvGraphicFramePr>
        <p:xfrm>
          <a:off x="1412875" y="2890838"/>
          <a:ext cx="29908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3" name="Equation" r:id="rId6" imgW="1396394" imgH="444307" progId="Equation.DSMT4">
                  <p:embed/>
                </p:oleObj>
              </mc:Choice>
              <mc:Fallback>
                <p:oleObj name="Equation" r:id="rId6" imgW="1396394" imgH="444307" progId="Equation.DSMT4">
                  <p:embed/>
                  <p:pic>
                    <p:nvPicPr>
                      <p:cNvPr id="0" name="Picture 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2890838"/>
                        <a:ext cx="29908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028915"/>
              </p:ext>
            </p:extLst>
          </p:nvPr>
        </p:nvGraphicFramePr>
        <p:xfrm>
          <a:off x="1493838" y="3868738"/>
          <a:ext cx="2909887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4" name="Equation" r:id="rId8" imgW="1803240" imgH="559800" progId="Equation.DSMT4">
                  <p:embed/>
                </p:oleObj>
              </mc:Choice>
              <mc:Fallback>
                <p:oleObj name="Equation" r:id="rId8" imgW="1803240" imgH="559800" progId="Equation.DSMT4">
                  <p:embed/>
                  <p:pic>
                    <p:nvPicPr>
                      <p:cNvPr id="0" name="Picture 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3868738"/>
                        <a:ext cx="2909887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390075"/>
              </p:ext>
            </p:extLst>
          </p:nvPr>
        </p:nvGraphicFramePr>
        <p:xfrm>
          <a:off x="1374775" y="5149850"/>
          <a:ext cx="516413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5" name="Equation" r:id="rId10" imgW="2413000" imgH="444500" progId="Equation.DSMT4">
                  <p:embed/>
                </p:oleObj>
              </mc:Choice>
              <mc:Fallback>
                <p:oleObj name="Equation" r:id="rId10" imgW="2413000" imgH="444500" progId="Equation.DSMT4">
                  <p:embed/>
                  <p:pic>
                    <p:nvPicPr>
                      <p:cNvPr id="0" name="Picture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5149850"/>
                        <a:ext cx="5164138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654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C-SVM——</a:t>
            </a:r>
            <a:r>
              <a:rPr lang="zh-CN" altLang="en-US" sz="400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对偶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最大化目标函数</a:t>
            </a:r>
          </a:p>
          <a:p>
            <a:pPr lvl="1"/>
            <a:endParaRPr lang="en-US" altLang="zh-CN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endParaRPr lang="en-US" altLang="zh-CN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但限制变为</a:t>
            </a:r>
          </a:p>
          <a:p>
            <a:pPr lvl="1"/>
            <a:endParaRPr lang="en-US" altLang="zh-CN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endParaRPr lang="en-US" altLang="zh-CN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endParaRPr lang="en-US" altLang="zh-CN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endParaRPr lang="en-US" altLang="zh-CN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最后的决策函数形式同线性可分情况</a:t>
            </a:r>
          </a:p>
        </p:txBody>
      </p:sp>
      <p:graphicFrame>
        <p:nvGraphicFramePr>
          <p:cNvPr id="345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314695"/>
              </p:ext>
            </p:extLst>
          </p:nvPr>
        </p:nvGraphicFramePr>
        <p:xfrm>
          <a:off x="1619250" y="3467100"/>
          <a:ext cx="1671638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2" name="Equation" r:id="rId4" imgW="787400" imgH="685800" progId="Equation.DSMT4">
                  <p:embed/>
                </p:oleObj>
              </mc:Choice>
              <mc:Fallback>
                <p:oleObj name="Equation" r:id="rId4" imgW="787400" imgH="68580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467100"/>
                        <a:ext cx="1671638" cy="154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19522"/>
              </p:ext>
            </p:extLst>
          </p:nvPr>
        </p:nvGraphicFramePr>
        <p:xfrm>
          <a:off x="1179513" y="2132856"/>
          <a:ext cx="51657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3" name="Equation" r:id="rId6" imgW="2413000" imgH="444500" progId="Equation.DSMT4">
                  <p:embed/>
                </p:oleObj>
              </mc:Choice>
              <mc:Fallback>
                <p:oleObj name="Equation" r:id="rId6" imgW="2413000" imgH="44450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132856"/>
                        <a:ext cx="5165725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66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的稀疏性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7288" cy="5257800"/>
          </a:xfrm>
        </p:spPr>
        <p:txBody>
          <a:bodyPr/>
          <a:lstStyle/>
          <a:p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与线性可分情况类</a:t>
            </a:r>
            <a:r>
              <a:rPr lang="zh-CN" altLang="en-US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似</a:t>
            </a:r>
            <a:endParaRPr lang="en-US" altLang="zh-CN" dirty="0" smtClean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一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些数据点 </a:t>
            </a:r>
            <a:r>
              <a:rPr lang="zh-CN" altLang="en-US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           ，被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正确分类，在支持超平面之外，对预测没有贡献</a:t>
            </a:r>
          </a:p>
          <a:p>
            <a:pPr lvl="1"/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对           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的点，必须满足</a:t>
            </a:r>
          </a:p>
          <a:p>
            <a:pPr lvl="1"/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若              ，                             ，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位于支持平面</a:t>
            </a:r>
            <a:r>
              <a:rPr lang="en-US" altLang="zh-CN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/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边界</a:t>
            </a:r>
            <a:r>
              <a:rPr lang="zh-CN" altLang="en-US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上</a:t>
            </a:r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50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85311"/>
              </p:ext>
            </p:extLst>
          </p:nvPr>
        </p:nvGraphicFramePr>
        <p:xfrm>
          <a:off x="2910260" y="2076881"/>
          <a:ext cx="863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69" name="Equation" r:id="rId4" imgW="533520" imgH="292680" progId="Equation.DSMT4">
                  <p:embed/>
                </p:oleObj>
              </mc:Choice>
              <mc:Fallback>
                <p:oleObj name="Equation" r:id="rId4" imgW="533520" imgH="292680" progId="Equation.DSMT4">
                  <p:embed/>
                  <p:pic>
                    <p:nvPicPr>
                      <p:cNvPr id="0" name="Picture 5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260" y="2076881"/>
                        <a:ext cx="8636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680531"/>
              </p:ext>
            </p:extLst>
          </p:nvPr>
        </p:nvGraphicFramePr>
        <p:xfrm>
          <a:off x="1555750" y="3336404"/>
          <a:ext cx="863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70" name="Equation" r:id="rId6" imgW="533520" imgH="292680" progId="Equation.DSMT4">
                  <p:embed/>
                </p:oleObj>
              </mc:Choice>
              <mc:Fallback>
                <p:oleObj name="Equation" r:id="rId6" imgW="533520" imgH="292680" progId="Equation.DSMT4">
                  <p:embed/>
                  <p:pic>
                    <p:nvPicPr>
                      <p:cNvPr id="0" name="Picture 5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3336404"/>
                        <a:ext cx="8636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83992"/>
              </p:ext>
            </p:extLst>
          </p:nvPr>
        </p:nvGraphicFramePr>
        <p:xfrm>
          <a:off x="1555750" y="3729794"/>
          <a:ext cx="30162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71" name="Equation" r:id="rId8" imgW="1333500" imgH="279400" progId="Equation.DSMT4">
                  <p:embed/>
                </p:oleObj>
              </mc:Choice>
              <mc:Fallback>
                <p:oleObj name="Equation" r:id="rId8" imgW="1333500" imgH="279400" progId="Equation.DSMT4">
                  <p:embed/>
                  <p:pic>
                    <p:nvPicPr>
                      <p:cNvPr id="0" name="Picture 5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3729794"/>
                        <a:ext cx="30162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114992"/>
              </p:ext>
            </p:extLst>
          </p:nvPr>
        </p:nvGraphicFramePr>
        <p:xfrm>
          <a:off x="1601426" y="4651474"/>
          <a:ext cx="9445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72" name="Equation" r:id="rId10" imgW="584280" imgH="292680" progId="Equation.DSMT4">
                  <p:embed/>
                </p:oleObj>
              </mc:Choice>
              <mc:Fallback>
                <p:oleObj name="Equation" r:id="rId10" imgW="584280" imgH="292680" progId="Equation.DSMT4">
                  <p:embed/>
                  <p:pic>
                    <p:nvPicPr>
                      <p:cNvPr id="0" name="Picture 5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426" y="4651474"/>
                        <a:ext cx="944562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412577"/>
              </p:ext>
            </p:extLst>
          </p:nvPr>
        </p:nvGraphicFramePr>
        <p:xfrm>
          <a:off x="3027704" y="4651774"/>
          <a:ext cx="1661988" cy="474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73" name="Equation" r:id="rId12" imgW="1054080" imgH="292680" progId="Equation.DSMT4">
                  <p:embed/>
                </p:oleObj>
              </mc:Choice>
              <mc:Fallback>
                <p:oleObj name="Equation" r:id="rId12" imgW="1054080" imgH="292680" progId="Equation.DSMT4">
                  <p:embed/>
                  <p:pic>
                    <p:nvPicPr>
                      <p:cNvPr id="0" name="Picture 5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704" y="4651774"/>
                        <a:ext cx="1661988" cy="4748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7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支持向量机</a:t>
            </a:r>
            <a:br>
              <a:rPr lang="zh-CN" altLang="en-US" sz="40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altLang="zh-CN" sz="40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(Support Vector Machine)</a:t>
            </a:r>
            <a:endParaRPr lang="en-US" altLang="zh-CN" sz="40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最</a:t>
            </a:r>
            <a:r>
              <a:rPr lang="zh-CN" altLang="en-US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大间隔准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则：最大化两个类最近点之间的距离。这个距离被称为</a:t>
            </a:r>
            <a:r>
              <a:rPr lang="zh-CN" altLang="en-US" dirty="0">
                <a:solidFill>
                  <a:schemeClr val="hlink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间隔</a:t>
            </a:r>
            <a:r>
              <a:rPr lang="en-US" altLang="zh-CN" dirty="0">
                <a:solidFill>
                  <a:schemeClr val="hlink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chemeClr val="hlink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margin</a:t>
            </a:r>
            <a:r>
              <a:rPr lang="en-US" altLang="zh-CN" dirty="0">
                <a:solidFill>
                  <a:schemeClr val="hlink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r>
              <a:rPr lang="en-US" altLang="zh-CN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边缘上的点被称为</a:t>
            </a:r>
            <a:r>
              <a:rPr lang="zh-CN" altLang="en-US" dirty="0">
                <a:solidFill>
                  <a:schemeClr val="hlink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支持向量</a:t>
            </a:r>
            <a:r>
              <a:rPr lang="en-US" altLang="zh-CN" dirty="0">
                <a:solidFill>
                  <a:schemeClr val="hlink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chemeClr val="hlink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support vectors</a:t>
            </a:r>
            <a:r>
              <a:rPr lang="en-US" altLang="zh-CN" dirty="0">
                <a:solidFill>
                  <a:schemeClr val="hlink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。我们先假设分类器是线性可分的。</a:t>
            </a:r>
            <a:endParaRPr lang="en-US" altLang="zh-CN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204847" name="Group 47"/>
          <p:cNvGrpSpPr>
            <a:grpSpLocks/>
          </p:cNvGrpSpPr>
          <p:nvPr/>
        </p:nvGrpSpPr>
        <p:grpSpPr bwMode="auto">
          <a:xfrm>
            <a:off x="2014538" y="3705225"/>
            <a:ext cx="4786312" cy="3030538"/>
            <a:chOff x="1269" y="2334"/>
            <a:chExt cx="3015" cy="1909"/>
          </a:xfrm>
        </p:grpSpPr>
        <p:sp>
          <p:nvSpPr>
            <p:cNvPr id="204826" name="Line 5"/>
            <p:cNvSpPr>
              <a:spLocks noChangeAspect="1" noChangeShapeType="1"/>
            </p:cNvSpPr>
            <p:nvPr/>
          </p:nvSpPr>
          <p:spPr bwMode="auto">
            <a:xfrm>
              <a:off x="2790" y="2413"/>
              <a:ext cx="0" cy="1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27" name="Line 6"/>
            <p:cNvSpPr>
              <a:spLocks noChangeAspect="1" noChangeShapeType="1"/>
            </p:cNvSpPr>
            <p:nvPr/>
          </p:nvSpPr>
          <p:spPr bwMode="auto">
            <a:xfrm rot="5400000">
              <a:off x="2790" y="1810"/>
              <a:ext cx="0" cy="2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28" name="Oval 17"/>
            <p:cNvSpPr>
              <a:spLocks noChangeAspect="1" noChangeArrowheads="1"/>
            </p:cNvSpPr>
            <p:nvPr/>
          </p:nvSpPr>
          <p:spPr bwMode="auto">
            <a:xfrm>
              <a:off x="2937" y="3593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04829" name="Oval 18"/>
            <p:cNvSpPr>
              <a:spLocks noChangeAspect="1" noChangeArrowheads="1"/>
            </p:cNvSpPr>
            <p:nvPr/>
          </p:nvSpPr>
          <p:spPr bwMode="auto">
            <a:xfrm>
              <a:off x="3172" y="3357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04830" name="Oval 19"/>
            <p:cNvSpPr>
              <a:spLocks noChangeAspect="1" noChangeArrowheads="1"/>
            </p:cNvSpPr>
            <p:nvPr/>
          </p:nvSpPr>
          <p:spPr bwMode="auto">
            <a:xfrm>
              <a:off x="2496" y="3305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04831" name="Oval 23"/>
            <p:cNvSpPr>
              <a:spLocks noChangeAspect="1" noChangeArrowheads="1"/>
            </p:cNvSpPr>
            <p:nvPr/>
          </p:nvSpPr>
          <p:spPr bwMode="auto">
            <a:xfrm>
              <a:off x="2999" y="4196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04832" name="Oval 24"/>
            <p:cNvSpPr>
              <a:spLocks noChangeAspect="1" noChangeArrowheads="1"/>
            </p:cNvSpPr>
            <p:nvPr/>
          </p:nvSpPr>
          <p:spPr bwMode="auto">
            <a:xfrm>
              <a:off x="3660" y="4044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04833" name="Oval 25"/>
            <p:cNvSpPr>
              <a:spLocks noChangeAspect="1" noChangeArrowheads="1"/>
            </p:cNvSpPr>
            <p:nvPr/>
          </p:nvSpPr>
          <p:spPr bwMode="auto">
            <a:xfrm>
              <a:off x="3812" y="3672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04834" name="Oval 26"/>
            <p:cNvSpPr>
              <a:spLocks noChangeAspect="1" noChangeArrowheads="1"/>
            </p:cNvSpPr>
            <p:nvPr/>
          </p:nvSpPr>
          <p:spPr bwMode="auto">
            <a:xfrm>
              <a:off x="3891" y="3042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04835" name="Oval 27"/>
            <p:cNvSpPr>
              <a:spLocks noChangeAspect="1" noChangeArrowheads="1"/>
            </p:cNvSpPr>
            <p:nvPr/>
          </p:nvSpPr>
          <p:spPr bwMode="auto">
            <a:xfrm>
              <a:off x="3104" y="2701"/>
              <a:ext cx="47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04836" name="Oval 28"/>
            <p:cNvSpPr>
              <a:spLocks noChangeAspect="1" noChangeArrowheads="1"/>
            </p:cNvSpPr>
            <p:nvPr/>
          </p:nvSpPr>
          <p:spPr bwMode="auto">
            <a:xfrm>
              <a:off x="3314" y="3619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04837" name="Oval 29"/>
            <p:cNvSpPr>
              <a:spLocks noChangeAspect="1" noChangeArrowheads="1"/>
            </p:cNvSpPr>
            <p:nvPr/>
          </p:nvSpPr>
          <p:spPr bwMode="auto">
            <a:xfrm>
              <a:off x="3786" y="2964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04838" name="Oval 30"/>
            <p:cNvSpPr>
              <a:spLocks noChangeAspect="1" noChangeArrowheads="1"/>
            </p:cNvSpPr>
            <p:nvPr/>
          </p:nvSpPr>
          <p:spPr bwMode="auto">
            <a:xfrm>
              <a:off x="3996" y="3331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04839" name="Oval 31"/>
            <p:cNvSpPr>
              <a:spLocks noChangeAspect="1" noChangeArrowheads="1"/>
            </p:cNvSpPr>
            <p:nvPr/>
          </p:nvSpPr>
          <p:spPr bwMode="auto">
            <a:xfrm>
              <a:off x="3262" y="3908"/>
              <a:ext cx="46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04840" name="Oval 32"/>
            <p:cNvSpPr>
              <a:spLocks noChangeAspect="1" noChangeArrowheads="1"/>
            </p:cNvSpPr>
            <p:nvPr/>
          </p:nvSpPr>
          <p:spPr bwMode="auto">
            <a:xfrm>
              <a:off x="4127" y="4117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04841" name="Oval 33"/>
            <p:cNvSpPr>
              <a:spLocks noChangeAspect="1" noChangeArrowheads="1"/>
            </p:cNvSpPr>
            <p:nvPr/>
          </p:nvSpPr>
          <p:spPr bwMode="auto">
            <a:xfrm>
              <a:off x="2318" y="2492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04842" name="Oval 34"/>
            <p:cNvSpPr>
              <a:spLocks noChangeAspect="1" noChangeArrowheads="1"/>
            </p:cNvSpPr>
            <p:nvPr/>
          </p:nvSpPr>
          <p:spPr bwMode="auto">
            <a:xfrm>
              <a:off x="1610" y="3488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04843" name="Oval 35"/>
            <p:cNvSpPr>
              <a:spLocks noChangeAspect="1" noChangeArrowheads="1"/>
            </p:cNvSpPr>
            <p:nvPr/>
          </p:nvSpPr>
          <p:spPr bwMode="auto">
            <a:xfrm>
              <a:off x="1898" y="3514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04844" name="Oval 36"/>
            <p:cNvSpPr>
              <a:spLocks noChangeAspect="1" noChangeArrowheads="1"/>
            </p:cNvSpPr>
            <p:nvPr/>
          </p:nvSpPr>
          <p:spPr bwMode="auto">
            <a:xfrm>
              <a:off x="2134" y="2964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04845" name="Oval 37"/>
            <p:cNvSpPr>
              <a:spLocks noChangeAspect="1" noChangeArrowheads="1"/>
            </p:cNvSpPr>
            <p:nvPr/>
          </p:nvSpPr>
          <p:spPr bwMode="auto">
            <a:xfrm>
              <a:off x="1505" y="2833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04846" name="Line 3"/>
            <p:cNvSpPr>
              <a:spLocks noChangeAspect="1" noChangeShapeType="1"/>
            </p:cNvSpPr>
            <p:nvPr/>
          </p:nvSpPr>
          <p:spPr bwMode="auto">
            <a:xfrm>
              <a:off x="1269" y="2334"/>
              <a:ext cx="30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4851" name="Line 24"/>
          <p:cNvSpPr>
            <a:spLocks noChangeShapeType="1"/>
          </p:cNvSpPr>
          <p:nvPr/>
        </p:nvSpPr>
        <p:spPr bwMode="auto">
          <a:xfrm flipV="1">
            <a:off x="2263775" y="4389438"/>
            <a:ext cx="4362450" cy="1674812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52" name="Line 25"/>
          <p:cNvSpPr>
            <a:spLocks noChangeShapeType="1"/>
          </p:cNvSpPr>
          <p:nvPr/>
        </p:nvSpPr>
        <p:spPr bwMode="auto">
          <a:xfrm flipV="1">
            <a:off x="2263775" y="4516438"/>
            <a:ext cx="4362450" cy="1706562"/>
          </a:xfrm>
          <a:prstGeom prst="line">
            <a:avLst/>
          </a:prstGeom>
          <a:noFill/>
          <a:ln w="38100" cap="rnd">
            <a:solidFill>
              <a:srgbClr val="FF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53" name="Line 26"/>
          <p:cNvSpPr>
            <a:spLocks noChangeShapeType="1"/>
          </p:cNvSpPr>
          <p:nvPr/>
        </p:nvSpPr>
        <p:spPr bwMode="auto">
          <a:xfrm flipV="1">
            <a:off x="2263775" y="4259263"/>
            <a:ext cx="4287838" cy="17145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54" name="Line 7"/>
          <p:cNvSpPr>
            <a:spLocks noChangeShapeType="1"/>
          </p:cNvSpPr>
          <p:nvPr/>
        </p:nvSpPr>
        <p:spPr bwMode="auto">
          <a:xfrm rot="2700000">
            <a:off x="4799807" y="3090069"/>
            <a:ext cx="0" cy="38814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55" name="Line 8"/>
          <p:cNvSpPr>
            <a:spLocks noChangeShapeType="1"/>
          </p:cNvSpPr>
          <p:nvPr/>
        </p:nvSpPr>
        <p:spPr bwMode="auto">
          <a:xfrm rot="2700000">
            <a:off x="5233988" y="3305175"/>
            <a:ext cx="6350" cy="3800475"/>
          </a:xfrm>
          <a:prstGeom prst="line">
            <a:avLst/>
          </a:prstGeom>
          <a:noFill/>
          <a:ln w="38100" cap="rnd">
            <a:solidFill>
              <a:srgbClr val="FF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56" name="Line 9"/>
          <p:cNvSpPr>
            <a:spLocks noChangeShapeType="1"/>
          </p:cNvSpPr>
          <p:nvPr/>
        </p:nvSpPr>
        <p:spPr bwMode="auto">
          <a:xfrm rot="2700000">
            <a:off x="4290219" y="3021807"/>
            <a:ext cx="0" cy="39608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27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04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4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4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4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4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1" grpId="0" animBg="1"/>
      <p:bldP spid="204851" grpId="1" animBg="1"/>
      <p:bldP spid="204852" grpId="0" animBg="1"/>
      <p:bldP spid="204852" grpId="1" animBg="1"/>
      <p:bldP spid="204853" grpId="0" animBg="1"/>
      <p:bldP spid="204853" grpId="1" animBg="1"/>
      <p:bldP spid="204854" grpId="0" animBg="1"/>
      <p:bldP spid="204855" grpId="0" animBg="1"/>
      <p:bldP spid="2048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latin typeface="Times New Roman" panose="02020603050405020304" pitchFamily="18" charset="0"/>
                <a:ea typeface="楷体_GB2312" pitchFamily="49" charset="-122"/>
              </a:rPr>
              <a:t>线性</a:t>
            </a:r>
            <a:r>
              <a:rPr lang="en-US" altLang="zh-CN" sz="3200" smtClean="0">
                <a:latin typeface="Times New Roman" panose="02020603050405020304" pitchFamily="18" charset="0"/>
                <a:ea typeface="楷体_GB2312" pitchFamily="49" charset="-122"/>
              </a:rPr>
              <a:t>SVM</a:t>
            </a:r>
            <a:r>
              <a:rPr lang="zh-CN" altLang="en-US" sz="3200" smtClean="0">
                <a:latin typeface="Times New Roman" panose="02020603050405020304" pitchFamily="18" charset="0"/>
                <a:ea typeface="楷体_GB2312" pitchFamily="49" charset="-122"/>
              </a:rPr>
              <a:t>求解</a:t>
            </a:r>
            <a:r>
              <a:rPr lang="en-US" altLang="zh-CN" sz="3200" smtClean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zh-CN" altLang="en-US" sz="2800" smtClean="0">
                <a:ea typeface="楷体_GB2312" pitchFamily="49" charset="-122"/>
              </a:rPr>
              <a:t>例子</a:t>
            </a:r>
          </a:p>
        </p:txBody>
      </p:sp>
      <p:grpSp>
        <p:nvGrpSpPr>
          <p:cNvPr id="40963" name="Group 31"/>
          <p:cNvGrpSpPr>
            <a:grpSpLocks/>
          </p:cNvGrpSpPr>
          <p:nvPr/>
        </p:nvGrpSpPr>
        <p:grpSpPr bwMode="auto">
          <a:xfrm>
            <a:off x="1258888" y="1484313"/>
            <a:ext cx="2881312" cy="2665412"/>
            <a:chOff x="793" y="935"/>
            <a:chExt cx="1815" cy="1679"/>
          </a:xfrm>
        </p:grpSpPr>
        <p:sp>
          <p:nvSpPr>
            <p:cNvPr id="40974" name="Line 13"/>
            <p:cNvSpPr>
              <a:spLocks noChangeShapeType="1"/>
            </p:cNvSpPr>
            <p:nvPr/>
          </p:nvSpPr>
          <p:spPr bwMode="auto">
            <a:xfrm flipV="1">
              <a:off x="1156" y="935"/>
              <a:ext cx="0" cy="140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5" name="Line 14"/>
            <p:cNvSpPr>
              <a:spLocks noChangeShapeType="1"/>
            </p:cNvSpPr>
            <p:nvPr/>
          </p:nvSpPr>
          <p:spPr bwMode="auto">
            <a:xfrm>
              <a:off x="1156" y="2341"/>
              <a:ext cx="14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6" name="Line 20"/>
            <p:cNvSpPr>
              <a:spLocks noChangeShapeType="1"/>
            </p:cNvSpPr>
            <p:nvPr/>
          </p:nvSpPr>
          <p:spPr bwMode="auto">
            <a:xfrm flipH="1" flipV="1">
              <a:off x="884" y="1207"/>
              <a:ext cx="1361" cy="14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7" name="Line 21"/>
            <p:cNvSpPr>
              <a:spLocks noChangeShapeType="1"/>
            </p:cNvSpPr>
            <p:nvPr/>
          </p:nvSpPr>
          <p:spPr bwMode="auto">
            <a:xfrm>
              <a:off x="1066" y="1117"/>
              <a:ext cx="1360" cy="140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8" name="Line 22"/>
            <p:cNvSpPr>
              <a:spLocks noChangeShapeType="1"/>
            </p:cNvSpPr>
            <p:nvPr/>
          </p:nvSpPr>
          <p:spPr bwMode="auto">
            <a:xfrm flipH="1" flipV="1">
              <a:off x="793" y="1389"/>
              <a:ext cx="1180" cy="12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40964" name="Object 23"/>
          <p:cNvGraphicFramePr>
            <a:graphicFrameLocks noChangeAspect="1"/>
          </p:cNvGraphicFramePr>
          <p:nvPr/>
        </p:nvGraphicFramePr>
        <p:xfrm>
          <a:off x="3563938" y="3644900"/>
          <a:ext cx="293687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0" name="Equation" r:id="rId3" imgW="228600" imgH="228600" progId="Equation.DSMT4">
                  <p:embed/>
                </p:oleObj>
              </mc:Choice>
              <mc:Fallback>
                <p:oleObj name="Equation" r:id="rId3" imgW="228600" imgH="22860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644900"/>
                        <a:ext cx="293687" cy="293688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24"/>
          <p:cNvGraphicFramePr>
            <a:graphicFrameLocks noChangeAspect="1"/>
          </p:cNvGraphicFramePr>
          <p:nvPr/>
        </p:nvGraphicFramePr>
        <p:xfrm>
          <a:off x="2700338" y="3644900"/>
          <a:ext cx="300037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1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644900"/>
                        <a:ext cx="300037" cy="300038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25"/>
          <p:cNvGraphicFramePr>
            <a:graphicFrameLocks noChangeAspect="1"/>
          </p:cNvGraphicFramePr>
          <p:nvPr/>
        </p:nvGraphicFramePr>
        <p:xfrm>
          <a:off x="1752600" y="3644900"/>
          <a:ext cx="25241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2" name="Equation" r:id="rId7" imgW="203112" imgH="228501" progId="Equation.DSMT4">
                  <p:embed/>
                </p:oleObj>
              </mc:Choice>
              <mc:Fallback>
                <p:oleObj name="Equation" r:id="rId7" imgW="203112" imgH="228501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44900"/>
                        <a:ext cx="252413" cy="284163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27"/>
          <p:cNvGraphicFramePr>
            <a:graphicFrameLocks noChangeAspect="1"/>
          </p:cNvGraphicFramePr>
          <p:nvPr/>
        </p:nvGraphicFramePr>
        <p:xfrm>
          <a:off x="250825" y="5762625"/>
          <a:ext cx="650398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3" name="Equation" r:id="rId9" imgW="3454400" imgH="393700" progId="Equation.DSMT4">
                  <p:embed/>
                </p:oleObj>
              </mc:Choice>
              <mc:Fallback>
                <p:oleObj name="Equation" r:id="rId9" imgW="3454400" imgH="39370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762625"/>
                        <a:ext cx="6503988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29"/>
          <p:cNvSpPr txBox="1">
            <a:spLocks noChangeArrowheads="1"/>
          </p:cNvSpPr>
          <p:nvPr/>
        </p:nvSpPr>
        <p:spPr bwMode="auto">
          <a:xfrm>
            <a:off x="4859338" y="1700213"/>
            <a:ext cx="35814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=(0, 0)</a:t>
            </a:r>
            <a:r>
              <a:rPr kumimoji="1" lang="en-US" altLang="zh-CN" sz="2400" b="1" baseline="30000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  y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= +1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=(1, 0)</a:t>
            </a:r>
            <a:r>
              <a:rPr kumimoji="1" lang="en-US" altLang="zh-CN" sz="2400" b="1" baseline="30000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  y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= +1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=(2, 0)</a:t>
            </a:r>
            <a:r>
              <a:rPr kumimoji="1" lang="en-US" altLang="zh-CN" sz="2400" b="1" baseline="30000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  y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= -1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4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=(0, 2)</a:t>
            </a:r>
            <a:r>
              <a:rPr kumimoji="1" lang="en-US" altLang="zh-CN" sz="2400" b="1" baseline="30000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  y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4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= -1</a:t>
            </a:r>
          </a:p>
        </p:txBody>
      </p:sp>
      <p:sp>
        <p:nvSpPr>
          <p:cNvPr id="40969" name="Text Box 32"/>
          <p:cNvSpPr txBox="1">
            <a:spLocks noChangeArrowheads="1"/>
          </p:cNvSpPr>
          <p:nvPr/>
        </p:nvSpPr>
        <p:spPr bwMode="auto">
          <a:xfrm>
            <a:off x="4716463" y="4076700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GB" altLang="zh-CN" sz="24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aphicFrame>
        <p:nvGraphicFramePr>
          <p:cNvPr id="40970" name="Object 33"/>
          <p:cNvGraphicFramePr>
            <a:graphicFrameLocks noGrp="1" noChangeAspect="1"/>
          </p:cNvGraphicFramePr>
          <p:nvPr>
            <p:ph idx="1"/>
          </p:nvPr>
        </p:nvGraphicFramePr>
        <p:xfrm>
          <a:off x="395288" y="4152900"/>
          <a:ext cx="53276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4" name="Equation" r:id="rId11" imgW="1943100" imgH="381000" progId="Equation.DSMT4">
                  <p:embed/>
                </p:oleObj>
              </mc:Choice>
              <mc:Fallback>
                <p:oleObj name="Equation" r:id="rId11" imgW="1943100" imgH="381000" progId="Equation.DSMT4">
                  <p:embed/>
                  <p:pic>
                    <p:nvPicPr>
                      <p:cNvPr id="0" name="Picture 16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152900"/>
                        <a:ext cx="53276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AutoShape 37"/>
          <p:cNvSpPr>
            <a:spLocks noChangeArrowheads="1"/>
          </p:cNvSpPr>
          <p:nvPr/>
        </p:nvSpPr>
        <p:spPr bwMode="auto">
          <a:xfrm>
            <a:off x="3563938" y="5302250"/>
            <a:ext cx="360362" cy="431800"/>
          </a:xfrm>
          <a:prstGeom prst="downArrow">
            <a:avLst>
              <a:gd name="adj1" fmla="val 50000"/>
              <a:gd name="adj2" fmla="val 29956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72" name="AutoShape 38"/>
          <p:cNvSpPr>
            <a:spLocks noChangeArrowheads="1"/>
          </p:cNvSpPr>
          <p:nvPr/>
        </p:nvSpPr>
        <p:spPr bwMode="auto">
          <a:xfrm>
            <a:off x="323850" y="4941888"/>
            <a:ext cx="2160588" cy="863600"/>
          </a:xfrm>
          <a:prstGeom prst="cloudCallout">
            <a:avLst>
              <a:gd name="adj1" fmla="val 100403"/>
              <a:gd name="adj2" fmla="val 21139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GB" sz="2000">
                <a:latin typeface="Times New Roman" panose="02020603050405020304" pitchFamily="18" charset="0"/>
                <a:ea typeface="楷体_GB2312" pitchFamily="49" charset="-122"/>
              </a:rPr>
              <a:t>代入</a:t>
            </a:r>
            <a:r>
              <a:rPr lang="en-GB" altLang="zh-CN" sz="2000">
                <a:latin typeface="Times New Roman" panose="02020603050405020304" pitchFamily="18" charset="0"/>
                <a:ea typeface="楷体_GB2312" pitchFamily="49" charset="-122"/>
              </a:rPr>
              <a:t>x,y</a:t>
            </a:r>
            <a:r>
              <a:rPr lang="zh-CN" altLang="en-GB" sz="2000">
                <a:latin typeface="Times New Roman" panose="02020603050405020304" pitchFamily="18" charset="0"/>
                <a:ea typeface="楷体_GB2312" pitchFamily="49" charset="-122"/>
              </a:rPr>
              <a:t>值</a:t>
            </a:r>
          </a:p>
        </p:txBody>
      </p:sp>
      <p:graphicFrame>
        <p:nvGraphicFramePr>
          <p:cNvPr id="40973" name="Object 19"/>
          <p:cNvGraphicFramePr>
            <a:graphicFrameLocks noChangeAspect="1"/>
          </p:cNvGraphicFramePr>
          <p:nvPr/>
        </p:nvGraphicFramePr>
        <p:xfrm>
          <a:off x="1692275" y="1773238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5" name="Equation" r:id="rId13" imgW="228600" imgH="228600" progId="Equation.DSMT4">
                  <p:embed/>
                </p:oleObj>
              </mc:Choice>
              <mc:Fallback>
                <p:oleObj name="Equation" r:id="rId13" imgW="228600" imgH="22860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773238"/>
                        <a:ext cx="307975" cy="30797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70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ChangeArrowheads="1"/>
          </p:cNvSpPr>
          <p:nvPr/>
        </p:nvSpPr>
        <p:spPr bwMode="auto">
          <a:xfrm>
            <a:off x="1109663" y="6030913"/>
            <a:ext cx="5108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C00000"/>
                </a:solidFill>
                <a:ea typeface="楷体_GB2312" pitchFamily="49" charset="-122"/>
              </a:rPr>
              <a:t>思考：当数据量很大的时候怎么办？</a:t>
            </a:r>
          </a:p>
        </p:txBody>
      </p:sp>
      <p:sp>
        <p:nvSpPr>
          <p:cNvPr id="41987" name="Text Box 6"/>
          <p:cNvSpPr txBox="1">
            <a:spLocks noChangeArrowheads="1"/>
          </p:cNvSpPr>
          <p:nvPr/>
        </p:nvSpPr>
        <p:spPr bwMode="auto">
          <a:xfrm>
            <a:off x="611188" y="692150"/>
            <a:ext cx="76327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可调用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中的二次规划程序，求得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 sz="2800" baseline="-25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 sz="2800" baseline="-25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 </a:t>
            </a:r>
            <a:r>
              <a:rPr kumimoji="1" lang="en-US" altLang="zh-CN" sz="2800" baseline="-25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3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 </a:t>
            </a:r>
            <a:r>
              <a:rPr kumimoji="1" lang="en-US" altLang="zh-CN" sz="2800" baseline="-25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4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的值，进而求得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w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和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的值。 </a:t>
            </a:r>
          </a:p>
        </p:txBody>
      </p:sp>
      <p:graphicFrame>
        <p:nvGraphicFramePr>
          <p:cNvPr id="41988" name="Object 7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511162275"/>
              </p:ext>
            </p:extLst>
          </p:nvPr>
        </p:nvGraphicFramePr>
        <p:xfrm>
          <a:off x="1938338" y="1844675"/>
          <a:ext cx="2386012" cy="378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61" name="Equation" r:id="rId3" imgW="1968480" imgH="3124080" progId="Equation.DSMT4">
                  <p:embed/>
                </p:oleObj>
              </mc:Choice>
              <mc:Fallback>
                <p:oleObj name="Equation" r:id="rId3" imgW="1968480" imgH="3124080" progId="Equation.DSMT4">
                  <p:embed/>
                  <p:pic>
                    <p:nvPicPr>
                      <p:cNvPr id="0" name="Picture 15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1844675"/>
                        <a:ext cx="2386012" cy="378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0" name="Group 23"/>
          <p:cNvGrpSpPr>
            <a:grpSpLocks/>
          </p:cNvGrpSpPr>
          <p:nvPr/>
        </p:nvGrpSpPr>
        <p:grpSpPr bwMode="auto">
          <a:xfrm>
            <a:off x="5795963" y="2852738"/>
            <a:ext cx="2808287" cy="2630487"/>
            <a:chOff x="793" y="935"/>
            <a:chExt cx="1815" cy="1679"/>
          </a:xfrm>
        </p:grpSpPr>
        <p:sp>
          <p:nvSpPr>
            <p:cNvPr id="41997" name="Line 24"/>
            <p:cNvSpPr>
              <a:spLocks noChangeShapeType="1"/>
            </p:cNvSpPr>
            <p:nvPr/>
          </p:nvSpPr>
          <p:spPr bwMode="auto">
            <a:xfrm flipV="1">
              <a:off x="1156" y="935"/>
              <a:ext cx="0" cy="140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8" name="Line 25"/>
            <p:cNvSpPr>
              <a:spLocks noChangeShapeType="1"/>
            </p:cNvSpPr>
            <p:nvPr/>
          </p:nvSpPr>
          <p:spPr bwMode="auto">
            <a:xfrm>
              <a:off x="1156" y="2341"/>
              <a:ext cx="14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9" name="Line 26"/>
            <p:cNvSpPr>
              <a:spLocks noChangeShapeType="1"/>
            </p:cNvSpPr>
            <p:nvPr/>
          </p:nvSpPr>
          <p:spPr bwMode="auto">
            <a:xfrm flipH="1" flipV="1">
              <a:off x="884" y="1207"/>
              <a:ext cx="1361" cy="1407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0" name="Line 27"/>
            <p:cNvSpPr>
              <a:spLocks noChangeShapeType="1"/>
            </p:cNvSpPr>
            <p:nvPr/>
          </p:nvSpPr>
          <p:spPr bwMode="auto">
            <a:xfrm>
              <a:off x="1066" y="1117"/>
              <a:ext cx="1360" cy="140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1" name="Line 28"/>
            <p:cNvSpPr>
              <a:spLocks noChangeShapeType="1"/>
            </p:cNvSpPr>
            <p:nvPr/>
          </p:nvSpPr>
          <p:spPr bwMode="auto">
            <a:xfrm flipH="1" flipV="1">
              <a:off x="793" y="1389"/>
              <a:ext cx="1180" cy="12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41991" name="Object 29"/>
          <p:cNvGraphicFramePr>
            <a:graphicFrameLocks noChangeAspect="1"/>
          </p:cNvGraphicFramePr>
          <p:nvPr/>
        </p:nvGraphicFramePr>
        <p:xfrm>
          <a:off x="7989888" y="4941888"/>
          <a:ext cx="2730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62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888" y="4941888"/>
                        <a:ext cx="273050" cy="27305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30"/>
          <p:cNvGraphicFramePr>
            <a:graphicFrameLocks noChangeAspect="1"/>
          </p:cNvGraphicFramePr>
          <p:nvPr/>
        </p:nvGraphicFramePr>
        <p:xfrm>
          <a:off x="7092950" y="4941888"/>
          <a:ext cx="2730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63" name="Equation" r:id="rId7" imgW="228600" imgH="228600" progId="Equation.DSMT4">
                  <p:embed/>
                </p:oleObj>
              </mc:Choice>
              <mc:Fallback>
                <p:oleObj name="Equation" r:id="rId7" imgW="228600" imgH="22860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4941888"/>
                        <a:ext cx="273050" cy="27305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31"/>
          <p:cNvGraphicFramePr>
            <a:graphicFrameLocks noChangeAspect="1"/>
          </p:cNvGraphicFramePr>
          <p:nvPr/>
        </p:nvGraphicFramePr>
        <p:xfrm>
          <a:off x="6300788" y="4941888"/>
          <a:ext cx="24288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64" name="Equation" r:id="rId9" imgW="203112" imgH="228501" progId="Equation.DSMT4">
                  <p:embed/>
                </p:oleObj>
              </mc:Choice>
              <mc:Fallback>
                <p:oleObj name="Equation" r:id="rId9" imgW="203112" imgH="228501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941888"/>
                        <a:ext cx="242887" cy="27305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Line 38"/>
          <p:cNvSpPr>
            <a:spLocks noChangeShapeType="1"/>
          </p:cNvSpPr>
          <p:nvPr/>
        </p:nvSpPr>
        <p:spPr bwMode="auto">
          <a:xfrm>
            <a:off x="5867400" y="3429000"/>
            <a:ext cx="2449513" cy="2087563"/>
          </a:xfrm>
          <a:prstGeom prst="line">
            <a:avLst/>
          </a:prstGeom>
          <a:noFill/>
          <a:ln w="28575">
            <a:solidFill>
              <a:srgbClr val="FFFF00"/>
            </a:solidFill>
            <a:prstDash val="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5" name="Line 39"/>
          <p:cNvSpPr>
            <a:spLocks noChangeShapeType="1"/>
          </p:cNvSpPr>
          <p:nvPr/>
        </p:nvSpPr>
        <p:spPr bwMode="auto">
          <a:xfrm>
            <a:off x="6084888" y="3213100"/>
            <a:ext cx="1943100" cy="2520950"/>
          </a:xfrm>
          <a:prstGeom prst="line">
            <a:avLst/>
          </a:prstGeom>
          <a:noFill/>
          <a:ln w="28575">
            <a:solidFill>
              <a:srgbClr val="FFFF00"/>
            </a:solidFill>
            <a:prstDash val="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1996" name="Object 22"/>
          <p:cNvGraphicFramePr>
            <a:graphicFrameLocks noChangeAspect="1"/>
          </p:cNvGraphicFramePr>
          <p:nvPr/>
        </p:nvGraphicFramePr>
        <p:xfrm>
          <a:off x="6261100" y="3175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65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3175000"/>
                        <a:ext cx="254000" cy="2540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10775"/>
              </p:ext>
            </p:extLst>
          </p:nvPr>
        </p:nvGraphicFramePr>
        <p:xfrm>
          <a:off x="3852541" y="1720850"/>
          <a:ext cx="1400075" cy="7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66" name="Equation" r:id="rId13" imgW="863225" imgH="431613" progId="Equation.DSMT4">
                  <p:embed/>
                </p:oleObj>
              </mc:Choice>
              <mc:Fallback>
                <p:oleObj name="Equation" r:id="rId13" imgW="863225" imgH="431613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541" y="1720850"/>
                        <a:ext cx="1400075" cy="7000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905986"/>
              </p:ext>
            </p:extLst>
          </p:nvPr>
        </p:nvGraphicFramePr>
        <p:xfrm>
          <a:off x="4427538" y="5475298"/>
          <a:ext cx="3085654" cy="642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67" name="Equation" r:id="rId15" imgW="2197100" imgH="457200" progId="Equation.DSMT4">
                  <p:embed/>
                </p:oleObj>
              </mc:Choice>
              <mc:Fallback>
                <p:oleObj name="Equation" r:id="rId15" imgW="2197100" imgH="45720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475298"/>
                        <a:ext cx="3085654" cy="6426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61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381000" y="10668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rgbClr val="C00000"/>
                </a:solidFill>
              </a:rPr>
              <a:t>直观的想法</a:t>
            </a:r>
            <a:r>
              <a:rPr lang="en-US" altLang="zh-CN" sz="2600" b="1">
                <a:solidFill>
                  <a:srgbClr val="C00000"/>
                </a:solidFill>
              </a:rPr>
              <a:t>:  </a:t>
            </a:r>
            <a:r>
              <a:rPr lang="zh-CN" altLang="en-US" sz="2600"/>
              <a:t>原始数据可以映射到一个高维空间，这些原始数据在低维空间基于线性分类面可能是不可分的，或者分得不好，而在高维空间却可以获得好的分类性能</a:t>
            </a:r>
            <a:r>
              <a:rPr lang="en-US" altLang="zh-CN" sz="2600"/>
              <a:t>:</a:t>
            </a:r>
          </a:p>
        </p:txBody>
      </p:sp>
      <p:sp>
        <p:nvSpPr>
          <p:cNvPr id="49155" name="Line 6"/>
          <p:cNvSpPr>
            <a:spLocks noChangeShapeType="1"/>
          </p:cNvSpPr>
          <p:nvPr/>
        </p:nvSpPr>
        <p:spPr bwMode="auto">
          <a:xfrm flipV="1">
            <a:off x="2068513" y="25590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6" name="Line 7"/>
          <p:cNvSpPr>
            <a:spLocks noChangeShapeType="1"/>
          </p:cNvSpPr>
          <p:nvPr/>
        </p:nvSpPr>
        <p:spPr bwMode="auto">
          <a:xfrm flipV="1">
            <a:off x="447675" y="41703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7" name="AutoShape 8"/>
          <p:cNvSpPr>
            <a:spLocks noChangeArrowheads="1"/>
          </p:cNvSpPr>
          <p:nvPr/>
        </p:nvSpPr>
        <p:spPr bwMode="auto">
          <a:xfrm>
            <a:off x="2098675" y="339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58" name="AutoShape 9"/>
          <p:cNvSpPr>
            <a:spLocks noChangeArrowheads="1"/>
          </p:cNvSpPr>
          <p:nvPr/>
        </p:nvSpPr>
        <p:spPr bwMode="auto">
          <a:xfrm>
            <a:off x="1524000" y="374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59" name="AutoShape 10"/>
          <p:cNvSpPr>
            <a:spLocks noChangeArrowheads="1"/>
          </p:cNvSpPr>
          <p:nvPr/>
        </p:nvSpPr>
        <p:spPr bwMode="auto">
          <a:xfrm>
            <a:off x="1676400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60" name="AutoShape 11"/>
          <p:cNvSpPr>
            <a:spLocks noChangeArrowheads="1"/>
          </p:cNvSpPr>
          <p:nvPr/>
        </p:nvSpPr>
        <p:spPr bwMode="auto">
          <a:xfrm>
            <a:off x="2209800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61" name="AutoShape 12"/>
          <p:cNvSpPr>
            <a:spLocks noChangeArrowheads="1"/>
          </p:cNvSpPr>
          <p:nvPr/>
        </p:nvSpPr>
        <p:spPr bwMode="auto">
          <a:xfrm>
            <a:off x="1790700" y="343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62" name="AutoShape 13"/>
          <p:cNvSpPr>
            <a:spLocks noChangeArrowheads="1"/>
          </p:cNvSpPr>
          <p:nvPr/>
        </p:nvSpPr>
        <p:spPr bwMode="auto">
          <a:xfrm>
            <a:off x="1295400" y="406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63" name="AutoShape 14"/>
          <p:cNvSpPr>
            <a:spLocks noChangeArrowheads="1"/>
          </p:cNvSpPr>
          <p:nvPr/>
        </p:nvSpPr>
        <p:spPr bwMode="auto">
          <a:xfrm>
            <a:off x="1714500" y="4808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64" name="AutoShape 15"/>
          <p:cNvSpPr>
            <a:spLocks noChangeArrowheads="1"/>
          </p:cNvSpPr>
          <p:nvPr/>
        </p:nvSpPr>
        <p:spPr bwMode="auto">
          <a:xfrm>
            <a:off x="2209800" y="3836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65" name="AutoShape 16"/>
          <p:cNvSpPr>
            <a:spLocks noChangeArrowheads="1"/>
          </p:cNvSpPr>
          <p:nvPr/>
        </p:nvSpPr>
        <p:spPr bwMode="auto">
          <a:xfrm>
            <a:off x="3111500" y="382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66" name="AutoShape 17"/>
          <p:cNvSpPr>
            <a:spLocks noChangeArrowheads="1"/>
          </p:cNvSpPr>
          <p:nvPr/>
        </p:nvSpPr>
        <p:spPr bwMode="auto">
          <a:xfrm>
            <a:off x="2971800" y="5037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67" name="AutoShape 18"/>
          <p:cNvSpPr>
            <a:spLocks noChangeArrowheads="1"/>
          </p:cNvSpPr>
          <p:nvPr/>
        </p:nvSpPr>
        <p:spPr bwMode="auto">
          <a:xfrm>
            <a:off x="723900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68" name="AutoShape 19"/>
          <p:cNvSpPr>
            <a:spLocks noChangeArrowheads="1"/>
          </p:cNvSpPr>
          <p:nvPr/>
        </p:nvSpPr>
        <p:spPr bwMode="auto">
          <a:xfrm>
            <a:off x="2235200" y="5405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69" name="AutoShape 20"/>
          <p:cNvSpPr>
            <a:spLocks noChangeArrowheads="1"/>
          </p:cNvSpPr>
          <p:nvPr/>
        </p:nvSpPr>
        <p:spPr bwMode="auto">
          <a:xfrm>
            <a:off x="3200400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70" name="AutoShape 21"/>
          <p:cNvSpPr>
            <a:spLocks noChangeArrowheads="1"/>
          </p:cNvSpPr>
          <p:nvPr/>
        </p:nvSpPr>
        <p:spPr bwMode="auto">
          <a:xfrm>
            <a:off x="1263650" y="510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71" name="AutoShape 22"/>
          <p:cNvSpPr>
            <a:spLocks noChangeArrowheads="1"/>
          </p:cNvSpPr>
          <p:nvPr/>
        </p:nvSpPr>
        <p:spPr bwMode="auto">
          <a:xfrm>
            <a:off x="952500" y="4618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72" name="AutoShape 23"/>
          <p:cNvSpPr>
            <a:spLocks noChangeArrowheads="1"/>
          </p:cNvSpPr>
          <p:nvPr/>
        </p:nvSpPr>
        <p:spPr bwMode="auto">
          <a:xfrm>
            <a:off x="1009650" y="3094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73" name="AutoShape 24"/>
          <p:cNvSpPr>
            <a:spLocks noChangeArrowheads="1"/>
          </p:cNvSpPr>
          <p:nvPr/>
        </p:nvSpPr>
        <p:spPr bwMode="auto">
          <a:xfrm>
            <a:off x="2505075" y="4229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74" name="AutoShape 25"/>
          <p:cNvSpPr>
            <a:spLocks noChangeArrowheads="1"/>
          </p:cNvSpPr>
          <p:nvPr/>
        </p:nvSpPr>
        <p:spPr bwMode="auto">
          <a:xfrm>
            <a:off x="2124075" y="4362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75" name="AutoShape 26"/>
          <p:cNvSpPr>
            <a:spLocks noChangeArrowheads="1"/>
          </p:cNvSpPr>
          <p:nvPr/>
        </p:nvSpPr>
        <p:spPr bwMode="auto">
          <a:xfrm>
            <a:off x="2409825" y="3124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76" name="Oval 27"/>
          <p:cNvSpPr>
            <a:spLocks noChangeArrowheads="1"/>
          </p:cNvSpPr>
          <p:nvPr/>
        </p:nvSpPr>
        <p:spPr bwMode="auto">
          <a:xfrm>
            <a:off x="1114425" y="3209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77" name="AutoShape 28"/>
          <p:cNvSpPr>
            <a:spLocks noChangeArrowheads="1"/>
          </p:cNvSpPr>
          <p:nvPr/>
        </p:nvSpPr>
        <p:spPr bwMode="auto">
          <a:xfrm>
            <a:off x="1162050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78" name="AutoShape 29"/>
          <p:cNvSpPr>
            <a:spLocks noChangeArrowheads="1"/>
          </p:cNvSpPr>
          <p:nvPr/>
        </p:nvSpPr>
        <p:spPr bwMode="auto">
          <a:xfrm>
            <a:off x="3086100" y="3227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79" name="Line 30"/>
          <p:cNvSpPr>
            <a:spLocks noChangeShapeType="1"/>
          </p:cNvSpPr>
          <p:nvPr/>
        </p:nvSpPr>
        <p:spPr bwMode="auto">
          <a:xfrm flipH="1" flipV="1">
            <a:off x="6107113" y="23114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0" name="Line 31"/>
          <p:cNvSpPr>
            <a:spLocks noChangeShapeType="1"/>
          </p:cNvSpPr>
          <p:nvPr/>
        </p:nvSpPr>
        <p:spPr bwMode="auto">
          <a:xfrm>
            <a:off x="6076950" y="4398963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1" name="AutoShape 32"/>
          <p:cNvSpPr>
            <a:spLocks noChangeArrowheads="1"/>
          </p:cNvSpPr>
          <p:nvPr/>
        </p:nvSpPr>
        <p:spPr bwMode="auto">
          <a:xfrm>
            <a:off x="6375400" y="3762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82" name="AutoShape 33"/>
          <p:cNvSpPr>
            <a:spLocks noChangeArrowheads="1"/>
          </p:cNvSpPr>
          <p:nvPr/>
        </p:nvSpPr>
        <p:spPr bwMode="auto">
          <a:xfrm>
            <a:off x="5800725" y="41195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83" name="AutoShape 34"/>
          <p:cNvSpPr>
            <a:spLocks noChangeArrowheads="1"/>
          </p:cNvSpPr>
          <p:nvPr/>
        </p:nvSpPr>
        <p:spPr bwMode="auto">
          <a:xfrm>
            <a:off x="618172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84" name="AutoShape 35"/>
          <p:cNvSpPr>
            <a:spLocks noChangeArrowheads="1"/>
          </p:cNvSpPr>
          <p:nvPr/>
        </p:nvSpPr>
        <p:spPr bwMode="auto">
          <a:xfrm>
            <a:off x="700087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85" name="AutoShape 36"/>
          <p:cNvSpPr>
            <a:spLocks noChangeArrowheads="1"/>
          </p:cNvSpPr>
          <p:nvPr/>
        </p:nvSpPr>
        <p:spPr bwMode="auto">
          <a:xfrm>
            <a:off x="6067425" y="38084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86" name="AutoShape 37"/>
          <p:cNvSpPr>
            <a:spLocks noChangeArrowheads="1"/>
          </p:cNvSpPr>
          <p:nvPr/>
        </p:nvSpPr>
        <p:spPr bwMode="auto">
          <a:xfrm>
            <a:off x="6276975" y="408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87" name="AutoShape 38"/>
          <p:cNvSpPr>
            <a:spLocks noChangeArrowheads="1"/>
          </p:cNvSpPr>
          <p:nvPr/>
        </p:nvSpPr>
        <p:spPr bwMode="auto">
          <a:xfrm>
            <a:off x="65055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88" name="AutoShape 39"/>
          <p:cNvSpPr>
            <a:spLocks noChangeArrowheads="1"/>
          </p:cNvSpPr>
          <p:nvPr/>
        </p:nvSpPr>
        <p:spPr bwMode="auto">
          <a:xfrm>
            <a:off x="6486525" y="4208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89" name="AutoShape 40"/>
          <p:cNvSpPr>
            <a:spLocks noChangeArrowheads="1"/>
          </p:cNvSpPr>
          <p:nvPr/>
        </p:nvSpPr>
        <p:spPr bwMode="auto">
          <a:xfrm>
            <a:off x="8093075" y="3843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90" name="AutoShape 41"/>
          <p:cNvSpPr>
            <a:spLocks noChangeArrowheads="1"/>
          </p:cNvSpPr>
          <p:nvPr/>
        </p:nvSpPr>
        <p:spPr bwMode="auto">
          <a:xfrm>
            <a:off x="7953375" y="5056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91" name="AutoShape 42"/>
          <p:cNvSpPr>
            <a:spLocks noChangeArrowheads="1"/>
          </p:cNvSpPr>
          <p:nvPr/>
        </p:nvSpPr>
        <p:spPr bwMode="auto">
          <a:xfrm>
            <a:off x="7477125" y="2808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92" name="AutoShape 43"/>
          <p:cNvSpPr>
            <a:spLocks noChangeArrowheads="1"/>
          </p:cNvSpPr>
          <p:nvPr/>
        </p:nvSpPr>
        <p:spPr bwMode="auto">
          <a:xfrm>
            <a:off x="7483475" y="4071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93" name="AutoShape 44"/>
          <p:cNvSpPr>
            <a:spLocks noChangeArrowheads="1"/>
          </p:cNvSpPr>
          <p:nvPr/>
        </p:nvSpPr>
        <p:spPr bwMode="auto">
          <a:xfrm>
            <a:off x="8181975" y="4579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94" name="AutoShape 45"/>
          <p:cNvSpPr>
            <a:spLocks noChangeArrowheads="1"/>
          </p:cNvSpPr>
          <p:nvPr/>
        </p:nvSpPr>
        <p:spPr bwMode="auto">
          <a:xfrm>
            <a:off x="7007225" y="351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95" name="AutoShape 46"/>
          <p:cNvSpPr>
            <a:spLocks noChangeArrowheads="1"/>
          </p:cNvSpPr>
          <p:nvPr/>
        </p:nvSpPr>
        <p:spPr bwMode="auto">
          <a:xfrm>
            <a:off x="7610475" y="4751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96" name="AutoShape 47"/>
          <p:cNvSpPr>
            <a:spLocks noChangeArrowheads="1"/>
          </p:cNvSpPr>
          <p:nvPr/>
        </p:nvSpPr>
        <p:spPr bwMode="auto">
          <a:xfrm>
            <a:off x="7400925" y="3017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97" name="AutoShape 48"/>
          <p:cNvSpPr>
            <a:spLocks noChangeArrowheads="1"/>
          </p:cNvSpPr>
          <p:nvPr/>
        </p:nvSpPr>
        <p:spPr bwMode="auto">
          <a:xfrm>
            <a:off x="6010275" y="4524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98" name="AutoShape 49"/>
          <p:cNvSpPr>
            <a:spLocks noChangeArrowheads="1"/>
          </p:cNvSpPr>
          <p:nvPr/>
        </p:nvSpPr>
        <p:spPr bwMode="auto">
          <a:xfrm>
            <a:off x="5629275" y="46577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99" name="AutoShape 50"/>
          <p:cNvSpPr>
            <a:spLocks noChangeArrowheads="1"/>
          </p:cNvSpPr>
          <p:nvPr/>
        </p:nvSpPr>
        <p:spPr bwMode="auto">
          <a:xfrm>
            <a:off x="7391400" y="3143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200" name="AutoShape 51"/>
          <p:cNvSpPr>
            <a:spLocks noChangeArrowheads="1"/>
          </p:cNvSpPr>
          <p:nvPr/>
        </p:nvSpPr>
        <p:spPr bwMode="auto">
          <a:xfrm>
            <a:off x="6943725" y="2674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201" name="AutoShape 52"/>
          <p:cNvSpPr>
            <a:spLocks noChangeArrowheads="1"/>
          </p:cNvSpPr>
          <p:nvPr/>
        </p:nvSpPr>
        <p:spPr bwMode="auto">
          <a:xfrm>
            <a:off x="8067675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202" name="Line 53"/>
          <p:cNvSpPr>
            <a:spLocks noChangeShapeType="1"/>
          </p:cNvSpPr>
          <p:nvPr/>
        </p:nvSpPr>
        <p:spPr bwMode="auto">
          <a:xfrm flipH="1">
            <a:off x="4859338" y="44005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03" name="Line 54"/>
          <p:cNvSpPr>
            <a:spLocks noChangeShapeType="1"/>
          </p:cNvSpPr>
          <p:nvPr/>
        </p:nvSpPr>
        <p:spPr bwMode="auto">
          <a:xfrm>
            <a:off x="6096000" y="30480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04" name="Line 55"/>
          <p:cNvSpPr>
            <a:spLocks noChangeShapeType="1"/>
          </p:cNvSpPr>
          <p:nvPr/>
        </p:nvSpPr>
        <p:spPr bwMode="auto">
          <a:xfrm flipV="1">
            <a:off x="6324600" y="44196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05" name="Line 56"/>
          <p:cNvSpPr>
            <a:spLocks noChangeShapeType="1"/>
          </p:cNvSpPr>
          <p:nvPr/>
        </p:nvSpPr>
        <p:spPr bwMode="auto">
          <a:xfrm flipV="1">
            <a:off x="4629150" y="30861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06" name="Line 57"/>
          <p:cNvSpPr>
            <a:spLocks noChangeShapeType="1"/>
          </p:cNvSpPr>
          <p:nvPr/>
        </p:nvSpPr>
        <p:spPr bwMode="auto">
          <a:xfrm>
            <a:off x="4610100" y="39243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07" name="AutoShape 58"/>
          <p:cNvSpPr>
            <a:spLocks noChangeArrowheads="1"/>
          </p:cNvSpPr>
          <p:nvPr/>
        </p:nvSpPr>
        <p:spPr bwMode="auto">
          <a:xfrm>
            <a:off x="3581400" y="23622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208" name="Text Box 59"/>
          <p:cNvSpPr txBox="1">
            <a:spLocks noChangeArrowheads="1"/>
          </p:cNvSpPr>
          <p:nvPr/>
        </p:nvSpPr>
        <p:spPr bwMode="auto">
          <a:xfrm>
            <a:off x="3581400" y="3048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l-GR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9209" name="Rectangle 60"/>
          <p:cNvSpPr>
            <a:spLocks noChangeArrowheads="1"/>
          </p:cNvSpPr>
          <p:nvPr/>
        </p:nvSpPr>
        <p:spPr bwMode="auto">
          <a:xfrm>
            <a:off x="0" y="0"/>
            <a:ext cx="480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800"/>
              <a:t>Kernel</a:t>
            </a:r>
            <a:r>
              <a:rPr lang="zh-CN" altLang="en-US" sz="3800"/>
              <a:t> </a:t>
            </a:r>
            <a:r>
              <a:rPr lang="en-US" altLang="zh-CN" sz="3800"/>
              <a:t>SVMs</a:t>
            </a:r>
          </a:p>
        </p:txBody>
      </p:sp>
    </p:spTree>
    <p:extLst>
      <p:ext uri="{BB962C8B-B14F-4D97-AF65-F5344CB8AC3E}">
        <p14:creationId xmlns:p14="http://schemas.microsoft.com/office/powerpoint/2010/main" val="9046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1000" y="22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400"/>
              <a:t>什么样的函数可以做核函数？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57200" y="10668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latin typeface="Times New Roman" panose="02020603050405020304" pitchFamily="18" charset="0"/>
              </a:rPr>
              <a:t>如果 </a:t>
            </a:r>
            <a:r>
              <a:rPr lang="en-US" altLang="zh-CN" sz="2600" i="1" dirty="0">
                <a:latin typeface="Times New Roman" panose="02020603050405020304" pitchFamily="18" charset="0"/>
              </a:rPr>
              <a:t>K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en-US" altLang="zh-CN" sz="2600" dirty="0" err="1">
                <a:latin typeface="Times New Roman" panose="02020603050405020304" pitchFamily="18" charset="0"/>
              </a:rPr>
              <a:t>x</a:t>
            </a:r>
            <a:r>
              <a:rPr lang="en-US" altLang="zh-CN" sz="26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600" dirty="0" err="1">
                <a:latin typeface="Times New Roman" panose="02020603050405020304" pitchFamily="18" charset="0"/>
              </a:rPr>
              <a:t>,x</a:t>
            </a:r>
            <a:r>
              <a:rPr lang="en-US" altLang="zh-CN" sz="26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600" dirty="0">
                <a:latin typeface="Times New Roman" panose="02020603050405020304" pitchFamily="18" charset="0"/>
              </a:rPr>
              <a:t>) </a:t>
            </a:r>
            <a:r>
              <a:rPr lang="zh-CN" altLang="en-US" sz="2600" dirty="0">
                <a:latin typeface="Times New Roman" panose="02020603050405020304" pitchFamily="18" charset="0"/>
              </a:rPr>
              <a:t>总可以写成：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i="1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600" i="1" dirty="0">
                <a:latin typeface="Times New Roman" panose="02020603050405020304" pitchFamily="18" charset="0"/>
              </a:rPr>
              <a:t>K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en-US" altLang="zh-CN" sz="2600" dirty="0" err="1">
                <a:latin typeface="Times New Roman" panose="02020603050405020304" pitchFamily="18" charset="0"/>
              </a:rPr>
              <a:t>x</a:t>
            </a:r>
            <a:r>
              <a:rPr lang="en-US" altLang="zh-CN" sz="26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600" dirty="0" err="1">
                <a:latin typeface="Times New Roman" panose="02020603050405020304" pitchFamily="18" charset="0"/>
              </a:rPr>
              <a:t>,x</a:t>
            </a:r>
            <a:r>
              <a:rPr lang="en-US" altLang="zh-CN" sz="26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600" dirty="0">
                <a:latin typeface="Times New Roman" panose="02020603050405020304" pitchFamily="18" charset="0"/>
              </a:rPr>
              <a:t>)= </a:t>
            </a:r>
            <a:r>
              <a:rPr lang="el-GR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600" dirty="0">
                <a:latin typeface="Times New Roman" panose="02020603050405020304" pitchFamily="18" charset="0"/>
              </a:rPr>
              <a:t>(x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600" baseline="30000" dirty="0">
                <a:latin typeface="Times New Roman" panose="02020603050405020304" pitchFamily="18" charset="0"/>
              </a:rPr>
              <a:t>T</a:t>
            </a:r>
            <a:r>
              <a:rPr lang="el-GR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en-US" altLang="zh-CN" sz="2600" dirty="0" err="1">
                <a:latin typeface="Times New Roman" panose="02020603050405020304" pitchFamily="18" charset="0"/>
              </a:rPr>
              <a:t>x</a:t>
            </a:r>
            <a:r>
              <a:rPr lang="en-US" altLang="zh-CN" sz="26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600" dirty="0">
                <a:latin typeface="Times New Roman" panose="02020603050405020304" pitchFamily="18" charset="0"/>
              </a:rPr>
              <a:t>) </a:t>
            </a:r>
            <a:r>
              <a:rPr lang="zh-CN" altLang="en-US" sz="2600" dirty="0">
                <a:latin typeface="Times New Roman" panose="02020603050405020304" pitchFamily="18" charset="0"/>
              </a:rPr>
              <a:t>的形式，</a:t>
            </a:r>
            <a:r>
              <a:rPr lang="zh-CN" altLang="en-US" sz="2200" dirty="0">
                <a:latin typeface="Times New Roman" panose="02020603050405020304" pitchFamily="18" charset="0"/>
              </a:rPr>
              <a:t>则</a:t>
            </a:r>
            <a:r>
              <a:rPr lang="en-US" altLang="zh-CN" sz="2200" dirty="0">
                <a:latin typeface="Times New Roman" panose="02020603050405020304" pitchFamily="18" charset="0"/>
              </a:rPr>
              <a:t>K</a:t>
            </a:r>
            <a:r>
              <a:rPr lang="zh-CN" altLang="en-US" sz="2200" dirty="0">
                <a:latin typeface="Times New Roman" panose="02020603050405020304" pitchFamily="18" charset="0"/>
              </a:rPr>
              <a:t>可以做核函数</a:t>
            </a:r>
            <a:r>
              <a:rPr lang="en-US" altLang="zh-CN" sz="2600" dirty="0">
                <a:latin typeface="Times New Roman" panose="02020603050405020304" pitchFamily="18" charset="0"/>
              </a:rPr>
              <a:t>.</a:t>
            </a:r>
            <a:r>
              <a:rPr lang="en-US" altLang="zh-CN" dirty="0"/>
              <a:t> </a:t>
            </a:r>
          </a:p>
          <a:p>
            <a:pPr eaLnBrk="1" hangingPunct="1"/>
            <a:r>
              <a:rPr lang="en-US" altLang="zh-CN" sz="2600" dirty="0">
                <a:latin typeface="Times New Roman" panose="02020603050405020304" pitchFamily="18" charset="0"/>
              </a:rPr>
              <a:t>Mercer’s </a:t>
            </a:r>
            <a:r>
              <a:rPr lang="zh-CN" altLang="en-US" sz="2600" dirty="0">
                <a:latin typeface="Times New Roman" panose="02020603050405020304" pitchFamily="18" charset="0"/>
              </a:rPr>
              <a:t>定律</a:t>
            </a:r>
            <a:r>
              <a:rPr lang="en-US" altLang="zh-CN" sz="2600" dirty="0">
                <a:latin typeface="Times New Roman" panose="02020603050405020304" pitchFamily="18" charset="0"/>
              </a:rPr>
              <a:t>: 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每一个半正定的对称函数都可以是一个核函数</a:t>
            </a:r>
          </a:p>
          <a:p>
            <a:r>
              <a:rPr lang="zh-CN" altLang="en-US" sz="2600" dirty="0">
                <a:latin typeface="Times New Roman" panose="02020603050405020304" pitchFamily="18" charset="0"/>
              </a:rPr>
              <a:t>半正定的对称函数对应半正定的矩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阵</a:t>
            </a:r>
            <a:r>
              <a:rPr lang="zh-CN" altLang="en-US" sz="26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800" dirty="0" smtClean="0"/>
              <a:t>X‘K</a:t>
            </a:r>
            <a:r>
              <a:rPr lang="en-US" altLang="zh-CN" sz="2800" i="1" dirty="0" smtClean="0"/>
              <a:t>X</a:t>
            </a:r>
            <a:r>
              <a:rPr lang="en-US" altLang="zh-CN" sz="2800" i="1" dirty="0"/>
              <a:t>≥</a:t>
            </a:r>
            <a:r>
              <a:rPr lang="en-US" altLang="zh-CN" sz="2800" i="1" dirty="0" smtClean="0"/>
              <a:t>0</a:t>
            </a:r>
            <a:r>
              <a:rPr lang="zh-CN" altLang="en-US" sz="2800" dirty="0"/>
              <a:t>）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2600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94244" name="Group 4"/>
          <p:cNvGraphicFramePr>
            <a:graphicFrameLocks noGrp="1"/>
          </p:cNvGraphicFramePr>
          <p:nvPr/>
        </p:nvGraphicFramePr>
        <p:xfrm>
          <a:off x="1371600" y="3657600"/>
          <a:ext cx="6858000" cy="2498726"/>
        </p:xfrm>
        <a:graphic>
          <a:graphicData uri="http://schemas.openxmlformats.org/drawingml/2006/table">
            <a:tbl>
              <a:tblPr/>
              <a:tblGrid>
                <a:gridCol w="1370013"/>
                <a:gridCol w="1373187"/>
                <a:gridCol w="1371600"/>
                <a:gridCol w="1373188"/>
                <a:gridCol w="1370012"/>
              </a:tblGrid>
              <a:tr h="5180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K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(x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,x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K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(x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,x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K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(x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,x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charset="-122"/>
                        </a:rPr>
                        <a:t>…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K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(x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,x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K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(x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,x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K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(x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,x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K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(x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,x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K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(x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,x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charset="-122"/>
                        </a:rPr>
                        <a:t>…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charset="-122"/>
                        </a:rPr>
                        <a:t>…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charset="-122"/>
                        </a:rPr>
                        <a:t>…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charset="-122"/>
                        </a:rPr>
                        <a:t>…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charset="-122"/>
                        </a:rPr>
                        <a:t>…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K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(x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,x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K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(x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,x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K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(x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,x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charset="-122"/>
                        </a:rPr>
                        <a:t>…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K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,x</a:t>
                      </a:r>
                      <a:r>
                        <a:rPr kumimoji="0" lang="en-US" altLang="zh-CN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533400" y="434340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K=</a:t>
            </a:r>
          </a:p>
        </p:txBody>
      </p:sp>
    </p:spTree>
    <p:extLst>
      <p:ext uri="{BB962C8B-B14F-4D97-AF65-F5344CB8AC3E}">
        <p14:creationId xmlns:p14="http://schemas.microsoft.com/office/powerpoint/2010/main" val="7703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ChangeArrowheads="1"/>
          </p:cNvSpPr>
          <p:nvPr/>
        </p:nvSpPr>
        <p:spPr bwMode="auto">
          <a:xfrm>
            <a:off x="304800" y="914400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latin typeface="Times New Roman" panose="02020603050405020304" pitchFamily="18" charset="0"/>
              </a:rPr>
              <a:t>线性分类器的运算是内积运算</a:t>
            </a:r>
          </a:p>
          <a:p>
            <a:pPr lvl="1" eaLnBrk="1" hangingPunct="1"/>
            <a:r>
              <a:rPr lang="en-US" altLang="zh-CN" sz="2000" i="1" dirty="0">
                <a:latin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>
                <a:latin typeface="Times New Roman" panose="02020603050405020304" pitchFamily="18" charset="0"/>
              </a:rPr>
              <a:t>,x</a:t>
            </a:r>
            <a:r>
              <a:rPr lang="en-US" altLang="zh-CN" sz="20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</a:rPr>
              <a:t>)=</a:t>
            </a:r>
            <a:r>
              <a:rPr lang="en-US" altLang="zh-CN" sz="2000" dirty="0" err="1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000" dirty="0" err="1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err="1">
                <a:latin typeface="Times New Roman" panose="02020603050405020304" pitchFamily="18" charset="0"/>
              </a:rPr>
              <a:t>j</a:t>
            </a:r>
            <a:endParaRPr lang="en-US" altLang="zh-CN" sz="2000" baseline="-250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200" dirty="0">
                <a:latin typeface="Times New Roman" panose="02020603050405020304" pitchFamily="18" charset="0"/>
              </a:rPr>
              <a:t>如果 </a:t>
            </a:r>
            <a:r>
              <a:rPr lang="el-G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x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l-G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则内积变为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200" i="1" dirty="0">
                <a:latin typeface="Times New Roman" panose="02020603050405020304" pitchFamily="18" charset="0"/>
              </a:rPr>
              <a:t>K</a:t>
            </a:r>
            <a:r>
              <a:rPr lang="en-US" altLang="zh-CN" sz="2200" dirty="0">
                <a:latin typeface="Times New Roman" panose="02020603050405020304" pitchFamily="18" charset="0"/>
              </a:rPr>
              <a:t>(</a:t>
            </a:r>
            <a:r>
              <a:rPr lang="en-US" altLang="zh-CN" sz="2200" dirty="0" err="1">
                <a:latin typeface="Times New Roman" panose="02020603050405020304" pitchFamily="18" charset="0"/>
              </a:rPr>
              <a:t>x</a:t>
            </a:r>
            <a:r>
              <a:rPr lang="en-US" altLang="zh-CN" sz="22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200" dirty="0" err="1">
                <a:latin typeface="Times New Roman" panose="02020603050405020304" pitchFamily="18" charset="0"/>
              </a:rPr>
              <a:t>,x</a:t>
            </a:r>
            <a:r>
              <a:rPr lang="en-US" altLang="zh-CN" sz="22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</a:rPr>
              <a:t>)= </a:t>
            </a:r>
            <a:r>
              <a:rPr lang="el-G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200" dirty="0">
                <a:latin typeface="Times New Roman" panose="02020603050405020304" pitchFamily="18" charset="0"/>
              </a:rPr>
              <a:t>(x</a:t>
            </a:r>
            <a:r>
              <a:rPr lang="en-US" altLang="zh-CN" sz="2200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</a:rPr>
              <a:t>)</a:t>
            </a:r>
            <a:r>
              <a:rPr lang="en-US" altLang="zh-CN" sz="22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200" baseline="30000" dirty="0">
                <a:latin typeface="Times New Roman" panose="02020603050405020304" pitchFamily="18" charset="0"/>
              </a:rPr>
              <a:t>T</a:t>
            </a:r>
            <a:r>
              <a:rPr lang="el-G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200" dirty="0">
                <a:latin typeface="Times New Roman" panose="02020603050405020304" pitchFamily="18" charset="0"/>
              </a:rPr>
              <a:t>(</a:t>
            </a:r>
            <a:r>
              <a:rPr lang="en-US" altLang="zh-CN" sz="2200" dirty="0" err="1">
                <a:latin typeface="Times New Roman" panose="02020603050405020304" pitchFamily="18" charset="0"/>
              </a:rPr>
              <a:t>x</a:t>
            </a:r>
            <a:r>
              <a:rPr lang="en-US" altLang="zh-CN" sz="22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 sz="2200" dirty="0">
                <a:latin typeface="Times New Roman" panose="02020603050405020304" pitchFamily="18" charset="0"/>
              </a:rPr>
              <a:t>“</a:t>
            </a:r>
            <a:r>
              <a:rPr lang="zh-CN" altLang="en-US" sz="2200" dirty="0">
                <a:latin typeface="Times New Roman" panose="02020603050405020304" pitchFamily="18" charset="0"/>
              </a:rPr>
              <a:t>核函数” </a:t>
            </a:r>
            <a:r>
              <a:rPr lang="zh-CN" altLang="en-US" sz="2200" dirty="0" smtClean="0">
                <a:latin typeface="Times New Roman" panose="02020603050405020304" pitchFamily="18" charset="0"/>
              </a:rPr>
              <a:t>可看做高</a:t>
            </a:r>
            <a:r>
              <a:rPr lang="zh-CN" altLang="en-US" sz="2200" dirty="0">
                <a:latin typeface="Times New Roman" panose="02020603050405020304" pitchFamily="18" charset="0"/>
              </a:rPr>
              <a:t>维空间的内积函数</a:t>
            </a:r>
            <a:r>
              <a:rPr lang="en-US" altLang="zh-CN" sz="2200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zh-CN" altLang="en-US" sz="2200" dirty="0">
                <a:latin typeface="Times New Roman" panose="02020603050405020304" pitchFamily="18" charset="0"/>
              </a:rPr>
              <a:t>例如</a:t>
            </a:r>
            <a:r>
              <a:rPr lang="en-US" altLang="zh-CN" sz="2200" dirty="0">
                <a:latin typeface="Times New Roman" panose="02020603050405020304" pitchFamily="18" charset="0"/>
              </a:rPr>
              <a:t>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Times New Roman" panose="02020603050405020304" pitchFamily="18" charset="0"/>
              </a:rPr>
              <a:t>	2-</a:t>
            </a:r>
            <a:r>
              <a:rPr lang="zh-CN" altLang="en-US" sz="2200" dirty="0">
                <a:latin typeface="Times New Roman" panose="02020603050405020304" pitchFamily="18" charset="0"/>
              </a:rPr>
              <a:t>维向量 </a:t>
            </a:r>
            <a:r>
              <a:rPr lang="en-US" altLang="zh-CN" sz="2200" dirty="0">
                <a:latin typeface="Times New Roman" panose="02020603050405020304" pitchFamily="18" charset="0"/>
              </a:rPr>
              <a:t>x=[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1   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</a:rPr>
              <a:t>];  </a:t>
            </a:r>
            <a:r>
              <a:rPr lang="zh-CN" altLang="en-US" sz="2200" dirty="0">
                <a:latin typeface="Times New Roman" panose="02020603050405020304" pitchFamily="18" charset="0"/>
              </a:rPr>
              <a:t>如果 </a:t>
            </a:r>
            <a:r>
              <a:rPr lang="en-US" altLang="zh-CN" sz="2200" i="1" dirty="0">
                <a:latin typeface="Times New Roman" panose="02020603050405020304" pitchFamily="18" charset="0"/>
              </a:rPr>
              <a:t>K</a:t>
            </a:r>
            <a:r>
              <a:rPr lang="en-US" altLang="zh-CN" sz="2200" dirty="0">
                <a:latin typeface="Times New Roman" panose="02020603050405020304" pitchFamily="18" charset="0"/>
              </a:rPr>
              <a:t>(</a:t>
            </a:r>
            <a:r>
              <a:rPr lang="en-US" altLang="zh-CN" sz="2200" dirty="0" err="1">
                <a:latin typeface="Times New Roman" panose="02020603050405020304" pitchFamily="18" charset="0"/>
              </a:rPr>
              <a:t>x</a:t>
            </a:r>
            <a:r>
              <a:rPr lang="en-US" altLang="zh-CN" sz="22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200" dirty="0" err="1">
                <a:latin typeface="Times New Roman" panose="02020603050405020304" pitchFamily="18" charset="0"/>
              </a:rPr>
              <a:t>,x</a:t>
            </a:r>
            <a:r>
              <a:rPr lang="en-US" altLang="zh-CN" sz="22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</a:rPr>
              <a:t>)=(1 + </a:t>
            </a:r>
            <a:r>
              <a:rPr lang="en-US" altLang="zh-CN" sz="2200" dirty="0" err="1">
                <a:latin typeface="Times New Roman" panose="02020603050405020304" pitchFamily="18" charset="0"/>
              </a:rPr>
              <a:t>x</a:t>
            </a:r>
            <a:r>
              <a:rPr lang="en-US" altLang="zh-CN" sz="22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200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200" dirty="0" err="1">
                <a:latin typeface="Times New Roman" panose="02020603050405020304" pitchFamily="18" charset="0"/>
              </a:rPr>
              <a:t>x</a:t>
            </a:r>
            <a:r>
              <a:rPr lang="en-US" altLang="zh-CN" sz="22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</a:rPr>
              <a:t>)</a:t>
            </a:r>
            <a:r>
              <a:rPr lang="en-US" altLang="zh-CN" sz="22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200" baseline="-25000" dirty="0">
                <a:latin typeface="Times New Roman" panose="02020603050405020304" pitchFamily="18" charset="0"/>
              </a:rPr>
              <a:t>,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Times New Roman" panose="02020603050405020304" pitchFamily="18" charset="0"/>
              </a:rPr>
              <a:t>	</a:t>
            </a:r>
            <a:r>
              <a:rPr lang="zh-CN" altLang="en-US" sz="2200" dirty="0">
                <a:latin typeface="Times New Roman" panose="02020603050405020304" pitchFamily="18" charset="0"/>
              </a:rPr>
              <a:t>且 </a:t>
            </a:r>
            <a:r>
              <a:rPr lang="en-US" altLang="zh-CN" sz="2200" i="1" dirty="0">
                <a:latin typeface="Times New Roman" panose="02020603050405020304" pitchFamily="18" charset="0"/>
              </a:rPr>
              <a:t>K</a:t>
            </a:r>
            <a:r>
              <a:rPr lang="en-US" altLang="zh-CN" sz="2200" dirty="0">
                <a:latin typeface="Times New Roman" panose="02020603050405020304" pitchFamily="18" charset="0"/>
              </a:rPr>
              <a:t>(</a:t>
            </a:r>
            <a:r>
              <a:rPr lang="en-US" altLang="zh-CN" sz="2200" dirty="0" err="1">
                <a:latin typeface="Times New Roman" panose="02020603050405020304" pitchFamily="18" charset="0"/>
              </a:rPr>
              <a:t>x</a:t>
            </a:r>
            <a:r>
              <a:rPr lang="en-US" altLang="zh-CN" sz="22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200" dirty="0" err="1">
                <a:latin typeface="Times New Roman" panose="02020603050405020304" pitchFamily="18" charset="0"/>
              </a:rPr>
              <a:t>,x</a:t>
            </a:r>
            <a:r>
              <a:rPr lang="en-US" altLang="zh-CN" sz="22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</a:rPr>
              <a:t>)= </a:t>
            </a:r>
            <a:r>
              <a:rPr lang="el-G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200" dirty="0">
                <a:latin typeface="Times New Roman" panose="02020603050405020304" pitchFamily="18" charset="0"/>
              </a:rPr>
              <a:t>(x</a:t>
            </a:r>
            <a:r>
              <a:rPr lang="en-US" altLang="zh-CN" sz="2200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</a:rPr>
              <a:t>)</a:t>
            </a:r>
            <a:r>
              <a:rPr lang="en-US" altLang="zh-CN" sz="22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200" baseline="30000" dirty="0">
                <a:latin typeface="Times New Roman" panose="02020603050405020304" pitchFamily="18" charset="0"/>
              </a:rPr>
              <a:t>T</a:t>
            </a:r>
            <a:r>
              <a:rPr lang="el-G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200" dirty="0">
                <a:latin typeface="Times New Roman" panose="02020603050405020304" pitchFamily="18" charset="0"/>
              </a:rPr>
              <a:t>(</a:t>
            </a:r>
            <a:r>
              <a:rPr lang="en-US" altLang="zh-CN" sz="2200" dirty="0" err="1">
                <a:latin typeface="Times New Roman" panose="02020603050405020304" pitchFamily="18" charset="0"/>
              </a:rPr>
              <a:t>x</a:t>
            </a:r>
            <a:r>
              <a:rPr lang="en-US" altLang="zh-CN" sz="22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</a:rPr>
              <a:t>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Times New Roman" panose="02020603050405020304" pitchFamily="18" charset="0"/>
              </a:rPr>
              <a:t>	 </a:t>
            </a:r>
            <a:r>
              <a:rPr lang="en-US" altLang="zh-CN" sz="2200" i="1" dirty="0">
                <a:latin typeface="Times New Roman" panose="02020603050405020304" pitchFamily="18" charset="0"/>
              </a:rPr>
              <a:t>K</a:t>
            </a:r>
            <a:r>
              <a:rPr lang="en-US" altLang="zh-CN" sz="2200" dirty="0">
                <a:latin typeface="Times New Roman" panose="02020603050405020304" pitchFamily="18" charset="0"/>
              </a:rPr>
              <a:t>(</a:t>
            </a:r>
            <a:r>
              <a:rPr lang="en-US" altLang="zh-CN" sz="2200" dirty="0" err="1">
                <a:latin typeface="Times New Roman" panose="02020603050405020304" pitchFamily="18" charset="0"/>
              </a:rPr>
              <a:t>x</a:t>
            </a:r>
            <a:r>
              <a:rPr lang="en-US" altLang="zh-CN" sz="22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200" dirty="0" err="1">
                <a:latin typeface="Times New Roman" panose="02020603050405020304" pitchFamily="18" charset="0"/>
              </a:rPr>
              <a:t>,x</a:t>
            </a:r>
            <a:r>
              <a:rPr lang="en-US" altLang="zh-CN" sz="22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</a:rPr>
              <a:t>)=(1 + </a:t>
            </a:r>
            <a:r>
              <a:rPr lang="en-US" altLang="zh-CN" sz="2200" dirty="0" err="1">
                <a:latin typeface="Times New Roman" panose="02020603050405020304" pitchFamily="18" charset="0"/>
              </a:rPr>
              <a:t>x</a:t>
            </a:r>
            <a:r>
              <a:rPr lang="en-US" altLang="zh-CN" sz="22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200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200" dirty="0" err="1">
                <a:latin typeface="Times New Roman" panose="02020603050405020304" pitchFamily="18" charset="0"/>
              </a:rPr>
              <a:t>x</a:t>
            </a:r>
            <a:r>
              <a:rPr lang="en-US" altLang="zh-CN" sz="22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</a:rPr>
              <a:t>)</a:t>
            </a:r>
            <a:r>
              <a:rPr lang="en-US" altLang="zh-CN" sz="22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200" baseline="-25000" dirty="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aseline="-25000" dirty="0">
                <a:latin typeface="Times New Roman" panose="02020603050405020304" pitchFamily="18" charset="0"/>
              </a:rPr>
              <a:t>                           </a:t>
            </a:r>
            <a:r>
              <a:rPr lang="en-US" altLang="zh-CN" sz="2200" dirty="0">
                <a:latin typeface="Times New Roman" panose="02020603050405020304" pitchFamily="18" charset="0"/>
              </a:rPr>
              <a:t>= 1+ 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i1</a:t>
            </a:r>
            <a:r>
              <a:rPr lang="en-US" altLang="zh-CN" sz="2200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j1</a:t>
            </a:r>
            <a:r>
              <a:rPr lang="en-US" altLang="zh-CN" sz="2200" i="1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sz="2200" i="1" dirty="0">
                <a:latin typeface="Times New Roman" panose="02020603050405020304" pitchFamily="18" charset="0"/>
              </a:rPr>
              <a:t>+ </a:t>
            </a:r>
            <a:r>
              <a:rPr lang="en-US" altLang="zh-CN" sz="2200" dirty="0">
                <a:latin typeface="Times New Roman" panose="02020603050405020304" pitchFamily="18" charset="0"/>
              </a:rPr>
              <a:t>2 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i1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j1</a:t>
            </a:r>
            <a:r>
              <a:rPr lang="en-US" altLang="zh-CN" sz="2200" i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i2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j2</a:t>
            </a:r>
            <a:r>
              <a:rPr lang="en-US" altLang="zh-CN" sz="2200" i="1" dirty="0">
                <a:latin typeface="Times New Roman" panose="02020603050405020304" pitchFamily="18" charset="0"/>
              </a:rPr>
              <a:t>+ 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i2</a:t>
            </a:r>
            <a:r>
              <a:rPr lang="en-US" altLang="zh-CN" sz="2200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j2</a:t>
            </a:r>
            <a:r>
              <a:rPr lang="en-US" altLang="zh-CN" sz="2200" i="1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sz="2200" dirty="0">
                <a:latin typeface="Times New Roman" panose="02020603050405020304" pitchFamily="18" charset="0"/>
              </a:rPr>
              <a:t>+ 2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i1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j1 </a:t>
            </a:r>
            <a:r>
              <a:rPr lang="en-US" altLang="zh-CN" sz="2200" i="1" dirty="0">
                <a:latin typeface="Times New Roman" panose="02020603050405020304" pitchFamily="18" charset="0"/>
              </a:rPr>
              <a:t>+ </a:t>
            </a:r>
            <a:r>
              <a:rPr lang="en-US" altLang="zh-CN" sz="2200" dirty="0">
                <a:latin typeface="Times New Roman" panose="02020603050405020304" pitchFamily="18" charset="0"/>
              </a:rPr>
              <a:t>2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i2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j2</a:t>
            </a:r>
            <a:endParaRPr lang="en-US" altLang="zh-CN" sz="2200" i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i="1" dirty="0">
                <a:latin typeface="Times New Roman" panose="02020603050405020304" pitchFamily="18" charset="0"/>
              </a:rPr>
              <a:t>	      = </a:t>
            </a:r>
            <a:r>
              <a:rPr lang="en-US" altLang="zh-CN" sz="2200" dirty="0">
                <a:latin typeface="Times New Roman" panose="02020603050405020304" pitchFamily="18" charset="0"/>
              </a:rPr>
              <a:t>[1  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i1</a:t>
            </a:r>
            <a:r>
              <a:rPr lang="en-US" altLang="zh-CN" sz="2200" i="1" baseline="30000" dirty="0">
                <a:latin typeface="Times New Roman" panose="02020603050405020304" pitchFamily="18" charset="0"/>
              </a:rPr>
              <a:t>2  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r>
              <a:rPr lang="en-US" altLang="zh-CN" sz="2200" dirty="0">
                <a:latin typeface="Times New Roman" panose="02020603050405020304" pitchFamily="18" charset="0"/>
              </a:rPr>
              <a:t>2 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i1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i2  </a:t>
            </a:r>
            <a:r>
              <a:rPr lang="en-US" altLang="zh-CN" sz="2200" i="1" dirty="0">
                <a:latin typeface="Times New Roman" panose="02020603050405020304" pitchFamily="18" charset="0"/>
              </a:rPr>
              <a:t> 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i2</a:t>
            </a:r>
            <a:r>
              <a:rPr lang="en-US" altLang="zh-CN" sz="2200" i="1" baseline="30000" dirty="0">
                <a:latin typeface="Times New Roman" panose="02020603050405020304" pitchFamily="18" charset="0"/>
              </a:rPr>
              <a:t>2  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r>
              <a:rPr lang="en-US" altLang="zh-CN" sz="2200" dirty="0">
                <a:latin typeface="Times New Roman" panose="02020603050405020304" pitchFamily="18" charset="0"/>
              </a:rPr>
              <a:t>2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i1  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r>
              <a:rPr lang="en-US" altLang="zh-CN" sz="2200" dirty="0">
                <a:latin typeface="Times New Roman" panose="02020603050405020304" pitchFamily="18" charset="0"/>
              </a:rPr>
              <a:t>2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i2</a:t>
            </a:r>
            <a:r>
              <a:rPr lang="en-US" altLang="zh-CN" sz="2200" dirty="0">
                <a:latin typeface="Times New Roman" panose="02020603050405020304" pitchFamily="18" charset="0"/>
              </a:rPr>
              <a:t>]</a:t>
            </a:r>
            <a:r>
              <a:rPr lang="en-US" altLang="zh-CN" sz="2200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</a:rPr>
              <a:t>[1  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j1</a:t>
            </a:r>
            <a:r>
              <a:rPr lang="en-US" altLang="zh-CN" sz="2200" i="1" baseline="30000" dirty="0">
                <a:latin typeface="Times New Roman" panose="02020603050405020304" pitchFamily="18" charset="0"/>
              </a:rPr>
              <a:t>2  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r>
              <a:rPr lang="en-US" altLang="zh-CN" sz="2200" dirty="0">
                <a:latin typeface="Times New Roman" panose="02020603050405020304" pitchFamily="18" charset="0"/>
              </a:rPr>
              <a:t>2 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j1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j2  </a:t>
            </a:r>
            <a:r>
              <a:rPr lang="en-US" altLang="zh-CN" sz="2200" i="1" dirty="0">
                <a:latin typeface="Times New Roman" panose="02020603050405020304" pitchFamily="18" charset="0"/>
              </a:rPr>
              <a:t> 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j2</a:t>
            </a:r>
            <a:r>
              <a:rPr lang="en-US" altLang="zh-CN" sz="2200" i="1" baseline="30000" dirty="0">
                <a:latin typeface="Times New Roman" panose="02020603050405020304" pitchFamily="18" charset="0"/>
              </a:rPr>
              <a:t>2  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r>
              <a:rPr lang="en-US" altLang="zh-CN" sz="2200" dirty="0">
                <a:latin typeface="Times New Roman" panose="02020603050405020304" pitchFamily="18" charset="0"/>
              </a:rPr>
              <a:t>2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j1  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r>
              <a:rPr lang="en-US" altLang="zh-CN" sz="2200" dirty="0">
                <a:latin typeface="Times New Roman" panose="02020603050405020304" pitchFamily="18" charset="0"/>
              </a:rPr>
              <a:t>2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j2</a:t>
            </a:r>
            <a:r>
              <a:rPr lang="en-US" altLang="zh-CN" sz="2200" dirty="0">
                <a:latin typeface="Times New Roman" panose="02020603050405020304" pitchFamily="18" charset="0"/>
              </a:rPr>
              <a:t>] </a:t>
            </a:r>
            <a:r>
              <a:rPr lang="en-US" altLang="zh-CN" sz="2200" baseline="30000" dirty="0">
                <a:latin typeface="Times New Roman" panose="02020603050405020304" pitchFamily="18" charset="0"/>
              </a:rPr>
              <a:t>T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Times New Roman" panose="02020603050405020304" pitchFamily="18" charset="0"/>
              </a:rPr>
              <a:t>	      = </a:t>
            </a:r>
            <a:r>
              <a:rPr lang="el-G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200" dirty="0">
                <a:latin typeface="Times New Roman" panose="02020603050405020304" pitchFamily="18" charset="0"/>
              </a:rPr>
              <a:t>(x</a:t>
            </a:r>
            <a:r>
              <a:rPr lang="en-US" altLang="zh-CN" sz="2200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</a:rPr>
              <a:t>)</a:t>
            </a:r>
            <a:r>
              <a:rPr lang="en-US" altLang="zh-CN" sz="22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200" baseline="30000" dirty="0">
                <a:latin typeface="Times New Roman" panose="02020603050405020304" pitchFamily="18" charset="0"/>
              </a:rPr>
              <a:t>T</a:t>
            </a:r>
            <a:r>
              <a:rPr lang="el-G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200" dirty="0">
                <a:latin typeface="Times New Roman" panose="02020603050405020304" pitchFamily="18" charset="0"/>
              </a:rPr>
              <a:t>(</a:t>
            </a:r>
            <a:r>
              <a:rPr lang="en-US" altLang="zh-CN" sz="2200" dirty="0" err="1">
                <a:latin typeface="Times New Roman" panose="02020603050405020304" pitchFamily="18" charset="0"/>
              </a:rPr>
              <a:t>x</a:t>
            </a:r>
            <a:r>
              <a:rPr lang="en-US" altLang="zh-CN" sz="22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</a:rPr>
              <a:t>),    </a:t>
            </a:r>
            <a:r>
              <a:rPr lang="zh-CN" altLang="en-US" sz="2200" dirty="0">
                <a:latin typeface="Times New Roman" panose="02020603050405020304" pitchFamily="18" charset="0"/>
              </a:rPr>
              <a:t>其中 </a:t>
            </a:r>
            <a:r>
              <a:rPr lang="el-G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200" dirty="0">
                <a:latin typeface="Times New Roman" panose="02020603050405020304" pitchFamily="18" charset="0"/>
              </a:rPr>
              <a:t>(x) = </a:t>
            </a:r>
            <a:r>
              <a:rPr lang="en-US" altLang="zh-CN" sz="22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</a:rPr>
              <a:t>[1  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200" i="1" baseline="30000" dirty="0">
                <a:latin typeface="Times New Roman" panose="02020603050405020304" pitchFamily="18" charset="0"/>
              </a:rPr>
              <a:t>2  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r>
              <a:rPr lang="en-US" altLang="zh-CN" sz="2200" dirty="0">
                <a:latin typeface="Times New Roman" panose="02020603050405020304" pitchFamily="18" charset="0"/>
              </a:rPr>
              <a:t>2 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2  </a:t>
            </a:r>
            <a:r>
              <a:rPr lang="en-US" altLang="zh-CN" sz="2200" i="1" dirty="0">
                <a:latin typeface="Times New Roman" panose="02020603050405020304" pitchFamily="18" charset="0"/>
              </a:rPr>
              <a:t> 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200" i="1" baseline="30000" dirty="0">
                <a:latin typeface="Times New Roman" panose="02020603050405020304" pitchFamily="18" charset="0"/>
              </a:rPr>
              <a:t>2   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r>
              <a:rPr lang="en-US" altLang="zh-CN" sz="2200" dirty="0">
                <a:latin typeface="Times New Roman" panose="02020603050405020304" pitchFamily="18" charset="0"/>
              </a:rPr>
              <a:t>2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1  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r>
              <a:rPr lang="en-US" altLang="zh-CN" sz="2200" dirty="0">
                <a:latin typeface="Times New Roman" panose="02020603050405020304" pitchFamily="18" charset="0"/>
              </a:rPr>
              <a:t>2</a:t>
            </a:r>
            <a:r>
              <a:rPr lang="en-US" altLang="zh-CN" sz="2200" i="1" dirty="0">
                <a:latin typeface="Times New Roman" panose="02020603050405020304" pitchFamily="18" charset="0"/>
              </a:rPr>
              <a:t>x</a:t>
            </a:r>
            <a:r>
              <a:rPr lang="en-US" altLang="zh-CN" sz="22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l-GR" altLang="zh-CN" sz="2200" dirty="0">
              <a:latin typeface="Times New Roman" panose="02020603050405020304" pitchFamily="18" charset="0"/>
            </a:endParaRPr>
          </a:p>
        </p:txBody>
      </p:sp>
      <p:sp>
        <p:nvSpPr>
          <p:cNvPr id="51203" name="Line 6"/>
          <p:cNvSpPr>
            <a:spLocks noChangeShapeType="1"/>
          </p:cNvSpPr>
          <p:nvPr/>
        </p:nvSpPr>
        <p:spPr bwMode="auto">
          <a:xfrm>
            <a:off x="3924300" y="4978400"/>
            <a:ext cx="1619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Line 7"/>
          <p:cNvSpPr>
            <a:spLocks noChangeShapeType="1"/>
          </p:cNvSpPr>
          <p:nvPr/>
        </p:nvSpPr>
        <p:spPr bwMode="auto">
          <a:xfrm>
            <a:off x="2376488" y="4983163"/>
            <a:ext cx="17938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Line 9"/>
          <p:cNvSpPr>
            <a:spLocks noChangeShapeType="1"/>
          </p:cNvSpPr>
          <p:nvPr/>
        </p:nvSpPr>
        <p:spPr bwMode="auto">
          <a:xfrm>
            <a:off x="8308975" y="4957763"/>
            <a:ext cx="2063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Line 11"/>
          <p:cNvSpPr>
            <a:spLocks noChangeShapeType="1"/>
          </p:cNvSpPr>
          <p:nvPr/>
        </p:nvSpPr>
        <p:spPr bwMode="auto">
          <a:xfrm>
            <a:off x="5364163" y="5386388"/>
            <a:ext cx="14763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Line 12"/>
          <p:cNvSpPr>
            <a:spLocks noChangeShapeType="1"/>
          </p:cNvSpPr>
          <p:nvPr/>
        </p:nvSpPr>
        <p:spPr bwMode="auto">
          <a:xfrm flipV="1">
            <a:off x="6767513" y="5381625"/>
            <a:ext cx="190500" cy="142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8" name="Line 13"/>
          <p:cNvSpPr>
            <a:spLocks noChangeShapeType="1"/>
          </p:cNvSpPr>
          <p:nvPr/>
        </p:nvSpPr>
        <p:spPr bwMode="auto">
          <a:xfrm>
            <a:off x="7389813" y="5373688"/>
            <a:ext cx="17621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9" name="Line 14"/>
          <p:cNvSpPr>
            <a:spLocks noChangeShapeType="1"/>
          </p:cNvSpPr>
          <p:nvPr/>
        </p:nvSpPr>
        <p:spPr bwMode="auto">
          <a:xfrm>
            <a:off x="4572000" y="4976813"/>
            <a:ext cx="1619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0" name="Rectangle 4"/>
          <p:cNvSpPr>
            <a:spLocks noChangeArrowheads="1"/>
          </p:cNvSpPr>
          <p:nvPr/>
        </p:nvSpPr>
        <p:spPr bwMode="auto">
          <a:xfrm>
            <a:off x="304800" y="115888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400"/>
              <a:t>核函数举例：</a:t>
            </a:r>
          </a:p>
        </p:txBody>
      </p:sp>
      <p:sp>
        <p:nvSpPr>
          <p:cNvPr id="51211" name="Line 6"/>
          <p:cNvSpPr>
            <a:spLocks noChangeShapeType="1"/>
          </p:cNvSpPr>
          <p:nvPr/>
        </p:nvSpPr>
        <p:spPr bwMode="auto">
          <a:xfrm>
            <a:off x="6111875" y="4973638"/>
            <a:ext cx="1619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2" name="Line 6"/>
          <p:cNvSpPr>
            <a:spLocks noChangeShapeType="1"/>
          </p:cNvSpPr>
          <p:nvPr/>
        </p:nvSpPr>
        <p:spPr bwMode="auto">
          <a:xfrm>
            <a:off x="7642225" y="4994275"/>
            <a:ext cx="1619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8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304800" y="2286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400"/>
              <a:t>核函数举例：</a:t>
            </a:r>
          </a:p>
        </p:txBody>
      </p:sp>
      <p:sp>
        <p:nvSpPr>
          <p:cNvPr id="52227" name="Rectangle 5"/>
          <p:cNvSpPr>
            <a:spLocks noChangeArrowheads="1"/>
          </p:cNvSpPr>
          <p:nvPr/>
        </p:nvSpPr>
        <p:spPr bwMode="auto">
          <a:xfrm>
            <a:off x="381000" y="12192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线性</a:t>
            </a:r>
            <a:r>
              <a:rPr lang="en-US" altLang="zh-CN" sz="2800"/>
              <a:t>: </a:t>
            </a:r>
            <a:r>
              <a:rPr lang="en-US" altLang="zh-CN" sz="2800" i="1"/>
              <a:t>K</a:t>
            </a:r>
            <a:r>
              <a:rPr lang="en-US" altLang="zh-CN" sz="2800"/>
              <a:t>(x</a:t>
            </a:r>
            <a:r>
              <a:rPr lang="en-US" altLang="zh-CN" sz="2800" baseline="-25000"/>
              <a:t>i</a:t>
            </a:r>
            <a:r>
              <a:rPr lang="en-US" altLang="zh-CN" sz="2800"/>
              <a:t>,x</a:t>
            </a:r>
            <a:r>
              <a:rPr lang="en-US" altLang="zh-CN" sz="2800" baseline="-25000"/>
              <a:t>j</a:t>
            </a:r>
            <a:r>
              <a:rPr lang="en-US" altLang="zh-CN" sz="2800"/>
              <a:t>)= x</a:t>
            </a:r>
            <a:r>
              <a:rPr lang="en-US" altLang="zh-CN" sz="2800" baseline="-25000"/>
              <a:t>i </a:t>
            </a:r>
            <a:r>
              <a:rPr lang="en-US" altLang="zh-CN" sz="2800" baseline="30000"/>
              <a:t>T</a:t>
            </a:r>
            <a:r>
              <a:rPr lang="en-US" altLang="zh-CN" sz="2800"/>
              <a:t>x</a:t>
            </a:r>
            <a:r>
              <a:rPr lang="en-US" altLang="zh-CN" sz="2800" baseline="-25000"/>
              <a:t>j</a:t>
            </a:r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r>
              <a:rPr lang="zh-CN" altLang="en-US" sz="2400"/>
              <a:t>多项式函数 </a:t>
            </a:r>
            <a:r>
              <a:rPr lang="en-US" altLang="zh-CN" sz="2400" i="1"/>
              <a:t>p</a:t>
            </a:r>
            <a:r>
              <a:rPr lang="en-US" altLang="zh-CN" sz="2400"/>
              <a:t>: </a:t>
            </a:r>
            <a:r>
              <a:rPr lang="en-US" altLang="zh-CN" sz="2400" i="1"/>
              <a:t>K</a:t>
            </a:r>
            <a:r>
              <a:rPr lang="en-US" altLang="zh-CN" sz="2400"/>
              <a:t>(x</a:t>
            </a:r>
            <a:r>
              <a:rPr lang="en-US" altLang="zh-CN" sz="2400" baseline="-25000"/>
              <a:t>i</a:t>
            </a:r>
            <a:r>
              <a:rPr lang="en-US" altLang="zh-CN" sz="2400"/>
              <a:t>,x</a:t>
            </a:r>
            <a:r>
              <a:rPr lang="en-US" altLang="zh-CN" sz="2400" baseline="-25000"/>
              <a:t>j</a:t>
            </a:r>
            <a:r>
              <a:rPr lang="en-US" altLang="zh-CN" sz="2400"/>
              <a:t>)= (1+</a:t>
            </a: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en-US" altLang="zh-CN" sz="2400"/>
              <a:t>x</a:t>
            </a:r>
            <a:r>
              <a:rPr lang="en-US" altLang="zh-CN" sz="2400" baseline="-25000"/>
              <a:t>i </a:t>
            </a:r>
            <a:r>
              <a:rPr lang="en-US" altLang="zh-CN" sz="2400" baseline="30000"/>
              <a:t>T</a:t>
            </a:r>
            <a:r>
              <a:rPr lang="en-US" altLang="zh-CN" sz="2400"/>
              <a:t>x</a:t>
            </a:r>
            <a:r>
              <a:rPr lang="en-US" altLang="zh-CN" sz="2400" baseline="-25000"/>
              <a:t>j</a:t>
            </a:r>
            <a:r>
              <a:rPr lang="en-US" altLang="zh-CN" sz="2400"/>
              <a:t>)</a:t>
            </a:r>
            <a:r>
              <a:rPr lang="en-US" altLang="zh-CN" sz="2400" i="1" baseline="30000"/>
              <a:t>p</a:t>
            </a:r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RBF</a:t>
            </a:r>
            <a:r>
              <a:rPr lang="zh-CN" altLang="en-US" sz="2400"/>
              <a:t>核函数</a:t>
            </a:r>
            <a:r>
              <a:rPr lang="en-US" altLang="zh-CN" sz="2400"/>
              <a:t>:</a:t>
            </a:r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400"/>
          </a:p>
        </p:txBody>
      </p:sp>
      <p:graphicFrame>
        <p:nvGraphicFramePr>
          <p:cNvPr id="52228" name="Object 7"/>
          <p:cNvGraphicFramePr>
            <a:graphicFrameLocks noChangeAspect="1"/>
          </p:cNvGraphicFramePr>
          <p:nvPr/>
        </p:nvGraphicFramePr>
        <p:xfrm>
          <a:off x="1908175" y="3573463"/>
          <a:ext cx="394811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3" name="Equation" r:id="rId3" imgW="1739900" imgH="482600" progId="Equation.DSMT4">
                  <p:embed/>
                </p:oleObj>
              </mc:Choice>
              <mc:Fallback>
                <p:oleObj name="Equation" r:id="rId3" imgW="1739900" imgH="4826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573463"/>
                        <a:ext cx="3948113" cy="1095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1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latin typeface="Times New Roman" panose="02020603050405020304" pitchFamily="18" charset="0"/>
              </a:rPr>
              <a:t>目标函数形式</a:t>
            </a:r>
            <a:r>
              <a:rPr lang="en-US" altLang="zh-CN" sz="2600" b="1">
                <a:latin typeface="Times New Roman" panose="02020603050405020304" pitchFamily="18" charset="0"/>
              </a:rPr>
              <a:t>:</a:t>
            </a:r>
          </a:p>
          <a:p>
            <a:pPr eaLnBrk="1" hangingPunct="1"/>
            <a:endParaRPr lang="en-US" altLang="zh-CN" sz="2600" b="1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600" b="1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600" b="1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600" b="1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600">
                <a:latin typeface="Times New Roman" panose="02020603050405020304" pitchFamily="18" charset="0"/>
              </a:rPr>
              <a:t>求解获得系数和支撑向量以后，分类器构造</a:t>
            </a:r>
            <a:r>
              <a:rPr lang="en-US" altLang="zh-CN" sz="2600">
                <a:latin typeface="Times New Roman" panose="02020603050405020304" pitchFamily="18" charset="0"/>
              </a:rPr>
              <a:t>:</a:t>
            </a:r>
          </a:p>
          <a:p>
            <a:pPr eaLnBrk="1" hangingPunct="1"/>
            <a:endParaRPr lang="en-US" altLang="zh-CN" sz="2600" b="1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600" b="1">
              <a:latin typeface="Times New Roman" panose="02020603050405020304" pitchFamily="18" charset="0"/>
            </a:endParaRPr>
          </a:p>
        </p:txBody>
      </p:sp>
      <p:sp>
        <p:nvSpPr>
          <p:cNvPr id="53251" name="Text Box 7"/>
          <p:cNvSpPr txBox="1">
            <a:spLocks noChangeArrowheads="1"/>
          </p:cNvSpPr>
          <p:nvPr/>
        </p:nvSpPr>
        <p:spPr bwMode="auto">
          <a:xfrm>
            <a:off x="863600" y="4221163"/>
            <a:ext cx="1890713" cy="461962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线性</a:t>
            </a:r>
            <a:r>
              <a:rPr lang="en-US" altLang="zh-CN" sz="2400">
                <a:latin typeface="Times New Roman" panose="02020603050405020304" pitchFamily="18" charset="0"/>
              </a:rPr>
              <a:t>SVM:</a:t>
            </a:r>
            <a:endParaRPr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53252" name="Text Box 7"/>
          <p:cNvSpPr txBox="1">
            <a:spLocks noChangeArrowheads="1"/>
          </p:cNvSpPr>
          <p:nvPr/>
        </p:nvSpPr>
        <p:spPr bwMode="auto">
          <a:xfrm>
            <a:off x="1106488" y="5548313"/>
            <a:ext cx="1873250" cy="461962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Kernal SVM:</a:t>
            </a:r>
            <a:endParaRPr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53253" name="Rectangle 60"/>
          <p:cNvSpPr>
            <a:spLocks noChangeArrowheads="1"/>
          </p:cNvSpPr>
          <p:nvPr/>
        </p:nvSpPr>
        <p:spPr bwMode="auto">
          <a:xfrm>
            <a:off x="0" y="0"/>
            <a:ext cx="480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800"/>
              <a:t>Kernel</a:t>
            </a:r>
            <a:r>
              <a:rPr lang="zh-CN" altLang="en-US" sz="3800"/>
              <a:t> </a:t>
            </a:r>
            <a:r>
              <a:rPr lang="en-US" altLang="zh-CN" sz="3800"/>
              <a:t>SVMs</a:t>
            </a:r>
          </a:p>
        </p:txBody>
      </p:sp>
      <p:graphicFrame>
        <p:nvGraphicFramePr>
          <p:cNvPr id="53254" name="对象 1"/>
          <p:cNvGraphicFramePr>
            <a:graphicFrameLocks noChangeAspect="1"/>
          </p:cNvGraphicFramePr>
          <p:nvPr/>
        </p:nvGraphicFramePr>
        <p:xfrm>
          <a:off x="1216025" y="1736725"/>
          <a:ext cx="605313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50" name="Equation" r:id="rId3" imgW="2667000" imgH="393700" progId="Equation.DSMT4">
                  <p:embed/>
                </p:oleObj>
              </mc:Choice>
              <mc:Fallback>
                <p:oleObj name="Equation" r:id="rId3" imgW="2667000" imgH="39370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1736725"/>
                        <a:ext cx="6053138" cy="8937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对象 7"/>
          <p:cNvGraphicFramePr>
            <a:graphicFrameLocks noChangeAspect="1"/>
          </p:cNvGraphicFramePr>
          <p:nvPr/>
        </p:nvGraphicFramePr>
        <p:xfrm>
          <a:off x="1219200" y="2708275"/>
          <a:ext cx="2362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51" name="Equation" r:id="rId5" imgW="1040948" imgH="228501" progId="Equation.DSMT4">
                  <p:embed/>
                </p:oleObj>
              </mc:Choice>
              <mc:Fallback>
                <p:oleObj name="Equation" r:id="rId5" imgW="1040948" imgH="228501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08275"/>
                        <a:ext cx="2362200" cy="5191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对象 2"/>
          <p:cNvGraphicFramePr>
            <a:graphicFrameLocks noChangeAspect="1"/>
          </p:cNvGraphicFramePr>
          <p:nvPr/>
        </p:nvGraphicFramePr>
        <p:xfrm>
          <a:off x="695325" y="4681538"/>
          <a:ext cx="82089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52" name="Equation" r:id="rId7" imgW="3619500" imgH="254000" progId="Equation.DSMT4">
                  <p:embed/>
                </p:oleObj>
              </mc:Choice>
              <mc:Fallback>
                <p:oleObj name="Equation" r:id="rId7" imgW="3619500" imgH="2540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4681538"/>
                        <a:ext cx="8208963" cy="5778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对象 9"/>
          <p:cNvGraphicFramePr>
            <a:graphicFrameLocks noChangeAspect="1"/>
          </p:cNvGraphicFramePr>
          <p:nvPr/>
        </p:nvGraphicFramePr>
        <p:xfrm>
          <a:off x="796925" y="6161088"/>
          <a:ext cx="80057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53" name="Equation" r:id="rId9" imgW="3530600" imgH="254000" progId="Equation.DSMT4">
                  <p:embed/>
                </p:oleObj>
              </mc:Choice>
              <mc:Fallback>
                <p:oleObj name="Equation" r:id="rId9" imgW="3530600" imgH="2540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6161088"/>
                        <a:ext cx="8005763" cy="5778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561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j-cs"/>
              </a:defRPr>
            </a:lvl1pPr>
          </a:lstStyle>
          <a:p>
            <a:r>
              <a:rPr lang="sv-SE" altLang="zh-TW" dirty="0" smtClean="0">
                <a:latin typeface="Times New Roman" panose="02020603050405020304" pitchFamily="18" charset="0"/>
              </a:rPr>
              <a:t>SVM</a:t>
            </a:r>
            <a:r>
              <a:rPr lang="zh-CN" altLang="en-US" dirty="0" smtClean="0">
                <a:latin typeface="Times New Roman" panose="02020603050405020304" pitchFamily="18" charset="0"/>
              </a:rPr>
              <a:t>训练</a:t>
            </a:r>
            <a:r>
              <a:rPr lang="zh-TW" altLang="sv-SE" dirty="0" smtClean="0">
                <a:latin typeface="Times New Roman" panose="02020603050405020304" pitchFamily="18" charset="0"/>
              </a:rPr>
              <a:t>算法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45024"/>
            <a:ext cx="7244987" cy="27363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9512" y="955973"/>
            <a:ext cx="6624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坐标上升法（Coordinate ascent）</a:t>
            </a:r>
          </a:p>
        </p:txBody>
      </p:sp>
      <p:sp>
        <p:nvSpPr>
          <p:cNvPr id="6" name="矩形 5"/>
          <p:cNvSpPr/>
          <p:nvPr/>
        </p:nvSpPr>
        <p:spPr>
          <a:xfrm>
            <a:off x="427954" y="1458650"/>
            <a:ext cx="82588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/>
              <a:t>固定</a:t>
            </a:r>
            <a:r>
              <a:rPr lang="zh-CN" altLang="en-US" sz="2400" dirty="0" smtClean="0"/>
              <a:t>除     之</a:t>
            </a:r>
            <a:r>
              <a:rPr lang="zh-CN" altLang="en-US" sz="2400" dirty="0"/>
              <a:t>外的所</a:t>
            </a:r>
            <a:r>
              <a:rPr lang="zh-CN" altLang="en-US" sz="2400" dirty="0" smtClean="0"/>
              <a:t>有                    ，</a:t>
            </a:r>
            <a:endParaRPr lang="en-US" altLang="zh-CN" sz="2400" dirty="0" smtClean="0"/>
          </a:p>
          <a:p>
            <a:pPr algn="just"/>
            <a:r>
              <a:rPr lang="zh-CN" altLang="en-US" sz="2400" dirty="0" smtClean="0"/>
              <a:t>这</a:t>
            </a:r>
            <a:r>
              <a:rPr lang="zh-CN" altLang="en-US" sz="2400" dirty="0"/>
              <a:t>时W可看作只是关</a:t>
            </a:r>
            <a:r>
              <a:rPr lang="zh-CN" altLang="en-US" sz="2400" dirty="0" smtClean="0"/>
              <a:t>于      函</a:t>
            </a:r>
            <a:r>
              <a:rPr lang="zh-CN" altLang="en-US" sz="2400" dirty="0"/>
              <a:t>数，那么直接</a:t>
            </a:r>
            <a:r>
              <a:rPr lang="zh-CN" altLang="en-US" sz="2400" dirty="0" smtClean="0"/>
              <a:t>对     求</a:t>
            </a:r>
            <a:r>
              <a:rPr lang="zh-CN" altLang="en-US" sz="2400" dirty="0"/>
              <a:t>导优化即</a:t>
            </a:r>
            <a:r>
              <a:rPr lang="zh-CN" altLang="en-US" sz="2400" dirty="0" smtClean="0"/>
              <a:t>可</a:t>
            </a:r>
            <a:endParaRPr lang="en-US" altLang="zh-CN" sz="2400" dirty="0" smtClean="0"/>
          </a:p>
          <a:p>
            <a:pPr algn="just"/>
            <a:r>
              <a:rPr lang="zh-CN" altLang="en-US" sz="2400" dirty="0" smtClean="0"/>
              <a:t>进</a:t>
            </a:r>
            <a:r>
              <a:rPr lang="zh-CN" altLang="en-US" sz="2400" dirty="0"/>
              <a:t>行最大化求导的顺序i是从1到m，可以通过更改优化顺序来使W能够更快地增加并收敛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58650"/>
            <a:ext cx="277962" cy="4490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505604"/>
            <a:ext cx="896222" cy="35510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056" y="1812641"/>
            <a:ext cx="277962" cy="44901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05" y="1812641"/>
            <a:ext cx="277962" cy="4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TW" dirty="0">
                <a:latin typeface="Times New Roman" panose="02020603050405020304" pitchFamily="18" charset="0"/>
              </a:rPr>
              <a:t>SVM</a:t>
            </a:r>
            <a:r>
              <a:rPr lang="zh-CN" altLang="en-US" dirty="0">
                <a:latin typeface="Times New Roman" panose="02020603050405020304" pitchFamily="18" charset="0"/>
              </a:rPr>
              <a:t>训练</a:t>
            </a:r>
            <a:r>
              <a:rPr lang="zh-TW" altLang="sv-SE" dirty="0">
                <a:latin typeface="Times New Roman" panose="02020603050405020304" pitchFamily="18" charset="0"/>
              </a:rPr>
              <a:t>算法</a:t>
            </a:r>
            <a:r>
              <a:rPr lang="en-US" altLang="zh-CN" dirty="0">
                <a:latin typeface="Times New Roman" panose="02020603050405020304" pitchFamily="18" charset="0"/>
              </a:rPr>
              <a:t>-SMO</a:t>
            </a:r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94605"/>
            <a:ext cx="8229600" cy="1365429"/>
          </a:xfrm>
        </p:spPr>
        <p:txBody>
          <a:bodyPr/>
          <a:lstStyle/>
          <a:p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最流行的</a:t>
            </a:r>
            <a:r>
              <a:rPr lang="en-US" altLang="zh-CN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SVM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训练算法： </a:t>
            </a:r>
            <a:r>
              <a:rPr lang="en-US" altLang="zh-CN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SMO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i="1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sequential minimal optimization</a:t>
            </a:r>
            <a:r>
              <a:rPr lang="en-US" altLang="zh-CN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endParaRPr lang="en-US" altLang="zh-CN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12722" name="Picture 82" descr="clip_image009[2]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056" y="2714094"/>
            <a:ext cx="336037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3" name="Picture 83" descr="clip_image009[3]">
            <a:hlinkClick r:id="rId5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62" y="2707891"/>
            <a:ext cx="322114" cy="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4" name="Picture 84" descr="clip_image010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117" y="3629304"/>
            <a:ext cx="2530023" cy="78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5" name="Picture 85" descr="clip_image009[4]">
            <a:hlinkClick r:id="rId8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581128"/>
            <a:ext cx="339754" cy="50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6" name="Picture 86" descr="clip_image012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289" y="4594195"/>
            <a:ext cx="345355" cy="48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7" name="Picture 87" descr="clip_image012[1]">
            <a:hlinkClick r:id="rId11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013176"/>
            <a:ext cx="289685" cy="40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8" name="Picture 88" descr="clip_image009[5]">
            <a:hlinkClick r:id="rId12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878675"/>
            <a:ext cx="360040" cy="54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9" name="Picture 89" descr="clip_image009[6]">
            <a:hlinkClick r:id="rId1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33" y="5240574"/>
            <a:ext cx="360040" cy="54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51520" y="2780928"/>
            <a:ext cx="8250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如果固</a:t>
            </a:r>
            <a:r>
              <a:rPr lang="zh-CN" altLang="en-US" sz="2400" dirty="0" smtClean="0"/>
              <a:t>定     以</a:t>
            </a:r>
            <a:r>
              <a:rPr lang="zh-CN" altLang="en-US" sz="2400" dirty="0"/>
              <a:t>外的所有参数，那</a:t>
            </a:r>
            <a:r>
              <a:rPr lang="zh-CN" altLang="en-US" sz="2400" dirty="0" smtClean="0"/>
              <a:t>么       将</a:t>
            </a:r>
            <a:r>
              <a:rPr lang="zh-CN" altLang="en-US" sz="2400" dirty="0"/>
              <a:t>不再是变量（可以由其他值推出），</a:t>
            </a:r>
          </a:p>
          <a:p>
            <a:r>
              <a:rPr lang="zh-CN" altLang="en-US" sz="2400" dirty="0"/>
              <a:t>因为问题中规定</a:t>
            </a:r>
            <a:r>
              <a:rPr lang="zh-CN" altLang="en-US" sz="2400" dirty="0" smtClean="0"/>
              <a:t>了</a:t>
            </a:r>
            <a:r>
              <a:rPr lang="en-US" altLang="zh-CN" sz="2400" dirty="0" smtClean="0"/>
              <a:t>: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因此，我们需要一次选取两个参数做优化，比如  </a:t>
            </a:r>
            <a:r>
              <a:rPr lang="zh-CN" altLang="en-US" sz="2400" dirty="0" smtClean="0"/>
              <a:t>   和     ，</a:t>
            </a:r>
            <a:endParaRPr lang="en-US" altLang="zh-CN" sz="2400" dirty="0" smtClean="0"/>
          </a:p>
          <a:p>
            <a:r>
              <a:rPr lang="zh-CN" altLang="en-US" sz="2400" dirty="0" smtClean="0"/>
              <a:t>此时</a:t>
            </a:r>
            <a:r>
              <a:rPr lang="en-US" altLang="zh-CN" sz="2400" dirty="0" smtClean="0"/>
              <a:t>,    </a:t>
            </a:r>
            <a:r>
              <a:rPr lang="zh-CN" altLang="en-US" sz="2400" dirty="0" smtClean="0"/>
              <a:t>  </a:t>
            </a:r>
            <a:r>
              <a:rPr lang="zh-CN" altLang="en-US" sz="2400" dirty="0"/>
              <a:t>可以由  </a:t>
            </a:r>
            <a:r>
              <a:rPr lang="zh-CN" altLang="en-US" sz="2400" dirty="0" smtClean="0"/>
              <a:t>    和</a:t>
            </a:r>
            <a:r>
              <a:rPr lang="zh-CN" altLang="en-US" sz="2400" dirty="0"/>
              <a:t>其他参数表示出来。</a:t>
            </a:r>
          </a:p>
          <a:p>
            <a:r>
              <a:rPr lang="zh-CN" altLang="en-US" sz="2400" dirty="0"/>
              <a:t>这样回带到W中，W就只是关于  </a:t>
            </a:r>
            <a:r>
              <a:rPr lang="zh-CN" altLang="en-US" sz="2400" dirty="0" smtClean="0"/>
              <a:t>    的</a:t>
            </a:r>
            <a:r>
              <a:rPr lang="zh-CN" altLang="en-US" sz="2400" dirty="0"/>
              <a:t>函数了，可解。</a:t>
            </a:r>
          </a:p>
        </p:txBody>
      </p:sp>
    </p:spTree>
    <p:extLst>
      <p:ext uri="{BB962C8B-B14F-4D97-AF65-F5344CB8AC3E}">
        <p14:creationId xmlns:p14="http://schemas.microsoft.com/office/powerpoint/2010/main" val="25444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931863"/>
            <a:ext cx="6858000" cy="45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smtClean="0"/>
              <a:t>算法流程</a:t>
            </a:r>
            <a:r>
              <a:rPr lang="zh-CN" altLang="en-US" sz="2400" smtClean="0"/>
              <a:t>：每次选取两个</a:t>
            </a:r>
            <a:r>
              <a:rPr lang="en-US" altLang="zh-CN" sz="2400" smtClean="0"/>
              <a:t>α</a:t>
            </a:r>
            <a:r>
              <a:rPr lang="zh-CN" altLang="en-US" sz="2400" smtClean="0"/>
              <a:t>进行更新</a:t>
            </a:r>
          </a:p>
        </p:txBody>
      </p:sp>
      <p:sp>
        <p:nvSpPr>
          <p:cNvPr id="55300" name="Rectangle 5"/>
          <p:cNvSpPr>
            <a:spLocks noGrp="1" noChangeArrowheads="1"/>
          </p:cNvSpPr>
          <p:nvPr>
            <p:ph type="title"/>
          </p:nvPr>
        </p:nvSpPr>
        <p:spPr>
          <a:xfrm>
            <a:off x="255588" y="152400"/>
            <a:ext cx="8229600" cy="760413"/>
          </a:xfrm>
          <a:noFill/>
        </p:spPr>
        <p:txBody>
          <a:bodyPr anchor="b">
            <a:normAutofit fontScale="90000"/>
          </a:bodyPr>
          <a:lstStyle/>
          <a:p>
            <a:pPr eaLnBrk="1" hangingPunct="1"/>
            <a:r>
              <a:rPr lang="sv-SE" altLang="zh-TW" dirty="0" smtClean="0">
                <a:latin typeface="Times New Roman" panose="02020603050405020304" pitchFamily="18" charset="0"/>
              </a:rPr>
              <a:t>SVM</a:t>
            </a:r>
            <a:r>
              <a:rPr lang="zh-CN" altLang="en-US" dirty="0" smtClean="0">
                <a:latin typeface="Times New Roman" panose="02020603050405020304" pitchFamily="18" charset="0"/>
              </a:rPr>
              <a:t>训练</a:t>
            </a:r>
            <a:r>
              <a:rPr lang="zh-TW" altLang="sv-SE" dirty="0" smtClean="0">
                <a:latin typeface="Times New Roman" panose="02020603050405020304" pitchFamily="18" charset="0"/>
              </a:rPr>
              <a:t>算法</a:t>
            </a:r>
            <a:r>
              <a:rPr lang="en-US" altLang="zh-CN" dirty="0" smtClean="0">
                <a:latin typeface="Times New Roman" panose="02020603050405020304" pitchFamily="18" charset="0"/>
              </a:rPr>
              <a:t>-SMO</a:t>
            </a:r>
            <a:endParaRPr lang="en-US" altLang="zh-TW" dirty="0" smtClean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843077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最大间隔准则</a:t>
            </a:r>
            <a:endParaRPr lang="zh-CN" altLang="en-US" sz="40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568825" cy="4525963"/>
          </a:xfrm>
        </p:spPr>
        <p:txBody>
          <a:bodyPr/>
          <a:lstStyle/>
          <a:p>
            <a:r>
              <a:rPr lang="zh-CN" altLang="en-US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线性分类面：</a:t>
            </a:r>
            <a:endParaRPr lang="en-US" altLang="zh-CN" dirty="0" smtClean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b="1" dirty="0" smtClean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zh-CN" altLang="en-US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则有</a:t>
            </a:r>
            <a:endParaRPr lang="en-US" altLang="zh-CN" dirty="0" smtClean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dirty="0" smtClean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zh-CN" altLang="en-US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其中</a:t>
            </a:r>
            <a:r>
              <a:rPr lang="en-US" altLang="zh-CN" b="1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zh-CN" altLang="en-US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到分类面的距</a:t>
            </a:r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离</a:t>
            </a:r>
            <a:r>
              <a:rPr lang="en-US" altLang="zh-CN" i="1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</a:p>
          <a:p>
            <a:endParaRPr lang="en-US" altLang="zh-CN" i="1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i="1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i="1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206857" name="Picture 9" descr="hyperpla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104" y="2276872"/>
            <a:ext cx="4287838" cy="44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458225"/>
              </p:ext>
            </p:extLst>
          </p:nvPr>
        </p:nvGraphicFramePr>
        <p:xfrm>
          <a:off x="1115616" y="2103438"/>
          <a:ext cx="23764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44" name="Equation" r:id="rId5" imgW="1066337" imgH="253890" progId="Equation.DSMT4">
                  <p:embed/>
                </p:oleObj>
              </mc:Choice>
              <mc:Fallback>
                <p:oleObj name="Equation" r:id="rId5" imgW="1066337" imgH="25389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103438"/>
                        <a:ext cx="237648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848671"/>
              </p:ext>
            </p:extLst>
          </p:nvPr>
        </p:nvGraphicFramePr>
        <p:xfrm>
          <a:off x="1187624" y="3049960"/>
          <a:ext cx="202565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45" name="Equation" r:id="rId7" imgW="1155600" imgH="585000" progId="Equation.DSMT4">
                  <p:embed/>
                </p:oleObj>
              </mc:Choice>
              <mc:Fallback>
                <p:oleObj name="Equation" r:id="rId7" imgW="1155600" imgH="58500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049960"/>
                        <a:ext cx="2025650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080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Some Examples</a:t>
            </a:r>
            <a:endParaRPr lang="zh-CN" altLang="en-US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LIBSVM applet:</a:t>
            </a:r>
          </a:p>
          <a:p>
            <a:pPr lvl="1"/>
            <a:r>
              <a:rPr lang="en-US" altLang="zh-CN" dirty="0" smtClean="0">
                <a:effectLst/>
              </a:rPr>
              <a:t>http</a:t>
            </a:r>
            <a:r>
              <a:rPr lang="en-US" altLang="zh-CN" dirty="0">
                <a:effectLst/>
              </a:rPr>
              <a:t>://www.csie.ntu.edu.tw/~cjlin/libsvm/ 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B91E-A135-481D-AFAF-61CE131C9AD6}" type="slidenum">
              <a:rPr lang="en-US" altLang="zh-CN" smtClean="0">
                <a:solidFill>
                  <a:srgbClr val="000000"/>
                </a:solidFill>
              </a:rPr>
              <a:pPr/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8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-7755" y="-2515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最大间隔准则</a:t>
            </a:r>
            <a:endParaRPr lang="zh-CN" altLang="en-US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72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代入得到</a:t>
            </a:r>
            <a:endParaRPr lang="zh-CN" altLang="en-US" sz="28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sz="28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sz="28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sz="28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sz="28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sz="28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sz="28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当</a:t>
            </a:r>
            <a:r>
              <a:rPr lang="en-US" altLang="zh-CN" sz="2800" b="1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=0</a:t>
            </a:r>
            <a:r>
              <a:rPr lang="zh-CN" altLang="en-US" sz="28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时</a:t>
            </a:r>
            <a:r>
              <a:rPr lang="en-US" altLang="zh-CN" sz="28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zh-CN" altLang="en-US" sz="2800" dirty="0" smtClean="0">
                <a:solidFill>
                  <a:schemeClr val="hlink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原</a:t>
            </a:r>
            <a:r>
              <a:rPr lang="zh-CN" altLang="en-US" sz="2800" dirty="0">
                <a:solidFill>
                  <a:schemeClr val="hlink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点</a:t>
            </a:r>
            <a:r>
              <a:rPr lang="zh-CN" altLang="en-US" sz="2800" dirty="0" smtClean="0">
                <a:solidFill>
                  <a:schemeClr val="hlink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到分类面的距</a:t>
            </a:r>
            <a:r>
              <a:rPr lang="zh-CN" altLang="en-US" sz="2800" dirty="0">
                <a:solidFill>
                  <a:schemeClr val="hlink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离</a:t>
            </a:r>
          </a:p>
        </p:txBody>
      </p:sp>
      <p:graphicFrame>
        <p:nvGraphicFramePr>
          <p:cNvPr id="196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10560"/>
              </p:ext>
            </p:extLst>
          </p:nvPr>
        </p:nvGraphicFramePr>
        <p:xfrm>
          <a:off x="251520" y="1309265"/>
          <a:ext cx="5235575" cy="313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14" name="Equation" r:id="rId4" imgW="2463800" imgH="1473200" progId="Equation.DSMT4">
                  <p:embed/>
                </p:oleObj>
              </mc:Choice>
              <mc:Fallback>
                <p:oleObj name="Equation" r:id="rId4" imgW="2463800" imgH="1473200" progId="Equation.DSMT4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309265"/>
                        <a:ext cx="5235575" cy="313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935703"/>
              </p:ext>
            </p:extLst>
          </p:nvPr>
        </p:nvGraphicFramePr>
        <p:xfrm>
          <a:off x="2339752" y="3501008"/>
          <a:ext cx="203358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15" name="Equation" r:id="rId6" imgW="1422400" imgH="558800" progId="Equation.DSMT4">
                  <p:embed/>
                </p:oleObj>
              </mc:Choice>
              <mc:Fallback>
                <p:oleObj name="Equation" r:id="rId6" imgW="1422400" imgH="558800" progId="Equation.DSMT4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501008"/>
                        <a:ext cx="2033588" cy="801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6614" name="Picture 6" descr="hyperpla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51720"/>
            <a:ext cx="4139952" cy="480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6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088912"/>
              </p:ext>
            </p:extLst>
          </p:nvPr>
        </p:nvGraphicFramePr>
        <p:xfrm>
          <a:off x="827584" y="5284292"/>
          <a:ext cx="2370137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16" name="Equation" r:id="rId9" imgW="1028700" imgH="469900" progId="Equation.DSMT4">
                  <p:embed/>
                </p:oleObj>
              </mc:Choice>
              <mc:Fallback>
                <p:oleObj name="Equation" r:id="rId9" imgW="1028700" imgH="469900" progId="Equation.DSMT4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284292"/>
                        <a:ext cx="2370137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6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线性判别函数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053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线性判别函数利用一个超平面把特征空间分隔成两个区域。</a:t>
            </a:r>
          </a:p>
          <a:p>
            <a:pPr lvl="1">
              <a:lnSpc>
                <a:spcPct val="90000"/>
              </a:lnSpc>
            </a:pPr>
            <a:endParaRPr lang="zh-CN" altLang="en-US" sz="18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超平面的方向由法向</a:t>
            </a:r>
            <a:r>
              <a:rPr lang="zh-CN" altLang="en-US" sz="28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量</a:t>
            </a:r>
            <a:r>
              <a:rPr lang="en-US" altLang="zh-CN" sz="2800" b="1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zh-CN" altLang="en-US" sz="28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确</a:t>
            </a: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定，它的位置由阈</a:t>
            </a:r>
            <a:r>
              <a:rPr lang="zh-CN" altLang="en-US" sz="28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值</a:t>
            </a:r>
            <a:r>
              <a:rPr lang="en-US" altLang="zh-CN" sz="2800" i="1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800" baseline="-250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确定。</a:t>
            </a:r>
          </a:p>
          <a:p>
            <a:pPr lvl="1">
              <a:lnSpc>
                <a:spcPct val="90000"/>
              </a:lnSpc>
            </a:pPr>
            <a:endParaRPr lang="zh-CN" altLang="en-US" sz="18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判别函</a:t>
            </a:r>
            <a:r>
              <a:rPr lang="zh-CN" altLang="en-US" sz="28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数</a:t>
            </a:r>
            <a:r>
              <a:rPr lang="en-US" altLang="zh-CN" sz="2800" i="1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8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正比于</a:t>
            </a:r>
            <a:r>
              <a:rPr lang="en-US" altLang="zh-CN" sz="2800" i="1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点到超平面的代数距离（带正负号）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当</a:t>
            </a:r>
            <a:r>
              <a:rPr lang="en-US" altLang="zh-CN" sz="2400" b="1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zh-CN" altLang="en-US" sz="24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点</a:t>
            </a:r>
            <a:r>
              <a:rPr lang="zh-CN" altLang="en-US" sz="24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在超平面的正侧时， </a:t>
            </a:r>
            <a:r>
              <a:rPr lang="en-US" altLang="zh-CN" sz="2400" i="1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4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&gt;0</a:t>
            </a:r>
            <a:r>
              <a:rPr lang="zh-CN" altLang="en-US" sz="24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当</a:t>
            </a:r>
            <a:r>
              <a:rPr lang="en-US" altLang="zh-CN" sz="2400" b="1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zh-CN" altLang="en-US" sz="24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点</a:t>
            </a:r>
            <a:r>
              <a:rPr lang="zh-CN" altLang="en-US" sz="24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在超平面的负侧时， </a:t>
            </a:r>
            <a:r>
              <a:rPr lang="en-US" altLang="zh-CN" sz="2400" i="1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4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&lt;</a:t>
            </a:r>
            <a:r>
              <a:rPr lang="en-US" altLang="zh-CN" sz="24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</a:p>
          <a:p>
            <a:pPr lvl="1">
              <a:lnSpc>
                <a:spcPct val="90000"/>
              </a:lnSpc>
            </a:pPr>
            <a:endParaRPr lang="en-US" altLang="zh-CN" sz="18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zh-CN" altLang="en-US" sz="24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点</a:t>
            </a:r>
            <a:r>
              <a:rPr lang="zh-CN" altLang="en-US" sz="24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到超平面的距</a:t>
            </a:r>
            <a:r>
              <a:rPr lang="zh-CN" altLang="en-US" sz="24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离                         </a:t>
            </a:r>
            <a:r>
              <a:rPr lang="zh-CN" altLang="en-US" sz="24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可视为</a:t>
            </a:r>
            <a:r>
              <a:rPr lang="zh-CN" altLang="en-US" sz="24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对</a:t>
            </a:r>
            <a:r>
              <a:rPr lang="en-US" altLang="zh-CN" sz="2400" b="1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zh-CN" altLang="en-US" sz="24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判</a:t>
            </a:r>
            <a:r>
              <a:rPr lang="zh-CN" altLang="en-US" sz="24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别的“</a:t>
            </a:r>
            <a:r>
              <a:rPr lang="zh-CN" altLang="en-US" sz="2400" dirty="0">
                <a:solidFill>
                  <a:schemeClr val="hlink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置信度</a:t>
            </a:r>
            <a:r>
              <a:rPr lang="zh-CN" altLang="en-US" sz="24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”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073193"/>
              </p:ext>
            </p:extLst>
          </p:nvPr>
        </p:nvGraphicFramePr>
        <p:xfrm>
          <a:off x="3923928" y="5589240"/>
          <a:ext cx="17541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8" name="Equation" r:id="rId4" imgW="825500" imgH="469900" progId="Equation.DSMT4">
                  <p:embed/>
                </p:oleObj>
              </mc:Choice>
              <mc:Fallback>
                <p:oleObj name="Equation" r:id="rId4" imgW="825500" imgH="46990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5589240"/>
                        <a:ext cx="1754187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504033"/>
              </p:ext>
            </p:extLst>
          </p:nvPr>
        </p:nvGraphicFramePr>
        <p:xfrm>
          <a:off x="7524328" y="4509121"/>
          <a:ext cx="111921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9" name="Equation" r:id="rId6" imgW="609480" imgH="469800" progId="Equation.DSMT4">
                  <p:embed/>
                </p:oleObj>
              </mc:Choice>
              <mc:Fallback>
                <p:oleObj name="Equation" r:id="rId6" imgW="609480" imgH="46980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4509121"/>
                        <a:ext cx="1119210" cy="86409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206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803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Line 9"/>
          <p:cNvSpPr>
            <a:spLocks noChangeShapeType="1"/>
          </p:cNvSpPr>
          <p:nvPr/>
        </p:nvSpPr>
        <p:spPr bwMode="auto">
          <a:xfrm rot="2700000">
            <a:off x="4343400" y="762000"/>
            <a:ext cx="0" cy="5181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5395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SVM Notation</a:t>
            </a:r>
            <a:endParaRPr lang="zh-CN" altLang="en-US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1641475" y="5638800"/>
            <a:ext cx="1752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800" b="1" dirty="0" err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w</a:t>
            </a:r>
            <a:r>
              <a:rPr lang="en-US" altLang="zh-CN" sz="1800" baseline="30000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T</a:t>
            </a:r>
            <a:r>
              <a:rPr lang="en-GB" altLang="zh-CN" sz="1800" b="1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GB" altLang="zh-CN" sz="18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+ </a:t>
            </a:r>
            <a:r>
              <a:rPr lang="en-US" altLang="zh-CN" sz="1800" i="1" dirty="0" smtClean="0">
                <a:solidFill>
                  <a:srgbClr val="000000"/>
                </a:solidFill>
                <a:sym typeface="Symbol" pitchFamily="18" charset="2"/>
              </a:rPr>
              <a:t>w</a:t>
            </a:r>
            <a:r>
              <a:rPr lang="en-US" altLang="zh-CN" sz="1800" i="1" baseline="-250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0</a:t>
            </a:r>
            <a:r>
              <a:rPr lang="en-GB" altLang="zh-CN" sz="1800" i="1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= </a:t>
            </a:r>
            <a:r>
              <a:rPr lang="en-GB" altLang="zh-CN" sz="18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0</a:t>
            </a:r>
          </a:p>
        </p:txBody>
      </p:sp>
      <p:sp>
        <p:nvSpPr>
          <p:cNvPr id="315397" name="Line 5"/>
          <p:cNvSpPr>
            <a:spLocks noChangeShapeType="1"/>
          </p:cNvSpPr>
          <p:nvPr/>
        </p:nvSpPr>
        <p:spPr bwMode="auto">
          <a:xfrm>
            <a:off x="4572000" y="1219200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5398" name="Line 6"/>
          <p:cNvSpPr>
            <a:spLocks noChangeShapeType="1"/>
          </p:cNvSpPr>
          <p:nvPr/>
        </p:nvSpPr>
        <p:spPr bwMode="auto">
          <a:xfrm rot="5400000">
            <a:off x="4572000" y="-533400"/>
            <a:ext cx="0" cy="792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5399" name="Line 7"/>
          <p:cNvSpPr>
            <a:spLocks noChangeShapeType="1"/>
          </p:cNvSpPr>
          <p:nvPr/>
        </p:nvSpPr>
        <p:spPr bwMode="auto">
          <a:xfrm rot="2700000">
            <a:off x="4876800" y="1258888"/>
            <a:ext cx="0" cy="5181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5400" name="Text Box 12"/>
          <p:cNvSpPr txBox="1">
            <a:spLocks noChangeArrowheads="1"/>
          </p:cNvSpPr>
          <p:nvPr/>
        </p:nvSpPr>
        <p:spPr bwMode="auto">
          <a:xfrm>
            <a:off x="4724400" y="3394075"/>
            <a:ext cx="593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800" i="1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zh-CN" sz="1800" i="1" baseline="-250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0</a:t>
            </a:r>
            <a:endParaRPr lang="el-GR" altLang="zh-CN" sz="1800" i="1" baseline="-25000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15401" name="Line 13"/>
          <p:cNvSpPr>
            <a:spLocks noChangeShapeType="1"/>
          </p:cNvSpPr>
          <p:nvPr/>
        </p:nvSpPr>
        <p:spPr bwMode="auto">
          <a:xfrm rot="-2700000">
            <a:off x="4765675" y="3328988"/>
            <a:ext cx="0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5402" name="Line 15"/>
          <p:cNvSpPr>
            <a:spLocks noChangeShapeType="1"/>
          </p:cNvSpPr>
          <p:nvPr/>
        </p:nvSpPr>
        <p:spPr bwMode="auto">
          <a:xfrm rot="-2700000">
            <a:off x="4038600" y="4786313"/>
            <a:ext cx="0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5403" name="Text Box 16"/>
          <p:cNvSpPr txBox="1">
            <a:spLocks noChangeArrowheads="1"/>
          </p:cNvSpPr>
          <p:nvPr/>
        </p:nvSpPr>
        <p:spPr bwMode="auto">
          <a:xfrm>
            <a:off x="3733800" y="5029200"/>
            <a:ext cx="381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w</a:t>
            </a:r>
            <a:endParaRPr lang="el-GR" altLang="zh-CN" sz="18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15404" name="Oval 17"/>
          <p:cNvSpPr>
            <a:spLocks noChangeArrowheads="1"/>
          </p:cNvSpPr>
          <p:nvPr/>
        </p:nvSpPr>
        <p:spPr bwMode="auto">
          <a:xfrm>
            <a:off x="5000625" y="4648200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5405" name="Oval 18"/>
          <p:cNvSpPr>
            <a:spLocks noChangeArrowheads="1"/>
          </p:cNvSpPr>
          <p:nvPr/>
        </p:nvSpPr>
        <p:spPr bwMode="auto">
          <a:xfrm>
            <a:off x="5683250" y="3962400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5406" name="Oval 19"/>
          <p:cNvSpPr>
            <a:spLocks noChangeArrowheads="1"/>
          </p:cNvSpPr>
          <p:nvPr/>
        </p:nvSpPr>
        <p:spPr bwMode="auto">
          <a:xfrm>
            <a:off x="3719513" y="3810000"/>
            <a:ext cx="136525" cy="1365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5407" name="Oval 23"/>
          <p:cNvSpPr>
            <a:spLocks noChangeArrowheads="1"/>
          </p:cNvSpPr>
          <p:nvPr/>
        </p:nvSpPr>
        <p:spPr bwMode="auto">
          <a:xfrm>
            <a:off x="5181600" y="6400800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5408" name="Oval 24"/>
          <p:cNvSpPr>
            <a:spLocks noChangeArrowheads="1"/>
          </p:cNvSpPr>
          <p:nvPr/>
        </p:nvSpPr>
        <p:spPr bwMode="auto">
          <a:xfrm>
            <a:off x="7102475" y="5959475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5409" name="Oval 25"/>
          <p:cNvSpPr>
            <a:spLocks noChangeArrowheads="1"/>
          </p:cNvSpPr>
          <p:nvPr/>
        </p:nvSpPr>
        <p:spPr bwMode="auto">
          <a:xfrm>
            <a:off x="7543800" y="4876800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5410" name="Oval 26"/>
          <p:cNvSpPr>
            <a:spLocks noChangeArrowheads="1"/>
          </p:cNvSpPr>
          <p:nvPr/>
        </p:nvSpPr>
        <p:spPr bwMode="auto">
          <a:xfrm>
            <a:off x="7772400" y="3048000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5411" name="Oval 27"/>
          <p:cNvSpPr>
            <a:spLocks noChangeArrowheads="1"/>
          </p:cNvSpPr>
          <p:nvPr/>
        </p:nvSpPr>
        <p:spPr bwMode="auto">
          <a:xfrm>
            <a:off x="5486400" y="2054225"/>
            <a:ext cx="136525" cy="1365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5412" name="Oval 28"/>
          <p:cNvSpPr>
            <a:spLocks noChangeArrowheads="1"/>
          </p:cNvSpPr>
          <p:nvPr/>
        </p:nvSpPr>
        <p:spPr bwMode="auto">
          <a:xfrm>
            <a:off x="6096000" y="4724400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5413" name="Oval 29"/>
          <p:cNvSpPr>
            <a:spLocks noChangeArrowheads="1"/>
          </p:cNvSpPr>
          <p:nvPr/>
        </p:nvSpPr>
        <p:spPr bwMode="auto">
          <a:xfrm>
            <a:off x="7467600" y="2819400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5414" name="Oval 30"/>
          <p:cNvSpPr>
            <a:spLocks noChangeArrowheads="1"/>
          </p:cNvSpPr>
          <p:nvPr/>
        </p:nvSpPr>
        <p:spPr bwMode="auto">
          <a:xfrm>
            <a:off x="8077200" y="3886200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5415" name="Oval 31"/>
          <p:cNvSpPr>
            <a:spLocks noChangeArrowheads="1"/>
          </p:cNvSpPr>
          <p:nvPr/>
        </p:nvSpPr>
        <p:spPr bwMode="auto">
          <a:xfrm>
            <a:off x="5943600" y="5562600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5416" name="Oval 32"/>
          <p:cNvSpPr>
            <a:spLocks noChangeArrowheads="1"/>
          </p:cNvSpPr>
          <p:nvPr/>
        </p:nvSpPr>
        <p:spPr bwMode="auto">
          <a:xfrm>
            <a:off x="8458200" y="6172200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5417" name="Oval 33"/>
          <p:cNvSpPr>
            <a:spLocks noChangeArrowheads="1"/>
          </p:cNvSpPr>
          <p:nvPr/>
        </p:nvSpPr>
        <p:spPr bwMode="auto">
          <a:xfrm>
            <a:off x="3200400" y="1447800"/>
            <a:ext cx="136525" cy="1365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5418" name="Oval 34"/>
          <p:cNvSpPr>
            <a:spLocks noChangeArrowheads="1"/>
          </p:cNvSpPr>
          <p:nvPr/>
        </p:nvSpPr>
        <p:spPr bwMode="auto">
          <a:xfrm>
            <a:off x="1143000" y="4343400"/>
            <a:ext cx="136525" cy="1365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5419" name="Oval 35"/>
          <p:cNvSpPr>
            <a:spLocks noChangeArrowheads="1"/>
          </p:cNvSpPr>
          <p:nvPr/>
        </p:nvSpPr>
        <p:spPr bwMode="auto">
          <a:xfrm>
            <a:off x="1981200" y="4419600"/>
            <a:ext cx="136525" cy="1365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5420" name="Oval 36"/>
          <p:cNvSpPr>
            <a:spLocks noChangeArrowheads="1"/>
          </p:cNvSpPr>
          <p:nvPr/>
        </p:nvSpPr>
        <p:spPr bwMode="auto">
          <a:xfrm>
            <a:off x="2667000" y="2819400"/>
            <a:ext cx="136525" cy="1365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5421" name="Oval 37"/>
          <p:cNvSpPr>
            <a:spLocks noChangeArrowheads="1"/>
          </p:cNvSpPr>
          <p:nvPr/>
        </p:nvSpPr>
        <p:spPr bwMode="auto">
          <a:xfrm>
            <a:off x="838200" y="2438400"/>
            <a:ext cx="136525" cy="1365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5422" name="Line 8"/>
          <p:cNvSpPr>
            <a:spLocks noChangeShapeType="1"/>
          </p:cNvSpPr>
          <p:nvPr/>
        </p:nvSpPr>
        <p:spPr bwMode="auto">
          <a:xfrm rot="2700000">
            <a:off x="5486400" y="1717675"/>
            <a:ext cx="0" cy="5181600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5423" name="Text Box 4"/>
          <p:cNvSpPr txBox="1">
            <a:spLocks noChangeArrowheads="1"/>
          </p:cNvSpPr>
          <p:nvPr/>
        </p:nvSpPr>
        <p:spPr bwMode="auto">
          <a:xfrm>
            <a:off x="2214563" y="6089650"/>
            <a:ext cx="1752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800" b="1" dirty="0" err="1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w</a:t>
            </a:r>
            <a:r>
              <a:rPr lang="en-US" altLang="zh-CN" sz="1800" baseline="30000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T</a:t>
            </a:r>
            <a:r>
              <a:rPr lang="en-GB" altLang="zh-CN" sz="1800" b="1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GB" altLang="zh-CN" sz="18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+ </a:t>
            </a:r>
            <a:r>
              <a:rPr lang="en-US" altLang="zh-CN" sz="1800" i="1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w</a:t>
            </a:r>
            <a:r>
              <a:rPr lang="en-US" altLang="zh-CN" sz="1800" i="1" baseline="-250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0</a:t>
            </a:r>
            <a:r>
              <a:rPr lang="en-GB" altLang="zh-CN" sz="1800" i="1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= </a:t>
            </a:r>
            <a:r>
              <a:rPr lang="en-GB" altLang="zh-CN" sz="18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+1</a:t>
            </a:r>
          </a:p>
        </p:txBody>
      </p:sp>
      <p:sp>
        <p:nvSpPr>
          <p:cNvPr id="315424" name="Text Box 4"/>
          <p:cNvSpPr txBox="1">
            <a:spLocks noChangeArrowheads="1"/>
          </p:cNvSpPr>
          <p:nvPr/>
        </p:nvSpPr>
        <p:spPr bwMode="auto">
          <a:xfrm>
            <a:off x="1071563" y="5143500"/>
            <a:ext cx="1752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800" b="1" dirty="0" err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w</a:t>
            </a:r>
            <a:r>
              <a:rPr lang="en-US" altLang="zh-CN" sz="1800" baseline="30000" dirty="0" err="1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T</a:t>
            </a:r>
            <a:r>
              <a:rPr lang="en-GB" altLang="zh-CN" sz="1800" b="1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x</a:t>
            </a:r>
            <a:r>
              <a:rPr lang="en-GB" altLang="zh-CN" sz="18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+ </a:t>
            </a:r>
            <a:r>
              <a:rPr lang="en-US" altLang="zh-CN" sz="1800" i="1" dirty="0" smtClean="0">
                <a:solidFill>
                  <a:srgbClr val="000000"/>
                </a:solidFill>
                <a:sym typeface="Symbol" pitchFamily="18" charset="2"/>
              </a:rPr>
              <a:t>w</a:t>
            </a:r>
            <a:r>
              <a:rPr lang="en-US" altLang="zh-CN" sz="1800" i="1" baseline="-250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0</a:t>
            </a:r>
            <a:r>
              <a:rPr lang="en-GB" altLang="zh-CN" sz="1800" i="1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= </a:t>
            </a:r>
            <a:r>
              <a:rPr lang="en-GB" altLang="zh-CN" sz="18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-1</a:t>
            </a:r>
          </a:p>
        </p:txBody>
      </p:sp>
      <p:sp>
        <p:nvSpPr>
          <p:cNvPr id="37" name="Title 1"/>
          <p:cNvSpPr txBox="1">
            <a:spLocks/>
          </p:cNvSpPr>
          <p:nvPr/>
        </p:nvSpPr>
        <p:spPr bwMode="auto">
          <a:xfrm>
            <a:off x="4038600" y="1824038"/>
            <a:ext cx="17145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Support Vector</a:t>
            </a:r>
          </a:p>
        </p:txBody>
      </p:sp>
      <p:sp>
        <p:nvSpPr>
          <p:cNvPr id="315426" name="Line 14"/>
          <p:cNvSpPr>
            <a:spLocks noChangeShapeType="1"/>
          </p:cNvSpPr>
          <p:nvPr/>
        </p:nvSpPr>
        <p:spPr bwMode="auto">
          <a:xfrm rot="-2700000">
            <a:off x="6648450" y="1371600"/>
            <a:ext cx="0" cy="14620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5427" name="Text Box 22"/>
          <p:cNvSpPr txBox="1">
            <a:spLocks noChangeArrowheads="1"/>
          </p:cNvSpPr>
          <p:nvPr/>
        </p:nvSpPr>
        <p:spPr bwMode="auto">
          <a:xfrm>
            <a:off x="6283325" y="1341438"/>
            <a:ext cx="2098675" cy="46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GB" altLang="zh-CN" sz="180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Margin =</a:t>
            </a:r>
            <a:endParaRPr lang="el-GR" altLang="zh-CN" sz="1800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 bwMode="auto">
          <a:xfrm>
            <a:off x="2400300" y="3535363"/>
            <a:ext cx="17145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Support Vector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5486400" y="3771900"/>
            <a:ext cx="17145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Support Vector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826000" y="4556125"/>
            <a:ext cx="17145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Support Vector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690231"/>
              </p:ext>
            </p:extLst>
          </p:nvPr>
        </p:nvGraphicFramePr>
        <p:xfrm>
          <a:off x="7829550" y="1350963"/>
          <a:ext cx="6969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3" name="Equation" r:id="rId4" imgW="393480" imgH="253800" progId="Equation.DSMT4">
                  <p:embed/>
                </p:oleObj>
              </mc:Choice>
              <mc:Fallback>
                <p:oleObj name="Equation" r:id="rId4" imgW="393480" imgH="2538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9550" y="1350963"/>
                        <a:ext cx="69691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间隔计算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3243263" y="1600200"/>
            <a:ext cx="5443537" cy="4525963"/>
          </a:xfrm>
        </p:spPr>
        <p:txBody>
          <a:bodyPr/>
          <a:lstStyle/>
          <a:p>
            <a:r>
              <a:rPr lang="zh-CN" altLang="en-US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间隔</a:t>
            </a:r>
            <a:r>
              <a:rPr lang="en-US" altLang="zh-CN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	</a:t>
            </a:r>
          </a:p>
          <a:p>
            <a:endParaRPr lang="en-US" altLang="zh-CN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16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677781"/>
              </p:ext>
            </p:extLst>
          </p:nvPr>
        </p:nvGraphicFramePr>
        <p:xfrm>
          <a:off x="4572000" y="1600200"/>
          <a:ext cx="19970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31" name="Equation" r:id="rId4" imgW="939600" imgH="253800" progId="Equation.DSMT4">
                  <p:embed/>
                </p:oleObj>
              </mc:Choice>
              <mc:Fallback>
                <p:oleObj name="Equation" r:id="rId4" imgW="939600" imgH="253800" progId="Equation.DSMT4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00200"/>
                        <a:ext cx="1997075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026827"/>
              </p:ext>
            </p:extLst>
          </p:nvPr>
        </p:nvGraphicFramePr>
        <p:xfrm>
          <a:off x="3681466" y="2566988"/>
          <a:ext cx="5284331" cy="1870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32" name="Equation" r:id="rId6" imgW="2743200" imgH="965160" progId="Equation.DSMT4">
                  <p:embed/>
                </p:oleObj>
              </mc:Choice>
              <mc:Fallback>
                <p:oleObj name="Equation" r:id="rId6" imgW="2743200" imgH="965160" progId="Equation.DSMT4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66" y="2566988"/>
                        <a:ext cx="5284331" cy="18701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6465" name="Group 49"/>
          <p:cNvGrpSpPr>
            <a:grpSpLocks/>
          </p:cNvGrpSpPr>
          <p:nvPr/>
        </p:nvGrpSpPr>
        <p:grpSpPr bwMode="auto">
          <a:xfrm>
            <a:off x="0" y="1979613"/>
            <a:ext cx="3830638" cy="2720975"/>
            <a:chOff x="0" y="1247"/>
            <a:chExt cx="2413" cy="1714"/>
          </a:xfrm>
        </p:grpSpPr>
        <p:sp>
          <p:nvSpPr>
            <p:cNvPr id="316423" name="Line 9"/>
            <p:cNvSpPr>
              <a:spLocks noChangeShapeType="1"/>
            </p:cNvSpPr>
            <p:nvPr/>
          </p:nvSpPr>
          <p:spPr bwMode="auto">
            <a:xfrm rot="2700000">
              <a:off x="908" y="993"/>
              <a:ext cx="0" cy="1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6425" name="Line 5"/>
            <p:cNvSpPr>
              <a:spLocks noChangeShapeType="1"/>
            </p:cNvSpPr>
            <p:nvPr/>
          </p:nvSpPr>
          <p:spPr bwMode="auto">
            <a:xfrm>
              <a:off x="1131" y="1269"/>
              <a:ext cx="0" cy="1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6426" name="Line 6"/>
            <p:cNvSpPr>
              <a:spLocks noChangeShapeType="1"/>
            </p:cNvSpPr>
            <p:nvPr/>
          </p:nvSpPr>
          <p:spPr bwMode="auto">
            <a:xfrm rot="5400000">
              <a:off x="1083" y="837"/>
              <a:ext cx="0" cy="20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6427" name="Line 7"/>
            <p:cNvSpPr>
              <a:spLocks noChangeShapeType="1"/>
            </p:cNvSpPr>
            <p:nvPr/>
          </p:nvSpPr>
          <p:spPr bwMode="auto">
            <a:xfrm rot="2700000">
              <a:off x="1163" y="1199"/>
              <a:ext cx="11" cy="174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6432" name="Oval 17"/>
            <p:cNvSpPr>
              <a:spLocks noChangeArrowheads="1"/>
            </p:cNvSpPr>
            <p:nvPr/>
          </p:nvSpPr>
          <p:spPr bwMode="auto">
            <a:xfrm>
              <a:off x="1311" y="2275"/>
              <a:ext cx="57" cy="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16433" name="Oval 18"/>
            <p:cNvSpPr>
              <a:spLocks noChangeArrowheads="1"/>
            </p:cNvSpPr>
            <p:nvPr/>
          </p:nvSpPr>
          <p:spPr bwMode="auto">
            <a:xfrm>
              <a:off x="1597" y="2023"/>
              <a:ext cx="57" cy="38"/>
            </a:xfrm>
            <a:prstGeom prst="ellipse">
              <a:avLst/>
            </a:prstGeom>
            <a:solidFill>
              <a:srgbClr val="FF0000"/>
            </a:solidFill>
            <a:ln w="349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16434" name="Oval 19"/>
            <p:cNvSpPr>
              <a:spLocks noChangeArrowheads="1"/>
            </p:cNvSpPr>
            <p:nvPr/>
          </p:nvSpPr>
          <p:spPr bwMode="auto">
            <a:xfrm>
              <a:off x="773" y="1981"/>
              <a:ext cx="57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16435" name="Oval 23"/>
            <p:cNvSpPr>
              <a:spLocks noChangeArrowheads="1"/>
            </p:cNvSpPr>
            <p:nvPr/>
          </p:nvSpPr>
          <p:spPr bwMode="auto">
            <a:xfrm>
              <a:off x="1387" y="2693"/>
              <a:ext cx="57" cy="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16439" name="Oval 27"/>
            <p:cNvSpPr>
              <a:spLocks noChangeArrowheads="1"/>
            </p:cNvSpPr>
            <p:nvPr/>
          </p:nvSpPr>
          <p:spPr bwMode="auto">
            <a:xfrm>
              <a:off x="1515" y="1247"/>
              <a:ext cx="57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16440" name="Oval 28"/>
            <p:cNvSpPr>
              <a:spLocks noChangeArrowheads="1"/>
            </p:cNvSpPr>
            <p:nvPr/>
          </p:nvSpPr>
          <p:spPr bwMode="auto">
            <a:xfrm>
              <a:off x="1770" y="2233"/>
              <a:ext cx="58" cy="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16443" name="Oval 31"/>
            <p:cNvSpPr>
              <a:spLocks noChangeArrowheads="1"/>
            </p:cNvSpPr>
            <p:nvPr/>
          </p:nvSpPr>
          <p:spPr bwMode="auto">
            <a:xfrm>
              <a:off x="1706" y="2463"/>
              <a:ext cx="58" cy="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16445" name="Oval 33"/>
            <p:cNvSpPr>
              <a:spLocks noChangeArrowheads="1"/>
            </p:cNvSpPr>
            <p:nvPr/>
          </p:nvSpPr>
          <p:spPr bwMode="auto">
            <a:xfrm>
              <a:off x="555" y="1332"/>
              <a:ext cx="58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16447" name="Oval 35"/>
            <p:cNvSpPr>
              <a:spLocks noChangeArrowheads="1"/>
            </p:cNvSpPr>
            <p:nvPr/>
          </p:nvSpPr>
          <p:spPr bwMode="auto">
            <a:xfrm>
              <a:off x="44" y="2149"/>
              <a:ext cx="57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16448" name="Oval 36"/>
            <p:cNvSpPr>
              <a:spLocks noChangeArrowheads="1"/>
            </p:cNvSpPr>
            <p:nvPr/>
          </p:nvSpPr>
          <p:spPr bwMode="auto">
            <a:xfrm>
              <a:off x="331" y="1709"/>
              <a:ext cx="58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16450" name="Line 8"/>
            <p:cNvSpPr>
              <a:spLocks noChangeShapeType="1"/>
            </p:cNvSpPr>
            <p:nvPr/>
          </p:nvSpPr>
          <p:spPr bwMode="auto">
            <a:xfrm rot="2700000">
              <a:off x="1439" y="1232"/>
              <a:ext cx="10" cy="193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6451" name="Text Box 4"/>
            <p:cNvSpPr txBox="1">
              <a:spLocks noChangeArrowheads="1"/>
            </p:cNvSpPr>
            <p:nvPr/>
          </p:nvSpPr>
          <p:spPr bwMode="auto">
            <a:xfrm>
              <a:off x="295" y="2747"/>
              <a:ext cx="107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b="1" dirty="0" err="1" smtClean="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w</a:t>
              </a:r>
              <a:r>
                <a:rPr lang="en-US" altLang="zh-CN" sz="1800" baseline="30000" dirty="0" err="1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T</a:t>
              </a:r>
              <a:r>
                <a:rPr lang="en-GB" altLang="zh-CN" sz="1800" b="1" dirty="0" smtClean="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x</a:t>
              </a:r>
              <a:r>
                <a:rPr lang="en-GB" altLang="zh-CN" sz="1800" dirty="0" smtClean="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 + </a:t>
              </a:r>
              <a:r>
                <a:rPr lang="en-US" altLang="zh-CN" sz="1800" i="1" dirty="0" smtClean="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w</a:t>
              </a:r>
              <a:r>
                <a:rPr lang="en-US" altLang="zh-CN" sz="1800" i="1" baseline="-25000" dirty="0" smtClean="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0</a:t>
              </a:r>
              <a:r>
                <a:rPr lang="en-GB" altLang="zh-CN" sz="1800" i="1" dirty="0" smtClean="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 = </a:t>
              </a:r>
              <a:r>
                <a:rPr lang="en-GB" altLang="zh-CN" sz="1800" dirty="0" smtClean="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+1</a:t>
              </a:r>
            </a:p>
          </p:txBody>
        </p:sp>
        <p:sp>
          <p:nvSpPr>
            <p:cNvPr id="316452" name="Text Box 4"/>
            <p:cNvSpPr txBox="1">
              <a:spLocks noChangeArrowheads="1"/>
            </p:cNvSpPr>
            <p:nvPr/>
          </p:nvSpPr>
          <p:spPr bwMode="auto">
            <a:xfrm>
              <a:off x="21" y="2289"/>
              <a:ext cx="103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b="1" dirty="0" err="1" smtClean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sym typeface="Symbol" pitchFamily="18" charset="2"/>
                </a:rPr>
                <a:t>w</a:t>
              </a:r>
              <a:r>
                <a:rPr lang="en-US" altLang="zh-CN" sz="1800" baseline="30000" dirty="0" err="1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T</a:t>
              </a:r>
              <a:r>
                <a:rPr lang="en-GB" altLang="zh-CN" sz="1800" b="1" dirty="0" smtClean="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x</a:t>
              </a:r>
              <a:r>
                <a:rPr lang="en-GB" altLang="zh-CN" sz="1800" dirty="0" smtClean="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 + </a:t>
              </a:r>
              <a:r>
                <a:rPr lang="en-US" altLang="zh-CN" sz="1800" i="1" dirty="0" smtClean="0">
                  <a:solidFill>
                    <a:srgbClr val="000000"/>
                  </a:solidFill>
                  <a:sym typeface="Symbol" pitchFamily="18" charset="2"/>
                </a:rPr>
                <a:t>w</a:t>
              </a:r>
              <a:r>
                <a:rPr lang="en-US" altLang="zh-CN" sz="1800" i="1" baseline="-25000" dirty="0" smtClean="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0</a:t>
              </a:r>
              <a:r>
                <a:rPr lang="en-GB" altLang="zh-CN" sz="1800" i="1" dirty="0" smtClean="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 = </a:t>
              </a:r>
              <a:r>
                <a:rPr lang="en-GB" altLang="zh-CN" sz="1800" dirty="0" smtClean="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-1</a:t>
              </a:r>
            </a:p>
          </p:txBody>
        </p:sp>
        <p:graphicFrame>
          <p:nvGraphicFramePr>
            <p:cNvPr id="316461" name="Object 45"/>
            <p:cNvGraphicFramePr>
              <a:graphicFrameLocks noChangeAspect="1"/>
            </p:cNvGraphicFramePr>
            <p:nvPr/>
          </p:nvGraphicFramePr>
          <p:xfrm>
            <a:off x="1616" y="1863"/>
            <a:ext cx="24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33" name="Equation" r:id="rId8" imgW="228600" imgH="292680" progId="Equation.DSMT4">
                    <p:embed/>
                  </p:oleObj>
                </mc:Choice>
                <mc:Fallback>
                  <p:oleObj name="Equation" r:id="rId8" imgW="228600" imgH="292680" progId="Equation.DSMT4">
                    <p:embed/>
                    <p:pic>
                      <p:nvPicPr>
                        <p:cNvPr id="0" name="Picture 3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6" y="1863"/>
                          <a:ext cx="24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6462" name="Line 46"/>
            <p:cNvSpPr>
              <a:spLocks noChangeAspect="1" noChangeShapeType="1"/>
            </p:cNvSpPr>
            <p:nvPr/>
          </p:nvSpPr>
          <p:spPr bwMode="auto">
            <a:xfrm flipH="1" flipV="1">
              <a:off x="1167" y="1606"/>
              <a:ext cx="449" cy="419"/>
            </a:xfrm>
            <a:prstGeom prst="line">
              <a:avLst/>
            </a:prstGeom>
            <a:noFill/>
            <a:ln w="349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6463" name="Oval 33"/>
            <p:cNvSpPr>
              <a:spLocks noChangeArrowheads="1"/>
            </p:cNvSpPr>
            <p:nvPr/>
          </p:nvSpPr>
          <p:spPr bwMode="auto">
            <a:xfrm>
              <a:off x="1138" y="1587"/>
              <a:ext cx="58" cy="37"/>
            </a:xfrm>
            <a:prstGeom prst="ellipse">
              <a:avLst/>
            </a:prstGeom>
            <a:solidFill>
              <a:schemeClr val="tx1"/>
            </a:solidFill>
            <a:ln w="349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graphicFrame>
          <p:nvGraphicFramePr>
            <p:cNvPr id="316464" name="Object 48"/>
            <p:cNvGraphicFramePr>
              <a:graphicFrameLocks noChangeAspect="1"/>
            </p:cNvGraphicFramePr>
            <p:nvPr/>
          </p:nvGraphicFramePr>
          <p:xfrm>
            <a:off x="911" y="1350"/>
            <a:ext cx="24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34" name="Equation" r:id="rId10" imgW="228600" imgH="292680" progId="Equation.DSMT4">
                    <p:embed/>
                  </p:oleObj>
                </mc:Choice>
                <mc:Fallback>
                  <p:oleObj name="Equation" r:id="rId10" imgW="228600" imgH="292680" progId="Equation.DSMT4">
                    <p:embed/>
                    <p:pic>
                      <p:nvPicPr>
                        <p:cNvPr id="0" name="Picture 3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" y="1350"/>
                          <a:ext cx="24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6466" name="Line 15"/>
          <p:cNvSpPr>
            <a:spLocks noChangeShapeType="1"/>
          </p:cNvSpPr>
          <p:nvPr/>
        </p:nvSpPr>
        <p:spPr bwMode="auto">
          <a:xfrm rot="-2700000">
            <a:off x="2000250" y="3244850"/>
            <a:ext cx="26988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67" name="Text Box 16"/>
          <p:cNvSpPr txBox="1">
            <a:spLocks noChangeArrowheads="1"/>
          </p:cNvSpPr>
          <p:nvPr/>
        </p:nvSpPr>
        <p:spPr bwMode="auto">
          <a:xfrm>
            <a:off x="1744663" y="3316288"/>
            <a:ext cx="381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w</a:t>
            </a:r>
            <a:endParaRPr lang="el-GR" altLang="zh-CN" sz="18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875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3981" y="50801"/>
            <a:ext cx="8229600" cy="785911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支持向量机</a:t>
            </a:r>
            <a:br>
              <a:rPr lang="zh-CN" altLang="en-US" sz="40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altLang="zh-CN" sz="40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(Support Vector Machine)</a:t>
            </a:r>
            <a:endParaRPr lang="zh-CN" altLang="en-US" sz="40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6792"/>
            <a:ext cx="8229600" cy="530120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最大化间隔的超平面为</a:t>
            </a:r>
          </a:p>
          <a:p>
            <a:endParaRPr lang="zh-CN" altLang="en-US" sz="28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zh-CN" altLang="en-US" sz="28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等价</a:t>
            </a:r>
            <a:r>
              <a:rPr lang="zh-CN" altLang="en-US" sz="28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于</a:t>
            </a:r>
            <a:endParaRPr lang="zh-CN" altLang="en-US" sz="28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sz="28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altLang="zh-CN" sz="28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该优化</a:t>
            </a:r>
            <a:r>
              <a:rPr lang="zh-CN" altLang="en-US" sz="28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问题是一</a:t>
            </a: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个二次规划问</a:t>
            </a:r>
            <a:r>
              <a:rPr lang="zh-CN" altLang="en-US" sz="28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题</a:t>
            </a:r>
            <a:r>
              <a:rPr lang="en-US" altLang="zh-CN" sz="28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zh-CN" altLang="en-US" sz="2800" dirty="0" smtClean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目</a:t>
            </a: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标函数为二次函数，约束为线性约束</a:t>
            </a:r>
            <a:r>
              <a:rPr lang="en-US" altLang="zh-CN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)</a:t>
            </a:r>
            <a:r>
              <a:rPr lang="zh-CN" altLang="en-US" sz="28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，这是一个标准的优化问题，存在一些方法来寻找全局最优解。</a:t>
            </a:r>
          </a:p>
          <a:p>
            <a:pPr lvl="1"/>
            <a:r>
              <a:rPr lang="zh-CN" altLang="en-US" sz="24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变量数为</a:t>
            </a:r>
            <a:r>
              <a:rPr lang="en-US" altLang="zh-CN" sz="2400" i="1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24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+1</a:t>
            </a:r>
            <a:r>
              <a:rPr lang="zh-CN" altLang="en-US" sz="2400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，约束项的数目为</a:t>
            </a:r>
            <a:r>
              <a:rPr lang="en-US" altLang="zh-CN" sz="2400" i="1" dirty="0"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endParaRPr lang="zh-CN" altLang="en-US" sz="2400" i="1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08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998212"/>
              </p:ext>
            </p:extLst>
          </p:nvPr>
        </p:nvGraphicFramePr>
        <p:xfrm>
          <a:off x="1185863" y="2071688"/>
          <a:ext cx="63690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90" name="Equation" r:id="rId4" imgW="2857500" imgH="444500" progId="Equation.DSMT4">
                  <p:embed/>
                </p:oleObj>
              </mc:Choice>
              <mc:Fallback>
                <p:oleObj name="Equation" r:id="rId4" imgW="2857500" imgH="4445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2071688"/>
                        <a:ext cx="6369050" cy="98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623885"/>
              </p:ext>
            </p:extLst>
          </p:nvPr>
        </p:nvGraphicFramePr>
        <p:xfrm>
          <a:off x="957263" y="3673475"/>
          <a:ext cx="6680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91" name="Equation" r:id="rId6" imgW="2997200" imgH="393700" progId="Equation.DSMT4">
                  <p:embed/>
                </p:oleObj>
              </mc:Choice>
              <mc:Fallback>
                <p:oleObj name="Equation" r:id="rId6" imgW="2997200" imgH="39370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3673475"/>
                        <a:ext cx="66802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5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3700</TotalTime>
  <Words>2271</Words>
  <Application>Microsoft Office PowerPoint</Application>
  <PresentationFormat>全屏显示(4:3)</PresentationFormat>
  <Paragraphs>342</Paragraphs>
  <Slides>40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新細明體</vt:lpstr>
      <vt:lpstr>黑体</vt:lpstr>
      <vt:lpstr>华文行楷</vt:lpstr>
      <vt:lpstr>楷体_GB2312</vt:lpstr>
      <vt:lpstr>宋体</vt:lpstr>
      <vt:lpstr>Arial</vt:lpstr>
      <vt:lpstr>Calibri</vt:lpstr>
      <vt:lpstr>Cambria</vt:lpstr>
      <vt:lpstr>Cambria Math</vt:lpstr>
      <vt:lpstr>Symbol</vt:lpstr>
      <vt:lpstr>Times New Roman</vt:lpstr>
      <vt:lpstr>Wingdings</vt:lpstr>
      <vt:lpstr>Office 主题​​</vt:lpstr>
      <vt:lpstr>Equation</vt:lpstr>
      <vt:lpstr>MathType 6.0 Equation</vt:lpstr>
      <vt:lpstr>Support Vector Machine SVM</vt:lpstr>
      <vt:lpstr>主要内容</vt:lpstr>
      <vt:lpstr>支持向量机 (Support Vector Machine)</vt:lpstr>
      <vt:lpstr>最大间隔准则</vt:lpstr>
      <vt:lpstr>最大间隔准则</vt:lpstr>
      <vt:lpstr>线性判别函数</vt:lpstr>
      <vt:lpstr>SVM Notation</vt:lpstr>
      <vt:lpstr>间隔计算</vt:lpstr>
      <vt:lpstr>支持向量机 (Support Vector Machine)</vt:lpstr>
      <vt:lpstr>支持向量机</vt:lpstr>
      <vt:lpstr>SVM主问题</vt:lpstr>
      <vt:lpstr>SVM对偶问题</vt:lpstr>
      <vt:lpstr>支持向量机 (Support Vector Machine)</vt:lpstr>
      <vt:lpstr>支持向量机 (Support Vector Machine)</vt:lpstr>
      <vt:lpstr>支持向量机 (Support Vector Machine)</vt:lpstr>
      <vt:lpstr>对偶性( Duality)</vt:lpstr>
      <vt:lpstr>对偶性</vt:lpstr>
      <vt:lpstr>Karush-Kuhn-Tucker (KKT) Conditions</vt:lpstr>
      <vt:lpstr>SVM – KKT Conditions</vt:lpstr>
      <vt:lpstr>α的稀疏性</vt:lpstr>
      <vt:lpstr>w0的计算</vt:lpstr>
      <vt:lpstr>C-SVM</vt:lpstr>
      <vt:lpstr>Inseparable Data</vt:lpstr>
      <vt:lpstr>C-SVM</vt:lpstr>
      <vt:lpstr>C-SVM——对偶</vt:lpstr>
      <vt:lpstr>C-SVM – KKT Conditions</vt:lpstr>
      <vt:lpstr>C-SVM——对偶</vt:lpstr>
      <vt:lpstr>C-SVM——对偶</vt:lpstr>
      <vt:lpstr>的稀疏性</vt:lpstr>
      <vt:lpstr>线性SVM求解:例子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SVM训练算法-SMO</vt:lpstr>
      <vt:lpstr>SVM训练算法-SMO</vt:lpstr>
      <vt:lpstr>Some Examples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Nonlinear Models, Kernels, and Gaussian processes</dc:title>
  <dc:creator>LinusMeng</dc:creator>
  <cp:lastModifiedBy>ding yuxin</cp:lastModifiedBy>
  <cp:revision>258</cp:revision>
  <cp:lastPrinted>2017-12-19T09:22:38Z</cp:lastPrinted>
  <dcterms:created xsi:type="dcterms:W3CDTF">2012-04-15T09:15:30Z</dcterms:created>
  <dcterms:modified xsi:type="dcterms:W3CDTF">2018-12-14T05:13:52Z</dcterms:modified>
</cp:coreProperties>
</file>