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613" r:id="rId2"/>
    <p:sldId id="650" r:id="rId3"/>
    <p:sldId id="858" r:id="rId4"/>
    <p:sldId id="879" r:id="rId5"/>
    <p:sldId id="882" r:id="rId6"/>
    <p:sldId id="883" r:id="rId7"/>
    <p:sldId id="884" r:id="rId8"/>
    <p:sldId id="885" r:id="rId9"/>
    <p:sldId id="887" r:id="rId10"/>
    <p:sldId id="886" r:id="rId11"/>
    <p:sldId id="888" r:id="rId12"/>
    <p:sldId id="889" r:id="rId13"/>
    <p:sldId id="890" r:id="rId14"/>
    <p:sldId id="891" r:id="rId15"/>
    <p:sldId id="892" r:id="rId16"/>
    <p:sldId id="893" r:id="rId17"/>
    <p:sldId id="1098" r:id="rId18"/>
    <p:sldId id="894" r:id="rId19"/>
    <p:sldId id="1037" r:id="rId20"/>
    <p:sldId id="881" r:id="rId21"/>
    <p:sldId id="1079" r:id="rId22"/>
    <p:sldId id="912" r:id="rId23"/>
    <p:sldId id="916" r:id="rId24"/>
    <p:sldId id="1089" r:id="rId25"/>
    <p:sldId id="1088" r:id="rId26"/>
    <p:sldId id="913" r:id="rId27"/>
    <p:sldId id="1081" r:id="rId28"/>
    <p:sldId id="1082" r:id="rId29"/>
    <p:sldId id="923" r:id="rId30"/>
    <p:sldId id="1090" r:id="rId31"/>
    <p:sldId id="1091" r:id="rId32"/>
    <p:sldId id="1092" r:id="rId33"/>
    <p:sldId id="1093" r:id="rId34"/>
    <p:sldId id="1094" r:id="rId35"/>
    <p:sldId id="1095" r:id="rId36"/>
    <p:sldId id="1096" r:id="rId37"/>
    <p:sldId id="1097" r:id="rId38"/>
    <p:sldId id="898" r:id="rId39"/>
    <p:sldId id="900" r:id="rId40"/>
    <p:sldId id="1024" r:id="rId41"/>
    <p:sldId id="880" r:id="rId42"/>
    <p:sldId id="1087" r:id="rId43"/>
    <p:sldId id="777" r:id="rId44"/>
  </p:sldIdLst>
  <p:sldSz cx="12192000" cy="6858000"/>
  <p:notesSz cx="6858000" cy="9144000"/>
  <p:defaultTextStyle>
    <a:defPPr>
      <a:defRPr lang="zh-CN"/>
    </a:defPPr>
    <a:lvl1pPr lvl="0" algn="l" defTabSz="914400" fontAlgn="base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fontAlgn="base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fontAlgn="base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fontAlgn="base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fontAlgn="base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fontAlgn="base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fontAlgn="base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fontAlgn="base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fontAlgn="base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  <a:latin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 showGuides="1">
      <p:cViewPr varScale="1">
        <p:scale>
          <a:sx n="106" d="100"/>
          <a:sy n="106" d="100"/>
        </p:scale>
        <p:origin x="792" y="114"/>
      </p:cViewPr>
      <p:guideLst>
        <p:guide orient="horz" pos="2160"/>
        <p:guide pos="3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8625" cy="4556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t"/>
          <a:lstStyle/>
          <a:p>
            <a:pPr lvl="0"/>
            <a:endParaRPr sz="130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0213" cy="4556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t"/>
          <a:lstStyle/>
          <a:p>
            <a:pPr lvl="0" algn="r"/>
            <a:endParaRPr sz="1300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1763" y="684213"/>
            <a:ext cx="6591300" cy="34305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Rot="1" noChangeAspect="1" noTextEdit="1"/>
          </p:cNvSpPr>
          <p:nvPr/>
        </p:nvSpPr>
        <p:spPr>
          <a:xfrm>
            <a:off x="682625" y="4341813"/>
            <a:ext cx="5486400" cy="41132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3625"/>
            <a:ext cx="2968625" cy="4556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/>
          <a:lstStyle/>
          <a:p>
            <a:pPr lvl="0"/>
            <a:endParaRPr sz="1300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3025" y="8683625"/>
            <a:ext cx="2970213" cy="4556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61" tIns="48331" rIns="96661" bIns="48331" anchor="b"/>
          <a:lstStyle/>
          <a:p>
            <a:pPr lvl="0" algn="r"/>
            <a:fld id="{9A0DB2DC-4C9A-4742-B13C-FB6460FD3503}" type="slidenum">
              <a:rPr lang="en-US" altLang="x-none" dirty="0">
                <a:ea typeface="宋体" panose="02010600030101010101" pitchFamily="2" charset="-122"/>
              </a:rPr>
              <a:t>‹#›</a:t>
            </a:fld>
            <a:endParaRPr lang="en-US" altLang="x-none" sz="13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6680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716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7825" y="684213"/>
            <a:ext cx="6099175" cy="3430587"/>
          </a:xfrm>
          <a:ln w="1"/>
        </p:spPr>
      </p:sp>
      <p:sp>
        <p:nvSpPr>
          <p:cNvPr id="7171" name="文本占位符 7170"/>
          <p:cNvSpPr>
            <a:spLocks noGrp="1" noRot="1" noChangeAspect="1" noTextEdit="1"/>
          </p:cNvSpPr>
          <p:nvPr>
            <p:ph type="body" idx="1"/>
          </p:nvPr>
        </p:nvSpPr>
        <p:spPr>
          <a:xfrm>
            <a:off x="-623887" y="8210550"/>
            <a:ext cx="7046912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/>
            <a:r>
              <a:rPr lang="zh-CN" altLang="en-US" dirty="0"/>
              <a:t>它的非全连接和权值共享的网络结构使之更类似于生物神经网络，降低了网络模型的复杂度（对于很难学习的深层结构来说，这是非常重要的），减少了权值的数量。</a:t>
            </a:r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066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3584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7825" y="684213"/>
            <a:ext cx="6099175" cy="3430587"/>
          </a:xfrm>
          <a:ln w="1"/>
        </p:spPr>
      </p:sp>
      <p:sp>
        <p:nvSpPr>
          <p:cNvPr id="35843" name="文本占位符 35842"/>
          <p:cNvSpPr>
            <a:spLocks noGrp="1" noRot="1" noChangeAspect="1" noTextEdit="1"/>
          </p:cNvSpPr>
          <p:nvPr>
            <p:ph type="body" idx="1"/>
          </p:nvPr>
        </p:nvSpPr>
        <p:spPr>
          <a:xfrm>
            <a:off x="-623887" y="8210550"/>
            <a:ext cx="7046912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/>
            <a:r>
              <a:rPr lang="zh-CN" altLang="en-US" dirty="0"/>
              <a:t>RNN和传统的多层感知机不同的就是跟时间沾上边了</a:t>
            </a:r>
          </a:p>
          <a:p>
            <a:pPr lvl="0"/>
            <a:endParaRPr lang="zh-CN" altLang="en-US" dirty="0"/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RNN多层网络，保持重用相同的参数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712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921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7825" y="684213"/>
            <a:ext cx="6099175" cy="3430587"/>
          </a:xfrm>
          <a:ln w="1"/>
        </p:spPr>
      </p:sp>
      <p:sp>
        <p:nvSpPr>
          <p:cNvPr id="9219" name="文本占位符 9218"/>
          <p:cNvSpPr>
            <a:spLocks noGrp="1" noRot="1" noChangeAspect="1" noTextEdit="1"/>
          </p:cNvSpPr>
          <p:nvPr>
            <p:ph type="body" idx="1"/>
          </p:nvPr>
        </p:nvSpPr>
        <p:spPr>
          <a:xfrm>
            <a:off x="-623887" y="8210550"/>
            <a:ext cx="7046912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/>
            <a:r>
              <a:rPr lang="en-US" altLang="zh-CN"/>
              <a:t>V1</a:t>
            </a:r>
            <a:r>
              <a:rPr lang="zh-CN" altLang="en-US"/>
              <a:t>区由简单细胞和复杂细胞组成，简单细胞主要响应其接受域内的特定边缘刺激，每个复杂细胞以一些简单细胞为输入，以更大的接受域来响应特定的边缘刺激，但忽略刺激的精确位置。</a:t>
            </a:r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533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126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7825" y="684213"/>
            <a:ext cx="6099175" cy="3430587"/>
          </a:xfrm>
          <a:ln w="1"/>
        </p:spPr>
      </p:sp>
      <p:sp>
        <p:nvSpPr>
          <p:cNvPr id="11267" name="文本占位符 11266"/>
          <p:cNvSpPr>
            <a:spLocks noGrp="1" noRot="1" noChangeAspect="1" noTextEdit="1"/>
          </p:cNvSpPr>
          <p:nvPr>
            <p:ph type="body" idx="1"/>
          </p:nvPr>
        </p:nvSpPr>
        <p:spPr>
          <a:xfrm>
            <a:off x="-623887" y="8210550"/>
            <a:ext cx="7046912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/>
            <a:r>
              <a:rPr lang="zh-CN" altLang="en-US" dirty="0"/>
              <a:t>一般认为人对外界的认知是从局部到全局的</a:t>
            </a:r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因而，每个神经元其实没有必要对全局图像进行感知，只需要对局部进行感知，然后在更高层将局部的信息综合起来就得到了全局的信息。网络部分连通的思想，也是受启发于生物学里面的视觉系统结构。视觉皮层的神经元就是局部接受信息的（即这些神经元只响应某些特定区域的刺激）。</a:t>
            </a:r>
          </a:p>
          <a:p>
            <a:pPr lvl="0"/>
            <a:endParaRPr lang="zh-CN" altLang="en-US" dirty="0"/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数学上，参数减少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608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331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7825" y="684213"/>
            <a:ext cx="6099175" cy="3430587"/>
          </a:xfrm>
          <a:ln w="1"/>
        </p:spPr>
      </p:sp>
      <p:sp>
        <p:nvSpPr>
          <p:cNvPr id="13315" name="文本占位符 13314"/>
          <p:cNvSpPr>
            <a:spLocks noGrp="1" noRot="1" noChangeAspect="1" noTextEdit="1"/>
          </p:cNvSpPr>
          <p:nvPr>
            <p:ph type="body" idx="1"/>
          </p:nvPr>
        </p:nvSpPr>
        <p:spPr>
          <a:xfrm>
            <a:off x="-623887" y="8210550"/>
            <a:ext cx="7046912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/>
            <a:r>
              <a:rPr lang="zh-CN" altLang="en-US"/>
              <a:t>理论基础是对于自然图像来说，因为它们具有稳定性，即图像中某个部分的统计特征和其它部位的相似，因此我们学习到的某个部位的特征也同样适用于其它部位。</a:t>
            </a:r>
          </a:p>
        </p:txBody>
      </p:sp>
    </p:spTree>
    <p:extLst>
      <p:ext uri="{BB962C8B-B14F-4D97-AF65-F5344CB8AC3E}">
        <p14:creationId xmlns:p14="http://schemas.microsoft.com/office/powerpoint/2010/main" val="3116154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740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7825" y="684213"/>
            <a:ext cx="6099175" cy="3430587"/>
          </a:xfrm>
          <a:ln w="1"/>
        </p:spPr>
      </p:sp>
      <p:sp>
        <p:nvSpPr>
          <p:cNvPr id="17411" name="文本占位符 17410"/>
          <p:cNvSpPr>
            <a:spLocks noGrp="1" noRot="1" noChangeAspect="1" noTextEdit="1"/>
          </p:cNvSpPr>
          <p:nvPr>
            <p:ph type="body" idx="1"/>
          </p:nvPr>
        </p:nvSpPr>
        <p:spPr>
          <a:xfrm>
            <a:off x="-623887" y="8210550"/>
            <a:ext cx="7046912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/>
            <a:r>
              <a:rPr lang="zh-CN" altLang="en-US" dirty="0">
                <a:ea typeface="宋体" panose="02010600030101010101" pitchFamily="2" charset="-122"/>
              </a:rPr>
              <a:t>一个卷积，</a:t>
            </a:r>
            <a:r>
              <a:rPr lang="zh-CN" altLang="en-US" dirty="0"/>
              <a:t>特征提取是不充分的</a:t>
            </a:r>
          </a:p>
        </p:txBody>
      </p:sp>
    </p:spTree>
    <p:extLst>
      <p:ext uri="{BB962C8B-B14F-4D97-AF65-F5344CB8AC3E}">
        <p14:creationId xmlns:p14="http://schemas.microsoft.com/office/powerpoint/2010/main" val="134878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945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7825" y="684213"/>
            <a:ext cx="6099175" cy="3430587"/>
          </a:xfrm>
          <a:ln w="1"/>
        </p:spPr>
      </p:sp>
      <p:sp>
        <p:nvSpPr>
          <p:cNvPr id="19459" name="文本占位符 19458"/>
          <p:cNvSpPr>
            <a:spLocks noGrp="1" noRot="1" noChangeAspect="1" noTextEdit="1"/>
          </p:cNvSpPr>
          <p:nvPr>
            <p:ph type="body" idx="1"/>
          </p:nvPr>
        </p:nvSpPr>
        <p:spPr>
          <a:xfrm>
            <a:off x="-623887" y="8210550"/>
            <a:ext cx="7046912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/>
            <a:r>
              <a:rPr lang="zh-CN" altLang="en-US"/>
              <a:t>对得到的特征向量进行统计计算的话，所有的图像局部块应该也都能得到相似的结果。</a:t>
            </a:r>
          </a:p>
        </p:txBody>
      </p:sp>
    </p:spTree>
    <p:extLst>
      <p:ext uri="{BB962C8B-B14F-4D97-AF65-F5344CB8AC3E}">
        <p14:creationId xmlns:p14="http://schemas.microsoft.com/office/powerpoint/2010/main" val="3509706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2457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7825" y="684213"/>
            <a:ext cx="6099175" cy="3430587"/>
          </a:xfrm>
          <a:ln w="1"/>
        </p:spPr>
      </p:sp>
      <p:sp>
        <p:nvSpPr>
          <p:cNvPr id="24579" name="文本占位符 24578"/>
          <p:cNvSpPr>
            <a:spLocks noGrp="1" noRot="1" noChangeAspect="1" noTextEdit="1"/>
          </p:cNvSpPr>
          <p:nvPr>
            <p:ph type="body" idx="1"/>
          </p:nvPr>
        </p:nvSpPr>
        <p:spPr>
          <a:xfrm>
            <a:off x="-623887" y="8210550"/>
            <a:ext cx="7046912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/>
            <a:r>
              <a:rPr lang="zh-CN" altLang="en-US" dirty="0">
                <a:ea typeface="宋体" panose="02010600030101010101" pitchFamily="2" charset="-122"/>
              </a:rPr>
              <a:t>Pooling如果采用max Pooling的话，需要在前向传播时记录最大值的位置。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602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2662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7825" y="684213"/>
            <a:ext cx="6099175" cy="3430587"/>
          </a:xfrm>
          <a:ln w="1"/>
        </p:spPr>
      </p:sp>
      <p:sp>
        <p:nvSpPr>
          <p:cNvPr id="26627" name="文本占位符 26626"/>
          <p:cNvSpPr>
            <a:spLocks noGrp="1" noRot="1" noChangeAspect="1" noTextEdit="1"/>
          </p:cNvSpPr>
          <p:nvPr>
            <p:ph type="body" idx="1"/>
          </p:nvPr>
        </p:nvSpPr>
        <p:spPr>
          <a:xfrm>
            <a:off x="-623887" y="8210550"/>
            <a:ext cx="7046912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/>
            <a:r>
              <a:rPr lang="zh-CN" altLang="en-US" dirty="0"/>
              <a:t>C3的特征图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zh-CN" altLang="en-US" dirty="0"/>
              <a:t>第一，不完全的连接机制将连接的数量保持在合理的范围内。第二，也是最重要的，其破坏了网络的对称性。由于不同的特征图有不同的输入，所以迫使他们抽取不同的特征（希望是互补的）。</a:t>
            </a:r>
          </a:p>
        </p:txBody>
      </p:sp>
    </p:spTree>
    <p:extLst>
      <p:ext uri="{BB962C8B-B14F-4D97-AF65-F5344CB8AC3E}">
        <p14:creationId xmlns:p14="http://schemas.microsoft.com/office/powerpoint/2010/main" val="3318961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3276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7825" y="684213"/>
            <a:ext cx="6099175" cy="3430587"/>
          </a:xfrm>
          <a:ln w="1"/>
        </p:spPr>
      </p:sp>
      <p:sp>
        <p:nvSpPr>
          <p:cNvPr id="32771" name="文本占位符 32770"/>
          <p:cNvSpPr>
            <a:spLocks noGrp="1" noRot="1" noChangeAspect="1" noTextEdit="1"/>
          </p:cNvSpPr>
          <p:nvPr>
            <p:ph type="body" idx="1"/>
          </p:nvPr>
        </p:nvSpPr>
        <p:spPr>
          <a:xfrm>
            <a:off x="-623887" y="8210550"/>
            <a:ext cx="7046912" cy="8928100"/>
          </a:xfrm>
          <a:prstGeom prst="rect">
            <a:avLst/>
          </a:prstGeom>
          <a:noFill/>
          <a:ln w="1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/>
            <a:r>
              <a:rPr lang="en-US" altLang="zh-CN"/>
              <a:t>With enough neurons and time, RNNs can compute anything that can be computed by your computer. </a:t>
            </a:r>
          </a:p>
        </p:txBody>
      </p:sp>
    </p:spTree>
    <p:extLst>
      <p:ext uri="{BB962C8B-B14F-4D97-AF65-F5344CB8AC3E}">
        <p14:creationId xmlns:p14="http://schemas.microsoft.com/office/powerpoint/2010/main" val="723042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-25400"/>
            <a:ext cx="3048000" cy="6151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5400"/>
            <a:ext cx="8967304" cy="61515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397000"/>
            <a:ext cx="5575808" cy="472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9792" y="1397000"/>
            <a:ext cx="5575808" cy="472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6" tIns="45718" rIns="91436" bIns="45718" anchor="ctr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06400" y="1397000"/>
            <a:ext cx="11379200" cy="47291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6" tIns="45718" rIns="91436" bIns="45718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6" tIns="45718" rIns="91436" bIns="45718" anchor="t"/>
          <a:lstStyle>
            <a:lvl1pPr>
              <a:defRPr sz="1500">
                <a:ea typeface="宋体" panose="02010600030101010101" pitchFamily="2" charset="-122"/>
              </a:defRPr>
            </a:lvl1pPr>
          </a:lstStyle>
          <a:p>
            <a:pPr lvl="0"/>
            <a:endParaRPr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6" tIns="45718" rIns="91436" bIns="45718" anchor="t"/>
          <a:lstStyle>
            <a:lvl1pPr algn="ctr">
              <a:defRPr sz="1500">
                <a:ea typeface="宋体" panose="02010600030101010101" pitchFamily="2" charset="-122"/>
              </a:defRPr>
            </a:lvl1pPr>
          </a:lstStyle>
          <a:p>
            <a:pPr lvl="0"/>
            <a:endParaRPr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36" tIns="45718" rIns="91436" bIns="45718" anchor="t"/>
          <a:lstStyle>
            <a:lvl1pPr algn="r">
              <a:defRPr sz="15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  <p:sp>
        <p:nvSpPr>
          <p:cNvPr id="1031" name="Rectangle 7"/>
          <p:cNvSpPr/>
          <p:nvPr/>
        </p:nvSpPr>
        <p:spPr>
          <a:xfrm>
            <a:off x="0" y="1031875"/>
            <a:ext cx="12192000" cy="60325"/>
          </a:xfrm>
          <a:prstGeom prst="rect">
            <a:avLst/>
          </a:prstGeom>
          <a:gradFill rotWithShape="1">
            <a:gsLst>
              <a:gs pos="0">
                <a:srgbClr val="0000CC">
                  <a:alpha val="100000"/>
                </a:srgbClr>
              </a:gs>
              <a:gs pos="100000">
                <a:srgbClr val="000000">
                  <a:alpha val="100000"/>
                </a:srgbClr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6" tIns="45718" rIns="91436" bIns="45718" anchor="ctr"/>
          <a:lstStyle/>
          <a:p>
            <a:pPr lvl="0">
              <a:lnSpc>
                <a:spcPct val="100000"/>
              </a:lnSpc>
            </a:pPr>
            <a:endParaRPr sz="18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ctr" eaLnBrk="1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</p:titleStyle>
    <p:bodyStyle>
      <a:lvl1pPr marL="342900" lvl="0" indent="-342900" algn="l" defTabSz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3200" kern="1200">
          <a:solidFill>
            <a:schemeClr val="accent2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defTabSz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lvl="2" indent="-228600" algn="l" defTabSz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lvl="3" indent="-228600" algn="l" defTabSz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lvl="4" indent="-228600" algn="l" defTabSz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lvl="5" indent="-228600" algn="l" defTabSz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lvl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363200" cy="1470025"/>
          </a:xfrm>
        </p:spPr>
        <p:txBody>
          <a:bodyPr vert="horz" wrap="square" lIns="91436" tIns="45718" rIns="91436" bIns="45718" anchor="ctr"/>
          <a:lstStyle/>
          <a:p>
            <a:pPr algn="l">
              <a:buNone/>
            </a:pPr>
            <a:r>
              <a:rPr lang="zh-CN" altLang="en-US" sz="6600" kern="1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深度神经网络 </a:t>
            </a:r>
            <a:r>
              <a:rPr lang="zh-CN" altLang="en-US" sz="6600" kern="1200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II</a:t>
            </a:r>
            <a:br>
              <a:rPr lang="zh-CN" altLang="en-US" sz="6600" kern="1200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zh-CN" altLang="en-US" sz="4800" kern="1200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Deep Neural Networks</a:t>
            </a:r>
          </a:p>
        </p:txBody>
      </p:sp>
      <p:pic>
        <p:nvPicPr>
          <p:cNvPr id="3076" name="图片 30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3048000"/>
            <a:ext cx="3524250" cy="3357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6385"/>
          <p:cNvSpPr>
            <a:spLocks noGrp="1"/>
          </p:cNvSpPr>
          <p:nvPr>
            <p:ph type="title"/>
          </p:nvPr>
        </p:nvSpPr>
        <p:spPr/>
        <p:txBody>
          <a:bodyPr vert="horz" wrap="square" lIns="91436" tIns="45718" rIns="91436" bIns="45718" anchor="ctr"/>
          <a:lstStyle/>
          <a:p>
            <a:r>
              <a:rPr lang="zh-CN" altLang="en-US"/>
              <a:t>多卷积核</a:t>
            </a:r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/>
        <p:txBody>
          <a:bodyPr vert="horz" wrap="square" lIns="91436" tIns="45718" rIns="91436" bIns="45718" anchor="t"/>
          <a:lstStyle/>
          <a:p>
            <a:r>
              <a:rPr lang="zh-CN" altLang="en-US"/>
              <a:t>每个卷积核都会将图像生成为另一幅图像。</a:t>
            </a:r>
          </a:p>
          <a:p>
            <a:pPr lvl="1"/>
            <a:r>
              <a:rPr lang="zh-CN" altLang="en-US"/>
              <a:t>两个卷积核就可以将生成两幅图像，这两幅图像可以看做是一张图像的不同的通道。</a:t>
            </a:r>
          </a:p>
        </p:txBody>
      </p:sp>
      <p:pic>
        <p:nvPicPr>
          <p:cNvPr id="16388" name="图片 163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048000"/>
            <a:ext cx="3213100" cy="327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9" name="图片 163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2895600"/>
            <a:ext cx="4876800" cy="3078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0" name="文本框 16389"/>
          <p:cNvSpPr txBox="1"/>
          <p:nvPr/>
        </p:nvSpPr>
        <p:spPr>
          <a:xfrm>
            <a:off x="6858000" y="6019800"/>
            <a:ext cx="3638550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由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个通道卷积得到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个通道的过程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8433"/>
          <p:cNvSpPr>
            <a:spLocks noGrp="1"/>
          </p:cNvSpPr>
          <p:nvPr>
            <p:ph type="title"/>
          </p:nvPr>
        </p:nvSpPr>
        <p:spPr/>
        <p:txBody>
          <a:bodyPr vert="horz" wrap="square" lIns="91436" tIns="45718" rIns="91436" bIns="4571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Pooling池化</a:t>
            </a:r>
            <a:endParaRPr lang="zh-CN" altLang="en-US" dirty="0"/>
          </a:p>
        </p:txBody>
      </p:sp>
      <p:sp>
        <p:nvSpPr>
          <p:cNvPr id="18435" name="文本占位符 18434"/>
          <p:cNvSpPr>
            <a:spLocks noGrp="1"/>
          </p:cNvSpPr>
          <p:nvPr>
            <p:ph type="body" idx="1"/>
          </p:nvPr>
        </p:nvSpPr>
        <p:spPr/>
        <p:txBody>
          <a:bodyPr vert="horz" wrap="square" lIns="91436" tIns="45718" rIns="91436" bIns="45718" anchor="t"/>
          <a:lstStyle/>
          <a:p>
            <a:pPr marL="1905" indent="-1905"/>
            <a:r>
              <a:rPr lang="zh-CN" altLang="en-US" dirty="0"/>
              <a:t>通过卷积获得了特征 之后，下一步利用这些特征去做分类。</a:t>
            </a:r>
          </a:p>
          <a:p>
            <a:pPr marL="459105" lvl="1" indent="-1905"/>
            <a:r>
              <a:rPr lang="zh-CN" altLang="en-US" dirty="0"/>
              <a:t>使用</a:t>
            </a:r>
            <a:r>
              <a:rPr lang="zh-CN" altLang="en-US" dirty="0">
                <a:ea typeface="宋体" panose="02010600030101010101" pitchFamily="2" charset="-122"/>
              </a:rPr>
              <a:t>卷积</a:t>
            </a:r>
            <a:r>
              <a:rPr lang="zh-CN" altLang="en-US" dirty="0"/>
              <a:t>时是利用了图像的</a:t>
            </a:r>
            <a:r>
              <a:rPr lang="zh-CN" altLang="en-US" dirty="0">
                <a:ea typeface="宋体" panose="02010600030101010101" pitchFamily="2" charset="-122"/>
              </a:rPr>
              <a:t>“静态”</a:t>
            </a:r>
            <a:r>
              <a:rPr lang="zh-CN" altLang="en-US" dirty="0"/>
              <a:t>特征</a:t>
            </a:r>
          </a:p>
          <a:p>
            <a:pPr marL="459105" lvl="1" indent="-1905"/>
            <a:r>
              <a:rPr lang="zh-CN" altLang="en-US" dirty="0">
                <a:ea typeface="宋体" panose="02010600030101010101" pitchFamily="2" charset="-122"/>
              </a:rPr>
              <a:t>Pooling, </a:t>
            </a:r>
            <a:r>
              <a:rPr lang="zh-CN" altLang="en-US" dirty="0"/>
              <a:t>对不同位置的特征进行聚合统计</a:t>
            </a:r>
          </a:p>
          <a:p>
            <a:pPr marL="1905" indent="-1905"/>
            <a:r>
              <a:rPr lang="zh-CN" altLang="en-US" dirty="0">
                <a:ea typeface="宋体" panose="02010600030101010101" pitchFamily="2" charset="-122"/>
              </a:rPr>
              <a:t>子采样</a:t>
            </a:r>
          </a:p>
          <a:p>
            <a:pPr marL="459105" lvl="1" indent="-1905"/>
            <a:r>
              <a:rPr lang="zh-CN" altLang="en-US" dirty="0"/>
              <a:t>Average pool</a:t>
            </a:r>
          </a:p>
          <a:p>
            <a:pPr marL="1830705" lvl="4" indent="-1905"/>
            <a:endParaRPr lang="zh-CN" altLang="en-US" dirty="0"/>
          </a:p>
          <a:p>
            <a:pPr marL="459105" lvl="1" indent="-1905"/>
            <a:r>
              <a:rPr lang="zh-CN" altLang="en-US" dirty="0"/>
              <a:t>Max pool</a:t>
            </a:r>
          </a:p>
          <a:p>
            <a:pPr marL="2287905" lvl="5" indent="-1905"/>
            <a:endParaRPr lang="zh-CN" altLang="en-US" dirty="0"/>
          </a:p>
          <a:p>
            <a:pPr marL="459105" lvl="1" indent="-1905"/>
            <a:r>
              <a:rPr lang="zh-CN" altLang="en-US" dirty="0"/>
              <a:t>L2 pool</a:t>
            </a:r>
          </a:p>
        </p:txBody>
      </p:sp>
      <p:sp>
        <p:nvSpPr>
          <p:cNvPr id="18436" name="文本框 18435"/>
          <p:cNvSpPr txBox="1"/>
          <p:nvPr/>
        </p:nvSpPr>
        <p:spPr>
          <a:xfrm>
            <a:off x="6249988" y="5867400"/>
            <a:ext cx="22479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Convolved Feature</a:t>
            </a:r>
          </a:p>
        </p:txBody>
      </p:sp>
      <p:sp>
        <p:nvSpPr>
          <p:cNvPr id="18437" name="文本框 18436"/>
          <p:cNvSpPr txBox="1"/>
          <p:nvPr/>
        </p:nvSpPr>
        <p:spPr>
          <a:xfrm>
            <a:off x="9982200" y="5715000"/>
            <a:ext cx="1974850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/>
          <a:p>
            <a:pPr lv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Pooled Feature</a:t>
            </a:r>
          </a:p>
        </p:txBody>
      </p:sp>
      <p:graphicFrame>
        <p:nvGraphicFramePr>
          <p:cNvPr id="18438" name="对象 1843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81400" y="3429000"/>
          <a:ext cx="1143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" r:id="rId4" imgW="520700" imgH="393700" progId="Equation.KSEE3">
                  <p:embed/>
                </p:oleObj>
              </mc:Choice>
              <mc:Fallback>
                <p:oleObj r:id="rId4" imgW="520700" imgH="3937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81400" y="3429000"/>
                        <a:ext cx="11430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对象 1843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05200" y="4419600"/>
          <a:ext cx="1371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" r:id="rId6" imgW="546100" imgH="228600" progId="Equation.KSEE3">
                  <p:embed/>
                </p:oleObj>
              </mc:Choice>
              <mc:Fallback>
                <p:oleObj r:id="rId6" imgW="546100" imgH="2286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5200" y="4419600"/>
                        <a:ext cx="1371600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对象 1843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76600" y="5105400"/>
          <a:ext cx="169386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" r:id="rId8" imgW="673100" imgH="444500" progId="Equation.3">
                  <p:embed/>
                </p:oleObj>
              </mc:Choice>
              <mc:Fallback>
                <p:oleObj r:id="rId8" imgW="673100" imgH="4445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76600" y="5105400"/>
                        <a:ext cx="1693863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对象 18440"/>
          <p:cNvGraphicFramePr>
            <a:graphicFrameLocks noChangeAspect="1"/>
          </p:cNvGraphicFramePr>
          <p:nvPr/>
        </p:nvGraphicFramePr>
        <p:xfrm>
          <a:off x="6096000" y="3505200"/>
          <a:ext cx="2433638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" r:id="rId10" imgW="2028825" imgH="1857375" progId="Paint.Picture">
                  <p:embed/>
                </p:oleObj>
              </mc:Choice>
              <mc:Fallback>
                <p:oleObj r:id="rId10" imgW="2028825" imgH="1857375" progId="Paint.Picture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0" y="3505200"/>
                        <a:ext cx="2433638" cy="222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对象 18441"/>
          <p:cNvGraphicFramePr>
            <a:graphicFrameLocks noChangeAspect="1"/>
          </p:cNvGraphicFramePr>
          <p:nvPr/>
        </p:nvGraphicFramePr>
        <p:xfrm>
          <a:off x="8763000" y="3962400"/>
          <a:ext cx="11525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" r:id="rId12" imgW="962025" imgH="942975" progId="Paint.Picture">
                  <p:embed/>
                </p:oleObj>
              </mc:Choice>
              <mc:Fallback>
                <p:oleObj r:id="rId12" imgW="962025" imgH="942975" progId="Paint.Picture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763000" y="3962400"/>
                        <a:ext cx="1152525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对象 18442"/>
          <p:cNvGraphicFramePr>
            <a:graphicFrameLocks noChangeAspect="1"/>
          </p:cNvGraphicFramePr>
          <p:nvPr/>
        </p:nvGraphicFramePr>
        <p:xfrm>
          <a:off x="10210800" y="3810000"/>
          <a:ext cx="1371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" r:id="rId14" imgW="942975" imgH="923925" progId="Paint.Picture">
                  <p:embed/>
                </p:oleObj>
              </mc:Choice>
              <mc:Fallback>
                <p:oleObj r:id="rId14" imgW="942975" imgH="923925" progId="Paint.Picture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210800" y="3810000"/>
                        <a:ext cx="1371600" cy="134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0481"/>
          <p:cNvSpPr>
            <a:spLocks noGrp="1"/>
          </p:cNvSpPr>
          <p:nvPr>
            <p:ph type="title"/>
          </p:nvPr>
        </p:nvSpPr>
        <p:spPr/>
        <p:txBody>
          <a:bodyPr vert="horz" wrap="square" lIns="91436" tIns="45718" rIns="91436" bIns="4571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CNN基本结构</a:t>
            </a:r>
            <a:endParaRPr lang="zh-CN" altLang="en-US" dirty="0"/>
          </a:p>
        </p:txBody>
      </p:sp>
      <p:sp>
        <p:nvSpPr>
          <p:cNvPr id="20483" name="文本占位符 20482"/>
          <p:cNvSpPr>
            <a:spLocks noGrp="1"/>
          </p:cNvSpPr>
          <p:nvPr>
            <p:ph type="body" idx="1"/>
          </p:nvPr>
        </p:nvSpPr>
        <p:spPr/>
        <p:txBody>
          <a:bodyPr vert="horz" wrap="square" lIns="91436" tIns="45718" rIns="91436" bIns="4571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卷积层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子采样层</a:t>
            </a:r>
            <a:endParaRPr lang="zh-CN" altLang="en-US" dirty="0"/>
          </a:p>
        </p:txBody>
      </p:sp>
      <p:pic>
        <p:nvPicPr>
          <p:cNvPr id="20484" name="图片 204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0" y="1292225"/>
            <a:ext cx="8324850" cy="5260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1505"/>
          <p:cNvSpPr>
            <a:spLocks noGrp="1"/>
          </p:cNvSpPr>
          <p:nvPr>
            <p:ph type="title"/>
          </p:nvPr>
        </p:nvSpPr>
        <p:spPr/>
        <p:txBody>
          <a:bodyPr vert="horz" wrap="square" lIns="91436" tIns="45718" rIns="91436" bIns="4571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CNN结构</a:t>
            </a:r>
            <a:endParaRPr lang="zh-CN" altLang="en-US" dirty="0"/>
          </a:p>
        </p:txBody>
      </p:sp>
      <p:graphicFrame>
        <p:nvGraphicFramePr>
          <p:cNvPr id="21507" name="对象 21506"/>
          <p:cNvGraphicFramePr/>
          <p:nvPr/>
        </p:nvGraphicFramePr>
        <p:xfrm>
          <a:off x="2967038" y="3732213"/>
          <a:ext cx="8991600" cy="304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r:id="rId3" imgW="9420225" imgH="3267075" progId="Paint.Picture">
                  <p:embed/>
                </p:oleObj>
              </mc:Choice>
              <mc:Fallback>
                <p:oleObj r:id="rId3" imgW="9420225" imgH="3267075" progId="Paint.Picture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7038" y="3732213"/>
                        <a:ext cx="8991600" cy="304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文本框 21507"/>
          <p:cNvSpPr txBox="1"/>
          <p:nvPr/>
        </p:nvSpPr>
        <p:spPr>
          <a:xfrm>
            <a:off x="3119438" y="3506788"/>
            <a:ext cx="1524000" cy="395287"/>
          </a:xfrm>
          <a:prstGeom prst="rect">
            <a:avLst/>
          </a:prstGeom>
          <a:noFill/>
          <a:ln w="9525">
            <a:noFill/>
          </a:ln>
        </p:spPr>
        <p:txBody>
          <a:bodyPr wrap="square"/>
          <a:lstStyle/>
          <a:p>
            <a:pPr lvl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Input Layer</a:t>
            </a:r>
          </a:p>
        </p:txBody>
      </p:sp>
      <p:sp>
        <p:nvSpPr>
          <p:cNvPr id="21509" name="文本框 21508"/>
          <p:cNvSpPr txBox="1"/>
          <p:nvPr/>
        </p:nvSpPr>
        <p:spPr>
          <a:xfrm>
            <a:off x="4491038" y="3219450"/>
            <a:ext cx="2514600" cy="3968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/>
          <a:p>
            <a:pPr lvl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C1: 4 feature maps</a:t>
            </a:r>
          </a:p>
        </p:txBody>
      </p:sp>
      <p:sp>
        <p:nvSpPr>
          <p:cNvPr id="21510" name="文本框 21509"/>
          <p:cNvSpPr txBox="1"/>
          <p:nvPr/>
        </p:nvSpPr>
        <p:spPr>
          <a:xfrm>
            <a:off x="5862638" y="2933700"/>
            <a:ext cx="2362200" cy="3968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/>
          <a:p>
            <a:pPr lvl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S1: 4 feature maps</a:t>
            </a:r>
          </a:p>
        </p:txBody>
      </p:sp>
      <p:sp>
        <p:nvSpPr>
          <p:cNvPr id="21511" name="文本框 21510"/>
          <p:cNvSpPr txBox="1"/>
          <p:nvPr/>
        </p:nvSpPr>
        <p:spPr>
          <a:xfrm>
            <a:off x="7081838" y="2647950"/>
            <a:ext cx="2514600" cy="3952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/>
          <a:p>
            <a:pPr lvl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C2: 6 feature maps</a:t>
            </a:r>
          </a:p>
        </p:txBody>
      </p:sp>
      <p:sp>
        <p:nvSpPr>
          <p:cNvPr id="21512" name="文本框 21511"/>
          <p:cNvSpPr txBox="1"/>
          <p:nvPr/>
        </p:nvSpPr>
        <p:spPr>
          <a:xfrm>
            <a:off x="8529638" y="2360613"/>
            <a:ext cx="2374900" cy="3968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/>
          <a:p>
            <a:pPr lvl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S2: 6 feature maps</a:t>
            </a:r>
          </a:p>
        </p:txBody>
      </p:sp>
      <p:sp>
        <p:nvSpPr>
          <p:cNvPr id="21513" name="箭头 1196"/>
          <p:cNvSpPr/>
          <p:nvPr/>
        </p:nvSpPr>
        <p:spPr>
          <a:xfrm>
            <a:off x="7234238" y="3427413"/>
            <a:ext cx="0" cy="6858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514" name="箭头 1196"/>
          <p:cNvSpPr/>
          <p:nvPr/>
        </p:nvSpPr>
        <p:spPr>
          <a:xfrm>
            <a:off x="8453438" y="3046413"/>
            <a:ext cx="0" cy="9144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bevel/>
            <a:headEnd type="none" w="med" len="med"/>
            <a:tailEnd type="triangle" w="med" len="med"/>
          </a:ln>
        </p:spPr>
      </p:sp>
      <p:sp>
        <p:nvSpPr>
          <p:cNvPr id="21515" name="箭头 1196"/>
          <p:cNvSpPr/>
          <p:nvPr/>
        </p:nvSpPr>
        <p:spPr>
          <a:xfrm>
            <a:off x="9672638" y="2817813"/>
            <a:ext cx="1587" cy="13716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1516" name="文本占位符 21515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11379200" cy="4729163"/>
          </a:xfrm>
        </p:spPr>
        <p:txBody>
          <a:bodyPr vert="horz" wrap="square" lIns="91436" tIns="45718" rIns="91436" bIns="45718" anchor="t"/>
          <a:lstStyle/>
          <a:p>
            <a:r>
              <a:rPr lang="zh-CN" altLang="en-US"/>
              <a:t>卷积神经网络是一个多层的神经网络</a:t>
            </a:r>
          </a:p>
          <a:p>
            <a:pPr lvl="1"/>
            <a:r>
              <a:rPr lang="zh-CN" altLang="en-US"/>
              <a:t>每层由多个二维平面组成</a:t>
            </a:r>
          </a:p>
          <a:p>
            <a:pPr lvl="1"/>
            <a:r>
              <a:rPr lang="zh-CN" altLang="en-US"/>
              <a:t>每个平面由多个独立神经元组成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22529"/>
          <p:cNvSpPr>
            <a:spLocks noGrp="1"/>
          </p:cNvSpPr>
          <p:nvPr>
            <p:ph type="title"/>
          </p:nvPr>
        </p:nvSpPr>
        <p:spPr/>
        <p:txBody>
          <a:bodyPr vert="horz" wrap="square" lIns="91436" tIns="45718" rIns="91436" bIns="4571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CNN训练过程</a:t>
            </a:r>
            <a:endParaRPr lang="zh-CN" altLang="en-US" dirty="0"/>
          </a:p>
        </p:txBody>
      </p:sp>
      <p:sp>
        <p:nvSpPr>
          <p:cNvPr id="22531" name="文本占位符 22530"/>
          <p:cNvSpPr>
            <a:spLocks noGrp="1"/>
          </p:cNvSpPr>
          <p:nvPr>
            <p:ph type="body" idx="1"/>
          </p:nvPr>
        </p:nvSpPr>
        <p:spPr/>
        <p:txBody>
          <a:bodyPr vert="horz" wrap="square" lIns="91436" tIns="45718" rIns="91436" bIns="45718" anchor="t"/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监督训练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Bp算法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向前传播</a:t>
            </a:r>
          </a:p>
          <a:p>
            <a:pPr marL="1905" lvl="1" indent="455295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从样本集中取一个样本(X,Yp)，将X输入网络</a:t>
            </a:r>
            <a:endParaRPr lang="zh-CN" altLang="en-US" dirty="0">
              <a:ea typeface="宋体" panose="02010600030101010101" pitchFamily="2" charset="-122"/>
            </a:endParaRPr>
          </a:p>
          <a:p>
            <a:pPr marL="1905" lvl="1" indent="455295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计算相应的实际输出Op</a:t>
            </a:r>
            <a:endParaRPr lang="zh-CN" altLang="en-US" dirty="0">
              <a:ea typeface="宋体" panose="02010600030101010101" pitchFamily="2" charset="-122"/>
            </a:endParaRPr>
          </a:p>
          <a:p>
            <a:pPr marL="1905" lvl="1" indent="455295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		Op=Fn(…( F</a:t>
            </a:r>
            <a:r>
              <a:rPr lang="zh-CN" altLang="en-US" baseline="-25000" dirty="0"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( F</a:t>
            </a:r>
            <a:r>
              <a:rPr lang="zh-CN" altLang="en-US" baseline="-25000" dirty="0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( XpW</a:t>
            </a:r>
            <a:r>
              <a:rPr lang="zh-CN" altLang="en-US" baseline="30000" dirty="0">
                <a:ea typeface="宋体" panose="02010600030101010101" pitchFamily="2" charset="-122"/>
                <a:sym typeface="+mn-ea"/>
              </a:rPr>
              <a:t>(1)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)W</a:t>
            </a:r>
            <a:r>
              <a:rPr lang="zh-CN" altLang="en-US" baseline="30000" dirty="0">
                <a:ea typeface="宋体" panose="02010600030101010101" pitchFamily="2" charset="-122"/>
                <a:sym typeface="+mn-ea"/>
              </a:rPr>
              <a:t>(2)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)…)W</a:t>
            </a:r>
            <a:r>
              <a:rPr lang="zh-CN" altLang="en-US" baseline="30000" dirty="0">
                <a:ea typeface="宋体" panose="02010600030101010101" pitchFamily="2" charset="-122"/>
                <a:sym typeface="+mn-ea"/>
              </a:rPr>
              <a:t>(n)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)</a:t>
            </a:r>
          </a:p>
          <a:p>
            <a:pPr marL="459105" lvl="2" indent="455295">
              <a:lnSpc>
                <a:spcPct val="90000"/>
              </a:lnSpc>
              <a:buNone/>
            </a:pPr>
            <a:endParaRPr lang="zh-CN" altLang="en-US" sz="12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向后传播</a:t>
            </a:r>
            <a:endParaRPr lang="zh-CN" altLang="en-US" dirty="0">
              <a:ea typeface="宋体" panose="02010600030101010101" pitchFamily="2" charset="-122"/>
            </a:endParaRPr>
          </a:p>
          <a:p>
            <a:pPr marL="1905" lvl="1" indent="455295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计算实际输出Op与相应的理想输出Yp的差</a:t>
            </a:r>
          </a:p>
          <a:p>
            <a:pPr marL="1905" lvl="1" indent="455295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按极小化误差的方法反向传播调整权矩阵</a:t>
            </a:r>
          </a:p>
        </p:txBody>
      </p:sp>
      <p:pic>
        <p:nvPicPr>
          <p:cNvPr id="2253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838" y="1752600"/>
            <a:ext cx="3189287" cy="2362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23553"/>
          <p:cNvSpPr>
            <a:spLocks noGrp="1"/>
          </p:cNvSpPr>
          <p:nvPr>
            <p:ph type="title"/>
          </p:nvPr>
        </p:nvSpPr>
        <p:spPr/>
        <p:txBody>
          <a:bodyPr vert="horz" wrap="square" lIns="91436" tIns="45718" rIns="91436" bIns="4571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CNN反向传播</a:t>
            </a:r>
            <a:endParaRPr lang="zh-CN" altLang="en-US" dirty="0"/>
          </a:p>
        </p:txBody>
      </p:sp>
      <p:sp>
        <p:nvSpPr>
          <p:cNvPr id="23555" name="文本占位符 23554"/>
          <p:cNvSpPr>
            <a:spLocks noGrp="1"/>
          </p:cNvSpPr>
          <p:nvPr>
            <p:ph type="body" idx="1"/>
          </p:nvPr>
        </p:nvSpPr>
        <p:spPr/>
        <p:txBody>
          <a:bodyPr vert="horz" wrap="square" lIns="91436" tIns="45718" rIns="91436" bIns="4571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代价函数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最小化平方误差(MSE)，最小化相对熵(Relative Entropy)</a:t>
            </a:r>
            <a:endParaRPr lang="zh-CN" altLang="en-US" dirty="0"/>
          </a:p>
          <a:p>
            <a:r>
              <a:rPr lang="zh-CN" altLang="en-US" dirty="0">
                <a:ea typeface="宋体" panose="02010600030101010101" pitchFamily="2" charset="-122"/>
              </a:rPr>
              <a:t>反向传播主要考虑三个方面：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输出层，代价函数的确定及求导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Pooling，数据的下采样及残差的上采样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卷积层，数据的卷积运算及残差的反卷积运算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23556" name="对象 23555"/>
          <p:cNvGraphicFramePr/>
          <p:nvPr/>
        </p:nvGraphicFramePr>
        <p:xfrm>
          <a:off x="2286000" y="4724400"/>
          <a:ext cx="8839200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r:id="rId4" imgW="9420225" imgH="3267075" progId="PBrush">
                  <p:embed/>
                </p:oleObj>
              </mc:Choice>
              <mc:Fallback>
                <p:oleObj r:id="rId4" imgW="9420225" imgH="3267075" progId="PBrush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4724400"/>
                        <a:ext cx="8839200" cy="205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25601"/>
          <p:cNvSpPr>
            <a:spLocks noGrp="1"/>
          </p:cNvSpPr>
          <p:nvPr>
            <p:ph type="title"/>
          </p:nvPr>
        </p:nvSpPr>
        <p:spPr/>
        <p:txBody>
          <a:bodyPr vert="horz" wrap="square" lIns="91436" tIns="45718" rIns="91436" bIns="4571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例：文字识别系统LeNet-5</a:t>
            </a:r>
          </a:p>
        </p:txBody>
      </p:sp>
      <p:sp>
        <p:nvSpPr>
          <p:cNvPr id="25603" name="文本占位符 25602"/>
          <p:cNvSpPr>
            <a:spLocks noGrp="1"/>
          </p:cNvSpPr>
          <p:nvPr>
            <p:ph type="body" idx="1"/>
          </p:nvPr>
        </p:nvSpPr>
        <p:spPr/>
        <p:txBody>
          <a:bodyPr vert="horz" wrap="square" lIns="91436" tIns="45718" rIns="91436" bIns="45718" anchor="t"/>
          <a:lstStyle/>
          <a:p>
            <a:r>
              <a:rPr lang="zh-CN" altLang="en-US"/>
              <a:t>当年美国大多数银行就是用它来识别支票上面的手写数字的。</a:t>
            </a:r>
          </a:p>
        </p:txBody>
      </p:sp>
      <p:pic>
        <p:nvPicPr>
          <p:cNvPr id="25604" name="图片 256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590800"/>
            <a:ext cx="12249150" cy="3590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912" y="1676446"/>
            <a:ext cx="7695998" cy="369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27649"/>
          <p:cNvSpPr>
            <a:spLocks noGrp="1"/>
          </p:cNvSpPr>
          <p:nvPr>
            <p:ph type="title"/>
          </p:nvPr>
        </p:nvSpPr>
        <p:spPr/>
        <p:txBody>
          <a:bodyPr vert="horz" wrap="square" lIns="91436" tIns="45718" rIns="91436" bIns="4571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文字识别系统LeNet-5</a:t>
            </a:r>
          </a:p>
        </p:txBody>
      </p:sp>
      <p:sp>
        <p:nvSpPr>
          <p:cNvPr id="27651" name="文本占位符 27650"/>
          <p:cNvSpPr>
            <a:spLocks noGrp="1"/>
          </p:cNvSpPr>
          <p:nvPr>
            <p:ph type="body" idx="1"/>
          </p:nvPr>
        </p:nvSpPr>
        <p:spPr/>
        <p:txBody>
          <a:bodyPr vert="horz" wrap="square" lIns="91436" tIns="45718" rIns="91436" bIns="45718" anchor="t"/>
          <a:lstStyle/>
          <a:p>
            <a:endParaRPr/>
          </a:p>
        </p:txBody>
      </p:sp>
      <p:pic>
        <p:nvPicPr>
          <p:cNvPr id="27652" name="图片 276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19200"/>
            <a:ext cx="5867400" cy="5524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卷积网络的核心思想：</a:t>
            </a:r>
          </a:p>
          <a:p>
            <a:pPr lvl="1"/>
            <a:r>
              <a:rPr lang="zh-CN" altLang="en-US"/>
              <a:t>将局部感受野、权值共享以及时间或空</a:t>
            </a:r>
            <a:r>
              <a:rPr lang="zh-CN" altLang="en-US" smtClean="0"/>
              <a:t>间采</a:t>
            </a:r>
            <a:r>
              <a:rPr lang="zh-CN" altLang="en-US"/>
              <a:t>样这三种结构思想结合起来获得了某种程度的位移、尺度、形变不变性。</a:t>
            </a:r>
          </a:p>
          <a:p>
            <a:pPr lvl="0"/>
            <a:r>
              <a:rPr lang="zh-CN" altLang="en-US" dirty="0">
                <a:sym typeface="+mn-ea"/>
              </a:rPr>
              <a:t>层间联系和空域信息的紧密关系，使其适于图像处理和理解。</a:t>
            </a:r>
          </a:p>
          <a:p>
            <a:pPr lvl="1"/>
            <a:r>
              <a:rPr lang="zh-CN" altLang="en-US" dirty="0"/>
              <a:t>图像和网络的拓扑结构能很好的吻合</a:t>
            </a:r>
          </a:p>
          <a:p>
            <a:pPr lvl="0"/>
            <a:r>
              <a:rPr lang="zh-CN" altLang="en-US" dirty="0"/>
              <a:t>避免了显式的特征抽取，而隐式地从训练数据中进行学习</a:t>
            </a:r>
          </a:p>
          <a:p>
            <a:pPr lvl="1"/>
            <a:r>
              <a:rPr lang="zh-CN" altLang="en-US" dirty="0"/>
              <a:t>特征提取和模式分类同时进行，并同时在训练中产生；</a:t>
            </a:r>
          </a:p>
          <a:p>
            <a:pPr lvl="1"/>
            <a:r>
              <a:rPr lang="zh-CN" altLang="en-US" dirty="0"/>
              <a:t>权重共享可以减少网络的训练参数，使神经网络结构变得更简单，适应性更强。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09800"/>
            <a:ext cx="5181600" cy="3775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标题 4098"/>
          <p:cNvSpPr>
            <a:spLocks noGrp="1"/>
          </p:cNvSpPr>
          <p:nvPr>
            <p:ph type="title"/>
          </p:nvPr>
        </p:nvSpPr>
        <p:spPr/>
        <p:txBody>
          <a:bodyPr vert="horz" wrap="square" lIns="91436" tIns="45718" rIns="91436" bIns="4571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内容</a:t>
            </a:r>
            <a:endParaRPr lang="zh-CN" altLang="en-US" dirty="0"/>
          </a:p>
        </p:txBody>
      </p:sp>
      <p:sp>
        <p:nvSpPr>
          <p:cNvPr id="4100" name="文本占位符 4099"/>
          <p:cNvSpPr>
            <a:spLocks noGrp="1"/>
          </p:cNvSpPr>
          <p:nvPr>
            <p:ph type="body" idx="1"/>
          </p:nvPr>
        </p:nvSpPr>
        <p:spPr/>
        <p:txBody>
          <a:bodyPr vert="horz" wrap="square" lIns="91436" tIns="45718" rIns="91436" bIns="4571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深度学习常用模型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Convolutional </a:t>
            </a:r>
            <a:r>
              <a:rPr lang="zh-CN" altLang="en-US" dirty="0">
                <a:ea typeface="宋体" panose="02010600030101010101" pitchFamily="2" charset="-122"/>
              </a:rPr>
              <a:t>Neural Network, CNN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Recurrent Neural Networks, </a:t>
            </a:r>
            <a:r>
              <a:rPr lang="zh-CN" altLang="en-US" dirty="0" smtClean="0">
                <a:ea typeface="宋体" panose="02010600030101010101" pitchFamily="2" charset="-122"/>
              </a:rPr>
              <a:t>RNN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marL="1905" lvl="3" indent="1369695"/>
            <a:endParaRPr lang="zh-CN" altLang="en-US" dirty="0">
              <a:ea typeface="宋体" panose="02010600030101010101" pitchFamily="2" charset="-122"/>
            </a:endParaRPr>
          </a:p>
          <a:p>
            <a:pPr marL="1905" lvl="4" indent="1826895"/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9697"/>
          <p:cNvSpPr>
            <a:spLocks noGrp="1"/>
          </p:cNvSpPr>
          <p:nvPr>
            <p:ph type="ctrTitle"/>
          </p:nvPr>
        </p:nvSpPr>
        <p:spPr>
          <a:xfrm>
            <a:off x="914400" y="2132013"/>
            <a:ext cx="10591800" cy="2211387"/>
          </a:xfrm>
        </p:spPr>
        <p:txBody>
          <a:bodyPr vert="horz" wrap="square" lIns="91436" tIns="45718" rIns="91436" bIns="45718" anchor="ctr"/>
          <a:lstStyle/>
          <a:p>
            <a:pPr algn="l">
              <a:buNone/>
            </a:pPr>
            <a:r>
              <a:rPr lang="zh-CN" altLang="en-US" sz="3600" kern="1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        </a:t>
            </a:r>
            <a:r>
              <a:rPr lang="en-US" altLang="x-none" sz="3600" kern="1200" dirty="0">
                <a:latin typeface="Calibri" panose="020F0502020204030204" pitchFamily="2" charset="0"/>
                <a:ea typeface="Arial" panose="020B0604020202020204" pitchFamily="34" charset="0"/>
                <a:sym typeface="Arial" panose="020B0604020202020204" pitchFamily="34" charset="0"/>
              </a:rPr>
              <a:t>Deep Learning</a:t>
            </a:r>
            <a:r>
              <a:rPr lang="zh-CN" altLang="en-US" sz="3600" kern="1200" dirty="0">
                <a:latin typeface="Calibri" panose="020F0502020204030204" pitchFamily="2" charset="0"/>
                <a:ea typeface="Arial" panose="020B0604020202020204" pitchFamily="34" charset="0"/>
                <a:sym typeface="Arial" panose="020B0604020202020204" pitchFamily="34" charset="0"/>
              </a:rPr>
              <a:t>的常用模型</a:t>
            </a:r>
            <a:br>
              <a:rPr lang="zh-CN" altLang="en-US" sz="3600" kern="1200" dirty="0">
                <a:latin typeface="Calibri" panose="020F0502020204030204" pitchFamily="2" charset="0"/>
                <a:ea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sz="3600" kern="1200" dirty="0">
                <a:latin typeface="Calibri" panose="020F0502020204030204" pitchFamily="2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CN" altLang="en-US" sz="3600" kern="1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                </a:t>
            </a:r>
            <a:r>
              <a:rPr lang="zh-CN" altLang="en-US" sz="2800" kern="1200" dirty="0">
                <a:latin typeface="Calibri" panose="020F0502020204030204" pitchFamily="2" charset="0"/>
                <a:ea typeface="Arial" panose="020B0604020202020204" pitchFamily="34" charset="0"/>
                <a:sym typeface="Arial" panose="020B0604020202020204" pitchFamily="34" charset="0"/>
              </a:rPr>
              <a:t>—— </a:t>
            </a:r>
            <a:r>
              <a:rPr lang="zh-CN" altLang="en-US" sz="2800" kern="1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Recurrent</a:t>
            </a:r>
            <a:r>
              <a:rPr lang="en-US" altLang="x-none" sz="2800" kern="1200" dirty="0">
                <a:latin typeface="Calibri" panose="020F0502020204030204" pitchFamily="2" charset="0"/>
                <a:ea typeface="Arial" panose="020B0604020202020204" pitchFamily="34" charset="0"/>
                <a:sym typeface="Arial" panose="020B0604020202020204" pitchFamily="34" charset="0"/>
              </a:rPr>
              <a:t> Neural Networks</a:t>
            </a:r>
            <a:r>
              <a:rPr lang="zh-CN" altLang="en-US" sz="2800" kern="1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, RNN</a:t>
            </a:r>
            <a:br>
              <a:rPr lang="zh-CN" altLang="en-US" sz="2800" kern="1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zh-CN" altLang="en-US" sz="2800" kern="1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		     —— Long Short Term Memory, LSTM</a:t>
            </a:r>
            <a:endParaRPr lang="en-US" altLang="x-none" sz="2800" kern="1200" dirty="0">
              <a:latin typeface="Calibri" panose="020F0502020204030204" pitchFamily="2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序列数据建模(modeling sequences)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219835"/>
            <a:ext cx="11379200" cy="5485679"/>
          </a:xfrm>
        </p:spPr>
        <p:txBody>
          <a:bodyPr/>
          <a:lstStyle/>
          <a:p>
            <a:r>
              <a:rPr lang="en-US" altLang="zh-CN" dirty="0"/>
              <a:t>RNN</a:t>
            </a:r>
            <a:r>
              <a:rPr lang="zh-CN" altLang="zh-CN" dirty="0"/>
              <a:t>是在自然语言处理领域中最先被用起来的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用来为语言模型建</a:t>
            </a:r>
            <a:r>
              <a:rPr lang="zh-CN" altLang="en-US" dirty="0" smtClean="0"/>
              <a:t>模</a:t>
            </a:r>
            <a:r>
              <a:rPr lang="en-US" altLang="zh-CN" dirty="0" smtClean="0"/>
              <a:t>(</a:t>
            </a:r>
            <a:r>
              <a:rPr lang="en-US" altLang="zh-CN" dirty="0" smtClean="0"/>
              <a:t>Jo</a:t>
            </a:r>
            <a:r>
              <a:rPr lang="en-US" altLang="zh-CN" dirty="0" smtClean="0"/>
              <a:t>rdan,80</a:t>
            </a:r>
            <a:r>
              <a:rPr lang="zh-CN" altLang="en-US" dirty="0" smtClean="0"/>
              <a:t>年代末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比</a:t>
            </a:r>
            <a:r>
              <a:rPr lang="zh-CN" altLang="zh-CN" dirty="0"/>
              <a:t>如</a:t>
            </a:r>
            <a:r>
              <a:rPr lang="zh-CN" altLang="zh-CN" dirty="0" smtClean="0"/>
              <a:t>，我</a:t>
            </a:r>
            <a:r>
              <a:rPr lang="zh-CN" altLang="zh-CN" dirty="0"/>
              <a:t>们可以和电脑玩一个游戏，我们写出一个句子前面的一些词，然后，让电脑帮我们写下接下来的一个词。比如下面这句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2"/>
            <a:r>
              <a:rPr lang="zh-CN" altLang="zh-CN" dirty="0"/>
              <a:t>我 昨天 上学 迟到 了 ，老师 批评 了</a:t>
            </a:r>
            <a:r>
              <a:rPr lang="en-US" altLang="zh-CN" dirty="0"/>
              <a:t> ____</a:t>
            </a:r>
            <a:r>
              <a:rPr lang="zh-CN" altLang="zh-CN" dirty="0"/>
              <a:t>。</a:t>
            </a:r>
            <a:endParaRPr lang="zh-CN" altLang="zh-CN" sz="3600" dirty="0"/>
          </a:p>
          <a:p>
            <a:pPr lvl="2"/>
            <a:r>
              <a:rPr lang="zh-CN" altLang="en-US" dirty="0" smtClean="0"/>
              <a:t>预</a:t>
            </a:r>
            <a:r>
              <a:rPr lang="zh-CN" altLang="en-US" dirty="0"/>
              <a:t>测接下来最有可能的一个词是什</a:t>
            </a:r>
            <a:r>
              <a:rPr lang="zh-CN" altLang="en-US" dirty="0" smtClean="0"/>
              <a:t>么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RNN &amp; n-gram</a:t>
            </a:r>
          </a:p>
          <a:p>
            <a:pPr lvl="3"/>
            <a:r>
              <a:rPr lang="en-US" altLang="zh-CN" dirty="0"/>
              <a:t>RNN</a:t>
            </a:r>
            <a:r>
              <a:rPr lang="zh-CN" altLang="en-US" dirty="0"/>
              <a:t>理论上可以往前看</a:t>
            </a:r>
            <a:r>
              <a:rPr lang="en-US" altLang="zh-CN" dirty="0"/>
              <a:t>(</a:t>
            </a:r>
            <a:r>
              <a:rPr lang="zh-CN" altLang="en-US" dirty="0"/>
              <a:t>往后看</a:t>
            </a:r>
            <a:r>
              <a:rPr lang="en-US" altLang="zh-CN" dirty="0"/>
              <a:t>)</a:t>
            </a:r>
            <a:r>
              <a:rPr lang="zh-CN" altLang="en-US" dirty="0"/>
              <a:t>任意多个词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772" y="3352802"/>
            <a:ext cx="4622828" cy="311736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标题 31746"/>
          <p:cNvSpPr>
            <a:spLocks noGrp="1"/>
          </p:cNvSpPr>
          <p:nvPr>
            <p:ph type="title"/>
          </p:nvPr>
        </p:nvSpPr>
        <p:spPr/>
        <p:txBody>
          <a:bodyPr vert="horz" wrap="square" lIns="91436" tIns="45718" rIns="91436" bIns="45718" anchor="ctr"/>
          <a:lstStyle/>
          <a:p>
            <a:r>
              <a:rPr lang="en-US" altLang="zh-CN" dirty="0"/>
              <a:t>Recurrent Neural Networks, RNN</a:t>
            </a:r>
          </a:p>
        </p:txBody>
      </p:sp>
      <p:sp>
        <p:nvSpPr>
          <p:cNvPr id="31748" name="文本占位符 31747"/>
          <p:cNvSpPr>
            <a:spLocks noGrp="1"/>
          </p:cNvSpPr>
          <p:nvPr>
            <p:ph type="body" idx="1"/>
          </p:nvPr>
        </p:nvSpPr>
        <p:spPr>
          <a:xfrm>
            <a:off x="22794" y="1117600"/>
            <a:ext cx="6073206" cy="4729163"/>
          </a:xfrm>
        </p:spPr>
        <p:txBody>
          <a:bodyPr vert="horz" wrap="square" lIns="91436" tIns="45718" rIns="91436" bIns="45718" anchor="t"/>
          <a:lstStyle/>
          <a:p>
            <a:pPr>
              <a:lnSpc>
                <a:spcPct val="90000"/>
              </a:lnSpc>
            </a:pPr>
            <a:r>
              <a:rPr lang="zh-CN" altLang="en-US" dirty="0"/>
              <a:t>Hidden Layer会有连向下一时间Hidden Layer的</a:t>
            </a:r>
            <a:r>
              <a:rPr lang="zh-CN" altLang="en-US" dirty="0" smtClean="0"/>
              <a:t>边，权为</a:t>
            </a:r>
            <a:r>
              <a:rPr lang="en-US" altLang="zh-CN" dirty="0" smtClean="0"/>
              <a:t>W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x</a:t>
            </a:r>
            <a:r>
              <a:rPr lang="zh-CN" altLang="zh-CN" sz="2400" dirty="0" smtClean="0"/>
              <a:t>是</a:t>
            </a:r>
            <a:r>
              <a:rPr lang="zh-CN" altLang="en-US" sz="2400" dirty="0" smtClean="0"/>
              <a:t>输入向量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s</a:t>
            </a:r>
            <a:r>
              <a:rPr lang="zh-CN" altLang="zh-CN" sz="2400" dirty="0" smtClean="0"/>
              <a:t>隐</a:t>
            </a:r>
            <a:r>
              <a:rPr lang="zh-CN" altLang="zh-CN" sz="2400" dirty="0"/>
              <a:t>藏层的</a:t>
            </a:r>
            <a:r>
              <a:rPr lang="zh-CN" altLang="zh-CN" sz="2400" dirty="0" smtClean="0"/>
              <a:t>值</a:t>
            </a:r>
            <a:r>
              <a:rPr lang="zh-CN" altLang="en-US" sz="2400" dirty="0" smtClean="0"/>
              <a:t>向量</a:t>
            </a:r>
            <a:endParaRPr lang="en-US" altLang="zh-CN" sz="2400" dirty="0" smtClean="0"/>
          </a:p>
          <a:p>
            <a:pPr lvl="2">
              <a:lnSpc>
                <a:spcPct val="90000"/>
              </a:lnSpc>
            </a:pPr>
            <a:r>
              <a:rPr lang="zh-CN" altLang="zh-CN" dirty="0" smtClean="0"/>
              <a:t>其</a:t>
            </a:r>
            <a:r>
              <a:rPr lang="zh-CN" altLang="zh-CN" dirty="0"/>
              <a:t>实是多个节点，节点数与向量</a:t>
            </a:r>
            <a:r>
              <a:rPr lang="en-US" altLang="zh-CN" dirty="0"/>
              <a:t>s</a:t>
            </a:r>
            <a:r>
              <a:rPr lang="zh-CN" altLang="zh-CN" dirty="0"/>
              <a:t>的维度相</a:t>
            </a:r>
            <a:r>
              <a:rPr lang="zh-CN" altLang="zh-CN" dirty="0" smtClean="0"/>
              <a:t>同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U</a:t>
            </a:r>
            <a:r>
              <a:rPr lang="zh-CN" altLang="zh-CN" sz="2400" dirty="0"/>
              <a:t>是输入层到隐藏层的权重矩</a:t>
            </a:r>
            <a:r>
              <a:rPr lang="zh-CN" altLang="zh-CN" sz="2400" dirty="0" smtClean="0"/>
              <a:t>阵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O</a:t>
            </a:r>
            <a:r>
              <a:rPr lang="zh-CN" altLang="en-US" sz="2400" dirty="0" smtClean="0"/>
              <a:t>输出层</a:t>
            </a:r>
            <a:r>
              <a:rPr lang="zh-CN" altLang="zh-CN" sz="2400" dirty="0" smtClean="0"/>
              <a:t>向量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V</a:t>
            </a:r>
            <a:r>
              <a:rPr lang="zh-CN" altLang="zh-CN" sz="2400" dirty="0"/>
              <a:t>是隐藏层到输出层的权重矩</a:t>
            </a:r>
            <a:r>
              <a:rPr lang="zh-CN" altLang="zh-CN" sz="2400" dirty="0" smtClean="0"/>
              <a:t>阵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en-US" altLang="zh-CN" sz="3200" dirty="0" err="1" smtClean="0"/>
              <a:t>s</a:t>
            </a:r>
            <a:r>
              <a:rPr lang="en-US" altLang="zh-CN" sz="2000" dirty="0" err="1" smtClean="0"/>
              <a:t>t</a:t>
            </a:r>
            <a:r>
              <a:rPr lang="zh-CN" altLang="zh-CN" sz="2400" dirty="0" smtClean="0"/>
              <a:t>取</a:t>
            </a:r>
            <a:r>
              <a:rPr lang="zh-CN" altLang="zh-CN" sz="2400" dirty="0"/>
              <a:t>决</a:t>
            </a:r>
            <a:r>
              <a:rPr lang="zh-CN" altLang="zh-CN" sz="2400" dirty="0" smtClean="0"/>
              <a:t>于</a:t>
            </a:r>
            <a:r>
              <a:rPr lang="en-US" altLang="zh-CN" sz="3200" dirty="0" err="1" smtClean="0"/>
              <a:t>x</a:t>
            </a:r>
            <a:r>
              <a:rPr lang="en-US" altLang="zh-CN" sz="2000" dirty="0" err="1" smtClean="0"/>
              <a:t>t</a:t>
            </a:r>
            <a:r>
              <a:rPr lang="zh-CN" altLang="zh-CN" dirty="0" smtClean="0"/>
              <a:t>，</a:t>
            </a:r>
            <a:r>
              <a:rPr lang="en-US" altLang="zh-CN" sz="3200" dirty="0" smtClean="0"/>
              <a:t>s</a:t>
            </a:r>
            <a:r>
              <a:rPr lang="en-US" altLang="zh-CN" sz="2000" dirty="0" smtClean="0"/>
              <a:t>t-1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zh-CN" altLang="zh-CN" dirty="0" smtClean="0"/>
              <a:t>权重矩阵</a:t>
            </a:r>
            <a:r>
              <a:rPr lang="en-US" altLang="zh-CN" dirty="0" smtClean="0"/>
              <a:t> </a:t>
            </a:r>
            <a:r>
              <a:rPr lang="en-US" altLang="zh-CN" dirty="0"/>
              <a:t>W</a:t>
            </a:r>
            <a:r>
              <a:rPr lang="zh-CN" altLang="zh-CN" dirty="0"/>
              <a:t>就是隐藏层上一次的值作为这一次的输入的权重。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 marL="1905" lvl="4" indent="1826895">
              <a:lnSpc>
                <a:spcPct val="90000"/>
              </a:lnSpc>
            </a:pPr>
            <a:endParaRPr lang="zh-CN" altLang="en-US" dirty="0"/>
          </a:p>
          <a:p>
            <a:pPr marL="1905" lvl="4" indent="1826895">
              <a:lnSpc>
                <a:spcPct val="90000"/>
              </a:lnSpc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226" y="2048668"/>
            <a:ext cx="5941020" cy="29804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33793"/>
          <p:cNvSpPr>
            <a:spLocks noGrp="1"/>
          </p:cNvSpPr>
          <p:nvPr>
            <p:ph type="title"/>
          </p:nvPr>
        </p:nvSpPr>
        <p:spPr/>
        <p:txBody>
          <a:bodyPr vert="horz" wrap="square" lIns="91436" tIns="45718" rIns="91436" bIns="4571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RNN</a:t>
            </a:r>
            <a:endParaRPr lang="zh-CN" altLang="en-US" dirty="0"/>
          </a:p>
        </p:txBody>
      </p:sp>
      <p:sp>
        <p:nvSpPr>
          <p:cNvPr id="33795" name="文本占位符 33794"/>
          <p:cNvSpPr>
            <a:spLocks noGrp="1"/>
          </p:cNvSpPr>
          <p:nvPr>
            <p:ph type="body" idx="1"/>
          </p:nvPr>
        </p:nvSpPr>
        <p:spPr>
          <a:xfrm>
            <a:off x="0" y="1159286"/>
            <a:ext cx="11379200" cy="4729163"/>
          </a:xfrm>
        </p:spPr>
        <p:txBody>
          <a:bodyPr vert="horz" wrap="square" lIns="91436" tIns="45718" rIns="91436" bIns="45718" anchor="t"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神经元表示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48" y="1774981"/>
            <a:ext cx="2495550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46" y="1524050"/>
            <a:ext cx="6534150" cy="1676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46" y="3345940"/>
            <a:ext cx="7115175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一般来说，</a:t>
            </a:r>
            <a:r>
              <a:rPr lang="zh-CN" altLang="en-US" dirty="0">
                <a:ea typeface="宋体" panose="02010600030101010101" pitchFamily="2" charset="-122"/>
              </a:rPr>
              <a:t>RNN</a:t>
            </a:r>
            <a:r>
              <a:rPr lang="zh-CN" altLang="en-US" dirty="0"/>
              <a:t>每一时间的输入和输出是不一样的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例，序列学习：</a:t>
            </a:r>
            <a:r>
              <a:rPr lang="zh-CN" altLang="en-US" dirty="0"/>
              <a:t>将序列项依次传入，每个序列项再对应不同的输出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100" y="2743218"/>
            <a:ext cx="6553028" cy="311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29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</a:t>
            </a:r>
            <a:r>
              <a:rPr lang="en-US" altLang="zh-CN" dirty="0" smtClean="0"/>
              <a:t>RNN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556" y="1124478"/>
            <a:ext cx="11379200" cy="4729163"/>
          </a:xfrm>
        </p:spPr>
        <p:txBody>
          <a:bodyPr/>
          <a:lstStyle/>
          <a:p>
            <a:r>
              <a:rPr lang="zh-CN" altLang="en-US" dirty="0" smtClean="0"/>
              <a:t>堆</a:t>
            </a:r>
            <a:r>
              <a:rPr lang="zh-CN" altLang="en-US" dirty="0"/>
              <a:t>叠两个以上的隐藏层，这样就得到了深度循环神经网络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93" y="1717107"/>
            <a:ext cx="4419484" cy="462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41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4817"/>
          <p:cNvSpPr>
            <a:spLocks noGrp="1"/>
          </p:cNvSpPr>
          <p:nvPr>
            <p:ph type="title"/>
          </p:nvPr>
        </p:nvSpPr>
        <p:spPr/>
        <p:txBody>
          <a:bodyPr vert="horz" wrap="square" lIns="91436" tIns="45718" rIns="91436" bIns="45718" anchor="ctr"/>
          <a:lstStyle/>
          <a:p>
            <a:r>
              <a:rPr lang="en-US" altLang="zh-CN" sz="4000" dirty="0" smtClean="0">
                <a:ea typeface="宋体" panose="02010600030101010101" pitchFamily="2" charset="-122"/>
                <a:sym typeface="+mn-ea"/>
              </a:rPr>
              <a:t>RNN Training</a:t>
            </a:r>
            <a:r>
              <a:rPr lang="zh-CN" altLang="en-US" sz="4000" dirty="0" smtClean="0">
                <a:ea typeface="宋体" panose="02010600030101010101" pitchFamily="2" charset="-122"/>
                <a:sym typeface="+mn-ea"/>
              </a:rPr>
              <a:t>：Back </a:t>
            </a:r>
            <a:r>
              <a:rPr lang="zh-CN" altLang="en-US" sz="4000" dirty="0">
                <a:ea typeface="宋体" panose="02010600030101010101" pitchFamily="2" charset="-122"/>
                <a:sym typeface="+mn-ea"/>
              </a:rPr>
              <a:t>Propagation Through Time</a:t>
            </a:r>
            <a:r>
              <a:rPr lang="zh-CN" altLang="en-US" sz="4000" dirty="0" smtClean="0">
                <a:ea typeface="宋体" panose="02010600030101010101" pitchFamily="2" charset="-122"/>
              </a:rPr>
              <a:t>（</a:t>
            </a:r>
            <a:r>
              <a:rPr lang="en-US" altLang="zh-CN" sz="4000" dirty="0" smtClean="0">
                <a:ea typeface="宋体" panose="02010600030101010101" pitchFamily="2" charset="-122"/>
              </a:rPr>
              <a:t>BPTT</a:t>
            </a:r>
            <a:r>
              <a:rPr lang="zh-CN" altLang="en-US" sz="4000" dirty="0" smtClean="0">
                <a:ea typeface="宋体" panose="02010600030101010101" pitchFamily="2" charset="-122"/>
              </a:rPr>
              <a:t>）</a:t>
            </a:r>
            <a:endParaRPr lang="zh-CN" altLang="en-US" sz="4000" dirty="0"/>
          </a:p>
        </p:txBody>
      </p:sp>
      <p:sp>
        <p:nvSpPr>
          <p:cNvPr id="34819" name="文本占位符 34818"/>
          <p:cNvSpPr>
            <a:spLocks noGrp="1"/>
          </p:cNvSpPr>
          <p:nvPr>
            <p:ph type="body" idx="1"/>
          </p:nvPr>
        </p:nvSpPr>
        <p:spPr/>
        <p:txBody>
          <a:bodyPr vert="horz" wrap="square" lIns="91436" tIns="45718" rIns="91436" bIns="45718" anchor="t"/>
          <a:lstStyle/>
          <a:p>
            <a:r>
              <a:rPr lang="zh-CN" altLang="zh-CN" dirty="0"/>
              <a:t>基本原理和</a:t>
            </a:r>
            <a:r>
              <a:rPr lang="en-US" altLang="zh-CN" dirty="0"/>
              <a:t>BP</a:t>
            </a:r>
            <a:r>
              <a:rPr lang="zh-CN" altLang="zh-CN" dirty="0"/>
              <a:t>算</a:t>
            </a:r>
            <a:r>
              <a:rPr lang="zh-CN" altLang="zh-CN" dirty="0" smtClean="0"/>
              <a:t>法一样，包</a:t>
            </a:r>
            <a:r>
              <a:rPr lang="zh-CN" altLang="zh-CN" dirty="0"/>
              <a:t>含同样的三个步骤：</a:t>
            </a:r>
          </a:p>
          <a:p>
            <a:pPr lvl="1"/>
            <a:r>
              <a:rPr lang="en-US" altLang="zh-CN" dirty="0"/>
              <a:t>1. </a:t>
            </a:r>
            <a:r>
              <a:rPr lang="zh-CN" altLang="zh-CN" dirty="0"/>
              <a:t>前向计算每个神经元的输出值；</a:t>
            </a:r>
          </a:p>
          <a:p>
            <a:pPr lvl="1"/>
            <a:r>
              <a:rPr lang="en-US" altLang="zh-CN" dirty="0"/>
              <a:t>2. </a:t>
            </a:r>
            <a:r>
              <a:rPr lang="zh-CN" altLang="zh-CN" dirty="0"/>
              <a:t>反向计算每个神经元的误差</a:t>
            </a:r>
            <a:r>
              <a:rPr lang="zh-CN" altLang="zh-CN" dirty="0" smtClean="0"/>
              <a:t>项</a:t>
            </a:r>
            <a:r>
              <a:rPr lang="en-US" altLang="zh-CN" dirty="0" smtClean="0"/>
              <a:t>      </a:t>
            </a:r>
            <a:r>
              <a:rPr lang="zh-CN" altLang="zh-CN" dirty="0" smtClean="0"/>
              <a:t>值</a:t>
            </a:r>
            <a:r>
              <a:rPr lang="zh-CN" altLang="zh-CN" dirty="0"/>
              <a:t>，它是误差函数</a:t>
            </a:r>
            <a:r>
              <a:rPr lang="en-US" altLang="zh-CN" dirty="0"/>
              <a:t>E</a:t>
            </a:r>
            <a:r>
              <a:rPr lang="zh-CN" altLang="zh-CN" dirty="0"/>
              <a:t>对神经元</a:t>
            </a:r>
            <a:r>
              <a:rPr lang="en-US" altLang="zh-CN" dirty="0"/>
              <a:t>j</a:t>
            </a:r>
            <a:r>
              <a:rPr lang="zh-CN" altLang="zh-CN" dirty="0"/>
              <a:t>的加权输</a:t>
            </a:r>
            <a:r>
              <a:rPr lang="zh-CN" altLang="zh-CN" dirty="0" smtClean="0"/>
              <a:t>入</a:t>
            </a:r>
            <a:r>
              <a:rPr lang="en-US" altLang="zh-CN" dirty="0" smtClean="0"/>
              <a:t>          </a:t>
            </a:r>
            <a:r>
              <a:rPr lang="zh-CN" altLang="zh-CN" dirty="0" smtClean="0"/>
              <a:t>的</a:t>
            </a:r>
            <a:r>
              <a:rPr lang="zh-CN" altLang="zh-CN" dirty="0"/>
              <a:t>偏导数；</a:t>
            </a:r>
          </a:p>
          <a:p>
            <a:pPr lvl="1"/>
            <a:r>
              <a:rPr lang="en-US" altLang="zh-CN" dirty="0"/>
              <a:t>3. </a:t>
            </a:r>
            <a:r>
              <a:rPr lang="zh-CN" altLang="zh-CN" dirty="0"/>
              <a:t>计算每个权重的梯度。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4" y="2514624"/>
            <a:ext cx="342894" cy="4571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857" y="2938826"/>
            <a:ext cx="628640" cy="5243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516" y="4190648"/>
            <a:ext cx="7136948" cy="221491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  <a:sym typeface="+mn-ea"/>
              </a:rPr>
              <a:t>梯度的膨胀或消散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</a:t>
            </a:r>
            <a:r>
              <a:rPr lang="zh-CN" altLang="en-US" dirty="0"/>
              <a:t>练长序列 (100 time steps) RNN中，梯度很容易膨胀或消散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So </a:t>
            </a:r>
            <a:r>
              <a:rPr lang="zh-CN" altLang="en-US" dirty="0"/>
              <a:t>RNNs have difficulty dealing with long-range dependencies.</a:t>
            </a:r>
          </a:p>
          <a:p>
            <a:r>
              <a:rPr lang="zh-CN" altLang="en-US" dirty="0"/>
              <a:t>Long Short Term Memory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31" y="1972672"/>
            <a:ext cx="4637237" cy="1380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34" y="3761581"/>
            <a:ext cx="7688820" cy="4286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Long Short Term Memory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, LSTM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754" y="1117600"/>
            <a:ext cx="11379200" cy="4729163"/>
          </a:xfrm>
        </p:spPr>
        <p:txBody>
          <a:bodyPr/>
          <a:lstStyle/>
          <a:p>
            <a:r>
              <a:rPr lang="zh-CN" altLang="zh-CN" dirty="0"/>
              <a:t>长短时记忆网络</a:t>
            </a:r>
            <a:r>
              <a:rPr lang="zh-CN" altLang="zh-CN" dirty="0" smtClean="0"/>
              <a:t>的</a:t>
            </a:r>
            <a:r>
              <a:rPr lang="zh-CN" altLang="en-US" dirty="0" smtClean="0"/>
              <a:t>解决</a:t>
            </a:r>
            <a:r>
              <a:rPr lang="zh-CN" altLang="zh-CN" dirty="0" smtClean="0"/>
              <a:t>思路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原</a:t>
            </a:r>
            <a:r>
              <a:rPr lang="zh-CN" altLang="zh-CN" dirty="0"/>
              <a:t>始</a:t>
            </a:r>
            <a:r>
              <a:rPr lang="en-US" altLang="zh-CN" dirty="0"/>
              <a:t>RNN</a:t>
            </a:r>
            <a:r>
              <a:rPr lang="zh-CN" altLang="zh-CN" dirty="0"/>
              <a:t>的隐藏层只有一个状态，即</a:t>
            </a:r>
            <a:r>
              <a:rPr lang="en-US" altLang="zh-CN" dirty="0"/>
              <a:t>h</a:t>
            </a:r>
            <a:r>
              <a:rPr lang="zh-CN" altLang="zh-CN" dirty="0"/>
              <a:t>，它对于短期的输入非常敏感。那么，假如我们再增加一个</a:t>
            </a:r>
            <a:r>
              <a:rPr lang="zh-CN" altLang="zh-CN" dirty="0" smtClean="0"/>
              <a:t>状态</a:t>
            </a:r>
            <a:r>
              <a:rPr lang="zh-CN" altLang="zh-CN" dirty="0"/>
              <a:t>，即</a:t>
            </a:r>
            <a:r>
              <a:rPr lang="en-US" altLang="zh-CN" dirty="0"/>
              <a:t>c</a:t>
            </a:r>
            <a:r>
              <a:rPr lang="zh-CN" altLang="zh-CN" dirty="0"/>
              <a:t>，让它来保存长期的状态，那么问</a:t>
            </a:r>
            <a:r>
              <a:rPr lang="zh-CN" altLang="zh-CN" dirty="0" smtClean="0"/>
              <a:t>题就</a:t>
            </a:r>
            <a:r>
              <a:rPr lang="zh-CN" altLang="zh-CN" dirty="0"/>
              <a:t>解决</a:t>
            </a:r>
            <a:r>
              <a:rPr lang="zh-CN" altLang="zh-CN" dirty="0" smtClean="0"/>
              <a:t>了：</a:t>
            </a:r>
            <a:endParaRPr lang="zh-CN" altLang="zh-CN" dirty="0"/>
          </a:p>
          <a:p>
            <a:pPr lvl="1"/>
            <a:r>
              <a:rPr lang="zh-CN" altLang="en-US" dirty="0" smtClean="0"/>
              <a:t>Hochreiter </a:t>
            </a:r>
            <a:r>
              <a:rPr lang="zh-CN" altLang="en-US" dirty="0"/>
              <a:t>&amp; Schmidhuber (1997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86" y="3581395"/>
            <a:ext cx="4267088" cy="321562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47105"/>
          <p:cNvSpPr>
            <a:spLocks noGrp="1"/>
          </p:cNvSpPr>
          <p:nvPr>
            <p:ph type="title"/>
          </p:nvPr>
        </p:nvSpPr>
        <p:spPr/>
        <p:txBody>
          <a:bodyPr vert="horz" wrap="square" lIns="91436" tIns="45718" rIns="91436" bIns="4571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LSTM</a:t>
            </a:r>
            <a:endParaRPr lang="zh-CN" altLang="en-US" dirty="0"/>
          </a:p>
        </p:txBody>
      </p:sp>
      <p:sp>
        <p:nvSpPr>
          <p:cNvPr id="47107" name="文本占位符 47106"/>
          <p:cNvSpPr>
            <a:spLocks noGrp="1"/>
          </p:cNvSpPr>
          <p:nvPr>
            <p:ph type="body" idx="1"/>
          </p:nvPr>
        </p:nvSpPr>
        <p:spPr>
          <a:xfrm>
            <a:off x="406400" y="1117600"/>
            <a:ext cx="11379200" cy="5435518"/>
          </a:xfrm>
        </p:spPr>
        <p:txBody>
          <a:bodyPr vert="horz" wrap="square" lIns="91436" tIns="45718" rIns="91436" bIns="45718" anchor="t"/>
          <a:lstStyle/>
          <a:p>
            <a:pPr lvl="1"/>
            <a:r>
              <a:rPr lang="zh-CN" altLang="zh-CN" dirty="0"/>
              <a:t>新增加的状态</a:t>
            </a:r>
            <a:r>
              <a:rPr lang="en-US" altLang="zh-CN" dirty="0"/>
              <a:t>c</a:t>
            </a:r>
            <a:r>
              <a:rPr lang="zh-CN" altLang="zh-CN" dirty="0"/>
              <a:t>，称为单元状态</a:t>
            </a:r>
            <a:r>
              <a:rPr lang="en-US" altLang="zh-CN" dirty="0"/>
              <a:t>(cell state)</a:t>
            </a:r>
            <a:r>
              <a:rPr lang="zh-CN" altLang="zh-CN" dirty="0" smtClean="0"/>
              <a:t>。按</a:t>
            </a:r>
            <a:r>
              <a:rPr lang="zh-CN" altLang="zh-CN" dirty="0"/>
              <a:t>照时间维度展开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en-US" altLang="zh-CN" dirty="0"/>
              <a:t>t</a:t>
            </a:r>
            <a:r>
              <a:rPr lang="zh-CN" altLang="zh-CN" dirty="0"/>
              <a:t>时刻，</a:t>
            </a:r>
            <a:r>
              <a:rPr lang="en-US" altLang="zh-CN" dirty="0"/>
              <a:t>LSTM</a:t>
            </a:r>
            <a:r>
              <a:rPr lang="zh-CN" altLang="zh-CN" dirty="0"/>
              <a:t>的输入有三个：当前时刻网络的输入</a:t>
            </a:r>
            <a:r>
              <a:rPr lang="zh-CN" altLang="zh-CN" dirty="0" smtClean="0"/>
              <a:t>值</a:t>
            </a:r>
            <a:r>
              <a:rPr lang="en-US" altLang="zh-CN" dirty="0" smtClean="0"/>
              <a:t>     </a:t>
            </a:r>
            <a:r>
              <a:rPr lang="zh-CN" altLang="zh-CN" dirty="0" smtClean="0"/>
              <a:t>、</a:t>
            </a:r>
            <a:r>
              <a:rPr lang="zh-CN" altLang="zh-CN" dirty="0"/>
              <a:t>上一时刻</a:t>
            </a:r>
            <a:r>
              <a:rPr lang="en-US" altLang="zh-CN" dirty="0"/>
              <a:t>LSTM</a:t>
            </a:r>
            <a:r>
              <a:rPr lang="zh-CN" altLang="zh-CN" dirty="0"/>
              <a:t>的输出</a:t>
            </a:r>
            <a:r>
              <a:rPr lang="zh-CN" altLang="zh-CN" dirty="0" smtClean="0"/>
              <a:t>值</a:t>
            </a:r>
            <a:r>
              <a:rPr lang="en-US" altLang="zh-CN" dirty="0" smtClean="0"/>
              <a:t>         </a:t>
            </a:r>
            <a:r>
              <a:rPr lang="zh-CN" altLang="zh-CN" dirty="0" smtClean="0"/>
              <a:t>、</a:t>
            </a:r>
            <a:r>
              <a:rPr lang="zh-CN" altLang="zh-CN" dirty="0"/>
              <a:t>以及上一</a:t>
            </a:r>
            <a:r>
              <a:rPr lang="zh-CN" altLang="zh-CN" dirty="0" smtClean="0"/>
              <a:t>时刻</a:t>
            </a:r>
            <a:r>
              <a:rPr lang="zh-CN" altLang="zh-CN" dirty="0"/>
              <a:t>的单元状</a:t>
            </a:r>
            <a:r>
              <a:rPr lang="zh-CN" altLang="zh-CN" dirty="0" smtClean="0"/>
              <a:t>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LSTM</a:t>
            </a:r>
            <a:r>
              <a:rPr lang="zh-CN" altLang="zh-CN" dirty="0"/>
              <a:t>的输出有两个：当前时刻</a:t>
            </a:r>
            <a:r>
              <a:rPr lang="en-US" altLang="zh-CN" dirty="0"/>
              <a:t>LSTM</a:t>
            </a:r>
            <a:r>
              <a:rPr lang="zh-CN" altLang="zh-CN" dirty="0"/>
              <a:t>输出</a:t>
            </a:r>
            <a:r>
              <a:rPr lang="zh-CN" altLang="zh-CN" dirty="0" smtClean="0"/>
              <a:t>值</a:t>
            </a:r>
            <a:r>
              <a:rPr lang="en-US" altLang="zh-CN" dirty="0" smtClean="0"/>
              <a:t>         </a:t>
            </a:r>
            <a:r>
              <a:rPr lang="zh-CN" altLang="zh-CN" dirty="0" smtClean="0"/>
              <a:t>、</a:t>
            </a:r>
            <a:r>
              <a:rPr lang="zh-CN" altLang="zh-CN" dirty="0"/>
              <a:t>和当前时刻的单元状</a:t>
            </a:r>
            <a:r>
              <a:rPr lang="zh-CN" altLang="zh-CN" dirty="0" smtClean="0"/>
              <a:t>态</a:t>
            </a:r>
            <a:endParaRPr lang="zh-CN" altLang="zh-CN" dirty="0"/>
          </a:p>
          <a:p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913" y="1600249"/>
            <a:ext cx="5714849" cy="26306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108" y="4343376"/>
            <a:ext cx="434820" cy="4348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58" y="4713542"/>
            <a:ext cx="584335" cy="4650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752" y="5266984"/>
            <a:ext cx="461955" cy="4479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694" y="5752734"/>
            <a:ext cx="366707" cy="3161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6755" y="4779717"/>
            <a:ext cx="614353" cy="3886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ctrTitle"/>
          </p:nvPr>
        </p:nvSpPr>
        <p:spPr>
          <a:xfrm>
            <a:off x="914400" y="2132013"/>
            <a:ext cx="10515600" cy="1470025"/>
          </a:xfrm>
        </p:spPr>
        <p:txBody>
          <a:bodyPr vert="horz" wrap="square" lIns="91436" tIns="45718" rIns="91436" bIns="45718" anchor="ctr"/>
          <a:lstStyle/>
          <a:p>
            <a:pPr algn="l">
              <a:buNone/>
            </a:pPr>
            <a:r>
              <a:rPr lang="zh-CN" altLang="en-US" sz="4000" kern="1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        </a:t>
            </a:r>
            <a:r>
              <a:rPr lang="en-US" altLang="x-none" sz="4000" kern="1200" dirty="0">
                <a:latin typeface="Calibri" panose="020F0502020204030204" pitchFamily="2" charset="0"/>
                <a:ea typeface="Arial" panose="020B0604020202020204" pitchFamily="34" charset="0"/>
                <a:sym typeface="Arial" panose="020B0604020202020204" pitchFamily="34" charset="0"/>
              </a:rPr>
              <a:t>Deep Learning</a:t>
            </a:r>
            <a:r>
              <a:rPr lang="zh-CN" altLang="en-US" sz="4000" kern="1200" dirty="0">
                <a:latin typeface="Calibri" panose="020F0502020204030204" pitchFamily="2" charset="0"/>
                <a:ea typeface="Arial" panose="020B0604020202020204" pitchFamily="34" charset="0"/>
                <a:sym typeface="Arial" panose="020B0604020202020204" pitchFamily="34" charset="0"/>
              </a:rPr>
              <a:t>的常用模型</a:t>
            </a:r>
            <a:br>
              <a:rPr lang="zh-CN" altLang="en-US" sz="4000" kern="1200" dirty="0">
                <a:latin typeface="Calibri" panose="020F0502020204030204" pitchFamily="2" charset="0"/>
                <a:ea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sz="4000" kern="1200" dirty="0">
                <a:latin typeface="Calibri" panose="020F0502020204030204" pitchFamily="2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CN" altLang="en-US" sz="4000" kern="1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                 </a:t>
            </a:r>
            <a:r>
              <a:rPr lang="zh-CN" altLang="en-US" sz="3200" kern="1200" dirty="0">
                <a:latin typeface="Calibri" panose="020F0502020204030204" pitchFamily="2" charset="0"/>
                <a:ea typeface="Arial" panose="020B0604020202020204" pitchFamily="34" charset="0"/>
                <a:sym typeface="Arial" panose="020B0604020202020204" pitchFamily="34" charset="0"/>
              </a:rPr>
              <a:t>——</a:t>
            </a:r>
            <a:r>
              <a:rPr lang="en-US" altLang="x-none" sz="3200" kern="1200" dirty="0">
                <a:latin typeface="Calibri" panose="020F0502020204030204" pitchFamily="2" charset="0"/>
                <a:ea typeface="Arial" panose="020B0604020202020204" pitchFamily="34" charset="0"/>
                <a:sym typeface="Arial" panose="020B0604020202020204" pitchFamily="34" charset="0"/>
              </a:rPr>
              <a:t>Convolutional Neural Networks</a:t>
            </a:r>
            <a:r>
              <a:rPr lang="zh-CN" altLang="en-US" sz="3200" kern="1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, CNN</a:t>
            </a:r>
            <a:endParaRPr lang="en-US" altLang="x-none" sz="3200" kern="1200" dirty="0">
              <a:latin typeface="Calibri" panose="020F0502020204030204" pitchFamily="2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397000"/>
            <a:ext cx="5765798" cy="4729163"/>
          </a:xfrm>
        </p:spPr>
        <p:txBody>
          <a:bodyPr/>
          <a:lstStyle/>
          <a:p>
            <a:r>
              <a:rPr lang="zh-CN" altLang="zh-CN" dirty="0" smtClean="0"/>
              <a:t>控</a:t>
            </a:r>
            <a:r>
              <a:rPr lang="zh-CN" altLang="zh-CN" dirty="0"/>
              <a:t>制长期状态</a:t>
            </a:r>
            <a:r>
              <a:rPr lang="en-US" altLang="zh-CN" dirty="0" smtClean="0"/>
              <a:t>c</a:t>
            </a:r>
            <a:endParaRPr lang="en-US" altLang="zh-CN" dirty="0"/>
          </a:p>
          <a:p>
            <a:pPr lvl="1"/>
            <a:r>
              <a:rPr lang="zh-CN" altLang="zh-CN" dirty="0" smtClean="0"/>
              <a:t>使</a:t>
            </a:r>
            <a:r>
              <a:rPr lang="zh-CN" altLang="zh-CN" dirty="0"/>
              <a:t>用三个控制开</a:t>
            </a:r>
            <a:r>
              <a:rPr lang="zh-CN" altLang="zh-CN" dirty="0" smtClean="0"/>
              <a:t>关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第</a:t>
            </a:r>
            <a:r>
              <a:rPr lang="zh-CN" altLang="zh-CN" dirty="0"/>
              <a:t>一个开关，负责控制继续保存长期状态</a:t>
            </a:r>
            <a:r>
              <a:rPr lang="en-US" altLang="zh-CN" dirty="0" smtClean="0"/>
              <a:t>c</a:t>
            </a:r>
            <a:endParaRPr lang="en-US" altLang="zh-CN" dirty="0"/>
          </a:p>
          <a:p>
            <a:pPr lvl="2"/>
            <a:r>
              <a:rPr lang="zh-CN" altLang="zh-CN" dirty="0" smtClean="0"/>
              <a:t>第</a:t>
            </a:r>
            <a:r>
              <a:rPr lang="zh-CN" altLang="zh-CN" dirty="0"/>
              <a:t>二个</a:t>
            </a:r>
            <a:r>
              <a:rPr lang="zh-CN" altLang="zh-CN" dirty="0" smtClean="0"/>
              <a:t>开关</a:t>
            </a:r>
            <a:r>
              <a:rPr lang="zh-CN" altLang="zh-CN" dirty="0"/>
              <a:t>，负责控制把即时状态输入到长期状态</a:t>
            </a:r>
            <a:r>
              <a:rPr lang="en-US" altLang="zh-CN" dirty="0" smtClean="0"/>
              <a:t>c</a:t>
            </a:r>
            <a:endParaRPr lang="en-US" altLang="zh-CN" dirty="0"/>
          </a:p>
          <a:p>
            <a:pPr lvl="2"/>
            <a:r>
              <a:rPr lang="zh-CN" altLang="zh-CN" dirty="0" smtClean="0"/>
              <a:t>第</a:t>
            </a:r>
            <a:r>
              <a:rPr lang="zh-CN" altLang="zh-CN" dirty="0"/>
              <a:t>三个开关，负责控制是否把长期状态</a:t>
            </a:r>
            <a:r>
              <a:rPr lang="en-US" altLang="zh-CN" dirty="0"/>
              <a:t>c</a:t>
            </a:r>
            <a:r>
              <a:rPr lang="zh-CN" altLang="zh-CN" dirty="0"/>
              <a:t>作为当前的</a:t>
            </a:r>
            <a:r>
              <a:rPr lang="en-US" altLang="zh-CN" dirty="0"/>
              <a:t>LSTM</a:t>
            </a:r>
            <a:r>
              <a:rPr lang="zh-CN" altLang="zh-CN" dirty="0"/>
              <a:t>的输出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8" y="1600248"/>
            <a:ext cx="5562454" cy="411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09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长短时记忆网络的前向计算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17600"/>
            <a:ext cx="12115642" cy="4729163"/>
          </a:xfrm>
        </p:spPr>
        <p:txBody>
          <a:bodyPr/>
          <a:lstStyle/>
          <a:p>
            <a:r>
              <a:rPr lang="zh-CN" altLang="zh-CN" sz="2800" dirty="0"/>
              <a:t>门（</a:t>
            </a:r>
            <a:r>
              <a:rPr lang="en-US" altLang="zh-CN" sz="2800" dirty="0"/>
              <a:t>gate</a:t>
            </a:r>
            <a:r>
              <a:rPr lang="zh-CN" altLang="zh-CN" sz="2800" dirty="0"/>
              <a:t>）的概</a:t>
            </a:r>
            <a:r>
              <a:rPr lang="zh-CN" altLang="zh-CN" sz="2800" dirty="0" smtClean="0"/>
              <a:t>念</a:t>
            </a:r>
            <a:endParaRPr lang="en-US" altLang="zh-CN" sz="2800" dirty="0" smtClean="0"/>
          </a:p>
          <a:p>
            <a:pPr lvl="1"/>
            <a:r>
              <a:rPr lang="zh-CN" altLang="zh-CN" sz="2400" dirty="0" smtClean="0"/>
              <a:t>门</a:t>
            </a:r>
            <a:r>
              <a:rPr lang="zh-CN" altLang="zh-CN" sz="2400" dirty="0"/>
              <a:t>实际上就是一层全连接层，它的输入是一个向量，输出是</a:t>
            </a:r>
            <a:r>
              <a:rPr lang="zh-CN" altLang="zh-CN" sz="2400" dirty="0" smtClean="0"/>
              <a:t>一个</a:t>
            </a:r>
            <a:r>
              <a:rPr lang="en-US" altLang="zh-CN" sz="2400" dirty="0"/>
              <a:t>0</a:t>
            </a:r>
            <a:r>
              <a:rPr lang="zh-CN" altLang="zh-CN" sz="2400" dirty="0"/>
              <a:t>到</a:t>
            </a:r>
            <a:r>
              <a:rPr lang="en-US" altLang="zh-CN" sz="2400" dirty="0"/>
              <a:t>1</a:t>
            </a:r>
            <a:r>
              <a:rPr lang="zh-CN" altLang="zh-CN" sz="2400" dirty="0"/>
              <a:t>之间的实数向</a:t>
            </a:r>
            <a:r>
              <a:rPr lang="zh-CN" altLang="zh-CN" sz="2400" dirty="0" smtClean="0"/>
              <a:t>量</a:t>
            </a:r>
            <a:endParaRPr lang="zh-CN" altLang="zh-CN" sz="2400" dirty="0"/>
          </a:p>
          <a:p>
            <a:r>
              <a:rPr lang="zh-CN" altLang="en-US" sz="2800" dirty="0" smtClean="0"/>
              <a:t>门</a:t>
            </a:r>
            <a:r>
              <a:rPr lang="zh-CN" altLang="en-US" sz="2800" dirty="0"/>
              <a:t>的使</a:t>
            </a:r>
            <a:r>
              <a:rPr lang="zh-CN" altLang="en-US" sz="2800" dirty="0" smtClean="0"/>
              <a:t>用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就</a:t>
            </a:r>
            <a:r>
              <a:rPr lang="zh-CN" altLang="en-US" sz="2400" dirty="0"/>
              <a:t>是用门的输出向量按元素乘</a:t>
            </a:r>
            <a:r>
              <a:rPr lang="zh-CN" altLang="en-US" sz="2400" dirty="0" smtClean="0"/>
              <a:t>以需</a:t>
            </a:r>
            <a:r>
              <a:rPr lang="zh-CN" altLang="en-US" sz="2400" dirty="0"/>
              <a:t>要控制的那个向</a:t>
            </a:r>
            <a:r>
              <a:rPr lang="zh-CN" altLang="en-US" sz="2400" dirty="0" smtClean="0"/>
              <a:t>量</a:t>
            </a:r>
            <a:endParaRPr lang="en-US" altLang="zh-CN" sz="2400" dirty="0" smtClean="0"/>
          </a:p>
          <a:p>
            <a:r>
              <a:rPr lang="en-US" altLang="zh-CN" sz="2800" dirty="0"/>
              <a:t>LSTM</a:t>
            </a:r>
            <a:r>
              <a:rPr lang="zh-CN" altLang="zh-CN" sz="2800" dirty="0"/>
              <a:t>用两个门来控制单元状态</a:t>
            </a:r>
            <a:r>
              <a:rPr lang="en-US" altLang="zh-CN" sz="2800" dirty="0"/>
              <a:t>c</a:t>
            </a:r>
            <a:r>
              <a:rPr lang="zh-CN" altLang="zh-CN" sz="2800" dirty="0"/>
              <a:t>的内</a:t>
            </a:r>
            <a:r>
              <a:rPr lang="zh-CN" altLang="zh-CN" sz="2800" dirty="0" smtClean="0"/>
              <a:t>容</a:t>
            </a:r>
            <a:endParaRPr lang="en-US" altLang="zh-CN" sz="2800" dirty="0" smtClean="0"/>
          </a:p>
          <a:p>
            <a:pPr lvl="1"/>
            <a:r>
              <a:rPr lang="zh-CN" altLang="zh-CN" sz="2400" dirty="0" smtClean="0"/>
              <a:t>遗</a:t>
            </a:r>
            <a:r>
              <a:rPr lang="zh-CN" altLang="zh-CN" sz="2400" dirty="0"/>
              <a:t>忘门（</a:t>
            </a:r>
            <a:r>
              <a:rPr lang="en-US" altLang="zh-CN" sz="2400" dirty="0"/>
              <a:t>forget gate</a:t>
            </a:r>
            <a:r>
              <a:rPr lang="zh-CN" altLang="zh-CN" sz="2400" dirty="0" smtClean="0"/>
              <a:t>），决定上</a:t>
            </a:r>
            <a:r>
              <a:rPr lang="zh-CN" altLang="zh-CN" sz="2400" dirty="0"/>
              <a:t>一时刻的单元状</a:t>
            </a:r>
            <a:r>
              <a:rPr lang="zh-CN" altLang="zh-CN" sz="2400" dirty="0" smtClean="0"/>
              <a:t>态</a:t>
            </a:r>
            <a:r>
              <a:rPr lang="en-US" altLang="zh-CN" sz="2400" dirty="0" smtClean="0"/>
              <a:t>       </a:t>
            </a:r>
            <a:r>
              <a:rPr lang="zh-CN" altLang="zh-CN" sz="2400" dirty="0" smtClean="0"/>
              <a:t>有</a:t>
            </a:r>
            <a:r>
              <a:rPr lang="zh-CN" altLang="zh-CN" sz="2400" dirty="0"/>
              <a:t>多少保留到当前时</a:t>
            </a:r>
            <a:r>
              <a:rPr lang="zh-CN" altLang="zh-CN" sz="2400" dirty="0" smtClean="0"/>
              <a:t>刻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输</a:t>
            </a:r>
            <a:r>
              <a:rPr lang="zh-CN" altLang="zh-CN" sz="2400" dirty="0"/>
              <a:t>入门（</a:t>
            </a:r>
            <a:r>
              <a:rPr lang="en-US" altLang="zh-CN" sz="2400" dirty="0"/>
              <a:t>input gate</a:t>
            </a:r>
            <a:r>
              <a:rPr lang="zh-CN" altLang="zh-CN" sz="2400" dirty="0" smtClean="0"/>
              <a:t>），决定当</a:t>
            </a:r>
            <a:r>
              <a:rPr lang="zh-CN" altLang="zh-CN" sz="2400" dirty="0"/>
              <a:t>前时刻网络的输</a:t>
            </a:r>
            <a:r>
              <a:rPr lang="zh-CN" altLang="zh-CN" sz="2400" dirty="0" smtClean="0"/>
              <a:t>入</a:t>
            </a:r>
            <a:r>
              <a:rPr lang="en-US" altLang="zh-CN" sz="2400" dirty="0" smtClean="0"/>
              <a:t>      </a:t>
            </a:r>
            <a:r>
              <a:rPr lang="zh-CN" altLang="zh-CN" sz="2400" dirty="0" smtClean="0"/>
              <a:t>有</a:t>
            </a:r>
            <a:r>
              <a:rPr lang="zh-CN" altLang="zh-CN" sz="2400" dirty="0"/>
              <a:t>多少保存到单元状</a:t>
            </a:r>
            <a:r>
              <a:rPr lang="zh-CN" altLang="zh-CN" sz="2400" dirty="0" smtClean="0"/>
              <a:t>态</a:t>
            </a:r>
            <a:r>
              <a:rPr lang="en-US" altLang="zh-CN" sz="2400" dirty="0" smtClean="0"/>
              <a:t>       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sz="2800" dirty="0" smtClean="0"/>
              <a:t>LSTM</a:t>
            </a:r>
            <a:r>
              <a:rPr lang="zh-CN" altLang="zh-CN" sz="2800" dirty="0"/>
              <a:t>用输出门（</a:t>
            </a:r>
            <a:r>
              <a:rPr lang="en-US" altLang="zh-CN" sz="2800" dirty="0"/>
              <a:t>output gate</a:t>
            </a:r>
            <a:r>
              <a:rPr lang="zh-CN" altLang="zh-CN" sz="2800" dirty="0" smtClean="0"/>
              <a:t>）控</a:t>
            </a:r>
            <a:r>
              <a:rPr lang="zh-CN" altLang="zh-CN" sz="2800" dirty="0"/>
              <a:t>制单元状</a:t>
            </a:r>
            <a:r>
              <a:rPr lang="zh-CN" altLang="zh-CN" sz="2800" dirty="0" smtClean="0"/>
              <a:t>态</a:t>
            </a:r>
            <a:r>
              <a:rPr lang="en-US" altLang="zh-CN" sz="2800" dirty="0" smtClean="0"/>
              <a:t>     </a:t>
            </a:r>
            <a:r>
              <a:rPr lang="zh-CN" altLang="zh-CN" sz="2800" dirty="0" smtClean="0"/>
              <a:t>有</a:t>
            </a:r>
            <a:r>
              <a:rPr lang="zh-CN" altLang="zh-CN" sz="2800" dirty="0"/>
              <a:t>多少输出到</a:t>
            </a:r>
            <a:r>
              <a:rPr lang="en-US" altLang="zh-CN" sz="2800" dirty="0"/>
              <a:t>LSTM</a:t>
            </a:r>
            <a:r>
              <a:rPr lang="zh-CN" altLang="zh-CN" sz="2800" dirty="0"/>
              <a:t>的当前输出</a:t>
            </a:r>
            <a:r>
              <a:rPr lang="zh-CN" altLang="zh-CN" sz="2800" dirty="0" smtClean="0"/>
              <a:t>值</a:t>
            </a:r>
            <a:r>
              <a:rPr lang="en-US" altLang="zh-CN" sz="2800" dirty="0" smtClean="0"/>
              <a:t>      </a:t>
            </a:r>
            <a:r>
              <a:rPr lang="zh-CN" altLang="zh-CN" sz="2800" dirty="0" smtClean="0"/>
              <a:t>。</a:t>
            </a:r>
            <a:endParaRPr lang="zh-CN" altLang="zh-CN" sz="28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26" y="2162844"/>
            <a:ext cx="2812399" cy="5333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468" y="4035220"/>
            <a:ext cx="487086" cy="3081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672" y="3940111"/>
            <a:ext cx="304792" cy="2627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021" y="4370618"/>
            <a:ext cx="380990" cy="3809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0894" y="4446285"/>
            <a:ext cx="354174" cy="3053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868" y="4993862"/>
            <a:ext cx="354174" cy="3053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130" y="5377146"/>
            <a:ext cx="461955" cy="44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96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长短时记忆网络的前向计算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556" y="1117600"/>
            <a:ext cx="11379200" cy="4729163"/>
          </a:xfrm>
        </p:spPr>
        <p:txBody>
          <a:bodyPr/>
          <a:lstStyle/>
          <a:p>
            <a:r>
              <a:rPr lang="zh-CN" altLang="en-US" sz="2800" dirty="0"/>
              <a:t>遗忘</a:t>
            </a:r>
            <a:r>
              <a:rPr lang="zh-CN" altLang="en-US" sz="2800" dirty="0" smtClean="0"/>
              <a:t>门：</a:t>
            </a:r>
            <a:endParaRPr lang="en-US" altLang="zh-CN" sz="2800" dirty="0" smtClean="0"/>
          </a:p>
          <a:p>
            <a:pPr lvl="1"/>
            <a:r>
              <a:rPr lang="en-US" altLang="zh-CN" sz="2000" dirty="0" smtClean="0"/>
              <a:t>   </a:t>
            </a:r>
            <a:r>
              <a:rPr lang="zh-CN" altLang="zh-CN" sz="2000" dirty="0" smtClean="0"/>
              <a:t>是</a:t>
            </a:r>
            <a:r>
              <a:rPr lang="en-US" altLang="zh-CN" sz="2000" dirty="0"/>
              <a:t>sigmoid</a:t>
            </a:r>
            <a:r>
              <a:rPr lang="zh-CN" altLang="zh-CN" sz="2000" dirty="0"/>
              <a:t>函数</a:t>
            </a:r>
          </a:p>
          <a:p>
            <a:pPr lvl="1"/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308" y="1124478"/>
            <a:ext cx="3933722" cy="5333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8" y="1219258"/>
            <a:ext cx="4287184" cy="12191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40" y="1992365"/>
            <a:ext cx="6705424" cy="46111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55" y="1661276"/>
            <a:ext cx="304792" cy="28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11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长短时记忆网络的前向计算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输入</a:t>
            </a:r>
            <a:r>
              <a:rPr lang="zh-CN" altLang="en-US" sz="2800" dirty="0" smtClean="0"/>
              <a:t>门：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90" y="1524050"/>
            <a:ext cx="3143168" cy="380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26" y="1964559"/>
            <a:ext cx="68770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83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长短时记忆网络的前向计算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当</a:t>
            </a:r>
            <a:r>
              <a:rPr lang="zh-CN" altLang="en-US" sz="2400" dirty="0"/>
              <a:t>前输入的单元状</a:t>
            </a:r>
            <a:r>
              <a:rPr lang="zh-CN" altLang="en-US" sz="2400" dirty="0" smtClean="0"/>
              <a:t>态     ：上</a:t>
            </a:r>
            <a:r>
              <a:rPr lang="zh-CN" altLang="en-US" sz="2400" dirty="0"/>
              <a:t>一次的输出和本次输</a:t>
            </a:r>
            <a:r>
              <a:rPr lang="zh-CN" altLang="en-US" sz="2400" dirty="0" smtClean="0"/>
              <a:t>入决定：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64" y="1397000"/>
            <a:ext cx="361944" cy="413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80" y="2090050"/>
            <a:ext cx="3794739" cy="5007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516" y="2781903"/>
            <a:ext cx="5784313" cy="403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8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长短时记忆网络的前向计算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117600"/>
            <a:ext cx="4013244" cy="5008563"/>
          </a:xfrm>
        </p:spPr>
        <p:txBody>
          <a:bodyPr/>
          <a:lstStyle/>
          <a:p>
            <a:r>
              <a:rPr lang="zh-CN" altLang="en-US" sz="2800" dirty="0"/>
              <a:t>当前时刻的单元状</a:t>
            </a:r>
            <a:r>
              <a:rPr lang="zh-CN" altLang="en-US" sz="2800" dirty="0" smtClean="0"/>
              <a:t>态</a:t>
            </a:r>
            <a:endParaRPr lang="en-US" altLang="zh-CN" sz="2800" dirty="0" smtClean="0"/>
          </a:p>
          <a:p>
            <a:pPr lvl="1"/>
            <a:r>
              <a:rPr lang="zh-CN" altLang="en-US" dirty="0"/>
              <a:t>由于遗忘门的控制，它可以保存很久很久</a:t>
            </a:r>
            <a:r>
              <a:rPr lang="zh-CN" altLang="en-US" dirty="0" smtClean="0"/>
              <a:t>之前</a:t>
            </a:r>
            <a:r>
              <a:rPr lang="zh-CN" altLang="en-US" dirty="0"/>
              <a:t>的信息，由于输入门的控制，它又可以避免当前无关紧要的内容进入记忆。</a:t>
            </a:r>
            <a:endParaRPr lang="zh-CN" altLang="en-US" sz="8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95456"/>
            <a:ext cx="3837416" cy="5333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741" y="2266307"/>
            <a:ext cx="6705424" cy="472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22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长短时记忆网络的前向计算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219258"/>
            <a:ext cx="11379200" cy="4906905"/>
          </a:xfrm>
        </p:spPr>
        <p:txBody>
          <a:bodyPr/>
          <a:lstStyle/>
          <a:p>
            <a:r>
              <a:rPr lang="zh-CN" altLang="en-US" sz="2800" dirty="0"/>
              <a:t>输出门，它控制了长期记忆对当前输出的</a:t>
            </a:r>
            <a:r>
              <a:rPr lang="zh-CN" altLang="en-US" sz="2800" dirty="0" smtClean="0"/>
              <a:t>影响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34" y="1905040"/>
            <a:ext cx="2933700" cy="361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38" y="1676446"/>
            <a:ext cx="7137362" cy="496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27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长短时记忆网络的前向计算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最终输</a:t>
            </a:r>
            <a:r>
              <a:rPr lang="zh-CN" altLang="en-US" sz="2800" dirty="0"/>
              <a:t>出</a:t>
            </a:r>
            <a:r>
              <a:rPr lang="zh-CN" altLang="en-US" sz="2800" dirty="0" smtClean="0"/>
              <a:t>，由</a:t>
            </a:r>
            <a:r>
              <a:rPr lang="zh-CN" altLang="en-US" sz="2800" dirty="0"/>
              <a:t>输出门和单元状态共同确定的：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28" y="1905040"/>
            <a:ext cx="2730428" cy="5333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56" y="1828842"/>
            <a:ext cx="6946718" cy="488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31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52225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 vert="horz" wrap="square" lIns="91436" tIns="45718" rIns="91436" bIns="45718" anchor="ctr"/>
          <a:lstStyle/>
          <a:p>
            <a:pPr>
              <a:buNone/>
            </a:pPr>
            <a:r>
              <a:rPr lang="en-US" altLang="zh-CN" sz="4400" kern="1200">
                <a:latin typeface="Calibri" panose="020F0502020204030204" pitchFamily="2" charset="0"/>
                <a:ea typeface="Arial" panose="020B0604020202020204" pitchFamily="34" charset="0"/>
                <a:sym typeface="Arial" panose="020B0604020202020204" pitchFamily="34" charset="0"/>
              </a:rPr>
              <a:t>Deep learning in practice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53249"/>
          <p:cNvSpPr>
            <a:spLocks noGrp="1"/>
          </p:cNvSpPr>
          <p:nvPr>
            <p:ph type="title"/>
          </p:nvPr>
        </p:nvSpPr>
        <p:spPr/>
        <p:txBody>
          <a:bodyPr vert="horz" wrap="square" lIns="91436" tIns="45718" rIns="91436" bIns="4571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软件</a:t>
            </a:r>
            <a:endParaRPr lang="zh-CN" altLang="en-US" dirty="0"/>
          </a:p>
        </p:txBody>
      </p:sp>
      <p:sp>
        <p:nvSpPr>
          <p:cNvPr id="53251" name="文本占位符 53250"/>
          <p:cNvSpPr>
            <a:spLocks noGrp="1"/>
          </p:cNvSpPr>
          <p:nvPr>
            <p:ph type="body" idx="1"/>
          </p:nvPr>
        </p:nvSpPr>
        <p:spPr/>
        <p:txBody>
          <a:bodyPr vert="horz" wrap="square" lIns="91436" tIns="45718" rIns="91436" bIns="45718" anchor="t"/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Theano</a:t>
            </a:r>
          </a:p>
          <a:p>
            <a:pPr lvl="1">
              <a:lnSpc>
                <a:spcPct val="80000"/>
              </a:lnSpc>
            </a:pPr>
            <a:r>
              <a:rPr lang="zh-CN" altLang="en-US" sz="2100" dirty="0"/>
              <a:t>Python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 Automatic differentiation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Caffee</a:t>
            </a:r>
          </a:p>
          <a:p>
            <a:pPr lvl="1">
              <a:lnSpc>
                <a:spcPct val="80000"/>
              </a:lnSpc>
            </a:pPr>
            <a:r>
              <a:rPr lang="zh-CN" altLang="en-US" sz="2100" dirty="0"/>
              <a:t>C++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Fast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Highly modularized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Torch 7</a:t>
            </a:r>
          </a:p>
          <a:p>
            <a:pPr lvl="1">
              <a:lnSpc>
                <a:spcPct val="80000"/>
              </a:lnSpc>
            </a:pPr>
            <a:r>
              <a:rPr lang="zh-CN" altLang="en-US" sz="2100" dirty="0"/>
              <a:t>C++ and Lua</a:t>
            </a:r>
          </a:p>
          <a:p>
            <a:pPr lvl="0">
              <a:lnSpc>
                <a:spcPct val="80000"/>
              </a:lnSpc>
            </a:pPr>
            <a:r>
              <a:rPr lang="zh-CN" altLang="en-US" sz="2800" dirty="0"/>
              <a:t>PaddlePaddle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NICTA deep learning toolkit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ea typeface="宋体" panose="02010600030101010101" pitchFamily="2" charset="-122"/>
              </a:rPr>
              <a:t>……</a:t>
            </a:r>
            <a:endParaRPr lang="zh-CN" altLang="en-US" sz="2800" dirty="0"/>
          </a:p>
        </p:txBody>
      </p:sp>
      <p:graphicFrame>
        <p:nvGraphicFramePr>
          <p:cNvPr id="53252" name="对象 53251"/>
          <p:cNvGraphicFramePr/>
          <p:nvPr/>
        </p:nvGraphicFramePr>
        <p:xfrm>
          <a:off x="6553200" y="1828800"/>
          <a:ext cx="4343400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r:id="rId3" imgW="3905250" imgH="2971800" progId="Paint.Picture">
                  <p:embed/>
                </p:oleObj>
              </mc:Choice>
              <mc:Fallback>
                <p:oleObj r:id="rId3" imgW="3905250" imgH="2971800" progId="Paint.Picture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3200" y="1828800"/>
                        <a:ext cx="4343400" cy="3736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6145"/>
          <p:cNvSpPr>
            <a:spLocks noGrp="1"/>
          </p:cNvSpPr>
          <p:nvPr>
            <p:ph type="title"/>
          </p:nvPr>
        </p:nvSpPr>
        <p:spPr/>
        <p:txBody>
          <a:bodyPr vert="horz" wrap="square" lIns="91436" tIns="45718" rIns="91436" bIns="45718" anchor="ctr"/>
          <a:lstStyle/>
          <a:p>
            <a:r>
              <a:rPr lang="en-US" altLang="x-none" dirty="0"/>
              <a:t>Convolutional Neural Networks</a:t>
            </a:r>
            <a:r>
              <a:rPr lang="zh-CN" altLang="en-US" dirty="0"/>
              <a:t>卷积神经网络</a:t>
            </a:r>
          </a:p>
        </p:txBody>
      </p:sp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/>
        <p:txBody>
          <a:bodyPr vert="horz" wrap="square" lIns="91436" tIns="45718" rIns="91436" bIns="45718" anchor="t"/>
          <a:lstStyle/>
          <a:p>
            <a:pPr marL="1905" indent="-1905"/>
            <a:r>
              <a:rPr lang="zh-CN" altLang="en-US" dirty="0"/>
              <a:t>20世纪60年代，Hubel和Wiesel研究猫脑皮层</a:t>
            </a:r>
          </a:p>
          <a:p>
            <a:pPr marL="459105" lvl="1" indent="-1905"/>
            <a:r>
              <a:rPr lang="zh-CN" altLang="en-US" dirty="0"/>
              <a:t>用于局部敏感和方向选择的神经元</a:t>
            </a:r>
            <a:r>
              <a:rPr lang="zh-CN" altLang="en-US" dirty="0">
                <a:ea typeface="宋体" panose="02010600030101010101" pitchFamily="2" charset="-122"/>
              </a:rPr>
              <a:t>，其独特的网络结构可以有效地降低反馈神经网络的复杂性</a:t>
            </a:r>
          </a:p>
          <a:p>
            <a:pPr marL="1905" lvl="1" indent="455295"/>
            <a:endParaRPr lang="zh-CN" altLang="en-US" dirty="0">
              <a:ea typeface="宋体" panose="02010600030101010101" pitchFamily="2" charset="-122"/>
            </a:endParaRPr>
          </a:p>
          <a:p>
            <a:pPr marL="1905" indent="-1905"/>
            <a:r>
              <a:rPr lang="zh-CN" altLang="en-US" dirty="0">
                <a:ea typeface="宋体" panose="02010600030101010101" pitchFamily="2" charset="-122"/>
              </a:rPr>
              <a:t>卷积神经网络是一种特殊的深层神经网络模型</a:t>
            </a:r>
          </a:p>
          <a:p>
            <a:pPr marL="459105" lvl="1" indent="-1905"/>
            <a:r>
              <a:rPr lang="zh-CN" altLang="en-US" dirty="0">
                <a:ea typeface="宋体" panose="02010600030101010101" pitchFamily="2" charset="-122"/>
              </a:rPr>
              <a:t>它的神经元间的连接是非全连接的</a:t>
            </a:r>
          </a:p>
          <a:p>
            <a:pPr marL="459105" lvl="1" indent="-1905"/>
            <a:r>
              <a:rPr lang="zh-CN" altLang="en-US" dirty="0">
                <a:ea typeface="宋体" panose="02010600030101010101" pitchFamily="2" charset="-122"/>
              </a:rPr>
              <a:t>同一层中某些神经元之间的连接的权重是共享的（即相同的）。</a:t>
            </a:r>
          </a:p>
          <a:p>
            <a:pPr marL="1905" indent="-1905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103426" name="Rectangle 3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lstStyle/>
          <a:p>
            <a:pPr eaLnBrk="1" hangingPunct="1"/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Convolutional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Neural Network, CNN</a:t>
            </a:r>
            <a:endParaRPr lang="zh-CN" altLang="en-US" sz="3200" dirty="0">
              <a:ea typeface="宋体" panose="02010600030101010101" pitchFamily="2" charset="-122"/>
            </a:endParaRPr>
          </a:p>
          <a:p>
            <a:pPr marL="1905" lvl="1" indent="455295"/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  <a:sym typeface="+mn-ea"/>
              </a:rPr>
              <a:t>Recurrent Neural Networks, RNN</a:t>
            </a:r>
            <a:endParaRPr lang="zh-CN" altLang="en-US" sz="32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1905" lvl="1" indent="455295"/>
            <a:endParaRPr lang="zh-CN" altLang="en-US" sz="3200" dirty="0"/>
          </a:p>
          <a:p>
            <a:pPr marL="1905" lvl="1" indent="455295"/>
            <a:endParaRPr lang="zh-CN" altLang="en-US" sz="3200" dirty="0"/>
          </a:p>
          <a:p>
            <a:pPr eaLnBrk="1" hangingPunct="1"/>
            <a:r>
              <a:rPr lang="zh-CN" altLang="en-US" sz="3200" dirty="0">
                <a:ea typeface="宋体" panose="02010600030101010101" pitchFamily="2" charset="-122"/>
                <a:sym typeface="+mn-ea"/>
              </a:rPr>
              <a:t>深度学习的使用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15713"/>
          <p:cNvSpPr>
            <a:spLocks noGrp="1"/>
          </p:cNvSpPr>
          <p:nvPr>
            <p:ph type="title"/>
          </p:nvPr>
        </p:nvSpPr>
        <p:spPr/>
        <p:txBody>
          <a:bodyPr vert="horz" wrap="square" lIns="91436" tIns="45718" rIns="91436" bIns="4571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References</a:t>
            </a:r>
            <a:endParaRPr lang="zh-CN" altLang="en-US" dirty="0"/>
          </a:p>
        </p:txBody>
      </p:sp>
      <p:sp>
        <p:nvSpPr>
          <p:cNvPr id="115715" name="文本占位符 115714"/>
          <p:cNvSpPr>
            <a:spLocks noGrp="1"/>
          </p:cNvSpPr>
          <p:nvPr>
            <p:ph type="body" idx="1"/>
          </p:nvPr>
        </p:nvSpPr>
        <p:spPr>
          <a:xfrm>
            <a:off x="406400" y="1397000"/>
            <a:ext cx="11379200" cy="5232400"/>
          </a:xfrm>
        </p:spPr>
        <p:txBody>
          <a:bodyPr vert="horz" wrap="square" lIns="91436" tIns="45718" rIns="91436" bIns="45718" anchor="t"/>
          <a:lstStyle/>
          <a:p>
            <a:pPr>
              <a:lnSpc>
                <a:spcPct val="80000"/>
              </a:lnSpc>
            </a:pPr>
            <a:r>
              <a:rPr lang="zh-CN" altLang="en-US" sz="2200" dirty="0">
                <a:sym typeface="+mn-ea"/>
              </a:rPr>
              <a:t>R. Salakhutdinov and G. Hinton. Deep Boltzmann Machines. ICAIS, 2009</a:t>
            </a:r>
            <a:endParaRPr lang="zh-CN" altLang="en-US" sz="2200" dirty="0"/>
          </a:p>
          <a:p>
            <a:pPr>
              <a:lnSpc>
                <a:spcPct val="80000"/>
              </a:lnSpc>
            </a:pPr>
            <a:r>
              <a:rPr lang="zh-CN" altLang="en-US" sz="2200" dirty="0">
                <a:sym typeface="+mn-ea"/>
              </a:rPr>
              <a:t>R. Salakhutdinov and G. Hinton. A Better Way to Pretrain Deep</a:t>
            </a:r>
            <a:r>
              <a:rPr lang="zh-CN" altLang="en-US" sz="2200" dirty="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200" dirty="0">
                <a:sym typeface="+mn-ea"/>
              </a:rPr>
              <a:t>Boltzmann Machines. NIPS, 2013</a:t>
            </a:r>
            <a:endParaRPr lang="zh-CN" altLang="en-US" sz="2200" dirty="0"/>
          </a:p>
          <a:p>
            <a:pPr>
              <a:lnSpc>
                <a:spcPct val="80000"/>
              </a:lnSpc>
            </a:pPr>
            <a:r>
              <a:rPr lang="zh-CN" altLang="en-US" sz="2200" dirty="0"/>
              <a:t>Jake Bouvrie</a:t>
            </a:r>
            <a:r>
              <a:rPr lang="zh-CN" altLang="en-US" sz="2200" dirty="0">
                <a:ea typeface="宋体" panose="02010600030101010101" pitchFamily="2" charset="-122"/>
              </a:rPr>
              <a:t>(2014)</a:t>
            </a:r>
            <a:r>
              <a:rPr lang="zh-CN" altLang="en-US" sz="2200" dirty="0"/>
              <a:t>. Notes on Convolutional Neural Networks.</a:t>
            </a:r>
          </a:p>
          <a:p>
            <a:pPr>
              <a:lnSpc>
                <a:spcPct val="80000"/>
              </a:lnSpc>
            </a:pPr>
            <a:r>
              <a:rPr lang="zh-CN" altLang="en-US" sz="2200" dirty="0"/>
              <a:t>Y. LeCun, L. Bottou, Y. Bengio, P. Haffner. Gradient-Based Learning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zh-CN" altLang="en-US" sz="2200" dirty="0"/>
              <a:t>Applied to Document Recognition, Proceedings of IEEE, Vol. 86, No. 11,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zh-CN" altLang="en-US" sz="2200" dirty="0"/>
              <a:t>pp. 2278-2324, 1998.</a:t>
            </a:r>
          </a:p>
          <a:p>
            <a:pPr>
              <a:lnSpc>
                <a:spcPct val="80000"/>
              </a:lnSpc>
            </a:pPr>
            <a:r>
              <a:rPr lang="zh-CN" altLang="en-US" sz="2200" dirty="0"/>
              <a:t>Y. LeCun, Y. Bengio: Convolutional Networks for Images, Speech, and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zh-CN" altLang="en-US" sz="2200" dirty="0"/>
              <a:t>Time-Series, In Arbib, M.A. The hand book of Brain Theory and Neural</a:t>
            </a:r>
            <a:r>
              <a:rPr lang="zh-CN" altLang="en-US" sz="2200" dirty="0">
                <a:ea typeface="宋体" panose="02010600030101010101" pitchFamily="2" charset="-122"/>
              </a:rPr>
              <a:t> </a:t>
            </a:r>
            <a:r>
              <a:rPr lang="zh-CN" altLang="en-US" sz="2200" dirty="0"/>
              <a:t>Networks, MIT Press, 1995, 255-258</a:t>
            </a:r>
          </a:p>
          <a:p>
            <a:pPr>
              <a:lnSpc>
                <a:spcPct val="80000"/>
              </a:lnSpc>
            </a:pPr>
            <a:r>
              <a:rPr lang="zh-CN" altLang="en-US" sz="2200" dirty="0"/>
              <a:t>S. Hochreiter and J. Schmidhuber. Long short-term memory. Neural Computation, 1997</a:t>
            </a:r>
          </a:p>
          <a:p>
            <a:pPr>
              <a:lnSpc>
                <a:spcPct val="80000"/>
              </a:lnSpc>
            </a:pPr>
            <a:r>
              <a:rPr lang="zh-CN" altLang="en-US" sz="2200" dirty="0"/>
              <a:t>Ilya Sutskever, Oriol Vinyals, Quoc V. Le</a:t>
            </a:r>
            <a:r>
              <a:rPr lang="zh-CN" altLang="en-US" sz="2200" dirty="0">
                <a:ea typeface="宋体" panose="02010600030101010101" pitchFamily="2" charset="-122"/>
              </a:rPr>
              <a:t>, Sequence to Sequence Learning with Neural Networks</a:t>
            </a:r>
          </a:p>
          <a:p>
            <a:pPr>
              <a:lnSpc>
                <a:spcPct val="80000"/>
              </a:lnSpc>
            </a:pPr>
            <a:r>
              <a:rPr lang="zh-CN" altLang="en-US" sz="2200" dirty="0"/>
              <a:t>James Bergstra and Yoshua Bengio, Random Search for Hyper-Parameter Optimization (2012), in: Journal of Machine Learning Research, 13(281--305)</a:t>
            </a:r>
          </a:p>
          <a:p>
            <a:pPr>
              <a:lnSpc>
                <a:spcPct val="80000"/>
              </a:lnSpc>
            </a:pPr>
            <a:r>
              <a:rPr lang="zh-CN" altLang="en-US" sz="2200" dirty="0"/>
              <a:t>ImageNet Classification with Deep Convolutional Neural Networks, Alex Krizhevsky, Ilya Sutskever, Geoffrey E Hinton, NIPS 2012.</a:t>
            </a:r>
          </a:p>
          <a:p>
            <a:pPr>
              <a:lnSpc>
                <a:spcPct val="80000"/>
              </a:lnSpc>
            </a:pPr>
            <a:r>
              <a:rPr lang="zh-CN" altLang="en-US" sz="2200" dirty="0"/>
              <a:t>Szegedy C, Liu W, Jia Y, et al. Going deeper with convolutions[J]. arXiv preprint arXiv:1409.4842, 2014.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References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117600"/>
            <a:ext cx="11379200" cy="4729163"/>
          </a:xfrm>
        </p:spPr>
        <p:txBody>
          <a:bodyPr/>
          <a:lstStyle/>
          <a:p>
            <a:r>
              <a:rPr lang="zh-CN" altLang="en-US"/>
              <a:t>links to code</a:t>
            </a:r>
          </a:p>
          <a:p>
            <a:pPr lvl="1"/>
            <a:r>
              <a:rPr lang="zh-CN" altLang="en-US" sz="2400"/>
              <a:t>sparse coding</a:t>
            </a:r>
          </a:p>
          <a:p>
            <a:pPr lvl="2"/>
            <a:r>
              <a:rPr lang="zh-CN" altLang="en-US" sz="2400"/>
              <a:t>http://www.eecs.umich.edu/~honglak/softwares/nips06-sparsecoding.htm</a:t>
            </a:r>
          </a:p>
          <a:p>
            <a:pPr lvl="1"/>
            <a:r>
              <a:rPr lang="zh-CN" altLang="en-US" sz="2400"/>
              <a:t>DBN</a:t>
            </a:r>
          </a:p>
          <a:p>
            <a:pPr lvl="2"/>
            <a:r>
              <a:rPr lang="zh-CN" altLang="en-US" sz="2400"/>
              <a:t>http://www.cs.toronto.edu/~hinton/MatlabForSciencePaper.html</a:t>
            </a:r>
          </a:p>
          <a:p>
            <a:pPr lvl="1"/>
            <a:r>
              <a:rPr lang="zh-CN" altLang="en-US" sz="2400"/>
              <a:t>DBM</a:t>
            </a:r>
          </a:p>
          <a:p>
            <a:pPr lvl="2"/>
            <a:r>
              <a:rPr lang="zh-CN" altLang="en-US" sz="2400"/>
              <a:t>http://web.mit.edu/~rsalakhu/www/DBM.html</a:t>
            </a:r>
          </a:p>
          <a:p>
            <a:pPr lvl="1"/>
            <a:r>
              <a:rPr lang="zh-CN" altLang="en-US" sz="2400"/>
              <a:t>convnet</a:t>
            </a:r>
          </a:p>
          <a:p>
            <a:pPr lvl="2"/>
            <a:r>
              <a:rPr lang="zh-CN" altLang="en-US"/>
              <a:t>http://cs.nyu.edu/~koray/publis/code/eblearn.tar.gz</a:t>
            </a:r>
          </a:p>
          <a:p>
            <a:pPr lvl="2"/>
            <a:r>
              <a:rPr lang="zh-CN" altLang="en-US"/>
              <a:t>http://cs.nyu.edu/~koray/publis/code/randomc101.tar.gz</a:t>
            </a:r>
          </a:p>
          <a:p>
            <a:pPr lvl="0"/>
            <a:r>
              <a:rPr lang="zh-CN" altLang="en-US"/>
              <a:t>link to general website on deeplearning</a:t>
            </a:r>
          </a:p>
          <a:p>
            <a:pPr lvl="1"/>
            <a:r>
              <a:rPr lang="zh-CN" altLang="en-US"/>
              <a:t>http://deeplearning.net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16737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 vert="horz" wrap="square" lIns="91436" tIns="45718" rIns="91436" bIns="45718" anchor="ctr"/>
          <a:lstStyle/>
          <a:p>
            <a:pPr>
              <a:buNone/>
            </a:pPr>
            <a:r>
              <a:rPr lang="zh-CN" altLang="en-US" sz="4400" kern="1200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Thanks！</a:t>
            </a:r>
            <a:endParaRPr lang="zh-CN" altLang="en-US" sz="4400" kern="1200" dirty="0">
              <a:latin typeface="Calibri" panose="020F0502020204030204" pitchFamily="2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6739" name="副标题 116738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vert="horz" wrap="square" lIns="91436" tIns="45718" rIns="91436" bIns="45718" anchor="t"/>
          <a:lstStyle/>
          <a:p>
            <a:pPr marL="342900" indent="-342900" algn="l" defTabSz="0">
              <a:buFont typeface="Wingdings" panose="05000000000000000000" pitchFamily="2" charset="2"/>
            </a:pPr>
            <a:endParaRPr sz="3200" kern="1200">
              <a:latin typeface="Calibri" panose="020F0502020204030204" pitchFamily="2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8193"/>
          <p:cNvSpPr>
            <a:spLocks noGrp="1"/>
          </p:cNvSpPr>
          <p:nvPr>
            <p:ph type="title"/>
          </p:nvPr>
        </p:nvSpPr>
        <p:spPr/>
        <p:txBody>
          <a:bodyPr vert="horz" wrap="square" lIns="91436" tIns="45718" rIns="91436" bIns="45718" anchor="ctr"/>
          <a:lstStyle/>
          <a:p>
            <a:r>
              <a:rPr lang="en-US" altLang="zh-CN"/>
              <a:t>Hubel-Wiesel</a:t>
            </a:r>
            <a:r>
              <a:rPr lang="zh-CN" altLang="en-US"/>
              <a:t>结构</a:t>
            </a:r>
          </a:p>
        </p:txBody>
      </p:sp>
      <p:sp>
        <p:nvSpPr>
          <p:cNvPr id="8195" name="文本占位符 8194"/>
          <p:cNvSpPr>
            <a:spLocks noGrp="1"/>
          </p:cNvSpPr>
          <p:nvPr>
            <p:ph type="body" idx="1"/>
          </p:nvPr>
        </p:nvSpPr>
        <p:spPr/>
        <p:txBody>
          <a:bodyPr vert="horz" wrap="square" lIns="91436" tIns="45718" rIns="91436" bIns="45718" anchor="t"/>
          <a:lstStyle/>
          <a:p>
            <a:r>
              <a:rPr lang="zh-CN" altLang="en-US" dirty="0"/>
              <a:t>基于猫的初级视皮层(VI区)的研究。</a:t>
            </a:r>
          </a:p>
          <a:p>
            <a:pPr lvl="1"/>
            <a:r>
              <a:rPr lang="zh-CN" altLang="en-US" dirty="0"/>
              <a:t>简单细胞</a:t>
            </a:r>
          </a:p>
          <a:p>
            <a:pPr lvl="1"/>
            <a:r>
              <a:rPr lang="zh-CN" altLang="en-US" dirty="0"/>
              <a:t>复杂细胞</a:t>
            </a:r>
          </a:p>
          <a:p>
            <a:pPr marL="1905" lvl="1" indent="455295"/>
            <a:endParaRPr lang="zh-CN" altLang="en-US" dirty="0"/>
          </a:p>
          <a:p>
            <a:r>
              <a:rPr lang="zh-CN" altLang="en-US" dirty="0"/>
              <a:t>两层神经网络模拟初级视皮层中的简单细胞和复杂细胞</a:t>
            </a:r>
          </a:p>
          <a:p>
            <a:pPr lvl="1"/>
            <a:r>
              <a:rPr lang="zh-CN" altLang="en-US" dirty="0"/>
              <a:t>每层的神经元被组织成二维平面</a:t>
            </a:r>
          </a:p>
          <a:p>
            <a:pPr lvl="1"/>
            <a:r>
              <a:rPr lang="zh-CN" altLang="en-US" dirty="0"/>
              <a:t>“简单细胞”层提取其输入</a:t>
            </a:r>
            <a:r>
              <a:rPr lang="zh-CN" altLang="en-US" dirty="0">
                <a:ea typeface="宋体" panose="02010600030101010101" pitchFamily="2" charset="-122"/>
              </a:rPr>
              <a:t>中</a:t>
            </a:r>
            <a:r>
              <a:rPr lang="zh-CN" altLang="en-US" dirty="0"/>
              <a:t>的局部特征</a:t>
            </a:r>
          </a:p>
          <a:p>
            <a:pPr lvl="1"/>
            <a:r>
              <a:rPr lang="zh-CN" altLang="en-US" dirty="0"/>
              <a:t>“复杂细胞”层组合“简单细胞”层</a:t>
            </a:r>
            <a:r>
              <a:rPr lang="zh-CN" altLang="en-US" dirty="0">
                <a:ea typeface="宋体" panose="02010600030101010101" pitchFamily="2" charset="-122"/>
              </a:rPr>
              <a:t>中</a:t>
            </a:r>
            <a:r>
              <a:rPr lang="zh-CN" altLang="en-US" dirty="0"/>
              <a:t>相应的子区域，使得整个网络对局部变换具有一定的不变性。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0241"/>
          <p:cNvSpPr>
            <a:spLocks noGrp="1"/>
          </p:cNvSpPr>
          <p:nvPr>
            <p:ph type="title"/>
          </p:nvPr>
        </p:nvSpPr>
        <p:spPr/>
        <p:txBody>
          <a:bodyPr vert="horz" wrap="square" lIns="91436" tIns="45718" rIns="91436" bIns="4571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局部连接</a:t>
            </a:r>
            <a:endParaRPr lang="zh-CN" altLang="en-US" dirty="0"/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/>
        <p:txBody>
          <a:bodyPr vert="horz" wrap="square" lIns="91436" tIns="45718" rIns="91436" bIns="45718" anchor="t"/>
          <a:lstStyle/>
          <a:p>
            <a:r>
              <a:rPr lang="zh-CN" altLang="en-US" dirty="0"/>
              <a:t>局部感知野</a:t>
            </a:r>
          </a:p>
          <a:p>
            <a:pPr lvl="1"/>
            <a:r>
              <a:rPr lang="zh-CN" altLang="en-US" dirty="0"/>
              <a:t>图像的空间联</a:t>
            </a:r>
            <a:r>
              <a:rPr lang="zh-CN" altLang="en-US" dirty="0" smtClean="0"/>
              <a:t>系：局</a:t>
            </a:r>
            <a:r>
              <a:rPr lang="zh-CN" altLang="en-US" dirty="0"/>
              <a:t>部的像素联系较为紧密，而距离较远的像素相关性则较弱。</a:t>
            </a:r>
          </a:p>
          <a:p>
            <a:pPr lvl="1"/>
            <a:r>
              <a:rPr lang="zh-CN" altLang="en-US" dirty="0"/>
              <a:t>减少了需要训练的权值数目</a:t>
            </a:r>
          </a:p>
        </p:txBody>
      </p:sp>
      <p:pic>
        <p:nvPicPr>
          <p:cNvPr id="10244" name="Picture 2" descr="c:\users\user\appdata\roaming\360se6\USERDA~1\Temp\136556~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3429000"/>
            <a:ext cx="8240713" cy="3281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2289"/>
          <p:cNvSpPr>
            <a:spLocks noGrp="1"/>
          </p:cNvSpPr>
          <p:nvPr>
            <p:ph type="title"/>
          </p:nvPr>
        </p:nvSpPr>
        <p:spPr/>
        <p:txBody>
          <a:bodyPr vert="horz" wrap="square" lIns="91436" tIns="45718" rIns="91436" bIns="4571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局部连接</a:t>
            </a:r>
            <a:endParaRPr lang="zh-CN" altLang="en-US" dirty="0"/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406400" y="1397000"/>
            <a:ext cx="5765800" cy="4729163"/>
          </a:xfrm>
        </p:spPr>
        <p:txBody>
          <a:bodyPr vert="horz" wrap="square" lIns="91436" tIns="45718" rIns="91436" bIns="4571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参数共享</a:t>
            </a:r>
          </a:p>
          <a:p>
            <a:pPr lvl="1"/>
            <a:r>
              <a:rPr lang="zh-CN" altLang="en-US" dirty="0"/>
              <a:t>图像的一部分的统计特性与其他部分是一样的。</a:t>
            </a:r>
          </a:p>
          <a:p>
            <a:pPr lvl="1"/>
            <a:r>
              <a:rPr lang="zh-CN" altLang="en-US" dirty="0"/>
              <a:t>在输入的不同位置检测同一种特征</a:t>
            </a:r>
          </a:p>
          <a:p>
            <a:pPr lvl="1"/>
            <a:r>
              <a:rPr lang="zh-CN" altLang="en-US" dirty="0"/>
              <a:t>平移</a:t>
            </a:r>
            <a:r>
              <a:rPr lang="zh-CN" altLang="en-US" dirty="0">
                <a:ea typeface="宋体" panose="02010600030101010101" pitchFamily="2" charset="-122"/>
              </a:rPr>
              <a:t>不</a:t>
            </a:r>
            <a:r>
              <a:rPr lang="zh-CN" altLang="en-US" dirty="0"/>
              <a:t>变</a:t>
            </a:r>
            <a:r>
              <a:rPr lang="zh-CN" altLang="en-US" dirty="0">
                <a:ea typeface="宋体" panose="02010600030101010101" pitchFamily="2" charset="-122"/>
              </a:rPr>
              <a:t>性</a:t>
            </a:r>
            <a:endParaRPr lang="zh-CN" altLang="en-US" dirty="0"/>
          </a:p>
        </p:txBody>
      </p:sp>
      <p:pic>
        <p:nvPicPr>
          <p:cNvPr id="12292" name="图片 122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828800"/>
            <a:ext cx="5181600" cy="4733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4337"/>
          <p:cNvSpPr>
            <a:spLocks noGrp="1"/>
          </p:cNvSpPr>
          <p:nvPr>
            <p:ph type="title"/>
          </p:nvPr>
        </p:nvSpPr>
        <p:spPr/>
        <p:txBody>
          <a:bodyPr vert="horz" wrap="square" lIns="91436" tIns="45718" rIns="91436" bIns="4571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Convolution卷积</a:t>
            </a:r>
            <a:endParaRPr lang="zh-CN" altLang="en-US" dirty="0"/>
          </a:p>
        </p:txBody>
      </p:sp>
      <p:sp>
        <p:nvSpPr>
          <p:cNvPr id="14339" name="文本占位符 14338"/>
          <p:cNvSpPr>
            <a:spLocks noGrp="1"/>
          </p:cNvSpPr>
          <p:nvPr>
            <p:ph type="body" idx="1"/>
          </p:nvPr>
        </p:nvSpPr>
        <p:spPr/>
        <p:txBody>
          <a:bodyPr vert="horz" wrap="square" lIns="91436" tIns="45718" rIns="91436" bIns="4571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一维卷积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ea typeface="宋体" panose="02010600030101010101" pitchFamily="2" charset="-122"/>
              </a:rPr>
              <a:t>二维卷积</a:t>
            </a:r>
            <a:endParaRPr lang="zh-CN" altLang="en-US" dirty="0"/>
          </a:p>
        </p:txBody>
      </p:sp>
      <p:graphicFrame>
        <p:nvGraphicFramePr>
          <p:cNvPr id="14340" name="对象 1433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95600" y="1676400"/>
          <a:ext cx="33528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r:id="rId3" imgW="977900" imgH="254000" progId="Equation.KSEE3">
                  <p:embed/>
                </p:oleObj>
              </mc:Choice>
              <mc:Fallback>
                <p:oleObj r:id="rId3" imgW="977900" imgH="2540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1676400"/>
                        <a:ext cx="3352800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1" name="图片 143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2819400"/>
            <a:ext cx="6386513" cy="1633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2" name="图片 143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2895600"/>
            <a:ext cx="6286500" cy="15732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3" name="图片 143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2819400"/>
            <a:ext cx="6181725" cy="1598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4" name="文本框 14343"/>
          <p:cNvSpPr txBox="1"/>
          <p:nvPr/>
        </p:nvSpPr>
        <p:spPr>
          <a:xfrm>
            <a:off x="914400" y="3962400"/>
            <a:ext cx="5127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x:</a:t>
            </a:r>
          </a:p>
        </p:txBody>
      </p:sp>
      <p:sp>
        <p:nvSpPr>
          <p:cNvPr id="14345" name="文本框 14344"/>
          <p:cNvSpPr txBox="1"/>
          <p:nvPr/>
        </p:nvSpPr>
        <p:spPr>
          <a:xfrm>
            <a:off x="914400" y="3055938"/>
            <a:ext cx="512763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/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c: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346" name="图片 143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6200" y="3200400"/>
            <a:ext cx="6877050" cy="3124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bldLvl="0"/>
      <p:bldP spid="14344" grpId="1" bldLvl="0"/>
      <p:bldP spid="14345" grpId="0" bldLvl="0"/>
      <p:bldP spid="14345" grpId="1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5361"/>
          <p:cNvSpPr>
            <a:spLocks noGrp="1"/>
          </p:cNvSpPr>
          <p:nvPr>
            <p:ph type="title"/>
          </p:nvPr>
        </p:nvSpPr>
        <p:spPr/>
        <p:txBody>
          <a:bodyPr vert="horz" wrap="square" lIns="91436" tIns="45718" rIns="91436" bIns="45718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卷积</a:t>
            </a:r>
            <a:endParaRPr lang="zh-CN" altLang="en-US" dirty="0"/>
          </a:p>
        </p:txBody>
      </p:sp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/>
        <p:txBody>
          <a:bodyPr vert="horz" wrap="square" lIns="91436" tIns="45718" rIns="91436" bIns="45718" anchor="t"/>
          <a:lstStyle/>
          <a:p>
            <a:r>
              <a:rPr lang="zh-CN" altLang="en-US" dirty="0">
                <a:ea typeface="宋体" panose="02010600030101010101" pitchFamily="2" charset="-122"/>
              </a:rPr>
              <a:t>稀疏连接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参数共享</a:t>
            </a:r>
            <a:endParaRPr lang="zh-CN" altLang="en-US" dirty="0"/>
          </a:p>
        </p:txBody>
      </p:sp>
      <p:pic>
        <p:nvPicPr>
          <p:cNvPr id="15364" name="图片 153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48000"/>
            <a:ext cx="6096000" cy="3140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5" name="图片 153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828800"/>
            <a:ext cx="3733800" cy="4425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n-berkeley-nlp-v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Calibri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3137</Words>
  <Application>Microsoft Office PowerPoint</Application>
  <PresentationFormat>宽屏</PresentationFormat>
  <Paragraphs>246</Paragraphs>
  <Slides>43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宋体</vt:lpstr>
      <vt:lpstr>Arial</vt:lpstr>
      <vt:lpstr>Calibri</vt:lpstr>
      <vt:lpstr>Times New Roman</vt:lpstr>
      <vt:lpstr>Wingdings</vt:lpstr>
      <vt:lpstr>dan-berkeley-nlp-v1</vt:lpstr>
      <vt:lpstr>Equation.KSEE3</vt:lpstr>
      <vt:lpstr>Equation.3</vt:lpstr>
      <vt:lpstr>Bitmap Image</vt:lpstr>
      <vt:lpstr>深度神经网络 II Deep Neural Networks</vt:lpstr>
      <vt:lpstr>内容</vt:lpstr>
      <vt:lpstr>             Deep Learning的常用模型                       ——Convolutional Neural Networks, CNN</vt:lpstr>
      <vt:lpstr>Convolutional Neural Networks卷积神经网络</vt:lpstr>
      <vt:lpstr>Hubel-Wiesel结构</vt:lpstr>
      <vt:lpstr>局部连接</vt:lpstr>
      <vt:lpstr>局部连接</vt:lpstr>
      <vt:lpstr>Convolution卷积</vt:lpstr>
      <vt:lpstr>卷积</vt:lpstr>
      <vt:lpstr>多卷积核</vt:lpstr>
      <vt:lpstr>Pooling池化</vt:lpstr>
      <vt:lpstr>CNN基本结构</vt:lpstr>
      <vt:lpstr>CNN结构</vt:lpstr>
      <vt:lpstr>CNN训练过程</vt:lpstr>
      <vt:lpstr>CNN反向传播</vt:lpstr>
      <vt:lpstr>例：文字识别系统LeNet-5</vt:lpstr>
      <vt:lpstr>PowerPoint 演示文稿</vt:lpstr>
      <vt:lpstr>文字识别系统LeNet-5</vt:lpstr>
      <vt:lpstr>PowerPoint 演示文稿</vt:lpstr>
      <vt:lpstr>             Deep Learning的常用模型                       —— Recurrent Neural Networks, RNN        —— Long Short Term Memory, LSTM</vt:lpstr>
      <vt:lpstr>序列数据建模(modeling sequences)</vt:lpstr>
      <vt:lpstr>Recurrent Neural Networks, RNN</vt:lpstr>
      <vt:lpstr>RNN</vt:lpstr>
      <vt:lpstr>RNN</vt:lpstr>
      <vt:lpstr>深度RNN</vt:lpstr>
      <vt:lpstr>RNN Training：Back Propagation Through Time（BPTT）</vt:lpstr>
      <vt:lpstr>梯度的膨胀或消散</vt:lpstr>
      <vt:lpstr>Long Short Term Memory, LSTM</vt:lpstr>
      <vt:lpstr>LSTM</vt:lpstr>
      <vt:lpstr>LTSM</vt:lpstr>
      <vt:lpstr>长短时记忆网络的前向计算</vt:lpstr>
      <vt:lpstr>长短时记忆网络的前向计算</vt:lpstr>
      <vt:lpstr>长短时记忆网络的前向计算</vt:lpstr>
      <vt:lpstr>长短时记忆网络的前向计算</vt:lpstr>
      <vt:lpstr>长短时记忆网络的前向计算</vt:lpstr>
      <vt:lpstr>长短时记忆网络的前向计算</vt:lpstr>
      <vt:lpstr>长短时记忆网络的前向计算</vt:lpstr>
      <vt:lpstr>Deep learning in practice</vt:lpstr>
      <vt:lpstr>软件</vt:lpstr>
      <vt:lpstr>小结</vt:lpstr>
      <vt:lpstr>References</vt:lpstr>
      <vt:lpstr>References</vt:lpstr>
      <vt:lpstr>Thanks！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ding yuxin</cp:lastModifiedBy>
  <cp:revision>2962</cp:revision>
  <cp:lastPrinted>2014-04-15T18:16:00Z</cp:lastPrinted>
  <dcterms:created xsi:type="dcterms:W3CDTF">2004-08-27T04:16:00Z</dcterms:created>
  <dcterms:modified xsi:type="dcterms:W3CDTF">2018-12-21T04:47:48Z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