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8" r:id="rId3"/>
    <p:sldId id="259" r:id="rId4"/>
    <p:sldId id="260" r:id="rId5"/>
    <p:sldId id="261" r:id="rId6"/>
    <p:sldId id="339" r:id="rId7"/>
    <p:sldId id="262" r:id="rId8"/>
    <p:sldId id="263" r:id="rId9"/>
    <p:sldId id="264" r:id="rId10"/>
    <p:sldId id="265" r:id="rId11"/>
    <p:sldId id="336" r:id="rId12"/>
    <p:sldId id="267" r:id="rId13"/>
    <p:sldId id="269" r:id="rId14"/>
    <p:sldId id="270" r:id="rId15"/>
    <p:sldId id="337" r:id="rId16"/>
    <p:sldId id="271" r:id="rId17"/>
    <p:sldId id="272" r:id="rId18"/>
    <p:sldId id="273" r:id="rId19"/>
    <p:sldId id="338" r:id="rId20"/>
    <p:sldId id="274" r:id="rId21"/>
    <p:sldId id="275" r:id="rId22"/>
    <p:sldId id="276" r:id="rId23"/>
    <p:sldId id="277" r:id="rId24"/>
    <p:sldId id="340" r:id="rId25"/>
    <p:sldId id="278" r:id="rId26"/>
    <p:sldId id="279" r:id="rId27"/>
    <p:sldId id="294" r:id="rId28"/>
    <p:sldId id="280" r:id="rId29"/>
    <p:sldId id="281" r:id="rId30"/>
    <p:sldId id="282" r:id="rId31"/>
    <p:sldId id="342" r:id="rId32"/>
    <p:sldId id="341" r:id="rId33"/>
    <p:sldId id="283" r:id="rId34"/>
    <p:sldId id="284" r:id="rId35"/>
    <p:sldId id="285" r:id="rId36"/>
    <p:sldId id="286" r:id="rId37"/>
  </p:sldIdLst>
  <p:sldSz cx="9144000" cy="6858000" type="screen4x3"/>
  <p:notesSz cx="6735763" cy="98663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E7FF668-C312-4D0A-AC7D-0F4AA6D205D5}" type="datetimeFigureOut">
              <a:rPr lang="zh-CN" altLang="en-US"/>
              <a:pPr>
                <a:defRPr/>
              </a:pPr>
              <a:t>2018/11/20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BF0783B-E8CA-4334-9E25-A676DBD47FD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682997B-1D83-47DB-9676-68CDA7F15C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2003.12.18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ML-ANN       Dr. Ding Yuxin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3227D8-2CFC-45D4-9411-E6C611101CF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2003.12.18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ML-ANN       Dr. Ding Yuxin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E5A7-708E-4E88-B4D8-EAED324B2C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2003.12.18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ML-ANN       Dr. Ding Yuxin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7BECDF-42E7-4705-9D6F-11EF1C1812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2003.12.18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ML-ANN       Dr. Ding Yuxin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D6B26-C82A-4C23-8C68-60E1A09209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2003.12.18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ML-ANN       Dr. Ding Yuxin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536A5-F669-47C5-A112-CA8D8EFE8A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2003.12.18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ML-ANN       Dr. Ding Yuxin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FAF00-2D2A-4FED-969A-B9B8DCFD2B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2003.12.18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ML-ANN       Dr. Ding Yuxin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2A188-8E20-4288-96F4-50F462613A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2003.12.18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ML-ANN       Dr. Ding Yuxin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3B177-B82D-40A9-A58F-0B90D6F52C1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2003.12.18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ML-ANN       Dr. Ding Yuxin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E7809-211E-4225-93E0-328DA077F4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2003.12.18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ML-ANN       Dr. Ding Yuxin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BD11BF-DACE-4DBD-B17D-BA0F524B14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2003.12.18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ML-ANN       Dr. Ding Yuxin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61661-3265-434B-8D13-70C60AB349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143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2003.12.18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ML-ANN       Dr. Ding Yuxin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6F59A-A5E5-4545-A912-F5A571A046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5FFDD"/>
            </a:gs>
            <a:gs pos="100000">
              <a:srgbClr val="75FFD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248400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ML-ANN       Dr. Ding Yuxin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893D072-DC12-4CD4-B373-5213167AD71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A265A3-BDBC-434C-927C-DD85F077D43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zh-CN" sz="4400" smtClean="0"/>
              <a:t>Machine  Learning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127125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Chapter 4 Artificial Neural Network</a:t>
            </a:r>
            <a:r>
              <a:rPr lang="zh-CN" altLang="en-US" sz="3200" smtClean="0"/>
              <a:t>（</a:t>
            </a:r>
            <a:r>
              <a:rPr lang="en-US" altLang="zh-CN" sz="3200" smtClean="0"/>
              <a:t>ANN</a:t>
            </a:r>
            <a:r>
              <a:rPr lang="zh-CN" altLang="en-US" sz="320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0E1342-2D1A-4C3D-94ED-21E1C0061B0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The Organization of the rest of this chapter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Learning algorithms for training single units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Several designs for the primitive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perceptron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linear unit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sigmoid unit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BP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Several general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The representational capabilities of ANNs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Nature of the hypothesis space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Overfitting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/>
              <a:t>Alternatives to the BP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A detailed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2003.12.18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4339" name="页脚占位符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1434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365119-106B-4686-BB49-0DABE9E2D41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4341" name="Rectangle 43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772400" cy="719137"/>
          </a:xfrm>
          <a:noFill/>
        </p:spPr>
        <p:txBody>
          <a:bodyPr anchor="b"/>
          <a:lstStyle/>
          <a:p>
            <a:pPr eaLnBrk="1" hangingPunct="1"/>
            <a:r>
              <a:rPr lang="sv-SE" altLang="zh-CN" sz="4000" smtClean="0"/>
              <a:t>4.4 Perceptron</a:t>
            </a:r>
            <a:endParaRPr lang="en-US" altLang="zh-CN" sz="4000" smtClean="0"/>
          </a:p>
        </p:txBody>
      </p:sp>
      <p:sp>
        <p:nvSpPr>
          <p:cNvPr id="14342" name="Rectangle 4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513"/>
            <a:ext cx="5399088" cy="5043487"/>
          </a:xfrm>
          <a:noFill/>
        </p:spPr>
        <p:txBody>
          <a:bodyPr/>
          <a:lstStyle/>
          <a:p>
            <a:pPr eaLnBrk="1" hangingPunct="1"/>
            <a:r>
              <a:rPr lang="sv-SE" altLang="zh-CN" sz="2800" smtClean="0"/>
              <a:t>Linear threshold unit (LTU)</a:t>
            </a:r>
            <a:endParaRPr lang="en-US" altLang="zh-CN" sz="2800" smtClean="0"/>
          </a:p>
        </p:txBody>
      </p:sp>
      <p:sp>
        <p:nvSpPr>
          <p:cNvPr id="14343" name="Oval 45"/>
          <p:cNvSpPr>
            <a:spLocks noChangeArrowheads="1"/>
          </p:cNvSpPr>
          <p:nvPr/>
        </p:nvSpPr>
        <p:spPr bwMode="auto">
          <a:xfrm>
            <a:off x="1885950" y="288925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4344" name="Text Box 46"/>
          <p:cNvSpPr txBox="1">
            <a:spLocks noChangeArrowheads="1"/>
          </p:cNvSpPr>
          <p:nvPr/>
        </p:nvSpPr>
        <p:spPr bwMode="auto">
          <a:xfrm>
            <a:off x="2114550" y="2914650"/>
            <a:ext cx="514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CN" sz="4400">
                <a:latin typeface="Tahoma" pitchFamily="34" charset="0"/>
                <a:sym typeface="Symbol" pitchFamily="18" charset="2"/>
              </a:rPr>
              <a:t></a:t>
            </a:r>
            <a:endParaRPr kumimoji="0" lang="en-US" altLang="zh-CN" sz="4400">
              <a:latin typeface="Tahoma" pitchFamily="34" charset="0"/>
            </a:endParaRPr>
          </a:p>
        </p:txBody>
      </p:sp>
      <p:grpSp>
        <p:nvGrpSpPr>
          <p:cNvPr id="14345" name="Group 47"/>
          <p:cNvGrpSpPr>
            <a:grpSpLocks/>
          </p:cNvGrpSpPr>
          <p:nvPr/>
        </p:nvGrpSpPr>
        <p:grpSpPr bwMode="auto">
          <a:xfrm>
            <a:off x="361950" y="2127250"/>
            <a:ext cx="533400" cy="609600"/>
            <a:chOff x="288" y="1728"/>
            <a:chExt cx="336" cy="384"/>
          </a:xfrm>
        </p:grpSpPr>
        <p:sp>
          <p:nvSpPr>
            <p:cNvPr id="14377" name="Oval 48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378" name="Text Box 49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 sz="2800">
                  <a:latin typeface="Tahoma" pitchFamily="34" charset="0"/>
                </a:rPr>
                <a:t>x</a:t>
              </a:r>
              <a:r>
                <a:rPr kumimoji="0" lang="sv-SE" altLang="zh-CN" sz="2800" baseline="-25000">
                  <a:latin typeface="Tahoma" pitchFamily="34" charset="0"/>
                </a:rPr>
                <a:t>1</a:t>
              </a:r>
              <a:endParaRPr kumimoji="0" lang="en-US" altLang="zh-CN" sz="2800" baseline="-25000">
                <a:latin typeface="Tahoma" pitchFamily="34" charset="0"/>
              </a:endParaRPr>
            </a:p>
          </p:txBody>
        </p:sp>
      </p:grpSp>
      <p:grpSp>
        <p:nvGrpSpPr>
          <p:cNvPr id="14346" name="Group 50"/>
          <p:cNvGrpSpPr>
            <a:grpSpLocks/>
          </p:cNvGrpSpPr>
          <p:nvPr/>
        </p:nvGrpSpPr>
        <p:grpSpPr bwMode="auto">
          <a:xfrm>
            <a:off x="361950" y="2965450"/>
            <a:ext cx="533400" cy="609600"/>
            <a:chOff x="288" y="1728"/>
            <a:chExt cx="336" cy="384"/>
          </a:xfrm>
        </p:grpSpPr>
        <p:sp>
          <p:nvSpPr>
            <p:cNvPr id="14375" name="Oval 51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376" name="Text Box 52"/>
            <p:cNvSpPr txBox="1">
              <a:spLocks noChangeArrowheads="1"/>
            </p:cNvSpPr>
            <p:nvPr/>
          </p:nvSpPr>
          <p:spPr bwMode="auto">
            <a:xfrm>
              <a:off x="288" y="1728"/>
              <a:ext cx="3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 sz="2800">
                  <a:latin typeface="Tahoma" pitchFamily="34" charset="0"/>
                </a:rPr>
                <a:t>x</a:t>
              </a:r>
              <a:r>
                <a:rPr kumimoji="0" lang="sv-SE" altLang="zh-CN" sz="2800" baseline="-25000">
                  <a:latin typeface="Tahoma" pitchFamily="34" charset="0"/>
                </a:rPr>
                <a:t>2</a:t>
              </a:r>
              <a:endParaRPr kumimoji="0" lang="en-US" altLang="zh-CN" sz="2800" baseline="-25000">
                <a:latin typeface="Tahoma" pitchFamily="34" charset="0"/>
              </a:endParaRPr>
            </a:p>
          </p:txBody>
        </p:sp>
      </p:grpSp>
      <p:grpSp>
        <p:nvGrpSpPr>
          <p:cNvPr id="14347" name="Group 53"/>
          <p:cNvGrpSpPr>
            <a:grpSpLocks/>
          </p:cNvGrpSpPr>
          <p:nvPr/>
        </p:nvGrpSpPr>
        <p:grpSpPr bwMode="auto">
          <a:xfrm>
            <a:off x="361950" y="4413250"/>
            <a:ext cx="533400" cy="609600"/>
            <a:chOff x="288" y="1728"/>
            <a:chExt cx="336" cy="384"/>
          </a:xfrm>
        </p:grpSpPr>
        <p:sp>
          <p:nvSpPr>
            <p:cNvPr id="14373" name="Oval 54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374" name="Text Box 55"/>
            <p:cNvSpPr txBox="1">
              <a:spLocks noChangeArrowheads="1"/>
            </p:cNvSpPr>
            <p:nvPr/>
          </p:nvSpPr>
          <p:spPr bwMode="auto">
            <a:xfrm>
              <a:off x="288" y="1728"/>
              <a:ext cx="3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 sz="2800">
                  <a:latin typeface="Tahoma" pitchFamily="34" charset="0"/>
                </a:rPr>
                <a:t>x</a:t>
              </a:r>
              <a:r>
                <a:rPr kumimoji="0" lang="sv-SE" altLang="zh-CN" sz="2800" baseline="-25000">
                  <a:latin typeface="Tahoma" pitchFamily="34" charset="0"/>
                </a:rPr>
                <a:t>n</a:t>
              </a:r>
              <a:endParaRPr kumimoji="0" lang="en-US" altLang="zh-CN" sz="2800" baseline="-25000">
                <a:latin typeface="Tahoma" pitchFamily="34" charset="0"/>
              </a:endParaRPr>
            </a:p>
          </p:txBody>
        </p:sp>
      </p:grpSp>
      <p:sp>
        <p:nvSpPr>
          <p:cNvPr id="14348" name="Line 56"/>
          <p:cNvSpPr>
            <a:spLocks noChangeShapeType="1"/>
          </p:cNvSpPr>
          <p:nvPr/>
        </p:nvSpPr>
        <p:spPr bwMode="auto">
          <a:xfrm>
            <a:off x="895350" y="243205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9" name="Line 57"/>
          <p:cNvSpPr>
            <a:spLocks noChangeShapeType="1"/>
          </p:cNvSpPr>
          <p:nvPr/>
        </p:nvSpPr>
        <p:spPr bwMode="auto">
          <a:xfrm>
            <a:off x="895350" y="319405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0" name="Line 58"/>
          <p:cNvSpPr>
            <a:spLocks noChangeShapeType="1"/>
          </p:cNvSpPr>
          <p:nvPr/>
        </p:nvSpPr>
        <p:spPr bwMode="auto">
          <a:xfrm flipV="1">
            <a:off x="895350" y="3727450"/>
            <a:ext cx="1066800" cy="990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1" name="Text Box 59"/>
          <p:cNvSpPr txBox="1">
            <a:spLocks noChangeArrowheads="1"/>
          </p:cNvSpPr>
          <p:nvPr/>
        </p:nvSpPr>
        <p:spPr bwMode="auto">
          <a:xfrm>
            <a:off x="438150" y="3270250"/>
            <a:ext cx="338138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 sz="4000"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40000"/>
              </a:lnSpc>
            </a:pPr>
            <a:r>
              <a:rPr kumimoji="0" lang="sv-SE" altLang="zh-CN" sz="4000">
                <a:latin typeface="Tahoma" pitchFamily="34" charset="0"/>
              </a:rPr>
              <a:t>.</a:t>
            </a:r>
          </a:p>
          <a:p>
            <a:pPr eaLnBrk="1" hangingPunct="1">
              <a:lnSpc>
                <a:spcPct val="50000"/>
              </a:lnSpc>
            </a:pPr>
            <a:r>
              <a:rPr kumimoji="0" lang="sv-SE" altLang="zh-CN" sz="4000">
                <a:latin typeface="Tahoma" pitchFamily="34" charset="0"/>
              </a:rPr>
              <a:t>.</a:t>
            </a:r>
            <a:endParaRPr kumimoji="0" lang="en-US" altLang="zh-CN" sz="4000">
              <a:latin typeface="Tahoma" pitchFamily="34" charset="0"/>
            </a:endParaRPr>
          </a:p>
        </p:txBody>
      </p:sp>
      <p:sp>
        <p:nvSpPr>
          <p:cNvPr id="14352" name="Text Box 60"/>
          <p:cNvSpPr txBox="1">
            <a:spLocks noChangeArrowheads="1"/>
          </p:cNvSpPr>
          <p:nvPr/>
        </p:nvSpPr>
        <p:spPr bwMode="auto">
          <a:xfrm>
            <a:off x="1190625" y="2112963"/>
            <a:ext cx="579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 sz="2800">
                <a:latin typeface="Tahoma" pitchFamily="34" charset="0"/>
              </a:rPr>
              <a:t>w</a:t>
            </a:r>
            <a:r>
              <a:rPr kumimoji="0" lang="sv-SE" altLang="zh-CN" sz="2800" baseline="-25000">
                <a:latin typeface="Tahoma" pitchFamily="34" charset="0"/>
              </a:rPr>
              <a:t>1</a:t>
            </a:r>
            <a:endParaRPr kumimoji="0" lang="en-US" altLang="zh-CN" sz="2800" baseline="-25000">
              <a:latin typeface="Tahoma" pitchFamily="34" charset="0"/>
            </a:endParaRPr>
          </a:p>
        </p:txBody>
      </p:sp>
      <p:sp>
        <p:nvSpPr>
          <p:cNvPr id="14353" name="Text Box 61"/>
          <p:cNvSpPr txBox="1">
            <a:spLocks noChangeArrowheads="1"/>
          </p:cNvSpPr>
          <p:nvPr/>
        </p:nvSpPr>
        <p:spPr bwMode="auto">
          <a:xfrm>
            <a:off x="819150" y="266065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 sz="2800">
                <a:latin typeface="Tahoma" pitchFamily="34" charset="0"/>
              </a:rPr>
              <a:t>w</a:t>
            </a:r>
            <a:r>
              <a:rPr kumimoji="0" lang="sv-SE" altLang="zh-CN" sz="2800" baseline="-25000">
                <a:latin typeface="Tahoma" pitchFamily="34" charset="0"/>
              </a:rPr>
              <a:t>2</a:t>
            </a:r>
            <a:endParaRPr kumimoji="0" lang="en-US" altLang="zh-CN" sz="2800" baseline="-25000">
              <a:latin typeface="Tahoma" pitchFamily="34" charset="0"/>
            </a:endParaRPr>
          </a:p>
        </p:txBody>
      </p:sp>
      <p:sp>
        <p:nvSpPr>
          <p:cNvPr id="14354" name="Text Box 62"/>
          <p:cNvSpPr txBox="1">
            <a:spLocks noChangeArrowheads="1"/>
          </p:cNvSpPr>
          <p:nvPr/>
        </p:nvSpPr>
        <p:spPr bwMode="auto">
          <a:xfrm>
            <a:off x="819150" y="3879850"/>
            <a:ext cx="582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 sz="2800">
                <a:latin typeface="Tahoma" pitchFamily="34" charset="0"/>
              </a:rPr>
              <a:t>w</a:t>
            </a:r>
            <a:r>
              <a:rPr kumimoji="0" lang="sv-SE" altLang="zh-CN" sz="2800" baseline="-25000">
                <a:latin typeface="Tahoma" pitchFamily="34" charset="0"/>
              </a:rPr>
              <a:t>n</a:t>
            </a:r>
            <a:endParaRPr kumimoji="0" lang="en-US" altLang="zh-CN" sz="2800" baseline="-25000">
              <a:latin typeface="Tahoma" pitchFamily="34" charset="0"/>
            </a:endParaRPr>
          </a:p>
        </p:txBody>
      </p:sp>
      <p:sp>
        <p:nvSpPr>
          <p:cNvPr id="14355" name="Text Box 63"/>
          <p:cNvSpPr txBox="1">
            <a:spLocks noChangeArrowheads="1"/>
          </p:cNvSpPr>
          <p:nvPr/>
        </p:nvSpPr>
        <p:spPr bwMode="auto">
          <a:xfrm>
            <a:off x="2571750" y="2355850"/>
            <a:ext cx="579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 sz="2800">
                <a:latin typeface="Tahoma" pitchFamily="34" charset="0"/>
              </a:rPr>
              <a:t>w</a:t>
            </a:r>
            <a:r>
              <a:rPr kumimoji="0" lang="sv-SE" altLang="zh-CN" sz="2800" baseline="-25000">
                <a:latin typeface="Tahoma" pitchFamily="34" charset="0"/>
              </a:rPr>
              <a:t>0</a:t>
            </a:r>
            <a:endParaRPr kumimoji="0" lang="en-US" altLang="zh-CN" sz="2800" baseline="-25000">
              <a:latin typeface="Tahoma" pitchFamily="34" charset="0"/>
            </a:endParaRPr>
          </a:p>
        </p:txBody>
      </p:sp>
      <p:sp>
        <p:nvSpPr>
          <p:cNvPr id="14356" name="Text Box 64"/>
          <p:cNvSpPr txBox="1">
            <a:spLocks noChangeArrowheads="1"/>
          </p:cNvSpPr>
          <p:nvPr/>
        </p:nvSpPr>
        <p:spPr bwMode="auto">
          <a:xfrm>
            <a:off x="1962150" y="1822450"/>
            <a:ext cx="981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 sz="2800">
                <a:latin typeface="Tahoma" pitchFamily="34" charset="0"/>
              </a:rPr>
              <a:t>x</a:t>
            </a:r>
            <a:r>
              <a:rPr kumimoji="0" lang="sv-SE" altLang="zh-CN" sz="2800" baseline="-25000">
                <a:latin typeface="Tahoma" pitchFamily="34" charset="0"/>
              </a:rPr>
              <a:t>0</a:t>
            </a:r>
            <a:r>
              <a:rPr kumimoji="0" lang="sv-SE" altLang="zh-CN" sz="2800">
                <a:latin typeface="Tahoma" pitchFamily="34" charset="0"/>
              </a:rPr>
              <a:t>=1</a:t>
            </a:r>
            <a:endParaRPr kumimoji="0" lang="en-US" altLang="zh-CN" sz="2800" baseline="-25000">
              <a:latin typeface="Tahoma" pitchFamily="34" charset="0"/>
            </a:endParaRPr>
          </a:p>
        </p:txBody>
      </p:sp>
      <p:sp>
        <p:nvSpPr>
          <p:cNvPr id="14357" name="Line 65"/>
          <p:cNvSpPr>
            <a:spLocks noChangeShapeType="1"/>
          </p:cNvSpPr>
          <p:nvPr/>
        </p:nvSpPr>
        <p:spPr bwMode="auto">
          <a:xfrm>
            <a:off x="2343150" y="235585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358" name="Text Box 66"/>
          <p:cNvSpPr txBox="1">
            <a:spLocks noChangeArrowheads="1"/>
          </p:cNvSpPr>
          <p:nvPr/>
        </p:nvSpPr>
        <p:spPr bwMode="auto">
          <a:xfrm>
            <a:off x="2876550" y="3498850"/>
            <a:ext cx="17256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zh-CN" sz="3600">
                <a:latin typeface="Tahoma" pitchFamily="34" charset="0"/>
                <a:sym typeface="Symbol" pitchFamily="18" charset="2"/>
              </a:rPr>
              <a:t></a:t>
            </a:r>
            <a:r>
              <a:rPr kumimoji="0" lang="sv-SE" altLang="zh-CN" sz="2800" baseline="-25000">
                <a:latin typeface="Tahoma" pitchFamily="34" charset="0"/>
                <a:sym typeface="Symbol" pitchFamily="18" charset="2"/>
              </a:rPr>
              <a:t>i=0</a:t>
            </a:r>
            <a:r>
              <a:rPr kumimoji="0" lang="sv-SE" altLang="zh-CN" sz="2800" baseline="30000">
                <a:latin typeface="Tahoma" pitchFamily="34" charset="0"/>
                <a:sym typeface="Symbol" pitchFamily="18" charset="2"/>
              </a:rPr>
              <a:t>n</a:t>
            </a:r>
            <a:r>
              <a:rPr kumimoji="0" lang="sv-SE" altLang="zh-CN" sz="2800">
                <a:latin typeface="Tahoma" pitchFamily="34" charset="0"/>
                <a:sym typeface="Symbol" pitchFamily="18" charset="2"/>
              </a:rPr>
              <a:t> w</a:t>
            </a:r>
            <a:r>
              <a:rPr kumimoji="0" lang="sv-SE" altLang="zh-CN" sz="2800" baseline="-25000">
                <a:latin typeface="Tahoma" pitchFamily="34" charset="0"/>
                <a:sym typeface="Symbol" pitchFamily="18" charset="2"/>
              </a:rPr>
              <a:t>i</a:t>
            </a:r>
            <a:r>
              <a:rPr kumimoji="0" lang="sv-SE" altLang="zh-CN" sz="2800">
                <a:latin typeface="Tahoma" pitchFamily="34" charset="0"/>
                <a:sym typeface="Symbol" pitchFamily="18" charset="2"/>
              </a:rPr>
              <a:t> x</a:t>
            </a:r>
            <a:r>
              <a:rPr kumimoji="0" lang="sv-SE" altLang="zh-CN" sz="2800" baseline="-25000">
                <a:latin typeface="Tahoma" pitchFamily="34" charset="0"/>
                <a:sym typeface="Symbol" pitchFamily="18" charset="2"/>
              </a:rPr>
              <a:t>i</a:t>
            </a:r>
            <a:endParaRPr kumimoji="0" lang="en-US" altLang="zh-CN" sz="2800" baseline="-25000">
              <a:latin typeface="Tahoma" pitchFamily="34" charset="0"/>
            </a:endParaRPr>
          </a:p>
        </p:txBody>
      </p:sp>
      <p:sp>
        <p:nvSpPr>
          <p:cNvPr id="14359" name="Oval 67"/>
          <p:cNvSpPr>
            <a:spLocks noChangeArrowheads="1"/>
          </p:cNvSpPr>
          <p:nvPr/>
        </p:nvSpPr>
        <p:spPr bwMode="auto">
          <a:xfrm>
            <a:off x="5086350" y="281305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grpSp>
        <p:nvGrpSpPr>
          <p:cNvPr id="14360" name="Group 68"/>
          <p:cNvGrpSpPr>
            <a:grpSpLocks/>
          </p:cNvGrpSpPr>
          <p:nvPr/>
        </p:nvGrpSpPr>
        <p:grpSpPr bwMode="auto">
          <a:xfrm>
            <a:off x="5162550" y="2813050"/>
            <a:ext cx="838200" cy="838200"/>
            <a:chOff x="1488" y="3456"/>
            <a:chExt cx="864" cy="672"/>
          </a:xfrm>
        </p:grpSpPr>
        <p:sp>
          <p:nvSpPr>
            <p:cNvPr id="14368" name="Line 69"/>
            <p:cNvSpPr>
              <a:spLocks noChangeShapeType="1"/>
            </p:cNvSpPr>
            <p:nvPr/>
          </p:nvSpPr>
          <p:spPr bwMode="auto">
            <a:xfrm>
              <a:off x="1584" y="384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9" name="Line 70"/>
            <p:cNvSpPr>
              <a:spLocks noChangeShapeType="1"/>
            </p:cNvSpPr>
            <p:nvPr/>
          </p:nvSpPr>
          <p:spPr bwMode="auto">
            <a:xfrm>
              <a:off x="1920" y="360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0" name="Line 71"/>
            <p:cNvSpPr>
              <a:spLocks noChangeShapeType="1"/>
            </p:cNvSpPr>
            <p:nvPr/>
          </p:nvSpPr>
          <p:spPr bwMode="auto">
            <a:xfrm flipH="1">
              <a:off x="1920" y="3456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1" name="Line 72"/>
            <p:cNvSpPr>
              <a:spLocks noChangeShapeType="1"/>
            </p:cNvSpPr>
            <p:nvPr/>
          </p:nvSpPr>
          <p:spPr bwMode="auto">
            <a:xfrm flipH="1" flipV="1">
              <a:off x="1488" y="403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2" name="Line 73"/>
            <p:cNvSpPr>
              <a:spLocks noChangeShapeType="1"/>
            </p:cNvSpPr>
            <p:nvPr/>
          </p:nvSpPr>
          <p:spPr bwMode="auto">
            <a:xfrm flipH="1" flipV="1">
              <a:off x="1920" y="3600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361" name="Line 74"/>
          <p:cNvSpPr>
            <a:spLocks noChangeShapeType="1"/>
          </p:cNvSpPr>
          <p:nvPr/>
        </p:nvSpPr>
        <p:spPr bwMode="auto">
          <a:xfrm>
            <a:off x="2876550" y="327025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2" name="Line 75"/>
          <p:cNvSpPr>
            <a:spLocks noChangeShapeType="1"/>
          </p:cNvSpPr>
          <p:nvPr/>
        </p:nvSpPr>
        <p:spPr bwMode="auto">
          <a:xfrm>
            <a:off x="6000750" y="327025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363" name="Group 76"/>
          <p:cNvGrpSpPr>
            <a:grpSpLocks/>
          </p:cNvGrpSpPr>
          <p:nvPr/>
        </p:nvGrpSpPr>
        <p:grpSpPr bwMode="auto">
          <a:xfrm>
            <a:off x="7677150" y="2965450"/>
            <a:ext cx="533400" cy="533400"/>
            <a:chOff x="288" y="1776"/>
            <a:chExt cx="336" cy="336"/>
          </a:xfrm>
        </p:grpSpPr>
        <p:sp>
          <p:nvSpPr>
            <p:cNvPr id="14366" name="Oval 77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367" name="Text Box 78"/>
            <p:cNvSpPr txBox="1">
              <a:spLocks noChangeArrowheads="1"/>
            </p:cNvSpPr>
            <p:nvPr/>
          </p:nvSpPr>
          <p:spPr bwMode="auto">
            <a:xfrm>
              <a:off x="288" y="1800"/>
              <a:ext cx="11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endParaRPr kumimoji="0" lang="zh-CN" altLang="zh-CN" sz="2800" baseline="-25000">
                <a:latin typeface="Tahoma" pitchFamily="34" charset="0"/>
              </a:endParaRPr>
            </a:p>
          </p:txBody>
        </p:sp>
      </p:grpSp>
      <p:sp>
        <p:nvSpPr>
          <p:cNvPr id="14364" name="Text Box 80"/>
          <p:cNvSpPr txBox="1">
            <a:spLocks noChangeArrowheads="1"/>
          </p:cNvSpPr>
          <p:nvPr/>
        </p:nvSpPr>
        <p:spPr bwMode="auto">
          <a:xfrm>
            <a:off x="7753350" y="2989263"/>
            <a:ext cx="377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 sz="2800">
                <a:latin typeface="Tahoma" pitchFamily="34" charset="0"/>
              </a:rPr>
              <a:t>o</a:t>
            </a:r>
            <a:endParaRPr kumimoji="0" lang="en-US" altLang="zh-CN" sz="2800">
              <a:latin typeface="Tahoma" pitchFamily="34" charset="0"/>
            </a:endParaRPr>
          </a:p>
        </p:txBody>
      </p:sp>
      <p:graphicFrame>
        <p:nvGraphicFramePr>
          <p:cNvPr id="14365" name="Object 82"/>
          <p:cNvGraphicFramePr>
            <a:graphicFrameLocks noChangeAspect="1"/>
          </p:cNvGraphicFramePr>
          <p:nvPr>
            <p:ph sz="half" idx="2"/>
          </p:nvPr>
        </p:nvGraphicFramePr>
        <p:xfrm>
          <a:off x="1692275" y="4581525"/>
          <a:ext cx="5975350" cy="995363"/>
        </p:xfrm>
        <a:graphic>
          <a:graphicData uri="http://schemas.openxmlformats.org/presentationml/2006/ole">
            <p:oleObj spid="_x0000_s14365" r:id="rId3" imgW="27432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15363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05E214-7B41-4ACE-AB77-948FFE2A318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49275"/>
            <a:ext cx="7631113" cy="5546725"/>
          </a:xfrm>
        </p:spPr>
        <p:txBody>
          <a:bodyPr/>
          <a:lstStyle/>
          <a:p>
            <a:pPr eaLnBrk="1" hangingPunct="1"/>
            <a:r>
              <a:rPr lang="en-US" altLang="zh-CN" sz="2800" dirty="0" err="1" smtClean="0"/>
              <a:t>Perceptron</a:t>
            </a:r>
            <a:r>
              <a:rPr lang="en-US" altLang="zh-CN" sz="2800" dirty="0" smtClean="0"/>
              <a:t> function 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Hypotheses </a:t>
            </a:r>
            <a:r>
              <a:rPr lang="en-US" altLang="zh-CN" sz="2800" dirty="0" smtClean="0"/>
              <a:t>space in </a:t>
            </a:r>
            <a:r>
              <a:rPr lang="en-US" altLang="zh-CN" sz="2800" dirty="0" err="1" smtClean="0"/>
              <a:t>perceptron</a:t>
            </a:r>
            <a:r>
              <a:rPr lang="en-US" altLang="zh-CN" sz="2800" dirty="0" smtClean="0"/>
              <a:t> learning</a:t>
            </a:r>
          </a:p>
          <a:p>
            <a:pPr eaLnBrk="1" hangingPunct="1"/>
            <a:endParaRPr lang="en-US" altLang="zh-CN" sz="2800" dirty="0" smtClean="0"/>
          </a:p>
        </p:txBody>
      </p:sp>
      <p:graphicFrame>
        <p:nvGraphicFramePr>
          <p:cNvPr id="15365" name="Object 6"/>
          <p:cNvGraphicFramePr>
            <a:graphicFrameLocks noChangeAspect="1"/>
          </p:cNvGraphicFramePr>
          <p:nvPr/>
        </p:nvGraphicFramePr>
        <p:xfrm>
          <a:off x="1692275" y="1052513"/>
          <a:ext cx="3311525" cy="646112"/>
        </p:xfrm>
        <a:graphic>
          <a:graphicData uri="http://schemas.openxmlformats.org/presentationml/2006/ole">
            <p:oleObj spid="_x0000_s15365" name="公式" r:id="rId3" imgW="1040948" imgH="203112" progId="Equation.3">
              <p:embed/>
            </p:oleObj>
          </a:graphicData>
        </a:graphic>
      </p:graphicFrame>
      <p:graphicFrame>
        <p:nvGraphicFramePr>
          <p:cNvPr id="15366" name="Object 7"/>
          <p:cNvGraphicFramePr>
            <a:graphicFrameLocks noChangeAspect="1"/>
          </p:cNvGraphicFramePr>
          <p:nvPr/>
        </p:nvGraphicFramePr>
        <p:xfrm>
          <a:off x="1763713" y="1700213"/>
          <a:ext cx="3529012" cy="1049337"/>
        </p:xfrm>
        <a:graphic>
          <a:graphicData uri="http://schemas.openxmlformats.org/presentationml/2006/ole">
            <p:oleObj spid="_x0000_s15366" name="公式" r:id="rId4" imgW="1536700" imgH="457200" progId="Equation.3">
              <p:embed/>
            </p:oleObj>
          </a:graphicData>
        </a:graphic>
      </p:graphicFrame>
      <p:graphicFrame>
        <p:nvGraphicFramePr>
          <p:cNvPr id="15367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1979613" y="3429000"/>
          <a:ext cx="4537075" cy="908050"/>
        </p:xfrm>
        <a:graphic>
          <a:graphicData uri="http://schemas.openxmlformats.org/presentationml/2006/ole">
            <p:oleObj spid="_x0000_s15367" name="Equation" r:id="rId5" imgW="1143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7D5E71-F02A-4E75-BE0C-5ADEE741E5E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08963" cy="11430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4.4.1 Representational Power of </a:t>
            </a:r>
            <a:r>
              <a:rPr lang="en-US" altLang="zh-CN" sz="3600" dirty="0" err="1" smtClean="0"/>
              <a:t>Perceptrons</a:t>
            </a:r>
            <a:endParaRPr lang="en-US" altLang="zh-CN" sz="3600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278813" cy="4899025"/>
          </a:xfrm>
        </p:spPr>
        <p:txBody>
          <a:bodyPr/>
          <a:lstStyle/>
          <a:p>
            <a:pPr eaLnBrk="1" hangingPunct="1"/>
            <a:r>
              <a:rPr lang="en-US" altLang="zh-CN" sz="2800" dirty="0" err="1" smtClean="0"/>
              <a:t>Perceptron</a:t>
            </a:r>
            <a:r>
              <a:rPr lang="en-US" altLang="zh-CN" sz="2800" dirty="0" smtClean="0"/>
              <a:t> can be viewed as </a:t>
            </a:r>
            <a:r>
              <a:rPr lang="en-US" altLang="zh-CN" sz="2800" dirty="0" smtClean="0"/>
              <a:t>a </a:t>
            </a:r>
            <a:r>
              <a:rPr lang="en-US" altLang="zh-CN" sz="2800" dirty="0" err="1" smtClean="0"/>
              <a:t>hyperplane</a:t>
            </a:r>
            <a:r>
              <a:rPr lang="en-US" altLang="zh-CN" sz="2800" dirty="0" smtClean="0"/>
              <a:t> decision surface in n-dimensional space of instances</a:t>
            </a:r>
          </a:p>
          <a:p>
            <a:pPr lvl="1" eaLnBrk="1" hangingPunct="1"/>
            <a:r>
              <a:rPr lang="en-US" altLang="zh-CN" sz="2400" dirty="0" smtClean="0"/>
              <a:t>Positive instances </a:t>
            </a:r>
            <a:r>
              <a:rPr lang="en-US" altLang="zh-CN" sz="2400" dirty="0" smtClean="0"/>
              <a:t>lying on one side of the </a:t>
            </a:r>
            <a:r>
              <a:rPr lang="en-US" altLang="zh-CN" sz="2400" dirty="0" err="1" smtClean="0"/>
              <a:t>hyperplane</a:t>
            </a: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Negative instances lying on the other side</a:t>
            </a:r>
            <a:endParaRPr lang="en-US" altLang="zh-CN" sz="2400" dirty="0" smtClean="0"/>
          </a:p>
          <a:p>
            <a:pPr eaLnBrk="1" hangingPunct="1"/>
            <a:r>
              <a:rPr lang="en-US" altLang="zh-CN" sz="2800" dirty="0" smtClean="0"/>
              <a:t>The equation for this decision </a:t>
            </a:r>
            <a:r>
              <a:rPr lang="en-US" altLang="zh-CN" sz="2800" dirty="0" err="1" smtClean="0"/>
              <a:t>hyperplane</a:t>
            </a:r>
            <a:endParaRPr lang="en-US" altLang="zh-CN" sz="2800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sz="2800" dirty="0" smtClean="0"/>
              <a:t>Linearly separable sets</a:t>
            </a:r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3203848" y="3573016"/>
          <a:ext cx="1584325" cy="528637"/>
        </p:xfrm>
        <a:graphic>
          <a:graphicData uri="http://schemas.openxmlformats.org/presentationml/2006/ole">
            <p:oleObj spid="_x0000_s16390" name="Equation" r:id="rId3" imgW="532937" imgH="17764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1997F2-92C7-4ADC-A577-487CBDC2F62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Representational Power of </a:t>
            </a:r>
            <a:r>
              <a:rPr lang="en-US" altLang="zh-CN" sz="2800" dirty="0" smtClean="0"/>
              <a:t>a </a:t>
            </a:r>
            <a:r>
              <a:rPr lang="en-US" altLang="zh-CN" sz="2800" dirty="0" smtClean="0"/>
              <a:t>single </a:t>
            </a:r>
            <a:r>
              <a:rPr lang="en-US" altLang="zh-CN" sz="2800" dirty="0" err="1" smtClean="0"/>
              <a:t>perceptron</a:t>
            </a:r>
            <a:r>
              <a:rPr lang="en-US" altLang="zh-CN" sz="2800" dirty="0" smtClean="0"/>
              <a:t> . </a:t>
            </a:r>
          </a:p>
          <a:p>
            <a:pPr lvl="1" eaLnBrk="1" hangingPunct="1"/>
            <a:r>
              <a:rPr lang="en-US" altLang="zh-CN" sz="2400" dirty="0" smtClean="0"/>
              <a:t>Boolean functions : </a:t>
            </a:r>
            <a:r>
              <a:rPr lang="en-US" altLang="zh-CN" sz="2400" dirty="0" smtClean="0"/>
              <a:t>m-of-n </a:t>
            </a:r>
            <a:r>
              <a:rPr lang="en-US" altLang="zh-CN" sz="2400" dirty="0" smtClean="0"/>
              <a:t>functions (and or)</a:t>
            </a:r>
          </a:p>
          <a:p>
            <a:pPr lvl="2" eaLnBrk="1" hangingPunct="1"/>
            <a:r>
              <a:rPr lang="en-US" altLang="zh-CN" dirty="0" smtClean="0"/>
              <a:t>AND   OR  NAND  NOR</a:t>
            </a:r>
          </a:p>
          <a:p>
            <a:pPr eaLnBrk="1" hangingPunct="1"/>
            <a:endParaRPr kumimoji="0" lang="sv-SE" altLang="zh-CN" sz="2400" dirty="0" smtClean="0"/>
          </a:p>
          <a:p>
            <a:pPr lvl="1" eaLnBrk="1" hangingPunct="1"/>
            <a:r>
              <a:rPr kumimoji="0" lang="sv-SE" altLang="zh-CN" sz="2400" dirty="0" smtClean="0"/>
              <a:t>Functions that are not linearly separable (e.g. Xor)    are not representable</a:t>
            </a:r>
            <a:endParaRPr kumimoji="0"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1843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8BF163A-3EE2-4CD0-B850-CFD68196192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93038" cy="720725"/>
          </a:xfrm>
          <a:noFill/>
        </p:spPr>
        <p:txBody>
          <a:bodyPr anchor="b"/>
          <a:lstStyle/>
          <a:p>
            <a:pPr eaLnBrk="1" hangingPunct="1"/>
            <a:r>
              <a:rPr lang="sv-SE" altLang="zh-CN" smtClean="0"/>
              <a:t>Decision Surface of a Perceptron</a:t>
            </a:r>
            <a:endParaRPr lang="en-US" altLang="zh-CN" smtClean="0"/>
          </a:p>
        </p:txBody>
      </p:sp>
      <p:grpSp>
        <p:nvGrpSpPr>
          <p:cNvPr id="18437" name="Group 5"/>
          <p:cNvGrpSpPr>
            <a:grpSpLocks/>
          </p:cNvGrpSpPr>
          <p:nvPr/>
        </p:nvGrpSpPr>
        <p:grpSpPr bwMode="auto">
          <a:xfrm>
            <a:off x="762000" y="1524000"/>
            <a:ext cx="2563813" cy="2514600"/>
            <a:chOff x="144" y="960"/>
            <a:chExt cx="1615" cy="1584"/>
          </a:xfrm>
        </p:grpSpPr>
        <p:sp>
          <p:nvSpPr>
            <p:cNvPr id="18447" name="Line 6"/>
            <p:cNvSpPr>
              <a:spLocks noChangeShapeType="1"/>
            </p:cNvSpPr>
            <p:nvPr/>
          </p:nvSpPr>
          <p:spPr bwMode="auto">
            <a:xfrm>
              <a:off x="720" y="1248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8" name="Line 7"/>
            <p:cNvSpPr>
              <a:spLocks noChangeShapeType="1"/>
            </p:cNvSpPr>
            <p:nvPr/>
          </p:nvSpPr>
          <p:spPr bwMode="auto">
            <a:xfrm flipH="1">
              <a:off x="144" y="1920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9" name="Text Box 8"/>
            <p:cNvSpPr txBox="1">
              <a:spLocks noChangeArrowheads="1"/>
            </p:cNvSpPr>
            <p:nvPr/>
          </p:nvSpPr>
          <p:spPr bwMode="auto">
            <a:xfrm>
              <a:off x="864" y="1200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+</a:t>
              </a:r>
              <a:endParaRPr kumimoji="0" lang="en-US" altLang="zh-CN">
                <a:latin typeface="Tahoma" pitchFamily="34" charset="0"/>
              </a:endParaRPr>
            </a:p>
          </p:txBody>
        </p:sp>
        <p:sp>
          <p:nvSpPr>
            <p:cNvPr id="18450" name="Text Box 9"/>
            <p:cNvSpPr txBox="1">
              <a:spLocks noChangeArrowheads="1"/>
            </p:cNvSpPr>
            <p:nvPr/>
          </p:nvSpPr>
          <p:spPr bwMode="auto">
            <a:xfrm>
              <a:off x="432" y="1536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+</a:t>
              </a:r>
              <a:endParaRPr kumimoji="0" lang="en-US" altLang="zh-CN">
                <a:latin typeface="Tahoma" pitchFamily="34" charset="0"/>
              </a:endParaRPr>
            </a:p>
          </p:txBody>
        </p:sp>
        <p:sp>
          <p:nvSpPr>
            <p:cNvPr id="18451" name="Text Box 10"/>
            <p:cNvSpPr txBox="1">
              <a:spLocks noChangeArrowheads="1"/>
            </p:cNvSpPr>
            <p:nvPr/>
          </p:nvSpPr>
          <p:spPr bwMode="auto">
            <a:xfrm>
              <a:off x="336" y="1392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+</a:t>
              </a:r>
              <a:endParaRPr kumimoji="0" lang="en-US" altLang="zh-CN">
                <a:latin typeface="Tahoma" pitchFamily="34" charset="0"/>
              </a:endParaRPr>
            </a:p>
          </p:txBody>
        </p:sp>
        <p:sp>
          <p:nvSpPr>
            <p:cNvPr id="18452" name="Text Box 11"/>
            <p:cNvSpPr txBox="1">
              <a:spLocks noChangeArrowheads="1"/>
            </p:cNvSpPr>
            <p:nvPr/>
          </p:nvSpPr>
          <p:spPr bwMode="auto">
            <a:xfrm>
              <a:off x="192" y="1968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+</a:t>
              </a:r>
              <a:endParaRPr kumimoji="0" lang="en-US" altLang="zh-CN">
                <a:latin typeface="Tahoma" pitchFamily="34" charset="0"/>
              </a:endParaRPr>
            </a:p>
          </p:txBody>
        </p:sp>
        <p:sp>
          <p:nvSpPr>
            <p:cNvPr id="18453" name="Text Box 12"/>
            <p:cNvSpPr txBox="1">
              <a:spLocks noChangeArrowheads="1"/>
            </p:cNvSpPr>
            <p:nvPr/>
          </p:nvSpPr>
          <p:spPr bwMode="auto">
            <a:xfrm>
              <a:off x="720" y="2016"/>
              <a:ext cx="1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-</a:t>
              </a:r>
              <a:endParaRPr kumimoji="0" lang="en-US" altLang="zh-CN">
                <a:latin typeface="Tahoma" pitchFamily="34" charset="0"/>
              </a:endParaRPr>
            </a:p>
          </p:txBody>
        </p:sp>
        <p:sp>
          <p:nvSpPr>
            <p:cNvPr id="18454" name="Text Box 13"/>
            <p:cNvSpPr txBox="1">
              <a:spLocks noChangeArrowheads="1"/>
            </p:cNvSpPr>
            <p:nvPr/>
          </p:nvSpPr>
          <p:spPr bwMode="auto">
            <a:xfrm>
              <a:off x="864" y="1632"/>
              <a:ext cx="1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-</a:t>
              </a:r>
              <a:endParaRPr kumimoji="0" lang="en-US" altLang="zh-CN">
                <a:latin typeface="Tahoma" pitchFamily="34" charset="0"/>
              </a:endParaRPr>
            </a:p>
          </p:txBody>
        </p:sp>
        <p:sp>
          <p:nvSpPr>
            <p:cNvPr id="18455" name="Text Box 14"/>
            <p:cNvSpPr txBox="1">
              <a:spLocks noChangeArrowheads="1"/>
            </p:cNvSpPr>
            <p:nvPr/>
          </p:nvSpPr>
          <p:spPr bwMode="auto">
            <a:xfrm>
              <a:off x="1056" y="2256"/>
              <a:ext cx="1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-</a:t>
              </a:r>
              <a:endParaRPr kumimoji="0" lang="en-US" altLang="zh-CN">
                <a:latin typeface="Tahoma" pitchFamily="34" charset="0"/>
              </a:endParaRPr>
            </a:p>
          </p:txBody>
        </p:sp>
        <p:sp>
          <p:nvSpPr>
            <p:cNvPr id="18456" name="Text Box 15"/>
            <p:cNvSpPr txBox="1">
              <a:spLocks noChangeArrowheads="1"/>
            </p:cNvSpPr>
            <p:nvPr/>
          </p:nvSpPr>
          <p:spPr bwMode="auto">
            <a:xfrm>
              <a:off x="1248" y="1584"/>
              <a:ext cx="1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-</a:t>
              </a:r>
              <a:endParaRPr kumimoji="0" lang="en-US" altLang="zh-CN">
                <a:latin typeface="Tahoma" pitchFamily="34" charset="0"/>
              </a:endParaRPr>
            </a:p>
          </p:txBody>
        </p:sp>
        <p:sp>
          <p:nvSpPr>
            <p:cNvPr id="18457" name="Text Box 16"/>
            <p:cNvSpPr txBox="1">
              <a:spLocks noChangeArrowheads="1"/>
            </p:cNvSpPr>
            <p:nvPr/>
          </p:nvSpPr>
          <p:spPr bwMode="auto">
            <a:xfrm>
              <a:off x="1478" y="1749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x</a:t>
              </a:r>
              <a:r>
                <a:rPr kumimoji="0" lang="sv-SE" altLang="zh-CN" baseline="-25000">
                  <a:latin typeface="Tahoma" pitchFamily="34" charset="0"/>
                </a:rPr>
                <a:t>1</a:t>
              </a:r>
              <a:endParaRPr kumimoji="0" lang="en-US" altLang="zh-CN" baseline="-25000">
                <a:latin typeface="Tahoma" pitchFamily="34" charset="0"/>
              </a:endParaRPr>
            </a:p>
          </p:txBody>
        </p:sp>
        <p:sp>
          <p:nvSpPr>
            <p:cNvPr id="18458" name="Text Box 17"/>
            <p:cNvSpPr txBox="1">
              <a:spLocks noChangeArrowheads="1"/>
            </p:cNvSpPr>
            <p:nvPr/>
          </p:nvSpPr>
          <p:spPr bwMode="auto">
            <a:xfrm>
              <a:off x="672" y="960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x</a:t>
              </a:r>
              <a:r>
                <a:rPr kumimoji="0" lang="sv-SE" altLang="zh-CN" baseline="-25000">
                  <a:latin typeface="Tahoma" pitchFamily="34" charset="0"/>
                </a:rPr>
                <a:t>2</a:t>
              </a:r>
              <a:endParaRPr kumimoji="0" lang="en-US" altLang="zh-CN" baseline="-25000">
                <a:latin typeface="Tahoma" pitchFamily="34" charset="0"/>
              </a:endParaRPr>
            </a:p>
          </p:txBody>
        </p:sp>
        <p:sp>
          <p:nvSpPr>
            <p:cNvPr id="18459" name="Line 18"/>
            <p:cNvSpPr>
              <a:spLocks noChangeShapeType="1"/>
            </p:cNvSpPr>
            <p:nvPr/>
          </p:nvSpPr>
          <p:spPr bwMode="auto">
            <a:xfrm flipV="1">
              <a:off x="192" y="1056"/>
              <a:ext cx="1152" cy="13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38" name="Line 19"/>
          <p:cNvSpPr>
            <a:spLocks noChangeShapeType="1"/>
          </p:cNvSpPr>
          <p:nvPr/>
        </p:nvSpPr>
        <p:spPr bwMode="auto">
          <a:xfrm>
            <a:off x="5867400" y="19050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9" name="Line 20"/>
          <p:cNvSpPr>
            <a:spLocks noChangeShapeType="1"/>
          </p:cNvSpPr>
          <p:nvPr/>
        </p:nvSpPr>
        <p:spPr bwMode="auto">
          <a:xfrm flipH="1">
            <a:off x="4953000" y="29718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0" name="Text Box 21"/>
          <p:cNvSpPr txBox="1">
            <a:spLocks noChangeArrowheads="1"/>
          </p:cNvSpPr>
          <p:nvPr/>
        </p:nvSpPr>
        <p:spPr bwMode="auto">
          <a:xfrm>
            <a:off x="5334000" y="2209800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>
                <a:latin typeface="Tahoma" pitchFamily="34" charset="0"/>
              </a:rPr>
              <a:t>+</a:t>
            </a:r>
            <a:endParaRPr kumimoji="0" lang="en-US" altLang="zh-CN">
              <a:latin typeface="Tahoma" pitchFamily="34" charset="0"/>
            </a:endParaRPr>
          </a:p>
        </p:txBody>
      </p:sp>
      <p:sp>
        <p:nvSpPr>
          <p:cNvPr id="18441" name="Text Box 22"/>
          <p:cNvSpPr txBox="1">
            <a:spLocks noChangeArrowheads="1"/>
          </p:cNvSpPr>
          <p:nvPr/>
        </p:nvSpPr>
        <p:spPr bwMode="auto">
          <a:xfrm>
            <a:off x="6248400" y="3124200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>
                <a:latin typeface="Tahoma" pitchFamily="34" charset="0"/>
              </a:rPr>
              <a:t>+</a:t>
            </a:r>
            <a:endParaRPr kumimoji="0" lang="en-US" altLang="zh-CN">
              <a:latin typeface="Tahoma" pitchFamily="34" charset="0"/>
            </a:endParaRPr>
          </a:p>
        </p:txBody>
      </p:sp>
      <p:sp>
        <p:nvSpPr>
          <p:cNvPr id="18442" name="Text Box 23"/>
          <p:cNvSpPr txBox="1">
            <a:spLocks noChangeArrowheads="1"/>
          </p:cNvSpPr>
          <p:nvPr/>
        </p:nvSpPr>
        <p:spPr bwMode="auto">
          <a:xfrm>
            <a:off x="5334000" y="3200400"/>
            <a:ext cx="29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>
                <a:latin typeface="Tahoma" pitchFamily="34" charset="0"/>
              </a:rPr>
              <a:t>-</a:t>
            </a:r>
            <a:endParaRPr kumimoji="0" lang="en-US" altLang="zh-CN">
              <a:latin typeface="Tahoma" pitchFamily="34" charset="0"/>
            </a:endParaRPr>
          </a:p>
        </p:txBody>
      </p:sp>
      <p:sp>
        <p:nvSpPr>
          <p:cNvPr id="18443" name="Text Box 24"/>
          <p:cNvSpPr txBox="1">
            <a:spLocks noChangeArrowheads="1"/>
          </p:cNvSpPr>
          <p:nvPr/>
        </p:nvSpPr>
        <p:spPr bwMode="auto">
          <a:xfrm>
            <a:off x="6248400" y="2209800"/>
            <a:ext cx="29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>
                <a:latin typeface="Tahoma" pitchFamily="34" charset="0"/>
              </a:rPr>
              <a:t>-</a:t>
            </a:r>
            <a:endParaRPr kumimoji="0" lang="en-US" altLang="zh-CN">
              <a:latin typeface="Tahoma" pitchFamily="34" charset="0"/>
            </a:endParaRPr>
          </a:p>
        </p:txBody>
      </p:sp>
      <p:sp>
        <p:nvSpPr>
          <p:cNvPr id="18444" name="Text Box 25"/>
          <p:cNvSpPr txBox="1">
            <a:spLocks noChangeArrowheads="1"/>
          </p:cNvSpPr>
          <p:nvPr/>
        </p:nvSpPr>
        <p:spPr bwMode="auto">
          <a:xfrm>
            <a:off x="7070725" y="2700338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>
                <a:latin typeface="Tahoma" pitchFamily="34" charset="0"/>
              </a:rPr>
              <a:t>x</a:t>
            </a:r>
            <a:r>
              <a:rPr kumimoji="0" lang="sv-SE" altLang="zh-CN" baseline="-25000">
                <a:latin typeface="Tahoma" pitchFamily="34" charset="0"/>
              </a:rPr>
              <a:t>1</a:t>
            </a:r>
            <a:endParaRPr kumimoji="0" lang="en-US" altLang="zh-CN" baseline="-25000">
              <a:latin typeface="Tahoma" pitchFamily="34" charset="0"/>
            </a:endParaRPr>
          </a:p>
        </p:txBody>
      </p:sp>
      <p:sp>
        <p:nvSpPr>
          <p:cNvPr id="18445" name="Text Box 26"/>
          <p:cNvSpPr txBox="1">
            <a:spLocks noChangeArrowheads="1"/>
          </p:cNvSpPr>
          <p:nvPr/>
        </p:nvSpPr>
        <p:spPr bwMode="auto">
          <a:xfrm>
            <a:off x="5791200" y="1447800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>
                <a:latin typeface="Tahoma" pitchFamily="34" charset="0"/>
              </a:rPr>
              <a:t>x</a:t>
            </a:r>
            <a:r>
              <a:rPr kumimoji="0" lang="sv-SE" altLang="zh-CN" baseline="-25000">
                <a:latin typeface="Tahoma" pitchFamily="34" charset="0"/>
              </a:rPr>
              <a:t>2</a:t>
            </a:r>
            <a:endParaRPr kumimoji="0" lang="en-US" altLang="zh-CN" baseline="-25000">
              <a:latin typeface="Tahoma" pitchFamily="34" charset="0"/>
            </a:endParaRPr>
          </a:p>
        </p:txBody>
      </p:sp>
      <p:sp>
        <p:nvSpPr>
          <p:cNvPr id="18446" name="Text Box 27"/>
          <p:cNvSpPr txBox="1">
            <a:spLocks noChangeArrowheads="1"/>
          </p:cNvSpPr>
          <p:nvPr/>
        </p:nvSpPr>
        <p:spPr bwMode="auto">
          <a:xfrm>
            <a:off x="746125" y="4224338"/>
            <a:ext cx="6972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kumimoji="0" lang="sv-SE" altLang="zh-CN">
                <a:latin typeface="Tahoma" pitchFamily="34" charset="0"/>
              </a:rPr>
              <a:t> And(x</a:t>
            </a:r>
            <a:r>
              <a:rPr kumimoji="0" lang="sv-SE" altLang="zh-CN" baseline="-25000">
                <a:latin typeface="Tahoma" pitchFamily="34" charset="0"/>
              </a:rPr>
              <a:t>1</a:t>
            </a:r>
            <a:r>
              <a:rPr kumimoji="0" lang="sv-SE" altLang="zh-CN">
                <a:latin typeface="Tahoma" pitchFamily="34" charset="0"/>
              </a:rPr>
              <a:t>,x</a:t>
            </a:r>
            <a:r>
              <a:rPr kumimoji="0" lang="sv-SE" altLang="zh-CN" baseline="-25000">
                <a:latin typeface="Tahoma" pitchFamily="34" charset="0"/>
              </a:rPr>
              <a:t>2</a:t>
            </a:r>
            <a:r>
              <a:rPr kumimoji="0" lang="sv-SE" altLang="zh-CN">
                <a:latin typeface="Tahoma" pitchFamily="34" charset="0"/>
              </a:rPr>
              <a:t>) choose weights w</a:t>
            </a:r>
            <a:r>
              <a:rPr kumimoji="0" lang="sv-SE" altLang="zh-CN" baseline="-25000">
                <a:latin typeface="Tahoma" pitchFamily="34" charset="0"/>
              </a:rPr>
              <a:t>0</a:t>
            </a:r>
            <a:r>
              <a:rPr kumimoji="0" lang="sv-SE" altLang="zh-CN">
                <a:latin typeface="Tahoma" pitchFamily="34" charset="0"/>
              </a:rPr>
              <a:t>=-1.5, w</a:t>
            </a:r>
            <a:r>
              <a:rPr kumimoji="0" lang="sv-SE" altLang="zh-CN" baseline="-25000">
                <a:latin typeface="Tahoma" pitchFamily="34" charset="0"/>
              </a:rPr>
              <a:t>1</a:t>
            </a:r>
            <a:r>
              <a:rPr kumimoji="0" lang="sv-SE" altLang="zh-CN">
                <a:latin typeface="Tahoma" pitchFamily="34" charset="0"/>
              </a:rPr>
              <a:t>=1, w</a:t>
            </a:r>
            <a:r>
              <a:rPr kumimoji="0" lang="sv-SE" altLang="zh-CN" baseline="-25000">
                <a:latin typeface="Tahoma" pitchFamily="34" charset="0"/>
              </a:rPr>
              <a:t>2</a:t>
            </a:r>
            <a:r>
              <a:rPr kumimoji="0" lang="sv-SE" altLang="zh-CN">
                <a:latin typeface="Tahoma" pitchFamily="34" charset="0"/>
              </a:rPr>
              <a:t>=1</a:t>
            </a:r>
          </a:p>
          <a:p>
            <a:pPr eaLnBrk="1" hangingPunct="1">
              <a:buFontTx/>
              <a:buChar char="•"/>
            </a:pPr>
            <a:r>
              <a:rPr kumimoji="0" lang="sv-SE" altLang="zh-CN">
                <a:latin typeface="Tahoma" pitchFamily="34" charset="0"/>
              </a:rPr>
              <a:t>Xor  are not representable</a:t>
            </a:r>
            <a:endParaRPr kumimoji="0" lang="en-US" altLang="zh-CN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E9CB191-AE16-4633-8780-3D955EBEB28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Representational Power  of </a:t>
            </a:r>
            <a:r>
              <a:rPr lang="en-US" altLang="zh-CN" sz="2800" dirty="0" smtClean="0"/>
              <a:t>Networks </a:t>
            </a:r>
            <a:r>
              <a:rPr lang="en-US" altLang="zh-CN" sz="2800" dirty="0" smtClean="0"/>
              <a:t>of threshold units 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400" dirty="0" smtClean="0"/>
              <a:t>representing </a:t>
            </a:r>
            <a:r>
              <a:rPr lang="en-US" altLang="zh-CN" sz="2400" dirty="0" smtClean="0"/>
              <a:t>a rich variety of functions</a:t>
            </a:r>
          </a:p>
          <a:p>
            <a:pPr lvl="1" eaLnBrk="1" hangingPunct="1"/>
            <a:r>
              <a:rPr lang="en-US" altLang="zh-CN" sz="2400" dirty="0" smtClean="0"/>
              <a:t>Every </a:t>
            </a:r>
            <a:r>
              <a:rPr lang="en-US" altLang="zh-CN" sz="2400" dirty="0" err="1" smtClean="0"/>
              <a:t>boolean</a:t>
            </a:r>
            <a:r>
              <a:rPr lang="en-US" altLang="zh-CN" sz="2400" dirty="0" smtClean="0"/>
              <a:t> function can be represented by some network of </a:t>
            </a:r>
            <a:r>
              <a:rPr lang="en-US" altLang="zh-CN" sz="2400" dirty="0" err="1" smtClean="0"/>
              <a:t>perceptrons</a:t>
            </a:r>
            <a:r>
              <a:rPr lang="en-US" altLang="zh-CN" sz="2400" dirty="0" smtClean="0"/>
              <a:t> only two  level deep</a:t>
            </a:r>
          </a:p>
          <a:p>
            <a:pPr lvl="1" eaLnBrk="1" hangingPunct="1"/>
            <a:r>
              <a:rPr lang="en-US" altLang="zh-CN" sz="2400" dirty="0" smtClean="0"/>
              <a:t>One way</a:t>
            </a:r>
          </a:p>
          <a:p>
            <a:pPr lvl="2" eaLnBrk="1" hangingPunct="1"/>
            <a:r>
              <a:rPr lang="en-US" altLang="zh-CN" sz="2000" dirty="0" smtClean="0"/>
              <a:t>Representing the Boolean function in disjunctive normal form</a:t>
            </a:r>
          </a:p>
          <a:p>
            <a:pPr lvl="2" eaLnBrk="1" hangingPunct="1"/>
            <a:endParaRPr lang="en-US" altLang="zh-CN" sz="2000" dirty="0" smtClean="0"/>
          </a:p>
          <a:p>
            <a:pPr lvl="2" eaLnBrk="1" hangingPunct="1"/>
            <a:r>
              <a:rPr lang="sv-SE" altLang="zh-CN" sz="2000" dirty="0" smtClean="0">
                <a:sym typeface="Symbol" pitchFamily="18" charset="2"/>
              </a:rPr>
              <a:t>(x</a:t>
            </a:r>
            <a:r>
              <a:rPr lang="sv-SE" altLang="zh-CN" sz="2000" baseline="-25000" dirty="0" smtClean="0">
                <a:sym typeface="Symbol" pitchFamily="18" charset="2"/>
              </a:rPr>
              <a:t>1</a:t>
            </a:r>
            <a:r>
              <a:rPr lang="sv-SE" altLang="zh-CN" sz="2000" dirty="0" smtClean="0">
                <a:sym typeface="Symbol" pitchFamily="18" charset="2"/>
              </a:rPr>
              <a:t>  x</a:t>
            </a:r>
            <a:r>
              <a:rPr lang="sv-SE" altLang="zh-CN" sz="2000" baseline="-25000" dirty="0" smtClean="0">
                <a:sym typeface="Symbol" pitchFamily="18" charset="2"/>
              </a:rPr>
              <a:t>2</a:t>
            </a:r>
            <a:r>
              <a:rPr lang="sv-SE" altLang="zh-CN" sz="2000" dirty="0" smtClean="0">
                <a:sym typeface="Symbol" pitchFamily="18" charset="2"/>
              </a:rPr>
              <a:t>  x</a:t>
            </a:r>
            <a:r>
              <a:rPr lang="sv-SE" altLang="zh-CN" sz="2000" baseline="-25000" dirty="0" smtClean="0">
                <a:sym typeface="Symbol" pitchFamily="18" charset="2"/>
              </a:rPr>
              <a:t>3</a:t>
            </a:r>
            <a:r>
              <a:rPr lang="sv-SE" altLang="zh-CN" sz="2000" dirty="0" smtClean="0">
                <a:sym typeface="Symbol" pitchFamily="18" charset="2"/>
              </a:rPr>
              <a:t> ) v (x</a:t>
            </a:r>
            <a:r>
              <a:rPr lang="sv-SE" altLang="zh-CN" sz="2000" baseline="-25000" dirty="0" smtClean="0">
                <a:sym typeface="Symbol" pitchFamily="18" charset="2"/>
              </a:rPr>
              <a:t>3</a:t>
            </a:r>
            <a:r>
              <a:rPr lang="sv-SE" altLang="zh-CN" sz="2000" dirty="0" smtClean="0">
                <a:sym typeface="Symbol" pitchFamily="18" charset="2"/>
              </a:rPr>
              <a:t>  x</a:t>
            </a:r>
            <a:r>
              <a:rPr lang="sv-SE" altLang="zh-CN" sz="2000" baseline="-25000" dirty="0" smtClean="0">
                <a:sym typeface="Symbol" pitchFamily="18" charset="2"/>
              </a:rPr>
              <a:t>4</a:t>
            </a:r>
            <a:r>
              <a:rPr lang="sv-SE" altLang="zh-CN" sz="2000" dirty="0" smtClean="0">
                <a:sym typeface="Symbol" pitchFamily="18" charset="2"/>
              </a:rPr>
              <a:t>  x</a:t>
            </a:r>
            <a:r>
              <a:rPr lang="sv-SE" altLang="zh-CN" sz="2000" baseline="-25000" dirty="0" smtClean="0">
                <a:sym typeface="Symbol" pitchFamily="18" charset="2"/>
              </a:rPr>
              <a:t>5</a:t>
            </a:r>
            <a:r>
              <a:rPr lang="sv-SE" altLang="zh-CN" sz="2000" dirty="0" smtClean="0">
                <a:sym typeface="Symbol" pitchFamily="18" charset="2"/>
              </a:rPr>
              <a:t> ) </a:t>
            </a:r>
            <a:endParaRPr lang="en-US" altLang="zh-CN" sz="2000" dirty="0" smtClean="0"/>
          </a:p>
          <a:p>
            <a:pPr lvl="2" eaLnBrk="1" hangingPunct="1"/>
            <a:endParaRPr lang="en-US" altLang="zh-CN" sz="2000" dirty="0" smtClean="0"/>
          </a:p>
          <a:p>
            <a:pPr lvl="1" eaLnBrk="1" hangingPunct="1"/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F4FB8F3-218A-41B7-968F-3B3A347CDC8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4.4.2 The Perceptron Training Rule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5114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Understanding how to learn the weights for a single </a:t>
            </a:r>
            <a:r>
              <a:rPr lang="en-US" altLang="zh-CN" sz="2800" dirty="0" err="1" smtClean="0"/>
              <a:t>perceptron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The learning problem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determining a  weight vector that causes the </a:t>
            </a:r>
            <a:r>
              <a:rPr lang="en-US" altLang="zh-CN" sz="2400" dirty="0" err="1" smtClean="0"/>
              <a:t>perceptron</a:t>
            </a:r>
            <a:r>
              <a:rPr lang="en-US" altLang="zh-CN" sz="2400" dirty="0" smtClean="0"/>
              <a:t> to produce the correct  1 or -1  for </a:t>
            </a:r>
            <a:r>
              <a:rPr lang="en-US" altLang="zh-CN" sz="2400" dirty="0" smtClean="0"/>
              <a:t>training </a:t>
            </a:r>
            <a:r>
              <a:rPr lang="en-US" altLang="zh-CN" sz="2400" dirty="0" smtClean="0"/>
              <a:t>examples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Learning algorithms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err="1" smtClean="0"/>
              <a:t>Perceptron</a:t>
            </a:r>
            <a:r>
              <a:rPr lang="en-US" altLang="zh-CN" sz="2000" dirty="0" smtClean="0"/>
              <a:t> training rule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/>
              <a:t>The delta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Both converge </a:t>
            </a:r>
            <a:r>
              <a:rPr lang="en-US" altLang="zh-CN" sz="2400" dirty="0" smtClean="0"/>
              <a:t>to </a:t>
            </a:r>
            <a:r>
              <a:rPr lang="en-US" altLang="zh-CN" sz="2400" dirty="0" smtClean="0"/>
              <a:t>an acceptable </a:t>
            </a:r>
            <a:r>
              <a:rPr lang="en-US" altLang="zh-CN" sz="2400" dirty="0" smtClean="0"/>
              <a:t>weight vector 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/>
              <a:t>the </a:t>
            </a:r>
            <a:r>
              <a:rPr lang="en-US" altLang="zh-CN" sz="2000" dirty="0" smtClean="0"/>
              <a:t>base for multi-layer network learning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AD82EC-128F-4AE4-8B0B-018A54DD372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793037" cy="828675"/>
          </a:xfrm>
          <a:noFill/>
        </p:spPr>
        <p:txBody>
          <a:bodyPr anchor="b"/>
          <a:lstStyle/>
          <a:p>
            <a:pPr eaLnBrk="1" hangingPunct="1"/>
            <a:r>
              <a:rPr lang="sv-SE" altLang="zh-CN" sz="3600" dirty="0" smtClean="0"/>
              <a:t>Perceptron Learning Rule</a:t>
            </a:r>
          </a:p>
        </p:txBody>
      </p:sp>
      <p:sp>
        <p:nvSpPr>
          <p:cNvPr id="21509" name="Text Box 9"/>
          <p:cNvSpPr txBox="1">
            <a:spLocks noChangeArrowheads="1"/>
          </p:cNvSpPr>
          <p:nvPr/>
        </p:nvSpPr>
        <p:spPr bwMode="auto">
          <a:xfrm>
            <a:off x="530225" y="1414463"/>
            <a:ext cx="718185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 dirty="0">
                <a:latin typeface="Tahoma" pitchFamily="34" charset="0"/>
              </a:rPr>
              <a:t>w</a:t>
            </a:r>
            <a:r>
              <a:rPr kumimoji="0" lang="sv-SE" altLang="zh-CN" baseline="-25000" dirty="0">
                <a:latin typeface="Tahoma" pitchFamily="34" charset="0"/>
              </a:rPr>
              <a:t>i</a:t>
            </a:r>
            <a:r>
              <a:rPr kumimoji="0" lang="sv-SE" altLang="zh-CN" dirty="0">
                <a:latin typeface="Tahoma" pitchFamily="34" charset="0"/>
              </a:rPr>
              <a:t> = w</a:t>
            </a:r>
            <a:r>
              <a:rPr kumimoji="0" lang="sv-SE" altLang="zh-CN" baseline="-25000" dirty="0">
                <a:latin typeface="Tahoma" pitchFamily="34" charset="0"/>
              </a:rPr>
              <a:t>i</a:t>
            </a:r>
            <a:r>
              <a:rPr kumimoji="0" lang="sv-SE" altLang="zh-CN" dirty="0">
                <a:latin typeface="Tahoma" pitchFamily="34" charset="0"/>
              </a:rPr>
              <a:t> + </a:t>
            </a:r>
            <a:r>
              <a:rPr kumimoji="0" lang="sv-SE" altLang="zh-CN" dirty="0">
                <a:latin typeface="Tahoma" pitchFamily="34" charset="0"/>
                <a:sym typeface="Symbol" pitchFamily="18" charset="2"/>
              </a:rPr>
              <a:t>w</a:t>
            </a:r>
            <a:r>
              <a:rPr kumimoji="0" lang="sv-SE" altLang="zh-CN" baseline="-25000" dirty="0">
                <a:latin typeface="Tahoma" pitchFamily="34" charset="0"/>
                <a:sym typeface="Symbol" pitchFamily="18" charset="2"/>
              </a:rPr>
              <a:t>i</a:t>
            </a:r>
          </a:p>
          <a:p>
            <a:pPr eaLnBrk="1" hangingPunct="1"/>
            <a:r>
              <a:rPr kumimoji="0" lang="sv-SE" altLang="zh-CN" dirty="0">
                <a:latin typeface="Tahoma" pitchFamily="34" charset="0"/>
                <a:sym typeface="Symbol" pitchFamily="18" charset="2"/>
              </a:rPr>
              <a:t>w</a:t>
            </a:r>
            <a:r>
              <a:rPr kumimoji="0" lang="sv-SE" altLang="zh-CN" baseline="-25000" dirty="0">
                <a:latin typeface="Tahoma" pitchFamily="34" charset="0"/>
                <a:sym typeface="Symbol" pitchFamily="18" charset="2"/>
              </a:rPr>
              <a:t>i</a:t>
            </a:r>
            <a:r>
              <a:rPr kumimoji="0" lang="sv-SE" altLang="zh-CN" dirty="0">
                <a:latin typeface="Tahoma" pitchFamily="34" charset="0"/>
                <a:sym typeface="Symbol" pitchFamily="18" charset="2"/>
              </a:rPr>
              <a:t> =  (t - o) x</a:t>
            </a:r>
            <a:r>
              <a:rPr kumimoji="0" lang="sv-SE" altLang="zh-CN" baseline="-25000" dirty="0">
                <a:latin typeface="Tahoma" pitchFamily="34" charset="0"/>
                <a:sym typeface="Symbol" pitchFamily="18" charset="2"/>
              </a:rPr>
              <a:t>i</a:t>
            </a:r>
          </a:p>
          <a:p>
            <a:pPr eaLnBrk="1" hangingPunct="1"/>
            <a:r>
              <a:rPr kumimoji="0" lang="sv-SE" altLang="zh-CN" dirty="0">
                <a:latin typeface="Tahoma" pitchFamily="34" charset="0"/>
                <a:sym typeface="Symbol" pitchFamily="18" charset="2"/>
              </a:rPr>
              <a:t>t=c(x) </a:t>
            </a:r>
            <a:r>
              <a:rPr kumimoji="0" lang="sv-SE" altLang="zh-CN" dirty="0" smtClean="0">
                <a:latin typeface="Tahoma" pitchFamily="34" charset="0"/>
                <a:sym typeface="Symbol" pitchFamily="18" charset="2"/>
              </a:rPr>
              <a:t>: </a:t>
            </a:r>
            <a:r>
              <a:rPr kumimoji="0" lang="sv-SE" altLang="zh-CN" dirty="0">
                <a:latin typeface="Tahoma" pitchFamily="34" charset="0"/>
                <a:sym typeface="Symbol" pitchFamily="18" charset="2"/>
              </a:rPr>
              <a:t>the target value</a:t>
            </a:r>
          </a:p>
          <a:p>
            <a:pPr eaLnBrk="1" hangingPunct="1"/>
            <a:r>
              <a:rPr kumimoji="0" lang="sv-SE" altLang="zh-CN" dirty="0">
                <a:latin typeface="Tahoma" pitchFamily="34" charset="0"/>
                <a:sym typeface="Symbol" pitchFamily="18" charset="2"/>
              </a:rPr>
              <a:t>o :</a:t>
            </a:r>
            <a:r>
              <a:rPr kumimoji="0" lang="sv-SE" altLang="zh-CN" dirty="0" smtClean="0">
                <a:latin typeface="Tahoma" pitchFamily="34" charset="0"/>
                <a:sym typeface="Symbol" pitchFamily="18" charset="2"/>
              </a:rPr>
              <a:t> </a:t>
            </a:r>
            <a:r>
              <a:rPr kumimoji="0" lang="sv-SE" altLang="zh-CN" dirty="0">
                <a:latin typeface="Tahoma" pitchFamily="34" charset="0"/>
                <a:sym typeface="Symbol" pitchFamily="18" charset="2"/>
              </a:rPr>
              <a:t>the perceptron output</a:t>
            </a:r>
          </a:p>
          <a:p>
            <a:pPr eaLnBrk="1" hangingPunct="1"/>
            <a:r>
              <a:rPr kumimoji="0" lang="sv-SE" altLang="zh-CN" dirty="0">
                <a:latin typeface="Tahoma" pitchFamily="34" charset="0"/>
                <a:sym typeface="Symbol" pitchFamily="18" charset="2"/>
              </a:rPr>
              <a:t> :</a:t>
            </a:r>
            <a:r>
              <a:rPr kumimoji="0" lang="sv-SE" altLang="zh-CN" dirty="0" smtClean="0">
                <a:latin typeface="Tahoma" pitchFamily="34" charset="0"/>
                <a:sym typeface="Symbol" pitchFamily="18" charset="2"/>
              </a:rPr>
              <a:t> </a:t>
            </a:r>
            <a:r>
              <a:rPr kumimoji="0" lang="sv-SE" altLang="zh-CN" dirty="0">
                <a:latin typeface="Tahoma" pitchFamily="34" charset="0"/>
                <a:sym typeface="Symbol" pitchFamily="18" charset="2"/>
              </a:rPr>
              <a:t>a small constant (e.g. 0.1), called </a:t>
            </a:r>
            <a:r>
              <a:rPr kumimoji="0" lang="sv-SE" altLang="zh-CN" i="1" dirty="0">
                <a:latin typeface="Tahoma" pitchFamily="34" charset="0"/>
                <a:sym typeface="Symbol" pitchFamily="18" charset="2"/>
              </a:rPr>
              <a:t>learning rate</a:t>
            </a:r>
            <a:endParaRPr kumimoji="0" lang="en-US" altLang="zh-CN" i="1" dirty="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21510" name="Text Box 10"/>
          <p:cNvSpPr txBox="1">
            <a:spLocks noChangeArrowheads="1"/>
          </p:cNvSpPr>
          <p:nvPr/>
        </p:nvSpPr>
        <p:spPr bwMode="auto">
          <a:xfrm>
            <a:off x="377825" y="3590925"/>
            <a:ext cx="8514655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FontTx/>
              <a:buChar char="•"/>
            </a:pPr>
            <a:r>
              <a:rPr kumimoji="0" lang="sv-SE" altLang="zh-CN" dirty="0">
                <a:latin typeface="Tahoma" pitchFamily="34" charset="0"/>
              </a:rPr>
              <a:t> If the output is correct (t=o), </a:t>
            </a:r>
            <a:r>
              <a:rPr kumimoji="0" lang="sv-SE" altLang="zh-CN" dirty="0" smtClean="0">
                <a:latin typeface="Tahoma" pitchFamily="34" charset="0"/>
              </a:rPr>
              <a:t>w</a:t>
            </a:r>
            <a:r>
              <a:rPr kumimoji="0" lang="sv-SE" altLang="zh-CN" baseline="-25000" dirty="0" smtClean="0">
                <a:latin typeface="Tahoma" pitchFamily="34" charset="0"/>
              </a:rPr>
              <a:t>i</a:t>
            </a:r>
            <a:r>
              <a:rPr kumimoji="0" lang="sv-SE" altLang="zh-CN" dirty="0" smtClean="0">
                <a:latin typeface="Tahoma" pitchFamily="34" charset="0"/>
              </a:rPr>
              <a:t> </a:t>
            </a:r>
            <a:r>
              <a:rPr kumimoji="0" lang="sv-SE" altLang="zh-CN" dirty="0">
                <a:latin typeface="Tahoma" pitchFamily="34" charset="0"/>
              </a:rPr>
              <a:t>are not changed</a:t>
            </a:r>
          </a:p>
          <a:p>
            <a:pPr eaLnBrk="1" hangingPunct="1">
              <a:buFontTx/>
              <a:buChar char="•"/>
            </a:pPr>
            <a:r>
              <a:rPr kumimoji="0" lang="sv-SE" altLang="zh-CN" dirty="0">
                <a:latin typeface="Tahoma" pitchFamily="34" charset="0"/>
              </a:rPr>
              <a:t> If the output is incorrect (t</a:t>
            </a:r>
            <a:r>
              <a:rPr kumimoji="0" lang="sv-SE" altLang="zh-CN" dirty="0">
                <a:latin typeface="Tahoma" pitchFamily="34" charset="0"/>
                <a:sym typeface="Symbol" pitchFamily="18" charset="2"/>
              </a:rPr>
              <a:t>o), </a:t>
            </a:r>
            <a:r>
              <a:rPr kumimoji="0" lang="sv-SE" altLang="zh-CN" dirty="0" smtClean="0">
                <a:latin typeface="Tahoma" pitchFamily="34" charset="0"/>
                <a:sym typeface="Symbol" pitchFamily="18" charset="2"/>
              </a:rPr>
              <a:t>w</a:t>
            </a:r>
            <a:r>
              <a:rPr kumimoji="0" lang="sv-SE" altLang="zh-CN" baseline="-25000" dirty="0" smtClean="0">
                <a:latin typeface="Tahoma" pitchFamily="34" charset="0"/>
                <a:sym typeface="Symbol" pitchFamily="18" charset="2"/>
              </a:rPr>
              <a:t>i</a:t>
            </a:r>
            <a:r>
              <a:rPr kumimoji="0" lang="sv-SE" altLang="zh-CN" dirty="0" smtClean="0">
                <a:latin typeface="Tahoma" pitchFamily="34" charset="0"/>
                <a:sym typeface="Symbol" pitchFamily="18" charset="2"/>
              </a:rPr>
              <a:t> </a:t>
            </a:r>
            <a:r>
              <a:rPr kumimoji="0" lang="sv-SE" altLang="zh-CN" dirty="0">
                <a:latin typeface="Tahoma" pitchFamily="34" charset="0"/>
                <a:sym typeface="Symbol" pitchFamily="18" charset="2"/>
              </a:rPr>
              <a:t>are changed </a:t>
            </a:r>
          </a:p>
          <a:p>
            <a:pPr eaLnBrk="1" hangingPunct="1"/>
            <a:r>
              <a:rPr kumimoji="0" lang="sv-SE" altLang="zh-CN" dirty="0">
                <a:latin typeface="Tahoma" pitchFamily="34" charset="0"/>
              </a:rPr>
              <a:t>   such that the output of the perceptron for the new weights </a:t>
            </a:r>
          </a:p>
          <a:p>
            <a:pPr eaLnBrk="1" hangingPunct="1"/>
            <a:r>
              <a:rPr kumimoji="0" lang="sv-SE" altLang="zh-CN" dirty="0">
                <a:latin typeface="Tahoma" pitchFamily="34" charset="0"/>
              </a:rPr>
              <a:t>   is </a:t>
            </a:r>
            <a:r>
              <a:rPr kumimoji="0" lang="sv-SE" altLang="zh-CN" i="1" dirty="0">
                <a:latin typeface="Tahoma" pitchFamily="34" charset="0"/>
              </a:rPr>
              <a:t>closer</a:t>
            </a:r>
            <a:r>
              <a:rPr kumimoji="0" lang="sv-SE" altLang="zh-CN" dirty="0">
                <a:latin typeface="Tahoma" pitchFamily="34" charset="0"/>
              </a:rPr>
              <a:t> to t.</a:t>
            </a:r>
          </a:p>
          <a:p>
            <a:pPr eaLnBrk="1" hangingPunct="1">
              <a:buFontTx/>
              <a:buChar char="•"/>
            </a:pPr>
            <a:r>
              <a:rPr kumimoji="0" lang="sv-SE" altLang="zh-CN" dirty="0">
                <a:latin typeface="Tahoma" pitchFamily="34" charset="0"/>
              </a:rPr>
              <a:t> </a:t>
            </a:r>
            <a:r>
              <a:rPr kumimoji="0" lang="sv-SE" altLang="zh-CN" dirty="0" smtClean="0">
                <a:latin typeface="Tahoma" pitchFamily="34" charset="0"/>
              </a:rPr>
              <a:t>Converge condition of the learning algorithm</a:t>
            </a:r>
            <a:endParaRPr kumimoji="0" lang="sv-SE" altLang="zh-CN" dirty="0">
              <a:latin typeface="Tahoma" pitchFamily="34" charset="0"/>
            </a:endParaRPr>
          </a:p>
          <a:p>
            <a:pPr lvl="1" eaLnBrk="1" hangingPunct="1">
              <a:buFontTx/>
              <a:buChar char="•"/>
            </a:pPr>
            <a:r>
              <a:rPr kumimoji="0" lang="sv-SE" altLang="zh-CN" dirty="0">
                <a:latin typeface="Tahoma" pitchFamily="34" charset="0"/>
              </a:rPr>
              <a:t> the training data is linearly separable</a:t>
            </a:r>
          </a:p>
          <a:p>
            <a:pPr lvl="1" eaLnBrk="1" hangingPunct="1">
              <a:buFontTx/>
              <a:buChar char="•"/>
            </a:pPr>
            <a:r>
              <a:rPr kumimoji="0" lang="sv-SE" altLang="zh-CN" dirty="0">
                <a:latin typeface="Tahoma" pitchFamily="34" charset="0"/>
              </a:rPr>
              <a:t> </a:t>
            </a:r>
            <a:r>
              <a:rPr kumimoji="0" lang="sv-SE" altLang="zh-CN" sz="2800" dirty="0">
                <a:latin typeface="Tahoma" pitchFamily="34" charset="0"/>
                <a:sym typeface="Symbol" pitchFamily="18" charset="2"/>
              </a:rPr>
              <a:t></a:t>
            </a:r>
            <a:r>
              <a:rPr kumimoji="0" lang="sv-SE" altLang="zh-CN" dirty="0">
                <a:latin typeface="Tahoma" pitchFamily="34" charset="0"/>
              </a:rPr>
              <a:t> is sufficiently small </a:t>
            </a:r>
            <a:endParaRPr kumimoji="0" lang="en-US" altLang="zh-CN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03F0483-2CF3-499F-8D8E-882FF63EF708}" type="slidenum">
              <a:rPr lang="en-US" altLang="zh-CN"/>
              <a:pPr/>
              <a:t>19</a:t>
            </a:fld>
            <a:endParaRPr lang="en-US" altLang="zh-CN"/>
          </a:p>
        </p:txBody>
      </p:sp>
      <p:pic>
        <p:nvPicPr>
          <p:cNvPr id="22532" name="Picture 5" descr="perceptr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676400"/>
            <a:ext cx="6400800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9094" name="Group 6"/>
          <p:cNvGrpSpPr>
            <a:grpSpLocks/>
          </p:cNvGrpSpPr>
          <p:nvPr/>
        </p:nvGrpSpPr>
        <p:grpSpPr bwMode="auto">
          <a:xfrm>
            <a:off x="2057400" y="1752600"/>
            <a:ext cx="2438400" cy="1752600"/>
            <a:chOff x="480" y="1104"/>
            <a:chExt cx="1536" cy="1104"/>
          </a:xfrm>
        </p:grpSpPr>
        <p:sp>
          <p:nvSpPr>
            <p:cNvPr id="22563" name="Text Box 7"/>
            <p:cNvSpPr txBox="1">
              <a:spLocks noChangeArrowheads="1"/>
            </p:cNvSpPr>
            <p:nvPr/>
          </p:nvSpPr>
          <p:spPr bwMode="auto">
            <a:xfrm>
              <a:off x="480" y="1104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solidFill>
                    <a:srgbClr val="FF3300"/>
                  </a:solidFill>
                  <a:latin typeface="Tahoma" pitchFamily="34" charset="0"/>
                </a:rPr>
                <a:t>t=1</a:t>
              </a:r>
              <a:endParaRPr kumimoji="0" lang="en-US" altLang="zh-CN">
                <a:solidFill>
                  <a:srgbClr val="FF3300"/>
                </a:solidFill>
                <a:latin typeface="Tahoma" pitchFamily="34" charset="0"/>
              </a:endParaRPr>
            </a:p>
          </p:txBody>
        </p:sp>
        <p:sp>
          <p:nvSpPr>
            <p:cNvPr id="22564" name="Line 8"/>
            <p:cNvSpPr>
              <a:spLocks noChangeShapeType="1"/>
            </p:cNvSpPr>
            <p:nvPr/>
          </p:nvSpPr>
          <p:spPr bwMode="auto">
            <a:xfrm>
              <a:off x="864" y="1296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5" name="Line 9"/>
            <p:cNvSpPr>
              <a:spLocks noChangeShapeType="1"/>
            </p:cNvSpPr>
            <p:nvPr/>
          </p:nvSpPr>
          <p:spPr bwMode="auto">
            <a:xfrm>
              <a:off x="864" y="1248"/>
              <a:ext cx="115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6" name="Line 10"/>
            <p:cNvSpPr>
              <a:spLocks noChangeShapeType="1"/>
            </p:cNvSpPr>
            <p:nvPr/>
          </p:nvSpPr>
          <p:spPr bwMode="auto">
            <a:xfrm>
              <a:off x="768" y="1392"/>
              <a:ext cx="48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9099" name="Group 11"/>
          <p:cNvGrpSpPr>
            <a:grpSpLocks/>
          </p:cNvGrpSpPr>
          <p:nvPr/>
        </p:nvGrpSpPr>
        <p:grpSpPr bwMode="auto">
          <a:xfrm>
            <a:off x="4800600" y="1524000"/>
            <a:ext cx="1852613" cy="1828800"/>
            <a:chOff x="2208" y="1008"/>
            <a:chExt cx="1167" cy="1152"/>
          </a:xfrm>
        </p:grpSpPr>
        <p:sp>
          <p:nvSpPr>
            <p:cNvPr id="22560" name="Text Box 12"/>
            <p:cNvSpPr txBox="1">
              <a:spLocks noChangeArrowheads="1"/>
            </p:cNvSpPr>
            <p:nvPr/>
          </p:nvSpPr>
          <p:spPr bwMode="auto">
            <a:xfrm>
              <a:off x="2880" y="1008"/>
              <a:ext cx="4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solidFill>
                    <a:schemeClr val="accent2"/>
                  </a:solidFill>
                  <a:latin typeface="Tahoma" pitchFamily="34" charset="0"/>
                </a:rPr>
                <a:t>t=-1</a:t>
              </a:r>
              <a:endParaRPr kumimoji="0" lang="en-US" altLang="zh-CN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22561" name="Line 13"/>
            <p:cNvSpPr>
              <a:spLocks noChangeShapeType="1"/>
            </p:cNvSpPr>
            <p:nvPr/>
          </p:nvSpPr>
          <p:spPr bwMode="auto">
            <a:xfrm flipH="1">
              <a:off x="2640" y="1152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62" name="Line 14"/>
            <p:cNvSpPr>
              <a:spLocks noChangeShapeType="1"/>
            </p:cNvSpPr>
            <p:nvPr/>
          </p:nvSpPr>
          <p:spPr bwMode="auto">
            <a:xfrm flipH="1">
              <a:off x="2208" y="1296"/>
              <a:ext cx="72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9103" name="Group 15"/>
          <p:cNvGrpSpPr>
            <a:grpSpLocks/>
          </p:cNvGrpSpPr>
          <p:nvPr/>
        </p:nvGrpSpPr>
        <p:grpSpPr bwMode="auto">
          <a:xfrm>
            <a:off x="0" y="2565400"/>
            <a:ext cx="3978275" cy="830263"/>
            <a:chOff x="86" y="1701"/>
            <a:chExt cx="2506" cy="523"/>
          </a:xfrm>
        </p:grpSpPr>
        <p:sp>
          <p:nvSpPr>
            <p:cNvPr id="22558" name="Text Box 16"/>
            <p:cNvSpPr txBox="1">
              <a:spLocks noChangeArrowheads="1"/>
            </p:cNvSpPr>
            <p:nvPr/>
          </p:nvSpPr>
          <p:spPr bwMode="auto">
            <a:xfrm>
              <a:off x="86" y="1701"/>
              <a:ext cx="1948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solidFill>
                    <a:srgbClr val="008000"/>
                  </a:solidFill>
                  <a:latin typeface="Tahoma" pitchFamily="34" charset="0"/>
                </a:rPr>
                <a:t>w0=[0.25 –0.1 0.5]</a:t>
              </a:r>
            </a:p>
            <a:p>
              <a:pPr eaLnBrk="1" hangingPunct="1"/>
              <a:r>
                <a:rPr kumimoji="0" lang="sv-SE" altLang="zh-CN">
                  <a:solidFill>
                    <a:srgbClr val="008000"/>
                  </a:solidFill>
                  <a:latin typeface="Tahoma" pitchFamily="34" charset="0"/>
                </a:rPr>
                <a:t>0.25-0.1 x</a:t>
              </a:r>
              <a:r>
                <a:rPr kumimoji="0" lang="sv-SE" altLang="zh-CN" baseline="-25000">
                  <a:solidFill>
                    <a:srgbClr val="008000"/>
                  </a:solidFill>
                  <a:latin typeface="Tahoma" pitchFamily="34" charset="0"/>
                </a:rPr>
                <a:t>1</a:t>
              </a:r>
              <a:r>
                <a:rPr kumimoji="0" lang="sv-SE" altLang="zh-CN">
                  <a:solidFill>
                    <a:srgbClr val="008000"/>
                  </a:solidFill>
                  <a:latin typeface="Tahoma" pitchFamily="34" charset="0"/>
                </a:rPr>
                <a:t>+0.5 x</a:t>
              </a:r>
              <a:r>
                <a:rPr kumimoji="0" lang="sv-SE" altLang="zh-CN" baseline="-25000">
                  <a:solidFill>
                    <a:srgbClr val="008000"/>
                  </a:solidFill>
                  <a:latin typeface="Tahoma" pitchFamily="34" charset="0"/>
                </a:rPr>
                <a:t>2</a:t>
              </a:r>
              <a:r>
                <a:rPr kumimoji="0" lang="sv-SE" altLang="zh-CN">
                  <a:solidFill>
                    <a:srgbClr val="008000"/>
                  </a:solidFill>
                  <a:latin typeface="Tahoma" pitchFamily="34" charset="0"/>
                </a:rPr>
                <a:t>=0</a:t>
              </a:r>
              <a:endParaRPr kumimoji="0" lang="en-US" altLang="zh-CN">
                <a:solidFill>
                  <a:srgbClr val="008000"/>
                </a:solidFill>
                <a:latin typeface="Tahoma" pitchFamily="34" charset="0"/>
              </a:endParaRPr>
            </a:p>
          </p:txBody>
        </p:sp>
        <p:sp>
          <p:nvSpPr>
            <p:cNvPr id="22559" name="Line 17"/>
            <p:cNvSpPr>
              <a:spLocks noChangeShapeType="1"/>
            </p:cNvSpPr>
            <p:nvPr/>
          </p:nvSpPr>
          <p:spPr bwMode="auto">
            <a:xfrm>
              <a:off x="1728" y="1872"/>
              <a:ext cx="86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9106" name="Group 18"/>
          <p:cNvGrpSpPr>
            <a:grpSpLocks/>
          </p:cNvGrpSpPr>
          <p:nvPr/>
        </p:nvGrpSpPr>
        <p:grpSpPr bwMode="auto">
          <a:xfrm>
            <a:off x="3352800" y="2057400"/>
            <a:ext cx="2057400" cy="1295400"/>
            <a:chOff x="2112" y="1296"/>
            <a:chExt cx="1296" cy="816"/>
          </a:xfrm>
        </p:grpSpPr>
        <p:sp>
          <p:nvSpPr>
            <p:cNvPr id="22556" name="Freeform 19" descr="Wide downward diagonal"/>
            <p:cNvSpPr>
              <a:spLocks/>
            </p:cNvSpPr>
            <p:nvPr/>
          </p:nvSpPr>
          <p:spPr bwMode="auto">
            <a:xfrm>
              <a:off x="2112" y="1296"/>
              <a:ext cx="1296" cy="816"/>
            </a:xfrm>
            <a:custGeom>
              <a:avLst/>
              <a:gdLst>
                <a:gd name="T0" fmla="*/ 0 w 1296"/>
                <a:gd name="T1" fmla="*/ 816 h 816"/>
                <a:gd name="T2" fmla="*/ 0 w 1296"/>
                <a:gd name="T3" fmla="*/ 0 h 816"/>
                <a:gd name="T4" fmla="*/ 1296 w 1296"/>
                <a:gd name="T5" fmla="*/ 0 h 816"/>
                <a:gd name="T6" fmla="*/ 1296 w 1296"/>
                <a:gd name="T7" fmla="*/ 528 h 816"/>
                <a:gd name="T8" fmla="*/ 0 w 1296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6" h="816">
                  <a:moveTo>
                    <a:pt x="0" y="816"/>
                  </a:moveTo>
                  <a:lnTo>
                    <a:pt x="0" y="0"/>
                  </a:lnTo>
                  <a:lnTo>
                    <a:pt x="1296" y="0"/>
                  </a:lnTo>
                  <a:lnTo>
                    <a:pt x="1296" y="528"/>
                  </a:lnTo>
                  <a:lnTo>
                    <a:pt x="0" y="816"/>
                  </a:lnTo>
                  <a:close/>
                </a:path>
              </a:pathLst>
            </a:custGeom>
            <a:pattFill prst="wdDnDiag">
              <a:fgClr>
                <a:srgbClr val="008000"/>
              </a:fgClr>
              <a:bgClr>
                <a:srgbClr val="FFFFFF"/>
              </a:bgClr>
            </a:pattFill>
            <a:ln w="38100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7" name="Text Box 20"/>
            <p:cNvSpPr txBox="1">
              <a:spLocks noChangeArrowheads="1"/>
            </p:cNvSpPr>
            <p:nvPr/>
          </p:nvSpPr>
          <p:spPr bwMode="auto">
            <a:xfrm>
              <a:off x="2496" y="1440"/>
              <a:ext cx="5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 b="1">
                  <a:solidFill>
                    <a:srgbClr val="FF3300"/>
                  </a:solidFill>
                  <a:latin typeface="Tahoma" pitchFamily="34" charset="0"/>
                </a:rPr>
                <a:t>o=1</a:t>
              </a:r>
              <a:endParaRPr kumimoji="0" lang="en-US" altLang="zh-CN" b="1">
                <a:solidFill>
                  <a:srgbClr val="FF3300"/>
                </a:solidFill>
                <a:latin typeface="Tahoma" pitchFamily="34" charset="0"/>
              </a:endParaRPr>
            </a:p>
          </p:txBody>
        </p:sp>
      </p:grpSp>
      <p:grpSp>
        <p:nvGrpSpPr>
          <p:cNvPr id="89109" name="Group 21"/>
          <p:cNvGrpSpPr>
            <a:grpSpLocks/>
          </p:cNvGrpSpPr>
          <p:nvPr/>
        </p:nvGrpSpPr>
        <p:grpSpPr bwMode="auto">
          <a:xfrm>
            <a:off x="3352800" y="2895600"/>
            <a:ext cx="2057400" cy="762000"/>
            <a:chOff x="2112" y="1824"/>
            <a:chExt cx="1296" cy="480"/>
          </a:xfrm>
        </p:grpSpPr>
        <p:sp>
          <p:nvSpPr>
            <p:cNvPr id="22554" name="Freeform 22" descr="Wide upward diagonal"/>
            <p:cNvSpPr>
              <a:spLocks/>
            </p:cNvSpPr>
            <p:nvPr/>
          </p:nvSpPr>
          <p:spPr bwMode="auto">
            <a:xfrm>
              <a:off x="2112" y="1824"/>
              <a:ext cx="1296" cy="480"/>
            </a:xfrm>
            <a:custGeom>
              <a:avLst/>
              <a:gdLst>
                <a:gd name="T0" fmla="*/ 0 w 1296"/>
                <a:gd name="T1" fmla="*/ 288 h 480"/>
                <a:gd name="T2" fmla="*/ 0 w 1296"/>
                <a:gd name="T3" fmla="*/ 480 h 480"/>
                <a:gd name="T4" fmla="*/ 1296 w 1296"/>
                <a:gd name="T5" fmla="*/ 480 h 480"/>
                <a:gd name="T6" fmla="*/ 1296 w 1296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6" h="480">
                  <a:moveTo>
                    <a:pt x="0" y="288"/>
                  </a:moveTo>
                  <a:lnTo>
                    <a:pt x="0" y="480"/>
                  </a:lnTo>
                  <a:lnTo>
                    <a:pt x="1296" y="480"/>
                  </a:lnTo>
                  <a:lnTo>
                    <a:pt x="1296" y="0"/>
                  </a:lnTo>
                </a:path>
              </a:pathLst>
            </a:custGeom>
            <a:pattFill prst="wdUpDiag">
              <a:fgClr>
                <a:srgbClr val="008000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55" name="Text Box 23"/>
            <p:cNvSpPr txBox="1">
              <a:spLocks noChangeArrowheads="1"/>
            </p:cNvSpPr>
            <p:nvPr/>
          </p:nvSpPr>
          <p:spPr bwMode="auto">
            <a:xfrm>
              <a:off x="2544" y="1968"/>
              <a:ext cx="5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 b="1">
                  <a:solidFill>
                    <a:schemeClr val="accent2"/>
                  </a:solidFill>
                  <a:latin typeface="Tahoma" pitchFamily="34" charset="0"/>
                </a:rPr>
                <a:t>o=-1</a:t>
              </a:r>
              <a:endParaRPr kumimoji="0" lang="en-US" altLang="zh-CN" b="1">
                <a:solidFill>
                  <a:schemeClr val="accent2"/>
                </a:solidFill>
                <a:latin typeface="Tahoma" pitchFamily="34" charset="0"/>
              </a:endParaRPr>
            </a:p>
          </p:txBody>
        </p:sp>
      </p:grpSp>
      <p:grpSp>
        <p:nvGrpSpPr>
          <p:cNvPr id="89112" name="Group 24"/>
          <p:cNvGrpSpPr>
            <a:grpSpLocks/>
          </p:cNvGrpSpPr>
          <p:nvPr/>
        </p:nvGrpSpPr>
        <p:grpSpPr bwMode="auto">
          <a:xfrm>
            <a:off x="179388" y="3573463"/>
            <a:ext cx="3216275" cy="1373187"/>
            <a:chOff x="134" y="2256"/>
            <a:chExt cx="2026" cy="865"/>
          </a:xfrm>
        </p:grpSpPr>
        <p:sp>
          <p:nvSpPr>
            <p:cNvPr id="22552" name="Text Box 25"/>
            <p:cNvSpPr txBox="1">
              <a:spLocks noChangeArrowheads="1"/>
            </p:cNvSpPr>
            <p:nvPr/>
          </p:nvSpPr>
          <p:spPr bwMode="auto">
            <a:xfrm>
              <a:off x="134" y="2373"/>
              <a:ext cx="192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(x,t)=([-1,-1],1)</a:t>
              </a:r>
            </a:p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o=sgn(0.25+0.1-0.5)</a:t>
              </a:r>
            </a:p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  =-1</a:t>
              </a:r>
              <a:endParaRPr kumimoji="0" lang="en-US" altLang="zh-CN">
                <a:latin typeface="Tahoma" pitchFamily="34" charset="0"/>
              </a:endParaRPr>
            </a:p>
          </p:txBody>
        </p:sp>
        <p:sp>
          <p:nvSpPr>
            <p:cNvPr id="22553" name="Line 26"/>
            <p:cNvSpPr>
              <a:spLocks noChangeShapeType="1"/>
            </p:cNvSpPr>
            <p:nvPr/>
          </p:nvSpPr>
          <p:spPr bwMode="auto">
            <a:xfrm flipV="1">
              <a:off x="1584" y="2256"/>
              <a:ext cx="57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9115" name="Group 27"/>
          <p:cNvGrpSpPr>
            <a:grpSpLocks/>
          </p:cNvGrpSpPr>
          <p:nvPr/>
        </p:nvGrpSpPr>
        <p:grpSpPr bwMode="auto">
          <a:xfrm>
            <a:off x="323850" y="3357563"/>
            <a:ext cx="7026275" cy="2092325"/>
            <a:chOff x="182" y="2112"/>
            <a:chExt cx="4426" cy="1318"/>
          </a:xfrm>
        </p:grpSpPr>
        <p:sp>
          <p:nvSpPr>
            <p:cNvPr id="22550" name="Text Box 28"/>
            <p:cNvSpPr txBox="1">
              <a:spLocks noChangeArrowheads="1"/>
            </p:cNvSpPr>
            <p:nvPr/>
          </p:nvSpPr>
          <p:spPr bwMode="auto">
            <a:xfrm>
              <a:off x="182" y="3142"/>
              <a:ext cx="19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en-US" altLang="zh-CN">
                  <a:latin typeface="Tahoma" pitchFamily="34" charset="0"/>
                  <a:sym typeface="Symbol" pitchFamily="18" charset="2"/>
                </a:rPr>
                <a:t></a:t>
              </a:r>
              <a:r>
                <a:rPr kumimoji="0" lang="sv-SE" altLang="zh-CN">
                  <a:latin typeface="Tahoma" pitchFamily="34" charset="0"/>
                  <a:sym typeface="Symbol" pitchFamily="18" charset="2"/>
                </a:rPr>
                <a:t>w1=[0.2 –0.2 –0.2]</a:t>
              </a:r>
              <a:endParaRPr kumimoji="0" lang="en-US" altLang="zh-CN">
                <a:latin typeface="Tahoma" pitchFamily="34" charset="0"/>
              </a:endParaRPr>
            </a:p>
          </p:txBody>
        </p:sp>
        <p:sp>
          <p:nvSpPr>
            <p:cNvPr id="22551" name="Line 29"/>
            <p:cNvSpPr>
              <a:spLocks noChangeShapeType="1"/>
            </p:cNvSpPr>
            <p:nvPr/>
          </p:nvSpPr>
          <p:spPr bwMode="auto">
            <a:xfrm flipV="1">
              <a:off x="1296" y="2112"/>
              <a:ext cx="3312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9121" name="Group 33"/>
          <p:cNvGrpSpPr>
            <a:grpSpLocks/>
          </p:cNvGrpSpPr>
          <p:nvPr/>
        </p:nvGrpSpPr>
        <p:grpSpPr bwMode="auto">
          <a:xfrm>
            <a:off x="0" y="5229225"/>
            <a:ext cx="4114800" cy="796925"/>
            <a:chOff x="144" y="2976"/>
            <a:chExt cx="2592" cy="502"/>
          </a:xfrm>
        </p:grpSpPr>
        <p:sp>
          <p:nvSpPr>
            <p:cNvPr id="22548" name="Text Box 34"/>
            <p:cNvSpPr txBox="1">
              <a:spLocks noChangeArrowheads="1"/>
            </p:cNvSpPr>
            <p:nvPr/>
          </p:nvSpPr>
          <p:spPr bwMode="auto">
            <a:xfrm>
              <a:off x="144" y="3190"/>
              <a:ext cx="19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en-US" altLang="zh-CN">
                  <a:latin typeface="Tahoma" pitchFamily="34" charset="0"/>
                  <a:sym typeface="Symbol" pitchFamily="18" charset="2"/>
                </a:rPr>
                <a:t></a:t>
              </a:r>
              <a:r>
                <a:rPr kumimoji="0" lang="sv-SE" altLang="zh-CN">
                  <a:latin typeface="Tahoma" pitchFamily="34" charset="0"/>
                  <a:sym typeface="Symbol" pitchFamily="18" charset="2"/>
                </a:rPr>
                <a:t>w2=[-0.2 –0.4 –0.2]</a:t>
              </a:r>
              <a:endParaRPr kumimoji="0" lang="en-US" altLang="zh-CN">
                <a:latin typeface="Tahoma" pitchFamily="34" charset="0"/>
              </a:endParaRPr>
            </a:p>
          </p:txBody>
        </p:sp>
        <p:sp>
          <p:nvSpPr>
            <p:cNvPr id="22549" name="Line 35"/>
            <p:cNvSpPr>
              <a:spLocks noChangeShapeType="1"/>
            </p:cNvSpPr>
            <p:nvPr/>
          </p:nvSpPr>
          <p:spPr bwMode="auto">
            <a:xfrm flipV="1">
              <a:off x="1258" y="2976"/>
              <a:ext cx="147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9127" name="Group 39"/>
          <p:cNvGrpSpPr>
            <a:grpSpLocks/>
          </p:cNvGrpSpPr>
          <p:nvPr/>
        </p:nvGrpSpPr>
        <p:grpSpPr bwMode="auto">
          <a:xfrm>
            <a:off x="28575" y="5084763"/>
            <a:ext cx="7439025" cy="1527175"/>
            <a:chOff x="18" y="3216"/>
            <a:chExt cx="4686" cy="962"/>
          </a:xfrm>
        </p:grpSpPr>
        <p:sp>
          <p:nvSpPr>
            <p:cNvPr id="22546" name="Text Box 40"/>
            <p:cNvSpPr txBox="1">
              <a:spLocks noChangeArrowheads="1"/>
            </p:cNvSpPr>
            <p:nvPr/>
          </p:nvSpPr>
          <p:spPr bwMode="auto">
            <a:xfrm>
              <a:off x="18" y="3890"/>
              <a:ext cx="16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en-US" altLang="zh-CN">
                  <a:latin typeface="Tahoma" pitchFamily="34" charset="0"/>
                  <a:sym typeface="Symbol" pitchFamily="18" charset="2"/>
                </a:rPr>
                <a:t></a:t>
              </a:r>
              <a:r>
                <a:rPr kumimoji="0" lang="sv-SE" altLang="zh-CN">
                  <a:latin typeface="Tahoma" pitchFamily="34" charset="0"/>
                  <a:sym typeface="Symbol" pitchFamily="18" charset="2"/>
                </a:rPr>
                <a:t>w3=[0.2 0.2 0.2]</a:t>
              </a:r>
              <a:endParaRPr kumimoji="0" lang="en-US" altLang="zh-CN">
                <a:latin typeface="Tahoma" pitchFamily="34" charset="0"/>
              </a:endParaRPr>
            </a:p>
          </p:txBody>
        </p:sp>
        <p:sp>
          <p:nvSpPr>
            <p:cNvPr id="22547" name="Line 41"/>
            <p:cNvSpPr>
              <a:spLocks noChangeShapeType="1"/>
            </p:cNvSpPr>
            <p:nvPr/>
          </p:nvSpPr>
          <p:spPr bwMode="auto">
            <a:xfrm flipV="1">
              <a:off x="1114" y="3216"/>
              <a:ext cx="359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542" name="Text Box 44"/>
          <p:cNvSpPr txBox="1">
            <a:spLocks noChangeArrowheads="1"/>
          </p:cNvSpPr>
          <p:nvPr/>
        </p:nvSpPr>
        <p:spPr bwMode="auto">
          <a:xfrm>
            <a:off x="539750" y="620713"/>
            <a:ext cx="3384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0" lang="sv-SE" altLang="zh-CN"/>
              <a:t>(x,t)=([2,1],-1)</a:t>
            </a:r>
          </a:p>
          <a:p>
            <a:pPr eaLnBrk="1" hangingPunct="1"/>
            <a:r>
              <a:rPr kumimoji="0" lang="sv-SE" altLang="zh-CN"/>
              <a:t>o=sgn(0.45-0.6+0.3) =1</a:t>
            </a:r>
            <a:endParaRPr lang="en-US" altLang="zh-CN"/>
          </a:p>
        </p:txBody>
      </p:sp>
      <p:sp>
        <p:nvSpPr>
          <p:cNvPr id="22543" name="Text Box 45"/>
          <p:cNvSpPr txBox="1">
            <a:spLocks noChangeArrowheads="1"/>
          </p:cNvSpPr>
          <p:nvPr/>
        </p:nvSpPr>
        <p:spPr bwMode="auto">
          <a:xfrm>
            <a:off x="4787900" y="549275"/>
            <a:ext cx="3527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0" lang="sv-SE" altLang="zh-CN"/>
              <a:t>(x,t)=([1,1],1)</a:t>
            </a:r>
          </a:p>
          <a:p>
            <a:pPr eaLnBrk="1" hangingPunct="1"/>
            <a:r>
              <a:rPr kumimoji="0" lang="sv-SE" altLang="zh-CN"/>
              <a:t>o=sgn(0.25-0.7+0.1)  =-1</a:t>
            </a:r>
            <a:endParaRPr lang="en-US" altLang="zh-CN"/>
          </a:p>
        </p:txBody>
      </p:sp>
      <p:sp>
        <p:nvSpPr>
          <p:cNvPr id="22544" name="Line 46"/>
          <p:cNvSpPr>
            <a:spLocks noChangeShapeType="1"/>
          </p:cNvSpPr>
          <p:nvPr/>
        </p:nvSpPr>
        <p:spPr bwMode="auto">
          <a:xfrm>
            <a:off x="2771775" y="1341438"/>
            <a:ext cx="5256213" cy="792162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47"/>
          <p:cNvSpPr>
            <a:spLocks noChangeShapeType="1"/>
          </p:cNvSpPr>
          <p:nvPr/>
        </p:nvSpPr>
        <p:spPr bwMode="auto">
          <a:xfrm flipH="1">
            <a:off x="4787900" y="1196975"/>
            <a:ext cx="2305050" cy="31686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9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9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2003.12.18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A76671-90B4-4489-B468-DA8192089AF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4.1 Introduction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4970462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ANN provide a robust approach to approximating real-valued, discrete-valued, and vector-valued functions </a:t>
            </a:r>
          </a:p>
          <a:p>
            <a:pPr lvl="1" eaLnBrk="1" hangingPunct="1"/>
            <a:r>
              <a:rPr lang="en-US" altLang="zh-CN" sz="2400" dirty="0" smtClean="0"/>
              <a:t>For </a:t>
            </a:r>
            <a:r>
              <a:rPr lang="en-US" altLang="zh-CN" sz="2400" dirty="0" smtClean="0"/>
              <a:t>certain types of problem, such as learning to interpret complex real-world sensor data, ANN are very effective</a:t>
            </a:r>
          </a:p>
          <a:p>
            <a:pPr eaLnBrk="1" hangingPunct="1"/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BP Algorithm has proven successful in many practical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2003.12.18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23555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88A230-7E2B-404C-9253-EDAF943F422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772400" cy="4114800"/>
          </a:xfrm>
        </p:spPr>
        <p:txBody>
          <a:bodyPr/>
          <a:lstStyle/>
          <a:p>
            <a:pPr lvl="1" eaLnBrk="1" hangingPunct="1"/>
            <a:r>
              <a:rPr lang="en-US" altLang="zh-CN" smtClean="0"/>
              <a:t>Convergence is assured</a:t>
            </a:r>
            <a:r>
              <a:rPr lang="zh-CN" altLang="en-US" smtClean="0"/>
              <a:t>（</a:t>
            </a:r>
            <a:r>
              <a:rPr lang="en-US" altLang="zh-CN" smtClean="0"/>
              <a:t>Minskey &amp; Papert 1969</a:t>
            </a:r>
            <a:r>
              <a:rPr lang="zh-CN" altLang="en-US" smtClean="0"/>
              <a:t>）</a:t>
            </a:r>
          </a:p>
          <a:p>
            <a:pPr lvl="2" eaLnBrk="1" hangingPunct="1"/>
            <a:r>
              <a:rPr lang="en-US" altLang="zh-CN" smtClean="0"/>
              <a:t>Provided the training examples are linearly separable and provided a sufficiently small  </a:t>
            </a:r>
            <a:r>
              <a:rPr lang="en-US" altLang="zh-CN" smtClean="0">
                <a:sym typeface="Symbol" pitchFamily="18" charset="2"/>
              </a:rPr>
              <a:t> </a:t>
            </a:r>
          </a:p>
          <a:p>
            <a:pPr lvl="2" eaLnBrk="1" hangingPunct="1"/>
            <a:r>
              <a:rPr lang="en-US" altLang="zh-CN" smtClean="0">
                <a:sym typeface="Symbol" pitchFamily="18" charset="2"/>
              </a:rPr>
              <a:t>If the data are not linearly separable</a:t>
            </a:r>
            <a:r>
              <a:rPr lang="zh-CN" altLang="en-US" smtClean="0">
                <a:sym typeface="Symbol" pitchFamily="18" charset="2"/>
              </a:rPr>
              <a:t>， </a:t>
            </a:r>
            <a:r>
              <a:rPr lang="en-US" altLang="zh-CN" smtClean="0"/>
              <a:t>Convergence is not assured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2D69DE4-E133-4176-8245-CD27880ED92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964612" cy="792163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4.4.3 Gradient Descent and the Delta Rule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777240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Delta Rule overcome the difficulty of the perceptron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if the training example are not linearly separable, the delta rule converges toward a best-fit approximation to the target concept 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The key idea behind the delta rule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using gradient descent to search H to find the weights that best fit the training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A2CF3A5-7017-4F15-A2F8-7520C868877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Understanding Delta rule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Task of Delta rule: training an unthresholded perceptron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Specify a measure for the training error of a hypothesis (weight vector)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	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Finding hypothesis      that minimizes 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/>
              <a:t>that Chapter 6 provides a Bayesian justification for choosing this particular definition of E, under certain conditions the hypothesis that minimizes E is also the most probable hypothesis in H given the training data</a:t>
            </a: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3135313" y="1557338"/>
          <a:ext cx="1800225" cy="598487"/>
        </p:xfrm>
        <a:graphic>
          <a:graphicData uri="http://schemas.openxmlformats.org/presentationml/2006/ole">
            <p:oleObj spid="_x0000_s25605" name="Equation" r:id="rId3" imgW="723586" imgH="203112" progId="Equation.DSMT4">
              <p:embed/>
            </p:oleObj>
          </a:graphicData>
        </a:graphic>
      </p:graphicFrame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3532188" y="2603500"/>
          <a:ext cx="2808287" cy="893763"/>
        </p:xfrm>
        <a:graphic>
          <a:graphicData uri="http://schemas.openxmlformats.org/presentationml/2006/ole">
            <p:oleObj spid="_x0000_s25606" name="Equation" r:id="rId4" imgW="1397000" imgH="419100" progId="Equation.3">
              <p:embed/>
            </p:oleObj>
          </a:graphicData>
        </a:graphic>
      </p:graphicFrame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51920" y="3650216"/>
            <a:ext cx="498278" cy="461665"/>
          </a:xfrm>
          <a:prstGeom prst="rect">
            <a:avLst/>
          </a:prstGeom>
          <a:blipFill rotWithShape="0">
            <a:blip r:embed="rId5" cstate="print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DE47F8-717B-43EE-8734-1B023EB2AE7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40762" cy="11430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4.4.3.1 Visualizing The Hypothesis Space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7772400" cy="1233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Figure 4-4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Hypothesis space H is w1,w2 plane. For linear units this error surface has a single global minimum</a:t>
            </a:r>
          </a:p>
        </p:txBody>
      </p:sp>
      <p:pic>
        <p:nvPicPr>
          <p:cNvPr id="26630" name="Picture 9" descr="err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480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4806950" y="2257425"/>
            <a:ext cx="1797050" cy="914400"/>
            <a:chOff x="3792" y="1536"/>
            <a:chExt cx="1132" cy="576"/>
          </a:xfrm>
        </p:grpSpPr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 flipH="1">
              <a:off x="3888" y="1824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8" name="Text Box 16"/>
            <p:cNvSpPr txBox="1">
              <a:spLocks noChangeArrowheads="1"/>
            </p:cNvSpPr>
            <p:nvPr/>
          </p:nvSpPr>
          <p:spPr bwMode="auto">
            <a:xfrm>
              <a:off x="4176" y="1536"/>
              <a:ext cx="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(w</a:t>
              </a:r>
              <a:r>
                <a:rPr kumimoji="0" lang="sv-SE" altLang="zh-CN" baseline="-25000">
                  <a:latin typeface="Tahoma" pitchFamily="34" charset="0"/>
                </a:rPr>
                <a:t>1</a:t>
              </a:r>
              <a:r>
                <a:rPr kumimoji="0" lang="sv-SE" altLang="zh-CN">
                  <a:latin typeface="Tahoma" pitchFamily="34" charset="0"/>
                </a:rPr>
                <a:t>,w</a:t>
              </a:r>
              <a:r>
                <a:rPr kumimoji="0" lang="sv-SE" altLang="zh-CN" baseline="-25000">
                  <a:latin typeface="Tahoma" pitchFamily="34" charset="0"/>
                </a:rPr>
                <a:t>2</a:t>
              </a:r>
              <a:r>
                <a:rPr kumimoji="0" lang="sv-SE" altLang="zh-CN">
                  <a:latin typeface="Tahoma" pitchFamily="34" charset="0"/>
                </a:rPr>
                <a:t>)</a:t>
              </a:r>
              <a:endParaRPr kumimoji="0" lang="en-US" altLang="zh-CN">
                <a:latin typeface="Tahoma" pitchFamily="34" charset="0"/>
              </a:endParaRPr>
            </a:p>
          </p:txBody>
        </p:sp>
        <p:sp>
          <p:nvSpPr>
            <p:cNvPr id="26639" name="Oval 17"/>
            <p:cNvSpPr>
              <a:spLocks noChangeArrowheads="1"/>
            </p:cNvSpPr>
            <p:nvPr/>
          </p:nvSpPr>
          <p:spPr bwMode="auto">
            <a:xfrm>
              <a:off x="3792" y="2016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4489450" y="3579813"/>
            <a:ext cx="3376613" cy="509587"/>
            <a:chOff x="3678" y="2355"/>
            <a:chExt cx="2127" cy="321"/>
          </a:xfrm>
        </p:grpSpPr>
        <p:sp>
          <p:nvSpPr>
            <p:cNvPr id="26634" name="Oval 19"/>
            <p:cNvSpPr>
              <a:spLocks noChangeArrowheads="1"/>
            </p:cNvSpPr>
            <p:nvPr/>
          </p:nvSpPr>
          <p:spPr bwMode="auto">
            <a:xfrm>
              <a:off x="3678" y="2580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6635" name="Text Box 20"/>
            <p:cNvSpPr txBox="1">
              <a:spLocks noChangeArrowheads="1"/>
            </p:cNvSpPr>
            <p:nvPr/>
          </p:nvSpPr>
          <p:spPr bwMode="auto">
            <a:xfrm>
              <a:off x="4077" y="2355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(w</a:t>
              </a:r>
              <a:r>
                <a:rPr kumimoji="0" lang="sv-SE" altLang="zh-CN" baseline="-25000">
                  <a:latin typeface="Tahoma" pitchFamily="34" charset="0"/>
                </a:rPr>
                <a:t>1</a:t>
              </a:r>
              <a:r>
                <a:rPr kumimoji="0" lang="sv-SE" altLang="zh-CN">
                  <a:latin typeface="Tahoma" pitchFamily="34" charset="0"/>
                </a:rPr>
                <a:t>+</a:t>
              </a:r>
              <a:r>
                <a:rPr kumimoji="0" lang="sv-SE" altLang="zh-CN">
                  <a:latin typeface="Tahoma" pitchFamily="34" charset="0"/>
                  <a:sym typeface="Symbol" pitchFamily="18" charset="2"/>
                </a:rPr>
                <a:t>w</a:t>
              </a:r>
              <a:r>
                <a:rPr kumimoji="0" lang="sv-SE" altLang="zh-CN" baseline="-25000">
                  <a:latin typeface="Tahoma" pitchFamily="34" charset="0"/>
                  <a:sym typeface="Symbol" pitchFamily="18" charset="2"/>
                </a:rPr>
                <a:t>1</a:t>
              </a:r>
              <a:r>
                <a:rPr kumimoji="0" lang="sv-SE" altLang="zh-CN">
                  <a:latin typeface="Tahoma" pitchFamily="34" charset="0"/>
                </a:rPr>
                <a:t>,w</a:t>
              </a:r>
              <a:r>
                <a:rPr kumimoji="0" lang="sv-SE" altLang="zh-CN" baseline="-25000">
                  <a:latin typeface="Tahoma" pitchFamily="34" charset="0"/>
                </a:rPr>
                <a:t>2 </a:t>
              </a:r>
              <a:r>
                <a:rPr kumimoji="0" lang="sv-SE" altLang="zh-CN">
                  <a:latin typeface="Tahoma" pitchFamily="34" charset="0"/>
                </a:rPr>
                <a:t>+</a:t>
              </a:r>
              <a:r>
                <a:rPr kumimoji="0" lang="sv-SE" altLang="zh-CN">
                  <a:latin typeface="Tahoma" pitchFamily="34" charset="0"/>
                  <a:sym typeface="Symbol" pitchFamily="18" charset="2"/>
                </a:rPr>
                <a:t>w</a:t>
              </a:r>
              <a:r>
                <a:rPr kumimoji="0" lang="sv-SE" altLang="zh-CN" baseline="-25000">
                  <a:latin typeface="Tahoma" pitchFamily="34" charset="0"/>
                  <a:sym typeface="Symbol" pitchFamily="18" charset="2"/>
                </a:rPr>
                <a:t>2</a:t>
              </a:r>
              <a:r>
                <a:rPr kumimoji="0" lang="sv-SE" altLang="zh-CN">
                  <a:latin typeface="Tahoma" pitchFamily="34" charset="0"/>
                </a:rPr>
                <a:t>)</a:t>
              </a:r>
              <a:endParaRPr kumimoji="0" lang="en-US" altLang="zh-CN">
                <a:latin typeface="Tahoma" pitchFamily="34" charset="0"/>
              </a:endParaRPr>
            </a:p>
          </p:txBody>
        </p:sp>
        <p:sp>
          <p:nvSpPr>
            <p:cNvPr id="26636" name="Line 21"/>
            <p:cNvSpPr>
              <a:spLocks noChangeShapeType="1"/>
            </p:cNvSpPr>
            <p:nvPr/>
          </p:nvSpPr>
          <p:spPr bwMode="auto">
            <a:xfrm flipH="1">
              <a:off x="3744" y="2400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633" name="Line 13"/>
          <p:cNvSpPr>
            <a:spLocks noChangeShapeType="1"/>
          </p:cNvSpPr>
          <p:nvPr/>
        </p:nvSpPr>
        <p:spPr bwMode="auto">
          <a:xfrm flipH="1">
            <a:off x="4594225" y="3121025"/>
            <a:ext cx="304800" cy="8382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/>
          <p:cNvSpPr>
            <a:spLocks noGrp="1"/>
          </p:cNvSpPr>
          <p:nvPr>
            <p:ph idx="1"/>
          </p:nvPr>
        </p:nvSpPr>
        <p:spPr>
          <a:xfrm>
            <a:off x="685800" y="1125538"/>
            <a:ext cx="7772400" cy="4970462"/>
          </a:xfrm>
        </p:spPr>
        <p:txBody>
          <a:bodyPr/>
          <a:lstStyle/>
          <a:p>
            <a:r>
              <a:rPr lang="en-US" altLang="zh-CN" sz="2800" smtClean="0"/>
              <a:t>Gradient descent search </a:t>
            </a:r>
          </a:p>
          <a:p>
            <a:pPr lvl="1"/>
            <a:r>
              <a:rPr lang="en-US" altLang="zh-CN" sz="2400" smtClean="0"/>
              <a:t>determines a weight vector that minimizes E </a:t>
            </a:r>
          </a:p>
          <a:p>
            <a:pPr lvl="2"/>
            <a:r>
              <a:rPr lang="en-US" altLang="zh-CN" smtClean="0"/>
              <a:t>starting with an arbitrary initial weight vector w</a:t>
            </a:r>
          </a:p>
          <a:p>
            <a:pPr lvl="2"/>
            <a:r>
              <a:rPr lang="en-US" altLang="zh-CN" smtClean="0"/>
              <a:t>w is altered in the direction that produces the steepest decent along the error surface</a:t>
            </a:r>
          </a:p>
          <a:p>
            <a:pPr lvl="2"/>
            <a:r>
              <a:rPr lang="en-US" altLang="zh-CN" smtClean="0"/>
              <a:t>repeatedly modifying w at each step until the global minimum error is reached   </a:t>
            </a:r>
          </a:p>
          <a:p>
            <a:endParaRPr lang="zh-CN" altLang="en-US" smtClean="0"/>
          </a:p>
        </p:txBody>
      </p:sp>
      <p:sp>
        <p:nvSpPr>
          <p:cNvPr id="27651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2003.12.18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27652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276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3852B4-0F3B-4678-B8BD-3F4D4E6FBB41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B566526-FA04-4119-A10A-557B19A2CD1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0763" cy="11430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4.4.3.2 Derivation of The Gradient Descent Rule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How can we find the direction of steepest descent?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computing the derivative of E with respect to each component of the vector        , written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The gradient specifies the direction that produces the steepest increase in 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/>
              <a:t>the negative of this vector therefore  gives the direction of steepest decrease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Training rule for gradient descent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	where</a:t>
            </a:r>
            <a:endParaRPr lang="zh-CN" alt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/>
              <a:t>	</a:t>
            </a:r>
          </a:p>
        </p:txBody>
      </p:sp>
      <p:graphicFrame>
        <p:nvGraphicFramePr>
          <p:cNvPr id="28678" name="Object 5"/>
          <p:cNvGraphicFramePr>
            <a:graphicFrameLocks noChangeAspect="1"/>
          </p:cNvGraphicFramePr>
          <p:nvPr/>
        </p:nvGraphicFramePr>
        <p:xfrm>
          <a:off x="4572000" y="2349500"/>
          <a:ext cx="369888" cy="431800"/>
        </p:xfrm>
        <a:graphic>
          <a:graphicData uri="http://schemas.openxmlformats.org/presentationml/2006/ole">
            <p:oleObj spid="_x0000_s28678" name="Equation" r:id="rId3" imgW="152202" imgH="177569" progId="Equation.3">
              <p:embed/>
            </p:oleObj>
          </a:graphicData>
        </a:graphic>
      </p:graphicFrame>
      <p:graphicFrame>
        <p:nvGraphicFramePr>
          <p:cNvPr id="28679" name="Object 6"/>
          <p:cNvGraphicFramePr>
            <a:graphicFrameLocks noChangeAspect="1"/>
          </p:cNvGraphicFramePr>
          <p:nvPr/>
        </p:nvGraphicFramePr>
        <p:xfrm>
          <a:off x="6227763" y="2420938"/>
          <a:ext cx="792162" cy="369887"/>
        </p:xfrm>
        <a:graphic>
          <a:graphicData uri="http://schemas.openxmlformats.org/presentationml/2006/ole">
            <p:oleObj spid="_x0000_s28679" name="Equation" r:id="rId4" imgW="469696" imgH="203112" progId="Equation.3">
              <p:embed/>
            </p:oleObj>
          </a:graphicData>
        </a:graphic>
      </p:graphicFrame>
      <p:graphicFrame>
        <p:nvGraphicFramePr>
          <p:cNvPr id="28680" name="Object 7"/>
          <p:cNvGraphicFramePr>
            <a:graphicFrameLocks noChangeAspect="1"/>
          </p:cNvGraphicFramePr>
          <p:nvPr/>
        </p:nvGraphicFramePr>
        <p:xfrm>
          <a:off x="2741613" y="4527550"/>
          <a:ext cx="2016125" cy="447675"/>
        </p:xfrm>
        <a:graphic>
          <a:graphicData uri="http://schemas.openxmlformats.org/presentationml/2006/ole">
            <p:oleObj spid="_x0000_s28680" name="Equation" r:id="rId5" imgW="799753" imgH="177723" progId="Equation.3">
              <p:embed/>
            </p:oleObj>
          </a:graphicData>
        </a:graphic>
      </p:graphicFrame>
      <p:graphicFrame>
        <p:nvGraphicFramePr>
          <p:cNvPr id="28681" name="Object 8"/>
          <p:cNvGraphicFramePr>
            <a:graphicFrameLocks noChangeAspect="1"/>
          </p:cNvGraphicFramePr>
          <p:nvPr/>
        </p:nvGraphicFramePr>
        <p:xfrm>
          <a:off x="2555875" y="5403850"/>
          <a:ext cx="2952750" cy="612775"/>
        </p:xfrm>
        <a:graphic>
          <a:graphicData uri="http://schemas.openxmlformats.org/presentationml/2006/ole">
            <p:oleObj spid="_x0000_s28681" name="Equation" r:id="rId6" imgW="977476" imgH="20311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177757D-699E-48AB-891D-F6443B7197B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9700" name="Rectangle 8"/>
          <p:cNvSpPr>
            <a:spLocks noGrp="1" noChangeArrowheads="1"/>
          </p:cNvSpPr>
          <p:nvPr>
            <p:ph type="title"/>
          </p:nvPr>
        </p:nvSpPr>
        <p:spPr>
          <a:xfrm>
            <a:off x="539750" y="65088"/>
            <a:ext cx="7793038" cy="647700"/>
          </a:xfrm>
          <a:noFill/>
        </p:spPr>
        <p:txBody>
          <a:bodyPr anchor="b"/>
          <a:lstStyle/>
          <a:p>
            <a:pPr eaLnBrk="1" hangingPunct="1"/>
            <a:r>
              <a:rPr lang="sv-SE" altLang="zh-CN" sz="3200" smtClean="0"/>
              <a:t>Gradient Descent</a:t>
            </a:r>
          </a:p>
        </p:txBody>
      </p:sp>
      <p:pic>
        <p:nvPicPr>
          <p:cNvPr id="29701" name="Picture 9" descr="err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375" y="1033463"/>
            <a:ext cx="5059363" cy="325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09550" y="584200"/>
            <a:ext cx="8748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0" lang="sv-SE" altLang="zh-CN">
                <a:latin typeface="Tahoma" pitchFamily="34" charset="0"/>
              </a:rPr>
              <a:t>D={&lt;(1,1),1&gt;,&lt;(-1,-1),1&gt;,  &lt;(1,-1),-1&gt;,&lt;(-1,1),-1&gt;}</a:t>
            </a:r>
            <a:endParaRPr kumimoji="0" lang="en-US" altLang="zh-CN">
              <a:latin typeface="Tahoma" pitchFamily="34" charset="0"/>
            </a:endParaRPr>
          </a:p>
        </p:txBody>
      </p:sp>
      <p:grpSp>
        <p:nvGrpSpPr>
          <p:cNvPr id="25611" name="Group 11"/>
          <p:cNvGrpSpPr>
            <a:grpSpLocks/>
          </p:cNvGrpSpPr>
          <p:nvPr/>
        </p:nvGrpSpPr>
        <p:grpSpPr bwMode="auto">
          <a:xfrm>
            <a:off x="0" y="1628775"/>
            <a:ext cx="6732588" cy="1125538"/>
            <a:chOff x="0" y="1632"/>
            <a:chExt cx="4272" cy="709"/>
          </a:xfrm>
        </p:grpSpPr>
        <p:sp>
          <p:nvSpPr>
            <p:cNvPr id="29713" name="Text Box 12"/>
            <p:cNvSpPr txBox="1">
              <a:spLocks noChangeArrowheads="1"/>
            </p:cNvSpPr>
            <p:nvPr/>
          </p:nvSpPr>
          <p:spPr bwMode="auto">
            <a:xfrm>
              <a:off x="0" y="1632"/>
              <a:ext cx="2450" cy="5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Gradient:</a:t>
              </a:r>
            </a:p>
            <a:p>
              <a:pPr eaLnBrk="1" hangingPunct="1"/>
              <a:r>
                <a:rPr kumimoji="0" lang="sv-SE" altLang="zh-CN">
                  <a:latin typeface="Tahoma" pitchFamily="34" charset="0"/>
                  <a:sym typeface="Symbol" pitchFamily="18" charset="2"/>
                </a:rPr>
                <a:t>E[w]=[E/w</a:t>
              </a:r>
              <a:r>
                <a:rPr kumimoji="0" lang="sv-SE" altLang="zh-CN" baseline="-25000">
                  <a:latin typeface="Tahoma" pitchFamily="34" charset="0"/>
                  <a:sym typeface="Symbol" pitchFamily="18" charset="2"/>
                </a:rPr>
                <a:t>1</a:t>
              </a:r>
              <a:r>
                <a:rPr kumimoji="0" lang="sv-SE" altLang="zh-CN">
                  <a:latin typeface="Tahoma" pitchFamily="34" charset="0"/>
                  <a:sym typeface="Symbol" pitchFamily="18" charset="2"/>
                </a:rPr>
                <a:t>,… E/w</a:t>
              </a:r>
              <a:r>
                <a:rPr kumimoji="0" lang="sv-SE" altLang="zh-CN" baseline="-25000">
                  <a:latin typeface="Tahoma" pitchFamily="34" charset="0"/>
                  <a:sym typeface="Symbol" pitchFamily="18" charset="2"/>
                </a:rPr>
                <a:t>n</a:t>
              </a:r>
              <a:r>
                <a:rPr kumimoji="0" lang="sv-SE" altLang="zh-CN">
                  <a:latin typeface="Tahoma" pitchFamily="34" charset="0"/>
                  <a:sym typeface="Symbol" pitchFamily="18" charset="2"/>
                </a:rPr>
                <a:t>] </a:t>
              </a:r>
              <a:endParaRPr kumimoji="0" lang="en-US" altLang="zh-CN">
                <a:latin typeface="Tahoma" pitchFamily="34" charset="0"/>
                <a:sym typeface="Symbol" pitchFamily="18" charset="2"/>
              </a:endParaRPr>
            </a:p>
          </p:txBody>
        </p:sp>
        <p:sp>
          <p:nvSpPr>
            <p:cNvPr id="29714" name="Line 13"/>
            <p:cNvSpPr>
              <a:spLocks noChangeShapeType="1"/>
            </p:cNvSpPr>
            <p:nvPr/>
          </p:nvSpPr>
          <p:spPr bwMode="auto">
            <a:xfrm flipH="1">
              <a:off x="4080" y="1813"/>
              <a:ext cx="192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5614" name="Group 14"/>
          <p:cNvGrpSpPr>
            <a:grpSpLocks/>
          </p:cNvGrpSpPr>
          <p:nvPr/>
        </p:nvGrpSpPr>
        <p:grpSpPr bwMode="auto">
          <a:xfrm>
            <a:off x="6662738" y="1125538"/>
            <a:ext cx="1797050" cy="914400"/>
            <a:chOff x="3792" y="1536"/>
            <a:chExt cx="1132" cy="576"/>
          </a:xfrm>
        </p:grpSpPr>
        <p:sp>
          <p:nvSpPr>
            <p:cNvPr id="29710" name="Line 15"/>
            <p:cNvSpPr>
              <a:spLocks noChangeShapeType="1"/>
            </p:cNvSpPr>
            <p:nvPr/>
          </p:nvSpPr>
          <p:spPr bwMode="auto">
            <a:xfrm flipH="1">
              <a:off x="3888" y="1824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11" name="Text Box 16"/>
            <p:cNvSpPr txBox="1">
              <a:spLocks noChangeArrowheads="1"/>
            </p:cNvSpPr>
            <p:nvPr/>
          </p:nvSpPr>
          <p:spPr bwMode="auto">
            <a:xfrm>
              <a:off x="4176" y="1536"/>
              <a:ext cx="7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(w</a:t>
              </a:r>
              <a:r>
                <a:rPr kumimoji="0" lang="sv-SE" altLang="zh-CN" baseline="-25000">
                  <a:latin typeface="Tahoma" pitchFamily="34" charset="0"/>
                </a:rPr>
                <a:t>1</a:t>
              </a:r>
              <a:r>
                <a:rPr kumimoji="0" lang="sv-SE" altLang="zh-CN">
                  <a:latin typeface="Tahoma" pitchFamily="34" charset="0"/>
                </a:rPr>
                <a:t>,w</a:t>
              </a:r>
              <a:r>
                <a:rPr kumimoji="0" lang="sv-SE" altLang="zh-CN" baseline="-25000">
                  <a:latin typeface="Tahoma" pitchFamily="34" charset="0"/>
                </a:rPr>
                <a:t>2</a:t>
              </a:r>
              <a:r>
                <a:rPr kumimoji="0" lang="sv-SE" altLang="zh-CN">
                  <a:latin typeface="Tahoma" pitchFamily="34" charset="0"/>
                </a:rPr>
                <a:t>)</a:t>
              </a:r>
              <a:endParaRPr kumimoji="0" lang="en-US" altLang="zh-CN">
                <a:latin typeface="Tahoma" pitchFamily="34" charset="0"/>
              </a:endParaRPr>
            </a:p>
          </p:txBody>
        </p:sp>
        <p:sp>
          <p:nvSpPr>
            <p:cNvPr id="29712" name="Oval 17"/>
            <p:cNvSpPr>
              <a:spLocks noChangeArrowheads="1"/>
            </p:cNvSpPr>
            <p:nvPr/>
          </p:nvSpPr>
          <p:spPr bwMode="auto">
            <a:xfrm>
              <a:off x="3792" y="2016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</p:grpSp>
      <p:grpSp>
        <p:nvGrpSpPr>
          <p:cNvPr id="25618" name="Group 18"/>
          <p:cNvGrpSpPr>
            <a:grpSpLocks/>
          </p:cNvGrpSpPr>
          <p:nvPr/>
        </p:nvGrpSpPr>
        <p:grpSpPr bwMode="auto">
          <a:xfrm>
            <a:off x="6346825" y="2276475"/>
            <a:ext cx="2905125" cy="517525"/>
            <a:chOff x="3930" y="2304"/>
            <a:chExt cx="1830" cy="326"/>
          </a:xfrm>
        </p:grpSpPr>
        <p:sp>
          <p:nvSpPr>
            <p:cNvPr id="29708" name="Oval 19"/>
            <p:cNvSpPr>
              <a:spLocks noChangeArrowheads="1"/>
            </p:cNvSpPr>
            <p:nvPr/>
          </p:nvSpPr>
          <p:spPr bwMode="auto">
            <a:xfrm>
              <a:off x="3930" y="253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29709" name="Text Box 20"/>
            <p:cNvSpPr txBox="1">
              <a:spLocks noChangeArrowheads="1"/>
            </p:cNvSpPr>
            <p:nvPr/>
          </p:nvSpPr>
          <p:spPr bwMode="auto">
            <a:xfrm>
              <a:off x="4032" y="2304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sv-SE" altLang="zh-CN">
                  <a:latin typeface="Tahoma" pitchFamily="34" charset="0"/>
                </a:rPr>
                <a:t>(w</a:t>
              </a:r>
              <a:r>
                <a:rPr kumimoji="0" lang="sv-SE" altLang="zh-CN" baseline="-25000">
                  <a:latin typeface="Tahoma" pitchFamily="34" charset="0"/>
                </a:rPr>
                <a:t>1</a:t>
              </a:r>
              <a:r>
                <a:rPr kumimoji="0" lang="sv-SE" altLang="zh-CN">
                  <a:latin typeface="Tahoma" pitchFamily="34" charset="0"/>
                </a:rPr>
                <a:t>+</a:t>
              </a:r>
              <a:r>
                <a:rPr kumimoji="0" lang="sv-SE" altLang="zh-CN">
                  <a:latin typeface="Tahoma" pitchFamily="34" charset="0"/>
                  <a:sym typeface="Symbol" pitchFamily="18" charset="2"/>
                </a:rPr>
                <a:t>w</a:t>
              </a:r>
              <a:r>
                <a:rPr kumimoji="0" lang="sv-SE" altLang="zh-CN" baseline="-25000">
                  <a:latin typeface="Tahoma" pitchFamily="34" charset="0"/>
                  <a:sym typeface="Symbol" pitchFamily="18" charset="2"/>
                </a:rPr>
                <a:t>1</a:t>
              </a:r>
              <a:r>
                <a:rPr kumimoji="0" lang="sv-SE" altLang="zh-CN">
                  <a:latin typeface="Tahoma" pitchFamily="34" charset="0"/>
                </a:rPr>
                <a:t>,w</a:t>
              </a:r>
              <a:r>
                <a:rPr kumimoji="0" lang="sv-SE" altLang="zh-CN" baseline="-25000">
                  <a:latin typeface="Tahoma" pitchFamily="34" charset="0"/>
                </a:rPr>
                <a:t>2 </a:t>
              </a:r>
              <a:r>
                <a:rPr kumimoji="0" lang="sv-SE" altLang="zh-CN">
                  <a:latin typeface="Tahoma" pitchFamily="34" charset="0"/>
                </a:rPr>
                <a:t>+</a:t>
              </a:r>
              <a:r>
                <a:rPr kumimoji="0" lang="sv-SE" altLang="zh-CN">
                  <a:latin typeface="Tahoma" pitchFamily="34" charset="0"/>
                  <a:sym typeface="Symbol" pitchFamily="18" charset="2"/>
                </a:rPr>
                <a:t>w</a:t>
              </a:r>
              <a:r>
                <a:rPr kumimoji="0" lang="sv-SE" altLang="zh-CN" baseline="-25000">
                  <a:latin typeface="Tahoma" pitchFamily="34" charset="0"/>
                  <a:sym typeface="Symbol" pitchFamily="18" charset="2"/>
                </a:rPr>
                <a:t>2</a:t>
              </a:r>
              <a:r>
                <a:rPr kumimoji="0" lang="sv-SE" altLang="zh-CN">
                  <a:latin typeface="Tahoma" pitchFamily="34" charset="0"/>
                </a:rPr>
                <a:t>)</a:t>
              </a:r>
              <a:endParaRPr kumimoji="0" lang="en-US" altLang="zh-CN">
                <a:latin typeface="Tahoma" pitchFamily="34" charset="0"/>
              </a:endParaRPr>
            </a:p>
          </p:txBody>
        </p:sp>
      </p:grp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250825" y="2565400"/>
            <a:ext cx="206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>
                <a:latin typeface="Tahoma" pitchFamily="34" charset="0"/>
                <a:sym typeface="Symbol" pitchFamily="18" charset="2"/>
              </a:rPr>
              <a:t>w</a:t>
            </a:r>
            <a:r>
              <a:rPr kumimoji="0" lang="sv-SE" altLang="zh-CN">
                <a:latin typeface="Tahoma" pitchFamily="34" charset="0"/>
              </a:rPr>
              <a:t>=-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 E[w]</a:t>
            </a:r>
            <a:endParaRPr kumimoji="0" lang="en-US" altLang="zh-CN">
              <a:latin typeface="Tahoma" pitchFamily="34" charset="0"/>
            </a:endParaRP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92075" y="3578225"/>
            <a:ext cx="5678488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>
                <a:latin typeface="Tahoma" pitchFamily="34" charset="0"/>
                <a:sym typeface="Symbol" pitchFamily="18" charset="2"/>
              </a:rPr>
              <a:t>w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i</a:t>
            </a:r>
            <a:r>
              <a:rPr kumimoji="0" lang="sv-SE" altLang="zh-CN">
                <a:latin typeface="Tahoma" pitchFamily="34" charset="0"/>
              </a:rPr>
              <a:t>=-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 E/w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i</a:t>
            </a:r>
          </a:p>
          <a:p>
            <a:pPr eaLnBrk="1" hangingPunct="1"/>
            <a:r>
              <a:rPr kumimoji="0" lang="sv-SE" altLang="zh-CN">
                <a:latin typeface="Tahoma" pitchFamily="34" charset="0"/>
                <a:sym typeface="Symbol" pitchFamily="18" charset="2"/>
              </a:rPr>
              <a:t>= -</a:t>
            </a:r>
            <a:r>
              <a:rPr kumimoji="0" lang="sv-SE" altLang="zh-CN">
                <a:sym typeface="Symbol" pitchFamily="18" charset="2"/>
              </a:rPr>
              <a:t> 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 (1/2</a:t>
            </a:r>
            <a:r>
              <a:rPr kumimoji="0" lang="sv-SE" altLang="zh-CN" sz="3200">
                <a:latin typeface="Tahoma" pitchFamily="34" charset="0"/>
                <a:sym typeface="Symbol" pitchFamily="18" charset="2"/>
              </a:rPr>
              <a:t>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d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(t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d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-o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d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)</a:t>
            </a:r>
            <a:r>
              <a:rPr kumimoji="0" lang="sv-SE" altLang="zh-CN" baseline="30000">
                <a:latin typeface="Tahoma" pitchFamily="34" charset="0"/>
                <a:sym typeface="Symbol" pitchFamily="18" charset="2"/>
              </a:rPr>
              <a:t>2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)</a:t>
            </a:r>
            <a:r>
              <a:rPr kumimoji="0" lang="sv-SE" altLang="zh-CN" baseline="30000">
                <a:latin typeface="Tahoma" pitchFamily="34" charset="0"/>
                <a:sym typeface="Symbol" pitchFamily="18" charset="2"/>
              </a:rPr>
              <a:t> 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/w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i</a:t>
            </a:r>
          </a:p>
          <a:p>
            <a:pPr eaLnBrk="1" hangingPunct="1"/>
            <a:r>
              <a:rPr kumimoji="0" lang="sv-SE" altLang="zh-CN">
                <a:latin typeface="Tahoma" pitchFamily="34" charset="0"/>
                <a:sym typeface="Symbol" pitchFamily="18" charset="2"/>
              </a:rPr>
              <a:t>= -</a:t>
            </a:r>
            <a:r>
              <a:rPr kumimoji="0" lang="sv-SE" altLang="zh-CN">
                <a:sym typeface="Symbol" pitchFamily="18" charset="2"/>
              </a:rPr>
              <a:t> 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1/2</a:t>
            </a:r>
            <a:r>
              <a:rPr kumimoji="0" lang="sv-SE" altLang="zh-CN" sz="3200">
                <a:latin typeface="Tahoma" pitchFamily="34" charset="0"/>
                <a:sym typeface="Symbol" pitchFamily="18" charset="2"/>
              </a:rPr>
              <a:t>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d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  ((t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d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-o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d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)</a:t>
            </a:r>
            <a:r>
              <a:rPr kumimoji="0" lang="sv-SE" altLang="zh-CN" baseline="30000">
                <a:latin typeface="Tahoma" pitchFamily="34" charset="0"/>
                <a:sym typeface="Symbol" pitchFamily="18" charset="2"/>
              </a:rPr>
              <a:t>2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)</a:t>
            </a:r>
            <a:r>
              <a:rPr kumimoji="0" lang="sv-SE" altLang="zh-CN" baseline="30000">
                <a:latin typeface="Tahoma" pitchFamily="34" charset="0"/>
                <a:sym typeface="Symbol" pitchFamily="18" charset="2"/>
              </a:rPr>
              <a:t> 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/w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i</a:t>
            </a:r>
          </a:p>
          <a:p>
            <a:pPr eaLnBrk="1" hangingPunct="1"/>
            <a:r>
              <a:rPr kumimoji="0" lang="sv-SE" altLang="zh-CN">
                <a:latin typeface="Tahoma" pitchFamily="34" charset="0"/>
                <a:sym typeface="Symbol" pitchFamily="18" charset="2"/>
              </a:rPr>
              <a:t>= -</a:t>
            </a:r>
            <a:r>
              <a:rPr kumimoji="0" lang="sv-SE" altLang="zh-CN">
                <a:sym typeface="Symbol" pitchFamily="18" charset="2"/>
              </a:rPr>
              <a:t> 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1/2</a:t>
            </a:r>
            <a:r>
              <a:rPr kumimoji="0" lang="sv-SE" altLang="zh-CN" sz="3200">
                <a:latin typeface="Tahoma" pitchFamily="34" charset="0"/>
                <a:sym typeface="Symbol" pitchFamily="18" charset="2"/>
              </a:rPr>
              <a:t>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d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  ((t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d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-o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d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)</a:t>
            </a:r>
            <a:r>
              <a:rPr kumimoji="0" lang="sv-SE" altLang="zh-CN" baseline="30000">
                <a:latin typeface="Tahoma" pitchFamily="34" charset="0"/>
                <a:sym typeface="Symbol" pitchFamily="18" charset="2"/>
              </a:rPr>
              <a:t>2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)</a:t>
            </a:r>
            <a:r>
              <a:rPr kumimoji="0" lang="sv-SE" altLang="zh-CN" baseline="30000">
                <a:latin typeface="Tahoma" pitchFamily="34" charset="0"/>
                <a:sym typeface="Symbol" pitchFamily="18" charset="2"/>
              </a:rPr>
              <a:t> 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/ o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d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* (o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d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 /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 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w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i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) </a:t>
            </a:r>
            <a:endParaRPr kumimoji="0" lang="sv-SE" altLang="zh-CN" baseline="-25000">
              <a:latin typeface="Tahoma" pitchFamily="34" charset="0"/>
              <a:sym typeface="Symbol" pitchFamily="18" charset="2"/>
            </a:endParaRPr>
          </a:p>
          <a:p>
            <a:pPr eaLnBrk="1" hangingPunct="1"/>
            <a:r>
              <a:rPr kumimoji="0" lang="sv-SE" altLang="zh-CN">
                <a:latin typeface="Tahoma" pitchFamily="34" charset="0"/>
                <a:sym typeface="Symbol" pitchFamily="18" charset="2"/>
              </a:rPr>
              <a:t>= </a:t>
            </a:r>
            <a:r>
              <a:rPr kumimoji="0" lang="sv-SE" altLang="zh-CN">
                <a:sym typeface="Symbol" pitchFamily="18" charset="2"/>
              </a:rPr>
              <a:t> </a:t>
            </a:r>
            <a:r>
              <a:rPr kumimoji="0" lang="sv-SE" altLang="zh-CN" sz="3200">
                <a:latin typeface="Tahoma" pitchFamily="34" charset="0"/>
                <a:sym typeface="Symbol" pitchFamily="18" charset="2"/>
              </a:rPr>
              <a:t>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d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(t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d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- o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d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)(x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id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)</a:t>
            </a:r>
          </a:p>
          <a:p>
            <a:pPr eaLnBrk="1" hangingPunct="1"/>
            <a:r>
              <a:rPr kumimoji="0" lang="sv-SE" altLang="zh-CN">
                <a:latin typeface="Tahoma" pitchFamily="34" charset="0"/>
                <a:sym typeface="Symbol" pitchFamily="18" charset="2"/>
              </a:rPr>
              <a:t>o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d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= w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i</a:t>
            </a:r>
            <a:r>
              <a:rPr kumimoji="0" lang="sv-SE" altLang="zh-CN">
                <a:latin typeface="Tahoma" pitchFamily="34" charset="0"/>
                <a:sym typeface="Symbol" pitchFamily="18" charset="2"/>
              </a:rPr>
              <a:t> x</a:t>
            </a:r>
            <a:r>
              <a:rPr kumimoji="0" lang="sv-SE" altLang="zh-CN" baseline="-25000">
                <a:latin typeface="Tahoma" pitchFamily="34" charset="0"/>
                <a:sym typeface="Symbol" pitchFamily="18" charset="2"/>
              </a:rPr>
              <a:t>id</a:t>
            </a:r>
            <a:endParaRPr kumimoji="0" lang="en-US" altLang="zh-CN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 autoUpdateAnimBg="0"/>
      <p:bldP spid="25622" grpId="0" autoUpdateAnimBg="0"/>
      <p:bldP spid="2562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7DCCEF7-4828-48A1-8AEA-1DF7A628A41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0724" name="Rectangle 10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93038" cy="579437"/>
          </a:xfrm>
          <a:noFill/>
        </p:spPr>
        <p:txBody>
          <a:bodyPr anchor="b"/>
          <a:lstStyle/>
          <a:p>
            <a:pPr eaLnBrk="1" hangingPunct="1"/>
            <a:r>
              <a:rPr lang="sv-SE" altLang="zh-CN" sz="4000" smtClean="0"/>
              <a:t>Gradient Descent</a:t>
            </a:r>
          </a:p>
        </p:txBody>
      </p:sp>
      <p:sp>
        <p:nvSpPr>
          <p:cNvPr id="3072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675688" cy="5257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sv-SE" altLang="zh-CN" sz="2400" smtClean="0"/>
              <a:t>Gradient-Descent(</a:t>
            </a:r>
            <a:r>
              <a:rPr lang="sv-SE" altLang="zh-CN" sz="2400" i="1" smtClean="0"/>
              <a:t>training_examples</a:t>
            </a:r>
            <a:r>
              <a:rPr lang="sv-SE" altLang="zh-CN" sz="2400" smtClean="0"/>
              <a:t>, </a:t>
            </a:r>
            <a:r>
              <a:rPr lang="sv-SE" altLang="zh-CN" sz="2400" smtClean="0">
                <a:sym typeface="Symbol" pitchFamily="18" charset="2"/>
              </a:rPr>
              <a:t>)</a:t>
            </a:r>
          </a:p>
          <a:p>
            <a:pPr eaLnBrk="1" hangingPunct="1"/>
            <a:r>
              <a:rPr lang="sv-SE" altLang="zh-CN" sz="2400" smtClean="0">
                <a:sym typeface="Symbol" pitchFamily="18" charset="2"/>
              </a:rPr>
              <a:t>Each training example is a pair of the form &lt;(x1,…xn),t&gt; where (x1,…,xn) is the vector of input values, and t is the target output value,  is the learning rate (e.g. 0.1)</a:t>
            </a:r>
          </a:p>
          <a:p>
            <a:pPr eaLnBrk="1" hangingPunct="1"/>
            <a:r>
              <a:rPr lang="sv-SE" altLang="zh-CN" sz="2400" smtClean="0"/>
              <a:t>Initialize each wi to some small random value</a:t>
            </a:r>
          </a:p>
          <a:p>
            <a:pPr eaLnBrk="1" hangingPunct="1"/>
            <a:r>
              <a:rPr lang="sv-SE" altLang="zh-CN" sz="2400" smtClean="0"/>
              <a:t>Until the termination condition is met, Do</a:t>
            </a:r>
          </a:p>
          <a:p>
            <a:pPr lvl="1" eaLnBrk="1" hangingPunct="1"/>
            <a:r>
              <a:rPr lang="sv-SE" altLang="zh-CN" sz="2000" smtClean="0"/>
              <a:t>Initialize each </a:t>
            </a:r>
            <a:r>
              <a:rPr lang="sv-SE" altLang="zh-CN" sz="2000" smtClean="0">
                <a:sym typeface="Symbol" pitchFamily="18" charset="2"/>
              </a:rPr>
              <a:t>wi to </a:t>
            </a:r>
            <a:r>
              <a:rPr lang="sv-SE" altLang="zh-CN" sz="2000" smtClean="0">
                <a:solidFill>
                  <a:srgbClr val="FF0000"/>
                </a:solidFill>
                <a:sym typeface="Symbol" pitchFamily="18" charset="2"/>
              </a:rPr>
              <a:t>zero</a:t>
            </a:r>
          </a:p>
          <a:p>
            <a:pPr lvl="1" eaLnBrk="1" hangingPunct="1"/>
            <a:r>
              <a:rPr lang="sv-SE" altLang="zh-CN" sz="2000" smtClean="0">
                <a:solidFill>
                  <a:srgbClr val="FF0000"/>
                </a:solidFill>
                <a:sym typeface="Symbol" pitchFamily="18" charset="2"/>
              </a:rPr>
              <a:t>For each &lt;(x1,…xn),t&gt; in </a:t>
            </a:r>
            <a:r>
              <a:rPr lang="sv-SE" altLang="zh-CN" sz="2000" i="1" smtClean="0">
                <a:solidFill>
                  <a:srgbClr val="FF0000"/>
                </a:solidFill>
                <a:sym typeface="Symbol" pitchFamily="18" charset="2"/>
              </a:rPr>
              <a:t>training_examples</a:t>
            </a:r>
            <a:r>
              <a:rPr lang="sv-SE" altLang="zh-CN" sz="2000" smtClean="0">
                <a:solidFill>
                  <a:srgbClr val="FF0000"/>
                </a:solidFill>
                <a:sym typeface="Symbol" pitchFamily="18" charset="2"/>
              </a:rPr>
              <a:t> Do</a:t>
            </a:r>
          </a:p>
          <a:p>
            <a:pPr lvl="2" eaLnBrk="1" hangingPunct="1"/>
            <a:r>
              <a:rPr lang="sv-SE" altLang="zh-CN" sz="2000" smtClean="0">
                <a:sym typeface="Symbol" pitchFamily="18" charset="2"/>
              </a:rPr>
              <a:t>Input the instance (x1,…,xn) to the linear unit and compute the output o</a:t>
            </a:r>
          </a:p>
          <a:p>
            <a:pPr lvl="2" eaLnBrk="1" hangingPunct="1"/>
            <a:r>
              <a:rPr lang="sv-SE" altLang="zh-CN" sz="2000" smtClean="0">
                <a:solidFill>
                  <a:srgbClr val="FF0000"/>
                </a:solidFill>
                <a:sym typeface="Symbol" pitchFamily="18" charset="2"/>
              </a:rPr>
              <a:t>For each linear unit weight wi Do</a:t>
            </a:r>
          </a:p>
          <a:p>
            <a:pPr lvl="3" eaLnBrk="1" hangingPunct="1"/>
            <a:r>
              <a:rPr lang="sv-SE" altLang="zh-CN" smtClean="0">
                <a:sym typeface="Symbol" pitchFamily="18" charset="2"/>
              </a:rPr>
              <a:t> wi= wi +  (t-o) xi</a:t>
            </a:r>
          </a:p>
          <a:p>
            <a:pPr lvl="1" eaLnBrk="1" hangingPunct="1"/>
            <a:r>
              <a:rPr lang="sv-SE" altLang="zh-CN" sz="2000" smtClean="0">
                <a:sym typeface="Symbol" pitchFamily="18" charset="2"/>
              </a:rPr>
              <a:t>For each linear unit weight wi Do</a:t>
            </a:r>
          </a:p>
          <a:p>
            <a:pPr lvl="2" eaLnBrk="1" hangingPunct="1"/>
            <a:r>
              <a:rPr lang="sv-SE" altLang="zh-CN" smtClean="0">
                <a:sym typeface="Symbol" pitchFamily="18" charset="2"/>
              </a:rPr>
              <a:t>wi=wi+wi</a:t>
            </a:r>
            <a:endParaRPr lang="en-US" altLang="zh-CN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E81DA2A-B85D-4E8B-819E-5F05B631F5F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92150"/>
            <a:ext cx="7772400" cy="5403850"/>
          </a:xfrm>
        </p:spPr>
        <p:txBody>
          <a:bodyPr/>
          <a:lstStyle/>
          <a:p>
            <a:pPr algn="just" eaLnBrk="1" hangingPunct="1"/>
            <a:r>
              <a:rPr lang="en-US" altLang="zh-CN" sz="2800" smtClean="0"/>
              <a:t>Convergence is assured</a:t>
            </a:r>
          </a:p>
          <a:p>
            <a:pPr lvl="1" algn="just" eaLnBrk="1" hangingPunct="1"/>
            <a:r>
              <a:rPr lang="en-US" altLang="zh-CN" sz="2400" smtClean="0"/>
              <a:t>Because the error surface contain only a single global minimum, this algorithm will converge to a weight vector         with minimum error, regardless of whether the training examples are linearly separable, given a sufficiently small learning rate </a:t>
            </a:r>
          </a:p>
          <a:p>
            <a:pPr algn="just" eaLnBrk="1" hangingPunct="1"/>
            <a:endParaRPr lang="en-US" altLang="zh-CN" sz="2800" smtClean="0"/>
          </a:p>
          <a:p>
            <a:pPr algn="just" eaLnBrk="1" hangingPunct="1"/>
            <a:r>
              <a:rPr lang="en-US" altLang="zh-CN" sz="2800" smtClean="0"/>
              <a:t>One common modification to the algorithm </a:t>
            </a:r>
          </a:p>
          <a:p>
            <a:pPr lvl="1" algn="just" eaLnBrk="1" hangingPunct="1"/>
            <a:r>
              <a:rPr lang="en-US" altLang="zh-CN" sz="2400" smtClean="0"/>
              <a:t>gradually reducing the value of learning rate as the number of gradient descent steps grows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484438" y="1916113"/>
          <a:ext cx="387350" cy="454025"/>
        </p:xfrm>
        <a:graphic>
          <a:graphicData uri="http://schemas.openxmlformats.org/presentationml/2006/ole">
            <p:oleObj spid="_x0000_s31749" name="Equation" r:id="rId3" imgW="152202" imgH="17756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F9DFC1E-4771-4546-A60A-31CF31718E4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158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4.4.3.3 Stochastic Approximation to Gradient Descent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4683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Gradient descent is an important general paradigm for learning.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Used for searching through a larger or infinite 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H should satisfy the following conditions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/>
              <a:t>H contains continuously parameterized hypotheses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mtClean="0"/>
              <a:t>The error can be differentiated with respect to these hypothesis parameters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/>
              <a:t>The key practical difficulties in applying gradient descent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Converging speed is slow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/>
              <a:t>If there are multiple local minimum in the error surface, then there is no guarantee that the procedure will find the global minimum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8C38A0-0075-4358-BEE4-A5057F0411B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854075"/>
          </a:xfrm>
        </p:spPr>
        <p:txBody>
          <a:bodyPr/>
          <a:lstStyle/>
          <a:p>
            <a:pPr eaLnBrk="1" hangingPunct="1"/>
            <a:r>
              <a:rPr lang="en-US" altLang="zh-CN" smtClean="0"/>
              <a:t>4.1.1 Biological Motivation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899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The biological learning system </a:t>
            </a:r>
            <a:r>
              <a:rPr lang="en-US" altLang="zh-CN" sz="2400" dirty="0" smtClean="0"/>
              <a:t>is </a:t>
            </a:r>
            <a:r>
              <a:rPr lang="en-US" altLang="zh-CN" sz="2400" dirty="0" smtClean="0"/>
              <a:t>built of very complex webs of interconnected neurons. 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 smtClean="0"/>
              <a:t>The human brain is </a:t>
            </a:r>
            <a:r>
              <a:rPr lang="en-US" altLang="zh-CN" sz="2000" dirty="0" smtClean="0"/>
              <a:t>a </a:t>
            </a:r>
            <a:r>
              <a:rPr lang="en-US" altLang="zh-CN" sz="2000" dirty="0" smtClean="0"/>
              <a:t>densely interconnected network </a:t>
            </a:r>
            <a:r>
              <a:rPr lang="en-US" altLang="zh-CN" sz="2000" dirty="0" smtClean="0"/>
              <a:t>(10</a:t>
            </a:r>
            <a:r>
              <a:rPr lang="en-US" altLang="zh-CN" sz="2000" baseline="30000" dirty="0" smtClean="0"/>
              <a:t>11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neurons, each connected to 10</a:t>
            </a:r>
            <a:r>
              <a:rPr lang="en-US" altLang="zh-CN" sz="2000" baseline="30000" dirty="0" smtClean="0"/>
              <a:t>4 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others)</a:t>
            </a: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 smtClean="0"/>
              <a:t>Neuron activity is typically excited or inhibited through connections to other neurons.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The </a:t>
            </a:r>
            <a:r>
              <a:rPr lang="en-US" altLang="zh-CN" sz="2400" dirty="0" smtClean="0"/>
              <a:t>information-processing abilities of  biological neural systems </a:t>
            </a:r>
            <a:endParaRPr lang="en-US" altLang="zh-CN" sz="24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 smtClean="0"/>
              <a:t>The neuron </a:t>
            </a:r>
            <a:r>
              <a:rPr lang="en-US" altLang="zh-CN" sz="2000" dirty="0" smtClean="0"/>
              <a:t>switching times </a:t>
            </a:r>
            <a:r>
              <a:rPr lang="en-US" altLang="zh-CN" sz="2000" dirty="0" smtClean="0"/>
              <a:t>is slow </a:t>
            </a:r>
            <a:r>
              <a:rPr lang="en-US" altLang="zh-CN" sz="2000" dirty="0" smtClean="0"/>
              <a:t>compared to computer speed. Yet humans are able to </a:t>
            </a:r>
            <a:r>
              <a:rPr lang="en-US" altLang="zh-CN" sz="2000" dirty="0" smtClean="0"/>
              <a:t>quickly make complex decisions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(why?)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000" dirty="0" smtClean="0"/>
              <a:t>highly parallel computation based on distributed representations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CN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 smtClean="0"/>
              <a:t>ANN </a:t>
            </a:r>
            <a:r>
              <a:rPr lang="en-US" altLang="zh-CN" sz="2400" dirty="0" smtClean="0"/>
              <a:t>system is designed to capture such abilities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15B6C9-D033-467B-A034-C526EDDB2E5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062912" cy="2232025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Stochastic gradient( incremental gradient descent) </a:t>
            </a:r>
          </a:p>
          <a:p>
            <a:pPr lvl="1" eaLnBrk="1" hangingPunct="1"/>
            <a:r>
              <a:rPr lang="en-US" altLang="zh-CN" sz="2400" smtClean="0"/>
              <a:t>Approximate this gradient descent search by updating weights incrementally, following the calculation of the error for each individual example  </a:t>
            </a:r>
          </a:p>
          <a:p>
            <a:pPr lvl="1" eaLnBrk="1" hangingPunct="1"/>
            <a:r>
              <a:rPr lang="en-US" altLang="zh-CN" sz="2400" smtClean="0"/>
              <a:t>The modified training rule on table 4.1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2003.12.18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348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6CC11C-C481-4903-A901-2B07219CFE5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4821" name="Rectangle 11"/>
          <p:cNvSpPr txBox="1">
            <a:spLocks noChangeArrowheads="1"/>
          </p:cNvSpPr>
          <p:nvPr/>
        </p:nvSpPr>
        <p:spPr bwMode="auto">
          <a:xfrm>
            <a:off x="323850" y="549275"/>
            <a:ext cx="8675688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zh-CN"/>
              <a:t>Stochastic gradient</a:t>
            </a:r>
            <a:r>
              <a:rPr lang="sv-SE" altLang="zh-CN"/>
              <a:t>(</a:t>
            </a:r>
            <a:r>
              <a:rPr lang="sv-SE" altLang="zh-CN" i="1"/>
              <a:t>training_examples</a:t>
            </a:r>
            <a:r>
              <a:rPr lang="sv-SE" altLang="zh-CN"/>
              <a:t>, </a:t>
            </a:r>
            <a:r>
              <a:rPr lang="sv-SE" altLang="zh-CN">
                <a:sym typeface="Symbol" pitchFamily="18" charset="2"/>
              </a:rPr>
              <a:t>)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sv-SE" altLang="zh-CN">
                <a:sym typeface="Symbol" pitchFamily="18" charset="2"/>
              </a:rPr>
              <a:t>Each training example is a pair of the form &lt;(x1,…xn),t&gt; where (x1,…,xn) is the vector of input values, and t is the target output value,  is the learning rate (e.g. 0.1)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sv-SE" altLang="zh-CN"/>
              <a:t>Initialize each wi to some small random value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sv-SE" altLang="zh-CN"/>
              <a:t>Until the termination condition is met, Do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sv-SE" altLang="zh-CN" sz="2000"/>
              <a:t>Initialize each </a:t>
            </a:r>
            <a:r>
              <a:rPr lang="sv-SE" altLang="zh-CN" sz="2000">
                <a:sym typeface="Symbol" pitchFamily="18" charset="2"/>
              </a:rPr>
              <a:t>wi to </a:t>
            </a:r>
            <a:r>
              <a:rPr lang="sv-SE" altLang="zh-CN" sz="2000">
                <a:solidFill>
                  <a:srgbClr val="FF0000"/>
                </a:solidFill>
                <a:sym typeface="Symbol" pitchFamily="18" charset="2"/>
              </a:rPr>
              <a:t>zero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sv-SE" altLang="zh-CN" sz="2000">
                <a:solidFill>
                  <a:srgbClr val="FF0000"/>
                </a:solidFill>
                <a:sym typeface="Symbol" pitchFamily="18" charset="2"/>
              </a:rPr>
              <a:t>For each &lt;(x1,…xn),t&gt; in </a:t>
            </a:r>
            <a:r>
              <a:rPr lang="sv-SE" altLang="zh-CN" sz="2000" i="1">
                <a:solidFill>
                  <a:srgbClr val="FF0000"/>
                </a:solidFill>
                <a:sym typeface="Symbol" pitchFamily="18" charset="2"/>
              </a:rPr>
              <a:t>training_examples</a:t>
            </a:r>
            <a:r>
              <a:rPr lang="sv-SE" altLang="zh-CN" sz="2000">
                <a:solidFill>
                  <a:srgbClr val="FF0000"/>
                </a:solidFill>
                <a:sym typeface="Symbol" pitchFamily="18" charset="2"/>
              </a:rPr>
              <a:t> Do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sv-SE" altLang="zh-CN" sz="2000">
                <a:sym typeface="Symbol" pitchFamily="18" charset="2"/>
              </a:rPr>
              <a:t>Input the instance (x1,…,xn) to the linear unit and compute the output o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sv-SE" altLang="zh-CN">
                <a:sym typeface="Symbol" pitchFamily="18" charset="2"/>
              </a:rPr>
              <a:t>wi= wi +  (t-o) xi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sv-SE" altLang="zh-CN">
                <a:sym typeface="Symbol" pitchFamily="18" charset="2"/>
              </a:rPr>
              <a:t>wi=wi+wi</a:t>
            </a:r>
            <a:endParaRPr lang="en-US" altLang="zh-CN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685800" y="1196975"/>
            <a:ext cx="8206680" cy="4899025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Understanding Stochastic gradient</a:t>
            </a:r>
          </a:p>
          <a:p>
            <a:pPr lvl="1" eaLnBrk="1" hangingPunct="1"/>
            <a:r>
              <a:rPr lang="en-US" altLang="zh-CN" sz="2400" dirty="0" smtClean="0"/>
              <a:t> Create a distinct error function for each individual training example d</a:t>
            </a:r>
          </a:p>
          <a:p>
            <a:pPr lvl="2" eaLnBrk="1" hangingPunct="1"/>
            <a:endParaRPr lang="en-US" altLang="zh-CN" sz="2000" dirty="0" smtClean="0"/>
          </a:p>
          <a:p>
            <a:pPr lvl="2" eaLnBrk="1" hangingPunct="1"/>
            <a:endParaRPr lang="en-US" altLang="zh-CN" sz="2000" dirty="0" smtClean="0"/>
          </a:p>
          <a:p>
            <a:pPr lvl="1" algn="just" eaLnBrk="1" hangingPunct="1"/>
            <a:r>
              <a:rPr lang="en-US" altLang="zh-CN" sz="2400" dirty="0" smtClean="0"/>
              <a:t>The sequence of these weight updates, when iterated  over all training examples, provides a reasonable approximation to </a:t>
            </a:r>
            <a:r>
              <a:rPr lang="en-US" altLang="zh-CN" sz="2400" dirty="0" smtClean="0"/>
              <a:t>the </a:t>
            </a:r>
            <a:r>
              <a:rPr lang="en-US" altLang="zh-CN" sz="2400" dirty="0" smtClean="0"/>
              <a:t>gradient </a:t>
            </a:r>
            <a:r>
              <a:rPr lang="en-US" altLang="zh-CN" sz="2400" dirty="0" smtClean="0"/>
              <a:t>of the original </a:t>
            </a:r>
            <a:r>
              <a:rPr lang="en-US" altLang="zh-CN" sz="2400" dirty="0" smtClean="0"/>
              <a:t>error function</a:t>
            </a:r>
          </a:p>
          <a:p>
            <a:pPr lvl="2" algn="just" eaLnBrk="1" hangingPunct="1"/>
            <a:r>
              <a:rPr lang="sv-SE" altLang="zh-CN" sz="2000" dirty="0" smtClean="0">
                <a:sym typeface="Symbol" pitchFamily="18" charset="2"/>
              </a:rPr>
              <a:t>wi= wi +  (t-o) xi</a:t>
            </a:r>
          </a:p>
          <a:p>
            <a:pPr lvl="1" eaLnBrk="1" hangingPunct="1"/>
            <a:r>
              <a:rPr lang="en-US" altLang="zh-CN" sz="2400" dirty="0" smtClean="0"/>
              <a:t>SGD approximates </a:t>
            </a:r>
            <a:r>
              <a:rPr lang="en-US" altLang="zh-CN" sz="2400" dirty="0" smtClean="0"/>
              <a:t>true GD arbitrarily </a:t>
            </a:r>
            <a:r>
              <a:rPr lang="en-US" altLang="zh-CN" sz="2400" dirty="0" smtClean="0"/>
              <a:t>closely</a:t>
            </a:r>
          </a:p>
          <a:p>
            <a:pPr lvl="2" eaLnBrk="1" hangingPunct="1"/>
            <a:r>
              <a:rPr lang="en-US" altLang="zh-CN" sz="2000" dirty="0" smtClean="0"/>
              <a:t>When the learning rate sufficiently small,</a:t>
            </a:r>
            <a:r>
              <a:rPr lang="en-US" altLang="zh-CN" sz="2000" dirty="0" smtClean="0"/>
              <a:t>  </a:t>
            </a:r>
            <a:endParaRPr lang="en-US" altLang="zh-CN" sz="2000" dirty="0" smtClean="0"/>
          </a:p>
          <a:p>
            <a:endParaRPr lang="zh-CN" altLang="en-US" dirty="0" smtClean="0"/>
          </a:p>
        </p:txBody>
      </p:sp>
      <p:sp>
        <p:nvSpPr>
          <p:cNvPr id="35843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2003.12.18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35844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358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9BAF24-D7A7-4D2C-83CF-3227F14C9D08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35846" name="Object 5"/>
          <p:cNvGraphicFramePr>
            <a:graphicFrameLocks noChangeAspect="1"/>
          </p:cNvGraphicFramePr>
          <p:nvPr/>
        </p:nvGraphicFramePr>
        <p:xfrm>
          <a:off x="3224213" y="2447925"/>
          <a:ext cx="2476500" cy="838200"/>
        </p:xfrm>
        <a:graphic>
          <a:graphicData uri="http://schemas.openxmlformats.org/presentationml/2006/ole">
            <p:oleObj spid="_x0000_s35846" name="Equation" r:id="rId3" imgW="12315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151449A-2E4D-4608-89FE-4006A7FB976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20713"/>
            <a:ext cx="7772400" cy="5475287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The key difference between standard gradient descent and stochastic gradient descent </a:t>
            </a:r>
          </a:p>
          <a:p>
            <a:pPr lvl="1" eaLnBrk="1" hangingPunct="1"/>
            <a:r>
              <a:rPr lang="en-US" altLang="zh-CN" smtClean="0"/>
              <a:t>See page94 (three points)</a:t>
            </a:r>
          </a:p>
          <a:p>
            <a:pPr lvl="2" eaLnBrk="1" hangingPunct="1"/>
            <a:r>
              <a:rPr lang="en-US" altLang="zh-CN" smtClean="0"/>
              <a:t>Number of training samples</a:t>
            </a:r>
          </a:p>
          <a:p>
            <a:pPr lvl="2" eaLnBrk="1" hangingPunct="1"/>
            <a:r>
              <a:rPr lang="en-US" altLang="zh-CN" smtClean="0"/>
              <a:t>Step size per weight update</a:t>
            </a:r>
          </a:p>
          <a:p>
            <a:pPr lvl="2" eaLnBrk="1" hangingPunct="1"/>
            <a:r>
              <a:rPr lang="en-US" altLang="zh-CN" smtClean="0"/>
              <a:t>Chance for escaping local minima</a:t>
            </a:r>
          </a:p>
          <a:p>
            <a:pPr eaLnBrk="1" hangingPunct="1"/>
            <a:r>
              <a:rPr lang="en-US" altLang="zh-CN" sz="2800" smtClean="0"/>
              <a:t>Both stochastic and standard gradient descent methods are commonly used in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378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E63FA2D-B3C8-40D6-8900-09BE7E5E58E8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631825"/>
            <a:ext cx="8432800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Delta rule are also called LMS rule, Adaline rule, Windrow-Hoff rule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The difference between Delta rule equation(4.10) and the perceptron training rule in equation (4.4.2) (</a:t>
            </a:r>
            <a:r>
              <a:rPr lang="en-US" altLang="zh-CN" sz="2400" smtClean="0">
                <a:solidFill>
                  <a:srgbClr val="FF0000"/>
                </a:solidFill>
              </a:rPr>
              <a:t>Same?</a:t>
            </a:r>
            <a:r>
              <a:rPr lang="en-US" altLang="zh-CN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sv-SE" altLang="zh-CN" sz="2400" smtClean="0">
                <a:sym typeface="Symbol" pitchFamily="18" charset="2"/>
              </a:rPr>
              <a:t>wi=  (t-o) xi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Delta can also be used to train thresholded perceptron units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If the unthresholded output o can be trained to fit these values perfectly, then the threshold output o’ will fit them as 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Even when the target values cannot be fit perfectly, the thresholded o’ value will correctly fit the target value whenever the linear unit output o has the correct 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Delta rule will learn weights that minimize the error in the linear unit output o, these weights will not necessarily minimize the error in the thresholded output o’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D68555-0530-4995-AE89-6B6E5CB013B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719137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4.4.4 Remarks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77240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Key difference between the perceptron rule and delta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Perceptron rule update weights based on the error in the thresholded perceptron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Delta rule updates weights based on the error in the unthresholded linear combination inputs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Difference  in convergence 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Perceptron rule converges after a finite numberof iterations  to a h, provided the training examples are linearly separable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Delta rule converges only toward the minimum error h, possible requiring unbounded time, regardless of whether the training data are linearly separable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B3F61E-A79A-47FE-BE7E-4864AC4DAB3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7772400" cy="424815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A third algorithm for learning the weight vector is linear programming</a:t>
            </a:r>
          </a:p>
          <a:p>
            <a:pPr lvl="1" eaLnBrk="1" hangingPunct="1"/>
            <a:r>
              <a:rPr lang="en-US" altLang="zh-CN" sz="2400" smtClean="0"/>
              <a:t>Linear programming is a general, efficient method for solving sets of linear inequalities</a:t>
            </a:r>
          </a:p>
          <a:p>
            <a:pPr lvl="1" eaLnBrk="1" hangingPunct="1"/>
            <a:r>
              <a:rPr lang="en-US" altLang="zh-CN" sz="2400" smtClean="0"/>
              <a:t>This approach is valid only when the training examples are linearly separable</a:t>
            </a:r>
          </a:p>
          <a:p>
            <a:pPr lvl="1" eaLnBrk="1" hangingPunct="1"/>
            <a:r>
              <a:rPr lang="en-US" altLang="zh-CN" sz="2400" smtClean="0"/>
              <a:t>This approach can’t scale to training multilayer networks. In contrast, the gradient descent approach can be easily extended to multilayer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85578E-0D41-4C77-8F5F-DA37B80F33E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7772400" cy="5259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In fact, ANN are loosely motivated by biological neural systems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Two groups of researchers in ANN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Using ANNs to study and model biological learning processes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/>
              <a:t>Obtaining highly effective machine learning algorithms, independent of whether these algorithms mirror biological processes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 smtClean="0"/>
              <a:t>Within this book our interest fits the latter group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A507C9-2510-462B-89C5-57FA6A12561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4.2 Neural Network Representations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847012" cy="4473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ALVINN (</a:t>
            </a:r>
            <a:r>
              <a:rPr lang="en-US" altLang="zh-CN" sz="2400" dirty="0" err="1" smtClean="0"/>
              <a:t>Pomerleau</a:t>
            </a:r>
            <a:r>
              <a:rPr lang="en-US" altLang="zh-CN" sz="2400" dirty="0" smtClean="0"/>
              <a:t> 1993)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Automatically driving</a:t>
            </a:r>
            <a:endParaRPr lang="en-US" altLang="zh-CN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The input </a:t>
            </a:r>
            <a:r>
              <a:rPr lang="en-US" altLang="zh-CN" sz="2000" dirty="0" smtClean="0"/>
              <a:t>: 30x32 image</a:t>
            </a:r>
            <a:endParaRPr lang="en-US" altLang="zh-CN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/>
              <a:t>the lines entering the node from below are its inputs.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Hidden units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/>
              <a:t>their output is available only within the network and is not available as part of  the </a:t>
            </a:r>
            <a:r>
              <a:rPr lang="en-US" altLang="zh-CN" sz="2000" dirty="0" smtClean="0"/>
              <a:t>network </a:t>
            </a:r>
            <a:r>
              <a:rPr lang="en-US" altLang="zh-CN" sz="2000" dirty="0" smtClean="0"/>
              <a:t>output.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/>
              <a:t>Output units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 smtClean="0"/>
              <a:t>Each output unit corresponds to a particular steering direction, and the output values </a:t>
            </a:r>
            <a:r>
              <a:rPr lang="en-US" altLang="zh-CN" sz="2000" dirty="0" smtClean="0"/>
              <a:t>determine the driving action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40E55A-EBAA-4F2A-933F-12371B54A57F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725613" y="125413"/>
          <a:ext cx="6950075" cy="6732587"/>
        </p:xfrm>
        <a:graphic>
          <a:graphicData uri="http://schemas.openxmlformats.org/presentationml/2006/ole">
            <p:oleObj spid="_x0000_s9220" name="Artwork" r:id="rId3" imgW="5899638" imgH="7781192" progId="Adobe.Illustrator.8">
              <p:embed/>
            </p:oleObj>
          </a:graphicData>
        </a:graphic>
      </p:graphicFrame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125413"/>
            <a:ext cx="7793038" cy="503237"/>
          </a:xfrm>
          <a:noFill/>
        </p:spPr>
        <p:txBody>
          <a:bodyPr anchor="b"/>
          <a:lstStyle/>
          <a:p>
            <a:pPr eaLnBrk="1" hangingPunct="1"/>
            <a:r>
              <a:rPr lang="sv-SE" altLang="zh-CN" sz="4000" smtClean="0"/>
              <a:t>ALVINN</a:t>
            </a:r>
            <a:endParaRPr lang="en-US" altLang="zh-CN" sz="4000" smtClean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001838" y="0"/>
            <a:ext cx="4208462" cy="830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0" lang="sv-SE" altLang="zh-CN" sz="2000">
                <a:latin typeface="Tahoma" pitchFamily="34" charset="0"/>
              </a:rPr>
              <a:t>Drives 70 mph on a public highway</a:t>
            </a:r>
          </a:p>
          <a:p>
            <a:pPr eaLnBrk="1" hangingPunct="1"/>
            <a:endParaRPr kumimoji="0" lang="en-US" altLang="zh-CN" sz="2800">
              <a:latin typeface="Tahoma" pitchFamily="34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03263" y="1509713"/>
            <a:ext cx="1125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 sz="2000">
                <a:latin typeface="Tahoma" pitchFamily="34" charset="0"/>
              </a:rPr>
              <a:t>Camera </a:t>
            </a:r>
          </a:p>
          <a:p>
            <a:pPr eaLnBrk="1" hangingPunct="1"/>
            <a:r>
              <a:rPr kumimoji="0" lang="sv-SE" altLang="zh-CN" sz="2000">
                <a:latin typeface="Tahoma" pitchFamily="34" charset="0"/>
              </a:rPr>
              <a:t>image</a:t>
            </a:r>
            <a:endParaRPr kumimoji="0" lang="en-US" altLang="zh-CN" sz="2000">
              <a:latin typeface="Tahoma" pitchFamily="34" charset="0"/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4370388"/>
            <a:ext cx="15811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 sz="2000">
                <a:latin typeface="Tahoma" pitchFamily="34" charset="0"/>
              </a:rPr>
              <a:t>30x32 pixels</a:t>
            </a:r>
          </a:p>
          <a:p>
            <a:pPr eaLnBrk="1" hangingPunct="1"/>
            <a:r>
              <a:rPr kumimoji="0" lang="sv-SE" altLang="zh-CN" sz="2000">
                <a:latin typeface="Tahoma" pitchFamily="34" charset="0"/>
              </a:rPr>
              <a:t>as inputs</a:t>
            </a:r>
            <a:endParaRPr kumimoji="0" lang="en-US" altLang="zh-CN" sz="2000">
              <a:latin typeface="Tahoma" pitchFamily="34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20663" y="2782888"/>
            <a:ext cx="1482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 sz="2000">
                <a:latin typeface="Tahoma" pitchFamily="34" charset="0"/>
              </a:rPr>
              <a:t>30 outputs</a:t>
            </a:r>
          </a:p>
          <a:p>
            <a:pPr eaLnBrk="1" hangingPunct="1"/>
            <a:r>
              <a:rPr kumimoji="0" lang="sv-SE" altLang="zh-CN" sz="2000">
                <a:latin typeface="Tahoma" pitchFamily="34" charset="0"/>
              </a:rPr>
              <a:t>for steering</a:t>
            </a:r>
            <a:endParaRPr kumimoji="0" lang="en-US" altLang="zh-CN" sz="2000">
              <a:latin typeface="Tahoma" pitchFamily="34" charset="0"/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765925" y="1863725"/>
            <a:ext cx="186055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 sz="2000">
                <a:latin typeface="Tahoma" pitchFamily="34" charset="0"/>
              </a:rPr>
              <a:t>30x32 weights</a:t>
            </a:r>
          </a:p>
          <a:p>
            <a:pPr eaLnBrk="1" hangingPunct="1"/>
            <a:r>
              <a:rPr kumimoji="0" lang="sv-SE" altLang="zh-CN" sz="2000">
                <a:latin typeface="Tahoma" pitchFamily="34" charset="0"/>
              </a:rPr>
              <a:t>into one out of</a:t>
            </a:r>
          </a:p>
          <a:p>
            <a:pPr eaLnBrk="1" hangingPunct="1"/>
            <a:r>
              <a:rPr kumimoji="0" lang="sv-SE" altLang="zh-CN" sz="2000">
                <a:latin typeface="Tahoma" pitchFamily="34" charset="0"/>
              </a:rPr>
              <a:t>four hidden</a:t>
            </a:r>
          </a:p>
          <a:p>
            <a:pPr eaLnBrk="1" hangingPunct="1"/>
            <a:r>
              <a:rPr kumimoji="0" lang="sv-SE" altLang="zh-CN" sz="2000">
                <a:latin typeface="Tahoma" pitchFamily="34" charset="0"/>
              </a:rPr>
              <a:t>unit</a:t>
            </a:r>
            <a:endParaRPr kumimoji="0" lang="en-US" altLang="zh-CN" sz="2000">
              <a:latin typeface="Tahoma" pitchFamily="34" charset="0"/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206375" y="3546475"/>
            <a:ext cx="11668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0" lang="sv-SE" altLang="zh-CN" sz="2000">
                <a:latin typeface="Tahoma" pitchFamily="34" charset="0"/>
              </a:rPr>
              <a:t>4 hidden</a:t>
            </a:r>
          </a:p>
          <a:p>
            <a:pPr eaLnBrk="1" hangingPunct="1"/>
            <a:r>
              <a:rPr kumimoji="0" lang="sv-SE" altLang="zh-CN" sz="2000">
                <a:latin typeface="Tahoma" pitchFamily="34" charset="0"/>
              </a:rPr>
              <a:t>units</a:t>
            </a:r>
            <a:endParaRPr kumimoji="0" lang="en-US" altLang="zh-CN" sz="20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2003.12.18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0243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ML-ANN       Dr. Ding </a:t>
            </a:r>
            <a:r>
              <a:rPr lang="en-US" altLang="zh-CN" dirty="0" err="1" smtClean="0">
                <a:ea typeface="宋体" charset="-122"/>
              </a:rPr>
              <a:t>Yuxin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978ACD1-F2AA-434F-AD18-86222D8AB846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620713"/>
            <a:ext cx="8134350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The network structure of ALVINN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The individual units are interconnected in layers that form a directed acyclic graph.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Types of structures of ANN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Acyclic or cyclic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Directed or undirected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We focus on </a:t>
            </a:r>
            <a:r>
              <a:rPr lang="en-US" altLang="zh-CN" sz="2800" dirty="0" smtClean="0"/>
              <a:t>the BP Network</a:t>
            </a:r>
            <a:endParaRPr lang="en-US" altLang="zh-CN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structure : a directed graph, possible containing cycles.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/>
              <a:t>Learning: choosing a weight value for each edge in the </a:t>
            </a:r>
            <a:r>
              <a:rPr lang="en-US" altLang="zh-CN" sz="2400" dirty="0" smtClean="0"/>
              <a:t>network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F7C220-F31A-4558-A860-DA0A6B98402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913"/>
            <a:ext cx="8712968" cy="1143000"/>
          </a:xfrm>
        </p:spPr>
        <p:txBody>
          <a:bodyPr/>
          <a:lstStyle/>
          <a:p>
            <a:pPr eaLnBrk="1" hangingPunct="1"/>
            <a:r>
              <a:rPr lang="en-US" altLang="zh-CN" sz="3200" dirty="0" smtClean="0"/>
              <a:t>4.3 Appropriate Problems For Neural Network Learning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1196752"/>
            <a:ext cx="835292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 with the following characteristics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Instances are represented by many attribute-value pairs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symbolic representations, high dimensions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target function : discrete-valued, real-valued, or a vector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training examples may contain errors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noisy, complex sensor data.(Cameras, microphones)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4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ML-ANN       Dr. Ding Yuxin</a:t>
            </a:r>
          </a:p>
        </p:txBody>
      </p:sp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56E846-3681-4223-81FF-231A6CEB682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692150"/>
            <a:ext cx="8352928" cy="54038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Fast evaluation of the learned target function may be required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Long training times are acceptable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/>
              <a:t>The ability of humans to understand the learned target function is not important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BP is the most commonly used ANN learning technique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6773</TotalTime>
  <Words>2395</Words>
  <Application>Microsoft Office PowerPoint</Application>
  <PresentationFormat>全屏显示(4:3)</PresentationFormat>
  <Paragraphs>381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Times New Roman</vt:lpstr>
      <vt:lpstr>宋体</vt:lpstr>
      <vt:lpstr>Arial</vt:lpstr>
      <vt:lpstr>Tahoma</vt:lpstr>
      <vt:lpstr>Symbol</vt:lpstr>
      <vt:lpstr>默认设计模板</vt:lpstr>
      <vt:lpstr>Adobe Illustrator Artwork 8.0</vt:lpstr>
      <vt:lpstr>Microsoft 公式 3.0</vt:lpstr>
      <vt:lpstr>MathType 6.0 Equation</vt:lpstr>
      <vt:lpstr>Machine  Learning</vt:lpstr>
      <vt:lpstr>4.1 Introduction</vt:lpstr>
      <vt:lpstr>4.1.1 Biological Motivation</vt:lpstr>
      <vt:lpstr>幻灯片 4</vt:lpstr>
      <vt:lpstr>4.2 Neural Network Representations</vt:lpstr>
      <vt:lpstr>ALVINN</vt:lpstr>
      <vt:lpstr>幻灯片 7</vt:lpstr>
      <vt:lpstr>4.3 Appropriate Problems For Neural Network Learning</vt:lpstr>
      <vt:lpstr>幻灯片 9</vt:lpstr>
      <vt:lpstr>The Organization of the rest of this chapter</vt:lpstr>
      <vt:lpstr>4.4 Perceptron</vt:lpstr>
      <vt:lpstr>幻灯片 12</vt:lpstr>
      <vt:lpstr>4.4.1 Representational Power of Perceptrons</vt:lpstr>
      <vt:lpstr>幻灯片 14</vt:lpstr>
      <vt:lpstr>Decision Surface of a Perceptron</vt:lpstr>
      <vt:lpstr>幻灯片 16</vt:lpstr>
      <vt:lpstr>4.4.2 The Perceptron Training Rule</vt:lpstr>
      <vt:lpstr>Perceptron Learning Rule</vt:lpstr>
      <vt:lpstr>幻灯片 19</vt:lpstr>
      <vt:lpstr>幻灯片 20</vt:lpstr>
      <vt:lpstr>4.4.3 Gradient Descent and the Delta Rule</vt:lpstr>
      <vt:lpstr>幻灯片 22</vt:lpstr>
      <vt:lpstr>4.4.3.1 Visualizing The Hypothesis Space</vt:lpstr>
      <vt:lpstr>幻灯片 24</vt:lpstr>
      <vt:lpstr>4.4.3.2 Derivation of The Gradient Descent Rule</vt:lpstr>
      <vt:lpstr>Gradient Descent</vt:lpstr>
      <vt:lpstr>Gradient Descent</vt:lpstr>
      <vt:lpstr>幻灯片 28</vt:lpstr>
      <vt:lpstr>4.4.3.3 Stochastic Approximation to Gradient Descent</vt:lpstr>
      <vt:lpstr>幻灯片 30</vt:lpstr>
      <vt:lpstr>幻灯片 31</vt:lpstr>
      <vt:lpstr>幻灯片 32</vt:lpstr>
      <vt:lpstr>幻灯片 33</vt:lpstr>
      <vt:lpstr>幻灯片 34</vt:lpstr>
      <vt:lpstr>4.4.4 Remarks</vt:lpstr>
      <vt:lpstr>幻灯片 36</vt:lpstr>
    </vt:vector>
  </TitlesOfParts>
  <Company>Fudan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Xiaopeng Tao</dc:creator>
  <cp:lastModifiedBy>yxding</cp:lastModifiedBy>
  <cp:revision>225</cp:revision>
  <cp:lastPrinted>2017-11-23T11:44:25Z</cp:lastPrinted>
  <dcterms:created xsi:type="dcterms:W3CDTF">2003-09-19T23:15:10Z</dcterms:created>
  <dcterms:modified xsi:type="dcterms:W3CDTF">2018-11-20T16:06:17Z</dcterms:modified>
</cp:coreProperties>
</file>