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2"/>
  </p:notesMasterIdLst>
  <p:sldIdLst>
    <p:sldId id="353" r:id="rId2"/>
    <p:sldId id="354" r:id="rId3"/>
    <p:sldId id="355" r:id="rId4"/>
    <p:sldId id="314" r:id="rId5"/>
    <p:sldId id="311" r:id="rId6"/>
    <p:sldId id="312" r:id="rId7"/>
    <p:sldId id="313" r:id="rId8"/>
    <p:sldId id="300" r:id="rId9"/>
    <p:sldId id="305" r:id="rId10"/>
    <p:sldId id="303" r:id="rId11"/>
    <p:sldId id="304" r:id="rId12"/>
    <p:sldId id="301" r:id="rId13"/>
    <p:sldId id="356" r:id="rId14"/>
    <p:sldId id="357" r:id="rId15"/>
    <p:sldId id="352" r:id="rId16"/>
    <p:sldId id="361" r:id="rId17"/>
    <p:sldId id="362" r:id="rId18"/>
    <p:sldId id="363" r:id="rId19"/>
    <p:sldId id="364" r:id="rId20"/>
    <p:sldId id="365" r:id="rId21"/>
    <p:sldId id="368" r:id="rId22"/>
    <p:sldId id="369" r:id="rId23"/>
    <p:sldId id="370" r:id="rId24"/>
    <p:sldId id="326" r:id="rId25"/>
    <p:sldId id="327" r:id="rId26"/>
    <p:sldId id="331" r:id="rId27"/>
    <p:sldId id="328" r:id="rId28"/>
    <p:sldId id="329" r:id="rId29"/>
    <p:sldId id="330" r:id="rId30"/>
    <p:sldId id="371" r:id="rId31"/>
    <p:sldId id="372" r:id="rId32"/>
    <p:sldId id="373" r:id="rId33"/>
    <p:sldId id="374" r:id="rId34"/>
    <p:sldId id="375" r:id="rId35"/>
    <p:sldId id="376" r:id="rId36"/>
    <p:sldId id="380" r:id="rId37"/>
    <p:sldId id="381" r:id="rId38"/>
    <p:sldId id="382" r:id="rId39"/>
    <p:sldId id="349" r:id="rId40"/>
    <p:sldId id="350" r:id="rId41"/>
  </p:sldIdLst>
  <p:sldSz cx="9144000" cy="6858000" type="screen4x3"/>
  <p:notesSz cx="6859588" cy="96885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66"/>
    <a:srgbClr val="FF33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79739" autoAdjust="0"/>
  </p:normalViewPr>
  <p:slideViewPr>
    <p:cSldViewPr>
      <p:cViewPr varScale="1">
        <p:scale>
          <a:sx n="89" d="100"/>
          <a:sy n="89" d="100"/>
        </p:scale>
        <p:origin x="22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8" tIns="47279" rIns="94558" bIns="47279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8" tIns="47279" rIns="94558" bIns="47279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27075"/>
            <a:ext cx="4843462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2163"/>
            <a:ext cx="5487988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8" tIns="47279" rIns="94558" bIns="472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2738"/>
            <a:ext cx="29718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8" tIns="47279" rIns="94558" bIns="47279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02738"/>
            <a:ext cx="29718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8" tIns="47279" rIns="94558" bIns="47279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 i="0">
                <a:latin typeface="Arial" charset="0"/>
              </a:defRPr>
            </a:lvl1pPr>
          </a:lstStyle>
          <a:p>
            <a:fld id="{BA308557-D8D6-4CDF-8D21-87DD0459E3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2591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35E74-0ED1-4937-AF13-106344D2EF59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9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latin typeface="Arial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23A71E24-204C-4ED1-BA0E-CF4D5E6D9234}" type="slidenum">
              <a:rPr lang="zh-TW" altLang="en-US">
                <a:ea typeface="宋体" pitchFamily="2" charset="-122"/>
                <a:cs typeface="Arial Unicode MS" pitchFamily="34" charset="-122"/>
              </a:rPr>
              <a:pPr defTabSz="909638"/>
              <a:t>39</a:t>
            </a:fld>
            <a:endParaRPr lang="en-US" altLang="zh-TW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67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DA8E13F5-F36C-43C6-AF8C-AC6EBB6C95C3}" type="slidenum">
              <a:rPr lang="zh-TW" altLang="en-US">
                <a:ea typeface="宋体" pitchFamily="2" charset="-122"/>
                <a:cs typeface="Arial Unicode MS" pitchFamily="34" charset="-122"/>
              </a:rPr>
              <a:pPr defTabSz="909638"/>
              <a:t>40</a:t>
            </a:fld>
            <a:endParaRPr lang="en-US" altLang="zh-TW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0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initialize </a:t>
            </a:r>
            <a:r>
              <a:rPr lang="en-US" altLang="zh-CN" dirty="0" err="1" smtClean="0">
                <a:latin typeface="Arial" charset="0"/>
              </a:rPr>
              <a:t>population:P</a:t>
            </a:r>
            <a:r>
              <a:rPr lang="en-US" altLang="zh-CN" dirty="0" smtClean="0">
                <a:latin typeface="Arial" charset="0"/>
              </a:rPr>
              <a:t>=Generate p hypotheses at random</a:t>
            </a:r>
          </a:p>
          <a:p>
            <a:pPr eaLnBrk="1" hangingPunct="1"/>
            <a:r>
              <a:rPr lang="en-US" altLang="zh-CN" dirty="0" err="1" smtClean="0">
                <a:latin typeface="Arial" charset="0"/>
              </a:rPr>
              <a:t>Evaluate:For</a:t>
            </a:r>
            <a:r>
              <a:rPr lang="en-US" altLang="zh-CN" dirty="0" smtClean="0">
                <a:latin typeface="Arial" charset="0"/>
              </a:rPr>
              <a:t> each h in </a:t>
            </a:r>
            <a:r>
              <a:rPr lang="en-US" altLang="zh-CN" dirty="0" err="1" smtClean="0">
                <a:latin typeface="Arial" charset="0"/>
              </a:rPr>
              <a:t>P,compute</a:t>
            </a:r>
            <a:r>
              <a:rPr lang="en-US" altLang="zh-CN" dirty="0" smtClean="0">
                <a:latin typeface="Arial" charset="0"/>
              </a:rPr>
              <a:t> Fitness(h)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while[max Fitness(h)]&lt;</a:t>
            </a:r>
            <a:r>
              <a:rPr lang="en-US" altLang="zh-CN" dirty="0" err="1" smtClean="0">
                <a:latin typeface="Arial" charset="0"/>
              </a:rPr>
              <a:t>Fitness_threshold</a:t>
            </a:r>
            <a:r>
              <a:rPr lang="en-US" altLang="zh-CN" dirty="0" smtClean="0">
                <a:latin typeface="Arial" charset="0"/>
              </a:rPr>
              <a:t> do	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create a new generation, P</a:t>
            </a:r>
            <a:r>
              <a:rPr lang="en-US" altLang="zh-CN" baseline="-25000" dirty="0" smtClean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dirty="0" smtClean="0">
                <a:latin typeface="Arial" charset="0"/>
              </a:rPr>
              <a:t>: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1.Select: probabilistically select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(1-r)p </a:t>
            </a:r>
            <a:r>
              <a:rPr lang="en-US" altLang="zh-CN" dirty="0" smtClean="0">
                <a:latin typeface="Arial" charset="0"/>
              </a:rPr>
              <a:t>members of P to add to P</a:t>
            </a:r>
            <a:r>
              <a:rPr lang="en-US" altLang="zh-CN" baseline="-25000" dirty="0" smtClean="0">
                <a:latin typeface="Arial" charset="0"/>
              </a:rPr>
              <a:t>S</a:t>
            </a:r>
            <a:r>
              <a:rPr lang="en-US" altLang="zh-CN" dirty="0" smtClean="0">
                <a:latin typeface="Arial" charset="0"/>
              </a:rPr>
              <a:t>. The probability Pr(h</a:t>
            </a:r>
            <a:r>
              <a:rPr lang="en-US" altLang="zh-CN" baseline="-25000" dirty="0" smtClean="0">
                <a:latin typeface="Arial" charset="0"/>
              </a:rPr>
              <a:t>i</a:t>
            </a:r>
            <a:r>
              <a:rPr lang="en-US" altLang="zh-CN" dirty="0" smtClean="0">
                <a:latin typeface="Arial" charset="0"/>
              </a:rPr>
              <a:t>) of selecting hypothesis h</a:t>
            </a:r>
            <a:r>
              <a:rPr lang="en-US" altLang="zh-CN" baseline="-25000" dirty="0" smtClean="0">
                <a:latin typeface="Arial" charset="0"/>
              </a:rPr>
              <a:t>i </a:t>
            </a:r>
            <a:r>
              <a:rPr lang="en-US" altLang="zh-CN" dirty="0" smtClean="0">
                <a:latin typeface="Arial" charset="0"/>
              </a:rPr>
              <a:t>from P is given by 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Pr(h</a:t>
            </a:r>
            <a:r>
              <a:rPr lang="en-US" altLang="zh-CN" baseline="-25000" dirty="0" smtClean="0">
                <a:latin typeface="Arial" charset="0"/>
              </a:rPr>
              <a:t>i</a:t>
            </a:r>
            <a:r>
              <a:rPr lang="en-US" altLang="zh-CN" dirty="0" smtClean="0">
                <a:latin typeface="Arial" charset="0"/>
              </a:rPr>
              <a:t>)=Fitness(h</a:t>
            </a:r>
            <a:r>
              <a:rPr lang="en-US" altLang="zh-CN" baseline="-25000" dirty="0" smtClean="0">
                <a:latin typeface="Arial" charset="0"/>
              </a:rPr>
              <a:t>i</a:t>
            </a:r>
            <a:r>
              <a:rPr lang="en-US" altLang="zh-CN" dirty="0" smtClean="0">
                <a:latin typeface="Arial" charset="0"/>
              </a:rPr>
              <a:t>) </a:t>
            </a:r>
            <a:r>
              <a:rPr lang="zh-CN" altLang="en-US" dirty="0" smtClean="0">
                <a:latin typeface="Arial" charset="0"/>
              </a:rPr>
              <a:t>／∑</a:t>
            </a:r>
            <a:r>
              <a:rPr lang="en-US" altLang="zh-CN" dirty="0" smtClean="0">
                <a:latin typeface="Arial" charset="0"/>
              </a:rPr>
              <a:t>Fitness(</a:t>
            </a:r>
            <a:r>
              <a:rPr lang="en-US" altLang="zh-CN" dirty="0" err="1" smtClean="0">
                <a:latin typeface="Arial" charset="0"/>
              </a:rPr>
              <a:t>h</a:t>
            </a:r>
            <a:r>
              <a:rPr lang="en-US" altLang="zh-CN" baseline="-25000" dirty="0" err="1" smtClean="0">
                <a:latin typeface="Arial" charset="0"/>
              </a:rPr>
              <a:t>j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2.Crossover:Probabilistically select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r*p/2</a:t>
            </a:r>
            <a:r>
              <a:rPr lang="en-US" altLang="zh-CN" dirty="0" smtClean="0">
                <a:latin typeface="Arial" charset="0"/>
              </a:rPr>
              <a:t> pairs of hypotheses from </a:t>
            </a:r>
            <a:r>
              <a:rPr lang="en-US" altLang="zh-CN" dirty="0" err="1" smtClean="0">
                <a:latin typeface="Arial" charset="0"/>
              </a:rPr>
              <a:t>P,according</a:t>
            </a:r>
            <a:r>
              <a:rPr lang="en-US" altLang="zh-CN" dirty="0" smtClean="0">
                <a:latin typeface="Arial" charset="0"/>
              </a:rPr>
              <a:t> to Pr(h</a:t>
            </a:r>
            <a:r>
              <a:rPr lang="en-US" altLang="zh-CN" baseline="-25000" dirty="0" smtClean="0">
                <a:latin typeface="Arial" charset="0"/>
              </a:rPr>
              <a:t>i</a:t>
            </a:r>
            <a:r>
              <a:rPr lang="en-US" altLang="zh-CN" dirty="0" smtClean="0">
                <a:latin typeface="Arial" charset="0"/>
              </a:rPr>
              <a:t>) given above . For each pair, &lt;h</a:t>
            </a:r>
            <a:r>
              <a:rPr lang="en-US" altLang="zh-CN" baseline="-25000" dirty="0" smtClean="0">
                <a:latin typeface="Arial" charset="0"/>
              </a:rPr>
              <a:t>1</a:t>
            </a:r>
            <a:r>
              <a:rPr lang="en-US" altLang="zh-CN" dirty="0" smtClean="0">
                <a:latin typeface="Arial" charset="0"/>
              </a:rPr>
              <a:t>,h</a:t>
            </a:r>
            <a:r>
              <a:rPr lang="en-US" altLang="zh-CN" baseline="-25000" dirty="0" smtClean="0">
                <a:latin typeface="Arial" charset="0"/>
              </a:rPr>
              <a:t>2</a:t>
            </a:r>
            <a:r>
              <a:rPr lang="en-US" altLang="zh-CN" dirty="0" smtClean="0">
                <a:latin typeface="Arial" charset="0"/>
              </a:rPr>
              <a:t>&gt;, produce two offspring by applying the crossover operator. Add all offspring to P</a:t>
            </a:r>
            <a:r>
              <a:rPr lang="en-US" altLang="zh-CN" baseline="-25000" dirty="0" smtClean="0">
                <a:latin typeface="Arial" charset="0"/>
              </a:rPr>
              <a:t>S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3.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Mutate</a:t>
            </a:r>
            <a:r>
              <a:rPr lang="en-US" altLang="zh-CN" dirty="0" smtClean="0">
                <a:latin typeface="Arial" charset="0"/>
              </a:rPr>
              <a:t>: choose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zh-CN" dirty="0" smtClean="0">
                <a:latin typeface="Arial" charset="0"/>
              </a:rPr>
              <a:t> percent of the members of P</a:t>
            </a:r>
            <a:r>
              <a:rPr lang="en-US" altLang="zh-CN" baseline="-25000" dirty="0" smtClean="0">
                <a:latin typeface="Arial" charset="0"/>
              </a:rPr>
              <a:t>S</a:t>
            </a:r>
            <a:r>
              <a:rPr lang="en-US" altLang="zh-CN" dirty="0" smtClean="0">
                <a:latin typeface="Arial" charset="0"/>
              </a:rPr>
              <a:t> with uniform probability. For each, invert one randomly selected bit in its representation.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4. </a:t>
            </a:r>
            <a:r>
              <a:rPr lang="en-US" altLang="zh-CN" dirty="0" err="1" smtClean="0">
                <a:latin typeface="Arial" charset="0"/>
              </a:rPr>
              <a:t>update:P</a:t>
            </a:r>
            <a:r>
              <a:rPr lang="en-US" altLang="zh-CN" dirty="0" smtClean="0">
                <a:latin typeface="Arial" charset="0"/>
              </a:rPr>
              <a:t>=P</a:t>
            </a:r>
            <a:r>
              <a:rPr lang="en-US" altLang="zh-CN" baseline="-25000" dirty="0" smtClean="0">
                <a:latin typeface="Arial" charset="0"/>
              </a:rPr>
              <a:t>S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5.Evaluate: for each h in P, compute Fitness(h)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Return the hypothesis from P that has the highest fitness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9B0B3-B494-4D91-9E4A-F5A018656D10}" type="slidenum">
              <a:rPr lang="en-US" altLang="zh-TW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37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D448D44B-FC0A-47FE-B6A8-CF8F6FBD9CF5}" type="slidenum">
              <a:rPr lang="zh-TW" altLang="en-US">
                <a:ea typeface="宋体" pitchFamily="2" charset="-122"/>
                <a:cs typeface="Arial Unicode MS" pitchFamily="34" charset="-122"/>
              </a:rPr>
              <a:pPr defTabSz="909638"/>
              <a:t>24</a:t>
            </a:fld>
            <a:endParaRPr lang="en-US" altLang="zh-TW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44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B6B13F38-A057-4F4C-B1A6-4D13503B8316}" type="slidenum">
              <a:rPr lang="zh-TW" altLang="en-US">
                <a:ea typeface="宋体" pitchFamily="2" charset="-122"/>
                <a:cs typeface="Arial Unicode MS" pitchFamily="34" charset="-122"/>
              </a:rPr>
              <a:pPr defTabSz="909638"/>
              <a:t>25</a:t>
            </a:fld>
            <a:endParaRPr lang="en-US" altLang="zh-TW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33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68F3565A-7C9F-42BB-8F47-1FE62B86A636}" type="slidenum">
              <a:rPr lang="zh-TW" altLang="en-US">
                <a:ea typeface="宋体" pitchFamily="2" charset="-122"/>
                <a:cs typeface="Arial Unicode MS" pitchFamily="34" charset="-122"/>
              </a:rPr>
              <a:pPr defTabSz="909638"/>
              <a:t>26</a:t>
            </a:fld>
            <a:endParaRPr lang="en-US" altLang="zh-TW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56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9AB9B4AD-6E13-4004-8355-5ED0DFE32330}" type="slidenum">
              <a:rPr lang="zh-TW" altLang="en-US">
                <a:ea typeface="宋体" pitchFamily="2" charset="-122"/>
                <a:cs typeface="Arial Unicode MS" pitchFamily="34" charset="-122"/>
              </a:rPr>
              <a:pPr defTabSz="909638"/>
              <a:t>27</a:t>
            </a:fld>
            <a:endParaRPr lang="en-US" altLang="zh-TW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81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DE7820D1-63BE-47E4-8CD7-28C14D52A8CF}" type="slidenum">
              <a:rPr lang="zh-TW" altLang="en-US">
                <a:ea typeface="宋体" pitchFamily="2" charset="-122"/>
                <a:cs typeface="Arial Unicode MS" pitchFamily="34" charset="-122"/>
              </a:rPr>
              <a:pPr defTabSz="909638"/>
              <a:t>28</a:t>
            </a:fld>
            <a:endParaRPr lang="en-US" altLang="zh-TW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46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7617CDFA-DF91-4CA9-91A3-CB9C9D885E27}" type="slidenum">
              <a:rPr lang="zh-TW" altLang="en-US">
                <a:ea typeface="宋体" pitchFamily="2" charset="-122"/>
                <a:cs typeface="Arial Unicode MS" pitchFamily="34" charset="-122"/>
              </a:rPr>
              <a:pPr defTabSz="909638"/>
              <a:t>29</a:t>
            </a:fld>
            <a:endParaRPr lang="en-US" altLang="zh-TW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39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Alter the selection function, using tournament selection or rank selection in place of fitness proportionate roulette wheel selection</a:t>
            </a:r>
          </a:p>
          <a:p>
            <a:endParaRPr lang="zh-CN" altLang="en-US" smtClean="0">
              <a:latin typeface="Arial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89589-71D3-4233-ABCB-C54F2D943E0A}" type="slidenum">
              <a:rPr lang="en-US" altLang="zh-TW"/>
              <a:pPr/>
              <a:t>31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226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E6C55A4-1815-4430-89F3-3923A12D16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C82C8-1A7C-496E-91CE-5D5BCF8B217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B239A-2A34-4023-B9AE-1D830DCFA54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46F00-2CB7-4A71-8905-5B86BE5F14A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F9B2B-BDEA-409B-8BE9-F4A496F0E7C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20470-21A7-422D-8F82-9810FC400FD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1769383-196B-4FA9-9743-F3030DCF2C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AA354-0E46-4D3B-8358-A257D37D3BA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D7EB-059C-4E00-AD1A-BC10FFCF163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5EF28-7295-4237-9B2A-C7F3B5B1CD8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DC16E-970D-4343-AAD0-2BDB442E6C4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B6A3B-55D4-4F80-B0F6-803350D2E37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B33EF77-49CF-4CDE-8227-125D9179C2C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045C75"/>
                </a:solidFill>
              </a:defRPr>
            </a:lvl1pPr>
          </a:lstStyle>
          <a:p>
            <a:fld id="{5439C01A-CA2A-4C10-856F-050A1627C2CB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0" r:id="rId2"/>
    <p:sldLayoutId id="2147483821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22" r:id="rId9"/>
    <p:sldLayoutId id="2147483816" r:id="rId10"/>
    <p:sldLayoutId id="2147483817" r:id="rId11"/>
    <p:sldLayoutId id="2147483818" r:id="rId12"/>
    <p:sldLayoutId id="214748381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4.png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png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97-2003____2.xls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CHAPTER 9 Genetic Algorithms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D41B95-708C-4393-84D1-21E9CBABB1D3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214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 i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Step 3: Crossover</a:t>
            </a:r>
            <a:endParaRPr lang="zh-TW" altLang="en-US" b="1" i="0">
              <a:solidFill>
                <a:schemeClr val="tx2"/>
              </a:solidFill>
              <a:latin typeface="DFKai-SB" pitchFamily="65" charset="-120"/>
              <a:ea typeface="DFKai-SB" pitchFamily="65" charset="-120"/>
            </a:endParaRPr>
          </a:p>
        </p:txBody>
      </p:sp>
      <p:graphicFrame>
        <p:nvGraphicFramePr>
          <p:cNvPr id="137221" name="Group 5"/>
          <p:cNvGraphicFramePr>
            <a:graphicFrameLocks noGrp="1"/>
          </p:cNvGraphicFramePr>
          <p:nvPr/>
        </p:nvGraphicFramePr>
        <p:xfrm>
          <a:off x="611188" y="1052513"/>
          <a:ext cx="2219325" cy="2406650"/>
        </p:xfrm>
        <a:graphic>
          <a:graphicData uri="http://schemas.openxmlformats.org/drawingml/2006/table">
            <a:tbl>
              <a:tblPr/>
              <a:tblGrid>
                <a:gridCol w="685800"/>
                <a:gridCol w="255587"/>
                <a:gridCol w="255588"/>
                <a:gridCol w="255587"/>
                <a:gridCol w="255588"/>
                <a:gridCol w="255587"/>
                <a:gridCol w="255588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2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3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4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5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19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20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45" name="Rectangle 89"/>
          <p:cNvSpPr>
            <a:spLocks noChangeArrowheads="1"/>
          </p:cNvSpPr>
          <p:nvPr/>
        </p:nvSpPr>
        <p:spPr bwMode="auto">
          <a:xfrm>
            <a:off x="2843213" y="1052513"/>
            <a:ext cx="504825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700"/>
              <a:t>29</a:t>
            </a:r>
          </a:p>
          <a:p>
            <a:pPr algn="ctr" eaLnBrk="1" hangingPunct="1"/>
            <a:r>
              <a:rPr lang="en-US" altLang="zh-TW" sz="1700"/>
              <a:t>42</a:t>
            </a:r>
          </a:p>
          <a:p>
            <a:pPr algn="ctr" eaLnBrk="1" hangingPunct="1"/>
            <a:r>
              <a:rPr lang="en-US" altLang="zh-TW" sz="1700"/>
              <a:t>31</a:t>
            </a:r>
          </a:p>
          <a:p>
            <a:pPr algn="ctr" eaLnBrk="1" hangingPunct="1"/>
            <a:r>
              <a:rPr lang="en-US" altLang="zh-TW" sz="1700"/>
              <a:t>21</a:t>
            </a:r>
          </a:p>
          <a:p>
            <a:pPr algn="ctr" eaLnBrk="1" hangingPunct="1"/>
            <a:r>
              <a:rPr lang="en-US" altLang="zh-TW" sz="1700"/>
              <a:t>39</a:t>
            </a:r>
          </a:p>
          <a:p>
            <a:pPr algn="ctr" eaLnBrk="1" hangingPunct="1"/>
            <a:r>
              <a:rPr kumimoji="0" lang="en-US" altLang="zh-TW" sz="1700"/>
              <a:t>.</a:t>
            </a:r>
          </a:p>
          <a:p>
            <a:pPr algn="ctr" eaLnBrk="1" hangingPunct="1"/>
            <a:r>
              <a:rPr lang="en-US" altLang="zh-TW" sz="1700"/>
              <a:t>.</a:t>
            </a:r>
          </a:p>
          <a:p>
            <a:pPr algn="ctr" eaLnBrk="1" hangingPunct="1"/>
            <a:r>
              <a:rPr lang="en-US" altLang="zh-TW" sz="1700"/>
              <a:t>17</a:t>
            </a:r>
          </a:p>
          <a:p>
            <a:pPr algn="ctr" eaLnBrk="1" hangingPunct="1"/>
            <a:r>
              <a:rPr lang="en-US" altLang="zh-TW" sz="1700"/>
              <a:t>15</a:t>
            </a:r>
          </a:p>
        </p:txBody>
      </p:sp>
      <p:sp>
        <p:nvSpPr>
          <p:cNvPr id="15446" name="Line 91"/>
          <p:cNvSpPr>
            <a:spLocks noChangeShapeType="1"/>
          </p:cNvSpPr>
          <p:nvPr/>
        </p:nvSpPr>
        <p:spPr bwMode="auto">
          <a:xfrm>
            <a:off x="2771775" y="11255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47" name="Line 92"/>
          <p:cNvSpPr>
            <a:spLocks noChangeShapeType="1"/>
          </p:cNvSpPr>
          <p:nvPr/>
        </p:nvSpPr>
        <p:spPr bwMode="auto">
          <a:xfrm>
            <a:off x="2700338" y="227647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7342" name="Group 126"/>
          <p:cNvGraphicFramePr>
            <a:graphicFrameLocks noGrp="1"/>
          </p:cNvGraphicFramePr>
          <p:nvPr/>
        </p:nvGraphicFramePr>
        <p:xfrm>
          <a:off x="6011863" y="1052513"/>
          <a:ext cx="1368425" cy="274638"/>
        </p:xfrm>
        <a:graphic>
          <a:graphicData uri="http://schemas.openxmlformats.org/drawingml/2006/table">
            <a:tbl>
              <a:tblPr/>
              <a:tblGrid>
                <a:gridCol w="223837"/>
                <a:gridCol w="222250"/>
                <a:gridCol w="252413"/>
                <a:gridCol w="223837"/>
                <a:gridCol w="222250"/>
                <a:gridCol w="223838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411" name="Group 195"/>
          <p:cNvGraphicFramePr>
            <a:graphicFrameLocks noGrp="1"/>
          </p:cNvGraphicFramePr>
          <p:nvPr/>
        </p:nvGraphicFramePr>
        <p:xfrm>
          <a:off x="6011863" y="2133600"/>
          <a:ext cx="1368425" cy="274638"/>
        </p:xfrm>
        <a:graphic>
          <a:graphicData uri="http://schemas.openxmlformats.org/drawingml/2006/table">
            <a:tbl>
              <a:tblPr/>
              <a:tblGrid>
                <a:gridCol w="223837"/>
                <a:gridCol w="222250"/>
                <a:gridCol w="252413"/>
                <a:gridCol w="223837"/>
                <a:gridCol w="222250"/>
                <a:gridCol w="223838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80" name="Text Box 196"/>
          <p:cNvSpPr txBox="1">
            <a:spLocks noChangeArrowheads="1"/>
          </p:cNvSpPr>
          <p:nvPr/>
        </p:nvSpPr>
        <p:spPr bwMode="auto">
          <a:xfrm>
            <a:off x="5076825" y="1004888"/>
            <a:ext cx="89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/>
              <a:t>Parent 1</a:t>
            </a:r>
          </a:p>
        </p:txBody>
      </p:sp>
      <p:sp>
        <p:nvSpPr>
          <p:cNvPr id="15481" name="Text Box 197"/>
          <p:cNvSpPr txBox="1">
            <a:spLocks noChangeArrowheads="1"/>
          </p:cNvSpPr>
          <p:nvPr/>
        </p:nvSpPr>
        <p:spPr bwMode="auto">
          <a:xfrm>
            <a:off x="5076825" y="2084388"/>
            <a:ext cx="89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/>
              <a:t>Parent 2</a:t>
            </a:r>
          </a:p>
        </p:txBody>
      </p:sp>
      <p:sp>
        <p:nvSpPr>
          <p:cNvPr id="15482" name="Line 199"/>
          <p:cNvSpPr>
            <a:spLocks noChangeShapeType="1"/>
          </p:cNvSpPr>
          <p:nvPr/>
        </p:nvSpPr>
        <p:spPr bwMode="auto">
          <a:xfrm flipH="1">
            <a:off x="6934200" y="765175"/>
            <a:ext cx="14288" cy="18716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83" name="Text Box 200"/>
          <p:cNvSpPr txBox="1">
            <a:spLocks noChangeArrowheads="1"/>
          </p:cNvSpPr>
          <p:nvPr/>
        </p:nvSpPr>
        <p:spPr bwMode="auto">
          <a:xfrm>
            <a:off x="6804025" y="1557338"/>
            <a:ext cx="1657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Crossover point</a:t>
            </a:r>
            <a:endParaRPr lang="zh-TW" altLang="en-US"/>
          </a:p>
        </p:txBody>
      </p:sp>
      <p:sp>
        <p:nvSpPr>
          <p:cNvPr id="15484" name="AutoShape 201"/>
          <p:cNvSpPr>
            <a:spLocks noChangeArrowheads="1"/>
          </p:cNvSpPr>
          <p:nvPr/>
        </p:nvSpPr>
        <p:spPr bwMode="auto">
          <a:xfrm>
            <a:off x="6300788" y="2708275"/>
            <a:ext cx="358775" cy="792163"/>
          </a:xfrm>
          <a:prstGeom prst="downArrow">
            <a:avLst>
              <a:gd name="adj1" fmla="val 50000"/>
              <a:gd name="adj2" fmla="val 55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zh-TW" altLang="en-US"/>
          </a:p>
        </p:txBody>
      </p:sp>
      <p:graphicFrame>
        <p:nvGraphicFramePr>
          <p:cNvPr id="137418" name="Group 202"/>
          <p:cNvGraphicFramePr>
            <a:graphicFrameLocks noGrp="1"/>
          </p:cNvGraphicFramePr>
          <p:nvPr/>
        </p:nvGraphicFramePr>
        <p:xfrm>
          <a:off x="6013450" y="3621088"/>
          <a:ext cx="1438275" cy="274638"/>
        </p:xfrm>
        <a:graphic>
          <a:graphicData uri="http://schemas.openxmlformats.org/drawingml/2006/table">
            <a:tbl>
              <a:tblPr/>
              <a:tblGrid>
                <a:gridCol w="234950"/>
                <a:gridCol w="233363"/>
                <a:gridCol w="266700"/>
                <a:gridCol w="234950"/>
                <a:gridCol w="233362"/>
                <a:gridCol w="2349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434" name="Group 218"/>
          <p:cNvGraphicFramePr>
            <a:graphicFrameLocks noGrp="1"/>
          </p:cNvGraphicFramePr>
          <p:nvPr/>
        </p:nvGraphicFramePr>
        <p:xfrm>
          <a:off x="6002338" y="4222750"/>
          <a:ext cx="1438275" cy="274638"/>
        </p:xfrm>
        <a:graphic>
          <a:graphicData uri="http://schemas.openxmlformats.org/drawingml/2006/table">
            <a:tbl>
              <a:tblPr/>
              <a:tblGrid>
                <a:gridCol w="234950"/>
                <a:gridCol w="233362"/>
                <a:gridCol w="266700"/>
                <a:gridCol w="234950"/>
                <a:gridCol w="233363"/>
                <a:gridCol w="2349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17" name="Text Box 234"/>
          <p:cNvSpPr txBox="1">
            <a:spLocks noChangeArrowheads="1"/>
          </p:cNvSpPr>
          <p:nvPr/>
        </p:nvSpPr>
        <p:spPr bwMode="auto">
          <a:xfrm>
            <a:off x="4799013" y="3573463"/>
            <a:ext cx="111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 sz="1600"/>
              <a:t>Offspring </a:t>
            </a:r>
            <a:r>
              <a:rPr lang="en-US" altLang="zh-TW" sz="1600"/>
              <a:t>1</a:t>
            </a:r>
          </a:p>
        </p:txBody>
      </p:sp>
      <p:sp>
        <p:nvSpPr>
          <p:cNvPr id="15518" name="Text Box 235"/>
          <p:cNvSpPr txBox="1">
            <a:spLocks noChangeArrowheads="1"/>
          </p:cNvSpPr>
          <p:nvPr/>
        </p:nvSpPr>
        <p:spPr bwMode="auto">
          <a:xfrm>
            <a:off x="4787900" y="4149725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/>
              <a:t>Offspring</a:t>
            </a:r>
            <a:r>
              <a:rPr lang="en-US" altLang="zh-TW" sz="1600"/>
              <a:t> 2</a:t>
            </a:r>
          </a:p>
        </p:txBody>
      </p:sp>
      <p:sp>
        <p:nvSpPr>
          <p:cNvPr id="15519" name="Text Box 236"/>
          <p:cNvSpPr txBox="1">
            <a:spLocks noChangeArrowheads="1"/>
          </p:cNvSpPr>
          <p:nvPr/>
        </p:nvSpPr>
        <p:spPr bwMode="auto">
          <a:xfrm>
            <a:off x="3563938" y="1268413"/>
            <a:ext cx="1152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Randomly select parents</a:t>
            </a:r>
            <a:endParaRPr lang="zh-TW" altLang="en-US"/>
          </a:p>
        </p:txBody>
      </p:sp>
      <p:sp>
        <p:nvSpPr>
          <p:cNvPr id="15520" name="Rectangle 237"/>
          <p:cNvSpPr>
            <a:spLocks noChangeArrowheads="1"/>
          </p:cNvSpPr>
          <p:nvPr/>
        </p:nvSpPr>
        <p:spPr bwMode="auto">
          <a:xfrm>
            <a:off x="7524750" y="357346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31    24989.97 </a:t>
            </a:r>
          </a:p>
        </p:txBody>
      </p:sp>
      <p:sp>
        <p:nvSpPr>
          <p:cNvPr id="15521" name="Rectangle 238"/>
          <p:cNvSpPr>
            <a:spLocks noChangeArrowheads="1"/>
          </p:cNvSpPr>
          <p:nvPr/>
        </p:nvSpPr>
        <p:spPr bwMode="auto">
          <a:xfrm>
            <a:off x="7524750" y="4149725"/>
            <a:ext cx="149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37   28839.51 </a:t>
            </a:r>
          </a:p>
        </p:txBody>
      </p:sp>
      <p:sp>
        <p:nvSpPr>
          <p:cNvPr id="15522" name="Rectangle 239"/>
          <p:cNvSpPr>
            <a:spLocks noChangeArrowheads="1"/>
          </p:cNvSpPr>
          <p:nvPr/>
        </p:nvSpPr>
        <p:spPr bwMode="auto">
          <a:xfrm>
            <a:off x="7588250" y="3141663"/>
            <a:ext cx="1308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X        F</a:t>
            </a:r>
            <a:r>
              <a:rPr lang="en-US" altLang="zh-TW" b="1" i="0"/>
              <a:t>(</a:t>
            </a:r>
            <a:r>
              <a:rPr lang="en-US" altLang="zh-TW" b="1"/>
              <a:t>X</a:t>
            </a:r>
            <a:r>
              <a:rPr lang="en-US" altLang="zh-TW" b="1" i="0"/>
              <a:t>)</a:t>
            </a:r>
            <a:r>
              <a:rPr lang="en-US" altLang="zh-TW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A28D78-9C40-4856-BD04-707A053C9770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203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 i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Step 4: Mutation</a:t>
            </a:r>
          </a:p>
        </p:txBody>
      </p:sp>
      <p:graphicFrame>
        <p:nvGraphicFramePr>
          <p:cNvPr id="138369" name="Group 129"/>
          <p:cNvGraphicFramePr>
            <a:graphicFrameLocks noGrp="1"/>
          </p:cNvGraphicFramePr>
          <p:nvPr/>
        </p:nvGraphicFramePr>
        <p:xfrm>
          <a:off x="1754188" y="1604963"/>
          <a:ext cx="1438275" cy="274638"/>
        </p:xfrm>
        <a:graphic>
          <a:graphicData uri="http://schemas.openxmlformats.org/drawingml/2006/table">
            <a:tbl>
              <a:tblPr/>
              <a:tblGrid>
                <a:gridCol w="234950"/>
                <a:gridCol w="233362"/>
                <a:gridCol w="266700"/>
                <a:gridCol w="234950"/>
                <a:gridCol w="233363"/>
                <a:gridCol w="2349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8385" name="Group 145"/>
          <p:cNvGraphicFramePr>
            <a:graphicFrameLocks noGrp="1"/>
          </p:cNvGraphicFramePr>
          <p:nvPr/>
        </p:nvGraphicFramePr>
        <p:xfrm>
          <a:off x="1743075" y="2133600"/>
          <a:ext cx="1438275" cy="274638"/>
        </p:xfrm>
        <a:graphic>
          <a:graphicData uri="http://schemas.openxmlformats.org/drawingml/2006/table">
            <a:tbl>
              <a:tblPr/>
              <a:tblGrid>
                <a:gridCol w="234950"/>
                <a:gridCol w="233363"/>
                <a:gridCol w="266700"/>
                <a:gridCol w="234950"/>
                <a:gridCol w="233362"/>
                <a:gridCol w="2349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0" name="Text Box 161"/>
          <p:cNvSpPr txBox="1">
            <a:spLocks noChangeArrowheads="1"/>
          </p:cNvSpPr>
          <p:nvPr/>
        </p:nvSpPr>
        <p:spPr bwMode="auto">
          <a:xfrm>
            <a:off x="406400" y="1557338"/>
            <a:ext cx="111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 sz="1600"/>
              <a:t>Offspring </a:t>
            </a:r>
            <a:r>
              <a:rPr lang="en-US" altLang="zh-TW" sz="1600"/>
              <a:t>1</a:t>
            </a:r>
          </a:p>
        </p:txBody>
      </p:sp>
      <p:sp>
        <p:nvSpPr>
          <p:cNvPr id="16421" name="Text Box 162"/>
          <p:cNvSpPr txBox="1">
            <a:spLocks noChangeArrowheads="1"/>
          </p:cNvSpPr>
          <p:nvPr/>
        </p:nvSpPr>
        <p:spPr bwMode="auto">
          <a:xfrm>
            <a:off x="395288" y="2060575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/>
              <a:t>Offspring</a:t>
            </a:r>
            <a:r>
              <a:rPr lang="en-US" altLang="zh-TW" sz="1600"/>
              <a:t> 2</a:t>
            </a:r>
          </a:p>
        </p:txBody>
      </p:sp>
      <p:sp>
        <p:nvSpPr>
          <p:cNvPr id="16422" name="Rectangle 164"/>
          <p:cNvSpPr>
            <a:spLocks noChangeArrowheads="1"/>
          </p:cNvSpPr>
          <p:nvPr/>
        </p:nvSpPr>
        <p:spPr bwMode="auto">
          <a:xfrm>
            <a:off x="3265488" y="15573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31    24989.97 </a:t>
            </a:r>
          </a:p>
        </p:txBody>
      </p:sp>
      <p:sp>
        <p:nvSpPr>
          <p:cNvPr id="16423" name="Rectangle 165"/>
          <p:cNvSpPr>
            <a:spLocks noChangeArrowheads="1"/>
          </p:cNvSpPr>
          <p:nvPr/>
        </p:nvSpPr>
        <p:spPr bwMode="auto">
          <a:xfrm>
            <a:off x="3265488" y="2060575"/>
            <a:ext cx="149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37   28839.51 </a:t>
            </a:r>
          </a:p>
        </p:txBody>
      </p:sp>
      <p:sp>
        <p:nvSpPr>
          <p:cNvPr id="16424" name="Rectangle 166"/>
          <p:cNvSpPr>
            <a:spLocks noChangeArrowheads="1"/>
          </p:cNvSpPr>
          <p:nvPr/>
        </p:nvSpPr>
        <p:spPr bwMode="auto">
          <a:xfrm>
            <a:off x="3328988" y="1125538"/>
            <a:ext cx="1308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X        F</a:t>
            </a:r>
            <a:r>
              <a:rPr lang="en-US" altLang="zh-TW" b="1" i="0"/>
              <a:t>(</a:t>
            </a:r>
            <a:r>
              <a:rPr lang="en-US" altLang="zh-TW" b="1"/>
              <a:t>X</a:t>
            </a:r>
            <a:r>
              <a:rPr lang="en-US" altLang="zh-TW" b="1" i="0"/>
              <a:t>)</a:t>
            </a:r>
            <a:r>
              <a:rPr lang="en-US" altLang="zh-TW" b="1"/>
              <a:t> </a:t>
            </a:r>
          </a:p>
        </p:txBody>
      </p:sp>
      <p:graphicFrame>
        <p:nvGraphicFramePr>
          <p:cNvPr id="138407" name="Group 167"/>
          <p:cNvGraphicFramePr>
            <a:graphicFrameLocks noGrp="1"/>
          </p:cNvGraphicFramePr>
          <p:nvPr/>
        </p:nvGraphicFramePr>
        <p:xfrm>
          <a:off x="1754188" y="3711575"/>
          <a:ext cx="1438275" cy="274638"/>
        </p:xfrm>
        <a:graphic>
          <a:graphicData uri="http://schemas.openxmlformats.org/drawingml/2006/table">
            <a:tbl>
              <a:tblPr/>
              <a:tblGrid>
                <a:gridCol w="234950"/>
                <a:gridCol w="233362"/>
                <a:gridCol w="266700"/>
                <a:gridCol w="234950"/>
                <a:gridCol w="233363"/>
                <a:gridCol w="2349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41" name="Text Box 183"/>
          <p:cNvSpPr txBox="1">
            <a:spLocks noChangeArrowheads="1"/>
          </p:cNvSpPr>
          <p:nvPr/>
        </p:nvSpPr>
        <p:spPr bwMode="auto">
          <a:xfrm>
            <a:off x="406400" y="363855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/>
              <a:t>Offspring</a:t>
            </a:r>
            <a:r>
              <a:rPr lang="en-US" altLang="zh-TW" sz="1600"/>
              <a:t> 20</a:t>
            </a:r>
          </a:p>
        </p:txBody>
      </p:sp>
      <p:sp>
        <p:nvSpPr>
          <p:cNvPr id="16442" name="Rectangle 184"/>
          <p:cNvSpPr>
            <a:spLocks noChangeArrowheads="1"/>
          </p:cNvSpPr>
          <p:nvPr/>
        </p:nvSpPr>
        <p:spPr bwMode="auto">
          <a:xfrm>
            <a:off x="3276600" y="3638550"/>
            <a:ext cx="1384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 6    1649.72 </a:t>
            </a:r>
          </a:p>
        </p:txBody>
      </p:sp>
      <p:graphicFrame>
        <p:nvGraphicFramePr>
          <p:cNvPr id="138450" name="Group 210"/>
          <p:cNvGraphicFramePr>
            <a:graphicFrameLocks noGrp="1"/>
          </p:cNvGraphicFramePr>
          <p:nvPr/>
        </p:nvGraphicFramePr>
        <p:xfrm>
          <a:off x="1766888" y="2708275"/>
          <a:ext cx="1438275" cy="274638"/>
        </p:xfrm>
        <a:graphic>
          <a:graphicData uri="http://schemas.openxmlformats.org/drawingml/2006/table">
            <a:tbl>
              <a:tblPr/>
              <a:tblGrid>
                <a:gridCol w="234950"/>
                <a:gridCol w="233362"/>
                <a:gridCol w="266700"/>
                <a:gridCol w="234950"/>
                <a:gridCol w="233363"/>
                <a:gridCol w="2349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9" name="Text Box 201"/>
          <p:cNvSpPr txBox="1">
            <a:spLocks noChangeArrowheads="1"/>
          </p:cNvSpPr>
          <p:nvPr/>
        </p:nvSpPr>
        <p:spPr bwMode="auto">
          <a:xfrm>
            <a:off x="419100" y="263525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TW"/>
              <a:t>Offspring</a:t>
            </a:r>
            <a:r>
              <a:rPr lang="en-US" altLang="zh-TW" sz="1600"/>
              <a:t> 3</a:t>
            </a:r>
          </a:p>
        </p:txBody>
      </p:sp>
      <p:sp>
        <p:nvSpPr>
          <p:cNvPr id="16460" name="Rectangle 202"/>
          <p:cNvSpPr>
            <a:spLocks noChangeArrowheads="1"/>
          </p:cNvSpPr>
          <p:nvPr/>
        </p:nvSpPr>
        <p:spPr bwMode="auto">
          <a:xfrm>
            <a:off x="3289300" y="2635250"/>
            <a:ext cx="1384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10   4293.00 </a:t>
            </a:r>
          </a:p>
        </p:txBody>
      </p:sp>
      <p:sp>
        <p:nvSpPr>
          <p:cNvPr id="16461" name="Text Box 203"/>
          <p:cNvSpPr txBox="1">
            <a:spLocks noChangeArrowheads="1"/>
          </p:cNvSpPr>
          <p:nvPr/>
        </p:nvSpPr>
        <p:spPr bwMode="auto">
          <a:xfrm>
            <a:off x="468313" y="3141663"/>
            <a:ext cx="4175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TW">
                <a:latin typeface="Arial" charset="0"/>
              </a:rPr>
              <a:t>……………………………………………</a:t>
            </a:r>
            <a:endParaRPr lang="en-US" altLang="zh-TW" sz="1600"/>
          </a:p>
        </p:txBody>
      </p:sp>
      <p:sp>
        <p:nvSpPr>
          <p:cNvPr id="16462" name="Line 212"/>
          <p:cNvSpPr>
            <a:spLocks noChangeShapeType="1"/>
          </p:cNvSpPr>
          <p:nvPr/>
        </p:nvSpPr>
        <p:spPr bwMode="auto">
          <a:xfrm>
            <a:off x="4643438" y="22764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8453" name="Group 213"/>
          <p:cNvGraphicFramePr>
            <a:graphicFrameLocks noGrp="1"/>
          </p:cNvGraphicFramePr>
          <p:nvPr/>
        </p:nvGraphicFramePr>
        <p:xfrm>
          <a:off x="5508625" y="2074863"/>
          <a:ext cx="1438275" cy="274638"/>
        </p:xfrm>
        <a:graphic>
          <a:graphicData uri="http://schemas.openxmlformats.org/drawingml/2006/table">
            <a:tbl>
              <a:tblPr/>
              <a:tblGrid>
                <a:gridCol w="234950"/>
                <a:gridCol w="233363"/>
                <a:gridCol w="266700"/>
                <a:gridCol w="234950"/>
                <a:gridCol w="233362"/>
                <a:gridCol w="2349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79" name="Rectangle 229"/>
          <p:cNvSpPr>
            <a:spLocks noChangeArrowheads="1"/>
          </p:cNvSpPr>
          <p:nvPr/>
        </p:nvSpPr>
        <p:spPr bwMode="auto">
          <a:xfrm>
            <a:off x="7019925" y="1989138"/>
            <a:ext cx="149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39   29533.73 </a:t>
            </a:r>
            <a:endParaRPr lang="en-US" altLang="zh-TW"/>
          </a:p>
        </p:txBody>
      </p:sp>
      <p:sp>
        <p:nvSpPr>
          <p:cNvPr id="16480" name="Rectangle 230"/>
          <p:cNvSpPr>
            <a:spLocks noChangeArrowheads="1"/>
          </p:cNvSpPr>
          <p:nvPr/>
        </p:nvSpPr>
        <p:spPr bwMode="auto">
          <a:xfrm>
            <a:off x="7092950" y="1628775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X        F</a:t>
            </a:r>
            <a:r>
              <a:rPr lang="en-US" altLang="zh-TW" b="1" i="0"/>
              <a:t>(</a:t>
            </a:r>
            <a:r>
              <a:rPr lang="en-US" altLang="zh-TW" b="1"/>
              <a:t>X</a:t>
            </a:r>
            <a:r>
              <a:rPr lang="en-US" altLang="zh-TW" b="1" i="0"/>
              <a:t>)</a:t>
            </a:r>
            <a:r>
              <a:rPr lang="en-US" altLang="zh-TW" b="1"/>
              <a:t> </a:t>
            </a:r>
          </a:p>
        </p:txBody>
      </p:sp>
      <p:sp>
        <p:nvSpPr>
          <p:cNvPr id="16481" name="Line 231"/>
          <p:cNvSpPr>
            <a:spLocks noChangeShapeType="1"/>
          </p:cNvSpPr>
          <p:nvPr/>
        </p:nvSpPr>
        <p:spPr bwMode="auto">
          <a:xfrm flipV="1">
            <a:off x="6588125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82" name="Text Box 232"/>
          <p:cNvSpPr txBox="1">
            <a:spLocks noChangeArrowheads="1"/>
          </p:cNvSpPr>
          <p:nvPr/>
        </p:nvSpPr>
        <p:spPr bwMode="auto">
          <a:xfrm>
            <a:off x="5867400" y="2636838"/>
            <a:ext cx="311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Randomly select mutation point</a:t>
            </a:r>
            <a:endParaRPr lang="zh-TW" altLang="en-US"/>
          </a:p>
        </p:txBody>
      </p:sp>
      <p:sp>
        <p:nvSpPr>
          <p:cNvPr id="24" name="Text Box 1050"/>
          <p:cNvSpPr txBox="1">
            <a:spLocks noChangeArrowheads="1"/>
          </p:cNvSpPr>
          <p:nvPr/>
        </p:nvSpPr>
        <p:spPr bwMode="auto">
          <a:xfrm>
            <a:off x="323850" y="6021388"/>
            <a:ext cx="849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b="1" i="0" dirty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Step </a:t>
            </a:r>
            <a:r>
              <a:rPr lang="en-US" altLang="zh-TW" b="1" i="0" dirty="0" smtClean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5: </a:t>
            </a:r>
            <a:r>
              <a:rPr lang="en-US" altLang="zh-TW" b="1" i="0" dirty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Next round-back to </a:t>
            </a:r>
            <a:r>
              <a:rPr lang="en-US" altLang="zh-TW" b="1" i="0" dirty="0" smtClean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Step2</a:t>
            </a:r>
            <a:endParaRPr lang="zh-TW" altLang="en-US" i="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BB71AE-1CB2-466E-8D04-BD8562884085}" type="slidenum">
              <a:rPr lang="en-US" altLang="zh-TW"/>
              <a:pPr/>
              <a:t>12</a:t>
            </a:fld>
            <a:endParaRPr lang="en-US" altLang="zh-TW"/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3600450" y="1700213"/>
          <a:ext cx="554355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圖表" r:id="rId3" imgW="6486392" imgH="3714643" progId="Excel.Chart.8">
                  <p:embed/>
                </p:oleObj>
              </mc:Choice>
              <mc:Fallback>
                <p:oleObj name="圖表" r:id="rId3" imgW="6486392" imgH="3714643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700213"/>
                        <a:ext cx="554355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3600450" y="404813"/>
          <a:ext cx="5329238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5" imgW="2527300" imgH="685800" progId="Equation.DSMT4">
                  <p:embed/>
                </p:oleObj>
              </mc:Choice>
              <mc:Fallback>
                <p:oleObj name="Equation" r:id="rId5" imgW="25273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04813"/>
                        <a:ext cx="5329238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Group 1033"/>
          <p:cNvGraphicFramePr>
            <a:graphicFrameLocks noGrp="1"/>
          </p:cNvGraphicFramePr>
          <p:nvPr/>
        </p:nvGraphicFramePr>
        <p:xfrm>
          <a:off x="323850" y="1412875"/>
          <a:ext cx="3168650" cy="4876800"/>
        </p:xfrm>
        <a:graphic>
          <a:graphicData uri="http://schemas.openxmlformats.org/drawingml/2006/table">
            <a:tbl>
              <a:tblPr/>
              <a:tblGrid>
                <a:gridCol w="587375"/>
                <a:gridCol w="227013"/>
                <a:gridCol w="220662"/>
                <a:gridCol w="220663"/>
                <a:gridCol w="220662"/>
                <a:gridCol w="220663"/>
                <a:gridCol w="220662"/>
                <a:gridCol w="385763"/>
                <a:gridCol w="865187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647" name="Text Box 1034"/>
          <p:cNvSpPr txBox="1">
            <a:spLocks noChangeArrowheads="1"/>
          </p:cNvSpPr>
          <p:nvPr/>
        </p:nvSpPr>
        <p:spPr bwMode="auto">
          <a:xfrm>
            <a:off x="539750" y="620713"/>
            <a:ext cx="1922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 i="0"/>
              <a:t>When converged!</a:t>
            </a:r>
            <a:endParaRPr lang="zh-TW" altLang="en-US" b="1" i="0"/>
          </a:p>
        </p:txBody>
      </p:sp>
      <p:sp>
        <p:nvSpPr>
          <p:cNvPr id="18648" name="Rectangle 1035"/>
          <p:cNvSpPr>
            <a:spLocks noChangeArrowheads="1"/>
          </p:cNvSpPr>
          <p:nvPr/>
        </p:nvSpPr>
        <p:spPr bwMode="auto">
          <a:xfrm>
            <a:off x="2268538" y="1125538"/>
            <a:ext cx="1014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 b="1"/>
              <a:t>X        F</a:t>
            </a:r>
            <a:r>
              <a:rPr lang="en-US" altLang="zh-TW" sz="1400" b="1" i="0"/>
              <a:t>(</a:t>
            </a:r>
            <a:r>
              <a:rPr lang="en-US" altLang="zh-TW" sz="1400" b="1"/>
              <a:t>X</a:t>
            </a:r>
            <a:r>
              <a:rPr lang="en-US" altLang="zh-TW" sz="1400" b="1" i="0"/>
              <a:t>)</a:t>
            </a:r>
            <a:endParaRPr lang="en-US" altLang="zh-TW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071563"/>
            <a:ext cx="8229600" cy="3667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A prototypical genetic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2143125"/>
            <a:ext cx="8229600" cy="3589338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GA(Fitness,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fitness_threshold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p,r,m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Fitness: a function; 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fitness_threshold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 a threshold for termination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p:population ; 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r:fraction to be replaced by crossover; 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m:the mutation rate</a:t>
            </a:r>
          </a:p>
          <a:p>
            <a:pPr eaLnBrk="1" hangingPunct="1">
              <a:buFontTx/>
              <a:buNone/>
            </a:pPr>
            <a:endParaRPr lang="en-US" altLang="zh-CN" sz="1800" dirty="0" smtClean="0"/>
          </a:p>
          <a:p>
            <a:pPr eaLnBrk="1" hangingPunct="1">
              <a:buFontTx/>
              <a:buNone/>
            </a:pPr>
            <a:r>
              <a:rPr lang="en-US" altLang="zh-CN" sz="1800" dirty="0" smtClean="0"/>
              <a:t>	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initialize population : P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Evaluate : For each h in P, compute Fitness(h)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while[max Fitness(h)] &lt;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Fitness_threshold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do	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a new generation, P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1.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select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(1-r)p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members of P to add to 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	Pr(h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)=Fitness(h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／∑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Fitness(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2.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Crossover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select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r*p/2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pairs of hypotheses from P.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applying the crossover operator. Add all offspring to 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3.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Mutate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choose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percent of the members of 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invert one randomly selected bit in its representation.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4. update: P=P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eaLnBrk="1" hangingPunct="1">
              <a:buFontTx/>
              <a:buNone/>
            </a:pP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5.Evaluate: for each h in P, compute Fitness(h)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Return the hypothesis from P that has the highest fitness</a:t>
            </a:r>
          </a:p>
        </p:txBody>
      </p:sp>
      <p:pic>
        <p:nvPicPr>
          <p:cNvPr id="3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229600" cy="5095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latin typeface="MS PGothic" pitchFamily="34" charset="-128"/>
                <a:ea typeface="MS PGothic" pitchFamily="34" charset="-128"/>
              </a:rPr>
              <a:t>Parameters of GA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516938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400" dirty="0" smtClean="0"/>
              <a:t>GA has following parameters: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000" dirty="0" smtClean="0"/>
              <a:t>Crossover rate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000" dirty="0" smtClean="0"/>
              <a:t>Mutation rate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000" dirty="0" smtClean="0"/>
              <a:t>Population size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000" dirty="0" smtClean="0"/>
              <a:t>Encoding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000" dirty="0" smtClean="0"/>
              <a:t>Crossover and mutation type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000" dirty="0" smtClean="0"/>
              <a:t>Selection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400" dirty="0" smtClean="0">
                <a:solidFill>
                  <a:srgbClr val="FF0000"/>
                </a:solidFill>
              </a:rPr>
              <a:t>There is no general theory available that would help you to tune GA parameters for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any</a:t>
            </a:r>
            <a:r>
              <a:rPr lang="en-US" altLang="zh-TW" sz="2400" dirty="0" smtClean="0">
                <a:solidFill>
                  <a:srgbClr val="FF0000"/>
                </a:solidFill>
              </a:rPr>
              <a:t> problem</a:t>
            </a:r>
            <a:r>
              <a:rPr lang="en-US" altLang="zh-TW" sz="2400" dirty="0" smtClean="0"/>
              <a:t>. 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2200" dirty="0" smtClean="0"/>
              <a:t>You will probably want to experiment with your own GA for a specific problem,</a:t>
            </a:r>
          </a:p>
        </p:txBody>
      </p:sp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EBEC2B-8B7A-440D-893A-B8A6845FD63A}" type="slidenum">
              <a:rPr lang="en-US" altLang="zh-TW"/>
              <a:pPr/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571500"/>
            <a:ext cx="8229600" cy="6524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9.2.1 Representing Hypotheses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Hypotheses are often be represented by bit strings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Can be easily manipulated by genetic operators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Example: coding if-then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wind=strong, then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playTennis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 coding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Strong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weak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bit string of length two: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coding attributes not constrained by the rule preconditions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Outlook=111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5095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9.2.1 Representing Hypotheses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28750"/>
            <a:ext cx="8229600" cy="43894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rule coding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concatenating the corresponding bit strings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111    10     10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Representation of sets of rules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concatenating bit strings of individual rules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 syntactically legal bit string should represent a well-defined hypothesis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111    10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11?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200" dirty="0" smtClean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25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9.2.2 Genetic operators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5545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most common operators : crossover and mutation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crossover operator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Produces two new offspring from two parents strings by copying selected bits from each parent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crossover mask: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Single point crossover</a:t>
            </a:r>
          </a:p>
          <a:p>
            <a:pPr lvl="2" eaLnBrk="1" hangingPunct="1">
              <a:lnSpc>
                <a:spcPct val="80000"/>
              </a:lnSpc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Two-point crossover</a:t>
            </a:r>
          </a:p>
          <a:p>
            <a:pPr lvl="2" eaLnBrk="1" hangingPunct="1">
              <a:lnSpc>
                <a:spcPct val="80000"/>
              </a:lnSpc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Uniform crossover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1835696" y="3212976"/>
            <a:ext cx="583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A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 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10110111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00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   1111111100   A</a:t>
            </a:r>
            <a:r>
              <a:rPr lang="en-US" altLang="zh-CN" sz="1600" b="1" baseline="30000" dirty="0">
                <a:solidFill>
                  <a:srgbClr val="003399"/>
                </a:solidFill>
                <a:cs typeface="Times New Roman" pitchFamily="18" charset="0"/>
              </a:rPr>
              <a:t>’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10110111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B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00011100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11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                         B</a:t>
            </a:r>
            <a:r>
              <a:rPr lang="en-US" altLang="zh-CN" sz="1600" b="1" baseline="30000" dirty="0">
                <a:solidFill>
                  <a:srgbClr val="003399"/>
                </a:solidFill>
                <a:cs typeface="Times New Roman" pitchFamily="18" charset="0"/>
              </a:rPr>
              <a:t>’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00011100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00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203848" y="4797152"/>
            <a:ext cx="11525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907704" y="4437112"/>
            <a:ext cx="583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A:  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101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10111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00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   0001111100   A</a:t>
            </a:r>
            <a:r>
              <a:rPr lang="en-US" altLang="zh-CN" sz="1600" b="1" baseline="30000" dirty="0">
                <a:solidFill>
                  <a:srgbClr val="003399"/>
                </a:solidFill>
                <a:cs typeface="Times New Roman" pitchFamily="18" charset="0"/>
              </a:rPr>
              <a:t>’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000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10111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B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000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11100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11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                         B</a:t>
            </a:r>
            <a:r>
              <a:rPr lang="en-US" altLang="zh-CN" sz="1600" b="1" baseline="30000" dirty="0">
                <a:solidFill>
                  <a:srgbClr val="003399"/>
                </a:solidFill>
                <a:cs typeface="Times New Roman" pitchFamily="18" charset="0"/>
              </a:rPr>
              <a:t>’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101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11100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00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86125" y="3571875"/>
            <a:ext cx="11509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1835696" y="5589240"/>
            <a:ext cx="583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A:  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101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10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11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00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   0001101100   A</a:t>
            </a:r>
            <a:r>
              <a:rPr lang="en-US" altLang="zh-CN" sz="1600" b="1" baseline="30000" dirty="0">
                <a:solidFill>
                  <a:srgbClr val="003399"/>
                </a:solidFill>
                <a:cs typeface="Times New Roman" pitchFamily="18" charset="0"/>
              </a:rPr>
              <a:t>’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000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10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11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B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000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11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00</a:t>
            </a:r>
            <a:r>
              <a:rPr lang="en-US" altLang="zh-CN" sz="1600" b="1" dirty="0">
                <a:solidFill>
                  <a:srgbClr val="00B050"/>
                </a:solidFill>
                <a:cs typeface="Times New Roman" pitchFamily="18" charset="0"/>
              </a:rPr>
              <a:t>11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3399"/>
                </a:solidFill>
                <a:cs typeface="Times New Roman" pitchFamily="18" charset="0"/>
              </a:rPr>
              <a:t>                       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B</a:t>
            </a:r>
            <a:r>
              <a:rPr lang="en-US" altLang="zh-CN" sz="1600" b="1" baseline="30000" dirty="0">
                <a:solidFill>
                  <a:srgbClr val="003399"/>
                </a:solidFill>
                <a:cs typeface="Times New Roman" pitchFamily="18" charset="0"/>
              </a:rPr>
              <a:t>’</a:t>
            </a:r>
            <a:r>
              <a:rPr lang="zh-CN" altLang="en-US" sz="1600" b="1" dirty="0">
                <a:solidFill>
                  <a:srgbClr val="003399"/>
                </a:solidFill>
                <a:cs typeface="Times New Roman" pitchFamily="18" charset="0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101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11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sz="1600" b="1" dirty="0">
                <a:solidFill>
                  <a:srgbClr val="003399"/>
                </a:solidFill>
                <a:cs typeface="Times New Roman" pitchFamily="18" charset="0"/>
              </a:rPr>
              <a:t>00</a:t>
            </a:r>
            <a:r>
              <a:rPr lang="en-US" altLang="zh-CN" sz="1600" b="1" dirty="0">
                <a:solidFill>
                  <a:srgbClr val="FF0000"/>
                </a:solidFill>
                <a:cs typeface="Times New Roman" pitchFamily="18" charset="0"/>
              </a:rPr>
              <a:t>00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347864" y="5877272"/>
            <a:ext cx="1079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5095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9.2.2 Genetic operators 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500189"/>
            <a:ext cx="8229600" cy="264889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Mutation operator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Produces offspring from a single parent and produces small changes to the bit string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Mutation is often performed after crossover has been applied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04850"/>
            <a:ext cx="8291264" cy="635918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9.1 Motivation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7"/>
            <a:ext cx="8229600" cy="45517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Genetic algorithm is motivated by an analogy to biological evolution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GAs generate successor h by repeatedly mutating and recombining parts of the best currently known hypotheses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GA property: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Evolution is known to be robust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Searching H containing complex interacting parts, where the impact of each part on overall fitness maybe difficult to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Ability of parallelizing computing</a:t>
            </a:r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435975" cy="5111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9.2.3 Fitness Function and Selection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fitness function defines the criterion for ranking potential hypotheses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 probability method for selecting a hypothesis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Fitness proportionate selection(roulette wheel selection)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Tournament selection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Randomly select two 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p,(1-p) -&gt;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low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more diverse population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Rank selection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Sorted by fitness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Probability is proportional to its rank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33825"/>
            <a:ext cx="298767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285875"/>
            <a:ext cx="8229600" cy="571500"/>
          </a:xfrm>
        </p:spPr>
        <p:txBody>
          <a:bodyPr/>
          <a:lstStyle/>
          <a:p>
            <a:pPr algn="ctr" eaLnBrk="1" hangingPunct="1"/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Gabil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System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2000250"/>
            <a:ext cx="8229600" cy="3929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Gabil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uses a GA to learn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concepts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Those concepts represented by a disjunctive set of proposition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Its generalization accuracy is roughly comparable to other algorithms such as C4.5 and the rule learning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algorithm used by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Gabil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is the algorithm described in Table 9.1.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4313" y="357188"/>
            <a:ext cx="8229600" cy="509587"/>
          </a:xfrm>
          <a:prstGeom prst="rect">
            <a:avLst/>
          </a:prstGeom>
        </p:spPr>
        <p:txBody>
          <a:bodyPr lIns="0" rIns="0" bIns="0" anchor="b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3600" i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9.3 An Illustrative 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41712"/>
            <a:ext cx="8229600" cy="5666095"/>
          </a:xfrm>
        </p:spPr>
        <p:txBody>
          <a:bodyPr/>
          <a:lstStyle/>
          <a:p>
            <a:pPr eaLnBrk="1" hangingPunct="1"/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Gabil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Implementation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each h : a disjunctive set of propositional rules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If a1=T and a2=F then c=T;  if a2=T then c=F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a1      a2       c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a2        c 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10       01       1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10      0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Genetic operators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Mutation operator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crossover operator: an extension to the two-point crossover operator</a:t>
            </a:r>
          </a:p>
          <a:p>
            <a:pPr lvl="3" eaLnBrk="1" hangingPunct="1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en-US" altLang="zh-C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0 1</a:t>
            </a:r>
            <a:r>
              <a:rPr lang="en-US" altLang="zh-CN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1               11      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0      0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d1=1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d2=2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h2=0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  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      0               10       0  1      0        (1,3) (1,8) (6,8)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Fitness function: classification accuracy over the training data</a:t>
            </a:r>
          </a:p>
          <a:p>
            <a:pPr lvl="2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Fitness(h)=(correct(h))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/>
            <a:endParaRPr lang="en-US" altLang="zh-CN" sz="2800" dirty="0" smtClean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8229600" cy="581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9.3.1 Extensions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229600" cy="5238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addition of two new genetic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Generalization operator: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AddAlternative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0-&gt;1, prob:0.01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DropCondition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all bits-&gt;1 for an attribute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Application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Two operators were apply with the same probability to each hypothesis in the population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bit-string for h was extended to include two bits that determine which of these operators may be applied to the h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a1      a2       c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a2        c      AA     DC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10       01       1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10         0        1         0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3"/>
            <a:ext cx="7072313" cy="685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TSP </a:t>
            </a:r>
            <a:endParaRPr lang="en-US" altLang="zh-CN" sz="3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43011" name="內容版面配置區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The decision version of this problem has been proven to be NP-Complete!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Existing solutions:</a:t>
            </a:r>
          </a:p>
          <a:p>
            <a:pPr lvl="1"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heuristics, </a:t>
            </a:r>
          </a:p>
          <a:p>
            <a:pPr lvl="1"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cutting-plane methods,</a:t>
            </a:r>
          </a:p>
          <a:p>
            <a:pPr lvl="1"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branch-and-cut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How to solve it by GA?</a:t>
            </a:r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5040560" cy="685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(1) Encoding</a:t>
            </a:r>
          </a:p>
        </p:txBody>
      </p:sp>
      <p:sp>
        <p:nvSpPr>
          <p:cNvPr id="45059" name="內容版面配置區 4"/>
          <p:cNvSpPr>
            <a:spLocks noGrp="1"/>
          </p:cNvSpPr>
          <p:nvPr>
            <p:ph sz="half" idx="1"/>
          </p:nvPr>
        </p:nvSpPr>
        <p:spPr>
          <a:xfrm>
            <a:off x="179388" y="4076700"/>
            <a:ext cx="8785225" cy="74771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For example, we have 6 cities, and a tour is 3-1-2-4-5-6</a:t>
            </a: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4973638" y="2636838"/>
            <a:ext cx="935037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5061" name="矩形 9"/>
          <p:cNvSpPr>
            <a:spLocks noChangeArrowheads="1"/>
          </p:cNvSpPr>
          <p:nvPr/>
        </p:nvSpPr>
        <p:spPr bwMode="auto">
          <a:xfrm>
            <a:off x="4973638" y="1916113"/>
            <a:ext cx="915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city</a:t>
            </a:r>
          </a:p>
          <a:p>
            <a:pPr eaLnBrk="1" hangingPunct="1"/>
            <a:r>
              <a:rPr lang="en-US" altLang="zh-TW" dirty="0"/>
              <a:t> on tour</a:t>
            </a:r>
            <a:endParaRPr lang="zh-TW" altLang="en-US"/>
          </a:p>
        </p:txBody>
      </p:sp>
      <p:sp>
        <p:nvSpPr>
          <p:cNvPr id="45062" name="矩形 13"/>
          <p:cNvSpPr>
            <a:spLocks noChangeArrowheads="1"/>
          </p:cNvSpPr>
          <p:nvPr/>
        </p:nvSpPr>
        <p:spPr bwMode="auto">
          <a:xfrm>
            <a:off x="4044950" y="2636838"/>
            <a:ext cx="742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City #</a:t>
            </a:r>
            <a:endParaRPr lang="zh-TW" altLang="en-US"/>
          </a:p>
        </p:txBody>
      </p:sp>
      <p:sp>
        <p:nvSpPr>
          <p:cNvPr id="45063" name="矩形 14"/>
          <p:cNvSpPr>
            <a:spLocks noChangeArrowheads="1"/>
          </p:cNvSpPr>
          <p:nvPr/>
        </p:nvSpPr>
        <p:spPr bwMode="auto">
          <a:xfrm>
            <a:off x="5908675" y="2636838"/>
            <a:ext cx="93662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5064" name="矩形 15"/>
          <p:cNvSpPr>
            <a:spLocks noChangeArrowheads="1"/>
          </p:cNvSpPr>
          <p:nvPr/>
        </p:nvSpPr>
        <p:spPr bwMode="auto">
          <a:xfrm>
            <a:off x="6845300" y="2636838"/>
            <a:ext cx="93662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5065" name="矩形 16"/>
          <p:cNvSpPr>
            <a:spLocks noChangeArrowheads="1"/>
          </p:cNvSpPr>
          <p:nvPr/>
        </p:nvSpPr>
        <p:spPr bwMode="auto">
          <a:xfrm>
            <a:off x="7781925" y="2636838"/>
            <a:ext cx="935038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5066" name="矩形 17"/>
          <p:cNvSpPr>
            <a:spLocks noChangeArrowheads="1"/>
          </p:cNvSpPr>
          <p:nvPr/>
        </p:nvSpPr>
        <p:spPr bwMode="auto">
          <a:xfrm>
            <a:off x="5908675" y="1916113"/>
            <a:ext cx="9159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 city</a:t>
            </a:r>
          </a:p>
          <a:p>
            <a:pPr eaLnBrk="1" hangingPunct="1"/>
            <a:r>
              <a:rPr lang="en-US" altLang="zh-TW" dirty="0"/>
              <a:t> on tour</a:t>
            </a:r>
            <a:endParaRPr lang="zh-TW" altLang="en-US"/>
          </a:p>
        </p:txBody>
      </p:sp>
      <p:sp>
        <p:nvSpPr>
          <p:cNvPr id="45067" name="矩形 18"/>
          <p:cNvSpPr>
            <a:spLocks noChangeArrowheads="1"/>
          </p:cNvSpPr>
          <p:nvPr/>
        </p:nvSpPr>
        <p:spPr bwMode="auto">
          <a:xfrm>
            <a:off x="7781925" y="1919288"/>
            <a:ext cx="9667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last  city</a:t>
            </a:r>
          </a:p>
          <a:p>
            <a:pPr eaLnBrk="1" hangingPunct="1"/>
            <a:r>
              <a:rPr lang="en-US" altLang="zh-TW" dirty="0"/>
              <a:t> on tour</a:t>
            </a:r>
            <a:endParaRPr lang="zh-TW" altLang="en-US"/>
          </a:p>
        </p:txBody>
      </p:sp>
      <p:sp>
        <p:nvSpPr>
          <p:cNvPr id="45068" name="矩形 20"/>
          <p:cNvSpPr>
            <a:spLocks noChangeArrowheads="1"/>
          </p:cNvSpPr>
          <p:nvPr/>
        </p:nvSpPr>
        <p:spPr bwMode="auto">
          <a:xfrm>
            <a:off x="2195513" y="4940300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45069" name="矩形 24"/>
          <p:cNvSpPr>
            <a:spLocks noChangeArrowheads="1"/>
          </p:cNvSpPr>
          <p:nvPr/>
        </p:nvSpPr>
        <p:spPr bwMode="auto">
          <a:xfrm>
            <a:off x="2771775" y="4940300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45070" name="矩形 25"/>
          <p:cNvSpPr>
            <a:spLocks noChangeArrowheads="1"/>
          </p:cNvSpPr>
          <p:nvPr/>
        </p:nvSpPr>
        <p:spPr bwMode="auto">
          <a:xfrm>
            <a:off x="3348038" y="4940300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45071" name="矩形 26"/>
          <p:cNvSpPr>
            <a:spLocks noChangeArrowheads="1"/>
          </p:cNvSpPr>
          <p:nvPr/>
        </p:nvSpPr>
        <p:spPr bwMode="auto">
          <a:xfrm>
            <a:off x="3924300" y="4940300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45072" name="矩形 27"/>
          <p:cNvSpPr>
            <a:spLocks noChangeArrowheads="1"/>
          </p:cNvSpPr>
          <p:nvPr/>
        </p:nvSpPr>
        <p:spPr bwMode="auto">
          <a:xfrm>
            <a:off x="4500563" y="4940300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45073" name="矩形 28"/>
          <p:cNvSpPr>
            <a:spLocks noChangeArrowheads="1"/>
          </p:cNvSpPr>
          <p:nvPr/>
        </p:nvSpPr>
        <p:spPr bwMode="auto">
          <a:xfrm>
            <a:off x="5076825" y="4940300"/>
            <a:ext cx="574675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pic>
        <p:nvPicPr>
          <p:cNvPr id="45074" name="圖片 5" descr="tspex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187450"/>
            <a:ext cx="309721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285750"/>
            <a:ext cx="6357938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(2) Fitness Evaluation</a:t>
            </a:r>
          </a:p>
        </p:txBody>
      </p:sp>
      <p:sp>
        <p:nvSpPr>
          <p:cNvPr id="20" name="內容版面配置區 4"/>
          <p:cNvSpPr>
            <a:spLocks noGrp="1"/>
          </p:cNvSpPr>
          <p:nvPr>
            <p:ph sz="half" idx="1"/>
          </p:nvPr>
        </p:nvSpPr>
        <p:spPr>
          <a:xfrm>
            <a:off x="107950" y="1773238"/>
            <a:ext cx="8785225" cy="747712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Given a chromosome, simply calculate the total distance.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The shorter the distance, the higher the fitness of the chromosome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14313"/>
            <a:ext cx="5500688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(3) </a:t>
            </a:r>
            <a:r>
              <a:rPr lang="en-US" altLang="zh-TW" sz="3600" dirty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Cross-over</a:t>
            </a:r>
            <a:endParaRPr lang="en-US" altLang="zh-CN" sz="3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20" name="內容版面配置區 4"/>
          <p:cNvSpPr>
            <a:spLocks noGrp="1"/>
          </p:cNvSpPr>
          <p:nvPr>
            <p:ph sz="half" idx="1"/>
          </p:nvPr>
        </p:nvSpPr>
        <p:spPr>
          <a:xfrm>
            <a:off x="179388" y="5013325"/>
            <a:ext cx="8785225" cy="7493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Do you find any problem?</a:t>
            </a:r>
          </a:p>
        </p:txBody>
      </p:sp>
      <p:sp>
        <p:nvSpPr>
          <p:cNvPr id="49156" name="矩形 20"/>
          <p:cNvSpPr>
            <a:spLocks noChangeArrowheads="1"/>
          </p:cNvSpPr>
          <p:nvPr/>
        </p:nvSpPr>
        <p:spPr bwMode="auto">
          <a:xfrm>
            <a:off x="900113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49157" name="矩形 24"/>
          <p:cNvSpPr>
            <a:spLocks noChangeArrowheads="1"/>
          </p:cNvSpPr>
          <p:nvPr/>
        </p:nvSpPr>
        <p:spPr bwMode="auto">
          <a:xfrm>
            <a:off x="1476375" y="2565400"/>
            <a:ext cx="574675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49158" name="矩形 25"/>
          <p:cNvSpPr>
            <a:spLocks noChangeArrowheads="1"/>
          </p:cNvSpPr>
          <p:nvPr/>
        </p:nvSpPr>
        <p:spPr bwMode="auto">
          <a:xfrm>
            <a:off x="2051050" y="2565400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49159" name="矩形 26"/>
          <p:cNvSpPr>
            <a:spLocks noChangeArrowheads="1"/>
          </p:cNvSpPr>
          <p:nvPr/>
        </p:nvSpPr>
        <p:spPr bwMode="auto">
          <a:xfrm>
            <a:off x="2627313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49160" name="矩形 27"/>
          <p:cNvSpPr>
            <a:spLocks noChangeArrowheads="1"/>
          </p:cNvSpPr>
          <p:nvPr/>
        </p:nvSpPr>
        <p:spPr bwMode="auto">
          <a:xfrm>
            <a:off x="3203575" y="2565400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49161" name="矩形 28"/>
          <p:cNvSpPr>
            <a:spLocks noChangeArrowheads="1"/>
          </p:cNvSpPr>
          <p:nvPr/>
        </p:nvSpPr>
        <p:spPr bwMode="auto">
          <a:xfrm>
            <a:off x="3779838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49162" name="矩形 21"/>
          <p:cNvSpPr>
            <a:spLocks noChangeArrowheads="1"/>
          </p:cNvSpPr>
          <p:nvPr/>
        </p:nvSpPr>
        <p:spPr bwMode="auto">
          <a:xfrm>
            <a:off x="4932363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49163" name="矩形 22"/>
          <p:cNvSpPr>
            <a:spLocks noChangeArrowheads="1"/>
          </p:cNvSpPr>
          <p:nvPr/>
        </p:nvSpPr>
        <p:spPr bwMode="auto">
          <a:xfrm>
            <a:off x="5508625" y="2565400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2</a:t>
            </a:r>
            <a:endParaRPr lang="zh-TW" altLang="en-US" b="1"/>
          </a:p>
        </p:txBody>
      </p:sp>
      <p:sp>
        <p:nvSpPr>
          <p:cNvPr id="49164" name="矩形 23"/>
          <p:cNvSpPr>
            <a:spLocks noChangeArrowheads="1"/>
          </p:cNvSpPr>
          <p:nvPr/>
        </p:nvSpPr>
        <p:spPr bwMode="auto">
          <a:xfrm>
            <a:off x="6084888" y="2565400"/>
            <a:ext cx="574675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49165" name="矩形 29"/>
          <p:cNvSpPr>
            <a:spLocks noChangeArrowheads="1"/>
          </p:cNvSpPr>
          <p:nvPr/>
        </p:nvSpPr>
        <p:spPr bwMode="auto">
          <a:xfrm>
            <a:off x="6659563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49166" name="矩形 30"/>
          <p:cNvSpPr>
            <a:spLocks noChangeArrowheads="1"/>
          </p:cNvSpPr>
          <p:nvPr/>
        </p:nvSpPr>
        <p:spPr bwMode="auto">
          <a:xfrm>
            <a:off x="7235825" y="2565400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49167" name="矩形 31"/>
          <p:cNvSpPr>
            <a:spLocks noChangeArrowheads="1"/>
          </p:cNvSpPr>
          <p:nvPr/>
        </p:nvSpPr>
        <p:spPr bwMode="auto">
          <a:xfrm>
            <a:off x="7812088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3</a:t>
            </a:r>
            <a:endParaRPr lang="zh-TW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900113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476375" y="3789363"/>
            <a:ext cx="57467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2</a:t>
            </a:r>
            <a:endParaRPr lang="zh-TW" altLang="en-US" b="1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2051050" y="37893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627313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203575" y="37893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779838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932363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5508625" y="37893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084888" y="3789363"/>
            <a:ext cx="57467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659563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7235825" y="37893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7812088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3</a:t>
            </a:r>
            <a:endParaRPr lang="zh-TW" altLang="en-US"/>
          </a:p>
        </p:txBody>
      </p:sp>
      <p:cxnSp>
        <p:nvCxnSpPr>
          <p:cNvPr id="49180" name="直線接點 45"/>
          <p:cNvCxnSpPr>
            <a:cxnSpLocks noChangeShapeType="1"/>
          </p:cNvCxnSpPr>
          <p:nvPr/>
        </p:nvCxnSpPr>
        <p:spPr bwMode="auto">
          <a:xfrm rot="5400000">
            <a:off x="1510506" y="2817019"/>
            <a:ext cx="108108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49181" name="直線接點 46"/>
          <p:cNvCxnSpPr>
            <a:cxnSpLocks noChangeShapeType="1"/>
          </p:cNvCxnSpPr>
          <p:nvPr/>
        </p:nvCxnSpPr>
        <p:spPr bwMode="auto">
          <a:xfrm rot="5400000">
            <a:off x="5545138" y="2744788"/>
            <a:ext cx="10795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49182" name="矩形 47"/>
          <p:cNvSpPr>
            <a:spLocks noChangeArrowheads="1"/>
          </p:cNvSpPr>
          <p:nvPr/>
        </p:nvSpPr>
        <p:spPr bwMode="auto">
          <a:xfrm>
            <a:off x="900113" y="2565400"/>
            <a:ext cx="1150937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900113" y="3789363"/>
            <a:ext cx="1150937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9184" name="矩形 49"/>
          <p:cNvSpPr>
            <a:spLocks noChangeArrowheads="1"/>
          </p:cNvSpPr>
          <p:nvPr/>
        </p:nvSpPr>
        <p:spPr bwMode="auto">
          <a:xfrm>
            <a:off x="4932363" y="2565400"/>
            <a:ext cx="115252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cxnSp>
        <p:nvCxnSpPr>
          <p:cNvPr id="51" name="直線單箭頭接點 50"/>
          <p:cNvCxnSpPr>
            <a:cxnSpLocks noChangeShapeType="1"/>
          </p:cNvCxnSpPr>
          <p:nvPr/>
        </p:nvCxnSpPr>
        <p:spPr bwMode="auto">
          <a:xfrm rot="10800000" flipV="1">
            <a:off x="1692275" y="2924175"/>
            <a:ext cx="3600450" cy="8651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" name="直線單箭頭接點 52"/>
          <p:cNvCxnSpPr>
            <a:cxnSpLocks noChangeShapeType="1"/>
          </p:cNvCxnSpPr>
          <p:nvPr/>
        </p:nvCxnSpPr>
        <p:spPr bwMode="auto">
          <a:xfrm>
            <a:off x="1835150" y="2924175"/>
            <a:ext cx="3600450" cy="8651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4932363" y="3789363"/>
            <a:ext cx="115252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49188" name="矩形 56"/>
          <p:cNvSpPr>
            <a:spLocks noChangeArrowheads="1"/>
          </p:cNvSpPr>
          <p:nvPr/>
        </p:nvSpPr>
        <p:spPr bwMode="auto">
          <a:xfrm>
            <a:off x="265113" y="2565400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p1</a:t>
            </a:r>
            <a:endParaRPr lang="zh-TW" altLang="en-US" b="1"/>
          </a:p>
        </p:txBody>
      </p:sp>
      <p:sp>
        <p:nvSpPr>
          <p:cNvPr id="49189" name="矩形 57"/>
          <p:cNvSpPr>
            <a:spLocks noChangeArrowheads="1"/>
          </p:cNvSpPr>
          <p:nvPr/>
        </p:nvSpPr>
        <p:spPr bwMode="auto">
          <a:xfrm>
            <a:off x="4500563" y="2565400"/>
            <a:ext cx="414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p2</a:t>
            </a:r>
            <a:endParaRPr lang="zh-TW" altLang="en-US" b="1"/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134938" y="3789363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os1</a:t>
            </a:r>
            <a:endParaRPr lang="zh-TW" altLang="en-US" b="1"/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4427538" y="3789363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os2</a:t>
            </a:r>
            <a:endParaRPr lang="zh-TW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6" grpId="0" animBg="1"/>
      <p:bldP spid="59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6929438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How to solve this problem?</a:t>
            </a:r>
            <a:endParaRPr lang="en-US" altLang="zh-CN" sz="3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51203" name="內容版面配置區 4"/>
          <p:cNvSpPr>
            <a:spLocks noGrp="1"/>
          </p:cNvSpPr>
          <p:nvPr>
            <p:ph sz="half" idx="1"/>
          </p:nvPr>
        </p:nvSpPr>
        <p:spPr>
          <a:xfrm>
            <a:off x="250825" y="1557338"/>
            <a:ext cx="4038600" cy="74771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Repair operator</a:t>
            </a:r>
          </a:p>
        </p:txBody>
      </p:sp>
      <p:sp>
        <p:nvSpPr>
          <p:cNvPr id="51204" name="矩形 20"/>
          <p:cNvSpPr>
            <a:spLocks noChangeArrowheads="1"/>
          </p:cNvSpPr>
          <p:nvPr/>
        </p:nvSpPr>
        <p:spPr bwMode="auto">
          <a:xfrm>
            <a:off x="900113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1205" name="矩形 24"/>
          <p:cNvSpPr>
            <a:spLocks noChangeArrowheads="1"/>
          </p:cNvSpPr>
          <p:nvPr/>
        </p:nvSpPr>
        <p:spPr bwMode="auto">
          <a:xfrm>
            <a:off x="1476375" y="2565400"/>
            <a:ext cx="574675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1206" name="矩形 25"/>
          <p:cNvSpPr>
            <a:spLocks noChangeArrowheads="1"/>
          </p:cNvSpPr>
          <p:nvPr/>
        </p:nvSpPr>
        <p:spPr bwMode="auto">
          <a:xfrm>
            <a:off x="2051050" y="2565400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1207" name="矩形 26"/>
          <p:cNvSpPr>
            <a:spLocks noChangeArrowheads="1"/>
          </p:cNvSpPr>
          <p:nvPr/>
        </p:nvSpPr>
        <p:spPr bwMode="auto">
          <a:xfrm>
            <a:off x="2627313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1208" name="矩形 27"/>
          <p:cNvSpPr>
            <a:spLocks noChangeArrowheads="1"/>
          </p:cNvSpPr>
          <p:nvPr/>
        </p:nvSpPr>
        <p:spPr bwMode="auto">
          <a:xfrm>
            <a:off x="3203575" y="2565400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1209" name="矩形 28"/>
          <p:cNvSpPr>
            <a:spLocks noChangeArrowheads="1"/>
          </p:cNvSpPr>
          <p:nvPr/>
        </p:nvSpPr>
        <p:spPr bwMode="auto">
          <a:xfrm>
            <a:off x="3779838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1210" name="矩形 21"/>
          <p:cNvSpPr>
            <a:spLocks noChangeArrowheads="1"/>
          </p:cNvSpPr>
          <p:nvPr/>
        </p:nvSpPr>
        <p:spPr bwMode="auto">
          <a:xfrm>
            <a:off x="4932363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1211" name="矩形 22"/>
          <p:cNvSpPr>
            <a:spLocks noChangeArrowheads="1"/>
          </p:cNvSpPr>
          <p:nvPr/>
        </p:nvSpPr>
        <p:spPr bwMode="auto">
          <a:xfrm>
            <a:off x="5508625" y="2565400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2</a:t>
            </a:r>
            <a:endParaRPr lang="zh-TW" altLang="en-US" b="1"/>
          </a:p>
        </p:txBody>
      </p:sp>
      <p:sp>
        <p:nvSpPr>
          <p:cNvPr id="51212" name="矩形 23"/>
          <p:cNvSpPr>
            <a:spLocks noChangeArrowheads="1"/>
          </p:cNvSpPr>
          <p:nvPr/>
        </p:nvSpPr>
        <p:spPr bwMode="auto">
          <a:xfrm>
            <a:off x="6084888" y="2565400"/>
            <a:ext cx="574675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1213" name="矩形 29"/>
          <p:cNvSpPr>
            <a:spLocks noChangeArrowheads="1"/>
          </p:cNvSpPr>
          <p:nvPr/>
        </p:nvSpPr>
        <p:spPr bwMode="auto">
          <a:xfrm>
            <a:off x="6659563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1214" name="矩形 30"/>
          <p:cNvSpPr>
            <a:spLocks noChangeArrowheads="1"/>
          </p:cNvSpPr>
          <p:nvPr/>
        </p:nvSpPr>
        <p:spPr bwMode="auto">
          <a:xfrm>
            <a:off x="7235825" y="2565400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1215" name="矩形 31"/>
          <p:cNvSpPr>
            <a:spLocks noChangeArrowheads="1"/>
          </p:cNvSpPr>
          <p:nvPr/>
        </p:nvSpPr>
        <p:spPr bwMode="auto">
          <a:xfrm>
            <a:off x="7812088" y="2565400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3</a:t>
            </a:r>
            <a:endParaRPr lang="zh-TW" altLang="en-US"/>
          </a:p>
        </p:txBody>
      </p:sp>
      <p:sp>
        <p:nvSpPr>
          <p:cNvPr id="51216" name="矩形 32"/>
          <p:cNvSpPr>
            <a:spLocks noChangeArrowheads="1"/>
          </p:cNvSpPr>
          <p:nvPr/>
        </p:nvSpPr>
        <p:spPr bwMode="auto">
          <a:xfrm>
            <a:off x="900113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1217" name="矩形 33"/>
          <p:cNvSpPr>
            <a:spLocks noChangeArrowheads="1"/>
          </p:cNvSpPr>
          <p:nvPr/>
        </p:nvSpPr>
        <p:spPr bwMode="auto">
          <a:xfrm>
            <a:off x="1476375" y="3789363"/>
            <a:ext cx="57467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2</a:t>
            </a:r>
            <a:endParaRPr lang="zh-TW" altLang="en-US" b="1"/>
          </a:p>
        </p:txBody>
      </p:sp>
      <p:sp>
        <p:nvSpPr>
          <p:cNvPr id="51218" name="矩形 34"/>
          <p:cNvSpPr>
            <a:spLocks noChangeArrowheads="1"/>
          </p:cNvSpPr>
          <p:nvPr/>
        </p:nvSpPr>
        <p:spPr bwMode="auto">
          <a:xfrm>
            <a:off x="2051050" y="37893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1219" name="矩形 35"/>
          <p:cNvSpPr>
            <a:spLocks noChangeArrowheads="1"/>
          </p:cNvSpPr>
          <p:nvPr/>
        </p:nvSpPr>
        <p:spPr bwMode="auto">
          <a:xfrm>
            <a:off x="2627313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1220" name="矩形 36"/>
          <p:cNvSpPr>
            <a:spLocks noChangeArrowheads="1"/>
          </p:cNvSpPr>
          <p:nvPr/>
        </p:nvSpPr>
        <p:spPr bwMode="auto">
          <a:xfrm>
            <a:off x="3203575" y="37893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1221" name="矩形 37"/>
          <p:cNvSpPr>
            <a:spLocks noChangeArrowheads="1"/>
          </p:cNvSpPr>
          <p:nvPr/>
        </p:nvSpPr>
        <p:spPr bwMode="auto">
          <a:xfrm>
            <a:off x="3779838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1222" name="矩形 38"/>
          <p:cNvSpPr>
            <a:spLocks noChangeArrowheads="1"/>
          </p:cNvSpPr>
          <p:nvPr/>
        </p:nvSpPr>
        <p:spPr bwMode="auto">
          <a:xfrm>
            <a:off x="4932363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1223" name="矩形 39"/>
          <p:cNvSpPr>
            <a:spLocks noChangeArrowheads="1"/>
          </p:cNvSpPr>
          <p:nvPr/>
        </p:nvSpPr>
        <p:spPr bwMode="auto">
          <a:xfrm>
            <a:off x="5508625" y="37893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1224" name="矩形 40"/>
          <p:cNvSpPr>
            <a:spLocks noChangeArrowheads="1"/>
          </p:cNvSpPr>
          <p:nvPr/>
        </p:nvSpPr>
        <p:spPr bwMode="auto">
          <a:xfrm>
            <a:off x="6084888" y="3789363"/>
            <a:ext cx="57467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1225" name="矩形 41"/>
          <p:cNvSpPr>
            <a:spLocks noChangeArrowheads="1"/>
          </p:cNvSpPr>
          <p:nvPr/>
        </p:nvSpPr>
        <p:spPr bwMode="auto">
          <a:xfrm>
            <a:off x="6659563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1226" name="矩形 42"/>
          <p:cNvSpPr>
            <a:spLocks noChangeArrowheads="1"/>
          </p:cNvSpPr>
          <p:nvPr/>
        </p:nvSpPr>
        <p:spPr bwMode="auto">
          <a:xfrm>
            <a:off x="7235825" y="37893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1227" name="矩形 43"/>
          <p:cNvSpPr>
            <a:spLocks noChangeArrowheads="1"/>
          </p:cNvSpPr>
          <p:nvPr/>
        </p:nvSpPr>
        <p:spPr bwMode="auto">
          <a:xfrm>
            <a:off x="7812088" y="37893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3</a:t>
            </a:r>
            <a:endParaRPr lang="zh-TW" altLang="en-US"/>
          </a:p>
        </p:txBody>
      </p:sp>
      <p:cxnSp>
        <p:nvCxnSpPr>
          <p:cNvPr id="51228" name="直線接點 45"/>
          <p:cNvCxnSpPr>
            <a:cxnSpLocks noChangeShapeType="1"/>
          </p:cNvCxnSpPr>
          <p:nvPr/>
        </p:nvCxnSpPr>
        <p:spPr bwMode="auto">
          <a:xfrm rot="5400000">
            <a:off x="1510506" y="2817019"/>
            <a:ext cx="108108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51229" name="直線接點 46"/>
          <p:cNvCxnSpPr>
            <a:cxnSpLocks noChangeShapeType="1"/>
          </p:cNvCxnSpPr>
          <p:nvPr/>
        </p:nvCxnSpPr>
        <p:spPr bwMode="auto">
          <a:xfrm rot="5400000">
            <a:off x="5545138" y="2744788"/>
            <a:ext cx="10795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51230" name="矩形 47"/>
          <p:cNvSpPr>
            <a:spLocks noChangeArrowheads="1"/>
          </p:cNvSpPr>
          <p:nvPr/>
        </p:nvSpPr>
        <p:spPr bwMode="auto">
          <a:xfrm>
            <a:off x="900113" y="2565400"/>
            <a:ext cx="1150937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31" name="矩形 48"/>
          <p:cNvSpPr>
            <a:spLocks noChangeArrowheads="1"/>
          </p:cNvSpPr>
          <p:nvPr/>
        </p:nvSpPr>
        <p:spPr bwMode="auto">
          <a:xfrm>
            <a:off x="900113" y="3789363"/>
            <a:ext cx="1150937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32" name="矩形 49"/>
          <p:cNvSpPr>
            <a:spLocks noChangeArrowheads="1"/>
          </p:cNvSpPr>
          <p:nvPr/>
        </p:nvSpPr>
        <p:spPr bwMode="auto">
          <a:xfrm>
            <a:off x="4932363" y="2565400"/>
            <a:ext cx="115252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cxnSp>
        <p:nvCxnSpPr>
          <p:cNvPr id="51233" name="直線單箭頭接點 50"/>
          <p:cNvCxnSpPr>
            <a:cxnSpLocks noChangeShapeType="1"/>
          </p:cNvCxnSpPr>
          <p:nvPr/>
        </p:nvCxnSpPr>
        <p:spPr bwMode="auto">
          <a:xfrm rot="10800000" flipV="1">
            <a:off x="1692275" y="2924175"/>
            <a:ext cx="3600450" cy="8651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34" name="直線單箭頭接點 52"/>
          <p:cNvCxnSpPr>
            <a:cxnSpLocks noChangeShapeType="1"/>
          </p:cNvCxnSpPr>
          <p:nvPr/>
        </p:nvCxnSpPr>
        <p:spPr bwMode="auto">
          <a:xfrm>
            <a:off x="1835150" y="2924175"/>
            <a:ext cx="3600450" cy="8651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35" name="矩形 55"/>
          <p:cNvSpPr>
            <a:spLocks noChangeArrowheads="1"/>
          </p:cNvSpPr>
          <p:nvPr/>
        </p:nvSpPr>
        <p:spPr bwMode="auto">
          <a:xfrm>
            <a:off x="4932363" y="3789363"/>
            <a:ext cx="115252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36" name="矩形 56"/>
          <p:cNvSpPr>
            <a:spLocks noChangeArrowheads="1"/>
          </p:cNvSpPr>
          <p:nvPr/>
        </p:nvSpPr>
        <p:spPr bwMode="auto">
          <a:xfrm>
            <a:off x="265113" y="2565400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p1</a:t>
            </a:r>
            <a:endParaRPr lang="zh-TW" altLang="en-US" b="1"/>
          </a:p>
        </p:txBody>
      </p:sp>
      <p:sp>
        <p:nvSpPr>
          <p:cNvPr id="51237" name="矩形 57"/>
          <p:cNvSpPr>
            <a:spLocks noChangeArrowheads="1"/>
          </p:cNvSpPr>
          <p:nvPr/>
        </p:nvSpPr>
        <p:spPr bwMode="auto">
          <a:xfrm>
            <a:off x="4500563" y="2565400"/>
            <a:ext cx="414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p2</a:t>
            </a:r>
            <a:endParaRPr lang="zh-TW" altLang="en-US" b="1"/>
          </a:p>
        </p:txBody>
      </p:sp>
      <p:sp>
        <p:nvSpPr>
          <p:cNvPr id="51238" name="矩形 58"/>
          <p:cNvSpPr>
            <a:spLocks noChangeArrowheads="1"/>
          </p:cNvSpPr>
          <p:nvPr/>
        </p:nvSpPr>
        <p:spPr bwMode="auto">
          <a:xfrm>
            <a:off x="134938" y="3789363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os1</a:t>
            </a:r>
            <a:endParaRPr lang="zh-TW" altLang="en-US" b="1"/>
          </a:p>
        </p:txBody>
      </p:sp>
      <p:sp>
        <p:nvSpPr>
          <p:cNvPr id="51239" name="矩形 59"/>
          <p:cNvSpPr>
            <a:spLocks noChangeArrowheads="1"/>
          </p:cNvSpPr>
          <p:nvPr/>
        </p:nvSpPr>
        <p:spPr bwMode="auto">
          <a:xfrm>
            <a:off x="4427538" y="3789363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os2</a:t>
            </a:r>
            <a:endParaRPr lang="zh-TW" altLang="en-US" b="1"/>
          </a:p>
        </p:txBody>
      </p:sp>
      <p:sp>
        <p:nvSpPr>
          <p:cNvPr id="51240" name="矩形 51"/>
          <p:cNvSpPr>
            <a:spLocks noChangeArrowheads="1"/>
          </p:cNvSpPr>
          <p:nvPr/>
        </p:nvSpPr>
        <p:spPr bwMode="auto">
          <a:xfrm>
            <a:off x="900113" y="5157788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1241" name="矩形 53"/>
          <p:cNvSpPr>
            <a:spLocks noChangeArrowheads="1"/>
          </p:cNvSpPr>
          <p:nvPr/>
        </p:nvSpPr>
        <p:spPr bwMode="auto">
          <a:xfrm>
            <a:off x="1476375" y="5157788"/>
            <a:ext cx="574675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2</a:t>
            </a:r>
            <a:endParaRPr lang="zh-TW" altLang="en-US" b="1"/>
          </a:p>
        </p:txBody>
      </p:sp>
      <p:sp>
        <p:nvSpPr>
          <p:cNvPr id="51242" name="矩形 54"/>
          <p:cNvSpPr>
            <a:spLocks noChangeArrowheads="1"/>
          </p:cNvSpPr>
          <p:nvPr/>
        </p:nvSpPr>
        <p:spPr bwMode="auto">
          <a:xfrm>
            <a:off x="2051050" y="5157788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3</a:t>
            </a:r>
            <a:endParaRPr lang="zh-TW" altLang="en-US"/>
          </a:p>
        </p:txBody>
      </p:sp>
      <p:sp>
        <p:nvSpPr>
          <p:cNvPr id="51243" name="矩形 60"/>
          <p:cNvSpPr>
            <a:spLocks noChangeArrowheads="1"/>
          </p:cNvSpPr>
          <p:nvPr/>
        </p:nvSpPr>
        <p:spPr bwMode="auto">
          <a:xfrm>
            <a:off x="2627313" y="5157788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1244" name="矩形 61"/>
          <p:cNvSpPr>
            <a:spLocks noChangeArrowheads="1"/>
          </p:cNvSpPr>
          <p:nvPr/>
        </p:nvSpPr>
        <p:spPr bwMode="auto">
          <a:xfrm>
            <a:off x="3203575" y="5157788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1245" name="矩形 62"/>
          <p:cNvSpPr>
            <a:spLocks noChangeArrowheads="1"/>
          </p:cNvSpPr>
          <p:nvPr/>
        </p:nvSpPr>
        <p:spPr bwMode="auto">
          <a:xfrm>
            <a:off x="3779838" y="5157788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1246" name="矩形 63"/>
          <p:cNvSpPr>
            <a:spLocks noChangeArrowheads="1"/>
          </p:cNvSpPr>
          <p:nvPr/>
        </p:nvSpPr>
        <p:spPr bwMode="auto">
          <a:xfrm>
            <a:off x="4932363" y="5157788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1247" name="矩形 64"/>
          <p:cNvSpPr>
            <a:spLocks noChangeArrowheads="1"/>
          </p:cNvSpPr>
          <p:nvPr/>
        </p:nvSpPr>
        <p:spPr bwMode="auto">
          <a:xfrm>
            <a:off x="5508625" y="5157788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1248" name="矩形 65"/>
          <p:cNvSpPr>
            <a:spLocks noChangeArrowheads="1"/>
          </p:cNvSpPr>
          <p:nvPr/>
        </p:nvSpPr>
        <p:spPr bwMode="auto">
          <a:xfrm>
            <a:off x="6084888" y="5157788"/>
            <a:ext cx="574675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1249" name="矩形 66"/>
          <p:cNvSpPr>
            <a:spLocks noChangeArrowheads="1"/>
          </p:cNvSpPr>
          <p:nvPr/>
        </p:nvSpPr>
        <p:spPr bwMode="auto">
          <a:xfrm>
            <a:off x="6659563" y="5157788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1250" name="矩形 67"/>
          <p:cNvSpPr>
            <a:spLocks noChangeArrowheads="1"/>
          </p:cNvSpPr>
          <p:nvPr/>
        </p:nvSpPr>
        <p:spPr bwMode="auto">
          <a:xfrm>
            <a:off x="7235825" y="5157788"/>
            <a:ext cx="5762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1251" name="矩形 68"/>
          <p:cNvSpPr>
            <a:spLocks noChangeArrowheads="1"/>
          </p:cNvSpPr>
          <p:nvPr/>
        </p:nvSpPr>
        <p:spPr bwMode="auto">
          <a:xfrm>
            <a:off x="7812088" y="5157788"/>
            <a:ext cx="57626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1252" name="矩形 69"/>
          <p:cNvSpPr>
            <a:spLocks noChangeArrowheads="1"/>
          </p:cNvSpPr>
          <p:nvPr/>
        </p:nvSpPr>
        <p:spPr bwMode="auto">
          <a:xfrm>
            <a:off x="900113" y="5157788"/>
            <a:ext cx="1150937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53" name="矩形 70"/>
          <p:cNvSpPr>
            <a:spLocks noChangeArrowheads="1"/>
          </p:cNvSpPr>
          <p:nvPr/>
        </p:nvSpPr>
        <p:spPr bwMode="auto">
          <a:xfrm>
            <a:off x="4932363" y="5157788"/>
            <a:ext cx="115252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54" name="矩形 71"/>
          <p:cNvSpPr>
            <a:spLocks noChangeArrowheads="1"/>
          </p:cNvSpPr>
          <p:nvPr/>
        </p:nvSpPr>
        <p:spPr bwMode="auto">
          <a:xfrm>
            <a:off x="4427538" y="5157788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os2</a:t>
            </a:r>
            <a:endParaRPr lang="zh-TW" altLang="en-US" b="1"/>
          </a:p>
        </p:txBody>
      </p:sp>
      <p:sp>
        <p:nvSpPr>
          <p:cNvPr id="51255" name="矩形 72"/>
          <p:cNvSpPr>
            <a:spLocks noChangeArrowheads="1"/>
          </p:cNvSpPr>
          <p:nvPr/>
        </p:nvSpPr>
        <p:spPr bwMode="auto">
          <a:xfrm>
            <a:off x="250825" y="5157788"/>
            <a:ext cx="506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/>
              <a:t>os1</a:t>
            </a:r>
            <a:endParaRPr lang="zh-TW" altLang="en-US" b="1"/>
          </a:p>
        </p:txBody>
      </p:sp>
      <p:cxnSp>
        <p:nvCxnSpPr>
          <p:cNvPr id="51256" name="直線單箭頭接點 73"/>
          <p:cNvCxnSpPr>
            <a:cxnSpLocks noChangeShapeType="1"/>
          </p:cNvCxnSpPr>
          <p:nvPr/>
        </p:nvCxnSpPr>
        <p:spPr bwMode="auto">
          <a:xfrm rot="5400000">
            <a:off x="1943894" y="4617244"/>
            <a:ext cx="936625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57" name="直線單箭頭接點 75"/>
          <p:cNvCxnSpPr>
            <a:cxnSpLocks noChangeShapeType="1"/>
          </p:cNvCxnSpPr>
          <p:nvPr/>
        </p:nvCxnSpPr>
        <p:spPr bwMode="auto">
          <a:xfrm rot="5400000">
            <a:off x="7633494" y="4688682"/>
            <a:ext cx="936625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58" name="橢圓 76"/>
          <p:cNvSpPr>
            <a:spLocks noChangeArrowheads="1"/>
          </p:cNvSpPr>
          <p:nvPr/>
        </p:nvSpPr>
        <p:spPr bwMode="auto">
          <a:xfrm>
            <a:off x="2051050" y="3716338"/>
            <a:ext cx="576263" cy="4333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59" name="橢圓 78"/>
          <p:cNvSpPr>
            <a:spLocks noChangeArrowheads="1"/>
          </p:cNvSpPr>
          <p:nvPr/>
        </p:nvSpPr>
        <p:spPr bwMode="auto">
          <a:xfrm>
            <a:off x="7812088" y="3789363"/>
            <a:ext cx="576262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75"/>
            <a:ext cx="489585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(3) Mutation</a:t>
            </a:r>
            <a:endParaRPr lang="en-US" altLang="zh-CN" sz="3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53251" name="內容版面配置區 4"/>
          <p:cNvSpPr>
            <a:spLocks noGrp="1"/>
          </p:cNvSpPr>
          <p:nvPr>
            <p:ph sz="half" idx="1"/>
          </p:nvPr>
        </p:nvSpPr>
        <p:spPr>
          <a:xfrm>
            <a:off x="179388" y="1700213"/>
            <a:ext cx="3600450" cy="7493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Exchange mutation</a:t>
            </a:r>
          </a:p>
        </p:txBody>
      </p:sp>
      <p:sp>
        <p:nvSpPr>
          <p:cNvPr id="53252" name="內容版面配置區 4"/>
          <p:cNvSpPr>
            <a:spLocks noGrp="1"/>
          </p:cNvSpPr>
          <p:nvPr>
            <p:ph sz="half" idx="2"/>
          </p:nvPr>
        </p:nvSpPr>
        <p:spPr>
          <a:xfrm>
            <a:off x="5219700" y="1700213"/>
            <a:ext cx="3924300" cy="7493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Displacement mutation</a:t>
            </a:r>
          </a:p>
        </p:txBody>
      </p:sp>
      <p:sp>
        <p:nvSpPr>
          <p:cNvPr id="53253" name="內容版面配置區 4"/>
          <p:cNvSpPr>
            <a:spLocks noGrp="1"/>
          </p:cNvSpPr>
          <p:nvPr>
            <p:ph sz="half" idx="4294967295"/>
          </p:nvPr>
        </p:nvSpPr>
        <p:spPr>
          <a:xfrm>
            <a:off x="4752975" y="4437063"/>
            <a:ext cx="4391025" cy="5762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Simple inversion mutation</a:t>
            </a:r>
          </a:p>
        </p:txBody>
      </p:sp>
      <p:sp>
        <p:nvSpPr>
          <p:cNvPr id="53254" name="矩形 20"/>
          <p:cNvSpPr>
            <a:spLocks noChangeArrowheads="1"/>
          </p:cNvSpPr>
          <p:nvPr/>
        </p:nvSpPr>
        <p:spPr bwMode="auto">
          <a:xfrm>
            <a:off x="179388" y="2492375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3255" name="矩形 24"/>
          <p:cNvSpPr>
            <a:spLocks noChangeArrowheads="1"/>
          </p:cNvSpPr>
          <p:nvPr/>
        </p:nvSpPr>
        <p:spPr bwMode="auto">
          <a:xfrm>
            <a:off x="755650" y="2492375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3256" name="矩形 25"/>
          <p:cNvSpPr>
            <a:spLocks noChangeArrowheads="1"/>
          </p:cNvSpPr>
          <p:nvPr/>
        </p:nvSpPr>
        <p:spPr bwMode="auto">
          <a:xfrm>
            <a:off x="1331913" y="2492375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3257" name="矩形 26"/>
          <p:cNvSpPr>
            <a:spLocks noChangeArrowheads="1"/>
          </p:cNvSpPr>
          <p:nvPr/>
        </p:nvSpPr>
        <p:spPr bwMode="auto">
          <a:xfrm>
            <a:off x="1908175" y="2492375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3258" name="矩形 27"/>
          <p:cNvSpPr>
            <a:spLocks noChangeArrowheads="1"/>
          </p:cNvSpPr>
          <p:nvPr/>
        </p:nvSpPr>
        <p:spPr bwMode="auto">
          <a:xfrm>
            <a:off x="2484438" y="2492375"/>
            <a:ext cx="574675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3259" name="矩形 28"/>
          <p:cNvSpPr>
            <a:spLocks noChangeArrowheads="1"/>
          </p:cNvSpPr>
          <p:nvPr/>
        </p:nvSpPr>
        <p:spPr bwMode="auto">
          <a:xfrm>
            <a:off x="3059113" y="2492375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cxnSp>
        <p:nvCxnSpPr>
          <p:cNvPr id="53" name="直線單箭頭接點 52"/>
          <p:cNvCxnSpPr>
            <a:cxnSpLocks noChangeShapeType="1"/>
          </p:cNvCxnSpPr>
          <p:nvPr/>
        </p:nvCxnSpPr>
        <p:spPr bwMode="auto">
          <a:xfrm>
            <a:off x="1116013" y="2852738"/>
            <a:ext cx="1800225" cy="863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261" name="橢圓 54"/>
          <p:cNvSpPr>
            <a:spLocks noChangeArrowheads="1"/>
          </p:cNvSpPr>
          <p:nvPr/>
        </p:nvSpPr>
        <p:spPr bwMode="auto">
          <a:xfrm>
            <a:off x="755650" y="2492375"/>
            <a:ext cx="576263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3262" name="橢圓 60"/>
          <p:cNvSpPr>
            <a:spLocks noChangeArrowheads="1"/>
          </p:cNvSpPr>
          <p:nvPr/>
        </p:nvSpPr>
        <p:spPr bwMode="auto">
          <a:xfrm>
            <a:off x="2484438" y="2492375"/>
            <a:ext cx="574675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3263" name="矩形 61"/>
          <p:cNvSpPr>
            <a:spLocks noChangeArrowheads="1"/>
          </p:cNvSpPr>
          <p:nvPr/>
        </p:nvSpPr>
        <p:spPr bwMode="auto">
          <a:xfrm>
            <a:off x="250825" y="3716338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3264" name="矩形 62"/>
          <p:cNvSpPr>
            <a:spLocks noChangeArrowheads="1"/>
          </p:cNvSpPr>
          <p:nvPr/>
        </p:nvSpPr>
        <p:spPr bwMode="auto">
          <a:xfrm>
            <a:off x="827088" y="3716338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5</a:t>
            </a:r>
            <a:endParaRPr lang="zh-TW" altLang="en-US" b="1"/>
          </a:p>
        </p:txBody>
      </p:sp>
      <p:sp>
        <p:nvSpPr>
          <p:cNvPr id="53265" name="矩形 63"/>
          <p:cNvSpPr>
            <a:spLocks noChangeArrowheads="1"/>
          </p:cNvSpPr>
          <p:nvPr/>
        </p:nvSpPr>
        <p:spPr bwMode="auto">
          <a:xfrm>
            <a:off x="1403350" y="3716338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3266" name="矩形 64"/>
          <p:cNvSpPr>
            <a:spLocks noChangeArrowheads="1"/>
          </p:cNvSpPr>
          <p:nvPr/>
        </p:nvSpPr>
        <p:spPr bwMode="auto">
          <a:xfrm>
            <a:off x="1979613" y="3716338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3267" name="矩形 65"/>
          <p:cNvSpPr>
            <a:spLocks noChangeArrowheads="1"/>
          </p:cNvSpPr>
          <p:nvPr/>
        </p:nvSpPr>
        <p:spPr bwMode="auto">
          <a:xfrm>
            <a:off x="2555875" y="3716338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1</a:t>
            </a:r>
            <a:endParaRPr lang="zh-TW" altLang="en-US"/>
          </a:p>
        </p:txBody>
      </p:sp>
      <p:sp>
        <p:nvSpPr>
          <p:cNvPr id="53268" name="矩形 66"/>
          <p:cNvSpPr>
            <a:spLocks noChangeArrowheads="1"/>
          </p:cNvSpPr>
          <p:nvPr/>
        </p:nvSpPr>
        <p:spPr bwMode="auto">
          <a:xfrm>
            <a:off x="3132138" y="3716338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3269" name="橢圓 67"/>
          <p:cNvSpPr>
            <a:spLocks noChangeArrowheads="1"/>
          </p:cNvSpPr>
          <p:nvPr/>
        </p:nvSpPr>
        <p:spPr bwMode="auto">
          <a:xfrm>
            <a:off x="827088" y="3716338"/>
            <a:ext cx="576262" cy="4333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3270" name="橢圓 68"/>
          <p:cNvSpPr>
            <a:spLocks noChangeArrowheads="1"/>
          </p:cNvSpPr>
          <p:nvPr/>
        </p:nvSpPr>
        <p:spPr bwMode="auto">
          <a:xfrm>
            <a:off x="2555875" y="3716338"/>
            <a:ext cx="576263" cy="43338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cxnSp>
        <p:nvCxnSpPr>
          <p:cNvPr id="70" name="直線單箭頭接點 69"/>
          <p:cNvCxnSpPr>
            <a:cxnSpLocks noChangeShapeType="1"/>
            <a:stCxn id="53262" idx="3"/>
          </p:cNvCxnSpPr>
          <p:nvPr/>
        </p:nvCxnSpPr>
        <p:spPr bwMode="auto">
          <a:xfrm rot="5400000">
            <a:off x="1486694" y="2563019"/>
            <a:ext cx="782637" cy="13811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272" name="矩形 72"/>
          <p:cNvSpPr>
            <a:spLocks noChangeArrowheads="1"/>
          </p:cNvSpPr>
          <p:nvPr/>
        </p:nvSpPr>
        <p:spPr bwMode="auto">
          <a:xfrm>
            <a:off x="5508625" y="2492375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3273" name="矩形 73"/>
          <p:cNvSpPr>
            <a:spLocks noChangeArrowheads="1"/>
          </p:cNvSpPr>
          <p:nvPr/>
        </p:nvSpPr>
        <p:spPr bwMode="auto">
          <a:xfrm>
            <a:off x="6084888" y="2492375"/>
            <a:ext cx="574675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3274" name="矩形 74"/>
          <p:cNvSpPr>
            <a:spLocks noChangeArrowheads="1"/>
          </p:cNvSpPr>
          <p:nvPr/>
        </p:nvSpPr>
        <p:spPr bwMode="auto">
          <a:xfrm>
            <a:off x="6659563" y="2492375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3275" name="矩形 75"/>
          <p:cNvSpPr>
            <a:spLocks noChangeArrowheads="1"/>
          </p:cNvSpPr>
          <p:nvPr/>
        </p:nvSpPr>
        <p:spPr bwMode="auto">
          <a:xfrm>
            <a:off x="7235825" y="2492375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3276" name="矩形 76"/>
          <p:cNvSpPr>
            <a:spLocks noChangeArrowheads="1"/>
          </p:cNvSpPr>
          <p:nvPr/>
        </p:nvSpPr>
        <p:spPr bwMode="auto">
          <a:xfrm>
            <a:off x="7812088" y="2492375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3277" name="矩形 77"/>
          <p:cNvSpPr>
            <a:spLocks noChangeArrowheads="1"/>
          </p:cNvSpPr>
          <p:nvPr/>
        </p:nvSpPr>
        <p:spPr bwMode="auto">
          <a:xfrm>
            <a:off x="8388350" y="2492375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3278" name="矩形 81"/>
          <p:cNvSpPr>
            <a:spLocks noChangeArrowheads="1"/>
          </p:cNvSpPr>
          <p:nvPr/>
        </p:nvSpPr>
        <p:spPr bwMode="auto">
          <a:xfrm>
            <a:off x="5580063" y="3716338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3279" name="矩形 82"/>
          <p:cNvSpPr>
            <a:spLocks noChangeArrowheads="1"/>
          </p:cNvSpPr>
          <p:nvPr/>
        </p:nvSpPr>
        <p:spPr bwMode="auto">
          <a:xfrm>
            <a:off x="6156325" y="3716338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5</a:t>
            </a:r>
            <a:endParaRPr lang="zh-TW" altLang="en-US" b="1"/>
          </a:p>
        </p:txBody>
      </p:sp>
      <p:sp>
        <p:nvSpPr>
          <p:cNvPr id="53280" name="矩形 83"/>
          <p:cNvSpPr>
            <a:spLocks noChangeArrowheads="1"/>
          </p:cNvSpPr>
          <p:nvPr/>
        </p:nvSpPr>
        <p:spPr bwMode="auto">
          <a:xfrm>
            <a:off x="6732588" y="3716338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3281" name="矩形 84"/>
          <p:cNvSpPr>
            <a:spLocks noChangeArrowheads="1"/>
          </p:cNvSpPr>
          <p:nvPr/>
        </p:nvSpPr>
        <p:spPr bwMode="auto">
          <a:xfrm>
            <a:off x="7308850" y="3716338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1</a:t>
            </a:r>
            <a:endParaRPr lang="zh-TW" altLang="en-US"/>
          </a:p>
        </p:txBody>
      </p:sp>
      <p:sp>
        <p:nvSpPr>
          <p:cNvPr id="53282" name="矩形 85"/>
          <p:cNvSpPr>
            <a:spLocks noChangeArrowheads="1"/>
          </p:cNvSpPr>
          <p:nvPr/>
        </p:nvSpPr>
        <p:spPr bwMode="auto">
          <a:xfrm>
            <a:off x="7885113" y="3716338"/>
            <a:ext cx="574675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3283" name="矩形 86"/>
          <p:cNvSpPr>
            <a:spLocks noChangeArrowheads="1"/>
          </p:cNvSpPr>
          <p:nvPr/>
        </p:nvSpPr>
        <p:spPr bwMode="auto">
          <a:xfrm>
            <a:off x="8459788" y="3716338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cxnSp>
        <p:nvCxnSpPr>
          <p:cNvPr id="90" name="直線單箭頭接點 89"/>
          <p:cNvCxnSpPr>
            <a:cxnSpLocks noChangeShapeType="1"/>
          </p:cNvCxnSpPr>
          <p:nvPr/>
        </p:nvCxnSpPr>
        <p:spPr bwMode="auto">
          <a:xfrm>
            <a:off x="6745288" y="2852738"/>
            <a:ext cx="1282700" cy="863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285" name="矩形 92"/>
          <p:cNvSpPr>
            <a:spLocks noChangeArrowheads="1"/>
          </p:cNvSpPr>
          <p:nvPr/>
        </p:nvSpPr>
        <p:spPr bwMode="auto">
          <a:xfrm>
            <a:off x="6084888" y="2492375"/>
            <a:ext cx="1727200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3286" name="矩形 93"/>
          <p:cNvSpPr>
            <a:spLocks noChangeArrowheads="1"/>
          </p:cNvSpPr>
          <p:nvPr/>
        </p:nvSpPr>
        <p:spPr bwMode="auto">
          <a:xfrm>
            <a:off x="7308850" y="3716338"/>
            <a:ext cx="1727200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3287" name="矩形 111"/>
          <p:cNvSpPr>
            <a:spLocks noChangeArrowheads="1"/>
          </p:cNvSpPr>
          <p:nvPr/>
        </p:nvSpPr>
        <p:spPr bwMode="auto">
          <a:xfrm>
            <a:off x="2843213" y="50847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3288" name="矩形 112"/>
          <p:cNvSpPr>
            <a:spLocks noChangeArrowheads="1"/>
          </p:cNvSpPr>
          <p:nvPr/>
        </p:nvSpPr>
        <p:spPr bwMode="auto">
          <a:xfrm>
            <a:off x="3419475" y="50847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1</a:t>
            </a:r>
            <a:endParaRPr lang="zh-TW" altLang="en-US" b="1"/>
          </a:p>
        </p:txBody>
      </p:sp>
      <p:sp>
        <p:nvSpPr>
          <p:cNvPr id="53289" name="矩形 113"/>
          <p:cNvSpPr>
            <a:spLocks noChangeArrowheads="1"/>
          </p:cNvSpPr>
          <p:nvPr/>
        </p:nvSpPr>
        <p:spPr bwMode="auto">
          <a:xfrm>
            <a:off x="3995738" y="50847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3290" name="矩形 114"/>
          <p:cNvSpPr>
            <a:spLocks noChangeArrowheads="1"/>
          </p:cNvSpPr>
          <p:nvPr/>
        </p:nvSpPr>
        <p:spPr bwMode="auto">
          <a:xfrm>
            <a:off x="4572000" y="50847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4</a:t>
            </a:r>
            <a:endParaRPr lang="zh-TW" altLang="en-US"/>
          </a:p>
        </p:txBody>
      </p:sp>
      <p:sp>
        <p:nvSpPr>
          <p:cNvPr id="53291" name="矩形 115"/>
          <p:cNvSpPr>
            <a:spLocks noChangeArrowheads="1"/>
          </p:cNvSpPr>
          <p:nvPr/>
        </p:nvSpPr>
        <p:spPr bwMode="auto">
          <a:xfrm>
            <a:off x="5148263" y="5084763"/>
            <a:ext cx="576262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3292" name="矩形 116"/>
          <p:cNvSpPr>
            <a:spLocks noChangeArrowheads="1"/>
          </p:cNvSpPr>
          <p:nvPr/>
        </p:nvSpPr>
        <p:spPr bwMode="auto">
          <a:xfrm>
            <a:off x="5724525" y="5084763"/>
            <a:ext cx="576263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sp>
        <p:nvSpPr>
          <p:cNvPr id="53293" name="矩形 117"/>
          <p:cNvSpPr>
            <a:spLocks noChangeArrowheads="1"/>
          </p:cNvSpPr>
          <p:nvPr/>
        </p:nvSpPr>
        <p:spPr bwMode="auto">
          <a:xfrm>
            <a:off x="2843213" y="6308725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3</a:t>
            </a:r>
            <a:endParaRPr lang="zh-TW" altLang="en-US" b="1"/>
          </a:p>
        </p:txBody>
      </p:sp>
      <p:sp>
        <p:nvSpPr>
          <p:cNvPr id="53294" name="矩形 118"/>
          <p:cNvSpPr>
            <a:spLocks noChangeArrowheads="1"/>
          </p:cNvSpPr>
          <p:nvPr/>
        </p:nvSpPr>
        <p:spPr bwMode="auto">
          <a:xfrm>
            <a:off x="3419475" y="6308725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b="1" dirty="0"/>
              <a:t>4</a:t>
            </a:r>
            <a:endParaRPr lang="zh-TW" altLang="en-US" b="1"/>
          </a:p>
        </p:txBody>
      </p:sp>
      <p:sp>
        <p:nvSpPr>
          <p:cNvPr id="53295" name="矩形 119"/>
          <p:cNvSpPr>
            <a:spLocks noChangeArrowheads="1"/>
          </p:cNvSpPr>
          <p:nvPr/>
        </p:nvSpPr>
        <p:spPr bwMode="auto">
          <a:xfrm>
            <a:off x="3995738" y="6308725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2</a:t>
            </a:r>
            <a:endParaRPr lang="zh-TW" altLang="en-US"/>
          </a:p>
        </p:txBody>
      </p:sp>
      <p:sp>
        <p:nvSpPr>
          <p:cNvPr id="53296" name="矩形 120"/>
          <p:cNvSpPr>
            <a:spLocks noChangeArrowheads="1"/>
          </p:cNvSpPr>
          <p:nvPr/>
        </p:nvSpPr>
        <p:spPr bwMode="auto">
          <a:xfrm>
            <a:off x="4572000" y="6308725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1</a:t>
            </a:r>
            <a:endParaRPr lang="zh-TW" altLang="en-US"/>
          </a:p>
        </p:txBody>
      </p:sp>
      <p:sp>
        <p:nvSpPr>
          <p:cNvPr id="53297" name="矩形 121"/>
          <p:cNvSpPr>
            <a:spLocks noChangeArrowheads="1"/>
          </p:cNvSpPr>
          <p:nvPr/>
        </p:nvSpPr>
        <p:spPr bwMode="auto">
          <a:xfrm>
            <a:off x="5148263" y="6308725"/>
            <a:ext cx="576262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5</a:t>
            </a:r>
            <a:endParaRPr lang="zh-TW" altLang="en-US"/>
          </a:p>
        </p:txBody>
      </p:sp>
      <p:sp>
        <p:nvSpPr>
          <p:cNvPr id="53298" name="矩形 122"/>
          <p:cNvSpPr>
            <a:spLocks noChangeArrowheads="1"/>
          </p:cNvSpPr>
          <p:nvPr/>
        </p:nvSpPr>
        <p:spPr bwMode="auto">
          <a:xfrm>
            <a:off x="5724525" y="6308725"/>
            <a:ext cx="5762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dirty="0"/>
              <a:t>6</a:t>
            </a:r>
            <a:endParaRPr lang="zh-TW" altLang="en-US"/>
          </a:p>
        </p:txBody>
      </p:sp>
      <p:cxnSp>
        <p:nvCxnSpPr>
          <p:cNvPr id="124" name="直線單箭頭接點 123"/>
          <p:cNvCxnSpPr>
            <a:cxnSpLocks noChangeShapeType="1"/>
          </p:cNvCxnSpPr>
          <p:nvPr/>
        </p:nvCxnSpPr>
        <p:spPr bwMode="auto">
          <a:xfrm>
            <a:off x="3635375" y="5445125"/>
            <a:ext cx="1284288" cy="863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300" name="矩形 125"/>
          <p:cNvSpPr>
            <a:spLocks noChangeArrowheads="1"/>
          </p:cNvSpPr>
          <p:nvPr/>
        </p:nvSpPr>
        <p:spPr bwMode="auto">
          <a:xfrm>
            <a:off x="3419475" y="5084763"/>
            <a:ext cx="1728788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3301" name="矩形 126"/>
          <p:cNvSpPr>
            <a:spLocks noChangeArrowheads="1"/>
          </p:cNvSpPr>
          <p:nvPr/>
        </p:nvSpPr>
        <p:spPr bwMode="auto">
          <a:xfrm>
            <a:off x="3419475" y="6308725"/>
            <a:ext cx="1728788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TW" altLang="en-US"/>
          </a:p>
        </p:txBody>
      </p:sp>
      <p:cxnSp>
        <p:nvCxnSpPr>
          <p:cNvPr id="128" name="直線單箭頭接點 127"/>
          <p:cNvCxnSpPr>
            <a:cxnSpLocks noChangeShapeType="1"/>
            <a:endCxn id="53294" idx="0"/>
          </p:cNvCxnSpPr>
          <p:nvPr/>
        </p:nvCxnSpPr>
        <p:spPr bwMode="auto">
          <a:xfrm rot="10800000" flipV="1">
            <a:off x="3708400" y="5445125"/>
            <a:ext cx="1079500" cy="863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0" name="直線單箭頭接點 129"/>
          <p:cNvCxnSpPr>
            <a:cxnSpLocks noChangeShapeType="1"/>
            <a:stCxn id="53300" idx="2"/>
            <a:endCxn id="53301" idx="0"/>
          </p:cNvCxnSpPr>
          <p:nvPr/>
        </p:nvCxnSpPr>
        <p:spPr bwMode="auto">
          <a:xfrm rot="5400000">
            <a:off x="3852069" y="5877719"/>
            <a:ext cx="8636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77946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9.2 Genetic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3942109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Hypothesis fitness</a:t>
            </a:r>
          </a:p>
          <a:p>
            <a:pPr lvl="1" eaLnBrk="1" hangingPunct="1"/>
            <a:r>
              <a:rPr lang="en-US" altLang="zh-CN" dirty="0" smtClean="0"/>
              <a:t>Fitness</a:t>
            </a:r>
          </a:p>
          <a:p>
            <a:pPr lvl="1" eaLnBrk="1" hangingPunct="1"/>
            <a:r>
              <a:rPr lang="en-US" altLang="zh-CN" dirty="0" smtClean="0"/>
              <a:t>Best hypothesis has the highest fitness</a:t>
            </a:r>
          </a:p>
          <a:p>
            <a:pPr lvl="1" eaLnBrk="1" hangingPunct="1">
              <a:buNone/>
            </a:pPr>
            <a:endParaRPr lang="en-US" altLang="zh-CN" dirty="0" smtClean="0"/>
          </a:p>
          <a:p>
            <a:pPr eaLnBrk="1" hangingPunct="1"/>
            <a:r>
              <a:rPr lang="en-US" altLang="zh-CN" sz="2800" dirty="0" smtClean="0"/>
              <a:t>Structure of GAs:</a:t>
            </a:r>
          </a:p>
          <a:p>
            <a:pPr lvl="1" eaLnBrk="1" hangingPunct="1"/>
            <a:r>
              <a:rPr lang="en-US" altLang="zh-CN" dirty="0" smtClean="0"/>
              <a:t>iteratively updating a population</a:t>
            </a:r>
          </a:p>
          <a:p>
            <a:pPr lvl="1" eaLnBrk="1" hangingPunct="1"/>
            <a:r>
              <a:rPr lang="en-US" altLang="zh-CN" dirty="0" smtClean="0"/>
              <a:t>evaluation of members of a population</a:t>
            </a:r>
          </a:p>
          <a:p>
            <a:pPr lvl="1" eaLnBrk="1" hangingPunct="1"/>
            <a:r>
              <a:rPr lang="en-US" altLang="zh-CN" dirty="0" smtClean="0"/>
              <a:t>generate new population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		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		</a:t>
            </a:r>
          </a:p>
          <a:p>
            <a:pPr eaLnBrk="1" hangingPunct="1"/>
            <a:endParaRPr lang="en-US" altLang="zh-CN" dirty="0" smtClean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00063"/>
            <a:ext cx="8229600" cy="50958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9.4 Hypothesis Space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28750"/>
            <a:ext cx="8229600" cy="4389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GAs employ a randomized beam search method to seek a maximally fit hypothesis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gradient descent search moves smoothly from one h to a new 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GA can move much more abruptly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less likely to fall into the same kind of local minima 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One practical difficulty :  the problem of crowding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some individual that is more highly fit than others quickly reproduces, so that copies of this individual and very similar individuals take over a large fraction of the population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reduce the diversity of the population, slowing further progress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42938"/>
            <a:ext cx="8229600" cy="7239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Hypothesis space search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714500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Strategies for reducing crowding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Alter the selection function</a:t>
            </a:r>
          </a:p>
          <a:p>
            <a:pPr lvl="2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using tournament selection or rank selection 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Fitness sharing</a:t>
            </a:r>
          </a:p>
          <a:p>
            <a:pPr lvl="2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reduce fitness by the presence of similar individuals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Restrict the kinds of individuals allowed to recombine to form offspring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Allowing only the most similar individuals to recombine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Spatially distribute individuals and allow only nearby individuals to recombine</a:t>
            </a:r>
          </a:p>
          <a:p>
            <a:pPr eaLnBrk="1" hangingPunct="1"/>
            <a:endParaRPr lang="en-US" altLang="zh-CN" sz="2800" dirty="0" smtClean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8720"/>
            <a:ext cx="8748712" cy="5238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9.4.1 Population Evolution and the Schema Theorem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28750"/>
            <a:ext cx="8229600" cy="4389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schema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模式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any string composed of 0s , 1s and *s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 schema theorem characterizes the evolution of the population in terms of the number of instances representing each schema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s,t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denote the number of instances of schema s in the population at time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schema theorem describes the expected value of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m(s,t+1)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in terms of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s,t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 smtClean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476250"/>
            <a:ext cx="8786813" cy="66675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Population Evolution and the Schema Theorem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evolution of the population depends on the selection step, the recombination step, and the mutation step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notations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f(h): fitness of h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n: total number of individuals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the average fitness of all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individuals at time t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the average fitness of instances of schema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at time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2" eaLnBrk="1" hangingPunct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indicate the h is both a representative of schema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and a member of the population at time t</a:t>
            </a:r>
          </a:p>
          <a:p>
            <a:pPr eaLnBrk="1" hangingPunct="1"/>
            <a:endParaRPr lang="en-US" altLang="zh-CN" sz="2800" dirty="0" smtClean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4149725"/>
          <a:ext cx="431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Equation" r:id="rId3" imgW="304668" imgH="228501" progId="Equation.3">
                  <p:embed/>
                </p:oleObj>
              </mc:Choice>
              <mc:Fallback>
                <p:oleObj name="Equation" r:id="rId3" imgW="30466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9725"/>
                        <a:ext cx="4318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4581525"/>
          <a:ext cx="5032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Equation" r:id="rId5" imgW="406048" imgH="203024" progId="Equation.3">
                  <p:embed/>
                </p:oleObj>
              </mc:Choice>
              <mc:Fallback>
                <p:oleObj name="Equation" r:id="rId5" imgW="406048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81525"/>
                        <a:ext cx="503237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/>
          <p:cNvGraphicFramePr>
            <a:graphicFrameLocks noChangeAspect="1"/>
          </p:cNvGraphicFramePr>
          <p:nvPr/>
        </p:nvGraphicFramePr>
        <p:xfrm>
          <a:off x="1258888" y="4938713"/>
          <a:ext cx="7921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Equation" r:id="rId7" imgW="622030" imgH="228501" progId="Equation.3">
                  <p:embed/>
                </p:oleObj>
              </mc:Choice>
              <mc:Fallback>
                <p:oleObj name="Equation" r:id="rId7" imgW="622030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38713"/>
                        <a:ext cx="792162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3" y="527050"/>
            <a:ext cx="8651875" cy="52568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Population Evolution and the Schema Theorem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6792"/>
            <a:ext cx="8424168" cy="4885283"/>
          </a:xfrm>
        </p:spPr>
        <p:txBody>
          <a:bodyPr/>
          <a:lstStyle/>
          <a:p>
            <a:pPr lvl="1"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Calculating E(m(s,t+1)) using the probability distribution for selection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expected number of instances of schema s at t+1 </a:t>
            </a:r>
          </a:p>
          <a:p>
            <a:pPr lvl="2" eaLnBrk="1" hangingPunct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proportional to the average fitness         </a:t>
            </a:r>
          </a:p>
          <a:p>
            <a:pPr lvl="2" eaLnBrk="1" hangingPunct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inversely proportional to</a:t>
            </a:r>
          </a:p>
        </p:txBody>
      </p:sp>
      <p:graphicFrame>
        <p:nvGraphicFramePr>
          <p:cNvPr id="3789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40152" y="5229200"/>
          <a:ext cx="790699" cy="39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8" name="Equation" r:id="rId3" imgW="406048" imgH="203024" progId="Equation.3">
                  <p:embed/>
                </p:oleObj>
              </mc:Choice>
              <mc:Fallback>
                <p:oleObj name="Equation" r:id="rId3" imgW="406048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229200"/>
                        <a:ext cx="790699" cy="397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1476375" y="2348880"/>
          <a:ext cx="15827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Equation" r:id="rId5" imgW="1054100" imgH="622300" progId="Equation.3">
                  <p:embed/>
                </p:oleObj>
              </mc:Choice>
              <mc:Fallback>
                <p:oleObj name="Equation" r:id="rId5" imgW="10541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8880"/>
                        <a:ext cx="15827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5795963" y="2276872"/>
          <a:ext cx="18002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7" imgW="1129810" imgH="571252" progId="Equation.3">
                  <p:embed/>
                </p:oleObj>
              </mc:Choice>
              <mc:Fallback>
                <p:oleObj name="Equation" r:id="rId7" imgW="1129810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872"/>
                        <a:ext cx="18002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6"/>
          <p:cNvGraphicFramePr>
            <a:graphicFrameLocks noChangeAspect="1"/>
          </p:cNvGraphicFramePr>
          <p:nvPr/>
        </p:nvGraphicFramePr>
        <p:xfrm>
          <a:off x="1619250" y="3284984"/>
          <a:ext cx="38766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9" imgW="2311400" imgH="444500" progId="Equation.3">
                  <p:embed/>
                </p:oleObj>
              </mc:Choice>
              <mc:Fallback>
                <p:oleObj name="Equation" r:id="rId9" imgW="2311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984"/>
                        <a:ext cx="387667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7"/>
          <p:cNvGraphicFramePr>
            <a:graphicFrameLocks noChangeAspect="1"/>
          </p:cNvGraphicFramePr>
          <p:nvPr/>
        </p:nvGraphicFramePr>
        <p:xfrm>
          <a:off x="1547813" y="3933056"/>
          <a:ext cx="49879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11" imgW="2514600" imgH="419100" progId="Equation.3">
                  <p:embed/>
                </p:oleObj>
              </mc:Choice>
              <mc:Fallback>
                <p:oleObj name="Equation" r:id="rId11" imgW="2514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3056"/>
                        <a:ext cx="49879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16016" y="5661248"/>
          <a:ext cx="57606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13" imgW="304668" imgH="228501" progId="Equation.3">
                  <p:embed/>
                </p:oleObj>
              </mc:Choice>
              <mc:Fallback>
                <p:oleObj name="Equation" r:id="rId13" imgW="304668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661248"/>
                        <a:ext cx="576064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title"/>
          </p:nvPr>
        </p:nvSpPr>
        <p:spPr>
          <a:xfrm>
            <a:off x="251520" y="765175"/>
            <a:ext cx="843528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Population Evolution and the Schema Theorem 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44675"/>
            <a:ext cx="8075612" cy="4525963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Considering the crossover step and mutation steps ( considering the negative influence of genetic operators and only the case of single-point crossover)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>
              <a:buFontTx/>
              <a:buNone/>
            </a:pPr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Schema theorem is incomplete 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fails to consider the positive effects of crossover and mutation</a:t>
            </a:r>
          </a:p>
        </p:txBody>
      </p:sp>
      <p:graphicFrame>
        <p:nvGraphicFramePr>
          <p:cNvPr id="3891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714375" y="3143250"/>
          <a:ext cx="77041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公式" r:id="rId3" imgW="3175000" imgH="431800" progId="Equation.3">
                  <p:embed/>
                </p:oleObj>
              </mc:Choice>
              <mc:Fallback>
                <p:oleObj name="公式" r:id="rId3" imgW="3175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143250"/>
                        <a:ext cx="770413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504478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9.6 Models of Evolution and Learning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7989888" cy="4876800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One question: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what is the relationship between learning of a single individual, and the longer time species-level learning?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Lamarckian Evolution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Evolution was directly influenced by the experiences of individual organisms during their lifetime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Experience of an individual affected the genetic makeup of their offspring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Scientific evidence overwhelmingly contradicts Lamarck’s model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Recent studies have shown that Lamarckian process can sometimes improve the effectiveness of computerized genetic algorithms</a:t>
            </a:r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5181600" y="13063"/>
            <a:ext cx="3962400" cy="62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991475" cy="648072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 smtClean="0"/>
              <a:t>Models of Evolution and Learning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1325" y="1484313"/>
            <a:ext cx="8208963" cy="4392612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 smtClean="0"/>
              <a:t>Baldwin Effect</a:t>
            </a:r>
          </a:p>
          <a:p>
            <a:pPr lvl="1" eaLnBrk="1" hangingPunct="1"/>
            <a:r>
              <a:rPr lang="en-US" altLang="zh-CN" dirty="0" smtClean="0"/>
              <a:t>Individual learning can alter the course of evolution </a:t>
            </a:r>
          </a:p>
          <a:p>
            <a:pPr lvl="1" eaLnBrk="1" hangingPunct="1"/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If a species is evolving in a changing environment , there will be evolutionary pressure to favor individuals with the capability to learn during their lifetime. </a:t>
            </a:r>
          </a:p>
          <a:p>
            <a:pPr lvl="2" eaLnBrk="1" hangingPunct="1"/>
            <a:r>
              <a:rPr lang="en-US" altLang="zh-CN" dirty="0" smtClean="0"/>
              <a:t>Those individuals who are able to learn many traits</a:t>
            </a:r>
            <a:r>
              <a:rPr lang="zh-CN" altLang="en-US" dirty="0" smtClean="0"/>
              <a:t>（特性）</a:t>
            </a:r>
            <a:r>
              <a:rPr lang="en-US" altLang="zh-CN" dirty="0" smtClean="0"/>
              <a:t> will rely less strongly on their genetic code to “hard-wire” </a:t>
            </a:r>
            <a:r>
              <a:rPr lang="zh-CN" altLang="en-US" dirty="0" smtClean="0"/>
              <a:t>（硬性规定的）</a:t>
            </a:r>
            <a:r>
              <a:rPr lang="en-US" altLang="zh-CN" dirty="0" smtClean="0"/>
              <a:t>traits. </a:t>
            </a:r>
          </a:p>
          <a:p>
            <a:pPr lvl="3" eaLnBrk="1" hangingPunct="1"/>
            <a:r>
              <a:rPr lang="en-US" altLang="zh-CN" dirty="0" smtClean="0"/>
              <a:t>Produce more diverse gene pool</a:t>
            </a:r>
          </a:p>
          <a:p>
            <a:pPr lvl="3" eaLnBrk="1" hangingPunct="1"/>
            <a:r>
              <a:rPr lang="en-US" altLang="zh-CN" dirty="0" smtClean="0"/>
              <a:t>Provides an indirect mechanism for individual learning to positively impact the rate of evolutionary progress.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576064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Models of Evolution And Learning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772400" cy="482453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Researchers attempts to develop computational models to study the Baldwin effect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Hinton &amp; Nowlan1987 experimented with evolving a population of simple neural networks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Some network weights were fixed during the individual network lifetime, while others were trainable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During early generations of evolution the population contained a greater proportion of individuals with many trainable weights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As evolution proceeded, the population evolved toward genetically given weight values and toward less dependence on individual learning of weights, the number of fixed, correct network weights tended to increase.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12140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Summary</a:t>
            </a:r>
            <a:endParaRPr lang="en-US" altLang="zh-CN" sz="3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58" name="Content Placeholder 2"/>
          <p:cNvSpPr>
            <a:spLocks noGrp="1"/>
          </p:cNvSpPr>
          <p:nvPr>
            <p:ph sz="half" idx="1"/>
          </p:nvPr>
        </p:nvSpPr>
        <p:spPr>
          <a:xfrm>
            <a:off x="251519" y="1125538"/>
            <a:ext cx="8497193" cy="475138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advantages of genetic algorithm includes: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They require no knowledge or gradient information about the response surface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problem has multi objective function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Parallelism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Handles large, poorly understood search spaces easily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Can be employed for a wide variety of optimization problems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b="1" dirty="0" smtClean="0"/>
          </a:p>
          <a:p>
            <a:pPr eaLnBrk="1" hangingPunct="1"/>
            <a:endParaRPr lang="en-US" altLang="zh-TW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722164"/>
              </p:ext>
            </p:extLst>
          </p:nvPr>
        </p:nvGraphicFramePr>
        <p:xfrm>
          <a:off x="3473369" y="1132532"/>
          <a:ext cx="5670631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圖表" r:id="rId3" imgW="6486392" imgH="3714643" progId="Excel.Chart.8">
                  <p:embed/>
                </p:oleObj>
              </mc:Choice>
              <mc:Fallback>
                <p:oleObj name="圖表" r:id="rId3" imgW="6486392" imgH="3714643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369" y="1132532"/>
                        <a:ext cx="5670631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3357563"/>
            <a:ext cx="8715375" cy="328612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altLang="zh-TW" sz="3200" i="0" kern="0" dirty="0">
                <a:cs typeface="Times New Roman" pitchFamily="18" charset="0"/>
              </a:rPr>
              <a:t>Any solutions?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altLang="zh-TW" sz="2800" i="0" kern="0" dirty="0">
                <a:cs typeface="Times New Roman" pitchFamily="18" charset="0"/>
              </a:rPr>
              <a:t>Theoretical, but what if there is no analytical solution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altLang="zh-TW" sz="2800" i="0" kern="0" dirty="0">
                <a:cs typeface="Times New Roman" pitchFamily="18" charset="0"/>
              </a:rPr>
              <a:t>Direct methods (Newton, conjugate-gradient), etc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altLang="zh-TW" sz="2800" i="0" kern="0" dirty="0">
                <a:cs typeface="Times New Roman" pitchFamily="18" charset="0"/>
              </a:rPr>
              <a:t>Brute force, but what if the search space is large?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altLang="zh-TW" sz="2800" i="0" kern="0" dirty="0">
                <a:cs typeface="Times New Roman" pitchFamily="18" charset="0"/>
              </a:rPr>
              <a:t>Anything else?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41557" y="0"/>
            <a:ext cx="8964612" cy="1066800"/>
          </a:xfrm>
          <a:prstGeom prst="rect">
            <a:avLst/>
          </a:prstGeom>
          <a:noFill/>
          <a:ln/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itchFamily="34" charset="-128"/>
                <a:cs typeface="Times New Roman" pitchFamily="18" charset="0"/>
              </a:rPr>
              <a:t>Let’s start from a problem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49103"/>
              </p:ext>
            </p:extLst>
          </p:nvPr>
        </p:nvGraphicFramePr>
        <p:xfrm>
          <a:off x="107504" y="764704"/>
          <a:ext cx="4948238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2527200" imgH="685800" progId="Equation.DSMT4">
                  <p:embed/>
                </p:oleObj>
              </mc:Choice>
              <mc:Fallback>
                <p:oleObj name="Equation" r:id="rId5" imgW="2527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764704"/>
                        <a:ext cx="4948238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214313"/>
            <a:ext cx="968375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Summary</a:t>
            </a:r>
            <a:endParaRPr lang="en-US" altLang="zh-CN" sz="3600" dirty="0"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58" name="Content Placeholder 2"/>
          <p:cNvSpPr>
            <a:spLocks noGrp="1"/>
          </p:cNvSpPr>
          <p:nvPr>
            <p:ph sz="half" idx="1"/>
          </p:nvPr>
        </p:nvSpPr>
        <p:spPr>
          <a:xfrm>
            <a:off x="-180975" y="1125538"/>
            <a:ext cx="8929688" cy="475138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disadvantages of genetic algorithm includes: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Definition of representation for the problem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problem of identifying fitness function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Premature convergence occurs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 problem of choosing the various parameters like the size of the population, mutation rate, cross over rate, the selection method and its strength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Cannot use gradients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No effective terminator</a:t>
            </a:r>
          </a:p>
          <a:p>
            <a:pPr lvl="1" eaLnBrk="1" hangingPunct="1">
              <a:buFontTx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Require large number of fitness function evaluations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b="1" dirty="0" smtClean="0"/>
          </a:p>
          <a:p>
            <a:pPr eaLnBrk="1" hangingPunct="1"/>
            <a:endParaRPr lang="en-US" altLang="zh-TW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pPr eaLnBrk="1" hangingPunct="1"/>
            <a:r>
              <a:rPr lang="en-GB" altLang="zh-TW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 dumb 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A “blind generate and test” algorithm:</a:t>
            </a:r>
          </a:p>
          <a:p>
            <a:pPr eaLnBrk="1" hangingPunct="1">
              <a:buFontTx/>
              <a:buNone/>
            </a:pP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 eaLnBrk="1" hangingPunct="1">
              <a:buFontTx/>
              <a:buNone/>
            </a:pP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Generate a random possible solution</a:t>
            </a:r>
          </a:p>
          <a:p>
            <a:pPr lvl="1" eaLnBrk="1" hangingPunct="1">
              <a:buFontTx/>
              <a:buNone/>
            </a:pP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Test the solution and see how good it is</a:t>
            </a:r>
          </a:p>
          <a:p>
            <a:pPr eaLnBrk="1" hangingPunct="1">
              <a:buFontTx/>
              <a:buNone/>
            </a:pP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Until solution is good enough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635918"/>
          </a:xfrm>
        </p:spPr>
        <p:txBody>
          <a:bodyPr/>
          <a:lstStyle/>
          <a:p>
            <a:pPr eaLnBrk="1" hangingPunct="1"/>
            <a:r>
              <a:rPr lang="en-GB" altLang="zh-TW" sz="3600" dirty="0" smtClean="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Can we use this dumb idea?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TW" sz="2800" dirty="0" smtClean="0">
                <a:latin typeface="Times New Roman" pitchFamily="18" charset="0"/>
                <a:cs typeface="Times New Roman" pitchFamily="18" charset="0"/>
              </a:rPr>
              <a:t>Sometimes - yes: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TW" sz="2800" dirty="0" smtClean="0">
                <a:latin typeface="Times New Roman" pitchFamily="18" charset="0"/>
                <a:cs typeface="Times New Roman" pitchFamily="18" charset="0"/>
              </a:rPr>
              <a:t>if there are only a few possible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TW" sz="2800" dirty="0" smtClean="0">
                <a:latin typeface="Times New Roman" pitchFamily="18" charset="0"/>
                <a:cs typeface="Times New Roman" pitchFamily="18" charset="0"/>
              </a:rPr>
              <a:t>and you have enough time</a:t>
            </a:r>
          </a:p>
          <a:p>
            <a:pPr lvl="1" eaLnBrk="1" hangingPunct="1">
              <a:lnSpc>
                <a:spcPct val="90000"/>
              </a:lnSpc>
            </a:pPr>
            <a:endParaRPr lang="en-GB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TW" sz="2800" dirty="0" smtClean="0">
                <a:latin typeface="Times New Roman" pitchFamily="18" charset="0"/>
                <a:cs typeface="Times New Roman" pitchFamily="18" charset="0"/>
              </a:rPr>
              <a:t>For most problems - no: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TW" sz="2800" dirty="0" smtClean="0">
                <a:latin typeface="Times New Roman" pitchFamily="18" charset="0"/>
                <a:cs typeface="Times New Roman" pitchFamily="18" charset="0"/>
              </a:rPr>
              <a:t>many possible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TW" sz="2800" dirty="0" smtClean="0">
                <a:latin typeface="Times New Roman" pitchFamily="18" charset="0"/>
                <a:cs typeface="Times New Roman" pitchFamily="18" charset="0"/>
              </a:rPr>
              <a:t>with no time to try them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pPr eaLnBrk="1" hangingPunct="1"/>
            <a:r>
              <a:rPr lang="en-GB" altLang="zh-TW" sz="3600" dirty="0" smtClean="0">
                <a:latin typeface="MS PGothic" pitchFamily="34" charset="-128"/>
                <a:ea typeface="MS PGothic" pitchFamily="34" charset="-128"/>
              </a:rPr>
              <a:t>A “less-dumb” idea (GA)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zh-TW" sz="2400" dirty="0" smtClean="0">
                <a:latin typeface="Times New Roman" pitchFamily="18" charset="0"/>
                <a:cs typeface="Times New Roman" pitchFamily="18" charset="0"/>
              </a:rPr>
              <a:t>Generate a </a:t>
            </a:r>
            <a:r>
              <a:rPr lang="en-GB" altLang="zh-TW" sz="2400" i="1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GB" altLang="zh-TW" sz="2400" dirty="0" smtClean="0">
                <a:latin typeface="Times New Roman" pitchFamily="18" charset="0"/>
                <a:cs typeface="Times New Roman" pitchFamily="18" charset="0"/>
              </a:rPr>
              <a:t> of random solutions</a:t>
            </a:r>
          </a:p>
          <a:p>
            <a:pPr eaLnBrk="1" hangingPunct="1">
              <a:buFontTx/>
              <a:buNone/>
            </a:pPr>
            <a:r>
              <a:rPr lang="en-GB" altLang="zh-TW" sz="2400" dirty="0" smtClean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 eaLnBrk="1" hangingPunct="1">
              <a:buFontTx/>
              <a:buNone/>
            </a:pP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Test each solution in the set (rank them)</a:t>
            </a:r>
          </a:p>
          <a:p>
            <a:pPr lvl="1" eaLnBrk="1" hangingPunct="1">
              <a:buFontTx/>
              <a:buNone/>
            </a:pP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Remove some bad solutions from set</a:t>
            </a:r>
          </a:p>
          <a:p>
            <a:pPr lvl="1" eaLnBrk="1" hangingPunct="1">
              <a:buFontTx/>
              <a:buNone/>
            </a:pP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Duplicate some good solutions 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altLang="zh-TW" dirty="0" err="1" smtClean="0">
                <a:latin typeface="Times New Roman" pitchFamily="18" charset="0"/>
                <a:cs typeface="Times New Roman" pitchFamily="18" charset="0"/>
              </a:rPr>
              <a:t>ake</a:t>
            </a:r>
            <a:r>
              <a:rPr lang="en-GB" altLang="zh-TW" dirty="0" smtClean="0">
                <a:latin typeface="Times New Roman" pitchFamily="18" charset="0"/>
                <a:cs typeface="Times New Roman" pitchFamily="18" charset="0"/>
              </a:rPr>
              <a:t> small changes to some of them</a:t>
            </a:r>
          </a:p>
          <a:p>
            <a:pPr eaLnBrk="1" hangingPunct="1">
              <a:buFontTx/>
              <a:buNone/>
            </a:pPr>
            <a:r>
              <a:rPr lang="en-GB" altLang="zh-TW" sz="2400" dirty="0" smtClean="0">
                <a:latin typeface="Times New Roman" pitchFamily="18" charset="0"/>
                <a:cs typeface="Times New Roman" pitchFamily="18" charset="0"/>
              </a:rPr>
              <a:t>Until best solution is good enough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A039B5-00A6-4D5E-9417-D23CFE7CFAF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467544" y="404664"/>
          <a:ext cx="4948238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Equation" r:id="rId3" imgW="2527200" imgH="685800" progId="Equation.DSMT4">
                  <p:embed/>
                </p:oleObj>
              </mc:Choice>
              <mc:Fallback>
                <p:oleObj name="Equation" r:id="rId3" imgW="25272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4664"/>
                        <a:ext cx="4948238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62" name="Group 118"/>
          <p:cNvGraphicFramePr>
            <a:graphicFrameLocks noGrp="1"/>
          </p:cNvGraphicFramePr>
          <p:nvPr/>
        </p:nvGraphicFramePr>
        <p:xfrm>
          <a:off x="1333500" y="2781300"/>
          <a:ext cx="1435100" cy="304800"/>
        </p:xfrm>
        <a:graphic>
          <a:graphicData uri="http://schemas.openxmlformats.org/drawingml/2006/table">
            <a:tbl>
              <a:tblPr/>
              <a:tblGrid>
                <a:gridCol w="241300"/>
                <a:gridCol w="228600"/>
                <a:gridCol w="247650"/>
                <a:gridCol w="239713"/>
                <a:gridCol w="238125"/>
                <a:gridCol w="23971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58" name="Group 114"/>
          <p:cNvGraphicFramePr>
            <a:graphicFrameLocks noGrp="1"/>
          </p:cNvGraphicFramePr>
          <p:nvPr/>
        </p:nvGraphicFramePr>
        <p:xfrm>
          <a:off x="1333500" y="3789363"/>
          <a:ext cx="1435100" cy="304800"/>
        </p:xfrm>
        <a:graphic>
          <a:graphicData uri="http://schemas.openxmlformats.org/drawingml/2006/table">
            <a:tbl>
              <a:tblPr/>
              <a:tblGrid>
                <a:gridCol w="239713"/>
                <a:gridCol w="238125"/>
                <a:gridCol w="239712"/>
                <a:gridCol w="239713"/>
                <a:gridCol w="238125"/>
                <a:gridCol w="239712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60" name="Group 116"/>
          <p:cNvGraphicFramePr>
            <a:graphicFrameLocks noGrp="1"/>
          </p:cNvGraphicFramePr>
          <p:nvPr/>
        </p:nvGraphicFramePr>
        <p:xfrm>
          <a:off x="1333500" y="3284538"/>
          <a:ext cx="1435100" cy="304800"/>
        </p:xfrm>
        <a:graphic>
          <a:graphicData uri="http://schemas.openxmlformats.org/drawingml/2006/table">
            <a:tbl>
              <a:tblPr/>
              <a:tblGrid>
                <a:gridCol w="239713"/>
                <a:gridCol w="238125"/>
                <a:gridCol w="238125"/>
                <a:gridCol w="241300"/>
                <a:gridCol w="238125"/>
                <a:gridCol w="239712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9" name="Text Box 117"/>
          <p:cNvSpPr txBox="1">
            <a:spLocks noChangeArrowheads="1"/>
          </p:cNvSpPr>
          <p:nvPr/>
        </p:nvSpPr>
        <p:spPr bwMode="auto">
          <a:xfrm>
            <a:off x="415925" y="1968500"/>
            <a:ext cx="1986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000" b="1" i="0" dirty="0">
                <a:solidFill>
                  <a:schemeClr val="tx2"/>
                </a:solidFill>
                <a:ea typeface="DFKai-SB" pitchFamily="65" charset="-120"/>
                <a:cs typeface="Times New Roman" pitchFamily="18" charset="0"/>
              </a:rPr>
              <a:t>Step 1:Encoding</a:t>
            </a:r>
          </a:p>
        </p:txBody>
      </p:sp>
      <p:sp>
        <p:nvSpPr>
          <p:cNvPr id="14390" name="Text Box 119"/>
          <p:cNvSpPr txBox="1">
            <a:spLocks noChangeArrowheads="1"/>
          </p:cNvSpPr>
          <p:nvPr/>
        </p:nvSpPr>
        <p:spPr bwMode="auto">
          <a:xfrm>
            <a:off x="2895600" y="273843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TW" b="1"/>
              <a:t>43</a:t>
            </a:r>
          </a:p>
        </p:txBody>
      </p:sp>
      <p:sp>
        <p:nvSpPr>
          <p:cNvPr id="14391" name="Text Box 120"/>
          <p:cNvSpPr txBox="1">
            <a:spLocks noChangeArrowheads="1"/>
          </p:cNvSpPr>
          <p:nvPr/>
        </p:nvSpPr>
        <p:spPr bwMode="auto">
          <a:xfrm>
            <a:off x="2968625" y="3286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TW" b="1"/>
              <a:t>6</a:t>
            </a:r>
          </a:p>
        </p:txBody>
      </p:sp>
      <p:sp>
        <p:nvSpPr>
          <p:cNvPr id="14392" name="Text Box 121"/>
          <p:cNvSpPr txBox="1">
            <a:spLocks noChangeArrowheads="1"/>
          </p:cNvSpPr>
          <p:nvPr/>
        </p:nvSpPr>
        <p:spPr bwMode="auto">
          <a:xfrm>
            <a:off x="2916238" y="37893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TW" b="1"/>
              <a:t>35</a:t>
            </a:r>
          </a:p>
        </p:txBody>
      </p:sp>
      <p:sp>
        <p:nvSpPr>
          <p:cNvPr id="14393" name="Text Box 122"/>
          <p:cNvSpPr txBox="1">
            <a:spLocks noChangeArrowheads="1"/>
          </p:cNvSpPr>
          <p:nvPr/>
        </p:nvSpPr>
        <p:spPr bwMode="auto">
          <a:xfrm>
            <a:off x="468313" y="2781300"/>
            <a:ext cx="69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pop 1</a:t>
            </a:r>
          </a:p>
        </p:txBody>
      </p:sp>
      <p:sp>
        <p:nvSpPr>
          <p:cNvPr id="14394" name="Text Box 123"/>
          <p:cNvSpPr txBox="1">
            <a:spLocks noChangeArrowheads="1"/>
          </p:cNvSpPr>
          <p:nvPr/>
        </p:nvSpPr>
        <p:spPr bwMode="auto">
          <a:xfrm>
            <a:off x="468313" y="3284538"/>
            <a:ext cx="69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pop 2</a:t>
            </a:r>
          </a:p>
        </p:txBody>
      </p:sp>
      <p:sp>
        <p:nvSpPr>
          <p:cNvPr id="14395" name="Text Box 124"/>
          <p:cNvSpPr txBox="1">
            <a:spLocks noChangeArrowheads="1"/>
          </p:cNvSpPr>
          <p:nvPr/>
        </p:nvSpPr>
        <p:spPr bwMode="auto">
          <a:xfrm>
            <a:off x="468313" y="3789363"/>
            <a:ext cx="69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pop 3</a:t>
            </a:r>
          </a:p>
        </p:txBody>
      </p:sp>
      <p:sp>
        <p:nvSpPr>
          <p:cNvPr id="134269" name="Text Box 125"/>
          <p:cNvSpPr txBox="1">
            <a:spLocks noChangeArrowheads="1"/>
          </p:cNvSpPr>
          <p:nvPr/>
        </p:nvSpPr>
        <p:spPr bwMode="auto">
          <a:xfrm>
            <a:off x="2916238" y="22764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34270" name="Text Box 126"/>
          <p:cNvSpPr txBox="1">
            <a:spLocks noChangeArrowheads="1"/>
          </p:cNvSpPr>
          <p:nvPr/>
        </p:nvSpPr>
        <p:spPr bwMode="auto">
          <a:xfrm>
            <a:off x="4786313" y="22764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TW" sz="2400" b="1" i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TW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TW" sz="2400" b="1" i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4398" name="Rectangle 128"/>
          <p:cNvSpPr>
            <a:spLocks noChangeArrowheads="1"/>
          </p:cNvSpPr>
          <p:nvPr/>
        </p:nvSpPr>
        <p:spPr bwMode="auto">
          <a:xfrm>
            <a:off x="4643438" y="2774950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29799.69</a:t>
            </a:r>
          </a:p>
        </p:txBody>
      </p:sp>
      <p:sp>
        <p:nvSpPr>
          <p:cNvPr id="14399" name="Rectangle 129"/>
          <p:cNvSpPr>
            <a:spLocks noChangeArrowheads="1"/>
          </p:cNvSpPr>
          <p:nvPr/>
        </p:nvSpPr>
        <p:spPr bwMode="auto">
          <a:xfrm>
            <a:off x="4714875" y="3286125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1649.72 </a:t>
            </a:r>
          </a:p>
        </p:txBody>
      </p:sp>
      <p:sp>
        <p:nvSpPr>
          <p:cNvPr id="14400" name="Rectangle 130"/>
          <p:cNvSpPr>
            <a:spLocks noChangeArrowheads="1"/>
          </p:cNvSpPr>
          <p:nvPr/>
        </p:nvSpPr>
        <p:spPr bwMode="auto">
          <a:xfrm>
            <a:off x="4643438" y="3789363"/>
            <a:ext cx="104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/>
              <a:t>27824.25</a:t>
            </a:r>
          </a:p>
        </p:txBody>
      </p:sp>
      <p:sp>
        <p:nvSpPr>
          <p:cNvPr id="14401" name="Text Box 131"/>
          <p:cNvSpPr txBox="1">
            <a:spLocks noChangeArrowheads="1"/>
          </p:cNvSpPr>
          <p:nvPr/>
        </p:nvSpPr>
        <p:spPr bwMode="auto">
          <a:xfrm>
            <a:off x="755650" y="5300663"/>
            <a:ext cx="3265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000" b="1" i="0" dirty="0">
                <a:solidFill>
                  <a:schemeClr val="tx2"/>
                </a:solidFill>
                <a:ea typeface="DFKai-SB" pitchFamily="65" charset="-120"/>
                <a:cs typeface="Times New Roman" pitchFamily="18" charset="0"/>
              </a:rPr>
              <a:t>Step 2: Generate population</a:t>
            </a:r>
          </a:p>
        </p:txBody>
      </p:sp>
      <p:graphicFrame>
        <p:nvGraphicFramePr>
          <p:cNvPr id="134978" name="Group 834"/>
          <p:cNvGraphicFramePr>
            <a:graphicFrameLocks noGrp="1"/>
          </p:cNvGraphicFramePr>
          <p:nvPr/>
        </p:nvGraphicFramePr>
        <p:xfrm>
          <a:off x="5580063" y="4292600"/>
          <a:ext cx="2219325" cy="2406650"/>
        </p:xfrm>
        <a:graphic>
          <a:graphicData uri="http://schemas.openxmlformats.org/drawingml/2006/table">
            <a:tbl>
              <a:tblPr/>
              <a:tblGrid>
                <a:gridCol w="685800"/>
                <a:gridCol w="255587"/>
                <a:gridCol w="255588"/>
                <a:gridCol w="255587"/>
                <a:gridCol w="255588"/>
                <a:gridCol w="255587"/>
                <a:gridCol w="255588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2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3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4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5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19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20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83" name="AutoShape 836"/>
          <p:cNvSpPr>
            <a:spLocks noChangeArrowheads="1"/>
          </p:cNvSpPr>
          <p:nvPr/>
        </p:nvSpPr>
        <p:spPr bwMode="auto">
          <a:xfrm>
            <a:off x="3587750" y="321310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14484" name="Rectangle 837"/>
          <p:cNvSpPr>
            <a:spLocks noChangeArrowheads="1"/>
          </p:cNvSpPr>
          <p:nvPr/>
        </p:nvSpPr>
        <p:spPr bwMode="auto">
          <a:xfrm>
            <a:off x="7812088" y="4292600"/>
            <a:ext cx="50482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700"/>
              <a:t>29</a:t>
            </a:r>
          </a:p>
          <a:p>
            <a:pPr algn="ctr" eaLnBrk="1" hangingPunct="1"/>
            <a:r>
              <a:rPr lang="en-US" altLang="zh-TW" sz="1700"/>
              <a:t>42</a:t>
            </a:r>
          </a:p>
          <a:p>
            <a:pPr algn="ctr" eaLnBrk="1" hangingPunct="1"/>
            <a:r>
              <a:rPr lang="en-US" altLang="zh-TW" sz="1700"/>
              <a:t>31</a:t>
            </a:r>
          </a:p>
          <a:p>
            <a:pPr algn="ctr" eaLnBrk="1" hangingPunct="1"/>
            <a:r>
              <a:rPr lang="en-US" altLang="zh-TW" sz="1700"/>
              <a:t>21</a:t>
            </a:r>
          </a:p>
          <a:p>
            <a:pPr algn="ctr" eaLnBrk="1" hangingPunct="1"/>
            <a:r>
              <a:rPr lang="en-US" altLang="zh-TW" sz="1700"/>
              <a:t>39</a:t>
            </a:r>
          </a:p>
          <a:p>
            <a:pPr algn="ctr" eaLnBrk="1" hangingPunct="1"/>
            <a:r>
              <a:rPr kumimoji="0" lang="en-US" altLang="zh-TW" sz="1700"/>
              <a:t>.</a:t>
            </a:r>
          </a:p>
          <a:p>
            <a:pPr algn="ctr" eaLnBrk="1" hangingPunct="1"/>
            <a:r>
              <a:rPr lang="en-US" altLang="zh-TW" sz="1700"/>
              <a:t>.</a:t>
            </a:r>
          </a:p>
          <a:p>
            <a:pPr algn="ctr" eaLnBrk="1" hangingPunct="1"/>
            <a:r>
              <a:rPr lang="en-US" altLang="zh-TW" sz="1700"/>
              <a:t>17</a:t>
            </a:r>
          </a:p>
          <a:p>
            <a:pPr algn="ctr" eaLnBrk="1" hangingPunct="1"/>
            <a:r>
              <a:rPr lang="en-US" altLang="zh-TW" sz="1700"/>
              <a:t>15</a:t>
            </a:r>
          </a:p>
        </p:txBody>
      </p:sp>
      <p:sp>
        <p:nvSpPr>
          <p:cNvPr id="14485" name="AutoShape 838"/>
          <p:cNvSpPr>
            <a:spLocks noChangeArrowheads="1"/>
          </p:cNvSpPr>
          <p:nvPr/>
        </p:nvSpPr>
        <p:spPr bwMode="auto">
          <a:xfrm>
            <a:off x="4500563" y="5373688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graphicFrame>
        <p:nvGraphicFramePr>
          <p:cNvPr id="14486" name="Object 839"/>
          <p:cNvGraphicFramePr>
            <a:graphicFrameLocks noChangeAspect="1"/>
          </p:cNvGraphicFramePr>
          <p:nvPr/>
        </p:nvGraphicFramePr>
        <p:xfrm>
          <a:off x="5580063" y="115888"/>
          <a:ext cx="33686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圖表" r:id="rId5" imgW="6486392" imgH="3714643" progId="Excel.Chart.8">
                  <p:embed/>
                </p:oleObj>
              </mc:Choice>
              <mc:Fallback>
                <p:oleObj name="圖表" r:id="rId5" imgW="6486392" imgH="3714643" progId="Excel.Chart.8">
                  <p:embed/>
                  <p:pic>
                    <p:nvPicPr>
                      <p:cNvPr id="0" name="Object 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15888"/>
                        <a:ext cx="3368675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42BF35-C2BD-46CC-A8D8-327B4E36204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849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0" dirty="0" smtClean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Step2 </a:t>
            </a:r>
            <a:r>
              <a:rPr lang="en-US" altLang="zh-TW" b="1" i="0" dirty="0" smtClean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S</a:t>
            </a:r>
            <a:r>
              <a:rPr lang="en-US" altLang="zh-CN" b="1" i="0" dirty="0" smtClean="0">
                <a:solidFill>
                  <a:schemeClr val="tx2"/>
                </a:solidFill>
                <a:latin typeface="DFKai-SB" pitchFamily="65" charset="-120"/>
                <a:ea typeface="DFKai-SB" pitchFamily="65" charset="-120"/>
              </a:rPr>
              <a:t>election</a:t>
            </a:r>
            <a:endParaRPr lang="zh-TW" altLang="en-US" b="1" i="0" dirty="0">
              <a:solidFill>
                <a:schemeClr val="tx2"/>
              </a:solidFill>
              <a:latin typeface="DFKai-SB" pitchFamily="65" charset="-120"/>
              <a:ea typeface="DFKai-SB" pitchFamily="65" charset="-120"/>
            </a:endParaRPr>
          </a:p>
        </p:txBody>
      </p:sp>
      <p:graphicFrame>
        <p:nvGraphicFramePr>
          <p:cNvPr id="140309" name="Group 1045"/>
          <p:cNvGraphicFramePr>
            <a:graphicFrameLocks noGrp="1"/>
          </p:cNvGraphicFramePr>
          <p:nvPr/>
        </p:nvGraphicFramePr>
        <p:xfrm>
          <a:off x="252413" y="1125538"/>
          <a:ext cx="3665537" cy="4876800"/>
        </p:xfrm>
        <a:graphic>
          <a:graphicData uri="http://schemas.openxmlformats.org/drawingml/2006/table">
            <a:tbl>
              <a:tblPr/>
              <a:tblGrid>
                <a:gridCol w="685800"/>
                <a:gridCol w="255587"/>
                <a:gridCol w="255588"/>
                <a:gridCol w="255587"/>
                <a:gridCol w="255588"/>
                <a:gridCol w="255587"/>
                <a:gridCol w="255588"/>
                <a:gridCol w="685800"/>
                <a:gridCol w="760412"/>
              </a:tblGrid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 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23250.63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29885.96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24989.97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15074.87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29533.73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28303.41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15074.87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10813.71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8779.25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18749.25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23250.63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17221.89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29799.69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20350.92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27824.25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8779.25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17221.89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1161.75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29799.69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Pop</a:t>
                      </a:r>
                      <a:r>
                        <a:rPr kumimoji="1" lang="en-US" altLang="zh-TW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23250.63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22" name="Rectangle 1047"/>
          <p:cNvSpPr>
            <a:spLocks noChangeArrowheads="1"/>
          </p:cNvSpPr>
          <p:nvPr/>
        </p:nvSpPr>
        <p:spPr bwMode="auto">
          <a:xfrm>
            <a:off x="2771775" y="765175"/>
            <a:ext cx="224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 b="1"/>
              <a:t>X        F</a:t>
            </a:r>
            <a:r>
              <a:rPr lang="en-US" altLang="zh-TW" sz="1400" b="1" i="0"/>
              <a:t>(</a:t>
            </a:r>
            <a:r>
              <a:rPr lang="en-US" altLang="zh-TW" sz="1400" b="1"/>
              <a:t>X</a:t>
            </a:r>
            <a:r>
              <a:rPr lang="en-US" altLang="zh-TW" sz="1400" b="1" i="0"/>
              <a:t>)</a:t>
            </a:r>
            <a:r>
              <a:rPr lang="en-US" altLang="zh-TW" sz="1400" b="1"/>
              <a:t>       survival rate</a:t>
            </a:r>
          </a:p>
        </p:txBody>
      </p:sp>
      <p:sp>
        <p:nvSpPr>
          <p:cNvPr id="17623" name="Rectangle 1048"/>
          <p:cNvSpPr>
            <a:spLocks noChangeArrowheads="1"/>
          </p:cNvSpPr>
          <p:nvPr/>
        </p:nvSpPr>
        <p:spPr bwMode="auto">
          <a:xfrm>
            <a:off x="4068763" y="1125538"/>
            <a:ext cx="6477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5.77%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7.41%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6.20%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3.74%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7.33%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7.02%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3.74%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2.68%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2.18%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4.65%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5.77%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4.27%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7.39%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5.05%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6.90%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2.18%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4.27%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0.29%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7.39%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200" b="1" i="0" dirty="0"/>
              <a:t>5.77%</a:t>
            </a:r>
          </a:p>
        </p:txBody>
      </p:sp>
      <p:sp>
        <p:nvSpPr>
          <p:cNvPr id="17624" name="Rectangle 1049"/>
          <p:cNvSpPr>
            <a:spLocks noChangeArrowheads="1"/>
          </p:cNvSpPr>
          <p:nvPr/>
        </p:nvSpPr>
        <p:spPr bwMode="auto">
          <a:xfrm>
            <a:off x="5286375" y="1571625"/>
            <a:ext cx="36433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/>
              <a:t>Survival Rate=</a:t>
            </a:r>
          </a:p>
          <a:p>
            <a:pPr eaLnBrk="1" hangingPunct="1"/>
            <a:r>
              <a:rPr lang="en-US" altLang="zh-TW" sz="2800" i="0" dirty="0" smtClean="0"/>
              <a:t>fitness/ </a:t>
            </a:r>
            <a:r>
              <a:rPr lang="en-US" altLang="zh-TW" sz="2800" i="0" dirty="0"/>
              <a:t>sum(fitness)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2655</TotalTime>
  <Words>2558</Words>
  <Application>Microsoft Office PowerPoint</Application>
  <PresentationFormat>全屏显示(4:3)</PresentationFormat>
  <Paragraphs>1067</Paragraphs>
  <Slides>40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Arial Unicode MS</vt:lpstr>
      <vt:lpstr>DFKai-SB</vt:lpstr>
      <vt:lpstr>微軟正黑體</vt:lpstr>
      <vt:lpstr>MS PGothic</vt:lpstr>
      <vt:lpstr>新細明體</vt:lpstr>
      <vt:lpstr>隶书</vt:lpstr>
      <vt:lpstr>宋体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圖表</vt:lpstr>
      <vt:lpstr>Equation</vt:lpstr>
      <vt:lpstr>公式</vt:lpstr>
      <vt:lpstr>Machine Learning</vt:lpstr>
      <vt:lpstr>9.1 Motivation</vt:lpstr>
      <vt:lpstr>9.2 Genetic Algorithms</vt:lpstr>
      <vt:lpstr>PowerPoint 演示文稿</vt:lpstr>
      <vt:lpstr>A dumb solution</vt:lpstr>
      <vt:lpstr>Can we use this dumb idea?</vt:lpstr>
      <vt:lpstr>A “less-dumb” idea (GA)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prototypical genetic algorithm</vt:lpstr>
      <vt:lpstr>PowerPoint 演示文稿</vt:lpstr>
      <vt:lpstr>Parameters of GA </vt:lpstr>
      <vt:lpstr>9.2.1 Representing Hypotheses</vt:lpstr>
      <vt:lpstr>9.2.1 Representing Hypotheses</vt:lpstr>
      <vt:lpstr>9.2.2 Genetic operators</vt:lpstr>
      <vt:lpstr>9.2.2 Genetic operators （2）</vt:lpstr>
      <vt:lpstr>9.2.3 Fitness Function and Selection</vt:lpstr>
      <vt:lpstr>Gabil System</vt:lpstr>
      <vt:lpstr>PowerPoint 演示文稿</vt:lpstr>
      <vt:lpstr>9.3.1 Extensions</vt:lpstr>
      <vt:lpstr>TSP </vt:lpstr>
      <vt:lpstr>(1) Encoding</vt:lpstr>
      <vt:lpstr>(2) Fitness Evaluation</vt:lpstr>
      <vt:lpstr>(3) Cross-over</vt:lpstr>
      <vt:lpstr>How to solve this problem?</vt:lpstr>
      <vt:lpstr>(3) Mutation</vt:lpstr>
      <vt:lpstr>9.4 Hypothesis Space Search</vt:lpstr>
      <vt:lpstr>Hypothesis space search（2）</vt:lpstr>
      <vt:lpstr>9.4.1 Population Evolution and the Schema Theorem</vt:lpstr>
      <vt:lpstr>Population Evolution and the Schema Theorem （2）</vt:lpstr>
      <vt:lpstr>Population Evolution and the Schema Theorem （3）</vt:lpstr>
      <vt:lpstr>Population Evolution and the Schema Theorem （4）</vt:lpstr>
      <vt:lpstr>9.6 Models of Evolution and Learning</vt:lpstr>
      <vt:lpstr>Models of Evolution and Learning（2）</vt:lpstr>
      <vt:lpstr>Models of Evolution And Learning（3）</vt:lpstr>
      <vt:lpstr>Summary</vt:lpstr>
      <vt:lpstr>Summary</vt:lpstr>
    </vt:vector>
  </TitlesOfParts>
  <Company>Creative System Research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Genetic Algorithm</dc:title>
  <dc:creator>Cheng-Hsiung Chiang</dc:creator>
  <cp:lastModifiedBy>ding yuxin</cp:lastModifiedBy>
  <cp:revision>254</cp:revision>
  <dcterms:created xsi:type="dcterms:W3CDTF">2004-09-15T14:01:10Z</dcterms:created>
  <dcterms:modified xsi:type="dcterms:W3CDTF">2018-12-12T03:52:58Z</dcterms:modified>
</cp:coreProperties>
</file>