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67" r:id="rId3"/>
    <p:sldId id="268" r:id="rId4"/>
    <p:sldId id="269"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1" autoAdjust="0"/>
    <p:restoredTop sz="93817" autoAdjust="0"/>
  </p:normalViewPr>
  <p:slideViewPr>
    <p:cSldViewPr snapToGrid="0">
      <p:cViewPr varScale="1">
        <p:scale>
          <a:sx n="81" d="100"/>
          <a:sy n="81" d="100"/>
        </p:scale>
        <p:origin x="69" y="270"/>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6/1/2021</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6/1/2021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endParaRPr lang="en-US" dirty="0"/>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p:txBody>
          <a:bodyPr/>
          <a:lstStyle/>
          <a:p>
            <a:r>
              <a:rPr lang="en-US" dirty="0"/>
              <a:t>Introduction of PF (Performance Forecasting)</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p:txBody>
          <a:bodyPr/>
          <a:lstStyle/>
          <a:p>
            <a:r>
              <a:rPr lang="en-US" dirty="0"/>
              <a:t>@Xun</a:t>
            </a:r>
          </a:p>
        </p:txBody>
      </p:sp>
    </p:spTree>
    <p:extLst>
      <p:ext uri="{BB962C8B-B14F-4D97-AF65-F5344CB8AC3E}">
        <p14:creationId xmlns:p14="http://schemas.microsoft.com/office/powerpoint/2010/main" val="40814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b="1" dirty="0"/>
              <a:t>Use Cases</a:t>
            </a:r>
          </a:p>
        </p:txBody>
      </p:sp>
      <p:sp>
        <p:nvSpPr>
          <p:cNvPr id="5" name="Content Placeholder 4">
            <a:extLst>
              <a:ext uri="{FF2B5EF4-FFF2-40B4-BE49-F238E27FC236}">
                <a16:creationId xmlns:a16="http://schemas.microsoft.com/office/drawing/2014/main" id="{A7610213-2349-40CA-85AE-F99636336090}"/>
              </a:ext>
            </a:extLst>
          </p:cNvPr>
          <p:cNvSpPr>
            <a:spLocks noGrp="1"/>
          </p:cNvSpPr>
          <p:nvPr>
            <p:ph idx="1"/>
          </p:nvPr>
        </p:nvSpPr>
        <p:spPr/>
        <p:txBody>
          <a:bodyPr>
            <a:normAutofit lnSpcReduction="10000"/>
          </a:bodyPr>
          <a:lstStyle/>
          <a:p>
            <a:pPr marL="0" marR="0" lvl="0" indent="0">
              <a:lnSpc>
                <a:spcPct val="107000"/>
              </a:lnSpc>
              <a:spcBef>
                <a:spcPts val="0"/>
              </a:spcBef>
              <a:spcAft>
                <a:spcPts val="800"/>
              </a:spcAft>
              <a:buNone/>
            </a:pPr>
            <a:r>
              <a:rPr lang="en-US" dirty="0">
                <a:effectLst/>
                <a:latin typeface="Calibri" panose="020F0502020204030204" pitchFamily="34" charset="0"/>
                <a:ea typeface="SimSun" panose="02010600030101010101" pitchFamily="2" charset="-122"/>
                <a:cs typeface="Times New Roman" panose="02020603050405020304" pitchFamily="18" charset="0"/>
              </a:rPr>
              <a:t>PF Background – two use cases</a:t>
            </a:r>
          </a:p>
          <a:p>
            <a:pPr marL="457200" marR="0" lvl="0" indent="-457200">
              <a:lnSpc>
                <a:spcPct val="107000"/>
              </a:lnSpc>
              <a:spcBef>
                <a:spcPts val="0"/>
              </a:spcBef>
              <a:spcAft>
                <a:spcPts val="800"/>
              </a:spcAft>
              <a:buFont typeface="+mj-lt"/>
              <a:buAutoNum type="arabicPeriod"/>
            </a:pPr>
            <a:r>
              <a:rPr lang="en-US" dirty="0">
                <a:effectLst/>
                <a:latin typeface="Calibri" panose="020F0502020204030204" pitchFamily="34" charset="0"/>
                <a:ea typeface="SimSun" panose="02010600030101010101" pitchFamily="2" charset="-122"/>
                <a:cs typeface="Times New Roman" panose="02020603050405020304" pitchFamily="18" charset="0"/>
              </a:rPr>
              <a:t>Advertisers select the query criteria based on their experience and search the inventory. After reviewing the inventory list, they which inventory to book.</a:t>
            </a:r>
          </a:p>
          <a:p>
            <a:pPr marL="457200" marR="0" lvl="0" indent="-457200">
              <a:lnSpc>
                <a:spcPct val="107000"/>
              </a:lnSpc>
              <a:spcBef>
                <a:spcPts val="0"/>
              </a:spcBef>
              <a:spcAft>
                <a:spcPts val="800"/>
              </a:spcAft>
              <a:buFont typeface="+mj-lt"/>
              <a:buAutoNum type="arabicPeriod"/>
            </a:pPr>
            <a:r>
              <a:rPr lang="en-US" dirty="0">
                <a:effectLst/>
                <a:latin typeface="Calibri" panose="020F0502020204030204" pitchFamily="34" charset="0"/>
                <a:ea typeface="SimSun" panose="02010600030101010101" pitchFamily="2" charset="-122"/>
                <a:cs typeface="Times New Roman" panose="02020603050405020304" pitchFamily="18" charset="0"/>
              </a:rPr>
              <a:t>Advertisers provide the basic (high level) query criteria and creatives to system. The system finds the most relevant inventory for the creatives that match the criteria.</a:t>
            </a:r>
          </a:p>
          <a:p>
            <a:pPr marL="0" marR="0" indent="0">
              <a:lnSpc>
                <a:spcPct val="107000"/>
              </a:lnSpc>
              <a:spcBef>
                <a:spcPts val="0"/>
              </a:spcBef>
              <a:spcAft>
                <a:spcPts val="800"/>
              </a:spcAft>
              <a:buNone/>
            </a:pP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indent="0">
              <a:lnSpc>
                <a:spcPct val="107000"/>
              </a:lnSpc>
              <a:spcBef>
                <a:spcPts val="0"/>
              </a:spcBef>
              <a:spcAft>
                <a:spcPts val="800"/>
              </a:spcAft>
              <a:buNone/>
            </a:pPr>
            <a:r>
              <a:rPr lang="en-US" dirty="0">
                <a:effectLst/>
                <a:latin typeface="Calibri" panose="020F0502020204030204" pitchFamily="34" charset="0"/>
                <a:ea typeface="SimSun" panose="02010600030101010101" pitchFamily="2" charset="-122"/>
                <a:cs typeface="Times New Roman" panose="02020603050405020304" pitchFamily="18" charset="0"/>
              </a:rPr>
              <a:t>The Option 2) is getting more and more attention because of privacy concerns and government policies.  Performance Forecasting (PF) is the application, and it is built on top of DIN model.</a:t>
            </a:r>
          </a:p>
          <a:p>
            <a:endParaRPr lang="en-US" dirty="0"/>
          </a:p>
        </p:txBody>
      </p:sp>
    </p:spTree>
    <p:extLst>
      <p:ext uri="{BB962C8B-B14F-4D97-AF65-F5344CB8AC3E}">
        <p14:creationId xmlns:p14="http://schemas.microsoft.com/office/powerpoint/2010/main" val="350924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b="1" dirty="0"/>
              <a:t>PF UI</a:t>
            </a:r>
          </a:p>
        </p:txBody>
      </p:sp>
      <p:sp>
        <p:nvSpPr>
          <p:cNvPr id="5" name="Content Placeholder 4">
            <a:extLst>
              <a:ext uri="{FF2B5EF4-FFF2-40B4-BE49-F238E27FC236}">
                <a16:creationId xmlns:a16="http://schemas.microsoft.com/office/drawing/2014/main" id="{A7610213-2349-40CA-85AE-F99636336090}"/>
              </a:ext>
            </a:extLst>
          </p:cNvPr>
          <p:cNvSpPr>
            <a:spLocks noGrp="1"/>
          </p:cNvSpPr>
          <p:nvPr>
            <p:ph idx="1"/>
          </p:nvPr>
        </p:nvSpPr>
        <p:spPr>
          <a:xfrm>
            <a:off x="838200" y="1825625"/>
            <a:ext cx="10515600" cy="610809"/>
          </a:xfrm>
        </p:spPr>
        <p:txBody>
          <a:bodyPr/>
          <a:lstStyle/>
          <a:p>
            <a:pPr marL="0" marR="0" lvl="0" indent="0">
              <a:lnSpc>
                <a:spcPct val="107000"/>
              </a:lnSpc>
              <a:spcBef>
                <a:spcPts val="0"/>
              </a:spcBef>
              <a:spcAft>
                <a:spcPts val="800"/>
              </a:spcAft>
              <a:buNone/>
            </a:pP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26A7BE20-3A74-4486-936C-B440CE36F8F3}"/>
              </a:ext>
            </a:extLst>
          </p:cNvPr>
          <p:cNvPicPr/>
          <p:nvPr/>
        </p:nvPicPr>
        <p:blipFill>
          <a:blip r:embed="rId2"/>
          <a:stretch>
            <a:fillRect/>
          </a:stretch>
        </p:blipFill>
        <p:spPr>
          <a:xfrm>
            <a:off x="1586301" y="2229946"/>
            <a:ext cx="3639185" cy="2976245"/>
          </a:xfrm>
          <a:prstGeom prst="rect">
            <a:avLst/>
          </a:prstGeom>
        </p:spPr>
      </p:pic>
      <p:pic>
        <p:nvPicPr>
          <p:cNvPr id="7" name="Picture 6">
            <a:extLst>
              <a:ext uri="{FF2B5EF4-FFF2-40B4-BE49-F238E27FC236}">
                <a16:creationId xmlns:a16="http://schemas.microsoft.com/office/drawing/2014/main" id="{D7EFCAC5-7162-4C64-9272-3538943879B7}"/>
              </a:ext>
            </a:extLst>
          </p:cNvPr>
          <p:cNvPicPr/>
          <p:nvPr/>
        </p:nvPicPr>
        <p:blipFill>
          <a:blip r:embed="rId3"/>
          <a:stretch>
            <a:fillRect/>
          </a:stretch>
        </p:blipFill>
        <p:spPr>
          <a:xfrm>
            <a:off x="6624821" y="2375996"/>
            <a:ext cx="3709035" cy="2830195"/>
          </a:xfrm>
          <a:prstGeom prst="rect">
            <a:avLst/>
          </a:prstGeom>
        </p:spPr>
      </p:pic>
    </p:spTree>
    <p:extLst>
      <p:ext uri="{BB962C8B-B14F-4D97-AF65-F5344CB8AC3E}">
        <p14:creationId xmlns:p14="http://schemas.microsoft.com/office/powerpoint/2010/main" val="4203119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b="1" dirty="0"/>
              <a:t>PF Architecture</a:t>
            </a:r>
          </a:p>
        </p:txBody>
      </p:sp>
      <p:pic>
        <p:nvPicPr>
          <p:cNvPr id="6" name="Picture 5">
            <a:extLst>
              <a:ext uri="{FF2B5EF4-FFF2-40B4-BE49-F238E27FC236}">
                <a16:creationId xmlns:a16="http://schemas.microsoft.com/office/drawing/2014/main" id="{4808DA78-918B-4DC4-BCC4-1C88723DF584}"/>
              </a:ext>
            </a:extLst>
          </p:cNvPr>
          <p:cNvPicPr/>
          <p:nvPr/>
        </p:nvPicPr>
        <p:blipFill>
          <a:blip r:embed="rId2"/>
          <a:stretch>
            <a:fillRect/>
          </a:stretch>
        </p:blipFill>
        <p:spPr>
          <a:xfrm>
            <a:off x="3206646" y="1706245"/>
            <a:ext cx="5943600" cy="4786630"/>
          </a:xfrm>
          <a:prstGeom prst="rect">
            <a:avLst/>
          </a:prstGeom>
        </p:spPr>
      </p:pic>
    </p:spTree>
    <p:extLst>
      <p:ext uri="{BB962C8B-B14F-4D97-AF65-F5344CB8AC3E}">
        <p14:creationId xmlns:p14="http://schemas.microsoft.com/office/powerpoint/2010/main" val="2168607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turewei - presentation template - ST (002)  -  Read-Only" id="{53AFDBEB-37C4-44C4-BBA6-CC326F39C2EF}" vid="{A218F8A1-E3FB-4D22-B656-1E2EEF60CC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Futurewei - presentation template - ST (002)</Template>
  <TotalTime>37</TotalTime>
  <Words>114</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BCW</vt:lpstr>
      <vt:lpstr>Introduction of PF (Performance Forecasting)</vt:lpstr>
      <vt:lpstr>Use Cases</vt:lpstr>
      <vt:lpstr>PF UI</vt:lpstr>
      <vt:lpstr>PF 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PF (Performance Forecasting)</dc:title>
  <dc:creator>Xun Hu</dc:creator>
  <cp:lastModifiedBy>Xun Hu</cp:lastModifiedBy>
  <cp:revision>4</cp:revision>
  <dcterms:created xsi:type="dcterms:W3CDTF">2021-06-01T23:04:51Z</dcterms:created>
  <dcterms:modified xsi:type="dcterms:W3CDTF">2021-06-01T23:42:00Z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1565641933</vt:lpwstr>
  </property>
  <property fmtid="{D5CDD505-2E9C-101B-9397-08002B2CF9AE}" pid="6" name="_2015_ms_pID_725343">
    <vt:lpwstr>(2)HZb6hPxXAi4oFbopK5eBmaRbFMms/rBVTgu0tSo6rsPyZ5QXYiK7XEKv3VGjZYk4c2jk8d82
j4PoMqi8DXPnFXKLng64+6S4u+Ojan1FFGsC6Hq7t4c6OSZwpB4JdeNjUeDbDwlTv5azhp87
7Ee5p2Lk5IITzL6SaRt/25ETRRWMYdYvw1DSax9TD+1D31pK1EKr7VpVvgSy9H3/qyAWOwLd
TzgUrkQl4XTAVcjPsx</vt:lpwstr>
  </property>
  <property fmtid="{D5CDD505-2E9C-101B-9397-08002B2CF9AE}" pid="7" name="_2015_ms_pID_7253431">
    <vt:lpwstr>Qy33N8kR8u2SUfmanl2FUuHIZCBgq659jidhzdT2uljFgS/jhwZ2UV
YGzIZ+qf+0tkOYZt9oxsQoUYe9lhxtIgdwKBPHJuvbvUGchZrBt84iMkw5UMSrkGHt5chj4t
Y5hAVc5UaQVLKpQAEX/EZ2anUCjcxUNoik8f1QYu9nJURy8tT9g67V7e53wbUSzucAc=</vt:lpwstr>
  </property>
</Properties>
</file>