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41DF-75B2-4859-9F11-FDEEA9960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84284-5E84-4A2F-B0DE-4EA715B6F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B60069-6B49-4DAA-96DD-E8CDF76A656F}"/>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0D9566FD-151C-4062-B551-3A97A07C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C8DB2-1B97-40C3-BE42-0A8F70ED39E9}"/>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246621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6A64-26C4-4221-8E7C-E4EDD7084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BA0D9-18E8-4C0C-87BF-9D9B08940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0A8FA-6D1C-4DC1-842F-B9A8AF17787C}"/>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C18191A0-10F1-41DA-B616-AD7003EAC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95D3-46BA-44E8-88FE-86BCC7BBC734}"/>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108360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038-D413-4217-BFC7-59CCA7C16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32107F-BAE6-41CA-8510-45112C06F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78395-EE33-4D7A-AA42-C8F83F146FDA}"/>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11F4F430-E9B8-4F38-8785-0D379E31E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F77E9-6D36-480C-AE9E-B236E48D5FC5}"/>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133365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1640-1365-41E4-BE78-536755039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C10EF-927A-405D-B7C9-A3AE37EEB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50E82-8406-4B06-A74E-1DC6321F51C5}"/>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BFED506F-C3D0-4156-A39E-306915A2D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C2E3C-CB55-42BA-B54A-D5EB3268539F}"/>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244132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3825-02CB-4C34-9A13-D58A179F2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C0C40-DAF9-468A-822E-7917212F4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C6CBA-6446-4682-8AAB-F3415B88EDF5}"/>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BAB4A2DD-33F3-4887-AB3F-A86F295E6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2D92-6385-4120-A87F-2C7D579EE05A}"/>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294580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4980-B858-4F7A-AB3B-3B980DAA1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A4B36-3EA1-4ED8-B939-017E28D19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2592E-253D-4B67-B5F4-2B4F6C415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150A0-283A-4B20-BE04-CD9914A7A2A5}"/>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6" name="Footer Placeholder 5">
            <a:extLst>
              <a:ext uri="{FF2B5EF4-FFF2-40B4-BE49-F238E27FC236}">
                <a16:creationId xmlns:a16="http://schemas.microsoft.com/office/drawing/2014/main" id="{BF6D3E71-6054-46B4-AABD-E574A4304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92A96-9B6E-483F-BAEE-E9753DDC8990}"/>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1366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3739-E32D-45B6-9DAC-F96A0A21D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308F0E-0E57-4CEA-B720-DF8CC698A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65396-BC40-4D3B-8658-5E3F37C8D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CA621-A830-4540-A03D-98FBE4EB6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4A755-A270-446F-8CEE-17051350F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313A12-C2EC-421B-98CD-D56777BB2E67}"/>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8" name="Footer Placeholder 7">
            <a:extLst>
              <a:ext uri="{FF2B5EF4-FFF2-40B4-BE49-F238E27FC236}">
                <a16:creationId xmlns:a16="http://schemas.microsoft.com/office/drawing/2014/main" id="{C37B8C62-678E-4B1B-B6ED-246155CE80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7A38B-20FE-454A-AE38-DCC78E0ACD0C}"/>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20907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8B4A-4639-4DBB-A5B1-0792DFD061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8EB73-F63E-4FE8-AEFA-B3F74BC0F74C}"/>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4" name="Footer Placeholder 3">
            <a:extLst>
              <a:ext uri="{FF2B5EF4-FFF2-40B4-BE49-F238E27FC236}">
                <a16:creationId xmlns:a16="http://schemas.microsoft.com/office/drawing/2014/main" id="{4A8DDF7E-35C2-4766-B92E-E9D7A69C2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1D6D5-F624-42DB-8F06-52EBBF72B16F}"/>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265698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40FA8-6F56-4D2D-8E28-E5AE4C3DF6CA}"/>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3" name="Footer Placeholder 2">
            <a:extLst>
              <a:ext uri="{FF2B5EF4-FFF2-40B4-BE49-F238E27FC236}">
                <a16:creationId xmlns:a16="http://schemas.microsoft.com/office/drawing/2014/main" id="{372EF1FF-AA4D-4D19-A6DB-A3A12B9BE1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B20C6-B6FF-4674-B2A9-026F6EC5AD97}"/>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382642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1245-BD33-429B-B86B-1EF6890F0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74D6C-90DE-442B-A1E9-4D60029FC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0FD394-8FEF-4590-9F80-8762ACB51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D61F-9FD8-40FD-8989-0818D0490BE9}"/>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6" name="Footer Placeholder 5">
            <a:extLst>
              <a:ext uri="{FF2B5EF4-FFF2-40B4-BE49-F238E27FC236}">
                <a16:creationId xmlns:a16="http://schemas.microsoft.com/office/drawing/2014/main" id="{569637D8-2EC1-4E2E-9ACC-8BE9A158D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E40EB-C9D4-4CCF-8EE6-0AC70D317741}"/>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188005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2AAB-3C75-480F-885A-E683B43EC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40609-DEFA-435F-83DE-C11048577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A2C512-A4F4-4C57-B19C-7162B9C2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8C08D-E1C7-4437-9D00-3251CC996234}"/>
              </a:ext>
            </a:extLst>
          </p:cNvPr>
          <p:cNvSpPr>
            <a:spLocks noGrp="1"/>
          </p:cNvSpPr>
          <p:nvPr>
            <p:ph type="dt" sz="half" idx="10"/>
          </p:nvPr>
        </p:nvSpPr>
        <p:spPr/>
        <p:txBody>
          <a:bodyPr/>
          <a:lstStyle/>
          <a:p>
            <a:fld id="{50A8F8FB-8829-43E4-A38E-5BFAFD7D4299}" type="datetimeFigureOut">
              <a:rPr lang="en-US" smtClean="0"/>
              <a:t>6/16/2021</a:t>
            </a:fld>
            <a:endParaRPr lang="en-US"/>
          </a:p>
        </p:txBody>
      </p:sp>
      <p:sp>
        <p:nvSpPr>
          <p:cNvPr id="6" name="Footer Placeholder 5">
            <a:extLst>
              <a:ext uri="{FF2B5EF4-FFF2-40B4-BE49-F238E27FC236}">
                <a16:creationId xmlns:a16="http://schemas.microsoft.com/office/drawing/2014/main" id="{EFC4C2E8-7793-462D-A4FB-0793271DA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B0275-7E97-4143-83C6-CE6EA5876494}"/>
              </a:ext>
            </a:extLst>
          </p:cNvPr>
          <p:cNvSpPr>
            <a:spLocks noGrp="1"/>
          </p:cNvSpPr>
          <p:nvPr>
            <p:ph type="sldNum" sz="quarter" idx="12"/>
          </p:nvPr>
        </p:nvSpPr>
        <p:spPr/>
        <p:txBody>
          <a:bodyPr/>
          <a:lstStyle/>
          <a:p>
            <a:fld id="{F48699AA-AC28-4D94-A629-96089898BBAB}" type="slidenum">
              <a:rPr lang="en-US" smtClean="0"/>
              <a:t>‹#›</a:t>
            </a:fld>
            <a:endParaRPr lang="en-US"/>
          </a:p>
        </p:txBody>
      </p:sp>
    </p:spTree>
    <p:extLst>
      <p:ext uri="{BB962C8B-B14F-4D97-AF65-F5344CB8AC3E}">
        <p14:creationId xmlns:p14="http://schemas.microsoft.com/office/powerpoint/2010/main" val="136897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DA4E2-2036-415F-B274-7ABC29CEB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5DD940-2A1B-4C8D-8A0E-EE1293CE1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2E6B3-872C-4E15-92F4-36540E402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8F8FB-8829-43E4-A38E-5BFAFD7D4299}" type="datetimeFigureOut">
              <a:rPr lang="en-US" smtClean="0"/>
              <a:t>6/16/2021</a:t>
            </a:fld>
            <a:endParaRPr lang="en-US"/>
          </a:p>
        </p:txBody>
      </p:sp>
      <p:sp>
        <p:nvSpPr>
          <p:cNvPr id="5" name="Footer Placeholder 4">
            <a:extLst>
              <a:ext uri="{FF2B5EF4-FFF2-40B4-BE49-F238E27FC236}">
                <a16:creationId xmlns:a16="http://schemas.microsoft.com/office/drawing/2014/main" id="{D90D29C0-C99B-4A96-8EED-4AF20156F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1A3AE-C6AF-45D8-A87B-A25F123EA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699AA-AC28-4D94-A629-96089898BBAB}" type="slidenum">
              <a:rPr lang="en-US" smtClean="0"/>
              <a:t>‹#›</a:t>
            </a:fld>
            <a:endParaRPr lang="en-US"/>
          </a:p>
        </p:txBody>
      </p:sp>
    </p:spTree>
    <p:extLst>
      <p:ext uri="{BB962C8B-B14F-4D97-AF65-F5344CB8AC3E}">
        <p14:creationId xmlns:p14="http://schemas.microsoft.com/office/powerpoint/2010/main" val="277852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3B2396-7211-4A2F-95FD-B42473B6DC93}"/>
              </a:ext>
            </a:extLst>
          </p:cNvPr>
          <p:cNvSpPr txBox="1"/>
          <p:nvPr/>
        </p:nvSpPr>
        <p:spPr>
          <a:xfrm>
            <a:off x="113444" y="98383"/>
            <a:ext cx="8395362" cy="646331"/>
          </a:xfrm>
          <a:prstGeom prst="rect">
            <a:avLst/>
          </a:prstGeom>
          <a:noFill/>
        </p:spPr>
        <p:txBody>
          <a:bodyPr wrap="square" rtlCol="0">
            <a:spAutoFit/>
          </a:bodyPr>
          <a:lstStyle/>
          <a:p>
            <a:pPr algn="ctr"/>
            <a:r>
              <a:rPr lang="en-US" sz="3600" b="1" dirty="0"/>
              <a:t>Data cleaning, preprocessing guideline</a:t>
            </a:r>
          </a:p>
        </p:txBody>
      </p:sp>
      <p:sp>
        <p:nvSpPr>
          <p:cNvPr id="3" name="TextBox 2">
            <a:extLst>
              <a:ext uri="{FF2B5EF4-FFF2-40B4-BE49-F238E27FC236}">
                <a16:creationId xmlns:a16="http://schemas.microsoft.com/office/drawing/2014/main" id="{36634C00-F00F-4289-AE80-5E6564BE211D}"/>
              </a:ext>
            </a:extLst>
          </p:cNvPr>
          <p:cNvSpPr txBox="1"/>
          <p:nvPr/>
        </p:nvSpPr>
        <p:spPr>
          <a:xfrm>
            <a:off x="446730" y="949301"/>
            <a:ext cx="11203145" cy="4524315"/>
          </a:xfrm>
          <a:prstGeom prst="rect">
            <a:avLst/>
          </a:prstGeom>
          <a:noFill/>
        </p:spPr>
        <p:txBody>
          <a:bodyPr wrap="square" rtlCol="0">
            <a:spAutoFit/>
          </a:bodyPr>
          <a:lstStyle/>
          <a:p>
            <a:r>
              <a:rPr lang="en-US" dirty="0"/>
              <a:t>Principle: there are 3 key factors in the model, i.e., user, keyword, traffic</a:t>
            </a:r>
          </a:p>
          <a:p>
            <a:endParaRPr lang="en-US" dirty="0"/>
          </a:p>
          <a:p>
            <a:r>
              <a:rPr lang="en-US" dirty="0"/>
              <a:t>User: </a:t>
            </a:r>
            <a:r>
              <a:rPr lang="en-US" b="1" dirty="0"/>
              <a:t>eliminate inactive users</a:t>
            </a:r>
            <a:r>
              <a:rPr lang="en-US" dirty="0"/>
              <a:t> (user does not have activity for x% (50% for example) of the total period, for example, if you are using 45 days data and a user has less than 21 days, the user is then labeled as inactive user). However, the determination of x is based on traffic to be eliminated, 10% or less traffic elimination is acceptable.</a:t>
            </a:r>
          </a:p>
          <a:p>
            <a:endParaRPr lang="en-US" dirty="0"/>
          </a:p>
          <a:p>
            <a:r>
              <a:rPr lang="en-US" dirty="0"/>
              <a:t>Keyword: </a:t>
            </a:r>
            <a:r>
              <a:rPr lang="en-US" b="1" dirty="0"/>
              <a:t>eliminate low traffic contribution keywords</a:t>
            </a:r>
            <a:r>
              <a:rPr lang="en-US" dirty="0"/>
              <a:t>. The contribution of different keyword to traffic varies, we may eliminate those keywords whose accumulated contribution &lt;10% of the total traffic. </a:t>
            </a:r>
          </a:p>
          <a:p>
            <a:r>
              <a:rPr lang="en-US" dirty="0"/>
              <a:t>For example: kw1 (40%), kw2(20%), kw3(10%), kw4(8%), kw5(6%), kw6(3%), kw7(2%), kw8(1%), kw9(0.5%), …</a:t>
            </a:r>
          </a:p>
          <a:p>
            <a:r>
              <a:rPr lang="en-US" dirty="0"/>
              <a:t>We may then only use kw1 ~ kw8 (add up to 90% of total traffic), kw9+ may not be meaningful to be included in model since we know the prediction will be in accurate.</a:t>
            </a:r>
          </a:p>
          <a:p>
            <a:endParaRPr lang="en-US" dirty="0"/>
          </a:p>
          <a:p>
            <a:r>
              <a:rPr lang="en-US" b="1" dirty="0"/>
              <a:t>Sample redundance reduction</a:t>
            </a:r>
            <a:r>
              <a:rPr lang="en-US" dirty="0"/>
              <a:t>: each training/testing sample is actually an subset of a user’s behavior, i.e. a single user will have multiple training/testing samples. If the number of user is in hundreds of millions level, sample redundance (duplicated sample) may happen, thus sample redundance reduction may be necessary to remove bias in training/testing data and save training/testing time.</a:t>
            </a:r>
          </a:p>
        </p:txBody>
      </p:sp>
    </p:spTree>
    <p:extLst>
      <p:ext uri="{BB962C8B-B14F-4D97-AF65-F5344CB8AC3E}">
        <p14:creationId xmlns:p14="http://schemas.microsoft.com/office/powerpoint/2010/main" val="16958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273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Productization information</dc:title>
  <dc:creator>Zhiqiang Lao</dc:creator>
  <cp:lastModifiedBy>Zhiqiang Lao</cp:lastModifiedBy>
  <cp:revision>18</cp:revision>
  <dcterms:created xsi:type="dcterms:W3CDTF">2021-06-08T19:59:26Z</dcterms:created>
  <dcterms:modified xsi:type="dcterms:W3CDTF">2021-06-16T18:52:32Z</dcterms:modified>
</cp:coreProperties>
</file>