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3315-55CD-4B1D-9E79-1D8120BAF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52CC4D-7174-4AB7-B118-1B71AF747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9CF53F-BA73-4FA3-8488-F3306B690EF3}"/>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5" name="Footer Placeholder 4">
            <a:extLst>
              <a:ext uri="{FF2B5EF4-FFF2-40B4-BE49-F238E27FC236}">
                <a16:creationId xmlns:a16="http://schemas.microsoft.com/office/drawing/2014/main" id="{EA78562B-50B3-4331-9C91-CD3C5EF84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BD919-AC16-4C11-AF39-880788579880}"/>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103342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514B-6D8F-45FB-8420-9F291F9F53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D2C1E2-C598-42DB-BB61-960AD4A1F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008A3-0E1C-4D5A-A5E1-F1C6094D25E6}"/>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5" name="Footer Placeholder 4">
            <a:extLst>
              <a:ext uri="{FF2B5EF4-FFF2-40B4-BE49-F238E27FC236}">
                <a16:creationId xmlns:a16="http://schemas.microsoft.com/office/drawing/2014/main" id="{FCCCCCC2-E4C6-4251-B734-9E47DEF17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D5201-FF9F-4B0D-A8DE-EBF66861AE77}"/>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427209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4F580-B93A-4572-9B99-E39E7ED9A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30D676-E5B1-4AF6-AA91-B55BB6C50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F1F97-E5CF-4637-B8A3-8102DE7E439E}"/>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5" name="Footer Placeholder 4">
            <a:extLst>
              <a:ext uri="{FF2B5EF4-FFF2-40B4-BE49-F238E27FC236}">
                <a16:creationId xmlns:a16="http://schemas.microsoft.com/office/drawing/2014/main" id="{CC1ED750-20A5-47F8-ABBB-B9BA0D307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C8995-9BF2-4537-8DB0-3AB8F30CAB18}"/>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406699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7555-9960-49BA-AD23-72CA07677F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88C12-6BBD-403C-B648-191EAAEDB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56392-EC89-4E11-B9F7-51401FF47754}"/>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5" name="Footer Placeholder 4">
            <a:extLst>
              <a:ext uri="{FF2B5EF4-FFF2-40B4-BE49-F238E27FC236}">
                <a16:creationId xmlns:a16="http://schemas.microsoft.com/office/drawing/2014/main" id="{DB76C2C5-233E-4F31-8690-B72F194E8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B4379-3F3D-4A96-8454-0D710623C9B2}"/>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3411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2545-115B-4904-85BB-B5F8381C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3612A-B34D-4CD9-9227-C09282E0F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00E8A-62B9-4597-8414-23D62AA7BB43}"/>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5" name="Footer Placeholder 4">
            <a:extLst>
              <a:ext uri="{FF2B5EF4-FFF2-40B4-BE49-F238E27FC236}">
                <a16:creationId xmlns:a16="http://schemas.microsoft.com/office/drawing/2014/main" id="{4A8957BD-70B2-40E7-A757-120F91EAB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52C31-803E-4152-8AF7-029AF9BB1E3C}"/>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228543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C8FC-6CDD-4E26-BA60-DA41F5755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F3CF1-85FF-4A31-B43E-D0024A815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4E7CF-892A-434A-AD17-F11D4DA5DD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467109-5EF7-47AF-95E0-7253329674E4}"/>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6" name="Footer Placeholder 5">
            <a:extLst>
              <a:ext uri="{FF2B5EF4-FFF2-40B4-BE49-F238E27FC236}">
                <a16:creationId xmlns:a16="http://schemas.microsoft.com/office/drawing/2014/main" id="{68A43FE1-778E-4B7F-A4E5-E1F57C308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F3D6D-1A8D-413A-84D3-AAC6DBCCC37B}"/>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273800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A87A-D59B-498D-80ED-5401A9DD42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81077-0092-4A32-B99C-F7E502C40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D72C5-FA16-40CF-904E-76385FB02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27C60-A6DB-40C5-B94A-7856F5BB8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2DBD3-1356-4286-895A-825463F611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CD73A-F76A-45EB-BAC7-A615470BF1C7}"/>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8" name="Footer Placeholder 7">
            <a:extLst>
              <a:ext uri="{FF2B5EF4-FFF2-40B4-BE49-F238E27FC236}">
                <a16:creationId xmlns:a16="http://schemas.microsoft.com/office/drawing/2014/main" id="{6B4667D3-BD3E-4176-8ECA-629345752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8B70D2-BC2E-4575-918B-AF1DED34CB3C}"/>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41708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A700-EA2A-43BE-BEEE-8F30AFCF6C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76A049-22EC-4BCB-8242-1A2C24C587E0}"/>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4" name="Footer Placeholder 3">
            <a:extLst>
              <a:ext uri="{FF2B5EF4-FFF2-40B4-BE49-F238E27FC236}">
                <a16:creationId xmlns:a16="http://schemas.microsoft.com/office/drawing/2014/main" id="{CD9CD3A3-749D-4117-96F1-C42CF83DBD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87EBDB-95B7-4203-829C-39BB20B64FB4}"/>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345556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2C95B-E796-4321-8C1D-D52325665A81}"/>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3" name="Footer Placeholder 2">
            <a:extLst>
              <a:ext uri="{FF2B5EF4-FFF2-40B4-BE49-F238E27FC236}">
                <a16:creationId xmlns:a16="http://schemas.microsoft.com/office/drawing/2014/main" id="{1C1C6C52-AC99-4E68-883E-64A47D389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ED2E30-4F28-474B-9F06-F2105C6CD751}"/>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357753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4B4-549A-4EA9-BC2D-C80A2B1F8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D1563B-F919-4081-90EF-7C5E51DB6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78AF7-8B6F-433B-9F9C-6D1FFDA34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B72F7-266E-4475-835D-A6E0546F77CD}"/>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6" name="Footer Placeholder 5">
            <a:extLst>
              <a:ext uri="{FF2B5EF4-FFF2-40B4-BE49-F238E27FC236}">
                <a16:creationId xmlns:a16="http://schemas.microsoft.com/office/drawing/2014/main" id="{96B52264-ED16-46A6-B366-81EBB9BBE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53B50-CD32-4ADF-A87A-9BE7670E0334}"/>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364660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4DEA-DE7A-47E5-A951-8ED0EF0DE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AD0A9-EE0F-4931-99AD-8C4558381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103CA-4F17-49B9-96B3-D451F870B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1C853-C779-4749-9ED0-80AF7FD83DDB}"/>
              </a:ext>
            </a:extLst>
          </p:cNvPr>
          <p:cNvSpPr>
            <a:spLocks noGrp="1"/>
          </p:cNvSpPr>
          <p:nvPr>
            <p:ph type="dt" sz="half" idx="10"/>
          </p:nvPr>
        </p:nvSpPr>
        <p:spPr/>
        <p:txBody>
          <a:bodyPr/>
          <a:lstStyle/>
          <a:p>
            <a:fld id="{114D7651-ED8F-4DDE-AC13-BE1CAE653EC7}" type="datetimeFigureOut">
              <a:rPr lang="en-US" smtClean="0"/>
              <a:t>6/1/2021</a:t>
            </a:fld>
            <a:endParaRPr lang="en-US"/>
          </a:p>
        </p:txBody>
      </p:sp>
      <p:sp>
        <p:nvSpPr>
          <p:cNvPr id="6" name="Footer Placeholder 5">
            <a:extLst>
              <a:ext uri="{FF2B5EF4-FFF2-40B4-BE49-F238E27FC236}">
                <a16:creationId xmlns:a16="http://schemas.microsoft.com/office/drawing/2014/main" id="{AA00B5A4-9822-4AA4-AD76-21400A8ED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A7258-01BD-4673-AD30-F28FB694D204}"/>
              </a:ext>
            </a:extLst>
          </p:cNvPr>
          <p:cNvSpPr>
            <a:spLocks noGrp="1"/>
          </p:cNvSpPr>
          <p:nvPr>
            <p:ph type="sldNum" sz="quarter" idx="12"/>
          </p:nvPr>
        </p:nvSpPr>
        <p:spPr/>
        <p:txBody>
          <a:bodyPr/>
          <a:lstStyle/>
          <a:p>
            <a:fld id="{0F58DC5C-5E6C-4AF1-ABAE-3F99B6FFE648}" type="slidenum">
              <a:rPr lang="en-US" smtClean="0"/>
              <a:t>‹#›</a:t>
            </a:fld>
            <a:endParaRPr lang="en-US"/>
          </a:p>
        </p:txBody>
      </p:sp>
    </p:spTree>
    <p:extLst>
      <p:ext uri="{BB962C8B-B14F-4D97-AF65-F5344CB8AC3E}">
        <p14:creationId xmlns:p14="http://schemas.microsoft.com/office/powerpoint/2010/main" val="114919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43709-E4F0-44A0-9795-38DD9CCA1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4CE21-7A4F-407B-91B5-5D031A44D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9BF8B-CA8C-43A6-BEAF-758DA8E3C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D7651-ED8F-4DDE-AC13-BE1CAE653EC7}" type="datetimeFigureOut">
              <a:rPr lang="en-US" smtClean="0"/>
              <a:t>6/1/2021</a:t>
            </a:fld>
            <a:endParaRPr lang="en-US"/>
          </a:p>
        </p:txBody>
      </p:sp>
      <p:sp>
        <p:nvSpPr>
          <p:cNvPr id="5" name="Footer Placeholder 4">
            <a:extLst>
              <a:ext uri="{FF2B5EF4-FFF2-40B4-BE49-F238E27FC236}">
                <a16:creationId xmlns:a16="http://schemas.microsoft.com/office/drawing/2014/main" id="{104DD315-CE5D-4473-8EC0-D42ADB601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406866-3A5F-4709-9954-64CAE9DB0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8DC5C-5E6C-4AF1-ABAE-3F99B6FFE648}" type="slidenum">
              <a:rPr lang="en-US" smtClean="0"/>
              <a:t>‹#›</a:t>
            </a:fld>
            <a:endParaRPr lang="en-US"/>
          </a:p>
        </p:txBody>
      </p:sp>
    </p:spTree>
    <p:extLst>
      <p:ext uri="{BB962C8B-B14F-4D97-AF65-F5344CB8AC3E}">
        <p14:creationId xmlns:p14="http://schemas.microsoft.com/office/powerpoint/2010/main" val="401254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9200-4C01-4B02-98F2-42149BE3FC7A}"/>
              </a:ext>
            </a:extLst>
          </p:cNvPr>
          <p:cNvSpPr>
            <a:spLocks noGrp="1"/>
          </p:cNvSpPr>
          <p:nvPr>
            <p:ph type="ctrTitle"/>
          </p:nvPr>
        </p:nvSpPr>
        <p:spPr/>
        <p:txBody>
          <a:bodyPr/>
          <a:lstStyle/>
          <a:p>
            <a:r>
              <a:rPr lang="en-US" dirty="0"/>
              <a:t>Large pickle file for training for lookalike model</a:t>
            </a:r>
          </a:p>
        </p:txBody>
      </p:sp>
      <p:sp>
        <p:nvSpPr>
          <p:cNvPr id="3" name="Subtitle 2">
            <a:extLst>
              <a:ext uri="{FF2B5EF4-FFF2-40B4-BE49-F238E27FC236}">
                <a16:creationId xmlns:a16="http://schemas.microsoft.com/office/drawing/2014/main" id="{0482C816-B47E-4AEB-A730-DE59E07D79D6}"/>
              </a:ext>
            </a:extLst>
          </p:cNvPr>
          <p:cNvSpPr>
            <a:spLocks noGrp="1"/>
          </p:cNvSpPr>
          <p:nvPr>
            <p:ph type="subTitle" idx="1"/>
          </p:nvPr>
        </p:nvSpPr>
        <p:spPr/>
        <p:txBody>
          <a:bodyPr/>
          <a:lstStyle/>
          <a:p>
            <a:r>
              <a:rPr lang="en-US" dirty="0"/>
              <a:t>Issue 161 on </a:t>
            </a:r>
            <a:r>
              <a:rPr lang="en-US" dirty="0" err="1"/>
              <a:t>Github</a:t>
            </a:r>
            <a:endParaRPr lang="en-US" dirty="0"/>
          </a:p>
        </p:txBody>
      </p:sp>
    </p:spTree>
    <p:extLst>
      <p:ext uri="{BB962C8B-B14F-4D97-AF65-F5344CB8AC3E}">
        <p14:creationId xmlns:p14="http://schemas.microsoft.com/office/powerpoint/2010/main" val="75564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F49C00-0144-4D47-8DD8-02A40CB5A420}"/>
              </a:ext>
            </a:extLst>
          </p:cNvPr>
          <p:cNvSpPr txBox="1"/>
          <p:nvPr/>
        </p:nvSpPr>
        <p:spPr>
          <a:xfrm>
            <a:off x="434340" y="266700"/>
            <a:ext cx="5661660" cy="646331"/>
          </a:xfrm>
          <a:prstGeom prst="rect">
            <a:avLst/>
          </a:prstGeom>
          <a:noFill/>
        </p:spPr>
        <p:txBody>
          <a:bodyPr wrap="square" rtlCol="0">
            <a:spAutoFit/>
          </a:bodyPr>
          <a:lstStyle/>
          <a:p>
            <a:r>
              <a:rPr lang="en-US" sz="3600" b="1" dirty="0"/>
              <a:t>Problem description</a:t>
            </a:r>
          </a:p>
        </p:txBody>
      </p:sp>
      <p:sp>
        <p:nvSpPr>
          <p:cNvPr id="9" name="TextBox 8">
            <a:extLst>
              <a:ext uri="{FF2B5EF4-FFF2-40B4-BE49-F238E27FC236}">
                <a16:creationId xmlns:a16="http://schemas.microsoft.com/office/drawing/2014/main" id="{A7C41CD1-A2E6-40B4-813E-B5F7EE5F31E8}"/>
              </a:ext>
            </a:extLst>
          </p:cNvPr>
          <p:cNvSpPr txBox="1"/>
          <p:nvPr/>
        </p:nvSpPr>
        <p:spPr>
          <a:xfrm>
            <a:off x="609600" y="1280160"/>
            <a:ext cx="10469880" cy="646331"/>
          </a:xfrm>
          <a:prstGeom prst="rect">
            <a:avLst/>
          </a:prstGeom>
          <a:noFill/>
        </p:spPr>
        <p:txBody>
          <a:bodyPr wrap="square" rtlCol="0">
            <a:spAutoFit/>
          </a:bodyPr>
          <a:lstStyle/>
          <a:p>
            <a:r>
              <a:rPr lang="en-US" b="0" i="0" dirty="0">
                <a:solidFill>
                  <a:srgbClr val="24292E"/>
                </a:solidFill>
                <a:effectLst/>
                <a:latin typeface="-apple-system"/>
              </a:rPr>
              <a:t>Issue 161: we have pickle file of size 17 GB. So when we run the model training script we get memory overflow error. We tried with the best machine available on MTP but not able to train the model.</a:t>
            </a:r>
            <a:endParaRPr lang="en-US" dirty="0"/>
          </a:p>
        </p:txBody>
      </p:sp>
      <p:sp>
        <p:nvSpPr>
          <p:cNvPr id="10" name="TextBox 9">
            <a:extLst>
              <a:ext uri="{FF2B5EF4-FFF2-40B4-BE49-F238E27FC236}">
                <a16:creationId xmlns:a16="http://schemas.microsoft.com/office/drawing/2014/main" id="{F14C796E-43DF-4C8C-AF9D-BD459371913A}"/>
              </a:ext>
            </a:extLst>
          </p:cNvPr>
          <p:cNvSpPr txBox="1"/>
          <p:nvPr/>
        </p:nvSpPr>
        <p:spPr>
          <a:xfrm>
            <a:off x="739140" y="2781300"/>
            <a:ext cx="10469880" cy="1077218"/>
          </a:xfrm>
          <a:prstGeom prst="rect">
            <a:avLst/>
          </a:prstGeom>
          <a:noFill/>
        </p:spPr>
        <p:txBody>
          <a:bodyPr wrap="square" rtlCol="0">
            <a:spAutoFit/>
          </a:bodyPr>
          <a:lstStyle/>
          <a:p>
            <a:r>
              <a:rPr lang="en-US" sz="2800" dirty="0"/>
              <a:t>Pickle file used for training is </a:t>
            </a:r>
            <a:r>
              <a:rPr lang="en-US" sz="3600" b="1" dirty="0"/>
              <a:t>too large</a:t>
            </a:r>
            <a:r>
              <a:rPr lang="en-US" sz="2800" dirty="0"/>
              <a:t> to load into memory for training</a:t>
            </a:r>
          </a:p>
        </p:txBody>
      </p:sp>
      <p:sp>
        <p:nvSpPr>
          <p:cNvPr id="11" name="Arrow: Down 10">
            <a:extLst>
              <a:ext uri="{FF2B5EF4-FFF2-40B4-BE49-F238E27FC236}">
                <a16:creationId xmlns:a16="http://schemas.microsoft.com/office/drawing/2014/main" id="{474EAA67-FD92-4E77-990E-46C59E4D7B05}"/>
              </a:ext>
            </a:extLst>
          </p:cNvPr>
          <p:cNvSpPr/>
          <p:nvPr/>
        </p:nvSpPr>
        <p:spPr>
          <a:xfrm>
            <a:off x="5067300" y="2157829"/>
            <a:ext cx="632460"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53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F49C00-0144-4D47-8DD8-02A40CB5A420}"/>
              </a:ext>
            </a:extLst>
          </p:cNvPr>
          <p:cNvSpPr txBox="1"/>
          <p:nvPr/>
        </p:nvSpPr>
        <p:spPr>
          <a:xfrm>
            <a:off x="434340" y="266700"/>
            <a:ext cx="6103620" cy="646331"/>
          </a:xfrm>
          <a:prstGeom prst="rect">
            <a:avLst/>
          </a:prstGeom>
          <a:noFill/>
        </p:spPr>
        <p:txBody>
          <a:bodyPr wrap="square" rtlCol="0">
            <a:spAutoFit/>
          </a:bodyPr>
          <a:lstStyle/>
          <a:p>
            <a:r>
              <a:rPr lang="en-US" sz="3600" b="1" dirty="0"/>
              <a:t>Data flow (</a:t>
            </a:r>
            <a:r>
              <a:rPr lang="en-US" sz="3600" b="1" dirty="0" err="1"/>
              <a:t>tfrecord</a:t>
            </a:r>
            <a:r>
              <a:rPr lang="en-US" sz="3600" b="1" dirty="0"/>
              <a:t> -&gt; training)</a:t>
            </a:r>
          </a:p>
        </p:txBody>
      </p:sp>
      <p:sp>
        <p:nvSpPr>
          <p:cNvPr id="2" name="Rectangle 1">
            <a:extLst>
              <a:ext uri="{FF2B5EF4-FFF2-40B4-BE49-F238E27FC236}">
                <a16:creationId xmlns:a16="http://schemas.microsoft.com/office/drawing/2014/main" id="{7AD8CB0B-2963-4327-81D9-AB36D870A43B}"/>
              </a:ext>
            </a:extLst>
          </p:cNvPr>
          <p:cNvSpPr/>
          <p:nvPr/>
        </p:nvSpPr>
        <p:spPr>
          <a:xfrm>
            <a:off x="1066800" y="1371600"/>
            <a:ext cx="617982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tfrecord</a:t>
            </a:r>
            <a:endParaRPr lang="en-US" sz="2800" dirty="0"/>
          </a:p>
        </p:txBody>
      </p:sp>
      <p:sp>
        <p:nvSpPr>
          <p:cNvPr id="7" name="Rectangle 6">
            <a:extLst>
              <a:ext uri="{FF2B5EF4-FFF2-40B4-BE49-F238E27FC236}">
                <a16:creationId xmlns:a16="http://schemas.microsoft.com/office/drawing/2014/main" id="{2580080B-06AA-4BB3-9885-BDE30ED4BEA5}"/>
              </a:ext>
            </a:extLst>
          </p:cNvPr>
          <p:cNvSpPr/>
          <p:nvPr/>
        </p:nvSpPr>
        <p:spPr>
          <a:xfrm>
            <a:off x="1066800" y="2773680"/>
            <a:ext cx="61798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Training &amp; testing sample extraction (lookalike_build_dataset.py -&gt; pickle file)</a:t>
            </a:r>
          </a:p>
        </p:txBody>
      </p:sp>
      <p:sp>
        <p:nvSpPr>
          <p:cNvPr id="12" name="Rectangle 11">
            <a:extLst>
              <a:ext uri="{FF2B5EF4-FFF2-40B4-BE49-F238E27FC236}">
                <a16:creationId xmlns:a16="http://schemas.microsoft.com/office/drawing/2014/main" id="{53BA1257-F006-46A1-94D3-4D55137B43A4}"/>
              </a:ext>
            </a:extLst>
          </p:cNvPr>
          <p:cNvSpPr/>
          <p:nvPr/>
        </p:nvSpPr>
        <p:spPr>
          <a:xfrm>
            <a:off x="1074420" y="4518660"/>
            <a:ext cx="61722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training</a:t>
            </a:r>
          </a:p>
        </p:txBody>
      </p:sp>
      <p:sp>
        <p:nvSpPr>
          <p:cNvPr id="3" name="Arrow: Down 2">
            <a:extLst>
              <a:ext uri="{FF2B5EF4-FFF2-40B4-BE49-F238E27FC236}">
                <a16:creationId xmlns:a16="http://schemas.microsoft.com/office/drawing/2014/main" id="{571C7F7A-2D6A-4A3E-B934-44A21D1520CF}"/>
              </a:ext>
            </a:extLst>
          </p:cNvPr>
          <p:cNvSpPr/>
          <p:nvPr/>
        </p:nvSpPr>
        <p:spPr>
          <a:xfrm>
            <a:off x="4046220" y="1943100"/>
            <a:ext cx="350520" cy="83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9CD5456-F185-41E2-8AB5-4CFB881294CF}"/>
              </a:ext>
            </a:extLst>
          </p:cNvPr>
          <p:cNvSpPr/>
          <p:nvPr/>
        </p:nvSpPr>
        <p:spPr>
          <a:xfrm>
            <a:off x="4061460" y="3688080"/>
            <a:ext cx="350520" cy="83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A4278E-9893-411A-8F3D-443C6BB18CC1}"/>
              </a:ext>
            </a:extLst>
          </p:cNvPr>
          <p:cNvSpPr txBox="1"/>
          <p:nvPr/>
        </p:nvSpPr>
        <p:spPr>
          <a:xfrm>
            <a:off x="7389747" y="2949934"/>
            <a:ext cx="2008696" cy="584775"/>
          </a:xfrm>
          <a:prstGeom prst="rect">
            <a:avLst/>
          </a:prstGeom>
          <a:noFill/>
        </p:spPr>
        <p:txBody>
          <a:bodyPr wrap="square" rtlCol="0">
            <a:spAutoFit/>
          </a:bodyPr>
          <a:lstStyle/>
          <a:p>
            <a:pPr algn="ctr"/>
            <a:r>
              <a:rPr lang="en-US" sz="3200" b="1" dirty="0"/>
              <a:t>User-wise</a:t>
            </a:r>
          </a:p>
        </p:txBody>
      </p:sp>
    </p:spTree>
    <p:extLst>
      <p:ext uri="{BB962C8B-B14F-4D97-AF65-F5344CB8AC3E}">
        <p14:creationId xmlns:p14="http://schemas.microsoft.com/office/powerpoint/2010/main" val="233665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F49C00-0144-4D47-8DD8-02A40CB5A420}"/>
              </a:ext>
            </a:extLst>
          </p:cNvPr>
          <p:cNvSpPr txBox="1"/>
          <p:nvPr/>
        </p:nvSpPr>
        <p:spPr>
          <a:xfrm>
            <a:off x="434340" y="266700"/>
            <a:ext cx="6103620" cy="646331"/>
          </a:xfrm>
          <a:prstGeom prst="rect">
            <a:avLst/>
          </a:prstGeom>
          <a:noFill/>
        </p:spPr>
        <p:txBody>
          <a:bodyPr wrap="square" rtlCol="0">
            <a:spAutoFit/>
          </a:bodyPr>
          <a:lstStyle/>
          <a:p>
            <a:r>
              <a:rPr lang="en-US" sz="3600" b="1" dirty="0"/>
              <a:t>Data flow (</a:t>
            </a:r>
            <a:r>
              <a:rPr lang="en-US" sz="3600" b="1" dirty="0" err="1"/>
              <a:t>tfrecord</a:t>
            </a:r>
            <a:r>
              <a:rPr lang="en-US" sz="3600" b="1" dirty="0"/>
              <a:t>)</a:t>
            </a:r>
          </a:p>
        </p:txBody>
      </p:sp>
      <p:pic>
        <p:nvPicPr>
          <p:cNvPr id="5" name="Picture 4">
            <a:extLst>
              <a:ext uri="{FF2B5EF4-FFF2-40B4-BE49-F238E27FC236}">
                <a16:creationId xmlns:a16="http://schemas.microsoft.com/office/drawing/2014/main" id="{EB96F759-E1E9-49A8-9AE0-3AC002F68161}"/>
              </a:ext>
            </a:extLst>
          </p:cNvPr>
          <p:cNvPicPr>
            <a:picLocks noChangeAspect="1"/>
          </p:cNvPicPr>
          <p:nvPr/>
        </p:nvPicPr>
        <p:blipFill>
          <a:blip r:embed="rId2"/>
          <a:stretch>
            <a:fillRect/>
          </a:stretch>
        </p:blipFill>
        <p:spPr>
          <a:xfrm>
            <a:off x="2851785" y="1115922"/>
            <a:ext cx="9201150" cy="2362200"/>
          </a:xfrm>
          <a:prstGeom prst="rect">
            <a:avLst/>
          </a:prstGeom>
        </p:spPr>
      </p:pic>
      <p:sp>
        <p:nvSpPr>
          <p:cNvPr id="4" name="TextBox 3">
            <a:extLst>
              <a:ext uri="{FF2B5EF4-FFF2-40B4-BE49-F238E27FC236}">
                <a16:creationId xmlns:a16="http://schemas.microsoft.com/office/drawing/2014/main" id="{3EAB46EE-BE67-41F1-83E9-0F462310D987}"/>
              </a:ext>
            </a:extLst>
          </p:cNvPr>
          <p:cNvSpPr txBox="1"/>
          <p:nvPr/>
        </p:nvSpPr>
        <p:spPr>
          <a:xfrm>
            <a:off x="1659254" y="1240103"/>
            <a:ext cx="1716405" cy="369332"/>
          </a:xfrm>
          <a:prstGeom prst="rect">
            <a:avLst/>
          </a:prstGeom>
          <a:noFill/>
        </p:spPr>
        <p:txBody>
          <a:bodyPr wrap="square" rtlCol="0">
            <a:spAutoFit/>
          </a:bodyPr>
          <a:lstStyle/>
          <a:p>
            <a:r>
              <a:rPr lang="en-US" dirty="0"/>
              <a:t>Time stamp</a:t>
            </a:r>
          </a:p>
        </p:txBody>
      </p:sp>
      <p:sp>
        <p:nvSpPr>
          <p:cNvPr id="10" name="TextBox 9">
            <a:extLst>
              <a:ext uri="{FF2B5EF4-FFF2-40B4-BE49-F238E27FC236}">
                <a16:creationId xmlns:a16="http://schemas.microsoft.com/office/drawing/2014/main" id="{1CFB0CD6-2121-44E6-9201-8DCC59C023F1}"/>
              </a:ext>
            </a:extLst>
          </p:cNvPr>
          <p:cNvSpPr txBox="1"/>
          <p:nvPr/>
        </p:nvSpPr>
        <p:spPr>
          <a:xfrm>
            <a:off x="922498" y="1499061"/>
            <a:ext cx="2208843" cy="369332"/>
          </a:xfrm>
          <a:prstGeom prst="rect">
            <a:avLst/>
          </a:prstGeom>
          <a:noFill/>
        </p:spPr>
        <p:txBody>
          <a:bodyPr wrap="square" rtlCol="0">
            <a:spAutoFit/>
          </a:bodyPr>
          <a:lstStyle/>
          <a:p>
            <a:r>
              <a:rPr lang="en-US" dirty="0"/>
              <a:t>Mapped User index</a:t>
            </a:r>
          </a:p>
        </p:txBody>
      </p:sp>
      <p:sp>
        <p:nvSpPr>
          <p:cNvPr id="11" name="TextBox 10">
            <a:extLst>
              <a:ext uri="{FF2B5EF4-FFF2-40B4-BE49-F238E27FC236}">
                <a16:creationId xmlns:a16="http://schemas.microsoft.com/office/drawing/2014/main" id="{00CFB669-062E-432B-A75D-4F6C8D548E4D}"/>
              </a:ext>
            </a:extLst>
          </p:cNvPr>
          <p:cNvSpPr txBox="1"/>
          <p:nvPr/>
        </p:nvSpPr>
        <p:spPr>
          <a:xfrm>
            <a:off x="1257300" y="1748615"/>
            <a:ext cx="1716405" cy="369332"/>
          </a:xfrm>
          <a:prstGeom prst="rect">
            <a:avLst/>
          </a:prstGeom>
          <a:noFill/>
        </p:spPr>
        <p:txBody>
          <a:bodyPr wrap="square" rtlCol="0">
            <a:spAutoFit/>
          </a:bodyPr>
          <a:lstStyle/>
          <a:p>
            <a:r>
              <a:rPr lang="en-US" dirty="0"/>
              <a:t>Full click history</a:t>
            </a:r>
          </a:p>
        </p:txBody>
      </p:sp>
      <p:sp>
        <p:nvSpPr>
          <p:cNvPr id="14" name="TextBox 13">
            <a:extLst>
              <a:ext uri="{FF2B5EF4-FFF2-40B4-BE49-F238E27FC236}">
                <a16:creationId xmlns:a16="http://schemas.microsoft.com/office/drawing/2014/main" id="{A2D551E2-93E3-4007-A904-9C763450D434}"/>
              </a:ext>
            </a:extLst>
          </p:cNvPr>
          <p:cNvSpPr txBox="1"/>
          <p:nvPr/>
        </p:nvSpPr>
        <p:spPr>
          <a:xfrm>
            <a:off x="637687" y="1998169"/>
            <a:ext cx="2447928" cy="369332"/>
          </a:xfrm>
          <a:prstGeom prst="rect">
            <a:avLst/>
          </a:prstGeom>
          <a:noFill/>
        </p:spPr>
        <p:txBody>
          <a:bodyPr wrap="square" rtlCol="0">
            <a:spAutoFit/>
          </a:bodyPr>
          <a:lstStyle/>
          <a:p>
            <a:r>
              <a:rPr lang="en-US" dirty="0"/>
              <a:t>Full impression history</a:t>
            </a:r>
          </a:p>
        </p:txBody>
      </p:sp>
      <p:sp>
        <p:nvSpPr>
          <p:cNvPr id="15" name="TextBox 14">
            <a:extLst>
              <a:ext uri="{FF2B5EF4-FFF2-40B4-BE49-F238E27FC236}">
                <a16:creationId xmlns:a16="http://schemas.microsoft.com/office/drawing/2014/main" id="{C6334441-4EC4-44C7-9B72-0AF35E31B6D5}"/>
              </a:ext>
            </a:extLst>
          </p:cNvPr>
          <p:cNvSpPr txBox="1"/>
          <p:nvPr/>
        </p:nvSpPr>
        <p:spPr>
          <a:xfrm>
            <a:off x="2032631" y="2207479"/>
            <a:ext cx="969649" cy="369332"/>
          </a:xfrm>
          <a:prstGeom prst="rect">
            <a:avLst/>
          </a:prstGeom>
          <a:noFill/>
        </p:spPr>
        <p:txBody>
          <a:bodyPr wrap="square" rtlCol="0">
            <a:spAutoFit/>
          </a:bodyPr>
          <a:lstStyle/>
          <a:p>
            <a:r>
              <a:rPr lang="en-US" dirty="0"/>
              <a:t>gender</a:t>
            </a:r>
          </a:p>
        </p:txBody>
      </p:sp>
      <p:sp>
        <p:nvSpPr>
          <p:cNvPr id="16" name="TextBox 15">
            <a:extLst>
              <a:ext uri="{FF2B5EF4-FFF2-40B4-BE49-F238E27FC236}">
                <a16:creationId xmlns:a16="http://schemas.microsoft.com/office/drawing/2014/main" id="{5BA30A8A-F6D1-4FED-A94A-732D6A95D233}"/>
              </a:ext>
            </a:extLst>
          </p:cNvPr>
          <p:cNvSpPr txBox="1"/>
          <p:nvPr/>
        </p:nvSpPr>
        <p:spPr>
          <a:xfrm>
            <a:off x="2358381" y="2432389"/>
            <a:ext cx="626750" cy="369332"/>
          </a:xfrm>
          <a:prstGeom prst="rect">
            <a:avLst/>
          </a:prstGeom>
          <a:noFill/>
        </p:spPr>
        <p:txBody>
          <a:bodyPr wrap="square" rtlCol="0">
            <a:spAutoFit/>
          </a:bodyPr>
          <a:lstStyle/>
          <a:p>
            <a:r>
              <a:rPr lang="en-US" dirty="0"/>
              <a:t>age</a:t>
            </a:r>
          </a:p>
        </p:txBody>
      </p:sp>
      <p:sp>
        <p:nvSpPr>
          <p:cNvPr id="17" name="TextBox 16">
            <a:extLst>
              <a:ext uri="{FF2B5EF4-FFF2-40B4-BE49-F238E27FC236}">
                <a16:creationId xmlns:a16="http://schemas.microsoft.com/office/drawing/2014/main" id="{2DE77D47-C0F8-4773-9C48-77F1B5BE2FF2}"/>
              </a:ext>
            </a:extLst>
          </p:cNvPr>
          <p:cNvSpPr txBox="1"/>
          <p:nvPr/>
        </p:nvSpPr>
        <p:spPr>
          <a:xfrm>
            <a:off x="1194431" y="2681943"/>
            <a:ext cx="1716405" cy="369332"/>
          </a:xfrm>
          <a:prstGeom prst="rect">
            <a:avLst/>
          </a:prstGeom>
          <a:noFill/>
        </p:spPr>
        <p:txBody>
          <a:bodyPr wrap="square" rtlCol="0">
            <a:spAutoFit/>
          </a:bodyPr>
          <a:lstStyle/>
          <a:p>
            <a:r>
              <a:rPr lang="en-US" dirty="0"/>
              <a:t>Full keyword list</a:t>
            </a:r>
          </a:p>
        </p:txBody>
      </p:sp>
      <p:sp>
        <p:nvSpPr>
          <p:cNvPr id="18" name="TextBox 17">
            <a:extLst>
              <a:ext uri="{FF2B5EF4-FFF2-40B4-BE49-F238E27FC236}">
                <a16:creationId xmlns:a16="http://schemas.microsoft.com/office/drawing/2014/main" id="{E8060120-9FD9-4443-8484-D4858B29C358}"/>
              </a:ext>
            </a:extLst>
          </p:cNvPr>
          <p:cNvSpPr txBox="1"/>
          <p:nvPr/>
        </p:nvSpPr>
        <p:spPr>
          <a:xfrm>
            <a:off x="955822" y="2884834"/>
            <a:ext cx="2211711" cy="369332"/>
          </a:xfrm>
          <a:prstGeom prst="rect">
            <a:avLst/>
          </a:prstGeom>
          <a:noFill/>
        </p:spPr>
        <p:txBody>
          <a:bodyPr wrap="square" rtlCol="0">
            <a:spAutoFit/>
          </a:bodyPr>
          <a:lstStyle/>
          <a:p>
            <a:r>
              <a:rPr lang="en-US" dirty="0"/>
              <a:t>Original user index</a:t>
            </a:r>
          </a:p>
        </p:txBody>
      </p:sp>
      <p:cxnSp>
        <p:nvCxnSpPr>
          <p:cNvPr id="9" name="Straight Connector 8">
            <a:extLst>
              <a:ext uri="{FF2B5EF4-FFF2-40B4-BE49-F238E27FC236}">
                <a16:creationId xmlns:a16="http://schemas.microsoft.com/office/drawing/2014/main" id="{4452624A-A218-49A9-B996-9E46359D76FD}"/>
              </a:ext>
            </a:extLst>
          </p:cNvPr>
          <p:cNvCxnSpPr>
            <a:cxnSpLocks/>
          </p:cNvCxnSpPr>
          <p:nvPr/>
        </p:nvCxnSpPr>
        <p:spPr>
          <a:xfrm>
            <a:off x="1123453" y="5188821"/>
            <a:ext cx="10135594"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3B0B16-4ABD-48A8-8F93-DA031BF66FA4}"/>
              </a:ext>
            </a:extLst>
          </p:cNvPr>
          <p:cNvSpPr txBox="1"/>
          <p:nvPr/>
        </p:nvSpPr>
        <p:spPr>
          <a:xfrm>
            <a:off x="182880" y="5009585"/>
            <a:ext cx="675861" cy="646331"/>
          </a:xfrm>
          <a:prstGeom prst="rect">
            <a:avLst/>
          </a:prstGeom>
          <a:noFill/>
        </p:spPr>
        <p:txBody>
          <a:bodyPr wrap="square" rtlCol="0">
            <a:spAutoFit/>
          </a:bodyPr>
          <a:lstStyle/>
          <a:p>
            <a:r>
              <a:rPr lang="en-US" dirty="0"/>
              <a:t>Time line</a:t>
            </a:r>
          </a:p>
        </p:txBody>
      </p:sp>
      <p:cxnSp>
        <p:nvCxnSpPr>
          <p:cNvPr id="22" name="Straight Connector 21">
            <a:extLst>
              <a:ext uri="{FF2B5EF4-FFF2-40B4-BE49-F238E27FC236}">
                <a16:creationId xmlns:a16="http://schemas.microsoft.com/office/drawing/2014/main" id="{59CB27AB-AB51-40A1-9E89-C1BBABD62260}"/>
              </a:ext>
            </a:extLst>
          </p:cNvPr>
          <p:cNvCxnSpPr/>
          <p:nvPr/>
        </p:nvCxnSpPr>
        <p:spPr>
          <a:xfrm>
            <a:off x="1123453" y="5303784"/>
            <a:ext cx="0" cy="3521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ECDF32-B0FF-4C4A-9AE0-4D1AC9F2332A}"/>
              </a:ext>
            </a:extLst>
          </p:cNvPr>
          <p:cNvCxnSpPr/>
          <p:nvPr/>
        </p:nvCxnSpPr>
        <p:spPr>
          <a:xfrm>
            <a:off x="8129877" y="5280118"/>
            <a:ext cx="0" cy="3521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9ABEA3-D750-4502-AE37-4A6ED1A7C7B6}"/>
              </a:ext>
            </a:extLst>
          </p:cNvPr>
          <p:cNvCxnSpPr/>
          <p:nvPr/>
        </p:nvCxnSpPr>
        <p:spPr>
          <a:xfrm>
            <a:off x="11270643" y="5280118"/>
            <a:ext cx="0" cy="3521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7814BE-8691-42AD-B673-FE1854445252}"/>
              </a:ext>
            </a:extLst>
          </p:cNvPr>
          <p:cNvCxnSpPr>
            <a:cxnSpLocks/>
          </p:cNvCxnSpPr>
          <p:nvPr/>
        </p:nvCxnSpPr>
        <p:spPr>
          <a:xfrm>
            <a:off x="1123453" y="5502566"/>
            <a:ext cx="7006424"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D7265B3-91CF-412D-9CDD-9C7CAFFF6698}"/>
              </a:ext>
            </a:extLst>
          </p:cNvPr>
          <p:cNvCxnSpPr>
            <a:cxnSpLocks/>
          </p:cNvCxnSpPr>
          <p:nvPr/>
        </p:nvCxnSpPr>
        <p:spPr>
          <a:xfrm>
            <a:off x="8129877" y="5464134"/>
            <a:ext cx="312917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BF6E61F-22E6-434C-A344-49F94D776672}"/>
              </a:ext>
            </a:extLst>
          </p:cNvPr>
          <p:cNvSpPr txBox="1"/>
          <p:nvPr/>
        </p:nvSpPr>
        <p:spPr>
          <a:xfrm>
            <a:off x="2854518" y="5632250"/>
            <a:ext cx="2210462" cy="369332"/>
          </a:xfrm>
          <a:prstGeom prst="rect">
            <a:avLst/>
          </a:prstGeom>
          <a:noFill/>
        </p:spPr>
        <p:txBody>
          <a:bodyPr wrap="square" rtlCol="0">
            <a:spAutoFit/>
          </a:bodyPr>
          <a:lstStyle/>
          <a:p>
            <a:pPr algn="ctr"/>
            <a:r>
              <a:rPr lang="en-US" dirty="0"/>
              <a:t>training</a:t>
            </a:r>
          </a:p>
        </p:txBody>
      </p:sp>
      <p:sp>
        <p:nvSpPr>
          <p:cNvPr id="33" name="TextBox 32">
            <a:extLst>
              <a:ext uri="{FF2B5EF4-FFF2-40B4-BE49-F238E27FC236}">
                <a16:creationId xmlns:a16="http://schemas.microsoft.com/office/drawing/2014/main" id="{4ECDFD1F-9E63-49AD-893C-3B837BFB1DF5}"/>
              </a:ext>
            </a:extLst>
          </p:cNvPr>
          <p:cNvSpPr txBox="1"/>
          <p:nvPr/>
        </p:nvSpPr>
        <p:spPr>
          <a:xfrm>
            <a:off x="8589231" y="5599984"/>
            <a:ext cx="2210462" cy="369332"/>
          </a:xfrm>
          <a:prstGeom prst="rect">
            <a:avLst/>
          </a:prstGeom>
          <a:noFill/>
        </p:spPr>
        <p:txBody>
          <a:bodyPr wrap="square" rtlCol="0">
            <a:spAutoFit/>
          </a:bodyPr>
          <a:lstStyle/>
          <a:p>
            <a:pPr algn="ctr"/>
            <a:r>
              <a:rPr lang="en-US" dirty="0"/>
              <a:t>testing</a:t>
            </a:r>
          </a:p>
        </p:txBody>
      </p:sp>
      <p:cxnSp>
        <p:nvCxnSpPr>
          <p:cNvPr id="39" name="Straight Arrow Connector 38">
            <a:extLst>
              <a:ext uri="{FF2B5EF4-FFF2-40B4-BE49-F238E27FC236}">
                <a16:creationId xmlns:a16="http://schemas.microsoft.com/office/drawing/2014/main" id="{E98D3EA5-E3DC-4265-AA95-8F48ADFDAFA2}"/>
              </a:ext>
            </a:extLst>
          </p:cNvPr>
          <p:cNvCxnSpPr>
            <a:cxnSpLocks/>
          </p:cNvCxnSpPr>
          <p:nvPr/>
        </p:nvCxnSpPr>
        <p:spPr>
          <a:xfrm>
            <a:off x="1123453" y="5083797"/>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EA5405B-6287-47EC-A53D-42D37DE004F3}"/>
              </a:ext>
            </a:extLst>
          </p:cNvPr>
          <p:cNvCxnSpPr>
            <a:cxnSpLocks/>
          </p:cNvCxnSpPr>
          <p:nvPr/>
        </p:nvCxnSpPr>
        <p:spPr>
          <a:xfrm>
            <a:off x="1864249" y="5009585"/>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C61E967-313F-4631-BEEC-69CE608DC3A2}"/>
              </a:ext>
            </a:extLst>
          </p:cNvPr>
          <p:cNvCxnSpPr>
            <a:cxnSpLocks/>
          </p:cNvCxnSpPr>
          <p:nvPr/>
        </p:nvCxnSpPr>
        <p:spPr>
          <a:xfrm>
            <a:off x="2551249" y="4941998"/>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31BA20-FBD1-4583-8980-906427A3EE93}"/>
              </a:ext>
            </a:extLst>
          </p:cNvPr>
          <p:cNvCxnSpPr>
            <a:cxnSpLocks/>
          </p:cNvCxnSpPr>
          <p:nvPr/>
        </p:nvCxnSpPr>
        <p:spPr>
          <a:xfrm>
            <a:off x="3152358" y="4870433"/>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A197A1-0E9F-49CF-B881-8D13C7D0F73D}"/>
              </a:ext>
            </a:extLst>
          </p:cNvPr>
          <p:cNvCxnSpPr>
            <a:cxnSpLocks/>
          </p:cNvCxnSpPr>
          <p:nvPr/>
        </p:nvCxnSpPr>
        <p:spPr>
          <a:xfrm>
            <a:off x="3893154" y="4796221"/>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B026E7-2F60-4624-9C35-12D8E6842105}"/>
              </a:ext>
            </a:extLst>
          </p:cNvPr>
          <p:cNvCxnSpPr>
            <a:cxnSpLocks/>
          </p:cNvCxnSpPr>
          <p:nvPr/>
        </p:nvCxnSpPr>
        <p:spPr>
          <a:xfrm>
            <a:off x="4580154" y="4728634"/>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C082760-539C-4E04-8019-4045472CE46B}"/>
              </a:ext>
            </a:extLst>
          </p:cNvPr>
          <p:cNvCxnSpPr>
            <a:cxnSpLocks/>
          </p:cNvCxnSpPr>
          <p:nvPr/>
        </p:nvCxnSpPr>
        <p:spPr>
          <a:xfrm>
            <a:off x="5164041" y="4655750"/>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3CD50A-55B7-4561-AE9B-C1091C325FC7}"/>
              </a:ext>
            </a:extLst>
          </p:cNvPr>
          <p:cNvCxnSpPr>
            <a:cxnSpLocks/>
          </p:cNvCxnSpPr>
          <p:nvPr/>
        </p:nvCxnSpPr>
        <p:spPr>
          <a:xfrm>
            <a:off x="5904837" y="4581538"/>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8B544B7-73BD-4A63-9974-A807B7387374}"/>
              </a:ext>
            </a:extLst>
          </p:cNvPr>
          <p:cNvCxnSpPr>
            <a:cxnSpLocks/>
          </p:cNvCxnSpPr>
          <p:nvPr/>
        </p:nvCxnSpPr>
        <p:spPr>
          <a:xfrm>
            <a:off x="6591837" y="4513951"/>
            <a:ext cx="1538040"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33F572C-8FB5-45BB-97B5-6592AED9EA36}"/>
              </a:ext>
            </a:extLst>
          </p:cNvPr>
          <p:cNvSpPr txBox="1"/>
          <p:nvPr/>
        </p:nvSpPr>
        <p:spPr>
          <a:xfrm>
            <a:off x="1550504" y="4365530"/>
            <a:ext cx="3283889" cy="369332"/>
          </a:xfrm>
          <a:prstGeom prst="rect">
            <a:avLst/>
          </a:prstGeom>
          <a:noFill/>
        </p:spPr>
        <p:txBody>
          <a:bodyPr wrap="square" rtlCol="0">
            <a:spAutoFit/>
          </a:bodyPr>
          <a:lstStyle/>
          <a:p>
            <a:r>
              <a:rPr lang="en-US" dirty="0"/>
              <a:t>Training samples</a:t>
            </a:r>
          </a:p>
        </p:txBody>
      </p:sp>
      <p:sp>
        <p:nvSpPr>
          <p:cNvPr id="53" name="TextBox 52">
            <a:extLst>
              <a:ext uri="{FF2B5EF4-FFF2-40B4-BE49-F238E27FC236}">
                <a16:creationId xmlns:a16="http://schemas.microsoft.com/office/drawing/2014/main" id="{62773778-598B-4214-9751-D36D3FFDD3C5}"/>
              </a:ext>
            </a:extLst>
          </p:cNvPr>
          <p:cNvSpPr txBox="1"/>
          <p:nvPr/>
        </p:nvSpPr>
        <p:spPr>
          <a:xfrm>
            <a:off x="858741" y="4882369"/>
            <a:ext cx="264710"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0DF03883-338F-4B1D-9377-3B0C073ACE39}"/>
              </a:ext>
            </a:extLst>
          </p:cNvPr>
          <p:cNvSpPr txBox="1"/>
          <p:nvPr/>
        </p:nvSpPr>
        <p:spPr>
          <a:xfrm>
            <a:off x="1599538" y="4764793"/>
            <a:ext cx="264710" cy="369332"/>
          </a:xfrm>
          <a:prstGeom prst="rect">
            <a:avLst/>
          </a:prstGeom>
          <a:noFill/>
        </p:spPr>
        <p:txBody>
          <a:bodyPr wrap="square" rtlCol="0">
            <a:spAutoFit/>
          </a:bodyPr>
          <a:lstStyle/>
          <a:p>
            <a:r>
              <a:rPr lang="en-US" dirty="0"/>
              <a:t>2</a:t>
            </a:r>
          </a:p>
        </p:txBody>
      </p:sp>
      <p:sp>
        <p:nvSpPr>
          <p:cNvPr id="55" name="TextBox 54">
            <a:extLst>
              <a:ext uri="{FF2B5EF4-FFF2-40B4-BE49-F238E27FC236}">
                <a16:creationId xmlns:a16="http://schemas.microsoft.com/office/drawing/2014/main" id="{69092138-0C98-48C1-946F-57DC1BAC4C36}"/>
              </a:ext>
            </a:extLst>
          </p:cNvPr>
          <p:cNvSpPr txBox="1"/>
          <p:nvPr/>
        </p:nvSpPr>
        <p:spPr>
          <a:xfrm>
            <a:off x="2316740" y="4708633"/>
            <a:ext cx="264710" cy="369332"/>
          </a:xfrm>
          <a:prstGeom prst="rect">
            <a:avLst/>
          </a:prstGeom>
          <a:noFill/>
        </p:spPr>
        <p:txBody>
          <a:bodyPr wrap="square" rtlCol="0">
            <a:spAutoFit/>
          </a:bodyPr>
          <a:lstStyle/>
          <a:p>
            <a:r>
              <a:rPr lang="en-US" dirty="0"/>
              <a:t>3</a:t>
            </a:r>
          </a:p>
        </p:txBody>
      </p:sp>
      <p:sp>
        <p:nvSpPr>
          <p:cNvPr id="57" name="TextBox 56">
            <a:extLst>
              <a:ext uri="{FF2B5EF4-FFF2-40B4-BE49-F238E27FC236}">
                <a16:creationId xmlns:a16="http://schemas.microsoft.com/office/drawing/2014/main" id="{03175170-CA01-4E40-B883-9919B1D29C4A}"/>
              </a:ext>
            </a:extLst>
          </p:cNvPr>
          <p:cNvSpPr txBox="1"/>
          <p:nvPr/>
        </p:nvSpPr>
        <p:spPr>
          <a:xfrm>
            <a:off x="2860219" y="4651948"/>
            <a:ext cx="264710"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919098DB-1734-44A5-8B41-7EBEDD4B4797}"/>
              </a:ext>
            </a:extLst>
          </p:cNvPr>
          <p:cNvSpPr txBox="1"/>
          <p:nvPr/>
        </p:nvSpPr>
        <p:spPr>
          <a:xfrm>
            <a:off x="3601016" y="4534372"/>
            <a:ext cx="264710" cy="369332"/>
          </a:xfrm>
          <a:prstGeom prst="rect">
            <a:avLst/>
          </a:prstGeom>
          <a:noFill/>
        </p:spPr>
        <p:txBody>
          <a:bodyPr wrap="square" rtlCol="0">
            <a:spAutoFit/>
          </a:bodyPr>
          <a:lstStyle/>
          <a:p>
            <a:r>
              <a:rPr lang="en-US" dirty="0"/>
              <a:t>5</a:t>
            </a:r>
          </a:p>
        </p:txBody>
      </p:sp>
      <p:sp>
        <p:nvSpPr>
          <p:cNvPr id="59" name="TextBox 58">
            <a:extLst>
              <a:ext uri="{FF2B5EF4-FFF2-40B4-BE49-F238E27FC236}">
                <a16:creationId xmlns:a16="http://schemas.microsoft.com/office/drawing/2014/main" id="{DE94EA44-3996-4EE8-A540-688E26C8F3DB}"/>
              </a:ext>
            </a:extLst>
          </p:cNvPr>
          <p:cNvSpPr txBox="1"/>
          <p:nvPr/>
        </p:nvSpPr>
        <p:spPr>
          <a:xfrm>
            <a:off x="4318218" y="4478212"/>
            <a:ext cx="264710" cy="369332"/>
          </a:xfrm>
          <a:prstGeom prst="rect">
            <a:avLst/>
          </a:prstGeom>
          <a:noFill/>
        </p:spPr>
        <p:txBody>
          <a:bodyPr wrap="square" rtlCol="0">
            <a:spAutoFit/>
          </a:bodyPr>
          <a:lstStyle/>
          <a:p>
            <a:r>
              <a:rPr lang="en-US" dirty="0"/>
              <a:t>6</a:t>
            </a:r>
          </a:p>
        </p:txBody>
      </p:sp>
      <p:sp>
        <p:nvSpPr>
          <p:cNvPr id="60" name="TextBox 59">
            <a:extLst>
              <a:ext uri="{FF2B5EF4-FFF2-40B4-BE49-F238E27FC236}">
                <a16:creationId xmlns:a16="http://schemas.microsoft.com/office/drawing/2014/main" id="{42EFA7DF-F988-4F1A-92A8-C5DB0759A45E}"/>
              </a:ext>
            </a:extLst>
          </p:cNvPr>
          <p:cNvSpPr txBox="1"/>
          <p:nvPr/>
        </p:nvSpPr>
        <p:spPr>
          <a:xfrm>
            <a:off x="4910731" y="4436374"/>
            <a:ext cx="264710" cy="369332"/>
          </a:xfrm>
          <a:prstGeom prst="rect">
            <a:avLst/>
          </a:prstGeom>
          <a:noFill/>
        </p:spPr>
        <p:txBody>
          <a:bodyPr wrap="square" rtlCol="0">
            <a:spAutoFit/>
          </a:bodyPr>
          <a:lstStyle/>
          <a:p>
            <a:r>
              <a:rPr lang="en-US" dirty="0"/>
              <a:t>7</a:t>
            </a:r>
          </a:p>
        </p:txBody>
      </p:sp>
      <p:sp>
        <p:nvSpPr>
          <p:cNvPr id="61" name="TextBox 60">
            <a:extLst>
              <a:ext uri="{FF2B5EF4-FFF2-40B4-BE49-F238E27FC236}">
                <a16:creationId xmlns:a16="http://schemas.microsoft.com/office/drawing/2014/main" id="{23287ED8-31F5-43FD-BABB-2AB58836038E}"/>
              </a:ext>
            </a:extLst>
          </p:cNvPr>
          <p:cNvSpPr txBox="1"/>
          <p:nvPr/>
        </p:nvSpPr>
        <p:spPr>
          <a:xfrm>
            <a:off x="5651528" y="4318798"/>
            <a:ext cx="264710" cy="369332"/>
          </a:xfrm>
          <a:prstGeom prst="rect">
            <a:avLst/>
          </a:prstGeom>
          <a:noFill/>
        </p:spPr>
        <p:txBody>
          <a:bodyPr wrap="square" rtlCol="0">
            <a:spAutoFit/>
          </a:bodyPr>
          <a:lstStyle/>
          <a:p>
            <a:r>
              <a:rPr lang="en-US" dirty="0"/>
              <a:t>8</a:t>
            </a:r>
          </a:p>
        </p:txBody>
      </p:sp>
      <p:sp>
        <p:nvSpPr>
          <p:cNvPr id="62" name="TextBox 61">
            <a:extLst>
              <a:ext uri="{FF2B5EF4-FFF2-40B4-BE49-F238E27FC236}">
                <a16:creationId xmlns:a16="http://schemas.microsoft.com/office/drawing/2014/main" id="{18E2BA37-4130-4F27-9C9A-B1BC89BBB829}"/>
              </a:ext>
            </a:extLst>
          </p:cNvPr>
          <p:cNvSpPr txBox="1"/>
          <p:nvPr/>
        </p:nvSpPr>
        <p:spPr>
          <a:xfrm>
            <a:off x="6368730" y="4262638"/>
            <a:ext cx="264710" cy="369332"/>
          </a:xfrm>
          <a:prstGeom prst="rect">
            <a:avLst/>
          </a:prstGeom>
          <a:noFill/>
        </p:spPr>
        <p:txBody>
          <a:bodyPr wrap="square" rtlCol="0">
            <a:spAutoFit/>
          </a:bodyPr>
          <a:lstStyle/>
          <a:p>
            <a:r>
              <a:rPr lang="en-US" dirty="0"/>
              <a:t>9</a:t>
            </a:r>
          </a:p>
        </p:txBody>
      </p:sp>
      <p:cxnSp>
        <p:nvCxnSpPr>
          <p:cNvPr id="82" name="Straight Arrow Connector 81">
            <a:extLst>
              <a:ext uri="{FF2B5EF4-FFF2-40B4-BE49-F238E27FC236}">
                <a16:creationId xmlns:a16="http://schemas.microsoft.com/office/drawing/2014/main" id="{3A0F1A95-360F-41F1-AB45-1D56C3905788}"/>
              </a:ext>
            </a:extLst>
          </p:cNvPr>
          <p:cNvCxnSpPr>
            <a:cxnSpLocks/>
          </p:cNvCxnSpPr>
          <p:nvPr/>
        </p:nvCxnSpPr>
        <p:spPr>
          <a:xfrm>
            <a:off x="8172370" y="5060908"/>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7FF1044-DB99-4886-B20E-C3859D6BFC85}"/>
              </a:ext>
            </a:extLst>
          </p:cNvPr>
          <p:cNvCxnSpPr>
            <a:cxnSpLocks/>
          </p:cNvCxnSpPr>
          <p:nvPr/>
        </p:nvCxnSpPr>
        <p:spPr>
          <a:xfrm>
            <a:off x="8913166" y="4986696"/>
            <a:ext cx="1807845" cy="0"/>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B867B85-4091-4321-8059-7A7606DAE09A}"/>
              </a:ext>
            </a:extLst>
          </p:cNvPr>
          <p:cNvCxnSpPr>
            <a:cxnSpLocks/>
          </p:cNvCxnSpPr>
          <p:nvPr/>
        </p:nvCxnSpPr>
        <p:spPr>
          <a:xfrm>
            <a:off x="9600166" y="4919109"/>
            <a:ext cx="1658881" cy="7461"/>
          </a:xfrm>
          <a:prstGeom prst="straightConnector1">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2DD9AEA-322A-495E-AC2D-A5279F2C7B89}"/>
              </a:ext>
            </a:extLst>
          </p:cNvPr>
          <p:cNvSpPr txBox="1"/>
          <p:nvPr/>
        </p:nvSpPr>
        <p:spPr>
          <a:xfrm>
            <a:off x="8599421" y="4342641"/>
            <a:ext cx="3283889" cy="369332"/>
          </a:xfrm>
          <a:prstGeom prst="rect">
            <a:avLst/>
          </a:prstGeom>
          <a:noFill/>
        </p:spPr>
        <p:txBody>
          <a:bodyPr wrap="square" rtlCol="0">
            <a:spAutoFit/>
          </a:bodyPr>
          <a:lstStyle/>
          <a:p>
            <a:r>
              <a:rPr lang="en-US" dirty="0"/>
              <a:t>Testing samples</a:t>
            </a:r>
          </a:p>
        </p:txBody>
      </p:sp>
      <p:sp>
        <p:nvSpPr>
          <p:cNvPr id="87" name="TextBox 86">
            <a:extLst>
              <a:ext uri="{FF2B5EF4-FFF2-40B4-BE49-F238E27FC236}">
                <a16:creationId xmlns:a16="http://schemas.microsoft.com/office/drawing/2014/main" id="{5DB22276-C43E-45FC-8732-A51F74C7D385}"/>
              </a:ext>
            </a:extLst>
          </p:cNvPr>
          <p:cNvSpPr txBox="1"/>
          <p:nvPr/>
        </p:nvSpPr>
        <p:spPr>
          <a:xfrm>
            <a:off x="8648455" y="4741904"/>
            <a:ext cx="264710" cy="369332"/>
          </a:xfrm>
          <a:prstGeom prst="rect">
            <a:avLst/>
          </a:prstGeom>
          <a:noFill/>
        </p:spPr>
        <p:txBody>
          <a:bodyPr wrap="square" rtlCol="0">
            <a:spAutoFit/>
          </a:bodyPr>
          <a:lstStyle/>
          <a:p>
            <a:r>
              <a:rPr lang="en-US" dirty="0"/>
              <a:t>2</a:t>
            </a:r>
          </a:p>
        </p:txBody>
      </p:sp>
      <p:sp>
        <p:nvSpPr>
          <p:cNvPr id="88" name="TextBox 87">
            <a:extLst>
              <a:ext uri="{FF2B5EF4-FFF2-40B4-BE49-F238E27FC236}">
                <a16:creationId xmlns:a16="http://schemas.microsoft.com/office/drawing/2014/main" id="{A7C9E2CD-AB85-4177-8FC9-DF5BE66992F2}"/>
              </a:ext>
            </a:extLst>
          </p:cNvPr>
          <p:cNvSpPr txBox="1"/>
          <p:nvPr/>
        </p:nvSpPr>
        <p:spPr>
          <a:xfrm>
            <a:off x="9365657" y="4685744"/>
            <a:ext cx="264710" cy="369332"/>
          </a:xfrm>
          <a:prstGeom prst="rect">
            <a:avLst/>
          </a:prstGeom>
          <a:noFill/>
        </p:spPr>
        <p:txBody>
          <a:bodyPr wrap="square" rtlCol="0">
            <a:spAutoFit/>
          </a:bodyPr>
          <a:lstStyle/>
          <a:p>
            <a:r>
              <a:rPr lang="en-US" dirty="0"/>
              <a:t>3</a:t>
            </a:r>
          </a:p>
        </p:txBody>
      </p:sp>
      <p:sp>
        <p:nvSpPr>
          <p:cNvPr id="92" name="TextBox 91">
            <a:extLst>
              <a:ext uri="{FF2B5EF4-FFF2-40B4-BE49-F238E27FC236}">
                <a16:creationId xmlns:a16="http://schemas.microsoft.com/office/drawing/2014/main" id="{8E314A19-42AF-4455-A3C9-1A68A77466B7}"/>
              </a:ext>
            </a:extLst>
          </p:cNvPr>
          <p:cNvSpPr txBox="1"/>
          <p:nvPr/>
        </p:nvSpPr>
        <p:spPr>
          <a:xfrm>
            <a:off x="7937443" y="4836040"/>
            <a:ext cx="26471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2578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F49C00-0144-4D47-8DD8-02A40CB5A420}"/>
              </a:ext>
            </a:extLst>
          </p:cNvPr>
          <p:cNvSpPr txBox="1"/>
          <p:nvPr/>
        </p:nvSpPr>
        <p:spPr>
          <a:xfrm>
            <a:off x="291217" y="99723"/>
            <a:ext cx="8161020" cy="646331"/>
          </a:xfrm>
          <a:prstGeom prst="rect">
            <a:avLst/>
          </a:prstGeom>
          <a:noFill/>
        </p:spPr>
        <p:txBody>
          <a:bodyPr wrap="square" rtlCol="0">
            <a:spAutoFit/>
          </a:bodyPr>
          <a:lstStyle/>
          <a:p>
            <a:r>
              <a:rPr lang="en-US" sz="3600" b="1" dirty="0"/>
              <a:t>Data flow (extracted training samples)</a:t>
            </a:r>
          </a:p>
        </p:txBody>
      </p:sp>
      <p:pic>
        <p:nvPicPr>
          <p:cNvPr id="35" name="Picture 34">
            <a:extLst>
              <a:ext uri="{FF2B5EF4-FFF2-40B4-BE49-F238E27FC236}">
                <a16:creationId xmlns:a16="http://schemas.microsoft.com/office/drawing/2014/main" id="{186B1AC1-D37E-4FA6-8648-8B3E9C717D97}"/>
              </a:ext>
            </a:extLst>
          </p:cNvPr>
          <p:cNvPicPr>
            <a:picLocks noChangeAspect="1"/>
          </p:cNvPicPr>
          <p:nvPr/>
        </p:nvPicPr>
        <p:blipFill>
          <a:blip r:embed="rId2"/>
          <a:stretch>
            <a:fillRect/>
          </a:stretch>
        </p:blipFill>
        <p:spPr>
          <a:xfrm>
            <a:off x="869368" y="746054"/>
            <a:ext cx="9682012" cy="6004871"/>
          </a:xfrm>
          <a:prstGeom prst="rect">
            <a:avLst/>
          </a:prstGeom>
        </p:spPr>
      </p:pic>
      <p:sp>
        <p:nvSpPr>
          <p:cNvPr id="2" name="TextBox 1">
            <a:extLst>
              <a:ext uri="{FF2B5EF4-FFF2-40B4-BE49-F238E27FC236}">
                <a16:creationId xmlns:a16="http://schemas.microsoft.com/office/drawing/2014/main" id="{2310D9BB-1FA9-4684-BBC6-3B5B929C5F37}"/>
              </a:ext>
            </a:extLst>
          </p:cNvPr>
          <p:cNvSpPr txBox="1"/>
          <p:nvPr/>
        </p:nvSpPr>
        <p:spPr>
          <a:xfrm>
            <a:off x="9573370" y="1001865"/>
            <a:ext cx="2170707" cy="369332"/>
          </a:xfrm>
          <a:prstGeom prst="rect">
            <a:avLst/>
          </a:prstGeom>
          <a:noFill/>
        </p:spPr>
        <p:txBody>
          <a:bodyPr wrap="square" rtlCol="0">
            <a:spAutoFit/>
          </a:bodyPr>
          <a:lstStyle/>
          <a:p>
            <a:r>
              <a:rPr lang="en-US" dirty="0"/>
              <a:t>Mapped user index</a:t>
            </a:r>
          </a:p>
        </p:txBody>
      </p:sp>
      <p:sp>
        <p:nvSpPr>
          <p:cNvPr id="25" name="TextBox 24">
            <a:extLst>
              <a:ext uri="{FF2B5EF4-FFF2-40B4-BE49-F238E27FC236}">
                <a16:creationId xmlns:a16="http://schemas.microsoft.com/office/drawing/2014/main" id="{7AAFC793-2EEA-4BE6-A190-7BBC5D0EAD3A}"/>
              </a:ext>
            </a:extLst>
          </p:cNvPr>
          <p:cNvSpPr txBox="1"/>
          <p:nvPr/>
        </p:nvSpPr>
        <p:spPr>
          <a:xfrm>
            <a:off x="9573370" y="1371197"/>
            <a:ext cx="2170707" cy="369332"/>
          </a:xfrm>
          <a:prstGeom prst="rect">
            <a:avLst/>
          </a:prstGeom>
          <a:noFill/>
        </p:spPr>
        <p:txBody>
          <a:bodyPr wrap="square" rtlCol="0">
            <a:spAutoFit/>
          </a:bodyPr>
          <a:lstStyle/>
          <a:p>
            <a:r>
              <a:rPr lang="en-US" dirty="0"/>
              <a:t>Keyword history</a:t>
            </a:r>
          </a:p>
        </p:txBody>
      </p:sp>
      <p:sp>
        <p:nvSpPr>
          <p:cNvPr id="28" name="TextBox 27">
            <a:extLst>
              <a:ext uri="{FF2B5EF4-FFF2-40B4-BE49-F238E27FC236}">
                <a16:creationId xmlns:a16="http://schemas.microsoft.com/office/drawing/2014/main" id="{952A1F8D-4F53-468C-A808-043EB2324DBB}"/>
              </a:ext>
            </a:extLst>
          </p:cNvPr>
          <p:cNvSpPr txBox="1"/>
          <p:nvPr/>
        </p:nvSpPr>
        <p:spPr>
          <a:xfrm>
            <a:off x="9573370" y="1740529"/>
            <a:ext cx="2170707" cy="369332"/>
          </a:xfrm>
          <a:prstGeom prst="rect">
            <a:avLst/>
          </a:prstGeom>
          <a:noFill/>
        </p:spPr>
        <p:txBody>
          <a:bodyPr wrap="square" rtlCol="0">
            <a:spAutoFit/>
          </a:bodyPr>
          <a:lstStyle/>
          <a:p>
            <a:r>
              <a:rPr lang="en-US" dirty="0"/>
              <a:t>Targeted keyword</a:t>
            </a:r>
          </a:p>
        </p:txBody>
      </p:sp>
      <p:sp>
        <p:nvSpPr>
          <p:cNvPr id="29" name="TextBox 28">
            <a:extLst>
              <a:ext uri="{FF2B5EF4-FFF2-40B4-BE49-F238E27FC236}">
                <a16:creationId xmlns:a16="http://schemas.microsoft.com/office/drawing/2014/main" id="{F4F93082-DE2B-4829-B02C-1775FE5D587A}"/>
              </a:ext>
            </a:extLst>
          </p:cNvPr>
          <p:cNvSpPr txBox="1"/>
          <p:nvPr/>
        </p:nvSpPr>
        <p:spPr>
          <a:xfrm>
            <a:off x="9573369" y="2109861"/>
            <a:ext cx="2170707" cy="369332"/>
          </a:xfrm>
          <a:prstGeom prst="rect">
            <a:avLst/>
          </a:prstGeom>
          <a:noFill/>
        </p:spPr>
        <p:txBody>
          <a:bodyPr wrap="square" rtlCol="0">
            <a:spAutoFit/>
          </a:bodyPr>
          <a:lstStyle/>
          <a:p>
            <a:r>
              <a:rPr lang="en-US" dirty="0"/>
              <a:t>Label</a:t>
            </a:r>
          </a:p>
        </p:txBody>
      </p:sp>
      <p:cxnSp>
        <p:nvCxnSpPr>
          <p:cNvPr id="7" name="Straight Arrow Connector 6">
            <a:extLst>
              <a:ext uri="{FF2B5EF4-FFF2-40B4-BE49-F238E27FC236}">
                <a16:creationId xmlns:a16="http://schemas.microsoft.com/office/drawing/2014/main" id="{276C1276-13DF-46E0-85C8-AEDDFC35F374}"/>
              </a:ext>
            </a:extLst>
          </p:cNvPr>
          <p:cNvCxnSpPr>
            <a:cxnSpLocks/>
            <a:stCxn id="2" idx="1"/>
          </p:cNvCxnSpPr>
          <p:nvPr/>
        </p:nvCxnSpPr>
        <p:spPr>
          <a:xfrm flipH="1" flipV="1">
            <a:off x="3132814" y="1129085"/>
            <a:ext cx="6440556" cy="5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B053F67-2BD7-4800-869B-4373614F4780}"/>
              </a:ext>
            </a:extLst>
          </p:cNvPr>
          <p:cNvCxnSpPr>
            <a:stCxn id="25" idx="1"/>
          </p:cNvCxnSpPr>
          <p:nvPr/>
        </p:nvCxnSpPr>
        <p:spPr>
          <a:xfrm flipH="1" flipV="1">
            <a:off x="5629523" y="1186531"/>
            <a:ext cx="3943847"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1BFF985-2E15-440A-BE60-CBE05804167F}"/>
              </a:ext>
            </a:extLst>
          </p:cNvPr>
          <p:cNvCxnSpPr>
            <a:stCxn id="28" idx="1"/>
          </p:cNvCxnSpPr>
          <p:nvPr/>
        </p:nvCxnSpPr>
        <p:spPr>
          <a:xfrm flipH="1" flipV="1">
            <a:off x="7386762" y="1186531"/>
            <a:ext cx="2186608" cy="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19DC0A-5669-42D6-BFBA-D399A28A6323}"/>
              </a:ext>
            </a:extLst>
          </p:cNvPr>
          <p:cNvCxnSpPr/>
          <p:nvPr/>
        </p:nvCxnSpPr>
        <p:spPr>
          <a:xfrm flipH="1" flipV="1">
            <a:off x="7577593" y="1186531"/>
            <a:ext cx="1995776" cy="1119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64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F49C00-0144-4D47-8DD8-02A40CB5A420}"/>
              </a:ext>
            </a:extLst>
          </p:cNvPr>
          <p:cNvSpPr txBox="1"/>
          <p:nvPr/>
        </p:nvSpPr>
        <p:spPr>
          <a:xfrm>
            <a:off x="434339" y="266700"/>
            <a:ext cx="6109583" cy="646331"/>
          </a:xfrm>
          <a:prstGeom prst="rect">
            <a:avLst/>
          </a:prstGeom>
          <a:noFill/>
        </p:spPr>
        <p:txBody>
          <a:bodyPr wrap="square" rtlCol="0">
            <a:spAutoFit/>
          </a:bodyPr>
          <a:lstStyle/>
          <a:p>
            <a:r>
              <a:rPr lang="en-US" sz="3600" b="1" dirty="0"/>
              <a:t>Data characteristics</a:t>
            </a:r>
          </a:p>
        </p:txBody>
      </p:sp>
      <p:sp>
        <p:nvSpPr>
          <p:cNvPr id="4" name="TextBox 3">
            <a:extLst>
              <a:ext uri="{FF2B5EF4-FFF2-40B4-BE49-F238E27FC236}">
                <a16:creationId xmlns:a16="http://schemas.microsoft.com/office/drawing/2014/main" id="{A76327F4-C22B-4577-B440-4B43A9D90DAB}"/>
              </a:ext>
            </a:extLst>
          </p:cNvPr>
          <p:cNvSpPr txBox="1"/>
          <p:nvPr/>
        </p:nvSpPr>
        <p:spPr>
          <a:xfrm>
            <a:off x="1033670" y="1661823"/>
            <a:ext cx="9056535" cy="2556982"/>
          </a:xfrm>
          <a:prstGeom prst="rect">
            <a:avLst/>
          </a:prstGeom>
          <a:noFill/>
        </p:spPr>
        <p:txBody>
          <a:bodyPr wrap="square" rtlCol="0">
            <a:spAutoFit/>
          </a:bodyPr>
          <a:lstStyle/>
          <a:p>
            <a:pPr marL="514350" indent="-514350">
              <a:buAutoNum type="arabicPeriod"/>
            </a:pPr>
            <a:r>
              <a:rPr lang="en-US" sz="2800" dirty="0"/>
              <a:t>The training samples from different users are independent to each other.</a:t>
            </a:r>
          </a:p>
          <a:p>
            <a:pPr marL="514350" indent="-514350">
              <a:lnSpc>
                <a:spcPct val="200000"/>
              </a:lnSpc>
              <a:buAutoNum type="arabicPeriod"/>
            </a:pPr>
            <a:r>
              <a:rPr lang="en-US" sz="2800" dirty="0"/>
              <a:t>Pickle file includes training &amp; testing samples for all users</a:t>
            </a:r>
          </a:p>
          <a:p>
            <a:pPr marL="514350" indent="-514350">
              <a:lnSpc>
                <a:spcPct val="200000"/>
              </a:lnSpc>
              <a:buAutoNum type="arabicPeriod"/>
            </a:pPr>
            <a:r>
              <a:rPr lang="en-US" sz="2800" dirty="0"/>
              <a:t>Training are performed in batches</a:t>
            </a:r>
          </a:p>
        </p:txBody>
      </p:sp>
    </p:spTree>
    <p:extLst>
      <p:ext uri="{BB962C8B-B14F-4D97-AF65-F5344CB8AC3E}">
        <p14:creationId xmlns:p14="http://schemas.microsoft.com/office/powerpoint/2010/main" val="68618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F49C00-0144-4D47-8DD8-02A40CB5A420}"/>
              </a:ext>
            </a:extLst>
          </p:cNvPr>
          <p:cNvSpPr txBox="1"/>
          <p:nvPr/>
        </p:nvSpPr>
        <p:spPr>
          <a:xfrm>
            <a:off x="434339" y="266700"/>
            <a:ext cx="6109583" cy="646331"/>
          </a:xfrm>
          <a:prstGeom prst="rect">
            <a:avLst/>
          </a:prstGeom>
          <a:noFill/>
        </p:spPr>
        <p:txBody>
          <a:bodyPr wrap="square" rtlCol="0">
            <a:spAutoFit/>
          </a:bodyPr>
          <a:lstStyle/>
          <a:p>
            <a:r>
              <a:rPr lang="en-US" sz="3600" b="1" dirty="0"/>
              <a:t>Suggested solutions</a:t>
            </a:r>
          </a:p>
        </p:txBody>
      </p:sp>
      <p:sp>
        <p:nvSpPr>
          <p:cNvPr id="4" name="TextBox 3">
            <a:extLst>
              <a:ext uri="{FF2B5EF4-FFF2-40B4-BE49-F238E27FC236}">
                <a16:creationId xmlns:a16="http://schemas.microsoft.com/office/drawing/2014/main" id="{A76327F4-C22B-4577-B440-4B43A9D90DAB}"/>
              </a:ext>
            </a:extLst>
          </p:cNvPr>
          <p:cNvSpPr txBox="1"/>
          <p:nvPr/>
        </p:nvSpPr>
        <p:spPr>
          <a:xfrm>
            <a:off x="1033670" y="1661823"/>
            <a:ext cx="10209474" cy="2985433"/>
          </a:xfrm>
          <a:prstGeom prst="rect">
            <a:avLst/>
          </a:prstGeom>
          <a:noFill/>
        </p:spPr>
        <p:txBody>
          <a:bodyPr wrap="square" rtlCol="0">
            <a:spAutoFit/>
          </a:bodyPr>
          <a:lstStyle/>
          <a:p>
            <a:pPr marL="514350" indent="-514350">
              <a:spcAft>
                <a:spcPts val="1200"/>
              </a:spcAft>
              <a:buAutoNum type="arabicPeriod"/>
            </a:pPr>
            <a:r>
              <a:rPr lang="en-US" sz="2800" dirty="0"/>
              <a:t>Keep current code structure: split full set of users into groups, save training samples for each group to a separate pickle file</a:t>
            </a:r>
          </a:p>
          <a:p>
            <a:pPr marL="514350" indent="-514350">
              <a:spcBef>
                <a:spcPts val="1200"/>
              </a:spcBef>
              <a:buAutoNum type="arabicPeriod"/>
            </a:pPr>
            <a:r>
              <a:rPr lang="en-US" sz="2800" dirty="0"/>
              <a:t>Change code structure -&gt; integrate lookalike_build_dataset.py into train.py, do training &amp; testing samples extraction after reading each </a:t>
            </a:r>
            <a:r>
              <a:rPr lang="en-US" sz="2800" dirty="0" err="1"/>
              <a:t>tfrecord</a:t>
            </a:r>
            <a:r>
              <a:rPr lang="en-US" sz="2800" dirty="0"/>
              <a:t> file and then do training, until all </a:t>
            </a:r>
            <a:r>
              <a:rPr lang="en-US" sz="2800" dirty="0" err="1"/>
              <a:t>tfrecord</a:t>
            </a:r>
            <a:r>
              <a:rPr lang="en-US" sz="2800" dirty="0"/>
              <a:t> files have been processed.</a:t>
            </a:r>
          </a:p>
        </p:txBody>
      </p:sp>
    </p:spTree>
    <p:extLst>
      <p:ext uri="{BB962C8B-B14F-4D97-AF65-F5344CB8AC3E}">
        <p14:creationId xmlns:p14="http://schemas.microsoft.com/office/powerpoint/2010/main" val="873897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253</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Large pickle file for training for lookalike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pickle file for training for lookalike model</dc:title>
  <dc:creator>Zhiqiang Lao</dc:creator>
  <cp:lastModifiedBy>Zhiqiang Lao</cp:lastModifiedBy>
  <cp:revision>8</cp:revision>
  <dcterms:created xsi:type="dcterms:W3CDTF">2021-06-01T20:05:05Z</dcterms:created>
  <dcterms:modified xsi:type="dcterms:W3CDTF">2021-06-01T23:10:06Z</dcterms:modified>
</cp:coreProperties>
</file>