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  <p:sldMasterId id="2147483892" r:id="rId2"/>
  </p:sldMasterIdLst>
  <p:notesMasterIdLst>
    <p:notesMasterId r:id="rId7"/>
  </p:notesMasterIdLst>
  <p:handoutMasterIdLst>
    <p:handoutMasterId r:id="rId8"/>
  </p:handoutMasterIdLst>
  <p:sldIdLst>
    <p:sldId id="339" r:id="rId3"/>
    <p:sldId id="327" r:id="rId4"/>
    <p:sldId id="337" r:id="rId5"/>
    <p:sldId id="338" r:id="rId6"/>
  </p:sldIdLst>
  <p:sldSz cx="12196763" cy="6858000"/>
  <p:notesSz cx="6858000" cy="9144000"/>
  <p:custDataLst>
    <p:tags r:id="rId9"/>
  </p:custDataLst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CA4"/>
    <a:srgbClr val="C2CF1B"/>
    <a:srgbClr val="898989"/>
    <a:srgbClr val="F8B53C"/>
    <a:srgbClr val="F5DC57"/>
    <a:srgbClr val="EB5C01"/>
    <a:srgbClr val="26E307"/>
    <a:srgbClr val="92D050"/>
    <a:srgbClr val="EA5A4F"/>
    <a:srgbClr val="A72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 snapToObjects="1">
      <p:cViewPr varScale="1">
        <p:scale>
          <a:sx n="89" d="100"/>
          <a:sy n="89" d="100"/>
        </p:scale>
        <p:origin x="461" y="72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p14="http://schemas.microsoft.com/office/powerpoint/2010/main" xmlns:a14="http://schemas.microsoft.com/office/drawing/2010/main"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p14="http://schemas.microsoft.com/office/powerpoint/2010/main" xmlns:a14="http://schemas.microsoft.com/office/drawing/2010/main"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p14="http://schemas.microsoft.com/office/powerpoint/2010/main" xmlns:a14="http://schemas.microsoft.com/office/drawing/2010/main"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p14="http://schemas.microsoft.com/office/powerpoint/2010/main" xmlns:a14="http://schemas.microsoft.com/office/drawing/2010/main"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ct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386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294967295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824025" y="256863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灯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C6D010F9-02DE-1949-B177-A4E0D2774E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14078"/>
          <a:stretch>
            <a:fillRect/>
          </a:stretch>
        </p:blipFill>
        <p:spPr>
          <a:xfrm>
            <a:off x="0" y="0"/>
            <a:ext cx="12196996" cy="5602265"/>
          </a:xfrm>
          <a:prstGeom prst="rect">
            <a:avLst/>
          </a:prstGeom>
        </p:spPr>
      </p:pic>
      <p:sp>
        <p:nvSpPr>
          <p:cNvPr id="10" name="L 形 10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0C595D57-06EA-3B46-AF21-C0EACD8F1C4E}"/>
              </a:ext>
            </a:extLst>
          </p:cNvPr>
          <p:cNvSpPr/>
          <p:nvPr userDrawn="1"/>
        </p:nvSpPr>
        <p:spPr>
          <a:xfrm rot="5400000">
            <a:off x="7881371" y="1995748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Title 1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C897A368-8F39-4049-9BB0-AEB315EB7E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12621051-E1A4-A049-BF21-61B18B3483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974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领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03" y="0"/>
            <a:ext cx="12201065" cy="5602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6462" y="907581"/>
            <a:ext cx="6610328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44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8" name="L 形 7"/>
          <p:cNvSpPr/>
          <p:nvPr userDrawn="1"/>
        </p:nvSpPr>
        <p:spPr>
          <a:xfrm rot="10800000">
            <a:off x="10502896" y="1522948"/>
            <a:ext cx="717936" cy="70103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6" name="Text Placeholder 5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1878D8DD-C7E7-9345-9C0D-92472D27A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77530" cy="643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1455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r="2034" b="5607"/>
          <a:stretch>
            <a:fillRect/>
          </a:stretch>
        </p:blipFill>
        <p:spPr>
          <a:xfrm>
            <a:off x="1" y="-36206"/>
            <a:ext cx="12196763" cy="5638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a16="http://schemas.microsoft.com/office/drawing/2014/main" xmlns="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单击此处添加文本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736148" y="6581775"/>
            <a:ext cx="5459424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/>
          <p:nvPr userDrawn="1"/>
        </p:nvSpPr>
        <p:spPr>
          <a:xfrm>
            <a:off x="-5954" y="6577015"/>
            <a:ext cx="479962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5461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algn="ctr" defTabSz="409455" eaLnBrk="1" fontAlgn="base" hangingPunct="0">
              <a:spcBef>
                <a:spcPct val="0"/>
              </a:spcBef>
              <a:spcAft>
                <a:spcPct val="0"/>
              </a:spcAft>
            </a:pPr>
            <a:fld id="{CD352D55-100C-45B7-B04E-BF6FB672CDAA}" type="slidenum">
              <a:rPr lang="zh-CN" altLang="en-US" sz="1200">
                <a:latin typeface="FrutigerNext LT Medium" pitchFamily="34" charset="0"/>
              </a:rPr>
              <a:pPr algn="ctr" defTabSz="409455" eaLnBrk="1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latin typeface="FrutigerNext LT Medium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35397" y="6237685"/>
            <a:ext cx="12386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33046" y="207122"/>
            <a:ext cx="7773445" cy="42862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609" y="1916832"/>
            <a:ext cx="2358358" cy="3321844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13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7313" y="1970838"/>
            <a:ext cx="2358358" cy="3321844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13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63868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20" r:id="rId2"/>
    <p:sldLayoutId id="2147483822" r:id="rId3"/>
    <p:sldLayoutId id="2147483821" r:id="rId4"/>
    <p:sldLayoutId id="2147483823" r:id="rId5"/>
    <p:sldLayoutId id="2147483824" r:id="rId6"/>
  </p:sldLayoutIdLst>
  <p:transition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928" y="325440"/>
            <a:ext cx="10180909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928" y="1628777"/>
            <a:ext cx="10180909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376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Tx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Tx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research/fais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GPU BASED DISTANCE CALCULATION USING MULTI-GPU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6540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551031"/>
          </a:xfrm>
        </p:spPr>
        <p:txBody>
          <a:bodyPr/>
          <a:lstStyle/>
          <a:p>
            <a:r>
              <a:rPr lang="en-US" dirty="0" smtClean="0"/>
              <a:t>Methodology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29175" y="1337094"/>
            <a:ext cx="98381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have used </a:t>
            </a: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FAISS</a:t>
            </a: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framework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have randomly generated the data of 30M user , each having 64 dimensions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Calculated distance of 30M users and picked top 10 users with highest similarity score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320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With 4-GPU </a:t>
            </a: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resources, our job is completed within 2-3 hour</a:t>
            </a:r>
          </a:p>
          <a:p>
            <a:pPr algn="l"/>
            <a:endParaRPr kumimoji="1" lang="en-IN" sz="3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645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551031"/>
          </a:xfrm>
        </p:spPr>
        <p:txBody>
          <a:bodyPr/>
          <a:lstStyle/>
          <a:p>
            <a:r>
              <a:rPr lang="en-US" dirty="0" smtClean="0"/>
              <a:t>FAISS Code Overview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29175" y="1406106"/>
            <a:ext cx="110458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FAISS Lib Installation</a:t>
            </a:r>
          </a:p>
          <a:p>
            <a:pPr marL="1828918" lvl="3" indent="-457200">
              <a:buFont typeface="Wingdings" panose="05000000000000000000" pitchFamily="2" charset="2"/>
              <a:buChar char="§"/>
            </a:pPr>
            <a:r>
              <a:rPr kumimoji="1" lang="en-US" sz="32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command :  pip3 install </a:t>
            </a:r>
            <a:r>
              <a:rPr kumimoji="1" lang="en-US" sz="3200" dirty="0" err="1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faiss-gpu</a:t>
            </a:r>
            <a:endParaRPr kumimoji="1" lang="en-US" sz="3200" dirty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Randomly generate 30M user data</a:t>
            </a:r>
          </a:p>
          <a:p>
            <a:r>
              <a:rPr kumimoji="1" 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algn="l"/>
            <a:endParaRPr kumimoji="1" lang="en-IN" sz="3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58" y="3146263"/>
            <a:ext cx="63246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7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FAISS Code Overview</a:t>
            </a:r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736908" y="1501989"/>
            <a:ext cx="10733557" cy="2276381"/>
          </a:xfrm>
        </p:spPr>
        <p:txBody>
          <a:bodyPr/>
          <a:lstStyle/>
          <a:p>
            <a:pPr marL="298123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Indexed 30M user data on 4-GPU machine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268" y="1981649"/>
            <a:ext cx="4543425" cy="15144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28923" y="3707476"/>
            <a:ext cx="10733557" cy="22763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2373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08420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25850" indent="-17115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25850" indent="-17115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25850" indent="-17115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123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top 10 Users which are similar to 30M query users. </a:t>
            </a:r>
          </a:p>
          <a:p>
            <a:pPr marL="298123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 </a:t>
            </a:r>
            <a:r>
              <a:rPr lang="en-US" dirty="0" err="1" smtClean="0"/>
              <a:t>gpu_index.search</a:t>
            </a:r>
            <a:r>
              <a:rPr lang="en-US" dirty="0" smtClean="0"/>
              <a:t>() return top 10 user index  and its </a:t>
            </a:r>
            <a:r>
              <a:rPr lang="en-US" dirty="0"/>
              <a:t>Distance </a:t>
            </a:r>
            <a:r>
              <a:rPr lang="en-US" dirty="0" smtClean="0"/>
              <a:t>from </a:t>
            </a:r>
            <a:r>
              <a:rPr lang="en-US" dirty="0"/>
              <a:t>30M </a:t>
            </a:r>
            <a:r>
              <a:rPr lang="en-US" dirty="0" smtClean="0"/>
              <a:t>queried </a:t>
            </a:r>
            <a:r>
              <a:rPr lang="en-US" dirty="0"/>
              <a:t>users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05" y="4748661"/>
            <a:ext cx="48577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975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9.03.15"/>
  <p:tag name="AS_TITLE" val="Aspose.Slides for .NET 4.0"/>
  <p:tag name="AS_VERSION" val="19.3"/>
</p:tagLst>
</file>

<file path=ppt/theme/theme1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36BB4717-3B84-4375-8991-C1B436E01B94}"/>
    </a:ext>
  </a:extLst>
</a:theme>
</file>

<file path=ppt/theme/theme2.xml><?xml version="1.0" encoding="utf-8"?>
<a:theme xmlns:a="http://schemas.openxmlformats.org/drawingml/2006/main" name="9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 charset="-122"/>
      </a:majorFont>
      <a:minorFont>
        <a:latin typeface="FrutigerNext LT Medium"/>
        <a:ea typeface="华文细黑"/>
        <a:cs typeface="宋体" charset="-12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>
          <a:tailEnd type="triangle"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开放平台ST阅读例会经营分析材料201902" id="{4ACDE680-B0D0-4FA1-9D00-D5CCD7DBD503}" vid="{960A9A25-CB61-4FA0-AC5F-B28212C6EE8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24163</TotalTime>
  <Words>105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Microsoft YaHei</vt:lpstr>
      <vt:lpstr>Microsoft YaHei</vt:lpstr>
      <vt:lpstr>ＭＳ Ｐゴシック</vt:lpstr>
      <vt:lpstr>宋体</vt:lpstr>
      <vt:lpstr>Arial</vt:lpstr>
      <vt:lpstr>Calibri</vt:lpstr>
      <vt:lpstr>等线</vt:lpstr>
      <vt:lpstr>FrutigerNext LT Medium</vt:lpstr>
      <vt:lpstr>Gill Sans</vt:lpstr>
      <vt:lpstr>黑体</vt:lpstr>
      <vt:lpstr>华文细黑</vt:lpstr>
      <vt:lpstr>Wingdings</vt:lpstr>
      <vt:lpstr>Chart page</vt:lpstr>
      <vt:lpstr>9_主题1</vt:lpstr>
      <vt:lpstr>GPU BASED DISTANCE CALCULATION USING MULTI-GPU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Jiangyaoguo</dc:creator>
  <cp:lastModifiedBy>Asheesh Mahor</cp:lastModifiedBy>
  <cp:revision>346</cp:revision>
  <dcterms:created xsi:type="dcterms:W3CDTF">2019-05-08T01:29:08Z</dcterms:created>
  <dcterms:modified xsi:type="dcterms:W3CDTF">2021-10-22T16:31:36Z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(3)jEYFGepml1hyAdL50qpOTN1/57R2V/KQHqLQwNu7jG8w4Sqrta+6mLb0vc46DlQ85/6QZaCm
YTe4Lwng1FNp4vqLsCaRi9rm4xIwGi1dvWQxLL1ITJIB7tOnCyqjofjx4Y//zDgIDGEYX7Cw
Dmls7eDZEkvrESMfj9VYhesOLY78Uug51cLQa3O1/7PQLi+63JlOzF2KODmi1xSTZhd1jxIY
+RGryqC/s/aXyeSPtm</vt:lpwstr>
  </property>
  <property fmtid="{D5CDD505-2E9C-101B-9397-08002B2CF9AE}" pid="3" name="_2015_ms_pID_7253431">
    <vt:lpwstr>3/dyTn7aaQKW6IZhMqjqXnyTmt7uJHkaco1g/M3LCL+OHu0h2MQc9u
rVFmiOYzVyVHi2HITbpo7NpMFIRyY/oYaa/XttF6+d7BasxW8p8Hdkb1qlXxy6ATYXyC3+dL
OhaYlN9o23YodqUF9pjSzC5LlJVCWJ0S7quu/7OuSgbUe/OJAmAVFdVQH9BIjDOx3toEzhxt
0Gb47+hB0DCUahY/cIzt+wYe3qiIFRYWskoB</vt:lpwstr>
  </property>
  <property fmtid="{D5CDD505-2E9C-101B-9397-08002B2CF9AE}" pid="4" name="_2015_ms_pID_7253432">
    <vt:lpwstr>cw==</vt:lpwstr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_readonly">
    <vt:lpwstr/>
  </property>
  <property fmtid="{D5CDD505-2E9C-101B-9397-08002B2CF9AE}" pid="8" name="sflag">
    <vt:lpwstr>1564016616</vt:lpwstr>
  </property>
</Properties>
</file>