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680"/>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7/8/23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6051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7/8/23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8767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7/8/23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7976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7/8/23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34282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7/8/23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078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7/8/23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7578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7/8/23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8714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7/8/23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2990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7/8/23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3182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7/8/23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7965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7/8/23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4599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7/8/23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9791942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9" name="Rectangle 28">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2" name="Rectangle 31">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08337-31C4-CD78-4C3B-66F0FF74AF84}"/>
              </a:ext>
            </a:extLst>
          </p:cNvPr>
          <p:cNvSpPr>
            <a:spLocks noGrp="1"/>
          </p:cNvSpPr>
          <p:nvPr>
            <p:ph type="ctrTitle"/>
          </p:nvPr>
        </p:nvSpPr>
        <p:spPr>
          <a:xfrm>
            <a:off x="677119" y="810623"/>
            <a:ext cx="4429556" cy="3570162"/>
          </a:xfrm>
        </p:spPr>
        <p:txBody>
          <a:bodyPr anchor="b">
            <a:normAutofit/>
          </a:bodyPr>
          <a:lstStyle/>
          <a:p>
            <a:r>
              <a:rPr lang="en-VN" sz="2900" dirty="0"/>
              <a:t>Logistic Regression</a:t>
            </a:r>
          </a:p>
        </p:txBody>
      </p:sp>
      <p:sp>
        <p:nvSpPr>
          <p:cNvPr id="3" name="Subtitle 2">
            <a:extLst>
              <a:ext uri="{FF2B5EF4-FFF2-40B4-BE49-F238E27FC236}">
                <a16:creationId xmlns:a16="http://schemas.microsoft.com/office/drawing/2014/main" id="{F788C412-F7F8-EE11-16B3-B87CA9D535BD}"/>
              </a:ext>
            </a:extLst>
          </p:cNvPr>
          <p:cNvSpPr>
            <a:spLocks noGrp="1"/>
          </p:cNvSpPr>
          <p:nvPr>
            <p:ph type="subTitle" idx="1"/>
          </p:nvPr>
        </p:nvSpPr>
        <p:spPr>
          <a:xfrm>
            <a:off x="677119" y="4547167"/>
            <a:ext cx="4429556" cy="1288482"/>
          </a:xfrm>
        </p:spPr>
        <p:txBody>
          <a:bodyPr>
            <a:normAutofit/>
          </a:bodyPr>
          <a:lstStyle/>
          <a:p>
            <a:r>
              <a:rPr lang="en-VN" dirty="0"/>
              <a:t>AI-Faster</a:t>
            </a:r>
          </a:p>
        </p:txBody>
      </p:sp>
      <p:pic>
        <p:nvPicPr>
          <p:cNvPr id="4" name="Picture 3" descr="An abstract genetic concept">
            <a:extLst>
              <a:ext uri="{FF2B5EF4-FFF2-40B4-BE49-F238E27FC236}">
                <a16:creationId xmlns:a16="http://schemas.microsoft.com/office/drawing/2014/main" id="{9B4E4F3F-25A1-253F-2402-BF904E777E0A}"/>
              </a:ext>
            </a:extLst>
          </p:cNvPr>
          <p:cNvPicPr>
            <a:picLocks noChangeAspect="1"/>
          </p:cNvPicPr>
          <p:nvPr/>
        </p:nvPicPr>
        <p:blipFill rotWithShape="1">
          <a:blip r:embed="rId2"/>
          <a:srcRect l="10127" r="5008" b="-3"/>
          <a:stretch/>
        </p:blipFill>
        <p:spPr>
          <a:xfrm>
            <a:off x="6359308" y="470930"/>
            <a:ext cx="4833901" cy="5696169"/>
          </a:xfrm>
          <a:prstGeom prst="rect">
            <a:avLst/>
          </a:prstGeom>
          <a:ln w="28575">
            <a:noFill/>
          </a:ln>
        </p:spPr>
      </p:pic>
      <p:sp>
        <p:nvSpPr>
          <p:cNvPr id="3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227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E87B-6609-7769-30A7-7859E20D4138}"/>
              </a:ext>
            </a:extLst>
          </p:cNvPr>
          <p:cNvSpPr>
            <a:spLocks noGrp="1"/>
          </p:cNvSpPr>
          <p:nvPr>
            <p:ph type="title"/>
          </p:nvPr>
        </p:nvSpPr>
        <p:spPr/>
        <p:txBody>
          <a:bodyPr/>
          <a:lstStyle/>
          <a:p>
            <a:r>
              <a:rPr lang="en-VN" dirty="0"/>
              <a:t>Giới thiệu</a:t>
            </a:r>
          </a:p>
        </p:txBody>
      </p:sp>
      <p:sp>
        <p:nvSpPr>
          <p:cNvPr id="3" name="Content Placeholder 2">
            <a:extLst>
              <a:ext uri="{FF2B5EF4-FFF2-40B4-BE49-F238E27FC236}">
                <a16:creationId xmlns:a16="http://schemas.microsoft.com/office/drawing/2014/main" id="{2D325912-0EA9-DD30-64E6-AB32901926DE}"/>
              </a:ext>
            </a:extLst>
          </p:cNvPr>
          <p:cNvSpPr>
            <a:spLocks noGrp="1"/>
          </p:cNvSpPr>
          <p:nvPr>
            <p:ph idx="1"/>
          </p:nvPr>
        </p:nvSpPr>
        <p:spPr/>
        <p:txBody>
          <a:bodyPr/>
          <a:lstStyle/>
          <a:p>
            <a:r>
              <a:rPr lang="en-VN" dirty="0"/>
              <a:t>Thuật toán Logistic Regression là một thuật toán thuộc nhóm các thuật toán phân lớp.</a:t>
            </a:r>
          </a:p>
          <a:p>
            <a:r>
              <a:rPr lang="en-US" dirty="0"/>
              <a:t>K</a:t>
            </a:r>
            <a:r>
              <a:rPr lang="en-VN" dirty="0"/>
              <a:t>hông giống như Linear Regression, Logistic Regression sử dụng một hàm sigmoid logistic để trả về một giá trị xác suất có thể được ánh xạ tới hai hay nhiều lớp rời rạc.</a:t>
            </a:r>
          </a:p>
          <a:p>
            <a:r>
              <a:rPr lang="en-VN" dirty="0"/>
              <a:t>So sánh Linear Regression và Logistic Regression</a:t>
            </a:r>
          </a:p>
          <a:p>
            <a:pPr marL="0" indent="0">
              <a:buNone/>
            </a:pPr>
            <a:r>
              <a:rPr lang="en-VN" dirty="0"/>
              <a:t>+ Linear Regression có thể giúp chúng ta dự đoán các giá trị liên tục.</a:t>
            </a:r>
          </a:p>
          <a:p>
            <a:pPr marL="0" indent="0">
              <a:buNone/>
            </a:pPr>
            <a:r>
              <a:rPr lang="en-VN" dirty="0"/>
              <a:t>+ Dự đoán Logistic Regression là rời rạc( chỉ cho phép các giá trị hoặc danh mục cụ thể).</a:t>
            </a:r>
          </a:p>
        </p:txBody>
      </p:sp>
    </p:spTree>
    <p:extLst>
      <p:ext uri="{BB962C8B-B14F-4D97-AF65-F5344CB8AC3E}">
        <p14:creationId xmlns:p14="http://schemas.microsoft.com/office/powerpoint/2010/main" val="3371991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p:txBody>
          <a:bodyPr>
            <a:normAutofit/>
          </a:bodyPr>
          <a:lstStyle/>
          <a:p>
            <a:r>
              <a:rPr lang="vi-VN" sz="2800" b="0" i="0" dirty="0">
                <a:solidFill>
                  <a:srgbClr val="000000"/>
                </a:solidFill>
                <a:effectLst/>
              </a:rPr>
              <a:t>Một nhóm 20 sinh viên dành thời gian trong khoảng từ 0 đến 6 giờ cho việc ôn thi. Thời gian ôn thi này ảnh hưởng đến xác suất sinh viên vượt qua kỳ thi như thế nào?</a:t>
            </a:r>
            <a:endParaRPr lang="en-VN" sz="2800" dirty="0"/>
          </a:p>
        </p:txBody>
      </p:sp>
      <p:pic>
        <p:nvPicPr>
          <p:cNvPr id="5" name="Content Placeholder 4" descr="A table with numbers and a few letters&#10;&#10;Description automatically generated">
            <a:extLst>
              <a:ext uri="{FF2B5EF4-FFF2-40B4-BE49-F238E27FC236}">
                <a16:creationId xmlns:a16="http://schemas.microsoft.com/office/drawing/2014/main" id="{A8F38F6B-2F1F-EEF4-6D1C-5816F48CEB55}"/>
              </a:ext>
            </a:extLst>
          </p:cNvPr>
          <p:cNvPicPr>
            <a:picLocks noGrp="1" noChangeAspect="1"/>
          </p:cNvPicPr>
          <p:nvPr>
            <p:ph idx="1"/>
          </p:nvPr>
        </p:nvPicPr>
        <p:blipFill>
          <a:blip r:embed="rId2"/>
          <a:stretch>
            <a:fillRect/>
          </a:stretch>
        </p:blipFill>
        <p:spPr>
          <a:xfrm>
            <a:off x="1333500" y="2178844"/>
            <a:ext cx="9525000" cy="3644900"/>
          </a:xfrm>
        </p:spPr>
      </p:pic>
    </p:spTree>
    <p:extLst>
      <p:ext uri="{BB962C8B-B14F-4D97-AF65-F5344CB8AC3E}">
        <p14:creationId xmlns:p14="http://schemas.microsoft.com/office/powerpoint/2010/main" val="2143439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lstStyle/>
          <a:p>
            <a:r>
              <a:rPr lang="en-VN" dirty="0"/>
              <a:t>Sigmoid function</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p:txBody>
          <a:bodyPr/>
          <a:lstStyle/>
          <a:p>
            <a:r>
              <a:rPr lang="en-VN" dirty="0"/>
              <a:t>Chúng ta sử dụng sigmoid để ánh xạ dự đoán theo xác suất</a:t>
            </a:r>
          </a:p>
          <a:p>
            <a:endParaRPr lang="en-VN" dirty="0"/>
          </a:p>
          <a:p>
            <a:endParaRPr lang="en-VN" dirty="0"/>
          </a:p>
          <a:p>
            <a:pPr marL="0" indent="0">
              <a:buNone/>
            </a:pPr>
            <a:r>
              <a:rPr lang="en-US" dirty="0"/>
              <a:t> f(s) </a:t>
            </a:r>
            <a:r>
              <a:rPr lang="en-US" dirty="0" err="1"/>
              <a:t>đầu</a:t>
            </a:r>
            <a:r>
              <a:rPr lang="en-US" dirty="0"/>
              <a:t> </a:t>
            </a:r>
            <a:r>
              <a:rPr lang="en-US" dirty="0" err="1"/>
              <a:t>ra</a:t>
            </a:r>
            <a:r>
              <a:rPr lang="en-US" dirty="0"/>
              <a:t> 0-&gt;1</a:t>
            </a:r>
          </a:p>
          <a:p>
            <a:pPr marL="0" indent="0">
              <a:buNone/>
            </a:pPr>
            <a:r>
              <a:rPr lang="en-US" dirty="0"/>
              <a:t> s </a:t>
            </a:r>
            <a:r>
              <a:rPr lang="en-US" dirty="0" err="1"/>
              <a:t>hàm</a:t>
            </a:r>
            <a:r>
              <a:rPr lang="en-US" dirty="0"/>
              <a:t> </a:t>
            </a:r>
            <a:r>
              <a:rPr lang="en-US" dirty="0" err="1"/>
              <a:t>w^T.x</a:t>
            </a:r>
            <a:endParaRPr lang="en-US" dirty="0"/>
          </a:p>
          <a:p>
            <a:pPr marL="0" indent="0">
              <a:buNone/>
            </a:pPr>
            <a:endParaRPr lang="en-VN" dirty="0"/>
          </a:p>
        </p:txBody>
      </p:sp>
      <p:pic>
        <p:nvPicPr>
          <p:cNvPr id="5" name="Picture 4" descr="A mathematical equation with numbers and symbols&#10;&#10;Description automatically generated">
            <a:extLst>
              <a:ext uri="{FF2B5EF4-FFF2-40B4-BE49-F238E27FC236}">
                <a16:creationId xmlns:a16="http://schemas.microsoft.com/office/drawing/2014/main" id="{D41837AB-31DF-D7FC-07FF-277FECB4D60F}"/>
              </a:ext>
            </a:extLst>
          </p:cNvPr>
          <p:cNvPicPr>
            <a:picLocks noChangeAspect="1"/>
          </p:cNvPicPr>
          <p:nvPr/>
        </p:nvPicPr>
        <p:blipFill>
          <a:blip r:embed="rId2"/>
          <a:stretch>
            <a:fillRect/>
          </a:stretch>
        </p:blipFill>
        <p:spPr>
          <a:xfrm>
            <a:off x="4032333" y="2259281"/>
            <a:ext cx="2844800" cy="914400"/>
          </a:xfrm>
          <a:prstGeom prst="rect">
            <a:avLst/>
          </a:prstGeom>
        </p:spPr>
      </p:pic>
      <p:pic>
        <p:nvPicPr>
          <p:cNvPr id="9" name="Picture 8" descr="A graph with a blue line&#10;&#10;Description automatically generated">
            <a:extLst>
              <a:ext uri="{FF2B5EF4-FFF2-40B4-BE49-F238E27FC236}">
                <a16:creationId xmlns:a16="http://schemas.microsoft.com/office/drawing/2014/main" id="{4ABB58E1-408C-A608-6E46-D23D0D9CA456}"/>
              </a:ext>
            </a:extLst>
          </p:cNvPr>
          <p:cNvPicPr>
            <a:picLocks noChangeAspect="1"/>
          </p:cNvPicPr>
          <p:nvPr/>
        </p:nvPicPr>
        <p:blipFill>
          <a:blip r:embed="rId3"/>
          <a:stretch>
            <a:fillRect/>
          </a:stretch>
        </p:blipFill>
        <p:spPr>
          <a:xfrm>
            <a:off x="6556417" y="2848306"/>
            <a:ext cx="5118100" cy="3568700"/>
          </a:xfrm>
          <a:prstGeom prst="rect">
            <a:avLst/>
          </a:prstGeom>
        </p:spPr>
      </p:pic>
    </p:spTree>
    <p:extLst>
      <p:ext uri="{BB962C8B-B14F-4D97-AF65-F5344CB8AC3E}">
        <p14:creationId xmlns:p14="http://schemas.microsoft.com/office/powerpoint/2010/main" val="1463620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p:txBody>
          <a:bodyPr/>
          <a:lstStyle/>
          <a:p>
            <a:r>
              <a:rPr lang="en-VN" dirty="0"/>
              <a:t>Decision Bound</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p:txBody>
          <a:bodyPr/>
          <a:lstStyle/>
          <a:p>
            <a:r>
              <a:rPr lang="en-VN" dirty="0"/>
              <a:t>Hàm sigmoid trả về điểm xác suất trong khoảng 0-&gt;1, chúng ta cần 1 ngưỡng để ánh xạ nó thành các giá trị True/False</a:t>
            </a:r>
          </a:p>
          <a:p>
            <a:r>
              <a:rPr lang="en-US" dirty="0"/>
              <a:t>P</a:t>
            </a:r>
            <a:r>
              <a:rPr lang="en-VN" dirty="0"/>
              <a:t>&gt;=0.5, class = 1</a:t>
            </a:r>
          </a:p>
          <a:p>
            <a:r>
              <a:rPr lang="en-VN" dirty="0"/>
              <a:t>P&lt;0.5, class = 0</a:t>
            </a:r>
          </a:p>
        </p:txBody>
      </p:sp>
      <p:pic>
        <p:nvPicPr>
          <p:cNvPr id="7" name="Picture 6" descr="A graph with a green line&#10;&#10;Description automatically generated">
            <a:extLst>
              <a:ext uri="{FF2B5EF4-FFF2-40B4-BE49-F238E27FC236}">
                <a16:creationId xmlns:a16="http://schemas.microsoft.com/office/drawing/2014/main" id="{F226F65A-4052-8296-7AF1-3B86CB22E266}"/>
              </a:ext>
            </a:extLst>
          </p:cNvPr>
          <p:cNvPicPr>
            <a:picLocks noChangeAspect="1"/>
          </p:cNvPicPr>
          <p:nvPr/>
        </p:nvPicPr>
        <p:blipFill>
          <a:blip r:embed="rId2"/>
          <a:stretch>
            <a:fillRect/>
          </a:stretch>
        </p:blipFill>
        <p:spPr>
          <a:xfrm>
            <a:off x="6438900" y="2608263"/>
            <a:ext cx="4914900" cy="3441700"/>
          </a:xfrm>
          <a:prstGeom prst="rect">
            <a:avLst/>
          </a:prstGeom>
        </p:spPr>
      </p:pic>
    </p:spTree>
    <p:extLst>
      <p:ext uri="{BB962C8B-B14F-4D97-AF65-F5344CB8AC3E}">
        <p14:creationId xmlns:p14="http://schemas.microsoft.com/office/powerpoint/2010/main" val="2887296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629C-8FBA-7FC8-8129-9F9F6E4C8597}"/>
              </a:ext>
            </a:extLst>
          </p:cNvPr>
          <p:cNvSpPr>
            <a:spLocks noGrp="1"/>
          </p:cNvSpPr>
          <p:nvPr>
            <p:ph type="title"/>
          </p:nvPr>
        </p:nvSpPr>
        <p:spPr/>
        <p:txBody>
          <a:bodyPr/>
          <a:lstStyle/>
          <a:p>
            <a:r>
              <a:rPr lang="en-VN" dirty="0"/>
              <a:t>Cost function</a:t>
            </a:r>
          </a:p>
        </p:txBody>
      </p:sp>
      <p:sp>
        <p:nvSpPr>
          <p:cNvPr id="3" name="Content Placeholder 2">
            <a:extLst>
              <a:ext uri="{FF2B5EF4-FFF2-40B4-BE49-F238E27FC236}">
                <a16:creationId xmlns:a16="http://schemas.microsoft.com/office/drawing/2014/main" id="{D1CB2308-7E70-E34B-9A7C-F3C4EB0EBE0A}"/>
              </a:ext>
            </a:extLst>
          </p:cNvPr>
          <p:cNvSpPr>
            <a:spLocks noGrp="1"/>
          </p:cNvSpPr>
          <p:nvPr>
            <p:ph idx="1"/>
          </p:nvPr>
        </p:nvSpPr>
        <p:spPr/>
        <p:txBody>
          <a:bodyPr/>
          <a:lstStyle/>
          <a:p>
            <a:r>
              <a:rPr lang="en-US" dirty="0"/>
              <a:t>C</a:t>
            </a:r>
            <a:r>
              <a:rPr lang="en-VN" dirty="0"/>
              <a:t>húng ta sử dụng hàm mất mát có tên là Cross – Entropy: chia thành y =0, y=1. </a:t>
            </a:r>
          </a:p>
          <a:p>
            <a:endParaRPr lang="en-VN" dirty="0"/>
          </a:p>
          <a:p>
            <a:endParaRPr lang="en-VN" dirty="0"/>
          </a:p>
          <a:p>
            <a:r>
              <a:rPr lang="en-VN" dirty="0"/>
              <a:t>Mục đích là tìm các hệ số w sao cho f() càng gần với 1 càng tốt với các điểm dữ liệu thuộc class 1 và ngược lại</a:t>
            </a:r>
          </a:p>
        </p:txBody>
      </p:sp>
      <p:pic>
        <p:nvPicPr>
          <p:cNvPr id="5" name="Picture 4" descr="A black and white math equation&#10;&#10;Description automatically generated">
            <a:extLst>
              <a:ext uri="{FF2B5EF4-FFF2-40B4-BE49-F238E27FC236}">
                <a16:creationId xmlns:a16="http://schemas.microsoft.com/office/drawing/2014/main" id="{0BDBE2D3-1AC7-849A-614F-9421D04459A4}"/>
              </a:ext>
            </a:extLst>
          </p:cNvPr>
          <p:cNvPicPr>
            <a:picLocks noChangeAspect="1"/>
          </p:cNvPicPr>
          <p:nvPr/>
        </p:nvPicPr>
        <p:blipFill>
          <a:blip r:embed="rId2"/>
          <a:stretch>
            <a:fillRect/>
          </a:stretch>
        </p:blipFill>
        <p:spPr>
          <a:xfrm>
            <a:off x="3501531" y="2501900"/>
            <a:ext cx="3797300" cy="927100"/>
          </a:xfrm>
          <a:prstGeom prst="rect">
            <a:avLst/>
          </a:prstGeom>
        </p:spPr>
      </p:pic>
    </p:spTree>
    <p:extLst>
      <p:ext uri="{BB962C8B-B14F-4D97-AF65-F5344CB8AC3E}">
        <p14:creationId xmlns:p14="http://schemas.microsoft.com/office/powerpoint/2010/main" val="1814269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629C-8FBA-7FC8-8129-9F9F6E4C8597}"/>
              </a:ext>
            </a:extLst>
          </p:cNvPr>
          <p:cNvSpPr>
            <a:spLocks noGrp="1"/>
          </p:cNvSpPr>
          <p:nvPr>
            <p:ph type="title"/>
          </p:nvPr>
        </p:nvSpPr>
        <p:spPr/>
        <p:txBody>
          <a:bodyPr/>
          <a:lstStyle/>
          <a:p>
            <a:r>
              <a:rPr lang="en-VN" dirty="0"/>
              <a:t>Cost function</a:t>
            </a:r>
          </a:p>
        </p:txBody>
      </p:sp>
      <p:sp>
        <p:nvSpPr>
          <p:cNvPr id="3" name="Content Placeholder 2">
            <a:extLst>
              <a:ext uri="{FF2B5EF4-FFF2-40B4-BE49-F238E27FC236}">
                <a16:creationId xmlns:a16="http://schemas.microsoft.com/office/drawing/2014/main" id="{D1CB2308-7E70-E34B-9A7C-F3C4EB0EBE0A}"/>
              </a:ext>
            </a:extLst>
          </p:cNvPr>
          <p:cNvSpPr>
            <a:spLocks noGrp="1"/>
          </p:cNvSpPr>
          <p:nvPr>
            <p:ph idx="1"/>
          </p:nvPr>
        </p:nvSpPr>
        <p:spPr/>
        <p:txBody>
          <a:bodyPr/>
          <a:lstStyle/>
          <a:p>
            <a:r>
              <a:rPr lang="en-VN" dirty="0"/>
              <a:t>Sau khi tối ưu hàm mất mác thì ta được: </a:t>
            </a:r>
          </a:p>
          <a:p>
            <a:endParaRPr lang="en-VN" dirty="0"/>
          </a:p>
          <a:p>
            <a:endParaRPr lang="en-VN" dirty="0"/>
          </a:p>
          <a:p>
            <a:r>
              <a:rPr lang="en-US" dirty="0"/>
              <a:t>V</a:t>
            </a:r>
            <a:r>
              <a:rPr lang="en-VN" dirty="0"/>
              <a:t>à công thức cập nhật w</a:t>
            </a:r>
          </a:p>
        </p:txBody>
      </p:sp>
      <p:pic>
        <p:nvPicPr>
          <p:cNvPr id="5" name="Picture 4">
            <a:extLst>
              <a:ext uri="{FF2B5EF4-FFF2-40B4-BE49-F238E27FC236}">
                <a16:creationId xmlns:a16="http://schemas.microsoft.com/office/drawing/2014/main" id="{0BDBE2D3-1AC7-849A-614F-9421D04459A4}"/>
              </a:ext>
            </a:extLst>
          </p:cNvPr>
          <p:cNvPicPr>
            <a:picLocks noChangeAspect="1"/>
          </p:cNvPicPr>
          <p:nvPr/>
        </p:nvPicPr>
        <p:blipFill>
          <a:blip r:embed="rId2"/>
          <a:srcRect/>
          <a:stretch/>
        </p:blipFill>
        <p:spPr>
          <a:xfrm>
            <a:off x="1123455" y="2350116"/>
            <a:ext cx="3797300" cy="927100"/>
          </a:xfrm>
          <a:prstGeom prst="rect">
            <a:avLst/>
          </a:prstGeom>
        </p:spPr>
      </p:pic>
      <p:pic>
        <p:nvPicPr>
          <p:cNvPr id="6" name="Picture 5" descr="A math equation with black text&#10;&#10;Description automatically generated">
            <a:extLst>
              <a:ext uri="{FF2B5EF4-FFF2-40B4-BE49-F238E27FC236}">
                <a16:creationId xmlns:a16="http://schemas.microsoft.com/office/drawing/2014/main" id="{E20DBE29-F5BC-90DC-CDD6-8ABB26F75B69}"/>
              </a:ext>
            </a:extLst>
          </p:cNvPr>
          <p:cNvPicPr>
            <a:picLocks noChangeAspect="1"/>
          </p:cNvPicPr>
          <p:nvPr/>
        </p:nvPicPr>
        <p:blipFill>
          <a:blip r:embed="rId3"/>
          <a:stretch>
            <a:fillRect/>
          </a:stretch>
        </p:blipFill>
        <p:spPr>
          <a:xfrm>
            <a:off x="1025278" y="4066381"/>
            <a:ext cx="3708400" cy="736600"/>
          </a:xfrm>
          <a:prstGeom prst="rect">
            <a:avLst/>
          </a:prstGeom>
        </p:spPr>
      </p:pic>
      <p:pic>
        <p:nvPicPr>
          <p:cNvPr id="8" name="Picture 7" descr="A graph of a graph with a line and a line&#10;&#10;Description automatically generated">
            <a:extLst>
              <a:ext uri="{FF2B5EF4-FFF2-40B4-BE49-F238E27FC236}">
                <a16:creationId xmlns:a16="http://schemas.microsoft.com/office/drawing/2014/main" id="{95A79F2B-6F6E-395D-F6F8-1F1FB7E4595E}"/>
              </a:ext>
            </a:extLst>
          </p:cNvPr>
          <p:cNvPicPr>
            <a:picLocks noChangeAspect="1"/>
          </p:cNvPicPr>
          <p:nvPr/>
        </p:nvPicPr>
        <p:blipFill>
          <a:blip r:embed="rId4"/>
          <a:stretch>
            <a:fillRect/>
          </a:stretch>
        </p:blipFill>
        <p:spPr>
          <a:xfrm>
            <a:off x="5442176" y="2241988"/>
            <a:ext cx="6147790" cy="4616012"/>
          </a:xfrm>
          <a:prstGeom prst="rect">
            <a:avLst/>
          </a:prstGeom>
        </p:spPr>
      </p:pic>
    </p:spTree>
    <p:extLst>
      <p:ext uri="{BB962C8B-B14F-4D97-AF65-F5344CB8AC3E}">
        <p14:creationId xmlns:p14="http://schemas.microsoft.com/office/powerpoint/2010/main" val="1781917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30</TotalTime>
  <Words>295</Words>
  <Application>Microsoft Macintosh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Source Sans Pro</vt:lpstr>
      <vt:lpstr>FunkyShapesVTI</vt:lpstr>
      <vt:lpstr>Logistic Regression</vt:lpstr>
      <vt:lpstr>Giới thiệu</vt:lpstr>
      <vt:lpstr>Một nhóm 20 sinh viên dành thời gian trong khoảng từ 0 đến 6 giờ cho việc ôn thi. Thời gian ôn thi này ảnh hưởng đến xác suất sinh viên vượt qua kỳ thi như thế nào?</vt:lpstr>
      <vt:lpstr>Sigmoid function</vt:lpstr>
      <vt:lpstr>Decision Bound</vt:lpstr>
      <vt:lpstr>Cost function</vt:lpstr>
      <vt:lpstr>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Đặng Hữu Trí</dc:creator>
  <cp:lastModifiedBy>Đặng Hữu Trí</cp:lastModifiedBy>
  <cp:revision>1</cp:revision>
  <dcterms:created xsi:type="dcterms:W3CDTF">2023-07-08T13:10:05Z</dcterms:created>
  <dcterms:modified xsi:type="dcterms:W3CDTF">2023-07-08T13:41:01Z</dcterms:modified>
</cp:coreProperties>
</file>