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8" r:id="rId1"/>
  </p:sldMasterIdLst>
  <p:notesMasterIdLst>
    <p:notesMasterId r:id="rId14"/>
  </p:notesMasterIdLst>
  <p:sldIdLst>
    <p:sldId id="256" r:id="rId2"/>
    <p:sldId id="257" r:id="rId3"/>
    <p:sldId id="258" r:id="rId4"/>
    <p:sldId id="259" r:id="rId5"/>
    <p:sldId id="263" r:id="rId6"/>
    <p:sldId id="264" r:id="rId7"/>
    <p:sldId id="265" r:id="rId8"/>
    <p:sldId id="266" r:id="rId9"/>
    <p:sldId id="267" r:id="rId10"/>
    <p:sldId id="269" r:id="rId11"/>
    <p:sldId id="268" r:id="rId12"/>
    <p:sldId id="270" r:id="rId13"/>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5680"/>
  </p:normalViewPr>
  <p:slideViewPr>
    <p:cSldViewPr snapToGrid="0">
      <p:cViewPr varScale="1">
        <p:scale>
          <a:sx n="103" d="100"/>
          <a:sy n="103" d="100"/>
        </p:scale>
        <p:origin x="896" y="17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BF981-CA1B-8945-B72F-4C41FA20C8D5}" type="datetimeFigureOut">
              <a:rPr lang="en-VN" smtClean="0"/>
              <a:t>12/07/2023</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4AEF2E-8082-514D-A039-14C1751B9CEF}" type="slidenum">
              <a:rPr lang="en-VN" smtClean="0"/>
              <a:t>‹#›</a:t>
            </a:fld>
            <a:endParaRPr lang="en-VN"/>
          </a:p>
        </p:txBody>
      </p:sp>
    </p:spTree>
    <p:extLst>
      <p:ext uri="{BB962C8B-B14F-4D97-AF65-F5344CB8AC3E}">
        <p14:creationId xmlns:p14="http://schemas.microsoft.com/office/powerpoint/2010/main" val="4151144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F74AEF2E-8082-514D-A039-14C1751B9CEF}" type="slidenum">
              <a:rPr lang="en-VN" smtClean="0"/>
              <a:t>1</a:t>
            </a:fld>
            <a:endParaRPr lang="en-VN"/>
          </a:p>
        </p:txBody>
      </p:sp>
    </p:spTree>
    <p:extLst>
      <p:ext uri="{BB962C8B-B14F-4D97-AF65-F5344CB8AC3E}">
        <p14:creationId xmlns:p14="http://schemas.microsoft.com/office/powerpoint/2010/main" val="2836865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F74AEF2E-8082-514D-A039-14C1751B9CEF}" type="slidenum">
              <a:rPr lang="en-VN" smtClean="0"/>
              <a:t>3</a:t>
            </a:fld>
            <a:endParaRPr lang="en-VN"/>
          </a:p>
        </p:txBody>
      </p:sp>
    </p:spTree>
    <p:extLst>
      <p:ext uri="{BB962C8B-B14F-4D97-AF65-F5344CB8AC3E}">
        <p14:creationId xmlns:p14="http://schemas.microsoft.com/office/powerpoint/2010/main" val="3378031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F74AEF2E-8082-514D-A039-14C1751B9CEF}" type="slidenum">
              <a:rPr lang="en-VN" smtClean="0"/>
              <a:t>6</a:t>
            </a:fld>
            <a:endParaRPr lang="en-VN"/>
          </a:p>
        </p:txBody>
      </p:sp>
    </p:spTree>
    <p:extLst>
      <p:ext uri="{BB962C8B-B14F-4D97-AF65-F5344CB8AC3E}">
        <p14:creationId xmlns:p14="http://schemas.microsoft.com/office/powerpoint/2010/main" val="3979507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F74AEF2E-8082-514D-A039-14C1751B9CEF}" type="slidenum">
              <a:rPr lang="en-VN" smtClean="0"/>
              <a:t>8</a:t>
            </a:fld>
            <a:endParaRPr lang="en-VN"/>
          </a:p>
        </p:txBody>
      </p:sp>
    </p:spTree>
    <p:extLst>
      <p:ext uri="{BB962C8B-B14F-4D97-AF65-F5344CB8AC3E}">
        <p14:creationId xmlns:p14="http://schemas.microsoft.com/office/powerpoint/2010/main" val="1188774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F74AEF2E-8082-514D-A039-14C1751B9CEF}" type="slidenum">
              <a:rPr lang="en-VN" smtClean="0"/>
              <a:t>10</a:t>
            </a:fld>
            <a:endParaRPr lang="en-VN"/>
          </a:p>
        </p:txBody>
      </p:sp>
    </p:spTree>
    <p:extLst>
      <p:ext uri="{BB962C8B-B14F-4D97-AF65-F5344CB8AC3E}">
        <p14:creationId xmlns:p14="http://schemas.microsoft.com/office/powerpoint/2010/main" val="3547374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7/12/23</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536051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7/12/23</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48767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7/12/23</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88797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7/12/23</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43428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7/12/23</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107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7/12/23</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17578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7/12/23</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228714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7/12/23</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472990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7/12/23</a:t>
            </a:fld>
            <a:endParaRPr lang="en-US" dirty="0"/>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853182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7/12/23</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967965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7/12/23</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854599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7/12/23</a:t>
            </a:fld>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3979194257"/>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7" r:id="rId6"/>
    <p:sldLayoutId id="2147483782" r:id="rId7"/>
    <p:sldLayoutId id="2147483783" r:id="rId8"/>
    <p:sldLayoutId id="2147483784" r:id="rId9"/>
    <p:sldLayoutId id="2147483786" r:id="rId10"/>
    <p:sldLayoutId id="214748378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B646C36-EEEC-4D52-8E8E-206F4CD8A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Group 27">
            <a:extLst>
              <a:ext uri="{FF2B5EF4-FFF2-40B4-BE49-F238E27FC236}">
                <a16:creationId xmlns:a16="http://schemas.microsoft.com/office/drawing/2014/main" id="{308C40F4-6A24-4867-B726-B552DB0807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550" y="555675"/>
            <a:ext cx="4860256" cy="5696169"/>
            <a:chOff x="1481312" y="743744"/>
            <a:chExt cx="4860256" cy="4589316"/>
          </a:xfrm>
        </p:grpSpPr>
        <p:sp>
          <p:nvSpPr>
            <p:cNvPr id="29" name="Rectangle 28">
              <a:extLst>
                <a:ext uri="{FF2B5EF4-FFF2-40B4-BE49-F238E27FC236}">
                  <a16:creationId xmlns:a16="http://schemas.microsoft.com/office/drawing/2014/main" id="{954BF10E-4559-4F28-91B0-3D0C2C486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0" name="Rectangle 29">
              <a:extLst>
                <a:ext uri="{FF2B5EF4-FFF2-40B4-BE49-F238E27FC236}">
                  <a16:creationId xmlns:a16="http://schemas.microsoft.com/office/drawing/2014/main" id="{DB0B5A20-FCFE-4AED-B5A3-91D3DE935C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32" name="Rectangle 31">
            <a:extLst>
              <a:ext uri="{FF2B5EF4-FFF2-40B4-BE49-F238E27FC236}">
                <a16:creationId xmlns:a16="http://schemas.microsoft.com/office/drawing/2014/main" id="{D6CA2F4C-8E9E-4BCD-B6E8-A68A311CA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967" y="460296"/>
            <a:ext cx="4860256" cy="5696169"/>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A08337-31C4-CD78-4C3B-66F0FF74AF84}"/>
              </a:ext>
            </a:extLst>
          </p:cNvPr>
          <p:cNvSpPr>
            <a:spLocks noGrp="1"/>
          </p:cNvSpPr>
          <p:nvPr>
            <p:ph type="ctrTitle"/>
          </p:nvPr>
        </p:nvSpPr>
        <p:spPr>
          <a:xfrm>
            <a:off x="677119" y="810623"/>
            <a:ext cx="4773084" cy="3570162"/>
          </a:xfrm>
        </p:spPr>
        <p:txBody>
          <a:bodyPr anchor="b">
            <a:normAutofit/>
          </a:bodyPr>
          <a:lstStyle/>
          <a:p>
            <a:r>
              <a:rPr lang="en-VN" sz="2900" dirty="0"/>
              <a:t>Feature Engineering</a:t>
            </a:r>
          </a:p>
        </p:txBody>
      </p:sp>
      <p:sp>
        <p:nvSpPr>
          <p:cNvPr id="3" name="Subtitle 2">
            <a:extLst>
              <a:ext uri="{FF2B5EF4-FFF2-40B4-BE49-F238E27FC236}">
                <a16:creationId xmlns:a16="http://schemas.microsoft.com/office/drawing/2014/main" id="{F788C412-F7F8-EE11-16B3-B87CA9D535BD}"/>
              </a:ext>
            </a:extLst>
          </p:cNvPr>
          <p:cNvSpPr>
            <a:spLocks noGrp="1"/>
          </p:cNvSpPr>
          <p:nvPr>
            <p:ph type="subTitle" idx="1"/>
          </p:nvPr>
        </p:nvSpPr>
        <p:spPr>
          <a:xfrm>
            <a:off x="677119" y="4547167"/>
            <a:ext cx="4429556" cy="1288482"/>
          </a:xfrm>
        </p:spPr>
        <p:txBody>
          <a:bodyPr>
            <a:normAutofit/>
          </a:bodyPr>
          <a:lstStyle/>
          <a:p>
            <a:r>
              <a:rPr lang="en-VN" dirty="0"/>
              <a:t>AI-Faster</a:t>
            </a:r>
          </a:p>
        </p:txBody>
      </p:sp>
      <p:pic>
        <p:nvPicPr>
          <p:cNvPr id="4" name="Picture 3" descr="An abstract genetic concept">
            <a:extLst>
              <a:ext uri="{FF2B5EF4-FFF2-40B4-BE49-F238E27FC236}">
                <a16:creationId xmlns:a16="http://schemas.microsoft.com/office/drawing/2014/main" id="{9B4E4F3F-25A1-253F-2402-BF904E777E0A}"/>
              </a:ext>
            </a:extLst>
          </p:cNvPr>
          <p:cNvPicPr>
            <a:picLocks noChangeAspect="1"/>
          </p:cNvPicPr>
          <p:nvPr/>
        </p:nvPicPr>
        <p:blipFill rotWithShape="1">
          <a:blip r:embed="rId3"/>
          <a:srcRect l="10127" r="5008" b="-3"/>
          <a:stretch/>
        </p:blipFill>
        <p:spPr>
          <a:xfrm>
            <a:off x="6359308" y="470930"/>
            <a:ext cx="4833079" cy="5695200"/>
          </a:xfrm>
          <a:prstGeom prst="rect">
            <a:avLst/>
          </a:prstGeom>
          <a:ln w="28575">
            <a:noFill/>
          </a:ln>
        </p:spPr>
      </p:pic>
      <p:sp>
        <p:nvSpPr>
          <p:cNvPr id="34"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Graphic 212">
            <a:extLst>
              <a:ext uri="{FF2B5EF4-FFF2-40B4-BE49-F238E27FC236}">
                <a16:creationId xmlns:a16="http://schemas.microsoft.com/office/drawing/2014/main" id="{96FD6442-EB7D-4992-8D41-0B7FFDCB43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8"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58306" y="2360859"/>
            <a:ext cx="1054466" cy="469689"/>
            <a:chOff x="9841624" y="4115729"/>
            <a:chExt cx="602169" cy="268223"/>
          </a:xfrm>
          <a:solidFill>
            <a:schemeClr val="tx1"/>
          </a:solidFill>
        </p:grpSpPr>
        <p:sp>
          <p:nvSpPr>
            <p:cNvPr id="39" name="Freeform: Shape 38">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5" name="Oval 44">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2610" y="5308473"/>
            <a:ext cx="445835" cy="445835"/>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Oval 46">
            <a:extLst>
              <a:ext uri="{FF2B5EF4-FFF2-40B4-BE49-F238E27FC236}">
                <a16:creationId xmlns:a16="http://schemas.microsoft.com/office/drawing/2014/main" id="{6004781B-698F-46D5-AADD-8AE921171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2610" y="5308473"/>
            <a:ext cx="445835" cy="445835"/>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51227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2" name="Freeform: Shape 11">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8" name="Oval 17">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20" name="Rectangle 19">
            <a:extLst>
              <a:ext uri="{FF2B5EF4-FFF2-40B4-BE49-F238E27FC236}">
                <a16:creationId xmlns:a16="http://schemas.microsoft.com/office/drawing/2014/main" id="{8B646C36-EEEC-4D52-8E8E-206F4CD8A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Content Placeholder 5" descr="An abstract genetic concept">
            <a:extLst>
              <a:ext uri="{FF2B5EF4-FFF2-40B4-BE49-F238E27FC236}">
                <a16:creationId xmlns:a16="http://schemas.microsoft.com/office/drawing/2014/main" id="{D1C2D421-1121-D007-CD03-D5EEC15F5FC4}"/>
              </a:ext>
            </a:extLst>
          </p:cNvPr>
          <p:cNvPicPr>
            <a:picLocks noChangeAspect="1"/>
          </p:cNvPicPr>
          <p:nvPr/>
        </p:nvPicPr>
        <p:blipFill rotWithShape="1">
          <a:blip r:embed="rId3"/>
          <a:srcRect t="24558" b="19192"/>
          <a:stretch/>
        </p:blipFill>
        <p:spPr>
          <a:xfrm>
            <a:off x="20" y="10"/>
            <a:ext cx="12191980" cy="6857990"/>
          </a:xfrm>
          <a:prstGeom prst="rect">
            <a:avLst/>
          </a:prstGeom>
          <a:ln w="28575">
            <a:noFill/>
          </a:ln>
        </p:spPr>
      </p:pic>
      <p:grpSp>
        <p:nvGrpSpPr>
          <p:cNvPr id="22" name="Group 21">
            <a:extLst>
              <a:ext uri="{FF2B5EF4-FFF2-40B4-BE49-F238E27FC236}">
                <a16:creationId xmlns:a16="http://schemas.microsoft.com/office/drawing/2014/main" id="{308C40F4-6A24-4867-B726-B552DB0807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550" y="555675"/>
            <a:ext cx="4860256" cy="5696169"/>
            <a:chOff x="1481312" y="743744"/>
            <a:chExt cx="4860256" cy="4589316"/>
          </a:xfrm>
        </p:grpSpPr>
        <p:sp>
          <p:nvSpPr>
            <p:cNvPr id="23" name="Rectangle 22">
              <a:extLst>
                <a:ext uri="{FF2B5EF4-FFF2-40B4-BE49-F238E27FC236}">
                  <a16:creationId xmlns:a16="http://schemas.microsoft.com/office/drawing/2014/main" id="{954BF10E-4559-4F28-91B0-3D0C2C486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4" name="Rectangle 23">
              <a:extLst>
                <a:ext uri="{FF2B5EF4-FFF2-40B4-BE49-F238E27FC236}">
                  <a16:creationId xmlns:a16="http://schemas.microsoft.com/office/drawing/2014/main" id="{DB0B5A20-FCFE-4AED-B5A3-91D3DE935C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26" name="Rectangle 25">
            <a:extLst>
              <a:ext uri="{FF2B5EF4-FFF2-40B4-BE49-F238E27FC236}">
                <a16:creationId xmlns:a16="http://schemas.microsoft.com/office/drawing/2014/main" id="{D6CA2F4C-8E9E-4BCD-B6E8-A68A311CA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967" y="460296"/>
            <a:ext cx="4860256" cy="5696169"/>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B20C17-9622-7993-EE39-0D6AD045DB2A}"/>
              </a:ext>
            </a:extLst>
          </p:cNvPr>
          <p:cNvSpPr>
            <a:spLocks noGrp="1"/>
          </p:cNvSpPr>
          <p:nvPr>
            <p:ph type="title"/>
          </p:nvPr>
        </p:nvSpPr>
        <p:spPr>
          <a:xfrm>
            <a:off x="677119" y="810623"/>
            <a:ext cx="4429556" cy="3570162"/>
          </a:xfrm>
        </p:spPr>
        <p:txBody>
          <a:bodyPr vert="horz" lIns="91440" tIns="45720" rIns="91440" bIns="45720" rtlCol="0" anchor="b">
            <a:normAutofit/>
          </a:bodyPr>
          <a:lstStyle/>
          <a:p>
            <a:pPr algn="ctr"/>
            <a:r>
              <a:rPr lang="en-VN" sz="3200" dirty="0"/>
              <a:t>Kỹ thuật Feature Engineering</a:t>
            </a:r>
            <a:br>
              <a:rPr lang="en-VN" sz="3200" dirty="0"/>
            </a:br>
            <a:br>
              <a:rPr lang="en-US" sz="3200" b="1" cap="all" spc="1500" dirty="0">
                <a:ea typeface="Source Sans Pro SemiBold" panose="020B0603030403020204" pitchFamily="34" charset="0"/>
              </a:rPr>
            </a:br>
            <a:br>
              <a:rPr lang="en-US" sz="3200" b="1" cap="all" spc="1500" dirty="0">
                <a:ea typeface="Source Sans Pro SemiBold" panose="020B0603030403020204" pitchFamily="34" charset="0"/>
              </a:rPr>
            </a:br>
            <a:br>
              <a:rPr lang="en-US" sz="3200" b="1" cap="all" spc="1500" dirty="0">
                <a:ea typeface="Source Sans Pro SemiBold" panose="020B0603030403020204" pitchFamily="34" charset="0"/>
              </a:rPr>
            </a:br>
            <a:endParaRPr lang="en-US" sz="3200" b="1" cap="all" spc="1500" dirty="0">
              <a:ea typeface="Source Sans Pro SemiBold" panose="020B0603030403020204" pitchFamily="34" charset="0"/>
            </a:endParaRPr>
          </a:p>
        </p:txBody>
      </p:sp>
      <p:sp>
        <p:nvSpPr>
          <p:cNvPr id="28" name="Oval 27">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6210" y="245807"/>
            <a:ext cx="445835" cy="445835"/>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6004781B-698F-46D5-AADD-8AE921171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6210" y="245807"/>
            <a:ext cx="445835" cy="445835"/>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003" y="561378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Graphic 212">
            <a:extLst>
              <a:ext uri="{FF2B5EF4-FFF2-40B4-BE49-F238E27FC236}">
                <a16:creationId xmlns:a16="http://schemas.microsoft.com/office/drawing/2014/main" id="{96FD6442-EB7D-4992-8D41-0B7FFDCB43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003" y="561378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1436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E4062-131C-8006-C85D-10EC092E2078}"/>
              </a:ext>
            </a:extLst>
          </p:cNvPr>
          <p:cNvSpPr>
            <a:spLocks noGrp="1"/>
          </p:cNvSpPr>
          <p:nvPr>
            <p:ph type="title"/>
          </p:nvPr>
        </p:nvSpPr>
        <p:spPr/>
        <p:txBody>
          <a:bodyPr>
            <a:normAutofit/>
          </a:bodyPr>
          <a:lstStyle/>
          <a:p>
            <a:r>
              <a:rPr lang="en-VN" dirty="0"/>
              <a:t>Kỹ thuật Feature Engineering</a:t>
            </a:r>
          </a:p>
        </p:txBody>
      </p:sp>
      <p:sp>
        <p:nvSpPr>
          <p:cNvPr id="3" name="Content Placeholder 2">
            <a:extLst>
              <a:ext uri="{FF2B5EF4-FFF2-40B4-BE49-F238E27FC236}">
                <a16:creationId xmlns:a16="http://schemas.microsoft.com/office/drawing/2014/main" id="{4C150995-0E99-953B-C05E-36A183F5DEA7}"/>
              </a:ext>
            </a:extLst>
          </p:cNvPr>
          <p:cNvSpPr>
            <a:spLocks noGrp="1"/>
          </p:cNvSpPr>
          <p:nvPr>
            <p:ph idx="1"/>
          </p:nvPr>
        </p:nvSpPr>
        <p:spPr>
          <a:xfrm>
            <a:off x="739346" y="1559955"/>
            <a:ext cx="10515600" cy="4470142"/>
          </a:xfrm>
        </p:spPr>
        <p:txBody>
          <a:bodyPr>
            <a:normAutofit/>
          </a:bodyPr>
          <a:lstStyle/>
          <a:p>
            <a:pPr marL="342900" indent="-342900">
              <a:buAutoNum type="arabicPeriod"/>
            </a:pPr>
            <a:r>
              <a:rPr lang="en-US" sz="1800" dirty="0"/>
              <a:t>Imputation</a:t>
            </a:r>
          </a:p>
          <a:p>
            <a:pPr>
              <a:buFontTx/>
              <a:buChar char="-"/>
            </a:pPr>
            <a:r>
              <a:rPr lang="en-US" sz="1800" dirty="0"/>
              <a:t>FE </a:t>
            </a:r>
            <a:r>
              <a:rPr lang="en-US" sz="1800" dirty="0" err="1"/>
              <a:t>liên</a:t>
            </a:r>
            <a:r>
              <a:rPr lang="en-US" sz="1800" dirty="0"/>
              <a:t> </a:t>
            </a:r>
            <a:r>
              <a:rPr lang="en-US" sz="1800" dirty="0" err="1"/>
              <a:t>quan</a:t>
            </a:r>
            <a:r>
              <a:rPr lang="en-US" sz="1800" dirty="0"/>
              <a:t> </a:t>
            </a:r>
            <a:r>
              <a:rPr lang="en-US" sz="1800" dirty="0" err="1"/>
              <a:t>đến</a:t>
            </a:r>
            <a:r>
              <a:rPr lang="en-US" sz="1800" dirty="0"/>
              <a:t> </a:t>
            </a:r>
            <a:r>
              <a:rPr lang="en-US" sz="1800" dirty="0" err="1"/>
              <a:t>dữ</a:t>
            </a:r>
            <a:r>
              <a:rPr lang="en-US" sz="1800" dirty="0"/>
              <a:t> lieu </a:t>
            </a:r>
            <a:r>
              <a:rPr lang="en-US" sz="1800" dirty="0" err="1"/>
              <a:t>không</a:t>
            </a:r>
            <a:r>
              <a:rPr lang="en-US" sz="1800" dirty="0"/>
              <a:t> </a:t>
            </a:r>
            <a:r>
              <a:rPr lang="en-US" sz="1800" dirty="0" err="1"/>
              <a:t>phù</a:t>
            </a:r>
            <a:r>
              <a:rPr lang="en-US" sz="1800" dirty="0"/>
              <a:t> </a:t>
            </a:r>
            <a:r>
              <a:rPr lang="en-US" sz="1800" dirty="0" err="1"/>
              <a:t>hợp</a:t>
            </a:r>
            <a:r>
              <a:rPr lang="en-US" sz="1800" dirty="0"/>
              <a:t>, </a:t>
            </a:r>
            <a:r>
              <a:rPr lang="en-US" sz="1800" dirty="0" err="1"/>
              <a:t>giá</a:t>
            </a:r>
            <a:r>
              <a:rPr lang="en-US" sz="1800" dirty="0"/>
              <a:t> </a:t>
            </a:r>
            <a:r>
              <a:rPr lang="en-US" sz="1800" dirty="0" err="1"/>
              <a:t>trị</a:t>
            </a:r>
            <a:r>
              <a:rPr lang="en-US" sz="1800" dirty="0"/>
              <a:t> </a:t>
            </a:r>
            <a:r>
              <a:rPr lang="en-US" sz="1800" dirty="0" err="1"/>
              <a:t>bị</a:t>
            </a:r>
            <a:r>
              <a:rPr lang="en-US" sz="1800" dirty="0"/>
              <a:t> </a:t>
            </a:r>
            <a:r>
              <a:rPr lang="en-US" sz="1800" dirty="0" err="1"/>
              <a:t>thiếu</a:t>
            </a:r>
            <a:r>
              <a:rPr lang="en-US" sz="1800" dirty="0"/>
              <a:t>, </a:t>
            </a:r>
            <a:r>
              <a:rPr lang="en-US" sz="1800" dirty="0" err="1"/>
              <a:t>sự</a:t>
            </a:r>
            <a:r>
              <a:rPr lang="en-US" sz="1800" dirty="0"/>
              <a:t> </a:t>
            </a:r>
            <a:r>
              <a:rPr lang="en-US" sz="1800" dirty="0" err="1"/>
              <a:t>gían</a:t>
            </a:r>
            <a:r>
              <a:rPr lang="en-US" sz="1800" dirty="0"/>
              <a:t> </a:t>
            </a:r>
            <a:r>
              <a:rPr lang="en-US" sz="1800" dirty="0" err="1"/>
              <a:t>đoạn</a:t>
            </a:r>
            <a:r>
              <a:rPr lang="en-US" sz="1800" dirty="0"/>
              <a:t> </a:t>
            </a:r>
            <a:r>
              <a:rPr lang="en-US" sz="1800" dirty="0" err="1"/>
              <a:t>của</a:t>
            </a:r>
            <a:r>
              <a:rPr lang="en-US" sz="1800" dirty="0"/>
              <a:t> con </a:t>
            </a:r>
            <a:r>
              <a:rPr lang="en-US" sz="1800" dirty="0" err="1"/>
              <a:t>người</a:t>
            </a:r>
            <a:r>
              <a:rPr lang="en-US" sz="1800" dirty="0"/>
              <a:t>, </a:t>
            </a:r>
            <a:r>
              <a:rPr lang="en-US" sz="1800" dirty="0" err="1"/>
              <a:t>lỗi</a:t>
            </a:r>
            <a:r>
              <a:rPr lang="en-US" sz="1800" dirty="0"/>
              <a:t> </a:t>
            </a:r>
            <a:r>
              <a:rPr lang="en-US" sz="1800" dirty="0" err="1"/>
              <a:t>chung</a:t>
            </a:r>
            <a:r>
              <a:rPr lang="en-US" sz="1800" dirty="0"/>
              <a:t>, </a:t>
            </a:r>
            <a:r>
              <a:rPr lang="en-US" sz="1800" dirty="0" err="1"/>
              <a:t>nguồn</a:t>
            </a:r>
            <a:r>
              <a:rPr lang="en-US" sz="1800" dirty="0"/>
              <a:t> </a:t>
            </a:r>
            <a:r>
              <a:rPr lang="en-US" sz="1800" dirty="0" err="1"/>
              <a:t>dữ</a:t>
            </a:r>
            <a:r>
              <a:rPr lang="en-US" sz="1800" dirty="0"/>
              <a:t> lieu </a:t>
            </a:r>
            <a:r>
              <a:rPr lang="en-US" sz="1800" dirty="0" err="1"/>
              <a:t>không</a:t>
            </a:r>
            <a:r>
              <a:rPr lang="en-US" sz="1800" dirty="0"/>
              <a:t> </a:t>
            </a:r>
            <a:r>
              <a:rPr lang="en-US" sz="1800" dirty="0" err="1"/>
              <a:t>đủ</a:t>
            </a:r>
            <a:r>
              <a:rPr lang="en-US" sz="1800" dirty="0"/>
              <a:t>,… </a:t>
            </a:r>
            <a:r>
              <a:rPr lang="en-US" sz="1800" dirty="0" err="1"/>
              <a:t>Các</a:t>
            </a:r>
            <a:r>
              <a:rPr lang="en-US" sz="1800" dirty="0"/>
              <a:t> </a:t>
            </a:r>
            <a:r>
              <a:rPr lang="en-US" sz="1800" dirty="0" err="1"/>
              <a:t>giá</a:t>
            </a:r>
            <a:r>
              <a:rPr lang="en-US" sz="1800" dirty="0"/>
              <a:t> </a:t>
            </a:r>
            <a:r>
              <a:rPr lang="en-US" sz="1800" dirty="0" err="1"/>
              <a:t>trị</a:t>
            </a:r>
            <a:r>
              <a:rPr lang="en-US" sz="1800" dirty="0"/>
              <a:t> </a:t>
            </a:r>
            <a:r>
              <a:rPr lang="en-US" sz="1800" dirty="0" err="1"/>
              <a:t>bị</a:t>
            </a:r>
            <a:r>
              <a:rPr lang="en-US" sz="1800" dirty="0"/>
              <a:t> </a:t>
            </a:r>
            <a:r>
              <a:rPr lang="en-US" sz="1800" dirty="0" err="1"/>
              <a:t>thiếu</a:t>
            </a:r>
            <a:r>
              <a:rPr lang="en-US" sz="1800" dirty="0"/>
              <a:t> </a:t>
            </a:r>
            <a:r>
              <a:rPr lang="en-US" sz="1800" dirty="0" err="1"/>
              <a:t>trong</a:t>
            </a:r>
            <a:r>
              <a:rPr lang="en-US" sz="1800" dirty="0"/>
              <a:t> </a:t>
            </a:r>
            <a:r>
              <a:rPr lang="en-US" sz="1800" dirty="0" err="1"/>
              <a:t>tập</a:t>
            </a:r>
            <a:r>
              <a:rPr lang="en-US" sz="1800" dirty="0"/>
              <a:t> </a:t>
            </a:r>
            <a:r>
              <a:rPr lang="en-US" sz="1800" dirty="0" err="1"/>
              <a:t>dữ</a:t>
            </a:r>
            <a:r>
              <a:rPr lang="en-US" sz="1800" dirty="0"/>
              <a:t> lieu </a:t>
            </a:r>
            <a:r>
              <a:rPr lang="en-US" sz="1800" dirty="0" err="1"/>
              <a:t>ảnh</a:t>
            </a:r>
            <a:r>
              <a:rPr lang="en-US" sz="1800" dirty="0"/>
              <a:t> </a:t>
            </a:r>
            <a:r>
              <a:rPr lang="en-US" sz="1800" dirty="0" err="1"/>
              <a:t>hưởng</a:t>
            </a:r>
            <a:r>
              <a:rPr lang="en-US" sz="1800" dirty="0"/>
              <a:t> </a:t>
            </a:r>
            <a:r>
              <a:rPr lang="en-US" sz="1800" dirty="0" err="1"/>
              <a:t>lớn</a:t>
            </a:r>
            <a:r>
              <a:rPr lang="en-US" sz="1800" dirty="0"/>
              <a:t> </a:t>
            </a:r>
            <a:r>
              <a:rPr lang="en-US" sz="1800" dirty="0" err="1"/>
              <a:t>đến</a:t>
            </a:r>
            <a:r>
              <a:rPr lang="en-US" sz="1800" dirty="0"/>
              <a:t> </a:t>
            </a:r>
            <a:r>
              <a:rPr lang="en-US" sz="1800" dirty="0" err="1"/>
              <a:t>hiệu</a:t>
            </a:r>
            <a:r>
              <a:rPr lang="en-US" sz="1800" dirty="0"/>
              <a:t> </a:t>
            </a:r>
            <a:r>
              <a:rPr lang="en-US" sz="1800" dirty="0" err="1"/>
              <a:t>suất</a:t>
            </a:r>
            <a:r>
              <a:rPr lang="en-US" sz="1800" dirty="0"/>
              <a:t> </a:t>
            </a:r>
            <a:r>
              <a:rPr lang="en-US" sz="1800" dirty="0" err="1"/>
              <a:t>của</a:t>
            </a:r>
            <a:r>
              <a:rPr lang="en-US" sz="1800" dirty="0"/>
              <a:t> </a:t>
            </a:r>
            <a:r>
              <a:rPr lang="en-US" sz="1800" dirty="0" err="1"/>
              <a:t>thuật</a:t>
            </a:r>
            <a:r>
              <a:rPr lang="en-US" sz="1800" dirty="0"/>
              <a:t> </a:t>
            </a:r>
            <a:r>
              <a:rPr lang="en-US" sz="1800" dirty="0" err="1"/>
              <a:t>toán</a:t>
            </a:r>
            <a:r>
              <a:rPr lang="en-US" sz="1800" dirty="0"/>
              <a:t> </a:t>
            </a:r>
            <a:r>
              <a:rPr lang="en-US" sz="1800" dirty="0" err="1"/>
              <a:t>để</a:t>
            </a:r>
            <a:r>
              <a:rPr lang="en-US" sz="1800" dirty="0"/>
              <a:t> </a:t>
            </a:r>
            <a:r>
              <a:rPr lang="en-US" sz="1800" dirty="0" err="1"/>
              <a:t>xử</a:t>
            </a:r>
            <a:r>
              <a:rPr lang="en-US" sz="1800" dirty="0"/>
              <a:t> </a:t>
            </a:r>
            <a:r>
              <a:rPr lang="en-US" sz="1800" dirty="0" err="1"/>
              <a:t>lí</a:t>
            </a:r>
            <a:r>
              <a:rPr lang="en-US" sz="1800" dirty="0"/>
              <a:t> </a:t>
            </a:r>
            <a:r>
              <a:rPr lang="en-US" sz="1800" dirty="0" err="1"/>
              <a:t>chúng</a:t>
            </a:r>
            <a:r>
              <a:rPr lang="en-US" sz="1800" dirty="0"/>
              <a:t>, </a:t>
            </a:r>
            <a:r>
              <a:rPr lang="en-US" sz="1800" dirty="0" err="1"/>
              <a:t>kỹ</a:t>
            </a:r>
            <a:r>
              <a:rPr lang="en-US" sz="1800" dirty="0"/>
              <a:t> </a:t>
            </a:r>
            <a:r>
              <a:rPr lang="en-US" sz="1800" dirty="0" err="1"/>
              <a:t>thuật</a:t>
            </a:r>
            <a:r>
              <a:rPr lang="en-US" sz="1800" dirty="0"/>
              <a:t> “ Imputation” </a:t>
            </a:r>
            <a:r>
              <a:rPr lang="en-US" sz="1800" dirty="0" err="1"/>
              <a:t>được</a:t>
            </a:r>
            <a:r>
              <a:rPr lang="en-US" sz="1800" dirty="0"/>
              <a:t> </a:t>
            </a:r>
            <a:r>
              <a:rPr lang="en-US" sz="1800" dirty="0" err="1"/>
              <a:t>sử</a:t>
            </a:r>
            <a:r>
              <a:rPr lang="en-US" sz="1800" dirty="0"/>
              <a:t> dung. Imputation </a:t>
            </a:r>
            <a:r>
              <a:rPr lang="en-US" sz="1800" dirty="0" err="1"/>
              <a:t>chiụ</a:t>
            </a:r>
            <a:r>
              <a:rPr lang="en-US" sz="1800" dirty="0"/>
              <a:t> </a:t>
            </a:r>
            <a:r>
              <a:rPr lang="en-US" sz="1800" dirty="0" err="1"/>
              <a:t>trách</a:t>
            </a:r>
            <a:r>
              <a:rPr lang="en-US" sz="1800" dirty="0"/>
              <a:t> </a:t>
            </a:r>
            <a:r>
              <a:rPr lang="en-US" sz="1800" dirty="0" err="1"/>
              <a:t>nhiệm</a:t>
            </a:r>
            <a:r>
              <a:rPr lang="en-US" sz="1800" dirty="0"/>
              <a:t> </a:t>
            </a:r>
            <a:r>
              <a:rPr lang="en-US" sz="1800" dirty="0" err="1"/>
              <a:t>xử</a:t>
            </a:r>
            <a:r>
              <a:rPr lang="en-US" sz="1800" dirty="0"/>
              <a:t> </a:t>
            </a:r>
            <a:r>
              <a:rPr lang="en-US" sz="1800" dirty="0" err="1"/>
              <a:t>lí</a:t>
            </a:r>
            <a:r>
              <a:rPr lang="en-US" sz="1800" dirty="0"/>
              <a:t> </a:t>
            </a:r>
            <a:r>
              <a:rPr lang="en-US" sz="1800" dirty="0" err="1"/>
              <a:t>những</a:t>
            </a:r>
            <a:r>
              <a:rPr lang="en-US" sz="1800" dirty="0"/>
              <a:t> </a:t>
            </a:r>
            <a:r>
              <a:rPr lang="en-US" sz="1800" dirty="0" err="1"/>
              <a:t>bất</a:t>
            </a:r>
            <a:r>
              <a:rPr lang="en-US" sz="1800" dirty="0"/>
              <a:t> </a:t>
            </a:r>
            <a:r>
              <a:rPr lang="en-US" sz="1800" dirty="0" err="1"/>
              <a:t>thường</a:t>
            </a:r>
            <a:r>
              <a:rPr lang="en-US" sz="1800" dirty="0"/>
              <a:t> </a:t>
            </a:r>
            <a:r>
              <a:rPr lang="en-US" sz="1800" dirty="0" err="1"/>
              <a:t>trong</a:t>
            </a:r>
            <a:r>
              <a:rPr lang="en-US" sz="1800" dirty="0"/>
              <a:t> </a:t>
            </a:r>
            <a:r>
              <a:rPr lang="en-US" sz="1800" dirty="0" err="1"/>
              <a:t>tập</a:t>
            </a:r>
            <a:r>
              <a:rPr lang="en-US" sz="1800" dirty="0"/>
              <a:t> </a:t>
            </a:r>
            <a:r>
              <a:rPr lang="en-US" sz="1800" dirty="0" err="1"/>
              <a:t>dữ</a:t>
            </a:r>
            <a:r>
              <a:rPr lang="en-US" sz="1800" dirty="0"/>
              <a:t> lieu.</a:t>
            </a:r>
          </a:p>
          <a:p>
            <a:pPr>
              <a:buFontTx/>
              <a:buChar char="-"/>
            </a:pPr>
            <a:r>
              <a:rPr lang="en-US" sz="1800" dirty="0" err="1"/>
              <a:t>Vd</a:t>
            </a:r>
            <a:r>
              <a:rPr lang="en-US" sz="1800" dirty="0"/>
              <a:t>: </a:t>
            </a:r>
            <a:r>
              <a:rPr lang="en-US" sz="1800" dirty="0" err="1"/>
              <a:t>loại</a:t>
            </a:r>
            <a:r>
              <a:rPr lang="en-US" sz="1800" dirty="0"/>
              <a:t> </a:t>
            </a:r>
            <a:r>
              <a:rPr lang="en-US" sz="1800" dirty="0" err="1"/>
              <a:t>bỏ</a:t>
            </a:r>
            <a:r>
              <a:rPr lang="en-US" sz="1800" dirty="0"/>
              <a:t> </a:t>
            </a:r>
            <a:r>
              <a:rPr lang="en-US" sz="1800" dirty="0" err="1"/>
              <a:t>các</a:t>
            </a:r>
            <a:r>
              <a:rPr lang="en-US" sz="1800" dirty="0"/>
              <a:t> </a:t>
            </a:r>
            <a:r>
              <a:rPr lang="en-US" sz="1800" dirty="0" err="1"/>
              <a:t>giá</a:t>
            </a:r>
            <a:r>
              <a:rPr lang="en-US" sz="1800" dirty="0"/>
              <a:t> </a:t>
            </a:r>
            <a:r>
              <a:rPr lang="en-US" sz="1800" dirty="0" err="1"/>
              <a:t>trị</a:t>
            </a:r>
            <a:r>
              <a:rPr lang="en-US" sz="1800" dirty="0"/>
              <a:t> </a:t>
            </a:r>
            <a:r>
              <a:rPr lang="en-US" sz="1800" dirty="0" err="1"/>
              <a:t>còn</a:t>
            </a:r>
            <a:r>
              <a:rPr lang="en-US" sz="1800" dirty="0"/>
              <a:t> </a:t>
            </a:r>
            <a:r>
              <a:rPr lang="en-US" sz="1800" dirty="0" err="1"/>
              <a:t>thiếu</a:t>
            </a:r>
            <a:r>
              <a:rPr lang="en-US" sz="1800" dirty="0"/>
              <a:t> </a:t>
            </a:r>
            <a:r>
              <a:rPr lang="en-US" sz="1800" dirty="0" err="1"/>
              <a:t>khỏi</a:t>
            </a:r>
            <a:r>
              <a:rPr lang="en-US" sz="1800" dirty="0"/>
              <a:t> </a:t>
            </a:r>
            <a:r>
              <a:rPr lang="en-US" sz="1800" dirty="0" err="1"/>
              <a:t>hàng</a:t>
            </a:r>
            <a:r>
              <a:rPr lang="en-US" sz="1800" dirty="0"/>
              <a:t> </a:t>
            </a:r>
            <a:r>
              <a:rPr lang="en-US" sz="1800" dirty="0" err="1"/>
              <a:t>hoặc</a:t>
            </a:r>
            <a:r>
              <a:rPr lang="en-US" sz="1800" dirty="0"/>
              <a:t> </a:t>
            </a:r>
            <a:r>
              <a:rPr lang="en-US" sz="1800" dirty="0" err="1"/>
              <a:t>cột</a:t>
            </a:r>
            <a:r>
              <a:rPr lang="en-US" sz="1800" dirty="0"/>
              <a:t>.</a:t>
            </a:r>
          </a:p>
          <a:p>
            <a:pPr marL="0" indent="0">
              <a:buNone/>
            </a:pPr>
            <a:r>
              <a:rPr lang="en-US" sz="1800" dirty="0"/>
              <a:t>2. Handling Outlies</a:t>
            </a:r>
          </a:p>
          <a:p>
            <a:pPr>
              <a:buFontTx/>
              <a:buChar char="-"/>
            </a:pPr>
            <a:r>
              <a:rPr lang="en-US" sz="1800" dirty="0" err="1"/>
              <a:t>Ngoại</a:t>
            </a:r>
            <a:r>
              <a:rPr lang="en-US" sz="1800" dirty="0"/>
              <a:t> </a:t>
            </a:r>
            <a:r>
              <a:rPr lang="en-US" sz="1800" dirty="0" err="1"/>
              <a:t>lệ</a:t>
            </a:r>
            <a:r>
              <a:rPr lang="en-US" sz="1800" dirty="0"/>
              <a:t> </a:t>
            </a:r>
            <a:r>
              <a:rPr lang="en-US" sz="1800" dirty="0" err="1"/>
              <a:t>là</a:t>
            </a:r>
            <a:r>
              <a:rPr lang="en-US" sz="1800" dirty="0"/>
              <a:t> </a:t>
            </a:r>
            <a:r>
              <a:rPr lang="en-US" sz="1800" dirty="0" err="1"/>
              <a:t>các</a:t>
            </a:r>
            <a:r>
              <a:rPr lang="en-US" sz="1800" dirty="0"/>
              <a:t> </a:t>
            </a:r>
            <a:r>
              <a:rPr lang="en-US" sz="1800" dirty="0" err="1"/>
              <a:t>giá</a:t>
            </a:r>
            <a:r>
              <a:rPr lang="en-US" sz="1800" dirty="0"/>
              <a:t> </a:t>
            </a:r>
            <a:r>
              <a:rPr lang="en-US" sz="1800" dirty="0" err="1"/>
              <a:t>trị</a:t>
            </a:r>
            <a:r>
              <a:rPr lang="en-US" sz="1800" dirty="0"/>
              <a:t> </a:t>
            </a:r>
            <a:r>
              <a:rPr lang="en-US" sz="1800" dirty="0" err="1"/>
              <a:t>sai</a:t>
            </a:r>
            <a:r>
              <a:rPr lang="en-US" sz="1800" dirty="0"/>
              <a:t> </a:t>
            </a:r>
            <a:r>
              <a:rPr lang="en-US" sz="1800" dirty="0" err="1"/>
              <a:t>lệch</a:t>
            </a:r>
            <a:r>
              <a:rPr lang="en-US" sz="1800" dirty="0"/>
              <a:t> </a:t>
            </a:r>
            <a:r>
              <a:rPr lang="en-US" sz="1800" dirty="0" err="1"/>
              <a:t>hoặc</a:t>
            </a:r>
            <a:r>
              <a:rPr lang="en-US" sz="1800" dirty="0"/>
              <a:t> </a:t>
            </a:r>
            <a:r>
              <a:rPr lang="en-US" sz="1800" dirty="0" err="1"/>
              <a:t>các</a:t>
            </a:r>
            <a:r>
              <a:rPr lang="en-US" sz="1800" dirty="0"/>
              <a:t> </a:t>
            </a:r>
            <a:r>
              <a:rPr lang="en-US" sz="1800" dirty="0" err="1"/>
              <a:t>điểm</a:t>
            </a:r>
            <a:r>
              <a:rPr lang="en-US" sz="1800" dirty="0"/>
              <a:t> </a:t>
            </a:r>
            <a:r>
              <a:rPr lang="en-US" sz="1800" dirty="0" err="1"/>
              <a:t>dữ</a:t>
            </a:r>
            <a:r>
              <a:rPr lang="en-US" sz="1800" dirty="0"/>
              <a:t> lieu </a:t>
            </a:r>
            <a:r>
              <a:rPr lang="en-US" sz="1800" dirty="0" err="1"/>
              <a:t>được</a:t>
            </a:r>
            <a:r>
              <a:rPr lang="en-US" sz="1800" dirty="0"/>
              <a:t> </a:t>
            </a:r>
            <a:r>
              <a:rPr lang="en-US" sz="1800" dirty="0" err="1"/>
              <a:t>quan</a:t>
            </a:r>
            <a:r>
              <a:rPr lang="en-US" sz="1800" dirty="0"/>
              <a:t> </a:t>
            </a:r>
            <a:r>
              <a:rPr lang="en-US" sz="1800" dirty="0" err="1"/>
              <a:t>sát</a:t>
            </a:r>
            <a:r>
              <a:rPr lang="en-US" sz="1800" dirty="0"/>
              <a:t> </a:t>
            </a:r>
            <a:r>
              <a:rPr lang="en-US" sz="1800" dirty="0" err="1"/>
              <a:t>quá</a:t>
            </a:r>
            <a:r>
              <a:rPr lang="en-US" sz="1800" dirty="0"/>
              <a:t> </a:t>
            </a:r>
            <a:r>
              <a:rPr lang="en-US" sz="1800" dirty="0" err="1"/>
              <a:t>xa</a:t>
            </a:r>
            <a:r>
              <a:rPr lang="en-US" sz="1800" dirty="0"/>
              <a:t> </a:t>
            </a:r>
            <a:r>
              <a:rPr lang="en-US" sz="1800" dirty="0" err="1"/>
              <a:t>các</a:t>
            </a:r>
            <a:r>
              <a:rPr lang="en-US" sz="1800" dirty="0"/>
              <a:t> </a:t>
            </a:r>
            <a:r>
              <a:rPr lang="en-US" sz="1800" dirty="0" err="1"/>
              <a:t>điểm</a:t>
            </a:r>
            <a:r>
              <a:rPr lang="en-US" sz="1800" dirty="0"/>
              <a:t> </a:t>
            </a:r>
            <a:r>
              <a:rPr lang="en-US" sz="1800" dirty="0" err="1"/>
              <a:t>dữ</a:t>
            </a:r>
            <a:r>
              <a:rPr lang="en-US" sz="1800" dirty="0"/>
              <a:t> lieu </a:t>
            </a:r>
            <a:r>
              <a:rPr lang="en-US" sz="1800" dirty="0" err="1"/>
              <a:t>khác</a:t>
            </a:r>
            <a:r>
              <a:rPr lang="en-US" sz="1800" dirty="0"/>
              <a:t> </a:t>
            </a:r>
            <a:r>
              <a:rPr lang="en-US" sz="1800" dirty="0" err="1"/>
              <a:t>theo</a:t>
            </a:r>
            <a:r>
              <a:rPr lang="en-US" sz="1800" dirty="0"/>
              <a:t> </a:t>
            </a:r>
            <a:r>
              <a:rPr lang="en-US" sz="1800" dirty="0" err="1"/>
              <a:t>cách</a:t>
            </a:r>
            <a:r>
              <a:rPr lang="en-US" sz="1800" dirty="0"/>
              <a:t> </a:t>
            </a:r>
            <a:r>
              <a:rPr lang="en-US" sz="1800" dirty="0" err="1"/>
              <a:t>mà</a:t>
            </a:r>
            <a:r>
              <a:rPr lang="en-US" sz="1800" dirty="0"/>
              <a:t> </a:t>
            </a:r>
            <a:r>
              <a:rPr lang="en-US" sz="1800" dirty="0" err="1"/>
              <a:t>chúng</a:t>
            </a:r>
            <a:r>
              <a:rPr lang="en-US" sz="1800" dirty="0"/>
              <a:t> </a:t>
            </a:r>
            <a:r>
              <a:rPr lang="en-US" sz="1800" dirty="0" err="1"/>
              <a:t>ảnh</a:t>
            </a:r>
            <a:r>
              <a:rPr lang="en-US" sz="1800" dirty="0"/>
              <a:t> </a:t>
            </a:r>
            <a:r>
              <a:rPr lang="en-US" sz="1800" dirty="0" err="1"/>
              <a:t>hưởng</a:t>
            </a:r>
            <a:r>
              <a:rPr lang="en-US" sz="1800" dirty="0"/>
              <a:t> </a:t>
            </a:r>
            <a:r>
              <a:rPr lang="en-US" sz="1800" dirty="0" err="1"/>
              <a:t>xấu</a:t>
            </a:r>
            <a:r>
              <a:rPr lang="en-US" sz="1800" dirty="0"/>
              <a:t> </a:t>
            </a:r>
            <a:r>
              <a:rPr lang="en-US" sz="1800" dirty="0" err="1"/>
              <a:t>đến</a:t>
            </a:r>
            <a:r>
              <a:rPr lang="en-US" sz="1800" dirty="0"/>
              <a:t> </a:t>
            </a:r>
            <a:r>
              <a:rPr lang="en-US" sz="1800" dirty="0" err="1"/>
              <a:t>hiệu</a:t>
            </a:r>
            <a:r>
              <a:rPr lang="en-US" sz="1800" dirty="0"/>
              <a:t> </a:t>
            </a:r>
            <a:r>
              <a:rPr lang="en-US" sz="1800" dirty="0" err="1"/>
              <a:t>suất</a:t>
            </a:r>
            <a:r>
              <a:rPr lang="en-US" sz="1800" dirty="0"/>
              <a:t> </a:t>
            </a:r>
            <a:r>
              <a:rPr lang="en-US" sz="1800" dirty="0" err="1"/>
              <a:t>mô</a:t>
            </a:r>
            <a:r>
              <a:rPr lang="en-US" sz="1800" dirty="0"/>
              <a:t> </a:t>
            </a:r>
            <a:r>
              <a:rPr lang="en-US" sz="1800" dirty="0" err="1"/>
              <a:t>hình</a:t>
            </a:r>
            <a:r>
              <a:rPr lang="en-US" sz="1800" dirty="0"/>
              <a:t>, </a:t>
            </a:r>
            <a:r>
              <a:rPr lang="en-US" sz="1800" dirty="0" err="1"/>
              <a:t>các</a:t>
            </a:r>
            <a:r>
              <a:rPr lang="en-US" sz="1800" dirty="0"/>
              <a:t> </a:t>
            </a:r>
            <a:r>
              <a:rPr lang="en-US" sz="1800" dirty="0" err="1"/>
              <a:t>ngoại</a:t>
            </a:r>
            <a:r>
              <a:rPr lang="en-US" sz="1800" dirty="0"/>
              <a:t> </a:t>
            </a:r>
            <a:r>
              <a:rPr lang="en-US" sz="1800" dirty="0" err="1"/>
              <a:t>lệ</a:t>
            </a:r>
            <a:r>
              <a:rPr lang="en-US" sz="1800" dirty="0"/>
              <a:t> </a:t>
            </a:r>
            <a:r>
              <a:rPr lang="en-US" sz="1800" dirty="0" err="1"/>
              <a:t>có</a:t>
            </a:r>
            <a:r>
              <a:rPr lang="en-US" sz="1800" dirty="0"/>
              <a:t> </a:t>
            </a:r>
            <a:r>
              <a:rPr lang="en-US" sz="1800" dirty="0" err="1"/>
              <a:t>thể</a:t>
            </a:r>
            <a:r>
              <a:rPr lang="en-US" sz="1800" dirty="0"/>
              <a:t> </a:t>
            </a:r>
            <a:r>
              <a:rPr lang="en-US" sz="1800" dirty="0" err="1"/>
              <a:t>được</a:t>
            </a:r>
            <a:r>
              <a:rPr lang="en-US" sz="1800" dirty="0"/>
              <a:t> </a:t>
            </a:r>
            <a:r>
              <a:rPr lang="en-US" sz="1800" dirty="0" err="1"/>
              <a:t>xử</a:t>
            </a:r>
            <a:r>
              <a:rPr lang="en-US" sz="1800" dirty="0"/>
              <a:t> </a:t>
            </a:r>
            <a:r>
              <a:rPr lang="en-US" sz="1800" dirty="0" err="1"/>
              <a:t>lí</a:t>
            </a:r>
            <a:r>
              <a:rPr lang="en-US" sz="1800" dirty="0"/>
              <a:t> bang FE </a:t>
            </a:r>
            <a:r>
              <a:rPr lang="en-US" sz="1800" dirty="0" err="1"/>
              <a:t>này</a:t>
            </a:r>
            <a:r>
              <a:rPr lang="en-US" sz="1800" dirty="0"/>
              <a:t>. </a:t>
            </a:r>
            <a:r>
              <a:rPr lang="en-US" sz="1800" dirty="0" err="1"/>
              <a:t>Kỹ</a:t>
            </a:r>
            <a:r>
              <a:rPr lang="en-US" sz="1800" dirty="0"/>
              <a:t> </a:t>
            </a:r>
            <a:r>
              <a:rPr lang="en-US" sz="1800" dirty="0" err="1"/>
              <a:t>thuật</a:t>
            </a:r>
            <a:r>
              <a:rPr lang="en-US" sz="1800" dirty="0"/>
              <a:t> </a:t>
            </a:r>
            <a:r>
              <a:rPr lang="en-US" sz="1800" dirty="0" err="1"/>
              <a:t>này</a:t>
            </a:r>
            <a:r>
              <a:rPr lang="en-US" sz="1800" dirty="0"/>
              <a:t> </a:t>
            </a:r>
            <a:r>
              <a:rPr lang="en-US" sz="1800" dirty="0" err="1"/>
              <a:t>trước</a:t>
            </a:r>
            <a:r>
              <a:rPr lang="en-US" sz="1800" dirty="0"/>
              <a:t> </a:t>
            </a:r>
            <a:r>
              <a:rPr lang="en-US" sz="1800" dirty="0" err="1"/>
              <a:t>tiên</a:t>
            </a:r>
            <a:r>
              <a:rPr lang="en-US" sz="1800" dirty="0"/>
              <a:t> </a:t>
            </a:r>
            <a:r>
              <a:rPr lang="en-US" sz="1800" dirty="0" err="1"/>
              <a:t>xác</a:t>
            </a:r>
            <a:r>
              <a:rPr lang="en-US" sz="1800" dirty="0"/>
              <a:t> </a:t>
            </a:r>
            <a:r>
              <a:rPr lang="en-US" sz="1800" dirty="0" err="1"/>
              <a:t>định</a:t>
            </a:r>
            <a:r>
              <a:rPr lang="en-US" sz="1800" dirty="0"/>
              <a:t> </a:t>
            </a:r>
            <a:r>
              <a:rPr lang="en-US" sz="1800" dirty="0" err="1"/>
              <a:t>các</a:t>
            </a:r>
            <a:r>
              <a:rPr lang="en-US" sz="1800" dirty="0"/>
              <a:t> </a:t>
            </a:r>
            <a:r>
              <a:rPr lang="en-US" sz="1800" dirty="0" err="1"/>
              <a:t>ngoại</a:t>
            </a:r>
            <a:r>
              <a:rPr lang="en-US" sz="1800" dirty="0"/>
              <a:t> </a:t>
            </a:r>
            <a:r>
              <a:rPr lang="en-US" sz="1800" dirty="0" err="1"/>
              <a:t>lệ</a:t>
            </a:r>
            <a:r>
              <a:rPr lang="en-US" sz="1800" dirty="0"/>
              <a:t> </a:t>
            </a:r>
            <a:r>
              <a:rPr lang="en-US" sz="1800" dirty="0" err="1"/>
              <a:t>và</a:t>
            </a:r>
            <a:r>
              <a:rPr lang="en-US" sz="1800" dirty="0"/>
              <a:t> </a:t>
            </a:r>
            <a:r>
              <a:rPr lang="en-US" sz="1800" dirty="0" err="1"/>
              <a:t>loại</a:t>
            </a:r>
            <a:r>
              <a:rPr lang="en-US" sz="1800" dirty="0"/>
              <a:t> </a:t>
            </a:r>
            <a:r>
              <a:rPr lang="en-US" sz="1800" dirty="0" err="1"/>
              <a:t>bỏ</a:t>
            </a:r>
            <a:r>
              <a:rPr lang="en-US" sz="1800" dirty="0"/>
              <a:t> </a:t>
            </a:r>
            <a:r>
              <a:rPr lang="en-US" sz="1800" dirty="0" err="1"/>
              <a:t>chúng</a:t>
            </a:r>
            <a:r>
              <a:rPr lang="en-US" sz="1800" dirty="0"/>
              <a:t>.</a:t>
            </a:r>
          </a:p>
          <a:p>
            <a:pPr marL="0" indent="0">
              <a:buNone/>
            </a:pPr>
            <a:r>
              <a:rPr lang="en-US" sz="1800" dirty="0"/>
              <a:t>- </a:t>
            </a:r>
            <a:r>
              <a:rPr lang="en-US" sz="1800" dirty="0" err="1"/>
              <a:t>Độ</a:t>
            </a:r>
            <a:r>
              <a:rPr lang="en-US" sz="1800" dirty="0"/>
              <a:t> </a:t>
            </a:r>
            <a:r>
              <a:rPr lang="en-US" sz="1800" dirty="0" err="1"/>
              <a:t>lệch</a:t>
            </a:r>
            <a:r>
              <a:rPr lang="en-US" sz="1800" dirty="0"/>
              <a:t> </a:t>
            </a:r>
            <a:r>
              <a:rPr lang="en-US" sz="1800" dirty="0" err="1"/>
              <a:t>chuẩn</a:t>
            </a:r>
            <a:r>
              <a:rPr lang="en-US" sz="1800" dirty="0"/>
              <a:t> </a:t>
            </a:r>
            <a:r>
              <a:rPr lang="en-US" sz="1800" dirty="0" err="1"/>
              <a:t>có</a:t>
            </a:r>
            <a:r>
              <a:rPr lang="en-US" sz="1800" dirty="0"/>
              <a:t> </a:t>
            </a:r>
            <a:r>
              <a:rPr lang="en-US" sz="1800" dirty="0" err="1"/>
              <a:t>thể</a:t>
            </a:r>
            <a:r>
              <a:rPr lang="en-US" sz="1800" dirty="0"/>
              <a:t> </a:t>
            </a:r>
            <a:r>
              <a:rPr lang="en-US" sz="1800" dirty="0" err="1"/>
              <a:t>được</a:t>
            </a:r>
            <a:r>
              <a:rPr lang="en-US" sz="1800" dirty="0"/>
              <a:t> </a:t>
            </a:r>
            <a:r>
              <a:rPr lang="en-US" sz="1800" dirty="0" err="1"/>
              <a:t>sử</a:t>
            </a:r>
            <a:r>
              <a:rPr lang="en-US" sz="1800" dirty="0"/>
              <a:t> dung </a:t>
            </a:r>
            <a:r>
              <a:rPr lang="en-US" sz="1800" dirty="0" err="1"/>
              <a:t>xác</a:t>
            </a:r>
            <a:r>
              <a:rPr lang="en-US" sz="1800" dirty="0"/>
              <a:t> </a:t>
            </a:r>
            <a:r>
              <a:rPr lang="en-US" sz="1800" dirty="0" err="1"/>
              <a:t>định</a:t>
            </a:r>
            <a:r>
              <a:rPr lang="en-US" sz="1800" dirty="0"/>
              <a:t> </a:t>
            </a:r>
            <a:r>
              <a:rPr lang="en-US" sz="1800" dirty="0" err="1"/>
              <a:t>các</a:t>
            </a:r>
            <a:r>
              <a:rPr lang="en-US" sz="1800" dirty="0"/>
              <a:t> </a:t>
            </a:r>
            <a:r>
              <a:rPr lang="en-US" sz="1800" dirty="0" err="1"/>
              <a:t>ngoại</a:t>
            </a:r>
            <a:r>
              <a:rPr lang="en-US" sz="1800" dirty="0"/>
              <a:t> </a:t>
            </a:r>
            <a:r>
              <a:rPr lang="en-US" sz="1800" dirty="0" err="1"/>
              <a:t>lệ</a:t>
            </a:r>
            <a:r>
              <a:rPr lang="en-US" sz="1800" dirty="0"/>
              <a:t>. </a:t>
            </a:r>
            <a:r>
              <a:rPr lang="en-US" sz="1800" dirty="0" err="1"/>
              <a:t>Ví</a:t>
            </a:r>
            <a:r>
              <a:rPr lang="en-US" sz="1800" dirty="0"/>
              <a:t> </a:t>
            </a:r>
            <a:r>
              <a:rPr lang="en-US" sz="1800" dirty="0" err="1"/>
              <a:t>dụ</a:t>
            </a:r>
            <a:r>
              <a:rPr lang="en-US" sz="1800" dirty="0"/>
              <a:t>, </a:t>
            </a:r>
            <a:r>
              <a:rPr lang="en-US" sz="1800" dirty="0" err="1"/>
              <a:t>mỗi</a:t>
            </a:r>
            <a:r>
              <a:rPr lang="en-US" sz="1800" dirty="0"/>
              <a:t> </a:t>
            </a:r>
            <a:r>
              <a:rPr lang="en-US" sz="1800" dirty="0" err="1"/>
              <a:t>giá</a:t>
            </a:r>
            <a:r>
              <a:rPr lang="en-US" sz="1800" dirty="0"/>
              <a:t> </a:t>
            </a:r>
            <a:r>
              <a:rPr lang="en-US" sz="1800" dirty="0" err="1"/>
              <a:t>trị</a:t>
            </a:r>
            <a:r>
              <a:rPr lang="en-US" sz="1800" dirty="0"/>
              <a:t> </a:t>
            </a:r>
            <a:r>
              <a:rPr lang="en-US" sz="1800" dirty="0" err="1"/>
              <a:t>trong</a:t>
            </a:r>
            <a:r>
              <a:rPr lang="en-US" sz="1800" dirty="0"/>
              <a:t> 1 </a:t>
            </a:r>
            <a:r>
              <a:rPr lang="en-US" sz="1800" dirty="0" err="1"/>
              <a:t>không</a:t>
            </a:r>
            <a:r>
              <a:rPr lang="en-US" sz="1800" dirty="0"/>
              <a:t> </a:t>
            </a:r>
            <a:r>
              <a:rPr lang="en-US" sz="1800" dirty="0" err="1"/>
              <a:t>gian</a:t>
            </a:r>
            <a:r>
              <a:rPr lang="en-US" sz="1800" dirty="0"/>
              <a:t> </a:t>
            </a:r>
            <a:r>
              <a:rPr lang="en-US" sz="1800" dirty="0" err="1"/>
              <a:t>có</a:t>
            </a:r>
            <a:r>
              <a:rPr lang="en-US" sz="1800" dirty="0"/>
              <a:t> 1 </a:t>
            </a:r>
            <a:r>
              <a:rPr lang="en-US" sz="1800" dirty="0" err="1"/>
              <a:t>khoảng</a:t>
            </a:r>
            <a:r>
              <a:rPr lang="en-US" sz="1800" dirty="0"/>
              <a:t> </a:t>
            </a:r>
            <a:r>
              <a:rPr lang="en-US" sz="1800" dirty="0" err="1"/>
              <a:t>cách</a:t>
            </a:r>
            <a:r>
              <a:rPr lang="en-US" sz="1800" dirty="0"/>
              <a:t> </a:t>
            </a:r>
            <a:r>
              <a:rPr lang="en-US" sz="1800" dirty="0" err="1"/>
              <a:t>xác</a:t>
            </a:r>
            <a:r>
              <a:rPr lang="en-US" sz="1800" dirty="0"/>
              <a:t> </a:t>
            </a:r>
            <a:r>
              <a:rPr lang="en-US" sz="1800" dirty="0" err="1"/>
              <a:t>định</a:t>
            </a:r>
            <a:r>
              <a:rPr lang="en-US" sz="1800" dirty="0"/>
              <a:t> </a:t>
            </a:r>
            <a:r>
              <a:rPr lang="en-US" sz="1800" dirty="0" err="1"/>
              <a:t>đến</a:t>
            </a:r>
            <a:r>
              <a:rPr lang="en-US" sz="1800" dirty="0"/>
              <a:t> </a:t>
            </a:r>
            <a:r>
              <a:rPr lang="en-US" sz="1800" dirty="0" err="1"/>
              <a:t>trung</a:t>
            </a:r>
            <a:r>
              <a:rPr lang="en-US" sz="1800" dirty="0"/>
              <a:t> </a:t>
            </a:r>
            <a:r>
              <a:rPr lang="en-US" sz="1800" dirty="0" err="1"/>
              <a:t>bình</a:t>
            </a:r>
            <a:r>
              <a:rPr lang="en-US" sz="1800" dirty="0"/>
              <a:t>, </a:t>
            </a:r>
            <a:r>
              <a:rPr lang="en-US" sz="1800" dirty="0" err="1"/>
              <a:t>nhưng</a:t>
            </a:r>
            <a:r>
              <a:rPr lang="en-US" sz="1800" dirty="0"/>
              <a:t> </a:t>
            </a:r>
            <a:r>
              <a:rPr lang="en-US" sz="1800" dirty="0" err="1"/>
              <a:t>nếu</a:t>
            </a:r>
            <a:r>
              <a:rPr lang="en-US" sz="1800" dirty="0"/>
              <a:t> </a:t>
            </a:r>
            <a:r>
              <a:rPr lang="en-US" sz="1800" dirty="0" err="1"/>
              <a:t>một</a:t>
            </a:r>
            <a:r>
              <a:rPr lang="en-US" sz="1800" dirty="0"/>
              <a:t> </a:t>
            </a:r>
            <a:r>
              <a:rPr lang="en-US" sz="1800" dirty="0" err="1"/>
              <a:t>giá</a:t>
            </a:r>
            <a:r>
              <a:rPr lang="en-US" sz="1800" dirty="0"/>
              <a:t> </a:t>
            </a:r>
            <a:r>
              <a:rPr lang="en-US" sz="1800" dirty="0" err="1"/>
              <a:t>trị</a:t>
            </a:r>
            <a:r>
              <a:rPr lang="en-US" sz="1800" dirty="0"/>
              <a:t> </a:t>
            </a:r>
            <a:r>
              <a:rPr lang="en-US" sz="1800" dirty="0" err="1"/>
              <a:t>ở</a:t>
            </a:r>
            <a:r>
              <a:rPr lang="en-US" sz="1800" dirty="0"/>
              <a:t> </a:t>
            </a:r>
            <a:r>
              <a:rPr lang="en-US" sz="1800" dirty="0" err="1"/>
              <a:t>khoảng</a:t>
            </a:r>
            <a:r>
              <a:rPr lang="en-US" sz="1800" dirty="0"/>
              <a:t> </a:t>
            </a:r>
            <a:r>
              <a:rPr lang="en-US" sz="1800" dirty="0" err="1"/>
              <a:t>cách</a:t>
            </a:r>
            <a:r>
              <a:rPr lang="en-US" sz="1800" dirty="0"/>
              <a:t> </a:t>
            </a:r>
            <a:r>
              <a:rPr lang="en-US" sz="1800" dirty="0" err="1"/>
              <a:t>lớn</a:t>
            </a:r>
            <a:r>
              <a:rPr lang="en-US" sz="1800" dirty="0"/>
              <a:t> </a:t>
            </a:r>
            <a:r>
              <a:rPr lang="en-US" sz="1800" dirty="0" err="1"/>
              <a:t>hơn</a:t>
            </a:r>
            <a:r>
              <a:rPr lang="en-US" sz="1800" dirty="0"/>
              <a:t> 1 </a:t>
            </a:r>
            <a:r>
              <a:rPr lang="en-US" sz="1800" dirty="0" err="1"/>
              <a:t>giá</a:t>
            </a:r>
            <a:r>
              <a:rPr lang="en-US" sz="1800" dirty="0"/>
              <a:t> </a:t>
            </a:r>
            <a:r>
              <a:rPr lang="en-US" sz="1800" dirty="0" err="1"/>
              <a:t>trị</a:t>
            </a:r>
            <a:r>
              <a:rPr lang="en-US" sz="1800" dirty="0"/>
              <a:t> </a:t>
            </a:r>
            <a:r>
              <a:rPr lang="en-US" sz="1800" dirty="0" err="1"/>
              <a:t>nhất</a:t>
            </a:r>
            <a:r>
              <a:rPr lang="en-US" sz="1800" dirty="0"/>
              <a:t> </a:t>
            </a:r>
            <a:r>
              <a:rPr lang="en-US" sz="1800" dirty="0" err="1"/>
              <a:t>định</a:t>
            </a:r>
            <a:r>
              <a:rPr lang="en-US" sz="1800" dirty="0"/>
              <a:t>, </a:t>
            </a:r>
            <a:r>
              <a:rPr lang="en-US" sz="1800" dirty="0" err="1"/>
              <a:t>nó</a:t>
            </a:r>
            <a:r>
              <a:rPr lang="en-US" sz="1800" dirty="0"/>
              <a:t> </a:t>
            </a:r>
            <a:r>
              <a:rPr lang="en-US" sz="1800" dirty="0" err="1"/>
              <a:t>được</a:t>
            </a:r>
            <a:r>
              <a:rPr lang="en-US" sz="1800" dirty="0"/>
              <a:t> </a:t>
            </a:r>
            <a:r>
              <a:rPr lang="en-US" sz="1800" dirty="0" err="1"/>
              <a:t>coi</a:t>
            </a:r>
            <a:r>
              <a:rPr lang="en-US" sz="1800" dirty="0"/>
              <a:t> </a:t>
            </a:r>
            <a:r>
              <a:rPr lang="en-US" sz="1800" dirty="0" err="1"/>
              <a:t>là</a:t>
            </a:r>
            <a:r>
              <a:rPr lang="en-US" sz="1800" dirty="0"/>
              <a:t> </a:t>
            </a:r>
            <a:r>
              <a:rPr lang="en-US" sz="1800" dirty="0" err="1"/>
              <a:t>ngoại</a:t>
            </a:r>
            <a:r>
              <a:rPr lang="en-US" sz="1800" dirty="0"/>
              <a:t> </a:t>
            </a:r>
            <a:r>
              <a:rPr lang="en-US" sz="1800" dirty="0" err="1"/>
              <a:t>lệ</a:t>
            </a:r>
            <a:r>
              <a:rPr lang="en-US" sz="1800" dirty="0"/>
              <a:t>.</a:t>
            </a:r>
          </a:p>
        </p:txBody>
      </p:sp>
    </p:spTree>
    <p:extLst>
      <p:ext uri="{BB962C8B-B14F-4D97-AF65-F5344CB8AC3E}">
        <p14:creationId xmlns:p14="http://schemas.microsoft.com/office/powerpoint/2010/main" val="1481257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E4062-131C-8006-C85D-10EC092E2078}"/>
              </a:ext>
            </a:extLst>
          </p:cNvPr>
          <p:cNvSpPr>
            <a:spLocks noGrp="1"/>
          </p:cNvSpPr>
          <p:nvPr>
            <p:ph type="title"/>
          </p:nvPr>
        </p:nvSpPr>
        <p:spPr/>
        <p:txBody>
          <a:bodyPr>
            <a:normAutofit/>
          </a:bodyPr>
          <a:lstStyle/>
          <a:p>
            <a:r>
              <a:rPr lang="en-VN" dirty="0"/>
              <a:t>Kỹ thuật Feature Engineering</a:t>
            </a:r>
          </a:p>
        </p:txBody>
      </p:sp>
      <p:sp>
        <p:nvSpPr>
          <p:cNvPr id="3" name="Content Placeholder 2">
            <a:extLst>
              <a:ext uri="{FF2B5EF4-FFF2-40B4-BE49-F238E27FC236}">
                <a16:creationId xmlns:a16="http://schemas.microsoft.com/office/drawing/2014/main" id="{4C150995-0E99-953B-C05E-36A183F5DEA7}"/>
              </a:ext>
            </a:extLst>
          </p:cNvPr>
          <p:cNvSpPr>
            <a:spLocks noGrp="1"/>
          </p:cNvSpPr>
          <p:nvPr>
            <p:ph idx="1"/>
          </p:nvPr>
        </p:nvSpPr>
        <p:spPr>
          <a:xfrm>
            <a:off x="739346" y="1559955"/>
            <a:ext cx="10515600" cy="4470142"/>
          </a:xfrm>
        </p:spPr>
        <p:txBody>
          <a:bodyPr>
            <a:normAutofit lnSpcReduction="10000"/>
          </a:bodyPr>
          <a:lstStyle/>
          <a:p>
            <a:pPr marL="0" indent="0">
              <a:buNone/>
            </a:pPr>
            <a:r>
              <a:rPr lang="en-US" sz="1800" dirty="0"/>
              <a:t>3. Log transform</a:t>
            </a:r>
          </a:p>
          <a:p>
            <a:pPr>
              <a:buFontTx/>
              <a:buChar char="-"/>
            </a:pPr>
            <a:r>
              <a:rPr lang="en-US" sz="1800" dirty="0" err="1"/>
              <a:t>Biến</a:t>
            </a:r>
            <a:r>
              <a:rPr lang="en-US" sz="1800" dirty="0"/>
              <a:t> </a:t>
            </a:r>
            <a:r>
              <a:rPr lang="en-US" sz="1800" dirty="0" err="1"/>
              <a:t>đổi</a:t>
            </a:r>
            <a:r>
              <a:rPr lang="en-US" sz="1800" dirty="0"/>
              <a:t> log </a:t>
            </a:r>
            <a:r>
              <a:rPr lang="en-US" sz="1800" dirty="0" err="1"/>
              <a:t>là</a:t>
            </a:r>
            <a:r>
              <a:rPr lang="en-US" sz="1800" dirty="0"/>
              <a:t> 1 </a:t>
            </a:r>
            <a:r>
              <a:rPr lang="en-US" sz="1800" dirty="0" err="1"/>
              <a:t>trong</a:t>
            </a:r>
            <a:r>
              <a:rPr lang="en-US" sz="1800" dirty="0"/>
              <a:t> </a:t>
            </a:r>
            <a:r>
              <a:rPr lang="en-US" sz="1800" dirty="0" err="1"/>
              <a:t>những</a:t>
            </a:r>
            <a:r>
              <a:rPr lang="en-US" sz="1800" dirty="0"/>
              <a:t> </a:t>
            </a:r>
            <a:r>
              <a:rPr lang="en-US" sz="1800" dirty="0" err="1"/>
              <a:t>kỹ</a:t>
            </a:r>
            <a:r>
              <a:rPr lang="en-US" sz="1800" dirty="0"/>
              <a:t> </a:t>
            </a:r>
            <a:r>
              <a:rPr lang="en-US" sz="1800" dirty="0" err="1"/>
              <a:t>thuật</a:t>
            </a:r>
            <a:r>
              <a:rPr lang="en-US" sz="1800" dirty="0"/>
              <a:t> </a:t>
            </a:r>
            <a:r>
              <a:rPr lang="en-US" sz="1800" dirty="0" err="1"/>
              <a:t>toán</a:t>
            </a:r>
            <a:r>
              <a:rPr lang="en-US" sz="1800" dirty="0"/>
              <a:t> </a:t>
            </a:r>
            <a:r>
              <a:rPr lang="en-US" sz="1800" dirty="0" err="1"/>
              <a:t>học</a:t>
            </a:r>
            <a:r>
              <a:rPr lang="en-US" sz="1800" dirty="0"/>
              <a:t> </a:t>
            </a:r>
            <a:r>
              <a:rPr lang="en-US" sz="1800" dirty="0" err="1"/>
              <a:t>thường</a:t>
            </a:r>
            <a:r>
              <a:rPr lang="en-US" sz="1800" dirty="0"/>
              <a:t> </a:t>
            </a:r>
            <a:r>
              <a:rPr lang="en-US" sz="1800" dirty="0" err="1"/>
              <a:t>được</a:t>
            </a:r>
            <a:r>
              <a:rPr lang="en-US" sz="1800" dirty="0"/>
              <a:t> </a:t>
            </a:r>
            <a:r>
              <a:rPr lang="en-US" sz="1800" dirty="0" err="1"/>
              <a:t>sử</a:t>
            </a:r>
            <a:r>
              <a:rPr lang="en-US" sz="1800" dirty="0"/>
              <a:t> dung </a:t>
            </a:r>
            <a:r>
              <a:rPr lang="en-US" sz="1800" dirty="0" err="1"/>
              <a:t>trong</a:t>
            </a:r>
            <a:r>
              <a:rPr lang="en-US" sz="1800" dirty="0"/>
              <a:t> ML. </a:t>
            </a:r>
            <a:r>
              <a:rPr lang="en-US" sz="1800" dirty="0" err="1"/>
              <a:t>Chuyển</a:t>
            </a:r>
            <a:r>
              <a:rPr lang="en-US" sz="1800" dirty="0"/>
              <a:t> </a:t>
            </a:r>
            <a:r>
              <a:rPr lang="en-US" sz="1800" dirty="0" err="1"/>
              <a:t>đổi</a:t>
            </a:r>
            <a:r>
              <a:rPr lang="en-US" sz="1800" dirty="0"/>
              <a:t> log </a:t>
            </a:r>
            <a:r>
              <a:rPr lang="en-US" sz="1800" dirty="0" err="1"/>
              <a:t>giúp</a:t>
            </a:r>
            <a:r>
              <a:rPr lang="en-US" sz="1800" dirty="0"/>
              <a:t> </a:t>
            </a:r>
            <a:r>
              <a:rPr lang="en-US" sz="1800" dirty="0" err="1"/>
              <a:t>xử</a:t>
            </a:r>
            <a:r>
              <a:rPr lang="en-US" sz="1800" dirty="0"/>
              <a:t> </a:t>
            </a:r>
            <a:r>
              <a:rPr lang="en-US" sz="1800" dirty="0" err="1"/>
              <a:t>lý</a:t>
            </a:r>
            <a:r>
              <a:rPr lang="en-US" sz="1800" dirty="0"/>
              <a:t> </a:t>
            </a:r>
            <a:r>
              <a:rPr lang="en-US" sz="1800" dirty="0" err="1"/>
              <a:t>dữ</a:t>
            </a:r>
            <a:r>
              <a:rPr lang="en-US" sz="1800" dirty="0"/>
              <a:t> lieu </a:t>
            </a:r>
            <a:r>
              <a:rPr lang="en-US" sz="1800" dirty="0" err="1"/>
              <a:t>sai</a:t>
            </a:r>
            <a:r>
              <a:rPr lang="en-US" sz="1800" dirty="0"/>
              <a:t> </a:t>
            </a:r>
            <a:r>
              <a:rPr lang="en-US" sz="1800" dirty="0" err="1"/>
              <a:t>lệch</a:t>
            </a:r>
            <a:r>
              <a:rPr lang="en-US" sz="1800" dirty="0"/>
              <a:t> </a:t>
            </a:r>
            <a:r>
              <a:rPr lang="en-US" sz="1800" dirty="0" err="1"/>
              <a:t>và</a:t>
            </a:r>
            <a:r>
              <a:rPr lang="en-US" sz="1800" dirty="0"/>
              <a:t> </a:t>
            </a:r>
            <a:r>
              <a:rPr lang="en-US" sz="1800" dirty="0" err="1"/>
              <a:t>làm</a:t>
            </a:r>
            <a:r>
              <a:rPr lang="en-US" sz="1800" dirty="0"/>
              <a:t> </a:t>
            </a:r>
            <a:r>
              <a:rPr lang="en-US" sz="1800" dirty="0" err="1"/>
              <a:t>cho</a:t>
            </a:r>
            <a:r>
              <a:rPr lang="en-US" sz="1800" dirty="0"/>
              <a:t> </a:t>
            </a:r>
            <a:r>
              <a:rPr lang="en-US" sz="1800" dirty="0" err="1"/>
              <a:t>phân</a:t>
            </a:r>
            <a:r>
              <a:rPr lang="en-US" sz="1800" dirty="0"/>
              <a:t> </a:t>
            </a:r>
            <a:r>
              <a:rPr lang="en-US" sz="1800" dirty="0" err="1"/>
              <a:t>phối</a:t>
            </a:r>
            <a:r>
              <a:rPr lang="en-US" sz="1800" dirty="0"/>
              <a:t> </a:t>
            </a:r>
            <a:r>
              <a:rPr lang="en-US" sz="1800" dirty="0" err="1"/>
              <a:t>gần</a:t>
            </a:r>
            <a:r>
              <a:rPr lang="en-US" sz="1800" dirty="0"/>
              <a:t> </a:t>
            </a:r>
            <a:r>
              <a:rPr lang="en-US" sz="1800" dirty="0" err="1"/>
              <a:t>đúng</a:t>
            </a:r>
            <a:r>
              <a:rPr lang="en-US" sz="1800" dirty="0"/>
              <a:t> </a:t>
            </a:r>
            <a:r>
              <a:rPr lang="en-US" sz="1800" dirty="0" err="1"/>
              <a:t>hơn</a:t>
            </a:r>
            <a:r>
              <a:rPr lang="en-US" sz="1800" dirty="0"/>
              <a:t> </a:t>
            </a:r>
            <a:r>
              <a:rPr lang="en-US" sz="1800" dirty="0" err="1"/>
              <a:t>với</a:t>
            </a:r>
            <a:r>
              <a:rPr lang="en-US" sz="1800" dirty="0"/>
              <a:t> </a:t>
            </a:r>
            <a:r>
              <a:rPr lang="en-US" sz="1800" dirty="0" err="1"/>
              <a:t>bình</a:t>
            </a:r>
            <a:r>
              <a:rPr lang="en-US" sz="1800" dirty="0"/>
              <a:t> </a:t>
            </a:r>
            <a:r>
              <a:rPr lang="en-US" sz="1800" dirty="0" err="1"/>
              <a:t>thường</a:t>
            </a:r>
            <a:r>
              <a:rPr lang="en-US" sz="1800" dirty="0"/>
              <a:t> </a:t>
            </a:r>
            <a:r>
              <a:rPr lang="en-US" sz="1800" dirty="0" err="1"/>
              <a:t>sau</a:t>
            </a:r>
            <a:r>
              <a:rPr lang="en-US" sz="1800" dirty="0"/>
              <a:t> </a:t>
            </a:r>
            <a:r>
              <a:rPr lang="en-US" sz="1800" dirty="0" err="1"/>
              <a:t>khi</a:t>
            </a:r>
            <a:r>
              <a:rPr lang="en-US" sz="1800" dirty="0"/>
              <a:t> </a:t>
            </a:r>
            <a:r>
              <a:rPr lang="en-US" sz="1800" dirty="0" err="1"/>
              <a:t>chuyển</a:t>
            </a:r>
            <a:r>
              <a:rPr lang="en-US" sz="1800" dirty="0"/>
              <a:t> </a:t>
            </a:r>
            <a:r>
              <a:rPr lang="en-US" sz="1800" dirty="0" err="1"/>
              <a:t>đổi</a:t>
            </a:r>
            <a:r>
              <a:rPr lang="en-US" sz="1800" dirty="0"/>
              <a:t>. </a:t>
            </a:r>
            <a:r>
              <a:rPr lang="en-US" sz="1800" dirty="0" err="1"/>
              <a:t>Nó</a:t>
            </a:r>
            <a:r>
              <a:rPr lang="en-US" sz="1800" dirty="0"/>
              <a:t> </a:t>
            </a:r>
            <a:r>
              <a:rPr lang="en-US" sz="1800" dirty="0" err="1"/>
              <a:t>cũng</a:t>
            </a:r>
            <a:r>
              <a:rPr lang="en-US" sz="1800" dirty="0"/>
              <a:t> </a:t>
            </a:r>
            <a:r>
              <a:rPr lang="en-US" sz="1800" dirty="0" err="1"/>
              <a:t>làm</a:t>
            </a:r>
            <a:r>
              <a:rPr lang="en-US" sz="1800" dirty="0"/>
              <a:t> </a:t>
            </a:r>
            <a:r>
              <a:rPr lang="en-US" sz="1800" dirty="0" err="1"/>
              <a:t>giảm</a:t>
            </a:r>
            <a:r>
              <a:rPr lang="en-US" sz="1800" dirty="0"/>
              <a:t> </a:t>
            </a:r>
            <a:r>
              <a:rPr lang="en-US" sz="1800" dirty="0" err="1"/>
              <a:t>tác</a:t>
            </a:r>
            <a:r>
              <a:rPr lang="en-US" sz="1800" dirty="0"/>
              <a:t> </a:t>
            </a:r>
            <a:r>
              <a:rPr lang="en-US" sz="1800" dirty="0" err="1"/>
              <a:t>động</a:t>
            </a:r>
            <a:r>
              <a:rPr lang="en-US" sz="1800" dirty="0"/>
              <a:t> </a:t>
            </a:r>
            <a:r>
              <a:rPr lang="en-US" sz="1800" dirty="0" err="1"/>
              <a:t>của</a:t>
            </a:r>
            <a:r>
              <a:rPr lang="en-US" sz="1800" dirty="0"/>
              <a:t> </a:t>
            </a:r>
            <a:r>
              <a:rPr lang="en-US" sz="1800" dirty="0" err="1"/>
              <a:t>các</a:t>
            </a:r>
            <a:r>
              <a:rPr lang="en-US" sz="1800" dirty="0"/>
              <a:t> </a:t>
            </a:r>
            <a:r>
              <a:rPr lang="en-US" sz="1800" dirty="0" err="1"/>
              <a:t>ngoại</a:t>
            </a:r>
            <a:r>
              <a:rPr lang="en-US" sz="1800" dirty="0"/>
              <a:t> </a:t>
            </a:r>
            <a:r>
              <a:rPr lang="en-US" sz="1800" dirty="0" err="1"/>
              <a:t>lệ</a:t>
            </a:r>
            <a:r>
              <a:rPr lang="en-US" sz="1800" dirty="0"/>
              <a:t> </a:t>
            </a:r>
            <a:r>
              <a:rPr lang="en-US" sz="1800" dirty="0" err="1"/>
              <a:t>lên</a:t>
            </a:r>
            <a:r>
              <a:rPr lang="en-US" sz="1800" dirty="0"/>
              <a:t> </a:t>
            </a:r>
            <a:r>
              <a:rPr lang="en-US" sz="1800" dirty="0" err="1"/>
              <a:t>dữ</a:t>
            </a:r>
            <a:r>
              <a:rPr lang="en-US" sz="1800" dirty="0"/>
              <a:t> lieu, </a:t>
            </a:r>
            <a:r>
              <a:rPr lang="en-US" sz="1800" dirty="0" err="1"/>
              <a:t>vì</a:t>
            </a:r>
            <a:r>
              <a:rPr lang="en-US" sz="1800" dirty="0"/>
              <a:t> do </a:t>
            </a:r>
            <a:r>
              <a:rPr lang="en-US" sz="1800" dirty="0" err="1"/>
              <a:t>sự</a:t>
            </a:r>
            <a:r>
              <a:rPr lang="en-US" sz="1800" dirty="0"/>
              <a:t> </a:t>
            </a:r>
            <a:r>
              <a:rPr lang="en-US" sz="1800" dirty="0" err="1"/>
              <a:t>bình</a:t>
            </a:r>
            <a:r>
              <a:rPr lang="en-US" sz="1800" dirty="0"/>
              <a:t> </a:t>
            </a:r>
            <a:r>
              <a:rPr lang="en-US" sz="1800" dirty="0" err="1"/>
              <a:t>thường</a:t>
            </a:r>
            <a:r>
              <a:rPr lang="en-US" sz="1800" dirty="0"/>
              <a:t> </a:t>
            </a:r>
            <a:r>
              <a:rPr lang="en-US" sz="1800" dirty="0" err="1"/>
              <a:t>hoá</a:t>
            </a:r>
            <a:r>
              <a:rPr lang="en-US" sz="1800" dirty="0"/>
              <a:t> </a:t>
            </a:r>
            <a:r>
              <a:rPr lang="en-US" sz="1800" dirty="0" err="1"/>
              <a:t>của</a:t>
            </a:r>
            <a:r>
              <a:rPr lang="en-US" sz="1800" dirty="0"/>
              <a:t> </a:t>
            </a:r>
            <a:r>
              <a:rPr lang="en-US" sz="1800" dirty="0" err="1"/>
              <a:t>sự</a:t>
            </a:r>
            <a:r>
              <a:rPr lang="en-US" sz="1800" dirty="0"/>
              <a:t> </a:t>
            </a:r>
            <a:r>
              <a:rPr lang="en-US" sz="1800" dirty="0" err="1"/>
              <a:t>khác</a:t>
            </a:r>
            <a:r>
              <a:rPr lang="en-US" sz="1800" dirty="0"/>
              <a:t> </a:t>
            </a:r>
            <a:r>
              <a:rPr lang="en-US" sz="1800" dirty="0" err="1"/>
              <a:t>biệt</a:t>
            </a:r>
            <a:r>
              <a:rPr lang="en-US" sz="1800" dirty="0"/>
              <a:t> </a:t>
            </a:r>
            <a:r>
              <a:rPr lang="en-US" sz="1800" dirty="0" err="1"/>
              <a:t>về</a:t>
            </a:r>
            <a:r>
              <a:rPr lang="en-US" sz="1800" dirty="0"/>
              <a:t> </a:t>
            </a:r>
            <a:r>
              <a:rPr lang="en-US" sz="1800" dirty="0" err="1"/>
              <a:t>cường</a:t>
            </a:r>
            <a:r>
              <a:rPr lang="en-US" sz="1800" dirty="0"/>
              <a:t> </a:t>
            </a:r>
            <a:r>
              <a:rPr lang="en-US" sz="1800" dirty="0" err="1"/>
              <a:t>độ</a:t>
            </a:r>
            <a:r>
              <a:rPr lang="en-US" sz="1800" dirty="0"/>
              <a:t>, </a:t>
            </a:r>
            <a:r>
              <a:rPr lang="en-US" sz="1800" dirty="0" err="1"/>
              <a:t>một</a:t>
            </a:r>
            <a:r>
              <a:rPr lang="en-US" sz="1800" dirty="0"/>
              <a:t> </a:t>
            </a:r>
            <a:r>
              <a:rPr lang="en-US" sz="1800" dirty="0" err="1"/>
              <a:t>mô</a:t>
            </a:r>
            <a:r>
              <a:rPr lang="en-US" sz="1800" dirty="0"/>
              <a:t> </a:t>
            </a:r>
            <a:r>
              <a:rPr lang="en-US" sz="1800" dirty="0" err="1"/>
              <a:t>hình</a:t>
            </a:r>
            <a:r>
              <a:rPr lang="en-US" sz="1800" dirty="0"/>
              <a:t> </a:t>
            </a:r>
            <a:r>
              <a:rPr lang="en-US" sz="1800" dirty="0" err="1"/>
              <a:t>trở</a:t>
            </a:r>
            <a:r>
              <a:rPr lang="en-US" sz="1800" dirty="0"/>
              <a:t> </a:t>
            </a:r>
            <a:r>
              <a:rPr lang="en-US" sz="1800" dirty="0" err="1"/>
              <a:t>nên</a:t>
            </a:r>
            <a:r>
              <a:rPr lang="en-US" sz="1800" dirty="0"/>
              <a:t> </a:t>
            </a:r>
            <a:r>
              <a:rPr lang="en-US" sz="1800" dirty="0" err="1"/>
              <a:t>mạnh</a:t>
            </a:r>
            <a:r>
              <a:rPr lang="en-US" sz="1800" dirty="0"/>
              <a:t> </a:t>
            </a:r>
            <a:r>
              <a:rPr lang="en-US" sz="1800" dirty="0" err="1"/>
              <a:t>mẽ</a:t>
            </a:r>
            <a:r>
              <a:rPr lang="en-US" sz="1800" dirty="0"/>
              <a:t> </a:t>
            </a:r>
            <a:r>
              <a:rPr lang="en-US" sz="1800" dirty="0" err="1"/>
              <a:t>hơn</a:t>
            </a:r>
            <a:r>
              <a:rPr lang="en-US" sz="1800" dirty="0"/>
              <a:t> </a:t>
            </a:r>
            <a:r>
              <a:rPr lang="en-US" sz="1800" dirty="0" err="1"/>
              <a:t>nhiều</a:t>
            </a:r>
            <a:r>
              <a:rPr lang="en-US" sz="1800" dirty="0"/>
              <a:t>.</a:t>
            </a:r>
          </a:p>
          <a:p>
            <a:pPr marL="0" indent="0">
              <a:buNone/>
            </a:pPr>
            <a:r>
              <a:rPr lang="en-US" sz="1800" dirty="0"/>
              <a:t>4. Encoding</a:t>
            </a:r>
          </a:p>
          <a:p>
            <a:pPr marL="0" indent="0">
              <a:buNone/>
            </a:pPr>
            <a:r>
              <a:rPr lang="en-US" sz="1800" dirty="0"/>
              <a:t>- </a:t>
            </a:r>
            <a:r>
              <a:rPr lang="en-US" sz="1800" dirty="0" err="1"/>
              <a:t>Mã</a:t>
            </a:r>
            <a:r>
              <a:rPr lang="en-US" sz="1800" dirty="0"/>
              <a:t> </a:t>
            </a:r>
            <a:r>
              <a:rPr lang="en-US" sz="1800" dirty="0" err="1"/>
              <a:t>hoá</a:t>
            </a:r>
            <a:r>
              <a:rPr lang="en-US" sz="1800" dirty="0"/>
              <a:t> one-hot </a:t>
            </a:r>
            <a:r>
              <a:rPr lang="en-US" sz="1800" dirty="0" err="1"/>
              <a:t>là</a:t>
            </a:r>
            <a:r>
              <a:rPr lang="en-US" sz="1800" dirty="0"/>
              <a:t> </a:t>
            </a:r>
            <a:r>
              <a:rPr lang="en-US" sz="1800" dirty="0" err="1"/>
              <a:t>kỹ</a:t>
            </a:r>
            <a:r>
              <a:rPr lang="en-US" sz="1800" dirty="0"/>
              <a:t> </a:t>
            </a:r>
            <a:r>
              <a:rPr lang="en-US" sz="1800" dirty="0" err="1"/>
              <a:t>thuật</a:t>
            </a:r>
            <a:r>
              <a:rPr lang="en-US" sz="1800" dirty="0"/>
              <a:t> </a:t>
            </a:r>
            <a:r>
              <a:rPr lang="en-US" sz="1800" dirty="0" err="1"/>
              <a:t>mã</a:t>
            </a:r>
            <a:r>
              <a:rPr lang="en-US" sz="1800" dirty="0"/>
              <a:t> </a:t>
            </a:r>
            <a:r>
              <a:rPr lang="en-US" sz="1800" dirty="0" err="1"/>
              <a:t>hoá</a:t>
            </a:r>
            <a:r>
              <a:rPr lang="en-US" sz="1800" dirty="0"/>
              <a:t> </a:t>
            </a:r>
            <a:r>
              <a:rPr lang="en-US" sz="1800" dirty="0" err="1"/>
              <a:t>phổ</a:t>
            </a:r>
            <a:r>
              <a:rPr lang="en-US" sz="1800" dirty="0"/>
              <a:t> </a:t>
            </a:r>
            <a:r>
              <a:rPr lang="en-US" sz="1800" dirty="0" err="1"/>
              <a:t>biến</a:t>
            </a:r>
            <a:r>
              <a:rPr lang="en-US" sz="1800" dirty="0"/>
              <a:t> </a:t>
            </a:r>
            <a:r>
              <a:rPr lang="en-US" sz="1800" dirty="0" err="1"/>
              <a:t>trong</a:t>
            </a:r>
            <a:r>
              <a:rPr lang="en-US" sz="1800" dirty="0"/>
              <a:t> ML. </a:t>
            </a:r>
            <a:r>
              <a:rPr lang="en-US" sz="1800" dirty="0" err="1"/>
              <a:t>Đó</a:t>
            </a:r>
            <a:r>
              <a:rPr lang="en-US" sz="1800" dirty="0"/>
              <a:t> </a:t>
            </a:r>
            <a:r>
              <a:rPr lang="en-US" sz="1800" dirty="0" err="1"/>
              <a:t>là</a:t>
            </a:r>
            <a:r>
              <a:rPr lang="en-US" sz="1800" dirty="0"/>
              <a:t> </a:t>
            </a:r>
            <a:r>
              <a:rPr lang="en-US" sz="1800" dirty="0" err="1"/>
              <a:t>một</a:t>
            </a:r>
            <a:r>
              <a:rPr lang="en-US" sz="1800" dirty="0"/>
              <a:t> </a:t>
            </a:r>
            <a:r>
              <a:rPr lang="en-US" sz="1800" dirty="0" err="1"/>
              <a:t>kỹ</a:t>
            </a:r>
            <a:r>
              <a:rPr lang="en-US" sz="1800" dirty="0"/>
              <a:t> </a:t>
            </a:r>
            <a:r>
              <a:rPr lang="en-US" sz="1800" dirty="0" err="1"/>
              <a:t>thuật</a:t>
            </a:r>
            <a:r>
              <a:rPr lang="en-US" sz="1800" dirty="0"/>
              <a:t> </a:t>
            </a:r>
            <a:r>
              <a:rPr lang="en-US" sz="1800" dirty="0" err="1"/>
              <a:t>chuyển</a:t>
            </a:r>
            <a:r>
              <a:rPr lang="en-US" sz="1800" dirty="0"/>
              <a:t> </a:t>
            </a:r>
            <a:r>
              <a:rPr lang="en-US" sz="1800" dirty="0" err="1"/>
              <a:t>đổi</a:t>
            </a:r>
            <a:r>
              <a:rPr lang="en-US" sz="1800" dirty="0"/>
              <a:t> </a:t>
            </a:r>
            <a:r>
              <a:rPr lang="en-US" sz="1800" dirty="0" err="1"/>
              <a:t>dữ</a:t>
            </a:r>
            <a:r>
              <a:rPr lang="en-US" sz="1800" dirty="0"/>
              <a:t> lieu </a:t>
            </a:r>
            <a:r>
              <a:rPr lang="en-US" sz="1800" dirty="0" err="1"/>
              <a:t>phân</a:t>
            </a:r>
            <a:r>
              <a:rPr lang="en-US" sz="1800" dirty="0"/>
              <a:t> </a:t>
            </a:r>
            <a:r>
              <a:rPr lang="en-US" sz="1800" dirty="0" err="1"/>
              <a:t>loại</a:t>
            </a:r>
            <a:r>
              <a:rPr lang="en-US" sz="1800" dirty="0"/>
              <a:t> </a:t>
            </a:r>
            <a:r>
              <a:rPr lang="en-US" sz="1800" dirty="0" err="1"/>
              <a:t>thành</a:t>
            </a:r>
            <a:r>
              <a:rPr lang="en-US" sz="1800" dirty="0"/>
              <a:t> </a:t>
            </a:r>
            <a:r>
              <a:rPr lang="en-US" sz="1800" dirty="0" err="1"/>
              <a:t>một</a:t>
            </a:r>
            <a:r>
              <a:rPr lang="en-US" sz="1800" dirty="0"/>
              <a:t> </a:t>
            </a:r>
            <a:r>
              <a:rPr lang="en-US" sz="1800" dirty="0" err="1"/>
              <a:t>biểu</a:t>
            </a:r>
            <a:r>
              <a:rPr lang="en-US" sz="1800" dirty="0"/>
              <a:t> </a:t>
            </a:r>
            <a:r>
              <a:rPr lang="en-US" sz="1800" dirty="0" err="1"/>
              <a:t>mẫu</a:t>
            </a:r>
            <a:r>
              <a:rPr lang="en-US" sz="1800" dirty="0"/>
              <a:t> </a:t>
            </a:r>
            <a:r>
              <a:rPr lang="en-US" sz="1800" dirty="0" err="1"/>
              <a:t>để</a:t>
            </a:r>
            <a:r>
              <a:rPr lang="en-US" sz="1800" dirty="0"/>
              <a:t> </a:t>
            </a:r>
            <a:r>
              <a:rPr lang="en-US" sz="1800" dirty="0" err="1"/>
              <a:t>chúng</a:t>
            </a:r>
            <a:r>
              <a:rPr lang="en-US" sz="1800" dirty="0"/>
              <a:t> </a:t>
            </a:r>
            <a:r>
              <a:rPr lang="en-US" sz="1800" dirty="0" err="1"/>
              <a:t>có</a:t>
            </a:r>
            <a:r>
              <a:rPr lang="en-US" sz="1800" dirty="0"/>
              <a:t> </a:t>
            </a:r>
            <a:r>
              <a:rPr lang="en-US" sz="1800" dirty="0" err="1"/>
              <a:t>thể</a:t>
            </a:r>
            <a:r>
              <a:rPr lang="en-US" sz="1800" dirty="0"/>
              <a:t> </a:t>
            </a:r>
            <a:r>
              <a:rPr lang="en-US" sz="1800" dirty="0" err="1"/>
              <a:t>dễ</a:t>
            </a:r>
            <a:r>
              <a:rPr lang="en-US" sz="1800" dirty="0"/>
              <a:t> </a:t>
            </a:r>
            <a:r>
              <a:rPr lang="en-US" sz="1800" dirty="0" err="1"/>
              <a:t>dàng</a:t>
            </a:r>
            <a:r>
              <a:rPr lang="en-US" sz="1800" dirty="0"/>
              <a:t> </a:t>
            </a:r>
            <a:r>
              <a:rPr lang="en-US" sz="1800" dirty="0" err="1"/>
              <a:t>hiểu</a:t>
            </a:r>
            <a:r>
              <a:rPr lang="en-US" sz="1800" dirty="0"/>
              <a:t> </a:t>
            </a:r>
            <a:r>
              <a:rPr lang="en-US" sz="1800" dirty="0" err="1"/>
              <a:t>được</a:t>
            </a:r>
            <a:r>
              <a:rPr lang="en-US" sz="1800" dirty="0"/>
              <a:t> bang </a:t>
            </a:r>
            <a:r>
              <a:rPr lang="en-US" sz="1800" dirty="0" err="1"/>
              <a:t>các</a:t>
            </a:r>
            <a:r>
              <a:rPr lang="en-US" sz="1800" dirty="0"/>
              <a:t> </a:t>
            </a:r>
            <a:r>
              <a:rPr lang="en-US" sz="1800" dirty="0" err="1"/>
              <a:t>thuật</a:t>
            </a:r>
            <a:r>
              <a:rPr lang="en-US" sz="1800" dirty="0"/>
              <a:t> </a:t>
            </a:r>
            <a:r>
              <a:rPr lang="en-US" sz="1800" dirty="0" err="1"/>
              <a:t>toán</a:t>
            </a:r>
            <a:r>
              <a:rPr lang="en-US" sz="1800" dirty="0"/>
              <a:t> </a:t>
            </a:r>
            <a:r>
              <a:rPr lang="en-US" sz="1800" dirty="0" err="1"/>
              <a:t>học</a:t>
            </a:r>
            <a:r>
              <a:rPr lang="en-US" sz="1800" dirty="0"/>
              <a:t> </a:t>
            </a:r>
            <a:r>
              <a:rPr lang="en-US" sz="1800" dirty="0" err="1"/>
              <a:t>máy</a:t>
            </a:r>
            <a:r>
              <a:rPr lang="en-US" sz="1800" dirty="0"/>
              <a:t> </a:t>
            </a:r>
            <a:r>
              <a:rPr lang="en-US" sz="1800" dirty="0" err="1"/>
              <a:t>và</a:t>
            </a:r>
            <a:r>
              <a:rPr lang="en-US" sz="1800" dirty="0"/>
              <a:t> do </a:t>
            </a:r>
            <a:r>
              <a:rPr lang="en-US" sz="1800" dirty="0" err="1"/>
              <a:t>đó</a:t>
            </a:r>
            <a:r>
              <a:rPr lang="en-US" sz="1800" dirty="0"/>
              <a:t> </a:t>
            </a:r>
            <a:r>
              <a:rPr lang="en-US" sz="1800" dirty="0" err="1"/>
              <a:t>có</a:t>
            </a:r>
            <a:r>
              <a:rPr lang="en-US" sz="1800" dirty="0"/>
              <a:t> </a:t>
            </a:r>
            <a:r>
              <a:rPr lang="en-US" sz="1800" dirty="0" err="1"/>
              <a:t>thể</a:t>
            </a:r>
            <a:r>
              <a:rPr lang="en-US" sz="1800" dirty="0"/>
              <a:t> </a:t>
            </a:r>
            <a:r>
              <a:rPr lang="en-US" sz="1800" dirty="0" err="1"/>
              <a:t>đưa</a:t>
            </a:r>
            <a:r>
              <a:rPr lang="en-US" sz="1800" dirty="0"/>
              <a:t> </a:t>
            </a:r>
            <a:r>
              <a:rPr lang="en-US" sz="1800" dirty="0" err="1"/>
              <a:t>ra</a:t>
            </a:r>
            <a:r>
              <a:rPr lang="en-US" sz="1800" dirty="0"/>
              <a:t> </a:t>
            </a:r>
            <a:r>
              <a:rPr lang="en-US" sz="1800" dirty="0" err="1"/>
              <a:t>các</a:t>
            </a:r>
            <a:r>
              <a:rPr lang="en-US" sz="1800" dirty="0"/>
              <a:t> </a:t>
            </a:r>
            <a:r>
              <a:rPr lang="en-US" sz="1800" dirty="0" err="1"/>
              <a:t>dự</a:t>
            </a:r>
            <a:r>
              <a:rPr lang="en-US" sz="1800" dirty="0"/>
              <a:t> </a:t>
            </a:r>
            <a:r>
              <a:rPr lang="en-US" sz="1800" dirty="0" err="1"/>
              <a:t>đoán</a:t>
            </a:r>
            <a:r>
              <a:rPr lang="en-US" sz="1800" dirty="0"/>
              <a:t> </a:t>
            </a:r>
            <a:r>
              <a:rPr lang="en-US" sz="1800" dirty="0" err="1"/>
              <a:t>tốt</a:t>
            </a:r>
            <a:r>
              <a:rPr lang="en-US" sz="1800" dirty="0"/>
              <a:t>. </a:t>
            </a:r>
            <a:r>
              <a:rPr lang="en-US" sz="1800" dirty="0" err="1"/>
              <a:t>Nó</a:t>
            </a:r>
            <a:r>
              <a:rPr lang="en-US" sz="1800" dirty="0"/>
              <a:t> </a:t>
            </a:r>
            <a:r>
              <a:rPr lang="en-US" sz="1800" dirty="0" err="1"/>
              <a:t>cho</a:t>
            </a:r>
            <a:r>
              <a:rPr lang="en-US" sz="1800" dirty="0"/>
              <a:t> </a:t>
            </a:r>
            <a:r>
              <a:rPr lang="en-US" sz="1800" dirty="0" err="1"/>
              <a:t>phép</a:t>
            </a:r>
            <a:r>
              <a:rPr lang="en-US" sz="1800" dirty="0"/>
              <a:t> </a:t>
            </a:r>
            <a:r>
              <a:rPr lang="en-US" sz="1800" dirty="0" err="1"/>
              <a:t>nhóm</a:t>
            </a:r>
            <a:r>
              <a:rPr lang="en-US" sz="1800" dirty="0"/>
              <a:t> </a:t>
            </a:r>
            <a:r>
              <a:rPr lang="en-US" sz="1800" dirty="0" err="1"/>
              <a:t>dữ</a:t>
            </a:r>
            <a:r>
              <a:rPr lang="en-US" sz="1800" dirty="0"/>
              <a:t> lieu </a:t>
            </a:r>
            <a:r>
              <a:rPr lang="en-US" sz="1800" dirty="0" err="1"/>
              <a:t>phân</a:t>
            </a:r>
            <a:r>
              <a:rPr lang="en-US" sz="1800" dirty="0"/>
              <a:t> </a:t>
            </a:r>
            <a:r>
              <a:rPr lang="en-US" sz="1800" dirty="0" err="1"/>
              <a:t>loại</a:t>
            </a:r>
            <a:r>
              <a:rPr lang="en-US" sz="1800" dirty="0"/>
              <a:t> </a:t>
            </a:r>
            <a:r>
              <a:rPr lang="en-US" sz="1800" dirty="0" err="1"/>
              <a:t>mà</a:t>
            </a:r>
            <a:r>
              <a:rPr lang="en-US" sz="1800" dirty="0"/>
              <a:t> </a:t>
            </a:r>
            <a:r>
              <a:rPr lang="en-US" sz="1800" dirty="0" err="1"/>
              <a:t>không</a:t>
            </a:r>
            <a:r>
              <a:rPr lang="en-US" sz="1800" dirty="0"/>
              <a:t> </a:t>
            </a:r>
            <a:r>
              <a:rPr lang="en-US" sz="1800" dirty="0" err="1"/>
              <a:t>làm</a:t>
            </a:r>
            <a:r>
              <a:rPr lang="en-US" sz="1800" dirty="0"/>
              <a:t> </a:t>
            </a:r>
            <a:r>
              <a:rPr lang="en-US" sz="1800" dirty="0" err="1"/>
              <a:t>mất</a:t>
            </a:r>
            <a:r>
              <a:rPr lang="en-US" sz="1800" dirty="0"/>
              <a:t> </a:t>
            </a:r>
            <a:r>
              <a:rPr lang="en-US" sz="1800" dirty="0" err="1"/>
              <a:t>bất</a:t>
            </a:r>
            <a:r>
              <a:rPr lang="en-US" sz="1800" dirty="0"/>
              <a:t> </a:t>
            </a:r>
            <a:r>
              <a:rPr lang="en-US" sz="1800" dirty="0" err="1"/>
              <a:t>kỳ</a:t>
            </a:r>
            <a:r>
              <a:rPr lang="en-US" sz="1800" dirty="0"/>
              <a:t> </a:t>
            </a:r>
            <a:r>
              <a:rPr lang="en-US" sz="1800" dirty="0" err="1"/>
              <a:t>thông</a:t>
            </a:r>
            <a:r>
              <a:rPr lang="en-US" sz="1800" dirty="0"/>
              <a:t> tin </a:t>
            </a:r>
            <a:r>
              <a:rPr lang="en-US" sz="1800" dirty="0" err="1"/>
              <a:t>nào</a:t>
            </a:r>
            <a:r>
              <a:rPr lang="en-US" sz="1800" dirty="0"/>
              <a:t>.</a:t>
            </a:r>
          </a:p>
          <a:p>
            <a:pPr marL="0" indent="0">
              <a:buNone/>
            </a:pPr>
            <a:r>
              <a:rPr lang="en-US" sz="1800" dirty="0"/>
              <a:t>5. Scaling</a:t>
            </a:r>
          </a:p>
          <a:p>
            <a:pPr>
              <a:buFontTx/>
              <a:buChar char="-"/>
            </a:pPr>
            <a:r>
              <a:rPr lang="en-US" sz="1800" dirty="0" err="1"/>
              <a:t>Trong</a:t>
            </a:r>
            <a:r>
              <a:rPr lang="en-US" sz="1800" dirty="0"/>
              <a:t> </a:t>
            </a:r>
            <a:r>
              <a:rPr lang="en-US" sz="1800" dirty="0" err="1"/>
              <a:t>hầu</a:t>
            </a:r>
            <a:r>
              <a:rPr lang="en-US" sz="1800" dirty="0"/>
              <a:t> </a:t>
            </a:r>
            <a:r>
              <a:rPr lang="en-US" sz="1800" dirty="0" err="1"/>
              <a:t>hết</a:t>
            </a:r>
            <a:r>
              <a:rPr lang="en-US" sz="1800" dirty="0"/>
              <a:t> </a:t>
            </a:r>
            <a:r>
              <a:rPr lang="en-US" sz="1800" dirty="0" err="1"/>
              <a:t>các</a:t>
            </a:r>
            <a:r>
              <a:rPr lang="en-US" sz="1800" dirty="0"/>
              <a:t> </a:t>
            </a:r>
            <a:r>
              <a:rPr lang="en-US" sz="1800" dirty="0" err="1"/>
              <a:t>trường</a:t>
            </a:r>
            <a:r>
              <a:rPr lang="en-US" sz="1800" dirty="0"/>
              <a:t> </a:t>
            </a:r>
            <a:r>
              <a:rPr lang="en-US" sz="1800" dirty="0" err="1"/>
              <a:t>hợp</a:t>
            </a:r>
            <a:r>
              <a:rPr lang="en-US" sz="1800" dirty="0"/>
              <a:t>, </a:t>
            </a:r>
            <a:r>
              <a:rPr lang="en-US" sz="1800" dirty="0" err="1"/>
              <a:t>các</a:t>
            </a:r>
            <a:r>
              <a:rPr lang="en-US" sz="1800" dirty="0"/>
              <a:t> </a:t>
            </a:r>
            <a:r>
              <a:rPr lang="en-US" sz="1800" dirty="0" err="1"/>
              <a:t>đặc</a:t>
            </a:r>
            <a:r>
              <a:rPr lang="en-US" sz="1800" dirty="0"/>
              <a:t> </a:t>
            </a:r>
            <a:r>
              <a:rPr lang="en-US" sz="1800" dirty="0" err="1"/>
              <a:t>điểm</a:t>
            </a:r>
            <a:r>
              <a:rPr lang="en-US" sz="1800" dirty="0"/>
              <a:t> </a:t>
            </a:r>
            <a:r>
              <a:rPr lang="en-US" sz="1800" dirty="0" err="1"/>
              <a:t>số</a:t>
            </a:r>
            <a:r>
              <a:rPr lang="en-US" sz="1800" dirty="0"/>
              <a:t> </a:t>
            </a:r>
            <a:r>
              <a:rPr lang="en-US" sz="1800" dirty="0" err="1"/>
              <a:t>của</a:t>
            </a:r>
            <a:r>
              <a:rPr lang="en-US" sz="1800" dirty="0"/>
              <a:t> </a:t>
            </a:r>
            <a:r>
              <a:rPr lang="en-US" sz="1800" dirty="0" err="1"/>
              <a:t>tập</a:t>
            </a:r>
            <a:r>
              <a:rPr lang="en-US" sz="1800" dirty="0"/>
              <a:t> </a:t>
            </a:r>
            <a:r>
              <a:rPr lang="en-US" sz="1800" dirty="0" err="1"/>
              <a:t>dữ</a:t>
            </a:r>
            <a:r>
              <a:rPr lang="en-US" sz="1800" dirty="0"/>
              <a:t> lieu </a:t>
            </a:r>
            <a:r>
              <a:rPr lang="en-US" sz="1800" dirty="0" err="1"/>
              <a:t>không</a:t>
            </a:r>
            <a:r>
              <a:rPr lang="en-US" sz="1800" dirty="0"/>
              <a:t> </a:t>
            </a:r>
            <a:r>
              <a:rPr lang="en-US" sz="1800" dirty="0" err="1"/>
              <a:t>có</a:t>
            </a:r>
            <a:r>
              <a:rPr lang="en-US" sz="1800" dirty="0"/>
              <a:t> </a:t>
            </a:r>
            <a:r>
              <a:rPr lang="en-US" sz="1800" dirty="0" err="1"/>
              <a:t>một</a:t>
            </a:r>
            <a:r>
              <a:rPr lang="en-US" sz="1800" dirty="0"/>
              <a:t> </a:t>
            </a:r>
            <a:r>
              <a:rPr lang="en-US" sz="1800" dirty="0" err="1"/>
              <a:t>phạm</a:t>
            </a:r>
            <a:r>
              <a:rPr lang="en-US" sz="1800" dirty="0"/>
              <a:t> vi </a:t>
            </a:r>
            <a:r>
              <a:rPr lang="en-US" sz="1800" dirty="0" err="1"/>
              <a:t>nhất</a:t>
            </a:r>
            <a:r>
              <a:rPr lang="en-US" sz="1800" dirty="0"/>
              <a:t> </a:t>
            </a:r>
            <a:r>
              <a:rPr lang="en-US" sz="1800" dirty="0" err="1"/>
              <a:t>định</a:t>
            </a:r>
            <a:r>
              <a:rPr lang="en-US" sz="1800" dirty="0"/>
              <a:t> </a:t>
            </a:r>
            <a:r>
              <a:rPr lang="en-US" sz="1800" dirty="0" err="1"/>
              <a:t>và</a:t>
            </a:r>
            <a:r>
              <a:rPr lang="en-US" sz="1800" dirty="0"/>
              <a:t> </a:t>
            </a:r>
            <a:r>
              <a:rPr lang="en-US" sz="1800" dirty="0" err="1"/>
              <a:t>chúng</a:t>
            </a:r>
            <a:r>
              <a:rPr lang="en-US" sz="1800" dirty="0"/>
              <a:t> </a:t>
            </a:r>
            <a:r>
              <a:rPr lang="en-US" sz="1800" dirty="0" err="1"/>
              <a:t>khác</a:t>
            </a:r>
            <a:r>
              <a:rPr lang="en-US" sz="1800" dirty="0"/>
              <a:t> </a:t>
            </a:r>
            <a:r>
              <a:rPr lang="en-US" sz="1800" dirty="0" err="1"/>
              <a:t>nhau</a:t>
            </a:r>
            <a:r>
              <a:rPr lang="en-US" sz="1800" dirty="0"/>
              <a:t>. </a:t>
            </a:r>
            <a:r>
              <a:rPr lang="en-US" sz="1800" dirty="0" err="1"/>
              <a:t>Trong</a:t>
            </a:r>
            <a:r>
              <a:rPr lang="en-US" sz="1800" dirty="0"/>
              <a:t> </a:t>
            </a:r>
            <a:r>
              <a:rPr lang="en-US" sz="1800" dirty="0" err="1"/>
              <a:t>cuộc</a:t>
            </a:r>
            <a:r>
              <a:rPr lang="en-US" sz="1800" dirty="0"/>
              <a:t> song, that </a:t>
            </a:r>
            <a:r>
              <a:rPr lang="en-US" sz="1800" dirty="0" err="1"/>
              <a:t>vô</a:t>
            </a:r>
            <a:r>
              <a:rPr lang="en-US" sz="1800" dirty="0"/>
              <a:t> </a:t>
            </a:r>
            <a:r>
              <a:rPr lang="en-US" sz="1800" dirty="0" err="1"/>
              <a:t>nghĩa</a:t>
            </a:r>
            <a:r>
              <a:rPr lang="en-US" sz="1800" dirty="0"/>
              <a:t> </a:t>
            </a:r>
            <a:r>
              <a:rPr lang="en-US" sz="1800" dirty="0" err="1"/>
              <a:t>khi</a:t>
            </a:r>
            <a:r>
              <a:rPr lang="en-US" sz="1800" dirty="0"/>
              <a:t> </a:t>
            </a:r>
            <a:r>
              <a:rPr lang="en-US" sz="1800" dirty="0" err="1"/>
              <a:t>mong</a:t>
            </a:r>
            <a:r>
              <a:rPr lang="en-US" sz="1800" dirty="0"/>
              <a:t> </a:t>
            </a:r>
            <a:r>
              <a:rPr lang="en-US" sz="1800" dirty="0" err="1"/>
              <a:t>đợi</a:t>
            </a:r>
            <a:r>
              <a:rPr lang="en-US" sz="1800" dirty="0"/>
              <a:t> </a:t>
            </a:r>
            <a:r>
              <a:rPr lang="en-US" sz="1800" dirty="0" err="1"/>
              <a:t>các</a:t>
            </a:r>
            <a:r>
              <a:rPr lang="en-US" sz="1800" dirty="0"/>
              <a:t> </a:t>
            </a:r>
            <a:r>
              <a:rPr lang="en-US" sz="1800" dirty="0" err="1"/>
              <a:t>cột</a:t>
            </a:r>
            <a:r>
              <a:rPr lang="en-US" sz="1800" dirty="0"/>
              <a:t> </a:t>
            </a:r>
            <a:r>
              <a:rPr lang="en-US" sz="1800" dirty="0" err="1"/>
              <a:t>tuổi</a:t>
            </a:r>
            <a:r>
              <a:rPr lang="en-US" sz="1800" dirty="0"/>
              <a:t> </a:t>
            </a:r>
            <a:r>
              <a:rPr lang="en-US" sz="1800" dirty="0" err="1"/>
              <a:t>tác</a:t>
            </a:r>
            <a:r>
              <a:rPr lang="en-US" sz="1800" dirty="0"/>
              <a:t> </a:t>
            </a:r>
            <a:r>
              <a:rPr lang="en-US" sz="1800" dirty="0" err="1"/>
              <a:t>và</a:t>
            </a:r>
            <a:r>
              <a:rPr lang="en-US" sz="1800" dirty="0"/>
              <a:t> </a:t>
            </a:r>
            <a:r>
              <a:rPr lang="en-US" sz="1800" dirty="0" err="1"/>
              <a:t>thu</a:t>
            </a:r>
            <a:r>
              <a:rPr lang="en-US" sz="1800" dirty="0"/>
              <a:t> </a:t>
            </a:r>
            <a:r>
              <a:rPr lang="en-US" sz="1800" dirty="0" err="1"/>
              <a:t>nhập</a:t>
            </a:r>
            <a:r>
              <a:rPr lang="en-US" sz="1800" dirty="0"/>
              <a:t> </a:t>
            </a:r>
            <a:r>
              <a:rPr lang="en-US" sz="1800" dirty="0" err="1"/>
              <a:t>có</a:t>
            </a:r>
            <a:r>
              <a:rPr lang="en-US" sz="1800" dirty="0"/>
              <a:t> </a:t>
            </a:r>
            <a:r>
              <a:rPr lang="en-US" sz="1800" dirty="0" err="1"/>
              <a:t>cùng</a:t>
            </a:r>
            <a:r>
              <a:rPr lang="en-US" sz="1800" dirty="0"/>
              <a:t> </a:t>
            </a:r>
            <a:r>
              <a:rPr lang="en-US" sz="1800" dirty="0" err="1"/>
              <a:t>phạm</a:t>
            </a:r>
            <a:r>
              <a:rPr lang="en-US" sz="1800" dirty="0"/>
              <a:t> vi. </a:t>
            </a:r>
            <a:r>
              <a:rPr lang="en-US" sz="1800" dirty="0" err="1"/>
              <a:t>Nhưng</a:t>
            </a:r>
            <a:r>
              <a:rPr lang="en-US" sz="1800" dirty="0"/>
              <a:t> </a:t>
            </a:r>
            <a:r>
              <a:rPr lang="en-US" sz="1800" dirty="0" err="1"/>
              <a:t>từ</a:t>
            </a:r>
            <a:r>
              <a:rPr lang="en-US" sz="1800" dirty="0"/>
              <a:t> </a:t>
            </a:r>
            <a:r>
              <a:rPr lang="en-US" sz="1800" dirty="0" err="1"/>
              <a:t>quan</a:t>
            </a:r>
            <a:r>
              <a:rPr lang="en-US" sz="1800" dirty="0"/>
              <a:t> </a:t>
            </a:r>
            <a:r>
              <a:rPr lang="en-US" sz="1800" dirty="0" err="1"/>
              <a:t>điểm</a:t>
            </a:r>
            <a:r>
              <a:rPr lang="en-US" sz="1800" dirty="0"/>
              <a:t> ML, </a:t>
            </a:r>
            <a:r>
              <a:rPr lang="en-US" sz="1800" dirty="0" err="1"/>
              <a:t>làm</a:t>
            </a:r>
            <a:r>
              <a:rPr lang="en-US" sz="1800" dirty="0"/>
              <a:t> </a:t>
            </a:r>
            <a:r>
              <a:rPr lang="en-US" sz="1800" dirty="0" err="1"/>
              <a:t>thế</a:t>
            </a:r>
            <a:r>
              <a:rPr lang="en-US" sz="1800" dirty="0"/>
              <a:t> </a:t>
            </a:r>
            <a:r>
              <a:rPr lang="en-US" sz="1800" dirty="0" err="1"/>
              <a:t>nào</a:t>
            </a:r>
            <a:r>
              <a:rPr lang="en-US" sz="1800" dirty="0"/>
              <a:t> </a:t>
            </a:r>
            <a:r>
              <a:rPr lang="en-US" sz="1800" dirty="0" err="1"/>
              <a:t>để</a:t>
            </a:r>
            <a:r>
              <a:rPr lang="en-US" sz="1800" dirty="0"/>
              <a:t> so </a:t>
            </a:r>
            <a:r>
              <a:rPr lang="en-US" sz="1800" dirty="0" err="1"/>
              <a:t>sánh</a:t>
            </a:r>
            <a:r>
              <a:rPr lang="en-US" sz="1800" dirty="0"/>
              <a:t> </a:t>
            </a:r>
            <a:r>
              <a:rPr lang="en-US" sz="1800" dirty="0" err="1"/>
              <a:t>hai</a:t>
            </a:r>
            <a:r>
              <a:rPr lang="en-US" sz="1800" dirty="0"/>
              <a:t> </a:t>
            </a:r>
            <a:r>
              <a:rPr lang="en-US" sz="1800" dirty="0" err="1"/>
              <a:t>cột</a:t>
            </a:r>
            <a:r>
              <a:rPr lang="en-US" sz="1800" dirty="0"/>
              <a:t> </a:t>
            </a:r>
            <a:r>
              <a:rPr lang="en-US" sz="1800" dirty="0" err="1"/>
              <a:t>này</a:t>
            </a:r>
            <a:r>
              <a:rPr lang="en-US" sz="1800" dirty="0"/>
              <a:t> ?</a:t>
            </a:r>
          </a:p>
          <a:p>
            <a:pPr>
              <a:buFontTx/>
              <a:buChar char="-"/>
            </a:pPr>
            <a:r>
              <a:rPr lang="en-US" sz="1800" dirty="0" err="1"/>
              <a:t>Kỹ</a:t>
            </a:r>
            <a:r>
              <a:rPr lang="en-US" sz="1800" dirty="0"/>
              <a:t> </a:t>
            </a:r>
            <a:r>
              <a:rPr lang="en-US" sz="1800" dirty="0" err="1"/>
              <a:t>thuật</a:t>
            </a:r>
            <a:r>
              <a:rPr lang="en-US" sz="1800" dirty="0"/>
              <a:t> scaling </a:t>
            </a:r>
            <a:r>
              <a:rPr lang="en-US" sz="1800" dirty="0" err="1"/>
              <a:t>giải</a:t>
            </a:r>
            <a:r>
              <a:rPr lang="en-US" sz="1800" dirty="0"/>
              <a:t> </a:t>
            </a:r>
            <a:r>
              <a:rPr lang="en-US" sz="1800" dirty="0" err="1"/>
              <a:t>quyết</a:t>
            </a:r>
            <a:r>
              <a:rPr lang="en-US" sz="1800" dirty="0"/>
              <a:t> </a:t>
            </a:r>
            <a:r>
              <a:rPr lang="en-US" sz="1800" dirty="0" err="1"/>
              <a:t>vấn</a:t>
            </a:r>
            <a:r>
              <a:rPr lang="en-US" sz="1800" dirty="0"/>
              <a:t> </a:t>
            </a:r>
            <a:r>
              <a:rPr lang="en-US" sz="1800" dirty="0" err="1"/>
              <a:t>đề</a:t>
            </a:r>
            <a:r>
              <a:rPr lang="en-US" sz="1800" dirty="0"/>
              <a:t> </a:t>
            </a:r>
            <a:r>
              <a:rPr lang="en-US" sz="1800" dirty="0" err="1"/>
              <a:t>này</a:t>
            </a:r>
            <a:r>
              <a:rPr lang="en-US" sz="1800" dirty="0"/>
              <a:t>, </a:t>
            </a:r>
            <a:r>
              <a:rPr lang="en-US" sz="1800" dirty="0" err="1"/>
              <a:t>các</a:t>
            </a:r>
            <a:r>
              <a:rPr lang="en-US" sz="1800" dirty="0"/>
              <a:t> </a:t>
            </a:r>
            <a:r>
              <a:rPr lang="en-US" sz="1800" dirty="0" err="1"/>
              <a:t>đặc</a:t>
            </a:r>
            <a:r>
              <a:rPr lang="en-US" sz="1800" dirty="0"/>
              <a:t> </a:t>
            </a:r>
            <a:r>
              <a:rPr lang="en-US" sz="1800" dirty="0" err="1"/>
              <a:t>trưng</a:t>
            </a:r>
            <a:r>
              <a:rPr lang="en-US" sz="1800" dirty="0"/>
              <a:t> </a:t>
            </a:r>
            <a:r>
              <a:rPr lang="en-US" sz="1800" dirty="0" err="1"/>
              <a:t>liên</a:t>
            </a:r>
            <a:r>
              <a:rPr lang="en-US" sz="1800" dirty="0"/>
              <a:t> </a:t>
            </a:r>
            <a:r>
              <a:rPr lang="en-US" sz="1800" dirty="0" err="1"/>
              <a:t>tục</a:t>
            </a:r>
            <a:r>
              <a:rPr lang="en-US" sz="1800" dirty="0"/>
              <a:t> </a:t>
            </a:r>
            <a:r>
              <a:rPr lang="en-US" sz="1800" dirty="0" err="1"/>
              <a:t>trở</a:t>
            </a:r>
            <a:r>
              <a:rPr lang="en-US" sz="1800" dirty="0"/>
              <a:t> </a:t>
            </a:r>
            <a:r>
              <a:rPr lang="en-US" sz="1800" dirty="0" err="1"/>
              <a:t>nên</a:t>
            </a:r>
            <a:r>
              <a:rPr lang="en-US" sz="1800" dirty="0"/>
              <a:t> </a:t>
            </a:r>
            <a:r>
              <a:rPr lang="en-US" sz="1800" dirty="0" err="1"/>
              <a:t>giong</a:t>
            </a:r>
            <a:r>
              <a:rPr lang="en-US" sz="1800" dirty="0"/>
              <a:t> </a:t>
            </a:r>
            <a:r>
              <a:rPr lang="en-US" sz="1800" dirty="0" err="1"/>
              <a:t>nhau</a:t>
            </a:r>
            <a:r>
              <a:rPr lang="en-US" sz="1800" dirty="0"/>
              <a:t> </a:t>
            </a:r>
            <a:r>
              <a:rPr lang="en-US" sz="1800" dirty="0" err="1"/>
              <a:t>về</a:t>
            </a:r>
            <a:r>
              <a:rPr lang="en-US" sz="1800" dirty="0"/>
              <a:t> </a:t>
            </a:r>
            <a:r>
              <a:rPr lang="en-US" sz="1800" dirty="0" err="1"/>
              <a:t>phạm</a:t>
            </a:r>
            <a:r>
              <a:rPr lang="en-US" sz="1800" dirty="0"/>
              <a:t> vi, </a:t>
            </a:r>
            <a:r>
              <a:rPr lang="en-US" sz="1800" dirty="0" err="1"/>
              <a:t>sau</a:t>
            </a:r>
            <a:r>
              <a:rPr lang="en-US" sz="1800" dirty="0"/>
              <a:t> </a:t>
            </a:r>
            <a:r>
              <a:rPr lang="en-US" sz="1800" dirty="0" err="1"/>
              <a:t>một</a:t>
            </a:r>
            <a:r>
              <a:rPr lang="en-US" sz="1800" dirty="0"/>
              <a:t> </a:t>
            </a:r>
            <a:r>
              <a:rPr lang="en-US" sz="1800" dirty="0" err="1"/>
              <a:t>quá</a:t>
            </a:r>
            <a:r>
              <a:rPr lang="en-US" sz="1800" dirty="0"/>
              <a:t> </a:t>
            </a:r>
            <a:r>
              <a:rPr lang="en-US" sz="1800" dirty="0" err="1"/>
              <a:t>trình</a:t>
            </a:r>
            <a:r>
              <a:rPr lang="en-US" sz="1800" dirty="0"/>
              <a:t> </a:t>
            </a:r>
            <a:r>
              <a:rPr lang="en-US" sz="1800" dirty="0" err="1"/>
              <a:t>mở</a:t>
            </a:r>
            <a:r>
              <a:rPr lang="en-US" sz="1800" dirty="0"/>
              <a:t> </a:t>
            </a:r>
            <a:r>
              <a:rPr lang="en-US" sz="1800" dirty="0" err="1"/>
              <a:t>rộng</a:t>
            </a:r>
            <a:r>
              <a:rPr lang="en-US" sz="1800" dirty="0"/>
              <a:t> </a:t>
            </a:r>
            <a:r>
              <a:rPr lang="en-US" sz="1800" dirty="0" err="1"/>
              <a:t>quy</a:t>
            </a:r>
            <a:r>
              <a:rPr lang="en-US" sz="1800" dirty="0"/>
              <a:t> </a:t>
            </a:r>
            <a:r>
              <a:rPr lang="en-US" sz="1800" dirty="0" err="1"/>
              <a:t>mô</a:t>
            </a:r>
            <a:r>
              <a:rPr lang="en-US" sz="1800" dirty="0"/>
              <a:t>.</a:t>
            </a:r>
          </a:p>
        </p:txBody>
      </p:sp>
    </p:spTree>
    <p:extLst>
      <p:ext uri="{BB962C8B-B14F-4D97-AF65-F5344CB8AC3E}">
        <p14:creationId xmlns:p14="http://schemas.microsoft.com/office/powerpoint/2010/main" val="245075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8E87B-6609-7769-30A7-7859E20D4138}"/>
              </a:ext>
            </a:extLst>
          </p:cNvPr>
          <p:cNvSpPr>
            <a:spLocks noGrp="1"/>
          </p:cNvSpPr>
          <p:nvPr>
            <p:ph type="title"/>
          </p:nvPr>
        </p:nvSpPr>
        <p:spPr/>
        <p:txBody>
          <a:bodyPr/>
          <a:lstStyle/>
          <a:p>
            <a:r>
              <a:rPr lang="en-VN" dirty="0"/>
              <a:t>Mục lục</a:t>
            </a:r>
          </a:p>
        </p:txBody>
      </p:sp>
      <p:sp>
        <p:nvSpPr>
          <p:cNvPr id="3" name="Content Placeholder 2">
            <a:extLst>
              <a:ext uri="{FF2B5EF4-FFF2-40B4-BE49-F238E27FC236}">
                <a16:creationId xmlns:a16="http://schemas.microsoft.com/office/drawing/2014/main" id="{2D325912-0EA9-DD30-64E6-AB32901926DE}"/>
              </a:ext>
            </a:extLst>
          </p:cNvPr>
          <p:cNvSpPr>
            <a:spLocks noGrp="1"/>
          </p:cNvSpPr>
          <p:nvPr>
            <p:ph idx="1"/>
          </p:nvPr>
        </p:nvSpPr>
        <p:spPr/>
        <p:txBody>
          <a:bodyPr>
            <a:normAutofit lnSpcReduction="10000"/>
          </a:bodyPr>
          <a:lstStyle/>
          <a:p>
            <a:r>
              <a:rPr lang="en-VN" dirty="0"/>
              <a:t>Feature là gì? Feature Engineering là gì?</a:t>
            </a:r>
          </a:p>
          <a:p>
            <a:r>
              <a:rPr lang="en-VN" dirty="0"/>
              <a:t>Tầm quan trọng và tại sao Feature Engineering được sử dụng.</a:t>
            </a:r>
          </a:p>
          <a:p>
            <a:r>
              <a:rPr lang="en-US" dirty="0"/>
              <a:t>C</a:t>
            </a:r>
            <a:r>
              <a:rPr lang="en-VN" dirty="0"/>
              <a:t>ác quy trình chính của Feature Engineering.</a:t>
            </a:r>
          </a:p>
          <a:p>
            <a:r>
              <a:rPr lang="en-VN" dirty="0"/>
              <a:t>Kỹ thuật Feature Engineering</a:t>
            </a:r>
          </a:p>
          <a:p>
            <a:pPr marL="457200" lvl="1" indent="0">
              <a:buNone/>
            </a:pPr>
            <a:r>
              <a:rPr lang="en-VN" dirty="0"/>
              <a:t>+ Imputation ( quy kết )</a:t>
            </a:r>
          </a:p>
          <a:p>
            <a:pPr marL="457200" lvl="1" indent="0">
              <a:buNone/>
            </a:pPr>
            <a:r>
              <a:rPr lang="en-VN" dirty="0"/>
              <a:t>+ Handling Outlies( xử lí ngoại lệ )</a:t>
            </a:r>
          </a:p>
          <a:p>
            <a:pPr marL="457200" lvl="1" indent="0">
              <a:buNone/>
            </a:pPr>
            <a:r>
              <a:rPr lang="en-VN" dirty="0"/>
              <a:t>+ Transformations( Những biến đổi )</a:t>
            </a:r>
          </a:p>
          <a:p>
            <a:pPr marL="457200" lvl="1" indent="0">
              <a:buNone/>
            </a:pPr>
            <a:r>
              <a:rPr lang="en-VN" dirty="0"/>
              <a:t>+ Encoding ( mã hoá )</a:t>
            </a:r>
          </a:p>
          <a:p>
            <a:pPr marL="457200" lvl="1" indent="0">
              <a:buNone/>
            </a:pPr>
            <a:r>
              <a:rPr lang="en-VN" dirty="0"/>
              <a:t>+ Scaling ( Normalization &amp; Standardization </a:t>
            </a:r>
            <a:r>
              <a:rPr lang="en-VN"/>
              <a:t>) </a:t>
            </a:r>
            <a:endParaRPr lang="en-VN" dirty="0"/>
          </a:p>
          <a:p>
            <a:pPr marL="457200" lvl="1" indent="0">
              <a:buNone/>
            </a:pPr>
            <a:r>
              <a:rPr lang="en-VN" dirty="0"/>
              <a:t>+ Binning ( Ràng buộc ) </a:t>
            </a:r>
          </a:p>
        </p:txBody>
      </p:sp>
    </p:spTree>
    <p:extLst>
      <p:ext uri="{BB962C8B-B14F-4D97-AF65-F5344CB8AC3E}">
        <p14:creationId xmlns:p14="http://schemas.microsoft.com/office/powerpoint/2010/main" val="337199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 name="Rectangle 61">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Content Placeholder 5" descr="An abstract genetic concept">
            <a:extLst>
              <a:ext uri="{FF2B5EF4-FFF2-40B4-BE49-F238E27FC236}">
                <a16:creationId xmlns:a16="http://schemas.microsoft.com/office/drawing/2014/main" id="{D1C2D421-1121-D007-CD03-D5EEC15F5FC4}"/>
              </a:ext>
            </a:extLst>
          </p:cNvPr>
          <p:cNvPicPr>
            <a:picLocks noChangeAspect="1"/>
          </p:cNvPicPr>
          <p:nvPr/>
        </p:nvPicPr>
        <p:blipFill rotWithShape="1">
          <a:blip r:embed="rId3"/>
          <a:srcRect t="8424" r="3" b="3061"/>
          <a:stretch/>
        </p:blipFill>
        <p:spPr>
          <a:xfrm>
            <a:off x="1" y="-6178"/>
            <a:ext cx="12191999" cy="6857999"/>
          </a:xfrm>
          <a:prstGeom prst="rect">
            <a:avLst/>
          </a:prstGeom>
        </p:spPr>
      </p:pic>
      <p:grpSp>
        <p:nvGrpSpPr>
          <p:cNvPr id="108" name="Group 63">
            <a:extLst>
              <a:ext uri="{FF2B5EF4-FFF2-40B4-BE49-F238E27FC236}">
                <a16:creationId xmlns:a16="http://schemas.microsoft.com/office/drawing/2014/main" id="{89C6B508-0B2C-4D80-99F6-BC8C9C6934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5511" y="805742"/>
            <a:ext cx="3647770" cy="3193211"/>
            <a:chOff x="1674895" y="1345036"/>
            <a:chExt cx="5428610" cy="4210939"/>
          </a:xfrm>
        </p:grpSpPr>
        <p:sp>
          <p:nvSpPr>
            <p:cNvPr id="109" name="Rectangle 64">
              <a:extLst>
                <a:ext uri="{FF2B5EF4-FFF2-40B4-BE49-F238E27FC236}">
                  <a16:creationId xmlns:a16="http://schemas.microsoft.com/office/drawing/2014/main" id="{EA54034F-F9B1-4048-9AEF-C7AB990539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65">
              <a:extLst>
                <a:ext uri="{FF2B5EF4-FFF2-40B4-BE49-F238E27FC236}">
                  <a16:creationId xmlns:a16="http://schemas.microsoft.com/office/drawing/2014/main" id="{F583F029-E06B-49B5-9779-2E8CEFD77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68" name="Rectangle 67">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5" y="685805"/>
            <a:ext cx="3624947" cy="3193211"/>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B20C17-9622-7993-EE39-0D6AD045DB2A}"/>
              </a:ext>
            </a:extLst>
          </p:cNvPr>
          <p:cNvSpPr>
            <a:spLocks noGrp="1"/>
          </p:cNvSpPr>
          <p:nvPr>
            <p:ph type="title"/>
          </p:nvPr>
        </p:nvSpPr>
        <p:spPr>
          <a:xfrm>
            <a:off x="750914" y="799563"/>
            <a:ext cx="3543197" cy="2878986"/>
          </a:xfrm>
        </p:spPr>
        <p:txBody>
          <a:bodyPr>
            <a:normAutofit/>
          </a:bodyPr>
          <a:lstStyle/>
          <a:p>
            <a:pPr algn="ctr"/>
            <a:r>
              <a:rPr lang="en-VN" sz="3700" dirty="0"/>
              <a:t>Feature là gì? Feature Engineering là gì?</a:t>
            </a:r>
            <a:br>
              <a:rPr lang="en-VN" sz="3700" dirty="0"/>
            </a:br>
            <a:endParaRPr lang="en-VN" sz="3700" dirty="0"/>
          </a:p>
        </p:txBody>
      </p:sp>
      <p:grpSp>
        <p:nvGrpSpPr>
          <p:cNvPr id="70" name="Graphic 38">
            <a:extLst>
              <a:ext uri="{FF2B5EF4-FFF2-40B4-BE49-F238E27FC236}">
                <a16:creationId xmlns:a16="http://schemas.microsoft.com/office/drawing/2014/main" id="{6B67BE95-96EF-433C-9F29-B0732AA6B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17004"/>
            <a:ext cx="1370098" cy="508993"/>
            <a:chOff x="2267504" y="2540250"/>
            <a:chExt cx="1990951" cy="739640"/>
          </a:xfrm>
          <a:solidFill>
            <a:schemeClr val="tx1"/>
          </a:solidFill>
        </p:grpSpPr>
        <p:sp>
          <p:nvSpPr>
            <p:cNvPr id="111" name="Freeform: Shape 70">
              <a:extLst>
                <a:ext uri="{FF2B5EF4-FFF2-40B4-BE49-F238E27FC236}">
                  <a16:creationId xmlns:a16="http://schemas.microsoft.com/office/drawing/2014/main" id="{AD324976-1596-4B76-A61C-5626816B2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C44DEF24-FB22-48A2-8257-B97AD7E1A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74" name="Graphic 38">
            <a:extLst>
              <a:ext uri="{FF2B5EF4-FFF2-40B4-BE49-F238E27FC236}">
                <a16:creationId xmlns:a16="http://schemas.microsoft.com/office/drawing/2014/main" id="{36C5CE76-F42E-4B75-84C4-A9B2C8CE83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17004"/>
            <a:ext cx="1370098" cy="508993"/>
            <a:chOff x="2267504" y="2540250"/>
            <a:chExt cx="1990951" cy="739640"/>
          </a:xfrm>
          <a:solidFill>
            <a:schemeClr val="tx1">
              <a:alpha val="60000"/>
            </a:schemeClr>
          </a:solidFill>
        </p:grpSpPr>
        <p:sp>
          <p:nvSpPr>
            <p:cNvPr id="112" name="Freeform: Shape 74">
              <a:extLst>
                <a:ext uri="{FF2B5EF4-FFF2-40B4-BE49-F238E27FC236}">
                  <a16:creationId xmlns:a16="http://schemas.microsoft.com/office/drawing/2014/main" id="{F62D2BF9-9B3C-4B4B-B525-BFABA8B44A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5022D0D2-0602-4CB2-97D5-418641B4F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78" name="Graphic 4">
            <a:extLst>
              <a:ext uri="{FF2B5EF4-FFF2-40B4-BE49-F238E27FC236}">
                <a16:creationId xmlns:a16="http://schemas.microsoft.com/office/drawing/2014/main" id="{D6E8B984-55B9-4A62-A043-997D00F0A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445529"/>
            <a:ext cx="849365" cy="849366"/>
            <a:chOff x="5829300" y="3162300"/>
            <a:chExt cx="532256" cy="532257"/>
          </a:xfrm>
          <a:solidFill>
            <a:srgbClr val="FFFFFF"/>
          </a:solidFill>
        </p:grpSpPr>
        <p:sp>
          <p:nvSpPr>
            <p:cNvPr id="113" name="Freeform: Shape 78">
              <a:extLst>
                <a:ext uri="{FF2B5EF4-FFF2-40B4-BE49-F238E27FC236}">
                  <a16:creationId xmlns:a16="http://schemas.microsoft.com/office/drawing/2014/main" id="{D4FAF4A8-82EB-4F6F-B601-43EBF0BD1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6F2473F-E069-4558-9B41-E285BBE03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14" name="Freeform: Shape 80">
              <a:extLst>
                <a:ext uri="{FF2B5EF4-FFF2-40B4-BE49-F238E27FC236}">
                  <a16:creationId xmlns:a16="http://schemas.microsoft.com/office/drawing/2014/main" id="{FC9A4A76-2C9F-486C-9663-6A30A022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88431DC7-D4CB-479A-AFA4-5B0C597A2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15" name="Freeform: Shape 82">
              <a:extLst>
                <a:ext uri="{FF2B5EF4-FFF2-40B4-BE49-F238E27FC236}">
                  <a16:creationId xmlns:a16="http://schemas.microsoft.com/office/drawing/2014/main" id="{30755DA1-6F28-4612-A4A7-B915468C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116" name="Freeform: Shape 83">
              <a:extLst>
                <a:ext uri="{FF2B5EF4-FFF2-40B4-BE49-F238E27FC236}">
                  <a16:creationId xmlns:a16="http://schemas.microsoft.com/office/drawing/2014/main" id="{4616ED79-5475-49E6-A5FE-8D9DB12FB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117" name="Freeform: Shape 84">
              <a:extLst>
                <a:ext uri="{FF2B5EF4-FFF2-40B4-BE49-F238E27FC236}">
                  <a16:creationId xmlns:a16="http://schemas.microsoft.com/office/drawing/2014/main" id="{21DCEB47-7140-4682-8DBF-7667BE28F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EA931BD3-5A56-42F2-B6B5-647B28D1C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118" name="Freeform: Shape 86">
              <a:extLst>
                <a:ext uri="{FF2B5EF4-FFF2-40B4-BE49-F238E27FC236}">
                  <a16:creationId xmlns:a16="http://schemas.microsoft.com/office/drawing/2014/main" id="{820E4C8E-4190-498D-9556-6DA668A81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119" name="Freeform: Shape 87">
              <a:extLst>
                <a:ext uri="{FF2B5EF4-FFF2-40B4-BE49-F238E27FC236}">
                  <a16:creationId xmlns:a16="http://schemas.microsoft.com/office/drawing/2014/main" id="{54B2F30F-0B57-4D60-A087-CD6A471F6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120" name="Freeform: Shape 88">
              <a:extLst>
                <a:ext uri="{FF2B5EF4-FFF2-40B4-BE49-F238E27FC236}">
                  <a16:creationId xmlns:a16="http://schemas.microsoft.com/office/drawing/2014/main" id="{FC5E8C73-ED41-4214-AEE6-3C5F49384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B1F94534-FE3E-476C-870B-E714E4A66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121" name="Freeform: Shape 90">
              <a:extLst>
                <a:ext uri="{FF2B5EF4-FFF2-40B4-BE49-F238E27FC236}">
                  <a16:creationId xmlns:a16="http://schemas.microsoft.com/office/drawing/2014/main" id="{8DE6C1B0-4D58-4937-B2B7-B1207CA18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pSp>
        <p:nvGrpSpPr>
          <p:cNvPr id="122" name="Graphic 4">
            <a:extLst>
              <a:ext uri="{FF2B5EF4-FFF2-40B4-BE49-F238E27FC236}">
                <a16:creationId xmlns:a16="http://schemas.microsoft.com/office/drawing/2014/main" id="{DDFA5A3F-B050-4826-ACB4-F634DD12C7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445529"/>
            <a:ext cx="849365" cy="849366"/>
            <a:chOff x="5829300" y="3162300"/>
            <a:chExt cx="532256" cy="532257"/>
          </a:xfrm>
          <a:solidFill>
            <a:schemeClr val="tx1"/>
          </a:solidFill>
        </p:grpSpPr>
        <p:sp>
          <p:nvSpPr>
            <p:cNvPr id="123" name="Freeform: Shape 93">
              <a:extLst>
                <a:ext uri="{FF2B5EF4-FFF2-40B4-BE49-F238E27FC236}">
                  <a16:creationId xmlns:a16="http://schemas.microsoft.com/office/drawing/2014/main" id="{C45D7489-248E-4EB2-A887-30A9C396E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24" name="Freeform: Shape 94">
              <a:extLst>
                <a:ext uri="{FF2B5EF4-FFF2-40B4-BE49-F238E27FC236}">
                  <a16:creationId xmlns:a16="http://schemas.microsoft.com/office/drawing/2014/main" id="{AB6BF832-C29A-4992-8772-6B33118C5A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25" name="Freeform: Shape 95">
              <a:extLst>
                <a:ext uri="{FF2B5EF4-FFF2-40B4-BE49-F238E27FC236}">
                  <a16:creationId xmlns:a16="http://schemas.microsoft.com/office/drawing/2014/main" id="{5E06C84D-D026-40FC-A1FB-0482450B6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2D9620B-AA48-430C-BACC-01BF1B128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26" name="Freeform: Shape 97">
              <a:extLst>
                <a:ext uri="{FF2B5EF4-FFF2-40B4-BE49-F238E27FC236}">
                  <a16:creationId xmlns:a16="http://schemas.microsoft.com/office/drawing/2014/main" id="{0C7842E4-3E00-4846-B285-345F6B324B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F120E203-7898-4AE9-A9E5-F5C364415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127" name="Freeform: Shape 99">
              <a:extLst>
                <a:ext uri="{FF2B5EF4-FFF2-40B4-BE49-F238E27FC236}">
                  <a16:creationId xmlns:a16="http://schemas.microsoft.com/office/drawing/2014/main" id="{06A5C8C3-E77D-410A-8D95-0B15B8E61D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8E9CE1FB-B266-47D2-A0AC-79D1DDBAA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B8862FCB-5370-44C9-803F-017FF893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D1EC218E-7E2A-4304-96EA-1A7AA046E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C6904051-0B1B-4340-8A1F-FC345A500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8D8B68CD-1F5B-4E19-A474-4290A7386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A219F1BA-F2AD-4C0B-B881-AF7702BFA0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143439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E4062-131C-8006-C85D-10EC092E2078}"/>
              </a:ext>
            </a:extLst>
          </p:cNvPr>
          <p:cNvSpPr>
            <a:spLocks noGrp="1"/>
          </p:cNvSpPr>
          <p:nvPr>
            <p:ph type="title"/>
          </p:nvPr>
        </p:nvSpPr>
        <p:spPr/>
        <p:txBody>
          <a:bodyPr/>
          <a:lstStyle/>
          <a:p>
            <a:r>
              <a:rPr lang="en-VN" dirty="0"/>
              <a:t>Feature là gì? </a:t>
            </a:r>
          </a:p>
        </p:txBody>
      </p:sp>
      <p:sp>
        <p:nvSpPr>
          <p:cNvPr id="3" name="Content Placeholder 2">
            <a:extLst>
              <a:ext uri="{FF2B5EF4-FFF2-40B4-BE49-F238E27FC236}">
                <a16:creationId xmlns:a16="http://schemas.microsoft.com/office/drawing/2014/main" id="{4C150995-0E99-953B-C05E-36A183F5DEA7}"/>
              </a:ext>
            </a:extLst>
          </p:cNvPr>
          <p:cNvSpPr>
            <a:spLocks noGrp="1"/>
          </p:cNvSpPr>
          <p:nvPr>
            <p:ph idx="1"/>
          </p:nvPr>
        </p:nvSpPr>
        <p:spPr>
          <a:xfrm>
            <a:off x="739346" y="1559955"/>
            <a:ext cx="10515600" cy="1869045"/>
          </a:xfrm>
        </p:spPr>
        <p:txBody>
          <a:bodyPr>
            <a:normAutofit lnSpcReduction="10000"/>
          </a:bodyPr>
          <a:lstStyle/>
          <a:p>
            <a:pPr marL="0" indent="0">
              <a:buNone/>
            </a:pPr>
            <a:r>
              <a:rPr lang="en-US" sz="1800" dirty="0"/>
              <a:t>  -  </a:t>
            </a:r>
            <a:r>
              <a:rPr lang="en-US" sz="1800" dirty="0" err="1"/>
              <a:t>Nhìn</a:t>
            </a:r>
            <a:r>
              <a:rPr lang="en-US" sz="1800" dirty="0"/>
              <a:t> </a:t>
            </a:r>
            <a:r>
              <a:rPr lang="en-US" sz="1800" dirty="0" err="1"/>
              <a:t>chung</a:t>
            </a:r>
            <a:r>
              <a:rPr lang="en-US" sz="1800" dirty="0"/>
              <a:t>, </a:t>
            </a:r>
            <a:r>
              <a:rPr lang="en-US" sz="1800" dirty="0" err="1"/>
              <a:t>tất</a:t>
            </a:r>
            <a:r>
              <a:rPr lang="en-US" sz="1800" dirty="0"/>
              <a:t> </a:t>
            </a:r>
            <a:r>
              <a:rPr lang="en-US" sz="1800" dirty="0" err="1"/>
              <a:t>cả</a:t>
            </a:r>
            <a:r>
              <a:rPr lang="en-US" sz="1800" dirty="0"/>
              <a:t> </a:t>
            </a:r>
            <a:r>
              <a:rPr lang="en-US" sz="1800" dirty="0" err="1"/>
              <a:t>các</a:t>
            </a:r>
            <a:r>
              <a:rPr lang="en-US" sz="1800" dirty="0"/>
              <a:t> </a:t>
            </a:r>
            <a:r>
              <a:rPr lang="en-US" sz="1800" dirty="0" err="1"/>
              <a:t>thuật</a:t>
            </a:r>
            <a:r>
              <a:rPr lang="en-US" sz="1800" dirty="0"/>
              <a:t> </a:t>
            </a:r>
            <a:r>
              <a:rPr lang="en-US" sz="1800" dirty="0" err="1"/>
              <a:t>toán</a:t>
            </a:r>
            <a:r>
              <a:rPr lang="en-US" sz="1800" dirty="0"/>
              <a:t> </a:t>
            </a:r>
            <a:r>
              <a:rPr lang="en-US" sz="1800" dirty="0" err="1"/>
              <a:t>học</a:t>
            </a:r>
            <a:r>
              <a:rPr lang="en-US" sz="1800" dirty="0"/>
              <a:t> </a:t>
            </a:r>
            <a:r>
              <a:rPr lang="en-US" sz="1800" dirty="0" err="1"/>
              <a:t>máy</a:t>
            </a:r>
            <a:r>
              <a:rPr lang="en-US" sz="1800" dirty="0"/>
              <a:t> </a:t>
            </a:r>
            <a:r>
              <a:rPr lang="en-US" sz="1800" dirty="0" err="1"/>
              <a:t>đều</a:t>
            </a:r>
            <a:r>
              <a:rPr lang="en-US" sz="1800" dirty="0"/>
              <a:t> </a:t>
            </a:r>
            <a:r>
              <a:rPr lang="en-US" sz="1800" dirty="0" err="1"/>
              <a:t>lấy</a:t>
            </a:r>
            <a:r>
              <a:rPr lang="en-US" sz="1800" dirty="0"/>
              <a:t> </a:t>
            </a:r>
            <a:r>
              <a:rPr lang="en-US" sz="1800" dirty="0" err="1"/>
              <a:t>dữ</a:t>
            </a:r>
            <a:r>
              <a:rPr lang="en-US" sz="1800" dirty="0"/>
              <a:t> </a:t>
            </a:r>
            <a:r>
              <a:rPr lang="en-US" sz="1800" dirty="0" err="1"/>
              <a:t>liệu</a:t>
            </a:r>
            <a:r>
              <a:rPr lang="en-US" sz="1800" dirty="0"/>
              <a:t> </a:t>
            </a:r>
            <a:r>
              <a:rPr lang="en-US" sz="1800" dirty="0" err="1"/>
              <a:t>đầu</a:t>
            </a:r>
            <a:r>
              <a:rPr lang="en-US" sz="1800" dirty="0"/>
              <a:t> </a:t>
            </a:r>
            <a:r>
              <a:rPr lang="en-US" sz="1800" dirty="0" err="1"/>
              <a:t>vào</a:t>
            </a:r>
            <a:r>
              <a:rPr lang="en-US" sz="1800" dirty="0"/>
              <a:t> </a:t>
            </a:r>
            <a:r>
              <a:rPr lang="en-US" sz="1800" dirty="0" err="1"/>
              <a:t>để</a:t>
            </a:r>
            <a:r>
              <a:rPr lang="en-US" sz="1800" dirty="0"/>
              <a:t> </a:t>
            </a:r>
            <a:r>
              <a:rPr lang="en-US" sz="1800" dirty="0" err="1"/>
              <a:t>tạo</a:t>
            </a:r>
            <a:r>
              <a:rPr lang="en-US" sz="1800" dirty="0"/>
              <a:t> </a:t>
            </a:r>
            <a:r>
              <a:rPr lang="en-US" sz="1800" dirty="0" err="1"/>
              <a:t>ra</a:t>
            </a:r>
            <a:r>
              <a:rPr lang="en-US" sz="1800" dirty="0"/>
              <a:t> </a:t>
            </a:r>
            <a:r>
              <a:rPr lang="en-US" sz="1800" dirty="0" err="1"/>
              <a:t>đầu</a:t>
            </a:r>
            <a:r>
              <a:rPr lang="en-US" sz="1800" dirty="0"/>
              <a:t> </a:t>
            </a:r>
            <a:r>
              <a:rPr lang="en-US" sz="1800" dirty="0" err="1"/>
              <a:t>ra.</a:t>
            </a:r>
            <a:r>
              <a:rPr lang="en-US" sz="1800" dirty="0"/>
              <a:t> </a:t>
            </a:r>
            <a:r>
              <a:rPr lang="en-US" sz="1800" dirty="0" err="1"/>
              <a:t>Dữ</a:t>
            </a:r>
            <a:r>
              <a:rPr lang="en-US" sz="1800" dirty="0"/>
              <a:t> </a:t>
            </a:r>
            <a:r>
              <a:rPr lang="en-US" sz="1800" dirty="0" err="1"/>
              <a:t>liệu</a:t>
            </a:r>
            <a:r>
              <a:rPr lang="en-US" sz="1800" dirty="0"/>
              <a:t> </a:t>
            </a:r>
            <a:r>
              <a:rPr lang="en-US" sz="1800" dirty="0" err="1"/>
              <a:t>đầu</a:t>
            </a:r>
            <a:r>
              <a:rPr lang="en-US" sz="1800" dirty="0"/>
              <a:t> </a:t>
            </a:r>
            <a:r>
              <a:rPr lang="en-US" sz="1800" dirty="0" err="1"/>
              <a:t>vào</a:t>
            </a:r>
            <a:r>
              <a:rPr lang="en-US" sz="1800" dirty="0"/>
              <a:t> </a:t>
            </a:r>
            <a:r>
              <a:rPr lang="en-US" sz="1800" dirty="0" err="1"/>
              <a:t>vẫn</a:t>
            </a:r>
            <a:r>
              <a:rPr lang="en-US" sz="1800" dirty="0"/>
              <a:t> </a:t>
            </a:r>
            <a:r>
              <a:rPr lang="en-US" sz="1800" dirty="0" err="1"/>
              <a:t>ở</a:t>
            </a:r>
            <a:r>
              <a:rPr lang="en-US" sz="1800" dirty="0"/>
              <a:t> </a:t>
            </a:r>
            <a:r>
              <a:rPr lang="en-US" sz="1800" dirty="0" err="1"/>
              <a:t>dạng</a:t>
            </a:r>
            <a:r>
              <a:rPr lang="en-US" sz="1800" dirty="0"/>
              <a:t> </a:t>
            </a:r>
            <a:r>
              <a:rPr lang="en-US" sz="1800" dirty="0" err="1"/>
              <a:t>bảng</a:t>
            </a:r>
            <a:r>
              <a:rPr lang="en-US" sz="1800" dirty="0"/>
              <a:t> bao </a:t>
            </a:r>
            <a:r>
              <a:rPr lang="en-US" sz="1800" dirty="0" err="1"/>
              <a:t>gồm</a:t>
            </a:r>
            <a:r>
              <a:rPr lang="en-US" sz="1800" dirty="0"/>
              <a:t> </a:t>
            </a:r>
            <a:r>
              <a:rPr lang="en-US" sz="1800" dirty="0" err="1"/>
              <a:t>các</a:t>
            </a:r>
            <a:r>
              <a:rPr lang="en-US" sz="1800" dirty="0"/>
              <a:t> </a:t>
            </a:r>
            <a:r>
              <a:rPr lang="en-US" sz="1800" dirty="0" err="1"/>
              <a:t>hàng</a:t>
            </a:r>
            <a:r>
              <a:rPr lang="en-US" sz="1800" dirty="0"/>
              <a:t> ( </a:t>
            </a:r>
            <a:r>
              <a:rPr lang="en-US" sz="1800" dirty="0" err="1"/>
              <a:t>trường</a:t>
            </a:r>
            <a:r>
              <a:rPr lang="en-US" sz="1800" dirty="0"/>
              <a:t> </a:t>
            </a:r>
            <a:r>
              <a:rPr lang="en-US" sz="1800" dirty="0" err="1"/>
              <a:t>hợp</a:t>
            </a:r>
            <a:r>
              <a:rPr lang="en-US" sz="1800" dirty="0"/>
              <a:t> </a:t>
            </a:r>
            <a:r>
              <a:rPr lang="en-US" sz="1800" dirty="0" err="1"/>
              <a:t>hoặc</a:t>
            </a:r>
            <a:r>
              <a:rPr lang="en-US" sz="1800" dirty="0"/>
              <a:t> </a:t>
            </a:r>
            <a:r>
              <a:rPr lang="en-US" sz="1800" dirty="0" err="1"/>
              <a:t>quan</a:t>
            </a:r>
            <a:r>
              <a:rPr lang="en-US" sz="1800" dirty="0"/>
              <a:t> </a:t>
            </a:r>
            <a:r>
              <a:rPr lang="en-US" sz="1800" dirty="0" err="1"/>
              <a:t>sát</a:t>
            </a:r>
            <a:r>
              <a:rPr lang="en-US" sz="1800" dirty="0"/>
              <a:t>) </a:t>
            </a:r>
            <a:r>
              <a:rPr lang="en-US" sz="1800" dirty="0" err="1"/>
              <a:t>và</a:t>
            </a:r>
            <a:r>
              <a:rPr lang="en-US" sz="1800" dirty="0"/>
              <a:t> </a:t>
            </a:r>
            <a:r>
              <a:rPr lang="en-US" sz="1800" dirty="0" err="1"/>
              <a:t>cột</a:t>
            </a:r>
            <a:r>
              <a:rPr lang="en-US" sz="1800" dirty="0"/>
              <a:t> ( </a:t>
            </a:r>
            <a:r>
              <a:rPr lang="en-US" sz="1800" dirty="0" err="1"/>
              <a:t>biến</a:t>
            </a:r>
            <a:r>
              <a:rPr lang="en-US" sz="1800" dirty="0"/>
              <a:t> </a:t>
            </a:r>
            <a:r>
              <a:rPr lang="en-US" sz="1800" dirty="0" err="1"/>
              <a:t>hoặc</a:t>
            </a:r>
            <a:r>
              <a:rPr lang="en-US" sz="1800" dirty="0"/>
              <a:t> </a:t>
            </a:r>
            <a:r>
              <a:rPr lang="en-US" sz="1800" dirty="0" err="1"/>
              <a:t>thuộc</a:t>
            </a:r>
            <a:r>
              <a:rPr lang="en-US" sz="1800" dirty="0"/>
              <a:t> </a:t>
            </a:r>
            <a:r>
              <a:rPr lang="en-US" sz="1800" dirty="0" err="1"/>
              <a:t>tính</a:t>
            </a:r>
            <a:r>
              <a:rPr lang="en-US" sz="1800" dirty="0"/>
              <a:t> ), </a:t>
            </a:r>
            <a:r>
              <a:rPr lang="en-US" sz="1800" dirty="0" err="1"/>
              <a:t>và</a:t>
            </a:r>
            <a:r>
              <a:rPr lang="en-US" sz="1800" dirty="0"/>
              <a:t> </a:t>
            </a:r>
            <a:r>
              <a:rPr lang="en-US" sz="1800" dirty="0" err="1"/>
              <a:t>các</a:t>
            </a:r>
            <a:r>
              <a:rPr lang="en-US" sz="1800" dirty="0"/>
              <a:t> </a:t>
            </a:r>
            <a:r>
              <a:rPr lang="en-US" sz="1800" dirty="0" err="1"/>
              <a:t>thuộc</a:t>
            </a:r>
            <a:r>
              <a:rPr lang="en-US" sz="1800" dirty="0"/>
              <a:t> </a:t>
            </a:r>
            <a:r>
              <a:rPr lang="en-US" sz="1800" dirty="0" err="1"/>
              <a:t>tính</a:t>
            </a:r>
            <a:r>
              <a:rPr lang="en-US" sz="1800" dirty="0"/>
              <a:t> </a:t>
            </a:r>
            <a:r>
              <a:rPr lang="en-US" sz="1800" dirty="0" err="1"/>
              <a:t>này</a:t>
            </a:r>
            <a:r>
              <a:rPr lang="en-US" sz="1800" dirty="0"/>
              <a:t> </a:t>
            </a:r>
            <a:r>
              <a:rPr lang="en-US" sz="1800" dirty="0" err="1"/>
              <a:t>thường</a:t>
            </a:r>
            <a:r>
              <a:rPr lang="en-US" sz="1800" dirty="0"/>
              <a:t> </a:t>
            </a:r>
            <a:r>
              <a:rPr lang="en-US" sz="1800" dirty="0" err="1"/>
              <a:t>được</a:t>
            </a:r>
            <a:r>
              <a:rPr lang="en-US" sz="1800" dirty="0"/>
              <a:t> </a:t>
            </a:r>
            <a:r>
              <a:rPr lang="en-US" sz="1800" dirty="0" err="1"/>
              <a:t>gọi</a:t>
            </a:r>
            <a:r>
              <a:rPr lang="en-US" sz="1800" dirty="0"/>
              <a:t> </a:t>
            </a:r>
            <a:r>
              <a:rPr lang="en-US" sz="1800" dirty="0" err="1"/>
              <a:t>là</a:t>
            </a:r>
            <a:r>
              <a:rPr lang="en-US" sz="1800" dirty="0"/>
              <a:t> </a:t>
            </a:r>
            <a:r>
              <a:rPr lang="en-US" sz="1800" dirty="0" err="1"/>
              <a:t>đặc</a:t>
            </a:r>
            <a:r>
              <a:rPr lang="en-US" sz="1800" dirty="0"/>
              <a:t> </a:t>
            </a:r>
            <a:r>
              <a:rPr lang="en-US" sz="1800" dirty="0" err="1"/>
              <a:t>trưng</a:t>
            </a:r>
            <a:r>
              <a:rPr lang="en-US" sz="1800" dirty="0"/>
              <a:t>. </a:t>
            </a:r>
            <a:r>
              <a:rPr lang="en-US" sz="1800" dirty="0" err="1"/>
              <a:t>Ví</a:t>
            </a:r>
            <a:r>
              <a:rPr lang="en-US" sz="1800" dirty="0"/>
              <a:t> </a:t>
            </a:r>
            <a:r>
              <a:rPr lang="en-US" sz="1800" dirty="0" err="1"/>
              <a:t>dụ</a:t>
            </a:r>
            <a:r>
              <a:rPr lang="en-US" sz="1800" dirty="0"/>
              <a:t>, </a:t>
            </a:r>
            <a:r>
              <a:rPr lang="en-US" sz="1800" dirty="0" err="1"/>
              <a:t>một</a:t>
            </a:r>
            <a:r>
              <a:rPr lang="en-US" sz="1800" dirty="0"/>
              <a:t> </a:t>
            </a:r>
            <a:r>
              <a:rPr lang="en-US" sz="1800" dirty="0" err="1"/>
              <a:t>hình</a:t>
            </a:r>
            <a:r>
              <a:rPr lang="en-US" sz="1800" dirty="0"/>
              <a:t> </a:t>
            </a:r>
            <a:r>
              <a:rPr lang="en-US" sz="1800" dirty="0" err="1"/>
              <a:t>ảnh</a:t>
            </a:r>
            <a:r>
              <a:rPr lang="en-US" sz="1800" dirty="0"/>
              <a:t> </a:t>
            </a:r>
            <a:r>
              <a:rPr lang="en-US" sz="1800" dirty="0" err="1"/>
              <a:t>là</a:t>
            </a:r>
            <a:r>
              <a:rPr lang="en-US" sz="1800" dirty="0"/>
              <a:t> </a:t>
            </a:r>
            <a:r>
              <a:rPr lang="en-US" sz="1800" dirty="0" err="1"/>
              <a:t>một</a:t>
            </a:r>
            <a:r>
              <a:rPr lang="en-US" sz="1800" dirty="0"/>
              <a:t> </a:t>
            </a:r>
            <a:r>
              <a:rPr lang="en-US" sz="1800" dirty="0" err="1"/>
              <a:t>ví</a:t>
            </a:r>
            <a:r>
              <a:rPr lang="en-US" sz="1800" dirty="0"/>
              <a:t> </a:t>
            </a:r>
            <a:r>
              <a:rPr lang="en-US" sz="1800" dirty="0" err="1"/>
              <a:t>dụ</a:t>
            </a:r>
            <a:r>
              <a:rPr lang="en-US" sz="1800" dirty="0"/>
              <a:t> </a:t>
            </a:r>
            <a:r>
              <a:rPr lang="en-US" sz="1800" dirty="0" err="1"/>
              <a:t>trong</a:t>
            </a:r>
            <a:r>
              <a:rPr lang="en-US" sz="1800" dirty="0"/>
              <a:t> </a:t>
            </a:r>
            <a:r>
              <a:rPr lang="en-US" sz="1800" dirty="0" err="1"/>
              <a:t>thị</a:t>
            </a:r>
            <a:r>
              <a:rPr lang="en-US" sz="1800" dirty="0"/>
              <a:t> </a:t>
            </a:r>
            <a:r>
              <a:rPr lang="en-US" sz="1800" dirty="0" err="1"/>
              <a:t>giác</a:t>
            </a:r>
            <a:r>
              <a:rPr lang="en-US" sz="1800" dirty="0"/>
              <a:t> </a:t>
            </a:r>
            <a:r>
              <a:rPr lang="en-US" sz="1800" dirty="0" err="1"/>
              <a:t>máy</a:t>
            </a:r>
            <a:r>
              <a:rPr lang="en-US" sz="1800" dirty="0"/>
              <a:t> </a:t>
            </a:r>
            <a:r>
              <a:rPr lang="en-US" sz="1800" dirty="0" err="1"/>
              <a:t>tính</a:t>
            </a:r>
            <a:r>
              <a:rPr lang="en-US" sz="1800" dirty="0"/>
              <a:t>, </a:t>
            </a:r>
            <a:r>
              <a:rPr lang="en-US" sz="1800" dirty="0" err="1"/>
              <a:t>nhưng</a:t>
            </a:r>
            <a:r>
              <a:rPr lang="en-US" sz="1800" dirty="0"/>
              <a:t> 1 </a:t>
            </a:r>
            <a:r>
              <a:rPr lang="en-US" sz="1800" dirty="0" err="1"/>
              <a:t>đường</a:t>
            </a:r>
            <a:r>
              <a:rPr lang="en-US" sz="1800" dirty="0"/>
              <a:t> </a:t>
            </a:r>
            <a:r>
              <a:rPr lang="en-US" sz="1800" dirty="0" err="1"/>
              <a:t>trong</a:t>
            </a:r>
            <a:r>
              <a:rPr lang="en-US" sz="1800" dirty="0"/>
              <a:t> </a:t>
            </a:r>
            <a:r>
              <a:rPr lang="en-US" sz="1800" dirty="0" err="1"/>
              <a:t>hình</a:t>
            </a:r>
            <a:r>
              <a:rPr lang="en-US" sz="1800" dirty="0"/>
              <a:t> </a:t>
            </a:r>
            <a:r>
              <a:rPr lang="en-US" sz="1800" dirty="0" err="1"/>
              <a:t>ảnh</a:t>
            </a:r>
            <a:r>
              <a:rPr lang="en-US" sz="1800" dirty="0"/>
              <a:t> </a:t>
            </a:r>
            <a:r>
              <a:rPr lang="en-US" sz="1800" dirty="0" err="1"/>
              <a:t>có</a:t>
            </a:r>
            <a:r>
              <a:rPr lang="en-US" sz="1800" dirty="0"/>
              <a:t> </a:t>
            </a:r>
            <a:r>
              <a:rPr lang="en-US" sz="1800" dirty="0" err="1"/>
              <a:t>thể</a:t>
            </a:r>
            <a:r>
              <a:rPr lang="en-US" sz="1800" dirty="0"/>
              <a:t> </a:t>
            </a:r>
            <a:r>
              <a:rPr lang="en-US" sz="1800" dirty="0" err="1"/>
              <a:t>là</a:t>
            </a:r>
            <a:r>
              <a:rPr lang="en-US" sz="1800" dirty="0"/>
              <a:t> </a:t>
            </a:r>
            <a:r>
              <a:rPr lang="en-US" sz="1800" dirty="0" err="1"/>
              <a:t>đặc</a:t>
            </a:r>
            <a:r>
              <a:rPr lang="en-US" sz="1800" dirty="0"/>
              <a:t> </a:t>
            </a:r>
            <a:r>
              <a:rPr lang="en-US" sz="1800" dirty="0" err="1"/>
              <a:t>trưng</a:t>
            </a:r>
            <a:r>
              <a:rPr lang="en-US" sz="1800" dirty="0"/>
              <a:t>. </a:t>
            </a:r>
            <a:r>
              <a:rPr lang="en-US" sz="1800" dirty="0" err="1"/>
              <a:t>Tương</a:t>
            </a:r>
            <a:r>
              <a:rPr lang="en-US" sz="1800" dirty="0"/>
              <a:t> </a:t>
            </a:r>
            <a:r>
              <a:rPr lang="en-US" sz="1800" dirty="0" err="1"/>
              <a:t>tự</a:t>
            </a:r>
            <a:r>
              <a:rPr lang="en-US" sz="1800" dirty="0"/>
              <a:t>, </a:t>
            </a:r>
            <a:r>
              <a:rPr lang="en-US" sz="1800" dirty="0" err="1"/>
              <a:t>trong</a:t>
            </a:r>
            <a:r>
              <a:rPr lang="en-US" sz="1800" dirty="0"/>
              <a:t> NLP, </a:t>
            </a:r>
            <a:r>
              <a:rPr lang="en-US" sz="1800" dirty="0" err="1"/>
              <a:t>một</a:t>
            </a:r>
            <a:r>
              <a:rPr lang="en-US" sz="1800" dirty="0"/>
              <a:t> </a:t>
            </a:r>
            <a:r>
              <a:rPr lang="en-US" sz="1800" dirty="0" err="1"/>
              <a:t>tài</a:t>
            </a:r>
            <a:r>
              <a:rPr lang="en-US" sz="1800" dirty="0"/>
              <a:t> </a:t>
            </a:r>
            <a:r>
              <a:rPr lang="en-US" sz="1800" dirty="0" err="1"/>
              <a:t>liệu</a:t>
            </a:r>
            <a:r>
              <a:rPr lang="en-US" sz="1800" dirty="0"/>
              <a:t> </a:t>
            </a:r>
            <a:r>
              <a:rPr lang="en-US" sz="1800" dirty="0" err="1"/>
              <a:t>có</a:t>
            </a:r>
            <a:r>
              <a:rPr lang="en-US" sz="1800" dirty="0"/>
              <a:t> </a:t>
            </a:r>
            <a:r>
              <a:rPr lang="en-US" sz="1800" dirty="0" err="1"/>
              <a:t>thể</a:t>
            </a:r>
            <a:r>
              <a:rPr lang="en-US" sz="1800" dirty="0"/>
              <a:t> </a:t>
            </a:r>
            <a:r>
              <a:rPr lang="en-US" sz="1800" dirty="0" err="1"/>
              <a:t>là</a:t>
            </a:r>
            <a:r>
              <a:rPr lang="en-US" sz="1800" dirty="0"/>
              <a:t> </a:t>
            </a:r>
            <a:r>
              <a:rPr lang="en-US" sz="1800" dirty="0" err="1"/>
              <a:t>một</a:t>
            </a:r>
            <a:r>
              <a:rPr lang="en-US" sz="1800" dirty="0"/>
              <a:t> </a:t>
            </a:r>
            <a:r>
              <a:rPr lang="en-US" sz="1800" dirty="0" err="1"/>
              <a:t>quan</a:t>
            </a:r>
            <a:r>
              <a:rPr lang="en-US" sz="1800" dirty="0"/>
              <a:t> </a:t>
            </a:r>
            <a:r>
              <a:rPr lang="en-US" sz="1800" dirty="0" err="1"/>
              <a:t>sát</a:t>
            </a:r>
            <a:r>
              <a:rPr lang="en-US" sz="1800" dirty="0"/>
              <a:t> </a:t>
            </a:r>
            <a:r>
              <a:rPr lang="en-US" sz="1800" dirty="0" err="1"/>
              <a:t>và</a:t>
            </a:r>
            <a:r>
              <a:rPr lang="en-US" sz="1800" dirty="0"/>
              <a:t> </a:t>
            </a:r>
            <a:r>
              <a:rPr lang="en-US" sz="1800" dirty="0" err="1"/>
              <a:t>số</a:t>
            </a:r>
            <a:r>
              <a:rPr lang="en-US" sz="1800" dirty="0"/>
              <a:t> </a:t>
            </a:r>
            <a:r>
              <a:rPr lang="en-US" sz="1800" dirty="0" err="1"/>
              <a:t>lượng</a:t>
            </a:r>
            <a:r>
              <a:rPr lang="en-US" sz="1800" dirty="0"/>
              <a:t> </a:t>
            </a:r>
            <a:r>
              <a:rPr lang="en-US" sz="1800" dirty="0" err="1"/>
              <a:t>từ</a:t>
            </a:r>
            <a:r>
              <a:rPr lang="en-US" sz="1800" dirty="0"/>
              <a:t> </a:t>
            </a:r>
            <a:r>
              <a:rPr lang="en-US" sz="1800" dirty="0" err="1"/>
              <a:t>có</a:t>
            </a:r>
            <a:r>
              <a:rPr lang="en-US" sz="1800" dirty="0"/>
              <a:t> </a:t>
            </a:r>
            <a:r>
              <a:rPr lang="en-US" sz="1800" dirty="0" err="1"/>
              <a:t>thể</a:t>
            </a:r>
            <a:r>
              <a:rPr lang="en-US" sz="1800" dirty="0"/>
              <a:t> </a:t>
            </a:r>
            <a:r>
              <a:rPr lang="en-US" sz="1800" dirty="0" err="1"/>
              <a:t>là</a:t>
            </a:r>
            <a:r>
              <a:rPr lang="en-US" sz="1800" dirty="0"/>
              <a:t> </a:t>
            </a:r>
            <a:r>
              <a:rPr lang="en-US" sz="1800" dirty="0" err="1"/>
              <a:t>đặc</a:t>
            </a:r>
            <a:r>
              <a:rPr lang="en-US" sz="1800" dirty="0"/>
              <a:t> </a:t>
            </a:r>
            <a:r>
              <a:rPr lang="en-US" sz="1800" dirty="0" err="1"/>
              <a:t>trưng</a:t>
            </a:r>
            <a:r>
              <a:rPr lang="en-US" sz="1800" dirty="0"/>
              <a:t>. </a:t>
            </a:r>
            <a:r>
              <a:rPr lang="en-US" sz="1800" dirty="0" err="1"/>
              <a:t>Vì</a:t>
            </a:r>
            <a:r>
              <a:rPr lang="en-US" sz="1800" dirty="0"/>
              <a:t> </a:t>
            </a:r>
            <a:r>
              <a:rPr lang="en-US" sz="1800" dirty="0" err="1"/>
              <a:t>vậy</a:t>
            </a:r>
            <a:r>
              <a:rPr lang="en-US" sz="1800" dirty="0"/>
              <a:t>, </a:t>
            </a:r>
            <a:r>
              <a:rPr lang="en-US" sz="1800" dirty="0" err="1"/>
              <a:t>chúng</a:t>
            </a:r>
            <a:r>
              <a:rPr lang="en-US" sz="1800" dirty="0"/>
              <a:t> ta </a:t>
            </a:r>
            <a:r>
              <a:rPr lang="en-US" sz="1800" dirty="0" err="1"/>
              <a:t>có</a:t>
            </a:r>
            <a:r>
              <a:rPr lang="en-US" sz="1800" dirty="0"/>
              <a:t> </a:t>
            </a:r>
            <a:r>
              <a:rPr lang="en-US" sz="1800" dirty="0" err="1"/>
              <a:t>thể</a:t>
            </a:r>
            <a:r>
              <a:rPr lang="en-US" sz="1800" dirty="0"/>
              <a:t> </a:t>
            </a:r>
            <a:r>
              <a:rPr lang="en-US" sz="1800" dirty="0" err="1"/>
              <a:t>nói</a:t>
            </a:r>
            <a:r>
              <a:rPr lang="en-US" sz="1800" dirty="0"/>
              <a:t> </a:t>
            </a:r>
            <a:r>
              <a:rPr lang="en-US" sz="1800" dirty="0" err="1"/>
              <a:t>đặc</a:t>
            </a:r>
            <a:r>
              <a:rPr lang="en-US" sz="1800" dirty="0"/>
              <a:t> </a:t>
            </a:r>
            <a:r>
              <a:rPr lang="en-US" sz="1800" dirty="0" err="1"/>
              <a:t>trưng</a:t>
            </a:r>
            <a:r>
              <a:rPr lang="en-US" sz="1800" dirty="0"/>
              <a:t> </a:t>
            </a:r>
            <a:r>
              <a:rPr lang="en-US" sz="1800" dirty="0" err="1"/>
              <a:t>là</a:t>
            </a:r>
            <a:r>
              <a:rPr lang="en-US" sz="1800" dirty="0"/>
              <a:t> </a:t>
            </a:r>
            <a:r>
              <a:rPr lang="en-US" sz="1800" dirty="0" err="1"/>
              <a:t>một</a:t>
            </a:r>
            <a:r>
              <a:rPr lang="en-US" sz="1800" dirty="0"/>
              <a:t> </a:t>
            </a:r>
            <a:r>
              <a:rPr lang="en-US" sz="1800" dirty="0" err="1"/>
              <a:t>thuộc</a:t>
            </a:r>
            <a:r>
              <a:rPr lang="en-US" sz="1800" dirty="0"/>
              <a:t> </a:t>
            </a:r>
            <a:r>
              <a:rPr lang="en-US" sz="1800" dirty="0" err="1"/>
              <a:t>tính</a:t>
            </a:r>
            <a:r>
              <a:rPr lang="en-US" sz="1800" dirty="0"/>
              <a:t> </a:t>
            </a:r>
            <a:r>
              <a:rPr lang="en-US" sz="1800" dirty="0" err="1"/>
              <a:t>tác</a:t>
            </a:r>
            <a:r>
              <a:rPr lang="en-US" sz="1800" dirty="0"/>
              <a:t> </a:t>
            </a:r>
            <a:r>
              <a:rPr lang="en-US" sz="1800" dirty="0" err="1"/>
              <a:t>động</a:t>
            </a:r>
            <a:r>
              <a:rPr lang="en-US" sz="1800" dirty="0"/>
              <a:t> </a:t>
            </a:r>
            <a:r>
              <a:rPr lang="en-US" sz="1800" dirty="0" err="1"/>
              <a:t>đến</a:t>
            </a:r>
            <a:r>
              <a:rPr lang="en-US" sz="1800" dirty="0"/>
              <a:t> </a:t>
            </a:r>
            <a:r>
              <a:rPr lang="en-US" sz="1800" dirty="0" err="1"/>
              <a:t>một</a:t>
            </a:r>
            <a:r>
              <a:rPr lang="en-US" sz="1800" dirty="0"/>
              <a:t> </a:t>
            </a:r>
            <a:r>
              <a:rPr lang="en-US" sz="1800" dirty="0" err="1"/>
              <a:t>vấn</a:t>
            </a:r>
            <a:r>
              <a:rPr lang="en-US" sz="1800" dirty="0"/>
              <a:t> </a:t>
            </a:r>
            <a:r>
              <a:rPr lang="en-US" sz="1800" dirty="0" err="1"/>
              <a:t>đề</a:t>
            </a:r>
            <a:r>
              <a:rPr lang="en-US" sz="1800" dirty="0"/>
              <a:t> </a:t>
            </a:r>
            <a:r>
              <a:rPr lang="en-US" sz="1800" dirty="0" err="1"/>
              <a:t>hoặc</a:t>
            </a:r>
            <a:r>
              <a:rPr lang="en-US" sz="1800" dirty="0"/>
              <a:t> </a:t>
            </a:r>
            <a:r>
              <a:rPr lang="en-US" sz="1800" dirty="0" err="1"/>
              <a:t>hữu</a:t>
            </a:r>
            <a:r>
              <a:rPr lang="en-US" sz="1800" dirty="0"/>
              <a:t> </a:t>
            </a:r>
            <a:r>
              <a:rPr lang="en-US" sz="1800" dirty="0" err="1"/>
              <a:t>ích</a:t>
            </a:r>
            <a:r>
              <a:rPr lang="en-US" sz="1800" dirty="0"/>
              <a:t> </a:t>
            </a:r>
            <a:r>
              <a:rPr lang="en-US" sz="1800" dirty="0" err="1"/>
              <a:t>cho</a:t>
            </a:r>
            <a:r>
              <a:rPr lang="en-US" sz="1800" dirty="0"/>
              <a:t> </a:t>
            </a:r>
            <a:r>
              <a:rPr lang="en-US" sz="1800" dirty="0" err="1"/>
              <a:t>vấn</a:t>
            </a:r>
            <a:r>
              <a:rPr lang="en-US" sz="1800" dirty="0"/>
              <a:t> </a:t>
            </a:r>
            <a:r>
              <a:rPr lang="en-US" sz="1800" dirty="0" err="1"/>
              <a:t>đề</a:t>
            </a:r>
            <a:r>
              <a:rPr lang="en-US" sz="1800" dirty="0"/>
              <a:t>.</a:t>
            </a:r>
          </a:p>
          <a:p>
            <a:pPr marL="0" indent="0">
              <a:buNone/>
            </a:pPr>
            <a:r>
              <a:rPr lang="en-US" sz="1800" dirty="0"/>
              <a:t> -  </a:t>
            </a:r>
            <a:r>
              <a:rPr lang="en-US" sz="1800" dirty="0" err="1"/>
              <a:t>Không</a:t>
            </a:r>
            <a:r>
              <a:rPr lang="en-US" sz="1800" dirty="0"/>
              <a:t> </a:t>
            </a:r>
            <a:r>
              <a:rPr lang="en-US" sz="1800" dirty="0" err="1"/>
              <a:t>có</a:t>
            </a:r>
            <a:r>
              <a:rPr lang="en-US" sz="1800" dirty="0"/>
              <a:t> </a:t>
            </a:r>
            <a:r>
              <a:rPr lang="en-US" sz="1800" dirty="0" err="1"/>
              <a:t>thuật</a:t>
            </a:r>
            <a:r>
              <a:rPr lang="en-US" sz="1800" dirty="0"/>
              <a:t> </a:t>
            </a:r>
            <a:r>
              <a:rPr lang="en-US" sz="1800" dirty="0" err="1"/>
              <a:t>toán</a:t>
            </a:r>
            <a:r>
              <a:rPr lang="en-US" sz="1800" dirty="0"/>
              <a:t> </a:t>
            </a:r>
            <a:r>
              <a:rPr lang="en-US" sz="1800" dirty="0" err="1"/>
              <a:t>nào</a:t>
            </a:r>
            <a:r>
              <a:rPr lang="en-US" sz="1800" dirty="0"/>
              <a:t> </a:t>
            </a:r>
            <a:r>
              <a:rPr lang="en-US" sz="1800" dirty="0" err="1"/>
              <a:t>có</a:t>
            </a:r>
            <a:r>
              <a:rPr lang="en-US" sz="1800" dirty="0"/>
              <a:t> </a:t>
            </a:r>
            <a:r>
              <a:rPr lang="en-US" sz="1800" dirty="0" err="1"/>
              <a:t>thể</a:t>
            </a:r>
            <a:r>
              <a:rPr lang="en-US" sz="1800" dirty="0"/>
              <a:t> </a:t>
            </a:r>
            <a:r>
              <a:rPr lang="en-US" sz="1800" dirty="0" err="1"/>
              <a:t>bổ</a:t>
            </a:r>
            <a:r>
              <a:rPr lang="en-US" sz="1800" dirty="0"/>
              <a:t> sung </a:t>
            </a:r>
            <a:r>
              <a:rPr lang="en-US" sz="1800" dirty="0" err="1"/>
              <a:t>lợi</a:t>
            </a:r>
            <a:r>
              <a:rPr lang="en-US" sz="1800" dirty="0"/>
              <a:t> </a:t>
            </a:r>
            <a:r>
              <a:rPr lang="en-US" sz="1800" dirty="0" err="1"/>
              <a:t>ích</a:t>
            </a:r>
            <a:r>
              <a:rPr lang="en-US" sz="1800" dirty="0"/>
              <a:t> </a:t>
            </a:r>
            <a:r>
              <a:rPr lang="en-US" sz="1800" dirty="0" err="1"/>
              <a:t>thông</a:t>
            </a:r>
            <a:r>
              <a:rPr lang="en-US" sz="1800" dirty="0"/>
              <a:t> tin </a:t>
            </a:r>
            <a:r>
              <a:rPr lang="en-US" sz="1800" dirty="0" err="1"/>
              <a:t>được</a:t>
            </a:r>
            <a:r>
              <a:rPr lang="en-US" sz="1800" dirty="0"/>
              <a:t> </a:t>
            </a:r>
            <a:r>
              <a:rPr lang="en-US" sz="1800" dirty="0" err="1"/>
              <a:t>đưa</a:t>
            </a:r>
            <a:r>
              <a:rPr lang="en-US" sz="1800" dirty="0"/>
              <a:t> </a:t>
            </a:r>
            <a:r>
              <a:rPr lang="en-US" sz="1800" dirty="0" err="1"/>
              <a:t>ra</a:t>
            </a:r>
            <a:r>
              <a:rPr lang="en-US" sz="1800" dirty="0"/>
              <a:t> </a:t>
            </a:r>
            <a:r>
              <a:rPr lang="en-US" sz="1800" dirty="0" err="1"/>
              <a:t>bởi</a:t>
            </a:r>
            <a:r>
              <a:rPr lang="en-US" sz="1800" dirty="0"/>
              <a:t> </a:t>
            </a:r>
            <a:r>
              <a:rPr lang="en-US" sz="1800" dirty="0" err="1"/>
              <a:t>trích</a:t>
            </a:r>
            <a:r>
              <a:rPr lang="en-US" sz="1800" dirty="0"/>
              <a:t> </a:t>
            </a:r>
            <a:r>
              <a:rPr lang="en-US" sz="1800" dirty="0" err="1"/>
              <a:t>xuất</a:t>
            </a:r>
            <a:r>
              <a:rPr lang="en-US" sz="1800" dirty="0"/>
              <a:t> </a:t>
            </a:r>
            <a:r>
              <a:rPr lang="en-US" sz="1800" dirty="0" err="1"/>
              <a:t>đặc</a:t>
            </a:r>
            <a:r>
              <a:rPr lang="en-US" sz="1800" dirty="0"/>
              <a:t> </a:t>
            </a:r>
            <a:r>
              <a:rPr lang="en-US" sz="1800" dirty="0" err="1"/>
              <a:t>trưng</a:t>
            </a:r>
            <a:r>
              <a:rPr lang="en-US" sz="1800" dirty="0"/>
              <a:t>  </a:t>
            </a:r>
            <a:r>
              <a:rPr lang="en-US" sz="1800" dirty="0" err="1"/>
              <a:t>chính</a:t>
            </a:r>
            <a:r>
              <a:rPr lang="en-US" sz="1800" dirty="0"/>
              <a:t> </a:t>
            </a:r>
            <a:r>
              <a:rPr lang="en-US" sz="1800" dirty="0" err="1"/>
              <a:t>xác</a:t>
            </a:r>
            <a:r>
              <a:rPr lang="en-US" sz="1800" dirty="0"/>
              <a:t>.</a:t>
            </a:r>
            <a:endParaRPr lang="en-VN" sz="1800" dirty="0"/>
          </a:p>
        </p:txBody>
      </p:sp>
      <p:pic>
        <p:nvPicPr>
          <p:cNvPr id="6" name="Picture 5" descr="A screenshot of a computer&#10;&#10;Description automatically generated">
            <a:extLst>
              <a:ext uri="{FF2B5EF4-FFF2-40B4-BE49-F238E27FC236}">
                <a16:creationId xmlns:a16="http://schemas.microsoft.com/office/drawing/2014/main" id="{36BF205D-ED96-2EC6-522F-1743E713E50C}"/>
              </a:ext>
            </a:extLst>
          </p:cNvPr>
          <p:cNvPicPr>
            <a:picLocks noChangeAspect="1"/>
          </p:cNvPicPr>
          <p:nvPr/>
        </p:nvPicPr>
        <p:blipFill rotWithShape="1">
          <a:blip r:embed="rId2"/>
          <a:srcRect t="62731"/>
          <a:stretch/>
        </p:blipFill>
        <p:spPr>
          <a:xfrm>
            <a:off x="838200" y="3429000"/>
            <a:ext cx="9726827" cy="2465173"/>
          </a:xfrm>
          <a:prstGeom prst="rect">
            <a:avLst/>
          </a:prstGeom>
        </p:spPr>
      </p:pic>
    </p:spTree>
    <p:extLst>
      <p:ext uri="{BB962C8B-B14F-4D97-AF65-F5344CB8AC3E}">
        <p14:creationId xmlns:p14="http://schemas.microsoft.com/office/powerpoint/2010/main" val="1463620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E4062-131C-8006-C85D-10EC092E2078}"/>
              </a:ext>
            </a:extLst>
          </p:cNvPr>
          <p:cNvSpPr>
            <a:spLocks noGrp="1"/>
          </p:cNvSpPr>
          <p:nvPr>
            <p:ph type="title"/>
          </p:nvPr>
        </p:nvSpPr>
        <p:spPr/>
        <p:txBody>
          <a:bodyPr/>
          <a:lstStyle/>
          <a:p>
            <a:r>
              <a:rPr lang="en-VN" dirty="0"/>
              <a:t>Feature Engineering là gì?</a:t>
            </a:r>
          </a:p>
        </p:txBody>
      </p:sp>
      <p:sp>
        <p:nvSpPr>
          <p:cNvPr id="3" name="Content Placeholder 2">
            <a:extLst>
              <a:ext uri="{FF2B5EF4-FFF2-40B4-BE49-F238E27FC236}">
                <a16:creationId xmlns:a16="http://schemas.microsoft.com/office/drawing/2014/main" id="{4C150995-0E99-953B-C05E-36A183F5DEA7}"/>
              </a:ext>
            </a:extLst>
          </p:cNvPr>
          <p:cNvSpPr>
            <a:spLocks noGrp="1"/>
          </p:cNvSpPr>
          <p:nvPr>
            <p:ph idx="1"/>
          </p:nvPr>
        </p:nvSpPr>
        <p:spPr>
          <a:xfrm>
            <a:off x="739346" y="1559955"/>
            <a:ext cx="10515600" cy="1869045"/>
          </a:xfrm>
        </p:spPr>
        <p:txBody>
          <a:bodyPr>
            <a:normAutofit/>
          </a:bodyPr>
          <a:lstStyle/>
          <a:p>
            <a:pPr marL="0" indent="0">
              <a:buNone/>
            </a:pPr>
            <a:r>
              <a:rPr lang="en-US" sz="1800" dirty="0"/>
              <a:t>  - Feature engineering </a:t>
            </a:r>
            <a:r>
              <a:rPr lang="en-US" sz="1800" dirty="0" err="1"/>
              <a:t>là</a:t>
            </a:r>
            <a:r>
              <a:rPr lang="en-US" sz="1800" dirty="0"/>
              <a:t> </a:t>
            </a:r>
            <a:r>
              <a:rPr lang="en-US" sz="1800" dirty="0" err="1"/>
              <a:t>bước</a:t>
            </a:r>
            <a:r>
              <a:rPr lang="en-US" sz="1800" dirty="0"/>
              <a:t> </a:t>
            </a:r>
            <a:r>
              <a:rPr lang="en-US" sz="1800" dirty="0" err="1"/>
              <a:t>tiền</a:t>
            </a:r>
            <a:r>
              <a:rPr lang="en-US" sz="1800" dirty="0"/>
              <a:t> </a:t>
            </a:r>
            <a:r>
              <a:rPr lang="en-US" sz="1800" dirty="0" err="1"/>
              <a:t>xử</a:t>
            </a:r>
            <a:r>
              <a:rPr lang="en-US" sz="1800" dirty="0"/>
              <a:t> </a:t>
            </a:r>
            <a:r>
              <a:rPr lang="en-US" sz="1800" dirty="0" err="1"/>
              <a:t>lí</a:t>
            </a:r>
            <a:r>
              <a:rPr lang="en-US" sz="1800" dirty="0"/>
              <a:t> </a:t>
            </a:r>
            <a:r>
              <a:rPr lang="en-US" sz="1800" dirty="0" err="1"/>
              <a:t>của</a:t>
            </a:r>
            <a:r>
              <a:rPr lang="en-US" sz="1800" dirty="0"/>
              <a:t> Machine Learning, </a:t>
            </a:r>
            <a:r>
              <a:rPr lang="en-US" sz="1800" dirty="0" err="1"/>
              <a:t>trích</a:t>
            </a:r>
            <a:r>
              <a:rPr lang="en-US" sz="1800" dirty="0"/>
              <a:t> </a:t>
            </a:r>
            <a:r>
              <a:rPr lang="en-US" sz="1800" dirty="0" err="1"/>
              <a:t>xuất</a:t>
            </a:r>
            <a:r>
              <a:rPr lang="en-US" sz="1800" dirty="0"/>
              <a:t> </a:t>
            </a:r>
            <a:r>
              <a:rPr lang="en-US" sz="1800" dirty="0" err="1"/>
              <a:t>các</a:t>
            </a:r>
            <a:r>
              <a:rPr lang="en-US" sz="1800" dirty="0"/>
              <a:t> </a:t>
            </a:r>
            <a:r>
              <a:rPr lang="en-US" sz="1800" dirty="0" err="1"/>
              <a:t>đặc</a:t>
            </a:r>
            <a:r>
              <a:rPr lang="en-US" sz="1800" dirty="0"/>
              <a:t> </a:t>
            </a:r>
            <a:r>
              <a:rPr lang="en-US" sz="1800" dirty="0" err="1"/>
              <a:t>trưng</a:t>
            </a:r>
            <a:r>
              <a:rPr lang="en-US" sz="1800" dirty="0"/>
              <a:t> </a:t>
            </a:r>
            <a:r>
              <a:rPr lang="en-US" sz="1800" dirty="0" err="1"/>
              <a:t>từ</a:t>
            </a:r>
            <a:r>
              <a:rPr lang="en-US" sz="1800" dirty="0"/>
              <a:t> </a:t>
            </a:r>
            <a:r>
              <a:rPr lang="en-US" sz="1800" dirty="0" err="1"/>
              <a:t>dữ</a:t>
            </a:r>
            <a:r>
              <a:rPr lang="en-US" sz="1800" dirty="0"/>
              <a:t> </a:t>
            </a:r>
            <a:r>
              <a:rPr lang="en-US" sz="1800" dirty="0" err="1"/>
              <a:t>liệu</a:t>
            </a:r>
            <a:r>
              <a:rPr lang="en-US" sz="1800" dirty="0"/>
              <a:t> </a:t>
            </a:r>
            <a:r>
              <a:rPr lang="en-US" sz="1800" dirty="0" err="1"/>
              <a:t>thô</a:t>
            </a:r>
            <a:r>
              <a:rPr lang="en-US" sz="1800" dirty="0"/>
              <a:t>. </a:t>
            </a:r>
          </a:p>
          <a:p>
            <a:pPr>
              <a:buFontTx/>
              <a:buChar char="-"/>
            </a:pPr>
            <a:r>
              <a:rPr lang="en-US" sz="1800" dirty="0" err="1"/>
              <a:t>Nó</a:t>
            </a:r>
            <a:r>
              <a:rPr lang="en-US" sz="1800" dirty="0"/>
              <a:t> </a:t>
            </a:r>
            <a:r>
              <a:rPr lang="en-US" sz="1800" dirty="0" err="1"/>
              <a:t>giúp</a:t>
            </a:r>
            <a:r>
              <a:rPr lang="en-US" sz="1800" dirty="0"/>
              <a:t> </a:t>
            </a:r>
            <a:r>
              <a:rPr lang="en-US" sz="1800" dirty="0" err="1"/>
              <a:t>thể</a:t>
            </a:r>
            <a:r>
              <a:rPr lang="en-US" sz="1800" dirty="0"/>
              <a:t> </a:t>
            </a:r>
            <a:r>
              <a:rPr lang="en-US" sz="1800" dirty="0" err="1"/>
              <a:t>hiện</a:t>
            </a:r>
            <a:r>
              <a:rPr lang="en-US" sz="1800" dirty="0"/>
              <a:t> </a:t>
            </a:r>
            <a:r>
              <a:rPr lang="en-US" sz="1800" dirty="0" err="1"/>
              <a:t>một</a:t>
            </a:r>
            <a:r>
              <a:rPr lang="en-US" sz="1800" dirty="0"/>
              <a:t> </a:t>
            </a:r>
            <a:r>
              <a:rPr lang="en-US" sz="1800" dirty="0" err="1"/>
              <a:t>vấn</a:t>
            </a:r>
            <a:r>
              <a:rPr lang="en-US" sz="1800" dirty="0"/>
              <a:t> </a:t>
            </a:r>
            <a:r>
              <a:rPr lang="en-US" sz="1800" dirty="0" err="1"/>
              <a:t>đề</a:t>
            </a:r>
            <a:r>
              <a:rPr lang="en-US" sz="1800" dirty="0"/>
              <a:t> </a:t>
            </a:r>
            <a:r>
              <a:rPr lang="en-US" sz="1800" dirty="0" err="1"/>
              <a:t>cơ</a:t>
            </a:r>
            <a:r>
              <a:rPr lang="en-US" sz="1800" dirty="0"/>
              <a:t> </a:t>
            </a:r>
            <a:r>
              <a:rPr lang="en-US" sz="1800" dirty="0" err="1"/>
              <a:t>bản</a:t>
            </a:r>
            <a:r>
              <a:rPr lang="en-US" sz="1800" dirty="0"/>
              <a:t> </a:t>
            </a:r>
            <a:r>
              <a:rPr lang="en-US" sz="1800" dirty="0" err="1"/>
              <a:t>cho</a:t>
            </a:r>
            <a:r>
              <a:rPr lang="en-US" sz="1800" dirty="0"/>
              <a:t> </a:t>
            </a:r>
            <a:r>
              <a:rPr lang="en-US" sz="1800" dirty="0" err="1"/>
              <a:t>các</a:t>
            </a:r>
            <a:r>
              <a:rPr lang="en-US" sz="1800" dirty="0"/>
              <a:t> </a:t>
            </a:r>
            <a:r>
              <a:rPr lang="en-US" sz="1800" dirty="0" err="1"/>
              <a:t>mô</a:t>
            </a:r>
            <a:r>
              <a:rPr lang="en-US" sz="1800" dirty="0"/>
              <a:t> </a:t>
            </a:r>
            <a:r>
              <a:rPr lang="en-US" sz="1800" dirty="0" err="1"/>
              <a:t>hình</a:t>
            </a:r>
            <a:r>
              <a:rPr lang="en-US" sz="1800" dirty="0"/>
              <a:t> </a:t>
            </a:r>
            <a:r>
              <a:rPr lang="en-US" sz="1800" dirty="0" err="1"/>
              <a:t>dự</a:t>
            </a:r>
            <a:r>
              <a:rPr lang="en-US" sz="1800" dirty="0"/>
              <a:t> </a:t>
            </a:r>
            <a:r>
              <a:rPr lang="en-US" sz="1800" dirty="0" err="1"/>
              <a:t>đoán</a:t>
            </a:r>
            <a:r>
              <a:rPr lang="en-US" sz="1800" dirty="0"/>
              <a:t> </a:t>
            </a:r>
            <a:r>
              <a:rPr lang="en-US" sz="1800" dirty="0" err="1"/>
              <a:t>theo</a:t>
            </a:r>
            <a:r>
              <a:rPr lang="en-US" sz="1800" dirty="0"/>
              <a:t> </a:t>
            </a:r>
            <a:r>
              <a:rPr lang="en-US" sz="1800" dirty="0" err="1"/>
              <a:t>cách</a:t>
            </a:r>
            <a:r>
              <a:rPr lang="en-US" sz="1800" dirty="0"/>
              <a:t> </a:t>
            </a:r>
            <a:r>
              <a:rPr lang="en-US" sz="1800" dirty="0" err="1"/>
              <a:t>tốt</a:t>
            </a:r>
            <a:r>
              <a:rPr lang="en-US" sz="1800" dirty="0"/>
              <a:t> </a:t>
            </a:r>
            <a:r>
              <a:rPr lang="en-US" sz="1800" dirty="0" err="1"/>
              <a:t>hơn</a:t>
            </a:r>
            <a:r>
              <a:rPr lang="en-US" sz="1800" dirty="0"/>
              <a:t>, </a:t>
            </a:r>
            <a:r>
              <a:rPr lang="en-US" sz="1800" dirty="0" err="1"/>
              <a:t>kết</a:t>
            </a:r>
            <a:r>
              <a:rPr lang="en-US" sz="1800" dirty="0"/>
              <a:t> </a:t>
            </a:r>
            <a:r>
              <a:rPr lang="en-US" sz="1800" dirty="0" err="1"/>
              <a:t>quả</a:t>
            </a:r>
            <a:r>
              <a:rPr lang="en-US" sz="1800" dirty="0"/>
              <a:t> </a:t>
            </a:r>
            <a:r>
              <a:rPr lang="en-US" sz="1800" dirty="0" err="1"/>
              <a:t>là</a:t>
            </a:r>
            <a:r>
              <a:rPr lang="en-US" sz="1800" dirty="0"/>
              <a:t> </a:t>
            </a:r>
            <a:r>
              <a:rPr lang="en-US" sz="1800" dirty="0" err="1"/>
              <a:t>cải</a:t>
            </a:r>
            <a:r>
              <a:rPr lang="en-US" sz="1800" dirty="0"/>
              <a:t> </a:t>
            </a:r>
            <a:r>
              <a:rPr lang="en-US" sz="1800" dirty="0" err="1"/>
              <a:t>thiện</a:t>
            </a:r>
            <a:r>
              <a:rPr lang="en-US" sz="1800" dirty="0"/>
              <a:t> </a:t>
            </a:r>
            <a:r>
              <a:rPr lang="en-US" sz="1800" dirty="0" err="1"/>
              <a:t>độ</a:t>
            </a:r>
            <a:r>
              <a:rPr lang="en-US" sz="1800" dirty="0"/>
              <a:t> </a:t>
            </a:r>
            <a:r>
              <a:rPr lang="en-US" sz="1800" dirty="0" err="1"/>
              <a:t>chính</a:t>
            </a:r>
            <a:r>
              <a:rPr lang="en-US" sz="1800" dirty="0"/>
              <a:t> </a:t>
            </a:r>
            <a:r>
              <a:rPr lang="en-US" sz="1800" dirty="0" err="1"/>
              <a:t>xác</a:t>
            </a:r>
            <a:r>
              <a:rPr lang="en-US" sz="1800" dirty="0"/>
              <a:t> </a:t>
            </a:r>
            <a:r>
              <a:rPr lang="en-US" sz="1800" dirty="0" err="1"/>
              <a:t>của</a:t>
            </a:r>
            <a:r>
              <a:rPr lang="en-US" sz="1800" dirty="0"/>
              <a:t> </a:t>
            </a:r>
            <a:r>
              <a:rPr lang="en-US" sz="1800" dirty="0" err="1"/>
              <a:t>mô</a:t>
            </a:r>
            <a:r>
              <a:rPr lang="en-US" sz="1800" dirty="0"/>
              <a:t> </a:t>
            </a:r>
            <a:r>
              <a:rPr lang="en-US" sz="1800" dirty="0" err="1"/>
              <a:t>hình</a:t>
            </a:r>
            <a:r>
              <a:rPr lang="en-US" sz="1800" dirty="0"/>
              <a:t> </a:t>
            </a:r>
            <a:r>
              <a:rPr lang="en-US" sz="1800" dirty="0" err="1"/>
              <a:t>đối</a:t>
            </a:r>
            <a:r>
              <a:rPr lang="en-US" sz="1800" dirty="0"/>
              <a:t> </a:t>
            </a:r>
            <a:r>
              <a:rPr lang="en-US" sz="1800" dirty="0" err="1"/>
              <a:t>với</a:t>
            </a:r>
            <a:r>
              <a:rPr lang="en-US" sz="1800" dirty="0"/>
              <a:t> </a:t>
            </a:r>
            <a:r>
              <a:rPr lang="en-US" sz="1800" dirty="0" err="1"/>
              <a:t>dữ</a:t>
            </a:r>
            <a:r>
              <a:rPr lang="en-US" sz="1800" dirty="0"/>
              <a:t> </a:t>
            </a:r>
            <a:r>
              <a:rPr lang="en-US" sz="1800" dirty="0" err="1"/>
              <a:t>liệu</a:t>
            </a:r>
            <a:r>
              <a:rPr lang="en-US" sz="1800" dirty="0"/>
              <a:t> </a:t>
            </a:r>
            <a:r>
              <a:rPr lang="en-US" sz="1800" dirty="0" err="1"/>
              <a:t>không</a:t>
            </a:r>
            <a:r>
              <a:rPr lang="en-US" sz="1800" dirty="0"/>
              <a:t> </a:t>
            </a:r>
            <a:r>
              <a:rPr lang="en-US" sz="1800" dirty="0" err="1"/>
              <a:t>nhìn</a:t>
            </a:r>
            <a:r>
              <a:rPr lang="en-US" sz="1800" dirty="0"/>
              <a:t> </a:t>
            </a:r>
            <a:r>
              <a:rPr lang="en-US" sz="1800" dirty="0" err="1"/>
              <a:t>thấy</a:t>
            </a:r>
            <a:r>
              <a:rPr lang="en-US" sz="1800" dirty="0"/>
              <a:t> </a:t>
            </a:r>
            <a:r>
              <a:rPr lang="en-US" sz="1800" dirty="0" err="1"/>
              <a:t>được</a:t>
            </a:r>
            <a:r>
              <a:rPr lang="en-US" sz="1800" dirty="0"/>
              <a:t>.</a:t>
            </a:r>
          </a:p>
          <a:p>
            <a:pPr>
              <a:buFontTx/>
              <a:buChar char="-"/>
            </a:pPr>
            <a:r>
              <a:rPr lang="en-VN" sz="1800" dirty="0"/>
              <a:t>Mô hình dự đoán chứa các biến dự đoán và biến kết quả, và trong khi quy trình FE chọn các biến dự đoán hữu ích nhất cho mô hình.</a:t>
            </a:r>
          </a:p>
        </p:txBody>
      </p:sp>
      <p:pic>
        <p:nvPicPr>
          <p:cNvPr id="6" name="Picture 5" descr="A screenshot of a computer&#10;&#10;Description automatically generated">
            <a:extLst>
              <a:ext uri="{FF2B5EF4-FFF2-40B4-BE49-F238E27FC236}">
                <a16:creationId xmlns:a16="http://schemas.microsoft.com/office/drawing/2014/main" id="{36BF205D-ED96-2EC6-522F-1743E713E50C}"/>
              </a:ext>
            </a:extLst>
          </p:cNvPr>
          <p:cNvPicPr>
            <a:picLocks noChangeAspect="1"/>
          </p:cNvPicPr>
          <p:nvPr/>
        </p:nvPicPr>
        <p:blipFill rotWithShape="1">
          <a:blip r:embed="rId2"/>
          <a:srcRect t="62731"/>
          <a:stretch/>
        </p:blipFill>
        <p:spPr>
          <a:xfrm>
            <a:off x="838200" y="3429000"/>
            <a:ext cx="9726827" cy="2465173"/>
          </a:xfrm>
          <a:prstGeom prst="rect">
            <a:avLst/>
          </a:prstGeom>
        </p:spPr>
      </p:pic>
      <p:pic>
        <p:nvPicPr>
          <p:cNvPr id="5" name="Picture 4" descr="A diagram of a machine learning&#10;&#10;Description automatically generated">
            <a:extLst>
              <a:ext uri="{FF2B5EF4-FFF2-40B4-BE49-F238E27FC236}">
                <a16:creationId xmlns:a16="http://schemas.microsoft.com/office/drawing/2014/main" id="{5C1F01C6-FD45-848F-F33B-BDB72656C027}"/>
              </a:ext>
            </a:extLst>
          </p:cNvPr>
          <p:cNvPicPr>
            <a:picLocks noChangeAspect="1"/>
          </p:cNvPicPr>
          <p:nvPr/>
        </p:nvPicPr>
        <p:blipFill rotWithShape="1">
          <a:blip r:embed="rId3"/>
          <a:srcRect l="135" t="50376" r="-135" b="550"/>
          <a:stretch/>
        </p:blipFill>
        <p:spPr>
          <a:xfrm>
            <a:off x="1344999" y="3670293"/>
            <a:ext cx="9220028" cy="1982585"/>
          </a:xfrm>
          <a:prstGeom prst="rect">
            <a:avLst/>
          </a:prstGeom>
        </p:spPr>
      </p:pic>
    </p:spTree>
    <p:extLst>
      <p:ext uri="{BB962C8B-B14F-4D97-AF65-F5344CB8AC3E}">
        <p14:creationId xmlns:p14="http://schemas.microsoft.com/office/powerpoint/2010/main" val="273514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2" name="Freeform: Shape 11">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8" name="Oval 17">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20" name="Rectangle 19">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Content Placeholder 5" descr="An abstract genetic concept">
            <a:extLst>
              <a:ext uri="{FF2B5EF4-FFF2-40B4-BE49-F238E27FC236}">
                <a16:creationId xmlns:a16="http://schemas.microsoft.com/office/drawing/2014/main" id="{D1C2D421-1121-D007-CD03-D5EEC15F5FC4}"/>
              </a:ext>
            </a:extLst>
          </p:cNvPr>
          <p:cNvPicPr>
            <a:picLocks noChangeAspect="1"/>
          </p:cNvPicPr>
          <p:nvPr/>
        </p:nvPicPr>
        <p:blipFill rotWithShape="1">
          <a:blip r:embed="rId3"/>
          <a:srcRect t="24558" b="19192"/>
          <a:stretch/>
        </p:blipFill>
        <p:spPr>
          <a:xfrm>
            <a:off x="20" y="10"/>
            <a:ext cx="12191980" cy="6857990"/>
          </a:xfrm>
          <a:prstGeom prst="rect">
            <a:avLst/>
          </a:prstGeom>
          <a:ln w="28575">
            <a:noFill/>
          </a:ln>
        </p:spPr>
      </p:pic>
      <p:grpSp>
        <p:nvGrpSpPr>
          <p:cNvPr id="22" name="Group 21">
            <a:extLst>
              <a:ext uri="{FF2B5EF4-FFF2-40B4-BE49-F238E27FC236}">
                <a16:creationId xmlns:a16="http://schemas.microsoft.com/office/drawing/2014/main" id="{33F35CE5-6CA7-4309-88BC-D7436FD3AB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682" y="503112"/>
            <a:ext cx="4860256" cy="4589316"/>
            <a:chOff x="1481312" y="743744"/>
            <a:chExt cx="4860256" cy="4589316"/>
          </a:xfrm>
        </p:grpSpPr>
        <p:sp>
          <p:nvSpPr>
            <p:cNvPr id="23" name="Rectangle 22">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4" name="Rectangle 23">
              <a:extLst>
                <a:ext uri="{FF2B5EF4-FFF2-40B4-BE49-F238E27FC236}">
                  <a16:creationId xmlns:a16="http://schemas.microsoft.com/office/drawing/2014/main" id="{190317A6-3E5E-46BE-88E4-8BA01446A6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26" name="Rectangle 25">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099" y="407733"/>
            <a:ext cx="4860256" cy="458931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B20C17-9622-7993-EE39-0D6AD045DB2A}"/>
              </a:ext>
            </a:extLst>
          </p:cNvPr>
          <p:cNvSpPr>
            <a:spLocks noGrp="1"/>
          </p:cNvSpPr>
          <p:nvPr>
            <p:ph type="title"/>
          </p:nvPr>
        </p:nvSpPr>
        <p:spPr>
          <a:xfrm>
            <a:off x="486639" y="558643"/>
            <a:ext cx="4579668" cy="3028072"/>
          </a:xfrm>
        </p:spPr>
        <p:txBody>
          <a:bodyPr vert="horz" lIns="91440" tIns="45720" rIns="91440" bIns="45720" rtlCol="0" anchor="b">
            <a:normAutofit/>
          </a:bodyPr>
          <a:lstStyle/>
          <a:p>
            <a:pPr algn="ctr"/>
            <a:r>
              <a:rPr lang="en-VN" sz="3200" dirty="0"/>
              <a:t>Tầm quan trọng và tại sao Feature Engineering được sử dụng.</a:t>
            </a:r>
            <a:br>
              <a:rPr lang="en-VN" sz="3200" dirty="0"/>
            </a:br>
            <a:br>
              <a:rPr lang="en-US" sz="3200" b="1" cap="all" spc="1500" dirty="0">
                <a:ea typeface="Source Sans Pro SemiBold" panose="020B0603030403020204" pitchFamily="34" charset="0"/>
              </a:rPr>
            </a:br>
            <a:endParaRPr lang="en-US" sz="3200" b="1" cap="all" spc="1500" dirty="0">
              <a:ea typeface="Source Sans Pro SemiBold" panose="020B0603030403020204" pitchFamily="34" charset="0"/>
            </a:endParaRPr>
          </a:p>
        </p:txBody>
      </p:sp>
    </p:spTree>
    <p:extLst>
      <p:ext uri="{BB962C8B-B14F-4D97-AF65-F5344CB8AC3E}">
        <p14:creationId xmlns:p14="http://schemas.microsoft.com/office/powerpoint/2010/main" val="1842670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E4062-131C-8006-C85D-10EC092E2078}"/>
              </a:ext>
            </a:extLst>
          </p:cNvPr>
          <p:cNvSpPr>
            <a:spLocks noGrp="1"/>
          </p:cNvSpPr>
          <p:nvPr>
            <p:ph type="title"/>
          </p:nvPr>
        </p:nvSpPr>
        <p:spPr/>
        <p:txBody>
          <a:bodyPr>
            <a:normAutofit fontScale="90000"/>
          </a:bodyPr>
          <a:lstStyle/>
          <a:p>
            <a:r>
              <a:rPr lang="en-VN" sz="4400" dirty="0"/>
              <a:t>Tầm quan trọng và tại sao Feature Engineering được sử dụng.</a:t>
            </a:r>
            <a:br>
              <a:rPr lang="en-VN" sz="4400" dirty="0"/>
            </a:br>
            <a:endParaRPr lang="en-VN" dirty="0"/>
          </a:p>
        </p:txBody>
      </p:sp>
      <p:sp>
        <p:nvSpPr>
          <p:cNvPr id="3" name="Content Placeholder 2">
            <a:extLst>
              <a:ext uri="{FF2B5EF4-FFF2-40B4-BE49-F238E27FC236}">
                <a16:creationId xmlns:a16="http://schemas.microsoft.com/office/drawing/2014/main" id="{4C150995-0E99-953B-C05E-36A183F5DEA7}"/>
              </a:ext>
            </a:extLst>
          </p:cNvPr>
          <p:cNvSpPr>
            <a:spLocks noGrp="1"/>
          </p:cNvSpPr>
          <p:nvPr>
            <p:ph idx="1"/>
          </p:nvPr>
        </p:nvSpPr>
        <p:spPr>
          <a:xfrm>
            <a:off x="739346" y="1559955"/>
            <a:ext cx="10515600" cy="4470142"/>
          </a:xfrm>
        </p:spPr>
        <p:txBody>
          <a:bodyPr>
            <a:normAutofit/>
          </a:bodyPr>
          <a:lstStyle/>
          <a:p>
            <a:pPr marL="0" indent="0">
              <a:buNone/>
            </a:pPr>
            <a:r>
              <a:rPr lang="en-US" sz="1800" dirty="0"/>
              <a:t>- FE </a:t>
            </a:r>
            <a:r>
              <a:rPr lang="en-US" sz="1800" dirty="0" err="1"/>
              <a:t>trong</a:t>
            </a:r>
            <a:r>
              <a:rPr lang="en-US" sz="1800" dirty="0"/>
              <a:t> Machine Learning </a:t>
            </a:r>
            <a:r>
              <a:rPr lang="en-US" sz="1800" dirty="0" err="1"/>
              <a:t>cải</a:t>
            </a:r>
            <a:r>
              <a:rPr lang="en-US" sz="1800" dirty="0"/>
              <a:t> </a:t>
            </a:r>
            <a:r>
              <a:rPr lang="en-US" sz="1800" dirty="0" err="1"/>
              <a:t>thiện</a:t>
            </a:r>
            <a:r>
              <a:rPr lang="en-US" sz="1800" dirty="0"/>
              <a:t> </a:t>
            </a:r>
            <a:r>
              <a:rPr lang="en-US" sz="1800" dirty="0" err="1"/>
              <a:t>hiệu</a:t>
            </a:r>
            <a:r>
              <a:rPr lang="en-US" sz="1800" dirty="0"/>
              <a:t> </a:t>
            </a:r>
            <a:r>
              <a:rPr lang="en-US" sz="1800" dirty="0" err="1"/>
              <a:t>suất</a:t>
            </a:r>
            <a:r>
              <a:rPr lang="en-US" sz="1800" dirty="0"/>
              <a:t> </a:t>
            </a:r>
            <a:r>
              <a:rPr lang="en-US" sz="1800" dirty="0" err="1"/>
              <a:t>mô</a:t>
            </a:r>
            <a:r>
              <a:rPr lang="en-US" sz="1800" dirty="0"/>
              <a:t> </a:t>
            </a:r>
            <a:r>
              <a:rPr lang="en-US" sz="1800" dirty="0" err="1"/>
              <a:t>hình</a:t>
            </a:r>
            <a:r>
              <a:rPr lang="en-US" sz="1800" dirty="0"/>
              <a:t>. </a:t>
            </a:r>
            <a:r>
              <a:rPr lang="en-US" sz="1800" dirty="0" err="1"/>
              <a:t>Dưới</a:t>
            </a:r>
            <a:r>
              <a:rPr lang="en-US" sz="1800" dirty="0"/>
              <a:t> </a:t>
            </a:r>
            <a:r>
              <a:rPr lang="en-US" sz="1800" dirty="0" err="1"/>
              <a:t>đây</a:t>
            </a:r>
            <a:r>
              <a:rPr lang="en-US" sz="1800" dirty="0"/>
              <a:t> </a:t>
            </a:r>
            <a:r>
              <a:rPr lang="en-US" sz="1800" dirty="0" err="1"/>
              <a:t>là</a:t>
            </a:r>
            <a:r>
              <a:rPr lang="en-US" sz="1800" dirty="0"/>
              <a:t> 1 </a:t>
            </a:r>
            <a:r>
              <a:rPr lang="en-US" sz="1800" dirty="0" err="1"/>
              <a:t>số</a:t>
            </a:r>
            <a:r>
              <a:rPr lang="en-US" sz="1800" dirty="0"/>
              <a:t> </a:t>
            </a:r>
            <a:r>
              <a:rPr lang="en-US" sz="1800" dirty="0" err="1"/>
              <a:t>điểm</a:t>
            </a:r>
            <a:r>
              <a:rPr lang="en-US" sz="1800" dirty="0"/>
              <a:t> </a:t>
            </a:r>
            <a:r>
              <a:rPr lang="en-US" sz="1800" dirty="0" err="1"/>
              <a:t>quan</a:t>
            </a:r>
            <a:r>
              <a:rPr lang="en-US" sz="1800" dirty="0"/>
              <a:t> </a:t>
            </a:r>
            <a:r>
              <a:rPr lang="en-US" sz="1800" dirty="0" err="1"/>
              <a:t>trọng</a:t>
            </a:r>
            <a:r>
              <a:rPr lang="en-US" sz="1800" dirty="0"/>
              <a:t>:</a:t>
            </a:r>
          </a:p>
          <a:p>
            <a:pPr>
              <a:buFontTx/>
              <a:buChar char="-"/>
            </a:pPr>
            <a:r>
              <a:rPr lang="en-US" sz="1800" dirty="0"/>
              <a:t>T</a:t>
            </a:r>
            <a:r>
              <a:rPr lang="en-VN" sz="1800" dirty="0"/>
              <a:t>ạo tính linh hoạt </a:t>
            </a:r>
          </a:p>
          <a:p>
            <a:pPr marL="0" indent="0">
              <a:buNone/>
            </a:pPr>
            <a:r>
              <a:rPr lang="en-VN" sz="1800" dirty="0"/>
              <a:t>          + Trong ML, chúng ta luôn cố gắng chọn mô hình tối ưu để có kết qủa tốt. Tuy nhiên, đôi khi chọn sai mô hình, chúng ta vẫn có thể nhận được dự đoán tốt hơn, điều này là do các đặc trưng tốt hơn. Tính linh hoạt trong các đặc trưng sẽ cho phép bạn chọn các mô hình ít phức tạp hơn. Bởi vì các mô hình ít phức tạp hơn chạy nhanh hơn, dễ hiểu và dễ bảo trì hơn.</a:t>
            </a:r>
          </a:p>
          <a:p>
            <a:pPr>
              <a:buFontTx/>
              <a:buChar char="-"/>
            </a:pPr>
            <a:r>
              <a:rPr lang="en-VN" sz="1800" dirty="0"/>
              <a:t>L</a:t>
            </a:r>
            <a:r>
              <a:rPr lang="en-US" sz="1800" dirty="0" err="1"/>
              <a:t>àm</a:t>
            </a:r>
            <a:r>
              <a:rPr lang="en-US" sz="1800" dirty="0"/>
              <a:t> </a:t>
            </a:r>
            <a:r>
              <a:rPr lang="en-US" sz="1800" dirty="0" err="1"/>
              <a:t>cho</a:t>
            </a:r>
            <a:r>
              <a:rPr lang="en-US" sz="1800" dirty="0"/>
              <a:t> </a:t>
            </a:r>
            <a:r>
              <a:rPr lang="en-US" sz="1800" dirty="0" err="1"/>
              <a:t>các</a:t>
            </a:r>
            <a:r>
              <a:rPr lang="en-US" sz="1800" dirty="0"/>
              <a:t> </a:t>
            </a:r>
            <a:r>
              <a:rPr lang="en-US" sz="1800" dirty="0" err="1"/>
              <a:t>mô</a:t>
            </a:r>
            <a:r>
              <a:rPr lang="en-US" sz="1800" dirty="0"/>
              <a:t> </a:t>
            </a:r>
            <a:r>
              <a:rPr lang="en-US" sz="1800" dirty="0" err="1"/>
              <a:t>hình</a:t>
            </a:r>
            <a:r>
              <a:rPr lang="en-US" sz="1800" dirty="0"/>
              <a:t> </a:t>
            </a:r>
            <a:r>
              <a:rPr lang="en-US" sz="1800" dirty="0" err="1"/>
              <a:t>đơn</a:t>
            </a:r>
            <a:r>
              <a:rPr lang="en-US" sz="1800" dirty="0"/>
              <a:t> </a:t>
            </a:r>
            <a:r>
              <a:rPr lang="en-US" sz="1800" dirty="0" err="1"/>
              <a:t>giản</a:t>
            </a:r>
            <a:r>
              <a:rPr lang="en-US" sz="1800" dirty="0"/>
              <a:t> </a:t>
            </a:r>
            <a:r>
              <a:rPr lang="en-US" sz="1800" dirty="0" err="1"/>
              <a:t>hơn</a:t>
            </a:r>
            <a:endParaRPr lang="en-US" sz="1800" dirty="0"/>
          </a:p>
          <a:p>
            <a:pPr marL="0" indent="0">
              <a:buNone/>
            </a:pPr>
            <a:r>
              <a:rPr lang="en-US" sz="1800" dirty="0"/>
              <a:t>           +</a:t>
            </a:r>
            <a:r>
              <a:rPr lang="en-VN" sz="1800" dirty="0"/>
              <a:t> Nếu chúng ta nhập các đặc trưng được thiết kế tốt vào mô hình của mình, thì ngay cả sau khi chọn sai các thông số( không tối ưu nhiều), chúng ta cũng có thể có kết quả tốt. Sau FE, không cần thiết phải làm khó để chọn đúng mô hình với các thông số được tối ưu hoá nhất. Nếu chúng ta có các tính năng tốt, chúng ta có thể thể hiện tốt hơn toàn bộ dữ liệu và sử dụng nó để mô tả tốt nhất vấn đề đã cho.</a:t>
            </a:r>
          </a:p>
          <a:p>
            <a:pPr>
              <a:buFontTx/>
              <a:buChar char="-"/>
            </a:pPr>
            <a:r>
              <a:rPr lang="en-VN" sz="1800" dirty="0"/>
              <a:t>Cho kết quả tốt hơn</a:t>
            </a:r>
          </a:p>
          <a:p>
            <a:pPr marL="0" indent="0">
              <a:buNone/>
            </a:pPr>
            <a:r>
              <a:rPr lang="en-VN" sz="1800" dirty="0"/>
              <a:t>         + Như trên, trong ML, vì dữ liệu chúng tôi sẽ cung cấp sẽ nhận 1 đầu ra. </a:t>
            </a:r>
            <a:r>
              <a:rPr lang="en-US" sz="1800" dirty="0"/>
              <a:t>V</a:t>
            </a:r>
            <a:r>
              <a:rPr lang="en-VN" sz="1800" dirty="0"/>
              <a:t>ì vậy, để có được kết quả tốt hơn, chúng ta phải sử dụng các đặc trưng tốt hơn.</a:t>
            </a:r>
            <a:endParaRPr lang="en-US" sz="1800" dirty="0"/>
          </a:p>
        </p:txBody>
      </p:sp>
    </p:spTree>
    <p:extLst>
      <p:ext uri="{BB962C8B-B14F-4D97-AF65-F5344CB8AC3E}">
        <p14:creationId xmlns:p14="http://schemas.microsoft.com/office/powerpoint/2010/main" val="227430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2" name="Freeform: Shape 11">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8" name="Oval 17">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20" name="Rectangle 19">
            <a:extLst>
              <a:ext uri="{FF2B5EF4-FFF2-40B4-BE49-F238E27FC236}">
                <a16:creationId xmlns:a16="http://schemas.microsoft.com/office/drawing/2014/main" id="{8B646C36-EEEC-4D52-8E8E-206F4CD8A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Content Placeholder 5" descr="An abstract genetic concept">
            <a:extLst>
              <a:ext uri="{FF2B5EF4-FFF2-40B4-BE49-F238E27FC236}">
                <a16:creationId xmlns:a16="http://schemas.microsoft.com/office/drawing/2014/main" id="{D1C2D421-1121-D007-CD03-D5EEC15F5FC4}"/>
              </a:ext>
            </a:extLst>
          </p:cNvPr>
          <p:cNvPicPr>
            <a:picLocks noChangeAspect="1"/>
          </p:cNvPicPr>
          <p:nvPr/>
        </p:nvPicPr>
        <p:blipFill rotWithShape="1">
          <a:blip r:embed="rId3"/>
          <a:srcRect t="24558" b="19192"/>
          <a:stretch/>
        </p:blipFill>
        <p:spPr>
          <a:xfrm>
            <a:off x="20" y="10"/>
            <a:ext cx="12191980" cy="6857990"/>
          </a:xfrm>
          <a:prstGeom prst="rect">
            <a:avLst/>
          </a:prstGeom>
          <a:ln w="28575">
            <a:noFill/>
          </a:ln>
        </p:spPr>
      </p:pic>
      <p:grpSp>
        <p:nvGrpSpPr>
          <p:cNvPr id="22" name="Group 21">
            <a:extLst>
              <a:ext uri="{FF2B5EF4-FFF2-40B4-BE49-F238E27FC236}">
                <a16:creationId xmlns:a16="http://schemas.microsoft.com/office/drawing/2014/main" id="{308C40F4-6A24-4867-B726-B552DB0807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550" y="555675"/>
            <a:ext cx="4860256" cy="5696169"/>
            <a:chOff x="1481312" y="743744"/>
            <a:chExt cx="4860256" cy="4589316"/>
          </a:xfrm>
        </p:grpSpPr>
        <p:sp>
          <p:nvSpPr>
            <p:cNvPr id="23" name="Rectangle 22">
              <a:extLst>
                <a:ext uri="{FF2B5EF4-FFF2-40B4-BE49-F238E27FC236}">
                  <a16:creationId xmlns:a16="http://schemas.microsoft.com/office/drawing/2014/main" id="{954BF10E-4559-4F28-91B0-3D0C2C486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4" name="Rectangle 23">
              <a:extLst>
                <a:ext uri="{FF2B5EF4-FFF2-40B4-BE49-F238E27FC236}">
                  <a16:creationId xmlns:a16="http://schemas.microsoft.com/office/drawing/2014/main" id="{DB0B5A20-FCFE-4AED-B5A3-91D3DE935C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26" name="Rectangle 25">
            <a:extLst>
              <a:ext uri="{FF2B5EF4-FFF2-40B4-BE49-F238E27FC236}">
                <a16:creationId xmlns:a16="http://schemas.microsoft.com/office/drawing/2014/main" id="{D6CA2F4C-8E9E-4BCD-B6E8-A68A311CA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967" y="460296"/>
            <a:ext cx="4860256" cy="5696169"/>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B20C17-9622-7993-EE39-0D6AD045DB2A}"/>
              </a:ext>
            </a:extLst>
          </p:cNvPr>
          <p:cNvSpPr>
            <a:spLocks noGrp="1"/>
          </p:cNvSpPr>
          <p:nvPr>
            <p:ph type="title"/>
          </p:nvPr>
        </p:nvSpPr>
        <p:spPr>
          <a:xfrm>
            <a:off x="677119" y="810623"/>
            <a:ext cx="4429556" cy="3570162"/>
          </a:xfrm>
        </p:spPr>
        <p:txBody>
          <a:bodyPr vert="horz" lIns="91440" tIns="45720" rIns="91440" bIns="45720" rtlCol="0" anchor="b">
            <a:normAutofit/>
          </a:bodyPr>
          <a:lstStyle/>
          <a:p>
            <a:pPr algn="ctr"/>
            <a:r>
              <a:rPr lang="en-US" sz="3200" dirty="0"/>
              <a:t>C</a:t>
            </a:r>
            <a:r>
              <a:rPr lang="en-VN" sz="3200" dirty="0"/>
              <a:t>ác quy trình chính của Feature Engineering.</a:t>
            </a:r>
            <a:br>
              <a:rPr lang="en-VN" sz="3200" dirty="0"/>
            </a:br>
            <a:br>
              <a:rPr lang="en-US" sz="3200" b="1" cap="all" spc="1500" dirty="0">
                <a:ea typeface="Source Sans Pro SemiBold" panose="020B0603030403020204" pitchFamily="34" charset="0"/>
              </a:rPr>
            </a:br>
            <a:br>
              <a:rPr lang="en-US" sz="3200" b="1" cap="all" spc="1500" dirty="0">
                <a:ea typeface="Source Sans Pro SemiBold" panose="020B0603030403020204" pitchFamily="34" charset="0"/>
              </a:rPr>
            </a:br>
            <a:endParaRPr lang="en-US" sz="3200" b="1" cap="all" spc="1500" dirty="0">
              <a:ea typeface="Source Sans Pro SemiBold" panose="020B0603030403020204" pitchFamily="34" charset="0"/>
            </a:endParaRPr>
          </a:p>
        </p:txBody>
      </p:sp>
      <p:sp>
        <p:nvSpPr>
          <p:cNvPr id="28" name="Oval 27">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6210" y="245807"/>
            <a:ext cx="445835" cy="445835"/>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6004781B-698F-46D5-AADD-8AE921171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6210" y="245807"/>
            <a:ext cx="445835" cy="445835"/>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003" y="561378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Graphic 212">
            <a:extLst>
              <a:ext uri="{FF2B5EF4-FFF2-40B4-BE49-F238E27FC236}">
                <a16:creationId xmlns:a16="http://schemas.microsoft.com/office/drawing/2014/main" id="{96FD6442-EB7D-4992-8D41-0B7FFDCB43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003" y="561378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52668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E4062-131C-8006-C85D-10EC092E2078}"/>
              </a:ext>
            </a:extLst>
          </p:cNvPr>
          <p:cNvSpPr>
            <a:spLocks noGrp="1"/>
          </p:cNvSpPr>
          <p:nvPr>
            <p:ph type="title"/>
          </p:nvPr>
        </p:nvSpPr>
        <p:spPr/>
        <p:txBody>
          <a:bodyPr>
            <a:normAutofit fontScale="90000"/>
          </a:bodyPr>
          <a:lstStyle/>
          <a:p>
            <a:r>
              <a:rPr lang="en-VN" sz="4400" dirty="0"/>
              <a:t> </a:t>
            </a:r>
            <a:r>
              <a:rPr lang="en-US" sz="4400" dirty="0"/>
              <a:t>C</a:t>
            </a:r>
            <a:r>
              <a:rPr lang="en-VN" sz="4400" dirty="0"/>
              <a:t>ác quy trình chính của Feature Engineering.</a:t>
            </a:r>
            <a:br>
              <a:rPr lang="en-VN" sz="4400" dirty="0"/>
            </a:br>
            <a:endParaRPr lang="en-VN" dirty="0"/>
          </a:p>
        </p:txBody>
      </p:sp>
      <p:sp>
        <p:nvSpPr>
          <p:cNvPr id="3" name="Content Placeholder 2">
            <a:extLst>
              <a:ext uri="{FF2B5EF4-FFF2-40B4-BE49-F238E27FC236}">
                <a16:creationId xmlns:a16="http://schemas.microsoft.com/office/drawing/2014/main" id="{4C150995-0E99-953B-C05E-36A183F5DEA7}"/>
              </a:ext>
            </a:extLst>
          </p:cNvPr>
          <p:cNvSpPr>
            <a:spLocks noGrp="1"/>
          </p:cNvSpPr>
          <p:nvPr>
            <p:ph idx="1"/>
          </p:nvPr>
        </p:nvSpPr>
        <p:spPr>
          <a:xfrm>
            <a:off x="739346" y="1559955"/>
            <a:ext cx="10515600" cy="4470142"/>
          </a:xfrm>
        </p:spPr>
        <p:txBody>
          <a:bodyPr>
            <a:normAutofit/>
          </a:bodyPr>
          <a:lstStyle/>
          <a:p>
            <a:pPr>
              <a:buFontTx/>
              <a:buChar char="-"/>
            </a:pPr>
            <a:r>
              <a:rPr lang="en-US" sz="2000" dirty="0" err="1"/>
              <a:t>Các</a:t>
            </a:r>
            <a:r>
              <a:rPr lang="en-US" sz="2000" dirty="0"/>
              <a:t> </a:t>
            </a:r>
            <a:r>
              <a:rPr lang="en-US" sz="2000" dirty="0" err="1"/>
              <a:t>bước</a:t>
            </a:r>
            <a:r>
              <a:rPr lang="en-US" sz="2000" dirty="0"/>
              <a:t> </a:t>
            </a:r>
            <a:r>
              <a:rPr lang="en-US" sz="2000" dirty="0" err="1"/>
              <a:t>của</a:t>
            </a:r>
            <a:r>
              <a:rPr lang="en-US" sz="2000" dirty="0"/>
              <a:t> FE </a:t>
            </a:r>
            <a:r>
              <a:rPr lang="en-US" sz="2000" dirty="0" err="1"/>
              <a:t>có</a:t>
            </a:r>
            <a:r>
              <a:rPr lang="en-US" sz="2000" dirty="0"/>
              <a:t> </a:t>
            </a:r>
            <a:r>
              <a:rPr lang="en-US" sz="2000" dirty="0" err="1"/>
              <a:t>thể</a:t>
            </a:r>
            <a:r>
              <a:rPr lang="en-US" sz="2000" dirty="0"/>
              <a:t> </a:t>
            </a:r>
            <a:r>
              <a:rPr lang="en-US" sz="2000" dirty="0" err="1"/>
              <a:t>khác</a:t>
            </a:r>
            <a:r>
              <a:rPr lang="en-US" sz="2000" dirty="0"/>
              <a:t> </a:t>
            </a:r>
            <a:r>
              <a:rPr lang="en-US" sz="2000" dirty="0" err="1"/>
              <a:t>nhau</a:t>
            </a:r>
            <a:r>
              <a:rPr lang="en-US" sz="2000" dirty="0"/>
              <a:t> </a:t>
            </a:r>
            <a:r>
              <a:rPr lang="en-US" sz="2000" dirty="0" err="1"/>
              <a:t>tuỳ</a:t>
            </a:r>
            <a:r>
              <a:rPr lang="en-US" sz="2000" dirty="0"/>
              <a:t> </a:t>
            </a:r>
            <a:r>
              <a:rPr lang="en-US" sz="2000" dirty="0" err="1"/>
              <a:t>theo</a:t>
            </a:r>
            <a:r>
              <a:rPr lang="en-US" sz="2000" dirty="0"/>
              <a:t> </a:t>
            </a:r>
            <a:r>
              <a:rPr lang="en-US" sz="2000" dirty="0" err="1"/>
              <a:t>các</a:t>
            </a:r>
            <a:r>
              <a:rPr lang="en-US" sz="2000" dirty="0"/>
              <a:t> </a:t>
            </a:r>
            <a:r>
              <a:rPr lang="en-US" sz="2000" dirty="0" err="1"/>
              <a:t>nhà</a:t>
            </a:r>
            <a:r>
              <a:rPr lang="en-US" sz="2000" dirty="0"/>
              <a:t> DS </a:t>
            </a:r>
            <a:r>
              <a:rPr lang="en-US" sz="2000" dirty="0" err="1"/>
              <a:t>và</a:t>
            </a:r>
            <a:r>
              <a:rPr lang="en-US" sz="2000" dirty="0"/>
              <a:t> </a:t>
            </a:r>
            <a:r>
              <a:rPr lang="en-US" sz="2000" dirty="0" err="1"/>
              <a:t>kỹ</a:t>
            </a:r>
            <a:r>
              <a:rPr lang="en-US" sz="2000" dirty="0"/>
              <a:t> </a:t>
            </a:r>
            <a:r>
              <a:rPr lang="en-US" sz="2000" dirty="0" err="1"/>
              <a:t>sư</a:t>
            </a:r>
            <a:r>
              <a:rPr lang="en-US" sz="2000" dirty="0"/>
              <a:t> ML </a:t>
            </a:r>
            <a:r>
              <a:rPr lang="en-US" sz="2000" dirty="0" err="1"/>
              <a:t>khác</a:t>
            </a:r>
            <a:r>
              <a:rPr lang="en-US" sz="2000" dirty="0"/>
              <a:t> </a:t>
            </a:r>
            <a:r>
              <a:rPr lang="en-US" sz="2000" dirty="0" err="1"/>
              <a:t>nhau</a:t>
            </a:r>
            <a:r>
              <a:rPr lang="en-US" sz="2000" dirty="0"/>
              <a:t>. </a:t>
            </a:r>
            <a:r>
              <a:rPr lang="en-US" sz="2000" dirty="0" err="1"/>
              <a:t>Tuy</a:t>
            </a:r>
            <a:r>
              <a:rPr lang="en-US" sz="2000" dirty="0"/>
              <a:t> </a:t>
            </a:r>
            <a:r>
              <a:rPr lang="en-US" sz="2000" dirty="0" err="1"/>
              <a:t>nhiên</a:t>
            </a:r>
            <a:r>
              <a:rPr lang="en-US" sz="2000" dirty="0"/>
              <a:t> </a:t>
            </a:r>
            <a:r>
              <a:rPr lang="en-US" sz="2000" dirty="0" err="1"/>
              <a:t>vẫn</a:t>
            </a:r>
            <a:r>
              <a:rPr lang="en-US" sz="2000" dirty="0"/>
              <a:t> </a:t>
            </a:r>
            <a:r>
              <a:rPr lang="en-US" sz="2000" dirty="0" err="1"/>
              <a:t>có</a:t>
            </a:r>
            <a:r>
              <a:rPr lang="en-US" sz="2000" dirty="0"/>
              <a:t> 1 </a:t>
            </a:r>
            <a:r>
              <a:rPr lang="en-US" sz="2000" dirty="0" err="1"/>
              <a:t>số</a:t>
            </a:r>
            <a:r>
              <a:rPr lang="en-US" sz="2000" dirty="0"/>
              <a:t> </a:t>
            </a:r>
            <a:r>
              <a:rPr lang="en-US" sz="2000" dirty="0" err="1"/>
              <a:t>bước</a:t>
            </a:r>
            <a:r>
              <a:rPr lang="en-US" sz="2000" dirty="0"/>
              <a:t> </a:t>
            </a:r>
            <a:r>
              <a:rPr lang="en-US" sz="2000" dirty="0" err="1"/>
              <a:t>phổ</a:t>
            </a:r>
            <a:r>
              <a:rPr lang="en-US" sz="2000" dirty="0"/>
              <a:t> </a:t>
            </a:r>
            <a:r>
              <a:rPr lang="en-US" sz="2000" dirty="0" err="1"/>
              <a:t>biến</a:t>
            </a:r>
            <a:r>
              <a:rPr lang="en-US" sz="2000" dirty="0"/>
              <a:t>:</a:t>
            </a:r>
          </a:p>
          <a:p>
            <a:pPr>
              <a:buFontTx/>
              <a:buChar char="-"/>
            </a:pPr>
            <a:r>
              <a:rPr lang="en-US" sz="2000" dirty="0" err="1"/>
              <a:t>Chuẩn</a:t>
            </a:r>
            <a:r>
              <a:rPr lang="en-US" sz="2000" dirty="0"/>
              <a:t> </a:t>
            </a:r>
            <a:r>
              <a:rPr lang="en-US" sz="2000" dirty="0" err="1"/>
              <a:t>bị</a:t>
            </a:r>
            <a:r>
              <a:rPr lang="en-US" sz="2000" dirty="0"/>
              <a:t> </a:t>
            </a:r>
            <a:r>
              <a:rPr lang="en-US" sz="2000" dirty="0" err="1"/>
              <a:t>dữ</a:t>
            </a:r>
            <a:r>
              <a:rPr lang="en-US" sz="2000" dirty="0"/>
              <a:t> </a:t>
            </a:r>
            <a:r>
              <a:rPr lang="en-US" sz="2000" dirty="0" err="1"/>
              <a:t>liệu</a:t>
            </a:r>
            <a:r>
              <a:rPr lang="en-US" sz="2000" dirty="0"/>
              <a:t>: </a:t>
            </a:r>
            <a:r>
              <a:rPr lang="en-US" sz="2000" dirty="0" err="1"/>
              <a:t>Bước</a:t>
            </a:r>
            <a:r>
              <a:rPr lang="en-US" sz="2000" dirty="0"/>
              <a:t> </a:t>
            </a:r>
            <a:r>
              <a:rPr lang="en-US" sz="2000" dirty="0" err="1"/>
              <a:t>đầu</a:t>
            </a:r>
            <a:r>
              <a:rPr lang="en-US" sz="2000" dirty="0"/>
              <a:t> </a:t>
            </a:r>
            <a:r>
              <a:rPr lang="en-US" sz="2000" dirty="0" err="1"/>
              <a:t>tiên</a:t>
            </a:r>
            <a:r>
              <a:rPr lang="en-US" sz="2000" dirty="0"/>
              <a:t> </a:t>
            </a:r>
            <a:r>
              <a:rPr lang="en-US" sz="2000" dirty="0" err="1"/>
              <a:t>là</a:t>
            </a:r>
            <a:r>
              <a:rPr lang="en-US" sz="2000" dirty="0"/>
              <a:t> </a:t>
            </a:r>
            <a:r>
              <a:rPr lang="en-US" sz="2000" dirty="0" err="1"/>
              <a:t>chuẩn</a:t>
            </a:r>
            <a:r>
              <a:rPr lang="en-US" sz="2000" dirty="0"/>
              <a:t> </a:t>
            </a:r>
            <a:r>
              <a:rPr lang="en-US" sz="2000" dirty="0" err="1"/>
              <a:t>bị</a:t>
            </a:r>
            <a:r>
              <a:rPr lang="en-US" sz="2000" dirty="0"/>
              <a:t> </a:t>
            </a:r>
            <a:r>
              <a:rPr lang="en-US" sz="2000" dirty="0" err="1"/>
              <a:t>dữ</a:t>
            </a:r>
            <a:r>
              <a:rPr lang="en-US" sz="2000" dirty="0"/>
              <a:t> lieu. </a:t>
            </a:r>
            <a:r>
              <a:rPr lang="en-US" sz="2000" dirty="0" err="1"/>
              <a:t>Trong</a:t>
            </a:r>
            <a:r>
              <a:rPr lang="en-US" sz="2000" dirty="0"/>
              <a:t> </a:t>
            </a:r>
            <a:r>
              <a:rPr lang="en-US" sz="2000" dirty="0" err="1"/>
              <a:t>bước</a:t>
            </a:r>
            <a:r>
              <a:rPr lang="en-US" sz="2000" dirty="0"/>
              <a:t> </a:t>
            </a:r>
            <a:r>
              <a:rPr lang="en-US" sz="2000" dirty="0" err="1"/>
              <a:t>này</a:t>
            </a:r>
            <a:r>
              <a:rPr lang="en-US" sz="2000" dirty="0"/>
              <a:t>, </a:t>
            </a:r>
            <a:r>
              <a:rPr lang="en-US" sz="2000" dirty="0" err="1"/>
              <a:t>dữ</a:t>
            </a:r>
            <a:r>
              <a:rPr lang="en-US" sz="2000" dirty="0"/>
              <a:t> </a:t>
            </a:r>
            <a:r>
              <a:rPr lang="en-US" sz="2000" dirty="0" err="1"/>
              <a:t>liệu</a:t>
            </a:r>
            <a:r>
              <a:rPr lang="en-US" sz="2000" dirty="0"/>
              <a:t> </a:t>
            </a:r>
            <a:r>
              <a:rPr lang="en-US" sz="2000" dirty="0" err="1"/>
              <a:t>thô</a:t>
            </a:r>
            <a:r>
              <a:rPr lang="en-US" sz="2000" dirty="0"/>
              <a:t> </a:t>
            </a:r>
            <a:r>
              <a:rPr lang="en-US" sz="2000" dirty="0" err="1"/>
              <a:t>thu</a:t>
            </a:r>
            <a:r>
              <a:rPr lang="en-US" sz="2000" dirty="0"/>
              <a:t> </a:t>
            </a:r>
            <a:r>
              <a:rPr lang="en-US" sz="2000" dirty="0" err="1"/>
              <a:t>được</a:t>
            </a:r>
            <a:r>
              <a:rPr lang="en-US" sz="2000" dirty="0"/>
              <a:t> </a:t>
            </a:r>
            <a:r>
              <a:rPr lang="en-US" sz="2000" dirty="0" err="1"/>
              <a:t>từ</a:t>
            </a:r>
            <a:r>
              <a:rPr lang="en-US" sz="2000" dirty="0"/>
              <a:t> </a:t>
            </a:r>
            <a:r>
              <a:rPr lang="en-US" sz="2000" dirty="0" err="1"/>
              <a:t>các</a:t>
            </a:r>
            <a:r>
              <a:rPr lang="en-US" sz="2000" dirty="0"/>
              <a:t> </a:t>
            </a:r>
            <a:r>
              <a:rPr lang="en-US" sz="2000" dirty="0" err="1"/>
              <a:t>tài</a:t>
            </a:r>
            <a:r>
              <a:rPr lang="en-US" sz="2000" dirty="0"/>
              <a:t> </a:t>
            </a:r>
            <a:r>
              <a:rPr lang="en-US" sz="2000" dirty="0" err="1"/>
              <a:t>nguyên</a:t>
            </a:r>
            <a:r>
              <a:rPr lang="en-US" sz="2000" dirty="0"/>
              <a:t> </a:t>
            </a:r>
            <a:r>
              <a:rPr lang="en-US" sz="2000" dirty="0" err="1"/>
              <a:t>khác</a:t>
            </a:r>
            <a:r>
              <a:rPr lang="en-US" sz="2000" dirty="0"/>
              <a:t> </a:t>
            </a:r>
            <a:r>
              <a:rPr lang="en-US" sz="2000" dirty="0" err="1"/>
              <a:t>nhau</a:t>
            </a:r>
            <a:r>
              <a:rPr lang="en-US" sz="2000" dirty="0"/>
              <a:t> </a:t>
            </a:r>
            <a:r>
              <a:rPr lang="en-US" sz="2000" dirty="0" err="1"/>
              <a:t>được</a:t>
            </a:r>
            <a:r>
              <a:rPr lang="en-US" sz="2000" dirty="0"/>
              <a:t> </a:t>
            </a:r>
            <a:r>
              <a:rPr lang="en-US" sz="2000" dirty="0" err="1"/>
              <a:t>chuẩn</a:t>
            </a:r>
            <a:r>
              <a:rPr lang="en-US" sz="2000" dirty="0"/>
              <a:t> </a:t>
            </a:r>
            <a:r>
              <a:rPr lang="en-US" sz="2000" dirty="0" err="1"/>
              <a:t>bị</a:t>
            </a:r>
            <a:r>
              <a:rPr lang="en-US" sz="2000" dirty="0"/>
              <a:t> </a:t>
            </a:r>
            <a:r>
              <a:rPr lang="en-US" sz="2000" dirty="0" err="1"/>
              <a:t>để</a:t>
            </a:r>
            <a:r>
              <a:rPr lang="en-US" sz="2000" dirty="0"/>
              <a:t> </a:t>
            </a:r>
            <a:r>
              <a:rPr lang="en-US" sz="2000" dirty="0" err="1"/>
              <a:t>làm</a:t>
            </a:r>
            <a:r>
              <a:rPr lang="en-US" sz="2000" dirty="0"/>
              <a:t> </a:t>
            </a:r>
            <a:r>
              <a:rPr lang="en-US" sz="2000" dirty="0" err="1"/>
              <a:t>cho</a:t>
            </a:r>
            <a:r>
              <a:rPr lang="en-US" sz="2000" dirty="0"/>
              <a:t> </a:t>
            </a:r>
            <a:r>
              <a:rPr lang="en-US" sz="2000" dirty="0" err="1"/>
              <a:t>nó</a:t>
            </a:r>
            <a:r>
              <a:rPr lang="en-US" sz="2000" dirty="0"/>
              <a:t> </a:t>
            </a:r>
            <a:r>
              <a:rPr lang="en-US" sz="2000" dirty="0" err="1"/>
              <a:t>ở</a:t>
            </a:r>
            <a:r>
              <a:rPr lang="en-US" sz="2000" dirty="0"/>
              <a:t> </a:t>
            </a:r>
            <a:r>
              <a:rPr lang="en-US" sz="2000" dirty="0" err="1"/>
              <a:t>định</a:t>
            </a:r>
            <a:r>
              <a:rPr lang="en-US" sz="2000" dirty="0"/>
              <a:t> </a:t>
            </a:r>
            <a:r>
              <a:rPr lang="en-US" sz="2000" dirty="0" err="1"/>
              <a:t>dạng</a:t>
            </a:r>
            <a:r>
              <a:rPr lang="en-US" sz="2000" dirty="0"/>
              <a:t> </a:t>
            </a:r>
            <a:r>
              <a:rPr lang="en-US" sz="2000" dirty="0" err="1"/>
              <a:t>phù</a:t>
            </a:r>
            <a:r>
              <a:rPr lang="en-US" sz="2000" dirty="0"/>
              <a:t> </a:t>
            </a:r>
            <a:r>
              <a:rPr lang="en-US" sz="2000" dirty="0" err="1"/>
              <a:t>hợp</a:t>
            </a:r>
            <a:r>
              <a:rPr lang="en-US" sz="2000" dirty="0"/>
              <a:t> </a:t>
            </a:r>
            <a:r>
              <a:rPr lang="en-US" sz="2000" dirty="0" err="1"/>
              <a:t>để</a:t>
            </a:r>
            <a:r>
              <a:rPr lang="en-US" sz="2000" dirty="0"/>
              <a:t> </a:t>
            </a:r>
            <a:r>
              <a:rPr lang="en-US" sz="2000" dirty="0" err="1"/>
              <a:t>nó</a:t>
            </a:r>
            <a:r>
              <a:rPr lang="en-US" sz="2000" dirty="0"/>
              <a:t> </a:t>
            </a:r>
            <a:r>
              <a:rPr lang="en-US" sz="2000" dirty="0" err="1"/>
              <a:t>có</a:t>
            </a:r>
            <a:r>
              <a:rPr lang="en-US" sz="2000" dirty="0"/>
              <a:t> </a:t>
            </a:r>
            <a:r>
              <a:rPr lang="en-US" sz="2000" dirty="0" err="1"/>
              <a:t>thể</a:t>
            </a:r>
            <a:r>
              <a:rPr lang="en-US" sz="2000" dirty="0"/>
              <a:t> </a:t>
            </a:r>
            <a:r>
              <a:rPr lang="en-US" sz="2000" dirty="0" err="1"/>
              <a:t>được</a:t>
            </a:r>
            <a:r>
              <a:rPr lang="en-US" sz="2000" dirty="0"/>
              <a:t> </a:t>
            </a:r>
            <a:r>
              <a:rPr lang="en-US" sz="2000" dirty="0" err="1"/>
              <a:t>sử</a:t>
            </a:r>
            <a:r>
              <a:rPr lang="en-US" sz="2000" dirty="0"/>
              <a:t> dung </a:t>
            </a:r>
            <a:r>
              <a:rPr lang="en-US" sz="2000" dirty="0" err="1"/>
              <a:t>trong</a:t>
            </a:r>
            <a:r>
              <a:rPr lang="en-US" sz="2000" dirty="0"/>
              <a:t> </a:t>
            </a:r>
            <a:r>
              <a:rPr lang="en-US" sz="2000" dirty="0" err="1"/>
              <a:t>mô</a:t>
            </a:r>
            <a:r>
              <a:rPr lang="en-US" sz="2000" dirty="0"/>
              <a:t> </a:t>
            </a:r>
            <a:r>
              <a:rPr lang="en-US" sz="2000" dirty="0" err="1"/>
              <a:t>hình</a:t>
            </a:r>
            <a:r>
              <a:rPr lang="en-US" sz="2000" dirty="0"/>
              <a:t> ML. </a:t>
            </a:r>
            <a:r>
              <a:rPr lang="en-US" sz="2000" dirty="0" err="1"/>
              <a:t>Việc</a:t>
            </a:r>
            <a:r>
              <a:rPr lang="en-US" sz="2000" dirty="0"/>
              <a:t> </a:t>
            </a:r>
            <a:r>
              <a:rPr lang="en-US" sz="2000" dirty="0" err="1"/>
              <a:t>chuẩn</a:t>
            </a:r>
            <a:r>
              <a:rPr lang="en-US" sz="2000" dirty="0"/>
              <a:t> </a:t>
            </a:r>
            <a:r>
              <a:rPr lang="en-US" sz="2000" dirty="0" err="1"/>
              <a:t>bị</a:t>
            </a:r>
            <a:r>
              <a:rPr lang="en-US" sz="2000" dirty="0"/>
              <a:t> </a:t>
            </a:r>
            <a:r>
              <a:rPr lang="en-US" sz="2000" dirty="0" err="1"/>
              <a:t>có</a:t>
            </a:r>
            <a:r>
              <a:rPr lang="en-US" sz="2000" dirty="0"/>
              <a:t> </a:t>
            </a:r>
            <a:r>
              <a:rPr lang="en-US" sz="2000" dirty="0" err="1"/>
              <a:t>thể</a:t>
            </a:r>
            <a:r>
              <a:rPr lang="en-US" sz="2000" dirty="0"/>
              <a:t> bao </a:t>
            </a:r>
            <a:r>
              <a:rPr lang="en-US" sz="2000" dirty="0" err="1"/>
              <a:t>gồm</a:t>
            </a:r>
            <a:r>
              <a:rPr lang="en-US" sz="2000" dirty="0"/>
              <a:t>: </a:t>
            </a:r>
            <a:r>
              <a:rPr lang="en-US" sz="2000" dirty="0" err="1"/>
              <a:t>làm</a:t>
            </a:r>
            <a:r>
              <a:rPr lang="en-US" sz="2000" dirty="0"/>
              <a:t> </a:t>
            </a:r>
            <a:r>
              <a:rPr lang="en-US" sz="2000" dirty="0" err="1"/>
              <a:t>sạch</a:t>
            </a:r>
            <a:r>
              <a:rPr lang="en-US" sz="2000" dirty="0"/>
              <a:t> </a:t>
            </a:r>
            <a:r>
              <a:rPr lang="en-US" sz="2000" dirty="0" err="1"/>
              <a:t>dữ</a:t>
            </a:r>
            <a:r>
              <a:rPr lang="en-US" sz="2000" dirty="0"/>
              <a:t> </a:t>
            </a:r>
            <a:r>
              <a:rPr lang="en-US" sz="2000" dirty="0" err="1"/>
              <a:t>liệu</a:t>
            </a:r>
            <a:r>
              <a:rPr lang="en-US" sz="2000" dirty="0"/>
              <a:t>, </a:t>
            </a:r>
            <a:r>
              <a:rPr lang="en-US" sz="2000" dirty="0" err="1"/>
              <a:t>phân</a:t>
            </a:r>
            <a:r>
              <a:rPr lang="en-US" sz="2000" dirty="0"/>
              <a:t> </a:t>
            </a:r>
            <a:r>
              <a:rPr lang="en-US" sz="2000" dirty="0" err="1"/>
              <a:t>phối</a:t>
            </a:r>
            <a:r>
              <a:rPr lang="en-US" sz="2000" dirty="0"/>
              <a:t>, tang </a:t>
            </a:r>
            <a:r>
              <a:rPr lang="en-US" sz="2000" dirty="0" err="1"/>
              <a:t>cường</a:t>
            </a:r>
            <a:r>
              <a:rPr lang="en-US" sz="2000" dirty="0"/>
              <a:t> </a:t>
            </a:r>
            <a:r>
              <a:rPr lang="en-US" sz="2000" dirty="0" err="1"/>
              <a:t>dữ</a:t>
            </a:r>
            <a:r>
              <a:rPr lang="en-US" sz="2000" dirty="0"/>
              <a:t> lieu, </a:t>
            </a:r>
            <a:r>
              <a:rPr lang="en-US" sz="2000" dirty="0" err="1"/>
              <a:t>hợp</a:t>
            </a:r>
            <a:r>
              <a:rPr lang="en-US" sz="2000" dirty="0"/>
              <a:t> </a:t>
            </a:r>
            <a:r>
              <a:rPr lang="en-US" sz="2000" dirty="0" err="1"/>
              <a:t>nhất</a:t>
            </a:r>
            <a:r>
              <a:rPr lang="en-US" sz="2000" dirty="0"/>
              <a:t>,…</a:t>
            </a:r>
          </a:p>
          <a:p>
            <a:pPr>
              <a:buFontTx/>
              <a:buChar char="-"/>
            </a:pPr>
            <a:r>
              <a:rPr lang="en-US" sz="2000" dirty="0" err="1"/>
              <a:t>Phân</a:t>
            </a:r>
            <a:r>
              <a:rPr lang="en-US" sz="2000" dirty="0"/>
              <a:t> </a:t>
            </a:r>
            <a:r>
              <a:rPr lang="en-US" sz="2000" dirty="0" err="1"/>
              <a:t>tích</a:t>
            </a:r>
            <a:r>
              <a:rPr lang="en-US" sz="2000" dirty="0"/>
              <a:t> </a:t>
            </a:r>
            <a:r>
              <a:rPr lang="en-US" sz="2000" dirty="0" err="1"/>
              <a:t>thăm</a:t>
            </a:r>
            <a:r>
              <a:rPr lang="en-US" sz="2000" dirty="0"/>
              <a:t> </a:t>
            </a:r>
            <a:r>
              <a:rPr lang="en-US" sz="2000" dirty="0" err="1"/>
              <a:t>dò</a:t>
            </a:r>
            <a:r>
              <a:rPr lang="en-US" sz="2000" dirty="0"/>
              <a:t>(EDA): </a:t>
            </a:r>
            <a:r>
              <a:rPr lang="en-US" sz="2000" dirty="0" err="1"/>
              <a:t>Là</a:t>
            </a:r>
            <a:r>
              <a:rPr lang="en-US" sz="2000" dirty="0"/>
              <a:t> </a:t>
            </a:r>
            <a:r>
              <a:rPr lang="en-US" sz="2000" dirty="0" err="1"/>
              <a:t>một</a:t>
            </a:r>
            <a:r>
              <a:rPr lang="en-US" sz="2000" dirty="0"/>
              <a:t> </a:t>
            </a:r>
            <a:r>
              <a:rPr lang="en-US" sz="2000" dirty="0" err="1"/>
              <a:t>bước</a:t>
            </a:r>
            <a:r>
              <a:rPr lang="en-US" sz="2000" dirty="0"/>
              <a:t> </a:t>
            </a:r>
            <a:r>
              <a:rPr lang="en-US" sz="2000" dirty="0" err="1"/>
              <a:t>quan</a:t>
            </a:r>
            <a:r>
              <a:rPr lang="en-US" sz="2000" dirty="0"/>
              <a:t> </a:t>
            </a:r>
            <a:r>
              <a:rPr lang="en-US" sz="2000" dirty="0" err="1"/>
              <a:t>trọng</a:t>
            </a:r>
            <a:r>
              <a:rPr lang="en-US" sz="2000" dirty="0"/>
              <a:t> </a:t>
            </a:r>
            <a:r>
              <a:rPr lang="en-US" sz="2000" dirty="0" err="1"/>
              <a:t>của</a:t>
            </a:r>
            <a:r>
              <a:rPr lang="en-US" sz="2000" dirty="0"/>
              <a:t> FE, </a:t>
            </a:r>
            <a:r>
              <a:rPr lang="en-US" sz="2000" dirty="0" err="1"/>
              <a:t>chủ</a:t>
            </a:r>
            <a:r>
              <a:rPr lang="en-US" sz="2000" dirty="0"/>
              <a:t> </a:t>
            </a:r>
            <a:r>
              <a:rPr lang="en-US" sz="2000" dirty="0" err="1"/>
              <a:t>yếu</a:t>
            </a:r>
            <a:r>
              <a:rPr lang="en-US" sz="2000" dirty="0"/>
              <a:t> </a:t>
            </a:r>
            <a:r>
              <a:rPr lang="en-US" sz="2000" dirty="0" err="1"/>
              <a:t>được</a:t>
            </a:r>
            <a:r>
              <a:rPr lang="en-US" sz="2000" dirty="0"/>
              <a:t> </a:t>
            </a:r>
            <a:r>
              <a:rPr lang="en-US" sz="2000" dirty="0" err="1"/>
              <a:t>sử</a:t>
            </a:r>
            <a:r>
              <a:rPr lang="en-US" sz="2000" dirty="0"/>
              <a:t> dung </a:t>
            </a:r>
            <a:r>
              <a:rPr lang="en-US" sz="2000" dirty="0" err="1"/>
              <a:t>bởi</a:t>
            </a:r>
            <a:r>
              <a:rPr lang="en-US" sz="2000" dirty="0"/>
              <a:t> </a:t>
            </a:r>
            <a:r>
              <a:rPr lang="en-US" sz="2000" dirty="0" err="1"/>
              <a:t>các</a:t>
            </a:r>
            <a:r>
              <a:rPr lang="en-US" sz="2000" dirty="0"/>
              <a:t> </a:t>
            </a:r>
            <a:r>
              <a:rPr lang="en-US" sz="2000" dirty="0" err="1"/>
              <a:t>nhà</a:t>
            </a:r>
            <a:r>
              <a:rPr lang="en-US" sz="2000" dirty="0"/>
              <a:t> DS. </a:t>
            </a:r>
            <a:r>
              <a:rPr lang="en-US" sz="2000" dirty="0" err="1"/>
              <a:t>Bước</a:t>
            </a:r>
            <a:r>
              <a:rPr lang="en-US" sz="2000" dirty="0"/>
              <a:t> </a:t>
            </a:r>
            <a:r>
              <a:rPr lang="en-US" sz="2000" dirty="0" err="1"/>
              <a:t>này</a:t>
            </a:r>
            <a:r>
              <a:rPr lang="en-US" sz="2000" dirty="0"/>
              <a:t> </a:t>
            </a:r>
            <a:r>
              <a:rPr lang="en-US" sz="2000" dirty="0" err="1"/>
              <a:t>liên</a:t>
            </a:r>
            <a:r>
              <a:rPr lang="en-US" sz="2000" dirty="0"/>
              <a:t> </a:t>
            </a:r>
            <a:r>
              <a:rPr lang="en-US" sz="2000" dirty="0" err="1"/>
              <a:t>quan</a:t>
            </a:r>
            <a:r>
              <a:rPr lang="en-US" sz="2000" dirty="0"/>
              <a:t> </a:t>
            </a:r>
            <a:r>
              <a:rPr lang="en-US" sz="2000" dirty="0" err="1"/>
              <a:t>đến</a:t>
            </a:r>
            <a:r>
              <a:rPr lang="en-US" sz="2000" dirty="0"/>
              <a:t> </a:t>
            </a:r>
            <a:r>
              <a:rPr lang="en-US" sz="2000" dirty="0" err="1"/>
              <a:t>phân</a:t>
            </a:r>
            <a:r>
              <a:rPr lang="en-US" sz="2000" dirty="0"/>
              <a:t> </a:t>
            </a:r>
            <a:r>
              <a:rPr lang="en-US" sz="2000" dirty="0" err="1"/>
              <a:t>tích</a:t>
            </a:r>
            <a:r>
              <a:rPr lang="en-US" sz="2000" dirty="0"/>
              <a:t>, </a:t>
            </a:r>
            <a:r>
              <a:rPr lang="en-US" sz="2000" dirty="0" err="1"/>
              <a:t>đầu</a:t>
            </a:r>
            <a:r>
              <a:rPr lang="en-US" sz="2000" dirty="0"/>
              <a:t> </a:t>
            </a:r>
            <a:r>
              <a:rPr lang="en-US" sz="2000" dirty="0" err="1"/>
              <a:t>tư</a:t>
            </a:r>
            <a:r>
              <a:rPr lang="en-US" sz="2000" dirty="0"/>
              <a:t> </a:t>
            </a:r>
            <a:r>
              <a:rPr lang="en-US" sz="2000" dirty="0" err="1"/>
              <a:t>tập</a:t>
            </a:r>
            <a:r>
              <a:rPr lang="en-US" sz="2000" dirty="0"/>
              <a:t> </a:t>
            </a:r>
            <a:r>
              <a:rPr lang="en-US" sz="2000" dirty="0" err="1"/>
              <a:t>dữ</a:t>
            </a:r>
            <a:r>
              <a:rPr lang="en-US" sz="2000" dirty="0"/>
              <a:t> lieu </a:t>
            </a:r>
            <a:r>
              <a:rPr lang="en-US" sz="2000" dirty="0" err="1"/>
              <a:t>và</a:t>
            </a:r>
            <a:r>
              <a:rPr lang="en-US" sz="2000" dirty="0"/>
              <a:t> </a:t>
            </a:r>
            <a:r>
              <a:rPr lang="en-US" sz="2000" dirty="0" err="1"/>
              <a:t>tóm</a:t>
            </a:r>
            <a:r>
              <a:rPr lang="en-US" sz="2000" dirty="0"/>
              <a:t> </a:t>
            </a:r>
            <a:r>
              <a:rPr lang="en-US" sz="2000" dirty="0" err="1"/>
              <a:t>tắt</a:t>
            </a:r>
            <a:r>
              <a:rPr lang="en-US" sz="2000" dirty="0"/>
              <a:t> </a:t>
            </a:r>
            <a:r>
              <a:rPr lang="en-US" sz="2000" dirty="0" err="1"/>
              <a:t>các</a:t>
            </a:r>
            <a:r>
              <a:rPr lang="en-US" sz="2000" dirty="0"/>
              <a:t> </a:t>
            </a:r>
            <a:r>
              <a:rPr lang="en-US" sz="2000" dirty="0" err="1"/>
              <a:t>đặc</a:t>
            </a:r>
            <a:r>
              <a:rPr lang="en-US" sz="2000" dirty="0"/>
              <a:t> </a:t>
            </a:r>
            <a:r>
              <a:rPr lang="en-US" sz="2000" dirty="0" err="1"/>
              <a:t>điểm</a:t>
            </a:r>
            <a:r>
              <a:rPr lang="en-US" sz="2000" dirty="0"/>
              <a:t> </a:t>
            </a:r>
            <a:r>
              <a:rPr lang="en-US" sz="2000" dirty="0" err="1"/>
              <a:t>chính</a:t>
            </a:r>
            <a:r>
              <a:rPr lang="en-US" sz="2000" dirty="0"/>
              <a:t> </a:t>
            </a:r>
            <a:r>
              <a:rPr lang="en-US" sz="2000" dirty="0" err="1"/>
              <a:t>của</a:t>
            </a:r>
            <a:r>
              <a:rPr lang="en-US" sz="2000" dirty="0"/>
              <a:t> </a:t>
            </a:r>
            <a:r>
              <a:rPr lang="en-US" sz="2000" dirty="0" err="1"/>
              <a:t>dữ</a:t>
            </a:r>
            <a:r>
              <a:rPr lang="en-US" sz="2000" dirty="0"/>
              <a:t> lieu. </a:t>
            </a:r>
            <a:r>
              <a:rPr lang="en-US" sz="2000" dirty="0" err="1"/>
              <a:t>Các</a:t>
            </a:r>
            <a:r>
              <a:rPr lang="en-US" sz="2000" dirty="0"/>
              <a:t> </a:t>
            </a:r>
            <a:r>
              <a:rPr lang="en-US" sz="2000" dirty="0" err="1"/>
              <a:t>kỹ</a:t>
            </a:r>
            <a:r>
              <a:rPr lang="en-US" sz="2000" dirty="0"/>
              <a:t> </a:t>
            </a:r>
            <a:r>
              <a:rPr lang="en-US" sz="2000" dirty="0" err="1"/>
              <a:t>thuật</a:t>
            </a:r>
            <a:r>
              <a:rPr lang="en-US" sz="2000" dirty="0"/>
              <a:t> </a:t>
            </a:r>
            <a:r>
              <a:rPr lang="en-US" sz="2000" dirty="0" err="1"/>
              <a:t>trực</a:t>
            </a:r>
            <a:r>
              <a:rPr lang="en-US" sz="2000" dirty="0"/>
              <a:t> </a:t>
            </a:r>
            <a:r>
              <a:rPr lang="en-US" sz="2000" dirty="0" err="1"/>
              <a:t>quan</a:t>
            </a:r>
            <a:r>
              <a:rPr lang="en-US" sz="2000" dirty="0"/>
              <a:t> </a:t>
            </a:r>
            <a:r>
              <a:rPr lang="en-US" sz="2000" dirty="0" err="1"/>
              <a:t>hoá</a:t>
            </a:r>
            <a:r>
              <a:rPr lang="en-US" sz="2000" dirty="0"/>
              <a:t> </a:t>
            </a:r>
            <a:r>
              <a:rPr lang="en-US" sz="2000" dirty="0" err="1"/>
              <a:t>dữ</a:t>
            </a:r>
            <a:r>
              <a:rPr lang="en-US" sz="2000" dirty="0"/>
              <a:t> lieu </a:t>
            </a:r>
            <a:r>
              <a:rPr lang="en-US" sz="2000" dirty="0" err="1"/>
              <a:t>khác</a:t>
            </a:r>
            <a:r>
              <a:rPr lang="en-US" sz="2000" dirty="0"/>
              <a:t> </a:t>
            </a:r>
            <a:r>
              <a:rPr lang="en-US" sz="2000" dirty="0" err="1"/>
              <a:t>nhau</a:t>
            </a:r>
            <a:r>
              <a:rPr lang="en-US" sz="2000" dirty="0"/>
              <a:t> </a:t>
            </a:r>
            <a:r>
              <a:rPr lang="en-US" sz="2000" dirty="0" err="1"/>
              <a:t>được</a:t>
            </a:r>
            <a:r>
              <a:rPr lang="en-US" sz="2000" dirty="0"/>
              <a:t> </a:t>
            </a:r>
            <a:r>
              <a:rPr lang="en-US" sz="2000" dirty="0" err="1"/>
              <a:t>sử</a:t>
            </a:r>
            <a:r>
              <a:rPr lang="en-US" sz="2000" dirty="0"/>
              <a:t> dung </a:t>
            </a:r>
            <a:r>
              <a:rPr lang="en-US" sz="2000" dirty="0" err="1"/>
              <a:t>để</a:t>
            </a:r>
            <a:r>
              <a:rPr lang="en-US" sz="2000" dirty="0"/>
              <a:t> </a:t>
            </a:r>
            <a:r>
              <a:rPr lang="en-US" sz="2000" dirty="0" err="1"/>
              <a:t>hiểu</a:t>
            </a:r>
            <a:r>
              <a:rPr lang="en-US" sz="2000" dirty="0"/>
              <a:t> </a:t>
            </a:r>
            <a:r>
              <a:rPr lang="en-US" sz="2000" dirty="0" err="1"/>
              <a:t>rõ</a:t>
            </a:r>
            <a:r>
              <a:rPr lang="en-US" sz="2000" dirty="0"/>
              <a:t> </a:t>
            </a:r>
            <a:r>
              <a:rPr lang="en-US" sz="2000" dirty="0" err="1"/>
              <a:t>hơn</a:t>
            </a:r>
            <a:r>
              <a:rPr lang="en-US" sz="2000" dirty="0"/>
              <a:t> </a:t>
            </a:r>
            <a:r>
              <a:rPr lang="en-US" sz="2000" dirty="0" err="1"/>
              <a:t>các</a:t>
            </a:r>
            <a:r>
              <a:rPr lang="en-US" sz="2000" dirty="0"/>
              <a:t> </a:t>
            </a:r>
            <a:r>
              <a:rPr lang="en-US" sz="2000" dirty="0" err="1"/>
              <a:t>nguồn</a:t>
            </a:r>
            <a:r>
              <a:rPr lang="en-US" sz="2000" dirty="0"/>
              <a:t> </a:t>
            </a:r>
            <a:r>
              <a:rPr lang="en-US" sz="2000" dirty="0" err="1"/>
              <a:t>dữ</a:t>
            </a:r>
            <a:r>
              <a:rPr lang="en-US" sz="2000" dirty="0"/>
              <a:t> lieu </a:t>
            </a:r>
            <a:r>
              <a:rPr lang="en-US" sz="2000" dirty="0" err="1"/>
              <a:t>và</a:t>
            </a:r>
            <a:r>
              <a:rPr lang="en-US" sz="2000" dirty="0"/>
              <a:t> </a:t>
            </a:r>
            <a:r>
              <a:rPr lang="en-US" sz="2000" dirty="0" err="1"/>
              <a:t>tìm</a:t>
            </a:r>
            <a:r>
              <a:rPr lang="en-US" sz="2000" dirty="0"/>
              <a:t> </a:t>
            </a:r>
            <a:r>
              <a:rPr lang="en-US" sz="2000" dirty="0" err="1"/>
              <a:t>ra</a:t>
            </a:r>
            <a:r>
              <a:rPr lang="en-US" sz="2000" dirty="0"/>
              <a:t> </a:t>
            </a:r>
            <a:r>
              <a:rPr lang="en-US" sz="2000" dirty="0" err="1"/>
              <a:t>kỹ</a:t>
            </a:r>
            <a:r>
              <a:rPr lang="en-US" sz="2000" dirty="0"/>
              <a:t> </a:t>
            </a:r>
            <a:r>
              <a:rPr lang="en-US" sz="2000" dirty="0" err="1"/>
              <a:t>thuật</a:t>
            </a:r>
            <a:r>
              <a:rPr lang="en-US" sz="2000" dirty="0"/>
              <a:t> </a:t>
            </a:r>
            <a:r>
              <a:rPr lang="en-US" sz="2000" dirty="0" err="1"/>
              <a:t>thống</a:t>
            </a:r>
            <a:r>
              <a:rPr lang="en-US" sz="2000" dirty="0"/>
              <a:t> </a:t>
            </a:r>
            <a:r>
              <a:rPr lang="en-US" sz="2000" dirty="0" err="1"/>
              <a:t>kê</a:t>
            </a:r>
            <a:r>
              <a:rPr lang="en-US" sz="2000" dirty="0"/>
              <a:t> </a:t>
            </a:r>
            <a:r>
              <a:rPr lang="en-US" sz="2000" dirty="0" err="1"/>
              <a:t>phù</a:t>
            </a:r>
            <a:r>
              <a:rPr lang="en-US" sz="2000" dirty="0"/>
              <a:t> </a:t>
            </a:r>
            <a:r>
              <a:rPr lang="en-US" sz="2000" dirty="0" err="1"/>
              <a:t>hợp</a:t>
            </a:r>
            <a:r>
              <a:rPr lang="en-US" sz="2000" dirty="0"/>
              <a:t>.</a:t>
            </a:r>
          </a:p>
          <a:p>
            <a:pPr>
              <a:buFontTx/>
              <a:buChar char="-"/>
            </a:pPr>
            <a:r>
              <a:rPr lang="en-US" sz="2000" dirty="0" err="1"/>
              <a:t>Điểm</a:t>
            </a:r>
            <a:r>
              <a:rPr lang="en-US" sz="2000" dirty="0"/>
              <a:t> </a:t>
            </a:r>
            <a:r>
              <a:rPr lang="en-US" sz="2000" dirty="0" err="1"/>
              <a:t>chuẩn</a:t>
            </a:r>
            <a:r>
              <a:rPr lang="en-US" sz="2000" dirty="0"/>
              <a:t>: </a:t>
            </a:r>
            <a:r>
              <a:rPr lang="en-US" sz="2000" dirty="0" err="1"/>
              <a:t>là</a:t>
            </a:r>
            <a:r>
              <a:rPr lang="en-US" sz="2000" dirty="0"/>
              <a:t> </a:t>
            </a:r>
            <a:r>
              <a:rPr lang="en-US" sz="2000" dirty="0" err="1"/>
              <a:t>một</a:t>
            </a:r>
            <a:r>
              <a:rPr lang="en-US" sz="2000" dirty="0"/>
              <a:t> </a:t>
            </a:r>
            <a:r>
              <a:rPr lang="en-US" sz="2000" dirty="0" err="1"/>
              <a:t>quá</a:t>
            </a:r>
            <a:r>
              <a:rPr lang="en-US" sz="2000" dirty="0"/>
              <a:t> </a:t>
            </a:r>
            <a:r>
              <a:rPr lang="en-US" sz="2000" dirty="0" err="1"/>
              <a:t>trình</a:t>
            </a:r>
            <a:r>
              <a:rPr lang="en-US" sz="2000" dirty="0"/>
              <a:t> </a:t>
            </a:r>
            <a:r>
              <a:rPr lang="en-US" sz="2000" dirty="0" err="1"/>
              <a:t>thiết</a:t>
            </a:r>
            <a:r>
              <a:rPr lang="en-US" sz="2000" dirty="0"/>
              <a:t> </a:t>
            </a:r>
            <a:r>
              <a:rPr lang="en-US" sz="2000" dirty="0" err="1"/>
              <a:t>lập</a:t>
            </a:r>
            <a:r>
              <a:rPr lang="en-US" sz="2000" dirty="0"/>
              <a:t> </a:t>
            </a:r>
            <a:r>
              <a:rPr lang="en-US" sz="2000" dirty="0" err="1"/>
              <a:t>đường</a:t>
            </a:r>
            <a:r>
              <a:rPr lang="en-US" sz="2000" dirty="0"/>
              <a:t> </a:t>
            </a:r>
            <a:r>
              <a:rPr lang="en-US" sz="2000" dirty="0" err="1"/>
              <a:t>cơ</a:t>
            </a:r>
            <a:r>
              <a:rPr lang="en-US" sz="2000" dirty="0"/>
              <a:t> </a:t>
            </a:r>
            <a:r>
              <a:rPr lang="en-US" sz="2000" dirty="0" err="1"/>
              <a:t>sở</a:t>
            </a:r>
            <a:r>
              <a:rPr lang="en-US" sz="2000" dirty="0"/>
              <a:t> </a:t>
            </a:r>
            <a:r>
              <a:rPr lang="en-US" sz="2000" dirty="0" err="1"/>
              <a:t>dữ</a:t>
            </a:r>
            <a:r>
              <a:rPr lang="en-US" sz="2000" dirty="0"/>
              <a:t> lieu </a:t>
            </a:r>
            <a:r>
              <a:rPr lang="en-US" sz="2000" dirty="0" err="1"/>
              <a:t>tiêu</a:t>
            </a:r>
            <a:r>
              <a:rPr lang="en-US" sz="2000" dirty="0"/>
              <a:t> </a:t>
            </a:r>
            <a:r>
              <a:rPr lang="en-US" sz="2000" dirty="0" err="1"/>
              <a:t>chuẩn</a:t>
            </a:r>
            <a:r>
              <a:rPr lang="en-US" sz="2000" dirty="0"/>
              <a:t> </a:t>
            </a:r>
            <a:r>
              <a:rPr lang="en-US" sz="2000" dirty="0" err="1"/>
              <a:t>cho</a:t>
            </a:r>
            <a:r>
              <a:rPr lang="en-US" sz="2000" dirty="0"/>
              <a:t> </a:t>
            </a:r>
            <a:r>
              <a:rPr lang="en-US" sz="2000" dirty="0" err="1"/>
              <a:t>độ</a:t>
            </a:r>
            <a:r>
              <a:rPr lang="en-US" sz="2000" dirty="0"/>
              <a:t> </a:t>
            </a:r>
            <a:r>
              <a:rPr lang="en-US" sz="2000" dirty="0" err="1"/>
              <a:t>chính</a:t>
            </a:r>
            <a:r>
              <a:rPr lang="en-US" sz="2000" dirty="0"/>
              <a:t> </a:t>
            </a:r>
            <a:r>
              <a:rPr lang="en-US" sz="2000" dirty="0" err="1"/>
              <a:t>xác</a:t>
            </a:r>
            <a:r>
              <a:rPr lang="en-US" sz="2000" dirty="0"/>
              <a:t> </a:t>
            </a:r>
            <a:r>
              <a:rPr lang="en-US" sz="2000" dirty="0" err="1"/>
              <a:t>để</a:t>
            </a:r>
            <a:r>
              <a:rPr lang="en-US" sz="2000" dirty="0"/>
              <a:t> so </a:t>
            </a:r>
            <a:r>
              <a:rPr lang="en-US" sz="2000" dirty="0" err="1"/>
              <a:t>sánh</a:t>
            </a:r>
            <a:r>
              <a:rPr lang="en-US" sz="2000" dirty="0"/>
              <a:t> </a:t>
            </a:r>
            <a:r>
              <a:rPr lang="en-US" sz="2000" dirty="0" err="1"/>
              <a:t>tất</a:t>
            </a:r>
            <a:r>
              <a:rPr lang="en-US" sz="2000" dirty="0"/>
              <a:t> </a:t>
            </a:r>
            <a:r>
              <a:rPr lang="en-US" sz="2000" dirty="0" err="1"/>
              <a:t>cả</a:t>
            </a:r>
            <a:r>
              <a:rPr lang="en-US" sz="2000" dirty="0"/>
              <a:t> </a:t>
            </a:r>
            <a:r>
              <a:rPr lang="en-US" sz="2000" dirty="0" err="1"/>
              <a:t>các</a:t>
            </a:r>
            <a:r>
              <a:rPr lang="en-US" sz="2000" dirty="0"/>
              <a:t> </a:t>
            </a:r>
            <a:r>
              <a:rPr lang="en-US" sz="2000" dirty="0" err="1"/>
              <a:t>biến</a:t>
            </a:r>
            <a:r>
              <a:rPr lang="en-US" sz="2000" dirty="0"/>
              <a:t> </a:t>
            </a:r>
            <a:r>
              <a:rPr lang="en-US" sz="2000" dirty="0" err="1"/>
              <a:t>từ</a:t>
            </a:r>
            <a:r>
              <a:rPr lang="en-US" sz="2000" dirty="0"/>
              <a:t> </a:t>
            </a:r>
            <a:r>
              <a:rPr lang="en-US" sz="2000" dirty="0" err="1"/>
              <a:t>đường</a:t>
            </a:r>
            <a:r>
              <a:rPr lang="en-US" sz="2000" dirty="0"/>
              <a:t> </a:t>
            </a:r>
            <a:r>
              <a:rPr lang="en-US" sz="2000" dirty="0" err="1"/>
              <a:t>cơ</a:t>
            </a:r>
            <a:r>
              <a:rPr lang="en-US" sz="2000" dirty="0"/>
              <a:t> </a:t>
            </a:r>
            <a:r>
              <a:rPr lang="en-US" sz="2000" dirty="0" err="1"/>
              <a:t>sở</a:t>
            </a:r>
            <a:r>
              <a:rPr lang="en-US" sz="2000" dirty="0"/>
              <a:t> </a:t>
            </a:r>
            <a:r>
              <a:rPr lang="en-US" sz="2000" dirty="0" err="1"/>
              <a:t>này</a:t>
            </a:r>
            <a:r>
              <a:rPr lang="en-US" sz="2000" dirty="0"/>
              <a:t>. </a:t>
            </a:r>
            <a:r>
              <a:rPr lang="en-US" sz="2000" dirty="0" err="1"/>
              <a:t>Quá</a:t>
            </a:r>
            <a:r>
              <a:rPr lang="en-US" sz="2000" dirty="0"/>
              <a:t> </a:t>
            </a:r>
            <a:r>
              <a:rPr lang="en-US" sz="2000" dirty="0" err="1"/>
              <a:t>trình</a:t>
            </a:r>
            <a:r>
              <a:rPr lang="en-US" sz="2000" dirty="0"/>
              <a:t> </a:t>
            </a:r>
            <a:r>
              <a:rPr lang="en-US" sz="2000" dirty="0" err="1"/>
              <a:t>đo</a:t>
            </a:r>
            <a:r>
              <a:rPr lang="en-US" sz="2000" dirty="0"/>
              <a:t> </a:t>
            </a:r>
            <a:r>
              <a:rPr lang="en-US" sz="2000" dirty="0" err="1"/>
              <a:t>điểm</a:t>
            </a:r>
            <a:r>
              <a:rPr lang="en-US" sz="2000" dirty="0"/>
              <a:t> </a:t>
            </a:r>
            <a:r>
              <a:rPr lang="en-US" sz="2000" dirty="0" err="1"/>
              <a:t>chuẩn</a:t>
            </a:r>
            <a:r>
              <a:rPr lang="en-US" sz="2000" dirty="0"/>
              <a:t> </a:t>
            </a:r>
            <a:r>
              <a:rPr lang="en-US" sz="2000" dirty="0" err="1"/>
              <a:t>được</a:t>
            </a:r>
            <a:r>
              <a:rPr lang="en-US" sz="2000" dirty="0"/>
              <a:t> </a:t>
            </a:r>
            <a:r>
              <a:rPr lang="en-US" sz="2000" dirty="0" err="1"/>
              <a:t>sử</a:t>
            </a:r>
            <a:r>
              <a:rPr lang="en-US" sz="2000" dirty="0"/>
              <a:t> dung </a:t>
            </a:r>
            <a:r>
              <a:rPr lang="en-US" sz="2000" dirty="0" err="1"/>
              <a:t>để</a:t>
            </a:r>
            <a:r>
              <a:rPr lang="en-US" sz="2000" dirty="0"/>
              <a:t> </a:t>
            </a:r>
            <a:r>
              <a:rPr lang="en-US" sz="2000" dirty="0" err="1"/>
              <a:t>cải</a:t>
            </a:r>
            <a:r>
              <a:rPr lang="en-US" sz="2000" dirty="0"/>
              <a:t> </a:t>
            </a:r>
            <a:r>
              <a:rPr lang="en-US" sz="2000" dirty="0" err="1"/>
              <a:t>thiện</a:t>
            </a:r>
            <a:r>
              <a:rPr lang="en-US" sz="2000" dirty="0"/>
              <a:t> </a:t>
            </a:r>
            <a:r>
              <a:rPr lang="en-US" sz="2000" dirty="0" err="1"/>
              <a:t>khả</a:t>
            </a:r>
            <a:r>
              <a:rPr lang="en-US" sz="2000" dirty="0"/>
              <a:t> </a:t>
            </a:r>
            <a:r>
              <a:rPr lang="en-US" sz="2000" dirty="0" err="1"/>
              <a:t>năng</a:t>
            </a:r>
            <a:r>
              <a:rPr lang="en-US" sz="2000" dirty="0"/>
              <a:t> </a:t>
            </a:r>
            <a:r>
              <a:rPr lang="en-US" sz="2000" dirty="0" err="1"/>
              <a:t>dự</a:t>
            </a:r>
            <a:r>
              <a:rPr lang="en-US" sz="2000" dirty="0"/>
              <a:t> </a:t>
            </a:r>
            <a:r>
              <a:rPr lang="en-US" sz="2000" dirty="0" err="1"/>
              <a:t>đoán</a:t>
            </a:r>
            <a:r>
              <a:rPr lang="en-US" sz="2000" dirty="0"/>
              <a:t> </a:t>
            </a:r>
            <a:r>
              <a:rPr lang="en-US" sz="2000" dirty="0" err="1"/>
              <a:t>của</a:t>
            </a:r>
            <a:r>
              <a:rPr lang="en-US" sz="2000" dirty="0"/>
              <a:t> </a:t>
            </a:r>
            <a:r>
              <a:rPr lang="en-US" sz="2000" dirty="0" err="1"/>
              <a:t>mô</a:t>
            </a:r>
            <a:r>
              <a:rPr lang="en-US" sz="2000" dirty="0"/>
              <a:t> </a:t>
            </a:r>
            <a:r>
              <a:rPr lang="en-US" sz="2000" dirty="0" err="1"/>
              <a:t>hình</a:t>
            </a:r>
            <a:r>
              <a:rPr lang="en-US" sz="2000" dirty="0"/>
              <a:t> </a:t>
            </a:r>
            <a:r>
              <a:rPr lang="en-US" sz="2000" dirty="0" err="1"/>
              <a:t>và</a:t>
            </a:r>
            <a:r>
              <a:rPr lang="en-US" sz="2000" dirty="0"/>
              <a:t> </a:t>
            </a:r>
            <a:r>
              <a:rPr lang="en-US" sz="2000" dirty="0" err="1"/>
              <a:t>giảm</a:t>
            </a:r>
            <a:r>
              <a:rPr lang="en-US" sz="2000" dirty="0"/>
              <a:t> </a:t>
            </a:r>
            <a:r>
              <a:rPr lang="en-US" sz="2000" dirty="0" err="1"/>
              <a:t>tỉ</a:t>
            </a:r>
            <a:r>
              <a:rPr lang="en-US" sz="2000" dirty="0"/>
              <a:t> </a:t>
            </a:r>
            <a:r>
              <a:rPr lang="en-US" sz="2000" dirty="0" err="1"/>
              <a:t>lệ</a:t>
            </a:r>
            <a:r>
              <a:rPr lang="en-US" sz="2000" dirty="0"/>
              <a:t> </a:t>
            </a:r>
            <a:r>
              <a:rPr lang="en-US" sz="2000" dirty="0" err="1"/>
              <a:t>lỗi</a:t>
            </a:r>
            <a:r>
              <a:rPr lang="en-US" sz="2000" dirty="0"/>
              <a:t>.</a:t>
            </a:r>
          </a:p>
        </p:txBody>
      </p:sp>
    </p:spTree>
    <p:extLst>
      <p:ext uri="{BB962C8B-B14F-4D97-AF65-F5344CB8AC3E}">
        <p14:creationId xmlns:p14="http://schemas.microsoft.com/office/powerpoint/2010/main" val="152158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TotalTime>
  <Words>1439</Words>
  <Application>Microsoft Macintosh PowerPoint</Application>
  <PresentationFormat>Widescreen</PresentationFormat>
  <Paragraphs>57</Paragraphs>
  <Slides>12</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Source Sans Pro</vt:lpstr>
      <vt:lpstr>FunkyShapesVTI</vt:lpstr>
      <vt:lpstr>Feature Engineering</vt:lpstr>
      <vt:lpstr>Mục lục</vt:lpstr>
      <vt:lpstr>Feature là gì? Feature Engineering là gì? </vt:lpstr>
      <vt:lpstr>Feature là gì? </vt:lpstr>
      <vt:lpstr>Feature Engineering là gì?</vt:lpstr>
      <vt:lpstr>Tầm quan trọng và tại sao Feature Engineering được sử dụng.  </vt:lpstr>
      <vt:lpstr>Tầm quan trọng và tại sao Feature Engineering được sử dụng. </vt:lpstr>
      <vt:lpstr>Các quy trình chính của Feature Engineering.   </vt:lpstr>
      <vt:lpstr> Các quy trình chính của Feature Engineering. </vt:lpstr>
      <vt:lpstr>Kỹ thuật Feature Engineering    </vt:lpstr>
      <vt:lpstr>Kỹ thuật Feature Engineering</vt:lpstr>
      <vt:lpstr>Kỹ thuật Feature Engineering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Đặng Hữu Trí</dc:creator>
  <cp:lastModifiedBy>Đặng Hữu Trí</cp:lastModifiedBy>
  <cp:revision>4</cp:revision>
  <dcterms:created xsi:type="dcterms:W3CDTF">2023-07-08T13:10:05Z</dcterms:created>
  <dcterms:modified xsi:type="dcterms:W3CDTF">2023-07-12T16:52:35Z</dcterms:modified>
</cp:coreProperties>
</file>