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680"/>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7/26/23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3605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7/26/23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4876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7/26/23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8797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7/26/23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4342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7/26/23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107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7/26/23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175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7/26/23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2871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7/26/23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7299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7/26/23</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5318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7/26/23</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6796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7/26/23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5459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7/26/23</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979194257"/>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achinelearningcoban.com/2017/02/11/binaryclassifiers/#one-vs-rest-hay-one-hot-coding" TargetMode="External"/><Relationship Id="rId2" Type="http://schemas.openxmlformats.org/officeDocument/2006/relationships/hyperlink" Target="https://machinelearningcoban.com/2017/02/11/binaryclassifiers/#-binary-classifiers-cho-multi-class-classification-problems" TargetMode="External"/><Relationship Id="rId1" Type="http://schemas.openxmlformats.org/officeDocument/2006/relationships/slideLayout" Target="../slideLayouts/slideLayout2.xml"/><Relationship Id="rId4" Type="http://schemas.openxmlformats.org/officeDocument/2006/relationships/hyperlink" Target="https://machinelearningcoban.com/2017/02/11/binaryclassifiers/#han-che-cua-one-vs-res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308C40F4-6A24-4867-B726-B552DB080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550" y="555675"/>
            <a:ext cx="4860256" cy="5696169"/>
            <a:chOff x="1481312" y="743744"/>
            <a:chExt cx="4860256" cy="4589316"/>
          </a:xfrm>
        </p:grpSpPr>
        <p:sp>
          <p:nvSpPr>
            <p:cNvPr id="29" name="Rectangle 28">
              <a:extLst>
                <a:ext uri="{FF2B5EF4-FFF2-40B4-BE49-F238E27FC236}">
                  <a16:creationId xmlns:a16="http://schemas.microsoft.com/office/drawing/2014/main" id="{954BF10E-4559-4F28-91B0-3D0C2C486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 name="Rectangle 29">
              <a:extLst>
                <a:ext uri="{FF2B5EF4-FFF2-40B4-BE49-F238E27FC236}">
                  <a16:creationId xmlns:a16="http://schemas.microsoft.com/office/drawing/2014/main" id="{DB0B5A20-FCFE-4AED-B5A3-91D3DE935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2" name="Rectangle 31">
            <a:extLst>
              <a:ext uri="{FF2B5EF4-FFF2-40B4-BE49-F238E27FC236}">
                <a16:creationId xmlns:a16="http://schemas.microsoft.com/office/drawing/2014/main" id="{D6CA2F4C-8E9E-4BCD-B6E8-A68A311CA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A08337-31C4-CD78-4C3B-66F0FF74AF84}"/>
              </a:ext>
            </a:extLst>
          </p:cNvPr>
          <p:cNvSpPr>
            <a:spLocks noGrp="1"/>
          </p:cNvSpPr>
          <p:nvPr>
            <p:ph type="ctrTitle"/>
          </p:nvPr>
        </p:nvSpPr>
        <p:spPr>
          <a:xfrm>
            <a:off x="677119" y="810623"/>
            <a:ext cx="4429556" cy="3570162"/>
          </a:xfrm>
        </p:spPr>
        <p:txBody>
          <a:bodyPr anchor="b">
            <a:normAutofit/>
          </a:bodyPr>
          <a:lstStyle/>
          <a:p>
            <a:r>
              <a:rPr lang="en-VN" sz="2900" dirty="0"/>
              <a:t>Softmax Regression</a:t>
            </a:r>
          </a:p>
        </p:txBody>
      </p:sp>
      <p:sp>
        <p:nvSpPr>
          <p:cNvPr id="3" name="Subtitle 2">
            <a:extLst>
              <a:ext uri="{FF2B5EF4-FFF2-40B4-BE49-F238E27FC236}">
                <a16:creationId xmlns:a16="http://schemas.microsoft.com/office/drawing/2014/main" id="{F788C412-F7F8-EE11-16B3-B87CA9D535BD}"/>
              </a:ext>
            </a:extLst>
          </p:cNvPr>
          <p:cNvSpPr>
            <a:spLocks noGrp="1"/>
          </p:cNvSpPr>
          <p:nvPr>
            <p:ph type="subTitle" idx="1"/>
          </p:nvPr>
        </p:nvSpPr>
        <p:spPr>
          <a:xfrm>
            <a:off x="677119" y="4547167"/>
            <a:ext cx="4429556" cy="1288482"/>
          </a:xfrm>
        </p:spPr>
        <p:txBody>
          <a:bodyPr>
            <a:normAutofit/>
          </a:bodyPr>
          <a:lstStyle/>
          <a:p>
            <a:r>
              <a:rPr lang="en-VN" dirty="0"/>
              <a:t>AI-Faster</a:t>
            </a:r>
          </a:p>
        </p:txBody>
      </p:sp>
      <p:pic>
        <p:nvPicPr>
          <p:cNvPr id="4" name="Picture 3" descr="An abstract genetic concept">
            <a:extLst>
              <a:ext uri="{FF2B5EF4-FFF2-40B4-BE49-F238E27FC236}">
                <a16:creationId xmlns:a16="http://schemas.microsoft.com/office/drawing/2014/main" id="{9B4E4F3F-25A1-253F-2402-BF904E777E0A}"/>
              </a:ext>
            </a:extLst>
          </p:cNvPr>
          <p:cNvPicPr>
            <a:picLocks noChangeAspect="1"/>
          </p:cNvPicPr>
          <p:nvPr/>
        </p:nvPicPr>
        <p:blipFill rotWithShape="1">
          <a:blip r:embed="rId2"/>
          <a:srcRect l="10127" r="5008" b="-3"/>
          <a:stretch/>
        </p:blipFill>
        <p:spPr>
          <a:xfrm>
            <a:off x="6359308" y="470930"/>
            <a:ext cx="4833901" cy="5696169"/>
          </a:xfrm>
          <a:prstGeom prst="rect">
            <a:avLst/>
          </a:prstGeom>
          <a:ln w="28575">
            <a:noFill/>
          </a:ln>
        </p:spPr>
      </p:pic>
      <p:sp>
        <p:nvSpPr>
          <p:cNvPr id="3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Graphic 212">
            <a:extLst>
              <a:ext uri="{FF2B5EF4-FFF2-40B4-BE49-F238E27FC236}">
                <a16:creationId xmlns:a16="http://schemas.microsoft.com/office/drawing/2014/main" id="{96FD6442-EB7D-4992-8D41-0B7FFDCB4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8306" y="2360859"/>
            <a:ext cx="1054466" cy="469689"/>
            <a:chOff x="9841624" y="4115729"/>
            <a:chExt cx="602169" cy="268223"/>
          </a:xfrm>
          <a:solidFill>
            <a:schemeClr val="tx1"/>
          </a:solidFill>
        </p:grpSpPr>
        <p:sp>
          <p:nvSpPr>
            <p:cNvPr id="39" name="Freeform: Shape 3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5" name="Oval 44">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6004781B-698F-46D5-AADD-8AE921171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5122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E87B-6609-7769-30A7-7859E20D4138}"/>
              </a:ext>
            </a:extLst>
          </p:cNvPr>
          <p:cNvSpPr>
            <a:spLocks noGrp="1"/>
          </p:cNvSpPr>
          <p:nvPr>
            <p:ph type="title"/>
          </p:nvPr>
        </p:nvSpPr>
        <p:spPr/>
        <p:txBody>
          <a:bodyPr/>
          <a:lstStyle/>
          <a:p>
            <a:r>
              <a:rPr lang="en-VN" dirty="0"/>
              <a:t>Giới thiệu</a:t>
            </a:r>
          </a:p>
        </p:txBody>
      </p:sp>
      <p:sp>
        <p:nvSpPr>
          <p:cNvPr id="3" name="Content Placeholder 2">
            <a:extLst>
              <a:ext uri="{FF2B5EF4-FFF2-40B4-BE49-F238E27FC236}">
                <a16:creationId xmlns:a16="http://schemas.microsoft.com/office/drawing/2014/main" id="{2D325912-0EA9-DD30-64E6-AB32901926DE}"/>
              </a:ext>
            </a:extLst>
          </p:cNvPr>
          <p:cNvSpPr>
            <a:spLocks noGrp="1"/>
          </p:cNvSpPr>
          <p:nvPr>
            <p:ph idx="1"/>
          </p:nvPr>
        </p:nvSpPr>
        <p:spPr/>
        <p:txBody>
          <a:bodyPr/>
          <a:lstStyle/>
          <a:p>
            <a:r>
              <a:rPr lang="vi-VN" b="0" i="0" dirty="0">
                <a:solidFill>
                  <a:srgbClr val="000000"/>
                </a:solidFill>
                <a:effectLst/>
              </a:rPr>
              <a:t>Các bài toán classification thực tế thường có rất nhiều classes (multi-class), các </a:t>
            </a:r>
            <a:r>
              <a:rPr lang="vi-VN" b="0" i="0" u="none" strike="noStrike" dirty="0">
                <a:solidFill>
                  <a:srgbClr val="337AB7"/>
                </a:solidFill>
                <a:effectLst/>
                <a:hlinkClick r:id="rId2"/>
              </a:rPr>
              <a:t>binary classifiers mặc dù có thể áp dụng cho các bài toán multi-class</a:t>
            </a:r>
            <a:r>
              <a:rPr lang="vi-VN" b="0" i="0" dirty="0">
                <a:solidFill>
                  <a:srgbClr val="000000"/>
                </a:solidFill>
                <a:effectLst/>
              </a:rPr>
              <a:t>, chúng vẫn có những hạn chế nhất định. Với binary classifiers, kỹ thuật được sử dụng nhiều nhất </a:t>
            </a:r>
            <a:r>
              <a:rPr lang="vi-VN" b="1" i="0" u="none" strike="noStrike" dirty="0">
                <a:solidFill>
                  <a:srgbClr val="337AB7"/>
                </a:solidFill>
                <a:effectLst/>
                <a:hlinkClick r:id="rId3"/>
              </a:rPr>
              <a:t>one-vs-rest</a:t>
            </a:r>
            <a:r>
              <a:rPr lang="vi-VN" b="0" i="0" dirty="0">
                <a:solidFill>
                  <a:srgbClr val="000000"/>
                </a:solidFill>
                <a:effectLst/>
              </a:rPr>
              <a:t> có </a:t>
            </a:r>
            <a:r>
              <a:rPr lang="vi-VN" b="0" i="0" u="none" strike="noStrike" dirty="0">
                <a:solidFill>
                  <a:srgbClr val="337AB7"/>
                </a:solidFill>
                <a:effectLst/>
                <a:hlinkClick r:id="rId4"/>
              </a:rPr>
              <a:t>một hạn chế về tổng các xác suất</a:t>
            </a:r>
            <a:r>
              <a:rPr lang="vi-VN" b="0" i="0" dirty="0">
                <a:solidFill>
                  <a:srgbClr val="000000"/>
                </a:solidFill>
                <a:effectLst/>
              </a:rPr>
              <a:t>. Một phương pháp mở rộng của Logistic Regression sẽ được giới thiệu giúp khắc phục hạn chế trên. Một lần nữa, dù là Softmax </a:t>
            </a:r>
            <a:r>
              <a:rPr lang="vi-VN" b="1" i="0" dirty="0">
                <a:solidFill>
                  <a:srgbClr val="000000"/>
                </a:solidFill>
                <a:effectLst/>
              </a:rPr>
              <a:t>Regression</a:t>
            </a:r>
            <a:r>
              <a:rPr lang="vi-VN" b="0" i="0" dirty="0">
                <a:solidFill>
                  <a:srgbClr val="000000"/>
                </a:solidFill>
                <a:effectLst/>
              </a:rPr>
              <a:t>, phương pháp này được sử dụng rộng rãi như một phương pháp classification.</a:t>
            </a:r>
            <a:endParaRPr lang="en-VN" dirty="0"/>
          </a:p>
        </p:txBody>
      </p:sp>
    </p:spTree>
    <p:extLst>
      <p:ext uri="{BB962C8B-B14F-4D97-AF65-F5344CB8AC3E}">
        <p14:creationId xmlns:p14="http://schemas.microsoft.com/office/powerpoint/2010/main" val="337199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0C17-9622-7993-EE39-0D6AD045DB2A}"/>
              </a:ext>
            </a:extLst>
          </p:cNvPr>
          <p:cNvSpPr>
            <a:spLocks noGrp="1"/>
          </p:cNvSpPr>
          <p:nvPr>
            <p:ph type="title"/>
          </p:nvPr>
        </p:nvSpPr>
        <p:spPr>
          <a:xfrm>
            <a:off x="838200" y="365126"/>
            <a:ext cx="10515600" cy="881784"/>
          </a:xfrm>
        </p:spPr>
        <p:txBody>
          <a:bodyPr>
            <a:normAutofit/>
          </a:bodyPr>
          <a:lstStyle/>
          <a:p>
            <a:r>
              <a:rPr lang="vi-VN" sz="2000" b="0" i="0" dirty="0">
                <a:solidFill>
                  <a:srgbClr val="000000"/>
                </a:solidFill>
                <a:effectLst/>
                <a:latin typeface="+mn-lt"/>
              </a:rPr>
              <a:t>Giả sử số classes là C. Với one-vs-rest, chúng ta cần xây dựng C Logistic Regression khác nhau. Các </a:t>
            </a:r>
            <a:r>
              <a:rPr lang="vi-VN" sz="2000" b="0" i="1" dirty="0">
                <a:solidFill>
                  <a:srgbClr val="000000"/>
                </a:solidFill>
                <a:effectLst/>
                <a:latin typeface="+mn-lt"/>
              </a:rPr>
              <a:t>đầu ra dự đoán</a:t>
            </a:r>
            <a:r>
              <a:rPr lang="vi-VN" sz="2000" b="0" i="0" dirty="0">
                <a:solidFill>
                  <a:srgbClr val="000000"/>
                </a:solidFill>
                <a:effectLst/>
                <a:latin typeface="+mn-lt"/>
              </a:rPr>
              <a:t> được tính theo hàm sigmoid:</a:t>
            </a:r>
            <a:endParaRPr lang="en-VN" sz="2000" dirty="0">
              <a:latin typeface="+mn-lt"/>
            </a:endParaRPr>
          </a:p>
        </p:txBody>
      </p:sp>
      <p:pic>
        <p:nvPicPr>
          <p:cNvPr id="5" name="Content Placeholder 4">
            <a:extLst>
              <a:ext uri="{FF2B5EF4-FFF2-40B4-BE49-F238E27FC236}">
                <a16:creationId xmlns:a16="http://schemas.microsoft.com/office/drawing/2014/main" id="{A8F38F6B-2F1F-EEF4-6D1C-5816F48CEB55}"/>
              </a:ext>
            </a:extLst>
          </p:cNvPr>
          <p:cNvPicPr>
            <a:picLocks noGrp="1" noChangeAspect="1"/>
          </p:cNvPicPr>
          <p:nvPr>
            <p:ph idx="1"/>
          </p:nvPr>
        </p:nvPicPr>
        <p:blipFill>
          <a:blip r:embed="rId2"/>
          <a:srcRect/>
          <a:stretch/>
        </p:blipFill>
        <p:spPr>
          <a:xfrm>
            <a:off x="1333500" y="2440102"/>
            <a:ext cx="9525000" cy="3644900"/>
          </a:xfrm>
        </p:spPr>
      </p:pic>
      <p:pic>
        <p:nvPicPr>
          <p:cNvPr id="4" name="Picture 3" descr="A black text with a white background&#10;&#10;Description automatically generated">
            <a:extLst>
              <a:ext uri="{FF2B5EF4-FFF2-40B4-BE49-F238E27FC236}">
                <a16:creationId xmlns:a16="http://schemas.microsoft.com/office/drawing/2014/main" id="{37B8569E-37E1-9A3E-50DA-E878D4FEB2FA}"/>
              </a:ext>
            </a:extLst>
          </p:cNvPr>
          <p:cNvPicPr>
            <a:picLocks noChangeAspect="1"/>
          </p:cNvPicPr>
          <p:nvPr/>
        </p:nvPicPr>
        <p:blipFill>
          <a:blip r:embed="rId3"/>
          <a:stretch>
            <a:fillRect/>
          </a:stretch>
        </p:blipFill>
        <p:spPr>
          <a:xfrm>
            <a:off x="2766745" y="1225000"/>
            <a:ext cx="5854700" cy="762000"/>
          </a:xfrm>
          <a:prstGeom prst="rect">
            <a:avLst/>
          </a:prstGeom>
        </p:spPr>
      </p:pic>
    </p:spTree>
    <p:extLst>
      <p:ext uri="{BB962C8B-B14F-4D97-AF65-F5344CB8AC3E}">
        <p14:creationId xmlns:p14="http://schemas.microsoft.com/office/powerpoint/2010/main" val="214343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4062-131C-8006-C85D-10EC092E2078}"/>
              </a:ext>
            </a:extLst>
          </p:cNvPr>
          <p:cNvSpPr>
            <a:spLocks noGrp="1"/>
          </p:cNvSpPr>
          <p:nvPr>
            <p:ph type="title"/>
          </p:nvPr>
        </p:nvSpPr>
        <p:spPr/>
        <p:txBody>
          <a:bodyPr/>
          <a:lstStyle/>
          <a:p>
            <a:r>
              <a:rPr lang="en-VN" dirty="0"/>
              <a:t>Softmax function</a:t>
            </a:r>
          </a:p>
        </p:txBody>
      </p:sp>
      <p:sp>
        <p:nvSpPr>
          <p:cNvPr id="3" name="Content Placeholder 2">
            <a:extLst>
              <a:ext uri="{FF2B5EF4-FFF2-40B4-BE49-F238E27FC236}">
                <a16:creationId xmlns:a16="http://schemas.microsoft.com/office/drawing/2014/main" id="{4C150995-0E99-953B-C05E-36A183F5DEA7}"/>
              </a:ext>
            </a:extLst>
          </p:cNvPr>
          <p:cNvSpPr>
            <a:spLocks noGrp="1"/>
          </p:cNvSpPr>
          <p:nvPr>
            <p:ph idx="1"/>
          </p:nvPr>
        </p:nvSpPr>
        <p:spPr/>
        <p:txBody>
          <a:bodyPr>
            <a:normAutofit/>
          </a:bodyPr>
          <a:lstStyle/>
          <a:p>
            <a:pPr marL="0" indent="0">
              <a:buNone/>
            </a:pPr>
            <a:r>
              <a:rPr lang="vi-VN" b="0" i="0" dirty="0">
                <a:solidFill>
                  <a:srgbClr val="000000"/>
                </a:solidFill>
                <a:effectLst/>
              </a:rPr>
              <a:t>    Chúng ta cần một mô hình xác suất sao cho với mỗi input x, ai thể hiện xác suất để input đó rơi vào class i.</a:t>
            </a:r>
          </a:p>
          <a:p>
            <a:pPr marL="0" indent="0">
              <a:buNone/>
            </a:pPr>
            <a:endParaRPr lang="vi-VN" dirty="0">
              <a:solidFill>
                <a:srgbClr val="000000"/>
              </a:solidFill>
            </a:endParaRPr>
          </a:p>
          <a:p>
            <a:pPr marL="0" indent="0">
              <a:buNone/>
            </a:pPr>
            <a:endParaRPr lang="vi-VN" dirty="0">
              <a:solidFill>
                <a:srgbClr val="000000"/>
              </a:solidFill>
            </a:endParaRPr>
          </a:p>
          <a:p>
            <a:pPr marL="0" indent="0">
              <a:buNone/>
            </a:pPr>
            <a:r>
              <a:rPr lang="vi-VN" b="0" i="0" dirty="0">
                <a:solidFill>
                  <a:srgbClr val="000000"/>
                </a:solidFill>
                <a:effectLst/>
              </a:rPr>
              <a:t>   Hàm số này, tính tất cả các ai dựa vào tất cả các zi, thõa mãn tất cả các điều kiện đã xét: dương, tổng bằng 1, giữ được </a:t>
            </a:r>
            <a:r>
              <a:rPr lang="vi-VN" b="0" i="1" dirty="0">
                <a:solidFill>
                  <a:srgbClr val="000000"/>
                </a:solidFill>
                <a:effectLst/>
              </a:rPr>
              <a:t>thứ tự</a:t>
            </a:r>
            <a:r>
              <a:rPr lang="vi-VN" b="0" i="0" dirty="0">
                <a:solidFill>
                  <a:srgbClr val="000000"/>
                </a:solidFill>
                <a:effectLst/>
              </a:rPr>
              <a:t> của zi. Hàm số này được gọi là </a:t>
            </a:r>
            <a:r>
              <a:rPr lang="vi-VN" b="0" i="1" dirty="0">
                <a:solidFill>
                  <a:srgbClr val="000000"/>
                </a:solidFill>
                <a:effectLst/>
              </a:rPr>
              <a:t>softmax function</a:t>
            </a:r>
            <a:r>
              <a:rPr lang="vi-VN" b="0" i="0" dirty="0">
                <a:solidFill>
                  <a:srgbClr val="000000"/>
                </a:solidFill>
                <a:effectLst/>
              </a:rPr>
              <a:t>. Chú ý rằng với cách định nghĩa này, không có xác suất ai nào tuyệt đối bằng 0 hoặc tuyệt đối bằng 1, mặc dù chúng có thể rất gần 0 hoặc 1 khi zi�� rất nhỏ hoặc rất lớn khi so sánh với các zj,j≠i.</a:t>
            </a:r>
            <a:endParaRPr lang="en-VN" dirty="0"/>
          </a:p>
        </p:txBody>
      </p:sp>
      <p:pic>
        <p:nvPicPr>
          <p:cNvPr id="6" name="Picture 5" descr="A black text on a white background&#10;&#10;Description automatically generated">
            <a:extLst>
              <a:ext uri="{FF2B5EF4-FFF2-40B4-BE49-F238E27FC236}">
                <a16:creationId xmlns:a16="http://schemas.microsoft.com/office/drawing/2014/main" id="{D525F431-95FE-9C0A-A9A9-250DAFA358C8}"/>
              </a:ext>
            </a:extLst>
          </p:cNvPr>
          <p:cNvPicPr>
            <a:picLocks noChangeAspect="1"/>
          </p:cNvPicPr>
          <p:nvPr/>
        </p:nvPicPr>
        <p:blipFill>
          <a:blip r:embed="rId2"/>
          <a:stretch>
            <a:fillRect/>
          </a:stretch>
        </p:blipFill>
        <p:spPr>
          <a:xfrm>
            <a:off x="3888118" y="2765219"/>
            <a:ext cx="4686300" cy="762000"/>
          </a:xfrm>
          <a:prstGeom prst="rect">
            <a:avLst/>
          </a:prstGeom>
        </p:spPr>
      </p:pic>
    </p:spTree>
    <p:extLst>
      <p:ext uri="{BB962C8B-B14F-4D97-AF65-F5344CB8AC3E}">
        <p14:creationId xmlns:p14="http://schemas.microsoft.com/office/powerpoint/2010/main" val="146362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B2287-4415-5396-CAA0-6190A7FDFEAA}"/>
              </a:ext>
            </a:extLst>
          </p:cNvPr>
          <p:cNvSpPr>
            <a:spLocks noGrp="1"/>
          </p:cNvSpPr>
          <p:nvPr>
            <p:ph type="title"/>
          </p:nvPr>
        </p:nvSpPr>
        <p:spPr/>
        <p:txBody>
          <a:bodyPr/>
          <a:lstStyle/>
          <a:p>
            <a:r>
              <a:rPr lang="en-VN" dirty="0"/>
              <a:t>Một vài ví dụ</a:t>
            </a:r>
          </a:p>
        </p:txBody>
      </p:sp>
      <p:sp>
        <p:nvSpPr>
          <p:cNvPr id="3" name="Content Placeholder 2">
            <a:extLst>
              <a:ext uri="{FF2B5EF4-FFF2-40B4-BE49-F238E27FC236}">
                <a16:creationId xmlns:a16="http://schemas.microsoft.com/office/drawing/2014/main" id="{C71EC05F-840C-5C4E-3942-38DBDE92D782}"/>
              </a:ext>
            </a:extLst>
          </p:cNvPr>
          <p:cNvSpPr>
            <a:spLocks noGrp="1"/>
          </p:cNvSpPr>
          <p:nvPr>
            <p:ph idx="1"/>
          </p:nvPr>
        </p:nvSpPr>
        <p:spPr>
          <a:xfrm>
            <a:off x="838200" y="1825625"/>
            <a:ext cx="5883234" cy="4351338"/>
          </a:xfrm>
        </p:spPr>
        <p:txBody>
          <a:bodyPr>
            <a:normAutofit/>
          </a:bodyPr>
          <a:lstStyle/>
          <a:p>
            <a:pPr algn="just"/>
            <a:r>
              <a:rPr lang="vi-VN" sz="2000" b="0" i="0" dirty="0">
                <a:solidFill>
                  <a:srgbClr val="000000"/>
                </a:solidFill>
                <a:effectLst/>
              </a:rPr>
              <a:t>Có một vài quan sát như sau:</a:t>
            </a:r>
          </a:p>
          <a:p>
            <a:pPr algn="just">
              <a:buFont typeface="Arial" panose="020B0604020202020204" pitchFamily="34" charset="0"/>
              <a:buChar char="•"/>
            </a:pPr>
            <a:r>
              <a:rPr lang="vi-VN" sz="2000" b="0" i="0" dirty="0">
                <a:solidFill>
                  <a:srgbClr val="000000"/>
                </a:solidFill>
                <a:effectLst/>
              </a:rPr>
              <a:t>Cột 1: Nếu các zi bằng nhau, thì các ai cũng bằng nhau và bằng 1/3.</a:t>
            </a:r>
          </a:p>
          <a:p>
            <a:pPr algn="just">
              <a:buFont typeface="Arial" panose="020B0604020202020204" pitchFamily="34" charset="0"/>
              <a:buChar char="•"/>
            </a:pPr>
            <a:r>
              <a:rPr lang="vi-VN" sz="2000" b="0" i="0" dirty="0">
                <a:solidFill>
                  <a:srgbClr val="000000"/>
                </a:solidFill>
                <a:effectLst/>
              </a:rPr>
              <a:t>Cột 2: Nếu giá trị lớn nhất trong các zi là z1 vẫn bằng 2, nhưng các giá trị khác thay đổi, thì mặc dù xác suất tương ứng a1 vẫn là lớn nhất, nhưng nó đã thay đổi lên hơn 0.5. Đây chính là một lý do mà tên của hàm này có từ </a:t>
            </a:r>
            <a:r>
              <a:rPr lang="vi-VN" sz="2000" b="0" i="1" dirty="0">
                <a:solidFill>
                  <a:srgbClr val="000000"/>
                </a:solidFill>
                <a:effectLst/>
              </a:rPr>
              <a:t>soft</a:t>
            </a:r>
            <a:r>
              <a:rPr lang="vi-VN" sz="2000" b="0" i="0" dirty="0">
                <a:solidFill>
                  <a:srgbClr val="000000"/>
                </a:solidFill>
                <a:effectLst/>
              </a:rPr>
              <a:t>. (</a:t>
            </a:r>
            <a:r>
              <a:rPr lang="vi-VN" sz="2000" b="0" i="1" dirty="0">
                <a:solidFill>
                  <a:srgbClr val="000000"/>
                </a:solidFill>
                <a:effectLst/>
              </a:rPr>
              <a:t>max</a:t>
            </a:r>
            <a:r>
              <a:rPr lang="vi-VN" sz="2000" b="0" i="0" dirty="0">
                <a:solidFill>
                  <a:srgbClr val="000000"/>
                </a:solidFill>
                <a:effectLst/>
              </a:rPr>
              <a:t> vì phẩn từ lớn nhất vẫn là phần tử lớn nhất).</a:t>
            </a:r>
          </a:p>
          <a:p>
            <a:pPr algn="just">
              <a:buFont typeface="Arial" panose="020B0604020202020204" pitchFamily="34" charset="0"/>
              <a:buChar char="•"/>
            </a:pPr>
            <a:r>
              <a:rPr lang="vi-VN" sz="2000" b="0" i="0" dirty="0">
                <a:solidFill>
                  <a:srgbClr val="000000"/>
                </a:solidFill>
                <a:effectLst/>
              </a:rPr>
              <a:t>Cột 3: Khi các giá trị zi là âm thì các giá trị ai vẫn là dương và thứ tự vẫn được đảm bảo.</a:t>
            </a:r>
          </a:p>
          <a:p>
            <a:pPr algn="just">
              <a:buFont typeface="Arial" panose="020B0604020202020204" pitchFamily="34" charset="0"/>
              <a:buChar char="•"/>
            </a:pPr>
            <a:r>
              <a:rPr lang="vi-VN" sz="2000" b="0" i="0" dirty="0">
                <a:solidFill>
                  <a:srgbClr val="000000"/>
                </a:solidFill>
                <a:effectLst/>
              </a:rPr>
              <a:t>Cột 4: Nếu z1=z2, thì a1=a</a:t>
            </a:r>
            <a:r>
              <a:rPr lang="vi-VN" sz="2000" dirty="0">
                <a:solidFill>
                  <a:srgbClr val="000000"/>
                </a:solidFill>
              </a:rPr>
              <a:t>2</a:t>
            </a:r>
            <a:r>
              <a:rPr lang="vi-VN" sz="2000" b="0" i="0" dirty="0">
                <a:solidFill>
                  <a:srgbClr val="000000"/>
                </a:solidFill>
                <a:effectLst/>
              </a:rPr>
              <a:t>.</a:t>
            </a:r>
          </a:p>
        </p:txBody>
      </p:sp>
      <p:pic>
        <p:nvPicPr>
          <p:cNvPr id="7" name="Picture 6">
            <a:extLst>
              <a:ext uri="{FF2B5EF4-FFF2-40B4-BE49-F238E27FC236}">
                <a16:creationId xmlns:a16="http://schemas.microsoft.com/office/drawing/2014/main" id="{F226F65A-4052-8296-7AF1-3B86CB22E266}"/>
              </a:ext>
            </a:extLst>
          </p:cNvPr>
          <p:cNvPicPr>
            <a:picLocks noChangeAspect="1"/>
          </p:cNvPicPr>
          <p:nvPr/>
        </p:nvPicPr>
        <p:blipFill>
          <a:blip r:embed="rId2"/>
          <a:srcRect/>
          <a:stretch/>
        </p:blipFill>
        <p:spPr>
          <a:xfrm>
            <a:off x="6818909" y="2374094"/>
            <a:ext cx="4919619" cy="3254400"/>
          </a:xfrm>
          <a:prstGeom prst="rect">
            <a:avLst/>
          </a:prstGeom>
        </p:spPr>
      </p:pic>
    </p:spTree>
    <p:extLst>
      <p:ext uri="{BB962C8B-B14F-4D97-AF65-F5344CB8AC3E}">
        <p14:creationId xmlns:p14="http://schemas.microsoft.com/office/powerpoint/2010/main" val="288729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629C-8FBA-7FC8-8129-9F9F6E4C8597}"/>
              </a:ext>
            </a:extLst>
          </p:cNvPr>
          <p:cNvSpPr>
            <a:spLocks noGrp="1"/>
          </p:cNvSpPr>
          <p:nvPr>
            <p:ph type="title"/>
          </p:nvPr>
        </p:nvSpPr>
        <p:spPr/>
        <p:txBody>
          <a:bodyPr/>
          <a:lstStyle/>
          <a:p>
            <a:r>
              <a:rPr lang="en-VN" dirty="0"/>
              <a:t>Cost function</a:t>
            </a:r>
          </a:p>
        </p:txBody>
      </p:sp>
      <p:sp>
        <p:nvSpPr>
          <p:cNvPr id="3" name="Content Placeholder 2">
            <a:extLst>
              <a:ext uri="{FF2B5EF4-FFF2-40B4-BE49-F238E27FC236}">
                <a16:creationId xmlns:a16="http://schemas.microsoft.com/office/drawing/2014/main" id="{D1CB2308-7E70-E34B-9A7C-F3C4EB0EBE0A}"/>
              </a:ext>
            </a:extLst>
          </p:cNvPr>
          <p:cNvSpPr>
            <a:spLocks noGrp="1"/>
          </p:cNvSpPr>
          <p:nvPr>
            <p:ph idx="1"/>
          </p:nvPr>
        </p:nvSpPr>
        <p:spPr/>
        <p:txBody>
          <a:bodyPr/>
          <a:lstStyle/>
          <a:p>
            <a:r>
              <a:rPr lang="en-US" dirty="0"/>
              <a:t>C</a:t>
            </a:r>
            <a:r>
              <a:rPr lang="en-VN" dirty="0"/>
              <a:t>húng ta sử dụng hàm mất mát có tên là Cross – Entropy: </a:t>
            </a:r>
          </a:p>
          <a:p>
            <a:endParaRPr lang="en-VN" dirty="0"/>
          </a:p>
          <a:p>
            <a:pPr marL="0" indent="0">
              <a:buNone/>
            </a:pPr>
            <a:endParaRPr lang="en-VN" dirty="0"/>
          </a:p>
        </p:txBody>
      </p:sp>
      <p:pic>
        <p:nvPicPr>
          <p:cNvPr id="5" name="Picture 4">
            <a:extLst>
              <a:ext uri="{FF2B5EF4-FFF2-40B4-BE49-F238E27FC236}">
                <a16:creationId xmlns:a16="http://schemas.microsoft.com/office/drawing/2014/main" id="{0BDBE2D3-1AC7-849A-614F-9421D04459A4}"/>
              </a:ext>
            </a:extLst>
          </p:cNvPr>
          <p:cNvPicPr>
            <a:picLocks noChangeAspect="1"/>
          </p:cNvPicPr>
          <p:nvPr/>
        </p:nvPicPr>
        <p:blipFill>
          <a:blip r:embed="rId2"/>
          <a:srcRect/>
          <a:stretch/>
        </p:blipFill>
        <p:spPr>
          <a:xfrm>
            <a:off x="3537157" y="2226402"/>
            <a:ext cx="3797300" cy="914364"/>
          </a:xfrm>
          <a:prstGeom prst="rect">
            <a:avLst/>
          </a:prstGeom>
        </p:spPr>
      </p:pic>
      <p:pic>
        <p:nvPicPr>
          <p:cNvPr id="6" name="Picture 5" descr="A graph of a function&#10;&#10;Description automatically generated">
            <a:extLst>
              <a:ext uri="{FF2B5EF4-FFF2-40B4-BE49-F238E27FC236}">
                <a16:creationId xmlns:a16="http://schemas.microsoft.com/office/drawing/2014/main" id="{B4E297F5-C886-3AF8-7EE0-B0B5C0C20C4D}"/>
              </a:ext>
            </a:extLst>
          </p:cNvPr>
          <p:cNvPicPr>
            <a:picLocks noChangeAspect="1"/>
          </p:cNvPicPr>
          <p:nvPr/>
        </p:nvPicPr>
        <p:blipFill>
          <a:blip r:embed="rId3"/>
          <a:stretch>
            <a:fillRect/>
          </a:stretch>
        </p:blipFill>
        <p:spPr>
          <a:xfrm>
            <a:off x="1874383" y="2950761"/>
            <a:ext cx="7775674" cy="3718800"/>
          </a:xfrm>
          <a:prstGeom prst="rect">
            <a:avLst/>
          </a:prstGeom>
        </p:spPr>
      </p:pic>
    </p:spTree>
    <p:extLst>
      <p:ext uri="{BB962C8B-B14F-4D97-AF65-F5344CB8AC3E}">
        <p14:creationId xmlns:p14="http://schemas.microsoft.com/office/powerpoint/2010/main" val="181426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629C-8FBA-7FC8-8129-9F9F6E4C8597}"/>
              </a:ext>
            </a:extLst>
          </p:cNvPr>
          <p:cNvSpPr>
            <a:spLocks noGrp="1"/>
          </p:cNvSpPr>
          <p:nvPr>
            <p:ph type="title"/>
          </p:nvPr>
        </p:nvSpPr>
        <p:spPr/>
        <p:txBody>
          <a:bodyPr/>
          <a:lstStyle/>
          <a:p>
            <a:r>
              <a:rPr lang="en-VN" dirty="0"/>
              <a:t>Cost function</a:t>
            </a:r>
          </a:p>
        </p:txBody>
      </p:sp>
      <p:sp>
        <p:nvSpPr>
          <p:cNvPr id="3" name="Content Placeholder 2">
            <a:extLst>
              <a:ext uri="{FF2B5EF4-FFF2-40B4-BE49-F238E27FC236}">
                <a16:creationId xmlns:a16="http://schemas.microsoft.com/office/drawing/2014/main" id="{D1CB2308-7E70-E34B-9A7C-F3C4EB0EBE0A}"/>
              </a:ext>
            </a:extLst>
          </p:cNvPr>
          <p:cNvSpPr>
            <a:spLocks noGrp="1"/>
          </p:cNvSpPr>
          <p:nvPr>
            <p:ph idx="1"/>
          </p:nvPr>
        </p:nvSpPr>
        <p:spPr/>
        <p:txBody>
          <a:bodyPr/>
          <a:lstStyle/>
          <a:p>
            <a:r>
              <a:rPr lang="en-VN" dirty="0"/>
              <a:t>Sau khi tối ưu hàm mất mác thì ta được: </a:t>
            </a:r>
          </a:p>
          <a:p>
            <a:endParaRPr lang="en-VN" dirty="0"/>
          </a:p>
          <a:p>
            <a:endParaRPr lang="en-VN" dirty="0"/>
          </a:p>
          <a:p>
            <a:r>
              <a:rPr lang="en-US" dirty="0"/>
              <a:t>V</a:t>
            </a:r>
            <a:r>
              <a:rPr lang="en-VN" dirty="0"/>
              <a:t>à công thức cập nhật w</a:t>
            </a:r>
          </a:p>
        </p:txBody>
      </p:sp>
      <p:pic>
        <p:nvPicPr>
          <p:cNvPr id="5" name="Picture 4">
            <a:extLst>
              <a:ext uri="{FF2B5EF4-FFF2-40B4-BE49-F238E27FC236}">
                <a16:creationId xmlns:a16="http://schemas.microsoft.com/office/drawing/2014/main" id="{0BDBE2D3-1AC7-849A-614F-9421D04459A4}"/>
              </a:ext>
            </a:extLst>
          </p:cNvPr>
          <p:cNvPicPr>
            <a:picLocks noChangeAspect="1"/>
          </p:cNvPicPr>
          <p:nvPr/>
        </p:nvPicPr>
        <p:blipFill>
          <a:blip r:embed="rId2"/>
          <a:srcRect/>
          <a:stretch/>
        </p:blipFill>
        <p:spPr>
          <a:xfrm>
            <a:off x="1123455" y="2372723"/>
            <a:ext cx="3797300" cy="881886"/>
          </a:xfrm>
          <a:prstGeom prst="rect">
            <a:avLst/>
          </a:prstGeom>
        </p:spPr>
      </p:pic>
      <p:pic>
        <p:nvPicPr>
          <p:cNvPr id="6" name="Picture 5">
            <a:extLst>
              <a:ext uri="{FF2B5EF4-FFF2-40B4-BE49-F238E27FC236}">
                <a16:creationId xmlns:a16="http://schemas.microsoft.com/office/drawing/2014/main" id="{E20DBE29-F5BC-90DC-CDD6-8ABB26F75B69}"/>
              </a:ext>
            </a:extLst>
          </p:cNvPr>
          <p:cNvPicPr>
            <a:picLocks noChangeAspect="1"/>
          </p:cNvPicPr>
          <p:nvPr/>
        </p:nvPicPr>
        <p:blipFill>
          <a:blip r:embed="rId3"/>
          <a:srcRect/>
          <a:stretch/>
        </p:blipFill>
        <p:spPr>
          <a:xfrm>
            <a:off x="1025278" y="4107158"/>
            <a:ext cx="3708400" cy="655045"/>
          </a:xfrm>
          <a:prstGeom prst="rect">
            <a:avLst/>
          </a:prstGeom>
        </p:spPr>
      </p:pic>
      <p:pic>
        <p:nvPicPr>
          <p:cNvPr id="7" name="Picture 6" descr="A diagram of different colored squares&#10;&#10;Description automatically generated">
            <a:extLst>
              <a:ext uri="{FF2B5EF4-FFF2-40B4-BE49-F238E27FC236}">
                <a16:creationId xmlns:a16="http://schemas.microsoft.com/office/drawing/2014/main" id="{4D39A004-8883-1B2F-4177-C371B7E23E39}"/>
              </a:ext>
            </a:extLst>
          </p:cNvPr>
          <p:cNvPicPr>
            <a:picLocks noChangeAspect="1"/>
          </p:cNvPicPr>
          <p:nvPr/>
        </p:nvPicPr>
        <p:blipFill>
          <a:blip r:embed="rId4"/>
          <a:stretch>
            <a:fillRect/>
          </a:stretch>
        </p:blipFill>
        <p:spPr>
          <a:xfrm>
            <a:off x="5662634" y="2218530"/>
            <a:ext cx="6299200" cy="4432300"/>
          </a:xfrm>
          <a:prstGeom prst="rect">
            <a:avLst/>
          </a:prstGeom>
        </p:spPr>
      </p:pic>
    </p:spTree>
    <p:extLst>
      <p:ext uri="{BB962C8B-B14F-4D97-AF65-F5344CB8AC3E}">
        <p14:creationId xmlns:p14="http://schemas.microsoft.com/office/powerpoint/2010/main" val="1781917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46</TotalTime>
  <Words>456</Words>
  <Application>Microsoft Macintosh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Source Sans Pro</vt:lpstr>
      <vt:lpstr>FunkyShapesVTI</vt:lpstr>
      <vt:lpstr>Softmax Regression</vt:lpstr>
      <vt:lpstr>Giới thiệu</vt:lpstr>
      <vt:lpstr>Giả sử số classes là C. Với one-vs-rest, chúng ta cần xây dựng C Logistic Regression khác nhau. Các đầu ra dự đoán được tính theo hàm sigmoid:</vt:lpstr>
      <vt:lpstr>Softmax function</vt:lpstr>
      <vt:lpstr>Một vài ví dụ</vt:lpstr>
      <vt:lpstr>Cost function</vt:lpstr>
      <vt:lpstr>Cost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Đặng Hữu Trí</dc:creator>
  <cp:lastModifiedBy>Đặng Hữu Trí</cp:lastModifiedBy>
  <cp:revision>2</cp:revision>
  <dcterms:created xsi:type="dcterms:W3CDTF">2023-07-08T13:10:05Z</dcterms:created>
  <dcterms:modified xsi:type="dcterms:W3CDTF">2023-07-26T06:41:04Z</dcterms:modified>
</cp:coreProperties>
</file>