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3" r:id="rId6"/>
    <p:sldId id="260" r:id="rId7"/>
    <p:sldId id="264" r:id="rId8"/>
    <p:sldId id="265" r:id="rId9"/>
    <p:sldId id="266" r:id="rId10"/>
    <p:sldId id="267" r:id="rId11"/>
    <p:sldId id="268" r:id="rId12"/>
    <p:sldId id="261" r:id="rId1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7/26/23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60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7/26/23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876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7/26/23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797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7/26/23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34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7/26/23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07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7/26/23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75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7/26/23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871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7/26/23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29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7/26/23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318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7/26/23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796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7/26/23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459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7/26/23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9791942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coban.com/2017/01/27/logisticregression/#sigmoid-function" TargetMode="External"/><Relationship Id="rId2" Type="http://schemas.openxmlformats.org/officeDocument/2006/relationships/hyperlink" Target="https://machinelearningcoban.com/2017/01/27/logisticregression/#nhac-lai-hai-mo-hinh-tuyen-tinh" TargetMode="External"/><Relationship Id="rId1" Type="http://schemas.openxmlformats.org/officeDocument/2006/relationships/slideLayout" Target="../slideLayouts/slideLayout2.xml"/><Relationship Id="rId4" Type="http://schemas.openxmlformats.org/officeDocument/2006/relationships/hyperlink" Target="https://machinelearningcoban.com/2017/01/27/logisticregression/#tanh-func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9" name="Rectangle 28">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2" name="Rectangle 31">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08337-31C4-CD78-4C3B-66F0FF74AF84}"/>
              </a:ext>
            </a:extLst>
          </p:cNvPr>
          <p:cNvSpPr>
            <a:spLocks noGrp="1"/>
          </p:cNvSpPr>
          <p:nvPr>
            <p:ph type="ctrTitle"/>
          </p:nvPr>
        </p:nvSpPr>
        <p:spPr>
          <a:xfrm>
            <a:off x="677119" y="810623"/>
            <a:ext cx="4429556" cy="3570162"/>
          </a:xfrm>
        </p:spPr>
        <p:txBody>
          <a:bodyPr anchor="b">
            <a:normAutofit/>
          </a:bodyPr>
          <a:lstStyle/>
          <a:p>
            <a:r>
              <a:rPr lang="en-VN" sz="2900" dirty="0"/>
              <a:t>Multi-Layer perceptron &amp; backprogation</a:t>
            </a:r>
          </a:p>
        </p:txBody>
      </p:sp>
      <p:sp>
        <p:nvSpPr>
          <p:cNvPr id="3" name="Subtitle 2">
            <a:extLst>
              <a:ext uri="{FF2B5EF4-FFF2-40B4-BE49-F238E27FC236}">
                <a16:creationId xmlns:a16="http://schemas.microsoft.com/office/drawing/2014/main" id="{F788C412-F7F8-EE11-16B3-B87CA9D535BD}"/>
              </a:ext>
            </a:extLst>
          </p:cNvPr>
          <p:cNvSpPr>
            <a:spLocks noGrp="1"/>
          </p:cNvSpPr>
          <p:nvPr>
            <p:ph type="subTitle" idx="1"/>
          </p:nvPr>
        </p:nvSpPr>
        <p:spPr>
          <a:xfrm>
            <a:off x="677119" y="4547167"/>
            <a:ext cx="4429556" cy="1288482"/>
          </a:xfrm>
        </p:spPr>
        <p:txBody>
          <a:bodyPr>
            <a:normAutofit/>
          </a:bodyPr>
          <a:lstStyle/>
          <a:p>
            <a:r>
              <a:rPr lang="en-VN" dirty="0"/>
              <a:t>AI-Faster</a:t>
            </a:r>
          </a:p>
        </p:txBody>
      </p:sp>
      <p:pic>
        <p:nvPicPr>
          <p:cNvPr id="4" name="Picture 3" descr="An abstract genetic concept">
            <a:extLst>
              <a:ext uri="{FF2B5EF4-FFF2-40B4-BE49-F238E27FC236}">
                <a16:creationId xmlns:a16="http://schemas.microsoft.com/office/drawing/2014/main" id="{9B4E4F3F-25A1-253F-2402-BF904E777E0A}"/>
              </a:ext>
            </a:extLst>
          </p:cNvPr>
          <p:cNvPicPr>
            <a:picLocks noChangeAspect="1"/>
          </p:cNvPicPr>
          <p:nvPr/>
        </p:nvPicPr>
        <p:blipFill rotWithShape="1">
          <a:blip r:embed="rId2"/>
          <a:srcRect l="10127" r="5008" b="-3"/>
          <a:stretch/>
        </p:blipFill>
        <p:spPr>
          <a:xfrm>
            <a:off x="6359308" y="470930"/>
            <a:ext cx="4833901" cy="5696169"/>
          </a:xfrm>
          <a:prstGeom prst="rect">
            <a:avLst/>
          </a:prstGeom>
          <a:ln w="28575">
            <a:noFill/>
          </a:ln>
        </p:spPr>
      </p:pic>
      <p:sp>
        <p:nvSpPr>
          <p:cNvPr id="3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22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Freeform: Shape 308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5" name="Freeform: Shape 308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7" name="Freeform: Shape 308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89" name="Freeform: Shape 308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a:xfrm>
            <a:off x="1861854" y="633046"/>
            <a:ext cx="4834021" cy="1314996"/>
          </a:xfrm>
        </p:spPr>
        <p:txBody>
          <a:bodyPr anchor="b">
            <a:normAutofit/>
          </a:bodyPr>
          <a:lstStyle/>
          <a:p>
            <a:r>
              <a:rPr lang="en-VN" dirty="0"/>
              <a:t>Các ký hiệu và khái niệm</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a:xfrm>
            <a:off x="1861854" y="2125737"/>
            <a:ext cx="7567154" cy="4044463"/>
          </a:xfrm>
        </p:spPr>
        <p:txBody>
          <a:bodyPr>
            <a:normAutofit/>
          </a:bodyPr>
          <a:lstStyle/>
          <a:p>
            <a:pPr algn="l"/>
            <a:r>
              <a:rPr lang="vi-VN" b="0" i="0" dirty="0">
                <a:solidFill>
                  <a:srgbClr val="000000"/>
                </a:solidFill>
                <a:effectLst/>
                <a:latin typeface="Arial" panose="020B0604020202020204" pitchFamily="34" charset="0"/>
              </a:rPr>
              <a:t>2.4.1. Hàm </a:t>
            </a:r>
            <a:r>
              <a:rPr lang="vi-VN" b="0" i="1" dirty="0">
                <a:solidFill>
                  <a:srgbClr val="000000"/>
                </a:solidFill>
                <a:effectLst/>
                <a:latin typeface="Arial" panose="020B0604020202020204" pitchFamily="34" charset="0"/>
              </a:rPr>
              <a:t>sgn</a:t>
            </a:r>
            <a:r>
              <a:rPr lang="vi-VN" b="0" i="0" dirty="0">
                <a:solidFill>
                  <a:srgbClr val="000000"/>
                </a:solidFill>
                <a:effectLst/>
                <a:latin typeface="Arial" panose="020B0604020202020204" pitchFamily="34" charset="0"/>
              </a:rPr>
              <a:t> không được sử dụng trong MLP</a:t>
            </a:r>
          </a:p>
          <a:p>
            <a:pPr algn="just"/>
            <a:r>
              <a:rPr lang="vi-VN" b="0" i="0" dirty="0">
                <a:solidFill>
                  <a:srgbClr val="000000"/>
                </a:solidFill>
                <a:effectLst/>
                <a:latin typeface="Arial" panose="020B0604020202020204" pitchFamily="34" charset="0"/>
              </a:rPr>
              <a:t>Hàm </a:t>
            </a:r>
            <a:r>
              <a:rPr lang="vi-VN" b="0" i="1" dirty="0">
                <a:solidFill>
                  <a:srgbClr val="000000"/>
                </a:solidFill>
                <a:effectLst/>
                <a:latin typeface="Arial" panose="020B0604020202020204" pitchFamily="34" charset="0"/>
              </a:rPr>
              <a:t>sgn</a:t>
            </a:r>
            <a:r>
              <a:rPr lang="vi-VN" b="0" i="0" dirty="0">
                <a:solidFill>
                  <a:srgbClr val="000000"/>
                </a:solidFill>
                <a:effectLst/>
                <a:latin typeface="Arial" panose="020B0604020202020204" pitchFamily="34" charset="0"/>
              </a:rPr>
              <a:t> (còn gọi là </a:t>
            </a:r>
            <a:r>
              <a:rPr lang="vi-VN" b="0" i="1" dirty="0">
                <a:solidFill>
                  <a:srgbClr val="000000"/>
                </a:solidFill>
                <a:effectLst/>
                <a:latin typeface="Arial" panose="020B0604020202020204" pitchFamily="34" charset="0"/>
              </a:rPr>
              <a:t>hard-threshold</a:t>
            </a:r>
            <a:r>
              <a:rPr lang="vi-VN" b="0" i="0" dirty="0">
                <a:solidFill>
                  <a:srgbClr val="000000"/>
                </a:solidFill>
                <a:effectLst/>
                <a:latin typeface="Arial" panose="020B0604020202020204" pitchFamily="34" charset="0"/>
              </a:rPr>
              <a:t>) chỉ được sử dụng trong PLA, mang mục đích giáo dục nhiều hơn. Trong thực tế, hàm </a:t>
            </a:r>
            <a:r>
              <a:rPr lang="vi-VN" b="0" i="1" dirty="0">
                <a:solidFill>
                  <a:srgbClr val="000000"/>
                </a:solidFill>
                <a:effectLst/>
                <a:latin typeface="Arial" panose="020B0604020202020204" pitchFamily="34" charset="0"/>
              </a:rPr>
              <a:t>sgn</a:t>
            </a:r>
            <a:r>
              <a:rPr lang="vi-VN" b="0" i="0" dirty="0">
                <a:solidFill>
                  <a:srgbClr val="000000"/>
                </a:solidFill>
                <a:effectLst/>
                <a:latin typeface="Arial" panose="020B0604020202020204" pitchFamily="34" charset="0"/>
              </a:rPr>
              <a:t> không được sử dụng vì hai lý do: đầu ra là </a:t>
            </a:r>
            <a:r>
              <a:rPr lang="vi-VN" b="0" i="1" dirty="0">
                <a:solidFill>
                  <a:srgbClr val="000000"/>
                </a:solidFill>
                <a:effectLst/>
                <a:latin typeface="Arial" panose="020B0604020202020204" pitchFamily="34" charset="0"/>
              </a:rPr>
              <a:t>discrete</a:t>
            </a:r>
            <a:r>
              <a:rPr lang="vi-VN" b="0" i="0" dirty="0">
                <a:solidFill>
                  <a:srgbClr val="000000"/>
                </a:solidFill>
                <a:effectLst/>
                <a:latin typeface="Arial" panose="020B0604020202020204" pitchFamily="34" charset="0"/>
              </a:rPr>
              <a:t>, và đạo hàm tại hầu hết các điểm bằng 0</a:t>
            </a:r>
          </a:p>
        </p:txBody>
      </p:sp>
      <p:grpSp>
        <p:nvGrpSpPr>
          <p:cNvPr id="309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92" name="Freeform: Shape 309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6" name="Freeform: Shape 309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0756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Freeform: Shape 308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5" name="Freeform: Shape 308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7" name="Freeform: Shape 308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89" name="Freeform: Shape 308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a:xfrm>
            <a:off x="1861854" y="633046"/>
            <a:ext cx="4834021" cy="1314996"/>
          </a:xfrm>
        </p:spPr>
        <p:txBody>
          <a:bodyPr anchor="b">
            <a:normAutofit/>
          </a:bodyPr>
          <a:lstStyle/>
          <a:p>
            <a:r>
              <a:rPr lang="en-VN" dirty="0"/>
              <a:t>Các ký hiệu và khái niệm</a:t>
            </a:r>
          </a:p>
        </p:txBody>
      </p:sp>
      <p:grpSp>
        <p:nvGrpSpPr>
          <p:cNvPr id="309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92" name="Freeform: Shape 309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6" name="Freeform: Shape 309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4" name="Picture 13" descr="A graph of a function&#10;&#10;Description automatically generated">
            <a:extLst>
              <a:ext uri="{FF2B5EF4-FFF2-40B4-BE49-F238E27FC236}">
                <a16:creationId xmlns:a16="http://schemas.microsoft.com/office/drawing/2014/main" id="{D01F2DD4-2DB5-C58F-1ABF-4DD56C99FF26}"/>
              </a:ext>
            </a:extLst>
          </p:cNvPr>
          <p:cNvPicPr>
            <a:picLocks noChangeAspect="1"/>
          </p:cNvPicPr>
          <p:nvPr/>
        </p:nvPicPr>
        <p:blipFill>
          <a:blip r:embed="rId2"/>
          <a:stretch>
            <a:fillRect/>
          </a:stretch>
        </p:blipFill>
        <p:spPr>
          <a:xfrm>
            <a:off x="4055519" y="2085980"/>
            <a:ext cx="7772400" cy="3047598"/>
          </a:xfrm>
          <a:prstGeom prst="rect">
            <a:avLst/>
          </a:prstGeom>
        </p:spPr>
      </p:pic>
      <p:sp>
        <p:nvSpPr>
          <p:cNvPr id="16" name="TextBox 15">
            <a:extLst>
              <a:ext uri="{FF2B5EF4-FFF2-40B4-BE49-F238E27FC236}">
                <a16:creationId xmlns:a16="http://schemas.microsoft.com/office/drawing/2014/main" id="{386FE395-9B22-8387-F3AB-5C9B1FB18B7F}"/>
              </a:ext>
            </a:extLst>
          </p:cNvPr>
          <p:cNvSpPr txBox="1"/>
          <p:nvPr/>
        </p:nvSpPr>
        <p:spPr>
          <a:xfrm>
            <a:off x="472044" y="2357486"/>
            <a:ext cx="3219394" cy="2585323"/>
          </a:xfrm>
          <a:prstGeom prst="rect">
            <a:avLst/>
          </a:prstGeom>
          <a:noFill/>
        </p:spPr>
        <p:txBody>
          <a:bodyPr wrap="square">
            <a:spAutoFit/>
          </a:bodyPr>
          <a:lstStyle/>
          <a:p>
            <a:r>
              <a:rPr lang="vi-VN" b="0" i="0" dirty="0">
                <a:solidFill>
                  <a:srgbClr val="000000"/>
                </a:solidFill>
                <a:effectLst/>
                <a:latin typeface="Arial" panose="020B0604020202020204" pitchFamily="34" charset="0"/>
              </a:rPr>
              <a:t>Một nhược điểm dễ nhận thấy là khi đầu vào có trị tuyệt đối lớn (rất âm hoặc rất dương), gradient của hàm số này sẽ rất gần với 0. Điều này đồng nghĩa với việc các hệ số tương ứng với unit đang xét sẽ gần như không được cập nhật.</a:t>
            </a:r>
            <a:endParaRPr lang="en-VN" dirty="0"/>
          </a:p>
        </p:txBody>
      </p:sp>
    </p:spTree>
    <p:extLst>
      <p:ext uri="{BB962C8B-B14F-4D97-AF65-F5344CB8AC3E}">
        <p14:creationId xmlns:p14="http://schemas.microsoft.com/office/powerpoint/2010/main" val="2577174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629C-8FBA-7FC8-8129-9F9F6E4C8597}"/>
              </a:ext>
            </a:extLst>
          </p:cNvPr>
          <p:cNvSpPr>
            <a:spLocks noGrp="1"/>
          </p:cNvSpPr>
          <p:nvPr>
            <p:ph type="title"/>
          </p:nvPr>
        </p:nvSpPr>
        <p:spPr/>
        <p:txBody>
          <a:bodyPr>
            <a:normAutofit/>
          </a:bodyPr>
          <a:lstStyle/>
          <a:p>
            <a:pPr algn="l"/>
            <a:r>
              <a:rPr lang="en-US" b="0" i="0">
                <a:solidFill>
                  <a:srgbClr val="000000"/>
                </a:solidFill>
                <a:effectLst/>
                <a:latin typeface="Arial" panose="020B0604020202020204" pitchFamily="34" charset="0"/>
              </a:rPr>
              <a:t>3. Backpropagation</a:t>
            </a:r>
            <a:endParaRPr lang="en-VN" dirty="0"/>
          </a:p>
        </p:txBody>
      </p:sp>
      <p:pic>
        <p:nvPicPr>
          <p:cNvPr id="10" name="Content Placeholder 9" descr="A screenshot of a graph&#10;&#10;Description automatically generated">
            <a:extLst>
              <a:ext uri="{FF2B5EF4-FFF2-40B4-BE49-F238E27FC236}">
                <a16:creationId xmlns:a16="http://schemas.microsoft.com/office/drawing/2014/main" id="{0D6A467E-78A0-27CF-316D-52B1D87CD6EA}"/>
              </a:ext>
            </a:extLst>
          </p:cNvPr>
          <p:cNvPicPr>
            <a:picLocks noGrp="1" noChangeAspect="1"/>
          </p:cNvPicPr>
          <p:nvPr>
            <p:ph idx="1"/>
          </p:nvPr>
        </p:nvPicPr>
        <p:blipFill rotWithShape="1">
          <a:blip r:embed="rId2"/>
          <a:srcRect t="29287"/>
          <a:stretch/>
        </p:blipFill>
        <p:spPr>
          <a:xfrm>
            <a:off x="676894" y="1567543"/>
            <a:ext cx="9939646" cy="4833257"/>
          </a:xfrm>
        </p:spPr>
      </p:pic>
    </p:spTree>
    <p:extLst>
      <p:ext uri="{BB962C8B-B14F-4D97-AF65-F5344CB8AC3E}">
        <p14:creationId xmlns:p14="http://schemas.microsoft.com/office/powerpoint/2010/main" val="18142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E87B-6609-7769-30A7-7859E20D4138}"/>
              </a:ext>
            </a:extLst>
          </p:cNvPr>
          <p:cNvSpPr>
            <a:spLocks noGrp="1"/>
          </p:cNvSpPr>
          <p:nvPr>
            <p:ph type="title"/>
          </p:nvPr>
        </p:nvSpPr>
        <p:spPr/>
        <p:txBody>
          <a:bodyPr/>
          <a:lstStyle/>
          <a:p>
            <a:r>
              <a:rPr lang="en-VN" dirty="0"/>
              <a:t>Giới thiệu</a:t>
            </a:r>
          </a:p>
        </p:txBody>
      </p:sp>
      <p:sp>
        <p:nvSpPr>
          <p:cNvPr id="3" name="Content Placeholder 2">
            <a:extLst>
              <a:ext uri="{FF2B5EF4-FFF2-40B4-BE49-F238E27FC236}">
                <a16:creationId xmlns:a16="http://schemas.microsoft.com/office/drawing/2014/main" id="{2D325912-0EA9-DD30-64E6-AB32901926DE}"/>
              </a:ext>
            </a:extLst>
          </p:cNvPr>
          <p:cNvSpPr>
            <a:spLocks noGrp="1"/>
          </p:cNvSpPr>
          <p:nvPr>
            <p:ph idx="1"/>
          </p:nvPr>
        </p:nvSpPr>
        <p:spPr>
          <a:xfrm>
            <a:off x="838200" y="1825625"/>
            <a:ext cx="10515600" cy="2615746"/>
          </a:xfrm>
        </p:spPr>
        <p:txBody>
          <a:bodyPr/>
          <a:lstStyle/>
          <a:p>
            <a:r>
              <a:rPr lang="vi-VN" b="0" i="0" dirty="0">
                <a:solidFill>
                  <a:srgbClr val="000000"/>
                </a:solidFill>
                <a:effectLst/>
              </a:rPr>
              <a:t>Bài toán </a:t>
            </a:r>
            <a:r>
              <a:rPr lang="vi-VN" b="0" i="0" dirty="0">
                <a:solidFill>
                  <a:srgbClr val="337AB7"/>
                </a:solidFill>
                <a:effectLst/>
              </a:rPr>
              <a:t>Supervised learning</a:t>
            </a:r>
            <a:r>
              <a:rPr lang="vi-VN" b="0" i="0" dirty="0">
                <a:solidFill>
                  <a:srgbClr val="000000"/>
                </a:solidFill>
                <a:effectLst/>
              </a:rPr>
              <a:t>, nói một cách ngắn gọn, là việc đi tìm một hàm số để với mỗi </a:t>
            </a:r>
            <a:r>
              <a:rPr lang="vi-VN" b="0" i="1" dirty="0">
                <a:solidFill>
                  <a:srgbClr val="000000"/>
                </a:solidFill>
                <a:effectLst/>
              </a:rPr>
              <a:t>input</a:t>
            </a:r>
            <a:r>
              <a:rPr lang="vi-VN" b="0" i="0" dirty="0">
                <a:solidFill>
                  <a:srgbClr val="000000"/>
                </a:solidFill>
                <a:effectLst/>
              </a:rPr>
              <a:t>, ta sử dụng hàm số đó để dự đoán </a:t>
            </a:r>
            <a:r>
              <a:rPr lang="vi-VN" b="0" i="1" dirty="0">
                <a:solidFill>
                  <a:srgbClr val="000000"/>
                </a:solidFill>
                <a:effectLst/>
              </a:rPr>
              <a:t>output</a:t>
            </a:r>
            <a:r>
              <a:rPr lang="vi-VN" b="0" i="0" dirty="0">
                <a:solidFill>
                  <a:srgbClr val="000000"/>
                </a:solidFill>
                <a:effectLst/>
              </a:rPr>
              <a:t>. Hàm số này được xây dựng dựa trên các cặp dữ liệu (xi,yi) trong </a:t>
            </a:r>
            <a:r>
              <a:rPr lang="vi-VN" b="0" i="1" dirty="0">
                <a:solidFill>
                  <a:srgbClr val="000000"/>
                </a:solidFill>
                <a:effectLst/>
              </a:rPr>
              <a:t>training set</a:t>
            </a:r>
            <a:r>
              <a:rPr lang="vi-VN" b="0" i="0" dirty="0">
                <a:solidFill>
                  <a:srgbClr val="000000"/>
                </a:solidFill>
                <a:effectLst/>
              </a:rPr>
              <a:t>. Nếu </a:t>
            </a:r>
            <a:r>
              <a:rPr lang="vi-VN" b="0" i="1" dirty="0">
                <a:solidFill>
                  <a:srgbClr val="000000"/>
                </a:solidFill>
                <a:effectLst/>
              </a:rPr>
              <a:t>đầu ra dự đoán</a:t>
            </a:r>
            <a:r>
              <a:rPr lang="vi-VN" b="0" i="0" dirty="0">
                <a:solidFill>
                  <a:srgbClr val="000000"/>
                </a:solidFill>
                <a:effectLst/>
              </a:rPr>
              <a:t> (predicted output) gần với </a:t>
            </a:r>
            <a:r>
              <a:rPr lang="vi-VN" b="0" i="1" dirty="0">
                <a:solidFill>
                  <a:srgbClr val="000000"/>
                </a:solidFill>
                <a:effectLst/>
              </a:rPr>
              <a:t>đầu ra thực sự</a:t>
            </a:r>
            <a:r>
              <a:rPr lang="vi-VN" b="0" i="0" dirty="0">
                <a:solidFill>
                  <a:srgbClr val="000000"/>
                </a:solidFill>
                <a:effectLst/>
              </a:rPr>
              <a:t>  thì đó được gọi là một thuật toán tốt, ngược lại thì chưa hẵn đã tốt.</a:t>
            </a:r>
            <a:endParaRPr lang="en-VN" dirty="0"/>
          </a:p>
        </p:txBody>
      </p:sp>
    </p:spTree>
    <p:extLst>
      <p:ext uri="{BB962C8B-B14F-4D97-AF65-F5344CB8AC3E}">
        <p14:creationId xmlns:p14="http://schemas.microsoft.com/office/powerpoint/2010/main" val="337199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838200" y="365126"/>
            <a:ext cx="10515600" cy="881784"/>
          </a:xfrm>
        </p:spPr>
        <p:txBody>
          <a:bodyPr>
            <a:normAutofit/>
          </a:bodyPr>
          <a:lstStyle/>
          <a:p>
            <a:r>
              <a:rPr lang="en-US" sz="2000" b="0" i="0" dirty="0" err="1">
                <a:solidFill>
                  <a:srgbClr val="000000"/>
                </a:solidFill>
                <a:effectLst/>
                <a:latin typeface="+mn-lt"/>
              </a:rPr>
              <a:t>Để</a:t>
            </a:r>
            <a:r>
              <a:rPr lang="en-US" sz="2000" b="0" i="0" dirty="0">
                <a:solidFill>
                  <a:srgbClr val="000000"/>
                </a:solidFill>
                <a:effectLst/>
                <a:latin typeface="+mn-lt"/>
              </a:rPr>
              <a:t> </a:t>
            </a:r>
            <a:r>
              <a:rPr lang="en-US" sz="2000" b="0" i="0" dirty="0" err="1">
                <a:solidFill>
                  <a:srgbClr val="000000"/>
                </a:solidFill>
                <a:effectLst/>
                <a:latin typeface="+mn-lt"/>
              </a:rPr>
              <a:t>có</a:t>
            </a:r>
            <a:r>
              <a:rPr lang="en-US" sz="2000" b="0" i="0" dirty="0">
                <a:solidFill>
                  <a:srgbClr val="000000"/>
                </a:solidFill>
                <a:effectLst/>
                <a:latin typeface="+mn-lt"/>
              </a:rPr>
              <a:t> </a:t>
            </a:r>
            <a:r>
              <a:rPr lang="en-US" sz="2000" b="0" i="0" dirty="0" err="1">
                <a:solidFill>
                  <a:srgbClr val="000000"/>
                </a:solidFill>
                <a:effectLst/>
                <a:latin typeface="+mn-lt"/>
              </a:rPr>
              <a:t>thể</a:t>
            </a:r>
            <a:r>
              <a:rPr lang="en-US" sz="2000" b="0" i="0" dirty="0">
                <a:solidFill>
                  <a:srgbClr val="000000"/>
                </a:solidFill>
                <a:effectLst/>
                <a:latin typeface="+mn-lt"/>
              </a:rPr>
              <a:t> </a:t>
            </a:r>
            <a:r>
              <a:rPr lang="en-US" sz="2000" b="0" i="0" dirty="0" err="1">
                <a:solidFill>
                  <a:srgbClr val="000000"/>
                </a:solidFill>
                <a:effectLst/>
                <a:latin typeface="+mn-lt"/>
              </a:rPr>
              <a:t>sử</a:t>
            </a:r>
            <a:r>
              <a:rPr lang="en-US" sz="2000" b="0" i="0" dirty="0">
                <a:solidFill>
                  <a:srgbClr val="000000"/>
                </a:solidFill>
                <a:effectLst/>
                <a:latin typeface="+mn-lt"/>
              </a:rPr>
              <a:t> </a:t>
            </a:r>
            <a:r>
              <a:rPr lang="en-US" sz="2000" b="0" i="0" dirty="0" err="1">
                <a:solidFill>
                  <a:srgbClr val="000000"/>
                </a:solidFill>
                <a:effectLst/>
                <a:latin typeface="+mn-lt"/>
              </a:rPr>
              <a:t>dụng</a:t>
            </a:r>
            <a:r>
              <a:rPr lang="en-US" sz="2000" b="0" i="0" dirty="0">
                <a:solidFill>
                  <a:srgbClr val="000000"/>
                </a:solidFill>
                <a:effectLst/>
                <a:latin typeface="+mn-lt"/>
              </a:rPr>
              <a:t> PLA (output </a:t>
            </a:r>
            <a:r>
              <a:rPr lang="en-US" sz="2000" b="0" i="0" dirty="0" err="1">
                <a:solidFill>
                  <a:srgbClr val="000000"/>
                </a:solidFill>
                <a:effectLst/>
                <a:latin typeface="+mn-lt"/>
              </a:rPr>
              <a:t>là</a:t>
            </a:r>
            <a:r>
              <a:rPr lang="en-US" sz="2000" b="0" i="0" dirty="0">
                <a:solidFill>
                  <a:srgbClr val="000000"/>
                </a:solidFill>
                <a:effectLst/>
                <a:latin typeface="+mn-lt"/>
              </a:rPr>
              <a:t> 1 </a:t>
            </a:r>
            <a:r>
              <a:rPr lang="en-US" sz="2000" b="0" i="0" dirty="0" err="1">
                <a:solidFill>
                  <a:srgbClr val="000000"/>
                </a:solidFill>
                <a:effectLst/>
                <a:latin typeface="+mn-lt"/>
              </a:rPr>
              <a:t>hoặc</a:t>
            </a:r>
            <a:r>
              <a:rPr lang="en-US" sz="2000" b="0" i="0" dirty="0">
                <a:solidFill>
                  <a:srgbClr val="000000"/>
                </a:solidFill>
                <a:effectLst/>
                <a:latin typeface="+mn-lt"/>
              </a:rPr>
              <a:t> -1), </a:t>
            </a:r>
            <a:r>
              <a:rPr lang="en-US" sz="2000" b="0" i="0" dirty="0" err="1">
                <a:solidFill>
                  <a:srgbClr val="000000"/>
                </a:solidFill>
                <a:effectLst/>
                <a:latin typeface="+mn-lt"/>
              </a:rPr>
              <a:t>chúng</a:t>
            </a:r>
            <a:r>
              <a:rPr lang="en-US" sz="2000" b="0" i="0" dirty="0">
                <a:solidFill>
                  <a:srgbClr val="000000"/>
                </a:solidFill>
                <a:effectLst/>
                <a:latin typeface="+mn-lt"/>
              </a:rPr>
              <a:t> ta </a:t>
            </a:r>
            <a:r>
              <a:rPr lang="en-US" sz="2000" b="0" i="0" dirty="0" err="1">
                <a:solidFill>
                  <a:srgbClr val="000000"/>
                </a:solidFill>
                <a:effectLst/>
                <a:latin typeface="+mn-lt"/>
              </a:rPr>
              <a:t>sẽ</a:t>
            </a:r>
            <a:r>
              <a:rPr lang="en-US" sz="2000" b="0" i="0" dirty="0">
                <a:solidFill>
                  <a:srgbClr val="000000"/>
                </a:solidFill>
                <a:effectLst/>
                <a:latin typeface="+mn-lt"/>
              </a:rPr>
              <a:t> </a:t>
            </a:r>
            <a:r>
              <a:rPr lang="en-US" sz="2000" b="0" i="0" dirty="0" err="1">
                <a:solidFill>
                  <a:srgbClr val="000000"/>
                </a:solidFill>
                <a:effectLst/>
                <a:latin typeface="+mn-lt"/>
              </a:rPr>
              <a:t>thay</a:t>
            </a:r>
            <a:r>
              <a:rPr lang="en-US" sz="2000" b="0" i="0" dirty="0">
                <a:solidFill>
                  <a:srgbClr val="000000"/>
                </a:solidFill>
                <a:effectLst/>
                <a:latin typeface="+mn-lt"/>
              </a:rPr>
              <a:t> </a:t>
            </a:r>
            <a:r>
              <a:rPr lang="en-US" sz="2000" b="0" i="0" dirty="0" err="1">
                <a:solidFill>
                  <a:srgbClr val="000000"/>
                </a:solidFill>
                <a:effectLst/>
                <a:latin typeface="+mn-lt"/>
              </a:rPr>
              <a:t>các</a:t>
            </a:r>
            <a:r>
              <a:rPr lang="en-US" sz="2000" b="0" i="0" dirty="0">
                <a:solidFill>
                  <a:srgbClr val="000000"/>
                </a:solidFill>
                <a:effectLst/>
                <a:latin typeface="+mn-lt"/>
              </a:rPr>
              <a:t> </a:t>
            </a:r>
            <a:r>
              <a:rPr lang="en-US" sz="2000" b="0" i="0" dirty="0" err="1">
                <a:solidFill>
                  <a:srgbClr val="000000"/>
                </a:solidFill>
                <a:effectLst/>
                <a:latin typeface="+mn-lt"/>
              </a:rPr>
              <a:t>giá</a:t>
            </a:r>
            <a:r>
              <a:rPr lang="en-US" sz="2000" b="0" i="0" dirty="0">
                <a:solidFill>
                  <a:srgbClr val="000000"/>
                </a:solidFill>
                <a:effectLst/>
                <a:latin typeface="+mn-lt"/>
              </a:rPr>
              <a:t> </a:t>
            </a:r>
            <a:r>
              <a:rPr lang="en-US" sz="2000" b="0" i="0" dirty="0" err="1">
                <a:solidFill>
                  <a:srgbClr val="000000"/>
                </a:solidFill>
                <a:effectLst/>
                <a:latin typeface="+mn-lt"/>
              </a:rPr>
              <a:t>trị</a:t>
            </a:r>
            <a:r>
              <a:rPr lang="en-US" sz="2000" b="0" i="0" dirty="0">
                <a:solidFill>
                  <a:srgbClr val="000000"/>
                </a:solidFill>
                <a:effectLst/>
                <a:latin typeface="+mn-lt"/>
              </a:rPr>
              <a:t> </a:t>
            </a:r>
            <a:r>
              <a:rPr lang="en-US" sz="2000" b="0" i="0" dirty="0" err="1">
                <a:solidFill>
                  <a:srgbClr val="000000"/>
                </a:solidFill>
                <a:effectLst/>
                <a:latin typeface="+mn-lt"/>
              </a:rPr>
              <a:t>bằng</a:t>
            </a:r>
            <a:r>
              <a:rPr lang="en-US" sz="2000" b="0" i="0" dirty="0">
                <a:solidFill>
                  <a:srgbClr val="000000"/>
                </a:solidFill>
                <a:effectLst/>
                <a:latin typeface="+mn-lt"/>
              </a:rPr>
              <a:t> 0 </a:t>
            </a:r>
            <a:r>
              <a:rPr lang="en-US" sz="2000" b="0" i="0" dirty="0" err="1">
                <a:solidFill>
                  <a:srgbClr val="000000"/>
                </a:solidFill>
                <a:effectLst/>
                <a:latin typeface="+mn-lt"/>
              </a:rPr>
              <a:t>của</a:t>
            </a:r>
            <a:r>
              <a:rPr lang="en-US" sz="2000" b="0" i="0" dirty="0">
                <a:solidFill>
                  <a:srgbClr val="000000"/>
                </a:solidFill>
                <a:effectLst/>
                <a:latin typeface="+mn-lt"/>
              </a:rPr>
              <a:t> output </a:t>
            </a:r>
            <a:r>
              <a:rPr lang="en-US" sz="2000" b="0" i="0" dirty="0" err="1">
                <a:solidFill>
                  <a:srgbClr val="000000"/>
                </a:solidFill>
                <a:effectLst/>
                <a:latin typeface="+mn-lt"/>
              </a:rPr>
              <a:t>của</a:t>
            </a:r>
            <a:r>
              <a:rPr lang="en-US" sz="2000" b="0" i="0" dirty="0">
                <a:solidFill>
                  <a:srgbClr val="000000"/>
                </a:solidFill>
                <a:effectLst/>
                <a:latin typeface="+mn-lt"/>
              </a:rPr>
              <a:t> </a:t>
            </a:r>
            <a:r>
              <a:rPr lang="en-US" sz="2000" b="0" i="0" dirty="0" err="1">
                <a:solidFill>
                  <a:srgbClr val="000000"/>
                </a:solidFill>
                <a:effectLst/>
                <a:latin typeface="+mn-lt"/>
              </a:rPr>
              <a:t>các</a:t>
            </a:r>
            <a:r>
              <a:rPr lang="en-US" sz="2000" b="0" i="0" dirty="0">
                <a:solidFill>
                  <a:srgbClr val="000000"/>
                </a:solidFill>
                <a:effectLst/>
                <a:latin typeface="+mn-lt"/>
              </a:rPr>
              <a:t> </a:t>
            </a:r>
            <a:r>
              <a:rPr lang="en-US" sz="2000" b="0" i="0" dirty="0" err="1">
                <a:solidFill>
                  <a:srgbClr val="000000"/>
                </a:solidFill>
                <a:effectLst/>
                <a:latin typeface="+mn-lt"/>
              </a:rPr>
              <a:t>hàm</a:t>
            </a:r>
            <a:r>
              <a:rPr lang="en-US" sz="2000" b="0" i="0" dirty="0">
                <a:solidFill>
                  <a:srgbClr val="000000"/>
                </a:solidFill>
                <a:effectLst/>
                <a:latin typeface="+mn-lt"/>
              </a:rPr>
              <a:t> </a:t>
            </a:r>
            <a:r>
              <a:rPr lang="en-US" sz="2000" b="0" i="0" dirty="0" err="1">
                <a:solidFill>
                  <a:srgbClr val="000000"/>
                </a:solidFill>
                <a:effectLst/>
                <a:latin typeface="+mn-lt"/>
              </a:rPr>
              <a:t>này</a:t>
            </a:r>
            <a:r>
              <a:rPr lang="en-US" sz="2000" b="0" i="0" dirty="0">
                <a:solidFill>
                  <a:srgbClr val="000000"/>
                </a:solidFill>
                <a:effectLst/>
                <a:latin typeface="+mn-lt"/>
              </a:rPr>
              <a:t> </a:t>
            </a:r>
            <a:r>
              <a:rPr lang="en-US" sz="2000" b="0" i="0" dirty="0" err="1">
                <a:solidFill>
                  <a:srgbClr val="000000"/>
                </a:solidFill>
                <a:effectLst/>
                <a:latin typeface="+mn-lt"/>
              </a:rPr>
              <a:t>bởi</a:t>
            </a:r>
            <a:r>
              <a:rPr lang="en-US" sz="2000" b="0" i="0" dirty="0">
                <a:solidFill>
                  <a:srgbClr val="000000"/>
                </a:solidFill>
                <a:effectLst/>
                <a:latin typeface="+mn-lt"/>
              </a:rPr>
              <a:t> -1.</a:t>
            </a:r>
            <a:endParaRPr lang="en-VN" sz="2000" dirty="0">
              <a:latin typeface="+mn-lt"/>
            </a:endParaRPr>
          </a:p>
        </p:txBody>
      </p:sp>
      <p:pic>
        <p:nvPicPr>
          <p:cNvPr id="5" name="Content Placeholder 4">
            <a:extLst>
              <a:ext uri="{FF2B5EF4-FFF2-40B4-BE49-F238E27FC236}">
                <a16:creationId xmlns:a16="http://schemas.microsoft.com/office/drawing/2014/main" id="{A8F38F6B-2F1F-EEF4-6D1C-5816F48CEB55}"/>
              </a:ext>
            </a:extLst>
          </p:cNvPr>
          <p:cNvPicPr>
            <a:picLocks noGrp="1" noChangeAspect="1"/>
          </p:cNvPicPr>
          <p:nvPr>
            <p:ph idx="1"/>
          </p:nvPr>
        </p:nvPicPr>
        <p:blipFill>
          <a:blip r:embed="rId2"/>
          <a:srcRect/>
          <a:stretch/>
        </p:blipFill>
        <p:spPr>
          <a:xfrm>
            <a:off x="1333500" y="1531917"/>
            <a:ext cx="9525000" cy="4553085"/>
          </a:xfrm>
        </p:spPr>
      </p:pic>
    </p:spTree>
    <p:extLst>
      <p:ext uri="{BB962C8B-B14F-4D97-AF65-F5344CB8AC3E}">
        <p14:creationId xmlns:p14="http://schemas.microsoft.com/office/powerpoint/2010/main" val="21434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a:xfrm>
            <a:off x="838200" y="365126"/>
            <a:ext cx="10515600" cy="715530"/>
          </a:xfrm>
        </p:spPr>
        <p:txBody>
          <a:bodyPr>
            <a:normAutofit/>
          </a:bodyPr>
          <a:lstStyle/>
          <a:p>
            <a:pPr algn="l"/>
            <a:r>
              <a:rPr lang="en-US" sz="2400" b="0" i="0" dirty="0" err="1">
                <a:solidFill>
                  <a:srgbClr val="000000"/>
                </a:solidFill>
                <a:effectLst/>
                <a:latin typeface="+mn-lt"/>
              </a:rPr>
              <a:t>Biểu</a:t>
            </a:r>
            <a:r>
              <a:rPr lang="en-US" sz="2400" b="0" i="0" dirty="0">
                <a:solidFill>
                  <a:srgbClr val="000000"/>
                </a:solidFill>
                <a:effectLst/>
                <a:latin typeface="+mn-lt"/>
              </a:rPr>
              <a:t> </a:t>
            </a:r>
            <a:r>
              <a:rPr lang="en-US" sz="2400" b="0" i="0" dirty="0" err="1">
                <a:solidFill>
                  <a:srgbClr val="000000"/>
                </a:solidFill>
                <a:effectLst/>
                <a:latin typeface="+mn-lt"/>
              </a:rPr>
              <a:t>diễn</a:t>
            </a:r>
            <a:r>
              <a:rPr lang="en-US" sz="2400" b="0" i="0" dirty="0">
                <a:solidFill>
                  <a:srgbClr val="000000"/>
                </a:solidFill>
                <a:effectLst/>
                <a:latin typeface="+mn-lt"/>
              </a:rPr>
              <a:t> </a:t>
            </a:r>
            <a:r>
              <a:rPr lang="en-US" sz="2400" b="0" i="0" dirty="0" err="1">
                <a:solidFill>
                  <a:srgbClr val="000000"/>
                </a:solidFill>
                <a:effectLst/>
                <a:latin typeface="+mn-lt"/>
              </a:rPr>
              <a:t>hàm</a:t>
            </a:r>
            <a:r>
              <a:rPr lang="en-US" sz="2400" b="0" i="0" dirty="0">
                <a:solidFill>
                  <a:srgbClr val="000000"/>
                </a:solidFill>
                <a:effectLst/>
                <a:latin typeface="+mn-lt"/>
              </a:rPr>
              <a:t> XOR </a:t>
            </a:r>
            <a:r>
              <a:rPr lang="en-US" sz="2400" b="0" i="0" dirty="0" err="1">
                <a:solidFill>
                  <a:srgbClr val="000000"/>
                </a:solidFill>
                <a:effectLst/>
                <a:latin typeface="+mn-lt"/>
              </a:rPr>
              <a:t>với</a:t>
            </a:r>
            <a:r>
              <a:rPr lang="en-US" sz="2400" b="0" i="0" dirty="0">
                <a:solidFill>
                  <a:srgbClr val="000000"/>
                </a:solidFill>
                <a:effectLst/>
                <a:latin typeface="+mn-lt"/>
              </a:rPr>
              <a:t> Neural Network.</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838200" y="1080656"/>
            <a:ext cx="10515600" cy="4351338"/>
          </a:xfrm>
        </p:spPr>
        <p:txBody>
          <a:bodyPr>
            <a:normAutofit/>
          </a:bodyPr>
          <a:lstStyle/>
          <a:p>
            <a:pPr marL="0" indent="0">
              <a:buNone/>
            </a:pPr>
            <a:r>
              <a:rPr lang="vi-VN" sz="1800" b="0" i="0" dirty="0">
                <a:solidFill>
                  <a:srgbClr val="000000"/>
                </a:solidFill>
                <a:effectLst/>
              </a:rPr>
              <a:t>Nhận thấy rằng nếu cho phép sử dụng hai đường thẳng, bài toán biểu diễn hàm XOR sẽ được giải quyết</a:t>
            </a:r>
            <a:endParaRPr lang="en-VN" sz="1800" dirty="0"/>
          </a:p>
        </p:txBody>
      </p:sp>
      <p:pic>
        <p:nvPicPr>
          <p:cNvPr id="6" name="Picture 5">
            <a:extLst>
              <a:ext uri="{FF2B5EF4-FFF2-40B4-BE49-F238E27FC236}">
                <a16:creationId xmlns:a16="http://schemas.microsoft.com/office/drawing/2014/main" id="{D525F431-95FE-9C0A-A9A9-250DAFA358C8}"/>
              </a:ext>
            </a:extLst>
          </p:cNvPr>
          <p:cNvPicPr>
            <a:picLocks noChangeAspect="1"/>
          </p:cNvPicPr>
          <p:nvPr/>
        </p:nvPicPr>
        <p:blipFill>
          <a:blip r:embed="rId2"/>
          <a:srcRect/>
          <a:stretch/>
        </p:blipFill>
        <p:spPr>
          <a:xfrm>
            <a:off x="2208812" y="1426006"/>
            <a:ext cx="8030270" cy="3628965"/>
          </a:xfrm>
          <a:prstGeom prst="rect">
            <a:avLst/>
          </a:prstGeom>
        </p:spPr>
      </p:pic>
    </p:spTree>
    <p:extLst>
      <p:ext uri="{BB962C8B-B14F-4D97-AF65-F5344CB8AC3E}">
        <p14:creationId xmlns:p14="http://schemas.microsoft.com/office/powerpoint/2010/main" val="146362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a:xfrm>
            <a:off x="838200" y="365126"/>
            <a:ext cx="10515600" cy="715530"/>
          </a:xfrm>
        </p:spPr>
        <p:txBody>
          <a:bodyPr>
            <a:normAutofit/>
          </a:bodyPr>
          <a:lstStyle/>
          <a:p>
            <a:pPr algn="l"/>
            <a:r>
              <a:rPr lang="en-US" sz="2400" b="0" i="0" dirty="0" err="1">
                <a:solidFill>
                  <a:srgbClr val="000000"/>
                </a:solidFill>
                <a:effectLst/>
                <a:latin typeface="+mn-lt"/>
              </a:rPr>
              <a:t>Biểu</a:t>
            </a:r>
            <a:r>
              <a:rPr lang="en-US" sz="2400" b="0" i="0" dirty="0">
                <a:solidFill>
                  <a:srgbClr val="000000"/>
                </a:solidFill>
                <a:effectLst/>
                <a:latin typeface="+mn-lt"/>
              </a:rPr>
              <a:t> </a:t>
            </a:r>
            <a:r>
              <a:rPr lang="en-US" sz="2400" b="0" i="0" dirty="0" err="1">
                <a:solidFill>
                  <a:srgbClr val="000000"/>
                </a:solidFill>
                <a:effectLst/>
                <a:latin typeface="+mn-lt"/>
              </a:rPr>
              <a:t>diễn</a:t>
            </a:r>
            <a:r>
              <a:rPr lang="en-US" sz="2400" b="0" i="0" dirty="0">
                <a:solidFill>
                  <a:srgbClr val="000000"/>
                </a:solidFill>
                <a:effectLst/>
                <a:latin typeface="+mn-lt"/>
              </a:rPr>
              <a:t> </a:t>
            </a:r>
            <a:r>
              <a:rPr lang="en-US" sz="2400" b="0" i="0" dirty="0" err="1">
                <a:solidFill>
                  <a:srgbClr val="000000"/>
                </a:solidFill>
                <a:effectLst/>
                <a:latin typeface="+mn-lt"/>
              </a:rPr>
              <a:t>hàm</a:t>
            </a:r>
            <a:r>
              <a:rPr lang="en-US" sz="2400" b="0" i="0" dirty="0">
                <a:solidFill>
                  <a:srgbClr val="000000"/>
                </a:solidFill>
                <a:effectLst/>
                <a:latin typeface="+mn-lt"/>
              </a:rPr>
              <a:t> XOR </a:t>
            </a:r>
            <a:r>
              <a:rPr lang="en-US" sz="2400" b="0" i="0" dirty="0" err="1">
                <a:solidFill>
                  <a:srgbClr val="000000"/>
                </a:solidFill>
                <a:effectLst/>
                <a:latin typeface="+mn-lt"/>
              </a:rPr>
              <a:t>với</a:t>
            </a:r>
            <a:r>
              <a:rPr lang="en-US" sz="2400" b="0" i="0" dirty="0">
                <a:solidFill>
                  <a:srgbClr val="000000"/>
                </a:solidFill>
                <a:effectLst/>
                <a:latin typeface="+mn-lt"/>
              </a:rPr>
              <a:t> Neural Network.</a:t>
            </a:r>
          </a:p>
        </p:txBody>
      </p:sp>
      <p:sp>
        <p:nvSpPr>
          <p:cNvPr id="5" name="TextBox 4">
            <a:extLst>
              <a:ext uri="{FF2B5EF4-FFF2-40B4-BE49-F238E27FC236}">
                <a16:creationId xmlns:a16="http://schemas.microsoft.com/office/drawing/2014/main" id="{92356D9D-4CF2-2922-000A-C9B96D3368FA}"/>
              </a:ext>
            </a:extLst>
          </p:cNvPr>
          <p:cNvSpPr txBox="1"/>
          <p:nvPr/>
        </p:nvSpPr>
        <p:spPr>
          <a:xfrm>
            <a:off x="718457" y="1080656"/>
            <a:ext cx="10515599" cy="2585323"/>
          </a:xfrm>
          <a:prstGeom prst="rect">
            <a:avLst/>
          </a:prstGeom>
          <a:noFill/>
        </p:spPr>
        <p:txBody>
          <a:bodyPr wrap="square">
            <a:spAutoFit/>
          </a:bodyPr>
          <a:lstStyle/>
          <a:p>
            <a:pPr algn="just"/>
            <a:r>
              <a:rPr lang="vi-VN" b="1" i="0" dirty="0">
                <a:solidFill>
                  <a:srgbClr val="000000"/>
                </a:solidFill>
                <a:effectLst/>
                <a:latin typeface="Arial" panose="020B0604020202020204" pitchFamily="34" charset="0"/>
              </a:rPr>
              <a:t>Một vài lưu ý:</a:t>
            </a:r>
            <a:endParaRPr lang="vi-VN" b="0" i="0" dirty="0">
              <a:solidFill>
                <a:srgbClr val="000000"/>
              </a:solidFill>
              <a:effectLst/>
              <a:latin typeface="Arial" panose="020B0604020202020204" pitchFamily="34" charset="0"/>
            </a:endParaRPr>
          </a:p>
          <a:p>
            <a:pPr algn="just">
              <a:buFont typeface="Arial" panose="020B0604020202020204" pitchFamily="34" charset="0"/>
              <a:buChar char="•"/>
            </a:pPr>
            <a:r>
              <a:rPr lang="vi-VN" b="0" i="0" dirty="0">
                <a:solidFill>
                  <a:srgbClr val="000000"/>
                </a:solidFill>
                <a:effectLst/>
                <a:latin typeface="Arial" panose="020B0604020202020204" pitchFamily="34" charset="0"/>
              </a:rPr>
              <a:t>Perceptron Learing Algorithm là một trường hợp của </a:t>
            </a:r>
            <a:r>
              <a:rPr lang="vi-VN" b="0" i="1" dirty="0">
                <a:solidFill>
                  <a:srgbClr val="000000"/>
                </a:solidFill>
                <a:effectLst/>
                <a:latin typeface="Arial" panose="020B0604020202020204" pitchFamily="34" charset="0"/>
              </a:rPr>
              <a:t>single-layer neural network</a:t>
            </a:r>
            <a:r>
              <a:rPr lang="vi-VN" b="0" i="0" dirty="0">
                <a:solidFill>
                  <a:srgbClr val="000000"/>
                </a:solidFill>
                <a:effectLst/>
                <a:latin typeface="Arial" panose="020B0604020202020204" pitchFamily="34" charset="0"/>
              </a:rPr>
              <a:t> với </a:t>
            </a:r>
            <a:r>
              <a:rPr lang="vi-VN" b="0" i="1" u="none" strike="noStrike" dirty="0">
                <a:solidFill>
                  <a:srgbClr val="337AB7"/>
                </a:solidFill>
                <a:effectLst/>
                <a:latin typeface="Arial" panose="020B0604020202020204" pitchFamily="34" charset="0"/>
                <a:hlinkClick r:id="rId2"/>
              </a:rPr>
              <a:t>activation fucntion</a:t>
            </a:r>
            <a:r>
              <a:rPr lang="vi-VN" b="0" i="0" dirty="0">
                <a:solidFill>
                  <a:srgbClr val="000000"/>
                </a:solidFill>
                <a:effectLst/>
                <a:latin typeface="Arial" panose="020B0604020202020204" pitchFamily="34" charset="0"/>
              </a:rPr>
              <a:t> là hàm </a:t>
            </a:r>
            <a:r>
              <a:rPr lang="vi-VN" b="0" i="1" dirty="0">
                <a:solidFill>
                  <a:srgbClr val="000000"/>
                </a:solidFill>
                <a:effectLst/>
                <a:latin typeface="Arial" panose="020B0604020202020204" pitchFamily="34" charset="0"/>
              </a:rPr>
              <a:t>sgn</a:t>
            </a:r>
            <a:r>
              <a:rPr lang="vi-VN" b="0" i="0" dirty="0">
                <a:solidFill>
                  <a:srgbClr val="000000"/>
                </a:solidFill>
                <a:effectLst/>
                <a:latin typeface="Arial" panose="020B0604020202020204" pitchFamily="34" charset="0"/>
              </a:rPr>
              <a:t>. Trong khi đó, Perceptron là tên chung để chỉ các Neural Network với chỉ một input layer và một output tại output layer, không có hidden layer.</a:t>
            </a:r>
          </a:p>
          <a:p>
            <a:pPr algn="just">
              <a:buFont typeface="Arial" panose="020B0604020202020204" pitchFamily="34" charset="0"/>
              <a:buChar char="•"/>
            </a:pPr>
            <a:r>
              <a:rPr lang="vi-VN" b="0" i="0" dirty="0">
                <a:solidFill>
                  <a:srgbClr val="000000"/>
                </a:solidFill>
                <a:effectLst/>
                <a:latin typeface="Arial" panose="020B0604020202020204" pitchFamily="34" charset="0"/>
              </a:rPr>
              <a:t>Các </a:t>
            </a:r>
            <a:r>
              <a:rPr lang="vi-VN" b="0" i="1" dirty="0">
                <a:solidFill>
                  <a:srgbClr val="000000"/>
                </a:solidFill>
                <a:effectLst/>
                <a:latin typeface="Arial" panose="020B0604020202020204" pitchFamily="34" charset="0"/>
              </a:rPr>
              <a:t>activation function</a:t>
            </a:r>
            <a:r>
              <a:rPr lang="vi-VN" b="0" i="0" dirty="0">
                <a:solidFill>
                  <a:srgbClr val="000000"/>
                </a:solidFill>
                <a:effectLst/>
                <a:latin typeface="Arial" panose="020B0604020202020204" pitchFamily="34" charset="0"/>
              </a:rPr>
              <a:t> có thể là các nonlinear function khác, ví dụ như </a:t>
            </a:r>
            <a:r>
              <a:rPr lang="vi-VN" b="0" i="1" u="none" strike="noStrike" dirty="0">
                <a:solidFill>
                  <a:srgbClr val="337AB7"/>
                </a:solidFill>
                <a:effectLst/>
                <a:latin typeface="Arial" panose="020B0604020202020204" pitchFamily="34" charset="0"/>
                <a:hlinkClick r:id="rId3"/>
              </a:rPr>
              <a:t>sigmoid function</a:t>
            </a:r>
            <a:r>
              <a:rPr lang="vi-VN" b="0" i="0" dirty="0">
                <a:solidFill>
                  <a:srgbClr val="000000"/>
                </a:solidFill>
                <a:effectLst/>
                <a:latin typeface="Arial" panose="020B0604020202020204" pitchFamily="34" charset="0"/>
              </a:rPr>
              <a:t> hoặc </a:t>
            </a:r>
            <a:r>
              <a:rPr lang="vi-VN" b="0" i="1" u="none" strike="noStrike" dirty="0">
                <a:solidFill>
                  <a:srgbClr val="337AB7"/>
                </a:solidFill>
                <a:effectLst/>
                <a:latin typeface="Arial" panose="020B0604020202020204" pitchFamily="34" charset="0"/>
                <a:hlinkClick r:id="rId4"/>
              </a:rPr>
              <a:t>tanh function</a:t>
            </a:r>
            <a:r>
              <a:rPr lang="vi-VN" b="0" i="0" dirty="0">
                <a:solidFill>
                  <a:srgbClr val="000000"/>
                </a:solidFill>
                <a:effectLst/>
                <a:latin typeface="Arial" panose="020B0604020202020204" pitchFamily="34" charset="0"/>
              </a:rPr>
              <a:t>. Các </a:t>
            </a:r>
            <a:r>
              <a:rPr lang="vi-VN" b="0" i="1" dirty="0">
                <a:solidFill>
                  <a:srgbClr val="000000"/>
                </a:solidFill>
                <a:effectLst/>
                <a:latin typeface="Arial" panose="020B0604020202020204" pitchFamily="34" charset="0"/>
              </a:rPr>
              <a:t>activation function</a:t>
            </a:r>
            <a:r>
              <a:rPr lang="vi-VN" b="0" i="0" dirty="0">
                <a:solidFill>
                  <a:srgbClr val="000000"/>
                </a:solidFill>
                <a:effectLst/>
                <a:latin typeface="Arial" panose="020B0604020202020204" pitchFamily="34" charset="0"/>
              </a:rPr>
              <a:t> phải là nonlinear (phi tuyến), vì nếu không, nhiều layer hay một layer cũng là như nhau. Ví dụ với hai layer trong Hình 2, nếu </a:t>
            </a:r>
            <a:r>
              <a:rPr lang="vi-VN" b="0" i="1" dirty="0">
                <a:solidFill>
                  <a:srgbClr val="000000"/>
                </a:solidFill>
                <a:effectLst/>
                <a:latin typeface="Arial" panose="020B0604020202020204" pitchFamily="34" charset="0"/>
              </a:rPr>
              <a:t>activation function</a:t>
            </a:r>
            <a:r>
              <a:rPr lang="vi-VN" b="0" i="0" dirty="0">
                <a:solidFill>
                  <a:srgbClr val="000000"/>
                </a:solidFill>
                <a:effectLst/>
                <a:latin typeface="Arial" panose="020B0604020202020204" pitchFamily="34" charset="0"/>
              </a:rPr>
              <a:t> là một hàm linear (giả sử hàm </a:t>
            </a:r>
            <a:r>
              <a:rPr lang="vi-VN" b="0" i="0" dirty="0">
                <a:solidFill>
                  <a:srgbClr val="000000"/>
                </a:solidFill>
                <a:effectLst/>
                <a:latin typeface="MJXc-TeX-math-I"/>
              </a:rPr>
              <a:t>f</a:t>
            </a:r>
            <a:r>
              <a:rPr lang="vi-VN" b="0" i="0" dirty="0">
                <a:solidFill>
                  <a:srgbClr val="000000"/>
                </a:solidFill>
                <a:effectLst/>
                <a:latin typeface="MJXc-TeX-main-R"/>
              </a:rPr>
              <a:t>(</a:t>
            </a:r>
            <a:r>
              <a:rPr lang="vi-VN" b="0" i="0" dirty="0">
                <a:solidFill>
                  <a:srgbClr val="000000"/>
                </a:solidFill>
                <a:effectLst/>
                <a:latin typeface="MJXc-TeX-math-I"/>
              </a:rPr>
              <a:t>s</a:t>
            </a:r>
            <a:r>
              <a:rPr lang="vi-VN" b="0" i="0" dirty="0">
                <a:solidFill>
                  <a:srgbClr val="000000"/>
                </a:solidFill>
                <a:effectLst/>
                <a:latin typeface="MJXc-TeX-main-R"/>
              </a:rPr>
              <a:t>)=</a:t>
            </a:r>
            <a:r>
              <a:rPr lang="vi-VN" b="0" i="0" dirty="0">
                <a:solidFill>
                  <a:srgbClr val="000000"/>
                </a:solidFill>
                <a:effectLst/>
                <a:latin typeface="MJXc-TeX-math-I"/>
              </a:rPr>
              <a:t>s</a:t>
            </a:r>
            <a:r>
              <a:rPr lang="vi-VN" b="0" i="0" dirty="0">
                <a:solidFill>
                  <a:srgbClr val="000000"/>
                </a:solidFill>
                <a:effectLst/>
                <a:latin typeface="Arial" panose="020B0604020202020204" pitchFamily="34" charset="0"/>
              </a:rPr>
              <a:t>), thì cả hai layer có thể được thay bằng một layer với ma trận hệ số </a:t>
            </a:r>
            <a:r>
              <a:rPr lang="vi-VN" b="0" i="0" dirty="0">
                <a:solidFill>
                  <a:srgbClr val="000000"/>
                </a:solidFill>
                <a:effectLst/>
                <a:latin typeface="MJXc-TeX-main-B"/>
              </a:rPr>
              <a:t>W</a:t>
            </a:r>
            <a:r>
              <a:rPr lang="vi-VN" b="0" i="0" dirty="0">
                <a:solidFill>
                  <a:srgbClr val="000000"/>
                </a:solidFill>
                <a:effectLst/>
                <a:latin typeface="MJXc-TeX-main-R"/>
              </a:rPr>
              <a:t>=</a:t>
            </a:r>
            <a:r>
              <a:rPr lang="vi-VN" b="0" i="0" dirty="0">
                <a:solidFill>
                  <a:srgbClr val="000000"/>
                </a:solidFill>
                <a:effectLst/>
                <a:latin typeface="MJXc-TeX-main-B"/>
              </a:rPr>
              <a:t>W</a:t>
            </a:r>
            <a:r>
              <a:rPr lang="vi-VN" b="0" i="0" dirty="0">
                <a:solidFill>
                  <a:srgbClr val="000000"/>
                </a:solidFill>
                <a:effectLst/>
                <a:latin typeface="MJXc-TeX-main-R"/>
              </a:rPr>
              <a:t>(1)</a:t>
            </a:r>
            <a:r>
              <a:rPr lang="vi-VN" b="0" i="0" dirty="0">
                <a:solidFill>
                  <a:srgbClr val="000000"/>
                </a:solidFill>
                <a:effectLst/>
                <a:latin typeface="MJXc-TeX-main-B"/>
              </a:rPr>
              <a:t>W</a:t>
            </a:r>
            <a:r>
              <a:rPr lang="vi-VN" b="0" i="0" dirty="0">
                <a:solidFill>
                  <a:srgbClr val="000000"/>
                </a:solidFill>
                <a:effectLst/>
                <a:latin typeface="MJXc-TeX-main-R"/>
              </a:rPr>
              <a:t>(2</a:t>
            </a:r>
            <a:r>
              <a:rPr lang="vi-VN" b="0" i="0" dirty="0">
                <a:solidFill>
                  <a:srgbClr val="000000"/>
                </a:solidFill>
                <a:effectLst/>
                <a:latin typeface="Arial" panose="020B0604020202020204" pitchFamily="34" charset="0"/>
              </a:rPr>
              <a:t>) (tạm bỏ qua biases).</a:t>
            </a:r>
          </a:p>
        </p:txBody>
      </p:sp>
      <p:sp>
        <p:nvSpPr>
          <p:cNvPr id="8" name="TextBox 7">
            <a:extLst>
              <a:ext uri="{FF2B5EF4-FFF2-40B4-BE49-F238E27FC236}">
                <a16:creationId xmlns:a16="http://schemas.microsoft.com/office/drawing/2014/main" id="{D1935E98-58B9-74BC-9F99-2ABD4086218A}"/>
              </a:ext>
            </a:extLst>
          </p:cNvPr>
          <p:cNvSpPr txBox="1"/>
          <p:nvPr/>
        </p:nvSpPr>
        <p:spPr>
          <a:xfrm>
            <a:off x="718456" y="3864958"/>
            <a:ext cx="9577449" cy="923330"/>
          </a:xfrm>
          <a:prstGeom prst="rect">
            <a:avLst/>
          </a:prstGeom>
          <a:noFill/>
        </p:spPr>
        <p:txBody>
          <a:bodyPr wrap="square">
            <a:spAutoFit/>
          </a:bodyPr>
          <a:lstStyle/>
          <a:p>
            <a:r>
              <a:rPr lang="vi-VN" b="0" i="0" dirty="0">
                <a:solidFill>
                  <a:srgbClr val="000000"/>
                </a:solidFill>
                <a:effectLst/>
                <a:latin typeface="Arial" panose="020B0604020202020204" pitchFamily="34" charset="0"/>
              </a:rPr>
              <a:t>Khác với các bài trước về Neural Networks, khi làm việc với MLP, ta nên tách riêng phần biases và ma trận hệ số ra. Điều này đồng nghĩa với việc vector input </a:t>
            </a:r>
            <a:r>
              <a:rPr lang="vi-VN" b="0" i="0" dirty="0">
                <a:solidFill>
                  <a:srgbClr val="000000"/>
                </a:solidFill>
                <a:effectLst/>
                <a:latin typeface="MJXc-TeX-main-B"/>
              </a:rPr>
              <a:t>x</a:t>
            </a:r>
            <a:r>
              <a:rPr lang="vi-VN" b="0" i="0" dirty="0">
                <a:solidFill>
                  <a:srgbClr val="000000"/>
                </a:solidFill>
                <a:effectLst/>
                <a:latin typeface="Arial" panose="020B0604020202020204" pitchFamily="34" charset="0"/>
              </a:rPr>
              <a:t> là vector KHÔNG mở rộng</a:t>
            </a:r>
            <a:endParaRPr lang="en-VN" dirty="0"/>
          </a:p>
        </p:txBody>
      </p:sp>
    </p:spTree>
    <p:extLst>
      <p:ext uri="{BB962C8B-B14F-4D97-AF65-F5344CB8AC3E}">
        <p14:creationId xmlns:p14="http://schemas.microsoft.com/office/powerpoint/2010/main" val="731755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35" name="Freeform: Shape 103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37" name="Freeform: Shape 103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39" name="Freeform: Shape 103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a:xfrm>
            <a:off x="1861854" y="633046"/>
            <a:ext cx="4834021" cy="1314996"/>
          </a:xfrm>
        </p:spPr>
        <p:txBody>
          <a:bodyPr anchor="b">
            <a:normAutofit/>
          </a:bodyPr>
          <a:lstStyle/>
          <a:p>
            <a:r>
              <a:rPr lang="en-VN" dirty="0"/>
              <a:t>Các ký hiệu và khái niệm</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a:xfrm>
            <a:off x="1861854" y="2125737"/>
            <a:ext cx="4834021" cy="4044463"/>
          </a:xfrm>
        </p:spPr>
        <p:txBody>
          <a:bodyPr>
            <a:normAutofit/>
          </a:bodyPr>
          <a:lstStyle/>
          <a:p>
            <a:r>
              <a:rPr lang="en-US" b="0" i="0" dirty="0">
                <a:effectLst/>
                <a:latin typeface="Arial" panose="020B0604020202020204" pitchFamily="34" charset="0"/>
              </a:rPr>
              <a:t>2.1. Layers</a:t>
            </a:r>
          </a:p>
          <a:p>
            <a:r>
              <a:rPr lang="en-US" b="0" i="0" dirty="0" err="1">
                <a:effectLst/>
                <a:latin typeface="Arial" panose="020B0604020202020204" pitchFamily="34" charset="0"/>
              </a:rPr>
              <a:t>Ngoài</a:t>
            </a:r>
            <a:r>
              <a:rPr lang="en-US" b="0" i="0" dirty="0">
                <a:effectLst/>
                <a:latin typeface="Arial" panose="020B0604020202020204" pitchFamily="34" charset="0"/>
              </a:rPr>
              <a:t> </a:t>
            </a:r>
            <a:r>
              <a:rPr lang="en-US" b="0" i="1" dirty="0">
                <a:effectLst/>
                <a:latin typeface="Arial" panose="020B0604020202020204" pitchFamily="34" charset="0"/>
              </a:rPr>
              <a:t>Input layers</a:t>
            </a:r>
            <a:r>
              <a:rPr lang="en-US" b="0" i="0" dirty="0">
                <a:effectLst/>
                <a:latin typeface="Arial" panose="020B0604020202020204" pitchFamily="34" charset="0"/>
              </a:rPr>
              <a:t> </a:t>
            </a:r>
            <a:r>
              <a:rPr lang="en-US" b="0" i="0" dirty="0" err="1">
                <a:effectLst/>
                <a:latin typeface="Arial" panose="020B0604020202020204" pitchFamily="34" charset="0"/>
              </a:rPr>
              <a:t>và</a:t>
            </a:r>
            <a:r>
              <a:rPr lang="en-US" b="0" i="0" dirty="0">
                <a:effectLst/>
                <a:latin typeface="Arial" panose="020B0604020202020204" pitchFamily="34" charset="0"/>
              </a:rPr>
              <a:t> </a:t>
            </a:r>
            <a:r>
              <a:rPr lang="en-US" b="0" i="1" dirty="0">
                <a:effectLst/>
                <a:latin typeface="Arial" panose="020B0604020202020204" pitchFamily="34" charset="0"/>
              </a:rPr>
              <a:t>Output layers</a:t>
            </a:r>
            <a:r>
              <a:rPr lang="en-US" b="0" i="0" dirty="0">
                <a:effectLst/>
                <a:latin typeface="Arial" panose="020B0604020202020204" pitchFamily="34" charset="0"/>
              </a:rPr>
              <a:t>, </a:t>
            </a:r>
            <a:r>
              <a:rPr lang="en-US" b="0" i="0" dirty="0" err="1">
                <a:effectLst/>
                <a:latin typeface="Arial" panose="020B0604020202020204" pitchFamily="34" charset="0"/>
              </a:rPr>
              <a:t>một</a:t>
            </a:r>
            <a:r>
              <a:rPr lang="en-US" b="0" i="0" dirty="0">
                <a:effectLst/>
                <a:latin typeface="Arial" panose="020B0604020202020204" pitchFamily="34" charset="0"/>
              </a:rPr>
              <a:t> Multi-layer Perceptron (MLP) </a:t>
            </a:r>
            <a:r>
              <a:rPr lang="en-US" b="0" i="0" dirty="0" err="1">
                <a:effectLst/>
                <a:latin typeface="Arial" panose="020B0604020202020204" pitchFamily="34" charset="0"/>
              </a:rPr>
              <a:t>có</a:t>
            </a:r>
            <a:r>
              <a:rPr lang="en-US" b="0" i="0" dirty="0">
                <a:effectLst/>
                <a:latin typeface="Arial" panose="020B0604020202020204" pitchFamily="34" charset="0"/>
              </a:rPr>
              <a:t> </a:t>
            </a:r>
            <a:r>
              <a:rPr lang="en-US" b="0" i="0" dirty="0" err="1">
                <a:effectLst/>
                <a:latin typeface="Arial" panose="020B0604020202020204" pitchFamily="34" charset="0"/>
              </a:rPr>
              <a:t>thể</a:t>
            </a:r>
            <a:r>
              <a:rPr lang="en-US" b="0" i="0" dirty="0">
                <a:effectLst/>
                <a:latin typeface="Arial" panose="020B0604020202020204" pitchFamily="34" charset="0"/>
              </a:rPr>
              <a:t> </a:t>
            </a:r>
            <a:r>
              <a:rPr lang="en-US" b="0" i="0" dirty="0" err="1">
                <a:effectLst/>
                <a:latin typeface="Arial" panose="020B0604020202020204" pitchFamily="34" charset="0"/>
              </a:rPr>
              <a:t>có</a:t>
            </a:r>
            <a:r>
              <a:rPr lang="en-US" b="0" i="0" dirty="0">
                <a:effectLst/>
                <a:latin typeface="Arial" panose="020B0604020202020204" pitchFamily="34" charset="0"/>
              </a:rPr>
              <a:t> </a:t>
            </a:r>
            <a:r>
              <a:rPr lang="en-US" b="0" i="0" dirty="0" err="1">
                <a:effectLst/>
                <a:latin typeface="Arial" panose="020B0604020202020204" pitchFamily="34" charset="0"/>
              </a:rPr>
              <a:t>nhiều</a:t>
            </a:r>
            <a:r>
              <a:rPr lang="en-US" b="0" i="0" dirty="0">
                <a:effectLst/>
                <a:latin typeface="Arial" panose="020B0604020202020204" pitchFamily="34" charset="0"/>
              </a:rPr>
              <a:t> </a:t>
            </a:r>
            <a:r>
              <a:rPr lang="en-US" b="0" i="1" dirty="0">
                <a:effectLst/>
                <a:latin typeface="Arial" panose="020B0604020202020204" pitchFamily="34" charset="0"/>
              </a:rPr>
              <a:t>Hidden layers</a:t>
            </a:r>
            <a:r>
              <a:rPr lang="en-US" b="0" i="0" dirty="0">
                <a:effectLst/>
                <a:latin typeface="Arial" panose="020B0604020202020204" pitchFamily="34" charset="0"/>
              </a:rPr>
              <a:t> </a:t>
            </a:r>
            <a:r>
              <a:rPr lang="en-US" b="0" i="0" dirty="0" err="1">
                <a:effectLst/>
                <a:latin typeface="Arial" panose="020B0604020202020204" pitchFamily="34" charset="0"/>
              </a:rPr>
              <a:t>ở</a:t>
            </a:r>
            <a:r>
              <a:rPr lang="en-US" b="0" i="0" dirty="0">
                <a:effectLst/>
                <a:latin typeface="Arial" panose="020B0604020202020204" pitchFamily="34" charset="0"/>
              </a:rPr>
              <a:t> </a:t>
            </a:r>
            <a:r>
              <a:rPr lang="en-US" b="0" i="0" dirty="0" err="1">
                <a:effectLst/>
                <a:latin typeface="Arial" panose="020B0604020202020204" pitchFamily="34" charset="0"/>
              </a:rPr>
              <a:t>giữa</a:t>
            </a:r>
            <a:r>
              <a:rPr lang="en-US" b="0" i="0" dirty="0">
                <a:effectLst/>
                <a:latin typeface="Arial" panose="020B0604020202020204" pitchFamily="34" charset="0"/>
              </a:rPr>
              <a:t>. </a:t>
            </a:r>
          </a:p>
          <a:p>
            <a:pPr marL="0" indent="0">
              <a:buNone/>
            </a:pPr>
            <a:endParaRPr lang="vi-VN" b="0" i="0" dirty="0">
              <a:effectLst/>
            </a:endParaRPr>
          </a:p>
        </p:txBody>
      </p:sp>
      <p:pic>
        <p:nvPicPr>
          <p:cNvPr id="1026" name="Picture 2" descr="A group of blue circles with black arrows&#10;&#10;Description automatically generated">
            <a:extLst>
              <a:ext uri="{FF2B5EF4-FFF2-40B4-BE49-F238E27FC236}">
                <a16:creationId xmlns:a16="http://schemas.microsoft.com/office/drawing/2014/main" id="{A67E4F46-3AC2-C201-A5D6-F9C14CFB07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5473" y="2452615"/>
            <a:ext cx="4072815" cy="2820423"/>
          </a:xfrm>
          <a:prstGeom prst="rect">
            <a:avLst/>
          </a:prstGeom>
          <a:noFill/>
          <a:extLst>
            <a:ext uri="{909E8E84-426E-40DD-AFC4-6F175D3DCCD1}">
              <a14:hiddenFill xmlns:a14="http://schemas.microsoft.com/office/drawing/2010/main">
                <a:solidFill>
                  <a:srgbClr val="FFFFFF"/>
                </a:solidFill>
              </a14:hiddenFill>
            </a:ext>
          </a:extLst>
        </p:spPr>
      </p:pic>
      <p:grpSp>
        <p:nvGrpSpPr>
          <p:cNvPr id="104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042" name="Freeform: Shape 104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729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Freeform: Shape 308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5" name="Freeform: Shape 308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7" name="Freeform: Shape 308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89" name="Freeform: Shape 308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a:xfrm>
            <a:off x="1861854" y="633046"/>
            <a:ext cx="4834021" cy="1314996"/>
          </a:xfrm>
        </p:spPr>
        <p:txBody>
          <a:bodyPr anchor="b">
            <a:normAutofit/>
          </a:bodyPr>
          <a:lstStyle/>
          <a:p>
            <a:r>
              <a:rPr lang="en-VN" dirty="0"/>
              <a:t>Các ký hiệu và khái niệm</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a:xfrm>
            <a:off x="1861854" y="2125737"/>
            <a:ext cx="4834021" cy="4044463"/>
          </a:xfrm>
        </p:spPr>
        <p:txBody>
          <a:bodyPr>
            <a:normAutofit/>
          </a:bodyPr>
          <a:lstStyle/>
          <a:p>
            <a:r>
              <a:rPr lang="vi-VN" b="0" i="0">
                <a:effectLst/>
                <a:latin typeface="Arial" panose="020B0604020202020204" pitchFamily="34" charset="0"/>
              </a:rPr>
              <a:t>2.2. Units</a:t>
            </a:r>
          </a:p>
          <a:p>
            <a:r>
              <a:rPr lang="vi-VN" b="0" i="0">
                <a:effectLst/>
                <a:latin typeface="Arial" panose="020B0604020202020204" pitchFamily="34" charset="0"/>
              </a:rPr>
              <a:t>Một </a:t>
            </a:r>
            <a:r>
              <a:rPr lang="vi-VN" b="0" i="1">
                <a:effectLst/>
                <a:latin typeface="Arial" panose="020B0604020202020204" pitchFamily="34" charset="0"/>
              </a:rPr>
              <a:t>node</a:t>
            </a:r>
            <a:r>
              <a:rPr lang="vi-VN" b="0" i="0">
                <a:effectLst/>
                <a:latin typeface="Arial" panose="020B0604020202020204" pitchFamily="34" charset="0"/>
              </a:rPr>
              <a:t> hình tròn trong một layer được gọi là một unit. Unit ở các input layer, hidden layers, và output layer được lần lượt gọi là input unit, hidden unit, và output unit.</a:t>
            </a:r>
          </a:p>
        </p:txBody>
      </p:sp>
      <p:pic>
        <p:nvPicPr>
          <p:cNvPr id="3076" name="Picture 4" descr="A diagram of a network&#10;&#10;Description automatically generated">
            <a:extLst>
              <a:ext uri="{FF2B5EF4-FFF2-40B4-BE49-F238E27FC236}">
                <a16:creationId xmlns:a16="http://schemas.microsoft.com/office/drawing/2014/main" id="{F3CF4B0F-ECE4-667D-447D-76E378A0F9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5473" y="2218427"/>
            <a:ext cx="4072815" cy="3054610"/>
          </a:xfrm>
          <a:prstGeom prst="rect">
            <a:avLst/>
          </a:prstGeom>
          <a:noFill/>
          <a:extLst>
            <a:ext uri="{909E8E84-426E-40DD-AFC4-6F175D3DCCD1}">
              <a14:hiddenFill xmlns:a14="http://schemas.microsoft.com/office/drawing/2010/main">
                <a:solidFill>
                  <a:srgbClr val="FFFFFF"/>
                </a:solidFill>
              </a14:hiddenFill>
            </a:ext>
          </a:extLst>
        </p:spPr>
      </p:pic>
      <p:grpSp>
        <p:nvGrpSpPr>
          <p:cNvPr id="309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92" name="Freeform: Shape 309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6" name="Freeform: Shape 309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88783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Freeform: Shape 308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5" name="Freeform: Shape 308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7" name="Freeform: Shape 308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89" name="Freeform: Shape 308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a:xfrm>
            <a:off x="1861854" y="633046"/>
            <a:ext cx="4834021" cy="1314996"/>
          </a:xfrm>
        </p:spPr>
        <p:txBody>
          <a:bodyPr anchor="b">
            <a:normAutofit/>
          </a:bodyPr>
          <a:lstStyle/>
          <a:p>
            <a:r>
              <a:rPr lang="en-VN" dirty="0"/>
              <a:t>Các ký hiệu và khái niệm</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a:xfrm>
            <a:off x="1861854" y="2125737"/>
            <a:ext cx="7567154" cy="4044463"/>
          </a:xfrm>
        </p:spPr>
        <p:txBody>
          <a:bodyPr>
            <a:normAutofit/>
          </a:bodyPr>
          <a:lstStyle/>
          <a:p>
            <a:pPr marL="0" indent="0" algn="l">
              <a:buNone/>
            </a:pPr>
            <a:r>
              <a:rPr lang="vi-VN" b="0" i="0" dirty="0">
                <a:solidFill>
                  <a:srgbClr val="000000"/>
                </a:solidFill>
                <a:effectLst/>
                <a:latin typeface="Arial" panose="020B0604020202020204" pitchFamily="34" charset="0"/>
              </a:rPr>
              <a:t>2.3. Weights và Biases</a:t>
            </a:r>
          </a:p>
          <a:p>
            <a:pPr marL="0" indent="0" algn="l">
              <a:buNone/>
            </a:pPr>
            <a:r>
              <a:rPr lang="en-US" b="0" i="0" dirty="0" err="1">
                <a:solidFill>
                  <a:srgbClr val="000000"/>
                </a:solidFill>
                <a:effectLst/>
                <a:latin typeface="Arial" panose="020B0604020202020204" pitchFamily="34" charset="0"/>
              </a:rPr>
              <a:t>Có</a:t>
            </a:r>
            <a:r>
              <a:rPr lang="en-US" b="0" i="0" dirty="0">
                <a:solidFill>
                  <a:srgbClr val="000000"/>
                </a:solidFill>
                <a:effectLst/>
                <a:latin typeface="Arial" panose="020B0604020202020204" pitchFamily="34" charset="0"/>
              </a:rPr>
              <a:t> </a:t>
            </a:r>
            <a:r>
              <a:rPr lang="en-US" b="0" i="0" dirty="0">
                <a:solidFill>
                  <a:srgbClr val="000000"/>
                </a:solidFill>
                <a:effectLst/>
                <a:latin typeface="MJXc-TeX-math-I"/>
              </a:rPr>
              <a:t>L</a:t>
            </a:r>
            <a:r>
              <a:rPr lang="en-US" b="0" i="0" dirty="0">
                <a:solidFill>
                  <a:srgbClr val="000000"/>
                </a:solidFill>
                <a:effectLst/>
                <a:latin typeface="Arial" panose="020B0604020202020204" pitchFamily="34" charset="0"/>
              </a:rPr>
              <a:t> ma </a:t>
            </a:r>
            <a:r>
              <a:rPr lang="en-US" b="0" i="0" dirty="0" err="1">
                <a:solidFill>
                  <a:srgbClr val="000000"/>
                </a:solidFill>
                <a:effectLst/>
                <a:latin typeface="Arial" panose="020B0604020202020204" pitchFamily="34" charset="0"/>
              </a:rPr>
              <a:t>trận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trọng</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số</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cho</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một</a:t>
            </a:r>
            <a:r>
              <a:rPr lang="en-US" b="0" i="0" dirty="0">
                <a:solidFill>
                  <a:srgbClr val="000000"/>
                </a:solidFill>
                <a:effectLst/>
                <a:latin typeface="Arial" panose="020B0604020202020204" pitchFamily="34" charset="0"/>
              </a:rPr>
              <a:t> MLP </a:t>
            </a:r>
            <a:r>
              <a:rPr lang="en-US" b="0" i="0" dirty="0" err="1">
                <a:solidFill>
                  <a:srgbClr val="000000"/>
                </a:solidFill>
                <a:effectLst/>
                <a:latin typeface="Arial" panose="020B0604020202020204" pitchFamily="34" charset="0"/>
              </a:rPr>
              <a:t>có</a:t>
            </a:r>
            <a:r>
              <a:rPr lang="en-US" b="0" i="0" dirty="0">
                <a:solidFill>
                  <a:srgbClr val="000000"/>
                </a:solidFill>
                <a:effectLst/>
                <a:latin typeface="Arial" panose="020B0604020202020204" pitchFamily="34" charset="0"/>
              </a:rPr>
              <a:t> </a:t>
            </a:r>
            <a:r>
              <a:rPr lang="en-US" b="0" i="0" dirty="0">
                <a:solidFill>
                  <a:srgbClr val="000000"/>
                </a:solidFill>
                <a:effectLst/>
                <a:latin typeface="MJXc-TeX-math-I"/>
              </a:rPr>
              <a:t>L</a:t>
            </a:r>
            <a:r>
              <a:rPr lang="en-US" b="0" i="0" dirty="0">
                <a:solidFill>
                  <a:srgbClr val="000000"/>
                </a:solidFill>
                <a:effectLst/>
                <a:latin typeface="Arial" panose="020B0604020202020204" pitchFamily="34" charset="0"/>
              </a:rPr>
              <a:t> layers.</a:t>
            </a:r>
          </a:p>
          <a:p>
            <a:pPr marL="0" indent="0" algn="l">
              <a:buNone/>
            </a:pPr>
            <a:r>
              <a:rPr lang="vi-VN" b="0" i="0" dirty="0">
                <a:solidFill>
                  <a:srgbClr val="000000"/>
                </a:solidFill>
                <a:effectLst/>
                <a:latin typeface="Arial" panose="020B0604020202020204" pitchFamily="34" charset="0"/>
              </a:rPr>
              <a:t>Tập hợp các weights và biases lần lượt được ký hiệu là </a:t>
            </a:r>
            <a:r>
              <a:rPr lang="vi-VN" b="0" i="0" dirty="0">
                <a:solidFill>
                  <a:srgbClr val="000000"/>
                </a:solidFill>
                <a:effectLst/>
                <a:latin typeface="MJXc-TeX-main-B"/>
              </a:rPr>
              <a:t>W</a:t>
            </a:r>
            <a:r>
              <a:rPr lang="vi-VN" b="0" i="0" dirty="0">
                <a:solidFill>
                  <a:srgbClr val="000000"/>
                </a:solidFill>
                <a:effectLst/>
                <a:latin typeface="Arial" panose="020B0604020202020204" pitchFamily="34" charset="0"/>
              </a:rPr>
              <a:t> và </a:t>
            </a:r>
            <a:r>
              <a:rPr lang="vi-VN" b="0" i="0" dirty="0">
                <a:solidFill>
                  <a:srgbClr val="000000"/>
                </a:solidFill>
                <a:effectLst/>
                <a:latin typeface="MJXc-TeX-main-B"/>
              </a:rPr>
              <a:t>b</a:t>
            </a:r>
            <a:r>
              <a:rPr lang="vi-VN" b="0" i="0" dirty="0">
                <a:solidFill>
                  <a:srgbClr val="000000"/>
                </a:solidFill>
                <a:effectLst/>
                <a:latin typeface="Arial" panose="020B0604020202020204" pitchFamily="34" charset="0"/>
              </a:rPr>
              <a:t>.</a:t>
            </a:r>
          </a:p>
        </p:txBody>
      </p:sp>
      <p:grpSp>
        <p:nvGrpSpPr>
          <p:cNvPr id="309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92" name="Freeform: Shape 309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6" name="Freeform: Shape 309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34301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Freeform: Shape 308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5" name="Freeform: Shape 308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7" name="Freeform: Shape 308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89" name="Freeform: Shape 308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a:xfrm>
            <a:off x="1861854" y="633046"/>
            <a:ext cx="4834021" cy="1314996"/>
          </a:xfrm>
        </p:spPr>
        <p:txBody>
          <a:bodyPr anchor="b">
            <a:normAutofit/>
          </a:bodyPr>
          <a:lstStyle/>
          <a:p>
            <a:r>
              <a:rPr lang="en-VN" dirty="0"/>
              <a:t>Các ký hiệu và khái niệm</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a:xfrm>
            <a:off x="1861854" y="2125737"/>
            <a:ext cx="7567154" cy="4044463"/>
          </a:xfrm>
        </p:spPr>
        <p:txBody>
          <a:bodyPr>
            <a:normAutofit/>
          </a:bodyPr>
          <a:lstStyle/>
          <a:p>
            <a:pPr algn="l"/>
            <a:r>
              <a:rPr lang="vi-VN" b="0" i="0" dirty="0">
                <a:solidFill>
                  <a:srgbClr val="000000"/>
                </a:solidFill>
                <a:effectLst/>
                <a:latin typeface="Arial" panose="020B0604020202020204" pitchFamily="34" charset="0"/>
              </a:rPr>
              <a:t>2.4. Activation functions</a:t>
            </a:r>
          </a:p>
          <a:p>
            <a:pPr algn="just"/>
            <a:r>
              <a:rPr lang="vi-VN" b="0" i="0" dirty="0">
                <a:solidFill>
                  <a:srgbClr val="000000"/>
                </a:solidFill>
                <a:effectLst/>
                <a:latin typeface="Arial" panose="020B0604020202020204" pitchFamily="34" charset="0"/>
              </a:rPr>
              <a:t>Mỗi output của một unit (trừ các input units) được tính dựa vào công thức:</a:t>
            </a:r>
          </a:p>
        </p:txBody>
      </p:sp>
      <p:grpSp>
        <p:nvGrpSpPr>
          <p:cNvPr id="309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92" name="Freeform: Shape 309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6" name="Freeform: Shape 309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descr="A black text on a white background&#10;&#10;Description automatically generated">
            <a:extLst>
              <a:ext uri="{FF2B5EF4-FFF2-40B4-BE49-F238E27FC236}">
                <a16:creationId xmlns:a16="http://schemas.microsoft.com/office/drawing/2014/main" id="{A0DACF3F-56EB-0EAD-47B8-6E0D9A86900D}"/>
              </a:ext>
            </a:extLst>
          </p:cNvPr>
          <p:cNvPicPr>
            <a:picLocks noChangeAspect="1"/>
          </p:cNvPicPr>
          <p:nvPr/>
        </p:nvPicPr>
        <p:blipFill>
          <a:blip r:embed="rId2"/>
          <a:stretch>
            <a:fillRect/>
          </a:stretch>
        </p:blipFill>
        <p:spPr>
          <a:xfrm>
            <a:off x="3703237" y="3661029"/>
            <a:ext cx="3073400" cy="825500"/>
          </a:xfrm>
          <a:prstGeom prst="rect">
            <a:avLst/>
          </a:prstGeom>
        </p:spPr>
      </p:pic>
    </p:spTree>
    <p:extLst>
      <p:ext uri="{BB962C8B-B14F-4D97-AF65-F5344CB8AC3E}">
        <p14:creationId xmlns:p14="http://schemas.microsoft.com/office/powerpoint/2010/main" val="228190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1982</TotalTime>
  <Words>645</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MJXc-TeX-main-B</vt:lpstr>
      <vt:lpstr>MJXc-TeX-main-R</vt:lpstr>
      <vt:lpstr>MJXc-TeX-math-I</vt:lpstr>
      <vt:lpstr>Source Sans Pro</vt:lpstr>
      <vt:lpstr>FunkyShapesVTI</vt:lpstr>
      <vt:lpstr>Multi-Layer perceptron &amp; backprogation</vt:lpstr>
      <vt:lpstr>Giới thiệu</vt:lpstr>
      <vt:lpstr>Để có thể sử dụng PLA (output là 1 hoặc -1), chúng ta sẽ thay các giá trị bằng 0 của output của các hàm này bởi -1.</vt:lpstr>
      <vt:lpstr>Biểu diễn hàm XOR với Neural Network.</vt:lpstr>
      <vt:lpstr>Biểu diễn hàm XOR với Neural Network.</vt:lpstr>
      <vt:lpstr>Các ký hiệu và khái niệm</vt:lpstr>
      <vt:lpstr>Các ký hiệu và khái niệm</vt:lpstr>
      <vt:lpstr>Các ký hiệu và khái niệm</vt:lpstr>
      <vt:lpstr>Các ký hiệu và khái niệm</vt:lpstr>
      <vt:lpstr>Các ký hiệu và khái niệm</vt:lpstr>
      <vt:lpstr>Các ký hiệu và khái niệm</vt:lpstr>
      <vt:lpstr>3. Backpropagation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Đặng Hữu Trí</dc:creator>
  <cp:lastModifiedBy>Đặng Hữu Trí</cp:lastModifiedBy>
  <cp:revision>3</cp:revision>
  <dcterms:created xsi:type="dcterms:W3CDTF">2023-07-08T13:10:05Z</dcterms:created>
  <dcterms:modified xsi:type="dcterms:W3CDTF">2023-07-27T14:57:46Z</dcterms:modified>
</cp:coreProperties>
</file>