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8" r:id="rId1"/>
  </p:sldMasterIdLst>
  <p:sldIdLst>
    <p:sldId id="256" r:id="rId2"/>
    <p:sldId id="257" r:id="rId3"/>
    <p:sldId id="258" r:id="rId4"/>
    <p:sldId id="259" r:id="rId5"/>
    <p:sldId id="269" r:id="rId6"/>
    <p:sldId id="270" r:id="rId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7/26/23</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60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7/26/23</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876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7/26/23</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8797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7/26/23</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4342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7/26/23</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107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7/26/23</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175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7/26/23</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2871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7/26/23</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72990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7/26/23</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3182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7/26/23</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6796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7/26/23</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459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7/26/23</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3979194257"/>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7" r:id="rId6"/>
    <p:sldLayoutId id="2147483782" r:id="rId7"/>
    <p:sldLayoutId id="2147483783" r:id="rId8"/>
    <p:sldLayoutId id="2147483784" r:id="rId9"/>
    <p:sldLayoutId id="2147483786" r:id="rId10"/>
    <p:sldLayoutId id="214748378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308C40F4-6A24-4867-B726-B552DB0807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550" y="555675"/>
            <a:ext cx="4860256" cy="5696169"/>
            <a:chOff x="1481312" y="743744"/>
            <a:chExt cx="4860256" cy="4589316"/>
          </a:xfrm>
        </p:grpSpPr>
        <p:sp>
          <p:nvSpPr>
            <p:cNvPr id="29" name="Rectangle 28">
              <a:extLst>
                <a:ext uri="{FF2B5EF4-FFF2-40B4-BE49-F238E27FC236}">
                  <a16:creationId xmlns:a16="http://schemas.microsoft.com/office/drawing/2014/main" id="{954BF10E-4559-4F28-91B0-3D0C2C486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0" name="Rectangle 29">
              <a:extLst>
                <a:ext uri="{FF2B5EF4-FFF2-40B4-BE49-F238E27FC236}">
                  <a16:creationId xmlns:a16="http://schemas.microsoft.com/office/drawing/2014/main" id="{DB0B5A20-FCFE-4AED-B5A3-91D3DE935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2" name="Rectangle 31">
            <a:extLst>
              <a:ext uri="{FF2B5EF4-FFF2-40B4-BE49-F238E27FC236}">
                <a16:creationId xmlns:a16="http://schemas.microsoft.com/office/drawing/2014/main" id="{D6CA2F4C-8E9E-4BCD-B6E8-A68A311CA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08337-31C4-CD78-4C3B-66F0FF74AF84}"/>
              </a:ext>
            </a:extLst>
          </p:cNvPr>
          <p:cNvSpPr>
            <a:spLocks noGrp="1"/>
          </p:cNvSpPr>
          <p:nvPr>
            <p:ph type="ctrTitle"/>
          </p:nvPr>
        </p:nvSpPr>
        <p:spPr>
          <a:xfrm>
            <a:off x="677119" y="810623"/>
            <a:ext cx="4643170" cy="3570162"/>
          </a:xfrm>
        </p:spPr>
        <p:txBody>
          <a:bodyPr anchor="b">
            <a:normAutofit/>
          </a:bodyPr>
          <a:lstStyle/>
          <a:p>
            <a:r>
              <a:rPr lang="en-VN" sz="2900" dirty="0"/>
              <a:t>overfitting</a:t>
            </a:r>
          </a:p>
        </p:txBody>
      </p:sp>
      <p:sp>
        <p:nvSpPr>
          <p:cNvPr id="3" name="Subtitle 2">
            <a:extLst>
              <a:ext uri="{FF2B5EF4-FFF2-40B4-BE49-F238E27FC236}">
                <a16:creationId xmlns:a16="http://schemas.microsoft.com/office/drawing/2014/main" id="{F788C412-F7F8-EE11-16B3-B87CA9D535BD}"/>
              </a:ext>
            </a:extLst>
          </p:cNvPr>
          <p:cNvSpPr>
            <a:spLocks noGrp="1"/>
          </p:cNvSpPr>
          <p:nvPr>
            <p:ph type="subTitle" idx="1"/>
          </p:nvPr>
        </p:nvSpPr>
        <p:spPr>
          <a:xfrm>
            <a:off x="677119" y="4547167"/>
            <a:ext cx="4429556" cy="1288482"/>
          </a:xfrm>
        </p:spPr>
        <p:txBody>
          <a:bodyPr>
            <a:normAutofit/>
          </a:bodyPr>
          <a:lstStyle/>
          <a:p>
            <a:r>
              <a:rPr lang="en-VN" dirty="0"/>
              <a:t>AI-Faster</a:t>
            </a:r>
          </a:p>
        </p:txBody>
      </p:sp>
      <p:pic>
        <p:nvPicPr>
          <p:cNvPr id="4" name="Picture 3" descr="An abstract genetic concept">
            <a:extLst>
              <a:ext uri="{FF2B5EF4-FFF2-40B4-BE49-F238E27FC236}">
                <a16:creationId xmlns:a16="http://schemas.microsoft.com/office/drawing/2014/main" id="{9B4E4F3F-25A1-253F-2402-BF904E777E0A}"/>
              </a:ext>
            </a:extLst>
          </p:cNvPr>
          <p:cNvPicPr>
            <a:picLocks noChangeAspect="1"/>
          </p:cNvPicPr>
          <p:nvPr/>
        </p:nvPicPr>
        <p:blipFill rotWithShape="1">
          <a:blip r:embed="rId2"/>
          <a:srcRect l="10127" r="5008" b="-3"/>
          <a:stretch/>
        </p:blipFill>
        <p:spPr>
          <a:xfrm>
            <a:off x="6359308" y="470930"/>
            <a:ext cx="4833901" cy="5696169"/>
          </a:xfrm>
          <a:prstGeom prst="rect">
            <a:avLst/>
          </a:prstGeom>
          <a:ln w="28575">
            <a:noFill/>
          </a:ln>
        </p:spPr>
      </p:pic>
      <p:sp>
        <p:nvSpPr>
          <p:cNvPr id="34"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6" name="Graphic 212">
            <a:extLst>
              <a:ext uri="{FF2B5EF4-FFF2-40B4-BE49-F238E27FC236}">
                <a16:creationId xmlns:a16="http://schemas.microsoft.com/office/drawing/2014/main" id="{96FD6442-EB7D-4992-8D41-0B7FFDCB4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8"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58306" y="2360859"/>
            <a:ext cx="1054466" cy="469689"/>
            <a:chOff x="9841624" y="4115729"/>
            <a:chExt cx="602169" cy="268223"/>
          </a:xfrm>
          <a:solidFill>
            <a:schemeClr val="tx1"/>
          </a:solidFill>
        </p:grpSpPr>
        <p:sp>
          <p:nvSpPr>
            <p:cNvPr id="39" name="Freeform: Shape 38">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5" name="Oval 44">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Oval 46">
            <a:extLst>
              <a:ext uri="{FF2B5EF4-FFF2-40B4-BE49-F238E27FC236}">
                <a16:creationId xmlns:a16="http://schemas.microsoft.com/office/drawing/2014/main" id="{6004781B-698F-46D5-AADD-8AE921171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2610" y="5308473"/>
            <a:ext cx="445835" cy="445835"/>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122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 name="Freeform: Shape 13">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828E87B-6609-7769-30A7-7859E20D4138}"/>
              </a:ext>
            </a:extLst>
          </p:cNvPr>
          <p:cNvSpPr>
            <a:spLocks noGrp="1"/>
          </p:cNvSpPr>
          <p:nvPr>
            <p:ph type="title"/>
          </p:nvPr>
        </p:nvSpPr>
        <p:spPr>
          <a:xfrm>
            <a:off x="1861854" y="633046"/>
            <a:ext cx="4834021" cy="1314996"/>
          </a:xfrm>
        </p:spPr>
        <p:txBody>
          <a:bodyPr anchor="b">
            <a:normAutofit/>
          </a:bodyPr>
          <a:lstStyle/>
          <a:p>
            <a:r>
              <a:rPr lang="en-VN" dirty="0"/>
              <a:t>Giới thiệu</a:t>
            </a:r>
          </a:p>
        </p:txBody>
      </p:sp>
      <p:sp>
        <p:nvSpPr>
          <p:cNvPr id="3" name="Content Placeholder 2">
            <a:extLst>
              <a:ext uri="{FF2B5EF4-FFF2-40B4-BE49-F238E27FC236}">
                <a16:creationId xmlns:a16="http://schemas.microsoft.com/office/drawing/2014/main" id="{2D325912-0EA9-DD30-64E6-AB32901926DE}"/>
              </a:ext>
            </a:extLst>
          </p:cNvPr>
          <p:cNvSpPr>
            <a:spLocks noGrp="1"/>
          </p:cNvSpPr>
          <p:nvPr>
            <p:ph idx="1"/>
          </p:nvPr>
        </p:nvSpPr>
        <p:spPr>
          <a:xfrm>
            <a:off x="1861854" y="2125737"/>
            <a:ext cx="4834021" cy="4044463"/>
          </a:xfrm>
        </p:spPr>
        <p:txBody>
          <a:bodyPr>
            <a:normAutofit/>
          </a:bodyPr>
          <a:lstStyle/>
          <a:p>
            <a:r>
              <a:rPr lang="en-US" sz="1500"/>
              <a:t>O</a:t>
            </a:r>
            <a:r>
              <a:rPr lang="en-VN" sz="1500"/>
              <a:t>verfitting chỉ hiện tượng mô hình của chúng ta đạt kết quả rất tốt trên tập dữ liệu huấn luyện nhưng lại kém trên tập dữ liệu kiểm tra.</a:t>
            </a:r>
          </a:p>
          <a:p>
            <a:r>
              <a:rPr lang="en-US" sz="1500"/>
              <a:t>O</a:t>
            </a:r>
            <a:r>
              <a:rPr lang="en-VN" sz="1500"/>
              <a:t>verfitting = low bias + high variance</a:t>
            </a:r>
          </a:p>
          <a:p>
            <a:r>
              <a:rPr lang="en-US" sz="1500"/>
              <a:t>U</a:t>
            </a:r>
            <a:r>
              <a:rPr lang="en-VN" sz="1500"/>
              <a:t>nderfitting là kết quả của một mô hình đơn giản với lượng dữ liệu huấn luyện không đủ. Nên không cho kết quả chính xác xu hướng của dữ liệu kiểm tra.</a:t>
            </a:r>
          </a:p>
          <a:p>
            <a:r>
              <a:rPr lang="en-US" sz="1500"/>
              <a:t>U</a:t>
            </a:r>
            <a:r>
              <a:rPr lang="en-VN" sz="1500"/>
              <a:t>nderfitting = high bias + low variance</a:t>
            </a:r>
          </a:p>
          <a:p>
            <a:endParaRPr lang="en-VN" sz="1500"/>
          </a:p>
          <a:p>
            <a:pPr marL="0" indent="0">
              <a:buNone/>
            </a:pPr>
            <a:r>
              <a:rPr lang="en-US" sz="1500"/>
              <a:t>B</a:t>
            </a:r>
            <a:r>
              <a:rPr lang="en-VN" sz="1500"/>
              <a:t>ias : sự khác biệt giữa dự đoán của mô hình và thực tế</a:t>
            </a:r>
          </a:p>
          <a:p>
            <a:pPr marL="0" indent="0">
              <a:buNone/>
            </a:pPr>
            <a:r>
              <a:rPr lang="en-US" sz="1500"/>
              <a:t>V</a:t>
            </a:r>
            <a:r>
              <a:rPr lang="en-VN" sz="1500"/>
              <a:t>ariance : mức độ biến động của mô hình trên các điểm dữ liệu mới </a:t>
            </a:r>
          </a:p>
        </p:txBody>
      </p:sp>
      <p:pic>
        <p:nvPicPr>
          <p:cNvPr id="5" name="Picture 4" descr="A screenshot of a computer screen&#10;&#10;Description automatically generated">
            <a:extLst>
              <a:ext uri="{FF2B5EF4-FFF2-40B4-BE49-F238E27FC236}">
                <a16:creationId xmlns:a16="http://schemas.microsoft.com/office/drawing/2014/main" id="{32E8FCBC-059F-CDA4-50AB-9E1D854D3A2A}"/>
              </a:ext>
            </a:extLst>
          </p:cNvPr>
          <p:cNvPicPr>
            <a:picLocks noChangeAspect="1"/>
          </p:cNvPicPr>
          <p:nvPr/>
        </p:nvPicPr>
        <p:blipFill rotWithShape="1">
          <a:blip r:embed="rId2"/>
          <a:srcRect l="53493" t="43647"/>
          <a:stretch/>
        </p:blipFill>
        <p:spPr>
          <a:xfrm>
            <a:off x="7235473" y="2558749"/>
            <a:ext cx="4072815" cy="2714288"/>
          </a:xfrm>
          <a:prstGeom prst="rect">
            <a:avLst/>
          </a:prstGeom>
        </p:spPr>
      </p:pic>
      <p:grpSp>
        <p:nvGrpSpPr>
          <p:cNvPr id="20"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1" name="Freeform: Shape 20">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37199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20C17-9622-7993-EE39-0D6AD045DB2A}"/>
              </a:ext>
            </a:extLst>
          </p:cNvPr>
          <p:cNvSpPr>
            <a:spLocks noGrp="1"/>
          </p:cNvSpPr>
          <p:nvPr>
            <p:ph type="title"/>
          </p:nvPr>
        </p:nvSpPr>
        <p:spPr>
          <a:xfrm>
            <a:off x="838200" y="365126"/>
            <a:ext cx="10515600" cy="881784"/>
          </a:xfrm>
        </p:spPr>
        <p:txBody>
          <a:bodyPr>
            <a:normAutofit/>
          </a:bodyPr>
          <a:lstStyle/>
          <a:p>
            <a:r>
              <a:rPr lang="en-US" sz="1200" dirty="0"/>
              <a:t>O</a:t>
            </a:r>
            <a:r>
              <a:rPr lang="en-VN" sz="1200" dirty="0"/>
              <a:t>verfitting = low bias + high variance</a:t>
            </a:r>
          </a:p>
        </p:txBody>
      </p:sp>
      <p:pic>
        <p:nvPicPr>
          <p:cNvPr id="5" name="Content Placeholder 4">
            <a:extLst>
              <a:ext uri="{FF2B5EF4-FFF2-40B4-BE49-F238E27FC236}">
                <a16:creationId xmlns:a16="http://schemas.microsoft.com/office/drawing/2014/main" id="{A8F38F6B-2F1F-EEF4-6D1C-5816F48CEB55}"/>
              </a:ext>
            </a:extLst>
          </p:cNvPr>
          <p:cNvPicPr>
            <a:picLocks noGrp="1" noChangeAspect="1"/>
          </p:cNvPicPr>
          <p:nvPr>
            <p:ph idx="1"/>
          </p:nvPr>
        </p:nvPicPr>
        <p:blipFill>
          <a:blip r:embed="rId2"/>
          <a:srcRect/>
          <a:stretch/>
        </p:blipFill>
        <p:spPr>
          <a:xfrm>
            <a:off x="1333500" y="1531917"/>
            <a:ext cx="9525000" cy="4553085"/>
          </a:xfrm>
        </p:spPr>
      </p:pic>
      <p:pic>
        <p:nvPicPr>
          <p:cNvPr id="7" name="Picture 6" descr="A screenshot of a graph&#10;&#10;Description automatically generated">
            <a:extLst>
              <a:ext uri="{FF2B5EF4-FFF2-40B4-BE49-F238E27FC236}">
                <a16:creationId xmlns:a16="http://schemas.microsoft.com/office/drawing/2014/main" id="{C59FB3E7-916E-4F25-5738-28AAD56109A2}"/>
              </a:ext>
            </a:extLst>
          </p:cNvPr>
          <p:cNvPicPr>
            <a:picLocks noChangeAspect="1"/>
          </p:cNvPicPr>
          <p:nvPr/>
        </p:nvPicPr>
        <p:blipFill>
          <a:blip r:embed="rId3"/>
          <a:stretch>
            <a:fillRect/>
          </a:stretch>
        </p:blipFill>
        <p:spPr>
          <a:xfrm>
            <a:off x="1" y="0"/>
            <a:ext cx="12076310" cy="6858000"/>
          </a:xfrm>
          <a:prstGeom prst="rect">
            <a:avLst/>
          </a:prstGeom>
        </p:spPr>
      </p:pic>
    </p:spTree>
    <p:extLst>
      <p:ext uri="{BB962C8B-B14F-4D97-AF65-F5344CB8AC3E}">
        <p14:creationId xmlns:p14="http://schemas.microsoft.com/office/powerpoint/2010/main" val="214343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a:xfrm>
            <a:off x="838200" y="365126"/>
            <a:ext cx="10515600" cy="715530"/>
          </a:xfrm>
        </p:spPr>
        <p:txBody>
          <a:bodyPr>
            <a:normAutofit/>
          </a:bodyPr>
          <a:lstStyle/>
          <a:p>
            <a:pPr algn="l"/>
            <a:r>
              <a:rPr lang="en-US" sz="2400" dirty="0">
                <a:solidFill>
                  <a:srgbClr val="000000"/>
                </a:solidFill>
                <a:latin typeface="+mn-lt"/>
              </a:rPr>
              <a:t>Fix overfitting</a:t>
            </a:r>
            <a:endParaRPr lang="en-US" sz="2400" b="0" i="0" dirty="0">
              <a:solidFill>
                <a:srgbClr val="000000"/>
              </a:solidFill>
              <a:effectLst/>
              <a:latin typeface="+mn-lt"/>
            </a:endParaRP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838200" y="1080656"/>
            <a:ext cx="10515600" cy="4351338"/>
          </a:xfrm>
        </p:spPr>
        <p:txBody>
          <a:bodyPr>
            <a:normAutofit/>
          </a:bodyPr>
          <a:lstStyle/>
          <a:p>
            <a:pPr marL="0" indent="0">
              <a:buNone/>
            </a:pPr>
            <a:r>
              <a:rPr lang="en-VN" sz="1800" dirty="0"/>
              <a:t>Cross – validation</a:t>
            </a:r>
          </a:p>
          <a:p>
            <a:pPr marL="0" indent="0">
              <a:buNone/>
            </a:pPr>
            <a:r>
              <a:rPr lang="en-US" sz="1800" dirty="0"/>
              <a:t>C</a:t>
            </a:r>
            <a:r>
              <a:rPr lang="en-VN" sz="1800" dirty="0"/>
              <a:t>hia training set thành nhiều phần rồi lấy 1 phần để validate, các phần còn lại dùng để xây dựng model</a:t>
            </a:r>
          </a:p>
          <a:p>
            <a:pPr marL="0" indent="0">
              <a:buNone/>
            </a:pPr>
            <a:endParaRPr lang="en-VN" sz="1800" dirty="0"/>
          </a:p>
        </p:txBody>
      </p:sp>
      <p:pic>
        <p:nvPicPr>
          <p:cNvPr id="10" name="Picture 9" descr="A screenshot of a computer&#10;&#10;Description automatically generated">
            <a:extLst>
              <a:ext uri="{FF2B5EF4-FFF2-40B4-BE49-F238E27FC236}">
                <a16:creationId xmlns:a16="http://schemas.microsoft.com/office/drawing/2014/main" id="{D8E1A3C6-3A17-8A5B-F0D7-142F8E0E0B5C}"/>
              </a:ext>
            </a:extLst>
          </p:cNvPr>
          <p:cNvPicPr>
            <a:picLocks noChangeAspect="1"/>
          </p:cNvPicPr>
          <p:nvPr/>
        </p:nvPicPr>
        <p:blipFill>
          <a:blip r:embed="rId2"/>
          <a:stretch>
            <a:fillRect/>
          </a:stretch>
        </p:blipFill>
        <p:spPr>
          <a:xfrm>
            <a:off x="838200" y="2152650"/>
            <a:ext cx="6616700" cy="2552700"/>
          </a:xfrm>
          <a:prstGeom prst="rect">
            <a:avLst/>
          </a:prstGeom>
        </p:spPr>
      </p:pic>
    </p:spTree>
    <p:extLst>
      <p:ext uri="{BB962C8B-B14F-4D97-AF65-F5344CB8AC3E}">
        <p14:creationId xmlns:p14="http://schemas.microsoft.com/office/powerpoint/2010/main" val="146362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062-131C-8006-C85D-10EC092E2078}"/>
              </a:ext>
            </a:extLst>
          </p:cNvPr>
          <p:cNvSpPr>
            <a:spLocks noGrp="1"/>
          </p:cNvSpPr>
          <p:nvPr>
            <p:ph type="title"/>
          </p:nvPr>
        </p:nvSpPr>
        <p:spPr>
          <a:xfrm>
            <a:off x="838200" y="365126"/>
            <a:ext cx="10515600" cy="715530"/>
          </a:xfrm>
        </p:spPr>
        <p:txBody>
          <a:bodyPr>
            <a:normAutofit/>
          </a:bodyPr>
          <a:lstStyle/>
          <a:p>
            <a:pPr algn="l"/>
            <a:r>
              <a:rPr lang="en-US" sz="2400" dirty="0">
                <a:solidFill>
                  <a:srgbClr val="000000"/>
                </a:solidFill>
                <a:latin typeface="+mn-lt"/>
              </a:rPr>
              <a:t>Fix overfitting</a:t>
            </a:r>
            <a:endParaRPr lang="en-US" sz="2400" b="0" i="0" dirty="0">
              <a:solidFill>
                <a:srgbClr val="000000"/>
              </a:solidFill>
              <a:effectLst/>
              <a:latin typeface="+mn-lt"/>
            </a:endParaRPr>
          </a:p>
        </p:txBody>
      </p:sp>
      <p:sp>
        <p:nvSpPr>
          <p:cNvPr id="3" name="Content Placeholder 2">
            <a:extLst>
              <a:ext uri="{FF2B5EF4-FFF2-40B4-BE49-F238E27FC236}">
                <a16:creationId xmlns:a16="http://schemas.microsoft.com/office/drawing/2014/main" id="{4C150995-0E99-953B-C05E-36A183F5DEA7}"/>
              </a:ext>
            </a:extLst>
          </p:cNvPr>
          <p:cNvSpPr>
            <a:spLocks noGrp="1"/>
          </p:cNvSpPr>
          <p:nvPr>
            <p:ph idx="1"/>
          </p:nvPr>
        </p:nvSpPr>
        <p:spPr>
          <a:xfrm>
            <a:off x="838200" y="1080656"/>
            <a:ext cx="10515600" cy="4351338"/>
          </a:xfrm>
        </p:spPr>
        <p:txBody>
          <a:bodyPr>
            <a:normAutofit/>
          </a:bodyPr>
          <a:lstStyle/>
          <a:p>
            <a:pPr marL="0" indent="0">
              <a:buNone/>
            </a:pPr>
            <a:r>
              <a:rPr lang="en-VN" sz="1800" dirty="0"/>
              <a:t>Regularization</a:t>
            </a:r>
          </a:p>
          <a:p>
            <a:pPr marL="0" indent="0">
              <a:buNone/>
            </a:pPr>
            <a:r>
              <a:rPr lang="en-US" sz="1800" dirty="0"/>
              <a:t>T</a:t>
            </a:r>
            <a:r>
              <a:rPr lang="en-VN" sz="1800" dirty="0"/>
              <a:t>hêm vào hàm mất mát một số hạng nữa. </a:t>
            </a:r>
            <a:r>
              <a:rPr lang="en-US" sz="1800" dirty="0"/>
              <a:t>S</a:t>
            </a:r>
            <a:r>
              <a:rPr lang="en-VN" sz="1800" dirty="0"/>
              <a:t>ố hạng này thường dùng để đánh giá độ phức tạp của mô hình. </a:t>
            </a:r>
            <a:r>
              <a:rPr lang="en-US" sz="1800" dirty="0"/>
              <a:t>S</a:t>
            </a:r>
            <a:r>
              <a:rPr lang="en-VN" sz="1800" dirty="0"/>
              <a:t>ố hạng này càng lớn, thì mô hình càng phức tạp. </a:t>
            </a:r>
          </a:p>
        </p:txBody>
      </p:sp>
      <p:pic>
        <p:nvPicPr>
          <p:cNvPr id="5" name="Picture 4" descr="A red square with black text&#10;&#10;Description automatically generated">
            <a:extLst>
              <a:ext uri="{FF2B5EF4-FFF2-40B4-BE49-F238E27FC236}">
                <a16:creationId xmlns:a16="http://schemas.microsoft.com/office/drawing/2014/main" id="{74001B07-8D5A-E80D-931C-272E9CCE69E8}"/>
              </a:ext>
            </a:extLst>
          </p:cNvPr>
          <p:cNvPicPr>
            <a:picLocks noChangeAspect="1"/>
          </p:cNvPicPr>
          <p:nvPr/>
        </p:nvPicPr>
        <p:blipFill>
          <a:blip r:embed="rId2"/>
          <a:stretch>
            <a:fillRect/>
          </a:stretch>
        </p:blipFill>
        <p:spPr>
          <a:xfrm>
            <a:off x="1497219" y="2650220"/>
            <a:ext cx="8573056" cy="1553645"/>
          </a:xfrm>
          <a:prstGeom prst="rect">
            <a:avLst/>
          </a:prstGeom>
        </p:spPr>
      </p:pic>
    </p:spTree>
    <p:extLst>
      <p:ext uri="{BB962C8B-B14F-4D97-AF65-F5344CB8AC3E}">
        <p14:creationId xmlns:p14="http://schemas.microsoft.com/office/powerpoint/2010/main" val="856906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2300-54A5-7892-ABD2-FBF2EE352727}"/>
              </a:ext>
            </a:extLst>
          </p:cNvPr>
          <p:cNvSpPr>
            <a:spLocks noGrp="1"/>
          </p:cNvSpPr>
          <p:nvPr>
            <p:ph type="title"/>
          </p:nvPr>
        </p:nvSpPr>
        <p:spPr/>
        <p:txBody>
          <a:bodyPr/>
          <a:lstStyle/>
          <a:p>
            <a:r>
              <a:rPr lang="en-VN" dirty="0"/>
              <a:t>Tóm lại</a:t>
            </a:r>
          </a:p>
        </p:txBody>
      </p:sp>
      <p:sp>
        <p:nvSpPr>
          <p:cNvPr id="3" name="Content Placeholder 2">
            <a:extLst>
              <a:ext uri="{FF2B5EF4-FFF2-40B4-BE49-F238E27FC236}">
                <a16:creationId xmlns:a16="http://schemas.microsoft.com/office/drawing/2014/main" id="{BEE18D07-9EFB-AFC3-6F00-FCA63D6C74DF}"/>
              </a:ext>
            </a:extLst>
          </p:cNvPr>
          <p:cNvSpPr>
            <a:spLocks noGrp="1"/>
          </p:cNvSpPr>
          <p:nvPr>
            <p:ph idx="1"/>
          </p:nvPr>
        </p:nvSpPr>
        <p:spPr/>
        <p:txBody>
          <a:bodyPr>
            <a:normAutofit lnSpcReduction="10000"/>
          </a:bodyPr>
          <a:lstStyle/>
          <a:p>
            <a:r>
              <a:rPr lang="en-US" b="1" dirty="0"/>
              <a:t>U</a:t>
            </a:r>
            <a:r>
              <a:rPr lang="en-VN" b="1" dirty="0"/>
              <a:t>nderfitting( high bias)</a:t>
            </a:r>
          </a:p>
          <a:p>
            <a:pPr marL="0" indent="0">
              <a:buNone/>
            </a:pPr>
            <a:r>
              <a:rPr lang="en-VN" dirty="0"/>
              <a:t>1. </a:t>
            </a:r>
            <a:r>
              <a:rPr lang="en-US" dirty="0"/>
              <a:t>T</a:t>
            </a:r>
            <a:r>
              <a:rPr lang="en-VN" dirty="0"/>
              <a:t>ìm kiếm biến giải thích ( feature) khác.</a:t>
            </a:r>
          </a:p>
          <a:p>
            <a:pPr marL="0" indent="0">
              <a:buNone/>
            </a:pPr>
            <a:r>
              <a:rPr lang="en-VN" dirty="0"/>
              <a:t>2. </a:t>
            </a:r>
            <a:r>
              <a:rPr lang="en-US" dirty="0"/>
              <a:t>T</a:t>
            </a:r>
            <a:r>
              <a:rPr lang="en-VN" dirty="0"/>
              <a:t>hêm vào các feature dạng ( x1x2).</a:t>
            </a:r>
          </a:p>
          <a:p>
            <a:pPr marL="0" indent="0">
              <a:buNone/>
            </a:pPr>
            <a:r>
              <a:rPr lang="en-VN" dirty="0"/>
              <a:t>3. </a:t>
            </a:r>
            <a:r>
              <a:rPr lang="en-US" dirty="0" err="1"/>
              <a:t>Giảm</a:t>
            </a:r>
            <a:r>
              <a:rPr lang="en-US" dirty="0"/>
              <a:t> parameter </a:t>
            </a:r>
            <a:r>
              <a:rPr lang="en-US" dirty="0" err="1"/>
              <a:t>lamda</a:t>
            </a:r>
            <a:r>
              <a:rPr lang="en-US" dirty="0"/>
              <a:t> </a:t>
            </a:r>
            <a:r>
              <a:rPr lang="en-US" dirty="0" err="1"/>
              <a:t>xuống</a:t>
            </a:r>
            <a:r>
              <a:rPr lang="en-US" dirty="0"/>
              <a:t>.</a:t>
            </a:r>
          </a:p>
          <a:p>
            <a:pPr marL="0" indent="0">
              <a:buNone/>
            </a:pPr>
            <a:r>
              <a:rPr lang="en-US" dirty="0"/>
              <a:t> </a:t>
            </a:r>
            <a:r>
              <a:rPr lang="en-US" b="1" dirty="0"/>
              <a:t>Overfitting( high variance)</a:t>
            </a:r>
          </a:p>
          <a:p>
            <a:pPr marL="514350" indent="-514350">
              <a:buAutoNum type="arabicPeriod"/>
            </a:pPr>
            <a:r>
              <a:rPr lang="en-US" dirty="0" err="1"/>
              <a:t>Tăng</a:t>
            </a:r>
            <a:r>
              <a:rPr lang="en-US" dirty="0"/>
              <a:t> </a:t>
            </a:r>
            <a:r>
              <a:rPr lang="en-US" dirty="0" err="1"/>
              <a:t>số</a:t>
            </a:r>
            <a:r>
              <a:rPr lang="en-US" dirty="0"/>
              <a:t> </a:t>
            </a:r>
            <a:r>
              <a:rPr lang="en-US" dirty="0" err="1"/>
              <a:t>lượng</a:t>
            </a:r>
            <a:r>
              <a:rPr lang="en-US" dirty="0"/>
              <a:t> training data</a:t>
            </a:r>
          </a:p>
          <a:p>
            <a:pPr marL="514350" indent="-514350">
              <a:buAutoNum type="arabicPeriod"/>
            </a:pPr>
            <a:r>
              <a:rPr lang="en-US" dirty="0" err="1"/>
              <a:t>Giảm</a:t>
            </a:r>
            <a:r>
              <a:rPr lang="en-US" dirty="0"/>
              <a:t> </a:t>
            </a:r>
            <a:r>
              <a:rPr lang="en-US" dirty="0" err="1"/>
              <a:t>số</a:t>
            </a:r>
            <a:r>
              <a:rPr lang="en-US" dirty="0"/>
              <a:t> </a:t>
            </a:r>
            <a:r>
              <a:rPr lang="en-US" dirty="0" err="1"/>
              <a:t>lượng</a:t>
            </a:r>
            <a:r>
              <a:rPr lang="en-US" dirty="0"/>
              <a:t> </a:t>
            </a:r>
            <a:r>
              <a:rPr lang="en-US" dirty="0" err="1"/>
              <a:t>biến</a:t>
            </a:r>
            <a:r>
              <a:rPr lang="en-US" dirty="0"/>
              <a:t> </a:t>
            </a:r>
            <a:r>
              <a:rPr lang="en-US" dirty="0" err="1"/>
              <a:t>giải</a:t>
            </a:r>
            <a:r>
              <a:rPr lang="en-US" dirty="0"/>
              <a:t> </a:t>
            </a:r>
            <a:r>
              <a:rPr lang="en-US" dirty="0" err="1"/>
              <a:t>thích</a:t>
            </a:r>
            <a:endParaRPr lang="en-US" dirty="0"/>
          </a:p>
          <a:p>
            <a:pPr marL="514350" indent="-514350">
              <a:buAutoNum type="arabicPeriod"/>
            </a:pPr>
            <a:r>
              <a:rPr lang="en-US" dirty="0" err="1"/>
              <a:t>Tăng</a:t>
            </a:r>
            <a:r>
              <a:rPr lang="en-US" dirty="0"/>
              <a:t> </a:t>
            </a:r>
            <a:r>
              <a:rPr lang="en-US" dirty="0" err="1"/>
              <a:t>độ</a:t>
            </a:r>
            <a:r>
              <a:rPr lang="en-US" dirty="0"/>
              <a:t> </a:t>
            </a:r>
            <a:r>
              <a:rPr lang="en-US" dirty="0" err="1"/>
              <a:t>lớn</a:t>
            </a:r>
            <a:r>
              <a:rPr lang="en-US" dirty="0"/>
              <a:t> </a:t>
            </a:r>
            <a:r>
              <a:rPr lang="en-US" dirty="0" err="1"/>
              <a:t>của</a:t>
            </a:r>
            <a:r>
              <a:rPr lang="en-US" dirty="0"/>
              <a:t> parameter </a:t>
            </a:r>
            <a:r>
              <a:rPr lang="en-US" dirty="0" err="1"/>
              <a:t>chuẩn</a:t>
            </a:r>
            <a:r>
              <a:rPr lang="en-US" dirty="0"/>
              <a:t> </a:t>
            </a:r>
            <a:r>
              <a:rPr lang="en-US" dirty="0" err="1"/>
              <a:t>hoá</a:t>
            </a:r>
            <a:r>
              <a:rPr lang="en-US" dirty="0"/>
              <a:t> </a:t>
            </a:r>
            <a:r>
              <a:rPr lang="en-US" dirty="0" err="1"/>
              <a:t>lamda</a:t>
            </a:r>
            <a:r>
              <a:rPr lang="en-US" dirty="0"/>
              <a:t>.</a:t>
            </a:r>
          </a:p>
          <a:p>
            <a:pPr marL="0" indent="0">
              <a:buNone/>
            </a:pPr>
            <a:r>
              <a:rPr lang="en-VN" dirty="0"/>
              <a:t> </a:t>
            </a:r>
          </a:p>
        </p:txBody>
      </p:sp>
    </p:spTree>
    <p:extLst>
      <p:ext uri="{BB962C8B-B14F-4D97-AF65-F5344CB8AC3E}">
        <p14:creationId xmlns:p14="http://schemas.microsoft.com/office/powerpoint/2010/main" val="313859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15976</TotalTime>
  <Words>263</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Source Sans Pro</vt:lpstr>
      <vt:lpstr>FunkyShapesVTI</vt:lpstr>
      <vt:lpstr>overfitting</vt:lpstr>
      <vt:lpstr>Giới thiệu</vt:lpstr>
      <vt:lpstr>Overfitting = low bias + high variance</vt:lpstr>
      <vt:lpstr>Fix overfitting</vt:lpstr>
      <vt:lpstr>Fix overfitting</vt:lpstr>
      <vt:lpstr>Tóm lại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Đặng Hữu Trí</dc:creator>
  <cp:lastModifiedBy>Đặng Hữu Trí</cp:lastModifiedBy>
  <cp:revision>5</cp:revision>
  <dcterms:created xsi:type="dcterms:W3CDTF">2023-07-08T13:10:05Z</dcterms:created>
  <dcterms:modified xsi:type="dcterms:W3CDTF">2023-08-06T08:10:50Z</dcterms:modified>
</cp:coreProperties>
</file>