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81" r:id="rId9"/>
    <p:sldId id="286" r:id="rId10"/>
    <p:sldId id="287" r:id="rId11"/>
    <p:sldId id="288" r:id="rId12"/>
    <p:sldId id="289" r:id="rId13"/>
    <p:sldId id="291" r:id="rId14"/>
    <p:sldId id="292" r:id="rId15"/>
    <p:sldId id="293" r:id="rId16"/>
    <p:sldId id="294" r:id="rId17"/>
    <p:sldId id="295" r:id="rId18"/>
    <p:sldId id="290" r:id="rId19"/>
    <p:sldId id="283" r:id="rId20"/>
    <p:sldId id="284" r:id="rId21"/>
    <p:sldId id="285" r:id="rId22"/>
    <p:sldId id="257" r:id="rId23"/>
    <p:sldId id="258" r:id="rId24"/>
    <p:sldId id="259" r:id="rId25"/>
    <p:sldId id="260" r:id="rId26"/>
    <p:sldId id="261" r:id="rId27"/>
    <p:sldId id="262" r:id="rId28"/>
    <p:sldId id="265" r:id="rId29"/>
    <p:sldId id="264" r:id="rId30"/>
    <p:sldId id="263" r:id="rId31"/>
    <p:sldId id="266" r:id="rId32"/>
    <p:sldId id="267" r:id="rId33"/>
    <p:sldId id="268" r:id="rId34"/>
    <p:sldId id="269" r:id="rId35"/>
    <p:sldId id="270" r:id="rId36"/>
    <p:sldId id="271" r:id="rId37"/>
    <p:sldId id="272" r:id="rId38"/>
    <p:sldId id="273" r:id="rId39"/>
    <p:sldId id="27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38D0621-DC50-463E-895A-F452DC29BBBA}"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2110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8D0621-DC50-463E-895A-F452DC29BBBA}"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20612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8D0621-DC50-463E-895A-F452DC29BBBA}"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235240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8D0621-DC50-463E-895A-F452DC29BBBA}"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87406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D0621-DC50-463E-895A-F452DC29BBBA}"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398164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38D0621-DC50-463E-895A-F452DC29BBBA}"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52320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38D0621-DC50-463E-895A-F452DC29BBBA}" type="datetimeFigureOut">
              <a:rPr lang="en-GB" smtClean="0"/>
              <a:t>19/11/2018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165559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38D0621-DC50-463E-895A-F452DC29BBBA}" type="datetimeFigureOut">
              <a:rPr lang="en-GB" smtClean="0"/>
              <a:t>19/11/2018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152422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D0621-DC50-463E-895A-F452DC29BBBA}" type="datetimeFigureOut">
              <a:rPr lang="en-GB" smtClean="0"/>
              <a:t>19/11/2018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115468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D0621-DC50-463E-895A-F452DC29BBBA}"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290051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D0621-DC50-463E-895A-F452DC29BBBA}"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D6E2D9-8BA3-42B6-96CA-D14F5E9FCF00}" type="slidenum">
              <a:rPr lang="en-GB" smtClean="0"/>
              <a:t>‹#›</a:t>
            </a:fld>
            <a:endParaRPr lang="en-GB"/>
          </a:p>
        </p:txBody>
      </p:sp>
    </p:spTree>
    <p:extLst>
      <p:ext uri="{BB962C8B-B14F-4D97-AF65-F5344CB8AC3E}">
        <p14:creationId xmlns:p14="http://schemas.microsoft.com/office/powerpoint/2010/main" val="132259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D0621-DC50-463E-895A-F452DC29BBBA}" type="datetimeFigureOut">
              <a:rPr lang="en-GB" smtClean="0"/>
              <a:t>19/11/2018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6E2D9-8BA3-42B6-96CA-D14F5E9FCF00}" type="slidenum">
              <a:rPr lang="en-GB" smtClean="0"/>
              <a:t>‹#›</a:t>
            </a:fld>
            <a:endParaRPr lang="en-GB"/>
          </a:p>
        </p:txBody>
      </p:sp>
    </p:spTree>
    <p:extLst>
      <p:ext uri="{BB962C8B-B14F-4D97-AF65-F5344CB8AC3E}">
        <p14:creationId xmlns:p14="http://schemas.microsoft.com/office/powerpoint/2010/main" val="149887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Analysing Market Basket</a:t>
            </a:r>
            <a:endParaRPr lang="en-GB" dirty="0"/>
          </a:p>
        </p:txBody>
      </p:sp>
      <p:sp>
        <p:nvSpPr>
          <p:cNvPr id="3" name="Subtitle 2"/>
          <p:cNvSpPr>
            <a:spLocks noGrp="1"/>
          </p:cNvSpPr>
          <p:nvPr>
            <p:ph type="subTitle" idx="1"/>
          </p:nvPr>
        </p:nvSpPr>
        <p:spPr>
          <a:xfrm>
            <a:off x="1371600" y="3140968"/>
            <a:ext cx="6400800" cy="3600400"/>
          </a:xfrm>
        </p:spPr>
        <p:txBody>
          <a:bodyPr>
            <a:normAutofit/>
          </a:bodyPr>
          <a:lstStyle/>
          <a:p>
            <a:r>
              <a:rPr lang="en-GB" dirty="0" smtClean="0"/>
              <a:t>Association Rule</a:t>
            </a:r>
          </a:p>
          <a:p>
            <a:endParaRPr lang="en-GB" dirty="0" smtClean="0"/>
          </a:p>
          <a:p>
            <a:endParaRPr lang="en-GB" dirty="0"/>
          </a:p>
          <a:p>
            <a:endParaRPr lang="en-GB" dirty="0" smtClean="0"/>
          </a:p>
          <a:p>
            <a:endParaRPr lang="en-GB" dirty="0"/>
          </a:p>
          <a:p>
            <a:pPr algn="r"/>
            <a:r>
              <a:rPr lang="en-GB" sz="1600" dirty="0" smtClean="0"/>
              <a:t>Dr </a:t>
            </a:r>
            <a:r>
              <a:rPr lang="en-GB" sz="1600" dirty="0" err="1" smtClean="0"/>
              <a:t>Akhter</a:t>
            </a:r>
            <a:r>
              <a:rPr lang="en-GB" sz="1600" dirty="0" smtClean="0"/>
              <a:t> </a:t>
            </a:r>
            <a:r>
              <a:rPr lang="en-GB" sz="1600" dirty="0" err="1" smtClean="0"/>
              <a:t>Raza</a:t>
            </a:r>
            <a:endParaRPr lang="en-GB" sz="1600" dirty="0"/>
          </a:p>
        </p:txBody>
      </p:sp>
      <p:cxnSp>
        <p:nvCxnSpPr>
          <p:cNvPr id="4" name="Straight Connector 3"/>
          <p:cNvCxnSpPr/>
          <p:nvPr/>
        </p:nvCxnSpPr>
        <p:spPr>
          <a:xfrm>
            <a:off x="0" y="371703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33989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 a look </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Subtitle 2"/>
          <p:cNvSpPr>
            <a:spLocks noGrp="1"/>
          </p:cNvSpPr>
          <p:nvPr>
            <p:ph type="subTitle" idx="1"/>
          </p:nvPr>
        </p:nvSpPr>
        <p:spPr>
          <a:xfrm>
            <a:off x="251520" y="1772816"/>
            <a:ext cx="8640960" cy="4824536"/>
          </a:xfrm>
        </p:spPr>
        <p:txBody>
          <a:bodyPr>
            <a:noAutofit/>
          </a:bodyPr>
          <a:lstStyle/>
          <a:p>
            <a:pPr marL="457200" indent="-457200" algn="l">
              <a:buFont typeface="Arial" pitchFamily="34" charset="0"/>
              <a:buChar char="•"/>
            </a:pPr>
            <a:r>
              <a:rPr kumimoji="0" lang="en-AU" b="0" i="0" u="none" strike="noStrike" kern="0" cap="none" spc="0" normalizeH="0" baseline="0" noProof="0" dirty="0" smtClean="0">
                <a:ln>
                  <a:noFill/>
                </a:ln>
                <a:solidFill>
                  <a:srgbClr val="C00000"/>
                </a:solidFill>
                <a:effectLst/>
                <a:uLnTx/>
                <a:uFillTx/>
                <a:latin typeface="Arial"/>
                <a:ea typeface="+mn-ea"/>
                <a:cs typeface="+mn-cs"/>
              </a:rPr>
              <a:t>If</a:t>
            </a:r>
            <a:r>
              <a:rPr kumimoji="0" lang="en-AU" b="0" i="0" u="none" strike="noStrike" kern="0" cap="none" spc="0" normalizeH="0" noProof="0" dirty="0" smtClean="0">
                <a:ln>
                  <a:noFill/>
                </a:ln>
                <a:solidFill>
                  <a:srgbClr val="C00000"/>
                </a:solidFill>
                <a:effectLst/>
                <a:uLnTx/>
                <a:uFillTx/>
                <a:latin typeface="Arial"/>
                <a:ea typeface="+mn-ea"/>
                <a:cs typeface="+mn-cs"/>
              </a:rPr>
              <a:t> we want to keep this </a:t>
            </a:r>
            <a:r>
              <a:rPr kumimoji="0" lang="en-AU" b="0" i="0" u="none" strike="noStrike" kern="0" cap="none" spc="0" normalizeH="0" noProof="0" dirty="0" err="1" smtClean="0">
                <a:ln>
                  <a:noFill/>
                </a:ln>
                <a:solidFill>
                  <a:srgbClr val="C00000"/>
                </a:solidFill>
                <a:effectLst/>
                <a:uLnTx/>
                <a:uFillTx/>
                <a:latin typeface="Arial"/>
                <a:ea typeface="+mn-ea"/>
                <a:cs typeface="+mn-cs"/>
              </a:rPr>
              <a:t>dat</a:t>
            </a:r>
            <a:r>
              <a:rPr lang="en-AU" kern="0" dirty="0" smtClean="0">
                <a:solidFill>
                  <a:srgbClr val="C00000"/>
                </a:solidFill>
                <a:latin typeface="Arial"/>
              </a:rPr>
              <a:t>a in table then we need a grid having 169 columns and 9835 rows</a:t>
            </a:r>
          </a:p>
          <a:p>
            <a:pPr marL="457200" indent="-457200" algn="l">
              <a:buFont typeface="Arial" pitchFamily="34" charset="0"/>
              <a:buChar char="•"/>
            </a:pPr>
            <a:r>
              <a:rPr kumimoji="0" lang="en-AU" b="0" i="0" u="none" strike="noStrike" kern="0" cap="none" spc="0" normalizeH="0" baseline="0" noProof="0" dirty="0" smtClean="0">
                <a:ln>
                  <a:noFill/>
                </a:ln>
                <a:solidFill>
                  <a:srgbClr val="C00000"/>
                </a:solidFill>
                <a:effectLst/>
                <a:uLnTx/>
                <a:uFillTx/>
                <a:latin typeface="Arial"/>
                <a:ea typeface="+mn-ea"/>
                <a:cs typeface="+mn-cs"/>
              </a:rPr>
              <a:t>In</a:t>
            </a:r>
            <a:r>
              <a:rPr kumimoji="0" lang="en-AU" b="0" i="0" u="none" strike="noStrike" kern="0" cap="none" spc="0" normalizeH="0" noProof="0" dirty="0" smtClean="0">
                <a:ln>
                  <a:noFill/>
                </a:ln>
                <a:solidFill>
                  <a:srgbClr val="C00000"/>
                </a:solidFill>
                <a:effectLst/>
                <a:uLnTx/>
                <a:uFillTx/>
                <a:latin typeface="Arial"/>
                <a:ea typeface="+mn-ea"/>
                <a:cs typeface="+mn-cs"/>
              </a:rPr>
              <a:t> 169 columns most of the columns remains blanks and waste memory</a:t>
            </a:r>
          </a:p>
          <a:p>
            <a:pPr marL="457200" indent="-457200" algn="l">
              <a:buFont typeface="Arial" pitchFamily="34" charset="0"/>
              <a:buChar char="•"/>
            </a:pPr>
            <a:r>
              <a:rPr kumimoji="0" lang="en-AU" b="0" i="0" u="none" strike="noStrike" kern="0" cap="none" spc="0" normalizeH="0" baseline="0" noProof="0" dirty="0" smtClean="0">
                <a:ln>
                  <a:noFill/>
                </a:ln>
                <a:solidFill>
                  <a:srgbClr val="C00000"/>
                </a:solidFill>
                <a:effectLst/>
                <a:uLnTx/>
                <a:uFillTx/>
                <a:latin typeface="Arial"/>
                <a:ea typeface="+mn-ea"/>
                <a:cs typeface="+mn-cs"/>
              </a:rPr>
              <a:t>A sample table is represented in the following slide</a:t>
            </a:r>
            <a:endParaRPr kumimoji="0" lang="en-AU" b="0" i="0" u="none" strike="noStrike" kern="0" cap="none" spc="0" normalizeH="0" baseline="0" noProof="0" dirty="0">
              <a:ln>
                <a:noFill/>
              </a:ln>
              <a:solidFill>
                <a:srgbClr val="C00000"/>
              </a:solidFill>
              <a:effectLst/>
              <a:uLnTx/>
              <a:uFillTx/>
              <a:latin typeface="Arial"/>
              <a:ea typeface="+mn-ea"/>
              <a:cs typeface="+mn-cs"/>
            </a:endParaRPr>
          </a:p>
        </p:txBody>
      </p:sp>
    </p:spTree>
    <p:extLst>
      <p:ext uri="{BB962C8B-B14F-4D97-AF65-F5344CB8AC3E}">
        <p14:creationId xmlns:p14="http://schemas.microsoft.com/office/powerpoint/2010/main" val="195008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 a look </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411215547"/>
              </p:ext>
            </p:extLst>
          </p:nvPr>
        </p:nvGraphicFramePr>
        <p:xfrm>
          <a:off x="179512" y="1772816"/>
          <a:ext cx="8568952" cy="2592288"/>
        </p:xfrm>
        <a:graphic>
          <a:graphicData uri="http://schemas.openxmlformats.org/drawingml/2006/table">
            <a:tbl>
              <a:tblPr firstRow="1" bandRow="1">
                <a:tableStyleId>{5C22544A-7EE6-4342-B048-85BDC9FD1C3A}</a:tableStyleId>
              </a:tblPr>
              <a:tblGrid>
                <a:gridCol w="1071119"/>
                <a:gridCol w="1071119"/>
                <a:gridCol w="1071119"/>
                <a:gridCol w="1071119"/>
                <a:gridCol w="1071119"/>
                <a:gridCol w="1071119"/>
                <a:gridCol w="1071119"/>
                <a:gridCol w="1071119"/>
              </a:tblGrid>
              <a:tr h="360040">
                <a:tc>
                  <a:txBody>
                    <a:bodyPr/>
                    <a:lstStyle/>
                    <a:p>
                      <a:pPr algn="ctr"/>
                      <a:r>
                        <a:rPr lang="en-GB" dirty="0" smtClean="0"/>
                        <a:t>Tr.</a:t>
                      </a:r>
                      <a:r>
                        <a:rPr lang="en-GB" baseline="0" dirty="0" smtClean="0"/>
                        <a:t> #</a:t>
                      </a:r>
                      <a:endParaRPr lang="en-GB" dirty="0"/>
                    </a:p>
                  </a:txBody>
                  <a:tcPr/>
                </a:tc>
                <a:tc>
                  <a:txBody>
                    <a:bodyPr/>
                    <a:lstStyle/>
                    <a:p>
                      <a:pPr algn="ctr"/>
                      <a:r>
                        <a:rPr lang="en-GB" dirty="0" smtClean="0"/>
                        <a:t>milk</a:t>
                      </a:r>
                      <a:endParaRPr lang="en-GB" dirty="0"/>
                    </a:p>
                  </a:txBody>
                  <a:tcPr/>
                </a:tc>
                <a:tc>
                  <a:txBody>
                    <a:bodyPr/>
                    <a:lstStyle/>
                    <a:p>
                      <a:pPr algn="ctr"/>
                      <a:r>
                        <a:rPr lang="en-GB" dirty="0" smtClean="0"/>
                        <a:t>butter</a:t>
                      </a:r>
                      <a:endParaRPr lang="en-GB" dirty="0"/>
                    </a:p>
                  </a:txBody>
                  <a:tcPr/>
                </a:tc>
                <a:tc>
                  <a:txBody>
                    <a:bodyPr/>
                    <a:lstStyle/>
                    <a:p>
                      <a:pPr algn="ctr"/>
                      <a:r>
                        <a:rPr lang="en-GB" dirty="0" smtClean="0"/>
                        <a:t>drink</a:t>
                      </a:r>
                      <a:endParaRPr lang="en-GB" dirty="0"/>
                    </a:p>
                  </a:txBody>
                  <a:tcPr/>
                </a:tc>
                <a:tc>
                  <a:txBody>
                    <a:bodyPr/>
                    <a:lstStyle/>
                    <a:p>
                      <a:pPr algn="ctr"/>
                      <a:r>
                        <a:rPr lang="en-GB" dirty="0" smtClean="0"/>
                        <a:t>rice</a:t>
                      </a:r>
                      <a:endParaRPr lang="en-GB" dirty="0"/>
                    </a:p>
                  </a:txBody>
                  <a:tcPr/>
                </a:tc>
                <a:tc>
                  <a:txBody>
                    <a:bodyPr/>
                    <a:lstStyle/>
                    <a:p>
                      <a:pPr algn="ctr"/>
                      <a:r>
                        <a:rPr lang="en-GB" dirty="0" smtClean="0"/>
                        <a:t>…</a:t>
                      </a:r>
                      <a:endParaRPr lang="en-GB" dirty="0"/>
                    </a:p>
                  </a:txBody>
                  <a:tcPr/>
                </a:tc>
                <a:tc>
                  <a:txBody>
                    <a:bodyPr/>
                    <a:lstStyle/>
                    <a:p>
                      <a:pPr algn="ctr"/>
                      <a:r>
                        <a:rPr lang="en-GB" dirty="0" smtClean="0"/>
                        <a:t>…</a:t>
                      </a:r>
                      <a:endParaRPr lang="en-GB" dirty="0"/>
                    </a:p>
                  </a:txBody>
                  <a:tcPr/>
                </a:tc>
                <a:tc>
                  <a:txBody>
                    <a:bodyPr/>
                    <a:lstStyle/>
                    <a:p>
                      <a:pPr algn="ctr"/>
                      <a:r>
                        <a:rPr lang="en-GB" dirty="0" smtClean="0"/>
                        <a:t>Item</a:t>
                      </a:r>
                      <a:r>
                        <a:rPr lang="en-GB" baseline="0" dirty="0" smtClean="0"/>
                        <a:t> 169</a:t>
                      </a:r>
                      <a:endParaRPr lang="en-GB" dirty="0"/>
                    </a:p>
                  </a:txBody>
                  <a:tcPr/>
                </a:tc>
              </a:tr>
              <a:tr h="354320">
                <a:tc>
                  <a:txBody>
                    <a:bodyPr/>
                    <a:lstStyle/>
                    <a:p>
                      <a:pPr algn="ctr"/>
                      <a:r>
                        <a:rPr lang="en-GB" dirty="0" smtClean="0"/>
                        <a:t>1</a:t>
                      </a:r>
                      <a:endParaRPr lang="en-GB" dirty="0"/>
                    </a:p>
                  </a:txBody>
                  <a:tcPr/>
                </a:tc>
                <a:tc>
                  <a:txBody>
                    <a:bodyPr/>
                    <a:lstStyle/>
                    <a:p>
                      <a:pPr algn="ctr"/>
                      <a:r>
                        <a:rPr lang="en-GB" dirty="0" smtClean="0"/>
                        <a:t>1</a:t>
                      </a:r>
                      <a:endParaRPr lang="en-GB" dirty="0"/>
                    </a:p>
                  </a:txBody>
                  <a:tcPr/>
                </a:tc>
                <a:tc>
                  <a:txBody>
                    <a:bodyPr/>
                    <a:lstStyle/>
                    <a:p>
                      <a:pPr algn="ctr"/>
                      <a:r>
                        <a:rPr lang="en-GB" dirty="0" smtClean="0"/>
                        <a:t>0</a:t>
                      </a:r>
                      <a:endParaRPr lang="en-GB" dirty="0"/>
                    </a:p>
                  </a:txBody>
                  <a:tcPr/>
                </a:tc>
                <a:tc>
                  <a:txBody>
                    <a:bodyPr/>
                    <a:lstStyle/>
                    <a:p>
                      <a:pPr algn="ctr"/>
                      <a:r>
                        <a:rPr lang="en-GB" dirty="0" smtClean="0"/>
                        <a:t>0</a:t>
                      </a:r>
                      <a:endParaRPr lang="en-GB" dirty="0"/>
                    </a:p>
                  </a:txBody>
                  <a:tcPr/>
                </a:tc>
                <a:tc>
                  <a:txBody>
                    <a:bodyPr/>
                    <a:lstStyle/>
                    <a:p>
                      <a:pPr algn="ctr"/>
                      <a:r>
                        <a:rPr lang="en-GB" dirty="0" smtClean="0"/>
                        <a:t>1</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0</a:t>
                      </a:r>
                      <a:endParaRPr lang="en-GB" dirty="0"/>
                    </a:p>
                  </a:txBody>
                  <a:tcPr/>
                </a:tc>
              </a:tr>
              <a:tr h="348600">
                <a:tc>
                  <a:txBody>
                    <a:bodyPr/>
                    <a:lstStyle/>
                    <a:p>
                      <a:pPr algn="ctr"/>
                      <a:r>
                        <a:rPr lang="en-GB" dirty="0" smtClean="0"/>
                        <a:t>2</a:t>
                      </a:r>
                      <a:endParaRPr lang="en-GB" dirty="0"/>
                    </a:p>
                  </a:txBody>
                  <a:tcPr/>
                </a:tc>
                <a:tc>
                  <a:txBody>
                    <a:bodyPr/>
                    <a:lstStyle/>
                    <a:p>
                      <a:pPr algn="ctr"/>
                      <a:r>
                        <a:rPr lang="en-GB" dirty="0" smtClean="0"/>
                        <a:t>0</a:t>
                      </a:r>
                      <a:endParaRPr lang="en-GB" dirty="0"/>
                    </a:p>
                  </a:txBody>
                  <a:tcPr/>
                </a:tc>
                <a:tc>
                  <a:txBody>
                    <a:bodyPr/>
                    <a:lstStyle/>
                    <a:p>
                      <a:pPr algn="ctr"/>
                      <a:r>
                        <a:rPr lang="en-GB" dirty="0" smtClean="0"/>
                        <a:t>1</a:t>
                      </a:r>
                      <a:endParaRPr lang="en-GB" dirty="0"/>
                    </a:p>
                  </a:txBody>
                  <a:tcPr/>
                </a:tc>
                <a:tc>
                  <a:txBody>
                    <a:bodyPr/>
                    <a:lstStyle/>
                    <a:p>
                      <a:pPr algn="ctr"/>
                      <a:r>
                        <a:rPr lang="en-GB" dirty="0" smtClean="0"/>
                        <a:t>1</a:t>
                      </a:r>
                      <a:endParaRPr lang="en-GB" dirty="0"/>
                    </a:p>
                  </a:txBody>
                  <a:tcPr/>
                </a:tc>
                <a:tc>
                  <a:txBody>
                    <a:bodyPr/>
                    <a:lstStyle/>
                    <a:p>
                      <a:pPr algn="ctr"/>
                      <a:r>
                        <a:rPr lang="en-GB" dirty="0" smtClean="0"/>
                        <a:t>0</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0</a:t>
                      </a:r>
                      <a:endParaRPr lang="en-GB" dirty="0"/>
                    </a:p>
                  </a:txBody>
                  <a:tcPr/>
                </a:tc>
              </a:tr>
              <a:tr h="342880">
                <a:tc>
                  <a:txBody>
                    <a:bodyPr/>
                    <a:lstStyle/>
                    <a:p>
                      <a:pPr algn="ctr"/>
                      <a:r>
                        <a:rPr lang="en-GB" dirty="0" smtClean="0"/>
                        <a:t>3</a:t>
                      </a:r>
                      <a:endParaRPr lang="en-GB" dirty="0"/>
                    </a:p>
                  </a:txBody>
                  <a:tcPr/>
                </a:tc>
                <a:tc>
                  <a:txBody>
                    <a:bodyPr/>
                    <a:lstStyle/>
                    <a:p>
                      <a:pPr algn="ctr"/>
                      <a:r>
                        <a:rPr lang="en-GB" dirty="0" smtClean="0"/>
                        <a:t>1</a:t>
                      </a:r>
                      <a:endParaRPr lang="en-GB" dirty="0"/>
                    </a:p>
                  </a:txBody>
                  <a:tcPr/>
                </a:tc>
                <a:tc>
                  <a:txBody>
                    <a:bodyPr/>
                    <a:lstStyle/>
                    <a:p>
                      <a:pPr algn="ctr"/>
                      <a:r>
                        <a:rPr lang="en-GB" dirty="0" smtClean="0"/>
                        <a:t>1</a:t>
                      </a:r>
                      <a:endParaRPr lang="en-GB" dirty="0"/>
                    </a:p>
                  </a:txBody>
                  <a:tcPr/>
                </a:tc>
                <a:tc>
                  <a:txBody>
                    <a:bodyPr/>
                    <a:lstStyle/>
                    <a:p>
                      <a:pPr algn="ctr"/>
                      <a:r>
                        <a:rPr lang="en-GB" dirty="0" smtClean="0"/>
                        <a:t>1</a:t>
                      </a:r>
                      <a:endParaRPr lang="en-GB" dirty="0"/>
                    </a:p>
                  </a:txBody>
                  <a:tcPr/>
                </a:tc>
                <a:tc>
                  <a:txBody>
                    <a:bodyPr/>
                    <a:lstStyle/>
                    <a:p>
                      <a:pPr algn="ctr"/>
                      <a:r>
                        <a:rPr lang="en-GB" dirty="0" smtClean="0"/>
                        <a:t>1</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1</a:t>
                      </a:r>
                      <a:endParaRPr lang="en-GB" dirty="0"/>
                    </a:p>
                  </a:txBody>
                  <a:tcPr/>
                </a:tc>
              </a:tr>
              <a:tr h="265152">
                <a:tc>
                  <a:txBody>
                    <a:bodyPr/>
                    <a:lstStyle/>
                    <a:p>
                      <a:pPr algn="ctr"/>
                      <a:r>
                        <a:rPr lang="en-GB" dirty="0" smtClean="0"/>
                        <a:t>…</a:t>
                      </a:r>
                      <a:endParaRPr lang="en-GB" dirty="0"/>
                    </a:p>
                  </a:txBody>
                  <a:tcPr/>
                </a:tc>
                <a:tc>
                  <a:txBody>
                    <a:bodyPr/>
                    <a:lstStyle/>
                    <a:p>
                      <a:pPr algn="ctr"/>
                      <a:endParaRPr lang="en-GB" dirty="0"/>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r>
              <a:tr h="259432">
                <a:tc>
                  <a:txBody>
                    <a:bodyPr/>
                    <a:lstStyle/>
                    <a:p>
                      <a:pPr algn="ctr"/>
                      <a:r>
                        <a:rPr lang="en-GB" dirty="0" smtClean="0"/>
                        <a:t>…</a:t>
                      </a:r>
                      <a:endParaRPr lang="en-GB" dirty="0"/>
                    </a:p>
                  </a:txBody>
                  <a:tcPr/>
                </a:tc>
                <a:tc>
                  <a:txBody>
                    <a:bodyPr/>
                    <a:lstStyle/>
                    <a:p>
                      <a:pPr algn="ctr"/>
                      <a:endParaRPr lang="en-GB" dirty="0"/>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r>
              <a:tr h="397728">
                <a:tc>
                  <a:txBody>
                    <a:bodyPr/>
                    <a:lstStyle/>
                    <a:p>
                      <a:pPr algn="ctr"/>
                      <a:r>
                        <a:rPr lang="en-GB" dirty="0" smtClean="0"/>
                        <a:t>9835</a:t>
                      </a:r>
                      <a:endParaRPr lang="en-GB" dirty="0"/>
                    </a:p>
                  </a:txBody>
                  <a:tcPr/>
                </a:tc>
                <a:tc>
                  <a:txBody>
                    <a:bodyPr/>
                    <a:lstStyle/>
                    <a:p>
                      <a:pPr algn="ctr"/>
                      <a:r>
                        <a:rPr lang="en-GB" dirty="0" smtClean="0"/>
                        <a:t>1</a:t>
                      </a:r>
                      <a:endParaRPr lang="en-GB" dirty="0"/>
                    </a:p>
                  </a:txBody>
                  <a:tcPr/>
                </a:tc>
                <a:tc>
                  <a:txBody>
                    <a:bodyPr/>
                    <a:lstStyle/>
                    <a:p>
                      <a:pPr algn="ctr"/>
                      <a:r>
                        <a:rPr lang="en-GB" dirty="0" smtClean="0"/>
                        <a:t>0</a:t>
                      </a:r>
                      <a:endParaRPr lang="en-GB" dirty="0"/>
                    </a:p>
                  </a:txBody>
                  <a:tcPr/>
                </a:tc>
                <a:tc>
                  <a:txBody>
                    <a:bodyPr/>
                    <a:lstStyle/>
                    <a:p>
                      <a:pPr algn="ctr"/>
                      <a:r>
                        <a:rPr lang="en-GB" dirty="0" smtClean="0"/>
                        <a:t>0</a:t>
                      </a:r>
                      <a:endParaRPr lang="en-GB" dirty="0"/>
                    </a:p>
                  </a:txBody>
                  <a:tcPr/>
                </a:tc>
                <a:tc>
                  <a:txBody>
                    <a:bodyPr/>
                    <a:lstStyle/>
                    <a:p>
                      <a:pPr algn="ctr"/>
                      <a:r>
                        <a:rPr lang="en-GB" dirty="0" smtClean="0"/>
                        <a:t>1</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0</a:t>
                      </a:r>
                      <a:endParaRPr lang="en-GB" dirty="0"/>
                    </a:p>
                  </a:txBody>
                  <a:tcPr/>
                </a:tc>
              </a:tr>
            </a:tbl>
          </a:graphicData>
        </a:graphic>
      </p:graphicFrame>
      <p:sp>
        <p:nvSpPr>
          <p:cNvPr id="6" name="Subtitle 2"/>
          <p:cNvSpPr>
            <a:spLocks noGrp="1"/>
          </p:cNvSpPr>
          <p:nvPr>
            <p:ph type="subTitle" idx="1"/>
          </p:nvPr>
        </p:nvSpPr>
        <p:spPr>
          <a:xfrm>
            <a:off x="0" y="4653136"/>
            <a:ext cx="9036496" cy="1944216"/>
          </a:xfrm>
        </p:spPr>
        <p:txBody>
          <a:bodyPr>
            <a:noAutofit/>
          </a:bodyPr>
          <a:lstStyle/>
          <a:p>
            <a:pPr marL="457200" indent="-457200" algn="l">
              <a:buFont typeface="Arial" pitchFamily="34" charset="0"/>
              <a:buChar char="•"/>
            </a:pPr>
            <a:r>
              <a:rPr kumimoji="0" lang="en-AU" b="0" i="0" u="none" strike="noStrike" kern="0" cap="none" spc="0" normalizeH="0" baseline="0" noProof="0" dirty="0" smtClean="0">
                <a:ln>
                  <a:noFill/>
                </a:ln>
                <a:solidFill>
                  <a:srgbClr val="C00000"/>
                </a:solidFill>
                <a:effectLst/>
                <a:uLnTx/>
                <a:uFillTx/>
                <a:latin typeface="Arial"/>
                <a:ea typeface="+mn-ea"/>
                <a:cs typeface="+mn-cs"/>
              </a:rPr>
              <a:t>1 indicates the person bought</a:t>
            </a:r>
            <a:r>
              <a:rPr kumimoji="0" lang="en-AU" b="0" i="0" u="none" strike="noStrike" kern="0" cap="none" spc="0" normalizeH="0" noProof="0" dirty="0" smtClean="0">
                <a:ln>
                  <a:noFill/>
                </a:ln>
                <a:solidFill>
                  <a:srgbClr val="C00000"/>
                </a:solidFill>
                <a:effectLst/>
                <a:uLnTx/>
                <a:uFillTx/>
                <a:latin typeface="Arial"/>
                <a:ea typeface="+mn-ea"/>
                <a:cs typeface="+mn-cs"/>
              </a:rPr>
              <a:t> that item</a:t>
            </a:r>
          </a:p>
          <a:p>
            <a:pPr marL="457200" indent="-457200" algn="l">
              <a:buFont typeface="Arial" pitchFamily="34" charset="0"/>
              <a:buChar char="•"/>
            </a:pPr>
            <a:r>
              <a:rPr lang="en-AU" kern="0" noProof="0" dirty="0" smtClean="0">
                <a:solidFill>
                  <a:srgbClr val="C00000"/>
                </a:solidFill>
                <a:latin typeface="Arial"/>
              </a:rPr>
              <a:t>0 indicates the person didn’t buy it</a:t>
            </a:r>
          </a:p>
          <a:p>
            <a:pPr marL="457200" indent="-457200" algn="l">
              <a:buFont typeface="Arial" pitchFamily="34" charset="0"/>
              <a:buChar char="•"/>
            </a:pPr>
            <a:r>
              <a:rPr kumimoji="0" lang="en-AU" b="0" i="0" u="none" strike="noStrike" kern="0" cap="none" spc="0" normalizeH="0" baseline="0" dirty="0" smtClean="0">
                <a:ln>
                  <a:noFill/>
                </a:ln>
                <a:solidFill>
                  <a:srgbClr val="C00000"/>
                </a:solidFill>
                <a:effectLst/>
                <a:uLnTx/>
                <a:uFillTx/>
                <a:latin typeface="Arial"/>
                <a:ea typeface="+mn-ea"/>
                <a:cs typeface="+mn-cs"/>
              </a:rPr>
              <a:t>Most </a:t>
            </a:r>
            <a:r>
              <a:rPr lang="en-AU" kern="0" dirty="0">
                <a:solidFill>
                  <a:srgbClr val="C00000"/>
                </a:solidFill>
                <a:latin typeface="Arial"/>
              </a:rPr>
              <a:t>c</a:t>
            </a:r>
            <a:r>
              <a:rPr kumimoji="0" lang="en-AU" b="0" i="0" u="none" strike="noStrike" kern="0" cap="none" spc="0" normalizeH="0" baseline="0" dirty="0" smtClean="0">
                <a:ln>
                  <a:noFill/>
                </a:ln>
                <a:solidFill>
                  <a:srgbClr val="C00000"/>
                </a:solidFill>
                <a:effectLst/>
                <a:uLnTx/>
                <a:uFillTx/>
                <a:latin typeface="Arial"/>
                <a:ea typeface="+mn-ea"/>
                <a:cs typeface="+mn-cs"/>
              </a:rPr>
              <a:t>ells contains 0 and</a:t>
            </a:r>
            <a:r>
              <a:rPr kumimoji="0" lang="en-AU" b="0" i="0" u="none" strike="noStrike" kern="0" cap="none" spc="0" normalizeH="0" dirty="0" smtClean="0">
                <a:ln>
                  <a:noFill/>
                </a:ln>
                <a:solidFill>
                  <a:srgbClr val="C00000"/>
                </a:solidFill>
                <a:effectLst/>
                <a:uLnTx/>
                <a:uFillTx/>
                <a:latin typeface="Arial"/>
                <a:ea typeface="+mn-ea"/>
                <a:cs typeface="+mn-cs"/>
              </a:rPr>
              <a:t> waste memory</a:t>
            </a:r>
            <a:endParaRPr kumimoji="0" lang="en-AU" b="0" i="0" u="none" strike="noStrike" kern="0" cap="none" spc="0" normalizeH="0" baseline="0" noProof="0" dirty="0">
              <a:ln>
                <a:noFill/>
              </a:ln>
              <a:solidFill>
                <a:srgbClr val="C00000"/>
              </a:solidFill>
              <a:effectLst/>
              <a:uLnTx/>
              <a:uFillTx/>
              <a:latin typeface="Arial"/>
              <a:ea typeface="+mn-ea"/>
              <a:cs typeface="+mn-cs"/>
            </a:endParaRPr>
          </a:p>
        </p:txBody>
      </p:sp>
    </p:spTree>
    <p:extLst>
      <p:ext uri="{BB962C8B-B14F-4D97-AF65-F5344CB8AC3E}">
        <p14:creationId xmlns:p14="http://schemas.microsoft.com/office/powerpoint/2010/main" val="14952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Sparse Matrix </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Subtitle 2"/>
          <p:cNvSpPr>
            <a:spLocks noGrp="1"/>
          </p:cNvSpPr>
          <p:nvPr>
            <p:ph type="subTitle" idx="1"/>
          </p:nvPr>
        </p:nvSpPr>
        <p:spPr>
          <a:xfrm>
            <a:off x="0" y="1772816"/>
            <a:ext cx="9036496" cy="4824536"/>
          </a:xfrm>
        </p:spPr>
        <p:txBody>
          <a:bodyPr>
            <a:noAutofit/>
          </a:bodyPr>
          <a:lstStyle/>
          <a:p>
            <a:pPr marL="457200" indent="-457200" algn="l">
              <a:buFont typeface="Arial" pitchFamily="34" charset="0"/>
              <a:buChar char="•"/>
            </a:pPr>
            <a:r>
              <a:rPr lang="en-AU" kern="0" dirty="0" smtClean="0">
                <a:solidFill>
                  <a:srgbClr val="C00000"/>
                </a:solidFill>
                <a:latin typeface="Arial"/>
              </a:rPr>
              <a:t>It saves the memory to keep such data that has most of the cells 0’s</a:t>
            </a:r>
          </a:p>
          <a:p>
            <a:pPr marL="457200" indent="-457200" algn="l">
              <a:buFont typeface="Arial" pitchFamily="34" charset="0"/>
              <a:buChar char="•"/>
            </a:pPr>
            <a:r>
              <a:rPr kumimoji="0" lang="en-AU" b="0" i="0" u="none" strike="noStrike" kern="0" cap="none" spc="0" normalizeH="0" noProof="0" dirty="0" smtClean="0">
                <a:ln>
                  <a:noFill/>
                </a:ln>
                <a:solidFill>
                  <a:schemeClr val="tx1"/>
                </a:solidFill>
                <a:effectLst/>
                <a:uLnTx/>
                <a:uFillTx/>
                <a:latin typeface="Arial"/>
                <a:ea typeface="+mn-ea"/>
                <a:cs typeface="+mn-cs"/>
              </a:rPr>
              <a:t>Sparse doesn’t keep 0’s if that item not purchased but it remain blank</a:t>
            </a:r>
          </a:p>
          <a:p>
            <a:pPr marL="457200" indent="-457200" algn="l">
              <a:buFont typeface="Arial" pitchFamily="34" charset="0"/>
              <a:buChar char="•"/>
            </a:pPr>
            <a:r>
              <a:rPr lang="en-AU" kern="0" dirty="0" smtClean="0">
                <a:solidFill>
                  <a:srgbClr val="C00000"/>
                </a:solidFill>
                <a:latin typeface="Arial"/>
              </a:rPr>
              <a:t>It saves memory</a:t>
            </a:r>
          </a:p>
          <a:p>
            <a:pPr marL="457200" indent="-457200" algn="l">
              <a:buFont typeface="Arial" pitchFamily="34" charset="0"/>
              <a:buChar char="•"/>
            </a:pPr>
            <a:r>
              <a:rPr kumimoji="0" lang="en-AU" b="0" i="0" u="none" strike="noStrike" kern="0" cap="none" spc="0" normalizeH="0" noProof="0" dirty="0" smtClean="0">
                <a:ln>
                  <a:noFill/>
                </a:ln>
                <a:solidFill>
                  <a:schemeClr val="tx1"/>
                </a:solidFill>
                <a:effectLst/>
                <a:uLnTx/>
                <a:uFillTx/>
                <a:latin typeface="Arial"/>
                <a:ea typeface="+mn-ea"/>
                <a:cs typeface="+mn-cs"/>
              </a:rPr>
              <a:t>It gives us solution to make structure of unstructured data</a:t>
            </a:r>
          </a:p>
          <a:p>
            <a:pPr marL="457200" indent="-457200" algn="l">
              <a:buFont typeface="Arial" pitchFamily="34" charset="0"/>
              <a:buChar char="•"/>
            </a:pPr>
            <a:r>
              <a:rPr lang="en-AU" kern="0" dirty="0" smtClean="0">
                <a:solidFill>
                  <a:srgbClr val="C00000"/>
                </a:solidFill>
                <a:latin typeface="Arial"/>
              </a:rPr>
              <a:t>read.csv cant be used b/c it mixes the data</a:t>
            </a:r>
            <a:endParaRPr kumimoji="0" lang="en-AU" b="0" i="0" u="none" strike="noStrike" kern="0" cap="none" spc="0" normalizeH="0" noProof="0" dirty="0" smtClean="0">
              <a:ln>
                <a:noFill/>
              </a:ln>
              <a:solidFill>
                <a:srgbClr val="C00000"/>
              </a:solidFill>
              <a:effectLst/>
              <a:uLnTx/>
              <a:uFillTx/>
              <a:latin typeface="Arial"/>
              <a:ea typeface="+mn-ea"/>
              <a:cs typeface="+mn-cs"/>
            </a:endParaRPr>
          </a:p>
        </p:txBody>
      </p:sp>
    </p:spTree>
    <p:extLst>
      <p:ext uri="{BB962C8B-B14F-4D97-AF65-F5344CB8AC3E}">
        <p14:creationId xmlns:p14="http://schemas.microsoft.com/office/powerpoint/2010/main" val="35925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Sparse Matrix </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Subtitle 2"/>
          <p:cNvSpPr>
            <a:spLocks noGrp="1"/>
          </p:cNvSpPr>
          <p:nvPr>
            <p:ph type="subTitle" idx="1"/>
          </p:nvPr>
        </p:nvSpPr>
        <p:spPr>
          <a:xfrm>
            <a:off x="899592" y="1772816"/>
            <a:ext cx="7992888" cy="4824536"/>
          </a:xfrm>
        </p:spPr>
        <p:txBody>
          <a:bodyPr>
            <a:noAutofit/>
          </a:bodyPr>
          <a:lstStyle/>
          <a:p>
            <a:pPr algn="l"/>
            <a:r>
              <a:rPr lang="en-AU" kern="0" dirty="0" smtClean="0">
                <a:solidFill>
                  <a:srgbClr val="C00000"/>
                </a:solidFill>
                <a:latin typeface="Arial"/>
              </a:rPr>
              <a:t>Two methods of representation of a sparse matrix</a:t>
            </a:r>
          </a:p>
          <a:p>
            <a:pPr marL="1343025" indent="-457200" algn="l">
              <a:buFont typeface="Arial" pitchFamily="34" charset="0"/>
              <a:buChar char="•"/>
            </a:pPr>
            <a:r>
              <a:rPr kumimoji="0" lang="en-AU" b="0" i="0" u="none" strike="noStrike" kern="0" cap="none" spc="0" normalizeH="0" noProof="0" dirty="0" smtClean="0">
                <a:ln>
                  <a:noFill/>
                </a:ln>
                <a:solidFill>
                  <a:srgbClr val="C00000"/>
                </a:solidFill>
                <a:effectLst/>
                <a:uLnTx/>
                <a:uFillTx/>
                <a:latin typeface="Arial"/>
                <a:ea typeface="+mn-ea"/>
                <a:cs typeface="+mn-cs"/>
              </a:rPr>
              <a:t>Triplet representation</a:t>
            </a:r>
          </a:p>
          <a:p>
            <a:pPr marL="1343025" indent="-457200" algn="l">
              <a:buFont typeface="Arial" pitchFamily="34" charset="0"/>
              <a:buChar char="•"/>
            </a:pPr>
            <a:r>
              <a:rPr lang="en-AU" kern="0" dirty="0" smtClean="0">
                <a:solidFill>
                  <a:srgbClr val="C00000"/>
                </a:solidFill>
                <a:latin typeface="Arial"/>
              </a:rPr>
              <a:t>Linked list representation</a:t>
            </a:r>
          </a:p>
          <a:p>
            <a:pPr algn="l"/>
            <a:endParaRPr kumimoji="0" lang="en-AU" b="0" i="0" u="none" strike="noStrike" kern="0" cap="none" spc="0" normalizeH="0" noProof="0" dirty="0" smtClean="0">
              <a:ln>
                <a:noFill/>
              </a:ln>
              <a:solidFill>
                <a:srgbClr val="C00000"/>
              </a:solidFill>
              <a:effectLst/>
              <a:uLnTx/>
              <a:uFillTx/>
              <a:latin typeface="Arial"/>
              <a:ea typeface="+mn-ea"/>
              <a:cs typeface="+mn-cs"/>
            </a:endParaRPr>
          </a:p>
          <a:p>
            <a:pPr algn="l"/>
            <a:endParaRPr kumimoji="0" lang="en-AU" b="0" i="0" u="none" strike="noStrike" kern="0" cap="none" spc="0" normalizeH="0" noProof="0" dirty="0">
              <a:ln>
                <a:noFill/>
              </a:ln>
              <a:solidFill>
                <a:srgbClr val="C00000"/>
              </a:solidFill>
              <a:effectLst/>
              <a:uLnTx/>
              <a:uFillTx/>
              <a:latin typeface="Arial"/>
              <a:ea typeface="+mn-ea"/>
              <a:cs typeface="+mn-cs"/>
            </a:endParaRPr>
          </a:p>
          <a:p>
            <a:pPr marL="457200" indent="-457200" algn="l">
              <a:buFont typeface="Arial" pitchFamily="34" charset="0"/>
              <a:buChar char="•"/>
            </a:pPr>
            <a:endParaRPr kumimoji="0" lang="en-AU" b="0" i="0" u="none" strike="noStrike" kern="0" cap="none" spc="0" normalizeH="0" noProof="0" dirty="0" smtClean="0">
              <a:ln>
                <a:noFill/>
              </a:ln>
              <a:solidFill>
                <a:srgbClr val="C00000"/>
              </a:solidFill>
              <a:effectLst/>
              <a:uLnTx/>
              <a:uFillTx/>
              <a:latin typeface="Arial"/>
              <a:ea typeface="+mn-ea"/>
              <a:cs typeface="+mn-cs"/>
            </a:endParaRPr>
          </a:p>
        </p:txBody>
      </p:sp>
    </p:spTree>
    <p:extLst>
      <p:ext uri="{BB962C8B-B14F-4D97-AF65-F5344CB8AC3E}">
        <p14:creationId xmlns:p14="http://schemas.microsoft.com/office/powerpoint/2010/main" val="132871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14201"/>
            <a:ext cx="8928992" cy="1470025"/>
          </a:xfrm>
        </p:spPr>
        <p:txBody>
          <a:bodyPr>
            <a:normAutofit/>
          </a:bodyPr>
          <a:lstStyle/>
          <a:p>
            <a:r>
              <a:rPr lang="en-GB" dirty="0" smtClean="0"/>
              <a:t>Triplet representation</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Subtitle 2"/>
          <p:cNvSpPr>
            <a:spLocks noGrp="1"/>
          </p:cNvSpPr>
          <p:nvPr>
            <p:ph type="subTitle" idx="1"/>
          </p:nvPr>
        </p:nvSpPr>
        <p:spPr>
          <a:xfrm>
            <a:off x="899592" y="1772816"/>
            <a:ext cx="7992888" cy="4824536"/>
          </a:xfrm>
        </p:spPr>
        <p:txBody>
          <a:bodyPr>
            <a:noAutofit/>
          </a:bodyPr>
          <a:lstStyle/>
          <a:p>
            <a:pPr algn="just"/>
            <a:r>
              <a:rPr lang="en-GB" b="0" i="0" dirty="0" smtClean="0">
                <a:solidFill>
                  <a:srgbClr val="000000"/>
                </a:solidFill>
                <a:effectLst/>
                <a:latin typeface="Trebuchet MS"/>
              </a:rPr>
              <a:t>we consider only non-zero values along with their row and column index values. </a:t>
            </a:r>
          </a:p>
          <a:p>
            <a:pPr algn="just"/>
            <a:endParaRPr lang="en-GB" b="0" i="0" dirty="0" smtClean="0">
              <a:solidFill>
                <a:srgbClr val="000000"/>
              </a:solidFill>
              <a:effectLst/>
              <a:latin typeface="Trebuchet MS"/>
            </a:endParaRPr>
          </a:p>
          <a:p>
            <a:pPr algn="just"/>
            <a:r>
              <a:rPr lang="en-GB" b="0" i="0" dirty="0" smtClean="0">
                <a:solidFill>
                  <a:srgbClr val="000000"/>
                </a:solidFill>
                <a:effectLst/>
                <a:latin typeface="Trebuchet MS"/>
              </a:rPr>
              <a:t>0</a:t>
            </a:r>
            <a:r>
              <a:rPr lang="en-GB" b="0" i="0" baseline="30000" dirty="0" smtClean="0">
                <a:solidFill>
                  <a:srgbClr val="000000"/>
                </a:solidFill>
                <a:effectLst/>
                <a:latin typeface="Trebuchet MS"/>
              </a:rPr>
              <a:t>th</a:t>
            </a:r>
            <a:r>
              <a:rPr lang="en-GB" b="0" i="0" dirty="0" smtClean="0">
                <a:solidFill>
                  <a:srgbClr val="000000"/>
                </a:solidFill>
                <a:effectLst/>
                <a:latin typeface="Trebuchet MS"/>
              </a:rPr>
              <a:t> row stores total rows, total columns and total non-zero values in  matrix</a:t>
            </a:r>
            <a:br>
              <a:rPr lang="en-GB" b="0" i="0" dirty="0" smtClean="0">
                <a:solidFill>
                  <a:srgbClr val="000000"/>
                </a:solidFill>
                <a:effectLst/>
                <a:latin typeface="Trebuchet MS"/>
              </a:rPr>
            </a:br>
            <a:endParaRPr kumimoji="0" lang="en-AU" b="0" i="0" u="none" strike="noStrike" kern="0" cap="none" spc="0" normalizeH="0" noProof="0" dirty="0" smtClean="0">
              <a:ln>
                <a:noFill/>
              </a:ln>
              <a:solidFill>
                <a:srgbClr val="C00000"/>
              </a:solidFill>
              <a:effectLst/>
              <a:uLnTx/>
              <a:uFillTx/>
              <a:latin typeface="Arial"/>
              <a:ea typeface="+mn-ea"/>
              <a:cs typeface="+mn-cs"/>
            </a:endParaRPr>
          </a:p>
        </p:txBody>
      </p:sp>
    </p:spTree>
    <p:extLst>
      <p:ext uri="{BB962C8B-B14F-4D97-AF65-F5344CB8AC3E}">
        <p14:creationId xmlns:p14="http://schemas.microsoft.com/office/powerpoint/2010/main" val="25835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14201"/>
            <a:ext cx="8928992" cy="1470025"/>
          </a:xfrm>
        </p:spPr>
        <p:txBody>
          <a:bodyPr>
            <a:normAutofit/>
          </a:bodyPr>
          <a:lstStyle/>
          <a:p>
            <a:r>
              <a:rPr lang="en-GB" dirty="0" smtClean="0"/>
              <a:t>Triplet representation</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Subtitle 2"/>
          <p:cNvSpPr>
            <a:spLocks noGrp="1"/>
          </p:cNvSpPr>
          <p:nvPr>
            <p:ph type="subTitle" idx="1"/>
          </p:nvPr>
        </p:nvSpPr>
        <p:spPr>
          <a:xfrm>
            <a:off x="899592" y="1772816"/>
            <a:ext cx="7992888" cy="4824536"/>
          </a:xfrm>
        </p:spPr>
        <p:txBody>
          <a:bodyPr>
            <a:noAutofit/>
          </a:bodyPr>
          <a:lstStyle/>
          <a:p>
            <a:pPr algn="just"/>
            <a:r>
              <a:rPr lang="en-GB" b="0" i="0" dirty="0" smtClean="0">
                <a:solidFill>
                  <a:srgbClr val="000000"/>
                </a:solidFill>
                <a:effectLst/>
                <a:latin typeface="Trebuchet MS"/>
              </a:rPr>
              <a:t>For example, consider a matrix of size 5 X 6 containing 6 number of non-zero values. This matrix can be represented as shown in the image on next slide...</a:t>
            </a:r>
          </a:p>
        </p:txBody>
      </p:sp>
    </p:spTree>
    <p:extLst>
      <p:ext uri="{BB962C8B-B14F-4D97-AF65-F5344CB8AC3E}">
        <p14:creationId xmlns:p14="http://schemas.microsoft.com/office/powerpoint/2010/main" val="2683752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14201"/>
            <a:ext cx="8928992" cy="1470025"/>
          </a:xfrm>
        </p:spPr>
        <p:txBody>
          <a:bodyPr>
            <a:normAutofit/>
          </a:bodyPr>
          <a:lstStyle/>
          <a:p>
            <a:r>
              <a:rPr lang="en-GB" dirty="0" smtClean="0"/>
              <a:t>Triplet representation</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048222"/>
            <a:ext cx="782955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028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14201"/>
            <a:ext cx="8928992" cy="1470025"/>
          </a:xfrm>
        </p:spPr>
        <p:txBody>
          <a:bodyPr>
            <a:normAutofit/>
          </a:bodyPr>
          <a:lstStyle/>
          <a:p>
            <a:r>
              <a:rPr lang="en-GB" dirty="0" smtClean="0"/>
              <a:t>Linked List representation</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56425949"/>
              </p:ext>
            </p:extLst>
          </p:nvPr>
        </p:nvGraphicFramePr>
        <p:xfrm>
          <a:off x="251520" y="1988840"/>
          <a:ext cx="1656184" cy="2966720"/>
        </p:xfrm>
        <a:graphic>
          <a:graphicData uri="http://schemas.openxmlformats.org/drawingml/2006/table">
            <a:tbl>
              <a:tblPr firstRow="1" bandRow="1">
                <a:tableStyleId>{5C22544A-7EE6-4342-B048-85BDC9FD1C3A}</a:tableStyleId>
              </a:tblPr>
              <a:tblGrid>
                <a:gridCol w="792088"/>
                <a:gridCol w="864096"/>
              </a:tblGrid>
              <a:tr h="370840">
                <a:tc>
                  <a:txBody>
                    <a:bodyPr/>
                    <a:lstStyle/>
                    <a:p>
                      <a:r>
                        <a:rPr lang="en-GB" dirty="0" err="1" smtClean="0"/>
                        <a:t>Tr</a:t>
                      </a:r>
                      <a:r>
                        <a:rPr lang="en-GB" dirty="0" smtClean="0"/>
                        <a:t>#</a:t>
                      </a:r>
                      <a:endParaRPr lang="en-GB" dirty="0"/>
                    </a:p>
                  </a:txBody>
                  <a:tcPr/>
                </a:tc>
                <a:tc>
                  <a:txBody>
                    <a:bodyPr/>
                    <a:lstStyle/>
                    <a:p>
                      <a:r>
                        <a:rPr lang="en-GB" dirty="0" smtClean="0"/>
                        <a:t>Start</a:t>
                      </a:r>
                      <a:endParaRPr lang="en-GB" dirty="0"/>
                    </a:p>
                  </a:txBody>
                  <a:tcPr/>
                </a:tc>
              </a:tr>
              <a:tr h="370840">
                <a:tc>
                  <a:txBody>
                    <a:bodyPr/>
                    <a:lstStyle/>
                    <a:p>
                      <a:r>
                        <a:rPr lang="en-GB" dirty="0" smtClean="0"/>
                        <a:t>1</a:t>
                      </a:r>
                      <a:endParaRPr lang="en-GB" dirty="0"/>
                    </a:p>
                  </a:txBody>
                  <a:tcPr/>
                </a:tc>
                <a:tc>
                  <a:txBody>
                    <a:bodyPr/>
                    <a:lstStyle/>
                    <a:p>
                      <a:r>
                        <a:rPr lang="en-GB" dirty="0" smtClean="0"/>
                        <a:t>1</a:t>
                      </a:r>
                      <a:endParaRPr lang="en-GB" dirty="0"/>
                    </a:p>
                  </a:txBody>
                  <a:tcPr/>
                </a:tc>
              </a:tr>
              <a:tr h="370840">
                <a:tc>
                  <a:txBody>
                    <a:bodyPr/>
                    <a:lstStyle/>
                    <a:p>
                      <a:r>
                        <a:rPr lang="en-GB" dirty="0" smtClean="0"/>
                        <a:t>2</a:t>
                      </a:r>
                      <a:endParaRPr lang="en-GB" dirty="0"/>
                    </a:p>
                  </a:txBody>
                  <a:tcPr/>
                </a:tc>
                <a:tc>
                  <a:txBody>
                    <a:bodyPr/>
                    <a:lstStyle/>
                    <a:p>
                      <a:r>
                        <a:rPr lang="en-GB" dirty="0" smtClean="0"/>
                        <a:t>5</a:t>
                      </a:r>
                      <a:endParaRPr lang="en-GB" dirty="0"/>
                    </a:p>
                  </a:txBody>
                  <a:tcPr/>
                </a:tc>
              </a:tr>
              <a:tr h="370840">
                <a:tc>
                  <a:txBody>
                    <a:bodyPr/>
                    <a:lstStyle/>
                    <a:p>
                      <a:r>
                        <a:rPr lang="en-GB" dirty="0" smtClean="0"/>
                        <a:t>3</a:t>
                      </a:r>
                      <a:endParaRPr lang="en-GB" dirty="0"/>
                    </a:p>
                  </a:txBody>
                  <a:tcPr/>
                </a:tc>
                <a:tc>
                  <a:txBody>
                    <a:bodyPr/>
                    <a:lstStyle/>
                    <a:p>
                      <a:endParaRPr lang="en-GB"/>
                    </a:p>
                  </a:txBody>
                  <a:tcPr/>
                </a:tc>
              </a:tr>
              <a:tr h="370840">
                <a:tc>
                  <a:txBody>
                    <a:bodyPr/>
                    <a:lstStyle/>
                    <a:p>
                      <a:r>
                        <a:rPr lang="en-GB" dirty="0" smtClean="0"/>
                        <a:t>4</a:t>
                      </a:r>
                      <a:endParaRPr lang="en-GB" dirty="0"/>
                    </a:p>
                  </a:txBody>
                  <a:tcPr/>
                </a:tc>
                <a:tc>
                  <a:txBody>
                    <a:bodyPr/>
                    <a:lstStyle/>
                    <a:p>
                      <a:endParaRPr lang="en-GB"/>
                    </a:p>
                  </a:txBody>
                  <a:tcPr/>
                </a:tc>
              </a:tr>
              <a:tr h="370840">
                <a:tc>
                  <a:txBody>
                    <a:bodyPr/>
                    <a:lstStyle/>
                    <a:p>
                      <a:r>
                        <a:rPr lang="en-GB" dirty="0" smtClean="0"/>
                        <a:t>5</a:t>
                      </a:r>
                      <a:endParaRPr lang="en-GB" dirty="0"/>
                    </a:p>
                  </a:txBody>
                  <a:tcPr/>
                </a:tc>
                <a:tc>
                  <a:txBody>
                    <a:bodyPr/>
                    <a:lstStyle/>
                    <a:p>
                      <a:endParaRPr lang="en-GB"/>
                    </a:p>
                  </a:txBody>
                  <a:tcPr/>
                </a:tc>
              </a:tr>
              <a:tr h="370840">
                <a:tc>
                  <a:txBody>
                    <a:bodyPr/>
                    <a:lstStyle/>
                    <a:p>
                      <a:endParaRPr lang="en-GB" dirty="0"/>
                    </a:p>
                  </a:txBody>
                  <a:tcPr/>
                </a:tc>
                <a:tc>
                  <a:txBody>
                    <a:bodyPr/>
                    <a:lstStyle/>
                    <a:p>
                      <a:endParaRPr lang="en-GB"/>
                    </a:p>
                  </a:txBody>
                  <a:tcPr/>
                </a:tc>
              </a:tr>
              <a:tr h="370840">
                <a:tc>
                  <a:txBody>
                    <a:bodyPr/>
                    <a:lstStyle/>
                    <a:p>
                      <a:r>
                        <a:rPr lang="en-GB" dirty="0" smtClean="0"/>
                        <a:t>9835</a:t>
                      </a:r>
                      <a:endParaRPr lang="en-GB" dirty="0"/>
                    </a:p>
                  </a:txBody>
                  <a:tcPr/>
                </a:tc>
                <a:tc>
                  <a:txBody>
                    <a:bodyPr/>
                    <a:lstStyle/>
                    <a:p>
                      <a:endParaRPr lang="en-GB"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9568039"/>
              </p:ext>
            </p:extLst>
          </p:nvPr>
        </p:nvGraphicFramePr>
        <p:xfrm>
          <a:off x="2796480" y="1772816"/>
          <a:ext cx="5375920" cy="4059451"/>
        </p:xfrm>
        <a:graphic>
          <a:graphicData uri="http://schemas.openxmlformats.org/drawingml/2006/table">
            <a:tbl>
              <a:tblPr firstRow="1" bandRow="1">
                <a:tableStyleId>{5C22544A-7EE6-4342-B048-85BDC9FD1C3A}</a:tableStyleId>
              </a:tblPr>
              <a:tblGrid>
                <a:gridCol w="1271464"/>
                <a:gridCol w="2088232"/>
                <a:gridCol w="2016224"/>
              </a:tblGrid>
              <a:tr h="369041">
                <a:tc>
                  <a:txBody>
                    <a:bodyPr/>
                    <a:lstStyle/>
                    <a:p>
                      <a:r>
                        <a:rPr lang="en-GB" dirty="0" err="1" smtClean="0"/>
                        <a:t>rowId</a:t>
                      </a:r>
                      <a:endParaRPr lang="en-GB" dirty="0"/>
                    </a:p>
                  </a:txBody>
                  <a:tcPr/>
                </a:tc>
                <a:tc>
                  <a:txBody>
                    <a:bodyPr/>
                    <a:lstStyle/>
                    <a:p>
                      <a:r>
                        <a:rPr lang="en-GB" dirty="0" smtClean="0"/>
                        <a:t>item</a:t>
                      </a:r>
                      <a:endParaRPr lang="en-GB" dirty="0"/>
                    </a:p>
                  </a:txBody>
                  <a:tcPr/>
                </a:tc>
                <a:tc>
                  <a:txBody>
                    <a:bodyPr/>
                    <a:lstStyle/>
                    <a:p>
                      <a:r>
                        <a:rPr lang="en-GB" dirty="0" smtClean="0"/>
                        <a:t>Next</a:t>
                      </a:r>
                      <a:endParaRPr lang="en-GB" dirty="0"/>
                    </a:p>
                  </a:txBody>
                  <a:tcPr/>
                </a:tc>
              </a:tr>
              <a:tr h="369041">
                <a:tc>
                  <a:txBody>
                    <a:bodyPr/>
                    <a:lstStyle/>
                    <a:p>
                      <a:r>
                        <a:rPr lang="en-GB" dirty="0" smtClean="0"/>
                        <a:t>1</a:t>
                      </a:r>
                      <a:endParaRPr lang="en-GB" dirty="0"/>
                    </a:p>
                  </a:txBody>
                  <a:tcPr/>
                </a:tc>
                <a:tc>
                  <a:txBody>
                    <a:bodyPr/>
                    <a:lstStyle/>
                    <a:p>
                      <a:r>
                        <a:rPr lang="en-GB" dirty="0" smtClean="0"/>
                        <a:t>Citrus fruit</a:t>
                      </a:r>
                      <a:endParaRPr lang="en-GB" dirty="0"/>
                    </a:p>
                  </a:txBody>
                  <a:tcPr/>
                </a:tc>
                <a:tc>
                  <a:txBody>
                    <a:bodyPr/>
                    <a:lstStyle/>
                    <a:p>
                      <a:r>
                        <a:rPr lang="en-GB" dirty="0" smtClean="0"/>
                        <a:t>2</a:t>
                      </a:r>
                      <a:endParaRPr lang="en-GB" dirty="0"/>
                    </a:p>
                  </a:txBody>
                  <a:tcPr/>
                </a:tc>
              </a:tr>
              <a:tr h="369041">
                <a:tc>
                  <a:txBody>
                    <a:bodyPr/>
                    <a:lstStyle/>
                    <a:p>
                      <a:r>
                        <a:rPr lang="en-GB" dirty="0" smtClean="0"/>
                        <a:t>2</a:t>
                      </a:r>
                      <a:endParaRPr lang="en-GB" dirty="0"/>
                    </a:p>
                  </a:txBody>
                  <a:tcPr/>
                </a:tc>
                <a:tc>
                  <a:txBody>
                    <a:bodyPr/>
                    <a:lstStyle/>
                    <a:p>
                      <a:r>
                        <a:rPr lang="en-GB" dirty="0" smtClean="0"/>
                        <a:t>Semi finished bread</a:t>
                      </a:r>
                      <a:endParaRPr lang="en-GB" dirty="0"/>
                    </a:p>
                  </a:txBody>
                  <a:tcPr/>
                </a:tc>
                <a:tc>
                  <a:txBody>
                    <a:bodyPr/>
                    <a:lstStyle/>
                    <a:p>
                      <a:r>
                        <a:rPr lang="en-GB" dirty="0" smtClean="0"/>
                        <a:t>3</a:t>
                      </a:r>
                      <a:endParaRPr lang="en-GB" dirty="0"/>
                    </a:p>
                  </a:txBody>
                  <a:tcPr/>
                </a:tc>
              </a:tr>
              <a:tr h="369041">
                <a:tc>
                  <a:txBody>
                    <a:bodyPr/>
                    <a:lstStyle/>
                    <a:p>
                      <a:r>
                        <a:rPr lang="en-GB" dirty="0" smtClean="0"/>
                        <a:t>3</a:t>
                      </a:r>
                      <a:endParaRPr lang="en-GB" dirty="0"/>
                    </a:p>
                  </a:txBody>
                  <a:tcPr/>
                </a:tc>
                <a:tc>
                  <a:txBody>
                    <a:bodyPr/>
                    <a:lstStyle/>
                    <a:p>
                      <a:r>
                        <a:rPr lang="en-GB" dirty="0" err="1" smtClean="0"/>
                        <a:t>Margrine</a:t>
                      </a:r>
                      <a:endParaRPr lang="en-GB" dirty="0"/>
                    </a:p>
                  </a:txBody>
                  <a:tcPr/>
                </a:tc>
                <a:tc>
                  <a:txBody>
                    <a:bodyPr/>
                    <a:lstStyle/>
                    <a:p>
                      <a:r>
                        <a:rPr lang="en-GB" dirty="0" smtClean="0"/>
                        <a:t>4</a:t>
                      </a:r>
                      <a:endParaRPr lang="en-GB" dirty="0"/>
                    </a:p>
                  </a:txBody>
                  <a:tcPr/>
                </a:tc>
              </a:tr>
              <a:tr h="369041">
                <a:tc>
                  <a:txBody>
                    <a:bodyPr/>
                    <a:lstStyle/>
                    <a:p>
                      <a:r>
                        <a:rPr lang="en-GB" dirty="0" smtClean="0"/>
                        <a:t>4</a:t>
                      </a:r>
                      <a:endParaRPr lang="en-GB" dirty="0"/>
                    </a:p>
                  </a:txBody>
                  <a:tcPr/>
                </a:tc>
                <a:tc>
                  <a:txBody>
                    <a:bodyPr/>
                    <a:lstStyle/>
                    <a:p>
                      <a:r>
                        <a:rPr lang="en-GB" dirty="0" smtClean="0"/>
                        <a:t>Ready soup</a:t>
                      </a:r>
                      <a:endParaRPr lang="en-GB" dirty="0"/>
                    </a:p>
                  </a:txBody>
                  <a:tcPr/>
                </a:tc>
                <a:tc>
                  <a:txBody>
                    <a:bodyPr/>
                    <a:lstStyle/>
                    <a:p>
                      <a:r>
                        <a:rPr lang="en-GB" dirty="0" smtClean="0"/>
                        <a:t>0</a:t>
                      </a:r>
                      <a:endParaRPr lang="en-GB" dirty="0"/>
                    </a:p>
                  </a:txBody>
                  <a:tcPr/>
                </a:tc>
              </a:tr>
              <a:tr h="369041">
                <a:tc>
                  <a:txBody>
                    <a:bodyPr/>
                    <a:lstStyle/>
                    <a:p>
                      <a:r>
                        <a:rPr lang="en-GB" dirty="0" smtClean="0"/>
                        <a:t>5</a:t>
                      </a:r>
                      <a:endParaRPr lang="en-GB" dirty="0"/>
                    </a:p>
                  </a:txBody>
                  <a:tcPr/>
                </a:tc>
                <a:tc>
                  <a:txBody>
                    <a:bodyPr/>
                    <a:lstStyle/>
                    <a:p>
                      <a:r>
                        <a:rPr lang="en-GB" dirty="0" smtClean="0"/>
                        <a:t>Tropical fruit</a:t>
                      </a:r>
                      <a:endParaRPr lang="en-GB" dirty="0"/>
                    </a:p>
                  </a:txBody>
                  <a:tcPr/>
                </a:tc>
                <a:tc>
                  <a:txBody>
                    <a:bodyPr/>
                    <a:lstStyle/>
                    <a:p>
                      <a:r>
                        <a:rPr lang="en-GB" dirty="0" smtClean="0"/>
                        <a:t>6</a:t>
                      </a:r>
                      <a:endParaRPr lang="en-GB" dirty="0"/>
                    </a:p>
                  </a:txBody>
                  <a:tcPr/>
                </a:tc>
              </a:tr>
              <a:tr h="369041">
                <a:tc>
                  <a:txBody>
                    <a:bodyPr/>
                    <a:lstStyle/>
                    <a:p>
                      <a:r>
                        <a:rPr lang="en-GB" dirty="0" smtClean="0"/>
                        <a:t>6</a:t>
                      </a:r>
                      <a:endParaRPr lang="en-GB" dirty="0"/>
                    </a:p>
                  </a:txBody>
                  <a:tcPr/>
                </a:tc>
                <a:tc>
                  <a:txBody>
                    <a:bodyPr/>
                    <a:lstStyle/>
                    <a:p>
                      <a:r>
                        <a:rPr lang="en-GB" dirty="0" smtClean="0"/>
                        <a:t>Yogurt</a:t>
                      </a:r>
                      <a:endParaRPr lang="en-GB" dirty="0"/>
                    </a:p>
                  </a:txBody>
                  <a:tcPr/>
                </a:tc>
                <a:tc>
                  <a:txBody>
                    <a:bodyPr/>
                    <a:lstStyle/>
                    <a:p>
                      <a:r>
                        <a:rPr lang="en-GB" dirty="0" smtClean="0"/>
                        <a:t>7</a:t>
                      </a:r>
                      <a:endParaRPr lang="en-GB" dirty="0"/>
                    </a:p>
                  </a:txBody>
                  <a:tcPr/>
                </a:tc>
              </a:tr>
              <a:tr h="369041">
                <a:tc>
                  <a:txBody>
                    <a:bodyPr/>
                    <a:lstStyle/>
                    <a:p>
                      <a:r>
                        <a:rPr lang="en-GB" dirty="0" smtClean="0"/>
                        <a:t>7</a:t>
                      </a:r>
                      <a:endParaRPr lang="en-GB" dirty="0"/>
                    </a:p>
                  </a:txBody>
                  <a:tcPr/>
                </a:tc>
                <a:tc>
                  <a:txBody>
                    <a:bodyPr/>
                    <a:lstStyle/>
                    <a:p>
                      <a:r>
                        <a:rPr lang="en-GB" dirty="0" smtClean="0"/>
                        <a:t>coffee</a:t>
                      </a:r>
                      <a:endParaRPr lang="en-GB" dirty="0"/>
                    </a:p>
                  </a:txBody>
                  <a:tcPr/>
                </a:tc>
                <a:tc>
                  <a:txBody>
                    <a:bodyPr/>
                    <a:lstStyle/>
                    <a:p>
                      <a:r>
                        <a:rPr lang="en-GB" dirty="0" smtClean="0"/>
                        <a:t>0</a:t>
                      </a:r>
                      <a:endParaRPr lang="en-GB" dirty="0"/>
                    </a:p>
                  </a:txBody>
                  <a:tcPr/>
                </a:tc>
              </a:tr>
              <a:tr h="369041">
                <a:tc>
                  <a:txBody>
                    <a:bodyPr/>
                    <a:lstStyle/>
                    <a:p>
                      <a:r>
                        <a:rPr lang="en-GB" dirty="0" smtClean="0"/>
                        <a:t>…</a:t>
                      </a:r>
                      <a:endParaRPr lang="en-GB" dirty="0"/>
                    </a:p>
                  </a:txBody>
                  <a:tcPr/>
                </a:tc>
                <a:tc>
                  <a:txBody>
                    <a:bodyPr/>
                    <a:lstStyle/>
                    <a:p>
                      <a:endParaRPr lang="en-GB" dirty="0"/>
                    </a:p>
                  </a:txBody>
                  <a:tcPr/>
                </a:tc>
                <a:tc>
                  <a:txBody>
                    <a:bodyPr/>
                    <a:lstStyle/>
                    <a:p>
                      <a:endParaRPr lang="en-GB" dirty="0"/>
                    </a:p>
                  </a:txBody>
                  <a:tcPr/>
                </a:tc>
              </a:tr>
              <a:tr h="369041">
                <a:tc>
                  <a:txBody>
                    <a:bodyPr/>
                    <a:lstStyle/>
                    <a:p>
                      <a:r>
                        <a:rPr lang="en-GB" dirty="0" smtClean="0"/>
                        <a:t>…</a:t>
                      </a:r>
                      <a:endParaRPr lang="en-GB" dirty="0"/>
                    </a:p>
                  </a:txBody>
                  <a:tcPr/>
                </a:tc>
                <a:tc>
                  <a:txBody>
                    <a:bodyPr/>
                    <a:lstStyle/>
                    <a:p>
                      <a:endParaRPr lang="en-GB" dirty="0"/>
                    </a:p>
                  </a:txBody>
                  <a:tcPr/>
                </a:tc>
                <a:tc>
                  <a:txBody>
                    <a:bodyPr/>
                    <a:lstStyle/>
                    <a:p>
                      <a:endParaRPr lang="en-GB" dirty="0"/>
                    </a:p>
                  </a:txBody>
                  <a:tcPr/>
                </a:tc>
              </a:tr>
              <a:tr h="369041">
                <a:tc>
                  <a:txBody>
                    <a:bodyPr/>
                    <a:lstStyle/>
                    <a:p>
                      <a:r>
                        <a:rPr lang="en-GB" dirty="0" smtClean="0"/>
                        <a:t>…</a:t>
                      </a:r>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66100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Autofit/>
          </a:bodyPr>
          <a:lstStyle/>
          <a:p>
            <a:pPr algn="l"/>
            <a:r>
              <a:rPr kumimoji="0" lang="en-GB" b="0" i="0" u="none" strike="noStrike" kern="0" cap="none" spc="0" normalizeH="0" baseline="0" noProof="0" dirty="0" smtClean="0">
                <a:ln>
                  <a:noFill/>
                </a:ln>
                <a:solidFill>
                  <a:srgbClr val="00B050"/>
                </a:solidFill>
                <a:effectLst/>
                <a:uLnTx/>
                <a:uFillTx/>
                <a:latin typeface="Arial"/>
                <a:ea typeface="+mn-ea"/>
                <a:cs typeface="+mn-cs"/>
              </a:rPr>
              <a:t># Sparse matrix is used to handle the data </a:t>
            </a:r>
          </a:p>
          <a:p>
            <a:pPr algn="l"/>
            <a:r>
              <a:rPr kumimoji="0" lang="en-GB" b="0" i="0" u="none" strike="noStrike" kern="0" cap="none" spc="0" normalizeH="0" baseline="0" noProof="0" dirty="0" smtClean="0">
                <a:ln>
                  <a:noFill/>
                </a:ln>
                <a:solidFill>
                  <a:srgbClr val="00B050"/>
                </a:solidFill>
                <a:effectLst/>
                <a:uLnTx/>
                <a:uFillTx/>
                <a:latin typeface="Arial"/>
                <a:ea typeface="+mn-ea"/>
                <a:cs typeface="+mn-cs"/>
              </a:rPr>
              <a:t># A rule package is needed</a:t>
            </a:r>
            <a:r>
              <a:rPr kumimoji="0" lang="en-GB" b="0" i="0" u="none" strike="noStrike" kern="0" cap="none" spc="0" normalizeH="0" noProof="0" dirty="0" smtClean="0">
                <a:ln>
                  <a:noFill/>
                </a:ln>
                <a:solidFill>
                  <a:srgbClr val="00B050"/>
                </a:solidFill>
                <a:effectLst/>
                <a:uLnTx/>
                <a:uFillTx/>
                <a:latin typeface="Arial"/>
                <a:ea typeface="+mn-ea"/>
                <a:cs typeface="+mn-cs"/>
              </a:rPr>
              <a:t> for analysis</a:t>
            </a:r>
            <a:endParaRPr kumimoji="0" lang="en-GB" b="0" i="0" u="none" strike="noStrike" kern="0" cap="none" spc="0" normalizeH="0" baseline="0" noProof="0" dirty="0" smtClean="0">
              <a:ln>
                <a:noFill/>
              </a:ln>
              <a:solidFill>
                <a:srgbClr val="00B050"/>
              </a:solidFill>
              <a:effectLst/>
              <a:uLnTx/>
              <a:uFillTx/>
              <a:latin typeface="Arial"/>
              <a:ea typeface="+mn-ea"/>
              <a:cs typeface="+mn-cs"/>
            </a:endParaRPr>
          </a:p>
          <a:p>
            <a:pPr algn="l"/>
            <a:endParaRPr kumimoji="0" lang="en-GB" b="0" i="0" u="none" strike="noStrike" kern="0" cap="none" spc="0" normalizeH="0" baseline="0" noProof="0" dirty="0" smtClean="0">
              <a:ln>
                <a:noFill/>
              </a:ln>
              <a:solidFill>
                <a:srgbClr val="000000"/>
              </a:solidFill>
              <a:effectLst/>
              <a:uLnTx/>
              <a:uFillTx/>
              <a:latin typeface="Arial"/>
              <a:ea typeface="+mn-ea"/>
              <a:cs typeface="+mn-cs"/>
            </a:endParaRPr>
          </a:p>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		</a:t>
            </a:r>
            <a:r>
              <a:rPr kumimoji="0" lang="en-GB" b="0" i="0" u="none" strike="noStrike" kern="0" cap="none" spc="0" normalizeH="0" baseline="0" noProof="0" dirty="0" err="1" smtClean="0">
                <a:ln>
                  <a:noFill/>
                </a:ln>
                <a:solidFill>
                  <a:srgbClr val="000000"/>
                </a:solidFill>
                <a:effectLst/>
                <a:uLnTx/>
                <a:uFillTx/>
                <a:latin typeface="Arial"/>
                <a:ea typeface="+mn-ea"/>
                <a:cs typeface="+mn-cs"/>
              </a:rPr>
              <a:t>install.packages</a:t>
            </a:r>
            <a:r>
              <a:rPr kumimoji="0" lang="en-GB" b="0" i="0" u="none" strike="noStrike" kern="0" cap="none" spc="0" normalizeH="0" baseline="0" noProof="0" dirty="0" smtClean="0">
                <a:ln>
                  <a:noFill/>
                </a:ln>
                <a:solidFill>
                  <a:srgbClr val="000000"/>
                </a:solidFill>
                <a:effectLst/>
                <a:uLnTx/>
                <a:uFillTx/>
                <a:latin typeface="Arial"/>
                <a:ea typeface="+mn-ea"/>
                <a:cs typeface="+mn-cs"/>
              </a:rPr>
              <a:t>("</a:t>
            </a:r>
            <a:r>
              <a:rPr kumimoji="0" lang="en-GB" b="0" i="0" u="none" strike="noStrike" kern="0" cap="none" spc="0" normalizeH="0" baseline="0" noProof="0" dirty="0" err="1" smtClean="0">
                <a:ln>
                  <a:noFill/>
                </a:ln>
                <a:solidFill>
                  <a:srgbClr val="000000"/>
                </a:solidFill>
                <a:effectLst/>
                <a:uLnTx/>
                <a:uFillTx/>
                <a:latin typeface="Arial"/>
                <a:ea typeface="+mn-ea"/>
                <a:cs typeface="+mn-cs"/>
              </a:rPr>
              <a:t>arules</a:t>
            </a:r>
            <a:r>
              <a:rPr kumimoji="0" lang="en-GB" b="0" i="0" u="none" strike="noStrike" kern="0" cap="none" spc="0" normalizeH="0" baseline="0" noProof="0" dirty="0" smtClean="0">
                <a:ln>
                  <a:noFill/>
                </a:ln>
                <a:solidFill>
                  <a:srgbClr val="000000"/>
                </a:solidFill>
                <a:effectLst/>
                <a:uLnTx/>
                <a:uFillTx/>
                <a:latin typeface="Arial"/>
                <a:ea typeface="+mn-ea"/>
                <a:cs typeface="+mn-cs"/>
              </a:rPr>
              <a:t>")</a:t>
            </a:r>
          </a:p>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		require("</a:t>
            </a:r>
            <a:r>
              <a:rPr kumimoji="0" lang="en-GB" b="0" i="0" u="none" strike="noStrike" kern="0" cap="none" spc="0" normalizeH="0" baseline="0" noProof="0" dirty="0" err="1" smtClean="0">
                <a:ln>
                  <a:noFill/>
                </a:ln>
                <a:solidFill>
                  <a:srgbClr val="000000"/>
                </a:solidFill>
                <a:effectLst/>
                <a:uLnTx/>
                <a:uFillTx/>
                <a:latin typeface="Arial"/>
                <a:ea typeface="+mn-ea"/>
                <a:cs typeface="+mn-cs"/>
              </a:rPr>
              <a:t>arules</a:t>
            </a:r>
            <a:r>
              <a:rPr kumimoji="0" lang="en-GB" b="0" i="0" u="none" strike="noStrike" kern="0" cap="none" spc="0" normalizeH="0" baseline="0" noProof="0" dirty="0" smtClean="0">
                <a:ln>
                  <a:noFill/>
                </a:ln>
                <a:solidFill>
                  <a:srgbClr val="000000"/>
                </a:solidFill>
                <a:effectLst/>
                <a:uLnTx/>
                <a:uFillTx/>
                <a:latin typeface="Arial"/>
                <a:ea typeface="+mn-ea"/>
                <a:cs typeface="+mn-cs"/>
              </a:rPr>
              <a:t>")</a:t>
            </a:r>
            <a:endParaRPr kumimoji="0" lang="en-AU" b="0" i="0" u="none" strike="noStrike" kern="0" cap="none" spc="0" normalizeH="0" baseline="0" noProof="0" dirty="0">
              <a:ln>
                <a:noFill/>
              </a:ln>
              <a:solidFill>
                <a:srgbClr val="000000"/>
              </a:solidFill>
              <a:effectLst/>
              <a:uLnTx/>
              <a:uFillTx/>
              <a:latin typeface="Arial"/>
              <a:ea typeface="+mn-ea"/>
              <a:cs typeface="+mn-cs"/>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85455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Autofit/>
          </a:bodyPr>
          <a:lstStyle/>
          <a:p>
            <a:pPr algn="l"/>
            <a:r>
              <a:rPr kumimoji="0" lang="en-GB" b="0" i="0" u="none" strike="noStrike" kern="0" cap="none" spc="0" normalizeH="0" baseline="0" noProof="0" dirty="0" smtClean="0">
                <a:ln>
                  <a:noFill/>
                </a:ln>
                <a:solidFill>
                  <a:srgbClr val="00B050"/>
                </a:solidFill>
                <a:effectLst/>
                <a:uLnTx/>
                <a:uFillTx/>
                <a:latin typeface="Arial"/>
                <a:ea typeface="+mn-ea"/>
                <a:cs typeface="+mn-cs"/>
              </a:rPr>
              <a:t># Groceries data set is the part of </a:t>
            </a:r>
            <a:r>
              <a:rPr kumimoji="0" lang="en-GB" b="0" i="0" u="none" strike="noStrike" kern="0" cap="none" spc="0" normalizeH="0" baseline="0" noProof="0" dirty="0" err="1" smtClean="0">
                <a:ln>
                  <a:noFill/>
                </a:ln>
                <a:solidFill>
                  <a:srgbClr val="00B050"/>
                </a:solidFill>
                <a:effectLst/>
                <a:uLnTx/>
                <a:uFillTx/>
                <a:latin typeface="Arial"/>
                <a:ea typeface="+mn-ea"/>
                <a:cs typeface="+mn-cs"/>
              </a:rPr>
              <a:t>arules</a:t>
            </a:r>
            <a:r>
              <a:rPr kumimoji="0" lang="en-GB" b="0" i="0" u="none" strike="noStrike" kern="0" cap="none" spc="0" normalizeH="0" baseline="0" noProof="0" dirty="0" smtClean="0">
                <a:ln>
                  <a:noFill/>
                </a:ln>
                <a:solidFill>
                  <a:srgbClr val="00B050"/>
                </a:solidFill>
                <a:effectLst/>
                <a:uLnTx/>
                <a:uFillTx/>
                <a:latin typeface="Arial"/>
                <a:ea typeface="+mn-ea"/>
                <a:cs typeface="+mn-cs"/>
              </a:rPr>
              <a:t> package</a:t>
            </a:r>
          </a:p>
          <a:p>
            <a:pPr algn="l"/>
            <a:r>
              <a:rPr lang="en-GB" kern="0" dirty="0">
                <a:solidFill>
                  <a:srgbClr val="000000"/>
                </a:solidFill>
                <a:latin typeface="Arial"/>
              </a:rPr>
              <a:t>	</a:t>
            </a:r>
            <a:r>
              <a:rPr kumimoji="0" lang="en-GB" b="0" i="0" u="none" strike="noStrike" kern="0" cap="none" spc="0" normalizeH="0" baseline="0" noProof="0" dirty="0" smtClean="0">
                <a:ln>
                  <a:noFill/>
                </a:ln>
                <a:solidFill>
                  <a:srgbClr val="000000"/>
                </a:solidFill>
                <a:effectLst/>
                <a:uLnTx/>
                <a:uFillTx/>
                <a:latin typeface="Arial"/>
                <a:ea typeface="+mn-ea"/>
                <a:cs typeface="+mn-cs"/>
              </a:rPr>
              <a:t>data("Groceries")</a:t>
            </a:r>
          </a:p>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	</a:t>
            </a:r>
            <a:r>
              <a:rPr kumimoji="0" lang="en-GB" b="0" i="0" u="none" strike="noStrike" kern="0" cap="none" spc="0" normalizeH="0" baseline="0" noProof="0" dirty="0" err="1" smtClean="0">
                <a:ln>
                  <a:noFill/>
                </a:ln>
                <a:solidFill>
                  <a:srgbClr val="000000"/>
                </a:solidFill>
                <a:effectLst/>
                <a:uLnTx/>
                <a:uFillTx/>
                <a:latin typeface="Arial"/>
                <a:ea typeface="+mn-ea"/>
                <a:cs typeface="+mn-cs"/>
              </a:rPr>
              <a:t>Groc</a:t>
            </a:r>
            <a:r>
              <a:rPr kumimoji="0" lang="en-GB" b="0" i="0" u="none" strike="noStrike" kern="0" cap="none" spc="0" normalizeH="0" baseline="0" noProof="0" dirty="0" smtClean="0">
                <a:ln>
                  <a:noFill/>
                </a:ln>
                <a:solidFill>
                  <a:srgbClr val="000000"/>
                </a:solidFill>
                <a:effectLst/>
                <a:uLnTx/>
                <a:uFillTx/>
                <a:latin typeface="Arial"/>
                <a:ea typeface="+mn-ea"/>
                <a:cs typeface="+mn-cs"/>
              </a:rPr>
              <a:t>  &lt;-  Groceries</a:t>
            </a:r>
          </a:p>
          <a:p>
            <a:pPr algn="l"/>
            <a:r>
              <a:rPr kumimoji="0" lang="en-GB" b="0" i="0" u="none" strike="noStrike" kern="0" cap="none" spc="0" normalizeH="0" baseline="0" noProof="0" dirty="0" smtClean="0">
                <a:ln>
                  <a:noFill/>
                </a:ln>
                <a:solidFill>
                  <a:srgbClr val="00B050"/>
                </a:solidFill>
                <a:effectLst/>
                <a:uLnTx/>
                <a:uFillTx/>
                <a:latin typeface="Arial"/>
                <a:ea typeface="+mn-ea"/>
                <a:cs typeface="+mn-cs"/>
              </a:rPr>
              <a:t># if you have your own data set then read it using following command</a:t>
            </a:r>
          </a:p>
          <a:p>
            <a:pPr algn="l"/>
            <a:r>
              <a:rPr kumimoji="0" lang="en-GB" b="0" i="0" u="none" strike="noStrike" kern="0" cap="none" spc="0" normalizeH="0" baseline="0" noProof="0" dirty="0" err="1" smtClean="0">
                <a:ln>
                  <a:noFill/>
                </a:ln>
                <a:solidFill>
                  <a:srgbClr val="000000"/>
                </a:solidFill>
                <a:effectLst/>
                <a:uLnTx/>
                <a:uFillTx/>
                <a:latin typeface="Arial"/>
                <a:ea typeface="+mn-ea"/>
                <a:cs typeface="+mn-cs"/>
              </a:rPr>
              <a:t>Groc</a:t>
            </a:r>
            <a:r>
              <a:rPr kumimoji="0" lang="en-GB" b="0" i="0" u="none" strike="noStrike" kern="0" cap="none" spc="0" normalizeH="0" baseline="0" noProof="0" dirty="0" smtClean="0">
                <a:ln>
                  <a:noFill/>
                </a:ln>
                <a:solidFill>
                  <a:srgbClr val="000000"/>
                </a:solidFill>
                <a:effectLst/>
                <a:uLnTx/>
                <a:uFillTx/>
                <a:latin typeface="Arial"/>
                <a:ea typeface="+mn-ea"/>
                <a:cs typeface="+mn-cs"/>
              </a:rPr>
              <a:t>  &lt;-  </a:t>
            </a:r>
            <a:r>
              <a:rPr kumimoji="0" lang="en-GB" b="0" i="0" u="none" strike="noStrike" kern="0" cap="none" spc="0" normalizeH="0" baseline="0" noProof="0" dirty="0" err="1" smtClean="0">
                <a:ln>
                  <a:noFill/>
                </a:ln>
                <a:solidFill>
                  <a:srgbClr val="000000"/>
                </a:solidFill>
                <a:effectLst/>
                <a:uLnTx/>
                <a:uFillTx/>
                <a:latin typeface="Arial"/>
                <a:ea typeface="+mn-ea"/>
                <a:cs typeface="+mn-cs"/>
              </a:rPr>
              <a:t>read.transactions</a:t>
            </a:r>
            <a:r>
              <a:rPr kumimoji="0" lang="en-GB" b="0" i="0" u="none" strike="noStrike" kern="0" cap="none" spc="0" normalizeH="0" baseline="0" noProof="0" dirty="0" smtClean="0">
                <a:ln>
                  <a:noFill/>
                </a:ln>
                <a:solidFill>
                  <a:srgbClr val="000000"/>
                </a:solidFill>
                <a:effectLst/>
                <a:uLnTx/>
                <a:uFillTx/>
                <a:latin typeface="Arial"/>
                <a:ea typeface="+mn-ea"/>
                <a:cs typeface="+mn-cs"/>
              </a:rPr>
              <a:t>("groceries.csv", Sep = ",")</a:t>
            </a:r>
          </a:p>
          <a:p>
            <a:pPr algn="l"/>
            <a:endParaRPr kumimoji="0" lang="en-GB" b="0" i="0" u="none" strike="noStrike" kern="0" cap="none" spc="0" normalizeH="0" baseline="0" noProof="0" dirty="0" smtClean="0">
              <a:ln>
                <a:noFill/>
              </a:ln>
              <a:solidFill>
                <a:srgbClr val="000000"/>
              </a:solidFill>
              <a:effectLst/>
              <a:uLnTx/>
              <a:uFillTx/>
              <a:latin typeface="Arial"/>
              <a:ea typeface="+mn-ea"/>
              <a:cs typeface="+mn-cs"/>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2698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Association rule</a:t>
            </a:r>
            <a:br>
              <a:rPr lang="en-GB" dirty="0" smtClean="0"/>
            </a:br>
            <a:r>
              <a:rPr lang="en-GB" sz="2800" dirty="0" smtClean="0">
                <a:solidFill>
                  <a:schemeClr val="bg1">
                    <a:lumMod val="65000"/>
                  </a:schemeClr>
                </a:solidFill>
              </a:rPr>
              <a:t>An unsupervised learning model</a:t>
            </a:r>
            <a:endParaRPr lang="en-GB" sz="2800" dirty="0">
              <a:solidFill>
                <a:schemeClr val="bg1">
                  <a:lumMod val="65000"/>
                </a:schemeClr>
              </a:solidFill>
            </a:endParaRPr>
          </a:p>
        </p:txBody>
      </p:sp>
      <p:sp>
        <p:nvSpPr>
          <p:cNvPr id="3" name="Subtitle 2"/>
          <p:cNvSpPr>
            <a:spLocks noGrp="1"/>
          </p:cNvSpPr>
          <p:nvPr>
            <p:ph type="subTitle" idx="1"/>
          </p:nvPr>
        </p:nvSpPr>
        <p:spPr>
          <a:xfrm>
            <a:off x="539552" y="2060848"/>
            <a:ext cx="8064896" cy="4320480"/>
          </a:xfrm>
        </p:spPr>
        <p:txBody>
          <a:bodyPr>
            <a:normAutofit/>
          </a:bodyPr>
          <a:lstStyle/>
          <a:p>
            <a:r>
              <a:rPr lang="en-GB" sz="3600" dirty="0" smtClean="0">
                <a:solidFill>
                  <a:schemeClr val="tx1"/>
                </a:solidFill>
              </a:rPr>
              <a:t>Fast  Algorithms for Mining Association </a:t>
            </a:r>
          </a:p>
          <a:p>
            <a:endParaRPr lang="en-GB" sz="3600" dirty="0" smtClean="0">
              <a:solidFill>
                <a:schemeClr val="tx1"/>
              </a:solidFill>
            </a:endParaRPr>
          </a:p>
          <a:p>
            <a:r>
              <a:rPr lang="en-GB" sz="3600" dirty="0" smtClean="0">
                <a:solidFill>
                  <a:schemeClr val="tx1"/>
                </a:solidFill>
              </a:rPr>
              <a:t>By</a:t>
            </a:r>
          </a:p>
          <a:p>
            <a:r>
              <a:rPr lang="en-GB" sz="3600" dirty="0" smtClean="0">
                <a:solidFill>
                  <a:schemeClr val="tx1"/>
                </a:solidFill>
              </a:rPr>
              <a:t/>
            </a:r>
            <a:br>
              <a:rPr lang="en-GB" sz="3600" dirty="0" smtClean="0">
                <a:solidFill>
                  <a:schemeClr val="tx1"/>
                </a:solidFill>
              </a:rPr>
            </a:br>
            <a:r>
              <a:rPr lang="en-GB" sz="3600" dirty="0" smtClean="0">
                <a:solidFill>
                  <a:schemeClr val="tx1"/>
                </a:solidFill>
              </a:rPr>
              <a:t>(R. </a:t>
            </a:r>
            <a:r>
              <a:rPr lang="en-GB" sz="3600" dirty="0" err="1" smtClean="0">
                <a:solidFill>
                  <a:schemeClr val="tx1"/>
                </a:solidFill>
              </a:rPr>
              <a:t>Agrawal</a:t>
            </a:r>
            <a:r>
              <a:rPr lang="en-GB" sz="3600" dirty="0" smtClean="0">
                <a:solidFill>
                  <a:schemeClr val="tx1"/>
                </a:solidFill>
              </a:rPr>
              <a:t> &amp; R. </a:t>
            </a:r>
            <a:r>
              <a:rPr lang="en-GB" sz="3600" dirty="0" err="1" smtClean="0">
                <a:solidFill>
                  <a:schemeClr val="tx1"/>
                </a:solidFill>
              </a:rPr>
              <a:t>Srikant</a:t>
            </a:r>
            <a:r>
              <a:rPr lang="en-GB" sz="3600" dirty="0" smtClean="0">
                <a:solidFill>
                  <a:schemeClr val="tx1"/>
                </a:solidFill>
              </a:rPr>
              <a:t>) 1994.</a:t>
            </a:r>
            <a:endParaRPr lang="en-AU" sz="3600" dirty="0" smtClean="0">
              <a:solidFill>
                <a:schemeClr val="tx1"/>
              </a:solidFill>
            </a:endParaRPr>
          </a:p>
          <a:p>
            <a:endParaRPr lang="en-GB" sz="3600" dirty="0">
              <a:solidFill>
                <a:schemeClr val="tx1"/>
              </a:solidFill>
            </a:endParaRPr>
          </a:p>
        </p:txBody>
      </p:sp>
      <p:cxnSp>
        <p:nvCxnSpPr>
          <p:cNvPr id="4" name="Straight Connector 3"/>
          <p:cNvCxnSpPr/>
          <p:nvPr/>
        </p:nvCxnSpPr>
        <p:spPr>
          <a:xfrm>
            <a:off x="0" y="1700808"/>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279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Autofit/>
          </a:bodyPr>
          <a:lstStyle/>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	</a:t>
            </a:r>
            <a:r>
              <a:rPr kumimoji="0" lang="en-GB" b="0" i="0" u="none" strike="noStrike" kern="0" cap="none" spc="0" normalizeH="0" baseline="0" noProof="0" dirty="0" err="1" smtClean="0">
                <a:ln>
                  <a:noFill/>
                </a:ln>
                <a:solidFill>
                  <a:srgbClr val="000000"/>
                </a:solidFill>
                <a:effectLst/>
                <a:uLnTx/>
                <a:uFillTx/>
                <a:latin typeface="Arial"/>
                <a:ea typeface="+mn-ea"/>
                <a:cs typeface="+mn-cs"/>
              </a:rPr>
              <a:t>Groc</a:t>
            </a:r>
            <a:endParaRPr kumimoji="0" lang="en-GB" b="0" i="0" u="none" strike="noStrike" kern="0" cap="none" spc="0" normalizeH="0" baseline="0" noProof="0" dirty="0" smtClean="0">
              <a:ln>
                <a:noFill/>
              </a:ln>
              <a:solidFill>
                <a:srgbClr val="000000"/>
              </a:solidFill>
              <a:effectLst/>
              <a:uLnTx/>
              <a:uFillTx/>
              <a:latin typeface="Arial"/>
              <a:ea typeface="+mn-ea"/>
              <a:cs typeface="+mn-cs"/>
            </a:endParaRPr>
          </a:p>
          <a:p>
            <a:pPr algn="l"/>
            <a:endParaRPr lang="en-GB" kern="0" dirty="0">
              <a:solidFill>
                <a:srgbClr val="000000"/>
              </a:solidFill>
              <a:latin typeface="Arial"/>
            </a:endParaRPr>
          </a:p>
          <a:p>
            <a:pPr algn="l"/>
            <a:endParaRPr kumimoji="0" lang="en-GB" b="0" i="0" u="none" strike="noStrike" kern="0" cap="none" spc="0" normalizeH="0" baseline="0" noProof="0" dirty="0" smtClean="0">
              <a:ln>
                <a:noFill/>
              </a:ln>
              <a:solidFill>
                <a:srgbClr val="000000"/>
              </a:solidFill>
              <a:effectLst/>
              <a:uLnTx/>
              <a:uFillTx/>
              <a:latin typeface="Arial"/>
              <a:ea typeface="+mn-ea"/>
              <a:cs typeface="+mn-cs"/>
            </a:endParaRPr>
          </a:p>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	head(</a:t>
            </a:r>
            <a:r>
              <a:rPr kumimoji="0" lang="en-GB" b="0" i="0" u="none" strike="noStrike" kern="0" cap="none" spc="0" normalizeH="0" baseline="0" noProof="0" dirty="0" err="1" smtClean="0">
                <a:ln>
                  <a:noFill/>
                </a:ln>
                <a:solidFill>
                  <a:srgbClr val="000000"/>
                </a:solidFill>
                <a:effectLst/>
                <a:uLnTx/>
                <a:uFillTx/>
                <a:latin typeface="Arial"/>
                <a:ea typeface="+mn-ea"/>
                <a:cs typeface="+mn-cs"/>
              </a:rPr>
              <a:t>Groc</a:t>
            </a:r>
            <a:r>
              <a:rPr kumimoji="0" lang="en-GB" b="0" i="0" u="none" strike="noStrike" kern="0" cap="none" spc="0" normalizeH="0" baseline="0" noProof="0" dirty="0" smtClean="0">
                <a:ln>
                  <a:noFill/>
                </a:ln>
                <a:solidFill>
                  <a:srgbClr val="000000"/>
                </a:solidFill>
                <a:effectLst/>
                <a:uLnTx/>
                <a:uFillTx/>
                <a:latin typeface="Arial"/>
                <a:ea typeface="+mn-ea"/>
                <a:cs typeface="+mn-cs"/>
              </a:rPr>
              <a:t>)</a:t>
            </a: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763" y="1700808"/>
            <a:ext cx="54197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808562"/>
            <a:ext cx="54006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5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400"/>
            <a:ext cx="7772400" cy="1470025"/>
          </a:xfrm>
        </p:spPr>
        <p:txBody>
          <a:bodyPr>
            <a:normAutofit/>
          </a:bodyPr>
          <a:lstStyle/>
          <a:p>
            <a:r>
              <a:rPr lang="en-GB" dirty="0" smtClean="0"/>
              <a:t>Grocery Data </a:t>
            </a:r>
            <a:endParaRPr lang="en-GB" sz="2800" dirty="0">
              <a:solidFill>
                <a:schemeClr val="bg1">
                  <a:lumMod val="65000"/>
                </a:schemeClr>
              </a:solidFill>
            </a:endParaRPr>
          </a:p>
        </p:txBody>
      </p:sp>
      <p:sp>
        <p:nvSpPr>
          <p:cNvPr id="3" name="Subtitle 2"/>
          <p:cNvSpPr>
            <a:spLocks noGrp="1"/>
          </p:cNvSpPr>
          <p:nvPr>
            <p:ph type="subTitle" idx="1"/>
          </p:nvPr>
        </p:nvSpPr>
        <p:spPr>
          <a:xfrm>
            <a:off x="539552" y="1268760"/>
            <a:ext cx="8064896" cy="5112568"/>
          </a:xfrm>
        </p:spPr>
        <p:txBody>
          <a:bodyPr>
            <a:noAutofit/>
          </a:bodyPr>
          <a:lstStyle/>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summary(</a:t>
            </a:r>
            <a:r>
              <a:rPr kumimoji="0" lang="en-GB" b="0" i="0" u="none" strike="noStrike" kern="0" cap="none" spc="0" normalizeH="0" baseline="0" noProof="0" dirty="0" err="1" smtClean="0">
                <a:ln>
                  <a:noFill/>
                </a:ln>
                <a:solidFill>
                  <a:srgbClr val="000000"/>
                </a:solidFill>
                <a:effectLst/>
                <a:uLnTx/>
                <a:uFillTx/>
                <a:latin typeface="Arial"/>
                <a:ea typeface="+mn-ea"/>
                <a:cs typeface="+mn-cs"/>
              </a:rPr>
              <a:t>Groc</a:t>
            </a:r>
            <a:r>
              <a:rPr kumimoji="0" lang="en-GB" b="0" i="0" u="none" strike="noStrike" kern="0" cap="none" spc="0" normalizeH="0" baseline="0" noProof="0" dirty="0" smtClean="0">
                <a:ln>
                  <a:noFill/>
                </a:ln>
                <a:solidFill>
                  <a:srgbClr val="000000"/>
                </a:solidFill>
                <a:effectLst/>
                <a:uLnTx/>
                <a:uFillTx/>
                <a:latin typeface="Arial"/>
                <a:ea typeface="+mn-ea"/>
                <a:cs typeface="+mn-cs"/>
              </a:rPr>
              <a:t>)</a:t>
            </a:r>
          </a:p>
        </p:txBody>
      </p:sp>
      <p:cxnSp>
        <p:nvCxnSpPr>
          <p:cNvPr id="4" name="Straight Connector 3"/>
          <p:cNvCxnSpPr/>
          <p:nvPr/>
        </p:nvCxnSpPr>
        <p:spPr>
          <a:xfrm>
            <a:off x="0" y="983159"/>
            <a:ext cx="9144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16832"/>
            <a:ext cx="7128792" cy="47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67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three rows in groceries</a:t>
            </a:r>
            <a:endParaRPr lang="en-GB" dirty="0"/>
          </a:p>
        </p:txBody>
      </p:sp>
      <p:sp>
        <p:nvSpPr>
          <p:cNvPr id="3" name="Content Placeholder 2"/>
          <p:cNvSpPr>
            <a:spLocks noGrp="1"/>
          </p:cNvSpPr>
          <p:nvPr>
            <p:ph idx="1"/>
          </p:nvPr>
        </p:nvSpPr>
        <p:spPr>
          <a:xfrm>
            <a:off x="457200" y="1412776"/>
            <a:ext cx="8229600" cy="4525963"/>
          </a:xfrm>
        </p:spPr>
        <p:txBody>
          <a:bodyPr>
            <a:normAutofit lnSpcReduction="10000"/>
          </a:bodyPr>
          <a:lstStyle/>
          <a:p>
            <a:pPr marL="0" indent="0">
              <a:buNone/>
            </a:pPr>
            <a:r>
              <a:rPr lang="en-GB" dirty="0" smtClean="0"/>
              <a:t>inspect(</a:t>
            </a:r>
            <a:r>
              <a:rPr lang="en-GB" dirty="0" err="1" smtClean="0"/>
              <a:t>Groc</a:t>
            </a:r>
            <a:r>
              <a:rPr lang="en-GB" dirty="0" smtClean="0"/>
              <a:t>[1:3])</a:t>
            </a:r>
          </a:p>
          <a:p>
            <a:pPr marL="0" indent="0">
              <a:buNone/>
            </a:pPr>
            <a:endParaRPr lang="en-GB" dirty="0" smtClean="0"/>
          </a:p>
          <a:p>
            <a:pPr marL="0" indent="0">
              <a:buNone/>
            </a:pPr>
            <a:endParaRPr lang="en-GB" dirty="0"/>
          </a:p>
          <a:p>
            <a:pPr marL="0" indent="0">
              <a:buNone/>
            </a:pPr>
            <a:endParaRPr lang="en-GB" dirty="0" smtClean="0"/>
          </a:p>
          <a:p>
            <a:pPr marL="714375" indent="-714375">
              <a:buNone/>
            </a:pPr>
            <a:r>
              <a:rPr lang="en-GB" b="1" dirty="0" smtClean="0">
                <a:solidFill>
                  <a:schemeClr val="accent6">
                    <a:lumMod val="75000"/>
                  </a:schemeClr>
                </a:solidFill>
              </a:rPr>
              <a:t># association rule is called support how     frequently an item occur in our data</a:t>
            </a:r>
          </a:p>
          <a:p>
            <a:pPr marL="0" indent="0">
              <a:buNone/>
            </a:pPr>
            <a:endParaRPr lang="en-GB" dirty="0" smtClean="0"/>
          </a:p>
          <a:p>
            <a:pPr marL="0" indent="0">
              <a:buNone/>
            </a:pPr>
            <a:r>
              <a:rPr lang="en-GB" dirty="0" err="1" smtClean="0"/>
              <a:t>itemFrequency</a:t>
            </a:r>
            <a:r>
              <a:rPr lang="en-GB" dirty="0" smtClean="0"/>
              <a:t>(</a:t>
            </a:r>
            <a:r>
              <a:rPr lang="en-GB" dirty="0" err="1" smtClean="0"/>
              <a:t>Groc</a:t>
            </a:r>
            <a:r>
              <a:rPr lang="en-GB" dirty="0" smtClean="0"/>
              <a:t>[,1])</a:t>
            </a:r>
          </a:p>
          <a:p>
            <a:pPr marL="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05" y="2132856"/>
            <a:ext cx="8019891"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254" y="5670376"/>
            <a:ext cx="4667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1412776"/>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1660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occurrences of First item</a:t>
            </a:r>
            <a:endParaRPr lang="en-GB" dirty="0"/>
          </a:p>
        </p:txBody>
      </p:sp>
      <p:sp>
        <p:nvSpPr>
          <p:cNvPr id="3" name="Content Placeholder 2"/>
          <p:cNvSpPr>
            <a:spLocks noGrp="1"/>
          </p:cNvSpPr>
          <p:nvPr>
            <p:ph idx="1"/>
          </p:nvPr>
        </p:nvSpPr>
        <p:spPr>
          <a:xfrm>
            <a:off x="457200" y="1412776"/>
            <a:ext cx="8229600" cy="4525963"/>
          </a:xfrm>
        </p:spPr>
        <p:txBody>
          <a:bodyPr>
            <a:normAutofit fontScale="92500"/>
          </a:bodyPr>
          <a:lstStyle/>
          <a:p>
            <a:pPr marL="0" indent="0">
              <a:buNone/>
            </a:pPr>
            <a:r>
              <a:rPr lang="en-GB" dirty="0" err="1" smtClean="0"/>
              <a:t>itemFrequency</a:t>
            </a:r>
            <a:r>
              <a:rPr lang="en-GB" dirty="0" smtClean="0"/>
              <a:t>(</a:t>
            </a:r>
            <a:r>
              <a:rPr lang="en-GB" dirty="0" err="1" smtClean="0"/>
              <a:t>Groc</a:t>
            </a:r>
            <a:r>
              <a:rPr lang="en-GB" dirty="0" smtClean="0"/>
              <a:t>[,1])</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Total item are 9835 in this data set then</a:t>
            </a:r>
          </a:p>
          <a:p>
            <a:pPr marL="0" indent="0">
              <a:buNone/>
            </a:pPr>
            <a:r>
              <a:rPr lang="en-GB" dirty="0" smtClean="0"/>
              <a:t>Frankfurter occurs 0.0589*9835 = 580 times</a:t>
            </a:r>
          </a:p>
          <a:p>
            <a:pPr marL="0" indent="0">
              <a:buNone/>
            </a:pPr>
            <a:endParaRPr lang="en-GB" dirty="0"/>
          </a:p>
          <a:p>
            <a:pPr marL="0" indent="0">
              <a:buNone/>
            </a:pPr>
            <a:r>
              <a:rPr lang="en-GB" dirty="0" smtClean="0"/>
              <a:t>The item Frankfurter occurs 580 times in our data</a:t>
            </a:r>
          </a:p>
          <a:p>
            <a:pPr marL="0" indent="0">
              <a:buNone/>
            </a:pP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070" y="2286000"/>
            <a:ext cx="4667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1412776"/>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3937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Probabilities and Frequencies</a:t>
            </a:r>
            <a:endParaRPr lang="en-GB" dirty="0"/>
          </a:p>
        </p:txBody>
      </p:sp>
      <p:sp>
        <p:nvSpPr>
          <p:cNvPr id="3" name="Content Placeholder 2"/>
          <p:cNvSpPr>
            <a:spLocks noGrp="1"/>
          </p:cNvSpPr>
          <p:nvPr>
            <p:ph idx="1"/>
          </p:nvPr>
        </p:nvSpPr>
        <p:spPr/>
        <p:txBody>
          <a:bodyPr/>
          <a:lstStyle/>
          <a:p>
            <a:pPr marL="0" indent="0">
              <a:buNone/>
            </a:pPr>
            <a:r>
              <a:rPr lang="en-GB" dirty="0" smtClean="0"/>
              <a:t>First four items are</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Frequencies of first four items</a:t>
            </a:r>
          </a:p>
          <a:p>
            <a:pPr marL="0" indent="0">
              <a:buNone/>
            </a:pP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372" y="2256284"/>
            <a:ext cx="76581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797524"/>
            <a:ext cx="6303823" cy="107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0" y="155679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1503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Item Frequencies</a:t>
            </a:r>
            <a:endParaRPr lang="en-GB" dirty="0"/>
          </a:p>
        </p:txBody>
      </p:sp>
      <p:sp>
        <p:nvSpPr>
          <p:cNvPr id="3" name="Content Placeholder 2"/>
          <p:cNvSpPr>
            <a:spLocks noGrp="1"/>
          </p:cNvSpPr>
          <p:nvPr>
            <p:ph idx="1"/>
          </p:nvPr>
        </p:nvSpPr>
        <p:spPr/>
        <p:txBody>
          <a:bodyPr/>
          <a:lstStyle/>
          <a:p>
            <a:r>
              <a:rPr lang="en-GB" dirty="0" smtClean="0"/>
              <a:t>We want to plot the frequencies</a:t>
            </a:r>
          </a:p>
          <a:p>
            <a:pPr marL="0" indent="0">
              <a:buNone/>
            </a:pPr>
            <a:r>
              <a:rPr lang="en-GB" dirty="0" smtClean="0"/>
              <a:t>          </a:t>
            </a:r>
            <a:r>
              <a:rPr lang="en-GB" dirty="0" err="1" smtClean="0"/>
              <a:t>itemFrequencyPlot</a:t>
            </a:r>
            <a:r>
              <a:rPr lang="en-GB" dirty="0" smtClean="0"/>
              <a:t>(</a:t>
            </a:r>
            <a:r>
              <a:rPr lang="en-GB" dirty="0" err="1" smtClean="0"/>
              <a:t>Groc</a:t>
            </a:r>
            <a:r>
              <a:rPr lang="en-GB" dirty="0" smtClean="0"/>
              <a:t>, support = .20)</a:t>
            </a:r>
          </a:p>
          <a:p>
            <a:endParaRPr lang="en-GB" dirty="0"/>
          </a:p>
          <a:p>
            <a:endParaRPr lang="en-GB" dirty="0" smtClean="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996952"/>
            <a:ext cx="5504284" cy="3583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0" y="155679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22024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Item Frequencies</a:t>
            </a:r>
            <a:endParaRPr lang="en-GB" dirty="0"/>
          </a:p>
        </p:txBody>
      </p:sp>
      <p:sp>
        <p:nvSpPr>
          <p:cNvPr id="3" name="Content Placeholder 2"/>
          <p:cNvSpPr>
            <a:spLocks noGrp="1"/>
          </p:cNvSpPr>
          <p:nvPr>
            <p:ph idx="1"/>
          </p:nvPr>
        </p:nvSpPr>
        <p:spPr/>
        <p:txBody>
          <a:bodyPr/>
          <a:lstStyle/>
          <a:p>
            <a:pPr marL="0" indent="0">
              <a:buNone/>
            </a:pPr>
            <a:r>
              <a:rPr lang="en-GB" dirty="0" err="1" smtClean="0"/>
              <a:t>itemFrequencyPlot</a:t>
            </a:r>
            <a:r>
              <a:rPr lang="en-GB" dirty="0" smtClean="0"/>
              <a:t>(</a:t>
            </a:r>
            <a:r>
              <a:rPr lang="en-GB" dirty="0" err="1" smtClean="0"/>
              <a:t>Groc</a:t>
            </a:r>
            <a:r>
              <a:rPr lang="en-GB" dirty="0" smtClean="0"/>
              <a:t>, support = .10)</a:t>
            </a:r>
          </a:p>
          <a:p>
            <a:pPr marL="0" indent="0">
              <a:buNone/>
            </a:pPr>
            <a:endParaRPr lang="en-GB" dirty="0" smtClean="0"/>
          </a:p>
          <a:p>
            <a:pPr marL="0" indent="0">
              <a:buNone/>
            </a:pPr>
            <a:endParaRPr lang="en-GB" dirty="0"/>
          </a:p>
          <a:p>
            <a:pPr marL="0" indent="0">
              <a:buNone/>
            </a:pP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503" y="2420888"/>
            <a:ext cx="7025977" cy="428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0" y="155679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9618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Five Items having highest Support</a:t>
            </a:r>
            <a:endParaRPr lang="en-GB" dirty="0"/>
          </a:p>
        </p:txBody>
      </p:sp>
      <p:sp>
        <p:nvSpPr>
          <p:cNvPr id="3" name="Content Placeholder 2"/>
          <p:cNvSpPr>
            <a:spLocks noGrp="1"/>
          </p:cNvSpPr>
          <p:nvPr>
            <p:ph idx="1"/>
          </p:nvPr>
        </p:nvSpPr>
        <p:spPr/>
        <p:txBody>
          <a:bodyPr/>
          <a:lstStyle/>
          <a:p>
            <a:pPr marL="0" indent="0">
              <a:buNone/>
            </a:pPr>
            <a:r>
              <a:rPr lang="en-GB" dirty="0" smtClean="0"/>
              <a:t>Draw item frequency for top 5 items</a:t>
            </a:r>
          </a:p>
          <a:p>
            <a:pPr marL="0" indent="0">
              <a:buNone/>
            </a:pPr>
            <a:r>
              <a:rPr lang="en-GB" dirty="0" smtClean="0"/>
              <a:t>          </a:t>
            </a:r>
            <a:r>
              <a:rPr lang="en-GB" dirty="0" err="1" smtClean="0"/>
              <a:t>itemFrequencyPlot</a:t>
            </a:r>
            <a:r>
              <a:rPr lang="en-GB" dirty="0" smtClean="0"/>
              <a:t>(</a:t>
            </a:r>
            <a:r>
              <a:rPr lang="en-GB" dirty="0" err="1" smtClean="0"/>
              <a:t>Groc</a:t>
            </a:r>
            <a:r>
              <a:rPr lang="en-GB" dirty="0" smtClean="0"/>
              <a:t>, </a:t>
            </a:r>
            <a:r>
              <a:rPr lang="en-GB" dirty="0" err="1" smtClean="0"/>
              <a:t>topN</a:t>
            </a:r>
            <a:r>
              <a:rPr lang="en-GB" dirty="0" smtClean="0"/>
              <a:t> = 5)</a:t>
            </a:r>
          </a:p>
          <a:p>
            <a:pPr marL="0" indent="0">
              <a:buNone/>
            </a:pPr>
            <a:endParaRPr lang="en-GB" dirty="0"/>
          </a:p>
          <a:p>
            <a:pPr marL="0" indent="0">
              <a:buNone/>
            </a:pPr>
            <a:endParaRPr lang="en-GB" dirty="0" smtClean="0"/>
          </a:p>
          <a:p>
            <a:pPr marL="0" indent="0">
              <a:buNone/>
            </a:pP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782" y="3068960"/>
            <a:ext cx="5695690" cy="330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0" y="155679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2502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Twenty Items having highest Support</a:t>
            </a:r>
            <a:endParaRPr lang="en-GB" dirty="0"/>
          </a:p>
        </p:txBody>
      </p:sp>
      <p:sp>
        <p:nvSpPr>
          <p:cNvPr id="3" name="Content Placeholder 2"/>
          <p:cNvSpPr>
            <a:spLocks noGrp="1"/>
          </p:cNvSpPr>
          <p:nvPr>
            <p:ph idx="1"/>
          </p:nvPr>
        </p:nvSpPr>
        <p:spPr/>
        <p:txBody>
          <a:bodyPr/>
          <a:lstStyle/>
          <a:p>
            <a:pPr marL="0" indent="0">
              <a:buNone/>
            </a:pPr>
            <a:r>
              <a:rPr lang="en-GB" dirty="0" smtClean="0">
                <a:solidFill>
                  <a:srgbClr val="00B050"/>
                </a:solidFill>
              </a:rPr>
              <a:t># Top 20 items in the market basket</a:t>
            </a:r>
          </a:p>
          <a:p>
            <a:pPr marL="0" indent="0">
              <a:buNone/>
            </a:pPr>
            <a:r>
              <a:rPr lang="en-GB" dirty="0" smtClean="0"/>
              <a:t>          </a:t>
            </a:r>
            <a:r>
              <a:rPr lang="en-GB" dirty="0" err="1" smtClean="0"/>
              <a:t>itemFrequencyPlot</a:t>
            </a:r>
            <a:r>
              <a:rPr lang="en-GB" dirty="0" smtClean="0"/>
              <a:t>(</a:t>
            </a:r>
            <a:r>
              <a:rPr lang="en-GB" dirty="0" err="1" smtClean="0"/>
              <a:t>Groc</a:t>
            </a:r>
            <a:r>
              <a:rPr lang="en-GB" dirty="0" smtClean="0"/>
              <a:t>, </a:t>
            </a:r>
            <a:r>
              <a:rPr lang="en-GB" dirty="0" err="1" smtClean="0"/>
              <a:t>topN</a:t>
            </a:r>
            <a:r>
              <a:rPr lang="en-GB" dirty="0" smtClean="0"/>
              <a:t> = 20)</a:t>
            </a:r>
          </a:p>
          <a:p>
            <a:pPr marL="0" indent="0">
              <a:buNone/>
            </a:pP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57" y="2924944"/>
            <a:ext cx="6780807" cy="385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0" y="155679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8236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of an Item</a:t>
            </a:r>
            <a:endParaRPr lang="en-GB" dirty="0"/>
          </a:p>
        </p:txBody>
      </p:sp>
      <p:sp>
        <p:nvSpPr>
          <p:cNvPr id="3" name="Content Placeholder 2"/>
          <p:cNvSpPr>
            <a:spLocks noGrp="1"/>
          </p:cNvSpPr>
          <p:nvPr>
            <p:ph idx="1"/>
          </p:nvPr>
        </p:nvSpPr>
        <p:spPr>
          <a:xfrm>
            <a:off x="457200" y="2032248"/>
            <a:ext cx="8229600" cy="2620888"/>
          </a:xfrm>
        </p:spPr>
        <p:txBody>
          <a:bodyPr>
            <a:normAutofit/>
          </a:bodyPr>
          <a:lstStyle/>
          <a:p>
            <a:pPr marL="0" indent="0" algn="just">
              <a:buNone/>
            </a:pPr>
            <a:r>
              <a:rPr lang="en-GB" dirty="0" smtClean="0"/>
              <a:t>an item that </a:t>
            </a:r>
            <a:r>
              <a:rPr lang="en-GB" dirty="0"/>
              <a:t>has high </a:t>
            </a:r>
            <a:r>
              <a:rPr lang="en-GB" dirty="0" smtClean="0"/>
              <a:t>support shows </a:t>
            </a:r>
            <a:r>
              <a:rPr lang="en-GB" dirty="0"/>
              <a:t>up frequently in the data </a:t>
            </a:r>
            <a:r>
              <a:rPr lang="en-GB" dirty="0" smtClean="0"/>
              <a:t>so whole-milk </a:t>
            </a:r>
            <a:r>
              <a:rPr lang="en-GB" dirty="0"/>
              <a:t>was the </a:t>
            </a:r>
            <a:r>
              <a:rPr lang="en-GB" dirty="0" smtClean="0"/>
              <a:t>one </a:t>
            </a:r>
            <a:r>
              <a:rPr lang="en-GB" dirty="0"/>
              <a:t>with </a:t>
            </a:r>
            <a:r>
              <a:rPr lang="en-GB" dirty="0" smtClean="0"/>
              <a:t>the highest </a:t>
            </a:r>
            <a:r>
              <a:rPr lang="en-GB" dirty="0"/>
              <a:t>support it showed up in the </a:t>
            </a:r>
            <a:r>
              <a:rPr lang="en-GB" dirty="0" smtClean="0"/>
              <a:t>most transactions </a:t>
            </a:r>
            <a:endParaRPr lang="en-GB" dirty="0"/>
          </a:p>
        </p:txBody>
      </p:sp>
      <p:cxnSp>
        <p:nvCxnSpPr>
          <p:cNvPr id="4" name="Straight Connector 3"/>
          <p:cNvCxnSpPr/>
          <p:nvPr/>
        </p:nvCxnSpPr>
        <p:spPr>
          <a:xfrm>
            <a:off x="0" y="1412776"/>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32201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Association rule</a:t>
            </a:r>
            <a:br>
              <a:rPr lang="en-GB" dirty="0" smtClean="0"/>
            </a:br>
            <a:r>
              <a:rPr lang="en-GB" sz="2800" dirty="0" smtClean="0">
                <a:solidFill>
                  <a:schemeClr val="bg1">
                    <a:lumMod val="65000"/>
                  </a:schemeClr>
                </a:solidFill>
              </a:rPr>
              <a:t>An unsupervised learning model</a:t>
            </a:r>
            <a:endParaRPr lang="en-GB" sz="2800" dirty="0">
              <a:solidFill>
                <a:schemeClr val="bg1">
                  <a:lumMod val="65000"/>
                </a:schemeClr>
              </a:solidFill>
            </a:endParaRPr>
          </a:p>
        </p:txBody>
      </p:sp>
      <p:sp>
        <p:nvSpPr>
          <p:cNvPr id="3" name="Subtitle 2"/>
          <p:cNvSpPr>
            <a:spLocks noGrp="1"/>
          </p:cNvSpPr>
          <p:nvPr>
            <p:ph type="subTitle" idx="1"/>
          </p:nvPr>
        </p:nvSpPr>
        <p:spPr>
          <a:xfrm>
            <a:off x="539552" y="2060848"/>
            <a:ext cx="8064896" cy="4320480"/>
          </a:xfrm>
        </p:spPr>
        <p:txBody>
          <a:bodyPr>
            <a:normAutofit/>
          </a:bodyPr>
          <a:lstStyle/>
          <a:p>
            <a:pPr algn="l"/>
            <a:endParaRPr lang="en-GB" sz="1600" dirty="0"/>
          </a:p>
          <a:p>
            <a:pPr>
              <a:lnSpc>
                <a:spcPct val="72000"/>
              </a:lnSpc>
              <a:spcBef>
                <a:spcPts val="1013"/>
              </a:spcBef>
            </a:pPr>
            <a:r>
              <a:rPr lang="en-GB" sz="3600" dirty="0" smtClean="0">
                <a:solidFill>
                  <a:srgbClr val="0000FF"/>
                </a:solidFill>
              </a:rPr>
              <a:t>90% of transactions that purchase bread and butter also purchase milk</a:t>
            </a:r>
          </a:p>
          <a:p>
            <a:pPr>
              <a:lnSpc>
                <a:spcPct val="72000"/>
              </a:lnSpc>
              <a:spcBef>
                <a:spcPts val="1013"/>
              </a:spcBef>
            </a:pPr>
            <a:endParaRPr lang="en-GB" sz="3600" dirty="0" smtClean="0">
              <a:solidFill>
                <a:srgbClr val="800000"/>
              </a:solidFill>
            </a:endParaRPr>
          </a:p>
          <a:p>
            <a:pPr>
              <a:lnSpc>
                <a:spcPct val="72000"/>
              </a:lnSpc>
              <a:spcBef>
                <a:spcPts val="1013"/>
              </a:spcBef>
            </a:pPr>
            <a:r>
              <a:rPr lang="en-GB" sz="3600" dirty="0" smtClean="0"/>
              <a:t>	Antecedent: </a:t>
            </a:r>
            <a:r>
              <a:rPr lang="en-GB" sz="3600" dirty="0" smtClean="0">
                <a:solidFill>
                  <a:srgbClr val="800080"/>
                </a:solidFill>
              </a:rPr>
              <a:t>bread and butter</a:t>
            </a:r>
          </a:p>
          <a:p>
            <a:pPr>
              <a:lnSpc>
                <a:spcPct val="72000"/>
              </a:lnSpc>
              <a:spcBef>
                <a:spcPts val="1013"/>
              </a:spcBef>
            </a:pPr>
            <a:r>
              <a:rPr lang="en-GB" sz="3600" dirty="0" smtClean="0"/>
              <a:t>	Consequent: </a:t>
            </a:r>
            <a:r>
              <a:rPr lang="en-GB" sz="3600" dirty="0" smtClean="0">
                <a:solidFill>
                  <a:srgbClr val="800080"/>
                </a:solidFill>
              </a:rPr>
              <a:t>milk</a:t>
            </a:r>
          </a:p>
          <a:p>
            <a:pPr>
              <a:lnSpc>
                <a:spcPct val="72000"/>
              </a:lnSpc>
              <a:spcBef>
                <a:spcPts val="1013"/>
              </a:spcBef>
            </a:pPr>
            <a:r>
              <a:rPr lang="en-GB" sz="3600" dirty="0" smtClean="0"/>
              <a:t>	Confidence factor: </a:t>
            </a:r>
            <a:r>
              <a:rPr lang="en-GB" sz="3600" dirty="0" smtClean="0">
                <a:solidFill>
                  <a:srgbClr val="800080"/>
                </a:solidFill>
              </a:rPr>
              <a:t>90%</a:t>
            </a:r>
            <a:endParaRPr lang="en-AU" sz="3600" dirty="0" smtClean="0">
              <a:solidFill>
                <a:srgbClr val="800080"/>
              </a:solidFill>
            </a:endParaRPr>
          </a:p>
          <a:p>
            <a:pPr algn="l"/>
            <a:endParaRPr lang="en-GB" sz="3600" dirty="0"/>
          </a:p>
        </p:txBody>
      </p:sp>
      <p:cxnSp>
        <p:nvCxnSpPr>
          <p:cNvPr id="4" name="Straight Connector 3"/>
          <p:cNvCxnSpPr/>
          <p:nvPr/>
        </p:nvCxnSpPr>
        <p:spPr>
          <a:xfrm>
            <a:off x="0" y="1700808"/>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6096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Confidence of an item</a:t>
            </a:r>
            <a:endParaRPr lang="en-GB" dirty="0"/>
          </a:p>
        </p:txBody>
      </p:sp>
      <p:sp>
        <p:nvSpPr>
          <p:cNvPr id="3" name="Content Placeholder 2"/>
          <p:cNvSpPr>
            <a:spLocks noGrp="1"/>
          </p:cNvSpPr>
          <p:nvPr>
            <p:ph idx="1"/>
          </p:nvPr>
        </p:nvSpPr>
        <p:spPr>
          <a:xfrm>
            <a:off x="457200" y="1600200"/>
            <a:ext cx="8507288" cy="5141168"/>
          </a:xfrm>
        </p:spPr>
        <p:txBody>
          <a:bodyPr>
            <a:normAutofit fontScale="92500" lnSpcReduction="10000"/>
          </a:bodyPr>
          <a:lstStyle/>
          <a:p>
            <a:pPr algn="just"/>
            <a:r>
              <a:rPr lang="en-GB" dirty="0" smtClean="0"/>
              <a:t>Confidence is a measure of the proportion of transactions where the presence of an item or a set of items results in the presence of another set of items </a:t>
            </a:r>
          </a:p>
          <a:p>
            <a:endParaRPr lang="en-GB" dirty="0" smtClean="0"/>
          </a:p>
          <a:p>
            <a:pPr algn="just"/>
            <a:r>
              <a:rPr lang="en-GB" dirty="0" smtClean="0"/>
              <a:t>basically it's like conditional probability so if I buy item A and item B how likely is it that I'll also buy item C </a:t>
            </a:r>
          </a:p>
          <a:p>
            <a:endParaRPr lang="en-GB" dirty="0" smtClean="0"/>
          </a:p>
          <a:p>
            <a:pPr algn="just"/>
            <a:r>
              <a:rPr lang="en-GB" dirty="0" smtClean="0"/>
              <a:t>so the confidence of a B implying C is how likely is it that given I bought A and B that I'll also buy C </a:t>
            </a:r>
          </a:p>
          <a:p>
            <a:endParaRPr lang="en-GB" dirty="0"/>
          </a:p>
        </p:txBody>
      </p:sp>
      <p:cxnSp>
        <p:nvCxnSpPr>
          <p:cNvPr id="4" name="Straight Connector 3"/>
          <p:cNvCxnSpPr/>
          <p:nvPr/>
        </p:nvCxnSpPr>
        <p:spPr>
          <a:xfrm>
            <a:off x="0" y="1340768"/>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64713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of an Item</a:t>
            </a:r>
            <a:endParaRPr lang="en-GB" dirty="0"/>
          </a:p>
        </p:txBody>
      </p:sp>
      <p:sp>
        <p:nvSpPr>
          <p:cNvPr id="3" name="Content Placeholder 2"/>
          <p:cNvSpPr>
            <a:spLocks noGrp="1"/>
          </p:cNvSpPr>
          <p:nvPr>
            <p:ph idx="1"/>
          </p:nvPr>
        </p:nvSpPr>
        <p:spPr>
          <a:xfrm>
            <a:off x="457200" y="4048472"/>
            <a:ext cx="8229600" cy="2620888"/>
          </a:xfrm>
        </p:spPr>
        <p:txBody>
          <a:bodyPr>
            <a:normAutofit/>
          </a:bodyPr>
          <a:lstStyle/>
          <a:p>
            <a:pPr marL="0" indent="0" algn="just">
              <a:buNone/>
            </a:pPr>
            <a:r>
              <a:rPr lang="en-GB" dirty="0" smtClean="0"/>
              <a:t>Support of whole milk is 0.25 and other vegetables is about 0.18 and so on. The highest support means the item having high sales in market basket. This item shows up in most transactions</a:t>
            </a:r>
            <a:endParaRPr lang="en-GB" dirty="0"/>
          </a:p>
        </p:txBody>
      </p:sp>
      <p:cxnSp>
        <p:nvCxnSpPr>
          <p:cNvPr id="4" name="Straight Connector 3"/>
          <p:cNvCxnSpPr/>
          <p:nvPr/>
        </p:nvCxnSpPr>
        <p:spPr>
          <a:xfrm>
            <a:off x="0" y="1340768"/>
            <a:ext cx="9144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28800"/>
            <a:ext cx="384787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51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of an Item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00808"/>
                <a:ext cx="8229600" cy="4968552"/>
              </a:xfrm>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r>
                        <a:rPr lang="en-GB" b="0" i="1" smtClean="0">
                          <a:latin typeface="Cambria Math"/>
                        </a:rPr>
                        <m:t>𝑆𝑢𝑝𝑝𝑜𝑟𝑡</m:t>
                      </m:r>
                      <m:r>
                        <a:rPr lang="en-GB" b="0" i="1" smtClean="0">
                          <a:latin typeface="Cambria Math"/>
                        </a:rPr>
                        <m:t> </m:t>
                      </m:r>
                      <m:r>
                        <a:rPr lang="en-GB" b="0" i="1" smtClean="0">
                          <a:latin typeface="Cambria Math"/>
                        </a:rPr>
                        <m:t>𝑜𝑓</m:t>
                      </m:r>
                      <m:r>
                        <a:rPr lang="en-GB" b="0" i="1" smtClean="0">
                          <a:latin typeface="Cambria Math"/>
                        </a:rPr>
                        <m:t> </m:t>
                      </m:r>
                      <m:d>
                        <m:dPr>
                          <m:ctrlPr>
                            <a:rPr lang="en-GB" b="0" i="1" smtClean="0">
                              <a:latin typeface="Cambria Math"/>
                            </a:rPr>
                          </m:ctrlPr>
                        </m:dPr>
                        <m:e>
                          <m:r>
                            <a:rPr lang="en-GB" b="0" i="1" smtClean="0">
                              <a:latin typeface="Cambria Math"/>
                            </a:rPr>
                            <m:t>𝐶</m:t>
                          </m:r>
                        </m:e>
                        <m:e>
                          <m:r>
                            <a:rPr lang="en-GB" b="0" i="1" smtClean="0">
                              <a:latin typeface="Cambria Math"/>
                            </a:rPr>
                            <m:t>𝐴𝐵</m:t>
                          </m:r>
                        </m:e>
                      </m:d>
                      <m:r>
                        <a:rPr lang="en-GB" b="0" i="1" smtClean="0">
                          <a:latin typeface="Cambria Math"/>
                        </a:rPr>
                        <m:t>=</m:t>
                      </m:r>
                      <m:f>
                        <m:fPr>
                          <m:ctrlPr>
                            <a:rPr lang="en-GB" b="0" i="1" smtClean="0">
                              <a:latin typeface="Cambria Math"/>
                            </a:rPr>
                          </m:ctrlPr>
                        </m:fPr>
                        <m:num>
                          <m:r>
                            <a:rPr lang="en-GB" b="0" i="1" smtClean="0">
                              <a:latin typeface="Cambria Math"/>
                            </a:rPr>
                            <m:t>𝑆𝑢𝑝𝑝𝑜𝑟𝑡</m:t>
                          </m:r>
                          <m:r>
                            <a:rPr lang="en-GB" b="0" i="1" smtClean="0">
                              <a:latin typeface="Cambria Math"/>
                            </a:rPr>
                            <m:t> </m:t>
                          </m:r>
                          <m:r>
                            <a:rPr lang="en-GB" b="0" i="1" smtClean="0">
                              <a:latin typeface="Cambria Math"/>
                            </a:rPr>
                            <m:t>𝑜𝑓</m:t>
                          </m:r>
                          <m:r>
                            <a:rPr lang="en-GB" b="0" i="1" smtClean="0">
                              <a:latin typeface="Cambria Math"/>
                            </a:rPr>
                            <m:t> (</m:t>
                          </m:r>
                          <m:r>
                            <a:rPr lang="en-GB" b="0" i="1" smtClean="0">
                              <a:latin typeface="Cambria Math"/>
                            </a:rPr>
                            <m:t>𝐴𝐵𝐶</m:t>
                          </m:r>
                          <m:r>
                            <a:rPr lang="en-GB" b="0" i="1" smtClean="0">
                              <a:latin typeface="Cambria Math"/>
                            </a:rPr>
                            <m:t>)</m:t>
                          </m:r>
                        </m:num>
                        <m:den>
                          <m:r>
                            <a:rPr lang="en-GB" b="0" i="1" smtClean="0">
                              <a:latin typeface="Cambria Math"/>
                            </a:rPr>
                            <m:t>𝑆𝑢𝑝𝑝𝑜𝑟𝑡</m:t>
                          </m:r>
                          <m:r>
                            <a:rPr lang="en-GB" b="0" i="1" smtClean="0">
                              <a:latin typeface="Cambria Math"/>
                            </a:rPr>
                            <m:t> </m:t>
                          </m:r>
                          <m:r>
                            <a:rPr lang="en-GB" b="0" i="1" smtClean="0">
                              <a:latin typeface="Cambria Math"/>
                            </a:rPr>
                            <m:t>𝑜𝑓</m:t>
                          </m:r>
                          <m:r>
                            <a:rPr lang="en-GB" b="0" i="1" smtClean="0">
                              <a:latin typeface="Cambria Math"/>
                            </a:rPr>
                            <m:t> (</m:t>
                          </m:r>
                          <m:r>
                            <a:rPr lang="en-GB" b="0" i="1" smtClean="0">
                              <a:latin typeface="Cambria Math"/>
                            </a:rPr>
                            <m:t>𝐴𝐵</m:t>
                          </m:r>
                          <m:r>
                            <a:rPr lang="en-GB" b="0" i="1" smtClean="0">
                              <a:latin typeface="Cambria Math"/>
                            </a:rPr>
                            <m:t>)</m:t>
                          </m:r>
                        </m:den>
                      </m:f>
                    </m:oMath>
                  </m:oMathPara>
                </a14:m>
                <a:endParaRPr lang="en-GB" dirty="0" smtClean="0"/>
              </a:p>
              <a:p>
                <a:pPr marL="0" indent="0" algn="just">
                  <a:buNone/>
                </a:pPr>
                <a:endParaRPr lang="en-GB" dirty="0"/>
              </a:p>
              <a:p>
                <a:pPr marL="0" indent="0" algn="just">
                  <a:buNone/>
                </a:pPr>
                <a:r>
                  <a:rPr lang="en-GB" dirty="0" smtClean="0"/>
                  <a:t>It is a conditional probability of C given AB means Probability of item C given that the customer bought item A and item B.</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00808"/>
                <a:ext cx="8229600" cy="4968552"/>
              </a:xfrm>
              <a:blipFill rotWithShape="1">
                <a:blip r:embed="rId2"/>
                <a:stretch>
                  <a:fillRect l="-1852" r="-1852"/>
                </a:stretch>
              </a:blipFill>
            </p:spPr>
            <p:txBody>
              <a:bodyPr/>
              <a:lstStyle/>
              <a:p>
                <a:r>
                  <a:rPr lang="en-GB">
                    <a:noFill/>
                  </a:rPr>
                  <a:t> </a:t>
                </a:r>
              </a:p>
            </p:txBody>
          </p:sp>
        </mc:Fallback>
      </mc:AlternateContent>
      <p:cxnSp>
        <p:nvCxnSpPr>
          <p:cNvPr id="4" name="Straight Connector 3"/>
          <p:cNvCxnSpPr/>
          <p:nvPr/>
        </p:nvCxnSpPr>
        <p:spPr>
          <a:xfrm>
            <a:off x="0" y="1412776"/>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030241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669132"/>
            <a:ext cx="69723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70304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Apriori</a:t>
            </a:r>
            <a:r>
              <a:rPr lang="en-GB" dirty="0" smtClean="0"/>
              <a:t> model Summary</a:t>
            </a:r>
            <a:endParaRPr lang="en-GB" dirty="0"/>
          </a:p>
        </p:txBody>
      </p:sp>
      <p:sp>
        <p:nvSpPr>
          <p:cNvPr id="5" name="Content Placeholder 2"/>
          <p:cNvSpPr>
            <a:spLocks noGrp="1"/>
          </p:cNvSpPr>
          <p:nvPr>
            <p:ph idx="1"/>
          </p:nvPr>
        </p:nvSpPr>
        <p:spPr>
          <a:xfrm>
            <a:off x="457200" y="3356992"/>
            <a:ext cx="8229600" cy="3312368"/>
          </a:xfrm>
        </p:spPr>
        <p:txBody>
          <a:bodyPr>
            <a:normAutofit fontScale="92500" lnSpcReduction="10000"/>
          </a:bodyPr>
          <a:lstStyle/>
          <a:p>
            <a:r>
              <a:rPr lang="en-GB" dirty="0" smtClean="0">
                <a:solidFill>
                  <a:srgbClr val="FF0000"/>
                </a:solidFill>
              </a:rPr>
              <a:t>Total number of rules 363</a:t>
            </a:r>
          </a:p>
          <a:p>
            <a:r>
              <a:rPr lang="en-GB" dirty="0" smtClean="0">
                <a:solidFill>
                  <a:srgbClr val="FF0000"/>
                </a:solidFill>
              </a:rPr>
              <a:t>137 rules bases on two items means if you buy item A you also buy item B</a:t>
            </a:r>
          </a:p>
          <a:p>
            <a:r>
              <a:rPr lang="en-GB" dirty="0" smtClean="0">
                <a:solidFill>
                  <a:srgbClr val="FF0000"/>
                </a:solidFill>
              </a:rPr>
              <a:t>214 rules bases on 3 items means if you buy item A and B you also buy item C</a:t>
            </a:r>
          </a:p>
          <a:p>
            <a:r>
              <a:rPr lang="en-GB" dirty="0" smtClean="0">
                <a:solidFill>
                  <a:srgbClr val="FF0000"/>
                </a:solidFill>
              </a:rPr>
              <a:t>12 rules bases on 4 items means if you buy item A, B and C you also buy item D</a:t>
            </a:r>
          </a:p>
          <a:p>
            <a:endParaRPr lang="en-GB"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730" y="1268760"/>
            <a:ext cx="67627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0" y="119675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3180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Apriori</a:t>
            </a:r>
            <a:r>
              <a:rPr lang="en-GB" dirty="0" smtClean="0"/>
              <a:t> model Summary</a:t>
            </a:r>
            <a:endParaRPr lang="en-GB" dirty="0"/>
          </a:p>
        </p:txBody>
      </p:sp>
      <p:sp>
        <p:nvSpPr>
          <p:cNvPr id="5" name="Content Placeholder 2"/>
          <p:cNvSpPr>
            <a:spLocks noGrp="1"/>
          </p:cNvSpPr>
          <p:nvPr>
            <p:ph idx="1"/>
          </p:nvPr>
        </p:nvSpPr>
        <p:spPr>
          <a:xfrm>
            <a:off x="716037" y="4797152"/>
            <a:ext cx="7355160" cy="720080"/>
          </a:xfrm>
        </p:spPr>
        <p:txBody>
          <a:bodyPr>
            <a:normAutofit/>
          </a:bodyPr>
          <a:lstStyle/>
          <a:p>
            <a:r>
              <a:rPr lang="en-GB" dirty="0" smtClean="0">
                <a:solidFill>
                  <a:srgbClr val="FF0000"/>
                </a:solidFill>
              </a:rPr>
              <a:t>Total number of rules 363</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074788"/>
            <a:ext cx="695960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1340768"/>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0971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Apriori</a:t>
            </a:r>
            <a:r>
              <a:rPr lang="en-GB" dirty="0" smtClean="0"/>
              <a:t> model Summary</a:t>
            </a:r>
            <a:endParaRPr lang="en-GB" dirty="0"/>
          </a:p>
        </p:txBody>
      </p:sp>
      <p:sp>
        <p:nvSpPr>
          <p:cNvPr id="5" name="Content Placeholder 2"/>
          <p:cNvSpPr>
            <a:spLocks noGrp="1"/>
          </p:cNvSpPr>
          <p:nvPr>
            <p:ph idx="1"/>
          </p:nvPr>
        </p:nvSpPr>
        <p:spPr>
          <a:xfrm>
            <a:off x="457200" y="4869160"/>
            <a:ext cx="8229600" cy="648072"/>
          </a:xfrm>
        </p:spPr>
        <p:txBody>
          <a:bodyPr>
            <a:normAutofit/>
          </a:bodyPr>
          <a:lstStyle/>
          <a:p>
            <a:r>
              <a:rPr lang="en-GB" dirty="0" smtClean="0">
                <a:solidFill>
                  <a:srgbClr val="FF0000"/>
                </a:solidFill>
              </a:rPr>
              <a:t>Out of all rules first 10 displayed here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1964"/>
            <a:ext cx="9036496" cy="225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1412776"/>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0875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Apriori</a:t>
            </a:r>
            <a:r>
              <a:rPr lang="en-GB" dirty="0" smtClean="0"/>
              <a:t> Summary 2 rules</a:t>
            </a:r>
            <a:endParaRPr lang="en-GB" dirty="0"/>
          </a:p>
        </p:txBody>
      </p:sp>
      <p:sp>
        <p:nvSpPr>
          <p:cNvPr id="5" name="Content Placeholder 2"/>
          <p:cNvSpPr>
            <a:spLocks noGrp="1"/>
          </p:cNvSpPr>
          <p:nvPr>
            <p:ph idx="1"/>
          </p:nvPr>
        </p:nvSpPr>
        <p:spPr>
          <a:xfrm>
            <a:off x="457200" y="2852936"/>
            <a:ext cx="8229600" cy="3816424"/>
          </a:xfrm>
        </p:spPr>
        <p:txBody>
          <a:bodyPr>
            <a:normAutofit/>
          </a:bodyPr>
          <a:lstStyle/>
          <a:p>
            <a:r>
              <a:rPr lang="en-GB" dirty="0" smtClean="0">
                <a:solidFill>
                  <a:srgbClr val="FF0000"/>
                </a:solidFill>
              </a:rPr>
              <a:t>Customers who buy herbs is likely to buy root vegetables having support of 0.007 and confidence of 43% and lift of 3.96 </a:t>
            </a:r>
          </a:p>
          <a:p>
            <a:r>
              <a:rPr lang="en-GB" dirty="0" smtClean="0">
                <a:solidFill>
                  <a:srgbClr val="FF0000"/>
                </a:solidFill>
              </a:rPr>
              <a:t>Higher the lift mean higher chances of purchasing root vegetables with herbs</a:t>
            </a:r>
          </a:p>
          <a:p>
            <a:r>
              <a:rPr lang="en-GB" dirty="0" smtClean="0">
                <a:solidFill>
                  <a:srgbClr val="FF0000"/>
                </a:solidFill>
              </a:rPr>
              <a:t>Total such rules are 69 means out of total customers 69 chooses root </a:t>
            </a:r>
            <a:r>
              <a:rPr lang="en-GB" dirty="0" err="1" smtClean="0">
                <a:solidFill>
                  <a:srgbClr val="FF0000"/>
                </a:solidFill>
              </a:rPr>
              <a:t>vegs</a:t>
            </a:r>
            <a:r>
              <a:rPr lang="en-GB" dirty="0" smtClean="0">
                <a:solidFill>
                  <a:srgbClr val="FF0000"/>
                </a:solidFill>
              </a:rPr>
              <a:t> with herbs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23938"/>
            <a:ext cx="8495473" cy="114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119675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92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Apriori</a:t>
            </a:r>
            <a:r>
              <a:rPr lang="en-GB" dirty="0" smtClean="0"/>
              <a:t> inspect</a:t>
            </a:r>
            <a:endParaRPr lang="en-GB" dirty="0"/>
          </a:p>
        </p:txBody>
      </p:sp>
      <p:sp>
        <p:nvSpPr>
          <p:cNvPr id="5" name="Content Placeholder 2"/>
          <p:cNvSpPr>
            <a:spLocks noGrp="1"/>
          </p:cNvSpPr>
          <p:nvPr>
            <p:ph idx="1"/>
          </p:nvPr>
        </p:nvSpPr>
        <p:spPr>
          <a:xfrm>
            <a:off x="457200" y="1340768"/>
            <a:ext cx="8229600" cy="5184576"/>
          </a:xfrm>
        </p:spPr>
        <p:txBody>
          <a:bodyPr>
            <a:normAutofit/>
          </a:bodyPr>
          <a:lstStyle/>
          <a:p>
            <a:pPr marL="0" indent="0">
              <a:buNone/>
            </a:pPr>
            <a:r>
              <a:rPr lang="en-GB" dirty="0" smtClean="0">
                <a:solidFill>
                  <a:srgbClr val="FF0000"/>
                </a:solidFill>
              </a:rPr>
              <a:t>You can sort the output of inspect by any of four features either support, confidence, lift or count</a:t>
            </a:r>
          </a:p>
          <a:p>
            <a:pPr marL="400050" lvl="1" indent="0">
              <a:buNone/>
            </a:pPr>
            <a:endParaRPr lang="en-GB" dirty="0" smtClean="0"/>
          </a:p>
          <a:p>
            <a:pPr marL="400050" lvl="1" indent="0">
              <a:buNone/>
            </a:pPr>
            <a:r>
              <a:rPr lang="en-GB" dirty="0" smtClean="0"/>
              <a:t>inspect(sort(m1, by="lift")[1:4])</a:t>
            </a:r>
          </a:p>
          <a:p>
            <a:pPr marL="400050" lvl="1" indent="0">
              <a:buNone/>
            </a:pPr>
            <a:endParaRPr lang="en-GB" dirty="0" smtClean="0"/>
          </a:p>
          <a:p>
            <a:pPr marL="400050" lvl="1" indent="0">
              <a:buNone/>
            </a:pPr>
            <a:r>
              <a:rPr lang="en-GB" dirty="0" smtClean="0"/>
              <a:t>inspect(sort(m1, by="support")[1:4])</a:t>
            </a:r>
          </a:p>
          <a:p>
            <a:pPr marL="400050" lvl="1" indent="0">
              <a:buNone/>
            </a:pPr>
            <a:endParaRPr lang="en-GB" dirty="0" smtClean="0"/>
          </a:p>
          <a:p>
            <a:pPr marL="400050" lvl="1" indent="0">
              <a:buNone/>
            </a:pPr>
            <a:r>
              <a:rPr lang="en-GB" dirty="0" smtClean="0"/>
              <a:t>inspect(sort(m1, by="confidence")[1:4])</a:t>
            </a:r>
          </a:p>
          <a:p>
            <a:pPr marL="400050" lvl="1" indent="0">
              <a:buNone/>
            </a:pPr>
            <a:endParaRPr lang="en-GB" dirty="0" smtClean="0"/>
          </a:p>
          <a:p>
            <a:pPr marL="400050" lvl="1" indent="0">
              <a:buNone/>
            </a:pPr>
            <a:r>
              <a:rPr lang="en-GB" dirty="0" smtClean="0"/>
              <a:t>inspect(sort(m1, by="count")[1:4])</a:t>
            </a:r>
          </a:p>
        </p:txBody>
      </p:sp>
      <p:cxnSp>
        <p:nvCxnSpPr>
          <p:cNvPr id="6" name="Straight Connector 5"/>
          <p:cNvCxnSpPr/>
          <p:nvPr/>
        </p:nvCxnSpPr>
        <p:spPr>
          <a:xfrm>
            <a:off x="0" y="1196752"/>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07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sort by lift</a:t>
            </a:r>
            <a:endParaRPr lang="en-GB" dirty="0"/>
          </a:p>
        </p:txBody>
      </p:sp>
      <p:sp>
        <p:nvSpPr>
          <p:cNvPr id="5" name="Content Placeholder 2"/>
          <p:cNvSpPr>
            <a:spLocks noGrp="1"/>
          </p:cNvSpPr>
          <p:nvPr>
            <p:ph idx="1"/>
          </p:nvPr>
        </p:nvSpPr>
        <p:spPr>
          <a:xfrm>
            <a:off x="457200" y="3140968"/>
            <a:ext cx="8229600" cy="3384376"/>
          </a:xfrm>
        </p:spPr>
        <p:txBody>
          <a:bodyPr>
            <a:normAutofit/>
          </a:bodyPr>
          <a:lstStyle/>
          <a:p>
            <a:pPr marL="0" indent="0">
              <a:buNone/>
            </a:pPr>
            <a:r>
              <a:rPr lang="en-GB" dirty="0" smtClean="0"/>
              <a:t>Customers who bought </a:t>
            </a:r>
            <a:r>
              <a:rPr lang="en-GB" dirty="0" err="1" smtClean="0"/>
              <a:t>barries</a:t>
            </a:r>
            <a:r>
              <a:rPr lang="en-GB" dirty="0" smtClean="0"/>
              <a:t> will likely to buy whipped and or sour cream with a lift of 3.8 </a:t>
            </a:r>
          </a:p>
          <a:p>
            <a:pPr marL="0" indent="0">
              <a:buNone/>
            </a:pPr>
            <a:endParaRPr lang="en-GB" dirty="0"/>
          </a:p>
          <a:p>
            <a:pPr marL="0" indent="0">
              <a:buNone/>
            </a:pPr>
            <a:r>
              <a:rPr lang="en-GB" dirty="0" smtClean="0"/>
              <a:t>Whipped and cream shows up 3.8 times more in general transactions</a:t>
            </a:r>
          </a:p>
          <a:p>
            <a:pPr marL="0" indent="0">
              <a:buNone/>
            </a:pPr>
            <a:r>
              <a:rPr lang="en-GB" dirty="0" smtClean="0"/>
              <a:t>These rules help in grocery setting in shelves</a:t>
            </a:r>
          </a:p>
        </p:txBody>
      </p:sp>
      <p:cxnSp>
        <p:nvCxnSpPr>
          <p:cNvPr id="6" name="Straight Connector 5"/>
          <p:cNvCxnSpPr/>
          <p:nvPr/>
        </p:nvCxnSpPr>
        <p:spPr>
          <a:xfrm>
            <a:off x="0" y="1196752"/>
            <a:ext cx="9144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66" y="1412776"/>
            <a:ext cx="8480414" cy="143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3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Association rule</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rmAutofit/>
          </a:bodyPr>
          <a:lstStyle/>
          <a:p>
            <a:pPr algn="l"/>
            <a:endParaRPr lang="en-GB" sz="1600" dirty="0"/>
          </a:p>
          <a:p>
            <a:pPr marL="342900" lvl="0" indent="-342900" algn="l" eaLnBrk="0" fontAlgn="base" hangingPunct="0">
              <a:lnSpc>
                <a:spcPct val="90000"/>
              </a:lnSpc>
              <a:spcAft>
                <a:spcPct val="0"/>
              </a:spcAft>
              <a:buSzPct val="50000"/>
              <a:buFont typeface="Monotype Sorts" pitchFamily="2" charset="2"/>
              <a:buChar char="l"/>
            </a:pPr>
            <a:r>
              <a:rPr kumimoji="0" lang="en-GB" sz="2800" b="0" i="0" u="none" strike="noStrike" kern="0" cap="none" spc="0" normalizeH="0" baseline="0" noProof="0" dirty="0" smtClean="0">
                <a:ln>
                  <a:noFill/>
                </a:ln>
                <a:solidFill>
                  <a:srgbClr val="000000"/>
                </a:solidFill>
                <a:effectLst/>
                <a:uLnTx/>
                <a:uFillTx/>
                <a:latin typeface="Arial"/>
                <a:ea typeface="+mn-ea"/>
                <a:cs typeface="+mn-cs"/>
              </a:rPr>
              <a:t>Find all the rules that have “bread” as consequent.</a:t>
            </a:r>
          </a:p>
          <a:p>
            <a:pPr marL="342900" lvl="0" indent="-342900" algn="l" eaLnBrk="0" fontAlgn="base" hangingPunct="0">
              <a:lnSpc>
                <a:spcPct val="90000"/>
              </a:lnSpc>
              <a:spcAft>
                <a:spcPct val="0"/>
              </a:spcAft>
              <a:buSzPct val="50000"/>
              <a:buFont typeface="Monotype Sorts" pitchFamily="2" charset="2"/>
              <a:buChar char="l"/>
            </a:pPr>
            <a:r>
              <a:rPr kumimoji="0" lang="en-GB" sz="2800" b="0" i="0" u="none" strike="noStrike" kern="0" cap="none" spc="0" normalizeH="0" baseline="0" noProof="0" dirty="0" smtClean="0">
                <a:ln>
                  <a:noFill/>
                </a:ln>
                <a:solidFill>
                  <a:srgbClr val="000000"/>
                </a:solidFill>
                <a:effectLst/>
                <a:uLnTx/>
                <a:uFillTx/>
                <a:latin typeface="Arial"/>
                <a:ea typeface="+mn-ea"/>
                <a:cs typeface="+mn-cs"/>
              </a:rPr>
              <a:t>Find all rules that have “Diet Coke” in the antecedent.</a:t>
            </a:r>
          </a:p>
          <a:p>
            <a:pPr marL="342900" lvl="0" indent="-342900" algn="l" eaLnBrk="0" fontAlgn="base" hangingPunct="0">
              <a:lnSpc>
                <a:spcPct val="90000"/>
              </a:lnSpc>
              <a:spcAft>
                <a:spcPct val="0"/>
              </a:spcAft>
              <a:buSzPct val="50000"/>
              <a:buFont typeface="Monotype Sorts" pitchFamily="2" charset="2"/>
              <a:buChar char="l"/>
            </a:pPr>
            <a:r>
              <a:rPr kumimoji="0" lang="en-GB" sz="2800" b="0" i="0" u="none" strike="noStrike" kern="0" cap="none" spc="0" normalizeH="0" baseline="0" noProof="0" dirty="0" smtClean="0">
                <a:ln>
                  <a:noFill/>
                </a:ln>
                <a:solidFill>
                  <a:srgbClr val="000000"/>
                </a:solidFill>
                <a:effectLst/>
                <a:uLnTx/>
                <a:uFillTx/>
                <a:latin typeface="Arial"/>
                <a:ea typeface="+mn-ea"/>
                <a:cs typeface="+mn-cs"/>
              </a:rPr>
              <a:t>Find all rules that have “sausage” in the antecedent and “mustard” in the consequent.</a:t>
            </a:r>
          </a:p>
          <a:p>
            <a:pPr marL="342900" lvl="0" indent="-342900" algn="l" eaLnBrk="0" fontAlgn="base" hangingPunct="0">
              <a:lnSpc>
                <a:spcPct val="90000"/>
              </a:lnSpc>
              <a:spcAft>
                <a:spcPct val="0"/>
              </a:spcAft>
              <a:buSzPct val="50000"/>
              <a:buFont typeface="Monotype Sorts" pitchFamily="2" charset="2"/>
              <a:buChar char="l"/>
            </a:pPr>
            <a:r>
              <a:rPr kumimoji="0" lang="en-GB" sz="2800" b="0" i="0" u="none" strike="noStrike" kern="0" cap="none" spc="0" normalizeH="0" baseline="0" noProof="0" dirty="0" smtClean="0">
                <a:ln>
                  <a:noFill/>
                </a:ln>
                <a:solidFill>
                  <a:srgbClr val="000000"/>
                </a:solidFill>
                <a:effectLst/>
                <a:uLnTx/>
                <a:uFillTx/>
                <a:latin typeface="Arial"/>
                <a:ea typeface="+mn-ea"/>
                <a:cs typeface="+mn-cs"/>
              </a:rPr>
              <a:t>Find all the rules relating items located on shelves A and B in the store.</a:t>
            </a:r>
          </a:p>
          <a:p>
            <a:pPr marL="342900" lvl="0" indent="-342900" algn="l" eaLnBrk="0" fontAlgn="base" hangingPunct="0">
              <a:lnSpc>
                <a:spcPct val="90000"/>
              </a:lnSpc>
              <a:spcAft>
                <a:spcPct val="0"/>
              </a:spcAft>
              <a:buSzPct val="50000"/>
              <a:buFont typeface="Monotype Sorts" pitchFamily="2" charset="2"/>
              <a:buChar char="l"/>
            </a:pPr>
            <a:r>
              <a:rPr kumimoji="0" lang="en-GB" sz="2800" b="0" i="0" u="none" strike="noStrike" kern="0" cap="none" spc="0" normalizeH="0" baseline="0" noProof="0" dirty="0" smtClean="0">
                <a:ln>
                  <a:noFill/>
                </a:ln>
                <a:solidFill>
                  <a:srgbClr val="000000"/>
                </a:solidFill>
                <a:effectLst/>
                <a:uLnTx/>
                <a:uFillTx/>
                <a:latin typeface="Arial"/>
                <a:ea typeface="+mn-ea"/>
                <a:cs typeface="+mn-cs"/>
              </a:rPr>
              <a:t>Find the “best” (most </a:t>
            </a:r>
            <a:r>
              <a:rPr kumimoji="0" lang="en-GB" sz="2800" b="0" i="1" u="none" strike="noStrike" kern="0" cap="none" spc="0" normalizeH="0" baseline="0" noProof="0" dirty="0" smtClean="0">
                <a:ln>
                  <a:noFill/>
                </a:ln>
                <a:solidFill>
                  <a:srgbClr val="000099"/>
                </a:solidFill>
                <a:effectLst/>
                <a:uLnTx/>
                <a:uFillTx/>
                <a:latin typeface="Arial"/>
                <a:ea typeface="+mn-ea"/>
                <a:cs typeface="+mn-cs"/>
              </a:rPr>
              <a:t>confident</a:t>
            </a:r>
            <a:r>
              <a:rPr kumimoji="0" lang="en-GB" sz="2800" b="0" i="0" u="none" strike="noStrike" kern="0" cap="none" spc="0" normalizeH="0" baseline="0" noProof="0" dirty="0" smtClean="0">
                <a:ln>
                  <a:noFill/>
                </a:ln>
                <a:solidFill>
                  <a:srgbClr val="000000"/>
                </a:solidFill>
                <a:effectLst/>
                <a:uLnTx/>
                <a:uFillTx/>
                <a:latin typeface="Arial"/>
                <a:ea typeface="+mn-ea"/>
                <a:cs typeface="+mn-cs"/>
              </a:rPr>
              <a:t>) </a:t>
            </a:r>
            <a:r>
              <a:rPr kumimoji="0" lang="en-GB" sz="2800" b="0" i="1" u="none" strike="noStrike" kern="0" cap="none" spc="0" normalizeH="0" baseline="0" noProof="0" dirty="0" smtClean="0">
                <a:ln>
                  <a:noFill/>
                </a:ln>
                <a:solidFill>
                  <a:srgbClr val="000000"/>
                </a:solidFill>
                <a:effectLst/>
                <a:uLnTx/>
                <a:uFillTx/>
                <a:latin typeface="Arial"/>
                <a:ea typeface="+mn-ea"/>
                <a:cs typeface="+mn-cs"/>
              </a:rPr>
              <a:t>k</a:t>
            </a:r>
            <a:r>
              <a:rPr kumimoji="0" lang="en-GB" sz="2800" b="0" i="0" u="none" strike="noStrike" kern="0" cap="none" spc="0" normalizeH="0" baseline="0" noProof="0" dirty="0" smtClean="0">
                <a:ln>
                  <a:noFill/>
                </a:ln>
                <a:solidFill>
                  <a:srgbClr val="000000"/>
                </a:solidFill>
                <a:effectLst/>
                <a:uLnTx/>
                <a:uFillTx/>
                <a:latin typeface="Arial"/>
                <a:ea typeface="+mn-ea"/>
                <a:cs typeface="+mn-cs"/>
              </a:rPr>
              <a:t> rules  that have “margarine” in the consequent.</a:t>
            </a:r>
            <a:endParaRPr kumimoji="0" lang="en-AU" sz="28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0469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Association rule help us</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rmAutofit/>
          </a:bodyPr>
          <a:lstStyle/>
          <a:p>
            <a:pPr algn="l"/>
            <a:endParaRPr lang="en-GB" sz="1600" dirty="0"/>
          </a:p>
          <a:p>
            <a:pPr marL="342900" lvl="0" indent="-342900" algn="l" eaLnBrk="0" fontAlgn="base" hangingPunct="0">
              <a:lnSpc>
                <a:spcPct val="90000"/>
              </a:lnSpc>
              <a:spcAft>
                <a:spcPct val="0"/>
              </a:spcAft>
              <a:buSzPct val="50000"/>
              <a:buFont typeface="Monotype Sorts" pitchFamily="2" charset="2"/>
              <a:buChar char="l"/>
            </a:pPr>
            <a:r>
              <a:rPr lang="en-GB" sz="2800" dirty="0" smtClean="0">
                <a:solidFill>
                  <a:srgbClr val="000000"/>
                </a:solidFill>
                <a:effectLst/>
                <a:latin typeface="Arial"/>
                <a:ea typeface="Times New Roman"/>
              </a:rPr>
              <a:t>placing things </a:t>
            </a:r>
            <a:r>
              <a:rPr lang="en-GB" sz="2800" dirty="0" smtClean="0">
                <a:solidFill>
                  <a:srgbClr val="000000"/>
                </a:solidFill>
                <a:effectLst/>
                <a:latin typeface="Arial"/>
                <a:ea typeface="Times New Roman"/>
              </a:rPr>
              <a:t>near </a:t>
            </a:r>
            <a:r>
              <a:rPr lang="en-GB" sz="2800" dirty="0" smtClean="0">
                <a:solidFill>
                  <a:srgbClr val="000000"/>
                </a:solidFill>
                <a:effectLst/>
                <a:latin typeface="Arial"/>
                <a:ea typeface="Times New Roman"/>
              </a:rPr>
              <a:t>to things that are associated </a:t>
            </a:r>
            <a:r>
              <a:rPr lang="en-GB" sz="2800" dirty="0" smtClean="0">
                <a:solidFill>
                  <a:srgbClr val="000000"/>
                </a:solidFill>
                <a:effectLst/>
                <a:latin typeface="Arial"/>
                <a:ea typeface="Times New Roman"/>
              </a:rPr>
              <a:t>to </a:t>
            </a:r>
            <a:r>
              <a:rPr lang="en-GB" sz="2800" dirty="0" smtClean="0">
                <a:solidFill>
                  <a:srgbClr val="000000"/>
                </a:solidFill>
                <a:effectLst/>
                <a:latin typeface="Arial"/>
                <a:ea typeface="Times New Roman"/>
              </a:rPr>
              <a:t>each other on the shelves in a physical store</a:t>
            </a:r>
          </a:p>
          <a:p>
            <a:pPr marL="342900" lvl="0" indent="-342900" algn="l" eaLnBrk="0" fontAlgn="base" hangingPunct="0">
              <a:lnSpc>
                <a:spcPct val="90000"/>
              </a:lnSpc>
              <a:spcAft>
                <a:spcPct val="0"/>
              </a:spcAft>
              <a:buSzPct val="50000"/>
              <a:buFont typeface="Monotype Sorts" pitchFamily="2" charset="2"/>
              <a:buChar char="l"/>
            </a:pPr>
            <a:r>
              <a:rPr lang="en-GB" sz="2800" dirty="0" smtClean="0">
                <a:solidFill>
                  <a:srgbClr val="000000"/>
                </a:solidFill>
                <a:effectLst/>
                <a:latin typeface="Arial"/>
                <a:ea typeface="Times New Roman"/>
              </a:rPr>
              <a:t>it's also used for music recommendation systems</a:t>
            </a:r>
          </a:p>
          <a:p>
            <a:pPr marL="342900" lvl="0" indent="-342900" algn="l" eaLnBrk="0" fontAlgn="base" hangingPunct="0">
              <a:lnSpc>
                <a:spcPct val="90000"/>
              </a:lnSpc>
              <a:spcAft>
                <a:spcPct val="0"/>
              </a:spcAft>
              <a:buSzPct val="50000"/>
              <a:buFont typeface="Monotype Sorts" pitchFamily="2" charset="2"/>
              <a:buChar char="l"/>
            </a:pPr>
            <a:r>
              <a:rPr lang="en-GB" sz="2800" dirty="0" smtClean="0">
                <a:solidFill>
                  <a:srgbClr val="000000"/>
                </a:solidFill>
                <a:effectLst/>
                <a:latin typeface="Arial"/>
                <a:ea typeface="Times New Roman"/>
              </a:rPr>
              <a:t>on websites where to place advertisements where to place articles and content in general</a:t>
            </a:r>
            <a:endParaRPr kumimoji="0" lang="en-AU" sz="28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09187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rmAutofit/>
          </a:bodyPr>
          <a:lstStyle/>
          <a:p>
            <a:pPr algn="just">
              <a:lnSpc>
                <a:spcPct val="150000"/>
              </a:lnSpc>
            </a:pPr>
            <a:r>
              <a:rPr lang="en-GB" sz="2800" dirty="0" smtClean="0">
                <a:solidFill>
                  <a:srgbClr val="000000"/>
                </a:solidFill>
                <a:effectLst/>
                <a:latin typeface="Arial"/>
                <a:ea typeface="Times New Roman"/>
              </a:rPr>
              <a:t>Market Basket analysis in a grocery store so </a:t>
            </a:r>
            <a:r>
              <a:rPr lang="en-GB" sz="2800" dirty="0" smtClean="0">
                <a:solidFill>
                  <a:srgbClr val="000000"/>
                </a:solidFill>
                <a:effectLst/>
                <a:latin typeface="Arial"/>
                <a:ea typeface="Times New Roman"/>
              </a:rPr>
              <a:t>this </a:t>
            </a:r>
            <a:r>
              <a:rPr lang="en-GB" sz="2800" dirty="0" smtClean="0">
                <a:solidFill>
                  <a:srgbClr val="000000"/>
                </a:solidFill>
                <a:effectLst/>
                <a:latin typeface="Arial"/>
                <a:ea typeface="Times New Roman"/>
              </a:rPr>
              <a:t>data set is a quite popular among data scientists it's used to illustrate these techniques and other techniques as well machine </a:t>
            </a:r>
            <a:r>
              <a:rPr lang="en-GB" sz="2800" smtClean="0">
                <a:solidFill>
                  <a:srgbClr val="000000"/>
                </a:solidFill>
                <a:effectLst/>
                <a:latin typeface="Arial"/>
                <a:ea typeface="Times New Roman"/>
              </a:rPr>
              <a:t>learning </a:t>
            </a:r>
            <a:r>
              <a:rPr lang="en-GB" sz="2800" smtClean="0">
                <a:solidFill>
                  <a:srgbClr val="000000"/>
                </a:solidFill>
                <a:effectLst/>
                <a:latin typeface="Arial"/>
                <a:ea typeface="Times New Roman"/>
              </a:rPr>
              <a:t>techniques</a:t>
            </a:r>
            <a:endParaRPr kumimoji="0" lang="en-AU" sz="28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99052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Autofit/>
          </a:bodyPr>
          <a:lstStyle/>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there is no target feature to learn the model</a:t>
            </a:r>
          </a:p>
          <a:p>
            <a:pPr algn="l"/>
            <a:endParaRPr kumimoji="0" lang="en-GB" b="0" i="0" u="none" strike="noStrike" kern="0" cap="none" spc="0" normalizeH="0" baseline="0" noProof="0" dirty="0" smtClean="0">
              <a:ln>
                <a:noFill/>
              </a:ln>
              <a:solidFill>
                <a:srgbClr val="000000"/>
              </a:solidFill>
              <a:effectLst/>
              <a:uLnTx/>
              <a:uFillTx/>
              <a:latin typeface="Arial"/>
              <a:ea typeface="+mn-ea"/>
              <a:cs typeface="+mn-cs"/>
            </a:endParaRPr>
          </a:p>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for example if a customer buy butter and jam then there is a high probability of purchasing bread</a:t>
            </a: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5986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a:t>
            </a:r>
            <a:endParaRPr lang="en-GB" sz="2800" dirty="0">
              <a:solidFill>
                <a:schemeClr val="bg1">
                  <a:lumMod val="65000"/>
                </a:schemeClr>
              </a:solidFill>
            </a:endParaRPr>
          </a:p>
        </p:txBody>
      </p:sp>
      <p:sp>
        <p:nvSpPr>
          <p:cNvPr id="3" name="Subtitle 2"/>
          <p:cNvSpPr>
            <a:spLocks noGrp="1"/>
          </p:cNvSpPr>
          <p:nvPr>
            <p:ph type="subTitle" idx="1"/>
          </p:nvPr>
        </p:nvSpPr>
        <p:spPr>
          <a:xfrm>
            <a:off x="539552" y="1700808"/>
            <a:ext cx="8064896" cy="4680520"/>
          </a:xfrm>
        </p:spPr>
        <p:txBody>
          <a:bodyPr>
            <a:noAutofit/>
          </a:bodyPr>
          <a:lstStyle/>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This type of data is unstructured because each row represent a transaction</a:t>
            </a:r>
            <a:r>
              <a:rPr kumimoji="0" lang="en-GB" b="0" i="0" u="none" strike="noStrike" kern="0" cap="none" spc="0" normalizeH="0" noProof="0" dirty="0" smtClean="0">
                <a:ln>
                  <a:noFill/>
                </a:ln>
                <a:solidFill>
                  <a:srgbClr val="000000"/>
                </a:solidFill>
                <a:effectLst/>
                <a:uLnTx/>
                <a:uFillTx/>
                <a:latin typeface="Arial"/>
                <a:ea typeface="+mn-ea"/>
                <a:cs typeface="+mn-cs"/>
              </a:rPr>
              <a:t> </a:t>
            </a:r>
            <a:r>
              <a:rPr kumimoji="0" lang="en-GB" b="0" i="0" u="none" strike="noStrike" kern="0" cap="none" spc="0" normalizeH="0" baseline="0" noProof="0" dirty="0" smtClean="0">
                <a:ln>
                  <a:noFill/>
                </a:ln>
                <a:solidFill>
                  <a:srgbClr val="000000"/>
                </a:solidFill>
                <a:effectLst/>
                <a:uLnTx/>
                <a:uFillTx/>
                <a:latin typeface="Arial"/>
                <a:ea typeface="+mn-ea"/>
                <a:cs typeface="+mn-cs"/>
              </a:rPr>
              <a:t>but there will not be same number of columns in each </a:t>
            </a:r>
            <a:r>
              <a:rPr kumimoji="0" lang="en-GB" b="0" i="0" u="none" strike="noStrike" kern="0" cap="none" spc="0" normalizeH="0" baseline="0" noProof="0" dirty="0" err="1" smtClean="0">
                <a:ln>
                  <a:noFill/>
                </a:ln>
                <a:solidFill>
                  <a:srgbClr val="000000"/>
                </a:solidFill>
                <a:effectLst/>
                <a:uLnTx/>
                <a:uFillTx/>
                <a:latin typeface="Arial"/>
                <a:ea typeface="+mn-ea"/>
                <a:cs typeface="+mn-cs"/>
              </a:rPr>
              <a:t>transacation</a:t>
            </a:r>
            <a:endParaRPr kumimoji="0" lang="en-GB" b="0" i="0" u="none" strike="noStrike" kern="0" cap="none" spc="0" normalizeH="0" baseline="0" noProof="0" dirty="0" smtClean="0">
              <a:ln>
                <a:noFill/>
              </a:ln>
              <a:solidFill>
                <a:srgbClr val="000000"/>
              </a:solidFill>
              <a:effectLst/>
              <a:uLnTx/>
              <a:uFillTx/>
              <a:latin typeface="Arial"/>
              <a:ea typeface="+mn-ea"/>
              <a:cs typeface="+mn-cs"/>
            </a:endParaRPr>
          </a:p>
          <a:p>
            <a:pPr algn="l"/>
            <a:endParaRPr kumimoji="0" lang="en-GB" b="0" i="0" u="none" strike="noStrike" kern="0" cap="none" spc="0" normalizeH="0" baseline="0" noProof="0" dirty="0" smtClean="0">
              <a:ln>
                <a:noFill/>
              </a:ln>
              <a:solidFill>
                <a:srgbClr val="000000"/>
              </a:solidFill>
              <a:effectLst/>
              <a:uLnTx/>
              <a:uFillTx/>
              <a:latin typeface="Arial"/>
              <a:ea typeface="+mn-ea"/>
              <a:cs typeface="+mn-cs"/>
            </a:endParaRPr>
          </a:p>
          <a:p>
            <a:pPr algn="l"/>
            <a:r>
              <a:rPr kumimoji="0" lang="en-GB" b="0" i="0" u="none" strike="noStrike" kern="0" cap="none" spc="0" normalizeH="0" baseline="0" noProof="0" dirty="0" smtClean="0">
                <a:ln>
                  <a:noFill/>
                </a:ln>
                <a:solidFill>
                  <a:srgbClr val="000000"/>
                </a:solidFill>
                <a:effectLst/>
                <a:uLnTx/>
                <a:uFillTx/>
                <a:latin typeface="Arial"/>
                <a:ea typeface="+mn-ea"/>
                <a:cs typeface="+mn-cs"/>
              </a:rPr>
              <a:t> may be some customer bought only 3 items but some took as many as they want so columns are not fixed for each row</a:t>
            </a: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1455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1"/>
            <a:ext cx="7772400" cy="1470025"/>
          </a:xfrm>
        </p:spPr>
        <p:txBody>
          <a:bodyPr>
            <a:normAutofit/>
          </a:bodyPr>
          <a:lstStyle/>
          <a:p>
            <a:r>
              <a:rPr lang="en-GB" dirty="0" smtClean="0"/>
              <a:t>Grocery Data – a look </a:t>
            </a:r>
            <a:endParaRPr lang="en-GB" sz="2800" dirty="0">
              <a:solidFill>
                <a:schemeClr val="bg1">
                  <a:lumMod val="65000"/>
                </a:schemeClr>
              </a:solidFill>
            </a:endParaRPr>
          </a:p>
        </p:txBody>
      </p:sp>
      <p:cxnSp>
        <p:nvCxnSpPr>
          <p:cNvPr id="4" name="Straight Connector 3"/>
          <p:cNvCxnSpPr/>
          <p:nvPr/>
        </p:nvCxnSpPr>
        <p:spPr>
          <a:xfrm>
            <a:off x="0" y="1484784"/>
            <a:ext cx="9144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36353"/>
            <a:ext cx="9026574" cy="226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a:spLocks noGrp="1"/>
          </p:cNvSpPr>
          <p:nvPr>
            <p:ph type="subTitle" idx="1"/>
          </p:nvPr>
        </p:nvSpPr>
        <p:spPr>
          <a:xfrm>
            <a:off x="251520" y="4149080"/>
            <a:ext cx="8640960" cy="2448272"/>
          </a:xfrm>
        </p:spPr>
        <p:txBody>
          <a:bodyPr>
            <a:noAutofit/>
          </a:bodyPr>
          <a:lstStyle/>
          <a:p>
            <a:pPr marL="457200" indent="-457200" algn="l">
              <a:buFont typeface="Arial" pitchFamily="34" charset="0"/>
              <a:buChar char="•"/>
            </a:pPr>
            <a:r>
              <a:rPr kumimoji="0" lang="en-AU" b="0" i="0" u="none" strike="noStrike" kern="0" cap="none" spc="0" normalizeH="0" baseline="0" noProof="0" dirty="0" smtClean="0">
                <a:ln>
                  <a:noFill/>
                </a:ln>
                <a:solidFill>
                  <a:srgbClr val="C00000"/>
                </a:solidFill>
                <a:effectLst/>
                <a:uLnTx/>
                <a:uFillTx/>
                <a:latin typeface="Arial"/>
                <a:ea typeface="+mn-ea"/>
                <a:cs typeface="+mn-cs"/>
              </a:rPr>
              <a:t>Each individual purchase</a:t>
            </a:r>
            <a:r>
              <a:rPr kumimoji="0" lang="en-AU" b="0" i="0" u="none" strike="noStrike" kern="0" cap="none" spc="0" normalizeH="0" noProof="0" dirty="0" smtClean="0">
                <a:ln>
                  <a:noFill/>
                </a:ln>
                <a:solidFill>
                  <a:srgbClr val="C00000"/>
                </a:solidFill>
                <a:effectLst/>
                <a:uLnTx/>
                <a:uFillTx/>
                <a:latin typeface="Arial"/>
                <a:ea typeface="+mn-ea"/>
                <a:cs typeface="+mn-cs"/>
              </a:rPr>
              <a:t> is in a </a:t>
            </a:r>
            <a:r>
              <a:rPr kumimoji="0" lang="en-AU" b="0" i="0" u="none" strike="noStrike" kern="0" cap="none" spc="0" normalizeH="0" baseline="0" noProof="0" dirty="0" smtClean="0">
                <a:ln>
                  <a:noFill/>
                </a:ln>
                <a:solidFill>
                  <a:srgbClr val="C00000"/>
                </a:solidFill>
                <a:effectLst/>
                <a:uLnTx/>
                <a:uFillTx/>
                <a:latin typeface="Arial"/>
                <a:ea typeface="+mn-ea"/>
                <a:cs typeface="+mn-cs"/>
              </a:rPr>
              <a:t>row</a:t>
            </a:r>
          </a:p>
          <a:p>
            <a:pPr marL="457200" indent="-457200" algn="l">
              <a:buFont typeface="Arial" pitchFamily="34" charset="0"/>
              <a:buChar char="•"/>
            </a:pPr>
            <a:r>
              <a:rPr kumimoji="0" lang="en-AU" b="0" i="0" u="none" strike="noStrike" kern="0" cap="none" spc="0" normalizeH="0" baseline="0" noProof="0" dirty="0" smtClean="0">
                <a:ln>
                  <a:noFill/>
                </a:ln>
                <a:solidFill>
                  <a:srgbClr val="C00000"/>
                </a:solidFill>
                <a:effectLst/>
                <a:uLnTx/>
                <a:uFillTx/>
                <a:latin typeface="Arial"/>
                <a:ea typeface="+mn-ea"/>
                <a:cs typeface="+mn-cs"/>
              </a:rPr>
              <a:t>Items are separated by commas</a:t>
            </a:r>
          </a:p>
          <a:p>
            <a:pPr marL="457200" indent="-457200" algn="l">
              <a:buFont typeface="Arial" pitchFamily="34" charset="0"/>
              <a:buChar char="•"/>
            </a:pPr>
            <a:r>
              <a:rPr lang="en-AU" kern="0" dirty="0" smtClean="0">
                <a:solidFill>
                  <a:srgbClr val="C00000"/>
                </a:solidFill>
                <a:latin typeface="Arial"/>
              </a:rPr>
              <a:t>Data doesn’t organized in tabular form</a:t>
            </a:r>
          </a:p>
          <a:p>
            <a:pPr marL="457200" indent="-457200" algn="l">
              <a:buFont typeface="Arial" pitchFamily="34" charset="0"/>
              <a:buChar char="•"/>
            </a:pPr>
            <a:r>
              <a:rPr kumimoji="0" lang="en-AU" b="0" i="0" u="none" strike="noStrike" kern="0" cap="none" spc="0" normalizeH="0" baseline="0" noProof="0" dirty="0" smtClean="0">
                <a:ln>
                  <a:noFill/>
                </a:ln>
                <a:solidFill>
                  <a:srgbClr val="C00000"/>
                </a:solidFill>
                <a:effectLst/>
                <a:uLnTx/>
                <a:uFillTx/>
                <a:latin typeface="Arial"/>
                <a:ea typeface="+mn-ea"/>
                <a:cs typeface="+mn-cs"/>
              </a:rPr>
              <a:t>5 col in row 1, 3 in row</a:t>
            </a:r>
            <a:r>
              <a:rPr kumimoji="0" lang="en-AU" b="0" i="0" u="none" strike="noStrike" kern="0" cap="none" spc="0" normalizeH="0" noProof="0" dirty="0" smtClean="0">
                <a:ln>
                  <a:noFill/>
                </a:ln>
                <a:solidFill>
                  <a:srgbClr val="C00000"/>
                </a:solidFill>
                <a:effectLst/>
                <a:uLnTx/>
                <a:uFillTx/>
                <a:latin typeface="Arial"/>
                <a:ea typeface="+mn-ea"/>
                <a:cs typeface="+mn-cs"/>
              </a:rPr>
              <a:t> 2, and 1 col in row3</a:t>
            </a:r>
            <a:endParaRPr kumimoji="0" lang="en-AU" b="0" i="0" u="none" strike="noStrike" kern="0" cap="none" spc="0" normalizeH="0" baseline="0" noProof="0" dirty="0">
              <a:ln>
                <a:noFill/>
              </a:ln>
              <a:solidFill>
                <a:srgbClr val="C00000"/>
              </a:solidFill>
              <a:effectLst/>
              <a:uLnTx/>
              <a:uFillTx/>
              <a:latin typeface="Arial"/>
              <a:ea typeface="+mn-ea"/>
              <a:cs typeface="+mn-cs"/>
            </a:endParaRPr>
          </a:p>
        </p:txBody>
      </p:sp>
      <p:sp>
        <p:nvSpPr>
          <p:cNvPr id="6" name="Oval 5"/>
          <p:cNvSpPr/>
          <p:nvPr/>
        </p:nvSpPr>
        <p:spPr>
          <a:xfrm>
            <a:off x="-252536" y="1772816"/>
            <a:ext cx="6588224" cy="288032"/>
          </a:xfrm>
          <a:prstGeom prst="ellipse">
            <a:avLst/>
          </a:prstGeom>
          <a:noFill/>
          <a:ln>
            <a:solidFill>
              <a:srgbClr val="FF0000"/>
            </a:solidFill>
          </a:ln>
          <a:effectLst>
            <a:glow rad="127000">
              <a:schemeClr val="accent1">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324194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3514</TotalTime>
  <Words>1188</Words>
  <Application>Microsoft Office PowerPoint</Application>
  <PresentationFormat>On-screen Show (4:3)</PresentationFormat>
  <Paragraphs>242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Analysing Market Basket</vt:lpstr>
      <vt:lpstr>Association rule An unsupervised learning model</vt:lpstr>
      <vt:lpstr>Association rule An unsupervised learning model</vt:lpstr>
      <vt:lpstr>Association rule</vt:lpstr>
      <vt:lpstr>Association rule help us</vt:lpstr>
      <vt:lpstr>Grocery Data </vt:lpstr>
      <vt:lpstr>Grocery Data </vt:lpstr>
      <vt:lpstr>Grocery Data </vt:lpstr>
      <vt:lpstr>Grocery Data – a look </vt:lpstr>
      <vt:lpstr>Grocery Data – a look </vt:lpstr>
      <vt:lpstr>Grocery Data – a look </vt:lpstr>
      <vt:lpstr>Sparse Matrix </vt:lpstr>
      <vt:lpstr>Sparse Matrix </vt:lpstr>
      <vt:lpstr>Triplet representation</vt:lpstr>
      <vt:lpstr>Triplet representation</vt:lpstr>
      <vt:lpstr>Triplet representation</vt:lpstr>
      <vt:lpstr>Linked List representation</vt:lpstr>
      <vt:lpstr>Grocery Data </vt:lpstr>
      <vt:lpstr>Grocery Data </vt:lpstr>
      <vt:lpstr>Grocery Data </vt:lpstr>
      <vt:lpstr>Grocery Data </vt:lpstr>
      <vt:lpstr>First three rows in groceries</vt:lpstr>
      <vt:lpstr>Finding occurrences of First item</vt:lpstr>
      <vt:lpstr>Probabilities and Frequencies</vt:lpstr>
      <vt:lpstr>Item Frequencies</vt:lpstr>
      <vt:lpstr>Item Frequencies</vt:lpstr>
      <vt:lpstr>Five Items having highest Support</vt:lpstr>
      <vt:lpstr>Twenty Items having highest Support</vt:lpstr>
      <vt:lpstr>Support of an Item</vt:lpstr>
      <vt:lpstr>Confidence of an item</vt:lpstr>
      <vt:lpstr>Support of an Item</vt:lpstr>
      <vt:lpstr>Support of an Item</vt:lpstr>
      <vt:lpstr>PowerPoint Presentation</vt:lpstr>
      <vt:lpstr>Apriori model Summary</vt:lpstr>
      <vt:lpstr>Apriori model Summary</vt:lpstr>
      <vt:lpstr>Apriori model Summary</vt:lpstr>
      <vt:lpstr>Apriori Summary 2 rules</vt:lpstr>
      <vt:lpstr>Apriori inspect</vt:lpstr>
      <vt:lpstr>Output sort by lift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38</cp:revision>
  <dcterms:created xsi:type="dcterms:W3CDTF">2018-10-12T01:13:05Z</dcterms:created>
  <dcterms:modified xsi:type="dcterms:W3CDTF">2018-11-19T06:57:27Z</dcterms:modified>
</cp:coreProperties>
</file>