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6" r:id="rId4"/>
    <p:sldId id="268" r:id="rId5"/>
    <p:sldId id="284" r:id="rId6"/>
    <p:sldId id="274" r:id="rId7"/>
    <p:sldId id="257" r:id="rId8"/>
    <p:sldId id="273" r:id="rId9"/>
    <p:sldId id="258" r:id="rId10"/>
    <p:sldId id="259" r:id="rId11"/>
    <p:sldId id="260" r:id="rId12"/>
    <p:sldId id="261" r:id="rId13"/>
    <p:sldId id="262" r:id="rId14"/>
    <p:sldId id="263" r:id="rId15"/>
    <p:sldId id="264" r:id="rId16"/>
    <p:sldId id="265" r:id="rId17"/>
    <p:sldId id="283" r:id="rId18"/>
    <p:sldId id="269" r:id="rId19"/>
    <p:sldId id="270" r:id="rId20"/>
    <p:sldId id="271" r:id="rId21"/>
    <p:sldId id="275" r:id="rId22"/>
    <p:sldId id="276" r:id="rId23"/>
    <p:sldId id="277" r:id="rId24"/>
    <p:sldId id="278" r:id="rId25"/>
    <p:sldId id="279"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33325-9499-4B82-9546-E838D18C2615}"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92ABF-D783-4AD4-B489-2E85B3EBA48E}" type="slidenum">
              <a:rPr lang="en-US" smtClean="0"/>
              <a:t>‹#›</a:t>
            </a:fld>
            <a:endParaRPr lang="en-US"/>
          </a:p>
        </p:txBody>
      </p:sp>
    </p:spTree>
    <p:extLst>
      <p:ext uri="{BB962C8B-B14F-4D97-AF65-F5344CB8AC3E}">
        <p14:creationId xmlns:p14="http://schemas.microsoft.com/office/powerpoint/2010/main" val="383327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33325-9499-4B82-9546-E838D18C2615}"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92ABF-D783-4AD4-B489-2E85B3EBA48E}" type="slidenum">
              <a:rPr lang="en-US" smtClean="0"/>
              <a:t>‹#›</a:t>
            </a:fld>
            <a:endParaRPr lang="en-US"/>
          </a:p>
        </p:txBody>
      </p:sp>
    </p:spTree>
    <p:extLst>
      <p:ext uri="{BB962C8B-B14F-4D97-AF65-F5344CB8AC3E}">
        <p14:creationId xmlns:p14="http://schemas.microsoft.com/office/powerpoint/2010/main" val="145668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33325-9499-4B82-9546-E838D18C2615}"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92ABF-D783-4AD4-B489-2E85B3EBA48E}" type="slidenum">
              <a:rPr lang="en-US" smtClean="0"/>
              <a:t>‹#›</a:t>
            </a:fld>
            <a:endParaRPr lang="en-US"/>
          </a:p>
        </p:txBody>
      </p:sp>
    </p:spTree>
    <p:extLst>
      <p:ext uri="{BB962C8B-B14F-4D97-AF65-F5344CB8AC3E}">
        <p14:creationId xmlns:p14="http://schemas.microsoft.com/office/powerpoint/2010/main" val="202668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33325-9499-4B82-9546-E838D18C2615}"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92ABF-D783-4AD4-B489-2E85B3EBA48E}" type="slidenum">
              <a:rPr lang="en-US" smtClean="0"/>
              <a:t>‹#›</a:t>
            </a:fld>
            <a:endParaRPr lang="en-US"/>
          </a:p>
        </p:txBody>
      </p:sp>
    </p:spTree>
    <p:extLst>
      <p:ext uri="{BB962C8B-B14F-4D97-AF65-F5344CB8AC3E}">
        <p14:creationId xmlns:p14="http://schemas.microsoft.com/office/powerpoint/2010/main" val="148283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33325-9499-4B82-9546-E838D18C2615}"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92ABF-D783-4AD4-B489-2E85B3EBA48E}" type="slidenum">
              <a:rPr lang="en-US" smtClean="0"/>
              <a:t>‹#›</a:t>
            </a:fld>
            <a:endParaRPr lang="en-US"/>
          </a:p>
        </p:txBody>
      </p:sp>
    </p:spTree>
    <p:extLst>
      <p:ext uri="{BB962C8B-B14F-4D97-AF65-F5344CB8AC3E}">
        <p14:creationId xmlns:p14="http://schemas.microsoft.com/office/powerpoint/2010/main" val="3414673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33325-9499-4B82-9546-E838D18C2615}" type="datetimeFigureOut">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92ABF-D783-4AD4-B489-2E85B3EBA48E}" type="slidenum">
              <a:rPr lang="en-US" smtClean="0"/>
              <a:t>‹#›</a:t>
            </a:fld>
            <a:endParaRPr lang="en-US"/>
          </a:p>
        </p:txBody>
      </p:sp>
    </p:spTree>
    <p:extLst>
      <p:ext uri="{BB962C8B-B14F-4D97-AF65-F5344CB8AC3E}">
        <p14:creationId xmlns:p14="http://schemas.microsoft.com/office/powerpoint/2010/main" val="332327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33325-9499-4B82-9546-E838D18C2615}" type="datetimeFigureOut">
              <a:rPr lang="en-US" smtClean="0"/>
              <a:t>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192ABF-D783-4AD4-B489-2E85B3EBA48E}" type="slidenum">
              <a:rPr lang="en-US" smtClean="0"/>
              <a:t>‹#›</a:t>
            </a:fld>
            <a:endParaRPr lang="en-US"/>
          </a:p>
        </p:txBody>
      </p:sp>
    </p:spTree>
    <p:extLst>
      <p:ext uri="{BB962C8B-B14F-4D97-AF65-F5344CB8AC3E}">
        <p14:creationId xmlns:p14="http://schemas.microsoft.com/office/powerpoint/2010/main" val="429388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33325-9499-4B82-9546-E838D18C2615}" type="datetimeFigureOut">
              <a:rPr lang="en-US" smtClean="0"/>
              <a:t>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192ABF-D783-4AD4-B489-2E85B3EBA48E}" type="slidenum">
              <a:rPr lang="en-US" smtClean="0"/>
              <a:t>‹#›</a:t>
            </a:fld>
            <a:endParaRPr lang="en-US"/>
          </a:p>
        </p:txBody>
      </p:sp>
    </p:spTree>
    <p:extLst>
      <p:ext uri="{BB962C8B-B14F-4D97-AF65-F5344CB8AC3E}">
        <p14:creationId xmlns:p14="http://schemas.microsoft.com/office/powerpoint/2010/main" val="264334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33325-9499-4B82-9546-E838D18C2615}" type="datetimeFigureOut">
              <a:rPr lang="en-US" smtClean="0"/>
              <a:t>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192ABF-D783-4AD4-B489-2E85B3EBA48E}" type="slidenum">
              <a:rPr lang="en-US" smtClean="0"/>
              <a:t>‹#›</a:t>
            </a:fld>
            <a:endParaRPr lang="en-US"/>
          </a:p>
        </p:txBody>
      </p:sp>
    </p:spTree>
    <p:extLst>
      <p:ext uri="{BB962C8B-B14F-4D97-AF65-F5344CB8AC3E}">
        <p14:creationId xmlns:p14="http://schemas.microsoft.com/office/powerpoint/2010/main" val="350140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33325-9499-4B82-9546-E838D18C2615}" type="datetimeFigureOut">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92ABF-D783-4AD4-B489-2E85B3EBA48E}" type="slidenum">
              <a:rPr lang="en-US" smtClean="0"/>
              <a:t>‹#›</a:t>
            </a:fld>
            <a:endParaRPr lang="en-US"/>
          </a:p>
        </p:txBody>
      </p:sp>
    </p:spTree>
    <p:extLst>
      <p:ext uri="{BB962C8B-B14F-4D97-AF65-F5344CB8AC3E}">
        <p14:creationId xmlns:p14="http://schemas.microsoft.com/office/powerpoint/2010/main" val="1175174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33325-9499-4B82-9546-E838D18C2615}" type="datetimeFigureOut">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92ABF-D783-4AD4-B489-2E85B3EBA48E}" type="slidenum">
              <a:rPr lang="en-US" smtClean="0"/>
              <a:t>‹#›</a:t>
            </a:fld>
            <a:endParaRPr lang="en-US"/>
          </a:p>
        </p:txBody>
      </p:sp>
    </p:spTree>
    <p:extLst>
      <p:ext uri="{BB962C8B-B14F-4D97-AF65-F5344CB8AC3E}">
        <p14:creationId xmlns:p14="http://schemas.microsoft.com/office/powerpoint/2010/main" val="3212142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33325-9499-4B82-9546-E838D18C2615}" type="datetimeFigureOut">
              <a:rPr lang="en-US" smtClean="0"/>
              <a:t>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92ABF-D783-4AD4-B489-2E85B3EBA48E}" type="slidenum">
              <a:rPr lang="en-US" smtClean="0"/>
              <a:t>‹#›</a:t>
            </a:fld>
            <a:endParaRPr lang="en-US"/>
          </a:p>
        </p:txBody>
      </p:sp>
    </p:spTree>
    <p:extLst>
      <p:ext uri="{BB962C8B-B14F-4D97-AF65-F5344CB8AC3E}">
        <p14:creationId xmlns:p14="http://schemas.microsoft.com/office/powerpoint/2010/main" val="506875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441575"/>
          </a:xfrm>
        </p:spPr>
        <p:txBody>
          <a:bodyPr>
            <a:normAutofit fontScale="90000"/>
          </a:bodyPr>
          <a:lstStyle/>
          <a:p>
            <a:pPr algn="r"/>
            <a:r>
              <a:rPr lang="en-US" dirty="0" smtClean="0">
                <a:solidFill>
                  <a:srgbClr val="0000FF"/>
                </a:solidFill>
                <a:latin typeface="Tahoma"/>
              </a:rPr>
              <a:t/>
            </a:r>
            <a:br>
              <a:rPr lang="en-US" dirty="0" smtClean="0">
                <a:solidFill>
                  <a:srgbClr val="0000FF"/>
                </a:solidFill>
                <a:latin typeface="Tahoma"/>
              </a:rPr>
            </a:br>
            <a:r>
              <a:rPr lang="en-US" dirty="0" smtClean="0">
                <a:solidFill>
                  <a:srgbClr val="0000FF"/>
                </a:solidFill>
                <a:latin typeface="Tahoma"/>
              </a:rPr>
              <a:t/>
            </a:r>
            <a:br>
              <a:rPr lang="en-US" dirty="0" smtClean="0">
                <a:solidFill>
                  <a:srgbClr val="0000FF"/>
                </a:solidFill>
                <a:latin typeface="Tahoma"/>
              </a:rPr>
            </a:br>
            <a:r>
              <a:rPr lang="en-US" dirty="0" smtClean="0">
                <a:solidFill>
                  <a:srgbClr val="0000FF"/>
                </a:solidFill>
                <a:latin typeface="Tahoma"/>
              </a:rPr>
              <a:t>Data Science</a:t>
            </a:r>
            <a:br>
              <a:rPr lang="en-US" dirty="0" smtClean="0">
                <a:solidFill>
                  <a:srgbClr val="0000FF"/>
                </a:solidFill>
                <a:latin typeface="Tahoma"/>
              </a:rPr>
            </a:br>
            <a:r>
              <a:rPr lang="en-US" sz="3100" dirty="0" smtClean="0"/>
              <a:t>Data </a:t>
            </a:r>
            <a:r>
              <a:rPr lang="en-US" sz="3100" dirty="0"/>
              <a:t>Intensive Computing</a:t>
            </a:r>
            <a:r>
              <a:rPr lang="en-US" sz="3100" dirty="0" smtClean="0"/>
              <a:t> </a:t>
            </a:r>
            <a:r>
              <a:rPr lang="en-US" dirty="0" smtClean="0"/>
              <a:t/>
            </a:r>
            <a:br>
              <a:rPr lang="en-US" dirty="0" smtClean="0"/>
            </a:br>
            <a:r>
              <a:rPr lang="en-US" dirty="0" smtClean="0">
                <a:solidFill>
                  <a:srgbClr val="0000FF"/>
                </a:solidFill>
                <a:latin typeface="Tahoma"/>
              </a:rPr>
              <a:t/>
            </a:r>
            <a:br>
              <a:rPr lang="en-US" dirty="0" smtClean="0">
                <a:solidFill>
                  <a:srgbClr val="0000FF"/>
                </a:solidFill>
                <a:latin typeface="Tahoma"/>
              </a:rPr>
            </a:br>
            <a:endParaRPr lang="en-US" dirty="0">
              <a:solidFill>
                <a:srgbClr val="0000FF"/>
              </a:solidFill>
              <a:latin typeface="Tahoma"/>
            </a:endParaRPr>
          </a:p>
        </p:txBody>
      </p:sp>
      <p:sp>
        <p:nvSpPr>
          <p:cNvPr id="3" name="Subtitle 2"/>
          <p:cNvSpPr>
            <a:spLocks noGrp="1"/>
          </p:cNvSpPr>
          <p:nvPr>
            <p:ph type="subTitle" idx="1"/>
          </p:nvPr>
        </p:nvSpPr>
        <p:spPr>
          <a:xfrm>
            <a:off x="2667000" y="6248400"/>
            <a:ext cx="6400800" cy="533400"/>
          </a:xfrm>
        </p:spPr>
        <p:txBody>
          <a:bodyPr>
            <a:normAutofit lnSpcReduction="10000"/>
          </a:bodyPr>
          <a:lstStyle/>
          <a:p>
            <a:pPr algn="r"/>
            <a:r>
              <a:rPr lang="en-US" dirty="0" smtClean="0"/>
              <a:t>Dr. Akhter Raza</a:t>
            </a:r>
            <a:endParaRPr lang="en-US" dirty="0"/>
          </a:p>
        </p:txBody>
      </p:sp>
      <p:cxnSp>
        <p:nvCxnSpPr>
          <p:cNvPr id="4" name="Straight Connector 3"/>
          <p:cNvCxnSpPr/>
          <p:nvPr/>
        </p:nvCxnSpPr>
        <p:spPr>
          <a:xfrm>
            <a:off x="0" y="34290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41893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smtClean="0">
                <a:solidFill>
                  <a:srgbClr val="0000FF"/>
                </a:solidFill>
                <a:effectLst/>
                <a:latin typeface="Tahoma"/>
              </a:rPr>
              <a:t>Data to Data Products</a:t>
            </a:r>
            <a:endParaRPr lang="en-US" dirty="0"/>
          </a:p>
        </p:txBody>
      </p:sp>
      <p:sp>
        <p:nvSpPr>
          <p:cNvPr id="3" name="Content Placeholder 2"/>
          <p:cNvSpPr>
            <a:spLocks noGrp="1"/>
          </p:cNvSpPr>
          <p:nvPr>
            <p:ph idx="1"/>
          </p:nvPr>
        </p:nvSpPr>
        <p:spPr>
          <a:xfrm>
            <a:off x="228600" y="1600200"/>
            <a:ext cx="8763000" cy="4525963"/>
          </a:xfrm>
        </p:spPr>
        <p:txBody>
          <a:bodyPr>
            <a:normAutofit fontScale="85000" lnSpcReduction="20000"/>
          </a:bodyPr>
          <a:lstStyle/>
          <a:p>
            <a:pPr marL="0" indent="0">
              <a:buNone/>
            </a:pPr>
            <a:r>
              <a:rPr lang="en-US" b="0" i="0" dirty="0" smtClean="0">
                <a:solidFill>
                  <a:srgbClr val="000000"/>
                </a:solidFill>
                <a:effectLst/>
                <a:latin typeface="Tahoma"/>
              </a:rPr>
              <a:t>Transaction Databases </a:t>
            </a:r>
            <a:r>
              <a:rPr lang="en-US" b="0" i="0" dirty="0" smtClean="0">
                <a:solidFill>
                  <a:srgbClr val="000000"/>
                </a:solidFill>
                <a:effectLst/>
                <a:latin typeface="Wingdings"/>
              </a:rPr>
              <a:t> </a:t>
            </a:r>
            <a:r>
              <a:rPr lang="en-US" b="0" i="0" dirty="0" smtClean="0">
                <a:solidFill>
                  <a:srgbClr val="000000"/>
                </a:solidFill>
                <a:effectLst/>
                <a:latin typeface="Tahoma"/>
              </a:rPr>
              <a:t>Fraud Detection</a:t>
            </a:r>
            <a:br>
              <a:rPr lang="en-US" b="0" i="0" dirty="0" smtClean="0">
                <a:solidFill>
                  <a:srgbClr val="000000"/>
                </a:solidFill>
                <a:effectLst/>
                <a:latin typeface="Tahoma"/>
              </a:rPr>
            </a:br>
            <a:endParaRPr lang="en-US" b="0" i="0" dirty="0" smtClean="0">
              <a:solidFill>
                <a:srgbClr val="000000"/>
              </a:solidFill>
              <a:effectLst/>
              <a:latin typeface="Tahoma"/>
            </a:endParaRPr>
          </a:p>
          <a:p>
            <a:pPr marL="0" indent="0">
              <a:buNone/>
            </a:pPr>
            <a:r>
              <a:rPr lang="en-US" b="0" i="0" dirty="0" smtClean="0">
                <a:solidFill>
                  <a:srgbClr val="000000"/>
                </a:solidFill>
                <a:effectLst/>
                <a:latin typeface="Tahoma"/>
              </a:rPr>
              <a:t>Wireless Sensor Data  </a:t>
            </a:r>
            <a:r>
              <a:rPr lang="en-US" b="0" i="0" dirty="0" smtClean="0">
                <a:solidFill>
                  <a:srgbClr val="000000"/>
                </a:solidFill>
                <a:effectLst/>
                <a:latin typeface="Wingdings"/>
              </a:rPr>
              <a:t> </a:t>
            </a:r>
            <a:r>
              <a:rPr lang="en-US" b="0" i="0" dirty="0" smtClean="0">
                <a:solidFill>
                  <a:srgbClr val="000000"/>
                </a:solidFill>
                <a:effectLst/>
                <a:latin typeface="Tahoma"/>
              </a:rPr>
              <a:t>Smart Home</a:t>
            </a:r>
            <a:br>
              <a:rPr lang="en-US" b="0" i="0" dirty="0" smtClean="0">
                <a:solidFill>
                  <a:srgbClr val="000000"/>
                </a:solidFill>
                <a:effectLst/>
                <a:latin typeface="Tahoma"/>
              </a:rPr>
            </a:br>
            <a:endParaRPr lang="en-US" b="0" i="0" dirty="0" smtClean="0">
              <a:solidFill>
                <a:srgbClr val="000000"/>
              </a:solidFill>
              <a:effectLst/>
              <a:latin typeface="Tahoma"/>
            </a:endParaRPr>
          </a:p>
          <a:p>
            <a:pPr marL="4114800" indent="-4114800">
              <a:buNone/>
            </a:pPr>
            <a:r>
              <a:rPr lang="en-US" b="0" i="0" dirty="0" smtClean="0">
                <a:solidFill>
                  <a:srgbClr val="000000"/>
                </a:solidFill>
                <a:effectLst/>
                <a:latin typeface="Tahoma"/>
              </a:rPr>
              <a:t>Social Media Data       </a:t>
            </a:r>
            <a:r>
              <a:rPr lang="en-US" b="0" i="0" dirty="0" smtClean="0">
                <a:solidFill>
                  <a:srgbClr val="000000"/>
                </a:solidFill>
                <a:effectLst/>
                <a:latin typeface="Wingdings"/>
              </a:rPr>
              <a:t> </a:t>
            </a:r>
            <a:r>
              <a:rPr lang="en-US" b="0" i="0" dirty="0" smtClean="0">
                <a:solidFill>
                  <a:srgbClr val="000000"/>
                </a:solidFill>
                <a:effectLst/>
                <a:latin typeface="Tahoma"/>
              </a:rPr>
              <a:t>Product Review and        Consumer Satisfaction</a:t>
            </a:r>
            <a:br>
              <a:rPr lang="en-US" b="0" i="0" dirty="0" smtClean="0">
                <a:solidFill>
                  <a:srgbClr val="000000"/>
                </a:solidFill>
                <a:effectLst/>
                <a:latin typeface="Tahoma"/>
              </a:rPr>
            </a:br>
            <a:endParaRPr lang="en-US" b="0" i="0" dirty="0" smtClean="0">
              <a:solidFill>
                <a:srgbClr val="000000"/>
              </a:solidFill>
              <a:effectLst/>
              <a:latin typeface="Tahoma"/>
            </a:endParaRPr>
          </a:p>
          <a:p>
            <a:pPr marL="0" indent="0">
              <a:buNone/>
            </a:pPr>
            <a:r>
              <a:rPr lang="en-US" b="0" i="0" dirty="0" smtClean="0">
                <a:solidFill>
                  <a:srgbClr val="000000"/>
                </a:solidFill>
                <a:effectLst/>
                <a:latin typeface="Tahoma"/>
              </a:rPr>
              <a:t>Software Log Data      </a:t>
            </a:r>
            <a:r>
              <a:rPr lang="en-US" b="0" i="0" dirty="0" smtClean="0">
                <a:solidFill>
                  <a:srgbClr val="000000"/>
                </a:solidFill>
                <a:effectLst/>
                <a:latin typeface="Wingdings"/>
              </a:rPr>
              <a:t> </a:t>
            </a:r>
            <a:r>
              <a:rPr lang="en-US" b="0" i="0" dirty="0" smtClean="0">
                <a:solidFill>
                  <a:srgbClr val="000000"/>
                </a:solidFill>
                <a:effectLst/>
                <a:latin typeface="Tahoma"/>
              </a:rPr>
              <a:t>Automatic Trouble Shooting</a:t>
            </a:r>
            <a:br>
              <a:rPr lang="en-US" b="0" i="0" dirty="0" smtClean="0">
                <a:solidFill>
                  <a:srgbClr val="000000"/>
                </a:solidFill>
                <a:effectLst/>
                <a:latin typeface="Tahoma"/>
              </a:rPr>
            </a:br>
            <a:endParaRPr lang="en-US" b="0" i="0" dirty="0" smtClean="0">
              <a:solidFill>
                <a:srgbClr val="000000"/>
              </a:solidFill>
              <a:effectLst/>
              <a:latin typeface="Tahoma"/>
            </a:endParaRPr>
          </a:p>
          <a:p>
            <a:pPr marL="0" indent="0">
              <a:buNone/>
            </a:pPr>
            <a:r>
              <a:rPr lang="en-US" b="0" i="0" dirty="0" smtClean="0">
                <a:solidFill>
                  <a:srgbClr val="000000"/>
                </a:solidFill>
                <a:effectLst/>
                <a:latin typeface="Tahoma"/>
              </a:rPr>
              <a:t>Genotype and Phenotype Data </a:t>
            </a:r>
            <a:r>
              <a:rPr lang="en-US" b="0" i="0" dirty="0" smtClean="0">
                <a:solidFill>
                  <a:srgbClr val="000000"/>
                </a:solidFill>
                <a:effectLst/>
                <a:latin typeface="Wingdings"/>
              </a:rPr>
              <a:t> </a:t>
            </a:r>
            <a:r>
              <a:rPr lang="en-US" b="0" i="0" dirty="0" smtClean="0">
                <a:solidFill>
                  <a:srgbClr val="000000"/>
                </a:solidFill>
                <a:effectLst/>
                <a:latin typeface="Tahoma"/>
              </a:rPr>
              <a:t>New treatment for Cancer</a:t>
            </a:r>
            <a:r>
              <a:rPr lang="en-US" dirty="0" smtClean="0"/>
              <a:t> </a:t>
            </a:r>
            <a:br>
              <a:rPr lang="en-US" dirty="0" smtClean="0"/>
            </a:br>
            <a:endParaRPr lang="en-US" dirty="0"/>
          </a:p>
        </p:txBody>
      </p:sp>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56338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smtClean="0">
                <a:solidFill>
                  <a:srgbClr val="0000FF"/>
                </a:solidFill>
                <a:effectLst/>
                <a:latin typeface="Tahoma"/>
              </a:rPr>
              <a:t>Other Data Products</a:t>
            </a:r>
            <a:endParaRPr lang="en-US" dirty="0"/>
          </a:p>
        </p:txBody>
      </p:sp>
      <p:sp>
        <p:nvSpPr>
          <p:cNvPr id="3" name="Content Placeholder 2"/>
          <p:cNvSpPr>
            <a:spLocks noGrp="1"/>
          </p:cNvSpPr>
          <p:nvPr>
            <p:ph idx="1"/>
          </p:nvPr>
        </p:nvSpPr>
        <p:spPr/>
        <p:txBody>
          <a:bodyPr>
            <a:noAutofit/>
          </a:bodyPr>
          <a:lstStyle/>
          <a:p>
            <a:pPr marL="0" indent="0">
              <a:buNone/>
            </a:pPr>
            <a:r>
              <a:rPr lang="en-US" sz="2700" dirty="0">
                <a:solidFill>
                  <a:srgbClr val="000000"/>
                </a:solidFill>
                <a:latin typeface="Tahoma"/>
              </a:rPr>
              <a:t>Financial products for investment or retirement funds</a:t>
            </a:r>
          </a:p>
          <a:p>
            <a:pPr marL="0" indent="0">
              <a:buNone/>
            </a:pPr>
            <a:endParaRPr lang="en-US" sz="2700" dirty="0">
              <a:solidFill>
                <a:srgbClr val="000000"/>
              </a:solidFill>
              <a:latin typeface="Tahoma"/>
            </a:endParaRPr>
          </a:p>
          <a:p>
            <a:pPr marL="0" indent="0">
              <a:buNone/>
            </a:pPr>
            <a:r>
              <a:rPr lang="en-US" sz="2700" dirty="0">
                <a:solidFill>
                  <a:srgbClr val="000000"/>
                </a:solidFill>
                <a:latin typeface="Tahoma"/>
              </a:rPr>
              <a:t>Legal profession uses e-discovery tool for retrieval and review of legal documents</a:t>
            </a:r>
          </a:p>
          <a:p>
            <a:pPr marL="0" indent="0">
              <a:buNone/>
            </a:pPr>
            <a:endParaRPr lang="en-US" sz="2700" dirty="0">
              <a:solidFill>
                <a:srgbClr val="000000"/>
              </a:solidFill>
              <a:latin typeface="Tahoma"/>
            </a:endParaRPr>
          </a:p>
          <a:p>
            <a:pPr marL="0" indent="0">
              <a:buNone/>
            </a:pPr>
            <a:r>
              <a:rPr lang="en-US" sz="2700" dirty="0">
                <a:solidFill>
                  <a:srgbClr val="000000"/>
                </a:solidFill>
                <a:latin typeface="Tahoma"/>
              </a:rPr>
              <a:t>Political campaign management</a:t>
            </a:r>
            <a:br>
              <a:rPr lang="en-US" sz="2700" dirty="0">
                <a:solidFill>
                  <a:srgbClr val="000000"/>
                </a:solidFill>
                <a:latin typeface="Tahoma"/>
              </a:rPr>
            </a:br>
            <a:endParaRPr lang="en-US" sz="2700" dirty="0">
              <a:solidFill>
                <a:srgbClr val="000000"/>
              </a:solidFill>
              <a:latin typeface="Tahoma"/>
            </a:endParaRPr>
          </a:p>
          <a:p>
            <a:pPr marL="0" indent="0">
              <a:buNone/>
            </a:pPr>
            <a:r>
              <a:rPr lang="en-US" sz="2700" dirty="0">
                <a:solidFill>
                  <a:srgbClr val="000000"/>
                </a:solidFill>
                <a:latin typeface="Tahoma"/>
              </a:rPr>
              <a:t>Sports (e.g., Oakland baseball team)</a:t>
            </a:r>
            <a:br>
              <a:rPr lang="en-US" sz="2700" dirty="0">
                <a:solidFill>
                  <a:srgbClr val="000000"/>
                </a:solidFill>
                <a:latin typeface="Tahoma"/>
              </a:rPr>
            </a:br>
            <a:endParaRPr lang="en-US" sz="2700" dirty="0">
              <a:solidFill>
                <a:srgbClr val="000000"/>
              </a:solidFill>
              <a:latin typeface="Tahoma"/>
            </a:endParaRPr>
          </a:p>
          <a:p>
            <a:pPr marL="0" indent="0">
              <a:buNone/>
            </a:pPr>
            <a:r>
              <a:rPr lang="en-US" sz="2700" dirty="0">
                <a:solidFill>
                  <a:srgbClr val="000000"/>
                </a:solidFill>
                <a:latin typeface="Tahoma"/>
              </a:rPr>
              <a:t>Remote Sensing for Environment Monitoring </a:t>
            </a:r>
            <a:br>
              <a:rPr lang="en-US" sz="2700" dirty="0">
                <a:solidFill>
                  <a:srgbClr val="000000"/>
                </a:solidFill>
                <a:latin typeface="Tahoma"/>
              </a:rPr>
            </a:br>
            <a:endParaRPr lang="en-US" sz="2700" dirty="0">
              <a:solidFill>
                <a:srgbClr val="000000"/>
              </a:solidFill>
              <a:latin typeface="Tahoma"/>
            </a:endParaRPr>
          </a:p>
        </p:txBody>
      </p:sp>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65596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smtClean="0">
                <a:solidFill>
                  <a:srgbClr val="0000FF"/>
                </a:solidFill>
                <a:effectLst/>
                <a:latin typeface="Tahoma"/>
              </a:rPr>
              <a:t>Data Products – Google</a:t>
            </a:r>
            <a:r>
              <a:rPr lang="en-US" dirty="0" smtClean="0"/>
              <a:t> </a:t>
            </a:r>
            <a:endParaRPr lang="en-US" dirty="0"/>
          </a:p>
        </p:txBody>
      </p:sp>
      <p:sp>
        <p:nvSpPr>
          <p:cNvPr id="3" name="Content Placeholder 2"/>
          <p:cNvSpPr>
            <a:spLocks noGrp="1"/>
          </p:cNvSpPr>
          <p:nvPr>
            <p:ph idx="1"/>
          </p:nvPr>
        </p:nvSpPr>
        <p:spPr/>
        <p:txBody>
          <a:bodyPr/>
          <a:lstStyle/>
          <a:p>
            <a:pPr marL="914400" indent="0">
              <a:buNone/>
            </a:pPr>
            <a:r>
              <a:rPr lang="en-US" dirty="0"/>
              <a:t>• Web </a:t>
            </a:r>
            <a:r>
              <a:rPr lang="en-US" dirty="0" smtClean="0"/>
              <a:t>Search</a:t>
            </a:r>
          </a:p>
          <a:p>
            <a:pPr marL="914400" indent="0">
              <a:buNone/>
            </a:pPr>
            <a:r>
              <a:rPr lang="en-US" dirty="0"/>
              <a:t/>
            </a:r>
            <a:br>
              <a:rPr lang="en-US" dirty="0"/>
            </a:br>
            <a:r>
              <a:rPr lang="en-US" dirty="0"/>
              <a:t>• Google Ads</a:t>
            </a:r>
            <a:br>
              <a:rPr lang="en-US" dirty="0"/>
            </a:br>
            <a:endParaRPr lang="en-US" dirty="0" smtClean="0"/>
          </a:p>
          <a:p>
            <a:pPr marL="914400" indent="0">
              <a:buNone/>
            </a:pPr>
            <a:r>
              <a:rPr lang="en-US" dirty="0" smtClean="0"/>
              <a:t>• </a:t>
            </a:r>
            <a:r>
              <a:rPr lang="en-US" dirty="0"/>
              <a:t>News Recommendation Engine</a:t>
            </a:r>
            <a:br>
              <a:rPr lang="en-US" dirty="0"/>
            </a:br>
            <a:endParaRPr lang="en-US" dirty="0" smtClean="0"/>
          </a:p>
          <a:p>
            <a:pPr marL="914400" indent="0">
              <a:buNone/>
            </a:pPr>
            <a:r>
              <a:rPr lang="en-US" dirty="0" smtClean="0"/>
              <a:t>• </a:t>
            </a:r>
            <a:r>
              <a:rPr lang="en-US" dirty="0"/>
              <a:t>Google Maps</a:t>
            </a:r>
            <a:r>
              <a:rPr lang="en-US" dirty="0" smtClean="0"/>
              <a:t> </a:t>
            </a:r>
            <a:br>
              <a:rPr lang="en-US" dirty="0" smtClean="0"/>
            </a:br>
            <a:endParaRPr lang="en-US" dirty="0"/>
          </a:p>
        </p:txBody>
      </p:sp>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79165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smtClean="0">
                <a:solidFill>
                  <a:srgbClr val="0000FF"/>
                </a:solidFill>
                <a:effectLst/>
                <a:latin typeface="Tahoma"/>
              </a:rPr>
              <a:t>Data Products – Netflix</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solidFill>
                  <a:srgbClr val="000000"/>
                </a:solidFill>
                <a:latin typeface="Tahoma"/>
              </a:rPr>
              <a:t>• Personalized Movie Ratings</a:t>
            </a:r>
            <a:br>
              <a:rPr lang="en-US" dirty="0">
                <a:solidFill>
                  <a:srgbClr val="000000"/>
                </a:solidFill>
                <a:latin typeface="Tahoma"/>
              </a:rPr>
            </a:br>
            <a:endParaRPr lang="en-US" dirty="0" smtClean="0">
              <a:solidFill>
                <a:srgbClr val="000000"/>
              </a:solidFill>
              <a:latin typeface="Tahoma"/>
            </a:endParaRPr>
          </a:p>
          <a:p>
            <a:pPr marL="0" indent="0">
              <a:buNone/>
            </a:pPr>
            <a:r>
              <a:rPr lang="en-US" dirty="0" smtClean="0">
                <a:solidFill>
                  <a:srgbClr val="000000"/>
                </a:solidFill>
                <a:latin typeface="Tahoma"/>
              </a:rPr>
              <a:t>• </a:t>
            </a:r>
            <a:r>
              <a:rPr lang="en-US" dirty="0">
                <a:solidFill>
                  <a:srgbClr val="000000"/>
                </a:solidFill>
                <a:latin typeface="Tahoma"/>
              </a:rPr>
              <a:t>Movie </a:t>
            </a:r>
            <a:r>
              <a:rPr lang="en-US" dirty="0" smtClean="0">
                <a:solidFill>
                  <a:srgbClr val="000000"/>
                </a:solidFill>
                <a:latin typeface="Tahoma"/>
              </a:rPr>
              <a:t>Recommendations</a:t>
            </a:r>
          </a:p>
          <a:p>
            <a:pPr marL="0" indent="0">
              <a:buNone/>
            </a:pPr>
            <a:r>
              <a:rPr lang="en-US" dirty="0">
                <a:solidFill>
                  <a:srgbClr val="000000"/>
                </a:solidFill>
                <a:latin typeface="Tahoma"/>
              </a:rPr>
              <a:t/>
            </a:r>
            <a:br>
              <a:rPr lang="en-US" dirty="0">
                <a:solidFill>
                  <a:srgbClr val="000000"/>
                </a:solidFill>
                <a:latin typeface="Tahoma"/>
              </a:rPr>
            </a:br>
            <a:r>
              <a:rPr lang="en-US" dirty="0">
                <a:solidFill>
                  <a:srgbClr val="000000"/>
                </a:solidFill>
                <a:latin typeface="Tahoma"/>
              </a:rPr>
              <a:t>• Similar </a:t>
            </a:r>
            <a:r>
              <a:rPr lang="en-US" dirty="0" smtClean="0">
                <a:solidFill>
                  <a:srgbClr val="000000"/>
                </a:solidFill>
                <a:latin typeface="Tahoma"/>
              </a:rPr>
              <a:t>Movies</a:t>
            </a:r>
          </a:p>
          <a:p>
            <a:pPr marL="339725" indent="-339725">
              <a:buNone/>
            </a:pPr>
            <a:endParaRPr lang="en-US" dirty="0" smtClean="0">
              <a:solidFill>
                <a:srgbClr val="000000"/>
              </a:solidFill>
              <a:latin typeface="Tahoma"/>
            </a:endParaRPr>
          </a:p>
          <a:p>
            <a:pPr marL="339725" indent="-339725">
              <a:buNone/>
            </a:pPr>
            <a:r>
              <a:rPr lang="en-US" dirty="0" smtClean="0">
                <a:solidFill>
                  <a:srgbClr val="000000"/>
                </a:solidFill>
                <a:latin typeface="Tahoma"/>
              </a:rPr>
              <a:t>• </a:t>
            </a:r>
            <a:r>
              <a:rPr lang="en-US" dirty="0">
                <a:solidFill>
                  <a:srgbClr val="000000"/>
                </a:solidFill>
                <a:latin typeface="Tahoma"/>
              </a:rPr>
              <a:t>Movie Categories (e.g., 80’s movie </a:t>
            </a:r>
            <a:r>
              <a:rPr lang="en-US" dirty="0" smtClean="0">
                <a:solidFill>
                  <a:srgbClr val="000000"/>
                </a:solidFill>
                <a:latin typeface="Tahoma"/>
              </a:rPr>
              <a:t>with a </a:t>
            </a:r>
            <a:r>
              <a:rPr lang="en-US" dirty="0">
                <a:solidFill>
                  <a:srgbClr val="000000"/>
                </a:solidFill>
                <a:latin typeface="Tahoma"/>
              </a:rPr>
              <a:t>strong female lead, Kung Fu movies)</a:t>
            </a:r>
            <a:r>
              <a:rPr lang="en-US" dirty="0" smtClean="0"/>
              <a:t> </a:t>
            </a:r>
            <a:br>
              <a:rPr lang="en-US" dirty="0" smtClean="0"/>
            </a:br>
            <a:endParaRPr lang="en-US" dirty="0"/>
          </a:p>
        </p:txBody>
      </p:sp>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48352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smtClean="0">
                <a:solidFill>
                  <a:srgbClr val="0000FF"/>
                </a:solidFill>
                <a:effectLst/>
                <a:latin typeface="Tahoma"/>
              </a:rPr>
              <a:t>Data Products – LinkedIn/Facebook</a:t>
            </a:r>
            <a:endParaRPr lang="en-US" dirty="0"/>
          </a:p>
        </p:txBody>
      </p:sp>
      <p:sp>
        <p:nvSpPr>
          <p:cNvPr id="3" name="Content Placeholder 2"/>
          <p:cNvSpPr>
            <a:spLocks noGrp="1"/>
          </p:cNvSpPr>
          <p:nvPr>
            <p:ph idx="1"/>
          </p:nvPr>
        </p:nvSpPr>
        <p:spPr>
          <a:xfrm>
            <a:off x="457200" y="1600200"/>
            <a:ext cx="8382000" cy="5029200"/>
          </a:xfrm>
        </p:spPr>
        <p:txBody>
          <a:bodyPr>
            <a:normAutofit fontScale="85000" lnSpcReduction="20000"/>
          </a:bodyPr>
          <a:lstStyle/>
          <a:p>
            <a:pPr marL="0" indent="0">
              <a:buNone/>
            </a:pPr>
            <a:r>
              <a:rPr lang="en-US" dirty="0">
                <a:solidFill>
                  <a:srgbClr val="000000"/>
                </a:solidFill>
                <a:latin typeface="Tahoma"/>
              </a:rPr>
              <a:t>• People you may </a:t>
            </a:r>
            <a:r>
              <a:rPr lang="en-US" dirty="0" smtClean="0">
                <a:solidFill>
                  <a:srgbClr val="000000"/>
                </a:solidFill>
                <a:latin typeface="Tahoma"/>
              </a:rPr>
              <a:t>know</a:t>
            </a:r>
          </a:p>
          <a:p>
            <a:pPr marL="0" indent="0">
              <a:buNone/>
            </a:pPr>
            <a:r>
              <a:rPr lang="en-US" dirty="0">
                <a:solidFill>
                  <a:srgbClr val="000000"/>
                </a:solidFill>
                <a:latin typeface="Tahoma"/>
              </a:rPr>
              <a:t/>
            </a:r>
            <a:br>
              <a:rPr lang="en-US" dirty="0">
                <a:solidFill>
                  <a:srgbClr val="000000"/>
                </a:solidFill>
                <a:latin typeface="Tahoma"/>
              </a:rPr>
            </a:br>
            <a:r>
              <a:rPr lang="en-US" dirty="0">
                <a:solidFill>
                  <a:srgbClr val="000000"/>
                </a:solidFill>
                <a:latin typeface="Tahoma"/>
              </a:rPr>
              <a:t>• Applications you may like</a:t>
            </a:r>
            <a:br>
              <a:rPr lang="en-US" dirty="0">
                <a:solidFill>
                  <a:srgbClr val="000000"/>
                </a:solidFill>
                <a:latin typeface="Tahoma"/>
              </a:rPr>
            </a:br>
            <a:endParaRPr lang="en-US" dirty="0" smtClean="0">
              <a:solidFill>
                <a:srgbClr val="000000"/>
              </a:solidFill>
              <a:latin typeface="Tahoma"/>
            </a:endParaRPr>
          </a:p>
          <a:p>
            <a:pPr marL="0" indent="0">
              <a:buNone/>
            </a:pPr>
            <a:r>
              <a:rPr lang="en-US" dirty="0" smtClean="0">
                <a:solidFill>
                  <a:srgbClr val="000000"/>
                </a:solidFill>
                <a:latin typeface="Tahoma"/>
              </a:rPr>
              <a:t>• </a:t>
            </a:r>
            <a:r>
              <a:rPr lang="en-US" dirty="0">
                <a:solidFill>
                  <a:srgbClr val="000000"/>
                </a:solidFill>
                <a:latin typeface="Tahoma"/>
              </a:rPr>
              <a:t>Jobs/Events you might be interested</a:t>
            </a:r>
            <a:br>
              <a:rPr lang="en-US" dirty="0">
                <a:solidFill>
                  <a:srgbClr val="000000"/>
                </a:solidFill>
                <a:latin typeface="Tahoma"/>
              </a:rPr>
            </a:br>
            <a:endParaRPr lang="en-US" dirty="0" smtClean="0">
              <a:solidFill>
                <a:srgbClr val="000000"/>
              </a:solidFill>
              <a:latin typeface="Tahoma"/>
            </a:endParaRPr>
          </a:p>
          <a:p>
            <a:pPr marL="0" indent="0">
              <a:buNone/>
            </a:pPr>
            <a:r>
              <a:rPr lang="en-US" dirty="0" smtClean="0">
                <a:solidFill>
                  <a:srgbClr val="000000"/>
                </a:solidFill>
                <a:latin typeface="Tahoma"/>
              </a:rPr>
              <a:t>• </a:t>
            </a:r>
            <a:r>
              <a:rPr lang="en-US" dirty="0">
                <a:solidFill>
                  <a:srgbClr val="000000"/>
                </a:solidFill>
                <a:latin typeface="Tahoma"/>
              </a:rPr>
              <a:t>Classifier for bad users and bad content</a:t>
            </a:r>
            <a:br>
              <a:rPr lang="en-US" dirty="0">
                <a:solidFill>
                  <a:srgbClr val="000000"/>
                </a:solidFill>
                <a:latin typeface="Tahoma"/>
              </a:rPr>
            </a:br>
            <a:endParaRPr lang="en-US" dirty="0" smtClean="0">
              <a:solidFill>
                <a:srgbClr val="000000"/>
              </a:solidFill>
              <a:latin typeface="Tahoma"/>
            </a:endParaRPr>
          </a:p>
          <a:p>
            <a:pPr marL="280988" indent="-280988">
              <a:buNone/>
            </a:pPr>
            <a:r>
              <a:rPr lang="en-US" dirty="0" smtClean="0">
                <a:solidFill>
                  <a:srgbClr val="000000"/>
                </a:solidFill>
                <a:latin typeface="Tahoma"/>
              </a:rPr>
              <a:t>• </a:t>
            </a:r>
            <a:r>
              <a:rPr lang="en-US" dirty="0">
                <a:solidFill>
                  <a:srgbClr val="000000"/>
                </a:solidFill>
                <a:latin typeface="Tahoma"/>
              </a:rPr>
              <a:t>With high accuracy, Facebook </a:t>
            </a:r>
            <a:r>
              <a:rPr lang="en-US" dirty="0" smtClean="0">
                <a:solidFill>
                  <a:srgbClr val="000000"/>
                </a:solidFill>
                <a:latin typeface="Tahoma"/>
              </a:rPr>
              <a:t>can guess whether </a:t>
            </a:r>
            <a:r>
              <a:rPr lang="en-US" dirty="0">
                <a:solidFill>
                  <a:srgbClr val="000000"/>
                </a:solidFill>
                <a:latin typeface="Tahoma"/>
              </a:rPr>
              <a:t>you are single </a:t>
            </a:r>
            <a:r>
              <a:rPr lang="en-US" dirty="0" smtClean="0">
                <a:solidFill>
                  <a:srgbClr val="000000"/>
                </a:solidFill>
                <a:latin typeface="Tahoma"/>
              </a:rPr>
              <a:t>or married</a:t>
            </a:r>
          </a:p>
          <a:p>
            <a:pPr marL="0" indent="0">
              <a:buNone/>
            </a:pPr>
            <a:r>
              <a:rPr lang="en-US" dirty="0">
                <a:solidFill>
                  <a:srgbClr val="000000"/>
                </a:solidFill>
                <a:latin typeface="Tahoma"/>
              </a:rPr>
              <a:t/>
            </a:r>
            <a:br>
              <a:rPr lang="en-US" dirty="0">
                <a:solidFill>
                  <a:srgbClr val="000000"/>
                </a:solidFill>
                <a:latin typeface="Tahoma"/>
              </a:rPr>
            </a:br>
            <a:r>
              <a:rPr lang="en-US" dirty="0">
                <a:solidFill>
                  <a:srgbClr val="FF0000"/>
                </a:solidFill>
                <a:latin typeface="Tahoma"/>
              </a:rPr>
              <a:t>Who does not have LinkedIn/Facebook</a:t>
            </a:r>
            <a:br>
              <a:rPr lang="en-US" dirty="0">
                <a:solidFill>
                  <a:srgbClr val="FF0000"/>
                </a:solidFill>
                <a:latin typeface="Tahoma"/>
              </a:rPr>
            </a:br>
            <a:r>
              <a:rPr lang="en-US" dirty="0">
                <a:solidFill>
                  <a:srgbClr val="FF0000"/>
                </a:solidFill>
                <a:latin typeface="Tahoma"/>
              </a:rPr>
              <a:t>Account?</a:t>
            </a:r>
            <a:r>
              <a:rPr lang="en-US" dirty="0" smtClean="0"/>
              <a:t> </a:t>
            </a:r>
            <a:endParaRPr lang="en-US" dirty="0"/>
          </a:p>
        </p:txBody>
      </p:sp>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79299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smtClean="0">
                <a:solidFill>
                  <a:srgbClr val="0000FF"/>
                </a:solidFill>
                <a:effectLst/>
                <a:latin typeface="Tahoma"/>
              </a:rPr>
              <a:t>Data Products – Twitter</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solidFill>
                  <a:srgbClr val="000000"/>
                </a:solidFill>
                <a:latin typeface="Tahoma"/>
              </a:rPr>
              <a:t>• Text Analysis – Spam </a:t>
            </a:r>
            <a:r>
              <a:rPr lang="en-US" dirty="0" smtClean="0">
                <a:solidFill>
                  <a:srgbClr val="000000"/>
                </a:solidFill>
                <a:latin typeface="Tahoma"/>
              </a:rPr>
              <a:t>Filter/Similarity Search</a:t>
            </a:r>
            <a:r>
              <a:rPr lang="en-US" dirty="0">
                <a:solidFill>
                  <a:srgbClr val="000000"/>
                </a:solidFill>
                <a:latin typeface="Tahoma"/>
              </a:rPr>
              <a:t/>
            </a:r>
            <a:br>
              <a:rPr lang="en-US" dirty="0">
                <a:solidFill>
                  <a:srgbClr val="000000"/>
                </a:solidFill>
                <a:latin typeface="Tahoma"/>
              </a:rPr>
            </a:br>
            <a:endParaRPr lang="en-US" dirty="0" smtClean="0">
              <a:solidFill>
                <a:srgbClr val="000000"/>
              </a:solidFill>
              <a:latin typeface="Tahoma"/>
            </a:endParaRPr>
          </a:p>
          <a:p>
            <a:pPr marL="0" indent="0">
              <a:buNone/>
            </a:pPr>
            <a:r>
              <a:rPr lang="en-US" dirty="0" smtClean="0">
                <a:solidFill>
                  <a:srgbClr val="000000"/>
                </a:solidFill>
                <a:latin typeface="Tahoma"/>
              </a:rPr>
              <a:t>• </a:t>
            </a:r>
            <a:r>
              <a:rPr lang="en-US" dirty="0">
                <a:solidFill>
                  <a:srgbClr val="000000"/>
                </a:solidFill>
                <a:latin typeface="Tahoma"/>
              </a:rPr>
              <a:t>User </a:t>
            </a:r>
            <a:r>
              <a:rPr lang="en-US" dirty="0" smtClean="0">
                <a:solidFill>
                  <a:srgbClr val="000000"/>
                </a:solidFill>
                <a:latin typeface="Tahoma"/>
              </a:rPr>
              <a:t>Sentiment/Satisfaction/Feedback</a:t>
            </a:r>
          </a:p>
          <a:p>
            <a:pPr marL="0" indent="0">
              <a:buNone/>
            </a:pPr>
            <a:r>
              <a:rPr lang="en-US" dirty="0">
                <a:solidFill>
                  <a:srgbClr val="000000"/>
                </a:solidFill>
                <a:latin typeface="Tahoma"/>
              </a:rPr>
              <a:t/>
            </a:r>
            <a:br>
              <a:rPr lang="en-US" dirty="0">
                <a:solidFill>
                  <a:srgbClr val="000000"/>
                </a:solidFill>
                <a:latin typeface="Tahoma"/>
              </a:rPr>
            </a:br>
            <a:r>
              <a:rPr lang="en-US" dirty="0">
                <a:solidFill>
                  <a:srgbClr val="000000"/>
                </a:solidFill>
                <a:latin typeface="Tahoma"/>
              </a:rPr>
              <a:t>• News Breakout</a:t>
            </a:r>
            <a:br>
              <a:rPr lang="en-US" dirty="0">
                <a:solidFill>
                  <a:srgbClr val="000000"/>
                </a:solidFill>
                <a:latin typeface="Tahoma"/>
              </a:rPr>
            </a:br>
            <a:endParaRPr lang="en-US" dirty="0" smtClean="0">
              <a:solidFill>
                <a:srgbClr val="000000"/>
              </a:solidFill>
              <a:latin typeface="Tahoma"/>
            </a:endParaRPr>
          </a:p>
          <a:p>
            <a:pPr marL="0" indent="0">
              <a:buNone/>
            </a:pPr>
            <a:r>
              <a:rPr lang="en-US" dirty="0" smtClean="0">
                <a:solidFill>
                  <a:srgbClr val="000000"/>
                </a:solidFill>
                <a:latin typeface="Tahoma"/>
              </a:rPr>
              <a:t>• </a:t>
            </a:r>
            <a:r>
              <a:rPr lang="en-US" dirty="0">
                <a:solidFill>
                  <a:srgbClr val="000000"/>
                </a:solidFill>
                <a:latin typeface="Tahoma"/>
              </a:rPr>
              <a:t>Trend and Topics</a:t>
            </a:r>
            <a:r>
              <a:rPr lang="en-US" dirty="0" smtClean="0"/>
              <a:t> </a:t>
            </a:r>
            <a:br>
              <a:rPr lang="en-US" dirty="0" smtClean="0"/>
            </a:br>
            <a:endParaRPr lang="en-US" dirty="0"/>
          </a:p>
        </p:txBody>
      </p:sp>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5535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smtClean="0">
                <a:solidFill>
                  <a:srgbClr val="0000FF"/>
                </a:solidFill>
                <a:effectLst/>
                <a:latin typeface="Tahoma"/>
              </a:rPr>
              <a:t>Data Products – </a:t>
            </a:r>
            <a:r>
              <a:rPr lang="en-US" b="0" i="0" dirty="0" err="1" smtClean="0">
                <a:solidFill>
                  <a:srgbClr val="0000FF"/>
                </a:solidFill>
                <a:effectLst/>
                <a:latin typeface="Tahoma"/>
              </a:rPr>
              <a:t>Splunk</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rgbClr val="000000"/>
                </a:solidFill>
                <a:latin typeface="Tahoma"/>
              </a:rPr>
              <a:t>• Degradation, Failure </a:t>
            </a:r>
            <a:r>
              <a:rPr lang="en-US" dirty="0" smtClean="0">
                <a:solidFill>
                  <a:srgbClr val="000000"/>
                </a:solidFill>
                <a:latin typeface="Tahoma"/>
              </a:rPr>
              <a:t>Detection</a:t>
            </a:r>
          </a:p>
          <a:p>
            <a:pPr marL="0" indent="0">
              <a:buNone/>
            </a:pPr>
            <a:r>
              <a:rPr lang="en-US" dirty="0">
                <a:solidFill>
                  <a:srgbClr val="000000"/>
                </a:solidFill>
                <a:latin typeface="Tahoma"/>
              </a:rPr>
              <a:t/>
            </a:r>
            <a:br>
              <a:rPr lang="en-US" dirty="0">
                <a:solidFill>
                  <a:srgbClr val="000000"/>
                </a:solidFill>
                <a:latin typeface="Tahoma"/>
              </a:rPr>
            </a:br>
            <a:r>
              <a:rPr lang="en-US" dirty="0">
                <a:solidFill>
                  <a:srgbClr val="000000"/>
                </a:solidFill>
                <a:latin typeface="Tahoma"/>
              </a:rPr>
              <a:t>• Identify Security Breach</a:t>
            </a:r>
            <a:br>
              <a:rPr lang="en-US" dirty="0">
                <a:solidFill>
                  <a:srgbClr val="000000"/>
                </a:solidFill>
                <a:latin typeface="Tahoma"/>
              </a:rPr>
            </a:br>
            <a:endParaRPr lang="en-US" dirty="0" smtClean="0">
              <a:solidFill>
                <a:srgbClr val="000000"/>
              </a:solidFill>
              <a:latin typeface="Tahoma"/>
            </a:endParaRPr>
          </a:p>
          <a:p>
            <a:pPr marL="0" indent="0">
              <a:buNone/>
            </a:pPr>
            <a:r>
              <a:rPr lang="en-US" dirty="0" smtClean="0">
                <a:solidFill>
                  <a:srgbClr val="000000"/>
                </a:solidFill>
                <a:latin typeface="Tahoma"/>
              </a:rPr>
              <a:t>• </a:t>
            </a:r>
            <a:r>
              <a:rPr lang="en-US" dirty="0">
                <a:solidFill>
                  <a:srgbClr val="000000"/>
                </a:solidFill>
                <a:latin typeface="Tahoma"/>
              </a:rPr>
              <a:t>Event Monitoring</a:t>
            </a:r>
            <a:br>
              <a:rPr lang="en-US" dirty="0">
                <a:solidFill>
                  <a:srgbClr val="000000"/>
                </a:solidFill>
                <a:latin typeface="Tahoma"/>
              </a:rPr>
            </a:br>
            <a:endParaRPr lang="en-US" dirty="0" smtClean="0">
              <a:solidFill>
                <a:srgbClr val="000000"/>
              </a:solidFill>
              <a:latin typeface="Tahoma"/>
            </a:endParaRPr>
          </a:p>
          <a:p>
            <a:pPr marL="0" indent="0">
              <a:buNone/>
            </a:pPr>
            <a:r>
              <a:rPr lang="en-US" dirty="0" smtClean="0">
                <a:solidFill>
                  <a:srgbClr val="000000"/>
                </a:solidFill>
                <a:latin typeface="Tahoma"/>
              </a:rPr>
              <a:t>• </a:t>
            </a:r>
            <a:r>
              <a:rPr lang="en-US" dirty="0">
                <a:solidFill>
                  <a:srgbClr val="000000"/>
                </a:solidFill>
                <a:latin typeface="Tahoma"/>
              </a:rPr>
              <a:t>Troubleshoot Tools</a:t>
            </a:r>
            <a:br>
              <a:rPr lang="en-US" dirty="0">
                <a:solidFill>
                  <a:srgbClr val="000000"/>
                </a:solidFill>
                <a:latin typeface="Tahoma"/>
              </a:rPr>
            </a:br>
            <a:endParaRPr lang="en-US" dirty="0" smtClean="0">
              <a:solidFill>
                <a:srgbClr val="000000"/>
              </a:solidFill>
              <a:latin typeface="Tahoma"/>
            </a:endParaRPr>
          </a:p>
          <a:p>
            <a:pPr marL="0" indent="0">
              <a:buNone/>
            </a:pPr>
            <a:r>
              <a:rPr lang="en-US" dirty="0" smtClean="0">
                <a:solidFill>
                  <a:srgbClr val="000000"/>
                </a:solidFill>
                <a:latin typeface="Tahoma"/>
              </a:rPr>
              <a:t>• </a:t>
            </a:r>
            <a:r>
              <a:rPr lang="en-US" dirty="0">
                <a:solidFill>
                  <a:srgbClr val="000000"/>
                </a:solidFill>
                <a:latin typeface="Tahoma"/>
              </a:rPr>
              <a:t>Cross-platform Event Correlation</a:t>
            </a:r>
            <a:r>
              <a:rPr lang="en-US" dirty="0" smtClean="0"/>
              <a:t> </a:t>
            </a:r>
            <a:br>
              <a:rPr lang="en-US" dirty="0" smtClean="0"/>
            </a:br>
            <a:endParaRPr lang="en-US" dirty="0"/>
          </a:p>
        </p:txBody>
      </p:sp>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67598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smtClean="0">
                <a:solidFill>
                  <a:srgbClr val="0000FF"/>
                </a:solidFill>
                <a:effectLst/>
                <a:latin typeface="Tahoma"/>
              </a:rPr>
              <a:t>Splunk</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0" i="0" dirty="0" smtClean="0">
                <a:solidFill>
                  <a:srgbClr val="000000"/>
                </a:solidFill>
                <a:effectLst/>
                <a:latin typeface="Arial"/>
              </a:rPr>
              <a:t>• </a:t>
            </a:r>
            <a:r>
              <a:rPr lang="en-US" b="0" i="0" dirty="0" smtClean="0">
                <a:solidFill>
                  <a:srgbClr val="000000"/>
                </a:solidFill>
                <a:effectLst/>
                <a:latin typeface="Tahoma"/>
              </a:rPr>
              <a:t>Grab data from many machines</a:t>
            </a:r>
            <a:br>
              <a:rPr lang="en-US" b="0" i="0" dirty="0" smtClean="0">
                <a:solidFill>
                  <a:srgbClr val="000000"/>
                </a:solidFill>
                <a:effectLst/>
                <a:latin typeface="Tahoma"/>
              </a:rPr>
            </a:br>
            <a:r>
              <a:rPr lang="en-US" b="0" i="0" dirty="0" smtClean="0">
                <a:solidFill>
                  <a:srgbClr val="000000"/>
                </a:solidFill>
                <a:effectLst/>
                <a:latin typeface="Arial"/>
              </a:rPr>
              <a:t>• </a:t>
            </a:r>
            <a:r>
              <a:rPr lang="en-US" b="0" i="0" dirty="0" smtClean="0">
                <a:solidFill>
                  <a:srgbClr val="000000"/>
                </a:solidFill>
                <a:effectLst/>
                <a:latin typeface="Tahoma"/>
              </a:rPr>
              <a:t>Index it</a:t>
            </a:r>
            <a:br>
              <a:rPr lang="en-US" b="0" i="0" dirty="0" smtClean="0">
                <a:solidFill>
                  <a:srgbClr val="000000"/>
                </a:solidFill>
                <a:effectLst/>
                <a:latin typeface="Tahoma"/>
              </a:rPr>
            </a:br>
            <a:r>
              <a:rPr lang="en-US" b="0" i="0" dirty="0" smtClean="0">
                <a:solidFill>
                  <a:srgbClr val="000000"/>
                </a:solidFill>
                <a:effectLst/>
                <a:latin typeface="Arial"/>
              </a:rPr>
              <a:t>• </a:t>
            </a:r>
            <a:r>
              <a:rPr lang="en-US" b="0" i="0" dirty="0" smtClean="0">
                <a:solidFill>
                  <a:srgbClr val="000000"/>
                </a:solidFill>
                <a:effectLst/>
                <a:latin typeface="Tahoma"/>
              </a:rPr>
              <a:t>Check for unusual events:</a:t>
            </a:r>
            <a:br>
              <a:rPr lang="en-US" b="0" i="0" dirty="0" smtClean="0">
                <a:solidFill>
                  <a:srgbClr val="000000"/>
                </a:solidFill>
                <a:effectLst/>
                <a:latin typeface="Tahoma"/>
              </a:rPr>
            </a:br>
            <a:r>
              <a:rPr lang="en-US" b="0" i="0" dirty="0" smtClean="0">
                <a:solidFill>
                  <a:srgbClr val="000000"/>
                </a:solidFill>
                <a:effectLst/>
                <a:latin typeface="Tahoma"/>
              </a:rPr>
              <a:t>    </a:t>
            </a:r>
            <a:r>
              <a:rPr lang="en-US" b="0" i="0" dirty="0" smtClean="0">
                <a:solidFill>
                  <a:srgbClr val="000000"/>
                </a:solidFill>
                <a:effectLst/>
                <a:latin typeface="Arial"/>
              </a:rPr>
              <a:t>• </a:t>
            </a:r>
            <a:r>
              <a:rPr lang="en-US" b="0" i="0" dirty="0" smtClean="0">
                <a:solidFill>
                  <a:srgbClr val="000000"/>
                </a:solidFill>
                <a:effectLst/>
                <a:latin typeface="Tahoma"/>
              </a:rPr>
              <a:t>Disk problems</a:t>
            </a:r>
            <a:br>
              <a:rPr lang="en-US" b="0" i="0" dirty="0" smtClean="0">
                <a:solidFill>
                  <a:srgbClr val="000000"/>
                </a:solidFill>
                <a:effectLst/>
                <a:latin typeface="Tahoma"/>
              </a:rPr>
            </a:br>
            <a:r>
              <a:rPr lang="en-US" b="0" i="0" dirty="0" smtClean="0">
                <a:solidFill>
                  <a:srgbClr val="000000"/>
                </a:solidFill>
                <a:effectLst/>
                <a:latin typeface="Tahoma"/>
              </a:rPr>
              <a:t>    </a:t>
            </a:r>
            <a:r>
              <a:rPr lang="en-US" b="0" i="0" dirty="0" smtClean="0">
                <a:solidFill>
                  <a:srgbClr val="000000"/>
                </a:solidFill>
                <a:effectLst/>
                <a:latin typeface="Arial"/>
              </a:rPr>
              <a:t>• </a:t>
            </a:r>
            <a:r>
              <a:rPr lang="en-US" b="0" i="0" dirty="0" smtClean="0">
                <a:solidFill>
                  <a:srgbClr val="000000"/>
                </a:solidFill>
                <a:effectLst/>
                <a:latin typeface="Tahoma"/>
              </a:rPr>
              <a:t>Network congestion</a:t>
            </a:r>
            <a:br>
              <a:rPr lang="en-US" b="0" i="0" dirty="0" smtClean="0">
                <a:solidFill>
                  <a:srgbClr val="000000"/>
                </a:solidFill>
                <a:effectLst/>
                <a:latin typeface="Tahoma"/>
              </a:rPr>
            </a:br>
            <a:r>
              <a:rPr lang="en-US" b="0" i="0" dirty="0" smtClean="0">
                <a:solidFill>
                  <a:srgbClr val="000000"/>
                </a:solidFill>
                <a:effectLst/>
                <a:latin typeface="Tahoma"/>
              </a:rPr>
              <a:t>    </a:t>
            </a:r>
            <a:r>
              <a:rPr lang="en-US" b="0" i="0" dirty="0" smtClean="0">
                <a:solidFill>
                  <a:srgbClr val="000000"/>
                </a:solidFill>
                <a:effectLst/>
                <a:latin typeface="Arial"/>
              </a:rPr>
              <a:t>• </a:t>
            </a:r>
            <a:r>
              <a:rPr lang="en-US" b="0" i="0" dirty="0" smtClean="0">
                <a:solidFill>
                  <a:srgbClr val="000000"/>
                </a:solidFill>
                <a:effectLst/>
                <a:latin typeface="Tahoma"/>
              </a:rPr>
              <a:t>Security attacks</a:t>
            </a:r>
            <a:br>
              <a:rPr lang="en-US" b="0" i="0" dirty="0" smtClean="0">
                <a:solidFill>
                  <a:srgbClr val="000000"/>
                </a:solidFill>
                <a:effectLst/>
                <a:latin typeface="Tahoma"/>
              </a:rPr>
            </a:br>
            <a:r>
              <a:rPr lang="en-US" b="0" i="0" dirty="0" smtClean="0">
                <a:solidFill>
                  <a:srgbClr val="000000"/>
                </a:solidFill>
                <a:effectLst/>
                <a:latin typeface="Arial"/>
              </a:rPr>
              <a:t>• </a:t>
            </a:r>
            <a:r>
              <a:rPr lang="en-US" b="0" i="0" dirty="0" smtClean="0">
                <a:solidFill>
                  <a:srgbClr val="000000"/>
                </a:solidFill>
                <a:effectLst/>
                <a:latin typeface="Tahoma"/>
              </a:rPr>
              <a:t>Monitor Resources</a:t>
            </a:r>
            <a:br>
              <a:rPr lang="en-US" b="0" i="0" dirty="0" smtClean="0">
                <a:solidFill>
                  <a:srgbClr val="000000"/>
                </a:solidFill>
                <a:effectLst/>
                <a:latin typeface="Tahoma"/>
              </a:rPr>
            </a:br>
            <a:r>
              <a:rPr lang="en-US" b="0" i="0" dirty="0" smtClean="0">
                <a:solidFill>
                  <a:srgbClr val="000000"/>
                </a:solidFill>
                <a:effectLst/>
                <a:latin typeface="Tahoma"/>
              </a:rPr>
              <a:t>    </a:t>
            </a:r>
            <a:r>
              <a:rPr lang="en-US" b="0" i="0" dirty="0" smtClean="0">
                <a:solidFill>
                  <a:srgbClr val="000000"/>
                </a:solidFill>
                <a:effectLst/>
                <a:latin typeface="Arial"/>
              </a:rPr>
              <a:t>• </a:t>
            </a:r>
            <a:r>
              <a:rPr lang="en-US" b="0" i="0" dirty="0" smtClean="0">
                <a:solidFill>
                  <a:srgbClr val="000000"/>
                </a:solidFill>
                <a:effectLst/>
                <a:latin typeface="Tahoma"/>
              </a:rPr>
              <a:t>Network</a:t>
            </a:r>
            <a:br>
              <a:rPr lang="en-US" b="0" i="0" dirty="0" smtClean="0">
                <a:solidFill>
                  <a:srgbClr val="000000"/>
                </a:solidFill>
                <a:effectLst/>
                <a:latin typeface="Tahoma"/>
              </a:rPr>
            </a:br>
            <a:r>
              <a:rPr lang="en-US" b="0" i="0" dirty="0" smtClean="0">
                <a:solidFill>
                  <a:srgbClr val="000000"/>
                </a:solidFill>
                <a:effectLst/>
                <a:latin typeface="Tahoma"/>
              </a:rPr>
              <a:t>    </a:t>
            </a:r>
            <a:r>
              <a:rPr lang="en-US" b="0" i="0" dirty="0" smtClean="0">
                <a:solidFill>
                  <a:srgbClr val="000000"/>
                </a:solidFill>
                <a:effectLst/>
                <a:latin typeface="Arial"/>
              </a:rPr>
              <a:t>• </a:t>
            </a:r>
            <a:r>
              <a:rPr lang="en-US" b="0" i="0" dirty="0" smtClean="0">
                <a:solidFill>
                  <a:srgbClr val="000000"/>
                </a:solidFill>
                <a:effectLst/>
                <a:latin typeface="Tahoma"/>
              </a:rPr>
              <a:t>Memory usage</a:t>
            </a:r>
            <a:br>
              <a:rPr lang="en-US" b="0" i="0" dirty="0" smtClean="0">
                <a:solidFill>
                  <a:srgbClr val="000000"/>
                </a:solidFill>
                <a:effectLst/>
                <a:latin typeface="Tahoma"/>
              </a:rPr>
            </a:br>
            <a:r>
              <a:rPr lang="en-US" b="0" i="0" dirty="0" smtClean="0">
                <a:solidFill>
                  <a:srgbClr val="000000"/>
                </a:solidFill>
                <a:effectLst/>
                <a:latin typeface="Tahoma"/>
              </a:rPr>
              <a:t>    </a:t>
            </a:r>
            <a:r>
              <a:rPr lang="en-US" b="0" i="0" dirty="0" smtClean="0">
                <a:solidFill>
                  <a:srgbClr val="000000"/>
                </a:solidFill>
                <a:effectLst/>
                <a:latin typeface="Arial"/>
              </a:rPr>
              <a:t>• </a:t>
            </a:r>
            <a:r>
              <a:rPr lang="en-US" b="0" i="0" dirty="0" smtClean="0">
                <a:solidFill>
                  <a:srgbClr val="000000"/>
                </a:solidFill>
                <a:effectLst/>
                <a:latin typeface="Tahoma"/>
              </a:rPr>
              <a:t>Disk use, latency</a:t>
            </a:r>
            <a:br>
              <a:rPr lang="en-US" b="0" i="0" dirty="0" smtClean="0">
                <a:solidFill>
                  <a:srgbClr val="000000"/>
                </a:solidFill>
                <a:effectLst/>
                <a:latin typeface="Tahoma"/>
              </a:rPr>
            </a:br>
            <a:r>
              <a:rPr lang="en-US" b="0" i="0" dirty="0" smtClean="0">
                <a:solidFill>
                  <a:srgbClr val="000000"/>
                </a:solidFill>
                <a:effectLst/>
                <a:latin typeface="Tahoma"/>
              </a:rPr>
              <a:t>    </a:t>
            </a:r>
            <a:r>
              <a:rPr lang="en-US" b="0" i="0" dirty="0" smtClean="0">
                <a:solidFill>
                  <a:srgbClr val="000000"/>
                </a:solidFill>
                <a:effectLst/>
                <a:latin typeface="Arial"/>
              </a:rPr>
              <a:t>• </a:t>
            </a:r>
            <a:r>
              <a:rPr lang="en-US" b="0" i="0" dirty="0" smtClean="0">
                <a:solidFill>
                  <a:srgbClr val="000000"/>
                </a:solidFill>
                <a:effectLst/>
                <a:latin typeface="Tahoma"/>
              </a:rPr>
              <a:t>Threads</a:t>
            </a:r>
            <a:br>
              <a:rPr lang="en-US" b="0" i="0" dirty="0" smtClean="0">
                <a:solidFill>
                  <a:srgbClr val="000000"/>
                </a:solidFill>
                <a:effectLst/>
                <a:latin typeface="Tahoma"/>
              </a:rPr>
            </a:br>
            <a:r>
              <a:rPr lang="en-US" b="0" i="0" dirty="0" smtClean="0">
                <a:solidFill>
                  <a:srgbClr val="000000"/>
                </a:solidFill>
                <a:effectLst/>
                <a:latin typeface="Arial"/>
              </a:rPr>
              <a:t>• </a:t>
            </a:r>
            <a:r>
              <a:rPr lang="en-US" b="0" i="0" dirty="0" smtClean="0">
                <a:solidFill>
                  <a:srgbClr val="000000"/>
                </a:solidFill>
                <a:effectLst/>
                <a:latin typeface="Tahoma"/>
              </a:rPr>
              <a:t>Dashboard for cloud </a:t>
            </a:r>
          </a:p>
          <a:p>
            <a:pPr marL="0" indent="0">
              <a:buNone/>
            </a:pPr>
            <a:r>
              <a:rPr lang="en-US" b="0" i="0" dirty="0" smtClean="0">
                <a:solidFill>
                  <a:srgbClr val="000000"/>
                </a:solidFill>
                <a:effectLst/>
                <a:latin typeface="Tahoma"/>
              </a:rPr>
              <a:t>    </a:t>
            </a:r>
            <a:r>
              <a:rPr lang="en-US" b="0" i="0" dirty="0" smtClean="0">
                <a:solidFill>
                  <a:srgbClr val="000000"/>
                </a:solidFill>
                <a:effectLst/>
                <a:latin typeface="Arial"/>
              </a:rPr>
              <a:t>•  </a:t>
            </a:r>
            <a:r>
              <a:rPr lang="en-US" b="0" i="0" dirty="0" smtClean="0">
                <a:solidFill>
                  <a:srgbClr val="000000"/>
                </a:solidFill>
                <a:effectLst/>
                <a:latin typeface="Tahoma"/>
              </a:rPr>
              <a:t>administration.</a:t>
            </a:r>
            <a:r>
              <a:rPr lang="en-US" dirty="0" smtClean="0"/>
              <a:t> </a:t>
            </a:r>
            <a:br>
              <a:rPr lang="en-US" dirty="0" smtClean="0"/>
            </a:br>
            <a:endParaRPr lang="en-US" dirty="0"/>
          </a:p>
        </p:txBody>
      </p:sp>
      <p:cxnSp>
        <p:nvCxnSpPr>
          <p:cNvPr id="4" name="Straight Connector 3"/>
          <p:cNvCxnSpPr/>
          <p:nvPr/>
        </p:nvCxnSpPr>
        <p:spPr>
          <a:xfrm>
            <a:off x="0" y="13716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6052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smtClean="0">
                <a:solidFill>
                  <a:srgbClr val="0000FF"/>
                </a:solidFill>
                <a:effectLst/>
                <a:latin typeface="Tahoma"/>
              </a:rPr>
              <a:t>The Life of Data (state-of-the-art)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783812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26202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smtClean="0">
                <a:solidFill>
                  <a:srgbClr val="0000FF"/>
                </a:solidFill>
                <a:effectLst/>
                <a:latin typeface="Tahoma"/>
              </a:rPr>
              <a:t>Challenges in Data Science</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rgbClr val="000000"/>
                </a:solidFill>
                <a:latin typeface="Tahoma"/>
              </a:rPr>
              <a:t>• Preparing Data (Noisy, Incomplete</a:t>
            </a:r>
            <a:r>
              <a:rPr lang="en-US" dirty="0" smtClean="0">
                <a:solidFill>
                  <a:srgbClr val="000000"/>
                </a:solidFill>
                <a:latin typeface="Tahoma"/>
              </a:rPr>
              <a:t>, Diverse</a:t>
            </a:r>
            <a:r>
              <a:rPr lang="en-US" dirty="0">
                <a:solidFill>
                  <a:srgbClr val="000000"/>
                </a:solidFill>
                <a:latin typeface="Tahoma"/>
              </a:rPr>
              <a:t>, Streaming </a:t>
            </a:r>
            <a:r>
              <a:rPr lang="en-US" dirty="0" smtClean="0">
                <a:solidFill>
                  <a:srgbClr val="000000"/>
                </a:solidFill>
                <a:latin typeface="Tahoma"/>
              </a:rPr>
              <a:t>…)</a:t>
            </a:r>
          </a:p>
          <a:p>
            <a:pPr marL="0" indent="0">
              <a:buNone/>
            </a:pPr>
            <a:r>
              <a:rPr lang="en-US" dirty="0">
                <a:solidFill>
                  <a:srgbClr val="000000"/>
                </a:solidFill>
                <a:latin typeface="Tahoma"/>
              </a:rPr>
              <a:t/>
            </a:r>
            <a:br>
              <a:rPr lang="en-US" dirty="0">
                <a:solidFill>
                  <a:srgbClr val="000000"/>
                </a:solidFill>
                <a:latin typeface="Tahoma"/>
              </a:rPr>
            </a:br>
            <a:r>
              <a:rPr lang="en-US" dirty="0">
                <a:solidFill>
                  <a:srgbClr val="000000"/>
                </a:solidFill>
                <a:latin typeface="Tahoma"/>
              </a:rPr>
              <a:t>• Analyze Data (Scalable, Accurate, </a:t>
            </a:r>
            <a:r>
              <a:rPr lang="en-US" dirty="0" smtClean="0">
                <a:solidFill>
                  <a:srgbClr val="000000"/>
                </a:solidFill>
                <a:latin typeface="Tahoma"/>
              </a:rPr>
              <a:t>Real time</a:t>
            </a:r>
            <a:r>
              <a:rPr lang="en-US" dirty="0">
                <a:solidFill>
                  <a:srgbClr val="000000"/>
                </a:solidFill>
                <a:latin typeface="Tahoma"/>
              </a:rPr>
              <a:t>, Advanced Methods, Probabilities</a:t>
            </a:r>
            <a:br>
              <a:rPr lang="en-US" dirty="0">
                <a:solidFill>
                  <a:srgbClr val="000000"/>
                </a:solidFill>
                <a:latin typeface="Tahoma"/>
              </a:rPr>
            </a:br>
            <a:r>
              <a:rPr lang="en-US" dirty="0">
                <a:solidFill>
                  <a:srgbClr val="000000"/>
                </a:solidFill>
                <a:latin typeface="Tahoma"/>
              </a:rPr>
              <a:t>and Uncertainties </a:t>
            </a:r>
            <a:r>
              <a:rPr lang="en-US" dirty="0" smtClean="0">
                <a:solidFill>
                  <a:srgbClr val="000000"/>
                </a:solidFill>
                <a:latin typeface="Tahoma"/>
              </a:rPr>
              <a:t>...)</a:t>
            </a:r>
          </a:p>
          <a:p>
            <a:pPr marL="0" indent="0">
              <a:buNone/>
            </a:pPr>
            <a:r>
              <a:rPr lang="en-US" dirty="0">
                <a:solidFill>
                  <a:srgbClr val="000000"/>
                </a:solidFill>
                <a:latin typeface="Tahoma"/>
              </a:rPr>
              <a:t/>
            </a:r>
            <a:br>
              <a:rPr lang="en-US" dirty="0">
                <a:solidFill>
                  <a:srgbClr val="000000"/>
                </a:solidFill>
                <a:latin typeface="Tahoma"/>
              </a:rPr>
            </a:br>
            <a:r>
              <a:rPr lang="en-US" dirty="0">
                <a:solidFill>
                  <a:srgbClr val="000000"/>
                </a:solidFill>
                <a:latin typeface="Tahoma"/>
              </a:rPr>
              <a:t>• Represent Analysis Results (i.e. data</a:t>
            </a:r>
            <a:br>
              <a:rPr lang="en-US" dirty="0">
                <a:solidFill>
                  <a:srgbClr val="000000"/>
                </a:solidFill>
                <a:latin typeface="Tahoma"/>
              </a:rPr>
            </a:br>
            <a:r>
              <a:rPr lang="en-US" dirty="0">
                <a:solidFill>
                  <a:srgbClr val="000000"/>
                </a:solidFill>
                <a:latin typeface="Tahoma"/>
              </a:rPr>
              <a:t>product) (Story-telling, Interactive</a:t>
            </a:r>
            <a:r>
              <a:rPr lang="en-US" dirty="0" smtClean="0">
                <a:solidFill>
                  <a:srgbClr val="000000"/>
                </a:solidFill>
                <a:latin typeface="Tahoma"/>
              </a:rPr>
              <a:t>, explainable</a:t>
            </a:r>
            <a:r>
              <a:rPr lang="en-US" dirty="0">
                <a:solidFill>
                  <a:srgbClr val="000000"/>
                </a:solidFill>
                <a:latin typeface="Tahoma"/>
              </a:rPr>
              <a:t>…)</a:t>
            </a:r>
            <a:r>
              <a:rPr lang="en-US" dirty="0" smtClean="0"/>
              <a:t> </a:t>
            </a:r>
            <a:br>
              <a:rPr lang="en-US" dirty="0" smtClean="0"/>
            </a:br>
            <a:endParaRPr lang="en-US" dirty="0"/>
          </a:p>
        </p:txBody>
      </p:sp>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74568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smtClean="0">
                <a:solidFill>
                  <a:srgbClr val="0000FF"/>
                </a:solidFill>
                <a:effectLst/>
                <a:latin typeface="Tahoma"/>
              </a:rPr>
              <a:t>The Dawn of Big Data</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3600" b="0" i="0" dirty="0" smtClean="0">
                <a:solidFill>
                  <a:srgbClr val="000000"/>
                </a:solidFill>
                <a:effectLst/>
                <a:latin typeface="Tahoma"/>
              </a:rPr>
              <a:t>• Google, Yahoo today</a:t>
            </a:r>
            <a:br>
              <a:rPr lang="en-US" sz="3600" b="0" i="0" dirty="0" smtClean="0">
                <a:solidFill>
                  <a:srgbClr val="000000"/>
                </a:solidFill>
                <a:effectLst/>
                <a:latin typeface="Tahoma"/>
              </a:rPr>
            </a:br>
            <a:r>
              <a:rPr lang="en-US" sz="3600" b="0" i="0" dirty="0" smtClean="0">
                <a:solidFill>
                  <a:srgbClr val="000000"/>
                </a:solidFill>
                <a:effectLst/>
                <a:latin typeface="Tahoma"/>
              </a:rPr>
              <a:t>	</a:t>
            </a:r>
            <a:r>
              <a:rPr lang="en-US" b="0" i="0" dirty="0" smtClean="0">
                <a:solidFill>
                  <a:srgbClr val="000000"/>
                </a:solidFill>
                <a:effectLst/>
                <a:latin typeface="Tahoma"/>
              </a:rPr>
              <a:t>– Web Search and Computational advertising</a:t>
            </a:r>
            <a:br>
              <a:rPr lang="en-US" b="0" i="0" dirty="0" smtClean="0">
                <a:solidFill>
                  <a:srgbClr val="000000"/>
                </a:solidFill>
                <a:effectLst/>
                <a:latin typeface="Tahoma"/>
              </a:rPr>
            </a:br>
            <a:r>
              <a:rPr lang="en-US" b="0" i="0" dirty="0" smtClean="0">
                <a:solidFill>
                  <a:srgbClr val="000000"/>
                </a:solidFill>
                <a:effectLst/>
                <a:latin typeface="Tahoma"/>
              </a:rPr>
              <a:t>	– Google: 35,000 searches/sec</a:t>
            </a:r>
            <a:br>
              <a:rPr lang="en-US" b="0" i="0" dirty="0" smtClean="0">
                <a:solidFill>
                  <a:srgbClr val="000000"/>
                </a:solidFill>
                <a:effectLst/>
                <a:latin typeface="Tahoma"/>
              </a:rPr>
            </a:br>
            <a:r>
              <a:rPr lang="en-US" b="0" i="0" dirty="0" smtClean="0">
                <a:solidFill>
                  <a:srgbClr val="000000"/>
                </a:solidFill>
                <a:effectLst/>
                <a:latin typeface="Tahoma"/>
              </a:rPr>
              <a:t>	– Yahoo! scale: 600 million users per month, 4 billion</a:t>
            </a:r>
          </a:p>
          <a:p>
            <a:pPr marL="0" indent="0">
              <a:buNone/>
            </a:pPr>
            <a:r>
              <a:rPr lang="en-US" b="0" i="0" dirty="0" smtClean="0">
                <a:solidFill>
                  <a:srgbClr val="000000"/>
                </a:solidFill>
                <a:effectLst/>
                <a:latin typeface="Tahoma"/>
              </a:rPr>
              <a:t>              clicks per day, 25 terabytes of data collected every day</a:t>
            </a:r>
            <a:br>
              <a:rPr lang="en-US" b="0" i="0" dirty="0" smtClean="0">
                <a:solidFill>
                  <a:srgbClr val="000000"/>
                </a:solidFill>
                <a:effectLst/>
                <a:latin typeface="Tahoma"/>
              </a:rPr>
            </a:br>
            <a:r>
              <a:rPr lang="en-US" sz="3600" b="0" i="0" dirty="0" smtClean="0">
                <a:solidFill>
                  <a:srgbClr val="000000"/>
                </a:solidFill>
                <a:effectLst/>
                <a:latin typeface="Tahoma"/>
              </a:rPr>
              <a:t>• Netflix 2007</a:t>
            </a:r>
            <a:br>
              <a:rPr lang="en-US" sz="3600" b="0" i="0" dirty="0" smtClean="0">
                <a:solidFill>
                  <a:srgbClr val="000000"/>
                </a:solidFill>
                <a:effectLst/>
                <a:latin typeface="Tahoma"/>
              </a:rPr>
            </a:br>
            <a:r>
              <a:rPr lang="en-US" sz="3600" b="0" i="0" dirty="0" smtClean="0">
                <a:solidFill>
                  <a:srgbClr val="000000"/>
                </a:solidFill>
                <a:effectLst/>
                <a:latin typeface="Tahoma"/>
              </a:rPr>
              <a:t>	</a:t>
            </a:r>
            <a:r>
              <a:rPr lang="en-US" b="0" i="0" dirty="0" smtClean="0">
                <a:solidFill>
                  <a:srgbClr val="000000"/>
                </a:solidFill>
                <a:effectLst/>
                <a:latin typeface="Tahoma"/>
              </a:rPr>
              <a:t>– Movie recommendations, </a:t>
            </a:r>
            <a:r>
              <a:rPr lang="en-US" b="0" i="0" dirty="0" err="1" smtClean="0">
                <a:solidFill>
                  <a:srgbClr val="000000"/>
                </a:solidFill>
                <a:effectLst/>
                <a:latin typeface="Tahoma"/>
              </a:rPr>
              <a:t>netflix</a:t>
            </a:r>
            <a:r>
              <a:rPr lang="en-US" b="0" i="0" dirty="0" smtClean="0">
                <a:solidFill>
                  <a:srgbClr val="000000"/>
                </a:solidFill>
                <a:effectLst/>
                <a:latin typeface="Tahoma"/>
              </a:rPr>
              <a:t> prize</a:t>
            </a:r>
            <a:br>
              <a:rPr lang="en-US" b="0" i="0" dirty="0" smtClean="0">
                <a:solidFill>
                  <a:srgbClr val="000000"/>
                </a:solidFill>
                <a:effectLst/>
                <a:latin typeface="Tahoma"/>
              </a:rPr>
            </a:br>
            <a:r>
              <a:rPr lang="en-US" b="0" i="0" dirty="0" smtClean="0">
                <a:solidFill>
                  <a:srgbClr val="000000"/>
                </a:solidFill>
                <a:effectLst/>
                <a:latin typeface="Tahoma"/>
              </a:rPr>
              <a:t>	– 100 million ratings, 500,000 users, 18,000 movies</a:t>
            </a:r>
            <a:br>
              <a:rPr lang="en-US" b="0" i="0" dirty="0" smtClean="0">
                <a:solidFill>
                  <a:srgbClr val="000000"/>
                </a:solidFill>
                <a:effectLst/>
                <a:latin typeface="Tahoma"/>
              </a:rPr>
            </a:br>
            <a:r>
              <a:rPr lang="en-US" sz="3600" b="0" i="0" dirty="0" smtClean="0">
                <a:solidFill>
                  <a:srgbClr val="000000"/>
                </a:solidFill>
                <a:effectLst/>
                <a:latin typeface="Tahoma"/>
              </a:rPr>
              <a:t>• Amazon 2003</a:t>
            </a:r>
            <a:br>
              <a:rPr lang="en-US" sz="3600" b="0" i="0" dirty="0" smtClean="0">
                <a:solidFill>
                  <a:srgbClr val="000000"/>
                </a:solidFill>
                <a:effectLst/>
                <a:latin typeface="Tahoma"/>
              </a:rPr>
            </a:br>
            <a:r>
              <a:rPr lang="en-US" sz="3600" b="0" i="0" dirty="0" smtClean="0">
                <a:solidFill>
                  <a:srgbClr val="000000"/>
                </a:solidFill>
                <a:effectLst/>
                <a:latin typeface="Tahoma"/>
              </a:rPr>
              <a:t>	</a:t>
            </a:r>
            <a:r>
              <a:rPr lang="en-US" b="0" i="0" dirty="0" smtClean="0">
                <a:solidFill>
                  <a:srgbClr val="000000"/>
                </a:solidFill>
                <a:effectLst/>
                <a:latin typeface="Tahoma"/>
              </a:rPr>
              <a:t>– Product recommendations, reviews</a:t>
            </a:r>
            <a:br>
              <a:rPr lang="en-US" b="0" i="0" dirty="0" smtClean="0">
                <a:solidFill>
                  <a:srgbClr val="000000"/>
                </a:solidFill>
                <a:effectLst/>
                <a:latin typeface="Tahoma"/>
              </a:rPr>
            </a:br>
            <a:r>
              <a:rPr lang="en-US" b="0" i="0" dirty="0" smtClean="0">
                <a:solidFill>
                  <a:srgbClr val="000000"/>
                </a:solidFill>
                <a:effectLst/>
                <a:latin typeface="Tahoma"/>
              </a:rPr>
              <a:t>	– 29 million customers, millions of products</a:t>
            </a:r>
            <a:br>
              <a:rPr lang="en-US" b="0" i="0" dirty="0" smtClean="0">
                <a:solidFill>
                  <a:srgbClr val="000000"/>
                </a:solidFill>
                <a:effectLst/>
                <a:latin typeface="Tahoma"/>
              </a:rPr>
            </a:br>
            <a:r>
              <a:rPr lang="en-US" sz="3600" b="0" i="0" dirty="0" smtClean="0">
                <a:solidFill>
                  <a:srgbClr val="000000"/>
                </a:solidFill>
                <a:effectLst/>
                <a:latin typeface="Tahoma"/>
              </a:rPr>
              <a:t>• Word Economic Forum 2011 at Davos</a:t>
            </a:r>
            <a:br>
              <a:rPr lang="en-US" sz="3600" b="0" i="0" dirty="0" smtClean="0">
                <a:solidFill>
                  <a:srgbClr val="000000"/>
                </a:solidFill>
                <a:effectLst/>
                <a:latin typeface="Tahoma"/>
              </a:rPr>
            </a:br>
            <a:r>
              <a:rPr lang="en-US" sz="3600" b="0" i="0" dirty="0" smtClean="0">
                <a:solidFill>
                  <a:srgbClr val="000000"/>
                </a:solidFill>
                <a:effectLst/>
                <a:latin typeface="Tahoma"/>
              </a:rPr>
              <a:t>	</a:t>
            </a:r>
            <a:r>
              <a:rPr lang="en-US" b="0" i="0" dirty="0" smtClean="0">
                <a:solidFill>
                  <a:srgbClr val="000000"/>
                </a:solidFill>
                <a:effectLst/>
                <a:latin typeface="Tahoma"/>
              </a:rPr>
              <a:t>– Personal data – digital data created by and about       	   people – represents a new economic “asset class”,    	   touching all aspects of society</a:t>
            </a:r>
            <a:r>
              <a:rPr lang="en-US" dirty="0" smtClean="0"/>
              <a:t> </a:t>
            </a:r>
            <a:endParaRPr lang="en-US" dirty="0"/>
          </a:p>
        </p:txBody>
      </p:sp>
      <p:cxnSp>
        <p:nvCxnSpPr>
          <p:cNvPr id="4" name="Straight Connector 3"/>
          <p:cNvCxnSpPr/>
          <p:nvPr/>
        </p:nvCxnSpPr>
        <p:spPr>
          <a:xfrm>
            <a:off x="0" y="13716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45379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smtClean="0">
                <a:solidFill>
                  <a:srgbClr val="0000FF"/>
                </a:solidFill>
                <a:effectLst/>
                <a:latin typeface="Tahoma"/>
              </a:rPr>
              <a:t>Who’s hiring Data Scientist?</a:t>
            </a:r>
            <a:r>
              <a:rPr lang="en-US" dirty="0" smtClean="0"/>
              <a:t> </a:t>
            </a:r>
            <a:endParaRPr lang="en-US" dirty="0"/>
          </a:p>
        </p:txBody>
      </p:sp>
      <p:sp>
        <p:nvSpPr>
          <p:cNvPr id="3" name="Content Placeholder 2"/>
          <p:cNvSpPr>
            <a:spLocks noGrp="1"/>
          </p:cNvSpPr>
          <p:nvPr>
            <p:ph idx="1"/>
          </p:nvPr>
        </p:nvSpPr>
        <p:spPr>
          <a:xfrm>
            <a:off x="457200" y="1600200"/>
            <a:ext cx="8686800" cy="4525963"/>
          </a:xfrm>
        </p:spPr>
        <p:txBody>
          <a:bodyPr>
            <a:normAutofit fontScale="85000" lnSpcReduction="20000"/>
          </a:bodyPr>
          <a:lstStyle/>
          <a:p>
            <a:pPr marL="236538" indent="-236538">
              <a:buNone/>
            </a:pPr>
            <a:r>
              <a:rPr lang="en-US" dirty="0">
                <a:solidFill>
                  <a:srgbClr val="000000"/>
                </a:solidFill>
                <a:latin typeface="Tahoma"/>
              </a:rPr>
              <a:t>• IT companies: Google, Twitter</a:t>
            </a:r>
            <a:r>
              <a:rPr lang="en-US" dirty="0" smtClean="0">
                <a:solidFill>
                  <a:srgbClr val="000000"/>
                </a:solidFill>
                <a:latin typeface="Tahoma"/>
              </a:rPr>
              <a:t>, Lexis/Nexis, Facebook</a:t>
            </a:r>
            <a:r>
              <a:rPr lang="en-US" dirty="0">
                <a:solidFill>
                  <a:srgbClr val="000000"/>
                </a:solidFill>
                <a:latin typeface="Tahoma"/>
              </a:rPr>
              <a:t>, Pivotal/EMC</a:t>
            </a:r>
            <a:r>
              <a:rPr lang="en-US" dirty="0" smtClean="0">
                <a:solidFill>
                  <a:srgbClr val="000000"/>
                </a:solidFill>
                <a:latin typeface="Tahoma"/>
              </a:rPr>
              <a:t>…</a:t>
            </a:r>
          </a:p>
          <a:p>
            <a:pPr marL="236538" indent="-236538">
              <a:buNone/>
            </a:pPr>
            <a:endParaRPr lang="en-US" dirty="0" smtClean="0">
              <a:solidFill>
                <a:srgbClr val="000000"/>
              </a:solidFill>
              <a:latin typeface="Tahoma"/>
            </a:endParaRPr>
          </a:p>
          <a:p>
            <a:pPr marL="236538" indent="-236538">
              <a:buNone/>
            </a:pPr>
            <a:r>
              <a:rPr lang="en-US" dirty="0" smtClean="0">
                <a:solidFill>
                  <a:srgbClr val="000000"/>
                </a:solidFill>
                <a:latin typeface="Tahoma"/>
              </a:rPr>
              <a:t>• </a:t>
            </a:r>
            <a:r>
              <a:rPr lang="en-US" dirty="0">
                <a:solidFill>
                  <a:srgbClr val="000000"/>
                </a:solidFill>
                <a:latin typeface="Tahoma"/>
              </a:rPr>
              <a:t>Media and Financial sectors Fox, </a:t>
            </a:r>
            <a:r>
              <a:rPr lang="en-US" dirty="0" smtClean="0">
                <a:solidFill>
                  <a:srgbClr val="000000"/>
                </a:solidFill>
                <a:latin typeface="Tahoma"/>
              </a:rPr>
              <a:t>CNN, NYT</a:t>
            </a:r>
            <a:r>
              <a:rPr lang="en-US" dirty="0">
                <a:solidFill>
                  <a:srgbClr val="000000"/>
                </a:solidFill>
                <a:latin typeface="Tahoma"/>
              </a:rPr>
              <a:t>, </a:t>
            </a:r>
            <a:r>
              <a:rPr lang="en-US" dirty="0" err="1" smtClean="0">
                <a:solidFill>
                  <a:srgbClr val="000000"/>
                </a:solidFill>
                <a:latin typeface="Tahoma"/>
              </a:rPr>
              <a:t>Bloomburg</a:t>
            </a:r>
            <a:r>
              <a:rPr lang="en-US" dirty="0" smtClean="0">
                <a:solidFill>
                  <a:srgbClr val="000000"/>
                </a:solidFill>
                <a:latin typeface="Tahoma"/>
              </a:rPr>
              <a:t>,…</a:t>
            </a:r>
          </a:p>
          <a:p>
            <a:pPr marL="0" indent="0">
              <a:buNone/>
            </a:pPr>
            <a:r>
              <a:rPr lang="en-US" dirty="0">
                <a:solidFill>
                  <a:srgbClr val="000000"/>
                </a:solidFill>
                <a:latin typeface="Tahoma"/>
              </a:rPr>
              <a:t/>
            </a:r>
            <a:br>
              <a:rPr lang="en-US" dirty="0">
                <a:solidFill>
                  <a:srgbClr val="000000"/>
                </a:solidFill>
                <a:latin typeface="Tahoma"/>
              </a:rPr>
            </a:br>
            <a:r>
              <a:rPr lang="en-US" dirty="0">
                <a:solidFill>
                  <a:srgbClr val="000000"/>
                </a:solidFill>
                <a:latin typeface="Tahoma"/>
              </a:rPr>
              <a:t>• Research: Biology, Medicine, </a:t>
            </a:r>
            <a:r>
              <a:rPr lang="en-US" dirty="0" smtClean="0">
                <a:solidFill>
                  <a:srgbClr val="000000"/>
                </a:solidFill>
                <a:latin typeface="Tahoma"/>
              </a:rPr>
              <a:t>Physics, Psychology</a:t>
            </a:r>
            <a:r>
              <a:rPr lang="en-US" dirty="0">
                <a:solidFill>
                  <a:srgbClr val="000000"/>
                </a:solidFill>
                <a:latin typeface="Tahoma"/>
              </a:rPr>
              <a:t>,…</a:t>
            </a:r>
            <a:br>
              <a:rPr lang="en-US" dirty="0">
                <a:solidFill>
                  <a:srgbClr val="000000"/>
                </a:solidFill>
                <a:latin typeface="Tahoma"/>
              </a:rPr>
            </a:br>
            <a:endParaRPr lang="en-US" dirty="0" smtClean="0">
              <a:solidFill>
                <a:srgbClr val="000000"/>
              </a:solidFill>
              <a:latin typeface="Tahoma"/>
            </a:endParaRPr>
          </a:p>
          <a:p>
            <a:pPr marL="0" indent="0">
              <a:buNone/>
            </a:pPr>
            <a:r>
              <a:rPr lang="en-US" dirty="0" smtClean="0">
                <a:solidFill>
                  <a:srgbClr val="000000"/>
                </a:solidFill>
                <a:latin typeface="Tahoma"/>
              </a:rPr>
              <a:t>• Information </a:t>
            </a:r>
            <a:r>
              <a:rPr lang="en-US" dirty="0">
                <a:solidFill>
                  <a:srgbClr val="000000"/>
                </a:solidFill>
                <a:latin typeface="Tahoma"/>
              </a:rPr>
              <a:t>office in government </a:t>
            </a:r>
            <a:r>
              <a:rPr lang="en-US" dirty="0" smtClean="0">
                <a:solidFill>
                  <a:srgbClr val="000000"/>
                </a:solidFill>
                <a:latin typeface="Tahoma"/>
              </a:rPr>
              <a:t>and corporations</a:t>
            </a:r>
            <a:r>
              <a:rPr lang="en-US" dirty="0">
                <a:solidFill>
                  <a:srgbClr val="000000"/>
                </a:solidFill>
                <a:latin typeface="Tahoma"/>
              </a:rPr>
              <a:t>…</a:t>
            </a:r>
            <a:br>
              <a:rPr lang="en-US" dirty="0">
                <a:solidFill>
                  <a:srgbClr val="000000"/>
                </a:solidFill>
                <a:latin typeface="Tahoma"/>
              </a:rPr>
            </a:br>
            <a:endParaRPr lang="en-US" dirty="0" smtClean="0">
              <a:solidFill>
                <a:srgbClr val="000000"/>
              </a:solidFill>
              <a:latin typeface="Tahoma"/>
            </a:endParaRPr>
          </a:p>
          <a:p>
            <a:pPr marL="0" indent="0">
              <a:buNone/>
            </a:pPr>
            <a:r>
              <a:rPr lang="en-US" dirty="0" smtClean="0">
                <a:solidFill>
                  <a:srgbClr val="000000"/>
                </a:solidFill>
                <a:latin typeface="Tahoma"/>
              </a:rPr>
              <a:t>• </a:t>
            </a:r>
            <a:r>
              <a:rPr lang="en-US" dirty="0">
                <a:solidFill>
                  <a:srgbClr val="000000"/>
                </a:solidFill>
                <a:latin typeface="Tahoma"/>
              </a:rPr>
              <a:t>Law firms: e-discovery tools…</a:t>
            </a:r>
            <a:r>
              <a:rPr lang="en-US" dirty="0" smtClean="0"/>
              <a:t> </a:t>
            </a:r>
            <a:endParaRPr lang="en-US" dirty="0"/>
          </a:p>
        </p:txBody>
      </p:sp>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39824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Construction and Evaluation</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19" y="1600200"/>
            <a:ext cx="7772400"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15095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Commonly used Models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6997950"/>
              </p:ext>
            </p:extLst>
          </p:nvPr>
        </p:nvGraphicFramePr>
        <p:xfrm>
          <a:off x="44244" y="1295399"/>
          <a:ext cx="8991600" cy="4604652"/>
        </p:xfrm>
        <a:graphic>
          <a:graphicData uri="http://schemas.openxmlformats.org/drawingml/2006/table">
            <a:tbl>
              <a:tblPr firstRow="1" bandRow="1">
                <a:tableStyleId>{5C22544A-7EE6-4342-B048-85BDC9FD1C3A}</a:tableStyleId>
              </a:tblPr>
              <a:tblGrid>
                <a:gridCol w="2470356"/>
                <a:gridCol w="6521244"/>
              </a:tblGrid>
              <a:tr h="272148">
                <a:tc>
                  <a:txBody>
                    <a:bodyPr/>
                    <a:lstStyle/>
                    <a:p>
                      <a:r>
                        <a:rPr lang="en-US" dirty="0" smtClean="0"/>
                        <a:t>Model</a:t>
                      </a:r>
                      <a:endParaRPr lang="en-US" dirty="0"/>
                    </a:p>
                  </a:txBody>
                  <a:tcPr/>
                </a:tc>
                <a:tc>
                  <a:txBody>
                    <a:bodyPr/>
                    <a:lstStyle/>
                    <a:p>
                      <a:r>
                        <a:rPr lang="en-US" dirty="0" smtClean="0"/>
                        <a:t>Description</a:t>
                      </a:r>
                      <a:endParaRPr lang="en-US" dirty="0"/>
                    </a:p>
                  </a:txBody>
                  <a:tcPr/>
                </a:tc>
              </a:tr>
              <a:tr h="473526">
                <a:tc>
                  <a:txBody>
                    <a:bodyPr/>
                    <a:lstStyle/>
                    <a:p>
                      <a:r>
                        <a:rPr lang="en-US" sz="2400" dirty="0" smtClean="0"/>
                        <a:t>Classification</a:t>
                      </a:r>
                      <a:endParaRPr lang="en-US" sz="2400" dirty="0"/>
                    </a:p>
                  </a:txBody>
                  <a:tcPr/>
                </a:tc>
                <a:tc>
                  <a:txBody>
                    <a:bodyPr/>
                    <a:lstStyle/>
                    <a:p>
                      <a:pPr algn="just"/>
                      <a:r>
                        <a:rPr lang="en-US" sz="2400" dirty="0" smtClean="0"/>
                        <a:t> Deciding if something belongs to one category or another</a:t>
                      </a:r>
                      <a:endParaRPr lang="en-US" sz="2400" dirty="0"/>
                    </a:p>
                  </a:txBody>
                  <a:tcPr/>
                </a:tc>
              </a:tr>
              <a:tr h="473526">
                <a:tc>
                  <a:txBody>
                    <a:bodyPr/>
                    <a:lstStyle/>
                    <a:p>
                      <a:r>
                        <a:rPr lang="en-US" sz="2400" dirty="0" smtClean="0"/>
                        <a:t>Scoring</a:t>
                      </a:r>
                      <a:endParaRPr lang="en-US" sz="2400" dirty="0"/>
                    </a:p>
                  </a:txBody>
                  <a:tcPr/>
                </a:tc>
                <a:tc>
                  <a:txBody>
                    <a:bodyPr/>
                    <a:lstStyle/>
                    <a:p>
                      <a:pPr algn="just"/>
                      <a:r>
                        <a:rPr lang="en-US" sz="2400" dirty="0" smtClean="0"/>
                        <a:t> Predicting or estimating a numeric value, such as a price or probability</a:t>
                      </a:r>
                      <a:endParaRPr lang="en-US" sz="2400" dirty="0"/>
                    </a:p>
                  </a:txBody>
                  <a:tcPr/>
                </a:tc>
              </a:tr>
              <a:tr h="473526">
                <a:tc>
                  <a:txBody>
                    <a:bodyPr/>
                    <a:lstStyle/>
                    <a:p>
                      <a:r>
                        <a:rPr lang="en-US" sz="2400" dirty="0" smtClean="0"/>
                        <a:t>Ranking</a:t>
                      </a:r>
                      <a:endParaRPr lang="en-US" sz="2400" dirty="0"/>
                    </a:p>
                  </a:txBody>
                  <a:tcPr/>
                </a:tc>
                <a:tc>
                  <a:txBody>
                    <a:bodyPr/>
                    <a:lstStyle/>
                    <a:p>
                      <a:pPr algn="just"/>
                      <a:r>
                        <a:rPr lang="en-US" sz="2400" dirty="0" smtClean="0"/>
                        <a:t>Learning to order items by preferences</a:t>
                      </a:r>
                      <a:endParaRPr lang="en-US" sz="2400" dirty="0"/>
                    </a:p>
                  </a:txBody>
                  <a:tcPr/>
                </a:tc>
              </a:tr>
              <a:tr h="473526">
                <a:tc>
                  <a:txBody>
                    <a:bodyPr/>
                    <a:lstStyle/>
                    <a:p>
                      <a:r>
                        <a:rPr lang="en-US" sz="2400" dirty="0" smtClean="0"/>
                        <a:t>Clustering</a:t>
                      </a:r>
                      <a:endParaRPr lang="en-US" sz="2400" dirty="0"/>
                    </a:p>
                  </a:txBody>
                  <a:tcPr/>
                </a:tc>
                <a:tc>
                  <a:txBody>
                    <a:bodyPr/>
                    <a:lstStyle/>
                    <a:p>
                      <a:pPr algn="just"/>
                      <a:r>
                        <a:rPr lang="en-US" sz="2400" dirty="0" smtClean="0"/>
                        <a:t>Grouping items into most-similar groups</a:t>
                      </a:r>
                      <a:endParaRPr lang="en-US" sz="2400" dirty="0"/>
                    </a:p>
                  </a:txBody>
                  <a:tcPr/>
                </a:tc>
              </a:tr>
              <a:tr h="473526">
                <a:tc>
                  <a:txBody>
                    <a:bodyPr/>
                    <a:lstStyle/>
                    <a:p>
                      <a:r>
                        <a:rPr lang="en-US" sz="2400" dirty="0" smtClean="0"/>
                        <a:t>Finding Relations</a:t>
                      </a:r>
                      <a:endParaRPr lang="en-US" sz="2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smtClean="0"/>
                        <a:t>correlations or potential causes of effects seen in the data</a:t>
                      </a:r>
                      <a:endParaRPr lang="en-US" sz="2400" dirty="0"/>
                    </a:p>
                  </a:txBody>
                  <a:tcPr/>
                </a:tc>
              </a:tr>
              <a:tr h="473526">
                <a:tc>
                  <a:txBody>
                    <a:bodyPr/>
                    <a:lstStyle/>
                    <a:p>
                      <a:r>
                        <a:rPr lang="en-US" sz="2400" dirty="0" smtClean="0"/>
                        <a:t>Characterization</a:t>
                      </a:r>
                      <a:endParaRPr lang="en-US" sz="2400" dirty="0"/>
                    </a:p>
                  </a:txBody>
                  <a:tcPr/>
                </a:tc>
                <a:tc>
                  <a:txBody>
                    <a:bodyPr/>
                    <a:lstStyle/>
                    <a:p>
                      <a:pPr algn="just"/>
                      <a:r>
                        <a:rPr lang="en-US" sz="2400" dirty="0" smtClean="0"/>
                        <a:t>Very general plotting and report generation from data</a:t>
                      </a:r>
                      <a:endParaRPr lang="en-US" sz="2400" dirty="0"/>
                    </a:p>
                  </a:txBody>
                  <a:tcPr/>
                </a:tc>
              </a:tr>
            </a:tbl>
          </a:graphicData>
        </a:graphic>
      </p:graphicFrame>
      <p:cxnSp>
        <p:nvCxnSpPr>
          <p:cNvPr id="5" name="Straight Connector 4"/>
          <p:cNvCxnSpPr/>
          <p:nvPr/>
        </p:nvCxnSpPr>
        <p:spPr>
          <a:xfrm>
            <a:off x="0" y="11430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21243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Common Classification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2452904"/>
              </p:ext>
            </p:extLst>
          </p:nvPr>
        </p:nvGraphicFramePr>
        <p:xfrm>
          <a:off x="44244" y="1295399"/>
          <a:ext cx="8991600" cy="5029200"/>
        </p:xfrm>
        <a:graphic>
          <a:graphicData uri="http://schemas.openxmlformats.org/drawingml/2006/table">
            <a:tbl>
              <a:tblPr firstRow="1" bandRow="1">
                <a:tableStyleId>{5C22544A-7EE6-4342-B048-85BDC9FD1C3A}</a:tableStyleId>
              </a:tblPr>
              <a:tblGrid>
                <a:gridCol w="1648460"/>
                <a:gridCol w="7343140"/>
              </a:tblGrid>
              <a:tr h="811162">
                <a:tc>
                  <a:txBody>
                    <a:bodyPr/>
                    <a:lstStyle/>
                    <a:p>
                      <a:r>
                        <a:rPr lang="en-US" dirty="0" smtClean="0"/>
                        <a:t>Method</a:t>
                      </a:r>
                      <a:endParaRPr lang="en-US" dirty="0"/>
                    </a:p>
                  </a:txBody>
                  <a:tcPr/>
                </a:tc>
                <a:tc>
                  <a:txBody>
                    <a:bodyPr/>
                    <a:lstStyle/>
                    <a:p>
                      <a:r>
                        <a:rPr lang="en-US" dirty="0" smtClean="0"/>
                        <a:t>Description</a:t>
                      </a:r>
                      <a:endParaRPr lang="en-US" dirty="0"/>
                    </a:p>
                  </a:txBody>
                  <a:tcPr/>
                </a:tc>
              </a:tr>
              <a:tr h="2109019">
                <a:tc>
                  <a:txBody>
                    <a:bodyPr/>
                    <a:lstStyle/>
                    <a:p>
                      <a:r>
                        <a:rPr lang="en-US" sz="2400" dirty="0" smtClean="0"/>
                        <a:t>Naïve Bayes</a:t>
                      </a:r>
                      <a:endParaRPr lang="en-US" sz="2400" dirty="0"/>
                    </a:p>
                  </a:txBody>
                  <a:tcPr/>
                </a:tc>
                <a:tc>
                  <a:txBody>
                    <a:bodyPr/>
                    <a:lstStyle/>
                    <a:p>
                      <a:pPr algn="just"/>
                      <a:r>
                        <a:rPr lang="en-US" sz="2400" dirty="0" smtClean="0"/>
                        <a:t>especially useful for problems with many categorical input variables, with a very large number of possible values, and text classification. Naive Bayes would be a good first attempt at solving the product categorization problem.</a:t>
                      </a:r>
                      <a:endParaRPr lang="en-US" sz="2400" dirty="0"/>
                    </a:p>
                  </a:txBody>
                  <a:tcPr/>
                </a:tc>
              </a:tr>
              <a:tr h="2109019">
                <a:tc>
                  <a:txBody>
                    <a:bodyPr/>
                    <a:lstStyle/>
                    <a:p>
                      <a:r>
                        <a:rPr lang="en-US" sz="2400" dirty="0" smtClean="0"/>
                        <a:t>Decision Tree</a:t>
                      </a:r>
                      <a:endParaRPr lang="en-US" sz="2400" dirty="0"/>
                    </a:p>
                  </a:txBody>
                  <a:tcPr/>
                </a:tc>
                <a:tc>
                  <a:txBody>
                    <a:bodyPr/>
                    <a:lstStyle/>
                    <a:p>
                      <a:pPr algn="just"/>
                      <a:r>
                        <a:rPr lang="en-US" sz="2400" dirty="0" smtClean="0"/>
                        <a:t>useful when input variables interact with the output in “if-then” kinds of ways (such as IF age &gt; 65, THEN  insurance=T)</a:t>
                      </a:r>
                      <a:r>
                        <a:rPr lang="en-US" sz="2400" baseline="0" dirty="0" smtClean="0"/>
                        <a:t> or </a:t>
                      </a:r>
                      <a:r>
                        <a:rPr lang="en-US" sz="2400" dirty="0" smtClean="0"/>
                        <a:t>when input variables are redundant or correlated. an important extension of decision trees</a:t>
                      </a:r>
                      <a:r>
                        <a:rPr lang="en-US" sz="2400" baseline="0" dirty="0" smtClean="0"/>
                        <a:t> is</a:t>
                      </a:r>
                      <a:r>
                        <a:rPr lang="en-US" sz="2400" dirty="0" smtClean="0"/>
                        <a:t> random forests</a:t>
                      </a:r>
                      <a:endParaRPr lang="en-US" sz="2400" dirty="0"/>
                    </a:p>
                  </a:txBody>
                  <a:tcPr/>
                </a:tc>
              </a:tr>
            </a:tbl>
          </a:graphicData>
        </a:graphic>
      </p:graphicFrame>
      <p:cxnSp>
        <p:nvCxnSpPr>
          <p:cNvPr id="5" name="Straight Connector 4"/>
          <p:cNvCxnSpPr/>
          <p:nvPr/>
        </p:nvCxnSpPr>
        <p:spPr>
          <a:xfrm>
            <a:off x="0" y="11430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36969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Common Classification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5851262"/>
              </p:ext>
            </p:extLst>
          </p:nvPr>
        </p:nvGraphicFramePr>
        <p:xfrm>
          <a:off x="44244" y="1295401"/>
          <a:ext cx="8991600" cy="4455276"/>
        </p:xfrm>
        <a:graphic>
          <a:graphicData uri="http://schemas.openxmlformats.org/drawingml/2006/table">
            <a:tbl>
              <a:tblPr firstRow="1" bandRow="1">
                <a:tableStyleId>{5C22544A-7EE6-4342-B048-85BDC9FD1C3A}</a:tableStyleId>
              </a:tblPr>
              <a:tblGrid>
                <a:gridCol w="1648460"/>
                <a:gridCol w="7343140"/>
              </a:tblGrid>
              <a:tr h="614796">
                <a:tc>
                  <a:txBody>
                    <a:bodyPr/>
                    <a:lstStyle/>
                    <a:p>
                      <a:r>
                        <a:rPr lang="en-US" sz="2400" dirty="0" smtClean="0"/>
                        <a:t>Method</a:t>
                      </a:r>
                      <a:endParaRPr lang="en-US" sz="2400" dirty="0"/>
                    </a:p>
                  </a:txBody>
                  <a:tcPr/>
                </a:tc>
                <a:tc>
                  <a:txBody>
                    <a:bodyPr/>
                    <a:lstStyle/>
                    <a:p>
                      <a:r>
                        <a:rPr lang="en-US" sz="2400" dirty="0" smtClean="0"/>
                        <a:t>Description</a:t>
                      </a:r>
                      <a:endParaRPr lang="en-US" sz="2400" dirty="0"/>
                    </a:p>
                  </a:txBody>
                  <a:tcPr/>
                </a:tc>
              </a:tr>
              <a:tr h="1598468">
                <a:tc>
                  <a:txBody>
                    <a:bodyPr/>
                    <a:lstStyle/>
                    <a:p>
                      <a:r>
                        <a:rPr lang="en-US" sz="2400" dirty="0" smtClean="0"/>
                        <a:t>Logistic Regression</a:t>
                      </a:r>
                      <a:endParaRPr lang="en-US" sz="2400" dirty="0"/>
                    </a:p>
                  </a:txBody>
                  <a:tcPr/>
                </a:tc>
                <a:tc>
                  <a:txBody>
                    <a:bodyPr/>
                    <a:lstStyle/>
                    <a:p>
                      <a:r>
                        <a:rPr lang="en-US" sz="2400" dirty="0" smtClean="0"/>
                        <a:t>appropriate when you want to estimate class probabilities in addition to class assignments.   An example use of a logistic regression–based classifier is estimating the probability of fraud in credit card purchases.</a:t>
                      </a:r>
                      <a:endParaRPr lang="en-US" sz="2400" dirty="0"/>
                    </a:p>
                  </a:txBody>
                  <a:tcPr/>
                </a:tc>
              </a:tr>
              <a:tr h="1598468">
                <a:tc>
                  <a:txBody>
                    <a:bodyPr/>
                    <a:lstStyle/>
                    <a:p>
                      <a:r>
                        <a:rPr lang="en-US" sz="2400" dirty="0" smtClean="0"/>
                        <a:t>Support vector machines (SVMs) </a:t>
                      </a:r>
                      <a:endParaRPr lang="en-US" sz="2400" dirty="0"/>
                    </a:p>
                  </a:txBody>
                  <a:tcPr/>
                </a:tc>
                <a:tc>
                  <a:txBody>
                    <a:bodyPr/>
                    <a:lstStyle/>
                    <a:p>
                      <a:r>
                        <a:rPr lang="en-US" sz="2400" dirty="0" smtClean="0"/>
                        <a:t>are useful when there are very many input variables or when input variables interact with the outcome or with each other in complicated (nonlinear) ways. SVMs make fewer assumptions about variable distribution than do many other methods </a:t>
                      </a:r>
                      <a:endParaRPr lang="en-US" sz="2400" dirty="0"/>
                    </a:p>
                  </a:txBody>
                  <a:tcPr/>
                </a:tc>
              </a:tr>
            </a:tbl>
          </a:graphicData>
        </a:graphic>
      </p:graphicFrame>
      <p:cxnSp>
        <p:nvCxnSpPr>
          <p:cNvPr id="5" name="Straight Connector 4"/>
          <p:cNvCxnSpPr/>
          <p:nvPr/>
        </p:nvCxnSpPr>
        <p:spPr>
          <a:xfrm>
            <a:off x="0" y="11430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0613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decision tree model for finding bad loan </a:t>
            </a:r>
            <a:r>
              <a:rPr lang="en-US" dirty="0" smtClean="0"/>
              <a:t>applications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690502"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199128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 cy="6278562"/>
          </a:xfrm>
        </p:spPr>
        <p:txBody>
          <a:bodyPr vert="vert270"/>
          <a:lstStyle/>
          <a:p>
            <a:r>
              <a:rPr lang="en-US" dirty="0" smtClean="0"/>
              <a:t>Models in Data Science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6200"/>
            <a:ext cx="8122831"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762000" y="0"/>
            <a:ext cx="0" cy="67818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89499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smtClean="0">
                <a:solidFill>
                  <a:srgbClr val="0000FF"/>
                </a:solidFill>
                <a:effectLst/>
                <a:latin typeface="Tahoma"/>
              </a:rPr>
              <a:t>How Big is Your Data?</a:t>
            </a:r>
            <a:r>
              <a:rPr lang="en-US" dirty="0" smtClean="0"/>
              <a:t> </a:t>
            </a:r>
            <a:endParaRPr lang="en-US" dirty="0"/>
          </a:p>
        </p:txBody>
      </p:sp>
      <p:sp>
        <p:nvSpPr>
          <p:cNvPr id="3" name="Content Placeholder 2"/>
          <p:cNvSpPr>
            <a:spLocks noGrp="1"/>
          </p:cNvSpPr>
          <p:nvPr>
            <p:ph idx="1"/>
          </p:nvPr>
        </p:nvSpPr>
        <p:spPr>
          <a:xfrm>
            <a:off x="228600" y="1600200"/>
            <a:ext cx="8915400" cy="4525963"/>
          </a:xfrm>
        </p:spPr>
        <p:txBody>
          <a:bodyPr>
            <a:normAutofit/>
          </a:bodyPr>
          <a:lstStyle/>
          <a:p>
            <a:pPr marL="0" indent="0">
              <a:buNone/>
            </a:pPr>
            <a:r>
              <a:rPr lang="en-US" sz="2600" b="0" i="0" dirty="0" smtClean="0">
                <a:solidFill>
                  <a:srgbClr val="000000"/>
                </a:solidFill>
                <a:effectLst/>
                <a:latin typeface="Tahoma"/>
              </a:rPr>
              <a:t>• Kilobyte (1000 bytes)                    </a:t>
            </a:r>
            <a:r>
              <a:rPr lang="en-US" sz="2600" b="0" i="0" dirty="0" smtClean="0">
                <a:solidFill>
                  <a:srgbClr val="FF0000"/>
                </a:solidFill>
                <a:effectLst/>
                <a:latin typeface="Tahoma"/>
              </a:rPr>
              <a:t>10</a:t>
            </a:r>
            <a:r>
              <a:rPr lang="en-US" sz="2600" b="0" i="0" baseline="30000" dirty="0" smtClean="0">
                <a:solidFill>
                  <a:srgbClr val="FF0000"/>
                </a:solidFill>
                <a:effectLst/>
                <a:latin typeface="Tahoma"/>
              </a:rPr>
              <a:t>3</a:t>
            </a:r>
            <a:r>
              <a:rPr lang="en-US" sz="2600" b="0" i="0" dirty="0" smtClean="0">
                <a:solidFill>
                  <a:srgbClr val="000000"/>
                </a:solidFill>
                <a:effectLst/>
                <a:latin typeface="Tahoma"/>
              </a:rPr>
              <a:t/>
            </a:r>
            <a:br>
              <a:rPr lang="en-US" sz="2600" b="0" i="0" dirty="0" smtClean="0">
                <a:solidFill>
                  <a:srgbClr val="000000"/>
                </a:solidFill>
                <a:effectLst/>
                <a:latin typeface="Tahoma"/>
              </a:rPr>
            </a:br>
            <a:r>
              <a:rPr lang="en-US" sz="2600" b="0" i="0" dirty="0" smtClean="0">
                <a:solidFill>
                  <a:srgbClr val="000000"/>
                </a:solidFill>
                <a:effectLst/>
                <a:latin typeface="Tahoma"/>
              </a:rPr>
              <a:t>• Megabyte </a:t>
            </a:r>
            <a:r>
              <a:rPr lang="en-US" sz="2600" dirty="0">
                <a:solidFill>
                  <a:srgbClr val="000000"/>
                </a:solidFill>
                <a:latin typeface="Tahoma"/>
              </a:rPr>
              <a:t>(1 000 000 bytes</a:t>
            </a:r>
            <a:r>
              <a:rPr lang="en-US" sz="2600" dirty="0" smtClean="0">
                <a:solidFill>
                  <a:srgbClr val="000000"/>
                </a:solidFill>
                <a:latin typeface="Tahoma"/>
              </a:rPr>
              <a:t>)	</a:t>
            </a:r>
            <a:r>
              <a:rPr lang="en-US" sz="2600" b="0" i="0" dirty="0" smtClean="0">
                <a:solidFill>
                  <a:srgbClr val="FF0000"/>
                </a:solidFill>
                <a:effectLst/>
                <a:latin typeface="Tahoma"/>
              </a:rPr>
              <a:t>             10</a:t>
            </a:r>
            <a:r>
              <a:rPr lang="en-US" sz="2600" b="0" i="0" baseline="30000" dirty="0" smtClean="0">
                <a:solidFill>
                  <a:srgbClr val="FF0000"/>
                </a:solidFill>
                <a:effectLst/>
                <a:latin typeface="Tahoma"/>
              </a:rPr>
              <a:t>6</a:t>
            </a:r>
            <a:r>
              <a:rPr lang="en-US" sz="2600" dirty="0">
                <a:solidFill>
                  <a:srgbClr val="000000"/>
                </a:solidFill>
                <a:latin typeface="Tahoma"/>
              </a:rPr>
              <a:t/>
            </a:r>
            <a:br>
              <a:rPr lang="en-US" sz="2600" dirty="0">
                <a:solidFill>
                  <a:srgbClr val="000000"/>
                </a:solidFill>
                <a:latin typeface="Tahoma"/>
              </a:rPr>
            </a:br>
            <a:r>
              <a:rPr lang="en-US" sz="2600" b="0" i="0" dirty="0" smtClean="0">
                <a:solidFill>
                  <a:srgbClr val="000000"/>
                </a:solidFill>
                <a:effectLst/>
                <a:latin typeface="Tahoma"/>
              </a:rPr>
              <a:t>• Gigabyte </a:t>
            </a:r>
            <a:r>
              <a:rPr lang="en-US" sz="2600" dirty="0">
                <a:solidFill>
                  <a:srgbClr val="000000"/>
                </a:solidFill>
                <a:latin typeface="Tahoma"/>
              </a:rPr>
              <a:t>(1 000 000 000 bytes</a:t>
            </a:r>
            <a:r>
              <a:rPr lang="en-US" sz="2600" dirty="0" smtClean="0">
                <a:solidFill>
                  <a:srgbClr val="000000"/>
                </a:solidFill>
                <a:latin typeface="Tahoma"/>
              </a:rPr>
              <a:t>)	</a:t>
            </a:r>
            <a:r>
              <a:rPr lang="en-US" sz="2600" b="0" i="0" dirty="0" smtClean="0">
                <a:solidFill>
                  <a:srgbClr val="FF0000"/>
                </a:solidFill>
                <a:effectLst/>
                <a:latin typeface="Tahoma"/>
              </a:rPr>
              <a:t>         10</a:t>
            </a:r>
            <a:r>
              <a:rPr lang="en-US" sz="2600" b="0" i="0" baseline="30000" dirty="0" smtClean="0">
                <a:solidFill>
                  <a:srgbClr val="FF0000"/>
                </a:solidFill>
                <a:effectLst/>
                <a:latin typeface="Tahoma"/>
              </a:rPr>
              <a:t>9</a:t>
            </a:r>
            <a:r>
              <a:rPr lang="en-US" sz="2600" dirty="0">
                <a:solidFill>
                  <a:srgbClr val="000000"/>
                </a:solidFill>
                <a:latin typeface="Tahoma"/>
              </a:rPr>
              <a:t/>
            </a:r>
            <a:br>
              <a:rPr lang="en-US" sz="2600" dirty="0">
                <a:solidFill>
                  <a:srgbClr val="000000"/>
                </a:solidFill>
                <a:latin typeface="Tahoma"/>
              </a:rPr>
            </a:br>
            <a:r>
              <a:rPr lang="en-US" sz="2600" b="0" i="0" dirty="0" smtClean="0">
                <a:solidFill>
                  <a:srgbClr val="000000"/>
                </a:solidFill>
                <a:effectLst/>
                <a:latin typeface="Tahoma"/>
              </a:rPr>
              <a:t>• Terabyte </a:t>
            </a:r>
            <a:r>
              <a:rPr lang="en-US" sz="2600" dirty="0">
                <a:solidFill>
                  <a:srgbClr val="000000"/>
                </a:solidFill>
                <a:latin typeface="Tahoma"/>
              </a:rPr>
              <a:t>(1 000 000 000 000 bytes</a:t>
            </a:r>
            <a:r>
              <a:rPr lang="en-US" sz="2600" dirty="0" smtClean="0">
                <a:solidFill>
                  <a:srgbClr val="000000"/>
                </a:solidFill>
                <a:latin typeface="Tahoma"/>
              </a:rPr>
              <a:t>)	</a:t>
            </a:r>
            <a:r>
              <a:rPr lang="en-US" sz="2600" b="0" i="0" dirty="0" smtClean="0">
                <a:solidFill>
                  <a:srgbClr val="FF0000"/>
                </a:solidFill>
                <a:effectLst/>
                <a:latin typeface="Tahoma"/>
              </a:rPr>
              <a:t>    10</a:t>
            </a:r>
            <a:r>
              <a:rPr lang="en-US" sz="2600" b="0" i="0" baseline="30000" dirty="0" smtClean="0">
                <a:solidFill>
                  <a:srgbClr val="FF0000"/>
                </a:solidFill>
                <a:effectLst/>
                <a:latin typeface="Tahoma"/>
              </a:rPr>
              <a:t>12</a:t>
            </a:r>
            <a:r>
              <a:rPr lang="en-US" sz="2600" dirty="0">
                <a:solidFill>
                  <a:srgbClr val="000000"/>
                </a:solidFill>
                <a:latin typeface="Tahoma"/>
              </a:rPr>
              <a:t/>
            </a:r>
            <a:br>
              <a:rPr lang="en-US" sz="2600" dirty="0">
                <a:solidFill>
                  <a:srgbClr val="000000"/>
                </a:solidFill>
                <a:latin typeface="Tahoma"/>
              </a:rPr>
            </a:br>
            <a:r>
              <a:rPr lang="en-US" sz="2600" b="0" i="0" dirty="0" smtClean="0">
                <a:solidFill>
                  <a:srgbClr val="000000"/>
                </a:solidFill>
                <a:effectLst/>
                <a:latin typeface="Tahoma"/>
              </a:rPr>
              <a:t>• Petabyte </a:t>
            </a:r>
            <a:r>
              <a:rPr lang="en-US" sz="2600" dirty="0">
                <a:solidFill>
                  <a:srgbClr val="000000"/>
                </a:solidFill>
                <a:latin typeface="Tahoma"/>
              </a:rPr>
              <a:t>(1 000 000 000 000 000 bytes</a:t>
            </a:r>
            <a:r>
              <a:rPr lang="en-US" sz="2600" dirty="0" smtClean="0">
                <a:solidFill>
                  <a:srgbClr val="000000"/>
                </a:solidFill>
                <a:latin typeface="Tahoma"/>
              </a:rPr>
              <a:t>)		</a:t>
            </a:r>
            <a:r>
              <a:rPr lang="en-US" sz="2600" b="0" i="0" dirty="0" smtClean="0">
                <a:solidFill>
                  <a:srgbClr val="FF0000"/>
                </a:solidFill>
                <a:effectLst/>
                <a:latin typeface="Tahoma"/>
              </a:rPr>
              <a:t>10</a:t>
            </a:r>
            <a:r>
              <a:rPr lang="en-US" sz="2600" b="0" i="0" baseline="30000" dirty="0" smtClean="0">
                <a:solidFill>
                  <a:srgbClr val="FF0000"/>
                </a:solidFill>
                <a:effectLst/>
                <a:latin typeface="Tahoma"/>
              </a:rPr>
              <a:t>15</a:t>
            </a:r>
            <a:r>
              <a:rPr lang="en-US" sz="2600" dirty="0">
                <a:solidFill>
                  <a:srgbClr val="000000"/>
                </a:solidFill>
                <a:latin typeface="Tahoma"/>
              </a:rPr>
              <a:t/>
            </a:r>
            <a:br>
              <a:rPr lang="en-US" sz="2600" dirty="0">
                <a:solidFill>
                  <a:srgbClr val="000000"/>
                </a:solidFill>
                <a:latin typeface="Tahoma"/>
              </a:rPr>
            </a:br>
            <a:r>
              <a:rPr lang="en-US" sz="2600" b="0" i="0" dirty="0" smtClean="0">
                <a:solidFill>
                  <a:srgbClr val="000000"/>
                </a:solidFill>
                <a:effectLst/>
                <a:latin typeface="Tahoma"/>
              </a:rPr>
              <a:t>• Exabyte </a:t>
            </a:r>
            <a:r>
              <a:rPr lang="en-US" sz="2600" dirty="0">
                <a:solidFill>
                  <a:srgbClr val="000000"/>
                </a:solidFill>
                <a:latin typeface="Tahoma"/>
              </a:rPr>
              <a:t>(1 000 000 000 000 000 000 bytes</a:t>
            </a:r>
            <a:r>
              <a:rPr lang="en-US" sz="2600" dirty="0" smtClean="0">
                <a:solidFill>
                  <a:srgbClr val="000000"/>
                </a:solidFill>
                <a:latin typeface="Tahoma"/>
              </a:rPr>
              <a:t>)	</a:t>
            </a:r>
            <a:r>
              <a:rPr lang="en-US" sz="2600" b="0" i="0" dirty="0" smtClean="0">
                <a:solidFill>
                  <a:srgbClr val="FF0000"/>
                </a:solidFill>
                <a:effectLst/>
                <a:latin typeface="Tahoma"/>
              </a:rPr>
              <a:t>   10</a:t>
            </a:r>
            <a:r>
              <a:rPr lang="en-US" sz="2600" baseline="30000" dirty="0" smtClean="0">
                <a:solidFill>
                  <a:srgbClr val="FF0000"/>
                </a:solidFill>
                <a:latin typeface="Tahoma"/>
              </a:rPr>
              <a:t>18</a:t>
            </a:r>
            <a:r>
              <a:rPr lang="en-US" sz="2600" dirty="0">
                <a:solidFill>
                  <a:srgbClr val="000000"/>
                </a:solidFill>
                <a:latin typeface="Tahoma"/>
              </a:rPr>
              <a:t/>
            </a:r>
            <a:br>
              <a:rPr lang="en-US" sz="2600" dirty="0">
                <a:solidFill>
                  <a:srgbClr val="000000"/>
                </a:solidFill>
                <a:latin typeface="Tahoma"/>
              </a:rPr>
            </a:br>
            <a:r>
              <a:rPr lang="en-US" sz="2600" b="0" i="0" dirty="0" smtClean="0">
                <a:solidFill>
                  <a:srgbClr val="000000"/>
                </a:solidFill>
                <a:effectLst/>
                <a:latin typeface="Tahoma"/>
              </a:rPr>
              <a:t>• Zettabyte </a:t>
            </a:r>
            <a:r>
              <a:rPr lang="en-US" sz="2600" dirty="0">
                <a:solidFill>
                  <a:srgbClr val="000000"/>
                </a:solidFill>
                <a:latin typeface="Tahoma"/>
              </a:rPr>
              <a:t>(1 000 000 000 000 000 000 000 bytes</a:t>
            </a:r>
            <a:r>
              <a:rPr lang="en-US" sz="2600" dirty="0" smtClean="0">
                <a:solidFill>
                  <a:srgbClr val="000000"/>
                </a:solidFill>
                <a:latin typeface="Tahoma"/>
              </a:rPr>
              <a:t>)   </a:t>
            </a:r>
            <a:r>
              <a:rPr lang="en-US" sz="2600" b="0" i="0" dirty="0" smtClean="0">
                <a:solidFill>
                  <a:srgbClr val="FF0000"/>
                </a:solidFill>
                <a:effectLst/>
                <a:latin typeface="Tahoma"/>
              </a:rPr>
              <a:t>10</a:t>
            </a:r>
            <a:r>
              <a:rPr lang="en-US" sz="2600" b="0" i="0" baseline="30000" dirty="0" smtClean="0">
                <a:solidFill>
                  <a:srgbClr val="FF0000"/>
                </a:solidFill>
                <a:effectLst/>
                <a:latin typeface="Tahoma"/>
              </a:rPr>
              <a:t>21</a:t>
            </a:r>
            <a:r>
              <a:rPr lang="en-US" sz="2600" dirty="0">
                <a:solidFill>
                  <a:srgbClr val="000000"/>
                </a:solidFill>
                <a:latin typeface="Tahoma"/>
              </a:rPr>
              <a:t/>
            </a:r>
            <a:br>
              <a:rPr lang="en-US" sz="2600" dirty="0">
                <a:solidFill>
                  <a:srgbClr val="000000"/>
                </a:solidFill>
                <a:latin typeface="Tahoma"/>
              </a:rPr>
            </a:br>
            <a:r>
              <a:rPr lang="en-US" sz="2600" b="0" i="0" dirty="0" smtClean="0">
                <a:solidFill>
                  <a:srgbClr val="000000"/>
                </a:solidFill>
                <a:effectLst/>
                <a:latin typeface="Tahoma"/>
              </a:rPr>
              <a:t>• Yottabyte </a:t>
            </a:r>
            <a:r>
              <a:rPr lang="en-US" sz="2600" dirty="0">
                <a:solidFill>
                  <a:srgbClr val="000000"/>
                </a:solidFill>
                <a:latin typeface="Tahoma"/>
              </a:rPr>
              <a:t>(1 000 000 000 000 000 000 000 </a:t>
            </a:r>
            <a:r>
              <a:rPr lang="en-US" sz="2600" dirty="0" smtClean="0">
                <a:solidFill>
                  <a:srgbClr val="000000"/>
                </a:solidFill>
                <a:latin typeface="Tahoma"/>
              </a:rPr>
              <a:t>000 bytes</a:t>
            </a:r>
            <a:r>
              <a:rPr lang="en-US" sz="2600" dirty="0">
                <a:solidFill>
                  <a:srgbClr val="000000"/>
                </a:solidFill>
                <a:latin typeface="Tahoma"/>
              </a:rPr>
              <a:t>) </a:t>
            </a:r>
            <a:r>
              <a:rPr lang="en-US" sz="2600" dirty="0" smtClean="0"/>
              <a:t/>
            </a:r>
            <a:br>
              <a:rPr lang="en-US" sz="2600" dirty="0" smtClean="0"/>
            </a:br>
            <a:r>
              <a:rPr lang="en-US" sz="2600" dirty="0" smtClean="0"/>
              <a:t>								          </a:t>
            </a:r>
            <a:r>
              <a:rPr lang="en-US" sz="2600" b="0" i="0" dirty="0" smtClean="0">
                <a:solidFill>
                  <a:srgbClr val="FF0000"/>
                </a:solidFill>
                <a:effectLst/>
                <a:latin typeface="Tahoma"/>
              </a:rPr>
              <a:t>10</a:t>
            </a:r>
            <a:r>
              <a:rPr lang="en-US" sz="2600" b="0" i="0" baseline="30000" dirty="0" smtClean="0">
                <a:solidFill>
                  <a:srgbClr val="FF0000"/>
                </a:solidFill>
                <a:effectLst/>
                <a:latin typeface="Tahoma"/>
              </a:rPr>
              <a:t>24 </a:t>
            </a:r>
            <a:r>
              <a:rPr lang="en-US" sz="2600" dirty="0" smtClean="0"/>
              <a:t>			</a:t>
            </a:r>
            <a:endParaRPr lang="en-US" sz="2600" dirty="0"/>
          </a:p>
        </p:txBody>
      </p:sp>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45041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smtClean="0">
                <a:solidFill>
                  <a:srgbClr val="0000FF"/>
                </a:solidFill>
                <a:effectLst/>
                <a:latin typeface="Tahoma"/>
              </a:rPr>
              <a:t>5 Vs of Big Data</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rgbClr val="000000"/>
                </a:solidFill>
                <a:latin typeface="Tahoma"/>
              </a:rPr>
              <a:t>• Raw Data: </a:t>
            </a:r>
            <a:r>
              <a:rPr lang="en-US" dirty="0" smtClean="0">
                <a:solidFill>
                  <a:srgbClr val="000000"/>
                </a:solidFill>
                <a:latin typeface="Tahoma"/>
              </a:rPr>
              <a:t>Volume</a:t>
            </a:r>
          </a:p>
          <a:p>
            <a:pPr marL="0" indent="0">
              <a:buNone/>
            </a:pPr>
            <a:r>
              <a:rPr lang="en-US" dirty="0">
                <a:solidFill>
                  <a:srgbClr val="000000"/>
                </a:solidFill>
                <a:latin typeface="Tahoma"/>
              </a:rPr>
              <a:t/>
            </a:r>
            <a:br>
              <a:rPr lang="en-US" dirty="0">
                <a:solidFill>
                  <a:srgbClr val="000000"/>
                </a:solidFill>
                <a:latin typeface="Tahoma"/>
              </a:rPr>
            </a:br>
            <a:r>
              <a:rPr lang="en-US" dirty="0">
                <a:solidFill>
                  <a:srgbClr val="000000"/>
                </a:solidFill>
                <a:latin typeface="Tahoma"/>
              </a:rPr>
              <a:t>• Change over time: </a:t>
            </a:r>
            <a:r>
              <a:rPr lang="en-US" dirty="0" smtClean="0">
                <a:solidFill>
                  <a:srgbClr val="000000"/>
                </a:solidFill>
                <a:latin typeface="Tahoma"/>
              </a:rPr>
              <a:t>Velocity</a:t>
            </a:r>
          </a:p>
          <a:p>
            <a:pPr marL="0" indent="0">
              <a:buNone/>
            </a:pPr>
            <a:r>
              <a:rPr lang="en-US" dirty="0">
                <a:solidFill>
                  <a:srgbClr val="000000"/>
                </a:solidFill>
                <a:latin typeface="Tahoma"/>
              </a:rPr>
              <a:t/>
            </a:r>
            <a:br>
              <a:rPr lang="en-US" dirty="0">
                <a:solidFill>
                  <a:srgbClr val="000000"/>
                </a:solidFill>
                <a:latin typeface="Tahoma"/>
              </a:rPr>
            </a:br>
            <a:r>
              <a:rPr lang="en-US" dirty="0">
                <a:solidFill>
                  <a:srgbClr val="000000"/>
                </a:solidFill>
                <a:latin typeface="Tahoma"/>
              </a:rPr>
              <a:t>• Data types: </a:t>
            </a:r>
            <a:r>
              <a:rPr lang="en-US" dirty="0" smtClean="0">
                <a:solidFill>
                  <a:srgbClr val="000000"/>
                </a:solidFill>
                <a:latin typeface="Tahoma"/>
              </a:rPr>
              <a:t>Variety</a:t>
            </a:r>
          </a:p>
          <a:p>
            <a:pPr marL="0" indent="0">
              <a:buNone/>
            </a:pPr>
            <a:r>
              <a:rPr lang="en-US" dirty="0">
                <a:solidFill>
                  <a:srgbClr val="000000"/>
                </a:solidFill>
                <a:latin typeface="Tahoma"/>
              </a:rPr>
              <a:t/>
            </a:r>
            <a:br>
              <a:rPr lang="en-US" dirty="0">
                <a:solidFill>
                  <a:srgbClr val="000000"/>
                </a:solidFill>
                <a:latin typeface="Tahoma"/>
              </a:rPr>
            </a:br>
            <a:r>
              <a:rPr lang="en-US" dirty="0">
                <a:solidFill>
                  <a:srgbClr val="000000"/>
                </a:solidFill>
                <a:latin typeface="Tahoma"/>
              </a:rPr>
              <a:t>• Data Quality: </a:t>
            </a:r>
            <a:r>
              <a:rPr lang="en-US" dirty="0" smtClean="0">
                <a:solidFill>
                  <a:srgbClr val="000000"/>
                </a:solidFill>
                <a:latin typeface="Tahoma"/>
              </a:rPr>
              <a:t>Veracity</a:t>
            </a:r>
          </a:p>
          <a:p>
            <a:pPr marL="0" indent="0">
              <a:buNone/>
            </a:pPr>
            <a:r>
              <a:rPr lang="en-US" dirty="0">
                <a:solidFill>
                  <a:srgbClr val="000000"/>
                </a:solidFill>
                <a:latin typeface="Tahoma"/>
              </a:rPr>
              <a:t/>
            </a:r>
            <a:br>
              <a:rPr lang="en-US" dirty="0">
                <a:solidFill>
                  <a:srgbClr val="000000"/>
                </a:solidFill>
                <a:latin typeface="Tahoma"/>
              </a:rPr>
            </a:br>
            <a:r>
              <a:rPr lang="en-US" dirty="0">
                <a:solidFill>
                  <a:srgbClr val="000000"/>
                </a:solidFill>
                <a:latin typeface="Tahoma"/>
              </a:rPr>
              <a:t>• Information for Decision Making: Value</a:t>
            </a:r>
            <a:r>
              <a:rPr lang="en-US" dirty="0" smtClean="0"/>
              <a:t> </a:t>
            </a:r>
            <a:br>
              <a:rPr lang="en-US" dirty="0" smtClean="0"/>
            </a:br>
            <a:endParaRPr lang="en-US" dirty="0"/>
          </a:p>
        </p:txBody>
      </p:sp>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6218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ahoma"/>
              </a:rPr>
              <a:t>The Structure Spectrum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24063"/>
            <a:ext cx="8676822" cy="3843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0" y="13716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48555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ahoma"/>
              </a:rPr>
              <a:t>Data and its types</a:t>
            </a:r>
            <a:endParaRPr lang="en-US" dirty="0">
              <a:solidFill>
                <a:srgbClr val="0000FF"/>
              </a:solidFill>
              <a:latin typeface="Tahoma"/>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95600"/>
            <a:ext cx="6324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37922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ahoma"/>
              </a:rPr>
              <a:t>Definition</a:t>
            </a:r>
          </a:p>
        </p:txBody>
      </p:sp>
      <p:sp>
        <p:nvSpPr>
          <p:cNvPr id="3" name="Content Placeholder 2"/>
          <p:cNvSpPr>
            <a:spLocks noGrp="1"/>
          </p:cNvSpPr>
          <p:nvPr>
            <p:ph idx="1"/>
          </p:nvPr>
        </p:nvSpPr>
        <p:spPr>
          <a:xfrm>
            <a:off x="228600" y="1600200"/>
            <a:ext cx="8610600" cy="4525963"/>
          </a:xfrm>
        </p:spPr>
        <p:txBody>
          <a:bodyPr/>
          <a:lstStyle/>
          <a:p>
            <a:pPr marL="0" indent="0" algn="just">
              <a:buNone/>
            </a:pPr>
            <a:r>
              <a:rPr lang="en-US" b="1" dirty="0">
                <a:solidFill>
                  <a:srgbClr val="FF0000"/>
                </a:solidFill>
              </a:rPr>
              <a:t>Data Science </a:t>
            </a:r>
            <a:r>
              <a:rPr lang="en-US" dirty="0"/>
              <a:t>is the science which </a:t>
            </a:r>
            <a:r>
              <a:rPr lang="en-US" dirty="0" smtClean="0"/>
              <a:t>uses computer </a:t>
            </a:r>
            <a:r>
              <a:rPr lang="en-US" dirty="0"/>
              <a:t>science, statistics and </a:t>
            </a:r>
            <a:r>
              <a:rPr lang="en-US" dirty="0" smtClean="0"/>
              <a:t>machine learning</a:t>
            </a:r>
            <a:r>
              <a:rPr lang="en-US" dirty="0"/>
              <a:t>, </a:t>
            </a:r>
            <a:r>
              <a:rPr lang="en-US" dirty="0" smtClean="0"/>
              <a:t>visualization </a:t>
            </a:r>
            <a:r>
              <a:rPr lang="en-US" dirty="0"/>
              <a:t>and </a:t>
            </a:r>
            <a:r>
              <a:rPr lang="en-US" dirty="0" smtClean="0"/>
              <a:t>human computer </a:t>
            </a:r>
            <a:r>
              <a:rPr lang="en-US" dirty="0"/>
              <a:t>interactions to collect, </a:t>
            </a:r>
            <a:r>
              <a:rPr lang="en-US" dirty="0" smtClean="0"/>
              <a:t>clean, integrate</a:t>
            </a:r>
            <a:r>
              <a:rPr lang="en-US" dirty="0"/>
              <a:t>, analyze, visualize, interact </a:t>
            </a:r>
            <a:r>
              <a:rPr lang="en-US" dirty="0" smtClean="0"/>
              <a:t>with data </a:t>
            </a:r>
            <a:r>
              <a:rPr lang="en-US" dirty="0"/>
              <a:t>to create data products.</a:t>
            </a:r>
            <a:r>
              <a:rPr lang="en-US" dirty="0" smtClean="0"/>
              <a:t> </a:t>
            </a:r>
            <a:br>
              <a:rPr lang="en-US" dirty="0" smtClean="0"/>
            </a:br>
            <a:endParaRPr lang="en-US" dirty="0"/>
          </a:p>
        </p:txBody>
      </p:sp>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10463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ahoma"/>
              </a:rPr>
              <a:t>Data Science </a:t>
            </a:r>
            <a:endParaRPr lang="en-US" dirty="0">
              <a:solidFill>
                <a:srgbClr val="0000FF"/>
              </a:solidFill>
              <a:latin typeface="Tahom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4724400"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7555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ahoma"/>
              </a:rPr>
              <a:t>Goal of Data Science</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sz="2700" dirty="0">
                <a:solidFill>
                  <a:srgbClr val="000000"/>
                </a:solidFill>
                <a:latin typeface="Tahoma"/>
              </a:rPr>
              <a:t>Turn data into data products.</a:t>
            </a:r>
          </a:p>
        </p:txBody>
      </p:sp>
      <p:cxnSp>
        <p:nvCxnSpPr>
          <p:cNvPr id="4" name="Straight Connector 3"/>
          <p:cNvCxnSpPr/>
          <p:nvPr/>
        </p:nvCxnSpPr>
        <p:spPr>
          <a:xfrm>
            <a:off x="0" y="1447800"/>
            <a:ext cx="914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0503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3700</TotalTime>
  <Words>497</Words>
  <Application>Microsoft Office PowerPoint</Application>
  <PresentationFormat>On-screen Show (4:3)</PresentationFormat>
  <Paragraphs>112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  Data Science Data Intensive Computing   </vt:lpstr>
      <vt:lpstr>The Dawn of Big Data </vt:lpstr>
      <vt:lpstr>How Big is Your Data? </vt:lpstr>
      <vt:lpstr>5 Vs of Big Data </vt:lpstr>
      <vt:lpstr>The Structure Spectrum</vt:lpstr>
      <vt:lpstr>Data and its types</vt:lpstr>
      <vt:lpstr>Definition</vt:lpstr>
      <vt:lpstr>Data Science </vt:lpstr>
      <vt:lpstr>Goal of Data Science</vt:lpstr>
      <vt:lpstr>Data to Data Products</vt:lpstr>
      <vt:lpstr>Other Data Products</vt:lpstr>
      <vt:lpstr>Data Products – Google </vt:lpstr>
      <vt:lpstr>Data Products – Netflix</vt:lpstr>
      <vt:lpstr>Data Products – LinkedIn/Facebook</vt:lpstr>
      <vt:lpstr>Data Products – Twitter </vt:lpstr>
      <vt:lpstr>Data Products – Splunk</vt:lpstr>
      <vt:lpstr>Splunk</vt:lpstr>
      <vt:lpstr>The Life of Data (state-of-the-art)</vt:lpstr>
      <vt:lpstr>Challenges in Data Science </vt:lpstr>
      <vt:lpstr>Who’s hiring Data Scientist? </vt:lpstr>
      <vt:lpstr>Model Construction and Evaluation</vt:lpstr>
      <vt:lpstr>Commonly used Models</vt:lpstr>
      <vt:lpstr>Some Common Classification Methods</vt:lpstr>
      <vt:lpstr>Some Common Classification Methods</vt:lpstr>
      <vt:lpstr>A decision tree model for finding bad loan applications</vt:lpstr>
      <vt:lpstr>Models in Data Science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Akhter Raza Syed</dc:creator>
  <cp:lastModifiedBy>Akhter Raza Syed</cp:lastModifiedBy>
  <cp:revision>20</cp:revision>
  <dcterms:created xsi:type="dcterms:W3CDTF">2017-02-06T16:49:15Z</dcterms:created>
  <dcterms:modified xsi:type="dcterms:W3CDTF">2017-02-09T06:29:27Z</dcterms:modified>
</cp:coreProperties>
</file>