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410" r:id="rId2"/>
    <p:sldId id="411" r:id="rId3"/>
    <p:sldId id="412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36" r:id="rId28"/>
    <p:sldId id="437" r:id="rId29"/>
    <p:sldId id="465" r:id="rId30"/>
    <p:sldId id="469" r:id="rId31"/>
    <p:sldId id="470" r:id="rId32"/>
    <p:sldId id="471" r:id="rId33"/>
    <p:sldId id="472" r:id="rId34"/>
    <p:sldId id="473" r:id="rId35"/>
  </p:sldIdLst>
  <p:sldSz cx="9144000" cy="6858000" type="screen4x3"/>
  <p:notesSz cx="6858000" cy="91995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0000"/>
    <a:srgbClr val="FF6600"/>
    <a:srgbClr val="9966FF"/>
    <a:srgbClr val="0789B7"/>
    <a:srgbClr val="5F5F5F"/>
    <a:srgbClr val="A50021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2787"/>
    <p:restoredTop sz="90985" autoAdjust="0"/>
  </p:normalViewPr>
  <p:slideViewPr>
    <p:cSldViewPr>
      <p:cViewPr>
        <p:scale>
          <a:sx n="80" d="100"/>
          <a:sy n="80" d="100"/>
        </p:scale>
        <p:origin x="-137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3C715F-F67E-4A50-A26E-9158ECD53B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0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DCDA4-FEBD-49AF-8183-12D6C5BADA14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7400" cy="3449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70388"/>
            <a:ext cx="5486400" cy="4138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7600"/>
            <a:ext cx="2971800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37600"/>
            <a:ext cx="2971800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8AF17-F120-405D-9B76-81F354D14F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69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8AF17-F120-405D-9B76-81F354D14F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3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65163"/>
            <a:ext cx="2057400" cy="5461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65163"/>
            <a:ext cx="6019800" cy="5461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0" y="6505575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>
            <a:off x="0" y="314325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534150"/>
            <a:ext cx="9144000" cy="323850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000066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6705600" y="0"/>
            <a:ext cx="2228850" cy="304800"/>
          </a:xfrm>
          <a:prstGeom prst="rect">
            <a:avLst/>
          </a:prstGeom>
          <a:gradFill rotWithShape="0">
            <a:gsLst>
              <a:gs pos="0">
                <a:srgbClr val="FF0000">
                  <a:gamma/>
                  <a:tint val="0"/>
                  <a:invGamma/>
                </a:srgbClr>
              </a:gs>
              <a:gs pos="100000">
                <a:srgbClr val="FF00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111125" y="-23813"/>
            <a:ext cx="1573213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/>
                </a:solidFill>
                <a:latin typeface="Arial Narrow" pitchFamily="34" charset="0"/>
              </a:rPr>
              <a:t>COMPLETE</a:t>
            </a: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6858000" y="0"/>
            <a:ext cx="1500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FFFF"/>
                </a:solidFill>
                <a:latin typeface="Arial Narrow" pitchFamily="34" charset="0"/>
              </a:rPr>
              <a:t>5 t h    e d i  t i o n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704850" y="209550"/>
            <a:ext cx="2525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Arial Narrow" pitchFamily="34" charset="0"/>
              </a:rPr>
              <a:t>BUSINESS STATISTICS</a:t>
            </a: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3048000" y="6508750"/>
            <a:ext cx="1976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Arial Narrow" pitchFamily="34" charset="0"/>
              </a:rPr>
              <a:t>Aczel/Sounderpandian</a:t>
            </a: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71438" y="6591300"/>
            <a:ext cx="17700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1">
                <a:solidFill>
                  <a:srgbClr val="000066"/>
                </a:solidFill>
                <a:latin typeface="Book Antiqua" pitchFamily="18" charset="0"/>
              </a:rPr>
              <a:t>McGraw-Hill/Irwin</a:t>
            </a: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6002338" y="6604000"/>
            <a:ext cx="30527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Char char="©"/>
            </a:pPr>
            <a:r>
              <a:rPr lang="en-US" sz="1200" b="1" i="1">
                <a:solidFill>
                  <a:srgbClr val="000066"/>
                </a:solidFill>
                <a:latin typeface="Book Antiqua" pitchFamily="18" charset="0"/>
              </a:rPr>
              <a:t> The McGraw-Hill Companies, Inc., 2002</a:t>
            </a:r>
          </a:p>
        </p:txBody>
      </p:sp>
      <p:sp>
        <p:nvSpPr>
          <p:cNvPr id="1046" name="Text Box 22"/>
          <p:cNvSpPr txBox="1">
            <a:spLocks noChangeArrowheads="1"/>
          </p:cNvSpPr>
          <p:nvPr/>
        </p:nvSpPr>
        <p:spPr bwMode="auto">
          <a:xfrm>
            <a:off x="4114800" y="0"/>
            <a:ext cx="534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  <a:latin typeface="Arial Narrow" pitchFamily="34" charset="0"/>
              </a:rPr>
              <a:t>1-</a:t>
            </a:r>
            <a:fld id="{FBF63B7B-1E12-4BFE-9893-59F923E58053}" type="slidenum">
              <a:rPr lang="en-US" sz="1600" b="1">
                <a:solidFill>
                  <a:srgbClr val="FF0000"/>
                </a:solidFill>
                <a:latin typeface="Arial Narrow" pitchFamily="34" charset="0"/>
              </a:rPr>
              <a:pPr/>
              <a:t>‹#›</a:t>
            </a:fld>
            <a:endParaRPr lang="en-US" sz="1600" b="1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65163"/>
            <a:ext cx="7772400" cy="8382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4.png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200400" y="1752600"/>
            <a:ext cx="30321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>
                <a:solidFill>
                  <a:srgbClr val="993300"/>
                </a:solidFill>
              </a:rPr>
              <a:t>Frequency Histogram</a:t>
            </a:r>
            <a:endParaRPr 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Histogram Example</a:t>
            </a:r>
          </a:p>
        </p:txBody>
      </p:sp>
      <p:graphicFrame>
        <p:nvGraphicFramePr>
          <p:cNvPr id="41124" name="Object 164"/>
          <p:cNvGraphicFramePr>
            <a:graphicFrameLocks noChangeAspect="1"/>
          </p:cNvGraphicFramePr>
          <p:nvPr/>
        </p:nvGraphicFramePr>
        <p:xfrm>
          <a:off x="2057400" y="2514600"/>
          <a:ext cx="5695950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88" name="Bitmap Image" r:id="rId4" imgW="5695238" imgH="3943901" progId="PBrush">
                  <p:embed/>
                </p:oleObj>
              </mc:Choice>
              <mc:Fallback>
                <p:oleObj name="Bitmap Image" r:id="rId4" imgW="5695238" imgH="3943901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14600"/>
                        <a:ext cx="5695950" cy="36385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771650"/>
            <a:ext cx="7772400" cy="440055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SzPct val="50000"/>
              <a:buFont typeface="Monotype Sorts" pitchFamily="2" charset="2"/>
              <a:buChar char="l"/>
            </a:pPr>
            <a:r>
              <a:rPr lang="en-US" sz="2800" b="1">
                <a:solidFill>
                  <a:srgbClr val="993300"/>
                </a:solidFill>
              </a:rPr>
              <a:t>Pie Charts</a:t>
            </a:r>
            <a:endParaRPr lang="en-US" sz="2800"/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/>
              <a:t>Categories represented as percentages of total</a:t>
            </a:r>
          </a:p>
          <a:p>
            <a:pPr>
              <a:lnSpc>
                <a:spcPct val="90000"/>
              </a:lnSpc>
              <a:buSzPct val="50000"/>
              <a:buFont typeface="Monotype Sorts" pitchFamily="2" charset="2"/>
              <a:buChar char="l"/>
            </a:pPr>
            <a:r>
              <a:rPr lang="en-US" sz="2800" b="1">
                <a:solidFill>
                  <a:srgbClr val="993300"/>
                </a:solidFill>
              </a:rPr>
              <a:t>Bar Graphs</a:t>
            </a:r>
            <a:endParaRPr lang="en-US" sz="2800">
              <a:solidFill>
                <a:srgbClr val="790015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/>
              <a:t>Heights of rectangles represent group frequencies</a:t>
            </a:r>
          </a:p>
          <a:p>
            <a:pPr>
              <a:lnSpc>
                <a:spcPct val="90000"/>
              </a:lnSpc>
              <a:buSzPct val="50000"/>
              <a:buFont typeface="Monotype Sorts" pitchFamily="2" charset="2"/>
              <a:buChar char="l"/>
            </a:pPr>
            <a:r>
              <a:rPr lang="en-US" sz="2800" b="1">
                <a:solidFill>
                  <a:srgbClr val="993300"/>
                </a:solidFill>
              </a:rPr>
              <a:t>Frequency Polygons</a:t>
            </a:r>
            <a:r>
              <a:rPr lang="en-US" sz="2800">
                <a:solidFill>
                  <a:srgbClr val="790015"/>
                </a:solidFill>
              </a:rPr>
              <a:t> </a:t>
            </a:r>
            <a:endParaRPr lang="en-US" sz="2800"/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/>
              <a:t>Height of line represents frequency </a:t>
            </a:r>
          </a:p>
          <a:p>
            <a:pPr>
              <a:lnSpc>
                <a:spcPct val="90000"/>
              </a:lnSpc>
              <a:buSzPct val="50000"/>
              <a:buFont typeface="Monotype Sorts" pitchFamily="2" charset="2"/>
              <a:buChar char="l"/>
            </a:pPr>
            <a:r>
              <a:rPr lang="en-US" b="1">
                <a:solidFill>
                  <a:srgbClr val="993300"/>
                </a:solidFill>
              </a:rPr>
              <a:t>Ogives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/>
              <a:t>Height of line represents cumulative frequency</a:t>
            </a:r>
          </a:p>
          <a:p>
            <a:pPr>
              <a:lnSpc>
                <a:spcPct val="90000"/>
              </a:lnSpc>
              <a:buSzPct val="50000"/>
              <a:buFont typeface="Monotype Sorts" pitchFamily="2" charset="2"/>
              <a:buChar char="l"/>
            </a:pPr>
            <a:r>
              <a:rPr lang="en-US" sz="2800" b="1">
                <a:solidFill>
                  <a:srgbClr val="993300"/>
                </a:solidFill>
              </a:rPr>
              <a:t>Time Plots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400"/>
              <a:t>Represents values over time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of Displaying Data</a:t>
            </a:r>
            <a:endParaRPr lang="en-US" sz="2600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Pie Chart</a:t>
            </a:r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1905000" y="2057400"/>
          <a:ext cx="5562600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80" name="Bitmap Image" r:id="rId3" imgW="5563377" imgH="3704762" progId="PBrush">
                  <p:embed/>
                </p:oleObj>
              </mc:Choice>
              <mc:Fallback>
                <p:oleObj name="Bitmap Image" r:id="rId3" imgW="5563377" imgH="3704762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57400"/>
                        <a:ext cx="5562600" cy="370522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23" name="Rectangle 12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Bar Chart</a:t>
            </a:r>
          </a:p>
        </p:txBody>
      </p:sp>
      <p:sp>
        <p:nvSpPr>
          <p:cNvPr id="55299" name="Freeform 3"/>
          <p:cNvSpPr>
            <a:spLocks/>
          </p:cNvSpPr>
          <p:nvPr/>
        </p:nvSpPr>
        <p:spPr bwMode="auto">
          <a:xfrm>
            <a:off x="698500" y="1600200"/>
            <a:ext cx="7753350" cy="4800600"/>
          </a:xfrm>
          <a:custGeom>
            <a:avLst/>
            <a:gdLst/>
            <a:ahLst/>
            <a:cxnLst>
              <a:cxn ang="0">
                <a:pos x="0" y="2394"/>
              </a:cxn>
              <a:cxn ang="0">
                <a:pos x="3984" y="2394"/>
              </a:cxn>
              <a:cxn ang="0">
                <a:pos x="3984" y="0"/>
              </a:cxn>
              <a:cxn ang="0">
                <a:pos x="0" y="0"/>
              </a:cxn>
              <a:cxn ang="0">
                <a:pos x="0" y="2394"/>
              </a:cxn>
            </a:cxnLst>
            <a:rect l="0" t="0" r="r" b="b"/>
            <a:pathLst>
              <a:path w="3985" h="2395">
                <a:moveTo>
                  <a:pt x="0" y="2394"/>
                </a:moveTo>
                <a:lnTo>
                  <a:pt x="3984" y="2394"/>
                </a:lnTo>
                <a:lnTo>
                  <a:pt x="3984" y="0"/>
                </a:lnTo>
                <a:lnTo>
                  <a:pt x="0" y="0"/>
                </a:lnTo>
                <a:lnTo>
                  <a:pt x="0" y="2394"/>
                </a:lnTo>
              </a:path>
            </a:pathLst>
          </a:cu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</a:gra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189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5301" name="Freeform 5"/>
          <p:cNvSpPr>
            <a:spLocks/>
          </p:cNvSpPr>
          <p:nvPr/>
        </p:nvSpPr>
        <p:spPr bwMode="auto">
          <a:xfrm>
            <a:off x="6591300" y="2473325"/>
            <a:ext cx="1863725" cy="708025"/>
          </a:xfrm>
          <a:custGeom>
            <a:avLst/>
            <a:gdLst/>
            <a:ahLst/>
            <a:cxnLst>
              <a:cxn ang="0">
                <a:pos x="1190" y="0"/>
              </a:cxn>
              <a:cxn ang="0">
                <a:pos x="0" y="0"/>
              </a:cxn>
              <a:cxn ang="0">
                <a:pos x="0" y="489"/>
              </a:cxn>
              <a:cxn ang="0">
                <a:pos x="1190" y="489"/>
              </a:cxn>
            </a:cxnLst>
            <a:rect l="0" t="0" r="r" b="b"/>
            <a:pathLst>
              <a:path w="1191" h="490">
                <a:moveTo>
                  <a:pt x="1190" y="0"/>
                </a:moveTo>
                <a:lnTo>
                  <a:pt x="0" y="0"/>
                </a:lnTo>
                <a:lnTo>
                  <a:pt x="0" y="489"/>
                </a:lnTo>
                <a:lnTo>
                  <a:pt x="1190" y="48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3" name="Freeform 7"/>
          <p:cNvSpPr>
            <a:spLocks/>
          </p:cNvSpPr>
          <p:nvPr/>
        </p:nvSpPr>
        <p:spPr bwMode="auto">
          <a:xfrm>
            <a:off x="6683375" y="2622550"/>
            <a:ext cx="146050" cy="100013"/>
          </a:xfrm>
          <a:custGeom>
            <a:avLst/>
            <a:gdLst/>
            <a:ahLst/>
            <a:cxnLst>
              <a:cxn ang="0">
                <a:pos x="0" y="45"/>
              </a:cxn>
              <a:cxn ang="0">
                <a:pos x="71" y="45"/>
              </a:cxn>
              <a:cxn ang="0">
                <a:pos x="71" y="0"/>
              </a:cxn>
              <a:cxn ang="0">
                <a:pos x="0" y="0"/>
              </a:cxn>
              <a:cxn ang="0">
                <a:pos x="0" y="45"/>
              </a:cxn>
            </a:cxnLst>
            <a:rect l="0" t="0" r="r" b="b"/>
            <a:pathLst>
              <a:path w="72" h="46">
                <a:moveTo>
                  <a:pt x="0" y="45"/>
                </a:moveTo>
                <a:lnTo>
                  <a:pt x="71" y="45"/>
                </a:lnTo>
                <a:lnTo>
                  <a:pt x="71" y="0"/>
                </a:lnTo>
                <a:lnTo>
                  <a:pt x="0" y="0"/>
                </a:lnTo>
                <a:lnTo>
                  <a:pt x="0" y="45"/>
                </a:lnTo>
              </a:path>
            </a:pathLst>
          </a:custGeom>
          <a:solidFill>
            <a:schemeClr val="accent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6781800" y="2514600"/>
            <a:ext cx="16891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Average Revenues</a:t>
            </a:r>
          </a:p>
        </p:txBody>
      </p:sp>
      <p:sp>
        <p:nvSpPr>
          <p:cNvPr id="55306" name="Freeform 10"/>
          <p:cNvSpPr>
            <a:spLocks/>
          </p:cNvSpPr>
          <p:nvPr/>
        </p:nvSpPr>
        <p:spPr bwMode="auto">
          <a:xfrm>
            <a:off x="6683375" y="2922588"/>
            <a:ext cx="146050" cy="100012"/>
          </a:xfrm>
          <a:custGeom>
            <a:avLst/>
            <a:gdLst/>
            <a:ahLst/>
            <a:cxnLst>
              <a:cxn ang="0">
                <a:pos x="0" y="45"/>
              </a:cxn>
              <a:cxn ang="0">
                <a:pos x="71" y="45"/>
              </a:cxn>
              <a:cxn ang="0">
                <a:pos x="71" y="0"/>
              </a:cxn>
              <a:cxn ang="0">
                <a:pos x="0" y="0"/>
              </a:cxn>
              <a:cxn ang="0">
                <a:pos x="0" y="45"/>
              </a:cxn>
            </a:cxnLst>
            <a:rect l="0" t="0" r="r" b="b"/>
            <a:pathLst>
              <a:path w="72" h="46">
                <a:moveTo>
                  <a:pt x="0" y="45"/>
                </a:moveTo>
                <a:lnTo>
                  <a:pt x="71" y="45"/>
                </a:lnTo>
                <a:lnTo>
                  <a:pt x="71" y="0"/>
                </a:lnTo>
                <a:lnTo>
                  <a:pt x="0" y="0"/>
                </a:lnTo>
                <a:lnTo>
                  <a:pt x="0" y="45"/>
                </a:lnTo>
              </a:path>
            </a:pathLst>
          </a:custGeom>
          <a:solidFill>
            <a:srgbClr val="FF0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6781800" y="3581400"/>
            <a:ext cx="219075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55421" name="Rectangle 125"/>
          <p:cNvSpPr>
            <a:spLocks noChangeArrowheads="1"/>
          </p:cNvSpPr>
          <p:nvPr/>
        </p:nvSpPr>
        <p:spPr bwMode="auto">
          <a:xfrm>
            <a:off x="6826250" y="2822575"/>
            <a:ext cx="16700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Average Expenses</a:t>
            </a:r>
          </a:p>
        </p:txBody>
      </p:sp>
      <p:sp>
        <p:nvSpPr>
          <p:cNvPr id="55422" name="Text Box 126"/>
          <p:cNvSpPr txBox="1">
            <a:spLocks noChangeArrowheads="1"/>
          </p:cNvSpPr>
          <p:nvPr/>
        </p:nvSpPr>
        <p:spPr bwMode="auto">
          <a:xfrm>
            <a:off x="828675" y="1651000"/>
            <a:ext cx="5835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Arial" pitchFamily="34" charset="0"/>
              </a:rPr>
              <a:t>Fig. 1-11  Airline Operating Expenses and Revenues</a:t>
            </a:r>
            <a:endParaRPr lang="en-US" sz="2800"/>
          </a:p>
        </p:txBody>
      </p:sp>
      <p:sp>
        <p:nvSpPr>
          <p:cNvPr id="55300" name="Freeform 4"/>
          <p:cNvSpPr>
            <a:spLocks/>
          </p:cNvSpPr>
          <p:nvPr/>
        </p:nvSpPr>
        <p:spPr bwMode="auto">
          <a:xfrm>
            <a:off x="1416050" y="2538413"/>
            <a:ext cx="4984750" cy="3138487"/>
          </a:xfrm>
          <a:custGeom>
            <a:avLst/>
            <a:gdLst/>
            <a:ahLst/>
            <a:cxnLst>
              <a:cxn ang="0">
                <a:pos x="0" y="1434"/>
              </a:cxn>
              <a:cxn ang="0">
                <a:pos x="2042" y="1434"/>
              </a:cxn>
              <a:cxn ang="0">
                <a:pos x="2042" y="0"/>
              </a:cxn>
              <a:cxn ang="0">
                <a:pos x="0" y="0"/>
              </a:cxn>
              <a:cxn ang="0">
                <a:pos x="0" y="1434"/>
              </a:cxn>
            </a:cxnLst>
            <a:rect l="0" t="0" r="r" b="b"/>
            <a:pathLst>
              <a:path w="2043" h="1435">
                <a:moveTo>
                  <a:pt x="0" y="1434"/>
                </a:moveTo>
                <a:lnTo>
                  <a:pt x="2042" y="1434"/>
                </a:lnTo>
                <a:lnTo>
                  <a:pt x="2042" y="0"/>
                </a:lnTo>
                <a:lnTo>
                  <a:pt x="0" y="0"/>
                </a:lnTo>
                <a:lnTo>
                  <a:pt x="0" y="1434"/>
                </a:lnTo>
              </a:path>
            </a:pathLst>
          </a:custGeom>
          <a:solidFill>
            <a:schemeClr val="hlink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61" name="Line 65"/>
          <p:cNvSpPr>
            <a:spLocks noChangeShapeType="1"/>
          </p:cNvSpPr>
          <p:nvPr/>
        </p:nvSpPr>
        <p:spPr bwMode="auto">
          <a:xfrm>
            <a:off x="5975350" y="5683250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62" name="Line 66"/>
          <p:cNvSpPr>
            <a:spLocks noChangeShapeType="1"/>
          </p:cNvSpPr>
          <p:nvPr/>
        </p:nvSpPr>
        <p:spPr bwMode="auto">
          <a:xfrm>
            <a:off x="5284788" y="5683250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63" name="Line 67"/>
          <p:cNvSpPr>
            <a:spLocks noChangeShapeType="1"/>
          </p:cNvSpPr>
          <p:nvPr/>
        </p:nvSpPr>
        <p:spPr bwMode="auto">
          <a:xfrm>
            <a:off x="4598988" y="5683250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64" name="Line 68"/>
          <p:cNvSpPr>
            <a:spLocks noChangeShapeType="1"/>
          </p:cNvSpPr>
          <p:nvPr/>
        </p:nvSpPr>
        <p:spPr bwMode="auto">
          <a:xfrm>
            <a:off x="3908425" y="5683250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65" name="Line 69"/>
          <p:cNvSpPr>
            <a:spLocks noChangeShapeType="1"/>
          </p:cNvSpPr>
          <p:nvPr/>
        </p:nvSpPr>
        <p:spPr bwMode="auto">
          <a:xfrm>
            <a:off x="3216275" y="5683250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66" name="Line 70"/>
          <p:cNvSpPr>
            <a:spLocks noChangeShapeType="1"/>
          </p:cNvSpPr>
          <p:nvPr/>
        </p:nvSpPr>
        <p:spPr bwMode="auto">
          <a:xfrm>
            <a:off x="2527300" y="5683250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67" name="Line 71"/>
          <p:cNvSpPr>
            <a:spLocks noChangeShapeType="1"/>
          </p:cNvSpPr>
          <p:nvPr/>
        </p:nvSpPr>
        <p:spPr bwMode="auto">
          <a:xfrm>
            <a:off x="1839913" y="5683250"/>
            <a:ext cx="0" cy="95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68" name="Rectangle 72"/>
          <p:cNvSpPr>
            <a:spLocks noChangeArrowheads="1"/>
          </p:cNvSpPr>
          <p:nvPr/>
        </p:nvSpPr>
        <p:spPr bwMode="auto">
          <a:xfrm>
            <a:off x="762000" y="2427288"/>
            <a:ext cx="258763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55369" name="Rectangle 73"/>
          <p:cNvSpPr>
            <a:spLocks noChangeArrowheads="1"/>
          </p:cNvSpPr>
          <p:nvPr/>
        </p:nvSpPr>
        <p:spPr bwMode="auto">
          <a:xfrm>
            <a:off x="869950" y="2427288"/>
            <a:ext cx="258763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5370" name="Rectangle 74"/>
          <p:cNvSpPr>
            <a:spLocks noChangeArrowheads="1"/>
          </p:cNvSpPr>
          <p:nvPr/>
        </p:nvSpPr>
        <p:spPr bwMode="auto">
          <a:xfrm>
            <a:off x="762000" y="2935288"/>
            <a:ext cx="258763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55371" name="Rectangle 75"/>
          <p:cNvSpPr>
            <a:spLocks noChangeArrowheads="1"/>
          </p:cNvSpPr>
          <p:nvPr/>
        </p:nvSpPr>
        <p:spPr bwMode="auto">
          <a:xfrm>
            <a:off x="869950" y="2935288"/>
            <a:ext cx="258763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5372" name="Rectangle 76"/>
          <p:cNvSpPr>
            <a:spLocks noChangeArrowheads="1"/>
          </p:cNvSpPr>
          <p:nvPr/>
        </p:nvSpPr>
        <p:spPr bwMode="auto">
          <a:xfrm>
            <a:off x="869950" y="3441700"/>
            <a:ext cx="258763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55373" name="Rectangle 77"/>
          <p:cNvSpPr>
            <a:spLocks noChangeArrowheads="1"/>
          </p:cNvSpPr>
          <p:nvPr/>
        </p:nvSpPr>
        <p:spPr bwMode="auto">
          <a:xfrm>
            <a:off x="869950" y="3933825"/>
            <a:ext cx="258763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55374" name="Rectangle 78"/>
          <p:cNvSpPr>
            <a:spLocks noChangeArrowheads="1"/>
          </p:cNvSpPr>
          <p:nvPr/>
        </p:nvSpPr>
        <p:spPr bwMode="auto">
          <a:xfrm>
            <a:off x="869950" y="4440238"/>
            <a:ext cx="258763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55375" name="Rectangle 79"/>
          <p:cNvSpPr>
            <a:spLocks noChangeArrowheads="1"/>
          </p:cNvSpPr>
          <p:nvPr/>
        </p:nvSpPr>
        <p:spPr bwMode="auto">
          <a:xfrm>
            <a:off x="869950" y="4946650"/>
            <a:ext cx="258763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5376" name="Rectangle 80"/>
          <p:cNvSpPr>
            <a:spLocks noChangeArrowheads="1"/>
          </p:cNvSpPr>
          <p:nvPr/>
        </p:nvSpPr>
        <p:spPr bwMode="auto">
          <a:xfrm>
            <a:off x="869950" y="5453063"/>
            <a:ext cx="258763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5377" name="Line 81"/>
          <p:cNvSpPr>
            <a:spLocks noChangeShapeType="1"/>
          </p:cNvSpPr>
          <p:nvPr/>
        </p:nvSpPr>
        <p:spPr bwMode="auto">
          <a:xfrm flipH="1">
            <a:off x="1233488" y="2592388"/>
            <a:ext cx="1920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78" name="Line 82"/>
          <p:cNvSpPr>
            <a:spLocks noChangeShapeType="1"/>
          </p:cNvSpPr>
          <p:nvPr/>
        </p:nvSpPr>
        <p:spPr bwMode="auto">
          <a:xfrm flipH="1">
            <a:off x="1233488" y="3100388"/>
            <a:ext cx="1920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79" name="Line 83"/>
          <p:cNvSpPr>
            <a:spLocks noChangeShapeType="1"/>
          </p:cNvSpPr>
          <p:nvPr/>
        </p:nvSpPr>
        <p:spPr bwMode="auto">
          <a:xfrm flipH="1">
            <a:off x="1233488" y="3608388"/>
            <a:ext cx="1920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80" name="Line 84"/>
          <p:cNvSpPr>
            <a:spLocks noChangeShapeType="1"/>
          </p:cNvSpPr>
          <p:nvPr/>
        </p:nvSpPr>
        <p:spPr bwMode="auto">
          <a:xfrm flipH="1">
            <a:off x="1233488" y="4100513"/>
            <a:ext cx="1920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81" name="Line 85"/>
          <p:cNvSpPr>
            <a:spLocks noChangeShapeType="1"/>
          </p:cNvSpPr>
          <p:nvPr/>
        </p:nvSpPr>
        <p:spPr bwMode="auto">
          <a:xfrm flipH="1">
            <a:off x="1233488" y="4603750"/>
            <a:ext cx="1920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82" name="Line 86"/>
          <p:cNvSpPr>
            <a:spLocks noChangeShapeType="1"/>
          </p:cNvSpPr>
          <p:nvPr/>
        </p:nvSpPr>
        <p:spPr bwMode="auto">
          <a:xfrm flipH="1">
            <a:off x="1233488" y="5111750"/>
            <a:ext cx="1920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83" name="Line 87"/>
          <p:cNvSpPr>
            <a:spLocks noChangeShapeType="1"/>
          </p:cNvSpPr>
          <p:nvPr/>
        </p:nvSpPr>
        <p:spPr bwMode="auto">
          <a:xfrm flipH="1">
            <a:off x="1233488" y="5618163"/>
            <a:ext cx="1920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84" name="Rectangle 88"/>
          <p:cNvSpPr>
            <a:spLocks noChangeArrowheads="1"/>
          </p:cNvSpPr>
          <p:nvPr/>
        </p:nvSpPr>
        <p:spPr bwMode="auto">
          <a:xfrm>
            <a:off x="3462338" y="6070600"/>
            <a:ext cx="290512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55385" name="Rectangle 89"/>
          <p:cNvSpPr>
            <a:spLocks noChangeArrowheads="1"/>
          </p:cNvSpPr>
          <p:nvPr/>
        </p:nvSpPr>
        <p:spPr bwMode="auto">
          <a:xfrm>
            <a:off x="3595688" y="6070600"/>
            <a:ext cx="217487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i</a:t>
            </a:r>
          </a:p>
        </p:txBody>
      </p:sp>
      <p:sp>
        <p:nvSpPr>
          <p:cNvPr id="55386" name="Rectangle 90"/>
          <p:cNvSpPr>
            <a:spLocks noChangeArrowheads="1"/>
          </p:cNvSpPr>
          <p:nvPr/>
        </p:nvSpPr>
        <p:spPr bwMode="auto">
          <a:xfrm>
            <a:off x="3657600" y="6070600"/>
            <a:ext cx="236538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r</a:t>
            </a:r>
          </a:p>
        </p:txBody>
      </p:sp>
      <p:sp>
        <p:nvSpPr>
          <p:cNvPr id="55387" name="Rectangle 91"/>
          <p:cNvSpPr>
            <a:spLocks noChangeArrowheads="1"/>
          </p:cNvSpPr>
          <p:nvPr/>
        </p:nvSpPr>
        <p:spPr bwMode="auto">
          <a:xfrm>
            <a:off x="3735388" y="6070600"/>
            <a:ext cx="217487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l</a:t>
            </a:r>
          </a:p>
        </p:txBody>
      </p:sp>
      <p:sp>
        <p:nvSpPr>
          <p:cNvPr id="55388" name="Rectangle 92"/>
          <p:cNvSpPr>
            <a:spLocks noChangeArrowheads="1"/>
          </p:cNvSpPr>
          <p:nvPr/>
        </p:nvSpPr>
        <p:spPr bwMode="auto">
          <a:xfrm>
            <a:off x="3784600" y="6070600"/>
            <a:ext cx="217488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i</a:t>
            </a:r>
          </a:p>
        </p:txBody>
      </p:sp>
      <p:sp>
        <p:nvSpPr>
          <p:cNvPr id="55389" name="Rectangle 93"/>
          <p:cNvSpPr>
            <a:spLocks noChangeArrowheads="1"/>
          </p:cNvSpPr>
          <p:nvPr/>
        </p:nvSpPr>
        <p:spPr bwMode="auto">
          <a:xfrm>
            <a:off x="3846513" y="6070600"/>
            <a:ext cx="27305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n</a:t>
            </a:r>
          </a:p>
        </p:txBody>
      </p:sp>
      <p:sp>
        <p:nvSpPr>
          <p:cNvPr id="55390" name="Rectangle 94"/>
          <p:cNvSpPr>
            <a:spLocks noChangeArrowheads="1"/>
          </p:cNvSpPr>
          <p:nvPr/>
        </p:nvSpPr>
        <p:spPr bwMode="auto">
          <a:xfrm>
            <a:off x="3975100" y="6070600"/>
            <a:ext cx="273050" cy="287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e</a:t>
            </a:r>
          </a:p>
        </p:txBody>
      </p:sp>
      <p:sp>
        <p:nvSpPr>
          <p:cNvPr id="55391" name="Line 95"/>
          <p:cNvSpPr>
            <a:spLocks noChangeShapeType="1"/>
          </p:cNvSpPr>
          <p:nvPr/>
        </p:nvSpPr>
        <p:spPr bwMode="auto">
          <a:xfrm>
            <a:off x="1503363" y="5673725"/>
            <a:ext cx="4806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92" name="Line 96"/>
          <p:cNvSpPr>
            <a:spLocks noChangeShapeType="1"/>
          </p:cNvSpPr>
          <p:nvPr/>
        </p:nvSpPr>
        <p:spPr bwMode="auto">
          <a:xfrm flipV="1">
            <a:off x="1416050" y="2584450"/>
            <a:ext cx="0" cy="30432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94" name="Freeform 98"/>
          <p:cNvSpPr>
            <a:spLocks/>
          </p:cNvSpPr>
          <p:nvPr/>
        </p:nvSpPr>
        <p:spPr bwMode="auto">
          <a:xfrm>
            <a:off x="3675063" y="2889250"/>
            <a:ext cx="236537" cy="2781300"/>
          </a:xfrm>
          <a:custGeom>
            <a:avLst/>
            <a:gdLst/>
            <a:ahLst/>
            <a:cxnLst>
              <a:cxn ang="0">
                <a:pos x="0" y="1249"/>
              </a:cxn>
              <a:cxn ang="0">
                <a:pos x="96" y="1249"/>
              </a:cxn>
              <a:cxn ang="0">
                <a:pos x="96" y="0"/>
              </a:cxn>
              <a:cxn ang="0">
                <a:pos x="0" y="0"/>
              </a:cxn>
              <a:cxn ang="0">
                <a:pos x="0" y="1249"/>
              </a:cxn>
            </a:cxnLst>
            <a:rect l="0" t="0" r="r" b="b"/>
            <a:pathLst>
              <a:path w="97" h="1250">
                <a:moveTo>
                  <a:pt x="0" y="1249"/>
                </a:moveTo>
                <a:lnTo>
                  <a:pt x="96" y="1249"/>
                </a:lnTo>
                <a:lnTo>
                  <a:pt x="96" y="0"/>
                </a:lnTo>
                <a:lnTo>
                  <a:pt x="0" y="0"/>
                </a:lnTo>
                <a:lnTo>
                  <a:pt x="0" y="1249"/>
                </a:lnTo>
              </a:path>
            </a:pathLst>
          </a:custGeom>
          <a:solidFill>
            <a:schemeClr val="accent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96" name="Freeform 100"/>
          <p:cNvSpPr>
            <a:spLocks/>
          </p:cNvSpPr>
          <p:nvPr/>
        </p:nvSpPr>
        <p:spPr bwMode="auto">
          <a:xfrm>
            <a:off x="4364038" y="3605213"/>
            <a:ext cx="238125" cy="2065337"/>
          </a:xfrm>
          <a:custGeom>
            <a:avLst/>
            <a:gdLst/>
            <a:ahLst/>
            <a:cxnLst>
              <a:cxn ang="0">
                <a:pos x="0" y="927"/>
              </a:cxn>
              <a:cxn ang="0">
                <a:pos x="97" y="927"/>
              </a:cxn>
              <a:cxn ang="0">
                <a:pos x="97" y="0"/>
              </a:cxn>
              <a:cxn ang="0">
                <a:pos x="0" y="0"/>
              </a:cxn>
              <a:cxn ang="0">
                <a:pos x="0" y="927"/>
              </a:cxn>
            </a:cxnLst>
            <a:rect l="0" t="0" r="r" b="b"/>
            <a:pathLst>
              <a:path w="98" h="928">
                <a:moveTo>
                  <a:pt x="0" y="927"/>
                </a:moveTo>
                <a:lnTo>
                  <a:pt x="97" y="927"/>
                </a:lnTo>
                <a:lnTo>
                  <a:pt x="97" y="0"/>
                </a:lnTo>
                <a:lnTo>
                  <a:pt x="0" y="0"/>
                </a:lnTo>
                <a:lnTo>
                  <a:pt x="0" y="927"/>
                </a:lnTo>
              </a:path>
            </a:pathLst>
          </a:custGeom>
          <a:solidFill>
            <a:schemeClr val="accent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98" name="Freeform 102"/>
          <p:cNvSpPr>
            <a:spLocks/>
          </p:cNvSpPr>
          <p:nvPr/>
        </p:nvSpPr>
        <p:spPr bwMode="auto">
          <a:xfrm>
            <a:off x="3000375" y="3076575"/>
            <a:ext cx="222250" cy="2593975"/>
          </a:xfrm>
          <a:custGeom>
            <a:avLst/>
            <a:gdLst/>
            <a:ahLst/>
            <a:cxnLst>
              <a:cxn ang="0">
                <a:pos x="0" y="1165"/>
              </a:cxn>
              <a:cxn ang="0">
                <a:pos x="89" y="1165"/>
              </a:cxn>
              <a:cxn ang="0">
                <a:pos x="89" y="0"/>
              </a:cxn>
              <a:cxn ang="0">
                <a:pos x="0" y="0"/>
              </a:cxn>
              <a:cxn ang="0">
                <a:pos x="0" y="1165"/>
              </a:cxn>
            </a:cxnLst>
            <a:rect l="0" t="0" r="r" b="b"/>
            <a:pathLst>
              <a:path w="90" h="1166">
                <a:moveTo>
                  <a:pt x="0" y="1165"/>
                </a:moveTo>
                <a:lnTo>
                  <a:pt x="89" y="1165"/>
                </a:lnTo>
                <a:lnTo>
                  <a:pt x="89" y="0"/>
                </a:lnTo>
                <a:lnTo>
                  <a:pt x="0" y="0"/>
                </a:lnTo>
                <a:lnTo>
                  <a:pt x="0" y="1165"/>
                </a:lnTo>
              </a:path>
            </a:pathLst>
          </a:custGeom>
          <a:solidFill>
            <a:schemeClr val="accent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400" name="Freeform 104"/>
          <p:cNvSpPr>
            <a:spLocks/>
          </p:cNvSpPr>
          <p:nvPr/>
        </p:nvSpPr>
        <p:spPr bwMode="auto">
          <a:xfrm>
            <a:off x="5054600" y="3076575"/>
            <a:ext cx="234950" cy="2593975"/>
          </a:xfrm>
          <a:custGeom>
            <a:avLst/>
            <a:gdLst/>
            <a:ahLst/>
            <a:cxnLst>
              <a:cxn ang="0">
                <a:pos x="0" y="1165"/>
              </a:cxn>
              <a:cxn ang="0">
                <a:pos x="96" y="1165"/>
              </a:cxn>
              <a:cxn ang="0">
                <a:pos x="96" y="0"/>
              </a:cxn>
              <a:cxn ang="0">
                <a:pos x="0" y="0"/>
              </a:cxn>
              <a:cxn ang="0">
                <a:pos x="0" y="1165"/>
              </a:cxn>
            </a:cxnLst>
            <a:rect l="0" t="0" r="r" b="b"/>
            <a:pathLst>
              <a:path w="97" h="1166">
                <a:moveTo>
                  <a:pt x="0" y="1165"/>
                </a:moveTo>
                <a:lnTo>
                  <a:pt x="96" y="1165"/>
                </a:lnTo>
                <a:lnTo>
                  <a:pt x="96" y="0"/>
                </a:lnTo>
                <a:lnTo>
                  <a:pt x="0" y="0"/>
                </a:lnTo>
                <a:lnTo>
                  <a:pt x="0" y="1165"/>
                </a:lnTo>
              </a:path>
            </a:pathLst>
          </a:custGeom>
          <a:solidFill>
            <a:schemeClr val="accent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402" name="Freeform 106"/>
          <p:cNvSpPr>
            <a:spLocks/>
          </p:cNvSpPr>
          <p:nvPr/>
        </p:nvSpPr>
        <p:spPr bwMode="auto">
          <a:xfrm>
            <a:off x="2311400" y="3605213"/>
            <a:ext cx="220663" cy="2065337"/>
          </a:xfrm>
          <a:custGeom>
            <a:avLst/>
            <a:gdLst/>
            <a:ahLst/>
            <a:cxnLst>
              <a:cxn ang="0">
                <a:pos x="0" y="927"/>
              </a:cxn>
              <a:cxn ang="0">
                <a:pos x="90" y="927"/>
              </a:cxn>
              <a:cxn ang="0">
                <a:pos x="90" y="0"/>
              </a:cxn>
              <a:cxn ang="0">
                <a:pos x="0" y="0"/>
              </a:cxn>
              <a:cxn ang="0">
                <a:pos x="0" y="927"/>
              </a:cxn>
            </a:cxnLst>
            <a:rect l="0" t="0" r="r" b="b"/>
            <a:pathLst>
              <a:path w="91" h="928">
                <a:moveTo>
                  <a:pt x="0" y="927"/>
                </a:moveTo>
                <a:lnTo>
                  <a:pt x="90" y="927"/>
                </a:lnTo>
                <a:lnTo>
                  <a:pt x="90" y="0"/>
                </a:lnTo>
                <a:lnTo>
                  <a:pt x="0" y="0"/>
                </a:lnTo>
                <a:lnTo>
                  <a:pt x="0" y="927"/>
                </a:lnTo>
              </a:path>
            </a:pathLst>
          </a:custGeom>
          <a:solidFill>
            <a:schemeClr val="accent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404" name="Freeform 108"/>
          <p:cNvSpPr>
            <a:spLocks/>
          </p:cNvSpPr>
          <p:nvPr/>
        </p:nvSpPr>
        <p:spPr bwMode="auto">
          <a:xfrm>
            <a:off x="5741988" y="2949575"/>
            <a:ext cx="238125" cy="2720975"/>
          </a:xfrm>
          <a:custGeom>
            <a:avLst/>
            <a:gdLst/>
            <a:ahLst/>
            <a:cxnLst>
              <a:cxn ang="0">
                <a:pos x="0" y="1223"/>
              </a:cxn>
              <a:cxn ang="0">
                <a:pos x="96" y="1223"/>
              </a:cxn>
              <a:cxn ang="0">
                <a:pos x="96" y="0"/>
              </a:cxn>
              <a:cxn ang="0">
                <a:pos x="0" y="0"/>
              </a:cxn>
              <a:cxn ang="0">
                <a:pos x="0" y="1223"/>
              </a:cxn>
            </a:cxnLst>
            <a:rect l="0" t="0" r="r" b="b"/>
            <a:pathLst>
              <a:path w="97" h="1224">
                <a:moveTo>
                  <a:pt x="0" y="1223"/>
                </a:moveTo>
                <a:lnTo>
                  <a:pt x="96" y="1223"/>
                </a:lnTo>
                <a:lnTo>
                  <a:pt x="96" y="0"/>
                </a:lnTo>
                <a:lnTo>
                  <a:pt x="0" y="0"/>
                </a:lnTo>
                <a:lnTo>
                  <a:pt x="0" y="1223"/>
                </a:lnTo>
              </a:path>
            </a:pathLst>
          </a:custGeom>
          <a:solidFill>
            <a:schemeClr val="accent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406" name="Freeform 110"/>
          <p:cNvSpPr>
            <a:spLocks/>
          </p:cNvSpPr>
          <p:nvPr/>
        </p:nvSpPr>
        <p:spPr bwMode="auto">
          <a:xfrm>
            <a:off x="1620838" y="3092450"/>
            <a:ext cx="222250" cy="2578100"/>
          </a:xfrm>
          <a:custGeom>
            <a:avLst/>
            <a:gdLst/>
            <a:ahLst/>
            <a:cxnLst>
              <a:cxn ang="0">
                <a:pos x="0" y="1158"/>
              </a:cxn>
              <a:cxn ang="0">
                <a:pos x="90" y="1158"/>
              </a:cxn>
              <a:cxn ang="0">
                <a:pos x="90" y="0"/>
              </a:cxn>
              <a:cxn ang="0">
                <a:pos x="0" y="0"/>
              </a:cxn>
              <a:cxn ang="0">
                <a:pos x="0" y="1158"/>
              </a:cxn>
            </a:cxnLst>
            <a:rect l="0" t="0" r="r" b="b"/>
            <a:pathLst>
              <a:path w="91" h="1159">
                <a:moveTo>
                  <a:pt x="0" y="1158"/>
                </a:moveTo>
                <a:lnTo>
                  <a:pt x="90" y="1158"/>
                </a:lnTo>
                <a:lnTo>
                  <a:pt x="90" y="0"/>
                </a:lnTo>
                <a:lnTo>
                  <a:pt x="0" y="0"/>
                </a:lnTo>
                <a:lnTo>
                  <a:pt x="0" y="1158"/>
                </a:lnTo>
              </a:path>
            </a:pathLst>
          </a:custGeom>
          <a:solidFill>
            <a:schemeClr val="accent1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408" name="Freeform 112"/>
          <p:cNvSpPr>
            <a:spLocks/>
          </p:cNvSpPr>
          <p:nvPr/>
        </p:nvSpPr>
        <p:spPr bwMode="auto">
          <a:xfrm>
            <a:off x="5978525" y="2789238"/>
            <a:ext cx="220663" cy="2881312"/>
          </a:xfrm>
          <a:custGeom>
            <a:avLst/>
            <a:gdLst/>
            <a:ahLst/>
            <a:cxnLst>
              <a:cxn ang="0">
                <a:pos x="0" y="1294"/>
              </a:cxn>
              <a:cxn ang="0">
                <a:pos x="90" y="1294"/>
              </a:cxn>
              <a:cxn ang="0">
                <a:pos x="90" y="0"/>
              </a:cxn>
              <a:cxn ang="0">
                <a:pos x="0" y="0"/>
              </a:cxn>
              <a:cxn ang="0">
                <a:pos x="0" y="1294"/>
              </a:cxn>
            </a:cxnLst>
            <a:rect l="0" t="0" r="r" b="b"/>
            <a:pathLst>
              <a:path w="91" h="1295">
                <a:moveTo>
                  <a:pt x="0" y="1294"/>
                </a:moveTo>
                <a:lnTo>
                  <a:pt x="90" y="1294"/>
                </a:lnTo>
                <a:lnTo>
                  <a:pt x="90" y="0"/>
                </a:lnTo>
                <a:lnTo>
                  <a:pt x="0" y="0"/>
                </a:lnTo>
                <a:lnTo>
                  <a:pt x="0" y="1294"/>
                </a:lnTo>
              </a:path>
            </a:pathLst>
          </a:custGeom>
          <a:solidFill>
            <a:srgbClr val="FF0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410" name="Freeform 114"/>
          <p:cNvSpPr>
            <a:spLocks/>
          </p:cNvSpPr>
          <p:nvPr/>
        </p:nvSpPr>
        <p:spPr bwMode="auto">
          <a:xfrm>
            <a:off x="1841500" y="3348038"/>
            <a:ext cx="236538" cy="2322512"/>
          </a:xfrm>
          <a:custGeom>
            <a:avLst/>
            <a:gdLst/>
            <a:ahLst/>
            <a:cxnLst>
              <a:cxn ang="0">
                <a:pos x="0" y="1043"/>
              </a:cxn>
              <a:cxn ang="0">
                <a:pos x="97" y="1043"/>
              </a:cxn>
              <a:cxn ang="0">
                <a:pos x="97" y="0"/>
              </a:cxn>
              <a:cxn ang="0">
                <a:pos x="0" y="0"/>
              </a:cxn>
              <a:cxn ang="0">
                <a:pos x="0" y="1043"/>
              </a:cxn>
            </a:cxnLst>
            <a:rect l="0" t="0" r="r" b="b"/>
            <a:pathLst>
              <a:path w="98" h="1044">
                <a:moveTo>
                  <a:pt x="0" y="1043"/>
                </a:moveTo>
                <a:lnTo>
                  <a:pt x="97" y="1043"/>
                </a:lnTo>
                <a:lnTo>
                  <a:pt x="97" y="0"/>
                </a:lnTo>
                <a:lnTo>
                  <a:pt x="0" y="0"/>
                </a:lnTo>
                <a:lnTo>
                  <a:pt x="0" y="1043"/>
                </a:lnTo>
              </a:path>
            </a:pathLst>
          </a:custGeom>
          <a:solidFill>
            <a:srgbClr val="FF0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412" name="Freeform 116"/>
          <p:cNvSpPr>
            <a:spLocks/>
          </p:cNvSpPr>
          <p:nvPr/>
        </p:nvSpPr>
        <p:spPr bwMode="auto">
          <a:xfrm>
            <a:off x="5287963" y="3305175"/>
            <a:ext cx="220662" cy="236537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90" y="1062"/>
              </a:cxn>
              <a:cxn ang="0">
                <a:pos x="90" y="0"/>
              </a:cxn>
              <a:cxn ang="0">
                <a:pos x="0" y="0"/>
              </a:cxn>
              <a:cxn ang="0">
                <a:pos x="0" y="1062"/>
              </a:cxn>
            </a:cxnLst>
            <a:rect l="0" t="0" r="r" b="b"/>
            <a:pathLst>
              <a:path w="91" h="1063">
                <a:moveTo>
                  <a:pt x="0" y="1062"/>
                </a:moveTo>
                <a:lnTo>
                  <a:pt x="90" y="1062"/>
                </a:lnTo>
                <a:lnTo>
                  <a:pt x="90" y="0"/>
                </a:lnTo>
                <a:lnTo>
                  <a:pt x="0" y="0"/>
                </a:lnTo>
                <a:lnTo>
                  <a:pt x="0" y="1062"/>
                </a:lnTo>
              </a:path>
            </a:pathLst>
          </a:custGeom>
          <a:solidFill>
            <a:srgbClr val="FF0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414" name="Freeform 118"/>
          <p:cNvSpPr>
            <a:spLocks/>
          </p:cNvSpPr>
          <p:nvPr/>
        </p:nvSpPr>
        <p:spPr bwMode="auto">
          <a:xfrm>
            <a:off x="2530475" y="3605213"/>
            <a:ext cx="236538" cy="2065337"/>
          </a:xfrm>
          <a:custGeom>
            <a:avLst/>
            <a:gdLst/>
            <a:ahLst/>
            <a:cxnLst>
              <a:cxn ang="0">
                <a:pos x="0" y="927"/>
              </a:cxn>
              <a:cxn ang="0">
                <a:pos x="96" y="927"/>
              </a:cxn>
              <a:cxn ang="0">
                <a:pos x="96" y="0"/>
              </a:cxn>
              <a:cxn ang="0">
                <a:pos x="0" y="0"/>
              </a:cxn>
              <a:cxn ang="0">
                <a:pos x="0" y="927"/>
              </a:cxn>
            </a:cxnLst>
            <a:rect l="0" t="0" r="r" b="b"/>
            <a:pathLst>
              <a:path w="97" h="928">
                <a:moveTo>
                  <a:pt x="0" y="927"/>
                </a:moveTo>
                <a:lnTo>
                  <a:pt x="96" y="927"/>
                </a:lnTo>
                <a:lnTo>
                  <a:pt x="96" y="0"/>
                </a:lnTo>
                <a:lnTo>
                  <a:pt x="0" y="0"/>
                </a:lnTo>
                <a:lnTo>
                  <a:pt x="0" y="927"/>
                </a:lnTo>
              </a:path>
            </a:pathLst>
          </a:custGeom>
          <a:solidFill>
            <a:srgbClr val="FF0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416" name="Freeform 120"/>
          <p:cNvSpPr>
            <a:spLocks/>
          </p:cNvSpPr>
          <p:nvPr/>
        </p:nvSpPr>
        <p:spPr bwMode="auto">
          <a:xfrm>
            <a:off x="4600575" y="3863975"/>
            <a:ext cx="220663" cy="1806575"/>
          </a:xfrm>
          <a:custGeom>
            <a:avLst/>
            <a:gdLst/>
            <a:ahLst/>
            <a:cxnLst>
              <a:cxn ang="0">
                <a:pos x="0" y="811"/>
              </a:cxn>
              <a:cxn ang="0">
                <a:pos x="90" y="811"/>
              </a:cxn>
              <a:cxn ang="0">
                <a:pos x="90" y="0"/>
              </a:cxn>
              <a:cxn ang="0">
                <a:pos x="0" y="0"/>
              </a:cxn>
              <a:cxn ang="0">
                <a:pos x="0" y="811"/>
              </a:cxn>
            </a:cxnLst>
            <a:rect l="0" t="0" r="r" b="b"/>
            <a:pathLst>
              <a:path w="91" h="812">
                <a:moveTo>
                  <a:pt x="0" y="811"/>
                </a:moveTo>
                <a:lnTo>
                  <a:pt x="90" y="811"/>
                </a:lnTo>
                <a:lnTo>
                  <a:pt x="90" y="0"/>
                </a:lnTo>
                <a:lnTo>
                  <a:pt x="0" y="0"/>
                </a:lnTo>
                <a:lnTo>
                  <a:pt x="0" y="811"/>
                </a:lnTo>
              </a:path>
            </a:pathLst>
          </a:custGeom>
          <a:solidFill>
            <a:srgbClr val="FF0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418" name="Freeform 122"/>
          <p:cNvSpPr>
            <a:spLocks/>
          </p:cNvSpPr>
          <p:nvPr/>
        </p:nvSpPr>
        <p:spPr bwMode="auto">
          <a:xfrm>
            <a:off x="3217863" y="3205163"/>
            <a:ext cx="241300" cy="2465387"/>
          </a:xfrm>
          <a:custGeom>
            <a:avLst/>
            <a:gdLst/>
            <a:ahLst/>
            <a:cxnLst>
              <a:cxn ang="0">
                <a:pos x="0" y="1107"/>
              </a:cxn>
              <a:cxn ang="0">
                <a:pos x="97" y="1107"/>
              </a:cxn>
              <a:cxn ang="0">
                <a:pos x="97" y="0"/>
              </a:cxn>
              <a:cxn ang="0">
                <a:pos x="0" y="0"/>
              </a:cxn>
              <a:cxn ang="0">
                <a:pos x="0" y="1107"/>
              </a:cxn>
            </a:cxnLst>
            <a:rect l="0" t="0" r="r" b="b"/>
            <a:pathLst>
              <a:path w="98" h="1108">
                <a:moveTo>
                  <a:pt x="0" y="1107"/>
                </a:moveTo>
                <a:lnTo>
                  <a:pt x="97" y="1107"/>
                </a:lnTo>
                <a:lnTo>
                  <a:pt x="97" y="0"/>
                </a:lnTo>
                <a:lnTo>
                  <a:pt x="0" y="0"/>
                </a:lnTo>
                <a:lnTo>
                  <a:pt x="0" y="1107"/>
                </a:lnTo>
              </a:path>
            </a:pathLst>
          </a:custGeom>
          <a:solidFill>
            <a:srgbClr val="FF0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419" name="Freeform 123"/>
          <p:cNvSpPr>
            <a:spLocks/>
          </p:cNvSpPr>
          <p:nvPr/>
        </p:nvSpPr>
        <p:spPr bwMode="auto">
          <a:xfrm>
            <a:off x="3910013" y="3590925"/>
            <a:ext cx="222250" cy="2078038"/>
          </a:xfrm>
          <a:custGeom>
            <a:avLst/>
            <a:gdLst/>
            <a:ahLst/>
            <a:cxnLst>
              <a:cxn ang="0">
                <a:pos x="0" y="927"/>
              </a:cxn>
              <a:cxn ang="0">
                <a:pos x="90" y="927"/>
              </a:cxn>
              <a:cxn ang="0">
                <a:pos x="90" y="0"/>
              </a:cxn>
              <a:cxn ang="0">
                <a:pos x="0" y="0"/>
              </a:cxn>
              <a:cxn ang="0">
                <a:pos x="0" y="927"/>
              </a:cxn>
            </a:cxnLst>
            <a:rect l="0" t="0" r="r" b="b"/>
            <a:pathLst>
              <a:path w="91" h="928">
                <a:moveTo>
                  <a:pt x="0" y="927"/>
                </a:moveTo>
                <a:lnTo>
                  <a:pt x="90" y="927"/>
                </a:lnTo>
                <a:lnTo>
                  <a:pt x="90" y="0"/>
                </a:lnTo>
                <a:lnTo>
                  <a:pt x="0" y="0"/>
                </a:lnTo>
                <a:lnTo>
                  <a:pt x="0" y="927"/>
                </a:lnTo>
              </a:path>
            </a:pathLst>
          </a:custGeom>
          <a:solidFill>
            <a:srgbClr val="FF0000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426" name="Text Box 130"/>
          <p:cNvSpPr txBox="1">
            <a:spLocks noChangeArrowheads="1"/>
          </p:cNvSpPr>
          <p:nvPr/>
        </p:nvSpPr>
        <p:spPr bwMode="auto">
          <a:xfrm>
            <a:off x="1414463" y="5735638"/>
            <a:ext cx="800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 Narrow" pitchFamily="34" charset="0"/>
              </a:rPr>
              <a:t>American</a:t>
            </a:r>
          </a:p>
        </p:txBody>
      </p:sp>
      <p:sp>
        <p:nvSpPr>
          <p:cNvPr id="55427" name="Text Box 131"/>
          <p:cNvSpPr txBox="1">
            <a:spLocks noChangeArrowheads="1"/>
          </p:cNvSpPr>
          <p:nvPr/>
        </p:nvSpPr>
        <p:spPr bwMode="auto">
          <a:xfrm>
            <a:off x="2089150" y="5735638"/>
            <a:ext cx="920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 Narrow" pitchFamily="34" charset="0"/>
              </a:rPr>
              <a:t>Continental</a:t>
            </a:r>
          </a:p>
        </p:txBody>
      </p:sp>
      <p:sp>
        <p:nvSpPr>
          <p:cNvPr id="55428" name="Text Box 132"/>
          <p:cNvSpPr txBox="1">
            <a:spLocks noChangeArrowheads="1"/>
          </p:cNvSpPr>
          <p:nvPr/>
        </p:nvSpPr>
        <p:spPr bwMode="auto">
          <a:xfrm>
            <a:off x="2925763" y="5735638"/>
            <a:ext cx="523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 Narrow" pitchFamily="34" charset="0"/>
              </a:rPr>
              <a:t>Delta</a:t>
            </a:r>
          </a:p>
        </p:txBody>
      </p:sp>
      <p:sp>
        <p:nvSpPr>
          <p:cNvPr id="55429" name="Text Box 133"/>
          <p:cNvSpPr txBox="1">
            <a:spLocks noChangeArrowheads="1"/>
          </p:cNvSpPr>
          <p:nvPr/>
        </p:nvSpPr>
        <p:spPr bwMode="auto">
          <a:xfrm>
            <a:off x="3452813" y="5735638"/>
            <a:ext cx="841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 Narrow" pitchFamily="34" charset="0"/>
              </a:rPr>
              <a:t>Northwest</a:t>
            </a:r>
          </a:p>
        </p:txBody>
      </p:sp>
      <p:sp>
        <p:nvSpPr>
          <p:cNvPr id="55430" name="Text Box 134"/>
          <p:cNvSpPr txBox="1">
            <a:spLocks noChangeArrowheads="1"/>
          </p:cNvSpPr>
          <p:nvPr/>
        </p:nvSpPr>
        <p:spPr bwMode="auto">
          <a:xfrm>
            <a:off x="4168775" y="5735638"/>
            <a:ext cx="865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 Narrow" pitchFamily="34" charset="0"/>
              </a:rPr>
              <a:t>Southwest</a:t>
            </a:r>
          </a:p>
        </p:txBody>
      </p:sp>
      <p:sp>
        <p:nvSpPr>
          <p:cNvPr id="55431" name="Text Box 135"/>
          <p:cNvSpPr txBox="1">
            <a:spLocks noChangeArrowheads="1"/>
          </p:cNvSpPr>
          <p:nvPr/>
        </p:nvSpPr>
        <p:spPr bwMode="auto">
          <a:xfrm>
            <a:off x="4967288" y="5735638"/>
            <a:ext cx="604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 Narrow" pitchFamily="34" charset="0"/>
              </a:rPr>
              <a:t>United</a:t>
            </a:r>
          </a:p>
        </p:txBody>
      </p:sp>
      <p:sp>
        <p:nvSpPr>
          <p:cNvPr id="55432" name="Text Box 136"/>
          <p:cNvSpPr txBox="1">
            <a:spLocks noChangeArrowheads="1"/>
          </p:cNvSpPr>
          <p:nvPr/>
        </p:nvSpPr>
        <p:spPr bwMode="auto">
          <a:xfrm>
            <a:off x="5707063" y="5735638"/>
            <a:ext cx="5635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 Narrow" pitchFamily="34" charset="0"/>
              </a:rPr>
              <a:t>USAir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81000" y="2057400"/>
            <a:ext cx="3838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993300"/>
                </a:solidFill>
              </a:rPr>
              <a:t>Relative Frequency Polygon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6438900" y="2087563"/>
            <a:ext cx="944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993300"/>
                </a:solidFill>
              </a:rPr>
              <a:t>Ogive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Frequency Polygon and Ogive</a:t>
            </a:r>
          </a:p>
        </p:txBody>
      </p:sp>
      <p:grpSp>
        <p:nvGrpSpPr>
          <p:cNvPr id="2" name="Group 149"/>
          <p:cNvGrpSpPr>
            <a:grpSpLocks/>
          </p:cNvGrpSpPr>
          <p:nvPr/>
        </p:nvGrpSpPr>
        <p:grpSpPr bwMode="auto">
          <a:xfrm>
            <a:off x="533400" y="2743200"/>
            <a:ext cx="3633788" cy="2560638"/>
            <a:chOff x="336" y="1728"/>
            <a:chExt cx="2289" cy="1613"/>
          </a:xfrm>
        </p:grpSpPr>
        <p:sp>
          <p:nvSpPr>
            <p:cNvPr id="56331" name="Freeform 11"/>
            <p:cNvSpPr>
              <a:spLocks/>
            </p:cNvSpPr>
            <p:nvPr/>
          </p:nvSpPr>
          <p:spPr bwMode="auto">
            <a:xfrm>
              <a:off x="336" y="1728"/>
              <a:ext cx="2289" cy="1609"/>
            </a:xfrm>
            <a:custGeom>
              <a:avLst/>
              <a:gdLst/>
              <a:ahLst/>
              <a:cxnLst>
                <a:cxn ang="0">
                  <a:pos x="0" y="1609"/>
                </a:cxn>
                <a:cxn ang="0">
                  <a:pos x="2289" y="1609"/>
                </a:cxn>
                <a:cxn ang="0">
                  <a:pos x="2289" y="0"/>
                </a:cxn>
                <a:cxn ang="0">
                  <a:pos x="0" y="0"/>
                </a:cxn>
                <a:cxn ang="0">
                  <a:pos x="0" y="1609"/>
                </a:cxn>
                <a:cxn ang="0">
                  <a:pos x="0" y="1609"/>
                </a:cxn>
              </a:cxnLst>
              <a:rect l="0" t="0" r="r" b="b"/>
              <a:pathLst>
                <a:path w="2289" h="1609">
                  <a:moveTo>
                    <a:pt x="0" y="1609"/>
                  </a:moveTo>
                  <a:lnTo>
                    <a:pt x="2289" y="1609"/>
                  </a:lnTo>
                  <a:lnTo>
                    <a:pt x="2289" y="0"/>
                  </a:lnTo>
                  <a:lnTo>
                    <a:pt x="0" y="0"/>
                  </a:lnTo>
                  <a:lnTo>
                    <a:pt x="0" y="1609"/>
                  </a:lnTo>
                  <a:lnTo>
                    <a:pt x="0" y="1609"/>
                  </a:lnTo>
                </a:path>
              </a:pathLst>
            </a:custGeom>
            <a:gradFill rotWithShape="0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100000">
                  <a:schemeClr val="hlink"/>
                </a:gs>
              </a:gsLst>
              <a:path path="rect">
                <a:fillToRect l="50000" t="50000" r="50000" b="50000"/>
              </a:path>
            </a:gra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2" name="Freeform 12"/>
            <p:cNvSpPr>
              <a:spLocks/>
            </p:cNvSpPr>
            <p:nvPr/>
          </p:nvSpPr>
          <p:spPr bwMode="auto">
            <a:xfrm>
              <a:off x="777" y="1805"/>
              <a:ext cx="1752" cy="1234"/>
            </a:xfrm>
            <a:custGeom>
              <a:avLst/>
              <a:gdLst/>
              <a:ahLst/>
              <a:cxnLst>
                <a:cxn ang="0">
                  <a:pos x="0" y="965"/>
                </a:cxn>
                <a:cxn ang="0">
                  <a:pos x="1373" y="965"/>
                </a:cxn>
                <a:cxn ang="0">
                  <a:pos x="1373" y="0"/>
                </a:cxn>
                <a:cxn ang="0">
                  <a:pos x="0" y="0"/>
                </a:cxn>
                <a:cxn ang="0">
                  <a:pos x="0" y="965"/>
                </a:cxn>
                <a:cxn ang="0">
                  <a:pos x="0" y="965"/>
                </a:cxn>
              </a:cxnLst>
              <a:rect l="0" t="0" r="r" b="b"/>
              <a:pathLst>
                <a:path w="1373" h="965">
                  <a:moveTo>
                    <a:pt x="0" y="965"/>
                  </a:moveTo>
                  <a:lnTo>
                    <a:pt x="1373" y="965"/>
                  </a:lnTo>
                  <a:lnTo>
                    <a:pt x="1373" y="0"/>
                  </a:lnTo>
                  <a:lnTo>
                    <a:pt x="0" y="0"/>
                  </a:lnTo>
                  <a:lnTo>
                    <a:pt x="0" y="965"/>
                  </a:lnTo>
                  <a:lnTo>
                    <a:pt x="0" y="96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33" name="Rectangle 13"/>
            <p:cNvSpPr>
              <a:spLocks noChangeArrowheads="1"/>
            </p:cNvSpPr>
            <p:nvPr/>
          </p:nvSpPr>
          <p:spPr bwMode="auto">
            <a:xfrm>
              <a:off x="2414" y="3097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5</a:t>
              </a:r>
              <a:endParaRPr lang="en-US"/>
            </a:p>
          </p:txBody>
        </p:sp>
        <p:sp>
          <p:nvSpPr>
            <p:cNvPr id="56334" name="Rectangle 14"/>
            <p:cNvSpPr>
              <a:spLocks noChangeArrowheads="1"/>
            </p:cNvSpPr>
            <p:nvPr/>
          </p:nvSpPr>
          <p:spPr bwMode="auto">
            <a:xfrm>
              <a:off x="2452" y="3097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/>
            </a:p>
          </p:txBody>
        </p:sp>
        <p:sp>
          <p:nvSpPr>
            <p:cNvPr id="56335" name="Rectangle 15"/>
            <p:cNvSpPr>
              <a:spLocks noChangeArrowheads="1"/>
            </p:cNvSpPr>
            <p:nvPr/>
          </p:nvSpPr>
          <p:spPr bwMode="auto">
            <a:xfrm>
              <a:off x="2094" y="3097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/>
            </a:p>
          </p:txBody>
        </p:sp>
        <p:sp>
          <p:nvSpPr>
            <p:cNvPr id="56336" name="Rectangle 16"/>
            <p:cNvSpPr>
              <a:spLocks noChangeArrowheads="1"/>
            </p:cNvSpPr>
            <p:nvPr/>
          </p:nvSpPr>
          <p:spPr bwMode="auto">
            <a:xfrm>
              <a:off x="2132" y="3097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/>
            </a:p>
          </p:txBody>
        </p:sp>
        <p:sp>
          <p:nvSpPr>
            <p:cNvPr id="56337" name="Rectangle 17"/>
            <p:cNvSpPr>
              <a:spLocks noChangeArrowheads="1"/>
            </p:cNvSpPr>
            <p:nvPr/>
          </p:nvSpPr>
          <p:spPr bwMode="auto">
            <a:xfrm>
              <a:off x="1775" y="3097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3</a:t>
              </a:r>
              <a:endParaRPr lang="en-US"/>
            </a:p>
          </p:txBody>
        </p:sp>
        <p:sp>
          <p:nvSpPr>
            <p:cNvPr id="56338" name="Rectangle 18"/>
            <p:cNvSpPr>
              <a:spLocks noChangeArrowheads="1"/>
            </p:cNvSpPr>
            <p:nvPr/>
          </p:nvSpPr>
          <p:spPr bwMode="auto">
            <a:xfrm>
              <a:off x="1813" y="3097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/>
            </a:p>
          </p:txBody>
        </p:sp>
        <p:sp>
          <p:nvSpPr>
            <p:cNvPr id="56339" name="Rectangle 19"/>
            <p:cNvSpPr>
              <a:spLocks noChangeArrowheads="1"/>
            </p:cNvSpPr>
            <p:nvPr/>
          </p:nvSpPr>
          <p:spPr bwMode="auto">
            <a:xfrm>
              <a:off x="1454" y="3097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lang="en-US"/>
            </a:p>
          </p:txBody>
        </p:sp>
        <p:sp>
          <p:nvSpPr>
            <p:cNvPr id="56340" name="Rectangle 20"/>
            <p:cNvSpPr>
              <a:spLocks noChangeArrowheads="1"/>
            </p:cNvSpPr>
            <p:nvPr/>
          </p:nvSpPr>
          <p:spPr bwMode="auto">
            <a:xfrm>
              <a:off x="1493" y="3097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/>
            </a:p>
          </p:txBody>
        </p:sp>
        <p:sp>
          <p:nvSpPr>
            <p:cNvPr id="56341" name="Rectangle 21"/>
            <p:cNvSpPr>
              <a:spLocks noChangeArrowheads="1"/>
            </p:cNvSpPr>
            <p:nvPr/>
          </p:nvSpPr>
          <p:spPr bwMode="auto">
            <a:xfrm>
              <a:off x="1135" y="3097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/>
            </a:p>
          </p:txBody>
        </p:sp>
        <p:sp>
          <p:nvSpPr>
            <p:cNvPr id="56342" name="Rectangle 22"/>
            <p:cNvSpPr>
              <a:spLocks noChangeArrowheads="1"/>
            </p:cNvSpPr>
            <p:nvPr/>
          </p:nvSpPr>
          <p:spPr bwMode="auto">
            <a:xfrm>
              <a:off x="1174" y="3097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/>
            </a:p>
          </p:txBody>
        </p:sp>
        <p:sp>
          <p:nvSpPr>
            <p:cNvPr id="56343" name="Rectangle 23"/>
            <p:cNvSpPr>
              <a:spLocks noChangeArrowheads="1"/>
            </p:cNvSpPr>
            <p:nvPr/>
          </p:nvSpPr>
          <p:spPr bwMode="auto">
            <a:xfrm>
              <a:off x="830" y="3097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/>
            </a:p>
          </p:txBody>
        </p:sp>
        <p:sp>
          <p:nvSpPr>
            <p:cNvPr id="56344" name="Line 24"/>
            <p:cNvSpPr>
              <a:spLocks noChangeShapeType="1"/>
            </p:cNvSpPr>
            <p:nvPr/>
          </p:nvSpPr>
          <p:spPr bwMode="auto">
            <a:xfrm>
              <a:off x="2452" y="3039"/>
              <a:ext cx="2" cy="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>
              <a:off x="2132" y="3039"/>
              <a:ext cx="1" cy="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46" name="Line 26"/>
            <p:cNvSpPr>
              <a:spLocks noChangeShapeType="1"/>
            </p:cNvSpPr>
            <p:nvPr/>
          </p:nvSpPr>
          <p:spPr bwMode="auto">
            <a:xfrm>
              <a:off x="1813" y="3039"/>
              <a:ext cx="1" cy="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47" name="Line 27"/>
            <p:cNvSpPr>
              <a:spLocks noChangeShapeType="1"/>
            </p:cNvSpPr>
            <p:nvPr/>
          </p:nvSpPr>
          <p:spPr bwMode="auto">
            <a:xfrm>
              <a:off x="1493" y="3039"/>
              <a:ext cx="1" cy="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48" name="Line 28"/>
            <p:cNvSpPr>
              <a:spLocks noChangeShapeType="1"/>
            </p:cNvSpPr>
            <p:nvPr/>
          </p:nvSpPr>
          <p:spPr bwMode="auto">
            <a:xfrm>
              <a:off x="1174" y="3039"/>
              <a:ext cx="1" cy="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49" name="Line 29"/>
            <p:cNvSpPr>
              <a:spLocks noChangeShapeType="1"/>
            </p:cNvSpPr>
            <p:nvPr/>
          </p:nvSpPr>
          <p:spPr bwMode="auto">
            <a:xfrm>
              <a:off x="853" y="3039"/>
              <a:ext cx="2" cy="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50" name="Rectangle 30"/>
            <p:cNvSpPr>
              <a:spLocks noChangeArrowheads="1"/>
            </p:cNvSpPr>
            <p:nvPr/>
          </p:nvSpPr>
          <p:spPr bwMode="auto">
            <a:xfrm>
              <a:off x="576" y="1822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/>
            </a:p>
          </p:txBody>
        </p:sp>
        <p:sp>
          <p:nvSpPr>
            <p:cNvPr id="56351" name="Rectangle 31"/>
            <p:cNvSpPr>
              <a:spLocks noChangeArrowheads="1"/>
            </p:cNvSpPr>
            <p:nvPr/>
          </p:nvSpPr>
          <p:spPr bwMode="auto">
            <a:xfrm>
              <a:off x="617" y="1822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.</a:t>
              </a:r>
              <a:endParaRPr lang="en-US"/>
            </a:p>
          </p:txBody>
        </p:sp>
        <p:sp>
          <p:nvSpPr>
            <p:cNvPr id="56352" name="Rectangle 32"/>
            <p:cNvSpPr>
              <a:spLocks noChangeArrowheads="1"/>
            </p:cNvSpPr>
            <p:nvPr/>
          </p:nvSpPr>
          <p:spPr bwMode="auto">
            <a:xfrm>
              <a:off x="634" y="1822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3</a:t>
              </a:r>
              <a:endParaRPr lang="en-US"/>
            </a:p>
          </p:txBody>
        </p:sp>
        <p:sp>
          <p:nvSpPr>
            <p:cNvPr id="56353" name="Rectangle 33"/>
            <p:cNvSpPr>
              <a:spLocks noChangeArrowheads="1"/>
            </p:cNvSpPr>
            <p:nvPr/>
          </p:nvSpPr>
          <p:spPr bwMode="auto">
            <a:xfrm>
              <a:off x="576" y="2197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/>
            </a:p>
          </p:txBody>
        </p:sp>
        <p:sp>
          <p:nvSpPr>
            <p:cNvPr id="56354" name="Rectangle 34"/>
            <p:cNvSpPr>
              <a:spLocks noChangeArrowheads="1"/>
            </p:cNvSpPr>
            <p:nvPr/>
          </p:nvSpPr>
          <p:spPr bwMode="auto">
            <a:xfrm>
              <a:off x="617" y="2197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.</a:t>
              </a:r>
              <a:endParaRPr lang="en-US"/>
            </a:p>
          </p:txBody>
        </p:sp>
        <p:sp>
          <p:nvSpPr>
            <p:cNvPr id="56355" name="Rectangle 35"/>
            <p:cNvSpPr>
              <a:spLocks noChangeArrowheads="1"/>
            </p:cNvSpPr>
            <p:nvPr/>
          </p:nvSpPr>
          <p:spPr bwMode="auto">
            <a:xfrm>
              <a:off x="634" y="2197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lang="en-US"/>
            </a:p>
          </p:txBody>
        </p:sp>
        <p:sp>
          <p:nvSpPr>
            <p:cNvPr id="56356" name="Rectangle 36"/>
            <p:cNvSpPr>
              <a:spLocks noChangeArrowheads="1"/>
            </p:cNvSpPr>
            <p:nvPr/>
          </p:nvSpPr>
          <p:spPr bwMode="auto">
            <a:xfrm>
              <a:off x="576" y="2568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/>
            </a:p>
          </p:txBody>
        </p:sp>
        <p:sp>
          <p:nvSpPr>
            <p:cNvPr id="56357" name="Rectangle 37"/>
            <p:cNvSpPr>
              <a:spLocks noChangeArrowheads="1"/>
            </p:cNvSpPr>
            <p:nvPr/>
          </p:nvSpPr>
          <p:spPr bwMode="auto">
            <a:xfrm>
              <a:off x="617" y="2568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.</a:t>
              </a:r>
              <a:endParaRPr lang="en-US"/>
            </a:p>
          </p:txBody>
        </p:sp>
        <p:sp>
          <p:nvSpPr>
            <p:cNvPr id="56358" name="Rectangle 38"/>
            <p:cNvSpPr>
              <a:spLocks noChangeArrowheads="1"/>
            </p:cNvSpPr>
            <p:nvPr/>
          </p:nvSpPr>
          <p:spPr bwMode="auto">
            <a:xfrm>
              <a:off x="634" y="2568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/>
            </a:p>
          </p:txBody>
        </p:sp>
        <p:sp>
          <p:nvSpPr>
            <p:cNvPr id="56359" name="Rectangle 39"/>
            <p:cNvSpPr>
              <a:spLocks noChangeArrowheads="1"/>
            </p:cNvSpPr>
            <p:nvPr/>
          </p:nvSpPr>
          <p:spPr bwMode="auto">
            <a:xfrm>
              <a:off x="576" y="2944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/>
            </a:p>
          </p:txBody>
        </p:sp>
        <p:sp>
          <p:nvSpPr>
            <p:cNvPr id="56360" name="Rectangle 40"/>
            <p:cNvSpPr>
              <a:spLocks noChangeArrowheads="1"/>
            </p:cNvSpPr>
            <p:nvPr/>
          </p:nvSpPr>
          <p:spPr bwMode="auto">
            <a:xfrm>
              <a:off x="617" y="2944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.</a:t>
              </a:r>
              <a:endParaRPr lang="en-US"/>
            </a:p>
          </p:txBody>
        </p:sp>
        <p:sp>
          <p:nvSpPr>
            <p:cNvPr id="56361" name="Rectangle 41"/>
            <p:cNvSpPr>
              <a:spLocks noChangeArrowheads="1"/>
            </p:cNvSpPr>
            <p:nvPr/>
          </p:nvSpPr>
          <p:spPr bwMode="auto">
            <a:xfrm>
              <a:off x="634" y="2944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/>
            </a:p>
          </p:txBody>
        </p: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 flipH="1">
              <a:off x="716" y="1861"/>
              <a:ext cx="61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3" name="Line 43"/>
            <p:cNvSpPr>
              <a:spLocks noChangeShapeType="1"/>
            </p:cNvSpPr>
            <p:nvPr/>
          </p:nvSpPr>
          <p:spPr bwMode="auto">
            <a:xfrm flipH="1">
              <a:off x="716" y="2237"/>
              <a:ext cx="6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4" name="Line 44"/>
            <p:cNvSpPr>
              <a:spLocks noChangeShapeType="1"/>
            </p:cNvSpPr>
            <p:nvPr/>
          </p:nvSpPr>
          <p:spPr bwMode="auto">
            <a:xfrm flipH="1">
              <a:off x="716" y="2606"/>
              <a:ext cx="61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65" name="Line 45"/>
            <p:cNvSpPr>
              <a:spLocks noChangeShapeType="1"/>
            </p:cNvSpPr>
            <p:nvPr/>
          </p:nvSpPr>
          <p:spPr bwMode="auto">
            <a:xfrm flipH="1">
              <a:off x="716" y="2982"/>
              <a:ext cx="61" cy="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71" name="Line 51"/>
            <p:cNvSpPr>
              <a:spLocks noChangeShapeType="1"/>
            </p:cNvSpPr>
            <p:nvPr/>
          </p:nvSpPr>
          <p:spPr bwMode="auto">
            <a:xfrm>
              <a:off x="804" y="3039"/>
              <a:ext cx="169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90" name="Line 70"/>
            <p:cNvSpPr>
              <a:spLocks noChangeShapeType="1"/>
            </p:cNvSpPr>
            <p:nvPr/>
          </p:nvSpPr>
          <p:spPr bwMode="auto">
            <a:xfrm flipV="1">
              <a:off x="777" y="1828"/>
              <a:ext cx="1" cy="11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91" name="Freeform 71"/>
            <p:cNvSpPr>
              <a:spLocks/>
            </p:cNvSpPr>
            <p:nvPr/>
          </p:nvSpPr>
          <p:spPr bwMode="auto">
            <a:xfrm>
              <a:off x="853" y="1861"/>
              <a:ext cx="1599" cy="1121"/>
            </a:xfrm>
            <a:custGeom>
              <a:avLst/>
              <a:gdLst/>
              <a:ahLst/>
              <a:cxnLst>
                <a:cxn ang="0">
                  <a:pos x="0" y="877"/>
                </a:cxn>
                <a:cxn ang="0">
                  <a:pos x="251" y="294"/>
                </a:cxn>
                <a:cxn ang="0">
                  <a:pos x="450" y="0"/>
                </a:cxn>
                <a:cxn ang="0">
                  <a:pos x="653" y="147"/>
                </a:cxn>
                <a:cxn ang="0">
                  <a:pos x="851" y="436"/>
                </a:cxn>
                <a:cxn ang="0">
                  <a:pos x="1050" y="674"/>
                </a:cxn>
                <a:cxn ang="0">
                  <a:pos x="1253" y="791"/>
                </a:cxn>
              </a:cxnLst>
              <a:rect l="0" t="0" r="r" b="b"/>
              <a:pathLst>
                <a:path w="1253" h="877">
                  <a:moveTo>
                    <a:pt x="0" y="877"/>
                  </a:moveTo>
                  <a:lnTo>
                    <a:pt x="251" y="294"/>
                  </a:lnTo>
                  <a:lnTo>
                    <a:pt x="450" y="0"/>
                  </a:lnTo>
                  <a:lnTo>
                    <a:pt x="653" y="147"/>
                  </a:lnTo>
                  <a:lnTo>
                    <a:pt x="851" y="436"/>
                  </a:lnTo>
                  <a:lnTo>
                    <a:pt x="1050" y="674"/>
                  </a:lnTo>
                  <a:lnTo>
                    <a:pt x="1253" y="79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65" name="Text Box 145"/>
            <p:cNvSpPr txBox="1">
              <a:spLocks noChangeArrowheads="1"/>
            </p:cNvSpPr>
            <p:nvPr/>
          </p:nvSpPr>
          <p:spPr bwMode="auto">
            <a:xfrm rot="-5399435">
              <a:off x="-47" y="2447"/>
              <a:ext cx="9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latin typeface="Arial" pitchFamily="34" charset="0"/>
                </a:rPr>
                <a:t>Relative Frequency</a:t>
              </a:r>
            </a:p>
          </p:txBody>
        </p:sp>
        <p:sp>
          <p:nvSpPr>
            <p:cNvPr id="56466" name="Text Box 146"/>
            <p:cNvSpPr txBox="1">
              <a:spLocks noChangeArrowheads="1"/>
            </p:cNvSpPr>
            <p:nvPr/>
          </p:nvSpPr>
          <p:spPr bwMode="auto">
            <a:xfrm>
              <a:off x="1392" y="3168"/>
              <a:ext cx="35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latin typeface="Arial" pitchFamily="34" charset="0"/>
                </a:rPr>
                <a:t>Sales</a:t>
              </a:r>
            </a:p>
          </p:txBody>
        </p:sp>
      </p:grpSp>
      <p:grpSp>
        <p:nvGrpSpPr>
          <p:cNvPr id="3" name="Group 148"/>
          <p:cNvGrpSpPr>
            <a:grpSpLocks/>
          </p:cNvGrpSpPr>
          <p:nvPr/>
        </p:nvGrpSpPr>
        <p:grpSpPr bwMode="auto">
          <a:xfrm>
            <a:off x="4914900" y="2697163"/>
            <a:ext cx="3633788" cy="2606675"/>
            <a:chOff x="3096" y="1699"/>
            <a:chExt cx="2289" cy="1642"/>
          </a:xfrm>
        </p:grpSpPr>
        <p:sp>
          <p:nvSpPr>
            <p:cNvPr id="56394" name="Freeform 74"/>
            <p:cNvSpPr>
              <a:spLocks/>
            </p:cNvSpPr>
            <p:nvPr/>
          </p:nvSpPr>
          <p:spPr bwMode="auto">
            <a:xfrm>
              <a:off x="3096" y="1699"/>
              <a:ext cx="2289" cy="1609"/>
            </a:xfrm>
            <a:custGeom>
              <a:avLst/>
              <a:gdLst/>
              <a:ahLst/>
              <a:cxnLst>
                <a:cxn ang="0">
                  <a:pos x="0" y="1609"/>
                </a:cxn>
                <a:cxn ang="0">
                  <a:pos x="2289" y="1609"/>
                </a:cxn>
                <a:cxn ang="0">
                  <a:pos x="2289" y="0"/>
                </a:cxn>
                <a:cxn ang="0">
                  <a:pos x="0" y="0"/>
                </a:cxn>
                <a:cxn ang="0">
                  <a:pos x="0" y="1609"/>
                </a:cxn>
                <a:cxn ang="0">
                  <a:pos x="0" y="1609"/>
                </a:cxn>
              </a:cxnLst>
              <a:rect l="0" t="0" r="r" b="b"/>
              <a:pathLst>
                <a:path w="2289" h="1609">
                  <a:moveTo>
                    <a:pt x="0" y="1609"/>
                  </a:moveTo>
                  <a:lnTo>
                    <a:pt x="2289" y="1609"/>
                  </a:lnTo>
                  <a:lnTo>
                    <a:pt x="2289" y="0"/>
                  </a:lnTo>
                  <a:lnTo>
                    <a:pt x="0" y="0"/>
                  </a:lnTo>
                  <a:lnTo>
                    <a:pt x="0" y="1609"/>
                  </a:lnTo>
                  <a:lnTo>
                    <a:pt x="0" y="1609"/>
                  </a:lnTo>
                </a:path>
              </a:pathLst>
            </a:custGeom>
            <a:gradFill rotWithShape="0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100000">
                  <a:schemeClr val="hlink"/>
                </a:gs>
              </a:gsLst>
              <a:path path="rect">
                <a:fillToRect l="50000" t="50000" r="50000" b="50000"/>
              </a:path>
            </a:gra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95" name="Freeform 75"/>
            <p:cNvSpPr>
              <a:spLocks/>
            </p:cNvSpPr>
            <p:nvPr/>
          </p:nvSpPr>
          <p:spPr bwMode="auto">
            <a:xfrm>
              <a:off x="3544" y="1805"/>
              <a:ext cx="1752" cy="1240"/>
            </a:xfrm>
            <a:custGeom>
              <a:avLst/>
              <a:gdLst/>
              <a:ahLst/>
              <a:cxnLst>
                <a:cxn ang="0">
                  <a:pos x="0" y="965"/>
                </a:cxn>
                <a:cxn ang="0">
                  <a:pos x="1373" y="965"/>
                </a:cxn>
                <a:cxn ang="0">
                  <a:pos x="1373" y="0"/>
                </a:cxn>
                <a:cxn ang="0">
                  <a:pos x="0" y="0"/>
                </a:cxn>
                <a:cxn ang="0">
                  <a:pos x="0" y="965"/>
                </a:cxn>
                <a:cxn ang="0">
                  <a:pos x="0" y="965"/>
                </a:cxn>
              </a:cxnLst>
              <a:rect l="0" t="0" r="r" b="b"/>
              <a:pathLst>
                <a:path w="1373" h="965">
                  <a:moveTo>
                    <a:pt x="0" y="965"/>
                  </a:moveTo>
                  <a:lnTo>
                    <a:pt x="1373" y="965"/>
                  </a:lnTo>
                  <a:lnTo>
                    <a:pt x="1373" y="0"/>
                  </a:lnTo>
                  <a:lnTo>
                    <a:pt x="0" y="0"/>
                  </a:lnTo>
                  <a:lnTo>
                    <a:pt x="0" y="965"/>
                  </a:lnTo>
                  <a:lnTo>
                    <a:pt x="0" y="96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96" name="Rectangle 76"/>
            <p:cNvSpPr>
              <a:spLocks noChangeArrowheads="1"/>
            </p:cNvSpPr>
            <p:nvPr/>
          </p:nvSpPr>
          <p:spPr bwMode="auto">
            <a:xfrm>
              <a:off x="5181" y="3105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5</a:t>
              </a:r>
              <a:endParaRPr lang="en-US"/>
            </a:p>
          </p:txBody>
        </p:sp>
        <p:sp>
          <p:nvSpPr>
            <p:cNvPr id="56397" name="Rectangle 77"/>
            <p:cNvSpPr>
              <a:spLocks noChangeArrowheads="1"/>
            </p:cNvSpPr>
            <p:nvPr/>
          </p:nvSpPr>
          <p:spPr bwMode="auto">
            <a:xfrm>
              <a:off x="5219" y="3105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/>
            </a:p>
          </p:txBody>
        </p:sp>
        <p:sp>
          <p:nvSpPr>
            <p:cNvPr id="56398" name="Rectangle 78"/>
            <p:cNvSpPr>
              <a:spLocks noChangeArrowheads="1"/>
            </p:cNvSpPr>
            <p:nvPr/>
          </p:nvSpPr>
          <p:spPr bwMode="auto">
            <a:xfrm>
              <a:off x="4861" y="3105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/>
            </a:p>
          </p:txBody>
        </p:sp>
        <p:sp>
          <p:nvSpPr>
            <p:cNvPr id="56399" name="Rectangle 79"/>
            <p:cNvSpPr>
              <a:spLocks noChangeArrowheads="1"/>
            </p:cNvSpPr>
            <p:nvPr/>
          </p:nvSpPr>
          <p:spPr bwMode="auto">
            <a:xfrm>
              <a:off x="4899" y="3105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/>
            </a:p>
          </p:txBody>
        </p:sp>
        <p:sp>
          <p:nvSpPr>
            <p:cNvPr id="56400" name="Rectangle 80"/>
            <p:cNvSpPr>
              <a:spLocks noChangeArrowheads="1"/>
            </p:cNvSpPr>
            <p:nvPr/>
          </p:nvSpPr>
          <p:spPr bwMode="auto">
            <a:xfrm>
              <a:off x="4542" y="3105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3</a:t>
              </a:r>
              <a:endParaRPr lang="en-US"/>
            </a:p>
          </p:txBody>
        </p:sp>
        <p:sp>
          <p:nvSpPr>
            <p:cNvPr id="56401" name="Rectangle 81"/>
            <p:cNvSpPr>
              <a:spLocks noChangeArrowheads="1"/>
            </p:cNvSpPr>
            <p:nvPr/>
          </p:nvSpPr>
          <p:spPr bwMode="auto">
            <a:xfrm>
              <a:off x="4580" y="3105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/>
            </a:p>
          </p:txBody>
        </p:sp>
        <p:sp>
          <p:nvSpPr>
            <p:cNvPr id="56402" name="Rectangle 82"/>
            <p:cNvSpPr>
              <a:spLocks noChangeArrowheads="1"/>
            </p:cNvSpPr>
            <p:nvPr/>
          </p:nvSpPr>
          <p:spPr bwMode="auto">
            <a:xfrm>
              <a:off x="4222" y="3105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lang="en-US"/>
            </a:p>
          </p:txBody>
        </p:sp>
        <p:sp>
          <p:nvSpPr>
            <p:cNvPr id="56403" name="Rectangle 83"/>
            <p:cNvSpPr>
              <a:spLocks noChangeArrowheads="1"/>
            </p:cNvSpPr>
            <p:nvPr/>
          </p:nvSpPr>
          <p:spPr bwMode="auto">
            <a:xfrm>
              <a:off x="4260" y="3105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/>
            </a:p>
          </p:txBody>
        </p:sp>
        <p:sp>
          <p:nvSpPr>
            <p:cNvPr id="56404" name="Rectangle 84"/>
            <p:cNvSpPr>
              <a:spLocks noChangeArrowheads="1"/>
            </p:cNvSpPr>
            <p:nvPr/>
          </p:nvSpPr>
          <p:spPr bwMode="auto">
            <a:xfrm>
              <a:off x="3903" y="3105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/>
            </a:p>
          </p:txBody>
        </p:sp>
        <p:sp>
          <p:nvSpPr>
            <p:cNvPr id="56405" name="Rectangle 85"/>
            <p:cNvSpPr>
              <a:spLocks noChangeArrowheads="1"/>
            </p:cNvSpPr>
            <p:nvPr/>
          </p:nvSpPr>
          <p:spPr bwMode="auto">
            <a:xfrm>
              <a:off x="3938" y="3105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/>
            </a:p>
          </p:txBody>
        </p:sp>
        <p:sp>
          <p:nvSpPr>
            <p:cNvPr id="56406" name="Rectangle 86"/>
            <p:cNvSpPr>
              <a:spLocks noChangeArrowheads="1"/>
            </p:cNvSpPr>
            <p:nvPr/>
          </p:nvSpPr>
          <p:spPr bwMode="auto">
            <a:xfrm>
              <a:off x="3594" y="3105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/>
            </a:p>
          </p:txBody>
        </p:sp>
        <p:sp>
          <p:nvSpPr>
            <p:cNvPr id="56407" name="Line 87"/>
            <p:cNvSpPr>
              <a:spLocks noChangeShapeType="1"/>
            </p:cNvSpPr>
            <p:nvPr/>
          </p:nvSpPr>
          <p:spPr bwMode="auto">
            <a:xfrm>
              <a:off x="5219" y="3045"/>
              <a:ext cx="2" cy="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08" name="Line 88"/>
            <p:cNvSpPr>
              <a:spLocks noChangeShapeType="1"/>
            </p:cNvSpPr>
            <p:nvPr/>
          </p:nvSpPr>
          <p:spPr bwMode="auto">
            <a:xfrm>
              <a:off x="4899" y="3045"/>
              <a:ext cx="1" cy="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09" name="Line 89"/>
            <p:cNvSpPr>
              <a:spLocks noChangeShapeType="1"/>
            </p:cNvSpPr>
            <p:nvPr/>
          </p:nvSpPr>
          <p:spPr bwMode="auto">
            <a:xfrm>
              <a:off x="4580" y="3045"/>
              <a:ext cx="1" cy="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10" name="Line 90"/>
            <p:cNvSpPr>
              <a:spLocks noChangeShapeType="1"/>
            </p:cNvSpPr>
            <p:nvPr/>
          </p:nvSpPr>
          <p:spPr bwMode="auto">
            <a:xfrm>
              <a:off x="4260" y="3045"/>
              <a:ext cx="1" cy="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11" name="Line 91"/>
            <p:cNvSpPr>
              <a:spLocks noChangeShapeType="1"/>
            </p:cNvSpPr>
            <p:nvPr/>
          </p:nvSpPr>
          <p:spPr bwMode="auto">
            <a:xfrm>
              <a:off x="3941" y="3045"/>
              <a:ext cx="1" cy="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12" name="Line 92"/>
            <p:cNvSpPr>
              <a:spLocks noChangeShapeType="1"/>
            </p:cNvSpPr>
            <p:nvPr/>
          </p:nvSpPr>
          <p:spPr bwMode="auto">
            <a:xfrm>
              <a:off x="3621" y="3045"/>
              <a:ext cx="1" cy="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13" name="Rectangle 93"/>
            <p:cNvSpPr>
              <a:spLocks noChangeArrowheads="1"/>
            </p:cNvSpPr>
            <p:nvPr/>
          </p:nvSpPr>
          <p:spPr bwMode="auto">
            <a:xfrm>
              <a:off x="3345" y="1822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/>
            </a:p>
          </p:txBody>
        </p:sp>
        <p:sp>
          <p:nvSpPr>
            <p:cNvPr id="56414" name="Rectangle 94"/>
            <p:cNvSpPr>
              <a:spLocks noChangeArrowheads="1"/>
            </p:cNvSpPr>
            <p:nvPr/>
          </p:nvSpPr>
          <p:spPr bwMode="auto">
            <a:xfrm>
              <a:off x="3381" y="1822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.</a:t>
              </a:r>
              <a:endParaRPr lang="en-US"/>
            </a:p>
          </p:txBody>
        </p:sp>
        <p:sp>
          <p:nvSpPr>
            <p:cNvPr id="56415" name="Rectangle 95"/>
            <p:cNvSpPr>
              <a:spLocks noChangeArrowheads="1"/>
            </p:cNvSpPr>
            <p:nvPr/>
          </p:nvSpPr>
          <p:spPr bwMode="auto">
            <a:xfrm>
              <a:off x="3401" y="1822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/>
            </a:p>
          </p:txBody>
        </p:sp>
        <p:sp>
          <p:nvSpPr>
            <p:cNvPr id="56416" name="Rectangle 96"/>
            <p:cNvSpPr>
              <a:spLocks noChangeArrowheads="1"/>
            </p:cNvSpPr>
            <p:nvPr/>
          </p:nvSpPr>
          <p:spPr bwMode="auto">
            <a:xfrm>
              <a:off x="3345" y="2383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/>
            </a:p>
          </p:txBody>
        </p:sp>
        <p:sp>
          <p:nvSpPr>
            <p:cNvPr id="56417" name="Rectangle 97"/>
            <p:cNvSpPr>
              <a:spLocks noChangeArrowheads="1"/>
            </p:cNvSpPr>
            <p:nvPr/>
          </p:nvSpPr>
          <p:spPr bwMode="auto">
            <a:xfrm>
              <a:off x="3381" y="2383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.</a:t>
              </a:r>
              <a:endParaRPr lang="en-US"/>
            </a:p>
          </p:txBody>
        </p:sp>
        <p:sp>
          <p:nvSpPr>
            <p:cNvPr id="56418" name="Rectangle 98"/>
            <p:cNvSpPr>
              <a:spLocks noChangeArrowheads="1"/>
            </p:cNvSpPr>
            <p:nvPr/>
          </p:nvSpPr>
          <p:spPr bwMode="auto">
            <a:xfrm>
              <a:off x="3401" y="2383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5</a:t>
              </a:r>
              <a:endParaRPr lang="en-US"/>
            </a:p>
          </p:txBody>
        </p:sp>
        <p:sp>
          <p:nvSpPr>
            <p:cNvPr id="56419" name="Rectangle 99"/>
            <p:cNvSpPr>
              <a:spLocks noChangeArrowheads="1"/>
            </p:cNvSpPr>
            <p:nvPr/>
          </p:nvSpPr>
          <p:spPr bwMode="auto">
            <a:xfrm>
              <a:off x="3345" y="2950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/>
            </a:p>
          </p:txBody>
        </p:sp>
        <p:sp>
          <p:nvSpPr>
            <p:cNvPr id="56420" name="Rectangle 100"/>
            <p:cNvSpPr>
              <a:spLocks noChangeArrowheads="1"/>
            </p:cNvSpPr>
            <p:nvPr/>
          </p:nvSpPr>
          <p:spPr bwMode="auto">
            <a:xfrm>
              <a:off x="3381" y="2950"/>
              <a:ext cx="18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.</a:t>
              </a:r>
              <a:endParaRPr lang="en-US"/>
            </a:p>
          </p:txBody>
        </p:sp>
        <p:sp>
          <p:nvSpPr>
            <p:cNvPr id="56421" name="Rectangle 101"/>
            <p:cNvSpPr>
              <a:spLocks noChangeArrowheads="1"/>
            </p:cNvSpPr>
            <p:nvPr/>
          </p:nvSpPr>
          <p:spPr bwMode="auto">
            <a:xfrm>
              <a:off x="3401" y="2950"/>
              <a:ext cx="36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/>
            </a:p>
          </p:txBody>
        </p:sp>
        <p:sp>
          <p:nvSpPr>
            <p:cNvPr id="56422" name="Line 102"/>
            <p:cNvSpPr>
              <a:spLocks noChangeShapeType="1"/>
            </p:cNvSpPr>
            <p:nvPr/>
          </p:nvSpPr>
          <p:spPr bwMode="auto">
            <a:xfrm flipH="1">
              <a:off x="3483" y="1862"/>
              <a:ext cx="6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23" name="Line 103"/>
            <p:cNvSpPr>
              <a:spLocks noChangeShapeType="1"/>
            </p:cNvSpPr>
            <p:nvPr/>
          </p:nvSpPr>
          <p:spPr bwMode="auto">
            <a:xfrm flipH="1">
              <a:off x="3483" y="2422"/>
              <a:ext cx="6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24" name="Line 104"/>
            <p:cNvSpPr>
              <a:spLocks noChangeShapeType="1"/>
            </p:cNvSpPr>
            <p:nvPr/>
          </p:nvSpPr>
          <p:spPr bwMode="auto">
            <a:xfrm flipH="1">
              <a:off x="3483" y="2988"/>
              <a:ext cx="6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30" name="Line 110"/>
            <p:cNvSpPr>
              <a:spLocks noChangeShapeType="1"/>
            </p:cNvSpPr>
            <p:nvPr/>
          </p:nvSpPr>
          <p:spPr bwMode="auto">
            <a:xfrm>
              <a:off x="3571" y="3045"/>
              <a:ext cx="169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60" name="Line 140"/>
            <p:cNvSpPr>
              <a:spLocks noChangeShapeType="1"/>
            </p:cNvSpPr>
            <p:nvPr/>
          </p:nvSpPr>
          <p:spPr bwMode="auto">
            <a:xfrm flipV="1">
              <a:off x="3544" y="1828"/>
              <a:ext cx="1" cy="119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61" name="Freeform 141"/>
            <p:cNvSpPr>
              <a:spLocks/>
            </p:cNvSpPr>
            <p:nvPr/>
          </p:nvSpPr>
          <p:spPr bwMode="auto">
            <a:xfrm>
              <a:off x="3621" y="1862"/>
              <a:ext cx="1598" cy="1126"/>
            </a:xfrm>
            <a:custGeom>
              <a:avLst/>
              <a:gdLst/>
              <a:ahLst/>
              <a:cxnLst>
                <a:cxn ang="0">
                  <a:pos x="0" y="877"/>
                </a:cxn>
                <a:cxn ang="0">
                  <a:pos x="251" y="704"/>
                </a:cxn>
                <a:cxn ang="0">
                  <a:pos x="450" y="436"/>
                </a:cxn>
                <a:cxn ang="0">
                  <a:pos x="653" y="220"/>
                </a:cxn>
                <a:cxn ang="0">
                  <a:pos x="851" y="86"/>
                </a:cxn>
                <a:cxn ang="0">
                  <a:pos x="1050" y="26"/>
                </a:cxn>
                <a:cxn ang="0">
                  <a:pos x="1253" y="0"/>
                </a:cxn>
              </a:cxnLst>
              <a:rect l="0" t="0" r="r" b="b"/>
              <a:pathLst>
                <a:path w="1253" h="877">
                  <a:moveTo>
                    <a:pt x="0" y="877"/>
                  </a:moveTo>
                  <a:lnTo>
                    <a:pt x="251" y="704"/>
                  </a:lnTo>
                  <a:lnTo>
                    <a:pt x="450" y="436"/>
                  </a:lnTo>
                  <a:lnTo>
                    <a:pt x="653" y="220"/>
                  </a:lnTo>
                  <a:lnTo>
                    <a:pt x="851" y="86"/>
                  </a:lnTo>
                  <a:lnTo>
                    <a:pt x="1050" y="26"/>
                  </a:lnTo>
                  <a:lnTo>
                    <a:pt x="1253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64" name="Text Box 144"/>
            <p:cNvSpPr txBox="1">
              <a:spLocks noChangeArrowheads="1"/>
            </p:cNvSpPr>
            <p:nvPr/>
          </p:nvSpPr>
          <p:spPr bwMode="auto">
            <a:xfrm rot="-5399435">
              <a:off x="2460" y="2406"/>
              <a:ext cx="144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latin typeface="Arial" pitchFamily="34" charset="0"/>
                </a:rPr>
                <a:t>Cumulative Relative Frequency</a:t>
              </a:r>
            </a:p>
          </p:txBody>
        </p:sp>
        <p:sp>
          <p:nvSpPr>
            <p:cNvPr id="56467" name="Text Box 147"/>
            <p:cNvSpPr txBox="1">
              <a:spLocks noChangeArrowheads="1"/>
            </p:cNvSpPr>
            <p:nvPr/>
          </p:nvSpPr>
          <p:spPr bwMode="auto">
            <a:xfrm>
              <a:off x="4157" y="3168"/>
              <a:ext cx="35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latin typeface="Arial" pitchFamily="34" charset="0"/>
                </a:rPr>
                <a:t>Sales</a:t>
              </a:r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5"/>
          <p:cNvGrpSpPr>
            <a:grpSpLocks/>
          </p:cNvGrpSpPr>
          <p:nvPr/>
        </p:nvGrpSpPr>
        <p:grpSpPr bwMode="auto">
          <a:xfrm>
            <a:off x="1600200" y="1905000"/>
            <a:ext cx="5827713" cy="4094163"/>
            <a:chOff x="1032" y="1200"/>
            <a:chExt cx="3671" cy="2579"/>
          </a:xfrm>
        </p:grpSpPr>
        <p:sp>
          <p:nvSpPr>
            <p:cNvPr id="57536" name="Freeform 192"/>
            <p:cNvSpPr>
              <a:spLocks/>
            </p:cNvSpPr>
            <p:nvPr/>
          </p:nvSpPr>
          <p:spPr bwMode="auto">
            <a:xfrm>
              <a:off x="1032" y="1200"/>
              <a:ext cx="3671" cy="2579"/>
            </a:xfrm>
            <a:custGeom>
              <a:avLst/>
              <a:gdLst/>
              <a:ahLst/>
              <a:cxnLst>
                <a:cxn ang="0">
                  <a:pos x="0" y="2579"/>
                </a:cxn>
                <a:cxn ang="0">
                  <a:pos x="3671" y="2579"/>
                </a:cxn>
                <a:cxn ang="0">
                  <a:pos x="3671" y="0"/>
                </a:cxn>
                <a:cxn ang="0">
                  <a:pos x="0" y="0"/>
                </a:cxn>
                <a:cxn ang="0">
                  <a:pos x="0" y="2579"/>
                </a:cxn>
                <a:cxn ang="0">
                  <a:pos x="0" y="2579"/>
                </a:cxn>
              </a:cxnLst>
              <a:rect l="0" t="0" r="r" b="b"/>
              <a:pathLst>
                <a:path w="3671" h="2579">
                  <a:moveTo>
                    <a:pt x="0" y="2579"/>
                  </a:moveTo>
                  <a:lnTo>
                    <a:pt x="3671" y="2579"/>
                  </a:lnTo>
                  <a:lnTo>
                    <a:pt x="3671" y="0"/>
                  </a:lnTo>
                  <a:lnTo>
                    <a:pt x="0" y="0"/>
                  </a:lnTo>
                  <a:lnTo>
                    <a:pt x="0" y="2579"/>
                  </a:lnTo>
                  <a:lnTo>
                    <a:pt x="0" y="2579"/>
                  </a:lnTo>
                </a:path>
              </a:pathLst>
            </a:custGeom>
            <a:gradFill rotWithShape="0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100000">
                  <a:schemeClr val="hlink"/>
                </a:gs>
              </a:gsLst>
              <a:path path="rect">
                <a:fillToRect l="50000" t="50000" r="50000" b="50000"/>
              </a:path>
            </a:gra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37" name="Freeform 193"/>
            <p:cNvSpPr>
              <a:spLocks/>
            </p:cNvSpPr>
            <p:nvPr/>
          </p:nvSpPr>
          <p:spPr bwMode="auto">
            <a:xfrm>
              <a:off x="1643" y="1740"/>
              <a:ext cx="3003" cy="1760"/>
            </a:xfrm>
            <a:custGeom>
              <a:avLst/>
              <a:gdLst/>
              <a:ahLst/>
              <a:cxnLst>
                <a:cxn ang="0">
                  <a:pos x="0" y="1546"/>
                </a:cxn>
                <a:cxn ang="0">
                  <a:pos x="2203" y="1546"/>
                </a:cxn>
                <a:cxn ang="0">
                  <a:pos x="2203" y="0"/>
                </a:cxn>
                <a:cxn ang="0">
                  <a:pos x="0" y="0"/>
                </a:cxn>
                <a:cxn ang="0">
                  <a:pos x="0" y="1546"/>
                </a:cxn>
                <a:cxn ang="0">
                  <a:pos x="0" y="1546"/>
                </a:cxn>
              </a:cxnLst>
              <a:rect l="0" t="0" r="r" b="b"/>
              <a:pathLst>
                <a:path w="2203" h="1546">
                  <a:moveTo>
                    <a:pt x="0" y="1546"/>
                  </a:moveTo>
                  <a:lnTo>
                    <a:pt x="2203" y="1546"/>
                  </a:lnTo>
                  <a:lnTo>
                    <a:pt x="2203" y="0"/>
                  </a:lnTo>
                  <a:lnTo>
                    <a:pt x="0" y="0"/>
                  </a:lnTo>
                  <a:lnTo>
                    <a:pt x="0" y="1546"/>
                  </a:lnTo>
                  <a:lnTo>
                    <a:pt x="0" y="15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38" name="Rectangle 194"/>
            <p:cNvSpPr>
              <a:spLocks noChangeArrowheads="1"/>
            </p:cNvSpPr>
            <p:nvPr/>
          </p:nvSpPr>
          <p:spPr bwMode="auto">
            <a:xfrm>
              <a:off x="4514" y="3587"/>
              <a:ext cx="8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O</a:t>
              </a:r>
              <a:endParaRPr lang="en-US"/>
            </a:p>
          </p:txBody>
        </p:sp>
        <p:sp>
          <p:nvSpPr>
            <p:cNvPr id="57539" name="Rectangle 195"/>
            <p:cNvSpPr>
              <a:spLocks noChangeArrowheads="1"/>
            </p:cNvSpPr>
            <p:nvPr/>
          </p:nvSpPr>
          <p:spPr bwMode="auto">
            <a:xfrm>
              <a:off x="4429" y="3587"/>
              <a:ext cx="6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S</a:t>
              </a:r>
              <a:endParaRPr lang="en-US"/>
            </a:p>
          </p:txBody>
        </p:sp>
        <p:sp>
          <p:nvSpPr>
            <p:cNvPr id="57540" name="Rectangle 196"/>
            <p:cNvSpPr>
              <a:spLocks noChangeArrowheads="1"/>
            </p:cNvSpPr>
            <p:nvPr/>
          </p:nvSpPr>
          <p:spPr bwMode="auto">
            <a:xfrm>
              <a:off x="4353" y="3587"/>
              <a:ext cx="6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57541" name="Rectangle 197"/>
            <p:cNvSpPr>
              <a:spLocks noChangeArrowheads="1"/>
            </p:cNvSpPr>
            <p:nvPr/>
          </p:nvSpPr>
          <p:spPr bwMode="auto">
            <a:xfrm>
              <a:off x="4268" y="358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J</a:t>
              </a:r>
              <a:endParaRPr lang="en-US"/>
            </a:p>
          </p:txBody>
        </p:sp>
        <p:sp>
          <p:nvSpPr>
            <p:cNvPr id="57542" name="Rectangle 198"/>
            <p:cNvSpPr>
              <a:spLocks noChangeArrowheads="1"/>
            </p:cNvSpPr>
            <p:nvPr/>
          </p:nvSpPr>
          <p:spPr bwMode="auto">
            <a:xfrm>
              <a:off x="4184" y="358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J</a:t>
              </a:r>
              <a:endParaRPr lang="en-US"/>
            </a:p>
          </p:txBody>
        </p:sp>
        <p:sp>
          <p:nvSpPr>
            <p:cNvPr id="57543" name="Rectangle 199"/>
            <p:cNvSpPr>
              <a:spLocks noChangeArrowheads="1"/>
            </p:cNvSpPr>
            <p:nvPr/>
          </p:nvSpPr>
          <p:spPr bwMode="auto">
            <a:xfrm>
              <a:off x="4088" y="3587"/>
              <a:ext cx="8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M</a:t>
              </a:r>
              <a:endParaRPr lang="en-US"/>
            </a:p>
          </p:txBody>
        </p:sp>
        <p:sp>
          <p:nvSpPr>
            <p:cNvPr id="57544" name="Rectangle 200"/>
            <p:cNvSpPr>
              <a:spLocks noChangeArrowheads="1"/>
            </p:cNvSpPr>
            <p:nvPr/>
          </p:nvSpPr>
          <p:spPr bwMode="auto">
            <a:xfrm>
              <a:off x="4013" y="3587"/>
              <a:ext cx="6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57545" name="Rectangle 201"/>
            <p:cNvSpPr>
              <a:spLocks noChangeArrowheads="1"/>
            </p:cNvSpPr>
            <p:nvPr/>
          </p:nvSpPr>
          <p:spPr bwMode="auto">
            <a:xfrm>
              <a:off x="3919" y="3587"/>
              <a:ext cx="8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M</a:t>
              </a:r>
              <a:endParaRPr lang="en-US"/>
            </a:p>
          </p:txBody>
        </p:sp>
        <p:sp>
          <p:nvSpPr>
            <p:cNvPr id="57546" name="Rectangle 202"/>
            <p:cNvSpPr>
              <a:spLocks noChangeArrowheads="1"/>
            </p:cNvSpPr>
            <p:nvPr/>
          </p:nvSpPr>
          <p:spPr bwMode="auto">
            <a:xfrm>
              <a:off x="3834" y="3587"/>
              <a:ext cx="6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F</a:t>
              </a:r>
              <a:endParaRPr lang="en-US"/>
            </a:p>
          </p:txBody>
        </p:sp>
        <p:sp>
          <p:nvSpPr>
            <p:cNvPr id="57547" name="Rectangle 203"/>
            <p:cNvSpPr>
              <a:spLocks noChangeArrowheads="1"/>
            </p:cNvSpPr>
            <p:nvPr/>
          </p:nvSpPr>
          <p:spPr bwMode="auto">
            <a:xfrm>
              <a:off x="3759" y="358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J</a:t>
              </a:r>
              <a:endParaRPr lang="en-US"/>
            </a:p>
          </p:txBody>
        </p:sp>
        <p:sp>
          <p:nvSpPr>
            <p:cNvPr id="57548" name="Rectangle 204"/>
            <p:cNvSpPr>
              <a:spLocks noChangeArrowheads="1"/>
            </p:cNvSpPr>
            <p:nvPr/>
          </p:nvSpPr>
          <p:spPr bwMode="auto">
            <a:xfrm>
              <a:off x="3655" y="3587"/>
              <a:ext cx="7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D</a:t>
              </a:r>
              <a:endParaRPr lang="en-US"/>
            </a:p>
          </p:txBody>
        </p:sp>
        <p:sp>
          <p:nvSpPr>
            <p:cNvPr id="57549" name="Rectangle 205"/>
            <p:cNvSpPr>
              <a:spLocks noChangeArrowheads="1"/>
            </p:cNvSpPr>
            <p:nvPr/>
          </p:nvSpPr>
          <p:spPr bwMode="auto">
            <a:xfrm>
              <a:off x="3569" y="3587"/>
              <a:ext cx="7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N</a:t>
              </a:r>
              <a:endParaRPr lang="en-US"/>
            </a:p>
          </p:txBody>
        </p:sp>
        <p:sp>
          <p:nvSpPr>
            <p:cNvPr id="57550" name="Rectangle 206"/>
            <p:cNvSpPr>
              <a:spLocks noChangeArrowheads="1"/>
            </p:cNvSpPr>
            <p:nvPr/>
          </p:nvSpPr>
          <p:spPr bwMode="auto">
            <a:xfrm>
              <a:off x="3485" y="3587"/>
              <a:ext cx="8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O</a:t>
              </a:r>
              <a:endParaRPr lang="en-US"/>
            </a:p>
          </p:txBody>
        </p:sp>
        <p:sp>
          <p:nvSpPr>
            <p:cNvPr id="57551" name="Rectangle 207"/>
            <p:cNvSpPr>
              <a:spLocks noChangeArrowheads="1"/>
            </p:cNvSpPr>
            <p:nvPr/>
          </p:nvSpPr>
          <p:spPr bwMode="auto">
            <a:xfrm>
              <a:off x="3410" y="3587"/>
              <a:ext cx="6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S</a:t>
              </a:r>
              <a:endParaRPr lang="en-US"/>
            </a:p>
          </p:txBody>
        </p:sp>
        <p:sp>
          <p:nvSpPr>
            <p:cNvPr id="57552" name="Rectangle 208"/>
            <p:cNvSpPr>
              <a:spLocks noChangeArrowheads="1"/>
            </p:cNvSpPr>
            <p:nvPr/>
          </p:nvSpPr>
          <p:spPr bwMode="auto">
            <a:xfrm>
              <a:off x="3324" y="3587"/>
              <a:ext cx="6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57553" name="Rectangle 209"/>
            <p:cNvSpPr>
              <a:spLocks noChangeArrowheads="1"/>
            </p:cNvSpPr>
            <p:nvPr/>
          </p:nvSpPr>
          <p:spPr bwMode="auto">
            <a:xfrm>
              <a:off x="3249" y="358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J</a:t>
              </a:r>
              <a:endParaRPr lang="en-US"/>
            </a:p>
          </p:txBody>
        </p:sp>
        <p:sp>
          <p:nvSpPr>
            <p:cNvPr id="57554" name="Rectangle 210"/>
            <p:cNvSpPr>
              <a:spLocks noChangeArrowheads="1"/>
            </p:cNvSpPr>
            <p:nvPr/>
          </p:nvSpPr>
          <p:spPr bwMode="auto">
            <a:xfrm>
              <a:off x="3163" y="358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J</a:t>
              </a:r>
              <a:endParaRPr lang="en-US"/>
            </a:p>
          </p:txBody>
        </p:sp>
        <p:sp>
          <p:nvSpPr>
            <p:cNvPr id="57555" name="Rectangle 211"/>
            <p:cNvSpPr>
              <a:spLocks noChangeArrowheads="1"/>
            </p:cNvSpPr>
            <p:nvPr/>
          </p:nvSpPr>
          <p:spPr bwMode="auto">
            <a:xfrm>
              <a:off x="3059" y="3587"/>
              <a:ext cx="8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M</a:t>
              </a:r>
              <a:endParaRPr lang="en-US"/>
            </a:p>
          </p:txBody>
        </p:sp>
        <p:sp>
          <p:nvSpPr>
            <p:cNvPr id="57556" name="Rectangle 212"/>
            <p:cNvSpPr>
              <a:spLocks noChangeArrowheads="1"/>
            </p:cNvSpPr>
            <p:nvPr/>
          </p:nvSpPr>
          <p:spPr bwMode="auto">
            <a:xfrm>
              <a:off x="2984" y="3587"/>
              <a:ext cx="6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57557" name="Rectangle 213"/>
            <p:cNvSpPr>
              <a:spLocks noChangeArrowheads="1"/>
            </p:cNvSpPr>
            <p:nvPr/>
          </p:nvSpPr>
          <p:spPr bwMode="auto">
            <a:xfrm>
              <a:off x="2890" y="3587"/>
              <a:ext cx="8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M</a:t>
              </a:r>
              <a:endParaRPr lang="en-US"/>
            </a:p>
          </p:txBody>
        </p:sp>
        <p:sp>
          <p:nvSpPr>
            <p:cNvPr id="57558" name="Rectangle 214"/>
            <p:cNvSpPr>
              <a:spLocks noChangeArrowheads="1"/>
            </p:cNvSpPr>
            <p:nvPr/>
          </p:nvSpPr>
          <p:spPr bwMode="auto">
            <a:xfrm>
              <a:off x="2814" y="3587"/>
              <a:ext cx="6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F</a:t>
              </a:r>
              <a:endParaRPr lang="en-US"/>
            </a:p>
          </p:txBody>
        </p:sp>
        <p:sp>
          <p:nvSpPr>
            <p:cNvPr id="57559" name="Rectangle 215"/>
            <p:cNvSpPr>
              <a:spLocks noChangeArrowheads="1"/>
            </p:cNvSpPr>
            <p:nvPr/>
          </p:nvSpPr>
          <p:spPr bwMode="auto">
            <a:xfrm>
              <a:off x="2729" y="358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J</a:t>
              </a:r>
              <a:endParaRPr lang="en-US"/>
            </a:p>
          </p:txBody>
        </p:sp>
        <p:sp>
          <p:nvSpPr>
            <p:cNvPr id="57560" name="Rectangle 216"/>
            <p:cNvSpPr>
              <a:spLocks noChangeArrowheads="1"/>
            </p:cNvSpPr>
            <p:nvPr/>
          </p:nvSpPr>
          <p:spPr bwMode="auto">
            <a:xfrm>
              <a:off x="2635" y="3587"/>
              <a:ext cx="7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D</a:t>
              </a:r>
              <a:endParaRPr lang="en-US"/>
            </a:p>
          </p:txBody>
        </p:sp>
        <p:sp>
          <p:nvSpPr>
            <p:cNvPr id="57561" name="Rectangle 217"/>
            <p:cNvSpPr>
              <a:spLocks noChangeArrowheads="1"/>
            </p:cNvSpPr>
            <p:nvPr/>
          </p:nvSpPr>
          <p:spPr bwMode="auto">
            <a:xfrm>
              <a:off x="2549" y="3587"/>
              <a:ext cx="7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N</a:t>
              </a:r>
              <a:endParaRPr lang="en-US"/>
            </a:p>
          </p:txBody>
        </p:sp>
        <p:sp>
          <p:nvSpPr>
            <p:cNvPr id="57562" name="Rectangle 218"/>
            <p:cNvSpPr>
              <a:spLocks noChangeArrowheads="1"/>
            </p:cNvSpPr>
            <p:nvPr/>
          </p:nvSpPr>
          <p:spPr bwMode="auto">
            <a:xfrm>
              <a:off x="2465" y="3587"/>
              <a:ext cx="8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O</a:t>
              </a:r>
              <a:endParaRPr lang="en-US"/>
            </a:p>
          </p:txBody>
        </p:sp>
        <p:sp>
          <p:nvSpPr>
            <p:cNvPr id="57563" name="Rectangle 219"/>
            <p:cNvSpPr>
              <a:spLocks noChangeArrowheads="1"/>
            </p:cNvSpPr>
            <p:nvPr/>
          </p:nvSpPr>
          <p:spPr bwMode="auto">
            <a:xfrm>
              <a:off x="2380" y="3587"/>
              <a:ext cx="6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S</a:t>
              </a:r>
              <a:endParaRPr lang="en-US"/>
            </a:p>
          </p:txBody>
        </p:sp>
        <p:sp>
          <p:nvSpPr>
            <p:cNvPr id="57564" name="Rectangle 220"/>
            <p:cNvSpPr>
              <a:spLocks noChangeArrowheads="1"/>
            </p:cNvSpPr>
            <p:nvPr/>
          </p:nvSpPr>
          <p:spPr bwMode="auto">
            <a:xfrm>
              <a:off x="2295" y="3587"/>
              <a:ext cx="6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57565" name="Rectangle 221"/>
            <p:cNvSpPr>
              <a:spLocks noChangeArrowheads="1"/>
            </p:cNvSpPr>
            <p:nvPr/>
          </p:nvSpPr>
          <p:spPr bwMode="auto">
            <a:xfrm>
              <a:off x="2220" y="358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J</a:t>
              </a:r>
              <a:endParaRPr lang="en-US"/>
            </a:p>
          </p:txBody>
        </p:sp>
        <p:sp>
          <p:nvSpPr>
            <p:cNvPr id="57566" name="Rectangle 222"/>
            <p:cNvSpPr>
              <a:spLocks noChangeArrowheads="1"/>
            </p:cNvSpPr>
            <p:nvPr/>
          </p:nvSpPr>
          <p:spPr bwMode="auto">
            <a:xfrm>
              <a:off x="2134" y="358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J</a:t>
              </a:r>
              <a:endParaRPr lang="en-US"/>
            </a:p>
          </p:txBody>
        </p:sp>
        <p:sp>
          <p:nvSpPr>
            <p:cNvPr id="57567" name="Rectangle 223"/>
            <p:cNvSpPr>
              <a:spLocks noChangeArrowheads="1"/>
            </p:cNvSpPr>
            <p:nvPr/>
          </p:nvSpPr>
          <p:spPr bwMode="auto">
            <a:xfrm>
              <a:off x="2030" y="3587"/>
              <a:ext cx="8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M</a:t>
              </a:r>
              <a:endParaRPr lang="en-US"/>
            </a:p>
          </p:txBody>
        </p:sp>
        <p:sp>
          <p:nvSpPr>
            <p:cNvPr id="57568" name="Rectangle 224"/>
            <p:cNvSpPr>
              <a:spLocks noChangeArrowheads="1"/>
            </p:cNvSpPr>
            <p:nvPr/>
          </p:nvSpPr>
          <p:spPr bwMode="auto">
            <a:xfrm>
              <a:off x="1955" y="3587"/>
              <a:ext cx="6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/>
            </a:p>
          </p:txBody>
        </p:sp>
        <p:sp>
          <p:nvSpPr>
            <p:cNvPr id="57569" name="Rectangle 225"/>
            <p:cNvSpPr>
              <a:spLocks noChangeArrowheads="1"/>
            </p:cNvSpPr>
            <p:nvPr/>
          </p:nvSpPr>
          <p:spPr bwMode="auto">
            <a:xfrm>
              <a:off x="1861" y="3587"/>
              <a:ext cx="8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M</a:t>
              </a:r>
              <a:endParaRPr lang="en-US"/>
            </a:p>
          </p:txBody>
        </p:sp>
        <p:sp>
          <p:nvSpPr>
            <p:cNvPr id="57570" name="Rectangle 226"/>
            <p:cNvSpPr>
              <a:spLocks noChangeArrowheads="1"/>
            </p:cNvSpPr>
            <p:nvPr/>
          </p:nvSpPr>
          <p:spPr bwMode="auto">
            <a:xfrm>
              <a:off x="1785" y="3587"/>
              <a:ext cx="6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F</a:t>
              </a:r>
              <a:endParaRPr lang="en-US"/>
            </a:p>
          </p:txBody>
        </p:sp>
        <p:sp>
          <p:nvSpPr>
            <p:cNvPr id="57571" name="Rectangle 227"/>
            <p:cNvSpPr>
              <a:spLocks noChangeArrowheads="1"/>
            </p:cNvSpPr>
            <p:nvPr/>
          </p:nvSpPr>
          <p:spPr bwMode="auto">
            <a:xfrm>
              <a:off x="1708" y="358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J</a:t>
              </a:r>
              <a:endParaRPr lang="en-US"/>
            </a:p>
          </p:txBody>
        </p:sp>
        <p:sp>
          <p:nvSpPr>
            <p:cNvPr id="57572" name="Line 228"/>
            <p:cNvSpPr>
              <a:spLocks noChangeShapeType="1"/>
            </p:cNvSpPr>
            <p:nvPr/>
          </p:nvSpPr>
          <p:spPr bwMode="auto">
            <a:xfrm>
              <a:off x="4552" y="3500"/>
              <a:ext cx="1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73" name="Line 229"/>
            <p:cNvSpPr>
              <a:spLocks noChangeShapeType="1"/>
            </p:cNvSpPr>
            <p:nvPr/>
          </p:nvSpPr>
          <p:spPr bwMode="auto">
            <a:xfrm>
              <a:off x="4466" y="3500"/>
              <a:ext cx="1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74" name="Line 230"/>
            <p:cNvSpPr>
              <a:spLocks noChangeShapeType="1"/>
            </p:cNvSpPr>
            <p:nvPr/>
          </p:nvSpPr>
          <p:spPr bwMode="auto">
            <a:xfrm>
              <a:off x="4382" y="3500"/>
              <a:ext cx="1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75" name="Line 231"/>
            <p:cNvSpPr>
              <a:spLocks noChangeShapeType="1"/>
            </p:cNvSpPr>
            <p:nvPr/>
          </p:nvSpPr>
          <p:spPr bwMode="auto">
            <a:xfrm>
              <a:off x="4297" y="3500"/>
              <a:ext cx="1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76" name="Line 232"/>
            <p:cNvSpPr>
              <a:spLocks noChangeShapeType="1"/>
            </p:cNvSpPr>
            <p:nvPr/>
          </p:nvSpPr>
          <p:spPr bwMode="auto">
            <a:xfrm>
              <a:off x="4211" y="3500"/>
              <a:ext cx="2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77" name="Line 233"/>
            <p:cNvSpPr>
              <a:spLocks noChangeShapeType="1"/>
            </p:cNvSpPr>
            <p:nvPr/>
          </p:nvSpPr>
          <p:spPr bwMode="auto">
            <a:xfrm>
              <a:off x="4127" y="3500"/>
              <a:ext cx="1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78" name="Line 234"/>
            <p:cNvSpPr>
              <a:spLocks noChangeShapeType="1"/>
            </p:cNvSpPr>
            <p:nvPr/>
          </p:nvSpPr>
          <p:spPr bwMode="auto">
            <a:xfrm>
              <a:off x="4042" y="3500"/>
              <a:ext cx="1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79" name="Line 235"/>
            <p:cNvSpPr>
              <a:spLocks noChangeShapeType="1"/>
            </p:cNvSpPr>
            <p:nvPr/>
          </p:nvSpPr>
          <p:spPr bwMode="auto">
            <a:xfrm>
              <a:off x="3956" y="3500"/>
              <a:ext cx="2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80" name="Line 236"/>
            <p:cNvSpPr>
              <a:spLocks noChangeShapeType="1"/>
            </p:cNvSpPr>
            <p:nvPr/>
          </p:nvSpPr>
          <p:spPr bwMode="auto">
            <a:xfrm>
              <a:off x="3872" y="3500"/>
              <a:ext cx="1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81" name="Line 237"/>
            <p:cNvSpPr>
              <a:spLocks noChangeShapeType="1"/>
            </p:cNvSpPr>
            <p:nvPr/>
          </p:nvSpPr>
          <p:spPr bwMode="auto">
            <a:xfrm>
              <a:off x="3787" y="3500"/>
              <a:ext cx="2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82" name="Line 238"/>
            <p:cNvSpPr>
              <a:spLocks noChangeShapeType="1"/>
            </p:cNvSpPr>
            <p:nvPr/>
          </p:nvSpPr>
          <p:spPr bwMode="auto">
            <a:xfrm>
              <a:off x="3701" y="3500"/>
              <a:ext cx="2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83" name="Line 239"/>
            <p:cNvSpPr>
              <a:spLocks noChangeShapeType="1"/>
            </p:cNvSpPr>
            <p:nvPr/>
          </p:nvSpPr>
          <p:spPr bwMode="auto">
            <a:xfrm>
              <a:off x="3617" y="3500"/>
              <a:ext cx="1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84" name="Line 240"/>
            <p:cNvSpPr>
              <a:spLocks noChangeShapeType="1"/>
            </p:cNvSpPr>
            <p:nvPr/>
          </p:nvSpPr>
          <p:spPr bwMode="auto">
            <a:xfrm>
              <a:off x="3532" y="3500"/>
              <a:ext cx="2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85" name="Line 241"/>
            <p:cNvSpPr>
              <a:spLocks noChangeShapeType="1"/>
            </p:cNvSpPr>
            <p:nvPr/>
          </p:nvSpPr>
          <p:spPr bwMode="auto">
            <a:xfrm>
              <a:off x="3446" y="3500"/>
              <a:ext cx="2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86" name="Line 242"/>
            <p:cNvSpPr>
              <a:spLocks noChangeShapeType="1"/>
            </p:cNvSpPr>
            <p:nvPr/>
          </p:nvSpPr>
          <p:spPr bwMode="auto">
            <a:xfrm>
              <a:off x="3362" y="3500"/>
              <a:ext cx="1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87" name="Line 243"/>
            <p:cNvSpPr>
              <a:spLocks noChangeShapeType="1"/>
            </p:cNvSpPr>
            <p:nvPr/>
          </p:nvSpPr>
          <p:spPr bwMode="auto">
            <a:xfrm>
              <a:off x="3277" y="3500"/>
              <a:ext cx="2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88" name="Line 244"/>
            <p:cNvSpPr>
              <a:spLocks noChangeShapeType="1"/>
            </p:cNvSpPr>
            <p:nvPr/>
          </p:nvSpPr>
          <p:spPr bwMode="auto">
            <a:xfrm>
              <a:off x="3191" y="3500"/>
              <a:ext cx="2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89" name="Line 245"/>
            <p:cNvSpPr>
              <a:spLocks noChangeShapeType="1"/>
            </p:cNvSpPr>
            <p:nvPr/>
          </p:nvSpPr>
          <p:spPr bwMode="auto">
            <a:xfrm>
              <a:off x="3097" y="3500"/>
              <a:ext cx="2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90" name="Line 246"/>
            <p:cNvSpPr>
              <a:spLocks noChangeShapeType="1"/>
            </p:cNvSpPr>
            <p:nvPr/>
          </p:nvSpPr>
          <p:spPr bwMode="auto">
            <a:xfrm>
              <a:off x="3013" y="3500"/>
              <a:ext cx="1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91" name="Line 247"/>
            <p:cNvSpPr>
              <a:spLocks noChangeShapeType="1"/>
            </p:cNvSpPr>
            <p:nvPr/>
          </p:nvSpPr>
          <p:spPr bwMode="auto">
            <a:xfrm>
              <a:off x="2927" y="3500"/>
              <a:ext cx="1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92" name="Line 248"/>
            <p:cNvSpPr>
              <a:spLocks noChangeShapeType="1"/>
            </p:cNvSpPr>
            <p:nvPr/>
          </p:nvSpPr>
          <p:spPr bwMode="auto">
            <a:xfrm>
              <a:off x="2843" y="3500"/>
              <a:ext cx="1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93" name="Line 249"/>
            <p:cNvSpPr>
              <a:spLocks noChangeShapeType="1"/>
            </p:cNvSpPr>
            <p:nvPr/>
          </p:nvSpPr>
          <p:spPr bwMode="auto">
            <a:xfrm>
              <a:off x="2758" y="3500"/>
              <a:ext cx="1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94" name="Line 250"/>
            <p:cNvSpPr>
              <a:spLocks noChangeShapeType="1"/>
            </p:cNvSpPr>
            <p:nvPr/>
          </p:nvSpPr>
          <p:spPr bwMode="auto">
            <a:xfrm>
              <a:off x="2672" y="3500"/>
              <a:ext cx="1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95" name="Line 251"/>
            <p:cNvSpPr>
              <a:spLocks noChangeShapeType="1"/>
            </p:cNvSpPr>
            <p:nvPr/>
          </p:nvSpPr>
          <p:spPr bwMode="auto">
            <a:xfrm>
              <a:off x="2588" y="3500"/>
              <a:ext cx="1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96" name="Line 252"/>
            <p:cNvSpPr>
              <a:spLocks noChangeShapeType="1"/>
            </p:cNvSpPr>
            <p:nvPr/>
          </p:nvSpPr>
          <p:spPr bwMode="auto">
            <a:xfrm>
              <a:off x="2503" y="3500"/>
              <a:ext cx="1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97" name="Line 253"/>
            <p:cNvSpPr>
              <a:spLocks noChangeShapeType="1"/>
            </p:cNvSpPr>
            <p:nvPr/>
          </p:nvSpPr>
          <p:spPr bwMode="auto">
            <a:xfrm>
              <a:off x="2417" y="3500"/>
              <a:ext cx="2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98" name="Line 254"/>
            <p:cNvSpPr>
              <a:spLocks noChangeShapeType="1"/>
            </p:cNvSpPr>
            <p:nvPr/>
          </p:nvSpPr>
          <p:spPr bwMode="auto">
            <a:xfrm>
              <a:off x="2333" y="3500"/>
              <a:ext cx="1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99" name="Line 255"/>
            <p:cNvSpPr>
              <a:spLocks noChangeShapeType="1"/>
            </p:cNvSpPr>
            <p:nvPr/>
          </p:nvSpPr>
          <p:spPr bwMode="auto">
            <a:xfrm>
              <a:off x="2248" y="3500"/>
              <a:ext cx="2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00" name="Line 256"/>
            <p:cNvSpPr>
              <a:spLocks noChangeShapeType="1"/>
            </p:cNvSpPr>
            <p:nvPr/>
          </p:nvSpPr>
          <p:spPr bwMode="auto">
            <a:xfrm>
              <a:off x="2162" y="3500"/>
              <a:ext cx="2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01" name="Line 257"/>
            <p:cNvSpPr>
              <a:spLocks noChangeShapeType="1"/>
            </p:cNvSpPr>
            <p:nvPr/>
          </p:nvSpPr>
          <p:spPr bwMode="auto">
            <a:xfrm>
              <a:off x="2078" y="3500"/>
              <a:ext cx="1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02" name="Line 258"/>
            <p:cNvSpPr>
              <a:spLocks noChangeShapeType="1"/>
            </p:cNvSpPr>
            <p:nvPr/>
          </p:nvSpPr>
          <p:spPr bwMode="auto">
            <a:xfrm>
              <a:off x="1993" y="3500"/>
              <a:ext cx="2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03" name="Line 259"/>
            <p:cNvSpPr>
              <a:spLocks noChangeShapeType="1"/>
            </p:cNvSpPr>
            <p:nvPr/>
          </p:nvSpPr>
          <p:spPr bwMode="auto">
            <a:xfrm>
              <a:off x="1907" y="3500"/>
              <a:ext cx="2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04" name="Line 260"/>
            <p:cNvSpPr>
              <a:spLocks noChangeShapeType="1"/>
            </p:cNvSpPr>
            <p:nvPr/>
          </p:nvSpPr>
          <p:spPr bwMode="auto">
            <a:xfrm>
              <a:off x="1823" y="3500"/>
              <a:ext cx="1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05" name="Line 261"/>
            <p:cNvSpPr>
              <a:spLocks noChangeShapeType="1"/>
            </p:cNvSpPr>
            <p:nvPr/>
          </p:nvSpPr>
          <p:spPr bwMode="auto">
            <a:xfrm>
              <a:off x="1737" y="3500"/>
              <a:ext cx="1" cy="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06" name="Rectangle 262"/>
            <p:cNvSpPr>
              <a:spLocks noChangeArrowheads="1"/>
            </p:cNvSpPr>
            <p:nvPr/>
          </p:nvSpPr>
          <p:spPr bwMode="auto">
            <a:xfrm>
              <a:off x="1303" y="1716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8</a:t>
              </a:r>
              <a:endParaRPr lang="en-US"/>
            </a:p>
          </p:txBody>
        </p:sp>
        <p:sp>
          <p:nvSpPr>
            <p:cNvPr id="57607" name="Rectangle 263"/>
            <p:cNvSpPr>
              <a:spLocks noChangeArrowheads="1"/>
            </p:cNvSpPr>
            <p:nvPr/>
          </p:nvSpPr>
          <p:spPr bwMode="auto">
            <a:xfrm>
              <a:off x="1369" y="1716"/>
              <a:ext cx="2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.</a:t>
              </a:r>
              <a:endParaRPr lang="en-US"/>
            </a:p>
          </p:txBody>
        </p:sp>
        <p:sp>
          <p:nvSpPr>
            <p:cNvPr id="57608" name="Rectangle 264"/>
            <p:cNvSpPr>
              <a:spLocks noChangeArrowheads="1"/>
            </p:cNvSpPr>
            <p:nvPr/>
          </p:nvSpPr>
          <p:spPr bwMode="auto">
            <a:xfrm>
              <a:off x="1398" y="1716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5</a:t>
              </a:r>
              <a:endParaRPr lang="en-US"/>
            </a:p>
          </p:txBody>
        </p:sp>
        <p:sp>
          <p:nvSpPr>
            <p:cNvPr id="57609" name="Rectangle 265"/>
            <p:cNvSpPr>
              <a:spLocks noChangeArrowheads="1"/>
            </p:cNvSpPr>
            <p:nvPr/>
          </p:nvSpPr>
          <p:spPr bwMode="auto">
            <a:xfrm>
              <a:off x="1303" y="2269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7</a:t>
              </a:r>
              <a:endParaRPr lang="en-US"/>
            </a:p>
          </p:txBody>
        </p:sp>
        <p:sp>
          <p:nvSpPr>
            <p:cNvPr id="57610" name="Rectangle 266"/>
            <p:cNvSpPr>
              <a:spLocks noChangeArrowheads="1"/>
            </p:cNvSpPr>
            <p:nvPr/>
          </p:nvSpPr>
          <p:spPr bwMode="auto">
            <a:xfrm>
              <a:off x="1369" y="2269"/>
              <a:ext cx="2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.</a:t>
              </a:r>
              <a:endParaRPr lang="en-US"/>
            </a:p>
          </p:txBody>
        </p:sp>
        <p:sp>
          <p:nvSpPr>
            <p:cNvPr id="57611" name="Rectangle 267"/>
            <p:cNvSpPr>
              <a:spLocks noChangeArrowheads="1"/>
            </p:cNvSpPr>
            <p:nvPr/>
          </p:nvSpPr>
          <p:spPr bwMode="auto">
            <a:xfrm>
              <a:off x="1398" y="2269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5</a:t>
              </a:r>
              <a:endParaRPr lang="en-US"/>
            </a:p>
          </p:txBody>
        </p:sp>
        <p:sp>
          <p:nvSpPr>
            <p:cNvPr id="57612" name="Rectangle 268"/>
            <p:cNvSpPr>
              <a:spLocks noChangeArrowheads="1"/>
            </p:cNvSpPr>
            <p:nvPr/>
          </p:nvSpPr>
          <p:spPr bwMode="auto">
            <a:xfrm>
              <a:off x="1303" y="2814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6</a:t>
              </a:r>
              <a:endParaRPr lang="en-US"/>
            </a:p>
          </p:txBody>
        </p:sp>
        <p:sp>
          <p:nvSpPr>
            <p:cNvPr id="57613" name="Rectangle 269"/>
            <p:cNvSpPr>
              <a:spLocks noChangeArrowheads="1"/>
            </p:cNvSpPr>
            <p:nvPr/>
          </p:nvSpPr>
          <p:spPr bwMode="auto">
            <a:xfrm>
              <a:off x="1369" y="2814"/>
              <a:ext cx="2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.</a:t>
              </a:r>
              <a:endParaRPr lang="en-US"/>
            </a:p>
          </p:txBody>
        </p:sp>
        <p:sp>
          <p:nvSpPr>
            <p:cNvPr id="57614" name="Rectangle 270"/>
            <p:cNvSpPr>
              <a:spLocks noChangeArrowheads="1"/>
            </p:cNvSpPr>
            <p:nvPr/>
          </p:nvSpPr>
          <p:spPr bwMode="auto">
            <a:xfrm>
              <a:off x="1398" y="2814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5</a:t>
              </a:r>
              <a:endParaRPr lang="en-US"/>
            </a:p>
          </p:txBody>
        </p:sp>
        <p:sp>
          <p:nvSpPr>
            <p:cNvPr id="57615" name="Rectangle 271"/>
            <p:cNvSpPr>
              <a:spLocks noChangeArrowheads="1"/>
            </p:cNvSpPr>
            <p:nvPr/>
          </p:nvSpPr>
          <p:spPr bwMode="auto">
            <a:xfrm>
              <a:off x="1303" y="3366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5</a:t>
              </a:r>
              <a:endParaRPr lang="en-US"/>
            </a:p>
          </p:txBody>
        </p:sp>
        <p:sp>
          <p:nvSpPr>
            <p:cNvPr id="57616" name="Rectangle 272"/>
            <p:cNvSpPr>
              <a:spLocks noChangeArrowheads="1"/>
            </p:cNvSpPr>
            <p:nvPr/>
          </p:nvSpPr>
          <p:spPr bwMode="auto">
            <a:xfrm>
              <a:off x="1369" y="3366"/>
              <a:ext cx="2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.</a:t>
              </a:r>
              <a:endParaRPr lang="en-US"/>
            </a:p>
          </p:txBody>
        </p:sp>
        <p:sp>
          <p:nvSpPr>
            <p:cNvPr id="57617" name="Rectangle 273"/>
            <p:cNvSpPr>
              <a:spLocks noChangeArrowheads="1"/>
            </p:cNvSpPr>
            <p:nvPr/>
          </p:nvSpPr>
          <p:spPr bwMode="auto">
            <a:xfrm>
              <a:off x="1398" y="3366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5</a:t>
              </a:r>
              <a:endParaRPr lang="en-US"/>
            </a:p>
          </p:txBody>
        </p:sp>
        <p:sp>
          <p:nvSpPr>
            <p:cNvPr id="57618" name="Line 274"/>
            <p:cNvSpPr>
              <a:spLocks noChangeShapeType="1"/>
            </p:cNvSpPr>
            <p:nvPr/>
          </p:nvSpPr>
          <p:spPr bwMode="auto">
            <a:xfrm flipH="1">
              <a:off x="1539" y="1760"/>
              <a:ext cx="104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19" name="Line 275"/>
            <p:cNvSpPr>
              <a:spLocks noChangeShapeType="1"/>
            </p:cNvSpPr>
            <p:nvPr/>
          </p:nvSpPr>
          <p:spPr bwMode="auto">
            <a:xfrm flipH="1">
              <a:off x="1539" y="2324"/>
              <a:ext cx="10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20" name="Line 276"/>
            <p:cNvSpPr>
              <a:spLocks noChangeShapeType="1"/>
            </p:cNvSpPr>
            <p:nvPr/>
          </p:nvSpPr>
          <p:spPr bwMode="auto">
            <a:xfrm flipH="1">
              <a:off x="1539" y="2868"/>
              <a:ext cx="10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21" name="Line 277"/>
            <p:cNvSpPr>
              <a:spLocks noChangeShapeType="1"/>
            </p:cNvSpPr>
            <p:nvPr/>
          </p:nvSpPr>
          <p:spPr bwMode="auto">
            <a:xfrm flipH="1">
              <a:off x="1539" y="3422"/>
              <a:ext cx="10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22" name="Rectangle 278"/>
            <p:cNvSpPr>
              <a:spLocks noChangeArrowheads="1"/>
            </p:cNvSpPr>
            <p:nvPr/>
          </p:nvSpPr>
          <p:spPr bwMode="auto">
            <a:xfrm>
              <a:off x="1152" y="3587"/>
              <a:ext cx="8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M</a:t>
              </a:r>
              <a:endParaRPr lang="en-US"/>
            </a:p>
          </p:txBody>
        </p:sp>
        <p:sp>
          <p:nvSpPr>
            <p:cNvPr id="57623" name="Rectangle 279"/>
            <p:cNvSpPr>
              <a:spLocks noChangeArrowheads="1"/>
            </p:cNvSpPr>
            <p:nvPr/>
          </p:nvSpPr>
          <p:spPr bwMode="auto">
            <a:xfrm>
              <a:off x="1237" y="3587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o</a:t>
              </a:r>
              <a:endParaRPr lang="en-US"/>
            </a:p>
          </p:txBody>
        </p:sp>
        <p:sp>
          <p:nvSpPr>
            <p:cNvPr id="57624" name="Rectangle 280"/>
            <p:cNvSpPr>
              <a:spLocks noChangeArrowheads="1"/>
            </p:cNvSpPr>
            <p:nvPr/>
          </p:nvSpPr>
          <p:spPr bwMode="auto">
            <a:xfrm>
              <a:off x="1303" y="3587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n</a:t>
              </a:r>
              <a:endParaRPr lang="en-US"/>
            </a:p>
          </p:txBody>
        </p:sp>
        <p:sp>
          <p:nvSpPr>
            <p:cNvPr id="57625" name="Rectangle 281"/>
            <p:cNvSpPr>
              <a:spLocks noChangeArrowheads="1"/>
            </p:cNvSpPr>
            <p:nvPr/>
          </p:nvSpPr>
          <p:spPr bwMode="auto">
            <a:xfrm>
              <a:off x="1369" y="3587"/>
              <a:ext cx="2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t</a:t>
              </a:r>
              <a:endParaRPr lang="en-US"/>
            </a:p>
          </p:txBody>
        </p:sp>
        <p:sp>
          <p:nvSpPr>
            <p:cNvPr id="57626" name="Rectangle 282"/>
            <p:cNvSpPr>
              <a:spLocks noChangeArrowheads="1"/>
            </p:cNvSpPr>
            <p:nvPr/>
          </p:nvSpPr>
          <p:spPr bwMode="auto">
            <a:xfrm>
              <a:off x="1398" y="3587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h</a:t>
              </a:r>
              <a:endParaRPr lang="en-US"/>
            </a:p>
          </p:txBody>
        </p:sp>
        <p:sp>
          <p:nvSpPr>
            <p:cNvPr id="57627" name="Line 283"/>
            <p:cNvSpPr>
              <a:spLocks noChangeShapeType="1"/>
            </p:cNvSpPr>
            <p:nvPr/>
          </p:nvSpPr>
          <p:spPr bwMode="auto">
            <a:xfrm>
              <a:off x="1691" y="3500"/>
              <a:ext cx="290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28" name="Rectangle 284"/>
            <p:cNvSpPr>
              <a:spLocks noChangeArrowheads="1"/>
            </p:cNvSpPr>
            <p:nvPr/>
          </p:nvSpPr>
          <p:spPr bwMode="auto">
            <a:xfrm rot="16200000">
              <a:off x="1103" y="2843"/>
              <a:ext cx="8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M</a:t>
              </a:r>
              <a:endParaRPr lang="en-US"/>
            </a:p>
          </p:txBody>
        </p:sp>
        <p:sp>
          <p:nvSpPr>
            <p:cNvPr id="57629" name="Rectangle 285"/>
            <p:cNvSpPr>
              <a:spLocks noChangeArrowheads="1"/>
            </p:cNvSpPr>
            <p:nvPr/>
          </p:nvSpPr>
          <p:spPr bwMode="auto">
            <a:xfrm rot="16200000">
              <a:off x="1135" y="2800"/>
              <a:ext cx="2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i</a:t>
              </a:r>
              <a:endParaRPr lang="en-US"/>
            </a:p>
          </p:txBody>
        </p:sp>
        <p:sp>
          <p:nvSpPr>
            <p:cNvPr id="57630" name="Rectangle 286"/>
            <p:cNvSpPr>
              <a:spLocks noChangeArrowheads="1"/>
            </p:cNvSpPr>
            <p:nvPr/>
          </p:nvSpPr>
          <p:spPr bwMode="auto">
            <a:xfrm rot="16200000">
              <a:off x="1135" y="2781"/>
              <a:ext cx="2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l</a:t>
              </a:r>
              <a:endParaRPr lang="en-US"/>
            </a:p>
          </p:txBody>
        </p:sp>
        <p:sp>
          <p:nvSpPr>
            <p:cNvPr id="57631" name="Rectangle 287"/>
            <p:cNvSpPr>
              <a:spLocks noChangeArrowheads="1"/>
            </p:cNvSpPr>
            <p:nvPr/>
          </p:nvSpPr>
          <p:spPr bwMode="auto">
            <a:xfrm rot="16200000">
              <a:off x="1135" y="2758"/>
              <a:ext cx="2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l</a:t>
              </a:r>
              <a:endParaRPr lang="en-US"/>
            </a:p>
          </p:txBody>
        </p:sp>
        <p:sp>
          <p:nvSpPr>
            <p:cNvPr id="57632" name="Rectangle 288"/>
            <p:cNvSpPr>
              <a:spLocks noChangeArrowheads="1"/>
            </p:cNvSpPr>
            <p:nvPr/>
          </p:nvSpPr>
          <p:spPr bwMode="auto">
            <a:xfrm rot="16200000">
              <a:off x="1135" y="2734"/>
              <a:ext cx="2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i</a:t>
              </a:r>
              <a:endParaRPr lang="en-US"/>
            </a:p>
          </p:txBody>
        </p:sp>
        <p:sp>
          <p:nvSpPr>
            <p:cNvPr id="57633" name="Rectangle 289"/>
            <p:cNvSpPr>
              <a:spLocks noChangeArrowheads="1"/>
            </p:cNvSpPr>
            <p:nvPr/>
          </p:nvSpPr>
          <p:spPr bwMode="auto">
            <a:xfrm rot="16200000">
              <a:off x="1118" y="2694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o</a:t>
              </a:r>
              <a:endParaRPr lang="en-US"/>
            </a:p>
          </p:txBody>
        </p:sp>
        <p:sp>
          <p:nvSpPr>
            <p:cNvPr id="57634" name="Rectangle 290"/>
            <p:cNvSpPr>
              <a:spLocks noChangeArrowheads="1"/>
            </p:cNvSpPr>
            <p:nvPr/>
          </p:nvSpPr>
          <p:spPr bwMode="auto">
            <a:xfrm rot="16200000">
              <a:off x="1118" y="2638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n</a:t>
              </a:r>
              <a:endParaRPr lang="en-US"/>
            </a:p>
          </p:txBody>
        </p:sp>
        <p:sp>
          <p:nvSpPr>
            <p:cNvPr id="57635" name="Rectangle 291"/>
            <p:cNvSpPr>
              <a:spLocks noChangeArrowheads="1"/>
            </p:cNvSpPr>
            <p:nvPr/>
          </p:nvSpPr>
          <p:spPr bwMode="auto">
            <a:xfrm rot="16200000">
              <a:off x="1121" y="2585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s</a:t>
              </a:r>
              <a:endParaRPr lang="en-US"/>
            </a:p>
          </p:txBody>
        </p:sp>
        <p:sp>
          <p:nvSpPr>
            <p:cNvPr id="57636" name="Rectangle 292"/>
            <p:cNvSpPr>
              <a:spLocks noChangeArrowheads="1"/>
            </p:cNvSpPr>
            <p:nvPr/>
          </p:nvSpPr>
          <p:spPr bwMode="auto">
            <a:xfrm rot="16200000">
              <a:off x="1132" y="2541"/>
              <a:ext cx="2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endParaRPr lang="en-US"/>
            </a:p>
          </p:txBody>
        </p:sp>
        <p:sp>
          <p:nvSpPr>
            <p:cNvPr id="57637" name="Rectangle 293"/>
            <p:cNvSpPr>
              <a:spLocks noChangeArrowheads="1"/>
            </p:cNvSpPr>
            <p:nvPr/>
          </p:nvSpPr>
          <p:spPr bwMode="auto">
            <a:xfrm rot="16200000">
              <a:off x="1118" y="2504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o</a:t>
              </a:r>
              <a:endParaRPr lang="en-US"/>
            </a:p>
          </p:txBody>
        </p:sp>
        <p:sp>
          <p:nvSpPr>
            <p:cNvPr id="57638" name="Rectangle 294"/>
            <p:cNvSpPr>
              <a:spLocks noChangeArrowheads="1"/>
            </p:cNvSpPr>
            <p:nvPr/>
          </p:nvSpPr>
          <p:spPr bwMode="auto">
            <a:xfrm rot="16200000">
              <a:off x="1132" y="2462"/>
              <a:ext cx="2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f</a:t>
              </a:r>
              <a:endParaRPr lang="en-US"/>
            </a:p>
          </p:txBody>
        </p:sp>
        <p:sp>
          <p:nvSpPr>
            <p:cNvPr id="57639" name="Rectangle 295"/>
            <p:cNvSpPr>
              <a:spLocks noChangeArrowheads="1"/>
            </p:cNvSpPr>
            <p:nvPr/>
          </p:nvSpPr>
          <p:spPr bwMode="auto">
            <a:xfrm rot="16200000">
              <a:off x="1132" y="2438"/>
              <a:ext cx="2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endParaRPr lang="en-US"/>
            </a:p>
          </p:txBody>
        </p:sp>
        <p:sp>
          <p:nvSpPr>
            <p:cNvPr id="57640" name="Rectangle 296"/>
            <p:cNvSpPr>
              <a:spLocks noChangeArrowheads="1"/>
            </p:cNvSpPr>
            <p:nvPr/>
          </p:nvSpPr>
          <p:spPr bwMode="auto">
            <a:xfrm rot="16200000">
              <a:off x="1115" y="2396"/>
              <a:ext cx="6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T</a:t>
              </a:r>
              <a:endParaRPr lang="en-US"/>
            </a:p>
          </p:txBody>
        </p:sp>
        <p:sp>
          <p:nvSpPr>
            <p:cNvPr id="57641" name="Rectangle 297"/>
            <p:cNvSpPr>
              <a:spLocks noChangeArrowheads="1"/>
            </p:cNvSpPr>
            <p:nvPr/>
          </p:nvSpPr>
          <p:spPr bwMode="auto">
            <a:xfrm rot="16200000">
              <a:off x="1118" y="2346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o</a:t>
              </a:r>
              <a:endParaRPr lang="en-US"/>
            </a:p>
          </p:txBody>
        </p:sp>
        <p:sp>
          <p:nvSpPr>
            <p:cNvPr id="57642" name="Rectangle 298"/>
            <p:cNvSpPr>
              <a:spLocks noChangeArrowheads="1"/>
            </p:cNvSpPr>
            <p:nvPr/>
          </p:nvSpPr>
          <p:spPr bwMode="auto">
            <a:xfrm rot="16200000">
              <a:off x="1118" y="2290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n</a:t>
              </a:r>
              <a:endParaRPr lang="en-US"/>
            </a:p>
          </p:txBody>
        </p:sp>
        <p:sp>
          <p:nvSpPr>
            <p:cNvPr id="57643" name="Rectangle 299"/>
            <p:cNvSpPr>
              <a:spLocks noChangeArrowheads="1"/>
            </p:cNvSpPr>
            <p:nvPr/>
          </p:nvSpPr>
          <p:spPr bwMode="auto">
            <a:xfrm rot="16200000">
              <a:off x="1121" y="223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s</a:t>
              </a:r>
              <a:endParaRPr lang="en-US"/>
            </a:p>
          </p:txBody>
        </p:sp>
        <p:sp>
          <p:nvSpPr>
            <p:cNvPr id="57644" name="Line 300"/>
            <p:cNvSpPr>
              <a:spLocks noChangeShapeType="1"/>
            </p:cNvSpPr>
            <p:nvPr/>
          </p:nvSpPr>
          <p:spPr bwMode="auto">
            <a:xfrm flipV="1">
              <a:off x="1643" y="1771"/>
              <a:ext cx="1" cy="169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45" name="Oval 301"/>
            <p:cNvSpPr>
              <a:spLocks noChangeArrowheads="1"/>
            </p:cNvSpPr>
            <p:nvPr/>
          </p:nvSpPr>
          <p:spPr bwMode="auto">
            <a:xfrm>
              <a:off x="4533" y="2245"/>
              <a:ext cx="46" cy="39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46" name="Oval 302"/>
            <p:cNvSpPr>
              <a:spLocks noChangeArrowheads="1"/>
            </p:cNvSpPr>
            <p:nvPr/>
          </p:nvSpPr>
          <p:spPr bwMode="auto">
            <a:xfrm>
              <a:off x="4447" y="2356"/>
              <a:ext cx="48" cy="38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47" name="Oval 303"/>
            <p:cNvSpPr>
              <a:spLocks noChangeArrowheads="1"/>
            </p:cNvSpPr>
            <p:nvPr/>
          </p:nvSpPr>
          <p:spPr bwMode="auto">
            <a:xfrm>
              <a:off x="4362" y="2466"/>
              <a:ext cx="48" cy="39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48" name="Oval 304"/>
            <p:cNvSpPr>
              <a:spLocks noChangeArrowheads="1"/>
            </p:cNvSpPr>
            <p:nvPr/>
          </p:nvSpPr>
          <p:spPr bwMode="auto">
            <a:xfrm>
              <a:off x="4278" y="2466"/>
              <a:ext cx="46" cy="39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49" name="Oval 305"/>
            <p:cNvSpPr>
              <a:spLocks noChangeArrowheads="1"/>
            </p:cNvSpPr>
            <p:nvPr/>
          </p:nvSpPr>
          <p:spPr bwMode="auto">
            <a:xfrm>
              <a:off x="4192" y="2300"/>
              <a:ext cx="48" cy="40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50" name="Oval 306"/>
            <p:cNvSpPr>
              <a:spLocks noChangeArrowheads="1"/>
            </p:cNvSpPr>
            <p:nvPr/>
          </p:nvSpPr>
          <p:spPr bwMode="auto">
            <a:xfrm>
              <a:off x="4108" y="2410"/>
              <a:ext cx="47" cy="40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51" name="Oval 307"/>
            <p:cNvSpPr>
              <a:spLocks noChangeArrowheads="1"/>
            </p:cNvSpPr>
            <p:nvPr/>
          </p:nvSpPr>
          <p:spPr bwMode="auto">
            <a:xfrm>
              <a:off x="4023" y="2410"/>
              <a:ext cx="46" cy="40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52" name="Oval 308"/>
            <p:cNvSpPr>
              <a:spLocks noChangeArrowheads="1"/>
            </p:cNvSpPr>
            <p:nvPr/>
          </p:nvSpPr>
          <p:spPr bwMode="auto">
            <a:xfrm>
              <a:off x="3937" y="3129"/>
              <a:ext cx="48" cy="40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53" name="Oval 309"/>
            <p:cNvSpPr>
              <a:spLocks noChangeArrowheads="1"/>
            </p:cNvSpPr>
            <p:nvPr/>
          </p:nvSpPr>
          <p:spPr bwMode="auto">
            <a:xfrm>
              <a:off x="3853" y="3074"/>
              <a:ext cx="47" cy="39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54" name="Oval 310"/>
            <p:cNvSpPr>
              <a:spLocks noChangeArrowheads="1"/>
            </p:cNvSpPr>
            <p:nvPr/>
          </p:nvSpPr>
          <p:spPr bwMode="auto">
            <a:xfrm>
              <a:off x="3768" y="3240"/>
              <a:ext cx="46" cy="39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55" name="Oval 311"/>
            <p:cNvSpPr>
              <a:spLocks noChangeArrowheads="1"/>
            </p:cNvSpPr>
            <p:nvPr/>
          </p:nvSpPr>
          <p:spPr bwMode="auto">
            <a:xfrm>
              <a:off x="3682" y="3240"/>
              <a:ext cx="48" cy="39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56" name="Oval 312"/>
            <p:cNvSpPr>
              <a:spLocks noChangeArrowheads="1"/>
            </p:cNvSpPr>
            <p:nvPr/>
          </p:nvSpPr>
          <p:spPr bwMode="auto">
            <a:xfrm>
              <a:off x="3598" y="3019"/>
              <a:ext cx="47" cy="39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57" name="Oval 313"/>
            <p:cNvSpPr>
              <a:spLocks noChangeArrowheads="1"/>
            </p:cNvSpPr>
            <p:nvPr/>
          </p:nvSpPr>
          <p:spPr bwMode="auto">
            <a:xfrm>
              <a:off x="3513" y="3406"/>
              <a:ext cx="47" cy="39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58" name="Oval 314"/>
            <p:cNvSpPr>
              <a:spLocks noChangeArrowheads="1"/>
            </p:cNvSpPr>
            <p:nvPr/>
          </p:nvSpPr>
          <p:spPr bwMode="auto">
            <a:xfrm>
              <a:off x="3427" y="2135"/>
              <a:ext cx="48" cy="39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59" name="Oval 315"/>
            <p:cNvSpPr>
              <a:spLocks noChangeArrowheads="1"/>
            </p:cNvSpPr>
            <p:nvPr/>
          </p:nvSpPr>
          <p:spPr bwMode="auto">
            <a:xfrm>
              <a:off x="3343" y="3350"/>
              <a:ext cx="48" cy="40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60" name="Oval 316"/>
            <p:cNvSpPr>
              <a:spLocks noChangeArrowheads="1"/>
            </p:cNvSpPr>
            <p:nvPr/>
          </p:nvSpPr>
          <p:spPr bwMode="auto">
            <a:xfrm>
              <a:off x="3258" y="2964"/>
              <a:ext cx="47" cy="39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61" name="Oval 317"/>
            <p:cNvSpPr>
              <a:spLocks noChangeArrowheads="1"/>
            </p:cNvSpPr>
            <p:nvPr/>
          </p:nvSpPr>
          <p:spPr bwMode="auto">
            <a:xfrm>
              <a:off x="3172" y="2798"/>
              <a:ext cx="48" cy="39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62" name="Oval 318"/>
            <p:cNvSpPr>
              <a:spLocks noChangeArrowheads="1"/>
            </p:cNvSpPr>
            <p:nvPr/>
          </p:nvSpPr>
          <p:spPr bwMode="auto">
            <a:xfrm>
              <a:off x="3078" y="2742"/>
              <a:ext cx="48" cy="40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63" name="Oval 319"/>
            <p:cNvSpPr>
              <a:spLocks noChangeArrowheads="1"/>
            </p:cNvSpPr>
            <p:nvPr/>
          </p:nvSpPr>
          <p:spPr bwMode="auto">
            <a:xfrm>
              <a:off x="2994" y="2245"/>
              <a:ext cx="46" cy="39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64" name="Oval 320"/>
            <p:cNvSpPr>
              <a:spLocks noChangeArrowheads="1"/>
            </p:cNvSpPr>
            <p:nvPr/>
          </p:nvSpPr>
          <p:spPr bwMode="auto">
            <a:xfrm>
              <a:off x="2908" y="2079"/>
              <a:ext cx="48" cy="40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65" name="Oval 321"/>
            <p:cNvSpPr>
              <a:spLocks noChangeArrowheads="1"/>
            </p:cNvSpPr>
            <p:nvPr/>
          </p:nvSpPr>
          <p:spPr bwMode="auto">
            <a:xfrm>
              <a:off x="2823" y="2466"/>
              <a:ext cx="48" cy="39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66" name="Oval 322"/>
            <p:cNvSpPr>
              <a:spLocks noChangeArrowheads="1"/>
            </p:cNvSpPr>
            <p:nvPr/>
          </p:nvSpPr>
          <p:spPr bwMode="auto">
            <a:xfrm>
              <a:off x="2739" y="2300"/>
              <a:ext cx="46" cy="40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67" name="Oval 323"/>
            <p:cNvSpPr>
              <a:spLocks noChangeArrowheads="1"/>
            </p:cNvSpPr>
            <p:nvPr/>
          </p:nvSpPr>
          <p:spPr bwMode="auto">
            <a:xfrm>
              <a:off x="2653" y="2742"/>
              <a:ext cx="48" cy="40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68" name="Oval 324"/>
            <p:cNvSpPr>
              <a:spLocks noChangeArrowheads="1"/>
            </p:cNvSpPr>
            <p:nvPr/>
          </p:nvSpPr>
          <p:spPr bwMode="auto">
            <a:xfrm>
              <a:off x="2569" y="2577"/>
              <a:ext cx="47" cy="40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69" name="Oval 325"/>
            <p:cNvSpPr>
              <a:spLocks noChangeArrowheads="1"/>
            </p:cNvSpPr>
            <p:nvPr/>
          </p:nvSpPr>
          <p:spPr bwMode="auto">
            <a:xfrm>
              <a:off x="2484" y="1802"/>
              <a:ext cx="46" cy="40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70" name="Oval 326"/>
            <p:cNvSpPr>
              <a:spLocks noChangeArrowheads="1"/>
            </p:cNvSpPr>
            <p:nvPr/>
          </p:nvSpPr>
          <p:spPr bwMode="auto">
            <a:xfrm>
              <a:off x="2398" y="1913"/>
              <a:ext cx="48" cy="40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71" name="Oval 327"/>
            <p:cNvSpPr>
              <a:spLocks noChangeArrowheads="1"/>
            </p:cNvSpPr>
            <p:nvPr/>
          </p:nvSpPr>
          <p:spPr bwMode="auto">
            <a:xfrm>
              <a:off x="2314" y="2742"/>
              <a:ext cx="47" cy="40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72" name="Oval 328"/>
            <p:cNvSpPr>
              <a:spLocks noChangeArrowheads="1"/>
            </p:cNvSpPr>
            <p:nvPr/>
          </p:nvSpPr>
          <p:spPr bwMode="auto">
            <a:xfrm>
              <a:off x="2229" y="2687"/>
              <a:ext cx="46" cy="40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73" name="Oval 329"/>
            <p:cNvSpPr>
              <a:spLocks noChangeArrowheads="1"/>
            </p:cNvSpPr>
            <p:nvPr/>
          </p:nvSpPr>
          <p:spPr bwMode="auto">
            <a:xfrm>
              <a:off x="2143" y="2410"/>
              <a:ext cx="48" cy="40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74" name="Oval 330"/>
            <p:cNvSpPr>
              <a:spLocks noChangeArrowheads="1"/>
            </p:cNvSpPr>
            <p:nvPr/>
          </p:nvSpPr>
          <p:spPr bwMode="auto">
            <a:xfrm>
              <a:off x="2059" y="2189"/>
              <a:ext cx="47" cy="40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75" name="Oval 331"/>
            <p:cNvSpPr>
              <a:spLocks noChangeArrowheads="1"/>
            </p:cNvSpPr>
            <p:nvPr/>
          </p:nvSpPr>
          <p:spPr bwMode="auto">
            <a:xfrm>
              <a:off x="1974" y="2135"/>
              <a:ext cx="47" cy="39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76" name="Oval 332"/>
            <p:cNvSpPr>
              <a:spLocks noChangeArrowheads="1"/>
            </p:cNvSpPr>
            <p:nvPr/>
          </p:nvSpPr>
          <p:spPr bwMode="auto">
            <a:xfrm>
              <a:off x="1888" y="1913"/>
              <a:ext cx="48" cy="40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77" name="Oval 333"/>
            <p:cNvSpPr>
              <a:spLocks noChangeArrowheads="1"/>
            </p:cNvSpPr>
            <p:nvPr/>
          </p:nvSpPr>
          <p:spPr bwMode="auto">
            <a:xfrm>
              <a:off x="1804" y="2631"/>
              <a:ext cx="47" cy="40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78" name="Oval 334"/>
            <p:cNvSpPr>
              <a:spLocks noChangeArrowheads="1"/>
            </p:cNvSpPr>
            <p:nvPr/>
          </p:nvSpPr>
          <p:spPr bwMode="auto">
            <a:xfrm>
              <a:off x="1719" y="2577"/>
              <a:ext cx="47" cy="40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79" name="Freeform 335"/>
            <p:cNvSpPr>
              <a:spLocks/>
            </p:cNvSpPr>
            <p:nvPr/>
          </p:nvSpPr>
          <p:spPr bwMode="auto">
            <a:xfrm>
              <a:off x="1737" y="1818"/>
              <a:ext cx="2815" cy="1604"/>
            </a:xfrm>
            <a:custGeom>
              <a:avLst/>
              <a:gdLst/>
              <a:ahLst/>
              <a:cxnLst>
                <a:cxn ang="0">
                  <a:pos x="0" y="680"/>
                </a:cxn>
                <a:cxn ang="0">
                  <a:pos x="63" y="728"/>
                </a:cxn>
                <a:cxn ang="0">
                  <a:pos x="125" y="97"/>
                </a:cxn>
                <a:cxn ang="0">
                  <a:pos x="188" y="291"/>
                </a:cxn>
                <a:cxn ang="0">
                  <a:pos x="250" y="340"/>
                </a:cxn>
                <a:cxn ang="0">
                  <a:pos x="312" y="534"/>
                </a:cxn>
                <a:cxn ang="0">
                  <a:pos x="375" y="777"/>
                </a:cxn>
                <a:cxn ang="0">
                  <a:pos x="437" y="825"/>
                </a:cxn>
                <a:cxn ang="0">
                  <a:pos x="499" y="97"/>
                </a:cxn>
                <a:cxn ang="0">
                  <a:pos x="562" y="0"/>
                </a:cxn>
                <a:cxn ang="0">
                  <a:pos x="624" y="680"/>
                </a:cxn>
                <a:cxn ang="0">
                  <a:pos x="686" y="825"/>
                </a:cxn>
                <a:cxn ang="0">
                  <a:pos x="749" y="437"/>
                </a:cxn>
                <a:cxn ang="0">
                  <a:pos x="811" y="583"/>
                </a:cxn>
                <a:cxn ang="0">
                  <a:pos x="873" y="243"/>
                </a:cxn>
                <a:cxn ang="0">
                  <a:pos x="936" y="389"/>
                </a:cxn>
                <a:cxn ang="0">
                  <a:pos x="998" y="825"/>
                </a:cxn>
                <a:cxn ang="0">
                  <a:pos x="1067" y="874"/>
                </a:cxn>
                <a:cxn ang="0">
                  <a:pos x="1130" y="1019"/>
                </a:cxn>
                <a:cxn ang="0">
                  <a:pos x="1192" y="1359"/>
                </a:cxn>
                <a:cxn ang="0">
                  <a:pos x="1254" y="291"/>
                </a:cxn>
                <a:cxn ang="0">
                  <a:pos x="1317" y="1408"/>
                </a:cxn>
                <a:cxn ang="0">
                  <a:pos x="1379" y="1068"/>
                </a:cxn>
                <a:cxn ang="0">
                  <a:pos x="1441" y="1262"/>
                </a:cxn>
                <a:cxn ang="0">
                  <a:pos x="1504" y="1262"/>
                </a:cxn>
                <a:cxn ang="0">
                  <a:pos x="1566" y="1117"/>
                </a:cxn>
                <a:cxn ang="0">
                  <a:pos x="1628" y="1165"/>
                </a:cxn>
                <a:cxn ang="0">
                  <a:pos x="1691" y="534"/>
                </a:cxn>
                <a:cxn ang="0">
                  <a:pos x="1753" y="534"/>
                </a:cxn>
                <a:cxn ang="0">
                  <a:pos x="1815" y="437"/>
                </a:cxn>
                <a:cxn ang="0">
                  <a:pos x="1878" y="583"/>
                </a:cxn>
                <a:cxn ang="0">
                  <a:pos x="1940" y="583"/>
                </a:cxn>
                <a:cxn ang="0">
                  <a:pos x="2002" y="486"/>
                </a:cxn>
                <a:cxn ang="0">
                  <a:pos x="2065" y="389"/>
                </a:cxn>
              </a:cxnLst>
              <a:rect l="0" t="0" r="r" b="b"/>
              <a:pathLst>
                <a:path w="2065" h="1408">
                  <a:moveTo>
                    <a:pt x="0" y="680"/>
                  </a:moveTo>
                  <a:lnTo>
                    <a:pt x="63" y="728"/>
                  </a:lnTo>
                  <a:lnTo>
                    <a:pt x="125" y="97"/>
                  </a:lnTo>
                  <a:lnTo>
                    <a:pt x="188" y="291"/>
                  </a:lnTo>
                  <a:lnTo>
                    <a:pt x="250" y="340"/>
                  </a:lnTo>
                  <a:lnTo>
                    <a:pt x="312" y="534"/>
                  </a:lnTo>
                  <a:lnTo>
                    <a:pt x="375" y="777"/>
                  </a:lnTo>
                  <a:lnTo>
                    <a:pt x="437" y="825"/>
                  </a:lnTo>
                  <a:lnTo>
                    <a:pt x="499" y="97"/>
                  </a:lnTo>
                  <a:lnTo>
                    <a:pt x="562" y="0"/>
                  </a:lnTo>
                  <a:lnTo>
                    <a:pt x="624" y="680"/>
                  </a:lnTo>
                  <a:lnTo>
                    <a:pt x="686" y="825"/>
                  </a:lnTo>
                  <a:lnTo>
                    <a:pt x="749" y="437"/>
                  </a:lnTo>
                  <a:lnTo>
                    <a:pt x="811" y="583"/>
                  </a:lnTo>
                  <a:lnTo>
                    <a:pt x="873" y="243"/>
                  </a:lnTo>
                  <a:lnTo>
                    <a:pt x="936" y="389"/>
                  </a:lnTo>
                  <a:lnTo>
                    <a:pt x="998" y="825"/>
                  </a:lnTo>
                  <a:lnTo>
                    <a:pt x="1067" y="874"/>
                  </a:lnTo>
                  <a:lnTo>
                    <a:pt x="1130" y="1019"/>
                  </a:lnTo>
                  <a:lnTo>
                    <a:pt x="1192" y="1359"/>
                  </a:lnTo>
                  <a:lnTo>
                    <a:pt x="1254" y="291"/>
                  </a:lnTo>
                  <a:lnTo>
                    <a:pt x="1317" y="1408"/>
                  </a:lnTo>
                  <a:lnTo>
                    <a:pt x="1379" y="1068"/>
                  </a:lnTo>
                  <a:lnTo>
                    <a:pt x="1441" y="1262"/>
                  </a:lnTo>
                  <a:lnTo>
                    <a:pt x="1504" y="1262"/>
                  </a:lnTo>
                  <a:lnTo>
                    <a:pt x="1566" y="1117"/>
                  </a:lnTo>
                  <a:lnTo>
                    <a:pt x="1628" y="1165"/>
                  </a:lnTo>
                  <a:lnTo>
                    <a:pt x="1691" y="534"/>
                  </a:lnTo>
                  <a:lnTo>
                    <a:pt x="1753" y="534"/>
                  </a:lnTo>
                  <a:lnTo>
                    <a:pt x="1815" y="437"/>
                  </a:lnTo>
                  <a:lnTo>
                    <a:pt x="1878" y="583"/>
                  </a:lnTo>
                  <a:lnTo>
                    <a:pt x="1940" y="583"/>
                  </a:lnTo>
                  <a:lnTo>
                    <a:pt x="2002" y="486"/>
                  </a:lnTo>
                  <a:lnTo>
                    <a:pt x="2065" y="3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80" name="Rectangle 336"/>
            <p:cNvSpPr>
              <a:spLocks noChangeArrowheads="1"/>
            </p:cNvSpPr>
            <p:nvPr/>
          </p:nvSpPr>
          <p:spPr bwMode="auto">
            <a:xfrm>
              <a:off x="2162" y="1218"/>
              <a:ext cx="1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M</a:t>
              </a:r>
              <a:endParaRPr lang="en-US"/>
            </a:p>
          </p:txBody>
        </p:sp>
        <p:sp>
          <p:nvSpPr>
            <p:cNvPr id="57681" name="Rectangle 337"/>
            <p:cNvSpPr>
              <a:spLocks noChangeArrowheads="1"/>
            </p:cNvSpPr>
            <p:nvPr/>
          </p:nvSpPr>
          <p:spPr bwMode="auto">
            <a:xfrm>
              <a:off x="2304" y="1218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o</a:t>
              </a:r>
              <a:endParaRPr lang="en-US"/>
            </a:p>
          </p:txBody>
        </p:sp>
        <p:sp>
          <p:nvSpPr>
            <p:cNvPr id="57682" name="Rectangle 338"/>
            <p:cNvSpPr>
              <a:spLocks noChangeArrowheads="1"/>
            </p:cNvSpPr>
            <p:nvPr/>
          </p:nvSpPr>
          <p:spPr bwMode="auto">
            <a:xfrm>
              <a:off x="2408" y="1218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n</a:t>
              </a:r>
              <a:endParaRPr lang="en-US"/>
            </a:p>
          </p:txBody>
        </p:sp>
        <p:sp>
          <p:nvSpPr>
            <p:cNvPr id="57683" name="Rectangle 339"/>
            <p:cNvSpPr>
              <a:spLocks noChangeArrowheads="1"/>
            </p:cNvSpPr>
            <p:nvPr/>
          </p:nvSpPr>
          <p:spPr bwMode="auto">
            <a:xfrm>
              <a:off x="2503" y="1218"/>
              <a:ext cx="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t</a:t>
              </a:r>
              <a:endParaRPr lang="en-US"/>
            </a:p>
          </p:txBody>
        </p:sp>
        <p:sp>
          <p:nvSpPr>
            <p:cNvPr id="57684" name="Rectangle 340"/>
            <p:cNvSpPr>
              <a:spLocks noChangeArrowheads="1"/>
            </p:cNvSpPr>
            <p:nvPr/>
          </p:nvSpPr>
          <p:spPr bwMode="auto">
            <a:xfrm>
              <a:off x="2549" y="1218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h</a:t>
              </a:r>
              <a:endParaRPr lang="en-US"/>
            </a:p>
          </p:txBody>
        </p:sp>
        <p:sp>
          <p:nvSpPr>
            <p:cNvPr id="57685" name="Rectangle 341"/>
            <p:cNvSpPr>
              <a:spLocks noChangeArrowheads="1"/>
            </p:cNvSpPr>
            <p:nvPr/>
          </p:nvSpPr>
          <p:spPr bwMode="auto">
            <a:xfrm>
              <a:off x="2643" y="1218"/>
              <a:ext cx="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l</a:t>
              </a:r>
              <a:endParaRPr lang="en-US"/>
            </a:p>
          </p:txBody>
        </p:sp>
        <p:sp>
          <p:nvSpPr>
            <p:cNvPr id="57686" name="Rectangle 342"/>
            <p:cNvSpPr>
              <a:spLocks noChangeArrowheads="1"/>
            </p:cNvSpPr>
            <p:nvPr/>
          </p:nvSpPr>
          <p:spPr bwMode="auto">
            <a:xfrm>
              <a:off x="2682" y="1218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y</a:t>
              </a:r>
              <a:endParaRPr lang="en-US"/>
            </a:p>
          </p:txBody>
        </p:sp>
        <p:sp>
          <p:nvSpPr>
            <p:cNvPr id="57687" name="Rectangle 343"/>
            <p:cNvSpPr>
              <a:spLocks noChangeArrowheads="1"/>
            </p:cNvSpPr>
            <p:nvPr/>
          </p:nvSpPr>
          <p:spPr bwMode="auto">
            <a:xfrm>
              <a:off x="2768" y="1218"/>
              <a:ext cx="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endParaRPr lang="en-US"/>
            </a:p>
          </p:txBody>
        </p:sp>
        <p:sp>
          <p:nvSpPr>
            <p:cNvPr id="57688" name="Rectangle 344"/>
            <p:cNvSpPr>
              <a:spLocks noChangeArrowheads="1"/>
            </p:cNvSpPr>
            <p:nvPr/>
          </p:nvSpPr>
          <p:spPr bwMode="auto">
            <a:xfrm>
              <a:off x="2814" y="1218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S</a:t>
              </a:r>
              <a:endParaRPr lang="en-US"/>
            </a:p>
          </p:txBody>
        </p:sp>
        <p:sp>
          <p:nvSpPr>
            <p:cNvPr id="57689" name="Rectangle 345"/>
            <p:cNvSpPr>
              <a:spLocks noChangeArrowheads="1"/>
            </p:cNvSpPr>
            <p:nvPr/>
          </p:nvSpPr>
          <p:spPr bwMode="auto">
            <a:xfrm>
              <a:off x="2937" y="1218"/>
              <a:ext cx="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t</a:t>
              </a:r>
              <a:endParaRPr lang="en-US"/>
            </a:p>
          </p:txBody>
        </p:sp>
        <p:sp>
          <p:nvSpPr>
            <p:cNvPr id="57690" name="Rectangle 346"/>
            <p:cNvSpPr>
              <a:spLocks noChangeArrowheads="1"/>
            </p:cNvSpPr>
            <p:nvPr/>
          </p:nvSpPr>
          <p:spPr bwMode="auto">
            <a:xfrm>
              <a:off x="2984" y="1218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e</a:t>
              </a:r>
              <a:endParaRPr lang="en-US"/>
            </a:p>
          </p:txBody>
        </p:sp>
        <p:sp>
          <p:nvSpPr>
            <p:cNvPr id="57691" name="Rectangle 347"/>
            <p:cNvSpPr>
              <a:spLocks noChangeArrowheads="1"/>
            </p:cNvSpPr>
            <p:nvPr/>
          </p:nvSpPr>
          <p:spPr bwMode="auto">
            <a:xfrm>
              <a:off x="3088" y="1218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e</a:t>
              </a:r>
              <a:endParaRPr lang="en-US"/>
            </a:p>
          </p:txBody>
        </p:sp>
        <p:sp>
          <p:nvSpPr>
            <p:cNvPr id="57692" name="Rectangle 348"/>
            <p:cNvSpPr>
              <a:spLocks noChangeArrowheads="1"/>
            </p:cNvSpPr>
            <p:nvPr/>
          </p:nvSpPr>
          <p:spPr bwMode="auto">
            <a:xfrm>
              <a:off x="3191" y="1218"/>
              <a:ext cx="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l</a:t>
              </a:r>
              <a:endParaRPr lang="en-US"/>
            </a:p>
          </p:txBody>
        </p:sp>
        <p:sp>
          <p:nvSpPr>
            <p:cNvPr id="57693" name="Rectangle 349"/>
            <p:cNvSpPr>
              <a:spLocks noChangeArrowheads="1"/>
            </p:cNvSpPr>
            <p:nvPr/>
          </p:nvSpPr>
          <p:spPr bwMode="auto">
            <a:xfrm>
              <a:off x="3230" y="1218"/>
              <a:ext cx="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endParaRPr lang="en-US"/>
            </a:p>
          </p:txBody>
        </p:sp>
        <p:sp>
          <p:nvSpPr>
            <p:cNvPr id="57694" name="Rectangle 350"/>
            <p:cNvSpPr>
              <a:spLocks noChangeArrowheads="1"/>
            </p:cNvSpPr>
            <p:nvPr/>
          </p:nvSpPr>
          <p:spPr bwMode="auto">
            <a:xfrm>
              <a:off x="3277" y="1218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P</a:t>
              </a:r>
              <a:endParaRPr lang="en-US"/>
            </a:p>
          </p:txBody>
        </p:sp>
        <p:sp>
          <p:nvSpPr>
            <p:cNvPr id="57695" name="Rectangle 351"/>
            <p:cNvSpPr>
              <a:spLocks noChangeArrowheads="1"/>
            </p:cNvSpPr>
            <p:nvPr/>
          </p:nvSpPr>
          <p:spPr bwMode="auto">
            <a:xfrm>
              <a:off x="3400" y="1218"/>
              <a:ext cx="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r</a:t>
              </a:r>
              <a:endParaRPr lang="en-US"/>
            </a:p>
          </p:txBody>
        </p:sp>
        <p:sp>
          <p:nvSpPr>
            <p:cNvPr id="57696" name="Rectangle 352"/>
            <p:cNvSpPr>
              <a:spLocks noChangeArrowheads="1"/>
            </p:cNvSpPr>
            <p:nvPr/>
          </p:nvSpPr>
          <p:spPr bwMode="auto">
            <a:xfrm>
              <a:off x="3456" y="1218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o</a:t>
              </a:r>
              <a:endParaRPr lang="en-US"/>
            </a:p>
          </p:txBody>
        </p:sp>
        <p:sp>
          <p:nvSpPr>
            <p:cNvPr id="57697" name="Rectangle 353"/>
            <p:cNvSpPr>
              <a:spLocks noChangeArrowheads="1"/>
            </p:cNvSpPr>
            <p:nvPr/>
          </p:nvSpPr>
          <p:spPr bwMode="auto">
            <a:xfrm>
              <a:off x="3560" y="1218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d</a:t>
              </a:r>
              <a:endParaRPr lang="en-US"/>
            </a:p>
          </p:txBody>
        </p:sp>
        <p:sp>
          <p:nvSpPr>
            <p:cNvPr id="57698" name="Rectangle 354"/>
            <p:cNvSpPr>
              <a:spLocks noChangeArrowheads="1"/>
            </p:cNvSpPr>
            <p:nvPr/>
          </p:nvSpPr>
          <p:spPr bwMode="auto">
            <a:xfrm>
              <a:off x="3665" y="1218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u</a:t>
              </a:r>
              <a:endParaRPr lang="en-US"/>
            </a:p>
          </p:txBody>
        </p:sp>
        <p:sp>
          <p:nvSpPr>
            <p:cNvPr id="57699" name="Rectangle 355"/>
            <p:cNvSpPr>
              <a:spLocks noChangeArrowheads="1"/>
            </p:cNvSpPr>
            <p:nvPr/>
          </p:nvSpPr>
          <p:spPr bwMode="auto">
            <a:xfrm>
              <a:off x="3759" y="1218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c</a:t>
              </a:r>
              <a:endParaRPr lang="en-US"/>
            </a:p>
          </p:txBody>
        </p:sp>
        <p:sp>
          <p:nvSpPr>
            <p:cNvPr id="57700" name="Rectangle 356"/>
            <p:cNvSpPr>
              <a:spLocks noChangeArrowheads="1"/>
            </p:cNvSpPr>
            <p:nvPr/>
          </p:nvSpPr>
          <p:spPr bwMode="auto">
            <a:xfrm>
              <a:off x="3853" y="1218"/>
              <a:ext cx="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t</a:t>
              </a:r>
              <a:endParaRPr lang="en-US"/>
            </a:p>
          </p:txBody>
        </p:sp>
        <p:sp>
          <p:nvSpPr>
            <p:cNvPr id="57701" name="Rectangle 357"/>
            <p:cNvSpPr>
              <a:spLocks noChangeArrowheads="1"/>
            </p:cNvSpPr>
            <p:nvPr/>
          </p:nvSpPr>
          <p:spPr bwMode="auto">
            <a:xfrm>
              <a:off x="3900" y="1218"/>
              <a:ext cx="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i</a:t>
              </a:r>
              <a:endParaRPr lang="en-US"/>
            </a:p>
          </p:txBody>
        </p:sp>
        <p:sp>
          <p:nvSpPr>
            <p:cNvPr id="57702" name="Rectangle 358"/>
            <p:cNvSpPr>
              <a:spLocks noChangeArrowheads="1"/>
            </p:cNvSpPr>
            <p:nvPr/>
          </p:nvSpPr>
          <p:spPr bwMode="auto">
            <a:xfrm>
              <a:off x="3937" y="1218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o</a:t>
              </a:r>
              <a:endParaRPr lang="en-US"/>
            </a:p>
          </p:txBody>
        </p:sp>
        <p:sp>
          <p:nvSpPr>
            <p:cNvPr id="57703" name="Rectangle 359"/>
            <p:cNvSpPr>
              <a:spLocks noChangeArrowheads="1"/>
            </p:cNvSpPr>
            <p:nvPr/>
          </p:nvSpPr>
          <p:spPr bwMode="auto">
            <a:xfrm>
              <a:off x="4042" y="1218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n</a:t>
              </a:r>
              <a:endParaRPr lang="en-US"/>
            </a:p>
          </p:txBody>
        </p:sp>
        <p:sp>
          <p:nvSpPr>
            <p:cNvPr id="57704" name="Rectangle 360"/>
            <p:cNvSpPr>
              <a:spLocks noChangeArrowheads="1"/>
            </p:cNvSpPr>
            <p:nvPr/>
          </p:nvSpPr>
          <p:spPr bwMode="auto">
            <a:xfrm>
              <a:off x="2540" y="1439"/>
              <a:ext cx="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(</a:t>
              </a:r>
              <a:endParaRPr lang="en-US"/>
            </a:p>
          </p:txBody>
        </p:sp>
        <p:sp>
          <p:nvSpPr>
            <p:cNvPr id="57705" name="Rectangle 361"/>
            <p:cNvSpPr>
              <a:spLocks noChangeArrowheads="1"/>
            </p:cNvSpPr>
            <p:nvPr/>
          </p:nvSpPr>
          <p:spPr bwMode="auto">
            <a:xfrm>
              <a:off x="2597" y="1439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P</a:t>
              </a:r>
              <a:endParaRPr lang="en-US"/>
            </a:p>
          </p:txBody>
        </p:sp>
        <p:sp>
          <p:nvSpPr>
            <p:cNvPr id="57706" name="Rectangle 362"/>
            <p:cNvSpPr>
              <a:spLocks noChangeArrowheads="1"/>
            </p:cNvSpPr>
            <p:nvPr/>
          </p:nvSpPr>
          <p:spPr bwMode="auto">
            <a:xfrm>
              <a:off x="2720" y="1439"/>
              <a:ext cx="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r</a:t>
              </a:r>
              <a:endParaRPr lang="en-US"/>
            </a:p>
          </p:txBody>
        </p:sp>
        <p:sp>
          <p:nvSpPr>
            <p:cNvPr id="57707" name="Rectangle 363"/>
            <p:cNvSpPr>
              <a:spLocks noChangeArrowheads="1"/>
            </p:cNvSpPr>
            <p:nvPr/>
          </p:nvSpPr>
          <p:spPr bwMode="auto">
            <a:xfrm>
              <a:off x="2776" y="143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o</a:t>
              </a:r>
              <a:endParaRPr lang="en-US"/>
            </a:p>
          </p:txBody>
        </p:sp>
        <p:sp>
          <p:nvSpPr>
            <p:cNvPr id="57708" name="Rectangle 364"/>
            <p:cNvSpPr>
              <a:spLocks noChangeArrowheads="1"/>
            </p:cNvSpPr>
            <p:nvPr/>
          </p:nvSpPr>
          <p:spPr bwMode="auto">
            <a:xfrm>
              <a:off x="2881" y="143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b</a:t>
              </a:r>
              <a:endParaRPr lang="en-US"/>
            </a:p>
          </p:txBody>
        </p:sp>
        <p:sp>
          <p:nvSpPr>
            <p:cNvPr id="57709" name="Rectangle 365"/>
            <p:cNvSpPr>
              <a:spLocks noChangeArrowheads="1"/>
            </p:cNvSpPr>
            <p:nvPr/>
          </p:nvSpPr>
          <p:spPr bwMode="auto">
            <a:xfrm>
              <a:off x="2984" y="1439"/>
              <a:ext cx="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l</a:t>
              </a:r>
              <a:endParaRPr lang="en-US"/>
            </a:p>
          </p:txBody>
        </p:sp>
        <p:sp>
          <p:nvSpPr>
            <p:cNvPr id="57710" name="Rectangle 366"/>
            <p:cNvSpPr>
              <a:spLocks noChangeArrowheads="1"/>
            </p:cNvSpPr>
            <p:nvPr/>
          </p:nvSpPr>
          <p:spPr bwMode="auto">
            <a:xfrm>
              <a:off x="3022" y="143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e</a:t>
              </a:r>
              <a:endParaRPr lang="en-US"/>
            </a:p>
          </p:txBody>
        </p:sp>
        <p:sp>
          <p:nvSpPr>
            <p:cNvPr id="57711" name="Rectangle 367"/>
            <p:cNvSpPr>
              <a:spLocks noChangeArrowheads="1"/>
            </p:cNvSpPr>
            <p:nvPr/>
          </p:nvSpPr>
          <p:spPr bwMode="auto">
            <a:xfrm>
              <a:off x="3126" y="1439"/>
              <a:ext cx="1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m</a:t>
              </a:r>
              <a:endParaRPr lang="en-US"/>
            </a:p>
          </p:txBody>
        </p:sp>
        <p:sp>
          <p:nvSpPr>
            <p:cNvPr id="57712" name="Rectangle 368"/>
            <p:cNvSpPr>
              <a:spLocks noChangeArrowheads="1"/>
            </p:cNvSpPr>
            <p:nvPr/>
          </p:nvSpPr>
          <p:spPr bwMode="auto">
            <a:xfrm>
              <a:off x="3277" y="1439"/>
              <a:ext cx="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 </a:t>
              </a:r>
              <a:endParaRPr lang="en-US"/>
            </a:p>
          </p:txBody>
        </p:sp>
        <p:sp>
          <p:nvSpPr>
            <p:cNvPr id="57713" name="Rectangle 369"/>
            <p:cNvSpPr>
              <a:spLocks noChangeArrowheads="1"/>
            </p:cNvSpPr>
            <p:nvPr/>
          </p:nvSpPr>
          <p:spPr bwMode="auto">
            <a:xfrm>
              <a:off x="3324" y="143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/>
            </a:p>
          </p:txBody>
        </p:sp>
        <p:sp>
          <p:nvSpPr>
            <p:cNvPr id="57714" name="Rectangle 370"/>
            <p:cNvSpPr>
              <a:spLocks noChangeArrowheads="1"/>
            </p:cNvSpPr>
            <p:nvPr/>
          </p:nvSpPr>
          <p:spPr bwMode="auto">
            <a:xfrm>
              <a:off x="3427" y="1439"/>
              <a:ext cx="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-</a:t>
              </a:r>
              <a:endParaRPr lang="en-US"/>
            </a:p>
          </p:txBody>
        </p:sp>
        <p:sp>
          <p:nvSpPr>
            <p:cNvPr id="57715" name="Rectangle 371"/>
            <p:cNvSpPr>
              <a:spLocks noChangeArrowheads="1"/>
            </p:cNvSpPr>
            <p:nvPr/>
          </p:nvSpPr>
          <p:spPr bwMode="auto">
            <a:xfrm>
              <a:off x="3485" y="143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/>
            </a:p>
          </p:txBody>
        </p:sp>
        <p:sp>
          <p:nvSpPr>
            <p:cNvPr id="57716" name="Rectangle 372"/>
            <p:cNvSpPr>
              <a:spLocks noChangeArrowheads="1"/>
            </p:cNvSpPr>
            <p:nvPr/>
          </p:nvSpPr>
          <p:spPr bwMode="auto">
            <a:xfrm>
              <a:off x="3588" y="143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6</a:t>
              </a:r>
              <a:endParaRPr lang="en-US"/>
            </a:p>
          </p:txBody>
        </p:sp>
        <p:sp>
          <p:nvSpPr>
            <p:cNvPr id="57717" name="Rectangle 373"/>
            <p:cNvSpPr>
              <a:spLocks noChangeArrowheads="1"/>
            </p:cNvSpPr>
            <p:nvPr/>
          </p:nvSpPr>
          <p:spPr bwMode="auto">
            <a:xfrm>
              <a:off x="3692" y="1439"/>
              <a:ext cx="4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)</a:t>
              </a:r>
              <a:endParaRPr lang="en-US"/>
            </a:p>
          </p:txBody>
        </p:sp>
      </p:grp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Time Plot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685800" y="3303588"/>
            <a:ext cx="7772400" cy="28956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buSzPct val="50000"/>
              <a:buFont typeface="Monotype Sorts" pitchFamily="2" charset="2"/>
              <a:buChar char="l"/>
            </a:pPr>
            <a:r>
              <a:rPr lang="en-US" sz="2400" b="1">
                <a:solidFill>
                  <a:srgbClr val="790015"/>
                </a:solidFill>
              </a:rPr>
              <a:t>Stem-and-Leaf Displays</a:t>
            </a:r>
            <a:endParaRPr lang="en-US" sz="2400"/>
          </a:p>
          <a:p>
            <a:pPr lvl="1">
              <a:buFont typeface="Wingdings" pitchFamily="2" charset="2"/>
              <a:buChar char="ü"/>
            </a:pPr>
            <a:r>
              <a:rPr lang="en-US" sz="2000"/>
              <a:t>Quick-and-dirty listing of all observations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/>
              <a:t>Conveys some of the same information as a histogram</a:t>
            </a:r>
          </a:p>
          <a:p>
            <a:pPr>
              <a:buSzPct val="50000"/>
              <a:buFont typeface="Monotype Sorts" pitchFamily="2" charset="2"/>
              <a:buChar char="l"/>
            </a:pPr>
            <a:r>
              <a:rPr lang="en-US" sz="2400" b="1">
                <a:solidFill>
                  <a:srgbClr val="993300"/>
                </a:solidFill>
              </a:rPr>
              <a:t>Box Plots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/>
              <a:t>Median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/>
              <a:t>Lower and upper quartiles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/>
              <a:t>Maximum and minimum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692150" y="1684338"/>
            <a:ext cx="7769225" cy="1382712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3300"/>
                </a:solidFill>
              </a:rPr>
              <a:t>Techniques to determine relationships and trends, identify outliers and influential observations, and quickly describe or summarize data sets.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mtClean="0"/>
              <a:t>1-9  Exploratory </a:t>
            </a:r>
            <a:r>
              <a:rPr lang="en-US" dirty="0"/>
              <a:t>Data Analysis - EDA</a:t>
            </a:r>
            <a:endParaRPr lang="en-US" sz="2600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2362200" y="3962400"/>
            <a:ext cx="3546475" cy="2649538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          </a:t>
            </a:r>
            <a:r>
              <a:rPr lang="en-US">
                <a:solidFill>
                  <a:srgbClr val="FF0000"/>
                </a:solidFill>
              </a:rPr>
              <a:t>1  122355567</a:t>
            </a:r>
          </a:p>
          <a:p>
            <a:pPr>
              <a:lnSpc>
                <a:spcPct val="90000"/>
              </a:lnSpc>
            </a:pPr>
            <a:r>
              <a:rPr lang="en-US"/>
              <a:t>        </a:t>
            </a:r>
            <a:r>
              <a:rPr lang="en-US">
                <a:solidFill>
                  <a:srgbClr val="FF0000"/>
                </a:solidFill>
              </a:rPr>
              <a:t>2  0111222346777899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        3  012457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        4  11257</a:t>
            </a:r>
          </a:p>
          <a:p>
            <a:pPr>
              <a:lnSpc>
                <a:spcPct val="90000"/>
              </a:lnSpc>
            </a:pPr>
            <a:r>
              <a:rPr lang="en-US"/>
              <a:t>        </a:t>
            </a:r>
            <a:r>
              <a:rPr lang="en-US">
                <a:solidFill>
                  <a:srgbClr val="FF0000"/>
                </a:solidFill>
              </a:rPr>
              <a:t>5  0236</a:t>
            </a:r>
          </a:p>
          <a:p>
            <a:pPr>
              <a:lnSpc>
                <a:spcPct val="90000"/>
              </a:lnSpc>
            </a:pPr>
            <a:r>
              <a:rPr lang="en-US"/>
              <a:t>        </a:t>
            </a:r>
            <a:r>
              <a:rPr lang="en-US">
                <a:solidFill>
                  <a:srgbClr val="FF0000"/>
                </a:solidFill>
              </a:rPr>
              <a:t>6  02</a:t>
            </a:r>
          </a:p>
          <a:p>
            <a:pPr latinLnBrk="1">
              <a:lnSpc>
                <a:spcPct val="90000"/>
              </a:lnSpc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Stem-and-Leaf Display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8288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 a stem &amp; leaf graph of the following data</a:t>
            </a:r>
          </a:p>
          <a:p>
            <a:r>
              <a:rPr lang="en-US" dirty="0" smtClean="0"/>
              <a:t>	11,12, 12, 13, 15, 15, 15,16,17,20,21,21, 	21,22,22,22,23,24,26,27,27,27,28,29,29, 56</a:t>
            </a:r>
          </a:p>
          <a:p>
            <a:r>
              <a:rPr lang="en-US" dirty="0" smtClean="0"/>
              <a:t>	30,31,32,34,35,37,41,41,42,45,47,50,52,53,62</a:t>
            </a:r>
            <a:endParaRPr 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0338" y="2133600"/>
            <a:ext cx="8983662" cy="3860800"/>
            <a:chOff x="66" y="1359"/>
            <a:chExt cx="5659" cy="2432"/>
          </a:xfrm>
        </p:grpSpPr>
        <p:sp>
          <p:nvSpPr>
            <p:cNvPr id="60420" name="Rectangle 4"/>
            <p:cNvSpPr>
              <a:spLocks noChangeArrowheads="1"/>
            </p:cNvSpPr>
            <p:nvPr/>
          </p:nvSpPr>
          <p:spPr bwMode="auto">
            <a:xfrm>
              <a:off x="1951" y="2044"/>
              <a:ext cx="1624" cy="56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" name="Line 5"/>
            <p:cNvSpPr>
              <a:spLocks noChangeShapeType="1"/>
            </p:cNvSpPr>
            <p:nvPr/>
          </p:nvSpPr>
          <p:spPr bwMode="auto">
            <a:xfrm flipH="1">
              <a:off x="1367" y="2328"/>
              <a:ext cx="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2" name="Line 6"/>
            <p:cNvSpPr>
              <a:spLocks noChangeShapeType="1"/>
            </p:cNvSpPr>
            <p:nvPr/>
          </p:nvSpPr>
          <p:spPr bwMode="auto">
            <a:xfrm>
              <a:off x="3583" y="2328"/>
              <a:ext cx="6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3" name="Line 7"/>
            <p:cNvSpPr>
              <a:spLocks noChangeShapeType="1"/>
            </p:cNvSpPr>
            <p:nvPr/>
          </p:nvSpPr>
          <p:spPr bwMode="auto">
            <a:xfrm>
              <a:off x="459" y="1996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4" name="Line 8"/>
            <p:cNvSpPr>
              <a:spLocks noChangeShapeType="1"/>
            </p:cNvSpPr>
            <p:nvPr/>
          </p:nvSpPr>
          <p:spPr bwMode="auto">
            <a:xfrm>
              <a:off x="987" y="1996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5" name="Line 9"/>
            <p:cNvSpPr>
              <a:spLocks noChangeShapeType="1"/>
            </p:cNvSpPr>
            <p:nvPr/>
          </p:nvSpPr>
          <p:spPr bwMode="auto">
            <a:xfrm>
              <a:off x="5499" y="1996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6" name="Line 10"/>
            <p:cNvSpPr>
              <a:spLocks noChangeShapeType="1"/>
            </p:cNvSpPr>
            <p:nvPr/>
          </p:nvSpPr>
          <p:spPr bwMode="auto">
            <a:xfrm>
              <a:off x="4491" y="1996"/>
              <a:ext cx="0" cy="6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7" name="Line 11"/>
            <p:cNvSpPr>
              <a:spLocks noChangeShapeType="1"/>
            </p:cNvSpPr>
            <p:nvPr/>
          </p:nvSpPr>
          <p:spPr bwMode="auto">
            <a:xfrm>
              <a:off x="2475" y="2044"/>
              <a:ext cx="0" cy="5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8" name="Line 12"/>
            <p:cNvSpPr>
              <a:spLocks noChangeShapeType="1"/>
            </p:cNvSpPr>
            <p:nvPr/>
          </p:nvSpPr>
          <p:spPr bwMode="auto">
            <a:xfrm>
              <a:off x="79" y="2808"/>
              <a:ext cx="5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9" name="Rectangle 13"/>
            <p:cNvSpPr>
              <a:spLocks noChangeArrowheads="1"/>
            </p:cNvSpPr>
            <p:nvPr/>
          </p:nvSpPr>
          <p:spPr bwMode="auto">
            <a:xfrm>
              <a:off x="1170" y="2262"/>
              <a:ext cx="18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/>
                <a:t>X</a:t>
              </a:r>
            </a:p>
          </p:txBody>
        </p:sp>
        <p:sp>
          <p:nvSpPr>
            <p:cNvPr id="60430" name="Rectangle 14"/>
            <p:cNvSpPr>
              <a:spLocks noChangeArrowheads="1"/>
            </p:cNvSpPr>
            <p:nvPr/>
          </p:nvSpPr>
          <p:spPr bwMode="auto">
            <a:xfrm>
              <a:off x="4338" y="2262"/>
              <a:ext cx="18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/>
                <a:t>X</a:t>
              </a:r>
            </a:p>
          </p:txBody>
        </p:sp>
        <p:sp>
          <p:nvSpPr>
            <p:cNvPr id="60431" name="Rectangle 15"/>
            <p:cNvSpPr>
              <a:spLocks noChangeArrowheads="1"/>
            </p:cNvSpPr>
            <p:nvPr/>
          </p:nvSpPr>
          <p:spPr bwMode="auto">
            <a:xfrm>
              <a:off x="4770" y="2175"/>
              <a:ext cx="21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60432" name="Rectangle 16"/>
            <p:cNvSpPr>
              <a:spLocks noChangeArrowheads="1"/>
            </p:cNvSpPr>
            <p:nvPr/>
          </p:nvSpPr>
          <p:spPr bwMode="auto">
            <a:xfrm>
              <a:off x="114" y="2175"/>
              <a:ext cx="21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o</a:t>
              </a:r>
            </a:p>
          </p:txBody>
        </p:sp>
        <p:sp>
          <p:nvSpPr>
            <p:cNvPr id="60433" name="Rectangle 17"/>
            <p:cNvSpPr>
              <a:spLocks noChangeArrowheads="1"/>
            </p:cNvSpPr>
            <p:nvPr/>
          </p:nvSpPr>
          <p:spPr bwMode="auto">
            <a:xfrm>
              <a:off x="2274" y="2799"/>
              <a:ext cx="5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solidFill>
                    <a:srgbClr val="993300"/>
                  </a:solidFill>
                </a:rPr>
                <a:t>Median</a:t>
              </a:r>
            </a:p>
          </p:txBody>
        </p:sp>
        <p:sp>
          <p:nvSpPr>
            <p:cNvPr id="60434" name="Rectangle 18"/>
            <p:cNvSpPr>
              <a:spLocks noChangeArrowheads="1"/>
            </p:cNvSpPr>
            <p:nvPr/>
          </p:nvSpPr>
          <p:spPr bwMode="auto">
            <a:xfrm>
              <a:off x="1890" y="2799"/>
              <a:ext cx="317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rgbClr val="081D58"/>
                  </a:solidFill>
                </a:rPr>
                <a:t>Q</a:t>
              </a:r>
              <a:r>
                <a:rPr lang="en-US" baseline="-25000">
                  <a:solidFill>
                    <a:srgbClr val="081D58"/>
                  </a:solidFill>
                </a:rPr>
                <a:t>1</a:t>
              </a:r>
            </a:p>
          </p:txBody>
        </p:sp>
        <p:sp>
          <p:nvSpPr>
            <p:cNvPr id="60435" name="Rectangle 19"/>
            <p:cNvSpPr>
              <a:spLocks noChangeArrowheads="1"/>
            </p:cNvSpPr>
            <p:nvPr/>
          </p:nvSpPr>
          <p:spPr bwMode="auto">
            <a:xfrm>
              <a:off x="3378" y="2799"/>
              <a:ext cx="317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rgbClr val="081D58"/>
                  </a:solidFill>
                </a:rPr>
                <a:t>Q</a:t>
              </a:r>
              <a:r>
                <a:rPr lang="en-US" baseline="-25000">
                  <a:solidFill>
                    <a:srgbClr val="081D58"/>
                  </a:solidFill>
                </a:rPr>
                <a:t>3</a:t>
              </a:r>
            </a:p>
          </p:txBody>
        </p:sp>
        <p:sp>
          <p:nvSpPr>
            <p:cNvPr id="60436" name="Rectangle 20"/>
            <p:cNvSpPr>
              <a:spLocks noChangeArrowheads="1"/>
            </p:cNvSpPr>
            <p:nvPr/>
          </p:nvSpPr>
          <p:spPr bwMode="auto">
            <a:xfrm>
              <a:off x="882" y="2842"/>
              <a:ext cx="458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rgbClr val="993300"/>
                  </a:solidFill>
                </a:rPr>
                <a:t>Inner</a:t>
              </a:r>
            </a:p>
            <a:p>
              <a:r>
                <a:rPr lang="en-US" sz="1800">
                  <a:solidFill>
                    <a:srgbClr val="993300"/>
                  </a:solidFill>
                </a:rPr>
                <a:t>Fence</a:t>
              </a:r>
            </a:p>
          </p:txBody>
        </p:sp>
        <p:sp>
          <p:nvSpPr>
            <p:cNvPr id="60437" name="Rectangle 21"/>
            <p:cNvSpPr>
              <a:spLocks noChangeArrowheads="1"/>
            </p:cNvSpPr>
            <p:nvPr/>
          </p:nvSpPr>
          <p:spPr bwMode="auto">
            <a:xfrm>
              <a:off x="4242" y="2890"/>
              <a:ext cx="458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rgbClr val="993300"/>
                  </a:solidFill>
                </a:rPr>
                <a:t>Inner</a:t>
              </a:r>
            </a:p>
            <a:p>
              <a:r>
                <a:rPr lang="en-US" sz="1800">
                  <a:solidFill>
                    <a:srgbClr val="993300"/>
                  </a:solidFill>
                </a:rPr>
                <a:t>Fence</a:t>
              </a:r>
              <a:endParaRPr lang="en-US" sz="1800">
                <a:solidFill>
                  <a:srgbClr val="790015"/>
                </a:solidFill>
              </a:endParaRPr>
            </a:p>
          </p:txBody>
        </p:sp>
        <p:sp>
          <p:nvSpPr>
            <p:cNvPr id="60438" name="Rectangle 22"/>
            <p:cNvSpPr>
              <a:spLocks noChangeArrowheads="1"/>
            </p:cNvSpPr>
            <p:nvPr/>
          </p:nvSpPr>
          <p:spPr bwMode="auto">
            <a:xfrm>
              <a:off x="5154" y="2890"/>
              <a:ext cx="488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lang="en-US" sz="1800">
                  <a:solidFill>
                    <a:srgbClr val="993300"/>
                  </a:solidFill>
                </a:rPr>
                <a:t>Outer</a:t>
              </a:r>
            </a:p>
            <a:p>
              <a:r>
                <a:rPr lang="en-US" sz="1800">
                  <a:solidFill>
                    <a:srgbClr val="993300"/>
                  </a:solidFill>
                </a:rPr>
                <a:t>Fence</a:t>
              </a:r>
              <a:endParaRPr lang="en-US" sz="1800">
                <a:solidFill>
                  <a:srgbClr val="790015"/>
                </a:solidFill>
              </a:endParaRPr>
            </a:p>
          </p:txBody>
        </p:sp>
        <p:sp>
          <p:nvSpPr>
            <p:cNvPr id="60439" name="Rectangle 23"/>
            <p:cNvSpPr>
              <a:spLocks noChangeArrowheads="1"/>
            </p:cNvSpPr>
            <p:nvPr/>
          </p:nvSpPr>
          <p:spPr bwMode="auto">
            <a:xfrm>
              <a:off x="210" y="2890"/>
              <a:ext cx="488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lang="en-US" sz="1800">
                  <a:solidFill>
                    <a:srgbClr val="993300"/>
                  </a:solidFill>
                </a:rPr>
                <a:t>Outer</a:t>
              </a:r>
            </a:p>
            <a:p>
              <a:r>
                <a:rPr lang="en-US" sz="1800">
                  <a:solidFill>
                    <a:srgbClr val="993300"/>
                  </a:solidFill>
                </a:rPr>
                <a:t>Fence</a:t>
              </a:r>
              <a:endParaRPr lang="en-US" sz="1800">
                <a:solidFill>
                  <a:srgbClr val="790015"/>
                </a:solidFill>
              </a:endParaRPr>
            </a:p>
          </p:txBody>
        </p:sp>
        <p:sp>
          <p:nvSpPr>
            <p:cNvPr id="60440" name="Line 24"/>
            <p:cNvSpPr>
              <a:spLocks noChangeShapeType="1"/>
            </p:cNvSpPr>
            <p:nvPr/>
          </p:nvSpPr>
          <p:spPr bwMode="auto">
            <a:xfrm>
              <a:off x="1947" y="3196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1" name="Line 25"/>
            <p:cNvSpPr>
              <a:spLocks noChangeShapeType="1"/>
            </p:cNvSpPr>
            <p:nvPr/>
          </p:nvSpPr>
          <p:spPr bwMode="auto">
            <a:xfrm>
              <a:off x="3531" y="3196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2" name="Rectangle 26"/>
            <p:cNvSpPr>
              <a:spLocks noChangeArrowheads="1"/>
            </p:cNvSpPr>
            <p:nvPr/>
          </p:nvSpPr>
          <p:spPr bwMode="auto">
            <a:xfrm>
              <a:off x="2178" y="3288"/>
              <a:ext cx="110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solidFill>
                    <a:srgbClr val="993300"/>
                  </a:solidFill>
                </a:rPr>
                <a:t>Interquartile Range</a:t>
              </a:r>
              <a:endParaRPr lang="en-US" sz="1600">
                <a:solidFill>
                  <a:srgbClr val="790015"/>
                </a:solidFill>
              </a:endParaRPr>
            </a:p>
          </p:txBody>
        </p:sp>
        <p:sp>
          <p:nvSpPr>
            <p:cNvPr id="60443" name="Line 27"/>
            <p:cNvSpPr>
              <a:spLocks noChangeShapeType="1"/>
            </p:cNvSpPr>
            <p:nvPr/>
          </p:nvSpPr>
          <p:spPr bwMode="auto">
            <a:xfrm flipH="1">
              <a:off x="1943" y="3384"/>
              <a:ext cx="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4" name="Line 28"/>
            <p:cNvSpPr>
              <a:spLocks noChangeShapeType="1"/>
            </p:cNvSpPr>
            <p:nvPr/>
          </p:nvSpPr>
          <p:spPr bwMode="auto">
            <a:xfrm>
              <a:off x="3295" y="3384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5" name="Rectangle 29"/>
            <p:cNvSpPr>
              <a:spLocks noChangeArrowheads="1"/>
            </p:cNvSpPr>
            <p:nvPr/>
          </p:nvSpPr>
          <p:spPr bwMode="auto">
            <a:xfrm>
              <a:off x="978" y="1359"/>
              <a:ext cx="824" cy="4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993300"/>
                  </a:solidFill>
                </a:rPr>
                <a:t>Smallest data  point not below inner fence</a:t>
              </a:r>
            </a:p>
          </p:txBody>
        </p:sp>
        <p:sp>
          <p:nvSpPr>
            <p:cNvPr id="60446" name="Rectangle 30"/>
            <p:cNvSpPr>
              <a:spLocks noChangeArrowheads="1"/>
            </p:cNvSpPr>
            <p:nvPr/>
          </p:nvSpPr>
          <p:spPr bwMode="auto">
            <a:xfrm>
              <a:off x="3772" y="1359"/>
              <a:ext cx="958" cy="4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993300"/>
                  </a:solidFill>
                </a:rPr>
                <a:t>Largest data  point not exceeding inner fence</a:t>
              </a:r>
            </a:p>
          </p:txBody>
        </p:sp>
        <p:sp>
          <p:nvSpPr>
            <p:cNvPr id="60447" name="Rectangle 31"/>
            <p:cNvSpPr>
              <a:spLocks noChangeArrowheads="1"/>
            </p:cNvSpPr>
            <p:nvPr/>
          </p:nvSpPr>
          <p:spPr bwMode="auto">
            <a:xfrm>
              <a:off x="4674" y="1493"/>
              <a:ext cx="632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993300"/>
                  </a:solidFill>
                </a:rPr>
                <a:t>Suspected outlier</a:t>
              </a:r>
            </a:p>
          </p:txBody>
        </p:sp>
        <p:sp>
          <p:nvSpPr>
            <p:cNvPr id="60448" name="Rectangle 32"/>
            <p:cNvSpPr>
              <a:spLocks noChangeArrowheads="1"/>
            </p:cNvSpPr>
            <p:nvPr/>
          </p:nvSpPr>
          <p:spPr bwMode="auto">
            <a:xfrm>
              <a:off x="66" y="1627"/>
              <a:ext cx="632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993300"/>
                  </a:solidFill>
                </a:rPr>
                <a:t>Outlier</a:t>
              </a:r>
              <a:endParaRPr lang="en-US" sz="1400" b="1">
                <a:solidFill>
                  <a:srgbClr val="993300"/>
                </a:solidFill>
              </a:endParaRPr>
            </a:p>
          </p:txBody>
        </p:sp>
        <p:sp>
          <p:nvSpPr>
            <p:cNvPr id="60449" name="Line 33"/>
            <p:cNvSpPr>
              <a:spLocks noChangeShapeType="1"/>
            </p:cNvSpPr>
            <p:nvPr/>
          </p:nvSpPr>
          <p:spPr bwMode="auto">
            <a:xfrm>
              <a:off x="219" y="1804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50" name="Line 34"/>
            <p:cNvSpPr>
              <a:spLocks noChangeShapeType="1"/>
            </p:cNvSpPr>
            <p:nvPr/>
          </p:nvSpPr>
          <p:spPr bwMode="auto">
            <a:xfrm>
              <a:off x="4875" y="1804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51" name="Line 35"/>
            <p:cNvSpPr>
              <a:spLocks noChangeShapeType="1"/>
            </p:cNvSpPr>
            <p:nvPr/>
          </p:nvSpPr>
          <p:spPr bwMode="auto">
            <a:xfrm>
              <a:off x="4395" y="1804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52" name="Line 36"/>
            <p:cNvSpPr>
              <a:spLocks noChangeShapeType="1"/>
            </p:cNvSpPr>
            <p:nvPr/>
          </p:nvSpPr>
          <p:spPr bwMode="auto">
            <a:xfrm>
              <a:off x="1275" y="1804"/>
              <a:ext cx="0" cy="4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53" name="Rectangle 37"/>
            <p:cNvSpPr>
              <a:spLocks noChangeArrowheads="1"/>
            </p:cNvSpPr>
            <p:nvPr/>
          </p:nvSpPr>
          <p:spPr bwMode="auto">
            <a:xfrm>
              <a:off x="162" y="3466"/>
              <a:ext cx="73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rgbClr val="081D58"/>
                  </a:solidFill>
                </a:rPr>
                <a:t>Q</a:t>
              </a:r>
              <a:r>
                <a:rPr lang="en-US" sz="1800" baseline="-25000">
                  <a:solidFill>
                    <a:srgbClr val="081D58"/>
                  </a:solidFill>
                </a:rPr>
                <a:t>1</a:t>
              </a:r>
              <a:r>
                <a:rPr lang="en-US" sz="1800">
                  <a:solidFill>
                    <a:srgbClr val="081D58"/>
                  </a:solidFill>
                </a:rPr>
                <a:t>-3(IQR)</a:t>
              </a:r>
            </a:p>
          </p:txBody>
        </p:sp>
        <p:sp>
          <p:nvSpPr>
            <p:cNvPr id="60454" name="Rectangle 38"/>
            <p:cNvSpPr>
              <a:spLocks noChangeArrowheads="1"/>
            </p:cNvSpPr>
            <p:nvPr/>
          </p:nvSpPr>
          <p:spPr bwMode="auto">
            <a:xfrm>
              <a:off x="690" y="3274"/>
              <a:ext cx="83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rgbClr val="081D58"/>
                  </a:solidFill>
                </a:rPr>
                <a:t>Q</a:t>
              </a:r>
              <a:r>
                <a:rPr lang="en-US" sz="1800" baseline="-25000">
                  <a:solidFill>
                    <a:srgbClr val="081D58"/>
                  </a:solidFill>
                </a:rPr>
                <a:t>1</a:t>
              </a:r>
              <a:r>
                <a:rPr lang="en-US" sz="1800">
                  <a:solidFill>
                    <a:srgbClr val="081D58"/>
                  </a:solidFill>
                </a:rPr>
                <a:t>-1.5(IQR)</a:t>
              </a:r>
            </a:p>
          </p:txBody>
        </p:sp>
        <p:sp>
          <p:nvSpPr>
            <p:cNvPr id="60455" name="Rectangle 39"/>
            <p:cNvSpPr>
              <a:spLocks noChangeArrowheads="1"/>
            </p:cNvSpPr>
            <p:nvPr/>
          </p:nvSpPr>
          <p:spPr bwMode="auto">
            <a:xfrm>
              <a:off x="3954" y="3274"/>
              <a:ext cx="871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rgbClr val="081D58"/>
                  </a:solidFill>
                </a:rPr>
                <a:t>Q</a:t>
              </a:r>
              <a:r>
                <a:rPr lang="en-US" sz="1800" baseline="-25000">
                  <a:solidFill>
                    <a:srgbClr val="081D58"/>
                  </a:solidFill>
                </a:rPr>
                <a:t>3</a:t>
              </a:r>
              <a:r>
                <a:rPr lang="en-US" sz="1800">
                  <a:solidFill>
                    <a:srgbClr val="081D58"/>
                  </a:solidFill>
                </a:rPr>
                <a:t>+1.5(IQR)</a:t>
              </a:r>
            </a:p>
          </p:txBody>
        </p:sp>
        <p:sp>
          <p:nvSpPr>
            <p:cNvPr id="60456" name="Rectangle 40"/>
            <p:cNvSpPr>
              <a:spLocks noChangeArrowheads="1"/>
            </p:cNvSpPr>
            <p:nvPr/>
          </p:nvSpPr>
          <p:spPr bwMode="auto">
            <a:xfrm>
              <a:off x="4962" y="3562"/>
              <a:ext cx="763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rgbClr val="081D58"/>
                  </a:solidFill>
                </a:rPr>
                <a:t>Q</a:t>
              </a:r>
              <a:r>
                <a:rPr lang="en-US" sz="1800" baseline="-25000">
                  <a:solidFill>
                    <a:srgbClr val="081D58"/>
                  </a:solidFill>
                </a:rPr>
                <a:t>3</a:t>
              </a:r>
              <a:r>
                <a:rPr lang="en-US" sz="1800">
                  <a:solidFill>
                    <a:srgbClr val="081D58"/>
                  </a:solidFill>
                </a:rPr>
                <a:t>+3(IQR)</a:t>
              </a:r>
            </a:p>
          </p:txBody>
        </p:sp>
      </p:grpSp>
      <p:sp>
        <p:nvSpPr>
          <p:cNvPr id="60457" name="Text Box 41"/>
          <p:cNvSpPr txBox="1">
            <a:spLocks noChangeArrowheads="1"/>
          </p:cNvSpPr>
          <p:nvPr/>
        </p:nvSpPr>
        <p:spPr bwMode="auto">
          <a:xfrm>
            <a:off x="3063875" y="1662113"/>
            <a:ext cx="3011488" cy="460375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Elements of a Box Plot</a:t>
            </a:r>
          </a:p>
        </p:txBody>
      </p:sp>
      <p:sp>
        <p:nvSpPr>
          <p:cNvPr id="60458" name="Rectangle 4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Box Plot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Example: Box Plot </a:t>
            </a:r>
          </a:p>
        </p:txBody>
      </p:sp>
      <p:graphicFrame>
        <p:nvGraphicFramePr>
          <p:cNvPr id="114688" name="Object 0"/>
          <p:cNvGraphicFramePr>
            <a:graphicFrameLocks noChangeAspect="1"/>
          </p:cNvGraphicFramePr>
          <p:nvPr/>
        </p:nvGraphicFramePr>
        <p:xfrm>
          <a:off x="1905000" y="1828800"/>
          <a:ext cx="5729288" cy="427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04" name="Bitmap Image" r:id="rId3" imgW="4600000" imgH="3428571" progId="PBrush">
                  <p:embed/>
                </p:oleObj>
              </mc:Choice>
              <mc:Fallback>
                <p:oleObj name="Bitmap Image" r:id="rId3" imgW="4600000" imgH="3428571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28800"/>
                        <a:ext cx="5729288" cy="427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Histogram</a:t>
            </a:r>
            <a:endParaRPr lang="en-US" sz="4500" dirty="0">
              <a:solidFill>
                <a:srgbClr val="081D58"/>
              </a:solidFill>
            </a:endParaRPr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1524000" y="1905000"/>
          <a:ext cx="6076950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28" name="Bitmap Image" r:id="rId3" imgW="6076190" imgH="3610479" progId="PBrush">
                  <p:embed/>
                </p:oleObj>
              </mc:Choice>
              <mc:Fallback>
                <p:oleObj name="Bitmap Image" r:id="rId3" imgW="6076190" imgH="3610479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05000"/>
                        <a:ext cx="6076950" cy="36099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590800" y="1828800"/>
            <a:ext cx="41735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>
                <a:solidFill>
                  <a:srgbClr val="993300"/>
                </a:solidFill>
              </a:rPr>
              <a:t>Relative Frequency Histogram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Histogram Example</a:t>
            </a:r>
          </a:p>
        </p:txBody>
      </p:sp>
      <p:graphicFrame>
        <p:nvGraphicFramePr>
          <p:cNvPr id="42189" name="Object 205"/>
          <p:cNvGraphicFramePr>
            <a:graphicFrameLocks noChangeAspect="1"/>
          </p:cNvGraphicFramePr>
          <p:nvPr/>
        </p:nvGraphicFramePr>
        <p:xfrm>
          <a:off x="1676400" y="2590800"/>
          <a:ext cx="6021388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12" name="Bitmap Image" r:id="rId3" imgW="6020640" imgH="3895238" progId="PBrush">
                  <p:embed/>
                </p:oleObj>
              </mc:Choice>
              <mc:Fallback>
                <p:oleObj name="Bitmap Image" r:id="rId3" imgW="6020640" imgH="3895238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90800"/>
                        <a:ext cx="6021388" cy="351472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Histograms</a:t>
            </a:r>
            <a:endParaRPr lang="en-US" sz="4500" dirty="0">
              <a:solidFill>
                <a:srgbClr val="081D58"/>
              </a:solidFill>
            </a:endParaRPr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381000" y="1905000"/>
          <a:ext cx="6884988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74" name="Bitmap Image" r:id="rId3" imgW="6885714" imgH="3247619" progId="PBrush">
                  <p:embed/>
                </p:oleObj>
              </mc:Choice>
              <mc:Fallback>
                <p:oleObj name="Bitmap Image" r:id="rId3" imgW="6885714" imgH="3247619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05000"/>
                        <a:ext cx="6884988" cy="32480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7543800" y="2133600"/>
          <a:ext cx="1266825" cy="303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75" name="Bitmap Image" r:id="rId5" imgW="1267002" imgH="3038095" progId="PBrush">
                  <p:embed/>
                </p:oleObj>
              </mc:Choice>
              <mc:Fallback>
                <p:oleObj name="Bitmap Image" r:id="rId5" imgW="1267002" imgH="3038095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133600"/>
                        <a:ext cx="1266825" cy="30384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  <a:ln/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Frequency </a:t>
            </a:r>
            <a:r>
              <a:rPr lang="en-US" sz="2400" dirty="0">
                <a:solidFill>
                  <a:schemeClr val="tx1"/>
                </a:solidFill>
              </a:rPr>
              <a:t>Polygons &amp; the </a:t>
            </a:r>
            <a:r>
              <a:rPr lang="en-US" sz="2400" dirty="0" err="1" smtClean="0">
                <a:solidFill>
                  <a:schemeClr val="tx1"/>
                </a:solidFill>
              </a:rPr>
              <a:t>Ogive</a:t>
            </a:r>
            <a:endParaRPr lang="en-US" sz="2400" dirty="0">
              <a:solidFill>
                <a:srgbClr val="081D58"/>
              </a:solidFill>
            </a:endParaRPr>
          </a:p>
        </p:txBody>
      </p:sp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1143000" y="1447800"/>
          <a:ext cx="7059613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98" name="Bitmap Image" r:id="rId3" imgW="7059010" imgH="2448267" progId="PBrush">
                  <p:embed/>
                </p:oleObj>
              </mc:Choice>
              <mc:Fallback>
                <p:oleObj name="Bitmap Image" r:id="rId3" imgW="7059010" imgH="2448267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47800"/>
                        <a:ext cx="7059613" cy="24479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2819400" y="3962400"/>
          <a:ext cx="3676650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99" name="Bitmap Image" r:id="rId5" imgW="3677163" imgH="2409524" progId="PBrush">
                  <p:embed/>
                </p:oleObj>
              </mc:Choice>
              <mc:Fallback>
                <p:oleObj name="Bitmap Image" r:id="rId5" imgW="3677163" imgH="2409524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962400"/>
                        <a:ext cx="3676650" cy="2409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  <a:ln/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Two </a:t>
            </a:r>
            <a:r>
              <a:rPr lang="en-US" sz="2800" dirty="0">
                <a:solidFill>
                  <a:schemeClr val="tx1"/>
                </a:solidFill>
              </a:rPr>
              <a:t>Frequency </a:t>
            </a:r>
            <a:r>
              <a:rPr lang="en-US" sz="2800" dirty="0" smtClean="0">
                <a:solidFill>
                  <a:schemeClr val="tx1"/>
                </a:solidFill>
              </a:rPr>
              <a:t>Polygons</a:t>
            </a:r>
            <a:endParaRPr lang="en-US" sz="2800" dirty="0">
              <a:solidFill>
                <a:srgbClr val="081D58"/>
              </a:solidFill>
            </a:endParaRPr>
          </a:p>
        </p:txBody>
      </p:sp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1066800" y="1828800"/>
          <a:ext cx="6792913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00" name="Bitmap Image" r:id="rId3" imgW="6792273" imgH="3467584" progId="PBrush">
                  <p:embed/>
                </p:oleObj>
              </mc:Choice>
              <mc:Fallback>
                <p:oleObj name="Bitmap Image" r:id="rId3" imgW="6792273" imgH="3467584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28800"/>
                        <a:ext cx="6792913" cy="346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14400"/>
          </a:xfrm>
          <a:ln/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Pie Chart</a:t>
            </a:r>
            <a:endParaRPr lang="en-US" dirty="0">
              <a:solidFill>
                <a:srgbClr val="081D58"/>
              </a:solidFill>
            </a:endParaRPr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1752600" y="1752600"/>
          <a:ext cx="6067425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4" name="Bitmap Image" r:id="rId3" imgW="6066667" imgH="4123810" progId="PBrush">
                  <p:embed/>
                </p:oleObj>
              </mc:Choice>
              <mc:Fallback>
                <p:oleObj name="Bitmap Image" r:id="rId3" imgW="6066667" imgH="4123810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752600"/>
                        <a:ext cx="6067425" cy="4124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14400"/>
          </a:xfrm>
          <a:ln/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Bar Chart</a:t>
            </a:r>
            <a:endParaRPr lang="en-US" dirty="0">
              <a:solidFill>
                <a:srgbClr val="081D58"/>
              </a:solidFill>
            </a:endParaRPr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1066800" y="1752600"/>
          <a:ext cx="6811963" cy="414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8" name="Bitmap Image" r:id="rId3" imgW="6811326" imgH="4142857" progId="PBrush">
                  <p:embed/>
                </p:oleObj>
              </mc:Choice>
              <mc:Fallback>
                <p:oleObj name="Bitmap Image" r:id="rId3" imgW="6811326" imgH="4142857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52600"/>
                        <a:ext cx="6811963" cy="4143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14400"/>
          </a:xfrm>
          <a:ln/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Box Plot</a:t>
            </a:r>
            <a:endParaRPr lang="en-US" dirty="0">
              <a:solidFill>
                <a:srgbClr val="081D58"/>
              </a:solidFill>
            </a:endParaRPr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1457325" y="2457450"/>
          <a:ext cx="6230938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72" name="Bitmap Image" r:id="rId3" imgW="6230220" imgH="1943371" progId="PBrush">
                  <p:embed/>
                </p:oleObj>
              </mc:Choice>
              <mc:Fallback>
                <p:oleObj name="Bitmap Image" r:id="rId3" imgW="6230220" imgH="1943371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2457450"/>
                        <a:ext cx="6230938" cy="19431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14400"/>
          </a:xfrm>
          <a:ln/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Box Plot </a:t>
            </a:r>
            <a:r>
              <a:rPr lang="en-US" sz="2000" dirty="0" smtClean="0">
                <a:solidFill>
                  <a:schemeClr val="tx1"/>
                </a:solidFill>
              </a:rPr>
              <a:t>Compare </a:t>
            </a:r>
            <a:r>
              <a:rPr lang="en-US" sz="2000" dirty="0">
                <a:solidFill>
                  <a:schemeClr val="tx1"/>
                </a:solidFill>
              </a:rPr>
              <a:t>Two Data Sets</a:t>
            </a:r>
            <a:endParaRPr lang="en-US" sz="2000" dirty="0">
              <a:solidFill>
                <a:srgbClr val="081D58"/>
              </a:solidFill>
            </a:endParaRPr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228600" y="1905000"/>
          <a:ext cx="6669088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18" name="Bitmap Image" r:id="rId3" imgW="6668431" imgH="3095238" progId="PBrush">
                  <p:embed/>
                </p:oleObj>
              </mc:Choice>
              <mc:Fallback>
                <p:oleObj name="Bitmap Image" r:id="rId3" imgW="6668431" imgH="3095238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05000"/>
                        <a:ext cx="6669088" cy="3095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7162800" y="1752600"/>
          <a:ext cx="1733550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19" name="Bitmap Image" r:id="rId5" imgW="1733333" imgH="4123810" progId="PBrush">
                  <p:embed/>
                </p:oleObj>
              </mc:Choice>
              <mc:Fallback>
                <p:oleObj name="Bitmap Image" r:id="rId5" imgW="1733333" imgH="4123810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752600"/>
                        <a:ext cx="1733550" cy="4124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14400"/>
          </a:xfrm>
          <a:ln/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Time Plot</a:t>
            </a:r>
            <a:endParaRPr lang="en-US" dirty="0">
              <a:solidFill>
                <a:srgbClr val="081D58"/>
              </a:solidFill>
            </a:endParaRPr>
          </a:p>
        </p:txBody>
      </p:sp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1219200" y="1905000"/>
          <a:ext cx="6296025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20" name="Bitmap Image" r:id="rId3" imgW="6295238" imgH="3696216" progId="PBrush">
                  <p:embed/>
                </p:oleObj>
              </mc:Choice>
              <mc:Fallback>
                <p:oleObj name="Bitmap Image" r:id="rId3" imgW="6295238" imgH="3696216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6296025" cy="3695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14400"/>
          </a:xfrm>
          <a:ln/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Time Plot</a:t>
            </a:r>
            <a:endParaRPr lang="en-US" dirty="0">
              <a:solidFill>
                <a:srgbClr val="081D58"/>
              </a:solidFill>
            </a:endParaRPr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990600" y="1828800"/>
          <a:ext cx="6923088" cy="416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66" name="Bitmap Image" r:id="rId3" imgW="6923810" imgH="4161905" progId="PBrush">
                  <p:embed/>
                </p:oleObj>
              </mc:Choice>
              <mc:Fallback>
                <p:oleObj name="Bitmap Image" r:id="rId3" imgW="6923810" imgH="4161905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28800"/>
                        <a:ext cx="6923088" cy="41624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6400800" y="4495800"/>
          <a:ext cx="11144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67" name="Bitmap Image" r:id="rId5" imgW="1114581" imgH="600159" progId="PBrush">
                  <p:embed/>
                </p:oleObj>
              </mc:Choice>
              <mc:Fallback>
                <p:oleObj name="Bitmap Image" r:id="rId5" imgW="1114581" imgH="600159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495800"/>
                        <a:ext cx="11144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85800"/>
            <a:ext cx="7904878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334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Typical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Types of distributions?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143000"/>
            <a:ext cx="9144000" cy="76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077200" y="65048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Dr. </a:t>
            </a:r>
            <a:r>
              <a:rPr lang="en-US" sz="1200" dirty="0" err="1" smtClean="0"/>
              <a:t>Akhter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5477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655763"/>
            <a:ext cx="7772400" cy="47244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SzPct val="50000"/>
              <a:buFont typeface="Monotype Sorts" pitchFamily="2" charset="2"/>
              <a:buChar char="l"/>
            </a:pPr>
            <a:r>
              <a:rPr lang="en-US" b="1">
                <a:solidFill>
                  <a:srgbClr val="790015"/>
                </a:solidFill>
              </a:rPr>
              <a:t>Skewness</a:t>
            </a:r>
            <a:endParaRPr lang="en-US" sz="2400">
              <a:solidFill>
                <a:srgbClr val="790015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/>
              <a:t>Measure of asymmetry of a frequency distribution</a:t>
            </a:r>
          </a:p>
          <a:p>
            <a:pPr lvl="2">
              <a:lnSpc>
                <a:spcPct val="90000"/>
              </a:lnSpc>
            </a:pPr>
            <a:r>
              <a:rPr lang="en-US"/>
              <a:t>Skewed to left</a:t>
            </a:r>
          </a:p>
          <a:p>
            <a:pPr lvl="2">
              <a:lnSpc>
                <a:spcPct val="90000"/>
              </a:lnSpc>
            </a:pPr>
            <a:r>
              <a:rPr lang="en-US"/>
              <a:t>Symmetric or unskewed</a:t>
            </a:r>
          </a:p>
          <a:p>
            <a:pPr lvl="2">
              <a:lnSpc>
                <a:spcPct val="90000"/>
              </a:lnSpc>
            </a:pPr>
            <a:r>
              <a:rPr lang="en-US"/>
              <a:t>Skewed to right</a:t>
            </a:r>
          </a:p>
          <a:p>
            <a:pPr>
              <a:lnSpc>
                <a:spcPct val="90000"/>
              </a:lnSpc>
              <a:buSzPct val="50000"/>
              <a:buFont typeface="Monotype Sorts" pitchFamily="2" charset="2"/>
              <a:buChar char="l"/>
            </a:pPr>
            <a:r>
              <a:rPr lang="en-US" b="1">
                <a:solidFill>
                  <a:srgbClr val="790015"/>
                </a:solidFill>
              </a:rPr>
              <a:t>Kurtosis</a:t>
            </a:r>
            <a:endParaRPr lang="en-US" sz="2400" b="1">
              <a:solidFill>
                <a:srgbClr val="790015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/>
              <a:t>Measure of flatness or peakedness of a frequency distribution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rgbClr val="790015"/>
                </a:solidFill>
              </a:rPr>
              <a:t>Platykurtic</a:t>
            </a:r>
            <a:r>
              <a:rPr lang="en-US"/>
              <a:t> (relatively flat)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rgbClr val="790015"/>
                </a:solidFill>
              </a:rPr>
              <a:t>Mesokurtic</a:t>
            </a:r>
            <a:r>
              <a:rPr lang="en-US"/>
              <a:t> (normal)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rgbClr val="790015"/>
                </a:solidFill>
              </a:rPr>
              <a:t>Leptokurtic</a:t>
            </a:r>
            <a:r>
              <a:rPr lang="en-US"/>
              <a:t> (relatively peaked)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err="1" smtClean="0"/>
              <a:t>Skewness</a:t>
            </a:r>
            <a:r>
              <a:rPr lang="en-US" dirty="0" smtClean="0"/>
              <a:t> </a:t>
            </a:r>
            <a:r>
              <a:rPr lang="en-US" dirty="0"/>
              <a:t>and Kurtosis</a:t>
            </a:r>
            <a:endParaRPr lang="en-US" sz="2600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"/>
            <a:ext cx="7925824" cy="623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077200" y="65048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Dr. </a:t>
            </a:r>
            <a:r>
              <a:rPr lang="en-US" sz="1200" dirty="0" err="1" smtClean="0"/>
              <a:t>Akhter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992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lum bright="-12000" contrast="36000"/>
          </a:blip>
          <a:srcRect/>
          <a:stretch>
            <a:fillRect/>
          </a:stretch>
        </p:blipFill>
        <p:spPr bwMode="auto">
          <a:xfrm>
            <a:off x="556383" y="1025525"/>
            <a:ext cx="7749417" cy="5070475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077200" y="65048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Dr. </a:t>
            </a:r>
            <a:r>
              <a:rPr lang="en-US" sz="1200" dirty="0" err="1" smtClean="0"/>
              <a:t>Akhter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15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lum bright="-12000" contrast="30000"/>
          </a:blip>
          <a:srcRect/>
          <a:stretch>
            <a:fillRect/>
          </a:stretch>
        </p:blipFill>
        <p:spPr bwMode="auto">
          <a:xfrm>
            <a:off x="1143000" y="384604"/>
            <a:ext cx="6400800" cy="5863796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077200" y="65048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Dr. </a:t>
            </a:r>
            <a:r>
              <a:rPr lang="en-US" sz="1200" dirty="0" err="1" smtClean="0"/>
              <a:t>Akhter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2877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lum bright="-12000" contrast="30000"/>
          </a:blip>
          <a:srcRect/>
          <a:stretch>
            <a:fillRect/>
          </a:stretch>
        </p:blipFill>
        <p:spPr bwMode="auto">
          <a:xfrm>
            <a:off x="1371600" y="304800"/>
            <a:ext cx="6400800" cy="5870909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077200" y="65048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Dr. </a:t>
            </a:r>
            <a:r>
              <a:rPr lang="en-US" sz="1200" dirty="0" err="1" smtClean="0"/>
              <a:t>Akhter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156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lum bright="-12000" contrast="30000"/>
          </a:blip>
          <a:srcRect/>
          <a:stretch>
            <a:fillRect/>
          </a:stretch>
        </p:blipFill>
        <p:spPr bwMode="auto">
          <a:xfrm>
            <a:off x="1143000" y="228600"/>
            <a:ext cx="6858000" cy="6209038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077200" y="65048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Dr. </a:t>
            </a:r>
            <a:r>
              <a:rPr lang="en-US" sz="1200" dirty="0" err="1" smtClean="0"/>
              <a:t>Akhter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8218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570288" y="1828800"/>
            <a:ext cx="20097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>
                <a:solidFill>
                  <a:srgbClr val="993300"/>
                </a:solidFill>
              </a:rPr>
              <a:t>Skewed to left</a:t>
            </a:r>
            <a:endParaRPr lang="en-US" b="1">
              <a:solidFill>
                <a:srgbClr val="790015"/>
              </a:solidFill>
            </a:endParaRP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Skewness</a:t>
            </a:r>
          </a:p>
        </p:txBody>
      </p:sp>
      <p:graphicFrame>
        <p:nvGraphicFramePr>
          <p:cNvPr id="44113" name="Object 81"/>
          <p:cNvGraphicFramePr>
            <a:graphicFrameLocks noChangeAspect="1"/>
          </p:cNvGraphicFramePr>
          <p:nvPr/>
        </p:nvGraphicFramePr>
        <p:xfrm>
          <a:off x="1676400" y="2438400"/>
          <a:ext cx="5943600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36" name="Bitmap Image" r:id="rId3" imgW="5942857" imgH="4161905" progId="PBrush">
                  <p:embed/>
                </p:oleObj>
              </mc:Choice>
              <mc:Fallback>
                <p:oleObj name="Bitmap Image" r:id="rId3" imgW="5942857" imgH="4161905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438400"/>
                        <a:ext cx="5943600" cy="370522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Skewness</a:t>
            </a:r>
          </a:p>
        </p:txBody>
      </p:sp>
      <p:sp>
        <p:nvSpPr>
          <p:cNvPr id="45163" name="Rectangle 107"/>
          <p:cNvSpPr>
            <a:spLocks noChangeArrowheads="1"/>
          </p:cNvSpPr>
          <p:nvPr/>
        </p:nvSpPr>
        <p:spPr bwMode="auto">
          <a:xfrm>
            <a:off x="3763963" y="1835150"/>
            <a:ext cx="16017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>
                <a:solidFill>
                  <a:srgbClr val="993300"/>
                </a:solidFill>
              </a:rPr>
              <a:t>Symmetric</a:t>
            </a:r>
            <a:endParaRPr lang="en-US">
              <a:solidFill>
                <a:srgbClr val="790015"/>
              </a:solidFill>
            </a:endParaRPr>
          </a:p>
        </p:txBody>
      </p:sp>
      <p:graphicFrame>
        <p:nvGraphicFramePr>
          <p:cNvPr id="45166" name="Object 110"/>
          <p:cNvGraphicFramePr>
            <a:graphicFrameLocks noChangeAspect="1"/>
          </p:cNvGraphicFramePr>
          <p:nvPr/>
        </p:nvGraphicFramePr>
        <p:xfrm>
          <a:off x="1600200" y="2438400"/>
          <a:ext cx="6029325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60" name="Bitmap Image" r:id="rId3" imgW="6028571" imgH="4123810" progId="PBrush">
                  <p:embed/>
                </p:oleObj>
              </mc:Choice>
              <mc:Fallback>
                <p:oleObj name="Bitmap Image" r:id="rId3" imgW="6028571" imgH="4123810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38400"/>
                        <a:ext cx="6029325" cy="374332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Skewness</a:t>
            </a:r>
          </a:p>
        </p:txBody>
      </p:sp>
      <p:sp>
        <p:nvSpPr>
          <p:cNvPr id="46192" name="Rectangle 112"/>
          <p:cNvSpPr>
            <a:spLocks noChangeArrowheads="1"/>
          </p:cNvSpPr>
          <p:nvPr/>
        </p:nvSpPr>
        <p:spPr bwMode="auto">
          <a:xfrm>
            <a:off x="3452813" y="1822450"/>
            <a:ext cx="22304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>
                <a:solidFill>
                  <a:srgbClr val="993300"/>
                </a:solidFill>
              </a:rPr>
              <a:t>Skewed to right</a:t>
            </a:r>
            <a:endParaRPr lang="en-US" b="1">
              <a:solidFill>
                <a:srgbClr val="790015"/>
              </a:solidFill>
            </a:endParaRPr>
          </a:p>
        </p:txBody>
      </p:sp>
      <p:graphicFrame>
        <p:nvGraphicFramePr>
          <p:cNvPr id="46195" name="Object 115"/>
          <p:cNvGraphicFramePr>
            <a:graphicFrameLocks noChangeAspect="1"/>
          </p:cNvGraphicFramePr>
          <p:nvPr/>
        </p:nvGraphicFramePr>
        <p:xfrm>
          <a:off x="1905000" y="2514600"/>
          <a:ext cx="5972175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4" name="Bitmap Image" r:id="rId3" imgW="5971429" imgH="4076190" progId="PBrush">
                  <p:embed/>
                </p:oleObj>
              </mc:Choice>
              <mc:Fallback>
                <p:oleObj name="Bitmap Image" r:id="rId3" imgW="5971429" imgH="4076190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14600"/>
                        <a:ext cx="5972175" cy="36957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Kurtosis</a:t>
            </a:r>
          </a:p>
        </p:txBody>
      </p:sp>
      <p:sp>
        <p:nvSpPr>
          <p:cNvPr id="47310" name="Rectangle 206"/>
          <p:cNvSpPr>
            <a:spLocks noChangeArrowheads="1"/>
          </p:cNvSpPr>
          <p:nvPr/>
        </p:nvSpPr>
        <p:spPr bwMode="auto">
          <a:xfrm>
            <a:off x="2682875" y="1835150"/>
            <a:ext cx="37909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>
                <a:solidFill>
                  <a:srgbClr val="993300"/>
                </a:solidFill>
              </a:rPr>
              <a:t>Platykurtic</a:t>
            </a:r>
            <a:r>
              <a:rPr lang="en-US"/>
              <a:t> - flat distribution</a:t>
            </a:r>
          </a:p>
        </p:txBody>
      </p:sp>
      <p:graphicFrame>
        <p:nvGraphicFramePr>
          <p:cNvPr id="47313" name="Object 209"/>
          <p:cNvGraphicFramePr>
            <a:graphicFrameLocks noChangeAspect="1"/>
          </p:cNvGraphicFramePr>
          <p:nvPr/>
        </p:nvGraphicFramePr>
        <p:xfrm>
          <a:off x="1828800" y="2590800"/>
          <a:ext cx="5792788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8" name="Bitmap Image" r:id="rId3" imgW="5792008" imgH="2933333" progId="PBrush">
                  <p:embed/>
                </p:oleObj>
              </mc:Choice>
              <mc:Fallback>
                <p:oleObj name="Bitmap Image" r:id="rId3" imgW="5792008" imgH="2933333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90800"/>
                        <a:ext cx="5792788" cy="32385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Kurtosis</a:t>
            </a:r>
          </a:p>
        </p:txBody>
      </p:sp>
      <p:sp>
        <p:nvSpPr>
          <p:cNvPr id="48324" name="Rectangle 196"/>
          <p:cNvSpPr>
            <a:spLocks noChangeArrowheads="1"/>
          </p:cNvSpPr>
          <p:nvPr/>
        </p:nvSpPr>
        <p:spPr bwMode="auto">
          <a:xfrm>
            <a:off x="1743075" y="1822450"/>
            <a:ext cx="56435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b="1">
                <a:solidFill>
                  <a:srgbClr val="993300"/>
                </a:solidFill>
              </a:rPr>
              <a:t>Mesokurtic </a:t>
            </a:r>
            <a:r>
              <a:rPr lang="en-US"/>
              <a:t>- not too flat and not too peaked</a:t>
            </a:r>
          </a:p>
        </p:txBody>
      </p:sp>
      <p:graphicFrame>
        <p:nvGraphicFramePr>
          <p:cNvPr id="48387" name="Object 259"/>
          <p:cNvGraphicFramePr>
            <a:graphicFrameLocks noChangeAspect="1"/>
          </p:cNvGraphicFramePr>
          <p:nvPr/>
        </p:nvGraphicFramePr>
        <p:xfrm>
          <a:off x="1981200" y="2743200"/>
          <a:ext cx="545782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32" name="Bitmap Image" r:id="rId3" imgW="5458587" imgH="3115110" progId="PBrush">
                  <p:embed/>
                </p:oleObj>
              </mc:Choice>
              <mc:Fallback>
                <p:oleObj name="Bitmap Image" r:id="rId3" imgW="5458587" imgH="3115110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743200"/>
                        <a:ext cx="5457825" cy="34290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Kurtosis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2247900" y="1831975"/>
            <a:ext cx="46482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b="1">
                <a:solidFill>
                  <a:srgbClr val="993300"/>
                </a:solidFill>
              </a:rPr>
              <a:t>Leptokurtic</a:t>
            </a:r>
            <a:r>
              <a:rPr lang="en-US">
                <a:solidFill>
                  <a:srgbClr val="993300"/>
                </a:solidFill>
              </a:rPr>
              <a:t> </a:t>
            </a:r>
            <a:r>
              <a:rPr lang="en-US"/>
              <a:t>- peaked distribution</a:t>
            </a:r>
          </a:p>
        </p:txBody>
      </p:sp>
      <p:graphicFrame>
        <p:nvGraphicFramePr>
          <p:cNvPr id="49294" name="Object 142"/>
          <p:cNvGraphicFramePr>
            <a:graphicFrameLocks noChangeAspect="1"/>
          </p:cNvGraphicFramePr>
          <p:nvPr/>
        </p:nvGraphicFramePr>
        <p:xfrm>
          <a:off x="1828800" y="2590800"/>
          <a:ext cx="561975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56" name="Bitmap Image" r:id="rId3" imgW="5619048" imgH="3238952" progId="PBrush">
                  <p:embed/>
                </p:oleObj>
              </mc:Choice>
              <mc:Fallback>
                <p:oleObj name="Bitmap Image" r:id="rId3" imgW="5619048" imgH="3238952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90800"/>
                        <a:ext cx="5619750" cy="35814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3632</TotalTime>
  <Words>516</Words>
  <Application>Microsoft Office PowerPoint</Application>
  <PresentationFormat>On-screen Show (4:3)</PresentationFormat>
  <Paragraphs>288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Default Design</vt:lpstr>
      <vt:lpstr>Bitmap Image</vt:lpstr>
      <vt:lpstr>Histogram Example</vt:lpstr>
      <vt:lpstr>Histogram Example</vt:lpstr>
      <vt:lpstr>Skewness and Kurtosis</vt:lpstr>
      <vt:lpstr>Skewness</vt:lpstr>
      <vt:lpstr>Skewness</vt:lpstr>
      <vt:lpstr>Skewness</vt:lpstr>
      <vt:lpstr>Kurtosis</vt:lpstr>
      <vt:lpstr>Kurtosis</vt:lpstr>
      <vt:lpstr>Kurtosis</vt:lpstr>
      <vt:lpstr>Methods of Displaying Data</vt:lpstr>
      <vt:lpstr>Pie Chart</vt:lpstr>
      <vt:lpstr>Bar Chart</vt:lpstr>
      <vt:lpstr>Frequency Polygon and Ogive</vt:lpstr>
      <vt:lpstr>Time Plot</vt:lpstr>
      <vt:lpstr>1-9  Exploratory Data Analysis - EDA</vt:lpstr>
      <vt:lpstr>Example: Stem-and-Leaf Display </vt:lpstr>
      <vt:lpstr>Box Plot</vt:lpstr>
      <vt:lpstr>Example: Box Plot </vt:lpstr>
      <vt:lpstr>Histogram</vt:lpstr>
      <vt:lpstr>Histograms</vt:lpstr>
      <vt:lpstr>Frequency Polygons &amp; the Ogive</vt:lpstr>
      <vt:lpstr>Two Frequency Polygons</vt:lpstr>
      <vt:lpstr>Pie Chart</vt:lpstr>
      <vt:lpstr>Bar Chart</vt:lpstr>
      <vt:lpstr>Box Plot</vt:lpstr>
      <vt:lpstr>Box Plot Compare Two Data Sets</vt:lpstr>
      <vt:lpstr>Time Plot</vt:lpstr>
      <vt:lpstr>Time Plot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MCGRAW-HILL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EDP</dc:creator>
  <cp:lastModifiedBy>Dell</cp:lastModifiedBy>
  <cp:revision>130</cp:revision>
  <dcterms:created xsi:type="dcterms:W3CDTF">1998-07-20T14:32:40Z</dcterms:created>
  <dcterms:modified xsi:type="dcterms:W3CDTF">2018-09-11T07:11:52Z</dcterms:modified>
</cp:coreProperties>
</file>