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3" r:id="rId1"/>
  </p:sldMasterIdLst>
  <p:notesMasterIdLst>
    <p:notesMasterId r:id="rId32"/>
  </p:notesMasterIdLst>
  <p:handoutMasterIdLst>
    <p:handoutMasterId r:id="rId33"/>
  </p:handoutMasterIdLst>
  <p:sldIdLst>
    <p:sldId id="300" r:id="rId2"/>
    <p:sldId id="327" r:id="rId3"/>
    <p:sldId id="275" r:id="rId4"/>
    <p:sldId id="276" r:id="rId5"/>
    <p:sldId id="277" r:id="rId6"/>
    <p:sldId id="278" r:id="rId7"/>
    <p:sldId id="279" r:id="rId8"/>
    <p:sldId id="328" r:id="rId9"/>
    <p:sldId id="302" r:id="rId10"/>
    <p:sldId id="304" r:id="rId11"/>
    <p:sldId id="319" r:id="rId12"/>
    <p:sldId id="281" r:id="rId13"/>
    <p:sldId id="305" r:id="rId14"/>
    <p:sldId id="329" r:id="rId15"/>
    <p:sldId id="309" r:id="rId16"/>
    <p:sldId id="323" r:id="rId17"/>
    <p:sldId id="312" r:id="rId18"/>
    <p:sldId id="283" r:id="rId19"/>
    <p:sldId id="293" r:id="rId20"/>
    <p:sldId id="314" r:id="rId21"/>
    <p:sldId id="284" r:id="rId22"/>
    <p:sldId id="294" r:id="rId23"/>
    <p:sldId id="285" r:id="rId24"/>
    <p:sldId id="296" r:id="rId25"/>
    <p:sldId id="330" r:id="rId26"/>
    <p:sldId id="322" r:id="rId27"/>
    <p:sldId id="290" r:id="rId28"/>
    <p:sldId id="335" r:id="rId29"/>
    <p:sldId id="332" r:id="rId30"/>
    <p:sldId id="333" r:id="rId3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8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249" autoAdjust="0"/>
  </p:normalViewPr>
  <p:slideViewPr>
    <p:cSldViewPr>
      <p:cViewPr varScale="1">
        <p:scale>
          <a:sx n="72" d="100"/>
          <a:sy n="72" d="100"/>
        </p:scale>
        <p:origin x="132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E10F3-3ED5-4F47-ADC9-333CDFB2279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776DC763-D2AF-AA47-931A-D6239285C69D}">
      <dgm:prSet phldrT="[Text]" custT="1"/>
      <dgm:spPr/>
      <dgm:t>
        <a:bodyPr/>
        <a:lstStyle/>
        <a:p>
          <a:r>
            <a:rPr lang="en-US" sz="2800" dirty="0"/>
            <a:t>Key Expansion</a:t>
          </a:r>
          <a:endParaRPr lang="en-US" sz="3300" dirty="0"/>
        </a:p>
      </dgm:t>
    </dgm:pt>
    <dgm:pt modelId="{F21200CE-DD84-7D49-A3E0-B8DDF92BEF6C}" type="parTrans" cxnId="{0AF8AB9F-32D7-7E44-BAA3-E0DC05B37652}">
      <dgm:prSet/>
      <dgm:spPr/>
      <dgm:t>
        <a:bodyPr/>
        <a:lstStyle/>
        <a:p>
          <a:endParaRPr lang="en-US"/>
        </a:p>
      </dgm:t>
    </dgm:pt>
    <dgm:pt modelId="{5B9BFEE1-1CC0-1841-BFF2-84F6220946EE}" type="sibTrans" cxnId="{0AF8AB9F-32D7-7E44-BAA3-E0DC05B37652}">
      <dgm:prSet/>
      <dgm:spPr/>
      <dgm:t>
        <a:bodyPr/>
        <a:lstStyle/>
        <a:p>
          <a:endParaRPr lang="en-US"/>
        </a:p>
      </dgm:t>
    </dgm:pt>
    <dgm:pt modelId="{E659CE1B-BD00-2E4D-A3E7-33AC6A082320}">
      <dgm:prSet phldrT="[Text]" custT="1"/>
      <dgm:spPr/>
      <dgm:t>
        <a:bodyPr/>
        <a:lstStyle/>
        <a:p>
          <a:r>
            <a:rPr lang="en-US" sz="2000" dirty="0">
              <a:solidFill>
                <a:srgbClr val="404040"/>
              </a:solidFill>
            </a:rPr>
            <a:t>Round keys are derived from the cipher key using </a:t>
          </a:r>
          <a:r>
            <a:rPr lang="en-US" sz="2000" dirty="0" err="1">
              <a:solidFill>
                <a:srgbClr val="404040"/>
              </a:solidFill>
            </a:rPr>
            <a:t>Rijndael's</a:t>
          </a:r>
          <a:r>
            <a:rPr lang="en-US" sz="2000" dirty="0">
              <a:solidFill>
                <a:srgbClr val="404040"/>
              </a:solidFill>
            </a:rPr>
            <a:t> key schedule</a:t>
          </a:r>
          <a:endParaRPr lang="en-US" sz="2000" dirty="0"/>
        </a:p>
      </dgm:t>
    </dgm:pt>
    <dgm:pt modelId="{8C3802C1-DE94-724C-9198-6A7FCD817D78}" type="parTrans" cxnId="{8A09B685-43E2-CB4D-B763-DAB5B95A2859}">
      <dgm:prSet/>
      <dgm:spPr/>
      <dgm:t>
        <a:bodyPr/>
        <a:lstStyle/>
        <a:p>
          <a:endParaRPr lang="en-US"/>
        </a:p>
      </dgm:t>
    </dgm:pt>
    <dgm:pt modelId="{99AC88F4-0616-0A4F-A1A4-7A27E2074B05}" type="sibTrans" cxnId="{8A09B685-43E2-CB4D-B763-DAB5B95A2859}">
      <dgm:prSet/>
      <dgm:spPr/>
      <dgm:t>
        <a:bodyPr/>
        <a:lstStyle/>
        <a:p>
          <a:endParaRPr lang="en-US"/>
        </a:p>
      </dgm:t>
    </dgm:pt>
    <dgm:pt modelId="{3A052B4C-1E56-974D-B6DF-DF3933D88910}">
      <dgm:prSet phldrT="[Text]" custT="1"/>
      <dgm:spPr/>
      <dgm:t>
        <a:bodyPr/>
        <a:lstStyle/>
        <a:p>
          <a:r>
            <a:rPr lang="en-US" sz="2800" dirty="0"/>
            <a:t>Initial Round</a:t>
          </a:r>
        </a:p>
      </dgm:t>
    </dgm:pt>
    <dgm:pt modelId="{7E566721-1D77-5749-993F-3E1E734118DF}" type="parTrans" cxnId="{1A33C03C-30CA-4A45-A95A-3DBB21C46AD3}">
      <dgm:prSet/>
      <dgm:spPr/>
      <dgm:t>
        <a:bodyPr/>
        <a:lstStyle/>
        <a:p>
          <a:endParaRPr lang="en-US"/>
        </a:p>
      </dgm:t>
    </dgm:pt>
    <dgm:pt modelId="{C9F2C130-371A-6640-B39F-739C27663786}" type="sibTrans" cxnId="{1A33C03C-30CA-4A45-A95A-3DBB21C46AD3}">
      <dgm:prSet/>
      <dgm:spPr/>
      <dgm:t>
        <a:bodyPr/>
        <a:lstStyle/>
        <a:p>
          <a:endParaRPr lang="en-US"/>
        </a:p>
      </dgm:t>
    </dgm:pt>
    <dgm:pt modelId="{E2500FEB-452A-494A-9EB1-357E5A4F4AE6}">
      <dgm:prSet phldrT="[Text]" custT="1"/>
      <dgm:spPr/>
      <dgm:t>
        <a:bodyPr/>
        <a:lstStyle/>
        <a:p>
          <a:r>
            <a:rPr lang="en-US" sz="1800" dirty="0" err="1">
              <a:solidFill>
                <a:srgbClr val="404040"/>
              </a:solidFill>
            </a:rPr>
            <a:t>AddRoundKey</a:t>
          </a:r>
          <a:r>
            <a:rPr lang="en-US" sz="1800" dirty="0">
              <a:solidFill>
                <a:srgbClr val="404040"/>
              </a:solidFill>
            </a:rPr>
            <a:t>  : Each byte of the state is combined with the round key using bitwise </a:t>
          </a:r>
          <a:r>
            <a:rPr lang="en-US" sz="1800" dirty="0" err="1">
              <a:solidFill>
                <a:srgbClr val="404040"/>
              </a:solidFill>
            </a:rPr>
            <a:t>xor</a:t>
          </a:r>
          <a:endParaRPr lang="en-US" sz="1800" dirty="0"/>
        </a:p>
      </dgm:t>
    </dgm:pt>
    <dgm:pt modelId="{980F3664-768C-0B42-9374-64A72B393F34}" type="parTrans" cxnId="{3ED0240A-E5C1-7C47-BAF7-3E57A6F5EA73}">
      <dgm:prSet/>
      <dgm:spPr/>
      <dgm:t>
        <a:bodyPr/>
        <a:lstStyle/>
        <a:p>
          <a:endParaRPr lang="en-US"/>
        </a:p>
      </dgm:t>
    </dgm:pt>
    <dgm:pt modelId="{E66465B4-475B-B24A-826A-4FCA6763E628}" type="sibTrans" cxnId="{3ED0240A-E5C1-7C47-BAF7-3E57A6F5EA73}">
      <dgm:prSet/>
      <dgm:spPr/>
      <dgm:t>
        <a:bodyPr/>
        <a:lstStyle/>
        <a:p>
          <a:endParaRPr lang="en-US"/>
        </a:p>
      </dgm:t>
    </dgm:pt>
    <dgm:pt modelId="{43DA3420-9FF9-F946-9970-3B569FE2FA8B}">
      <dgm:prSet phldrT="[Text]" custT="1"/>
      <dgm:spPr/>
      <dgm:t>
        <a:bodyPr/>
        <a:lstStyle/>
        <a:p>
          <a:r>
            <a:rPr lang="en-US" sz="2800" dirty="0"/>
            <a:t>Rounds</a:t>
          </a:r>
        </a:p>
      </dgm:t>
    </dgm:pt>
    <dgm:pt modelId="{114EDB66-231E-CC46-B257-E2332ED7EC19}" type="parTrans" cxnId="{02247603-7270-A54D-8613-FEEA7D6B1D0D}">
      <dgm:prSet/>
      <dgm:spPr/>
      <dgm:t>
        <a:bodyPr/>
        <a:lstStyle/>
        <a:p>
          <a:endParaRPr lang="en-US"/>
        </a:p>
      </dgm:t>
    </dgm:pt>
    <dgm:pt modelId="{3BE61141-7304-8F46-9381-9BA56FCB31F6}" type="sibTrans" cxnId="{02247603-7270-A54D-8613-FEEA7D6B1D0D}">
      <dgm:prSet/>
      <dgm:spPr/>
      <dgm:t>
        <a:bodyPr/>
        <a:lstStyle/>
        <a:p>
          <a:endParaRPr lang="en-US"/>
        </a:p>
      </dgm:t>
    </dgm:pt>
    <dgm:pt modelId="{FBAA78D7-11A0-3248-85BC-A9A7402A90B8}">
      <dgm:prSet phldrT="[Text]" custT="1"/>
      <dgm:spPr/>
      <dgm:t>
        <a:bodyPr/>
        <a:lstStyle/>
        <a:p>
          <a:r>
            <a:rPr lang="en-US" sz="1800" dirty="0" err="1">
              <a:solidFill>
                <a:srgbClr val="404040"/>
              </a:solidFill>
            </a:rPr>
            <a:t>SubBytes</a:t>
          </a:r>
          <a:r>
            <a:rPr lang="en-US" sz="1800" dirty="0">
              <a:solidFill>
                <a:srgbClr val="404040"/>
              </a:solidFill>
            </a:rPr>
            <a:t>         : non-linear substitution step</a:t>
          </a:r>
          <a:endParaRPr lang="en-US" sz="1800" dirty="0"/>
        </a:p>
      </dgm:t>
    </dgm:pt>
    <dgm:pt modelId="{A7A00120-D283-7044-A10D-9D9639E35E11}" type="parTrans" cxnId="{28A72EA2-813C-3C4D-B287-3316B1938D68}">
      <dgm:prSet/>
      <dgm:spPr/>
      <dgm:t>
        <a:bodyPr/>
        <a:lstStyle/>
        <a:p>
          <a:endParaRPr lang="en-US"/>
        </a:p>
      </dgm:t>
    </dgm:pt>
    <dgm:pt modelId="{F1BDC17C-F5A9-D24F-8CC6-F783156A9D31}" type="sibTrans" cxnId="{28A72EA2-813C-3C4D-B287-3316B1938D68}">
      <dgm:prSet/>
      <dgm:spPr/>
      <dgm:t>
        <a:bodyPr/>
        <a:lstStyle/>
        <a:p>
          <a:endParaRPr lang="en-US"/>
        </a:p>
      </dgm:t>
    </dgm:pt>
    <dgm:pt modelId="{46C9C5C1-825C-DB46-B191-6C178E316FDE}">
      <dgm:prSet custT="1"/>
      <dgm:spPr/>
      <dgm:t>
        <a:bodyPr/>
        <a:lstStyle/>
        <a:p>
          <a:r>
            <a:rPr lang="en-US" sz="1800" dirty="0" err="1">
              <a:solidFill>
                <a:srgbClr val="404040"/>
              </a:solidFill>
            </a:rPr>
            <a:t>ShiftRows</a:t>
          </a:r>
          <a:r>
            <a:rPr lang="en-US" sz="1800" dirty="0">
              <a:solidFill>
                <a:srgbClr val="404040"/>
              </a:solidFill>
            </a:rPr>
            <a:t>        : transposition step</a:t>
          </a:r>
        </a:p>
      </dgm:t>
    </dgm:pt>
    <dgm:pt modelId="{C700F1B4-F0B1-1149-AE85-9D2C2F047F1C}" type="parTrans" cxnId="{324E8B28-EADC-7C4D-B4D9-728F19786DDD}">
      <dgm:prSet/>
      <dgm:spPr/>
      <dgm:t>
        <a:bodyPr/>
        <a:lstStyle/>
        <a:p>
          <a:endParaRPr lang="en-US"/>
        </a:p>
      </dgm:t>
    </dgm:pt>
    <dgm:pt modelId="{6602AD4B-BDD8-3548-8026-0B08EC1563FB}" type="sibTrans" cxnId="{324E8B28-EADC-7C4D-B4D9-728F19786DDD}">
      <dgm:prSet/>
      <dgm:spPr/>
      <dgm:t>
        <a:bodyPr/>
        <a:lstStyle/>
        <a:p>
          <a:endParaRPr lang="en-US"/>
        </a:p>
      </dgm:t>
    </dgm:pt>
    <dgm:pt modelId="{7990491D-F717-F743-A8D7-FE9BA885297E}">
      <dgm:prSet custT="1"/>
      <dgm:spPr/>
      <dgm:t>
        <a:bodyPr/>
        <a:lstStyle/>
        <a:p>
          <a:r>
            <a:rPr lang="en-US" sz="1800" dirty="0" err="1">
              <a:solidFill>
                <a:srgbClr val="404040"/>
              </a:solidFill>
            </a:rPr>
            <a:t>MixColumns</a:t>
          </a:r>
          <a:r>
            <a:rPr lang="en-US" sz="1800" dirty="0">
              <a:solidFill>
                <a:srgbClr val="404040"/>
              </a:solidFill>
            </a:rPr>
            <a:t>    : mixing operation of each column.</a:t>
          </a:r>
        </a:p>
      </dgm:t>
    </dgm:pt>
    <dgm:pt modelId="{C7CC43A1-D8F9-6146-9B78-961FAF03CF1F}" type="parTrans" cxnId="{32C57EE4-4F92-8E48-853B-E60EDE37032F}">
      <dgm:prSet/>
      <dgm:spPr/>
      <dgm:t>
        <a:bodyPr/>
        <a:lstStyle/>
        <a:p>
          <a:endParaRPr lang="en-US"/>
        </a:p>
      </dgm:t>
    </dgm:pt>
    <dgm:pt modelId="{C54FFDBD-69BB-2C4A-9DCF-5D9FF60B5906}" type="sibTrans" cxnId="{32C57EE4-4F92-8E48-853B-E60EDE37032F}">
      <dgm:prSet/>
      <dgm:spPr/>
      <dgm:t>
        <a:bodyPr/>
        <a:lstStyle/>
        <a:p>
          <a:endParaRPr lang="en-US"/>
        </a:p>
      </dgm:t>
    </dgm:pt>
    <dgm:pt modelId="{42C803D9-866E-B048-AB9B-724F1F59AEC1}">
      <dgm:prSet custT="1"/>
      <dgm:spPr/>
      <dgm:t>
        <a:bodyPr/>
        <a:lstStyle/>
        <a:p>
          <a:r>
            <a:rPr lang="en-US" sz="1800" dirty="0" err="1">
              <a:solidFill>
                <a:srgbClr val="404040"/>
              </a:solidFill>
            </a:rPr>
            <a:t>AddRoundKey</a:t>
          </a:r>
          <a:r>
            <a:rPr lang="en-US" sz="1800" dirty="0">
              <a:solidFill>
                <a:srgbClr val="404040"/>
              </a:solidFill>
            </a:rPr>
            <a:t> </a:t>
          </a:r>
        </a:p>
      </dgm:t>
    </dgm:pt>
    <dgm:pt modelId="{98E490AD-3523-4E4B-9A5F-1E09DBA5EBC4}" type="parTrans" cxnId="{BFF03EF1-8ED0-7746-ADCF-C7C9D963C4CB}">
      <dgm:prSet/>
      <dgm:spPr/>
      <dgm:t>
        <a:bodyPr/>
        <a:lstStyle/>
        <a:p>
          <a:endParaRPr lang="en-US"/>
        </a:p>
      </dgm:t>
    </dgm:pt>
    <dgm:pt modelId="{63E8874C-66B9-6141-A325-0CB30CD409F7}" type="sibTrans" cxnId="{BFF03EF1-8ED0-7746-ADCF-C7C9D963C4CB}">
      <dgm:prSet/>
      <dgm:spPr/>
      <dgm:t>
        <a:bodyPr/>
        <a:lstStyle/>
        <a:p>
          <a:endParaRPr lang="en-US"/>
        </a:p>
      </dgm:t>
    </dgm:pt>
    <dgm:pt modelId="{80F1058A-AF76-6242-A9C4-A7CC3D6542AB}">
      <dgm:prSet custT="1"/>
      <dgm:spPr/>
      <dgm:t>
        <a:bodyPr/>
        <a:lstStyle/>
        <a:p>
          <a:r>
            <a:rPr lang="en-US" sz="2800" dirty="0"/>
            <a:t>Final Round</a:t>
          </a:r>
        </a:p>
      </dgm:t>
    </dgm:pt>
    <dgm:pt modelId="{C21A5F4A-C262-EF45-A67B-19E8BD3230AC}" type="parTrans" cxnId="{215E1DAB-658F-5A42-9F53-E6C1F14A46CF}">
      <dgm:prSet/>
      <dgm:spPr/>
      <dgm:t>
        <a:bodyPr/>
        <a:lstStyle/>
        <a:p>
          <a:endParaRPr lang="en-US"/>
        </a:p>
      </dgm:t>
    </dgm:pt>
    <dgm:pt modelId="{C4238235-33A5-5C4C-BE4C-993BE78A1CB3}" type="sibTrans" cxnId="{215E1DAB-658F-5A42-9F53-E6C1F14A46CF}">
      <dgm:prSet/>
      <dgm:spPr/>
      <dgm:t>
        <a:bodyPr/>
        <a:lstStyle/>
        <a:p>
          <a:endParaRPr lang="en-US"/>
        </a:p>
      </dgm:t>
    </dgm:pt>
    <dgm:pt modelId="{B72E3A53-2EC8-A140-86B4-3EFC9F09B9FA}">
      <dgm:prSet custT="1"/>
      <dgm:spPr/>
      <dgm:t>
        <a:bodyPr/>
        <a:lstStyle/>
        <a:p>
          <a:r>
            <a:rPr lang="en-US" sz="1800" dirty="0" err="1">
              <a:solidFill>
                <a:srgbClr val="404040"/>
              </a:solidFill>
            </a:rPr>
            <a:t>SubBytes</a:t>
          </a:r>
          <a:endParaRPr lang="en-US" sz="1800" dirty="0"/>
        </a:p>
      </dgm:t>
    </dgm:pt>
    <dgm:pt modelId="{B217101A-D162-C443-B0F2-606688068E33}" type="parTrans" cxnId="{E8D2E1BA-BB76-A749-9EC1-46D859288224}">
      <dgm:prSet/>
      <dgm:spPr/>
      <dgm:t>
        <a:bodyPr/>
        <a:lstStyle/>
        <a:p>
          <a:endParaRPr lang="en-US"/>
        </a:p>
      </dgm:t>
    </dgm:pt>
    <dgm:pt modelId="{F7BD0D7C-579D-ED41-B49A-249BCED288BF}" type="sibTrans" cxnId="{E8D2E1BA-BB76-A749-9EC1-46D859288224}">
      <dgm:prSet/>
      <dgm:spPr/>
      <dgm:t>
        <a:bodyPr/>
        <a:lstStyle/>
        <a:p>
          <a:endParaRPr lang="en-US"/>
        </a:p>
      </dgm:t>
    </dgm:pt>
    <dgm:pt modelId="{6739E927-48DB-7E44-AD9F-7447C00F6825}">
      <dgm:prSet custT="1"/>
      <dgm:spPr/>
      <dgm:t>
        <a:bodyPr/>
        <a:lstStyle/>
        <a:p>
          <a:r>
            <a:rPr lang="en-US" sz="1800">
              <a:solidFill>
                <a:srgbClr val="404040"/>
              </a:solidFill>
            </a:rPr>
            <a:t>ShiftRows</a:t>
          </a:r>
          <a:endParaRPr lang="en-US" sz="1800" dirty="0">
            <a:solidFill>
              <a:srgbClr val="404040"/>
            </a:solidFill>
          </a:endParaRPr>
        </a:p>
      </dgm:t>
    </dgm:pt>
    <dgm:pt modelId="{5784B4DE-8E9F-1749-92A8-5AA3A2D69B06}" type="parTrans" cxnId="{D0E396C5-FB27-3349-AB1E-DCCD127F80CE}">
      <dgm:prSet/>
      <dgm:spPr/>
      <dgm:t>
        <a:bodyPr/>
        <a:lstStyle/>
        <a:p>
          <a:endParaRPr lang="en-US"/>
        </a:p>
      </dgm:t>
    </dgm:pt>
    <dgm:pt modelId="{F9B9696D-FC63-FA4D-9E9C-FE23FDFA98B9}" type="sibTrans" cxnId="{D0E396C5-FB27-3349-AB1E-DCCD127F80CE}">
      <dgm:prSet/>
      <dgm:spPr/>
      <dgm:t>
        <a:bodyPr/>
        <a:lstStyle/>
        <a:p>
          <a:endParaRPr lang="en-US"/>
        </a:p>
      </dgm:t>
    </dgm:pt>
    <dgm:pt modelId="{7EE5FBA6-7EA6-9A42-B7A5-B71E31D2ADE3}">
      <dgm:prSet custT="1"/>
      <dgm:spPr/>
      <dgm:t>
        <a:bodyPr/>
        <a:lstStyle/>
        <a:p>
          <a:r>
            <a:rPr lang="en-US" sz="1800" dirty="0" err="1">
              <a:solidFill>
                <a:srgbClr val="404040"/>
              </a:solidFill>
            </a:rPr>
            <a:t>AddRoundKey</a:t>
          </a:r>
          <a:endParaRPr lang="en-US" sz="1800" dirty="0">
            <a:solidFill>
              <a:srgbClr val="404040"/>
            </a:solidFill>
          </a:endParaRPr>
        </a:p>
      </dgm:t>
    </dgm:pt>
    <dgm:pt modelId="{7C1D5978-39D8-D843-A03D-02E1C854133D}" type="parTrans" cxnId="{262749BE-97DD-CA45-8EC4-C44A604A0709}">
      <dgm:prSet/>
      <dgm:spPr/>
      <dgm:t>
        <a:bodyPr/>
        <a:lstStyle/>
        <a:p>
          <a:endParaRPr lang="en-US"/>
        </a:p>
      </dgm:t>
    </dgm:pt>
    <dgm:pt modelId="{930C0386-9560-654F-B7F7-444CA818DAD5}" type="sibTrans" cxnId="{262749BE-97DD-CA45-8EC4-C44A604A0709}">
      <dgm:prSet/>
      <dgm:spPr/>
      <dgm:t>
        <a:bodyPr/>
        <a:lstStyle/>
        <a:p>
          <a:endParaRPr lang="en-US"/>
        </a:p>
      </dgm:t>
    </dgm:pt>
    <dgm:pt modelId="{42D3380A-F8EF-F041-9A1E-E80C97A9714E}" type="pres">
      <dgm:prSet presAssocID="{BC2E10F3-3ED5-4F47-ADC9-333CDFB22792}" presName="Name0" presStyleCnt="0">
        <dgm:presLayoutVars>
          <dgm:dir/>
          <dgm:animLvl val="lvl"/>
          <dgm:resizeHandles val="exact"/>
        </dgm:presLayoutVars>
      </dgm:prSet>
      <dgm:spPr/>
    </dgm:pt>
    <dgm:pt modelId="{1D0515AF-393A-4E43-9303-F07836FD645E}" type="pres">
      <dgm:prSet presAssocID="{776DC763-D2AF-AA47-931A-D6239285C69D}" presName="linNode" presStyleCnt="0"/>
      <dgm:spPr/>
    </dgm:pt>
    <dgm:pt modelId="{7DD15A71-D62A-E243-8167-DA519CC00C7B}" type="pres">
      <dgm:prSet presAssocID="{776DC763-D2AF-AA47-931A-D6239285C69D}" presName="parentText" presStyleLbl="node1" presStyleIdx="0" presStyleCnt="4" custScaleX="81724">
        <dgm:presLayoutVars>
          <dgm:chMax val="1"/>
          <dgm:bulletEnabled val="1"/>
        </dgm:presLayoutVars>
      </dgm:prSet>
      <dgm:spPr/>
    </dgm:pt>
    <dgm:pt modelId="{771FF9A7-FFFD-964E-93CE-D8F85AA75878}" type="pres">
      <dgm:prSet presAssocID="{776DC763-D2AF-AA47-931A-D6239285C69D}" presName="descendantText" presStyleLbl="alignAccFollowNode1" presStyleIdx="0" presStyleCnt="4" custScaleX="104599">
        <dgm:presLayoutVars>
          <dgm:bulletEnabled val="1"/>
        </dgm:presLayoutVars>
      </dgm:prSet>
      <dgm:spPr/>
    </dgm:pt>
    <dgm:pt modelId="{F248DB27-8338-434A-BE0A-C67B8F974838}" type="pres">
      <dgm:prSet presAssocID="{5B9BFEE1-1CC0-1841-BFF2-84F6220946EE}" presName="sp" presStyleCnt="0"/>
      <dgm:spPr/>
    </dgm:pt>
    <dgm:pt modelId="{4F7CFAB4-2822-C247-BEE8-4D5A4E135B52}" type="pres">
      <dgm:prSet presAssocID="{3A052B4C-1E56-974D-B6DF-DF3933D88910}" presName="linNode" presStyleCnt="0"/>
      <dgm:spPr/>
    </dgm:pt>
    <dgm:pt modelId="{6357FE2C-85CC-094A-9AD7-7C44B94C553D}" type="pres">
      <dgm:prSet presAssocID="{3A052B4C-1E56-974D-B6DF-DF3933D88910}" presName="parentText" presStyleLbl="node1" presStyleIdx="1" presStyleCnt="4" custScaleX="81725">
        <dgm:presLayoutVars>
          <dgm:chMax val="1"/>
          <dgm:bulletEnabled val="1"/>
        </dgm:presLayoutVars>
      </dgm:prSet>
      <dgm:spPr/>
    </dgm:pt>
    <dgm:pt modelId="{551118B0-072F-004B-B3AF-81C9AD6E32AB}" type="pres">
      <dgm:prSet presAssocID="{3A052B4C-1E56-974D-B6DF-DF3933D88910}" presName="descendantText" presStyleLbl="alignAccFollowNode1" presStyleIdx="1" presStyleCnt="4" custScaleX="104598">
        <dgm:presLayoutVars>
          <dgm:bulletEnabled val="1"/>
        </dgm:presLayoutVars>
      </dgm:prSet>
      <dgm:spPr/>
    </dgm:pt>
    <dgm:pt modelId="{C9752943-63D6-0C4E-951A-83FF6C4C7D72}" type="pres">
      <dgm:prSet presAssocID="{C9F2C130-371A-6640-B39F-739C27663786}" presName="sp" presStyleCnt="0"/>
      <dgm:spPr/>
    </dgm:pt>
    <dgm:pt modelId="{A8FBFA0B-D0BD-4443-872E-89C5049D7624}" type="pres">
      <dgm:prSet presAssocID="{43DA3420-9FF9-F946-9970-3B569FE2FA8B}" presName="linNode" presStyleCnt="0"/>
      <dgm:spPr/>
    </dgm:pt>
    <dgm:pt modelId="{5A3FAD86-E142-0348-8B60-DDBCEF06D2E5}" type="pres">
      <dgm:prSet presAssocID="{43DA3420-9FF9-F946-9970-3B569FE2FA8B}" presName="parentText" presStyleLbl="node1" presStyleIdx="2" presStyleCnt="4" custScaleX="81724" custLinFactNeighborX="-759" custLinFactNeighborY="-1413">
        <dgm:presLayoutVars>
          <dgm:chMax val="1"/>
          <dgm:bulletEnabled val="1"/>
        </dgm:presLayoutVars>
      </dgm:prSet>
      <dgm:spPr/>
    </dgm:pt>
    <dgm:pt modelId="{50592E36-6740-AA4C-8D79-E82AE8E3FEBB}" type="pres">
      <dgm:prSet presAssocID="{43DA3420-9FF9-F946-9970-3B569FE2FA8B}" presName="descendantText" presStyleLbl="alignAccFollowNode1" presStyleIdx="2" presStyleCnt="4" custScaleX="104599" custScaleY="161840">
        <dgm:presLayoutVars>
          <dgm:bulletEnabled val="1"/>
        </dgm:presLayoutVars>
      </dgm:prSet>
      <dgm:spPr/>
    </dgm:pt>
    <dgm:pt modelId="{C065E057-7BA7-DB48-9382-C82FC62FFF1C}" type="pres">
      <dgm:prSet presAssocID="{3BE61141-7304-8F46-9381-9BA56FCB31F6}" presName="sp" presStyleCnt="0"/>
      <dgm:spPr/>
    </dgm:pt>
    <dgm:pt modelId="{1A049549-FF71-6F40-A054-6A19B3C42957}" type="pres">
      <dgm:prSet presAssocID="{80F1058A-AF76-6242-A9C4-A7CC3D6542AB}" presName="linNode" presStyleCnt="0"/>
      <dgm:spPr/>
    </dgm:pt>
    <dgm:pt modelId="{2C80725F-D1B6-D04D-A8FB-C9D06C65E8A0}" type="pres">
      <dgm:prSet presAssocID="{80F1058A-AF76-6242-A9C4-A7CC3D6542AB}" presName="parentText" presStyleLbl="node1" presStyleIdx="3" presStyleCnt="4" custScaleX="81725" custLinFactNeighborX="-759">
        <dgm:presLayoutVars>
          <dgm:chMax val="1"/>
          <dgm:bulletEnabled val="1"/>
        </dgm:presLayoutVars>
      </dgm:prSet>
      <dgm:spPr/>
    </dgm:pt>
    <dgm:pt modelId="{04CDA81C-9FB6-2744-9642-2CFD2F21FF02}" type="pres">
      <dgm:prSet presAssocID="{80F1058A-AF76-6242-A9C4-A7CC3D6542AB}" presName="descendantText" presStyleLbl="alignAccFollowNode1" presStyleIdx="3" presStyleCnt="4" custScaleX="103514">
        <dgm:presLayoutVars>
          <dgm:bulletEnabled val="1"/>
        </dgm:presLayoutVars>
      </dgm:prSet>
      <dgm:spPr/>
    </dgm:pt>
  </dgm:ptLst>
  <dgm:cxnLst>
    <dgm:cxn modelId="{02247603-7270-A54D-8613-FEEA7D6B1D0D}" srcId="{BC2E10F3-3ED5-4F47-ADC9-333CDFB22792}" destId="{43DA3420-9FF9-F946-9970-3B569FE2FA8B}" srcOrd="2" destOrd="0" parTransId="{114EDB66-231E-CC46-B257-E2332ED7EC19}" sibTransId="{3BE61141-7304-8F46-9381-9BA56FCB31F6}"/>
    <dgm:cxn modelId="{3ED0240A-E5C1-7C47-BAF7-3E57A6F5EA73}" srcId="{3A052B4C-1E56-974D-B6DF-DF3933D88910}" destId="{E2500FEB-452A-494A-9EB1-357E5A4F4AE6}" srcOrd="0" destOrd="0" parTransId="{980F3664-768C-0B42-9374-64A72B393F34}" sibTransId="{E66465B4-475B-B24A-826A-4FCA6763E628}"/>
    <dgm:cxn modelId="{324E8B28-EADC-7C4D-B4D9-728F19786DDD}" srcId="{43DA3420-9FF9-F946-9970-3B569FE2FA8B}" destId="{46C9C5C1-825C-DB46-B191-6C178E316FDE}" srcOrd="1" destOrd="0" parTransId="{C700F1B4-F0B1-1149-AE85-9D2C2F047F1C}" sibTransId="{6602AD4B-BDD8-3548-8026-0B08EC1563FB}"/>
    <dgm:cxn modelId="{77898E29-20C1-2E42-825A-6FAD1F29BA1C}" type="presOf" srcId="{E2500FEB-452A-494A-9EB1-357E5A4F4AE6}" destId="{551118B0-072F-004B-B3AF-81C9AD6E32AB}" srcOrd="0" destOrd="0" presId="urn:microsoft.com/office/officeart/2005/8/layout/vList5"/>
    <dgm:cxn modelId="{1A33C03C-30CA-4A45-A95A-3DBB21C46AD3}" srcId="{BC2E10F3-3ED5-4F47-ADC9-333CDFB22792}" destId="{3A052B4C-1E56-974D-B6DF-DF3933D88910}" srcOrd="1" destOrd="0" parTransId="{7E566721-1D77-5749-993F-3E1E734118DF}" sibTransId="{C9F2C130-371A-6640-B39F-739C27663786}"/>
    <dgm:cxn modelId="{24505349-8E97-4D45-9D78-F6A754D18F83}" type="presOf" srcId="{42C803D9-866E-B048-AB9B-724F1F59AEC1}" destId="{50592E36-6740-AA4C-8D79-E82AE8E3FEBB}" srcOrd="0" destOrd="3" presId="urn:microsoft.com/office/officeart/2005/8/layout/vList5"/>
    <dgm:cxn modelId="{67B5ED70-33C3-0D44-8FDD-12CBD0FC96A6}" type="presOf" srcId="{6739E927-48DB-7E44-AD9F-7447C00F6825}" destId="{04CDA81C-9FB6-2744-9642-2CFD2F21FF02}" srcOrd="0" destOrd="1" presId="urn:microsoft.com/office/officeart/2005/8/layout/vList5"/>
    <dgm:cxn modelId="{75269475-78B0-6945-897B-091EF9615006}" type="presOf" srcId="{BC2E10F3-3ED5-4F47-ADC9-333CDFB22792}" destId="{42D3380A-F8EF-F041-9A1E-E80C97A9714E}" srcOrd="0" destOrd="0" presId="urn:microsoft.com/office/officeart/2005/8/layout/vList5"/>
    <dgm:cxn modelId="{574C1656-D4A5-AC41-9F7A-DBE8963545BA}" type="presOf" srcId="{776DC763-D2AF-AA47-931A-D6239285C69D}" destId="{7DD15A71-D62A-E243-8167-DA519CC00C7B}" srcOrd="0" destOrd="0" presId="urn:microsoft.com/office/officeart/2005/8/layout/vList5"/>
    <dgm:cxn modelId="{A920EC78-58BE-A24C-B7D2-11756F66B243}" type="presOf" srcId="{80F1058A-AF76-6242-A9C4-A7CC3D6542AB}" destId="{2C80725F-D1B6-D04D-A8FB-C9D06C65E8A0}" srcOrd="0" destOrd="0" presId="urn:microsoft.com/office/officeart/2005/8/layout/vList5"/>
    <dgm:cxn modelId="{8A09B685-43E2-CB4D-B763-DAB5B95A2859}" srcId="{776DC763-D2AF-AA47-931A-D6239285C69D}" destId="{E659CE1B-BD00-2E4D-A3E7-33AC6A082320}" srcOrd="0" destOrd="0" parTransId="{8C3802C1-DE94-724C-9198-6A7FCD817D78}" sibTransId="{99AC88F4-0616-0A4F-A1A4-7A27E2074B05}"/>
    <dgm:cxn modelId="{320FDD8B-CC84-C546-AB21-AD46C5B27E5E}" type="presOf" srcId="{B72E3A53-2EC8-A140-86B4-3EFC9F09B9FA}" destId="{04CDA81C-9FB6-2744-9642-2CFD2F21FF02}" srcOrd="0" destOrd="0" presId="urn:microsoft.com/office/officeart/2005/8/layout/vList5"/>
    <dgm:cxn modelId="{6D8A438E-3FFE-DD41-8585-F1D1A5A090C2}" type="presOf" srcId="{7990491D-F717-F743-A8D7-FE9BA885297E}" destId="{50592E36-6740-AA4C-8D79-E82AE8E3FEBB}" srcOrd="0" destOrd="2" presId="urn:microsoft.com/office/officeart/2005/8/layout/vList5"/>
    <dgm:cxn modelId="{0AF8AB9F-32D7-7E44-BAA3-E0DC05B37652}" srcId="{BC2E10F3-3ED5-4F47-ADC9-333CDFB22792}" destId="{776DC763-D2AF-AA47-931A-D6239285C69D}" srcOrd="0" destOrd="0" parTransId="{F21200CE-DD84-7D49-A3E0-B8DDF92BEF6C}" sibTransId="{5B9BFEE1-1CC0-1841-BFF2-84F6220946EE}"/>
    <dgm:cxn modelId="{6DC1D2A1-FD0D-6641-AFDB-2F5D24C56536}" type="presOf" srcId="{7EE5FBA6-7EA6-9A42-B7A5-B71E31D2ADE3}" destId="{04CDA81C-9FB6-2744-9642-2CFD2F21FF02}" srcOrd="0" destOrd="2" presId="urn:microsoft.com/office/officeart/2005/8/layout/vList5"/>
    <dgm:cxn modelId="{28A72EA2-813C-3C4D-B287-3316B1938D68}" srcId="{43DA3420-9FF9-F946-9970-3B569FE2FA8B}" destId="{FBAA78D7-11A0-3248-85BC-A9A7402A90B8}" srcOrd="0" destOrd="0" parTransId="{A7A00120-D283-7044-A10D-9D9639E35E11}" sibTransId="{F1BDC17C-F5A9-D24F-8CC6-F783156A9D31}"/>
    <dgm:cxn modelId="{215E1DAB-658F-5A42-9F53-E6C1F14A46CF}" srcId="{BC2E10F3-3ED5-4F47-ADC9-333CDFB22792}" destId="{80F1058A-AF76-6242-A9C4-A7CC3D6542AB}" srcOrd="3" destOrd="0" parTransId="{C21A5F4A-C262-EF45-A67B-19E8BD3230AC}" sibTransId="{C4238235-33A5-5C4C-BE4C-993BE78A1CB3}"/>
    <dgm:cxn modelId="{823E00B8-8478-8647-9380-BEA10187BB8E}" type="presOf" srcId="{46C9C5C1-825C-DB46-B191-6C178E316FDE}" destId="{50592E36-6740-AA4C-8D79-E82AE8E3FEBB}" srcOrd="0" destOrd="1" presId="urn:microsoft.com/office/officeart/2005/8/layout/vList5"/>
    <dgm:cxn modelId="{E8D2E1BA-BB76-A749-9EC1-46D859288224}" srcId="{80F1058A-AF76-6242-A9C4-A7CC3D6542AB}" destId="{B72E3A53-2EC8-A140-86B4-3EFC9F09B9FA}" srcOrd="0" destOrd="0" parTransId="{B217101A-D162-C443-B0F2-606688068E33}" sibTransId="{F7BD0D7C-579D-ED41-B49A-249BCED288BF}"/>
    <dgm:cxn modelId="{262749BE-97DD-CA45-8EC4-C44A604A0709}" srcId="{80F1058A-AF76-6242-A9C4-A7CC3D6542AB}" destId="{7EE5FBA6-7EA6-9A42-B7A5-B71E31D2ADE3}" srcOrd="2" destOrd="0" parTransId="{7C1D5978-39D8-D843-A03D-02E1C854133D}" sibTransId="{930C0386-9560-654F-B7F7-444CA818DAD5}"/>
    <dgm:cxn modelId="{D0E396C5-FB27-3349-AB1E-DCCD127F80CE}" srcId="{80F1058A-AF76-6242-A9C4-A7CC3D6542AB}" destId="{6739E927-48DB-7E44-AD9F-7447C00F6825}" srcOrd="1" destOrd="0" parTransId="{5784B4DE-8E9F-1749-92A8-5AA3A2D69B06}" sibTransId="{F9B9696D-FC63-FA4D-9E9C-FE23FDFA98B9}"/>
    <dgm:cxn modelId="{EC16B6CA-27C8-BE4A-8992-643444594089}" type="presOf" srcId="{43DA3420-9FF9-F946-9970-3B569FE2FA8B}" destId="{5A3FAD86-E142-0348-8B60-DDBCEF06D2E5}" srcOrd="0" destOrd="0" presId="urn:microsoft.com/office/officeart/2005/8/layout/vList5"/>
    <dgm:cxn modelId="{02A477E4-D66A-4246-9CAE-96E6F684C26F}" type="presOf" srcId="{E659CE1B-BD00-2E4D-A3E7-33AC6A082320}" destId="{771FF9A7-FFFD-964E-93CE-D8F85AA75878}" srcOrd="0" destOrd="0" presId="urn:microsoft.com/office/officeart/2005/8/layout/vList5"/>
    <dgm:cxn modelId="{32C57EE4-4F92-8E48-853B-E60EDE37032F}" srcId="{43DA3420-9FF9-F946-9970-3B569FE2FA8B}" destId="{7990491D-F717-F743-A8D7-FE9BA885297E}" srcOrd="2" destOrd="0" parTransId="{C7CC43A1-D8F9-6146-9B78-961FAF03CF1F}" sibTransId="{C54FFDBD-69BB-2C4A-9DCF-5D9FF60B5906}"/>
    <dgm:cxn modelId="{D48571E5-5D0D-0D45-A5EA-7620D5A74F46}" type="presOf" srcId="{3A052B4C-1E56-974D-B6DF-DF3933D88910}" destId="{6357FE2C-85CC-094A-9AD7-7C44B94C553D}" srcOrd="0" destOrd="0" presId="urn:microsoft.com/office/officeart/2005/8/layout/vList5"/>
    <dgm:cxn modelId="{BFF03EF1-8ED0-7746-ADCF-C7C9D963C4CB}" srcId="{43DA3420-9FF9-F946-9970-3B569FE2FA8B}" destId="{42C803D9-866E-B048-AB9B-724F1F59AEC1}" srcOrd="3" destOrd="0" parTransId="{98E490AD-3523-4E4B-9A5F-1E09DBA5EBC4}" sibTransId="{63E8874C-66B9-6141-A325-0CB30CD409F7}"/>
    <dgm:cxn modelId="{3B45CFFE-8390-9F42-A875-44619DCDAEAE}" type="presOf" srcId="{FBAA78D7-11A0-3248-85BC-A9A7402A90B8}" destId="{50592E36-6740-AA4C-8D79-E82AE8E3FEBB}" srcOrd="0" destOrd="0" presId="urn:microsoft.com/office/officeart/2005/8/layout/vList5"/>
    <dgm:cxn modelId="{41673385-3FE6-1645-8D15-2CFEB2F377AC}" type="presParOf" srcId="{42D3380A-F8EF-F041-9A1E-E80C97A9714E}" destId="{1D0515AF-393A-4E43-9303-F07836FD645E}" srcOrd="0" destOrd="0" presId="urn:microsoft.com/office/officeart/2005/8/layout/vList5"/>
    <dgm:cxn modelId="{F04A27D1-D642-CE4A-91B9-ABE7B41162DD}" type="presParOf" srcId="{1D0515AF-393A-4E43-9303-F07836FD645E}" destId="{7DD15A71-D62A-E243-8167-DA519CC00C7B}" srcOrd="0" destOrd="0" presId="urn:microsoft.com/office/officeart/2005/8/layout/vList5"/>
    <dgm:cxn modelId="{4FB0813E-F8CE-D04C-9E0B-E5A015EAAEBA}" type="presParOf" srcId="{1D0515AF-393A-4E43-9303-F07836FD645E}" destId="{771FF9A7-FFFD-964E-93CE-D8F85AA75878}" srcOrd="1" destOrd="0" presId="urn:microsoft.com/office/officeart/2005/8/layout/vList5"/>
    <dgm:cxn modelId="{82D6CA91-BAAB-074D-93E1-40B257AD64A9}" type="presParOf" srcId="{42D3380A-F8EF-F041-9A1E-E80C97A9714E}" destId="{F248DB27-8338-434A-BE0A-C67B8F974838}" srcOrd="1" destOrd="0" presId="urn:microsoft.com/office/officeart/2005/8/layout/vList5"/>
    <dgm:cxn modelId="{1B679089-EC2D-DC4D-A348-C749D70B5314}" type="presParOf" srcId="{42D3380A-F8EF-F041-9A1E-E80C97A9714E}" destId="{4F7CFAB4-2822-C247-BEE8-4D5A4E135B52}" srcOrd="2" destOrd="0" presId="urn:microsoft.com/office/officeart/2005/8/layout/vList5"/>
    <dgm:cxn modelId="{65B755AC-2927-CB48-A794-C220F1D3ABD4}" type="presParOf" srcId="{4F7CFAB4-2822-C247-BEE8-4D5A4E135B52}" destId="{6357FE2C-85CC-094A-9AD7-7C44B94C553D}" srcOrd="0" destOrd="0" presId="urn:microsoft.com/office/officeart/2005/8/layout/vList5"/>
    <dgm:cxn modelId="{C1108F54-E2AE-E04D-B458-7125E87DFDDC}" type="presParOf" srcId="{4F7CFAB4-2822-C247-BEE8-4D5A4E135B52}" destId="{551118B0-072F-004B-B3AF-81C9AD6E32AB}" srcOrd="1" destOrd="0" presId="urn:microsoft.com/office/officeart/2005/8/layout/vList5"/>
    <dgm:cxn modelId="{4EA96671-8AEF-554E-B8C6-A1EEAFB996D3}" type="presParOf" srcId="{42D3380A-F8EF-F041-9A1E-E80C97A9714E}" destId="{C9752943-63D6-0C4E-951A-83FF6C4C7D72}" srcOrd="3" destOrd="0" presId="urn:microsoft.com/office/officeart/2005/8/layout/vList5"/>
    <dgm:cxn modelId="{E60CB598-4CF1-0546-90B5-7B3AFECE05BD}" type="presParOf" srcId="{42D3380A-F8EF-F041-9A1E-E80C97A9714E}" destId="{A8FBFA0B-D0BD-4443-872E-89C5049D7624}" srcOrd="4" destOrd="0" presId="urn:microsoft.com/office/officeart/2005/8/layout/vList5"/>
    <dgm:cxn modelId="{C434C9B5-FC2E-4541-B8AB-C51A78A31E43}" type="presParOf" srcId="{A8FBFA0B-D0BD-4443-872E-89C5049D7624}" destId="{5A3FAD86-E142-0348-8B60-DDBCEF06D2E5}" srcOrd="0" destOrd="0" presId="urn:microsoft.com/office/officeart/2005/8/layout/vList5"/>
    <dgm:cxn modelId="{C774BAFE-1A76-2D4C-8F1B-B0171405F4F7}" type="presParOf" srcId="{A8FBFA0B-D0BD-4443-872E-89C5049D7624}" destId="{50592E36-6740-AA4C-8D79-E82AE8E3FEBB}" srcOrd="1" destOrd="0" presId="urn:microsoft.com/office/officeart/2005/8/layout/vList5"/>
    <dgm:cxn modelId="{B0E09C24-4190-2F40-8EFC-8060D1D6750E}" type="presParOf" srcId="{42D3380A-F8EF-F041-9A1E-E80C97A9714E}" destId="{C065E057-7BA7-DB48-9382-C82FC62FFF1C}" srcOrd="5" destOrd="0" presId="urn:microsoft.com/office/officeart/2005/8/layout/vList5"/>
    <dgm:cxn modelId="{063D4FA5-BB9A-F040-B60E-C70B5CE94537}" type="presParOf" srcId="{42D3380A-F8EF-F041-9A1E-E80C97A9714E}" destId="{1A049549-FF71-6F40-A054-6A19B3C42957}" srcOrd="6" destOrd="0" presId="urn:microsoft.com/office/officeart/2005/8/layout/vList5"/>
    <dgm:cxn modelId="{30905B75-594E-D947-BADA-817D46354F4B}" type="presParOf" srcId="{1A049549-FF71-6F40-A054-6A19B3C42957}" destId="{2C80725F-D1B6-D04D-A8FB-C9D06C65E8A0}" srcOrd="0" destOrd="0" presId="urn:microsoft.com/office/officeart/2005/8/layout/vList5"/>
    <dgm:cxn modelId="{F0546CB7-1B5B-EA4D-A8C9-28B4E903A96D}" type="presParOf" srcId="{1A049549-FF71-6F40-A054-6A19B3C42957}" destId="{04CDA81C-9FB6-2744-9642-2CFD2F21FF0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F9A7-FFFD-964E-93CE-D8F85AA75878}">
      <dsp:nvSpPr>
        <dsp:cNvPr id="0" name=""/>
        <dsp:cNvSpPr/>
      </dsp:nvSpPr>
      <dsp:spPr>
        <a:xfrm rot="5400000">
          <a:off x="5249651" y="-2394247"/>
          <a:ext cx="872683" cy="588220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404040"/>
              </a:solidFill>
            </a:rPr>
            <a:t>Round keys are derived from the cipher key using </a:t>
          </a:r>
          <a:r>
            <a:rPr lang="en-US" sz="2000" kern="1200" dirty="0" err="1">
              <a:solidFill>
                <a:srgbClr val="404040"/>
              </a:solidFill>
            </a:rPr>
            <a:t>Rijndael's</a:t>
          </a:r>
          <a:r>
            <a:rPr lang="en-US" sz="2000" kern="1200" dirty="0">
              <a:solidFill>
                <a:srgbClr val="404040"/>
              </a:solidFill>
            </a:rPr>
            <a:t> key schedule</a:t>
          </a:r>
          <a:endParaRPr lang="en-US" sz="2000" kern="1200" dirty="0"/>
        </a:p>
      </dsp:txBody>
      <dsp:txXfrm rot="-5400000">
        <a:off x="2744890" y="153115"/>
        <a:ext cx="5839606" cy="787481"/>
      </dsp:txXfrm>
    </dsp:sp>
    <dsp:sp modelId="{7DD15A71-D62A-E243-8167-DA519CC00C7B}">
      <dsp:nvSpPr>
        <dsp:cNvPr id="0" name=""/>
        <dsp:cNvSpPr/>
      </dsp:nvSpPr>
      <dsp:spPr>
        <a:xfrm>
          <a:off x="159744" y="1428"/>
          <a:ext cx="2585145" cy="109085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Key Expansion</a:t>
          </a:r>
          <a:endParaRPr lang="en-US" sz="3300" kern="1200" dirty="0"/>
        </a:p>
      </dsp:txBody>
      <dsp:txXfrm>
        <a:off x="212995" y="54679"/>
        <a:ext cx="2478643" cy="984352"/>
      </dsp:txXfrm>
    </dsp:sp>
    <dsp:sp modelId="{551118B0-072F-004B-B3AF-81C9AD6E32AB}">
      <dsp:nvSpPr>
        <dsp:cNvPr id="0" name=""/>
        <dsp:cNvSpPr/>
      </dsp:nvSpPr>
      <dsp:spPr>
        <a:xfrm rot="5400000">
          <a:off x="5249655" y="-1248822"/>
          <a:ext cx="872683" cy="588215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rPr>
            <a:t>AddRoundKey</a:t>
          </a:r>
          <a:r>
            <a:rPr lang="en-US" sz="1800" kern="1200" dirty="0">
              <a:solidFill>
                <a:srgbClr val="404040"/>
              </a:solidFill>
            </a:rPr>
            <a:t>  : Each byte of the state is combined with the round key using bitwise </a:t>
          </a:r>
          <a:r>
            <a:rPr lang="en-US" sz="1800" kern="1200" dirty="0" err="1">
              <a:solidFill>
                <a:srgbClr val="404040"/>
              </a:solidFill>
            </a:rPr>
            <a:t>xor</a:t>
          </a:r>
          <a:endParaRPr lang="en-US" sz="1800" kern="1200" dirty="0"/>
        </a:p>
      </dsp:txBody>
      <dsp:txXfrm rot="-5400000">
        <a:off x="2744922" y="1298512"/>
        <a:ext cx="5839550" cy="787481"/>
      </dsp:txXfrm>
    </dsp:sp>
    <dsp:sp modelId="{6357FE2C-85CC-094A-9AD7-7C44B94C553D}">
      <dsp:nvSpPr>
        <dsp:cNvPr id="0" name=""/>
        <dsp:cNvSpPr/>
      </dsp:nvSpPr>
      <dsp:spPr>
        <a:xfrm>
          <a:off x="159744" y="1146825"/>
          <a:ext cx="2585176" cy="109085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Initial Round</a:t>
          </a:r>
        </a:p>
      </dsp:txBody>
      <dsp:txXfrm>
        <a:off x="212995" y="1200076"/>
        <a:ext cx="2478674" cy="984352"/>
      </dsp:txXfrm>
    </dsp:sp>
    <dsp:sp modelId="{50592E36-6740-AA4C-8D79-E82AE8E3FEBB}">
      <dsp:nvSpPr>
        <dsp:cNvPr id="0" name=""/>
        <dsp:cNvSpPr/>
      </dsp:nvSpPr>
      <dsp:spPr>
        <a:xfrm rot="5400000">
          <a:off x="4974421" y="60167"/>
          <a:ext cx="1412350" cy="587646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rPr>
            <a:t>SubBytes</a:t>
          </a:r>
          <a:r>
            <a:rPr lang="en-US" sz="1800" kern="1200" dirty="0">
              <a:solidFill>
                <a:srgbClr val="404040"/>
              </a:solidFill>
            </a:rPr>
            <a:t>         : non-linear substitution step</a:t>
          </a:r>
          <a:endParaRPr lang="en-US" sz="1800" kern="1200" dirty="0"/>
        </a:p>
        <a:p>
          <a:pPr marL="171450" lvl="1" indent="-171450" algn="l" defTabSz="800100">
            <a:lnSpc>
              <a:spcPct val="90000"/>
            </a:lnSpc>
            <a:spcBef>
              <a:spcPct val="0"/>
            </a:spcBef>
            <a:spcAft>
              <a:spcPct val="15000"/>
            </a:spcAft>
            <a:buChar char="•"/>
          </a:pPr>
          <a:r>
            <a:rPr lang="en-US" sz="1800" kern="1200" dirty="0" err="1">
              <a:solidFill>
                <a:srgbClr val="404040"/>
              </a:solidFill>
            </a:rPr>
            <a:t>ShiftRows</a:t>
          </a:r>
          <a:r>
            <a:rPr lang="en-US" sz="1800" kern="1200" dirty="0">
              <a:solidFill>
                <a:srgbClr val="404040"/>
              </a:solidFill>
            </a:rPr>
            <a:t>        : transposition step</a:t>
          </a:r>
        </a:p>
        <a:p>
          <a:pPr marL="171450" lvl="1" indent="-171450" algn="l" defTabSz="800100">
            <a:lnSpc>
              <a:spcPct val="90000"/>
            </a:lnSpc>
            <a:spcBef>
              <a:spcPct val="0"/>
            </a:spcBef>
            <a:spcAft>
              <a:spcPct val="15000"/>
            </a:spcAft>
            <a:buChar char="•"/>
          </a:pPr>
          <a:r>
            <a:rPr lang="en-US" sz="1800" kern="1200" dirty="0" err="1">
              <a:solidFill>
                <a:srgbClr val="404040"/>
              </a:solidFill>
            </a:rPr>
            <a:t>MixColumns</a:t>
          </a:r>
          <a:r>
            <a:rPr lang="en-US" sz="1800" kern="1200" dirty="0">
              <a:solidFill>
                <a:srgbClr val="404040"/>
              </a:solidFill>
            </a:rPr>
            <a:t>    : mixing operation of each column.</a:t>
          </a:r>
        </a:p>
        <a:p>
          <a:pPr marL="171450" lvl="1" indent="-171450" algn="l" defTabSz="800100">
            <a:lnSpc>
              <a:spcPct val="90000"/>
            </a:lnSpc>
            <a:spcBef>
              <a:spcPct val="0"/>
            </a:spcBef>
            <a:spcAft>
              <a:spcPct val="15000"/>
            </a:spcAft>
            <a:buChar char="•"/>
          </a:pPr>
          <a:r>
            <a:rPr lang="en-US" sz="1800" kern="1200" dirty="0" err="1">
              <a:solidFill>
                <a:srgbClr val="404040"/>
              </a:solidFill>
            </a:rPr>
            <a:t>AddRoundKey</a:t>
          </a:r>
          <a:r>
            <a:rPr lang="en-US" sz="1800" kern="1200" dirty="0">
              <a:solidFill>
                <a:srgbClr val="404040"/>
              </a:solidFill>
            </a:rPr>
            <a:t> </a:t>
          </a:r>
        </a:p>
      </dsp:txBody>
      <dsp:txXfrm rot="-5400000">
        <a:off x="2742366" y="2361168"/>
        <a:ext cx="5807517" cy="1274460"/>
      </dsp:txXfrm>
    </dsp:sp>
    <dsp:sp modelId="{5A3FAD86-E142-0348-8B60-DDBCEF06D2E5}">
      <dsp:nvSpPr>
        <dsp:cNvPr id="0" name=""/>
        <dsp:cNvSpPr/>
      </dsp:nvSpPr>
      <dsp:spPr>
        <a:xfrm>
          <a:off x="117103" y="2437557"/>
          <a:ext cx="2582620" cy="109085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Rounds</a:t>
          </a:r>
        </a:p>
      </dsp:txBody>
      <dsp:txXfrm>
        <a:off x="170354" y="2490808"/>
        <a:ext cx="2476118" cy="984352"/>
      </dsp:txXfrm>
    </dsp:sp>
    <dsp:sp modelId="{04CDA81C-9FB6-2744-9642-2CFD2F21FF02}">
      <dsp:nvSpPr>
        <dsp:cNvPr id="0" name=""/>
        <dsp:cNvSpPr/>
      </dsp:nvSpPr>
      <dsp:spPr>
        <a:xfrm rot="5400000">
          <a:off x="5219175" y="1393948"/>
          <a:ext cx="872683" cy="5821191"/>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rPr>
            <a:t>SubBytes</a:t>
          </a:r>
          <a:endParaRPr lang="en-US" sz="1800" kern="1200" dirty="0"/>
        </a:p>
        <a:p>
          <a:pPr marL="171450" lvl="1" indent="-171450" algn="l" defTabSz="800100">
            <a:lnSpc>
              <a:spcPct val="90000"/>
            </a:lnSpc>
            <a:spcBef>
              <a:spcPct val="0"/>
            </a:spcBef>
            <a:spcAft>
              <a:spcPct val="15000"/>
            </a:spcAft>
            <a:buChar char="•"/>
          </a:pPr>
          <a:r>
            <a:rPr lang="en-US" sz="1800" kern="1200">
              <a:solidFill>
                <a:srgbClr val="404040"/>
              </a:solidFill>
            </a:rPr>
            <a:t>ShiftRows</a:t>
          </a:r>
          <a:endParaRPr lang="en-US" sz="1800" kern="1200" dirty="0">
            <a:solidFill>
              <a:srgbClr val="404040"/>
            </a:solidFill>
          </a:endParaRPr>
        </a:p>
        <a:p>
          <a:pPr marL="171450" lvl="1" indent="-171450" algn="l" defTabSz="800100">
            <a:lnSpc>
              <a:spcPct val="90000"/>
            </a:lnSpc>
            <a:spcBef>
              <a:spcPct val="0"/>
            </a:spcBef>
            <a:spcAft>
              <a:spcPct val="15000"/>
            </a:spcAft>
            <a:buChar char="•"/>
          </a:pPr>
          <a:r>
            <a:rPr lang="en-US" sz="1800" kern="1200" dirty="0" err="1">
              <a:solidFill>
                <a:srgbClr val="404040"/>
              </a:solidFill>
            </a:rPr>
            <a:t>AddRoundKey</a:t>
          </a:r>
          <a:endParaRPr lang="en-US" sz="1800" kern="1200" dirty="0">
            <a:solidFill>
              <a:srgbClr val="404040"/>
            </a:solidFill>
          </a:endParaRPr>
        </a:p>
      </dsp:txBody>
      <dsp:txXfrm rot="-5400000">
        <a:off x="2744922" y="3910803"/>
        <a:ext cx="5778590" cy="787481"/>
      </dsp:txXfrm>
    </dsp:sp>
    <dsp:sp modelId="{2C80725F-D1B6-D04D-A8FB-C9D06C65E8A0}">
      <dsp:nvSpPr>
        <dsp:cNvPr id="0" name=""/>
        <dsp:cNvSpPr/>
      </dsp:nvSpPr>
      <dsp:spPr>
        <a:xfrm>
          <a:off x="117061" y="3759116"/>
          <a:ext cx="2585176" cy="109085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Final Round</a:t>
          </a:r>
        </a:p>
      </dsp:txBody>
      <dsp:txXfrm>
        <a:off x="170312" y="3812367"/>
        <a:ext cx="2478674" cy="9843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C63D746-0AAB-4698-A741-00F783F7720D}" type="datetimeFigureOut">
              <a:rPr lang="en-US" smtClean="0"/>
              <a:pPr/>
              <a:t>11/20/2018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018CBD-209C-44A4-AEBF-177F9FC5499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1E730EA-8406-473F-BCE4-C3CE74DE06CF}" type="slidenum">
              <a:rPr lang="en-AU"/>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E730EA-8406-473F-BCE4-C3CE74DE06CF}" type="slidenum">
              <a:rPr lang="en-AU" smtClean="0"/>
              <a:pPr/>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pPr eaLnBrk="1" hangingPunct="1"/>
            <a:r>
              <a:rPr lang="en-US">
                <a:latin typeface="Times-Roman" charset="0"/>
                <a:ea typeface="ＭＳ Ｐゴシック"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atin typeface="Helvetica" charset="0"/>
                <a:ea typeface="ＭＳ Ｐゴシック" pitchFamily="34" charset="-128"/>
              </a:rPr>
              <a:t> </a:t>
            </a:r>
            <a:r>
              <a:rPr lang="en-US">
                <a:latin typeface="Times-Roman" charset="0"/>
                <a:ea typeface="ＭＳ Ｐゴシック" pitchFamily="34" charset="-128"/>
              </a:rPr>
              <a:t>State is copied to an output.</a:t>
            </a:r>
          </a:p>
          <a:p>
            <a:pPr eaLnBrk="1" hangingPunct="1"/>
            <a:r>
              <a:rPr lang="en-US">
                <a:latin typeface="Arial" pitchFamily="34" charset="0"/>
                <a:ea typeface="ＭＳ Ｐゴシック" pitchFamily="34" charset="-128"/>
              </a:rPr>
              <a:t>The key is expanded into 44/52/60 lots of 32-bit words (see later), with 4 used in each round.</a:t>
            </a:r>
          </a:p>
          <a:p>
            <a:pPr eaLnBrk="1" hangingPunct="1"/>
            <a:r>
              <a:rPr lang="en-US">
                <a:latin typeface="Arial" pitchFamily="34" charset="0"/>
                <a:ea typeface="ＭＳ Ｐゴシック" pitchFamily="34" charset="-128"/>
              </a:rPr>
              <a:t>The data computation then consists of an “add round key” step, then 9/11/13 rounds with all 4 steps, and a final 10</a:t>
            </a:r>
            <a:r>
              <a:rPr lang="en-US" baseline="30000">
                <a:latin typeface="Arial" pitchFamily="34" charset="0"/>
                <a:ea typeface="ＭＳ Ｐゴシック" pitchFamily="34" charset="-128"/>
              </a:rPr>
              <a:t>th</a:t>
            </a:r>
            <a:r>
              <a:rPr lang="en-US">
                <a:latin typeface="Arial" pitchFamily="34" charset="0"/>
                <a:ea typeface="ＭＳ Ｐゴシック" pitchFamily="34" charset="-128"/>
              </a:rPr>
              <a:t>/12</a:t>
            </a:r>
            <a:r>
              <a:rPr lang="en-US" baseline="30000">
                <a:latin typeface="Arial" pitchFamily="34" charset="0"/>
                <a:ea typeface="ＭＳ Ｐゴシック" pitchFamily="34" charset="-128"/>
              </a:rPr>
              <a:t>th</a:t>
            </a:r>
            <a:r>
              <a:rPr lang="en-US">
                <a:latin typeface="Arial" pitchFamily="34" charset="0"/>
                <a:ea typeface="ＭＳ Ｐゴシック" pitchFamily="34" charset="-128"/>
              </a:rPr>
              <a:t>/14</a:t>
            </a:r>
            <a:r>
              <a:rPr lang="en-US" baseline="30000">
                <a:latin typeface="Arial" pitchFamily="34" charset="0"/>
                <a:ea typeface="ＭＳ Ｐゴシック" pitchFamily="34" charset="-128"/>
              </a:rPr>
              <a:t>th</a:t>
            </a:r>
            <a:r>
              <a:rPr lang="en-US">
                <a:latin typeface="Arial" pitchFamily="34" charset="0"/>
                <a:ea typeface="ＭＳ Ｐゴシック"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atin typeface="Arial" pitchFamily="34" charset="0"/>
              <a:ea typeface="ＭＳ Ｐゴシック" pitchFamily="34" charset="-128"/>
            </a:endParaRPr>
          </a:p>
          <a:p>
            <a:pPr eaLnBrk="1" hangingPunct="1"/>
            <a:endParaRPr lang="en-US">
              <a:latin typeface="Arial" pitchFamily="34" charset="0"/>
              <a:ea typeface="ＭＳ Ｐゴシック" pitchFamily="34" charset="-128"/>
            </a:endParaRPr>
          </a:p>
        </p:txBody>
      </p:sp>
      <p:sp>
        <p:nvSpPr>
          <p:cNvPr id="31748" name="Slide Number Placeholder 3"/>
          <p:cNvSpPr>
            <a:spLocks noGrp="1"/>
          </p:cNvSpPr>
          <p:nvPr>
            <p:ph type="sldNum" sz="quarter" idx="5"/>
          </p:nvPr>
        </p:nvSpPr>
        <p:spPr>
          <a:noFill/>
        </p:spPr>
        <p:txBody>
          <a:bodyPr/>
          <a:lstStyle/>
          <a:p>
            <a:fld id="{1A7EAD9F-B2D4-4379-85BC-076F42C31025}" type="slidenum">
              <a:rPr lang="en-AU"/>
              <a:pPr/>
              <a:t>11</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F317383-6B60-4046-8807-DDA5CAE266E6}" type="slidenum">
              <a:rPr lang="en-AU"/>
              <a:pPr/>
              <a:t>12</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rPr>
              <a:t>Stallings Figure 5.1 s</a:t>
            </a:r>
            <a:r>
              <a:rPr lang="en-US">
                <a:latin typeface="Times-Roman" charset="0"/>
                <a:ea typeface="ＭＳ Ｐゴシック" pitchFamily="34" charset="-128"/>
              </a:rPr>
              <a:t>hows the overall structure of AES, as detailed on the previous slide.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E730EA-8406-473F-BCE4-C3CE74DE06CF}" type="slidenum">
              <a:rPr lang="en-AU" smtClean="0"/>
              <a:pPr/>
              <a:t>13</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18E0C84-72FA-43AC-999E-5E5F80686893}" type="slidenum">
              <a:rPr lang="en-AU"/>
              <a:pPr/>
              <a:t>18</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rPr>
              <a:t>The </a:t>
            </a:r>
            <a:r>
              <a:rPr lang="en-US">
                <a:latin typeface="Times-Roman" charset="0"/>
                <a:ea typeface="ＭＳ Ｐゴシック" pitchFamily="34" charset="-128"/>
              </a:rPr>
              <a:t>ShiftRows stage </a:t>
            </a:r>
            <a:r>
              <a:rPr lang="en-US">
                <a:latin typeface="Arial" pitchFamily="34" charset="0"/>
                <a:ea typeface="ＭＳ Ｐゴシック" pitchFamily="34" charset="-128"/>
              </a:rPr>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atin typeface="Times-Roman" charset="0"/>
                <a:ea typeface="ＭＳ Ｐゴシック" pitchFamily="34" charset="-128"/>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latin typeface="Arial" pitchFamily="34" charset="0"/>
              <a:ea typeface="ＭＳ Ｐゴシック" pitchFamily="34" charset="-128"/>
            </a:endParaRPr>
          </a:p>
          <a:p>
            <a:pPr eaLnBrk="1" hangingPunct="1"/>
            <a:endParaRPr lang="en-AU">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441D422-F1E5-4520-BF01-6A77C3538F1C}" type="slidenum">
              <a:rPr lang="en-AU"/>
              <a:pPr/>
              <a:t>19</a:t>
            </a:fld>
            <a:endParaRPr lang="en-AU"/>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AU">
                <a:latin typeface="Arial" pitchFamily="34" charset="0"/>
                <a:ea typeface="ＭＳ Ｐゴシック" pitchFamily="34" charset="-128"/>
              </a:rPr>
              <a:t>Stalling Figure 5.5a illustrates the Shift Rows permutation.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49B464A-A9CF-48E2-A01C-281C6E29D5BA}" type="slidenum">
              <a:rPr lang="en-AU"/>
              <a:pPr/>
              <a:t>21</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rPr>
              <a:t>The </a:t>
            </a:r>
            <a:r>
              <a:rPr lang="en-US">
                <a:latin typeface="Times-Roman" charset="0"/>
                <a:ea typeface="ＭＳ Ｐゴシック" pitchFamily="34" charset="-128"/>
              </a:rPr>
              <a:t>MixColumns stage is a substitution that makes use of arithmetic over GF</a:t>
            </a:r>
            <a:r>
              <a:rPr lang="en-US">
                <a:latin typeface="Helvetica" charset="0"/>
                <a:ea typeface="ＭＳ Ｐゴシック" pitchFamily="34" charset="-128"/>
              </a:rPr>
              <a:t>(2^8). </a:t>
            </a:r>
            <a:r>
              <a:rPr lang="en-US">
                <a:latin typeface="Times-Roman" charset="0"/>
                <a:ea typeface="ＭＳ Ｐゴシック" pitchFamily="34" charset="-128"/>
              </a:rPr>
              <a:t>Each byte of a column is mapped into a new value that is a function of all four bytes in that column. </a:t>
            </a:r>
            <a:r>
              <a:rPr lang="en-US">
                <a:latin typeface="Arial" pitchFamily="34" charset="0"/>
                <a:ea typeface="ＭＳ Ｐゴシック" pitchFamily="34" charset="-128"/>
              </a:rPr>
              <a:t>It is designed as a matrix multiplication where each byte is treated as a polynomial in GF(2</a:t>
            </a:r>
            <a:r>
              <a:rPr lang="en-US" baseline="30000">
                <a:latin typeface="Arial" pitchFamily="34" charset="0"/>
                <a:ea typeface="ＭＳ Ｐゴシック" pitchFamily="34" charset="-128"/>
              </a:rPr>
              <a:t>8</a:t>
            </a:r>
            <a:r>
              <a:rPr lang="en-US">
                <a:latin typeface="Arial" pitchFamily="34" charset="0"/>
                <a:ea typeface="ＭＳ Ｐゴシック" pitchFamily="34" charset="-128"/>
              </a:rPr>
              <a:t>). The inverse used for decryption involves a different set of constants.</a:t>
            </a:r>
          </a:p>
          <a:p>
            <a:pPr eaLnBrk="1" hangingPunct="1"/>
            <a:r>
              <a:rPr lang="en-US">
                <a:latin typeface="Arial" pitchFamily="34" charset="0"/>
                <a:ea typeface="ＭＳ Ｐゴシック" pitchFamily="34" charset="-128"/>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a:latin typeface="Arial" pitchFamily="34" charset="0"/>
              <a:ea typeface="ＭＳ Ｐゴシック" pitchFamily="34" charset="-128"/>
            </a:endParaRPr>
          </a:p>
          <a:p>
            <a:pPr eaLnBrk="1" hangingPunct="1"/>
            <a:endParaRPr lang="en-US">
              <a:latin typeface="Arial" pitchFamily="34" charset="0"/>
              <a:ea typeface="ＭＳ Ｐゴシック" pitchFamily="34" charset="-128"/>
            </a:endParaRPr>
          </a:p>
          <a:p>
            <a:pPr eaLnBrk="1" hangingPunct="1"/>
            <a:endParaRPr lang="en-AU">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808AF0F-5A8A-4ADD-9492-FFC3D8E3E379}" type="slidenum">
              <a:rPr lang="en-AU"/>
              <a:pPr/>
              <a:t>22</a:t>
            </a:fld>
            <a:endParaRPr lang="en-AU"/>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AU" dirty="0">
                <a:latin typeface="Arial" pitchFamily="34" charset="0"/>
                <a:ea typeface="ＭＳ Ｐゴシック" pitchFamily="34" charset="-128"/>
              </a:rPr>
              <a:t>Stalling Figure 5.5b illustrates the Mix Columns transformation.</a:t>
            </a:r>
          </a:p>
          <a:p>
            <a:pPr eaLnBrk="1" hangingPunct="1"/>
            <a:r>
              <a:rPr lang="en-AU" dirty="0">
                <a:latin typeface="Arial" pitchFamily="34" charset="0"/>
                <a:ea typeface="ＭＳ Ｐゴシック" pitchFamily="34" charset="-128"/>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dirty="0">
                <a:latin typeface="Arial" pitchFamily="34" charset="0"/>
                <a:ea typeface="ＭＳ Ｐゴシック" pitchFamily="34" charset="-128"/>
              </a:rPr>
              <a:t>The decryption computation requires the use of the inverse of the matrix, which has larger </a:t>
            </a:r>
            <a:r>
              <a:rPr lang="en-US" dirty="0">
                <a:latin typeface="Arial" pitchFamily="34" charset="0"/>
                <a:ea typeface="ＭＳ Ｐゴシック" pitchFamily="34" charset="-128"/>
              </a:rPr>
              <a:t>coefficients, and is thus potentially a little harder &amp; slower to implement.</a:t>
            </a:r>
          </a:p>
          <a:p>
            <a:pPr eaLnBrk="1" hangingPunct="1"/>
            <a:r>
              <a:rPr lang="en-US" dirty="0">
                <a:latin typeface="Arial" pitchFamily="34" charset="0"/>
                <a:ea typeface="ＭＳ Ｐゴシック" pitchFamily="34" charset="-128"/>
              </a:rPr>
              <a:t>The designers &amp; the AES standard provide an alternate </a:t>
            </a:r>
            <a:r>
              <a:rPr lang="en-US" dirty="0" err="1">
                <a:latin typeface="Arial" pitchFamily="34" charset="0"/>
                <a:ea typeface="ＭＳ Ｐゴシック" pitchFamily="34" charset="-128"/>
              </a:rPr>
              <a:t>characterisation</a:t>
            </a:r>
            <a:r>
              <a:rPr lang="en-US" dirty="0">
                <a:latin typeface="Arial" pitchFamily="34" charset="0"/>
                <a:ea typeface="ＭＳ Ｐゴシック" pitchFamily="34" charset="-128"/>
              </a:rPr>
              <a:t> of Mix Columns, which treats each column of State to be a four-term polynomial with coefficients in GF(2</a:t>
            </a:r>
            <a:r>
              <a:rPr lang="en-US" baseline="30000" dirty="0">
                <a:latin typeface="Arial" pitchFamily="34" charset="0"/>
                <a:ea typeface="ＭＳ Ｐゴシック" pitchFamily="34" charset="-128"/>
              </a:rPr>
              <a:t>8</a:t>
            </a:r>
            <a:r>
              <a:rPr lang="en-US" dirty="0">
                <a:latin typeface="Arial" pitchFamily="34" charset="0"/>
                <a:ea typeface="ＭＳ Ｐゴシック" pitchFamily="34" charset="-128"/>
              </a:rPr>
              <a:t>). Each column is multiplied by a fixed polynomial a(x) given in Stallings </a:t>
            </a:r>
            <a:r>
              <a:rPr lang="en-US" dirty="0" err="1">
                <a:latin typeface="Arial" pitchFamily="34" charset="0"/>
                <a:ea typeface="ＭＳ Ｐゴシック" pitchFamily="34" charset="-128"/>
              </a:rPr>
              <a:t>eqn</a:t>
            </a:r>
            <a:r>
              <a:rPr lang="en-US" dirty="0">
                <a:latin typeface="Arial" pitchFamily="34" charset="0"/>
                <a:ea typeface="ＭＳ Ｐゴシック" pitchFamily="34" charset="-128"/>
              </a:rPr>
              <a:t> 5.7. Whilst this is useful for analysis of the stage, the matrix description is all that’s required for implementation.</a:t>
            </a:r>
            <a:endParaRPr lang="en-AU" dirty="0">
              <a:latin typeface="Arial" pitchFamily="34" charset="0"/>
              <a:ea typeface="ＭＳ Ｐゴシック" pitchFamily="34" charset="-128"/>
            </a:endParaRPr>
          </a:p>
          <a:p>
            <a:pPr eaLnBrk="1" hangingPunct="1"/>
            <a:endParaRPr lang="en-AU" dirty="0">
              <a:latin typeface="Arial"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CD6CF5E-3FAB-46EE-8C05-861FE42F0B69}" type="slidenum">
              <a:rPr lang="en-AU"/>
              <a:pPr/>
              <a:t>23</a:t>
            </a:fld>
            <a:endParaRPr lang="en-A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rPr>
              <a:t>Lastly is the </a:t>
            </a:r>
            <a:r>
              <a:rPr lang="en-AU">
                <a:latin typeface="Arial" pitchFamily="34" charset="0"/>
                <a:ea typeface="ＭＳ Ｐゴシック" pitchFamily="34" charset="-128"/>
              </a:rPr>
              <a:t>Add Round Key</a:t>
            </a:r>
            <a:r>
              <a:rPr lang="en-US">
                <a:latin typeface="Arial" pitchFamily="34" charset="0"/>
                <a:ea typeface="ＭＳ Ｐゴシック" pitchFamily="34" charset="-128"/>
              </a:rPr>
              <a:t> stage which </a:t>
            </a:r>
            <a:r>
              <a:rPr lang="en-US">
                <a:latin typeface="Times-Roman" charset="0"/>
                <a:ea typeface="ＭＳ Ｐゴシック" pitchFamily="34" charset="-128"/>
              </a:rPr>
              <a:t>is a simple bitwise XOR of the current block with a portion of the expanded </a:t>
            </a:r>
            <a:r>
              <a:rPr lang="en-US">
                <a:latin typeface="Arial" pitchFamily="34" charset="0"/>
                <a:ea typeface="ＭＳ Ｐゴシック" pitchFamily="34" charset="-128"/>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E583A38-505A-4596-AAF1-207A8841997D}" type="slidenum">
              <a:rPr lang="en-AU"/>
              <a:pPr/>
              <a:t>24</a:t>
            </a:fld>
            <a:endParaRPr lang="en-AU"/>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rPr>
              <a:t>Stallings Figure 5.4b illustrates the </a:t>
            </a:r>
            <a:r>
              <a:rPr lang="en-AU">
                <a:latin typeface="Arial" pitchFamily="34" charset="0"/>
                <a:ea typeface="ＭＳ Ｐゴシック" pitchFamily="34" charset="-128"/>
              </a:rPr>
              <a:t>Add Round Key stage</a:t>
            </a:r>
            <a:r>
              <a:rPr lang="en-US">
                <a:latin typeface="Arial" pitchFamily="34" charset="0"/>
                <a:ea typeface="ＭＳ Ｐゴシック" pitchFamily="34" charset="-128"/>
              </a:rPr>
              <a:t>, which like </a:t>
            </a:r>
            <a:r>
              <a:rPr lang="en-AU">
                <a:latin typeface="Arial" pitchFamily="34" charset="0"/>
                <a:ea typeface="ＭＳ Ｐゴシック" pitchFamily="34" charset="-128"/>
              </a:rPr>
              <a:t>Byte Substitution, operates on each byte of state independently.</a:t>
            </a:r>
          </a:p>
          <a:p>
            <a:pPr eaLnBrk="1" hangingPunct="1"/>
            <a:endParaRPr lang="en-US">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5F46601-E789-452D-8C29-3A6C10419D03}" type="slidenum">
              <a:rPr lang="en-AU"/>
              <a:pPr/>
              <a:t>27</a:t>
            </a:fld>
            <a:endParaRPr lang="en-AU"/>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latin typeface="Times-Roman" charset="0"/>
                <a:ea typeface="ＭＳ Ｐゴシック" pitchFamily="34" charset="-128"/>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atin typeface="Times-Roman" charset="0"/>
                <a:ea typeface="ＭＳ Ｐゴシック" pitchFamily="34" charset="-128"/>
              </a:rPr>
              <a:t>The developers of Rijndael believe that this compact, efficient implementation was probably one of the most important factors in the selection of Rijndael for AES.</a:t>
            </a:r>
            <a:r>
              <a:rPr lang="en-US">
                <a:latin typeface="Helvetica" charset="0"/>
                <a:ea typeface="ＭＳ Ｐゴシック" pitchFamily="34" charset="-128"/>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E730EA-8406-473F-BCE4-C3CE74DE06CF}" type="slidenum">
              <a:rPr lang="en-AU" smtClean="0"/>
              <a:pPr/>
              <a:t>2</a:t>
            </a:fld>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E730EA-8406-473F-BCE4-C3CE74DE06CF}" type="slidenum">
              <a:rPr lang="en-AU" smtClean="0"/>
              <a:pPr/>
              <a:t>30</a:t>
            </a:fld>
            <a:endParaRPr lang="en-AU"/>
          </a:p>
        </p:txBody>
      </p:sp>
    </p:spTree>
    <p:extLst>
      <p:ext uri="{BB962C8B-B14F-4D97-AF65-F5344CB8AC3E}">
        <p14:creationId xmlns:p14="http://schemas.microsoft.com/office/powerpoint/2010/main" val="246307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D42CA53E-5AC5-49F9-A1A2-F54E8F11D8BD}" type="slidenum">
              <a:rPr lang="en-AU"/>
              <a:pPr/>
              <a:t>3</a:t>
            </a:fld>
            <a:endParaRPr lang="en-AU"/>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a:latin typeface="Times-Roman" charset="0"/>
                <a:ea typeface="ＭＳ Ｐゴシック" pitchFamily="34" charset="-128"/>
              </a:rPr>
              <a:t>The Advanced Encryption Standard (AES) was published by NIST (National Institute of Standards and Technology) in 2001. AES is a symmetric block cipher that is intended to replace DES as the approved standard for a wide range of applications.</a:t>
            </a:r>
            <a:r>
              <a:rPr lang="en-AU" dirty="0">
                <a:latin typeface="Arial" pitchFamily="34" charset="0"/>
                <a:ea typeface="ＭＳ Ｐゴシック" pitchFamily="34" charset="-128"/>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dirty="0">
                <a:latin typeface="Times-Roman" charset="0"/>
                <a:ea typeface="ＭＳ Ｐゴシック" pitchFamily="34" charset="-128"/>
              </a:rPr>
              <a:t>In a first round of evaluation, 15 proposed algorithms were accepted. A second round narrowed the field to 5 algorithms. NIST completed its evaluation process and published a final standard (FIPS PUB 197) in November of 2001. NIST selected </a:t>
            </a:r>
            <a:r>
              <a:rPr lang="en-US" dirty="0" err="1">
                <a:latin typeface="Times-Roman" charset="0"/>
                <a:ea typeface="ＭＳ Ｐゴシック" pitchFamily="34" charset="-128"/>
              </a:rPr>
              <a:t>Rijndael</a:t>
            </a:r>
            <a:r>
              <a:rPr lang="en-US" dirty="0">
                <a:latin typeface="Times-Roman" charset="0"/>
                <a:ea typeface="ＭＳ Ｐゴシック" pitchFamily="34" charset="-128"/>
              </a:rPr>
              <a:t> as the proposed AES algorithm. The two researchers who developed and submitted </a:t>
            </a:r>
            <a:r>
              <a:rPr lang="en-US" dirty="0" err="1">
                <a:latin typeface="Times-Roman" charset="0"/>
                <a:ea typeface="ＭＳ Ｐゴシック" pitchFamily="34" charset="-128"/>
              </a:rPr>
              <a:t>Rijndael</a:t>
            </a:r>
            <a:r>
              <a:rPr lang="en-US" dirty="0">
                <a:latin typeface="Times-Roman" charset="0"/>
                <a:ea typeface="ＭＳ Ｐゴシック" pitchFamily="34" charset="-128"/>
              </a:rPr>
              <a:t> for the AES are both cryptographers from Belgium: Dr. Joan </a:t>
            </a:r>
            <a:r>
              <a:rPr lang="en-US" dirty="0" err="1">
                <a:latin typeface="Times-Roman" charset="0"/>
                <a:ea typeface="ＭＳ Ｐゴシック" pitchFamily="34" charset="-128"/>
              </a:rPr>
              <a:t>Daemen</a:t>
            </a:r>
            <a:r>
              <a:rPr lang="en-US" dirty="0">
                <a:latin typeface="Times-Roman" charset="0"/>
                <a:ea typeface="ＭＳ Ｐゴシック" pitchFamily="34" charset="-128"/>
              </a:rPr>
              <a:t> and </a:t>
            </a:r>
            <a:r>
              <a:rPr lang="en-US" dirty="0" err="1">
                <a:latin typeface="Times-Roman" charset="0"/>
                <a:ea typeface="ＭＳ Ｐゴシック" pitchFamily="34" charset="-128"/>
              </a:rPr>
              <a:t>Dr.Vincent</a:t>
            </a:r>
            <a:r>
              <a:rPr lang="en-US" dirty="0">
                <a:latin typeface="Times-Roman" charset="0"/>
                <a:ea typeface="ＭＳ Ｐゴシック" pitchFamily="34" charset="-128"/>
              </a:rPr>
              <a:t> </a:t>
            </a:r>
            <a:r>
              <a:rPr lang="en-US" dirty="0" err="1">
                <a:latin typeface="Times-Roman" charset="0"/>
                <a:ea typeface="ＭＳ Ｐゴシック" pitchFamily="34" charset="-128"/>
              </a:rPr>
              <a:t>Rijmen</a:t>
            </a:r>
            <a:r>
              <a:rPr lang="en-US" dirty="0">
                <a:latin typeface="Times-Roman" charset="0"/>
                <a:ea typeface="ＭＳ Ｐゴシック" pitchFamily="34" charset="-128"/>
              </a:rPr>
              <a:t>. </a:t>
            </a:r>
            <a:endParaRPr lang="en-AU" dirty="0">
              <a:latin typeface="Times-Roman"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A5FDD01-72C6-4D0E-883D-765D552EDF0E}" type="slidenum">
              <a:rPr lang="en-AU"/>
              <a:pPr/>
              <a:t>4</a:t>
            </a:fld>
            <a:endParaRPr lang="en-AU"/>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rPr>
              <a:t>Listed above are NIST’s requirements for the AES candidate submissions. </a:t>
            </a:r>
            <a:r>
              <a:rPr lang="en-US">
                <a:latin typeface="Times-Roman" charset="0"/>
                <a:ea typeface="ＭＳ Ｐゴシック" pitchFamily="34" charset="-128"/>
              </a:rPr>
              <a:t>These criteria span the range of concerns for the practical application of modern symmetric block ciphers.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116544BE-49C0-4C15-B29C-33A455DF2C70}" type="slidenum">
              <a:rPr lang="en-AU"/>
              <a:pPr/>
              <a:t>5</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dirty="0">
                <a:latin typeface="Times-Roman" charset="0"/>
                <a:ea typeface="ＭＳ Ｐゴシック" pitchFamily="34" charset="-128"/>
              </a:rPr>
              <a:t>In fact, two set of criteria evolved. When NIST issued its original request for candidate algorithm nominations in 1997, the request stated that candidate algorithms would be compared based on the factors shown in Stallings Table5.1, which were used </a:t>
            </a:r>
            <a:r>
              <a:rPr lang="en-US" dirty="0">
                <a:latin typeface="Arial" pitchFamily="34" charset="0"/>
                <a:ea typeface="ＭＳ Ｐゴシック" pitchFamily="34" charset="-128"/>
              </a:rPr>
              <a:t>to evaluate field of 15 candidates to select shortlist of 5. These </a:t>
            </a:r>
            <a:r>
              <a:rPr lang="en-US" dirty="0">
                <a:latin typeface="Times-Roman" charset="0"/>
                <a:ea typeface="ＭＳ Ｐゴシック" pitchFamily="34" charset="-128"/>
              </a:rPr>
              <a:t>had categories of security, cost, and </a:t>
            </a:r>
            <a:r>
              <a:rPr lang="en-US" dirty="0">
                <a:latin typeface="Arial" pitchFamily="34" charset="0"/>
                <a:ea typeface="ＭＳ Ｐゴシック" pitchFamily="34" charset="-128"/>
              </a:rPr>
              <a:t>algorithm &amp; implementation characteristics.</a:t>
            </a:r>
            <a:endParaRPr lang="en-US" dirty="0">
              <a:latin typeface="Times-Roman" charset="0"/>
              <a:ea typeface="ＭＳ Ｐゴシック" pitchFamily="34" charset="-128"/>
            </a:endParaRPr>
          </a:p>
          <a:p>
            <a:pPr eaLnBrk="1" hangingPunct="1"/>
            <a:r>
              <a:rPr lang="en-US" dirty="0">
                <a:latin typeface="Arial" pitchFamily="34" charset="0"/>
                <a:ea typeface="ＭＳ Ｐゴシック" pitchFamily="34" charset="-128"/>
              </a:rPr>
              <a:t>The final criteria evolved during the evaluation process, and were used to select </a:t>
            </a:r>
            <a:r>
              <a:rPr lang="en-US" dirty="0" err="1">
                <a:latin typeface="Arial" pitchFamily="34" charset="0"/>
                <a:ea typeface="ＭＳ Ｐゴシック" pitchFamily="34" charset="-128"/>
              </a:rPr>
              <a:t>Rijndael</a:t>
            </a:r>
            <a:r>
              <a:rPr lang="en-US" dirty="0">
                <a:latin typeface="Arial" pitchFamily="34" charset="0"/>
                <a:ea typeface="ＭＳ Ｐゴシック" pitchFamily="34" charset="-128"/>
              </a:rPr>
              <a:t> from that short-list, and more details are given in Stallings Table 5.2, with categories of: general security, ease of software &amp; hardware implementation, implementation attacks, &amp; flexibility (in en/decrypt, keying, other factors).</a:t>
            </a:r>
            <a:endParaRPr lang="en-AU" dirty="0">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2BF6E60-3546-4881-9910-3C7B578769D0}" type="slidenum">
              <a:rPr lang="en-AU"/>
              <a:pPr/>
              <a:t>6</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latin typeface="Arial" pitchFamily="34" charset="0"/>
                <a:ea typeface="ＭＳ Ｐゴシック" pitchFamily="34" charset="-128"/>
              </a:rPr>
              <a:t>The AES shortlist of 5 ciphers was as shown. Note mix of commercial (MARS, RC6, Twofish) verses academic (Rijndael, Serpent) proposals, sourced from various countries.</a:t>
            </a:r>
          </a:p>
          <a:p>
            <a:pPr eaLnBrk="1" hangingPunct="1"/>
            <a:r>
              <a:rPr lang="en-US">
                <a:latin typeface="Arial" pitchFamily="34" charset="0"/>
                <a:ea typeface="ＭＳ Ｐゴシック" pitchFamily="34" charset="-128"/>
              </a:rPr>
              <a:t>All were thought to be good – it came down to the best balance of attributes to meet criteria, in particular the balance between speed, security &amp; flexibility.</a:t>
            </a:r>
          </a:p>
          <a:p>
            <a:pPr eaLnBrk="1" hangingPunct="1"/>
            <a:endParaRPr lang="en-AU">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3189EA2-1C1F-4F27-A42F-2509EF67A51D}" type="slidenum">
              <a:rPr lang="en-AU"/>
              <a:pPr/>
              <a:t>7</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a:latin typeface="Times-Roman" charset="0"/>
                <a:ea typeface="ＭＳ Ｐゴシック" pitchFamily="34" charset="-128"/>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latin typeface="Arial" pitchFamily="34" charset="0"/>
                <a:ea typeface="ＭＳ Ｐゴシック" pitchFamily="34" charset="-128"/>
              </a:rPr>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atin typeface="Times-Roman" charset="0"/>
                <a:ea typeface="ＭＳ Ｐゴシック" pitchFamily="34" charset="-128"/>
              </a:rPr>
              <a:t>Resistance against all known attacks, Speed and code compactness on a wide range of platforms, &amp; Design simplicity.</a:t>
            </a:r>
            <a:endParaRPr lang="en-US">
              <a:latin typeface="Arial" pitchFamily="34" charset="0"/>
              <a:ea typeface="ＭＳ Ｐゴシック" pitchFamily="34" charset="-128"/>
            </a:endParaRPr>
          </a:p>
          <a:p>
            <a:pPr eaLnBrk="1" hangingPunct="1"/>
            <a:endParaRPr lang="en-US">
              <a:latin typeface="Arial" pitchFamily="34" charset="0"/>
              <a:ea typeface="ＭＳ Ｐゴシック" pitchFamily="34" charset="-128"/>
            </a:endParaRPr>
          </a:p>
          <a:p>
            <a:pPr eaLnBrk="1" hangingPunct="1"/>
            <a:endParaRPr lang="en-AU">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E730EA-8406-473F-BCE4-C3CE74DE06CF}" type="slidenum">
              <a:rPr lang="en-AU" smtClean="0"/>
              <a:pPr/>
              <a:t>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p:spPr>
        <p:txBody>
          <a:bodyPr/>
          <a:lstStyle/>
          <a:p>
            <a:pPr eaLnBrk="1" hangingPunct="1"/>
            <a:r>
              <a:rPr lang="en-US">
                <a:latin typeface="Times-Roman" charset="0"/>
                <a:ea typeface="ＭＳ Ｐゴシック"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atin typeface="Helvetica" charset="0"/>
                <a:ea typeface="ＭＳ Ｐゴシック" pitchFamily="34" charset="-128"/>
              </a:rPr>
              <a:t> </a:t>
            </a:r>
            <a:r>
              <a:rPr lang="en-US">
                <a:latin typeface="Times-Roman" charset="0"/>
                <a:ea typeface="ＭＳ Ｐゴシック" pitchFamily="34" charset="-128"/>
              </a:rPr>
              <a:t>State is copied to an output.</a:t>
            </a:r>
          </a:p>
          <a:p>
            <a:pPr eaLnBrk="1" hangingPunct="1"/>
            <a:r>
              <a:rPr lang="en-US">
                <a:latin typeface="Arial" pitchFamily="34" charset="0"/>
                <a:ea typeface="ＭＳ Ｐゴシック" pitchFamily="34" charset="-128"/>
              </a:rPr>
              <a:t>The key is expanded into 44/52/60 lots of 32-bit words (see later), with 4 used in each round.</a:t>
            </a:r>
          </a:p>
          <a:p>
            <a:pPr eaLnBrk="1" hangingPunct="1"/>
            <a:r>
              <a:rPr lang="en-US">
                <a:latin typeface="Arial" pitchFamily="34" charset="0"/>
                <a:ea typeface="ＭＳ Ｐゴシック" pitchFamily="34" charset="-128"/>
              </a:rPr>
              <a:t>The data computation then consists of an “add round key” step, then 9/11/13 rounds with all 4 steps, and a final 10</a:t>
            </a:r>
            <a:r>
              <a:rPr lang="en-US" baseline="30000">
                <a:latin typeface="Arial" pitchFamily="34" charset="0"/>
                <a:ea typeface="ＭＳ Ｐゴシック" pitchFamily="34" charset="-128"/>
              </a:rPr>
              <a:t>th</a:t>
            </a:r>
            <a:r>
              <a:rPr lang="en-US">
                <a:latin typeface="Arial" pitchFamily="34" charset="0"/>
                <a:ea typeface="ＭＳ Ｐゴシック" pitchFamily="34" charset="-128"/>
              </a:rPr>
              <a:t>/12</a:t>
            </a:r>
            <a:r>
              <a:rPr lang="en-US" baseline="30000">
                <a:latin typeface="Arial" pitchFamily="34" charset="0"/>
                <a:ea typeface="ＭＳ Ｐゴシック" pitchFamily="34" charset="-128"/>
              </a:rPr>
              <a:t>th</a:t>
            </a:r>
            <a:r>
              <a:rPr lang="en-US">
                <a:latin typeface="Arial" pitchFamily="34" charset="0"/>
                <a:ea typeface="ＭＳ Ｐゴシック" pitchFamily="34" charset="-128"/>
              </a:rPr>
              <a:t>/14</a:t>
            </a:r>
            <a:r>
              <a:rPr lang="en-US" baseline="30000">
                <a:latin typeface="Arial" pitchFamily="34" charset="0"/>
                <a:ea typeface="ＭＳ Ｐゴシック" pitchFamily="34" charset="-128"/>
              </a:rPr>
              <a:t>th</a:t>
            </a:r>
            <a:r>
              <a:rPr lang="en-US">
                <a:latin typeface="Arial" pitchFamily="34" charset="0"/>
                <a:ea typeface="ＭＳ Ｐゴシック"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atin typeface="Arial" pitchFamily="34" charset="0"/>
              <a:ea typeface="ＭＳ Ｐゴシック" pitchFamily="34" charset="-128"/>
            </a:endParaRPr>
          </a:p>
          <a:p>
            <a:pPr eaLnBrk="1" hangingPunct="1"/>
            <a:endParaRPr lang="en-US">
              <a:latin typeface="Arial" pitchFamily="34" charset="0"/>
              <a:ea typeface="ＭＳ Ｐゴシック" pitchFamily="34" charset="-128"/>
            </a:endParaRPr>
          </a:p>
        </p:txBody>
      </p:sp>
      <p:sp>
        <p:nvSpPr>
          <p:cNvPr id="29700" name="Slide Number Placeholder 3"/>
          <p:cNvSpPr>
            <a:spLocks noGrp="1"/>
          </p:cNvSpPr>
          <p:nvPr>
            <p:ph type="sldNum" sz="quarter" idx="5"/>
          </p:nvPr>
        </p:nvSpPr>
        <p:spPr>
          <a:noFill/>
        </p:spPr>
        <p:txBody>
          <a:bodyPr/>
          <a:lstStyle/>
          <a:p>
            <a:fld id="{3C21E621-BD14-45E7-9B30-142161A855EC}" type="slidenum">
              <a:rPr lang="en-AU"/>
              <a:pPr/>
              <a:t>10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1" y="4039821"/>
            <a:ext cx="6566315" cy="1845096"/>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1" y="5872282"/>
            <a:ext cx="6566315" cy="814425"/>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94D76A7-1ECE-416B-8C05-C5D1B9ED1A57}"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7C0282B-2DC3-45A5-8976-305BF63FCEC5}"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B6CDE98-9B59-48EF-821F-A541ABECCD54}"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AB74DDA-EFFD-472A-B5E8-5077673E2EB8}" type="slidenum">
              <a:rPr lang="en-US" smtClean="0"/>
              <a:pPr/>
              <a:t>‹#›</a:t>
            </a:fld>
            <a:endParaRPr lang="en-US"/>
          </a:p>
        </p:txBody>
      </p:sp>
      <p:pic>
        <p:nvPicPr>
          <p:cNvPr id="7" name="Picture 6" descr="E:\websites\free-power-point-templates\2012\logos.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24200" y="5057854"/>
            <a:ext cx="1308430" cy="62804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1"/>
            <a:ext cx="8246070" cy="1189327"/>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800148"/>
            <a:ext cx="8246070" cy="4479339"/>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27C3B9E-E4F9-475D-8DB8-6DDC73F1544C}"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6" y="578507"/>
            <a:ext cx="5955495" cy="763525"/>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598079"/>
            <a:ext cx="5955495" cy="4681415"/>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DEC4DD6-CCDA-4184-8D98-1002DA17B418}"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EF3E840-C289-4589-A39D-5D6775B133B1}"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053B06F-E58E-4D0B-8705-55957ED795BB}"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8"/>
            <a:ext cx="8246071" cy="1018033"/>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2003753"/>
            <a:ext cx="4040188"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579114"/>
            <a:ext cx="4040188" cy="2850495"/>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1" y="2003753"/>
            <a:ext cx="4041775"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1" y="2579114"/>
            <a:ext cx="4041775" cy="2850495"/>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03FF157-36B2-4DDB-8370-F2920BF29552}"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B1A80B5-A165-47C9-B58B-7736BBF7A294}"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D620C3BD-6B60-4C76-AD0F-3BBC25543D97}"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F65ACE2-1503-430A-A9DD-4AC6FC11A39E}"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C4DD6-CCDA-4184-8D98-1002DA17B418}"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forms.fbi.gov/code" TargetMode="Externa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178695" y="0"/>
            <a:ext cx="6786610" cy="1845096"/>
          </a:xfrm>
        </p:spPr>
        <p:txBody>
          <a:bodyPr/>
          <a:lstStyle/>
          <a:p>
            <a:pPr eaLnBrk="1" hangingPunct="1"/>
            <a:r>
              <a:rPr lang="en-US" dirty="0">
                <a:solidFill>
                  <a:schemeClr val="bg1"/>
                </a:solidFill>
                <a:ea typeface="ＭＳ Ｐゴシック" pitchFamily="34" charset="-128"/>
              </a:rPr>
              <a:t>(AES)Advance Encryption Standard</a:t>
            </a:r>
          </a:p>
        </p:txBody>
      </p:sp>
    </p:spTree>
  </p:cSld>
  <p:clrMapOvr>
    <a:masterClrMapping/>
  </p:clrMapOvr>
  <p:transition>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ea typeface="ＭＳ Ｐゴシック" pitchFamily="34" charset="-128"/>
              </a:rPr>
              <a:t>Multiple rounds</a:t>
            </a:r>
            <a:endParaRPr lang="en-GB">
              <a:ea typeface="ＭＳ Ｐゴシック" pitchFamily="34" charset="-128"/>
            </a:endParaRPr>
          </a:p>
        </p:txBody>
      </p:sp>
      <p:sp>
        <p:nvSpPr>
          <p:cNvPr id="28676" name="Rectangle 3"/>
          <p:cNvSpPr>
            <a:spLocks noGrp="1" noChangeArrowheads="1"/>
          </p:cNvSpPr>
          <p:nvPr>
            <p:ph idx="1"/>
          </p:nvPr>
        </p:nvSpPr>
        <p:spPr>
          <a:xfrm>
            <a:off x="785786" y="1509706"/>
            <a:ext cx="7696200" cy="990600"/>
          </a:xfrm>
        </p:spPr>
        <p:txBody>
          <a:bodyPr/>
          <a:lstStyle/>
          <a:p>
            <a:pPr eaLnBrk="1" hangingPunct="1"/>
            <a:r>
              <a:rPr lang="en-US" sz="2000" dirty="0">
                <a:solidFill>
                  <a:srgbClr val="595959"/>
                </a:solidFill>
                <a:ea typeface="ＭＳ Ｐゴシック" pitchFamily="34" charset="-128"/>
              </a:rPr>
              <a:t>Rounds are (almost) identical</a:t>
            </a:r>
          </a:p>
          <a:p>
            <a:pPr lvl="1" eaLnBrk="1" hangingPunct="1"/>
            <a:r>
              <a:rPr lang="en-AU" sz="1800" dirty="0">
                <a:solidFill>
                  <a:srgbClr val="595959"/>
                </a:solidFill>
                <a:ea typeface="ＭＳ Ｐゴシック" pitchFamily="34" charset="-128"/>
              </a:rPr>
              <a:t>First and last round are a little different</a:t>
            </a:r>
          </a:p>
        </p:txBody>
      </p:sp>
      <p:sp>
        <p:nvSpPr>
          <p:cNvPr id="28675" name="Slide Number Placeholder 5"/>
          <p:cNvSpPr>
            <a:spLocks noGrp="1"/>
          </p:cNvSpPr>
          <p:nvPr>
            <p:ph type="sldNum" sz="quarter" idx="12"/>
          </p:nvPr>
        </p:nvSpPr>
        <p:spPr bwMode="auto">
          <a:noFill/>
          <a:ln>
            <a:miter lim="800000"/>
            <a:headEnd/>
            <a:tailEnd/>
          </a:ln>
        </p:spPr>
        <p:txBody>
          <a:bodyPr/>
          <a:lstStyle/>
          <a:p>
            <a:fld id="{AFE949E5-3D5B-4A7E-82C8-594438DCDB82}" type="slidenum">
              <a:rPr lang="en-GB"/>
              <a:pPr/>
              <a:t>10</a:t>
            </a:fld>
            <a:endParaRPr lang="en-GB"/>
          </a:p>
        </p:txBody>
      </p:sp>
      <p:pic>
        <p:nvPicPr>
          <p:cNvPr id="28677" name="Picture 12"/>
          <p:cNvPicPr>
            <a:picLocks noChangeAspect="1" noChangeArrowheads="1"/>
          </p:cNvPicPr>
          <p:nvPr/>
        </p:nvPicPr>
        <p:blipFill>
          <a:blip r:embed="rId3"/>
          <a:srcRect/>
          <a:stretch>
            <a:fillRect/>
          </a:stretch>
        </p:blipFill>
        <p:spPr bwMode="auto">
          <a:xfrm>
            <a:off x="762000" y="2209800"/>
            <a:ext cx="7596214" cy="4291034"/>
          </a:xfrm>
          <a:prstGeom prst="rect">
            <a:avLst/>
          </a:prstGeom>
          <a:noFill/>
          <a:ln w="9525">
            <a:noFill/>
            <a:miter lim="800000"/>
            <a:headEnd/>
            <a:tailEnd/>
          </a:ln>
        </p:spPr>
      </p:pic>
    </p:spTree>
  </p:cSld>
  <p:clrMapOvr>
    <a:masterClrMapping/>
  </p:clrMapOvr>
  <p:transition>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85784" y="214290"/>
            <a:ext cx="4000528" cy="1214438"/>
          </a:xfrm>
        </p:spPr>
        <p:txBody>
          <a:bodyPr>
            <a:normAutofit fontScale="90000"/>
          </a:bodyPr>
          <a:lstStyle/>
          <a:p>
            <a:pPr eaLnBrk="1" hangingPunct="1"/>
            <a:r>
              <a:rPr lang="en-AU" dirty="0">
                <a:solidFill>
                  <a:schemeClr val="bg1">
                    <a:lumMod val="95000"/>
                  </a:schemeClr>
                </a:solidFill>
                <a:ea typeface="ＭＳ Ｐゴシック" pitchFamily="34" charset="-128"/>
              </a:rPr>
              <a:t>High Level Description</a:t>
            </a:r>
            <a:endParaRPr lang="en-US" dirty="0">
              <a:solidFill>
                <a:schemeClr val="bg1">
                  <a:lumMod val="95000"/>
                </a:schemeClr>
              </a:solidFill>
              <a:ea typeface="ＭＳ Ｐゴシック" pitchFamily="34" charset="-128"/>
            </a:endParaRPr>
          </a:p>
        </p:txBody>
      </p:sp>
      <p:graphicFrame>
        <p:nvGraphicFramePr>
          <p:cNvPr id="5" name="Diagram 4"/>
          <p:cNvGraphicFramePr/>
          <p:nvPr/>
        </p:nvGraphicFramePr>
        <p:xfrm>
          <a:off x="71438" y="1714488"/>
          <a:ext cx="8786842"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4" name="Rectangle 5"/>
          <p:cNvSpPr>
            <a:spLocks noChangeArrowheads="1"/>
          </p:cNvSpPr>
          <p:nvPr/>
        </p:nvSpPr>
        <p:spPr bwMode="auto">
          <a:xfrm>
            <a:off x="5715000" y="5410200"/>
            <a:ext cx="1812925" cy="369888"/>
          </a:xfrm>
          <a:prstGeom prst="rect">
            <a:avLst/>
          </a:prstGeom>
          <a:solidFill>
            <a:srgbClr val="9ED3D7"/>
          </a:solidFill>
          <a:ln w="9525">
            <a:solidFill>
              <a:srgbClr val="595959"/>
            </a:solidFill>
            <a:miter lim="800000"/>
            <a:headEnd/>
            <a:tailEnd/>
          </a:ln>
        </p:spPr>
        <p:txBody>
          <a:bodyPr wrap="none">
            <a:spAutoFit/>
          </a:bodyPr>
          <a:lstStyle/>
          <a:p>
            <a:r>
              <a:rPr lang="en-US">
                <a:solidFill>
                  <a:srgbClr val="595959"/>
                </a:solidFill>
              </a:rPr>
              <a:t>No MixColumns </a:t>
            </a:r>
          </a:p>
        </p:txBody>
      </p:sp>
    </p:spTree>
  </p:cSld>
  <p:clrMapOvr>
    <a:masterClrMapping/>
  </p:clrMapOvr>
  <p:transition>
    <p:cover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a:ea typeface="ＭＳ Ｐゴシック" pitchFamily="34" charset="-128"/>
              </a:rPr>
              <a:t>Overall Structure</a:t>
            </a:r>
          </a:p>
        </p:txBody>
      </p:sp>
      <p:pic>
        <p:nvPicPr>
          <p:cNvPr id="32771" name="Picture 12"/>
          <p:cNvPicPr>
            <a:picLocks noChangeAspect="1" noChangeArrowheads="1"/>
          </p:cNvPicPr>
          <p:nvPr/>
        </p:nvPicPr>
        <p:blipFill>
          <a:blip r:embed="rId3"/>
          <a:srcRect/>
          <a:stretch>
            <a:fillRect/>
          </a:stretch>
        </p:blipFill>
        <p:spPr bwMode="auto">
          <a:xfrm>
            <a:off x="687388" y="1295400"/>
            <a:ext cx="7542212" cy="5313363"/>
          </a:xfrm>
          <a:prstGeom prst="rect">
            <a:avLst/>
          </a:prstGeom>
          <a:noFill/>
          <a:ln w="9525">
            <a:noFill/>
            <a:miter lim="800000"/>
            <a:headEnd/>
            <a:tailEnd/>
          </a:ln>
        </p:spPr>
      </p:pic>
    </p:spTree>
  </p:cSld>
  <p:clrMapOvr>
    <a:masterClrMapping/>
  </p:clrMapOvr>
  <p:transition>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ea typeface="ＭＳ Ｐゴシック" pitchFamily="34" charset="-128"/>
              </a:rPr>
              <a:t>128-bit values</a:t>
            </a:r>
            <a:endParaRPr lang="en-GB">
              <a:ea typeface="ＭＳ Ｐゴシック" pitchFamily="34" charset="-128"/>
            </a:endParaRPr>
          </a:p>
        </p:txBody>
      </p:sp>
      <p:sp>
        <p:nvSpPr>
          <p:cNvPr id="34820" name="Rectangle 3"/>
          <p:cNvSpPr>
            <a:spLocks noGrp="1" noChangeArrowheads="1"/>
          </p:cNvSpPr>
          <p:nvPr>
            <p:ph idx="1"/>
          </p:nvPr>
        </p:nvSpPr>
        <p:spPr>
          <a:xfrm>
            <a:off x="457200" y="1676400"/>
            <a:ext cx="8229600" cy="2438400"/>
          </a:xfrm>
        </p:spPr>
        <p:txBody>
          <a:bodyPr/>
          <a:lstStyle/>
          <a:p>
            <a:pPr eaLnBrk="1" hangingPunct="1"/>
            <a:r>
              <a:rPr lang="en-US">
                <a:solidFill>
                  <a:srgbClr val="595959"/>
                </a:solidFill>
                <a:ea typeface="ＭＳ Ｐゴシック" pitchFamily="34" charset="-128"/>
              </a:rPr>
              <a:t>Data block viewed as </a:t>
            </a:r>
            <a:r>
              <a:rPr lang="en-AU">
                <a:solidFill>
                  <a:srgbClr val="595959"/>
                </a:solidFill>
                <a:ea typeface="ＭＳ Ｐゴシック" pitchFamily="34" charset="-128"/>
              </a:rPr>
              <a:t>4-by-4 table of bytes</a:t>
            </a:r>
            <a:endParaRPr lang="en-US">
              <a:solidFill>
                <a:srgbClr val="595959"/>
              </a:solidFill>
              <a:ea typeface="ＭＳ Ｐゴシック" pitchFamily="34" charset="-128"/>
            </a:endParaRPr>
          </a:p>
          <a:p>
            <a:pPr eaLnBrk="1" hangingPunct="1"/>
            <a:r>
              <a:rPr lang="en-US">
                <a:solidFill>
                  <a:srgbClr val="595959"/>
                </a:solidFill>
                <a:ea typeface="ＭＳ Ｐゴシック" pitchFamily="34" charset="-128"/>
              </a:rPr>
              <a:t>Represented as 4 by 4 matrix of 8-bit bytes.</a:t>
            </a:r>
          </a:p>
          <a:p>
            <a:pPr eaLnBrk="1" hangingPunct="1"/>
            <a:r>
              <a:rPr lang="en-AU">
                <a:solidFill>
                  <a:srgbClr val="595959"/>
                </a:solidFill>
                <a:ea typeface="ＭＳ Ｐゴシック" pitchFamily="34" charset="-128"/>
              </a:rPr>
              <a:t>Key is expanded to array of 32 bits words</a:t>
            </a:r>
          </a:p>
          <a:p>
            <a:pPr eaLnBrk="1" hangingPunct="1"/>
            <a:endParaRPr lang="en-GB">
              <a:solidFill>
                <a:srgbClr val="595959"/>
              </a:solidFill>
              <a:ea typeface="ＭＳ Ｐゴシック" pitchFamily="34" charset="-128"/>
            </a:endParaRPr>
          </a:p>
        </p:txBody>
      </p:sp>
      <p:sp>
        <p:nvSpPr>
          <p:cNvPr id="34819" name="Slide Number Placeholder 5"/>
          <p:cNvSpPr>
            <a:spLocks noGrp="1"/>
          </p:cNvSpPr>
          <p:nvPr>
            <p:ph type="sldNum" sz="quarter" idx="12"/>
          </p:nvPr>
        </p:nvSpPr>
        <p:spPr bwMode="auto">
          <a:noFill/>
          <a:ln>
            <a:miter lim="800000"/>
            <a:headEnd/>
            <a:tailEnd/>
          </a:ln>
        </p:spPr>
        <p:txBody>
          <a:bodyPr/>
          <a:lstStyle/>
          <a:p>
            <a:fld id="{6062A914-D5E4-4F4B-9613-0FFC32C475DF}" type="slidenum">
              <a:rPr lang="en-GB"/>
              <a:pPr/>
              <a:t>13</a:t>
            </a:fld>
            <a:endParaRPr lang="en-GB"/>
          </a:p>
        </p:txBody>
      </p:sp>
      <p:grpSp>
        <p:nvGrpSpPr>
          <p:cNvPr id="34821" name="Group 9"/>
          <p:cNvGrpSpPr>
            <a:grpSpLocks/>
          </p:cNvGrpSpPr>
          <p:nvPr/>
        </p:nvGrpSpPr>
        <p:grpSpPr bwMode="auto">
          <a:xfrm>
            <a:off x="3733800" y="3505200"/>
            <a:ext cx="2070100" cy="1993900"/>
            <a:chOff x="3873500" y="3797300"/>
            <a:chExt cx="1244600" cy="1244600"/>
          </a:xfrm>
        </p:grpSpPr>
        <p:sp>
          <p:nvSpPr>
            <p:cNvPr id="34824" name="Rectangle 4"/>
            <p:cNvSpPr>
              <a:spLocks noChangeArrowheads="1"/>
            </p:cNvSpPr>
            <p:nvPr/>
          </p:nvSpPr>
          <p:spPr bwMode="auto">
            <a:xfrm>
              <a:off x="3886200" y="3810000"/>
              <a:ext cx="1219200" cy="1219200"/>
            </a:xfrm>
            <a:prstGeom prst="rect">
              <a:avLst/>
            </a:prstGeom>
            <a:solidFill>
              <a:srgbClr val="FFFFFF"/>
            </a:solidFill>
            <a:ln w="25400">
              <a:solidFill>
                <a:schemeClr val="tx1"/>
              </a:solidFill>
              <a:miter lim="800000"/>
              <a:headEnd/>
              <a:tailEnd type="none" w="med" len="lg"/>
            </a:ln>
          </p:spPr>
          <p:txBody>
            <a:bodyPr wrap="none" anchor="ctr"/>
            <a:lstStyle/>
            <a:p>
              <a:endParaRPr lang="en-US"/>
            </a:p>
          </p:txBody>
        </p:sp>
        <p:sp>
          <p:nvSpPr>
            <p:cNvPr id="34825" name="Rectangle 5"/>
            <p:cNvSpPr>
              <a:spLocks noChangeArrowheads="1"/>
            </p:cNvSpPr>
            <p:nvPr/>
          </p:nvSpPr>
          <p:spPr bwMode="auto">
            <a:xfrm>
              <a:off x="4191000" y="3810000"/>
              <a:ext cx="609600" cy="1219200"/>
            </a:xfrm>
            <a:prstGeom prst="rect">
              <a:avLst/>
            </a:prstGeom>
            <a:solidFill>
              <a:srgbClr val="FFFFFF"/>
            </a:solidFill>
            <a:ln w="25400">
              <a:solidFill>
                <a:schemeClr val="tx1"/>
              </a:solidFill>
              <a:miter lim="800000"/>
              <a:headEnd/>
              <a:tailEnd type="none" w="med" len="lg"/>
            </a:ln>
          </p:spPr>
          <p:txBody>
            <a:bodyPr wrap="none" anchor="ctr"/>
            <a:lstStyle/>
            <a:p>
              <a:endParaRPr lang="en-US"/>
            </a:p>
          </p:txBody>
        </p:sp>
        <p:cxnSp>
          <p:nvCxnSpPr>
            <p:cNvPr id="34826" name="AutoShape 6"/>
            <p:cNvCxnSpPr>
              <a:cxnSpLocks noChangeShapeType="1"/>
              <a:stCxn id="34825" idx="0"/>
              <a:endCxn id="34825" idx="2"/>
            </p:cNvCxnSpPr>
            <p:nvPr/>
          </p:nvCxnSpPr>
          <p:spPr bwMode="auto">
            <a:xfrm>
              <a:off x="4495800" y="3797300"/>
              <a:ext cx="0" cy="1244600"/>
            </a:xfrm>
            <a:prstGeom prst="straightConnector1">
              <a:avLst/>
            </a:prstGeom>
            <a:noFill/>
            <a:ln w="25400">
              <a:solidFill>
                <a:schemeClr val="tx1"/>
              </a:solidFill>
              <a:round/>
              <a:headEnd/>
              <a:tailEnd type="none" w="med" len="lg"/>
            </a:ln>
          </p:spPr>
        </p:cxnSp>
        <p:sp>
          <p:nvSpPr>
            <p:cNvPr id="34827" name="Rectangle 7"/>
            <p:cNvSpPr>
              <a:spLocks noChangeArrowheads="1"/>
            </p:cNvSpPr>
            <p:nvPr/>
          </p:nvSpPr>
          <p:spPr bwMode="auto">
            <a:xfrm>
              <a:off x="3886200" y="4114800"/>
              <a:ext cx="1219200" cy="609600"/>
            </a:xfrm>
            <a:prstGeom prst="rect">
              <a:avLst/>
            </a:prstGeom>
            <a:noFill/>
            <a:ln w="25400">
              <a:solidFill>
                <a:schemeClr val="tx1"/>
              </a:solidFill>
              <a:miter lim="800000"/>
              <a:headEnd/>
              <a:tailEnd type="none" w="med" len="lg"/>
            </a:ln>
          </p:spPr>
          <p:txBody>
            <a:bodyPr wrap="none" anchor="ctr"/>
            <a:lstStyle/>
            <a:p>
              <a:endParaRPr lang="en-US"/>
            </a:p>
          </p:txBody>
        </p:sp>
        <p:cxnSp>
          <p:nvCxnSpPr>
            <p:cNvPr id="34828" name="AutoShape 8"/>
            <p:cNvCxnSpPr>
              <a:cxnSpLocks noChangeShapeType="1"/>
              <a:stCxn id="34827" idx="1"/>
              <a:endCxn id="34827" idx="3"/>
            </p:cNvCxnSpPr>
            <p:nvPr/>
          </p:nvCxnSpPr>
          <p:spPr bwMode="auto">
            <a:xfrm>
              <a:off x="3873500" y="4419600"/>
              <a:ext cx="1244600" cy="0"/>
            </a:xfrm>
            <a:prstGeom prst="straightConnector1">
              <a:avLst/>
            </a:prstGeom>
            <a:noFill/>
            <a:ln w="25400">
              <a:solidFill>
                <a:schemeClr val="tx1"/>
              </a:solidFill>
              <a:round/>
              <a:headEnd/>
              <a:tailEnd type="none" w="med" len="lg"/>
            </a:ln>
          </p:spPr>
        </p:cxnSp>
      </p:grpSp>
      <p:sp>
        <p:nvSpPr>
          <p:cNvPr id="34822" name="Rectangle 10"/>
          <p:cNvSpPr>
            <a:spLocks noChangeArrowheads="1"/>
          </p:cNvSpPr>
          <p:nvPr/>
        </p:nvSpPr>
        <p:spPr bwMode="auto">
          <a:xfrm>
            <a:off x="2057400" y="3657600"/>
            <a:ext cx="812800" cy="369888"/>
          </a:xfrm>
          <a:prstGeom prst="rect">
            <a:avLst/>
          </a:prstGeom>
          <a:noFill/>
          <a:ln w="9525">
            <a:noFill/>
            <a:miter lim="800000"/>
            <a:headEnd/>
            <a:tailEnd/>
          </a:ln>
        </p:spPr>
        <p:txBody>
          <a:bodyPr wrap="none">
            <a:spAutoFit/>
          </a:bodyPr>
          <a:lstStyle/>
          <a:p>
            <a:r>
              <a:rPr lang="en-AU"/>
              <a:t>1 byte</a:t>
            </a:r>
            <a:endParaRPr lang="en-US"/>
          </a:p>
        </p:txBody>
      </p:sp>
      <p:cxnSp>
        <p:nvCxnSpPr>
          <p:cNvPr id="13" name="Straight Connector 12"/>
          <p:cNvCxnSpPr>
            <a:cxnSpLocks noChangeShapeType="1"/>
          </p:cNvCxnSpPr>
          <p:nvPr/>
        </p:nvCxnSpPr>
        <p:spPr bwMode="auto">
          <a:xfrm>
            <a:off x="2971800" y="3810000"/>
            <a:ext cx="914400" cy="1588"/>
          </a:xfrm>
          <a:prstGeom prst="line">
            <a:avLst/>
          </a:prstGeom>
          <a:noFill/>
          <a:ln w="19050">
            <a:solidFill>
              <a:schemeClr val="accent1"/>
            </a:solidFill>
            <a:round/>
            <a:headEnd/>
            <a:tailEnd/>
          </a:ln>
          <a:effectLst>
            <a:outerShdw dist="25400" dir="5400000" rotWithShape="0">
              <a:srgbClr val="808080">
                <a:alpha val="39999"/>
              </a:srgbClr>
            </a:outerShdw>
          </a:effectLst>
        </p:spPr>
      </p:cxnSp>
    </p:spTree>
  </p:cSld>
  <p:clrMapOvr>
    <a:masterClrMapping/>
  </p:clrMapOvr>
  <p:transition>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ea typeface="ＭＳ Ｐゴシック" pitchFamily="34" charset="-128"/>
              </a:rPr>
              <a:t>Topics</a:t>
            </a:r>
          </a:p>
        </p:txBody>
      </p:sp>
      <p:sp>
        <p:nvSpPr>
          <p:cNvPr id="38915" name="Content Placeholder 2"/>
          <p:cNvSpPr>
            <a:spLocks noGrp="1"/>
          </p:cNvSpPr>
          <p:nvPr>
            <p:ph idx="1"/>
          </p:nvPr>
        </p:nvSpPr>
        <p:spPr/>
        <p:txBody>
          <a:bodyPr>
            <a:normAutofit lnSpcReduction="10000"/>
          </a:bodyPr>
          <a:lstStyle/>
          <a:p>
            <a:r>
              <a:rPr lang="en-US" dirty="0">
                <a:solidFill>
                  <a:srgbClr val="595959"/>
                </a:solidFill>
                <a:ea typeface="ＭＳ Ｐゴシック" pitchFamily="34" charset="-128"/>
              </a:rPr>
              <a:t>Purpose Of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What is AES</a:t>
            </a:r>
          </a:p>
          <a:p>
            <a:endParaRPr lang="en-US" dirty="0">
              <a:solidFill>
                <a:srgbClr val="595959"/>
              </a:solidFill>
              <a:ea typeface="ＭＳ Ｐゴシック" pitchFamily="34" charset="-128"/>
            </a:endParaRPr>
          </a:p>
          <a:p>
            <a:r>
              <a:rPr lang="en-US" b="1" dirty="0">
                <a:solidFill>
                  <a:srgbClr val="595959"/>
                </a:solidFill>
                <a:ea typeface="ＭＳ Ｐゴシック" pitchFamily="34" charset="-128"/>
              </a:rPr>
              <a:t>Inside Algorithm- Description</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Advantages</a:t>
            </a:r>
          </a:p>
          <a:p>
            <a:pPr>
              <a:buNone/>
            </a:pPr>
            <a:endParaRPr lang="en-US" b="1" dirty="0">
              <a:solidFill>
                <a:srgbClr val="595959"/>
              </a:solidFill>
              <a:ea typeface="ＭＳ Ｐゴシック" pitchFamily="34" charset="-128"/>
            </a:endParaRPr>
          </a:p>
          <a:p>
            <a:r>
              <a:rPr lang="en-US" dirty="0">
                <a:solidFill>
                  <a:srgbClr val="595959"/>
                </a:solidFill>
                <a:ea typeface="ＭＳ Ｐゴシック" pitchFamily="34" charset="-128"/>
              </a:rPr>
              <a:t>Additional  information </a:t>
            </a:r>
          </a:p>
        </p:txBody>
      </p:sp>
    </p:spTree>
  </p:cSld>
  <p:clrMapOvr>
    <a:masterClrMapping/>
  </p:clrMapOvr>
  <p:transition>
    <p:cover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ea typeface="ＭＳ Ｐゴシック" pitchFamily="34" charset="-128"/>
              </a:rPr>
              <a:t>Details of Each Round</a:t>
            </a:r>
          </a:p>
        </p:txBody>
      </p:sp>
      <p:pic>
        <p:nvPicPr>
          <p:cNvPr id="39939" name="Picture 15"/>
          <p:cNvPicPr>
            <a:picLocks noChangeAspect="1" noChangeArrowheads="1"/>
          </p:cNvPicPr>
          <p:nvPr/>
        </p:nvPicPr>
        <p:blipFill>
          <a:blip r:embed="rId2"/>
          <a:srcRect/>
          <a:stretch>
            <a:fillRect/>
          </a:stretch>
        </p:blipFill>
        <p:spPr bwMode="auto">
          <a:xfrm>
            <a:off x="1785918" y="1219200"/>
            <a:ext cx="5768995" cy="5349875"/>
          </a:xfrm>
          <a:prstGeom prst="rect">
            <a:avLst/>
          </a:prstGeom>
          <a:noFill/>
          <a:ln w="9525">
            <a:noFill/>
            <a:miter lim="800000"/>
            <a:headEnd/>
            <a:tailEnd/>
          </a:ln>
        </p:spPr>
      </p:pic>
    </p:spTree>
  </p:cSld>
  <p:clrMapOvr>
    <a:masterClrMapping/>
  </p:clrMapOvr>
  <p:transition>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dirty="0" err="1">
                <a:ea typeface="ＭＳ Ｐゴシック" pitchFamily="34" charset="-128"/>
              </a:rPr>
              <a:t>SubBytes</a:t>
            </a:r>
            <a:r>
              <a:rPr lang="en-US" dirty="0">
                <a:ea typeface="ＭＳ Ｐゴシック" pitchFamily="34" charset="-128"/>
              </a:rPr>
              <a:t> Operation</a:t>
            </a:r>
          </a:p>
        </p:txBody>
      </p:sp>
      <p:sp>
        <p:nvSpPr>
          <p:cNvPr id="44035" name="Content Placeholder 2"/>
          <p:cNvSpPr>
            <a:spLocks noGrp="1"/>
          </p:cNvSpPr>
          <p:nvPr>
            <p:ph idx="1"/>
          </p:nvPr>
        </p:nvSpPr>
        <p:spPr>
          <a:xfrm>
            <a:off x="500034" y="1571612"/>
            <a:ext cx="8229600" cy="1828800"/>
          </a:xfrm>
        </p:spPr>
        <p:txBody>
          <a:bodyPr/>
          <a:lstStyle/>
          <a:p>
            <a:pPr eaLnBrk="1" hangingPunct="1"/>
            <a:r>
              <a:rPr lang="en-US" sz="2400" dirty="0">
                <a:solidFill>
                  <a:srgbClr val="595959"/>
                </a:solidFill>
                <a:ea typeface="ＭＳ Ｐゴシック" pitchFamily="34" charset="-128"/>
              </a:rPr>
              <a:t>The </a:t>
            </a:r>
            <a:r>
              <a:rPr lang="en-US" sz="2400" dirty="0" err="1">
                <a:solidFill>
                  <a:srgbClr val="595959"/>
                </a:solidFill>
                <a:ea typeface="ＭＳ Ｐゴシック" pitchFamily="34" charset="-128"/>
              </a:rPr>
              <a:t>SubBytes</a:t>
            </a:r>
            <a:r>
              <a:rPr lang="en-US" sz="2400" dirty="0">
                <a:solidFill>
                  <a:srgbClr val="595959"/>
                </a:solidFill>
                <a:ea typeface="ＭＳ Ｐゴシック" pitchFamily="34" charset="-128"/>
              </a:rPr>
              <a:t> operation involves 16 independent byte-to-byte transformations.</a:t>
            </a:r>
          </a:p>
          <a:p>
            <a:pPr eaLnBrk="1" hangingPunct="1"/>
            <a:endParaRPr lang="en-US" sz="2400" dirty="0">
              <a:solidFill>
                <a:srgbClr val="595959"/>
              </a:solidFill>
              <a:ea typeface="ＭＳ Ｐゴシック" pitchFamily="34" charset="-128"/>
            </a:endParaRPr>
          </a:p>
        </p:txBody>
      </p:sp>
      <p:pic>
        <p:nvPicPr>
          <p:cNvPr id="44036" name="Picture 5"/>
          <p:cNvPicPr>
            <a:picLocks noChangeAspect="1" noChangeArrowheads="1"/>
          </p:cNvPicPr>
          <p:nvPr/>
        </p:nvPicPr>
        <p:blipFill>
          <a:blip r:embed="rId2"/>
          <a:srcRect/>
          <a:stretch>
            <a:fillRect/>
          </a:stretch>
        </p:blipFill>
        <p:spPr bwMode="auto">
          <a:xfrm>
            <a:off x="914400" y="2516210"/>
            <a:ext cx="7023100" cy="4127500"/>
          </a:xfrm>
          <a:prstGeom prst="rect">
            <a:avLst/>
          </a:prstGeom>
          <a:noFill/>
          <a:ln w="9525">
            <a:noFill/>
            <a:miter lim="800000"/>
            <a:headEnd/>
            <a:tailEnd/>
          </a:ln>
        </p:spPr>
      </p:pic>
      <p:sp>
        <p:nvSpPr>
          <p:cNvPr id="40965" name="Rectangle 4"/>
          <p:cNvSpPr>
            <a:spLocks noChangeArrowheads="1"/>
          </p:cNvSpPr>
          <p:nvPr/>
        </p:nvSpPr>
        <p:spPr bwMode="auto">
          <a:xfrm>
            <a:off x="5562600" y="2214554"/>
            <a:ext cx="3581400" cy="1077913"/>
          </a:xfrm>
          <a:prstGeom prst="rect">
            <a:avLst/>
          </a:prstGeom>
          <a:noFill/>
          <a:ln w="9525">
            <a:noFill/>
            <a:miter lim="800000"/>
            <a:headEnd/>
            <a:tailEnd/>
          </a:ln>
        </p:spPr>
        <p:txBody>
          <a:bodyPr>
            <a:spAutoFit/>
          </a:bodyPr>
          <a:lstStyle/>
          <a:p>
            <a:pPr marL="177800" indent="-177800">
              <a:buClr>
                <a:schemeClr val="accent1">
                  <a:lumMod val="75000"/>
                </a:schemeClr>
              </a:buClr>
              <a:buFont typeface="Arial"/>
              <a:buChar char="•"/>
              <a:defRPr/>
            </a:pPr>
            <a:r>
              <a:rPr lang="en-US" sz="1600" b="1" dirty="0">
                <a:solidFill>
                  <a:schemeClr val="accent2">
                    <a:lumMod val="50000"/>
                  </a:schemeClr>
                </a:solidFill>
                <a:latin typeface="+mn-lt"/>
                <a:ea typeface="+mn-ea"/>
              </a:rPr>
              <a:t>Interpret the byte as two hexadecimal digits </a:t>
            </a:r>
            <a:r>
              <a:rPr lang="en-US" sz="1600" b="1" i="1" dirty="0" err="1">
                <a:solidFill>
                  <a:schemeClr val="accent2">
                    <a:lumMod val="50000"/>
                  </a:schemeClr>
                </a:solidFill>
                <a:latin typeface="+mn-lt"/>
                <a:ea typeface="+mn-ea"/>
              </a:rPr>
              <a:t>xy</a:t>
            </a:r>
            <a:endParaRPr lang="en-US" sz="1600" b="1" dirty="0">
              <a:solidFill>
                <a:schemeClr val="accent2">
                  <a:lumMod val="50000"/>
                </a:schemeClr>
              </a:solidFill>
              <a:latin typeface="+mn-lt"/>
              <a:ea typeface="+mn-ea"/>
            </a:endParaRPr>
          </a:p>
          <a:p>
            <a:pPr marL="177800" indent="-177800">
              <a:buClr>
                <a:schemeClr val="accent1">
                  <a:lumMod val="75000"/>
                </a:schemeClr>
              </a:buClr>
              <a:buFont typeface="Arial"/>
              <a:buChar char="•"/>
              <a:defRPr/>
            </a:pPr>
            <a:r>
              <a:rPr lang="en-US" sz="1600" b="1" dirty="0">
                <a:solidFill>
                  <a:schemeClr val="accent2">
                    <a:lumMod val="50000"/>
                  </a:schemeClr>
                </a:solidFill>
                <a:latin typeface="+mn-lt"/>
                <a:ea typeface="+mn-ea"/>
              </a:rPr>
              <a:t>SW implementation, use row (</a:t>
            </a:r>
            <a:r>
              <a:rPr lang="en-US" sz="1600" b="1" i="1" dirty="0" err="1">
                <a:solidFill>
                  <a:schemeClr val="accent2">
                    <a:lumMod val="50000"/>
                  </a:schemeClr>
                </a:solidFill>
                <a:latin typeface="+mn-lt"/>
                <a:ea typeface="+mn-ea"/>
              </a:rPr>
              <a:t>x</a:t>
            </a:r>
            <a:r>
              <a:rPr lang="en-US" sz="1600" b="1" dirty="0">
                <a:solidFill>
                  <a:schemeClr val="accent2">
                    <a:lumMod val="50000"/>
                  </a:schemeClr>
                </a:solidFill>
                <a:latin typeface="+mn-lt"/>
                <a:ea typeface="+mn-ea"/>
              </a:rPr>
              <a:t>) and column (</a:t>
            </a:r>
            <a:r>
              <a:rPr lang="en-US" sz="1600" b="1" i="1" dirty="0" err="1">
                <a:solidFill>
                  <a:schemeClr val="accent2">
                    <a:lumMod val="50000"/>
                  </a:schemeClr>
                </a:solidFill>
                <a:latin typeface="+mn-lt"/>
                <a:ea typeface="+mn-ea"/>
              </a:rPr>
              <a:t>y</a:t>
            </a:r>
            <a:r>
              <a:rPr lang="en-US" sz="1600" b="1" dirty="0">
                <a:solidFill>
                  <a:schemeClr val="accent2">
                    <a:lumMod val="50000"/>
                  </a:schemeClr>
                </a:solidFill>
                <a:latin typeface="+mn-lt"/>
                <a:ea typeface="+mn-ea"/>
              </a:rPr>
              <a:t>) as lookup pointer</a:t>
            </a:r>
          </a:p>
        </p:txBody>
      </p:sp>
      <p:sp>
        <p:nvSpPr>
          <p:cNvPr id="44038" name="Rectangle 5"/>
          <p:cNvSpPr>
            <a:spLocks noChangeArrowheads="1"/>
          </p:cNvSpPr>
          <p:nvPr/>
        </p:nvSpPr>
        <p:spPr bwMode="auto">
          <a:xfrm>
            <a:off x="457200" y="2362200"/>
            <a:ext cx="1217613" cy="369888"/>
          </a:xfrm>
          <a:prstGeom prst="rect">
            <a:avLst/>
          </a:prstGeom>
          <a:noFill/>
          <a:ln w="9525">
            <a:noFill/>
            <a:miter lim="800000"/>
            <a:headEnd/>
            <a:tailEnd/>
          </a:ln>
        </p:spPr>
        <p:txBody>
          <a:bodyPr wrap="none">
            <a:spAutoFit/>
          </a:bodyPr>
          <a:lstStyle/>
          <a:p>
            <a:r>
              <a:rPr lang="en-US"/>
              <a:t>S</a:t>
            </a:r>
            <a:r>
              <a:rPr lang="en-US" baseline="-25000"/>
              <a:t>1,1</a:t>
            </a:r>
            <a:r>
              <a:rPr lang="en-US"/>
              <a:t> = xy</a:t>
            </a:r>
            <a:r>
              <a:rPr lang="en-US" baseline="-25000"/>
              <a:t>16</a:t>
            </a:r>
          </a:p>
        </p:txBody>
      </p:sp>
      <p:sp>
        <p:nvSpPr>
          <p:cNvPr id="44039" name="Rectangle 6"/>
          <p:cNvSpPr>
            <a:spLocks noChangeArrowheads="1"/>
          </p:cNvSpPr>
          <p:nvPr/>
        </p:nvSpPr>
        <p:spPr bwMode="auto">
          <a:xfrm>
            <a:off x="5410200" y="3124200"/>
            <a:ext cx="688975" cy="369888"/>
          </a:xfrm>
          <a:prstGeom prst="rect">
            <a:avLst/>
          </a:prstGeom>
          <a:noFill/>
          <a:ln w="9525">
            <a:noFill/>
            <a:miter lim="800000"/>
            <a:headEnd/>
            <a:tailEnd/>
          </a:ln>
        </p:spPr>
        <p:txBody>
          <a:bodyPr wrap="none">
            <a:spAutoFit/>
          </a:bodyPr>
          <a:lstStyle/>
          <a:p>
            <a:r>
              <a:rPr lang="en-US"/>
              <a:t>x’y’</a:t>
            </a:r>
            <a:r>
              <a:rPr lang="en-US" baseline="-25000"/>
              <a:t>16</a:t>
            </a:r>
          </a:p>
        </p:txBody>
      </p:sp>
    </p:spTree>
  </p:cSld>
  <p:clrMapOvr>
    <a:masterClrMapping/>
  </p:clrMapOvr>
  <p:transition>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pPr eaLnBrk="1" hangingPunct="1"/>
            <a:r>
              <a:rPr lang="en-US">
                <a:ea typeface="ＭＳ Ｐゴシック" pitchFamily="34" charset="-128"/>
              </a:rPr>
              <a:t>Sample SubByte Transformation</a:t>
            </a:r>
          </a:p>
        </p:txBody>
      </p:sp>
      <p:sp>
        <p:nvSpPr>
          <p:cNvPr id="47107" name="Content Placeholder 2"/>
          <p:cNvSpPr>
            <a:spLocks noGrp="1"/>
          </p:cNvSpPr>
          <p:nvPr>
            <p:ph idx="1"/>
          </p:nvPr>
        </p:nvSpPr>
        <p:spPr>
          <a:xfrm>
            <a:off x="457200" y="1676400"/>
            <a:ext cx="8229600" cy="1219200"/>
          </a:xfrm>
        </p:spPr>
        <p:txBody>
          <a:bodyPr>
            <a:normAutofit/>
          </a:bodyPr>
          <a:lstStyle/>
          <a:p>
            <a:pPr eaLnBrk="1" hangingPunct="1"/>
            <a:r>
              <a:rPr lang="en-US">
                <a:solidFill>
                  <a:srgbClr val="7F7F7F"/>
                </a:solidFill>
                <a:ea typeface="ＭＳ Ｐゴシック" pitchFamily="34" charset="-128"/>
              </a:rPr>
              <a:t>The SubBytes and InvSubBytes transformations are inverses of each other.</a:t>
            </a:r>
          </a:p>
          <a:p>
            <a:pPr eaLnBrk="1" hangingPunct="1"/>
            <a:endParaRPr lang="en-US">
              <a:solidFill>
                <a:srgbClr val="7F7F7F"/>
              </a:solidFill>
              <a:ea typeface="ＭＳ Ｐゴシック" pitchFamily="34" charset="-128"/>
            </a:endParaRPr>
          </a:p>
        </p:txBody>
      </p:sp>
      <p:pic>
        <p:nvPicPr>
          <p:cNvPr id="47108" name="Picture 16"/>
          <p:cNvPicPr>
            <a:picLocks noChangeAspect="1" noChangeArrowheads="1"/>
          </p:cNvPicPr>
          <p:nvPr/>
        </p:nvPicPr>
        <p:blipFill>
          <a:blip r:embed="rId2"/>
          <a:srcRect/>
          <a:stretch>
            <a:fillRect/>
          </a:stretch>
        </p:blipFill>
        <p:spPr bwMode="auto">
          <a:xfrm>
            <a:off x="304800" y="3200400"/>
            <a:ext cx="8016875" cy="2289175"/>
          </a:xfrm>
          <a:prstGeom prst="rect">
            <a:avLst/>
          </a:prstGeom>
          <a:noFill/>
          <a:ln w="9525">
            <a:noFill/>
            <a:miter lim="800000"/>
            <a:headEnd/>
            <a:tailEnd/>
          </a:ln>
        </p:spPr>
      </p:pic>
    </p:spTree>
  </p:cSld>
  <p:clrMapOvr>
    <a:masterClrMapping/>
  </p:clrMapOvr>
  <p:transition>
    <p:cover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AU">
                <a:ea typeface="ＭＳ Ｐゴシック" pitchFamily="34" charset="-128"/>
              </a:rPr>
              <a:t>ShiftRows</a:t>
            </a:r>
          </a:p>
        </p:txBody>
      </p:sp>
      <p:sp>
        <p:nvSpPr>
          <p:cNvPr id="48131" name="Rectangle 3"/>
          <p:cNvSpPr>
            <a:spLocks noGrp="1" noChangeArrowheads="1"/>
          </p:cNvSpPr>
          <p:nvPr>
            <p:ph idx="1"/>
          </p:nvPr>
        </p:nvSpPr>
        <p:spPr>
          <a:xfrm>
            <a:off x="457200" y="1676400"/>
            <a:ext cx="6324600" cy="4454525"/>
          </a:xfrm>
        </p:spPr>
        <p:txBody>
          <a:bodyPr/>
          <a:lstStyle/>
          <a:p>
            <a:pPr eaLnBrk="1" hangingPunct="1">
              <a:lnSpc>
                <a:spcPct val="90000"/>
              </a:lnSpc>
            </a:pPr>
            <a:r>
              <a:rPr lang="en-US" sz="2400">
                <a:solidFill>
                  <a:srgbClr val="595959"/>
                </a:solidFill>
                <a:ea typeface="ＭＳ Ｐゴシック" pitchFamily="34" charset="-128"/>
              </a:rPr>
              <a:t>Shifting, which permutes the bytes. </a:t>
            </a:r>
          </a:p>
          <a:p>
            <a:pPr eaLnBrk="1" hangingPunct="1">
              <a:lnSpc>
                <a:spcPct val="90000"/>
              </a:lnSpc>
            </a:pPr>
            <a:r>
              <a:rPr lang="en-US" sz="2400">
                <a:solidFill>
                  <a:srgbClr val="595959"/>
                </a:solidFill>
                <a:ea typeface="ＭＳ Ｐゴシック" pitchFamily="34" charset="-128"/>
              </a:rPr>
              <a:t>A circular byte shift in each each</a:t>
            </a:r>
          </a:p>
          <a:p>
            <a:pPr lvl="1" eaLnBrk="1" hangingPunct="1">
              <a:lnSpc>
                <a:spcPct val="90000"/>
              </a:lnSpc>
            </a:pPr>
            <a:r>
              <a:rPr lang="en-US" sz="2000">
                <a:solidFill>
                  <a:srgbClr val="595959"/>
                </a:solidFill>
                <a:ea typeface="ＭＳ Ｐゴシック" pitchFamily="34" charset="-128"/>
              </a:rPr>
              <a:t>1</a:t>
            </a:r>
            <a:r>
              <a:rPr lang="en-US" sz="2000" baseline="30000">
                <a:solidFill>
                  <a:srgbClr val="595959"/>
                </a:solidFill>
                <a:ea typeface="ＭＳ Ｐゴシック" pitchFamily="34" charset="-128"/>
              </a:rPr>
              <a:t>st</a:t>
            </a:r>
            <a:r>
              <a:rPr lang="en-US" sz="2000">
                <a:solidFill>
                  <a:srgbClr val="595959"/>
                </a:solidFill>
                <a:ea typeface="ＭＳ Ｐゴシック" pitchFamily="34" charset="-128"/>
              </a:rPr>
              <a:t> row is unchanged</a:t>
            </a:r>
          </a:p>
          <a:p>
            <a:pPr lvl="1" eaLnBrk="1" hangingPunct="1">
              <a:lnSpc>
                <a:spcPct val="90000"/>
              </a:lnSpc>
            </a:pPr>
            <a:r>
              <a:rPr lang="en-US" sz="2000">
                <a:solidFill>
                  <a:srgbClr val="595959"/>
                </a:solidFill>
                <a:ea typeface="ＭＳ Ｐゴシック" pitchFamily="34" charset="-128"/>
              </a:rPr>
              <a:t>2</a:t>
            </a:r>
            <a:r>
              <a:rPr lang="en-US" sz="2000" baseline="30000">
                <a:solidFill>
                  <a:srgbClr val="595959"/>
                </a:solidFill>
                <a:ea typeface="ＭＳ Ｐゴシック" pitchFamily="34" charset="-128"/>
              </a:rPr>
              <a:t>nd</a:t>
            </a:r>
            <a:r>
              <a:rPr lang="en-US" sz="2000">
                <a:solidFill>
                  <a:srgbClr val="595959"/>
                </a:solidFill>
                <a:ea typeface="ＭＳ Ｐゴシック" pitchFamily="34" charset="-128"/>
              </a:rPr>
              <a:t> row does 1 byte circular shift to left</a:t>
            </a:r>
          </a:p>
          <a:p>
            <a:pPr lvl="1" eaLnBrk="1" hangingPunct="1">
              <a:lnSpc>
                <a:spcPct val="90000"/>
              </a:lnSpc>
            </a:pPr>
            <a:r>
              <a:rPr lang="en-US" sz="2000">
                <a:solidFill>
                  <a:srgbClr val="595959"/>
                </a:solidFill>
                <a:ea typeface="ＭＳ Ｐゴシック" pitchFamily="34" charset="-128"/>
              </a:rPr>
              <a:t>3rd row does 2 byte circular shift to left</a:t>
            </a:r>
          </a:p>
          <a:p>
            <a:pPr lvl="1" eaLnBrk="1" hangingPunct="1">
              <a:lnSpc>
                <a:spcPct val="90000"/>
              </a:lnSpc>
            </a:pPr>
            <a:r>
              <a:rPr lang="en-US" sz="2000">
                <a:solidFill>
                  <a:srgbClr val="595959"/>
                </a:solidFill>
                <a:ea typeface="ＭＳ Ｐゴシック" pitchFamily="34" charset="-128"/>
              </a:rPr>
              <a:t>4th row does 3 byte circular shift to left</a:t>
            </a:r>
          </a:p>
          <a:p>
            <a:pPr algn="just" eaLnBrk="1" hangingPunct="1"/>
            <a:r>
              <a:rPr lang="en-US" sz="2400">
                <a:solidFill>
                  <a:srgbClr val="595959"/>
                </a:solidFill>
                <a:ea typeface="ＭＳ Ｐゴシック" pitchFamily="34" charset="-128"/>
              </a:rPr>
              <a:t>In the encryption, the transformation is called ShiftRows</a:t>
            </a:r>
          </a:p>
          <a:p>
            <a:pPr algn="just" eaLnBrk="1" hangingPunct="1"/>
            <a:r>
              <a:rPr lang="en-US" sz="2400">
                <a:solidFill>
                  <a:srgbClr val="595959"/>
                </a:solidFill>
                <a:ea typeface="ＭＳ Ｐゴシック" pitchFamily="34" charset="-128"/>
              </a:rPr>
              <a:t>In the decryption, the transformation is called InvShiftRows and the shifting is to the right</a:t>
            </a:r>
          </a:p>
          <a:p>
            <a:pPr lvl="1" eaLnBrk="1" hangingPunct="1">
              <a:lnSpc>
                <a:spcPct val="90000"/>
              </a:lnSpc>
            </a:pPr>
            <a:endParaRPr lang="en-AU" sz="2400">
              <a:solidFill>
                <a:srgbClr val="595959"/>
              </a:solidFill>
              <a:ea typeface="ＭＳ Ｐゴシック" pitchFamily="34" charset="-128"/>
            </a:endParaRPr>
          </a:p>
        </p:txBody>
      </p:sp>
      <p:cxnSp>
        <p:nvCxnSpPr>
          <p:cNvPr id="48132" name="AutoShape 15"/>
          <p:cNvCxnSpPr>
            <a:cxnSpLocks noChangeShapeType="1"/>
            <a:stCxn id="48151" idx="3"/>
          </p:cNvCxnSpPr>
          <p:nvPr/>
        </p:nvCxnSpPr>
        <p:spPr bwMode="auto">
          <a:xfrm flipH="1">
            <a:off x="7697788" y="2743200"/>
            <a:ext cx="11112" cy="546100"/>
          </a:xfrm>
          <a:prstGeom prst="straightConnector1">
            <a:avLst/>
          </a:prstGeom>
          <a:noFill/>
          <a:ln w="25400">
            <a:solidFill>
              <a:schemeClr val="tx1"/>
            </a:solidFill>
            <a:round/>
            <a:headEnd/>
            <a:tailEnd type="triangle" w="med" len="lg"/>
          </a:ln>
        </p:spPr>
      </p:cxnSp>
      <p:cxnSp>
        <p:nvCxnSpPr>
          <p:cNvPr id="48133" name="AutoShape 16"/>
          <p:cNvCxnSpPr>
            <a:cxnSpLocks noChangeShapeType="1"/>
          </p:cNvCxnSpPr>
          <p:nvPr/>
        </p:nvCxnSpPr>
        <p:spPr bwMode="auto">
          <a:xfrm>
            <a:off x="7696200" y="3771900"/>
            <a:ext cx="0" cy="342900"/>
          </a:xfrm>
          <a:prstGeom prst="straightConnector1">
            <a:avLst/>
          </a:prstGeom>
          <a:noFill/>
          <a:ln w="25400">
            <a:solidFill>
              <a:schemeClr val="tx1"/>
            </a:solidFill>
            <a:round/>
            <a:headEnd/>
            <a:tailEnd type="triangle" w="med" len="lg"/>
          </a:ln>
        </p:spPr>
      </p:cxnSp>
      <p:sp>
        <p:nvSpPr>
          <p:cNvPr id="48134" name="Rectangle 17"/>
          <p:cNvSpPr>
            <a:spLocks noChangeArrowheads="1"/>
          </p:cNvSpPr>
          <p:nvPr/>
        </p:nvSpPr>
        <p:spPr bwMode="auto">
          <a:xfrm>
            <a:off x="7467600" y="3276600"/>
            <a:ext cx="457200" cy="457200"/>
          </a:xfrm>
          <a:prstGeom prst="rect">
            <a:avLst/>
          </a:prstGeom>
          <a:solidFill>
            <a:srgbClr val="FFFFFF"/>
          </a:solidFill>
          <a:ln w="25400">
            <a:solidFill>
              <a:schemeClr val="tx1"/>
            </a:solidFill>
            <a:miter lim="800000"/>
            <a:headEnd/>
            <a:tailEnd type="none" w="med" len="lg"/>
          </a:ln>
        </p:spPr>
        <p:txBody>
          <a:bodyPr wrap="none" anchor="ctr"/>
          <a:lstStyle/>
          <a:p>
            <a:endParaRPr lang="en-US"/>
          </a:p>
        </p:txBody>
      </p:sp>
      <p:sp>
        <p:nvSpPr>
          <p:cNvPr id="48135" name="Line 19"/>
          <p:cNvSpPr>
            <a:spLocks noChangeShapeType="1"/>
          </p:cNvSpPr>
          <p:nvPr/>
        </p:nvSpPr>
        <p:spPr bwMode="auto">
          <a:xfrm flipH="1">
            <a:off x="7467600" y="3276600"/>
            <a:ext cx="457200" cy="457200"/>
          </a:xfrm>
          <a:prstGeom prst="line">
            <a:avLst/>
          </a:prstGeom>
          <a:noFill/>
          <a:ln w="25400">
            <a:solidFill>
              <a:schemeClr val="tx1"/>
            </a:solidFill>
            <a:round/>
            <a:headEnd/>
            <a:tailEnd type="none" w="med" len="lg"/>
          </a:ln>
        </p:spPr>
        <p:txBody>
          <a:bodyPr/>
          <a:lstStyle/>
          <a:p>
            <a:endParaRPr lang="en-US"/>
          </a:p>
        </p:txBody>
      </p:sp>
      <p:sp>
        <p:nvSpPr>
          <p:cNvPr id="48136" name="Line 20"/>
          <p:cNvSpPr>
            <a:spLocks noChangeShapeType="1"/>
          </p:cNvSpPr>
          <p:nvPr/>
        </p:nvSpPr>
        <p:spPr bwMode="auto">
          <a:xfrm flipH="1">
            <a:off x="7543800" y="3657600"/>
            <a:ext cx="381000" cy="0"/>
          </a:xfrm>
          <a:prstGeom prst="line">
            <a:avLst/>
          </a:prstGeom>
          <a:noFill/>
          <a:ln w="25400">
            <a:solidFill>
              <a:schemeClr val="tx1"/>
            </a:solidFill>
            <a:round/>
            <a:headEnd/>
            <a:tailEnd type="triangle" w="med" len="lg"/>
          </a:ln>
        </p:spPr>
        <p:txBody>
          <a:bodyPr/>
          <a:lstStyle/>
          <a:p>
            <a:endParaRPr lang="en-US"/>
          </a:p>
        </p:txBody>
      </p:sp>
      <p:sp>
        <p:nvSpPr>
          <p:cNvPr id="48137" name="Rectangle 21"/>
          <p:cNvSpPr>
            <a:spLocks noChangeArrowheads="1"/>
          </p:cNvSpPr>
          <p:nvPr/>
        </p:nvSpPr>
        <p:spPr bwMode="auto">
          <a:xfrm>
            <a:off x="7086600" y="16764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38" name="Rectangle 22"/>
          <p:cNvSpPr>
            <a:spLocks noChangeArrowheads="1"/>
          </p:cNvSpPr>
          <p:nvPr/>
        </p:nvSpPr>
        <p:spPr bwMode="auto">
          <a:xfrm>
            <a:off x="7391400" y="16764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39" name="Rectangle 23"/>
          <p:cNvSpPr>
            <a:spLocks noChangeArrowheads="1"/>
          </p:cNvSpPr>
          <p:nvPr/>
        </p:nvSpPr>
        <p:spPr bwMode="auto">
          <a:xfrm>
            <a:off x="7696200" y="16764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0" name="Rectangle 24"/>
          <p:cNvSpPr>
            <a:spLocks noChangeArrowheads="1"/>
          </p:cNvSpPr>
          <p:nvPr/>
        </p:nvSpPr>
        <p:spPr bwMode="auto">
          <a:xfrm>
            <a:off x="8001000" y="16764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41" name="Rectangle 25"/>
          <p:cNvSpPr>
            <a:spLocks noChangeArrowheads="1"/>
          </p:cNvSpPr>
          <p:nvPr/>
        </p:nvSpPr>
        <p:spPr bwMode="auto">
          <a:xfrm>
            <a:off x="7086600" y="19812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42" name="Rectangle 26"/>
          <p:cNvSpPr>
            <a:spLocks noChangeArrowheads="1"/>
          </p:cNvSpPr>
          <p:nvPr/>
        </p:nvSpPr>
        <p:spPr bwMode="auto">
          <a:xfrm>
            <a:off x="7391400" y="19812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43" name="Rectangle 27"/>
          <p:cNvSpPr>
            <a:spLocks noChangeArrowheads="1"/>
          </p:cNvSpPr>
          <p:nvPr/>
        </p:nvSpPr>
        <p:spPr bwMode="auto">
          <a:xfrm>
            <a:off x="7696200" y="19812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4" name="Rectangle 28"/>
          <p:cNvSpPr>
            <a:spLocks noChangeArrowheads="1"/>
          </p:cNvSpPr>
          <p:nvPr/>
        </p:nvSpPr>
        <p:spPr bwMode="auto">
          <a:xfrm>
            <a:off x="8001000" y="19812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45" name="Rectangle 29"/>
          <p:cNvSpPr>
            <a:spLocks noChangeArrowheads="1"/>
          </p:cNvSpPr>
          <p:nvPr/>
        </p:nvSpPr>
        <p:spPr bwMode="auto">
          <a:xfrm>
            <a:off x="7391400" y="22860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46" name="Rectangle 30"/>
          <p:cNvSpPr>
            <a:spLocks noChangeArrowheads="1"/>
          </p:cNvSpPr>
          <p:nvPr/>
        </p:nvSpPr>
        <p:spPr bwMode="auto">
          <a:xfrm>
            <a:off x="7696200" y="25908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7" name="Rectangle 31"/>
          <p:cNvSpPr>
            <a:spLocks noChangeArrowheads="1"/>
          </p:cNvSpPr>
          <p:nvPr/>
        </p:nvSpPr>
        <p:spPr bwMode="auto">
          <a:xfrm>
            <a:off x="7696200" y="22860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48" name="Rectangle 32"/>
          <p:cNvSpPr>
            <a:spLocks noChangeArrowheads="1"/>
          </p:cNvSpPr>
          <p:nvPr/>
        </p:nvSpPr>
        <p:spPr bwMode="auto">
          <a:xfrm>
            <a:off x="7086600" y="22860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49" name="Rectangle 33"/>
          <p:cNvSpPr>
            <a:spLocks noChangeArrowheads="1"/>
          </p:cNvSpPr>
          <p:nvPr/>
        </p:nvSpPr>
        <p:spPr bwMode="auto">
          <a:xfrm>
            <a:off x="8001000" y="22860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50" name="Rectangle 34"/>
          <p:cNvSpPr>
            <a:spLocks noChangeArrowheads="1"/>
          </p:cNvSpPr>
          <p:nvPr/>
        </p:nvSpPr>
        <p:spPr bwMode="auto">
          <a:xfrm>
            <a:off x="7086600" y="25908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51" name="Rectangle 35"/>
          <p:cNvSpPr>
            <a:spLocks noChangeArrowheads="1"/>
          </p:cNvSpPr>
          <p:nvPr/>
        </p:nvSpPr>
        <p:spPr bwMode="auto">
          <a:xfrm>
            <a:off x="7391400" y="25908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52" name="Rectangle 36"/>
          <p:cNvSpPr>
            <a:spLocks noChangeArrowheads="1"/>
          </p:cNvSpPr>
          <p:nvPr/>
        </p:nvSpPr>
        <p:spPr bwMode="auto">
          <a:xfrm>
            <a:off x="8001000" y="25908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53" name="Rectangle 37"/>
          <p:cNvSpPr>
            <a:spLocks noChangeArrowheads="1"/>
          </p:cNvSpPr>
          <p:nvPr/>
        </p:nvSpPr>
        <p:spPr bwMode="auto">
          <a:xfrm>
            <a:off x="7086600" y="41148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54" name="Rectangle 38"/>
          <p:cNvSpPr>
            <a:spLocks noChangeArrowheads="1"/>
          </p:cNvSpPr>
          <p:nvPr/>
        </p:nvSpPr>
        <p:spPr bwMode="auto">
          <a:xfrm>
            <a:off x="7391400" y="41148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55" name="Rectangle 39"/>
          <p:cNvSpPr>
            <a:spLocks noChangeArrowheads="1"/>
          </p:cNvSpPr>
          <p:nvPr/>
        </p:nvSpPr>
        <p:spPr bwMode="auto">
          <a:xfrm>
            <a:off x="7696200" y="41148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56" name="Rectangle 40"/>
          <p:cNvSpPr>
            <a:spLocks noChangeArrowheads="1"/>
          </p:cNvSpPr>
          <p:nvPr/>
        </p:nvSpPr>
        <p:spPr bwMode="auto">
          <a:xfrm>
            <a:off x="8001000" y="41148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57" name="Rectangle 41"/>
          <p:cNvSpPr>
            <a:spLocks noChangeArrowheads="1"/>
          </p:cNvSpPr>
          <p:nvPr/>
        </p:nvSpPr>
        <p:spPr bwMode="auto">
          <a:xfrm>
            <a:off x="7086600" y="44196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58" name="Rectangle 42"/>
          <p:cNvSpPr>
            <a:spLocks noChangeArrowheads="1"/>
          </p:cNvSpPr>
          <p:nvPr/>
        </p:nvSpPr>
        <p:spPr bwMode="auto">
          <a:xfrm>
            <a:off x="7391400" y="44196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59" name="Rectangle 43"/>
          <p:cNvSpPr>
            <a:spLocks noChangeArrowheads="1"/>
          </p:cNvSpPr>
          <p:nvPr/>
        </p:nvSpPr>
        <p:spPr bwMode="auto">
          <a:xfrm>
            <a:off x="7696200" y="44196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60" name="Rectangle 44"/>
          <p:cNvSpPr>
            <a:spLocks noChangeArrowheads="1"/>
          </p:cNvSpPr>
          <p:nvPr/>
        </p:nvSpPr>
        <p:spPr bwMode="auto">
          <a:xfrm>
            <a:off x="8001000" y="44196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61" name="Rectangle 45"/>
          <p:cNvSpPr>
            <a:spLocks noChangeArrowheads="1"/>
          </p:cNvSpPr>
          <p:nvPr/>
        </p:nvSpPr>
        <p:spPr bwMode="auto">
          <a:xfrm>
            <a:off x="7391400" y="47244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62" name="Rectangle 46"/>
          <p:cNvSpPr>
            <a:spLocks noChangeArrowheads="1"/>
          </p:cNvSpPr>
          <p:nvPr/>
        </p:nvSpPr>
        <p:spPr bwMode="auto">
          <a:xfrm>
            <a:off x="7696200" y="50292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63" name="Rectangle 47"/>
          <p:cNvSpPr>
            <a:spLocks noChangeArrowheads="1"/>
          </p:cNvSpPr>
          <p:nvPr/>
        </p:nvSpPr>
        <p:spPr bwMode="auto">
          <a:xfrm>
            <a:off x="7696200" y="47244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64" name="Rectangle 48"/>
          <p:cNvSpPr>
            <a:spLocks noChangeArrowheads="1"/>
          </p:cNvSpPr>
          <p:nvPr/>
        </p:nvSpPr>
        <p:spPr bwMode="auto">
          <a:xfrm>
            <a:off x="7086600" y="47244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
        <p:nvSpPr>
          <p:cNvPr id="48165" name="Rectangle 49"/>
          <p:cNvSpPr>
            <a:spLocks noChangeArrowheads="1"/>
          </p:cNvSpPr>
          <p:nvPr/>
        </p:nvSpPr>
        <p:spPr bwMode="auto">
          <a:xfrm>
            <a:off x="8001000" y="4724400"/>
            <a:ext cx="304800" cy="304800"/>
          </a:xfrm>
          <a:prstGeom prst="rect">
            <a:avLst/>
          </a:prstGeom>
          <a:solidFill>
            <a:srgbClr val="FEF802"/>
          </a:solidFill>
          <a:ln w="25400">
            <a:solidFill>
              <a:schemeClr val="tx1"/>
            </a:solidFill>
            <a:miter lim="800000"/>
            <a:headEnd/>
            <a:tailEnd type="none" w="med" len="lg"/>
          </a:ln>
        </p:spPr>
        <p:txBody>
          <a:bodyPr wrap="none" anchor="ctr"/>
          <a:lstStyle/>
          <a:p>
            <a:endParaRPr lang="en-US"/>
          </a:p>
        </p:txBody>
      </p:sp>
      <p:sp>
        <p:nvSpPr>
          <p:cNvPr id="48166" name="Rectangle 50"/>
          <p:cNvSpPr>
            <a:spLocks noChangeArrowheads="1"/>
          </p:cNvSpPr>
          <p:nvPr/>
        </p:nvSpPr>
        <p:spPr bwMode="auto">
          <a:xfrm>
            <a:off x="7086600" y="5029200"/>
            <a:ext cx="304800" cy="304800"/>
          </a:xfrm>
          <a:prstGeom prst="rect">
            <a:avLst/>
          </a:prstGeom>
          <a:solidFill>
            <a:srgbClr val="0000FF"/>
          </a:solidFill>
          <a:ln w="25400">
            <a:solidFill>
              <a:schemeClr val="tx1"/>
            </a:solidFill>
            <a:miter lim="800000"/>
            <a:headEnd/>
            <a:tailEnd type="none" w="med" len="lg"/>
          </a:ln>
        </p:spPr>
        <p:txBody>
          <a:bodyPr wrap="none" anchor="ctr"/>
          <a:lstStyle/>
          <a:p>
            <a:endParaRPr lang="en-US"/>
          </a:p>
        </p:txBody>
      </p:sp>
      <p:sp>
        <p:nvSpPr>
          <p:cNvPr id="48167" name="Rectangle 51"/>
          <p:cNvSpPr>
            <a:spLocks noChangeArrowheads="1"/>
          </p:cNvSpPr>
          <p:nvPr/>
        </p:nvSpPr>
        <p:spPr bwMode="auto">
          <a:xfrm>
            <a:off x="7391400" y="5029200"/>
            <a:ext cx="304800" cy="304800"/>
          </a:xfrm>
          <a:prstGeom prst="rect">
            <a:avLst/>
          </a:prstGeom>
          <a:solidFill>
            <a:srgbClr val="FF0000"/>
          </a:solidFill>
          <a:ln w="25400">
            <a:solidFill>
              <a:schemeClr val="tx1"/>
            </a:solidFill>
            <a:miter lim="800000"/>
            <a:headEnd/>
            <a:tailEnd type="none" w="med" len="lg"/>
          </a:ln>
        </p:spPr>
        <p:txBody>
          <a:bodyPr wrap="none" anchor="ctr"/>
          <a:lstStyle/>
          <a:p>
            <a:endParaRPr lang="en-US"/>
          </a:p>
        </p:txBody>
      </p:sp>
      <p:sp>
        <p:nvSpPr>
          <p:cNvPr id="48168" name="Rectangle 52"/>
          <p:cNvSpPr>
            <a:spLocks noChangeArrowheads="1"/>
          </p:cNvSpPr>
          <p:nvPr/>
        </p:nvSpPr>
        <p:spPr bwMode="auto">
          <a:xfrm>
            <a:off x="8001000" y="5029200"/>
            <a:ext cx="304800" cy="304800"/>
          </a:xfrm>
          <a:prstGeom prst="rect">
            <a:avLst/>
          </a:prstGeom>
          <a:solidFill>
            <a:srgbClr val="00FF00"/>
          </a:solidFill>
          <a:ln w="25400">
            <a:solidFill>
              <a:schemeClr val="tx1"/>
            </a:solidFill>
            <a:miter lim="800000"/>
            <a:headEnd/>
            <a:tailEnd type="none" w="med" len="lg"/>
          </a:ln>
        </p:spPr>
        <p:txBody>
          <a:bodyPr wrap="none" anchor="ctr"/>
          <a:lstStyle/>
          <a:p>
            <a:endParaRPr lang="en-US"/>
          </a:p>
        </p:txBody>
      </p:sp>
    </p:spTree>
  </p:cSld>
  <p:clrMapOvr>
    <a:masterClrMapping/>
  </p:clrMapOvr>
  <p:transition>
    <p:cover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AU">
                <a:ea typeface="ＭＳ Ｐゴシック" pitchFamily="34" charset="-128"/>
              </a:rPr>
              <a:t>ShiftRows Scheme</a:t>
            </a:r>
          </a:p>
        </p:txBody>
      </p:sp>
      <p:pic>
        <p:nvPicPr>
          <p:cNvPr id="50179" name="Picture 5"/>
          <p:cNvPicPr>
            <a:picLocks noChangeAspect="1" noChangeArrowheads="1"/>
          </p:cNvPicPr>
          <p:nvPr/>
        </p:nvPicPr>
        <p:blipFill>
          <a:blip r:embed="rId3"/>
          <a:srcRect/>
          <a:stretch>
            <a:fillRect/>
          </a:stretch>
        </p:blipFill>
        <p:spPr bwMode="auto">
          <a:xfrm>
            <a:off x="992188" y="2252663"/>
            <a:ext cx="7162800" cy="2349500"/>
          </a:xfrm>
          <a:prstGeom prst="rect">
            <a:avLst/>
          </a:prstGeom>
          <a:noFill/>
          <a:ln w="9525">
            <a:noFill/>
            <a:miter lim="800000"/>
            <a:headEnd/>
            <a:tailEnd/>
          </a:ln>
        </p:spPr>
      </p:pic>
    </p:spTree>
  </p:cSld>
  <p:clrMapOvr>
    <a:masterClrMapping/>
  </p:clrMapOvr>
  <p:transition>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ea typeface="ＭＳ Ｐゴシック" pitchFamily="34" charset="-128"/>
              </a:rPr>
              <a:t>Topics</a:t>
            </a:r>
          </a:p>
        </p:txBody>
      </p:sp>
      <p:sp>
        <p:nvSpPr>
          <p:cNvPr id="15363" name="Content Placeholder 2"/>
          <p:cNvSpPr>
            <a:spLocks noGrp="1"/>
          </p:cNvSpPr>
          <p:nvPr>
            <p:ph idx="1"/>
          </p:nvPr>
        </p:nvSpPr>
        <p:spPr>
          <a:xfrm>
            <a:off x="448966" y="1571612"/>
            <a:ext cx="8246070" cy="4929222"/>
          </a:xfrm>
        </p:spPr>
        <p:txBody>
          <a:bodyPr>
            <a:normAutofit/>
          </a:bodyPr>
          <a:lstStyle/>
          <a:p>
            <a:r>
              <a:rPr lang="en-US" b="1" dirty="0">
                <a:solidFill>
                  <a:srgbClr val="595959"/>
                </a:solidFill>
                <a:ea typeface="ＭＳ Ｐゴシック" pitchFamily="34" charset="-128"/>
              </a:rPr>
              <a:t>Purpose Of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What is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Inside Algorithm- Description</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Advantages</a:t>
            </a:r>
          </a:p>
          <a:p>
            <a:pPr>
              <a:buNone/>
            </a:pPr>
            <a:endParaRPr lang="en-US" b="1" dirty="0">
              <a:solidFill>
                <a:srgbClr val="595959"/>
              </a:solidFill>
              <a:ea typeface="ＭＳ Ｐゴシック" pitchFamily="34" charset="-128"/>
            </a:endParaRPr>
          </a:p>
          <a:p>
            <a:r>
              <a:rPr lang="en-US" dirty="0">
                <a:solidFill>
                  <a:srgbClr val="595959"/>
                </a:solidFill>
                <a:ea typeface="ＭＳ Ｐゴシック" pitchFamily="34" charset="-128"/>
              </a:rPr>
              <a:t>Additional  information </a:t>
            </a:r>
          </a:p>
          <a:p>
            <a:pPr>
              <a:buNone/>
            </a:pPr>
            <a:endParaRPr lang="en-US" dirty="0">
              <a:solidFill>
                <a:srgbClr val="595959"/>
              </a:solidFill>
              <a:ea typeface="ＭＳ Ｐゴシック" pitchFamily="34" charset="-128"/>
            </a:endParaRPr>
          </a:p>
        </p:txBody>
      </p:sp>
    </p:spTree>
  </p:cSld>
  <p:clrMapOvr>
    <a:masterClrMapping/>
  </p:clrMapOvr>
  <p:transition>
    <p:cover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a:bodyPr>
          <a:lstStyle/>
          <a:p>
            <a:pPr eaLnBrk="1" hangingPunct="1"/>
            <a:r>
              <a:rPr lang="en-US">
                <a:ea typeface="ＭＳ Ｐゴシック" pitchFamily="34" charset="-128"/>
              </a:rPr>
              <a:t>ShiftRows and InvShiftRows</a:t>
            </a:r>
          </a:p>
        </p:txBody>
      </p:sp>
      <p:sp>
        <p:nvSpPr>
          <p:cNvPr id="52227" name="Content Placeholder 2"/>
          <p:cNvSpPr>
            <a:spLocks noGrp="1"/>
          </p:cNvSpPr>
          <p:nvPr>
            <p:ph idx="1"/>
          </p:nvPr>
        </p:nvSpPr>
        <p:spPr>
          <a:xfrm>
            <a:off x="457200" y="1676400"/>
            <a:ext cx="8229600" cy="1066800"/>
          </a:xfrm>
        </p:spPr>
        <p:txBody>
          <a:bodyPr/>
          <a:lstStyle/>
          <a:p>
            <a:pPr eaLnBrk="1" hangingPunct="1"/>
            <a:endParaRPr lang="en-US">
              <a:ea typeface="ＭＳ Ｐゴシック" pitchFamily="34" charset="-128"/>
            </a:endParaRPr>
          </a:p>
        </p:txBody>
      </p:sp>
      <p:pic>
        <p:nvPicPr>
          <p:cNvPr id="52228" name="Picture 15"/>
          <p:cNvPicPr>
            <a:picLocks noChangeAspect="1" noChangeArrowheads="1"/>
          </p:cNvPicPr>
          <p:nvPr/>
        </p:nvPicPr>
        <p:blipFill>
          <a:blip r:embed="rId2"/>
          <a:srcRect/>
          <a:stretch>
            <a:fillRect/>
          </a:stretch>
        </p:blipFill>
        <p:spPr bwMode="auto">
          <a:xfrm>
            <a:off x="714348" y="2214554"/>
            <a:ext cx="7572428" cy="4071966"/>
          </a:xfrm>
          <a:prstGeom prst="rect">
            <a:avLst/>
          </a:prstGeom>
          <a:noFill/>
          <a:ln w="9525">
            <a:noFill/>
            <a:miter lim="800000"/>
            <a:headEnd/>
            <a:tailEnd/>
          </a:ln>
        </p:spPr>
      </p:pic>
    </p:spTree>
  </p:cSld>
  <p:clrMapOvr>
    <a:masterClrMapping/>
  </p:clrMapOvr>
  <p:transition>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AU" dirty="0">
                <a:ea typeface="ＭＳ Ｐゴシック" pitchFamily="34" charset="-128"/>
              </a:rPr>
              <a:t>Mix Columns</a:t>
            </a:r>
          </a:p>
        </p:txBody>
      </p:sp>
      <p:sp>
        <p:nvSpPr>
          <p:cNvPr id="53251" name="Rectangle 3"/>
          <p:cNvSpPr>
            <a:spLocks noGrp="1" noChangeArrowheads="1"/>
          </p:cNvSpPr>
          <p:nvPr>
            <p:ph idx="1"/>
          </p:nvPr>
        </p:nvSpPr>
        <p:spPr>
          <a:xfrm>
            <a:off x="357158" y="1500174"/>
            <a:ext cx="8229600" cy="3276600"/>
          </a:xfrm>
        </p:spPr>
        <p:txBody>
          <a:bodyPr>
            <a:normAutofit lnSpcReduction="10000"/>
          </a:bodyPr>
          <a:lstStyle/>
          <a:p>
            <a:pPr eaLnBrk="1" hangingPunct="1"/>
            <a:r>
              <a:rPr lang="en-US" dirty="0" err="1">
                <a:solidFill>
                  <a:srgbClr val="595959"/>
                </a:solidFill>
                <a:ea typeface="ＭＳ Ｐゴシック" pitchFamily="34" charset="-128"/>
              </a:rPr>
              <a:t>ShiftRows</a:t>
            </a:r>
            <a:r>
              <a:rPr lang="en-US" dirty="0">
                <a:solidFill>
                  <a:srgbClr val="595959"/>
                </a:solidFill>
                <a:ea typeface="ＭＳ Ｐゴシック" pitchFamily="34" charset="-128"/>
              </a:rPr>
              <a:t> and </a:t>
            </a:r>
            <a:r>
              <a:rPr lang="en-US" dirty="0" err="1">
                <a:solidFill>
                  <a:srgbClr val="595959"/>
                </a:solidFill>
                <a:ea typeface="ＭＳ Ｐゴシック" pitchFamily="34" charset="-128"/>
              </a:rPr>
              <a:t>MixColumns</a:t>
            </a:r>
            <a:r>
              <a:rPr lang="en-US" dirty="0">
                <a:solidFill>
                  <a:srgbClr val="595959"/>
                </a:solidFill>
                <a:ea typeface="ＭＳ Ｐゴシック" pitchFamily="34" charset="-128"/>
              </a:rPr>
              <a:t> provide diffusion to the cipher</a:t>
            </a:r>
          </a:p>
          <a:p>
            <a:pPr eaLnBrk="1" hangingPunct="1"/>
            <a:r>
              <a:rPr lang="en-US" dirty="0">
                <a:solidFill>
                  <a:srgbClr val="595959"/>
                </a:solidFill>
                <a:ea typeface="ＭＳ Ｐゴシック" pitchFamily="34" charset="-128"/>
              </a:rPr>
              <a:t>Each column is processed separately</a:t>
            </a:r>
          </a:p>
          <a:p>
            <a:pPr eaLnBrk="1" hangingPunct="1"/>
            <a:r>
              <a:rPr lang="en-US" dirty="0">
                <a:solidFill>
                  <a:srgbClr val="595959"/>
                </a:solidFill>
                <a:ea typeface="ＭＳ Ｐゴシック" pitchFamily="34" charset="-128"/>
              </a:rPr>
              <a:t>Each byte is replaced by a value dependent on all 4 bytes in the column</a:t>
            </a:r>
          </a:p>
          <a:p>
            <a:pPr eaLnBrk="1" hangingPunct="1"/>
            <a:r>
              <a:rPr lang="en-US" dirty="0">
                <a:solidFill>
                  <a:srgbClr val="595959"/>
                </a:solidFill>
                <a:ea typeface="ＭＳ Ｐゴシック" pitchFamily="34" charset="-128"/>
              </a:rPr>
              <a:t>Effectively a matrix multiplication in GF(2</a:t>
            </a:r>
            <a:r>
              <a:rPr lang="en-US" baseline="30000" dirty="0">
                <a:solidFill>
                  <a:srgbClr val="595959"/>
                </a:solidFill>
                <a:ea typeface="ＭＳ Ｐゴシック" pitchFamily="34" charset="-128"/>
              </a:rPr>
              <a:t>8</a:t>
            </a:r>
            <a:r>
              <a:rPr lang="en-US" dirty="0">
                <a:solidFill>
                  <a:srgbClr val="595959"/>
                </a:solidFill>
                <a:ea typeface="ＭＳ Ｐゴシック" pitchFamily="34" charset="-128"/>
              </a:rPr>
              <a:t>) using prime poly m(x) =x</a:t>
            </a:r>
            <a:r>
              <a:rPr lang="en-US" baseline="30000" dirty="0">
                <a:solidFill>
                  <a:srgbClr val="595959"/>
                </a:solidFill>
                <a:ea typeface="ＭＳ Ｐゴシック" pitchFamily="34" charset="-128"/>
              </a:rPr>
              <a:t>8</a:t>
            </a:r>
            <a:r>
              <a:rPr lang="en-US" dirty="0">
                <a:solidFill>
                  <a:srgbClr val="595959"/>
                </a:solidFill>
                <a:ea typeface="ＭＳ Ｐゴシック" pitchFamily="34" charset="-128"/>
              </a:rPr>
              <a:t>+x</a:t>
            </a:r>
            <a:r>
              <a:rPr lang="en-US" baseline="30000" dirty="0">
                <a:solidFill>
                  <a:srgbClr val="595959"/>
                </a:solidFill>
                <a:ea typeface="ＭＳ Ｐゴシック" pitchFamily="34" charset="-128"/>
              </a:rPr>
              <a:t>4</a:t>
            </a:r>
            <a:r>
              <a:rPr lang="en-US" dirty="0">
                <a:solidFill>
                  <a:srgbClr val="595959"/>
                </a:solidFill>
                <a:ea typeface="ＭＳ Ｐゴシック" pitchFamily="34" charset="-128"/>
              </a:rPr>
              <a:t>+x</a:t>
            </a:r>
            <a:r>
              <a:rPr lang="en-US" baseline="30000" dirty="0">
                <a:solidFill>
                  <a:srgbClr val="595959"/>
                </a:solidFill>
                <a:ea typeface="ＭＳ Ｐゴシック" pitchFamily="34" charset="-128"/>
              </a:rPr>
              <a:t>3</a:t>
            </a:r>
            <a:r>
              <a:rPr lang="en-US" dirty="0">
                <a:solidFill>
                  <a:srgbClr val="595959"/>
                </a:solidFill>
                <a:ea typeface="ＭＳ Ｐゴシック" pitchFamily="34" charset="-128"/>
              </a:rPr>
              <a:t>+x+1</a:t>
            </a:r>
            <a:endParaRPr lang="en-AU" dirty="0">
              <a:solidFill>
                <a:srgbClr val="595959"/>
              </a:solidFill>
              <a:ea typeface="ＭＳ Ｐゴシック" pitchFamily="34" charset="-128"/>
            </a:endParaRPr>
          </a:p>
        </p:txBody>
      </p:sp>
      <p:pic>
        <p:nvPicPr>
          <p:cNvPr id="53252" name="Picture 12"/>
          <p:cNvPicPr>
            <a:picLocks noChangeAspect="1" noChangeArrowheads="1"/>
          </p:cNvPicPr>
          <p:nvPr/>
        </p:nvPicPr>
        <p:blipFill>
          <a:blip r:embed="rId3"/>
          <a:srcRect/>
          <a:stretch>
            <a:fillRect/>
          </a:stretch>
        </p:blipFill>
        <p:spPr bwMode="auto">
          <a:xfrm>
            <a:off x="1077913" y="4632325"/>
            <a:ext cx="7065962" cy="1920875"/>
          </a:xfrm>
          <a:prstGeom prst="rect">
            <a:avLst/>
          </a:prstGeom>
          <a:noFill/>
          <a:ln w="9525">
            <a:noFill/>
            <a:miter lim="800000"/>
            <a:headEnd/>
            <a:tailEnd/>
          </a:ln>
        </p:spPr>
      </p:pic>
    </p:spTree>
  </p:cSld>
  <p:clrMapOvr>
    <a:masterClrMapping/>
  </p:clrMapOvr>
  <p:transition>
    <p:cover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AU" dirty="0">
                <a:ea typeface="ＭＳ Ｐゴシック" pitchFamily="34" charset="-128"/>
              </a:rPr>
              <a:t>Mix Columns Scheme</a:t>
            </a:r>
          </a:p>
        </p:txBody>
      </p:sp>
      <p:pic>
        <p:nvPicPr>
          <p:cNvPr id="55299" name="Picture 6"/>
          <p:cNvPicPr>
            <a:picLocks noChangeAspect="1" noChangeArrowheads="1"/>
          </p:cNvPicPr>
          <p:nvPr/>
        </p:nvPicPr>
        <p:blipFill>
          <a:blip r:embed="rId3"/>
          <a:srcRect/>
          <a:stretch>
            <a:fillRect/>
          </a:stretch>
        </p:blipFill>
        <p:spPr bwMode="auto">
          <a:xfrm>
            <a:off x="571472" y="1554162"/>
            <a:ext cx="8143932" cy="4303729"/>
          </a:xfrm>
          <a:prstGeom prst="rect">
            <a:avLst/>
          </a:prstGeom>
          <a:noFill/>
          <a:ln w="9525">
            <a:noFill/>
            <a:miter lim="800000"/>
            <a:headEnd/>
            <a:tailEnd/>
          </a:ln>
        </p:spPr>
      </p:pic>
      <p:sp>
        <p:nvSpPr>
          <p:cNvPr id="55300" name="Rectangle 5"/>
          <p:cNvSpPr>
            <a:spLocks noChangeArrowheads="1"/>
          </p:cNvSpPr>
          <p:nvPr/>
        </p:nvSpPr>
        <p:spPr bwMode="auto">
          <a:xfrm>
            <a:off x="1142976" y="5715016"/>
            <a:ext cx="6934200" cy="646113"/>
          </a:xfrm>
          <a:prstGeom prst="rect">
            <a:avLst/>
          </a:prstGeom>
          <a:noFill/>
          <a:ln w="9525">
            <a:noFill/>
            <a:miter lim="800000"/>
            <a:headEnd/>
            <a:tailEnd/>
          </a:ln>
        </p:spPr>
        <p:txBody>
          <a:bodyPr>
            <a:spAutoFit/>
          </a:bodyPr>
          <a:lstStyle/>
          <a:p>
            <a:pPr algn="just"/>
            <a:r>
              <a:rPr lang="en-US" i="1" dirty="0">
                <a:latin typeface="Times New Roman" pitchFamily="18" charset="0"/>
              </a:rPr>
              <a:t>The </a:t>
            </a:r>
            <a:r>
              <a:rPr lang="en-US" i="1" dirty="0" err="1">
                <a:latin typeface="Times New Roman" pitchFamily="18" charset="0"/>
              </a:rPr>
              <a:t>MixColumns</a:t>
            </a:r>
            <a:r>
              <a:rPr lang="en-US" i="1" dirty="0">
                <a:latin typeface="Times New Roman" pitchFamily="18" charset="0"/>
              </a:rPr>
              <a:t> transformation operates at the column level; it transforms each column of the state to a new column. </a:t>
            </a:r>
          </a:p>
        </p:txBody>
      </p:sp>
    </p:spTree>
  </p:cSld>
  <p:clrMapOvr>
    <a:masterClrMapping/>
  </p:clrMapOvr>
  <p:transition>
    <p:cover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AU">
                <a:ea typeface="ＭＳ Ｐゴシック" pitchFamily="34" charset="-128"/>
              </a:rPr>
              <a:t>AddRoundKey</a:t>
            </a:r>
          </a:p>
        </p:txBody>
      </p:sp>
      <p:sp>
        <p:nvSpPr>
          <p:cNvPr id="59395" name="Rectangle 3"/>
          <p:cNvSpPr>
            <a:spLocks noGrp="1" noChangeArrowheads="1"/>
          </p:cNvSpPr>
          <p:nvPr>
            <p:ph idx="1"/>
          </p:nvPr>
        </p:nvSpPr>
        <p:spPr/>
        <p:txBody>
          <a:bodyPr>
            <a:normAutofit fontScale="92500" lnSpcReduction="20000"/>
          </a:bodyPr>
          <a:lstStyle/>
          <a:p>
            <a:pPr eaLnBrk="1" hangingPunct="1"/>
            <a:r>
              <a:rPr lang="en-US">
                <a:solidFill>
                  <a:srgbClr val="595959"/>
                </a:solidFill>
                <a:ea typeface="ＭＳ Ｐゴシック" pitchFamily="34" charset="-128"/>
              </a:rPr>
              <a:t>XOR state with 128-bits of the round key</a:t>
            </a:r>
          </a:p>
          <a:p>
            <a:pPr eaLnBrk="1" hangingPunct="1"/>
            <a:endParaRPr lang="en-US">
              <a:solidFill>
                <a:srgbClr val="595959"/>
              </a:solidFill>
              <a:ea typeface="ＭＳ Ｐゴシック" pitchFamily="34" charset="-128"/>
            </a:endParaRPr>
          </a:p>
          <a:p>
            <a:pPr eaLnBrk="1" hangingPunct="1"/>
            <a:r>
              <a:rPr lang="en-US">
                <a:solidFill>
                  <a:srgbClr val="595959"/>
                </a:solidFill>
                <a:ea typeface="ＭＳ Ｐゴシック" pitchFamily="34" charset="-128"/>
              </a:rPr>
              <a:t>AddRoundKey proceeds one column at a time.</a:t>
            </a:r>
          </a:p>
          <a:p>
            <a:pPr lvl="1" eaLnBrk="1" hangingPunct="1"/>
            <a:r>
              <a:rPr lang="en-US">
                <a:solidFill>
                  <a:srgbClr val="595959"/>
                </a:solidFill>
                <a:ea typeface="ＭＳ Ｐゴシック" pitchFamily="34" charset="-128"/>
              </a:rPr>
              <a:t>adds a round key word with each state column matrix </a:t>
            </a:r>
          </a:p>
          <a:p>
            <a:pPr lvl="1" eaLnBrk="1" hangingPunct="1"/>
            <a:r>
              <a:rPr lang="en-US">
                <a:solidFill>
                  <a:srgbClr val="595959"/>
                </a:solidFill>
                <a:ea typeface="ＭＳ Ｐゴシック" pitchFamily="34" charset="-128"/>
              </a:rPr>
              <a:t>the operation is matrix addition</a:t>
            </a:r>
          </a:p>
          <a:p>
            <a:pPr eaLnBrk="1" hangingPunct="1"/>
            <a:endParaRPr lang="en-US">
              <a:solidFill>
                <a:srgbClr val="595959"/>
              </a:solidFill>
              <a:ea typeface="ＭＳ Ｐゴシック" pitchFamily="34" charset="-128"/>
            </a:endParaRPr>
          </a:p>
          <a:p>
            <a:pPr eaLnBrk="1" hangingPunct="1"/>
            <a:r>
              <a:rPr lang="en-US">
                <a:solidFill>
                  <a:srgbClr val="595959"/>
                </a:solidFill>
                <a:ea typeface="ＭＳ Ｐゴシック" pitchFamily="34" charset="-128"/>
              </a:rPr>
              <a:t>Inverse for decryption identical</a:t>
            </a:r>
          </a:p>
          <a:p>
            <a:pPr lvl="1" eaLnBrk="1" hangingPunct="1"/>
            <a:r>
              <a:rPr lang="en-US">
                <a:solidFill>
                  <a:srgbClr val="595959"/>
                </a:solidFill>
                <a:ea typeface="ＭＳ Ｐゴシック" pitchFamily="34" charset="-128"/>
              </a:rPr>
              <a:t>since XOR own inverse, with reversed keys</a:t>
            </a:r>
          </a:p>
          <a:p>
            <a:pPr eaLnBrk="1" hangingPunct="1"/>
            <a:endParaRPr lang="en-US">
              <a:solidFill>
                <a:srgbClr val="595959"/>
              </a:solidFill>
              <a:ea typeface="ＭＳ Ｐゴシック" pitchFamily="34" charset="-128"/>
            </a:endParaRPr>
          </a:p>
          <a:p>
            <a:pPr eaLnBrk="1" hangingPunct="1"/>
            <a:r>
              <a:rPr lang="en-US">
                <a:solidFill>
                  <a:srgbClr val="595959"/>
                </a:solidFill>
                <a:ea typeface="ＭＳ Ｐゴシック" pitchFamily="34" charset="-128"/>
              </a:rPr>
              <a:t>Designed to be as simple as possible</a:t>
            </a:r>
          </a:p>
          <a:p>
            <a:pPr lvl="1" eaLnBrk="1" hangingPunct="1"/>
            <a:endParaRPr lang="en-AU">
              <a:solidFill>
                <a:srgbClr val="595959"/>
              </a:solidFill>
              <a:ea typeface="ＭＳ Ｐゴシック" pitchFamily="34" charset="-128"/>
            </a:endParaRPr>
          </a:p>
        </p:txBody>
      </p:sp>
    </p:spTree>
  </p:cSld>
  <p:clrMapOvr>
    <a:masterClrMapping/>
  </p:clrMapOvr>
  <p:transition>
    <p:cover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AU">
                <a:ea typeface="ＭＳ Ｐゴシック" pitchFamily="34" charset="-128"/>
              </a:rPr>
              <a:t>AddRoundKey Scheme</a:t>
            </a:r>
          </a:p>
        </p:txBody>
      </p:sp>
      <p:pic>
        <p:nvPicPr>
          <p:cNvPr id="61443" name="Picture 5"/>
          <p:cNvPicPr>
            <a:picLocks noChangeAspect="1" noChangeArrowheads="1"/>
          </p:cNvPicPr>
          <p:nvPr/>
        </p:nvPicPr>
        <p:blipFill>
          <a:blip r:embed="rId3"/>
          <a:srcRect/>
          <a:stretch>
            <a:fillRect/>
          </a:stretch>
        </p:blipFill>
        <p:spPr bwMode="auto">
          <a:xfrm>
            <a:off x="428596" y="2438400"/>
            <a:ext cx="8286808" cy="3490930"/>
          </a:xfrm>
          <a:prstGeom prst="rect">
            <a:avLst/>
          </a:prstGeom>
          <a:noFill/>
          <a:ln w="9525">
            <a:noFill/>
            <a:miter lim="800000"/>
            <a:headEnd/>
            <a:tailEnd/>
          </a:ln>
        </p:spPr>
      </p:pic>
    </p:spTree>
  </p:cSld>
  <p:clrMapOvr>
    <a:masterClrMapping/>
  </p:clrMapOvr>
  <p:transition>
    <p:cover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ea typeface="ＭＳ Ｐゴシック" pitchFamily="34" charset="-128"/>
              </a:rPr>
              <a:t>Topics</a:t>
            </a:r>
          </a:p>
        </p:txBody>
      </p:sp>
      <p:sp>
        <p:nvSpPr>
          <p:cNvPr id="71683" name="Content Placeholder 2"/>
          <p:cNvSpPr>
            <a:spLocks noGrp="1"/>
          </p:cNvSpPr>
          <p:nvPr>
            <p:ph idx="1"/>
          </p:nvPr>
        </p:nvSpPr>
        <p:spPr/>
        <p:txBody>
          <a:bodyPr>
            <a:normAutofit lnSpcReduction="10000"/>
          </a:bodyPr>
          <a:lstStyle/>
          <a:p>
            <a:r>
              <a:rPr lang="en-US" dirty="0">
                <a:solidFill>
                  <a:srgbClr val="595959"/>
                </a:solidFill>
                <a:ea typeface="ＭＳ Ｐゴシック" pitchFamily="34" charset="-128"/>
              </a:rPr>
              <a:t>Purpose Of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What is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Inside Algorithm- Description</a:t>
            </a:r>
          </a:p>
          <a:p>
            <a:endParaRPr lang="en-US" dirty="0">
              <a:solidFill>
                <a:srgbClr val="595959"/>
              </a:solidFill>
              <a:ea typeface="ＭＳ Ｐゴシック" pitchFamily="34" charset="-128"/>
            </a:endParaRPr>
          </a:p>
          <a:p>
            <a:r>
              <a:rPr lang="en-US" b="1" dirty="0">
                <a:solidFill>
                  <a:srgbClr val="595959"/>
                </a:solidFill>
                <a:ea typeface="ＭＳ Ｐゴシック" pitchFamily="34" charset="-128"/>
              </a:rPr>
              <a:t>Advantages / Comparison</a:t>
            </a:r>
          </a:p>
          <a:p>
            <a:pPr>
              <a:buNone/>
            </a:pPr>
            <a:endParaRPr lang="en-US" b="1" dirty="0">
              <a:solidFill>
                <a:srgbClr val="595959"/>
              </a:solidFill>
              <a:ea typeface="ＭＳ Ｐゴシック" pitchFamily="34" charset="-128"/>
            </a:endParaRPr>
          </a:p>
          <a:p>
            <a:r>
              <a:rPr lang="en-US" dirty="0">
                <a:solidFill>
                  <a:srgbClr val="595959"/>
                </a:solidFill>
                <a:ea typeface="ＭＳ Ｐゴシック" pitchFamily="34" charset="-128"/>
              </a:rPr>
              <a:t>Additional  information </a:t>
            </a:r>
          </a:p>
          <a:p>
            <a:pPr>
              <a:buNone/>
            </a:pPr>
            <a:endParaRPr lang="en-US" b="1" dirty="0">
              <a:solidFill>
                <a:srgbClr val="595959"/>
              </a:solidFill>
              <a:ea typeface="ＭＳ Ｐゴシック" pitchFamily="34" charset="-128"/>
            </a:endParaRPr>
          </a:p>
        </p:txBody>
      </p:sp>
    </p:spTree>
  </p:cSld>
  <p:clrMapOvr>
    <a:masterClrMapping/>
  </p:clrMapOvr>
  <p:transition>
    <p:cover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ea typeface="ＭＳ Ｐゴシック" pitchFamily="34" charset="-128"/>
              </a:rPr>
              <a:t>AES Security</a:t>
            </a:r>
          </a:p>
        </p:txBody>
      </p:sp>
      <p:sp>
        <p:nvSpPr>
          <p:cNvPr id="3" name="Content Placeholder 2"/>
          <p:cNvSpPr>
            <a:spLocks noGrp="1"/>
          </p:cNvSpPr>
          <p:nvPr>
            <p:ph idx="1"/>
          </p:nvPr>
        </p:nvSpPr>
        <p:spPr/>
        <p:txBody>
          <a:bodyPr>
            <a:normAutofit/>
          </a:bodyPr>
          <a:lstStyle/>
          <a:p>
            <a:pPr eaLnBrk="1" hangingPunct="1"/>
            <a:r>
              <a:rPr lang="en-US" sz="2400">
                <a:solidFill>
                  <a:srgbClr val="595959"/>
                </a:solidFill>
                <a:effectLst>
                  <a:outerShdw blurRad="38100" dist="38100" dir="2700000" algn="tl">
                    <a:srgbClr val="C0C0C0"/>
                  </a:outerShdw>
                </a:effectLst>
                <a:ea typeface="ＭＳ Ｐゴシック" pitchFamily="34" charset="-128"/>
              </a:rPr>
              <a:t>AES was designed after DES. </a:t>
            </a:r>
          </a:p>
          <a:p>
            <a:pPr eaLnBrk="1" hangingPunct="1"/>
            <a:r>
              <a:rPr lang="en-US" sz="2400">
                <a:solidFill>
                  <a:srgbClr val="595959"/>
                </a:solidFill>
                <a:effectLst>
                  <a:outerShdw blurRad="38100" dist="38100" dir="2700000" algn="tl">
                    <a:srgbClr val="C0C0C0"/>
                  </a:outerShdw>
                </a:effectLst>
                <a:ea typeface="ＭＳ Ｐゴシック" pitchFamily="34" charset="-128"/>
              </a:rPr>
              <a:t>Most of the known attacks on DES were already tested on AES.</a:t>
            </a:r>
          </a:p>
          <a:p>
            <a:pPr algn="just" eaLnBrk="1" hangingPunct="1"/>
            <a:r>
              <a:rPr lang="en-US" sz="2400">
                <a:solidFill>
                  <a:srgbClr val="595959"/>
                </a:solidFill>
                <a:effectLst>
                  <a:outerShdw blurRad="38100" dist="38100" dir="2700000" algn="tl">
                    <a:srgbClr val="C0C0C0"/>
                  </a:outerShdw>
                </a:effectLst>
                <a:ea typeface="ＭＳ Ｐゴシック" pitchFamily="34" charset="-128"/>
              </a:rPr>
              <a:t>Brute-Force Attack</a:t>
            </a:r>
          </a:p>
          <a:p>
            <a:pPr lvl="1" algn="just" eaLnBrk="1" hangingPunct="1"/>
            <a:r>
              <a:rPr lang="en-US" sz="2100">
                <a:solidFill>
                  <a:srgbClr val="595959"/>
                </a:solidFill>
                <a:effectLst>
                  <a:outerShdw blurRad="38100" dist="38100" dir="2700000" algn="tl">
                    <a:srgbClr val="C0C0C0"/>
                  </a:outerShdw>
                </a:effectLst>
                <a:ea typeface="ＭＳ Ｐゴシック" pitchFamily="34" charset="-128"/>
              </a:rPr>
              <a:t>AES is definitely more secure than DES due to the larger-size key. </a:t>
            </a:r>
          </a:p>
          <a:p>
            <a:pPr algn="just" eaLnBrk="1" hangingPunct="1"/>
            <a:r>
              <a:rPr lang="en-US" sz="2400">
                <a:solidFill>
                  <a:srgbClr val="595959"/>
                </a:solidFill>
                <a:effectLst>
                  <a:outerShdw blurRad="38100" dist="38100" dir="2700000" algn="tl">
                    <a:srgbClr val="C0C0C0"/>
                  </a:outerShdw>
                </a:effectLst>
                <a:ea typeface="ＭＳ Ｐゴシック" pitchFamily="34" charset="-128"/>
              </a:rPr>
              <a:t>Statistical Attacks</a:t>
            </a:r>
          </a:p>
          <a:p>
            <a:pPr lvl="1" algn="just" eaLnBrk="1" hangingPunct="1"/>
            <a:r>
              <a:rPr lang="en-US" sz="2100">
                <a:solidFill>
                  <a:srgbClr val="595959"/>
                </a:solidFill>
                <a:effectLst>
                  <a:outerShdw blurRad="38100" dist="38100" dir="2700000" algn="tl">
                    <a:srgbClr val="C0C0C0"/>
                  </a:outerShdw>
                </a:effectLst>
                <a:ea typeface="ＭＳ Ｐゴシック" pitchFamily="34" charset="-128"/>
              </a:rPr>
              <a:t>Numerous tests have failed to do statistical analysis of the ciphertext</a:t>
            </a:r>
          </a:p>
          <a:p>
            <a:pPr algn="just" eaLnBrk="1" hangingPunct="1"/>
            <a:r>
              <a:rPr lang="en-US" sz="2400">
                <a:solidFill>
                  <a:srgbClr val="595959"/>
                </a:solidFill>
                <a:effectLst>
                  <a:outerShdw blurRad="38100" dist="38100" dir="2700000" algn="tl">
                    <a:srgbClr val="C0C0C0"/>
                  </a:outerShdw>
                </a:effectLst>
                <a:ea typeface="ＭＳ Ｐゴシック" pitchFamily="34" charset="-128"/>
              </a:rPr>
              <a:t>Differential and Linear Attacks</a:t>
            </a:r>
          </a:p>
          <a:p>
            <a:pPr lvl="1" algn="just" eaLnBrk="1" hangingPunct="1"/>
            <a:r>
              <a:rPr lang="en-US" sz="2100">
                <a:solidFill>
                  <a:srgbClr val="595959"/>
                </a:solidFill>
                <a:effectLst>
                  <a:outerShdw blurRad="38100" dist="38100" dir="2700000" algn="tl">
                    <a:srgbClr val="C0C0C0"/>
                  </a:outerShdw>
                </a:effectLst>
                <a:ea typeface="ＭＳ Ｐゴシック" pitchFamily="34" charset="-128"/>
              </a:rPr>
              <a:t>There are no differential and linear attacks on AES as yet.</a:t>
            </a:r>
          </a:p>
          <a:p>
            <a:pPr algn="just" eaLnBrk="1" hangingPunct="1"/>
            <a:endParaRPr lang="en-US" sz="2400">
              <a:solidFill>
                <a:srgbClr val="595959"/>
              </a:solidFill>
              <a:effectLst>
                <a:outerShdw blurRad="38100" dist="38100" dir="2700000" algn="tl">
                  <a:srgbClr val="C0C0C0"/>
                </a:outerShdw>
              </a:effectLst>
              <a:ea typeface="ＭＳ Ｐゴシック" pitchFamily="34" charset="-128"/>
            </a:endParaRPr>
          </a:p>
          <a:p>
            <a:pPr algn="just" eaLnBrk="1" hangingPunct="1"/>
            <a:endParaRPr lang="en-US" sz="2400">
              <a:solidFill>
                <a:srgbClr val="595959"/>
              </a:solidFill>
              <a:effectLst>
                <a:outerShdw blurRad="38100" dist="38100" dir="2700000" algn="tl">
                  <a:srgbClr val="C0C0C0"/>
                </a:outerShdw>
              </a:effectLst>
              <a:ea typeface="ＭＳ Ｐゴシック" pitchFamily="34" charset="-128"/>
            </a:endParaRPr>
          </a:p>
          <a:p>
            <a:pPr eaLnBrk="1" hangingPunct="1"/>
            <a:endParaRPr lang="en-US" sz="2400">
              <a:solidFill>
                <a:srgbClr val="595959"/>
              </a:solidFill>
              <a:effectLst>
                <a:outerShdw blurRad="38100" dist="38100" dir="2700000" algn="tl">
                  <a:srgbClr val="C0C0C0"/>
                </a:outerShdw>
              </a:effectLst>
              <a:ea typeface="ＭＳ Ｐゴシック" pitchFamily="34" charset="-128"/>
            </a:endParaRPr>
          </a:p>
          <a:p>
            <a:pPr eaLnBrk="1" hangingPunct="1"/>
            <a:endParaRPr lang="en-US">
              <a:solidFill>
                <a:srgbClr val="595959"/>
              </a:solidFill>
              <a:ea typeface="ＭＳ Ｐゴシック" pitchFamily="34" charset="-128"/>
            </a:endParaRPr>
          </a:p>
          <a:p>
            <a:pPr eaLnBrk="1" hangingPunct="1"/>
            <a:endParaRPr lang="en-US">
              <a:solidFill>
                <a:srgbClr val="595959"/>
              </a:solidFill>
              <a:ea typeface="ＭＳ Ｐゴシック" pitchFamily="34" charset="-128"/>
            </a:endParaRPr>
          </a:p>
        </p:txBody>
      </p:sp>
    </p:spTree>
  </p:cSld>
  <p:clrMapOvr>
    <a:masterClrMapping/>
  </p:clrMapOvr>
  <p:transition>
    <p:cover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68313" y="0"/>
            <a:ext cx="8229600" cy="1139825"/>
          </a:xfrm>
        </p:spPr>
        <p:txBody>
          <a:bodyPr/>
          <a:lstStyle/>
          <a:p>
            <a:pPr eaLnBrk="1" hangingPunct="1"/>
            <a:r>
              <a:rPr lang="en-US" dirty="0">
                <a:ea typeface="ＭＳ Ｐゴシック" pitchFamily="34" charset="-128"/>
              </a:rPr>
              <a:t>Implementation Aspects</a:t>
            </a:r>
            <a:endParaRPr lang="en-AU" dirty="0">
              <a:ea typeface="ＭＳ Ｐゴシック" pitchFamily="34" charset="-128"/>
            </a:endParaRPr>
          </a:p>
        </p:txBody>
      </p:sp>
      <p:sp>
        <p:nvSpPr>
          <p:cNvPr id="73731" name="Rectangle 3"/>
          <p:cNvSpPr>
            <a:spLocks noGrp="1" noChangeArrowheads="1"/>
          </p:cNvSpPr>
          <p:nvPr>
            <p:ph idx="1"/>
          </p:nvPr>
        </p:nvSpPr>
        <p:spPr>
          <a:xfrm>
            <a:off x="500034" y="1827212"/>
            <a:ext cx="8229600" cy="4602184"/>
          </a:xfrm>
        </p:spPr>
        <p:txBody>
          <a:bodyPr/>
          <a:lstStyle/>
          <a:p>
            <a:pPr eaLnBrk="1" hangingPunct="1">
              <a:lnSpc>
                <a:spcPct val="90000"/>
              </a:lnSpc>
            </a:pPr>
            <a:r>
              <a:rPr lang="en-US" sz="2800" dirty="0">
                <a:solidFill>
                  <a:srgbClr val="595959"/>
                </a:solidFill>
                <a:ea typeface="ＭＳ Ｐゴシック" pitchFamily="34" charset="-128"/>
              </a:rPr>
              <a:t>The algorithms used in AES are so simple that they can be easily implemented using cheap processors and a minimum amount of memory.</a:t>
            </a:r>
          </a:p>
          <a:p>
            <a:pPr eaLnBrk="1" hangingPunct="1">
              <a:lnSpc>
                <a:spcPct val="90000"/>
              </a:lnSpc>
            </a:pPr>
            <a:endParaRPr lang="en-US" sz="2800" dirty="0">
              <a:solidFill>
                <a:srgbClr val="595959"/>
              </a:solidFill>
              <a:ea typeface="ＭＳ Ｐゴシック" pitchFamily="34" charset="-128"/>
            </a:endParaRPr>
          </a:p>
          <a:p>
            <a:pPr eaLnBrk="1" hangingPunct="1">
              <a:lnSpc>
                <a:spcPct val="90000"/>
              </a:lnSpc>
            </a:pPr>
            <a:r>
              <a:rPr lang="en-US" sz="2800" dirty="0">
                <a:solidFill>
                  <a:srgbClr val="595959"/>
                </a:solidFill>
                <a:ea typeface="ＭＳ Ｐゴシック" pitchFamily="34" charset="-128"/>
              </a:rPr>
              <a:t>Very efficient</a:t>
            </a:r>
          </a:p>
          <a:p>
            <a:pPr eaLnBrk="1" hangingPunct="1">
              <a:lnSpc>
                <a:spcPct val="90000"/>
              </a:lnSpc>
            </a:pPr>
            <a:endParaRPr lang="en-US" sz="2800" dirty="0">
              <a:solidFill>
                <a:srgbClr val="595959"/>
              </a:solidFill>
              <a:ea typeface="ＭＳ Ｐゴシック" pitchFamily="34" charset="-128"/>
            </a:endParaRPr>
          </a:p>
          <a:p>
            <a:pPr eaLnBrk="1" hangingPunct="1">
              <a:lnSpc>
                <a:spcPct val="90000"/>
              </a:lnSpc>
            </a:pPr>
            <a:r>
              <a:rPr lang="en-US" sz="2800" dirty="0">
                <a:solidFill>
                  <a:srgbClr val="595959"/>
                </a:solidFill>
                <a:ea typeface="ＭＳ Ｐゴシック" pitchFamily="34" charset="-128"/>
              </a:rPr>
              <a:t>Implementation was a key factor in its selection as the AES cipher</a:t>
            </a:r>
          </a:p>
          <a:p>
            <a:pPr eaLnBrk="1" hangingPunct="1">
              <a:lnSpc>
                <a:spcPct val="90000"/>
              </a:lnSpc>
              <a:buNone/>
            </a:pPr>
            <a:endParaRPr lang="en-US" sz="2800" dirty="0">
              <a:solidFill>
                <a:srgbClr val="595959"/>
              </a:solidFill>
              <a:ea typeface="ＭＳ Ｐゴシック" pitchFamily="34" charset="-128"/>
            </a:endParaRPr>
          </a:p>
        </p:txBody>
      </p:sp>
    </p:spTree>
  </p:cSld>
  <p:clrMapOvr>
    <a:masterClrMapping/>
  </p:clrMapOvr>
  <p:transition>
    <p:cover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a:srcRect l="15000" t="5237" r="15833" b="5830"/>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ea typeface="ＭＳ Ｐゴシック" pitchFamily="34" charset="-128"/>
              </a:rPr>
              <a:t>Topics</a:t>
            </a:r>
          </a:p>
        </p:txBody>
      </p:sp>
      <p:sp>
        <p:nvSpPr>
          <p:cNvPr id="71683" name="Content Placeholder 2"/>
          <p:cNvSpPr>
            <a:spLocks noGrp="1"/>
          </p:cNvSpPr>
          <p:nvPr>
            <p:ph idx="1"/>
          </p:nvPr>
        </p:nvSpPr>
        <p:spPr/>
        <p:txBody>
          <a:bodyPr>
            <a:normAutofit lnSpcReduction="10000"/>
          </a:bodyPr>
          <a:lstStyle/>
          <a:p>
            <a:r>
              <a:rPr lang="en-US" dirty="0">
                <a:solidFill>
                  <a:srgbClr val="595959"/>
                </a:solidFill>
                <a:ea typeface="ＭＳ Ｐゴシック" pitchFamily="34" charset="-128"/>
              </a:rPr>
              <a:t>Purpose Of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What is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Inside Algorithm- Description</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Advantages</a:t>
            </a:r>
          </a:p>
          <a:p>
            <a:pPr>
              <a:buNone/>
            </a:pPr>
            <a:endParaRPr lang="en-US" b="1" dirty="0">
              <a:solidFill>
                <a:srgbClr val="595959"/>
              </a:solidFill>
              <a:ea typeface="ＭＳ Ｐゴシック" pitchFamily="34" charset="-128"/>
            </a:endParaRPr>
          </a:p>
          <a:p>
            <a:r>
              <a:rPr lang="en-US" b="1" dirty="0">
                <a:solidFill>
                  <a:srgbClr val="595959"/>
                </a:solidFill>
                <a:ea typeface="ＭＳ Ｐゴシック" pitchFamily="34" charset="-128"/>
              </a:rPr>
              <a:t>Additional  information </a:t>
            </a:r>
          </a:p>
          <a:p>
            <a:pPr>
              <a:buNone/>
            </a:pPr>
            <a:endParaRPr lang="en-US" b="1" dirty="0">
              <a:solidFill>
                <a:srgbClr val="595959"/>
              </a:solidFill>
              <a:ea typeface="ＭＳ Ｐゴシック" pitchFamily="34" charset="-128"/>
            </a:endParaRPr>
          </a:p>
        </p:txBody>
      </p:sp>
    </p:spTree>
  </p:cSld>
  <p:clrMapOvr>
    <a:masterClrMapping/>
  </p:clrMapOvr>
  <p:transition>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ea typeface="ＭＳ Ｐゴシック" pitchFamily="34" charset="-128"/>
              </a:rPr>
              <a:t>Purpose</a:t>
            </a:r>
            <a:endParaRPr lang="en-AU" dirty="0">
              <a:ea typeface="ＭＳ Ｐゴシック" pitchFamily="34" charset="-128"/>
            </a:endParaRPr>
          </a:p>
        </p:txBody>
      </p:sp>
      <p:sp>
        <p:nvSpPr>
          <p:cNvPr id="16387" name="Rectangle 3"/>
          <p:cNvSpPr>
            <a:spLocks noGrp="1" noChangeArrowheads="1"/>
          </p:cNvSpPr>
          <p:nvPr>
            <p:ph idx="1"/>
          </p:nvPr>
        </p:nvSpPr>
        <p:spPr/>
        <p:txBody>
          <a:bodyPr/>
          <a:lstStyle/>
          <a:p>
            <a:pPr eaLnBrk="1" hangingPunct="1"/>
            <a:r>
              <a:rPr lang="en-US" sz="2400" dirty="0">
                <a:solidFill>
                  <a:srgbClr val="595959"/>
                </a:solidFill>
                <a:ea typeface="ＭＳ Ｐゴシック" pitchFamily="34" charset="-128"/>
              </a:rPr>
              <a:t>A</a:t>
            </a:r>
            <a:r>
              <a:rPr lang="en-AU" sz="2400" dirty="0">
                <a:solidFill>
                  <a:srgbClr val="595959"/>
                </a:solidFill>
                <a:ea typeface="ＭＳ Ｐゴシック" pitchFamily="34" charset="-128"/>
              </a:rPr>
              <a:t> replacement for DES was needed</a:t>
            </a:r>
          </a:p>
          <a:p>
            <a:pPr lvl="1" eaLnBrk="1" hangingPunct="1"/>
            <a:r>
              <a:rPr lang="en-US" sz="2000" dirty="0">
                <a:solidFill>
                  <a:srgbClr val="595959"/>
                </a:solidFill>
                <a:ea typeface="ＭＳ Ｐゴシック" pitchFamily="34" charset="-128"/>
              </a:rPr>
              <a:t>Key size is too small</a:t>
            </a:r>
          </a:p>
          <a:p>
            <a:pPr eaLnBrk="1" hangingPunct="1"/>
            <a:endParaRPr lang="en-AU" sz="2400" dirty="0">
              <a:solidFill>
                <a:srgbClr val="595959"/>
              </a:solidFill>
              <a:ea typeface="ＭＳ Ｐゴシック" pitchFamily="34" charset="-128"/>
            </a:endParaRPr>
          </a:p>
          <a:p>
            <a:pPr eaLnBrk="1" hangingPunct="1"/>
            <a:r>
              <a:rPr lang="en-AU" sz="2400" dirty="0">
                <a:solidFill>
                  <a:srgbClr val="595959"/>
                </a:solidFill>
                <a:ea typeface="ＭＳ Ｐゴシック" pitchFamily="34" charset="-128"/>
              </a:rPr>
              <a:t>Can use Triple-DES – but slow, small block </a:t>
            </a:r>
          </a:p>
          <a:p>
            <a:pPr eaLnBrk="1" hangingPunct="1"/>
            <a:endParaRPr lang="en-AU" sz="2400" dirty="0">
              <a:solidFill>
                <a:srgbClr val="595959"/>
              </a:solidFill>
              <a:ea typeface="ＭＳ Ｐゴシック" pitchFamily="34" charset="-128"/>
            </a:endParaRPr>
          </a:p>
          <a:p>
            <a:pPr eaLnBrk="1" hangingPunct="1"/>
            <a:r>
              <a:rPr lang="en-AU" sz="2400" dirty="0">
                <a:solidFill>
                  <a:srgbClr val="595959"/>
                </a:solidFill>
                <a:ea typeface="ＭＳ Ｐゴシック" pitchFamily="34" charset="-128"/>
              </a:rPr>
              <a:t>US NIST issued call for ciphers in 1997</a:t>
            </a:r>
          </a:p>
          <a:p>
            <a:pPr eaLnBrk="1" hangingPunct="1"/>
            <a:endParaRPr lang="en-AU" sz="2400" dirty="0">
              <a:solidFill>
                <a:srgbClr val="595959"/>
              </a:solidFill>
              <a:ea typeface="ＭＳ Ｐゴシック" pitchFamily="34" charset="-128"/>
            </a:endParaRPr>
          </a:p>
          <a:p>
            <a:pPr eaLnBrk="1" hangingPunct="1"/>
            <a:r>
              <a:rPr lang="en-AU" sz="2400" dirty="0">
                <a:solidFill>
                  <a:srgbClr val="595959"/>
                </a:solidFill>
                <a:ea typeface="ＭＳ Ｐゴシック" pitchFamily="34" charset="-128"/>
              </a:rPr>
              <a:t>15 candidates accepted in Jun 98 </a:t>
            </a:r>
          </a:p>
          <a:p>
            <a:pPr eaLnBrk="1" hangingPunct="1"/>
            <a:endParaRPr lang="en-AU" sz="2400" dirty="0">
              <a:solidFill>
                <a:srgbClr val="595959"/>
              </a:solidFill>
              <a:ea typeface="ＭＳ Ｐゴシック" pitchFamily="34" charset="-128"/>
            </a:endParaRPr>
          </a:p>
          <a:p>
            <a:pPr eaLnBrk="1" hangingPunct="1"/>
            <a:r>
              <a:rPr lang="en-AU" sz="2400" dirty="0">
                <a:solidFill>
                  <a:srgbClr val="595959"/>
                </a:solidFill>
                <a:ea typeface="ＭＳ Ｐゴシック" pitchFamily="34" charset="-128"/>
              </a:rPr>
              <a:t>5 were shortlisted in Aug 99 </a:t>
            </a:r>
          </a:p>
        </p:txBody>
      </p:sp>
    </p:spTree>
  </p:cSld>
  <p:clrMapOvr>
    <a:masterClrMapping/>
  </p:clrMapOvr>
  <p:transition>
    <p:cover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Codes You'll Never Ever Break</a:t>
            </a:r>
            <a:br>
              <a:rPr lang="en-US" b="1" dirty="0"/>
            </a:br>
            <a:endParaRPr lang="en-US" dirty="0"/>
          </a:p>
        </p:txBody>
      </p:sp>
      <p:pic>
        <p:nvPicPr>
          <p:cNvPr id="4" name="Content Placeholder 3" descr="voynich_0_0.jpg"/>
          <p:cNvPicPr>
            <a:picLocks noGrp="1" noChangeAspect="1"/>
          </p:cNvPicPr>
          <p:nvPr>
            <p:ph idx="1"/>
          </p:nvPr>
        </p:nvPicPr>
        <p:blipFill>
          <a:blip r:embed="rId3"/>
          <a:stretch>
            <a:fillRect/>
          </a:stretch>
        </p:blipFill>
        <p:spPr>
          <a:xfrm>
            <a:off x="4429124" y="3071810"/>
            <a:ext cx="4572000" cy="3500462"/>
          </a:xfrm>
        </p:spPr>
      </p:pic>
      <p:sp>
        <p:nvSpPr>
          <p:cNvPr id="5" name="TextBox 4"/>
          <p:cNvSpPr txBox="1"/>
          <p:nvPr/>
        </p:nvSpPr>
        <p:spPr>
          <a:xfrm>
            <a:off x="4429156" y="1500174"/>
            <a:ext cx="4643438" cy="1754326"/>
          </a:xfrm>
          <a:prstGeom prst="rect">
            <a:avLst/>
          </a:prstGeom>
          <a:noFill/>
        </p:spPr>
        <p:txBody>
          <a:bodyPr wrap="square" rtlCol="0">
            <a:spAutoFit/>
          </a:bodyPr>
          <a:lstStyle/>
          <a:p>
            <a:pPr algn="just"/>
            <a:r>
              <a:rPr lang="en-US" b="1" dirty="0" err="1"/>
              <a:t>Voynich</a:t>
            </a:r>
            <a:r>
              <a:rPr lang="en-US" b="1" dirty="0"/>
              <a:t> Manuscript – 15th Century, Italy</a:t>
            </a:r>
            <a:r>
              <a:rPr lang="en-US" dirty="0"/>
              <a:t> Purchased by book dealer </a:t>
            </a:r>
            <a:r>
              <a:rPr lang="en-US" dirty="0" err="1"/>
              <a:t>Wilfrid</a:t>
            </a:r>
            <a:r>
              <a:rPr lang="en-US" dirty="0"/>
              <a:t> </a:t>
            </a:r>
            <a:r>
              <a:rPr lang="en-US" dirty="0" err="1"/>
              <a:t>Voynich</a:t>
            </a:r>
            <a:r>
              <a:rPr lang="en-US" dirty="0"/>
              <a:t> in 1912, the 240-page </a:t>
            </a:r>
            <a:r>
              <a:rPr lang="en-US" dirty="0" err="1"/>
              <a:t>Voynich</a:t>
            </a:r>
            <a:r>
              <a:rPr lang="en-US" dirty="0"/>
              <a:t> manuscript has been </a:t>
            </a:r>
            <a:r>
              <a:rPr lang="en-US" dirty="0" err="1"/>
              <a:t>labelled</a:t>
            </a:r>
            <a:r>
              <a:rPr lang="en-US" dirty="0"/>
              <a:t> one of the world’s most mysterious manuscripts.</a:t>
            </a:r>
          </a:p>
          <a:p>
            <a:endParaRPr lang="en-US" dirty="0"/>
          </a:p>
        </p:txBody>
      </p:sp>
      <p:pic>
        <p:nvPicPr>
          <p:cNvPr id="8" name="Picture 7" descr="image3.jpg"/>
          <p:cNvPicPr>
            <a:picLocks noChangeAspect="1"/>
          </p:cNvPicPr>
          <p:nvPr/>
        </p:nvPicPr>
        <p:blipFill>
          <a:blip r:embed="rId4"/>
          <a:srcRect l="10169" t="3736" r="8475"/>
          <a:stretch>
            <a:fillRect/>
          </a:stretch>
        </p:blipFill>
        <p:spPr>
          <a:xfrm>
            <a:off x="71438" y="2676449"/>
            <a:ext cx="4286248" cy="3681509"/>
          </a:xfrm>
          <a:prstGeom prst="rect">
            <a:avLst/>
          </a:prstGeom>
        </p:spPr>
      </p:pic>
      <p:sp>
        <p:nvSpPr>
          <p:cNvPr id="9" name="TextBox 8"/>
          <p:cNvSpPr txBox="1"/>
          <p:nvPr/>
        </p:nvSpPr>
        <p:spPr>
          <a:xfrm>
            <a:off x="0" y="1571612"/>
            <a:ext cx="4214810" cy="1477328"/>
          </a:xfrm>
          <a:prstGeom prst="rect">
            <a:avLst/>
          </a:prstGeom>
          <a:noFill/>
        </p:spPr>
        <p:txBody>
          <a:bodyPr wrap="square" rtlCol="0">
            <a:spAutoFit/>
          </a:bodyPr>
          <a:lstStyle/>
          <a:p>
            <a:r>
              <a:rPr lang="en-US" b="1" dirty="0"/>
              <a:t>Ricky McCormick’s Notes – 1999, Missouri, US</a:t>
            </a:r>
            <a:r>
              <a:rPr lang="en-US" dirty="0"/>
              <a:t> Here’s another case of an unsolved cipher which could lead to the identification of a murderer.</a:t>
            </a:r>
          </a:p>
          <a:p>
            <a:endParaRPr lang="en-US" dirty="0"/>
          </a:p>
        </p:txBody>
      </p:sp>
      <p:sp>
        <p:nvSpPr>
          <p:cNvPr id="10" name="TextBox 9"/>
          <p:cNvSpPr txBox="1"/>
          <p:nvPr/>
        </p:nvSpPr>
        <p:spPr>
          <a:xfrm>
            <a:off x="214282" y="6143644"/>
            <a:ext cx="4214842" cy="523220"/>
          </a:xfrm>
          <a:prstGeom prst="rect">
            <a:avLst/>
          </a:prstGeom>
          <a:noFill/>
        </p:spPr>
        <p:txBody>
          <a:bodyPr wrap="square" rtlCol="0">
            <a:spAutoFit/>
          </a:bodyPr>
          <a:lstStyle/>
          <a:p>
            <a:r>
              <a:rPr lang="en-US" sz="1400" dirty="0"/>
              <a:t>Anyone with information on how to crack the cipher should </a:t>
            </a:r>
            <a:r>
              <a:rPr lang="en-US" sz="1400" dirty="0">
                <a:hlinkClick r:id="rId5" tooltip="FBI submission"/>
              </a:rPr>
              <a:t>submit their ideas directly to the FBI</a:t>
            </a:r>
            <a:r>
              <a:rPr lang="en-US" sz="14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AU" dirty="0">
                <a:ea typeface="ＭＳ Ｐゴシック" pitchFamily="34" charset="-128"/>
              </a:rPr>
              <a:t> AES Competition Requirements</a:t>
            </a:r>
          </a:p>
        </p:txBody>
      </p:sp>
      <p:sp>
        <p:nvSpPr>
          <p:cNvPr id="18435" name="Rectangle 3"/>
          <p:cNvSpPr>
            <a:spLocks noGrp="1" noChangeArrowheads="1"/>
          </p:cNvSpPr>
          <p:nvPr>
            <p:ph idx="1"/>
          </p:nvPr>
        </p:nvSpPr>
        <p:spPr/>
        <p:txBody>
          <a:bodyPr>
            <a:normAutofit lnSpcReduction="10000"/>
          </a:bodyPr>
          <a:lstStyle/>
          <a:p>
            <a:pPr eaLnBrk="1" hangingPunct="1"/>
            <a:r>
              <a:rPr lang="en-AU" dirty="0">
                <a:solidFill>
                  <a:srgbClr val="595959"/>
                </a:solidFill>
                <a:ea typeface="ＭＳ Ｐゴシック" pitchFamily="34" charset="-128"/>
              </a:rPr>
              <a:t>Private key symmetric block cipher </a:t>
            </a:r>
          </a:p>
          <a:p>
            <a:pPr eaLnBrk="1" hangingPunct="1"/>
            <a:endParaRPr lang="en-AU" dirty="0">
              <a:solidFill>
                <a:srgbClr val="595959"/>
              </a:solidFill>
              <a:ea typeface="ＭＳ Ｐゴシック" pitchFamily="34" charset="-128"/>
            </a:endParaRPr>
          </a:p>
          <a:p>
            <a:pPr eaLnBrk="1" hangingPunct="1"/>
            <a:r>
              <a:rPr lang="en-AU" dirty="0">
                <a:solidFill>
                  <a:srgbClr val="595959"/>
                </a:solidFill>
                <a:ea typeface="ＭＳ Ｐゴシック" pitchFamily="34" charset="-128"/>
              </a:rPr>
              <a:t>128-bit data, 128/192/256-bit keys </a:t>
            </a:r>
          </a:p>
          <a:p>
            <a:pPr eaLnBrk="1" hangingPunct="1"/>
            <a:endParaRPr lang="en-AU" dirty="0">
              <a:solidFill>
                <a:srgbClr val="595959"/>
              </a:solidFill>
              <a:ea typeface="ＭＳ Ｐゴシック" pitchFamily="34" charset="-128"/>
            </a:endParaRPr>
          </a:p>
          <a:p>
            <a:pPr eaLnBrk="1" hangingPunct="1"/>
            <a:r>
              <a:rPr lang="en-AU" dirty="0">
                <a:solidFill>
                  <a:srgbClr val="595959"/>
                </a:solidFill>
                <a:ea typeface="ＭＳ Ｐゴシック" pitchFamily="34" charset="-128"/>
              </a:rPr>
              <a:t>Stronger &amp; faster than Triple-DES   </a:t>
            </a:r>
          </a:p>
          <a:p>
            <a:pPr eaLnBrk="1" hangingPunct="1"/>
            <a:endParaRPr lang="en-AU" dirty="0">
              <a:solidFill>
                <a:srgbClr val="595959"/>
              </a:solidFill>
              <a:ea typeface="ＭＳ Ｐゴシック" pitchFamily="34" charset="-128"/>
            </a:endParaRPr>
          </a:p>
          <a:p>
            <a:pPr eaLnBrk="1" hangingPunct="1"/>
            <a:r>
              <a:rPr lang="en-AU" dirty="0">
                <a:solidFill>
                  <a:srgbClr val="595959"/>
                </a:solidFill>
                <a:ea typeface="ＭＳ Ｐゴシック" pitchFamily="34" charset="-128"/>
              </a:rPr>
              <a:t>Provide full specification &amp; design details </a:t>
            </a:r>
          </a:p>
          <a:p>
            <a:pPr eaLnBrk="1" hangingPunct="1"/>
            <a:endParaRPr lang="en-AU" dirty="0">
              <a:solidFill>
                <a:srgbClr val="595959"/>
              </a:solidFill>
              <a:ea typeface="ＭＳ Ｐゴシック" pitchFamily="34" charset="-128"/>
            </a:endParaRPr>
          </a:p>
          <a:p>
            <a:pPr eaLnBrk="1" hangingPunct="1"/>
            <a:r>
              <a:rPr lang="en-AU" dirty="0">
                <a:solidFill>
                  <a:srgbClr val="595959"/>
                </a:solidFill>
                <a:ea typeface="ＭＳ Ｐゴシック" pitchFamily="34" charset="-128"/>
              </a:rPr>
              <a:t>Both C &amp; Java implementations</a:t>
            </a:r>
          </a:p>
          <a:p>
            <a:pPr eaLnBrk="1" hangingPunct="1"/>
            <a:endParaRPr lang="en-AU" dirty="0">
              <a:solidFill>
                <a:srgbClr val="595959"/>
              </a:solidFill>
              <a:ea typeface="ＭＳ Ｐゴシック" pitchFamily="34" charset="-128"/>
            </a:endParaRPr>
          </a:p>
        </p:txBody>
      </p:sp>
    </p:spTree>
  </p:cSld>
  <p:clrMapOvr>
    <a:masterClrMapping/>
  </p:clrMapOvr>
  <p:transition>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dirty="0">
                <a:ea typeface="ＭＳ Ｐゴシック" pitchFamily="34" charset="-128"/>
              </a:rPr>
              <a:t>AES Evaluation Criteria</a:t>
            </a:r>
          </a:p>
        </p:txBody>
      </p:sp>
      <p:sp>
        <p:nvSpPr>
          <p:cNvPr id="20483" name="Rectangle 3"/>
          <p:cNvSpPr>
            <a:spLocks noGrp="1" noChangeArrowheads="1"/>
          </p:cNvSpPr>
          <p:nvPr>
            <p:ph idx="1"/>
          </p:nvPr>
        </p:nvSpPr>
        <p:spPr/>
        <p:txBody>
          <a:bodyPr>
            <a:normAutofit lnSpcReduction="10000"/>
          </a:bodyPr>
          <a:lstStyle/>
          <a:p>
            <a:pPr eaLnBrk="1" hangingPunct="1">
              <a:lnSpc>
                <a:spcPct val="90000"/>
              </a:lnSpc>
            </a:pPr>
            <a:r>
              <a:rPr lang="en-US" sz="2800">
                <a:solidFill>
                  <a:srgbClr val="595959"/>
                </a:solidFill>
                <a:ea typeface="ＭＳ Ｐゴシック" pitchFamily="34" charset="-128"/>
              </a:rPr>
              <a:t>initial criteria:</a:t>
            </a:r>
          </a:p>
          <a:p>
            <a:pPr lvl="1" eaLnBrk="1" hangingPunct="1">
              <a:lnSpc>
                <a:spcPct val="90000"/>
              </a:lnSpc>
            </a:pPr>
            <a:r>
              <a:rPr lang="en-US">
                <a:solidFill>
                  <a:srgbClr val="595959"/>
                </a:solidFill>
                <a:ea typeface="ＭＳ Ｐゴシック" pitchFamily="34" charset="-128"/>
              </a:rPr>
              <a:t>security – effort for practical cryptanalysis</a:t>
            </a:r>
          </a:p>
          <a:p>
            <a:pPr lvl="1" eaLnBrk="1" hangingPunct="1">
              <a:lnSpc>
                <a:spcPct val="90000"/>
              </a:lnSpc>
            </a:pPr>
            <a:r>
              <a:rPr lang="en-US">
                <a:solidFill>
                  <a:srgbClr val="595959"/>
                </a:solidFill>
                <a:ea typeface="ＭＳ Ｐゴシック" pitchFamily="34" charset="-128"/>
              </a:rPr>
              <a:t>cost – in terms of computational efficiency</a:t>
            </a:r>
          </a:p>
          <a:p>
            <a:pPr lvl="1" eaLnBrk="1" hangingPunct="1">
              <a:lnSpc>
                <a:spcPct val="90000"/>
              </a:lnSpc>
            </a:pPr>
            <a:r>
              <a:rPr lang="en-US">
                <a:solidFill>
                  <a:srgbClr val="595959"/>
                </a:solidFill>
                <a:ea typeface="ＭＳ Ｐゴシック" pitchFamily="34" charset="-128"/>
              </a:rPr>
              <a:t>algorithm &amp; implementation characteristics</a:t>
            </a:r>
          </a:p>
          <a:p>
            <a:pPr eaLnBrk="1" hangingPunct="1">
              <a:lnSpc>
                <a:spcPct val="90000"/>
              </a:lnSpc>
            </a:pPr>
            <a:endParaRPr lang="en-US" sz="2800">
              <a:solidFill>
                <a:srgbClr val="595959"/>
              </a:solidFill>
              <a:ea typeface="ＭＳ Ｐゴシック" pitchFamily="34" charset="-128"/>
            </a:endParaRPr>
          </a:p>
          <a:p>
            <a:pPr eaLnBrk="1" hangingPunct="1">
              <a:lnSpc>
                <a:spcPct val="90000"/>
              </a:lnSpc>
            </a:pPr>
            <a:r>
              <a:rPr lang="en-US" sz="2800">
                <a:solidFill>
                  <a:srgbClr val="595959"/>
                </a:solidFill>
                <a:ea typeface="ＭＳ Ｐゴシック" pitchFamily="34" charset="-128"/>
              </a:rPr>
              <a:t>final criteria</a:t>
            </a:r>
          </a:p>
          <a:p>
            <a:pPr lvl="1" eaLnBrk="1" hangingPunct="1">
              <a:lnSpc>
                <a:spcPct val="90000"/>
              </a:lnSpc>
            </a:pPr>
            <a:r>
              <a:rPr lang="en-US">
                <a:solidFill>
                  <a:srgbClr val="595959"/>
                </a:solidFill>
                <a:ea typeface="ＭＳ Ｐゴシック" pitchFamily="34" charset="-128"/>
              </a:rPr>
              <a:t>general security</a:t>
            </a:r>
          </a:p>
          <a:p>
            <a:pPr lvl="1" eaLnBrk="1" hangingPunct="1">
              <a:lnSpc>
                <a:spcPct val="90000"/>
              </a:lnSpc>
            </a:pPr>
            <a:r>
              <a:rPr lang="en-US">
                <a:solidFill>
                  <a:srgbClr val="595959"/>
                </a:solidFill>
                <a:ea typeface="ＭＳ Ｐゴシック" pitchFamily="34" charset="-128"/>
              </a:rPr>
              <a:t>ease of software &amp; hardware implementation</a:t>
            </a:r>
          </a:p>
          <a:p>
            <a:pPr lvl="1" eaLnBrk="1" hangingPunct="1">
              <a:lnSpc>
                <a:spcPct val="90000"/>
              </a:lnSpc>
            </a:pPr>
            <a:r>
              <a:rPr lang="en-US">
                <a:solidFill>
                  <a:srgbClr val="595959"/>
                </a:solidFill>
                <a:ea typeface="ＭＳ Ｐゴシック" pitchFamily="34" charset="-128"/>
              </a:rPr>
              <a:t>implementation attacks</a:t>
            </a:r>
          </a:p>
          <a:p>
            <a:pPr lvl="1" eaLnBrk="1" hangingPunct="1">
              <a:lnSpc>
                <a:spcPct val="90000"/>
              </a:lnSpc>
            </a:pPr>
            <a:r>
              <a:rPr lang="en-US">
                <a:solidFill>
                  <a:srgbClr val="595959"/>
                </a:solidFill>
                <a:ea typeface="ＭＳ Ｐゴシック" pitchFamily="34" charset="-128"/>
              </a:rPr>
              <a:t>flexibility (in en/decrypt, keying, other factors)</a:t>
            </a:r>
            <a:endParaRPr lang="en-AU">
              <a:solidFill>
                <a:srgbClr val="595959"/>
              </a:solidFill>
              <a:ea typeface="ＭＳ Ｐゴシック" pitchFamily="34" charset="-128"/>
            </a:endParaRPr>
          </a:p>
        </p:txBody>
      </p:sp>
    </p:spTree>
  </p:cSld>
  <p:clrMapOvr>
    <a:masterClrMapping/>
  </p:clrMapOvr>
  <p:transition>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dirty="0">
                <a:ea typeface="ＭＳ Ｐゴシック" pitchFamily="34" charset="-128"/>
              </a:rPr>
              <a:t>AES Shortlist</a:t>
            </a:r>
          </a:p>
        </p:txBody>
      </p:sp>
      <p:sp>
        <p:nvSpPr>
          <p:cNvPr id="22531" name="Rectangle 3"/>
          <p:cNvSpPr>
            <a:spLocks noGrp="1" noChangeArrowheads="1"/>
          </p:cNvSpPr>
          <p:nvPr>
            <p:ph idx="1"/>
          </p:nvPr>
        </p:nvSpPr>
        <p:spPr>
          <a:xfrm>
            <a:off x="485804" y="1728806"/>
            <a:ext cx="8229600" cy="4343400"/>
          </a:xfrm>
        </p:spPr>
        <p:txBody>
          <a:bodyPr>
            <a:normAutofit/>
          </a:bodyPr>
          <a:lstStyle/>
          <a:p>
            <a:pPr eaLnBrk="1" hangingPunct="1">
              <a:lnSpc>
                <a:spcPct val="80000"/>
              </a:lnSpc>
            </a:pPr>
            <a:r>
              <a:rPr lang="en-AU" sz="2800" dirty="0">
                <a:solidFill>
                  <a:srgbClr val="595959"/>
                </a:solidFill>
                <a:ea typeface="ＭＳ Ｐゴシック" pitchFamily="34" charset="-128"/>
              </a:rPr>
              <a:t>After testing and evaluation, shortlist in Aug-99 </a:t>
            </a:r>
          </a:p>
          <a:p>
            <a:pPr lvl="1" eaLnBrk="1" hangingPunct="1">
              <a:lnSpc>
                <a:spcPct val="80000"/>
              </a:lnSpc>
            </a:pPr>
            <a:r>
              <a:rPr lang="en-AU" sz="2400" dirty="0">
                <a:solidFill>
                  <a:srgbClr val="595959"/>
                </a:solidFill>
                <a:ea typeface="ＭＳ Ｐゴシック" pitchFamily="34" charset="-128"/>
              </a:rPr>
              <a:t>MARS (IBM) - complex, fast, high security margin </a:t>
            </a:r>
          </a:p>
          <a:p>
            <a:pPr lvl="1" eaLnBrk="1" hangingPunct="1">
              <a:lnSpc>
                <a:spcPct val="80000"/>
              </a:lnSpc>
            </a:pPr>
            <a:r>
              <a:rPr lang="en-AU" sz="2400" dirty="0">
                <a:solidFill>
                  <a:srgbClr val="595959"/>
                </a:solidFill>
                <a:ea typeface="ＭＳ Ｐゴシック" pitchFamily="34" charset="-128"/>
              </a:rPr>
              <a:t>RC6 (USA) - v. simple, v. fast, low security margin </a:t>
            </a:r>
          </a:p>
          <a:p>
            <a:pPr lvl="1" eaLnBrk="1" hangingPunct="1">
              <a:lnSpc>
                <a:spcPct val="80000"/>
              </a:lnSpc>
            </a:pPr>
            <a:r>
              <a:rPr lang="en-AU" sz="2400" dirty="0" err="1">
                <a:solidFill>
                  <a:srgbClr val="595959"/>
                </a:solidFill>
                <a:ea typeface="ＭＳ Ｐゴシック" pitchFamily="34" charset="-128"/>
              </a:rPr>
              <a:t>Rijndael</a:t>
            </a:r>
            <a:r>
              <a:rPr lang="en-AU" sz="2400" dirty="0">
                <a:solidFill>
                  <a:srgbClr val="595959"/>
                </a:solidFill>
                <a:ea typeface="ＭＳ Ｐゴシック" pitchFamily="34" charset="-128"/>
              </a:rPr>
              <a:t> (Belgium) - clean, fast, good security margin </a:t>
            </a:r>
          </a:p>
          <a:p>
            <a:pPr lvl="1" eaLnBrk="1" hangingPunct="1">
              <a:lnSpc>
                <a:spcPct val="80000"/>
              </a:lnSpc>
            </a:pPr>
            <a:r>
              <a:rPr lang="en-AU" sz="2400" dirty="0">
                <a:solidFill>
                  <a:srgbClr val="595959"/>
                </a:solidFill>
                <a:ea typeface="ＭＳ Ｐゴシック" pitchFamily="34" charset="-128"/>
              </a:rPr>
              <a:t>Serpent (Euro) - slow, clean, v. high security margin </a:t>
            </a:r>
          </a:p>
          <a:p>
            <a:pPr lvl="1" eaLnBrk="1" hangingPunct="1">
              <a:lnSpc>
                <a:spcPct val="80000"/>
              </a:lnSpc>
            </a:pPr>
            <a:r>
              <a:rPr lang="en-AU" sz="2400" dirty="0" err="1">
                <a:solidFill>
                  <a:srgbClr val="595959"/>
                </a:solidFill>
                <a:ea typeface="ＭＳ Ｐゴシック" pitchFamily="34" charset="-128"/>
              </a:rPr>
              <a:t>Twofish</a:t>
            </a:r>
            <a:r>
              <a:rPr lang="en-AU" sz="2400" dirty="0">
                <a:solidFill>
                  <a:srgbClr val="595959"/>
                </a:solidFill>
                <a:ea typeface="ＭＳ Ｐゴシック" pitchFamily="34" charset="-128"/>
              </a:rPr>
              <a:t> (USA) - complex, v. fast, high security margin </a:t>
            </a:r>
          </a:p>
          <a:p>
            <a:pPr eaLnBrk="1" hangingPunct="1">
              <a:lnSpc>
                <a:spcPct val="80000"/>
              </a:lnSpc>
            </a:pPr>
            <a:endParaRPr lang="en-AU" sz="2800" dirty="0">
              <a:solidFill>
                <a:srgbClr val="595959"/>
              </a:solidFill>
              <a:ea typeface="ＭＳ Ｐゴシック" pitchFamily="34" charset="-128"/>
            </a:endParaRPr>
          </a:p>
          <a:p>
            <a:pPr eaLnBrk="1" hangingPunct="1">
              <a:lnSpc>
                <a:spcPct val="80000"/>
              </a:lnSpc>
            </a:pPr>
            <a:r>
              <a:rPr lang="en-AU" sz="2800" dirty="0">
                <a:solidFill>
                  <a:srgbClr val="595959"/>
                </a:solidFill>
                <a:ea typeface="ＭＳ Ｐゴシック" pitchFamily="34" charset="-128"/>
              </a:rPr>
              <a:t>Found contrast between algorithms with </a:t>
            </a:r>
          </a:p>
          <a:p>
            <a:pPr lvl="1" eaLnBrk="1" hangingPunct="1">
              <a:lnSpc>
                <a:spcPct val="80000"/>
              </a:lnSpc>
            </a:pPr>
            <a:r>
              <a:rPr lang="en-AU" sz="2400" dirty="0">
                <a:solidFill>
                  <a:srgbClr val="595959"/>
                </a:solidFill>
                <a:ea typeface="ＭＳ Ｐゴシック" pitchFamily="34" charset="-128"/>
              </a:rPr>
              <a:t>few complex rounds versus many simple rounds </a:t>
            </a:r>
          </a:p>
          <a:p>
            <a:pPr lvl="1" eaLnBrk="1" hangingPunct="1">
              <a:lnSpc>
                <a:spcPct val="80000"/>
              </a:lnSpc>
            </a:pPr>
            <a:r>
              <a:rPr lang="en-AU" sz="2400" dirty="0">
                <a:solidFill>
                  <a:srgbClr val="595959"/>
                </a:solidFill>
                <a:ea typeface="ＭＳ Ｐゴシック" pitchFamily="34" charset="-128"/>
              </a:rPr>
              <a:t>Refined versions of existing ciphers versus new proposals</a:t>
            </a:r>
          </a:p>
        </p:txBody>
      </p:sp>
    </p:spTree>
  </p:cSld>
  <p:clrMapOvr>
    <a:masterClrMapping/>
  </p:clrMapOvr>
  <p:transition>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dirty="0">
                <a:ea typeface="ＭＳ Ｐゴシック" pitchFamily="34" charset="-128"/>
              </a:rPr>
              <a:t>The AES Cipher - </a:t>
            </a:r>
            <a:r>
              <a:rPr lang="en-AU" dirty="0" err="1">
                <a:ea typeface="ＭＳ Ｐゴシック" pitchFamily="34" charset="-128"/>
              </a:rPr>
              <a:t>Rijndael</a:t>
            </a:r>
            <a:r>
              <a:rPr lang="en-AU" dirty="0">
                <a:ea typeface="ＭＳ Ｐゴシック" pitchFamily="34" charset="-128"/>
              </a:rPr>
              <a:t> </a:t>
            </a:r>
          </a:p>
        </p:txBody>
      </p:sp>
      <p:sp>
        <p:nvSpPr>
          <p:cNvPr id="24579" name="Rectangle 3"/>
          <p:cNvSpPr>
            <a:spLocks noGrp="1" noChangeArrowheads="1"/>
          </p:cNvSpPr>
          <p:nvPr>
            <p:ph idx="1"/>
          </p:nvPr>
        </p:nvSpPr>
        <p:spPr>
          <a:xfrm>
            <a:off x="271482" y="1778023"/>
            <a:ext cx="7086600" cy="4937125"/>
          </a:xfrm>
        </p:spPr>
        <p:txBody>
          <a:bodyPr>
            <a:normAutofit lnSpcReduction="10000"/>
          </a:bodyPr>
          <a:lstStyle/>
          <a:p>
            <a:pPr eaLnBrk="1" hangingPunct="1">
              <a:lnSpc>
                <a:spcPct val="90000"/>
              </a:lnSpc>
            </a:pPr>
            <a:r>
              <a:rPr lang="en-AU" sz="2400" dirty="0" err="1">
                <a:solidFill>
                  <a:srgbClr val="595959"/>
                </a:solidFill>
                <a:ea typeface="ＭＳ Ｐゴシック" pitchFamily="34" charset="-128"/>
              </a:rPr>
              <a:t>Rijndael</a:t>
            </a:r>
            <a:r>
              <a:rPr lang="en-AU" sz="2400" dirty="0">
                <a:solidFill>
                  <a:srgbClr val="595959"/>
                </a:solidFill>
                <a:ea typeface="ＭＳ Ｐゴシック" pitchFamily="34" charset="-128"/>
              </a:rPr>
              <a:t> was selected as the AES in Oct-2000</a:t>
            </a:r>
          </a:p>
          <a:p>
            <a:pPr lvl="1" eaLnBrk="1" hangingPunct="1">
              <a:lnSpc>
                <a:spcPct val="90000"/>
              </a:lnSpc>
            </a:pPr>
            <a:r>
              <a:rPr lang="en-AU" sz="2000" dirty="0">
                <a:solidFill>
                  <a:srgbClr val="595959"/>
                </a:solidFill>
                <a:ea typeface="ＭＳ Ｐゴシック" pitchFamily="34" charset="-128"/>
              </a:rPr>
              <a:t>Designed by Vincent </a:t>
            </a:r>
            <a:r>
              <a:rPr lang="en-AU" sz="2000" dirty="0" err="1">
                <a:solidFill>
                  <a:srgbClr val="595959"/>
                </a:solidFill>
                <a:ea typeface="ＭＳ Ｐゴシック" pitchFamily="34" charset="-128"/>
              </a:rPr>
              <a:t>Rijmen</a:t>
            </a:r>
            <a:r>
              <a:rPr lang="en-AU" sz="2000" dirty="0">
                <a:solidFill>
                  <a:srgbClr val="595959"/>
                </a:solidFill>
                <a:ea typeface="ＭＳ Ｐゴシック" pitchFamily="34" charset="-128"/>
              </a:rPr>
              <a:t> and Joan </a:t>
            </a:r>
            <a:r>
              <a:rPr lang="en-AU" sz="2000" dirty="0" err="1">
                <a:solidFill>
                  <a:srgbClr val="595959"/>
                </a:solidFill>
                <a:ea typeface="ＭＳ Ｐゴシック" pitchFamily="34" charset="-128"/>
              </a:rPr>
              <a:t>Daemen</a:t>
            </a:r>
            <a:r>
              <a:rPr lang="en-AU" sz="2000" dirty="0">
                <a:solidFill>
                  <a:srgbClr val="595959"/>
                </a:solidFill>
                <a:ea typeface="ＭＳ Ｐゴシック" pitchFamily="34" charset="-128"/>
              </a:rPr>
              <a:t> in Belgium </a:t>
            </a:r>
            <a:endParaRPr lang="en-AU" sz="2500" dirty="0">
              <a:solidFill>
                <a:srgbClr val="595959"/>
              </a:solidFill>
              <a:ea typeface="ＭＳ Ｐゴシック" pitchFamily="34" charset="-128"/>
            </a:endParaRPr>
          </a:p>
          <a:p>
            <a:pPr lvl="1" eaLnBrk="1" hangingPunct="1">
              <a:lnSpc>
                <a:spcPct val="90000"/>
              </a:lnSpc>
            </a:pPr>
            <a:r>
              <a:rPr lang="en-AU" sz="2100" dirty="0">
                <a:solidFill>
                  <a:srgbClr val="595959"/>
                </a:solidFill>
                <a:ea typeface="ＭＳ Ｐゴシック" pitchFamily="34" charset="-128"/>
              </a:rPr>
              <a:t>Issued as FIPS PUB 197 standard in Nov-2001 </a:t>
            </a:r>
          </a:p>
          <a:p>
            <a:pPr eaLnBrk="1" hangingPunct="1">
              <a:lnSpc>
                <a:spcPct val="90000"/>
              </a:lnSpc>
              <a:buFont typeface="Wingdings 3" pitchFamily="18" charset="2"/>
              <a:buNone/>
            </a:pPr>
            <a:endParaRPr lang="en-AU" sz="2400" dirty="0">
              <a:solidFill>
                <a:srgbClr val="595959"/>
              </a:solidFill>
              <a:ea typeface="ＭＳ Ｐゴシック" pitchFamily="34" charset="-128"/>
            </a:endParaRPr>
          </a:p>
          <a:p>
            <a:pPr eaLnBrk="1" hangingPunct="1">
              <a:lnSpc>
                <a:spcPct val="90000"/>
              </a:lnSpc>
            </a:pPr>
            <a:r>
              <a:rPr lang="en-AU" sz="2400" dirty="0">
                <a:solidFill>
                  <a:srgbClr val="595959"/>
                </a:solidFill>
                <a:ea typeface="ＭＳ Ｐゴシック" pitchFamily="34" charset="-128"/>
              </a:rPr>
              <a:t>An </a:t>
            </a:r>
            <a:r>
              <a:rPr lang="en-AU" sz="2400" b="1" dirty="0">
                <a:solidFill>
                  <a:srgbClr val="595959"/>
                </a:solidFill>
                <a:ea typeface="ＭＳ Ｐゴシック" pitchFamily="34" charset="-128"/>
              </a:rPr>
              <a:t>iterative</a:t>
            </a:r>
            <a:r>
              <a:rPr lang="en-AU" sz="2400" dirty="0">
                <a:solidFill>
                  <a:srgbClr val="595959"/>
                </a:solidFill>
                <a:ea typeface="ＭＳ Ｐゴシック" pitchFamily="34" charset="-128"/>
              </a:rPr>
              <a:t> rather than </a:t>
            </a:r>
            <a:r>
              <a:rPr lang="en-AU" sz="2400" b="1" dirty="0" err="1">
                <a:solidFill>
                  <a:srgbClr val="595959"/>
                </a:solidFill>
                <a:ea typeface="ＭＳ Ｐゴシック" pitchFamily="34" charset="-128"/>
              </a:rPr>
              <a:t>Feistel</a:t>
            </a:r>
            <a:r>
              <a:rPr lang="en-AU" sz="2400" dirty="0">
                <a:solidFill>
                  <a:srgbClr val="595959"/>
                </a:solidFill>
                <a:ea typeface="ＭＳ Ｐゴシック" pitchFamily="34" charset="-128"/>
              </a:rPr>
              <a:t> cipher</a:t>
            </a:r>
          </a:p>
          <a:p>
            <a:pPr lvl="1" eaLnBrk="1" hangingPunct="1">
              <a:lnSpc>
                <a:spcPct val="90000"/>
              </a:lnSpc>
            </a:pPr>
            <a:r>
              <a:rPr lang="en-US" sz="2000" dirty="0">
                <a:solidFill>
                  <a:srgbClr val="595959"/>
                </a:solidFill>
                <a:ea typeface="ＭＳ Ｐゴシック" pitchFamily="34" charset="-128"/>
              </a:rPr>
              <a:t>processes </a:t>
            </a:r>
            <a:r>
              <a:rPr lang="en-AU" sz="2000" dirty="0">
                <a:solidFill>
                  <a:srgbClr val="595959"/>
                </a:solidFill>
                <a:ea typeface="ＭＳ Ｐゴシック" pitchFamily="34" charset="-128"/>
              </a:rPr>
              <a:t>data as block of 4 columns of 4 bytes (128 bits)</a:t>
            </a:r>
          </a:p>
          <a:p>
            <a:pPr lvl="1" eaLnBrk="1" hangingPunct="1">
              <a:lnSpc>
                <a:spcPct val="90000"/>
              </a:lnSpc>
            </a:pPr>
            <a:r>
              <a:rPr lang="en-US" sz="2000" dirty="0">
                <a:solidFill>
                  <a:srgbClr val="595959"/>
                </a:solidFill>
                <a:ea typeface="ＭＳ Ｐゴシック" pitchFamily="34" charset="-128"/>
              </a:rPr>
              <a:t>operates on entire data block in every round</a:t>
            </a:r>
            <a:endParaRPr lang="en-AU" sz="2000" dirty="0">
              <a:solidFill>
                <a:srgbClr val="595959"/>
              </a:solidFill>
              <a:ea typeface="ＭＳ Ｐゴシック" pitchFamily="34" charset="-128"/>
            </a:endParaRPr>
          </a:p>
          <a:p>
            <a:pPr eaLnBrk="1" hangingPunct="1">
              <a:lnSpc>
                <a:spcPct val="90000"/>
              </a:lnSpc>
            </a:pPr>
            <a:endParaRPr lang="en-US" sz="2400" dirty="0">
              <a:solidFill>
                <a:srgbClr val="595959"/>
              </a:solidFill>
              <a:ea typeface="ＭＳ Ｐゴシック" pitchFamily="34" charset="-128"/>
            </a:endParaRPr>
          </a:p>
          <a:p>
            <a:pPr eaLnBrk="1" hangingPunct="1">
              <a:lnSpc>
                <a:spcPct val="90000"/>
              </a:lnSpc>
            </a:pPr>
            <a:r>
              <a:rPr lang="en-US" sz="2400" dirty="0" err="1">
                <a:solidFill>
                  <a:srgbClr val="595959"/>
                </a:solidFill>
                <a:ea typeface="ＭＳ Ｐゴシック" pitchFamily="34" charset="-128"/>
              </a:rPr>
              <a:t>Rijndael</a:t>
            </a:r>
            <a:r>
              <a:rPr lang="en-US" sz="2400" dirty="0">
                <a:solidFill>
                  <a:srgbClr val="595959"/>
                </a:solidFill>
                <a:ea typeface="ＭＳ Ｐゴシック" pitchFamily="34" charset="-128"/>
              </a:rPr>
              <a:t> design: </a:t>
            </a:r>
          </a:p>
          <a:p>
            <a:pPr lvl="1" eaLnBrk="1" hangingPunct="1">
              <a:lnSpc>
                <a:spcPct val="90000"/>
              </a:lnSpc>
            </a:pPr>
            <a:r>
              <a:rPr lang="en-US" sz="2000" dirty="0">
                <a:solidFill>
                  <a:srgbClr val="595959"/>
                </a:solidFill>
                <a:ea typeface="ＭＳ Ｐゴシック" pitchFamily="34" charset="-128"/>
              </a:rPr>
              <a:t>simplicity</a:t>
            </a:r>
            <a:endParaRPr lang="en-AU" sz="2000" dirty="0">
              <a:solidFill>
                <a:srgbClr val="595959"/>
              </a:solidFill>
              <a:ea typeface="ＭＳ Ｐゴシック" pitchFamily="34" charset="-128"/>
            </a:endParaRPr>
          </a:p>
          <a:p>
            <a:pPr lvl="1" eaLnBrk="1" hangingPunct="1">
              <a:lnSpc>
                <a:spcPct val="90000"/>
              </a:lnSpc>
            </a:pPr>
            <a:r>
              <a:rPr lang="en-AU" sz="2000" dirty="0">
                <a:solidFill>
                  <a:srgbClr val="595959"/>
                </a:solidFill>
                <a:ea typeface="ＭＳ Ｐゴシック" pitchFamily="34" charset="-128"/>
              </a:rPr>
              <a:t>has 128/192/256 bit keys, 128 bits data </a:t>
            </a:r>
            <a:endParaRPr lang="en-US" sz="2000" dirty="0">
              <a:solidFill>
                <a:srgbClr val="595959"/>
              </a:solidFill>
              <a:ea typeface="ＭＳ Ｐゴシック" pitchFamily="34" charset="-128"/>
            </a:endParaRPr>
          </a:p>
          <a:p>
            <a:pPr lvl="1" eaLnBrk="1" hangingPunct="1">
              <a:lnSpc>
                <a:spcPct val="90000"/>
              </a:lnSpc>
            </a:pPr>
            <a:r>
              <a:rPr lang="en-US" sz="2000" dirty="0">
                <a:solidFill>
                  <a:srgbClr val="595959"/>
                </a:solidFill>
                <a:ea typeface="ＭＳ Ｐゴシック" pitchFamily="34" charset="-128"/>
              </a:rPr>
              <a:t>resistant against known attacks</a:t>
            </a:r>
          </a:p>
          <a:p>
            <a:pPr lvl="1" eaLnBrk="1" hangingPunct="1">
              <a:lnSpc>
                <a:spcPct val="90000"/>
              </a:lnSpc>
            </a:pPr>
            <a:r>
              <a:rPr lang="en-US" sz="2000" dirty="0">
                <a:solidFill>
                  <a:srgbClr val="595959"/>
                </a:solidFill>
                <a:ea typeface="ＭＳ Ｐゴシック" pitchFamily="34" charset="-128"/>
              </a:rPr>
              <a:t>speed and code compactness on many CPUs</a:t>
            </a:r>
          </a:p>
          <a:p>
            <a:pPr eaLnBrk="1" hangingPunct="1">
              <a:lnSpc>
                <a:spcPct val="90000"/>
              </a:lnSpc>
            </a:pPr>
            <a:endParaRPr lang="en-AU" sz="2400" dirty="0">
              <a:solidFill>
                <a:srgbClr val="595959"/>
              </a:solidFill>
              <a:ea typeface="ＭＳ Ｐゴシック" pitchFamily="34" charset="-128"/>
            </a:endParaRPr>
          </a:p>
        </p:txBody>
      </p:sp>
      <p:pic>
        <p:nvPicPr>
          <p:cNvPr id="24580" name="Picture 4"/>
          <p:cNvPicPr>
            <a:picLocks noChangeAspect="1"/>
          </p:cNvPicPr>
          <p:nvPr/>
        </p:nvPicPr>
        <p:blipFill>
          <a:blip r:embed="rId3"/>
          <a:srcRect/>
          <a:stretch>
            <a:fillRect/>
          </a:stretch>
        </p:blipFill>
        <p:spPr bwMode="auto">
          <a:xfrm>
            <a:off x="7162800" y="1219200"/>
            <a:ext cx="1408113" cy="1828800"/>
          </a:xfrm>
          <a:prstGeom prst="rect">
            <a:avLst/>
          </a:prstGeom>
          <a:noFill/>
          <a:ln w="9525">
            <a:noFill/>
            <a:miter lim="800000"/>
            <a:headEnd/>
            <a:tailEnd/>
          </a:ln>
        </p:spPr>
      </p:pic>
      <p:pic>
        <p:nvPicPr>
          <p:cNvPr id="24581" name="Picture 8"/>
          <p:cNvPicPr>
            <a:picLocks noChangeAspect="1"/>
          </p:cNvPicPr>
          <p:nvPr/>
        </p:nvPicPr>
        <p:blipFill>
          <a:blip r:embed="rId4"/>
          <a:srcRect/>
          <a:stretch>
            <a:fillRect/>
          </a:stretch>
        </p:blipFill>
        <p:spPr bwMode="auto">
          <a:xfrm>
            <a:off x="7208838" y="3657600"/>
            <a:ext cx="1401762" cy="1752600"/>
          </a:xfrm>
          <a:prstGeom prst="rect">
            <a:avLst/>
          </a:prstGeom>
          <a:noFill/>
          <a:ln w="9525">
            <a:noFill/>
            <a:miter lim="800000"/>
            <a:headEnd/>
            <a:tailEnd/>
          </a:ln>
        </p:spPr>
      </p:pic>
      <p:sp>
        <p:nvSpPr>
          <p:cNvPr id="24582" name="Rectangle 10"/>
          <p:cNvSpPr>
            <a:spLocks noChangeArrowheads="1"/>
          </p:cNvSpPr>
          <p:nvPr/>
        </p:nvSpPr>
        <p:spPr bwMode="auto">
          <a:xfrm>
            <a:off x="7467600" y="3048000"/>
            <a:ext cx="1055688" cy="338138"/>
          </a:xfrm>
          <a:prstGeom prst="rect">
            <a:avLst/>
          </a:prstGeom>
          <a:noFill/>
          <a:ln w="9525">
            <a:noFill/>
            <a:miter lim="800000"/>
            <a:headEnd/>
            <a:tailEnd/>
          </a:ln>
        </p:spPr>
        <p:txBody>
          <a:bodyPr wrap="none">
            <a:spAutoFit/>
          </a:bodyPr>
          <a:lstStyle/>
          <a:p>
            <a:r>
              <a:rPr lang="en-AU" sz="1600">
                <a:solidFill>
                  <a:srgbClr val="595959"/>
                </a:solidFill>
              </a:rPr>
              <a:t>V. Rijmen </a:t>
            </a:r>
            <a:endParaRPr lang="en-US" sz="1600"/>
          </a:p>
        </p:txBody>
      </p:sp>
      <p:sp>
        <p:nvSpPr>
          <p:cNvPr id="24583" name="Rectangle 12"/>
          <p:cNvSpPr>
            <a:spLocks noChangeArrowheads="1"/>
          </p:cNvSpPr>
          <p:nvPr/>
        </p:nvSpPr>
        <p:spPr bwMode="auto">
          <a:xfrm>
            <a:off x="7281863" y="5486400"/>
            <a:ext cx="1176337" cy="338138"/>
          </a:xfrm>
          <a:prstGeom prst="rect">
            <a:avLst/>
          </a:prstGeom>
          <a:noFill/>
          <a:ln w="9525">
            <a:noFill/>
            <a:miter lim="800000"/>
            <a:headEnd/>
            <a:tailEnd/>
          </a:ln>
        </p:spPr>
        <p:txBody>
          <a:bodyPr wrap="none">
            <a:spAutoFit/>
          </a:bodyPr>
          <a:lstStyle/>
          <a:p>
            <a:r>
              <a:rPr lang="en-AU" sz="1600">
                <a:solidFill>
                  <a:srgbClr val="595959"/>
                </a:solidFill>
              </a:rPr>
              <a:t>J. Daemen </a:t>
            </a:r>
            <a:endParaRPr lang="en-US" sz="1600"/>
          </a:p>
        </p:txBody>
      </p:sp>
      <p:sp>
        <p:nvSpPr>
          <p:cNvPr id="8" name="Rectangle 3"/>
          <p:cNvSpPr>
            <a:spLocks noChangeArrowheads="1"/>
          </p:cNvSpPr>
          <p:nvPr/>
        </p:nvSpPr>
        <p:spPr bwMode="auto">
          <a:xfrm>
            <a:off x="3071802" y="4714884"/>
            <a:ext cx="3357586" cy="338554"/>
          </a:xfrm>
          <a:prstGeom prst="rect">
            <a:avLst/>
          </a:prstGeom>
          <a:noFill/>
          <a:ln w="9525">
            <a:noFill/>
            <a:miter lim="800000"/>
            <a:headEnd/>
            <a:tailEnd/>
          </a:ln>
        </p:spPr>
        <p:txBody>
          <a:bodyPr wrap="square">
            <a:spAutoFit/>
          </a:bodyPr>
          <a:lstStyle/>
          <a:p>
            <a:r>
              <a:rPr lang="en-US" sz="1600" b="1" u="sng" dirty="0">
                <a:solidFill>
                  <a:srgbClr val="595959"/>
                </a:solidFill>
              </a:rPr>
              <a:t>Pronounce “Rain-Dahl”</a:t>
            </a:r>
            <a:endParaRPr lang="en-US" sz="1600" b="1" u="sng" dirty="0"/>
          </a:p>
        </p:txBody>
      </p:sp>
    </p:spTree>
  </p:cSld>
  <p:clrMapOvr>
    <a:masterClrMapping/>
  </p:clrMapOvr>
  <p:transition>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ea typeface="ＭＳ Ｐゴシック" pitchFamily="34" charset="-128"/>
              </a:rPr>
              <a:t>Topics</a:t>
            </a:r>
          </a:p>
        </p:txBody>
      </p:sp>
      <p:sp>
        <p:nvSpPr>
          <p:cNvPr id="26627" name="Content Placeholder 2"/>
          <p:cNvSpPr>
            <a:spLocks noGrp="1"/>
          </p:cNvSpPr>
          <p:nvPr>
            <p:ph idx="1"/>
          </p:nvPr>
        </p:nvSpPr>
        <p:spPr/>
        <p:txBody>
          <a:bodyPr>
            <a:normAutofit lnSpcReduction="10000"/>
          </a:bodyPr>
          <a:lstStyle/>
          <a:p>
            <a:r>
              <a:rPr lang="en-US" dirty="0">
                <a:solidFill>
                  <a:srgbClr val="595959"/>
                </a:solidFill>
                <a:ea typeface="ＭＳ Ｐゴシック" pitchFamily="34" charset="-128"/>
              </a:rPr>
              <a:t>Purpose Of  AES</a:t>
            </a:r>
          </a:p>
          <a:p>
            <a:endParaRPr lang="en-US" dirty="0">
              <a:solidFill>
                <a:srgbClr val="595959"/>
              </a:solidFill>
              <a:ea typeface="ＭＳ Ｐゴシック" pitchFamily="34" charset="-128"/>
            </a:endParaRPr>
          </a:p>
          <a:p>
            <a:r>
              <a:rPr lang="en-US" b="1" dirty="0">
                <a:solidFill>
                  <a:srgbClr val="595959"/>
                </a:solidFill>
                <a:ea typeface="ＭＳ Ｐゴシック" pitchFamily="34" charset="-128"/>
              </a:rPr>
              <a:t>What is AES</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Inside Algorithm- Description</a:t>
            </a:r>
          </a:p>
          <a:p>
            <a:endParaRPr lang="en-US" dirty="0">
              <a:solidFill>
                <a:srgbClr val="595959"/>
              </a:solidFill>
              <a:ea typeface="ＭＳ Ｐゴシック" pitchFamily="34" charset="-128"/>
            </a:endParaRPr>
          </a:p>
          <a:p>
            <a:r>
              <a:rPr lang="en-US" dirty="0">
                <a:solidFill>
                  <a:srgbClr val="595959"/>
                </a:solidFill>
                <a:ea typeface="ＭＳ Ｐゴシック" pitchFamily="34" charset="-128"/>
              </a:rPr>
              <a:t>Advantages</a:t>
            </a:r>
          </a:p>
          <a:p>
            <a:pPr>
              <a:buNone/>
            </a:pPr>
            <a:endParaRPr lang="en-US" b="1" dirty="0">
              <a:solidFill>
                <a:srgbClr val="595959"/>
              </a:solidFill>
              <a:ea typeface="ＭＳ Ｐゴシック" pitchFamily="34" charset="-128"/>
            </a:endParaRPr>
          </a:p>
          <a:p>
            <a:r>
              <a:rPr lang="en-US" dirty="0">
                <a:solidFill>
                  <a:srgbClr val="595959"/>
                </a:solidFill>
                <a:ea typeface="ＭＳ Ｐゴシック" pitchFamily="34" charset="-128"/>
              </a:rPr>
              <a:t>Additional  information </a:t>
            </a:r>
          </a:p>
        </p:txBody>
      </p:sp>
    </p:spTree>
  </p:cSld>
  <p:clrMapOvr>
    <a:masterClrMapping/>
  </p:clrMapOvr>
  <p:transition>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ea typeface="ＭＳ Ｐゴシック" pitchFamily="34" charset="-128"/>
              </a:rPr>
              <a:t>AES Conceptual Scheme</a:t>
            </a:r>
            <a:endParaRPr lang="en-GB">
              <a:ea typeface="ＭＳ Ｐゴシック" pitchFamily="34" charset="-128"/>
            </a:endParaRPr>
          </a:p>
        </p:txBody>
      </p:sp>
      <p:sp>
        <p:nvSpPr>
          <p:cNvPr id="27651" name="Slide Number Placeholder 5"/>
          <p:cNvSpPr>
            <a:spLocks noGrp="1"/>
          </p:cNvSpPr>
          <p:nvPr>
            <p:ph type="sldNum" sz="quarter" idx="12"/>
          </p:nvPr>
        </p:nvSpPr>
        <p:spPr bwMode="auto">
          <a:noFill/>
          <a:ln>
            <a:miter lim="800000"/>
            <a:headEnd/>
            <a:tailEnd/>
          </a:ln>
        </p:spPr>
        <p:txBody>
          <a:bodyPr/>
          <a:lstStyle/>
          <a:p>
            <a:fld id="{D00C845C-85E6-4F90-A463-0A2BCE7FAD42}" type="slidenum">
              <a:rPr lang="en-GB"/>
              <a:pPr/>
              <a:t>9</a:t>
            </a:fld>
            <a:endParaRPr lang="en-GB"/>
          </a:p>
        </p:txBody>
      </p:sp>
      <p:sp>
        <p:nvSpPr>
          <p:cNvPr id="25604" name="Rectangle 3"/>
          <p:cNvSpPr>
            <a:spLocks noChangeArrowheads="1"/>
          </p:cNvSpPr>
          <p:nvPr/>
        </p:nvSpPr>
        <p:spPr bwMode="auto">
          <a:xfrm>
            <a:off x="2971800" y="2895600"/>
            <a:ext cx="1447800" cy="1371600"/>
          </a:xfrm>
          <a:prstGeom prst="rect">
            <a:avLst/>
          </a:prstGeom>
          <a:solidFill>
            <a:srgbClr val="F7C120"/>
          </a:solidFill>
          <a:ln w="25400">
            <a:solidFill>
              <a:srgbClr val="7F7F7F"/>
            </a:solidFill>
            <a:miter lim="800000"/>
            <a:headEnd/>
            <a:tailEnd/>
          </a:ln>
          <a:effectLst>
            <a:outerShdw dist="38100" dir="2700000" rotWithShape="0">
              <a:srgbClr val="808080">
                <a:alpha val="42999"/>
              </a:srgbClr>
            </a:outerShdw>
          </a:effectLst>
        </p:spPr>
        <p:txBody>
          <a:bodyPr wrap="none" anchor="ctr"/>
          <a:lstStyle/>
          <a:p>
            <a:r>
              <a:rPr lang="en-US">
                <a:latin typeface="Gill Sans MT" charset="0"/>
              </a:rPr>
              <a:t>     </a:t>
            </a:r>
            <a:r>
              <a:rPr lang="en-US" sz="2800">
                <a:latin typeface="Gill Sans MT" charset="0"/>
              </a:rPr>
              <a:t>AES</a:t>
            </a:r>
            <a:endParaRPr lang="en-GB" sz="2800">
              <a:latin typeface="Gill Sans MT" charset="0"/>
            </a:endParaRPr>
          </a:p>
        </p:txBody>
      </p:sp>
      <p:sp>
        <p:nvSpPr>
          <p:cNvPr id="25605" name="Text Box 4"/>
          <p:cNvSpPr txBox="1">
            <a:spLocks noChangeArrowheads="1"/>
          </p:cNvSpPr>
          <p:nvPr/>
        </p:nvSpPr>
        <p:spPr bwMode="auto">
          <a:xfrm>
            <a:off x="2743200" y="1676400"/>
            <a:ext cx="2541588" cy="461963"/>
          </a:xfrm>
          <a:prstGeom prst="rect">
            <a:avLst/>
          </a:prstGeom>
          <a:noFill/>
          <a:ln w="9525">
            <a:noFill/>
            <a:miter lim="800000"/>
            <a:headEnd/>
            <a:tailEnd/>
          </a:ln>
        </p:spPr>
        <p:txBody>
          <a:bodyPr wrap="none">
            <a:spAutoFit/>
          </a:bodyPr>
          <a:lstStyle/>
          <a:p>
            <a:r>
              <a:rPr lang="en-US" sz="2400">
                <a:latin typeface="Gill Sans MT" charset="0"/>
              </a:rPr>
              <a:t>Plaintext (128 bits)</a:t>
            </a:r>
            <a:endParaRPr lang="en-GB" sz="2400">
              <a:latin typeface="Gill Sans MT" charset="0"/>
            </a:endParaRPr>
          </a:p>
        </p:txBody>
      </p:sp>
      <p:sp>
        <p:nvSpPr>
          <p:cNvPr id="25606" name="Text Box 5"/>
          <p:cNvSpPr txBox="1">
            <a:spLocks noChangeArrowheads="1"/>
          </p:cNvSpPr>
          <p:nvPr/>
        </p:nvSpPr>
        <p:spPr bwMode="auto">
          <a:xfrm>
            <a:off x="2514600" y="5029200"/>
            <a:ext cx="2833688" cy="461963"/>
          </a:xfrm>
          <a:prstGeom prst="rect">
            <a:avLst/>
          </a:prstGeom>
          <a:noFill/>
          <a:ln w="9525">
            <a:noFill/>
            <a:miter lim="800000"/>
            <a:headEnd/>
            <a:tailEnd/>
          </a:ln>
        </p:spPr>
        <p:txBody>
          <a:bodyPr wrap="none">
            <a:spAutoFit/>
          </a:bodyPr>
          <a:lstStyle/>
          <a:p>
            <a:r>
              <a:rPr lang="en-US" sz="2400">
                <a:latin typeface="Gill Sans MT" charset="0"/>
              </a:rPr>
              <a:t>Ciphertext (128 bits) </a:t>
            </a:r>
            <a:endParaRPr lang="en-GB" sz="2400">
              <a:latin typeface="Gill Sans MT" charset="0"/>
            </a:endParaRPr>
          </a:p>
        </p:txBody>
      </p:sp>
      <p:sp>
        <p:nvSpPr>
          <p:cNvPr id="25607" name="Text Box 6"/>
          <p:cNvSpPr txBox="1">
            <a:spLocks noChangeArrowheads="1"/>
          </p:cNvSpPr>
          <p:nvPr/>
        </p:nvSpPr>
        <p:spPr bwMode="auto">
          <a:xfrm>
            <a:off x="5181600" y="3352800"/>
            <a:ext cx="2481263" cy="461963"/>
          </a:xfrm>
          <a:prstGeom prst="rect">
            <a:avLst/>
          </a:prstGeom>
          <a:noFill/>
          <a:ln w="9525">
            <a:noFill/>
            <a:miter lim="800000"/>
            <a:headEnd/>
            <a:tailEnd/>
          </a:ln>
        </p:spPr>
        <p:txBody>
          <a:bodyPr wrap="none">
            <a:spAutoFit/>
          </a:bodyPr>
          <a:lstStyle/>
          <a:p>
            <a:r>
              <a:rPr lang="en-US" sz="2400">
                <a:latin typeface="Gill Sans MT" charset="0"/>
              </a:rPr>
              <a:t>Key (128-256 bits)</a:t>
            </a:r>
            <a:endParaRPr lang="en-GB" sz="2400">
              <a:latin typeface="Gill Sans MT" charset="0"/>
            </a:endParaRPr>
          </a:p>
        </p:txBody>
      </p:sp>
      <p:sp>
        <p:nvSpPr>
          <p:cNvPr id="16" name="Down Arrow 15"/>
          <p:cNvSpPr/>
          <p:nvPr/>
        </p:nvSpPr>
        <p:spPr>
          <a:xfrm>
            <a:off x="3505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p:cNvSpPr/>
          <p:nvPr/>
        </p:nvSpPr>
        <p:spPr>
          <a:xfrm>
            <a:off x="3505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p:cNvSpPr/>
          <p:nvPr/>
        </p:nvSpPr>
        <p:spPr>
          <a:xfrm>
            <a:off x="4495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p:cover dir="u"/>
  </p:transition>
</p:sld>
</file>

<file path=ppt/theme/theme1.xml><?xml version="1.0" encoding="utf-8"?>
<a:theme xmlns:a="http://schemas.openxmlformats.org/drawingml/2006/main" name="160330-security-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160330-security-template-16x9</Template>
  <TotalTime>2157</TotalTime>
  <Words>2484</Words>
  <Application>Microsoft Office PowerPoint</Application>
  <PresentationFormat>On-screen Show (4:3)</PresentationFormat>
  <Paragraphs>251</Paragraphs>
  <Slides>30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ＭＳ Ｐゴシック</vt:lpstr>
      <vt:lpstr>Arial</vt:lpstr>
      <vt:lpstr>Calibri</vt:lpstr>
      <vt:lpstr>Constantia</vt:lpstr>
      <vt:lpstr>Gill Sans MT</vt:lpstr>
      <vt:lpstr>Helvetica</vt:lpstr>
      <vt:lpstr>Times New Roman</vt:lpstr>
      <vt:lpstr>Times-Roman</vt:lpstr>
      <vt:lpstr>Wingdings 3</vt:lpstr>
      <vt:lpstr>160330-security-template-16x9</vt:lpstr>
      <vt:lpstr>(AES)Advance Encryption Standard</vt:lpstr>
      <vt:lpstr>Topics</vt:lpstr>
      <vt:lpstr>Purpose</vt:lpstr>
      <vt:lpstr> AES Competition Requirements</vt:lpstr>
      <vt:lpstr>AES Evaluation Criteria</vt:lpstr>
      <vt:lpstr>AES Shortlist</vt:lpstr>
      <vt:lpstr>The AES Cipher - Rijndael </vt:lpstr>
      <vt:lpstr>Topics</vt:lpstr>
      <vt:lpstr>AES Conceptual Scheme</vt:lpstr>
      <vt:lpstr>Multiple rounds</vt:lpstr>
      <vt:lpstr>High Level Description</vt:lpstr>
      <vt:lpstr>Overall Structure</vt:lpstr>
      <vt:lpstr>128-bit values</vt:lpstr>
      <vt:lpstr>Topics</vt:lpstr>
      <vt:lpstr>Details of Each Round</vt:lpstr>
      <vt:lpstr>SubBytes Operation</vt:lpstr>
      <vt:lpstr>Sample SubByte Transformation</vt:lpstr>
      <vt:lpstr>ShiftRows</vt:lpstr>
      <vt:lpstr>ShiftRows Scheme</vt:lpstr>
      <vt:lpstr>ShiftRows and InvShiftRows</vt:lpstr>
      <vt:lpstr>Mix Columns</vt:lpstr>
      <vt:lpstr>Mix Columns Scheme</vt:lpstr>
      <vt:lpstr>AddRoundKey</vt:lpstr>
      <vt:lpstr>AddRoundKey Scheme</vt:lpstr>
      <vt:lpstr>Topics</vt:lpstr>
      <vt:lpstr>AES Security</vt:lpstr>
      <vt:lpstr>Implementation Aspects</vt:lpstr>
      <vt:lpstr>PowerPoint Presentation</vt:lpstr>
      <vt:lpstr>Topics</vt:lpstr>
      <vt:lpstr>Codes You'll Never Ever Break </vt:lpstr>
    </vt:vector>
  </TitlesOfParts>
  <Company>Towson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creator>Marius Zimand</dc:creator>
  <cp:lastModifiedBy>Sajid Majeed</cp:lastModifiedBy>
  <cp:revision>86</cp:revision>
  <dcterms:created xsi:type="dcterms:W3CDTF">2011-06-27T15:36:27Z</dcterms:created>
  <dcterms:modified xsi:type="dcterms:W3CDTF">2018-11-20T04:57:15Z</dcterms:modified>
</cp:coreProperties>
</file>