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0477B45-E61B-4A68-9877-4FA57B43F8B9}" type="datetimeFigureOut">
              <a:rPr lang="en-US" smtClean="0"/>
              <a:t>10/29/2018</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A3973570-EDEF-409D-B94D-31CC43ED924B}" type="slidenum">
              <a:rPr lang="en-US" smtClean="0"/>
              <a:t>‹#›</a:t>
            </a:fld>
            <a:endParaRPr lang="en-US"/>
          </a:p>
        </p:txBody>
      </p:sp>
    </p:spTree>
    <p:extLst>
      <p:ext uri="{BB962C8B-B14F-4D97-AF65-F5344CB8AC3E}">
        <p14:creationId xmlns:p14="http://schemas.microsoft.com/office/powerpoint/2010/main" val="1369977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0477B45-E61B-4A68-9877-4FA57B43F8B9}" type="datetimeFigureOut">
              <a:rPr lang="en-US" smtClean="0"/>
              <a:t>10/29/2018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973570-EDEF-409D-B94D-31CC43ED924B}" type="slidenum">
              <a:rPr lang="en-US" smtClean="0"/>
              <a:t>‹#›</a:t>
            </a:fld>
            <a:endParaRPr lang="en-US"/>
          </a:p>
        </p:txBody>
      </p:sp>
    </p:spTree>
    <p:extLst>
      <p:ext uri="{BB962C8B-B14F-4D97-AF65-F5344CB8AC3E}">
        <p14:creationId xmlns:p14="http://schemas.microsoft.com/office/powerpoint/2010/main" val="2761047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477B45-E61B-4A68-9877-4FA57B43F8B9}"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73570-EDEF-409D-B94D-31CC43ED924B}" type="slidenum">
              <a:rPr lang="en-US" smtClean="0"/>
              <a:t>‹#›</a:t>
            </a:fld>
            <a:endParaRPr lang="en-US"/>
          </a:p>
        </p:txBody>
      </p:sp>
    </p:spTree>
    <p:extLst>
      <p:ext uri="{BB962C8B-B14F-4D97-AF65-F5344CB8AC3E}">
        <p14:creationId xmlns:p14="http://schemas.microsoft.com/office/powerpoint/2010/main" val="3944736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477B45-E61B-4A68-9877-4FA57B43F8B9}"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73570-EDEF-409D-B94D-31CC43ED924B}" type="slidenum">
              <a:rPr lang="en-US" smtClean="0"/>
              <a:t>‹#›</a:t>
            </a:fld>
            <a:endParaRPr lang="en-US"/>
          </a:p>
        </p:txBody>
      </p:sp>
    </p:spTree>
    <p:extLst>
      <p:ext uri="{BB962C8B-B14F-4D97-AF65-F5344CB8AC3E}">
        <p14:creationId xmlns:p14="http://schemas.microsoft.com/office/powerpoint/2010/main" val="1628085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477B45-E61B-4A68-9877-4FA57B43F8B9}"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73570-EDEF-409D-B94D-31CC43ED924B}" type="slidenum">
              <a:rPr lang="en-US" smtClean="0"/>
              <a:t>‹#›</a:t>
            </a:fld>
            <a:endParaRPr lang="en-US"/>
          </a:p>
        </p:txBody>
      </p:sp>
    </p:spTree>
    <p:extLst>
      <p:ext uri="{BB962C8B-B14F-4D97-AF65-F5344CB8AC3E}">
        <p14:creationId xmlns:p14="http://schemas.microsoft.com/office/powerpoint/2010/main" val="18761095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477B45-E61B-4A68-9877-4FA57B43F8B9}"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73570-EDEF-409D-B94D-31CC43ED924B}" type="slidenum">
              <a:rPr lang="en-US" smtClean="0"/>
              <a:t>‹#›</a:t>
            </a:fld>
            <a:endParaRPr lang="en-US"/>
          </a:p>
        </p:txBody>
      </p:sp>
    </p:spTree>
    <p:extLst>
      <p:ext uri="{BB962C8B-B14F-4D97-AF65-F5344CB8AC3E}">
        <p14:creationId xmlns:p14="http://schemas.microsoft.com/office/powerpoint/2010/main" val="4594350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477B45-E61B-4A68-9877-4FA57B43F8B9}"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73570-EDEF-409D-B94D-31CC43ED924B}" type="slidenum">
              <a:rPr lang="en-US" smtClean="0"/>
              <a:t>‹#›</a:t>
            </a:fld>
            <a:endParaRPr lang="en-US"/>
          </a:p>
        </p:txBody>
      </p:sp>
    </p:spTree>
    <p:extLst>
      <p:ext uri="{BB962C8B-B14F-4D97-AF65-F5344CB8AC3E}">
        <p14:creationId xmlns:p14="http://schemas.microsoft.com/office/powerpoint/2010/main" val="3800736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477B45-E61B-4A68-9877-4FA57B43F8B9}"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73570-EDEF-409D-B94D-31CC43ED924B}" type="slidenum">
              <a:rPr lang="en-US" smtClean="0"/>
              <a:t>‹#›</a:t>
            </a:fld>
            <a:endParaRPr lang="en-US"/>
          </a:p>
        </p:txBody>
      </p:sp>
    </p:spTree>
    <p:extLst>
      <p:ext uri="{BB962C8B-B14F-4D97-AF65-F5344CB8AC3E}">
        <p14:creationId xmlns:p14="http://schemas.microsoft.com/office/powerpoint/2010/main" val="31138866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477B45-E61B-4A68-9877-4FA57B43F8B9}"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73570-EDEF-409D-B94D-31CC43ED924B}" type="slidenum">
              <a:rPr lang="en-US" smtClean="0"/>
              <a:t>‹#›</a:t>
            </a:fld>
            <a:endParaRPr lang="en-US"/>
          </a:p>
        </p:txBody>
      </p:sp>
    </p:spTree>
    <p:extLst>
      <p:ext uri="{BB962C8B-B14F-4D97-AF65-F5344CB8AC3E}">
        <p14:creationId xmlns:p14="http://schemas.microsoft.com/office/powerpoint/2010/main" val="1790372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477B45-E61B-4A68-9877-4FA57B43F8B9}"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A3973570-EDEF-409D-B94D-31CC43ED924B}" type="slidenum">
              <a:rPr lang="en-US" smtClean="0"/>
              <a:t>‹#›</a:t>
            </a:fld>
            <a:endParaRPr lang="en-US"/>
          </a:p>
        </p:txBody>
      </p:sp>
    </p:spTree>
    <p:extLst>
      <p:ext uri="{BB962C8B-B14F-4D97-AF65-F5344CB8AC3E}">
        <p14:creationId xmlns:p14="http://schemas.microsoft.com/office/powerpoint/2010/main" val="4088235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477B45-E61B-4A68-9877-4FA57B43F8B9}"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73570-EDEF-409D-B94D-31CC43ED924B}" type="slidenum">
              <a:rPr lang="en-US" smtClean="0"/>
              <a:t>‹#›</a:t>
            </a:fld>
            <a:endParaRPr lang="en-US"/>
          </a:p>
        </p:txBody>
      </p:sp>
    </p:spTree>
    <p:extLst>
      <p:ext uri="{BB962C8B-B14F-4D97-AF65-F5344CB8AC3E}">
        <p14:creationId xmlns:p14="http://schemas.microsoft.com/office/powerpoint/2010/main" val="2748385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477B45-E61B-4A68-9877-4FA57B43F8B9}" type="datetimeFigureOut">
              <a:rPr lang="en-US" smtClean="0"/>
              <a:t>10/29/2018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973570-EDEF-409D-B94D-31CC43ED924B}" type="slidenum">
              <a:rPr lang="en-US" smtClean="0"/>
              <a:t>‹#›</a:t>
            </a:fld>
            <a:endParaRPr lang="en-US"/>
          </a:p>
        </p:txBody>
      </p:sp>
    </p:spTree>
    <p:extLst>
      <p:ext uri="{BB962C8B-B14F-4D97-AF65-F5344CB8AC3E}">
        <p14:creationId xmlns:p14="http://schemas.microsoft.com/office/powerpoint/2010/main" val="1455140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477B45-E61B-4A68-9877-4FA57B43F8B9}" type="datetimeFigureOut">
              <a:rPr lang="en-US" smtClean="0"/>
              <a:t>10/29/2018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973570-EDEF-409D-B94D-31CC43ED924B}" type="slidenum">
              <a:rPr lang="en-US" smtClean="0"/>
              <a:t>‹#›</a:t>
            </a:fld>
            <a:endParaRPr lang="en-US"/>
          </a:p>
        </p:txBody>
      </p:sp>
    </p:spTree>
    <p:extLst>
      <p:ext uri="{BB962C8B-B14F-4D97-AF65-F5344CB8AC3E}">
        <p14:creationId xmlns:p14="http://schemas.microsoft.com/office/powerpoint/2010/main" val="3644966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477B45-E61B-4A68-9877-4FA57B43F8B9}" type="datetimeFigureOut">
              <a:rPr lang="en-US" smtClean="0"/>
              <a:t>10/29/2018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973570-EDEF-409D-B94D-31CC43ED924B}" type="slidenum">
              <a:rPr lang="en-US" smtClean="0"/>
              <a:t>‹#›</a:t>
            </a:fld>
            <a:endParaRPr lang="en-US"/>
          </a:p>
        </p:txBody>
      </p:sp>
    </p:spTree>
    <p:extLst>
      <p:ext uri="{BB962C8B-B14F-4D97-AF65-F5344CB8AC3E}">
        <p14:creationId xmlns:p14="http://schemas.microsoft.com/office/powerpoint/2010/main" val="2725665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477B45-E61B-4A68-9877-4FA57B43F8B9}" type="datetimeFigureOut">
              <a:rPr lang="en-US" smtClean="0"/>
              <a:t>10/29/2018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973570-EDEF-409D-B94D-31CC43ED924B}" type="slidenum">
              <a:rPr lang="en-US" smtClean="0"/>
              <a:t>‹#›</a:t>
            </a:fld>
            <a:endParaRPr lang="en-US"/>
          </a:p>
        </p:txBody>
      </p:sp>
    </p:spTree>
    <p:extLst>
      <p:ext uri="{BB962C8B-B14F-4D97-AF65-F5344CB8AC3E}">
        <p14:creationId xmlns:p14="http://schemas.microsoft.com/office/powerpoint/2010/main" val="2137678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0477B45-E61B-4A68-9877-4FA57B43F8B9}" type="datetimeFigureOut">
              <a:rPr lang="en-US" smtClean="0"/>
              <a:t>10/29/2018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973570-EDEF-409D-B94D-31CC43ED924B}" type="slidenum">
              <a:rPr lang="en-US" smtClean="0"/>
              <a:t>‹#›</a:t>
            </a:fld>
            <a:endParaRPr lang="en-US"/>
          </a:p>
        </p:txBody>
      </p:sp>
    </p:spTree>
    <p:extLst>
      <p:ext uri="{BB962C8B-B14F-4D97-AF65-F5344CB8AC3E}">
        <p14:creationId xmlns:p14="http://schemas.microsoft.com/office/powerpoint/2010/main" val="3472345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0477B45-E61B-4A68-9877-4FA57B43F8B9}" type="datetimeFigureOut">
              <a:rPr lang="en-US" smtClean="0"/>
              <a:t>10/29/2018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973570-EDEF-409D-B94D-31CC43ED924B}" type="slidenum">
              <a:rPr lang="en-US" smtClean="0"/>
              <a:t>‹#›</a:t>
            </a:fld>
            <a:endParaRPr lang="en-US"/>
          </a:p>
        </p:txBody>
      </p:sp>
    </p:spTree>
    <p:extLst>
      <p:ext uri="{BB962C8B-B14F-4D97-AF65-F5344CB8AC3E}">
        <p14:creationId xmlns:p14="http://schemas.microsoft.com/office/powerpoint/2010/main" val="2051268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0477B45-E61B-4A68-9877-4FA57B43F8B9}" type="datetimeFigureOut">
              <a:rPr lang="en-US" smtClean="0"/>
              <a:t>10/29/2018</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3973570-EDEF-409D-B94D-31CC43ED924B}" type="slidenum">
              <a:rPr lang="en-US" smtClean="0"/>
              <a:t>‹#›</a:t>
            </a:fld>
            <a:endParaRPr lang="en-US"/>
          </a:p>
        </p:txBody>
      </p:sp>
    </p:spTree>
    <p:extLst>
      <p:ext uri="{BB962C8B-B14F-4D97-AF65-F5344CB8AC3E}">
        <p14:creationId xmlns:p14="http://schemas.microsoft.com/office/powerpoint/2010/main" val="35911555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386A75E4-0191-4B70-8070-AF538D2414E9}"/>
              </a:ext>
            </a:extLst>
          </p:cNvPr>
          <p:cNvSpPr>
            <a:spLocks noChangeArrowheads="1"/>
          </p:cNvSpPr>
          <p:nvPr/>
        </p:nvSpPr>
        <p:spPr bwMode="auto">
          <a:xfrm>
            <a:off x="1499572" y="842289"/>
            <a:ext cx="10584576"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3200"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Network security entails securing data against attacks while it is in transit on a network. </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3200"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To achieve this goal, many real-time security protocols have been designed. </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3200"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Such protocol needs to provide at least the following primary objectives −</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3200"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The parties can negotiate interactively to authenticate each other. </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3200"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Establish a secret session key before exchanging information on network. </a:t>
            </a:r>
          </a:p>
          <a:p>
            <a:pPr marR="0" lvl="0" algn="l" defTabSz="914400" rtl="0" eaLnBrk="0" fontAlgn="base" latinLnBrk="0" hangingPunct="0">
              <a:lnSpc>
                <a:spcPct val="100000"/>
              </a:lnSpc>
              <a:spcBef>
                <a:spcPct val="0"/>
              </a:spcBef>
              <a:spcAft>
                <a:spcPct val="0"/>
              </a:spcAft>
              <a:buClrTx/>
              <a:buSzTx/>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778522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CE52CF8-3DDD-4761-95B8-C5CA4E74D8E5}"/>
              </a:ext>
            </a:extLst>
          </p:cNvPr>
          <p:cNvSpPr/>
          <p:nvPr/>
        </p:nvSpPr>
        <p:spPr>
          <a:xfrm>
            <a:off x="2135945" y="0"/>
            <a:ext cx="9709052" cy="6986528"/>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E-Mail Security Services</a:t>
            </a:r>
          </a:p>
          <a:p>
            <a:r>
              <a:rPr lang="en-US" sz="2800" dirty="0">
                <a:latin typeface="Times New Roman" panose="02020603050405020304" pitchFamily="18" charset="0"/>
                <a:cs typeface="Times New Roman" panose="02020603050405020304" pitchFamily="18" charset="0"/>
              </a:rPr>
              <a:t>Growing use of e-mail communication for important and crucial </a:t>
            </a:r>
          </a:p>
          <a:p>
            <a:r>
              <a:rPr lang="en-US" sz="2800" dirty="0">
                <a:latin typeface="Times New Roman" panose="02020603050405020304" pitchFamily="18" charset="0"/>
                <a:cs typeface="Times New Roman" panose="02020603050405020304" pitchFamily="18" charset="0"/>
              </a:rPr>
              <a:t>transactions demands provision of certain fundamental security services as the following −</a:t>
            </a:r>
          </a:p>
          <a:p>
            <a:pPr>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Confidentiality</a:t>
            </a:r>
            <a:r>
              <a:rPr lang="en-US" sz="2800" dirty="0">
                <a:latin typeface="Times New Roman" panose="02020603050405020304" pitchFamily="18" charset="0"/>
                <a:cs typeface="Times New Roman" panose="02020603050405020304" pitchFamily="18" charset="0"/>
              </a:rPr>
              <a:t> − E-mail message should not be read by anyone but the intended recipient.</a:t>
            </a:r>
          </a:p>
          <a:p>
            <a:pPr>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Authentication</a:t>
            </a:r>
            <a:r>
              <a:rPr lang="en-US" sz="2800" dirty="0">
                <a:latin typeface="Times New Roman" panose="02020603050405020304" pitchFamily="18" charset="0"/>
                <a:cs typeface="Times New Roman" panose="02020603050405020304" pitchFamily="18" charset="0"/>
              </a:rPr>
              <a:t> − E-mail recipient can be sure of the identity of the sender.</a:t>
            </a:r>
          </a:p>
          <a:p>
            <a:pPr>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Integrity</a:t>
            </a:r>
            <a:r>
              <a:rPr lang="en-US" sz="2800" dirty="0">
                <a:latin typeface="Times New Roman" panose="02020603050405020304" pitchFamily="18" charset="0"/>
                <a:cs typeface="Times New Roman" panose="02020603050405020304" pitchFamily="18" charset="0"/>
              </a:rPr>
              <a:t> − Assurance to the recipient that the e-mail message has not been altered since it was transmitted by the sender.</a:t>
            </a:r>
          </a:p>
          <a:p>
            <a:pPr>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Non-repudiation</a:t>
            </a:r>
            <a:r>
              <a:rPr lang="en-US" sz="2800" dirty="0">
                <a:latin typeface="Times New Roman" panose="02020603050405020304" pitchFamily="18" charset="0"/>
                <a:cs typeface="Times New Roman" panose="02020603050405020304" pitchFamily="18" charset="0"/>
              </a:rPr>
              <a:t> − E-mail recipient is able to prove to a third party that the sender really did send the message.</a:t>
            </a:r>
          </a:p>
          <a:p>
            <a:pPr>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Proof of submission</a:t>
            </a:r>
            <a:r>
              <a:rPr lang="en-US" sz="2800" dirty="0">
                <a:latin typeface="Times New Roman" panose="02020603050405020304" pitchFamily="18" charset="0"/>
                <a:cs typeface="Times New Roman" panose="02020603050405020304" pitchFamily="18" charset="0"/>
              </a:rPr>
              <a:t> − E-mail sender gets the confirmation that the message is handed to the mail delivery system.</a:t>
            </a:r>
          </a:p>
          <a:p>
            <a:pPr>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Proof of delivery</a:t>
            </a:r>
            <a:r>
              <a:rPr lang="en-US" sz="2800" dirty="0">
                <a:latin typeface="Times New Roman" panose="02020603050405020304" pitchFamily="18" charset="0"/>
                <a:cs typeface="Times New Roman" panose="02020603050405020304" pitchFamily="18" charset="0"/>
              </a:rPr>
              <a:t> − Sender gets a confirmation that the recipient received the    message.</a:t>
            </a:r>
          </a:p>
        </p:txBody>
      </p:sp>
    </p:spTree>
    <p:extLst>
      <p:ext uri="{BB962C8B-B14F-4D97-AF65-F5344CB8AC3E}">
        <p14:creationId xmlns:p14="http://schemas.microsoft.com/office/powerpoint/2010/main" val="1797418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5D62F00-2D83-4559-BE82-C66C4BBFC82E}"/>
              </a:ext>
            </a:extLst>
          </p:cNvPr>
          <p:cNvSpPr/>
          <p:nvPr/>
        </p:nvSpPr>
        <p:spPr>
          <a:xfrm>
            <a:off x="1531033" y="831224"/>
            <a:ext cx="11071275" cy="1323439"/>
          </a:xfrm>
          <a:prstGeom prst="rect">
            <a:avLst/>
          </a:prstGeom>
        </p:spPr>
        <p:txBody>
          <a:bodyPr wrap="square">
            <a:spAutoFit/>
          </a:bodyPr>
          <a:lstStyle/>
          <a:p>
            <a:r>
              <a:rPr lang="en-US" sz="3200" b="1" dirty="0">
                <a:latin typeface="Times New Roman" panose="02020603050405020304" pitchFamily="18" charset="0"/>
                <a:cs typeface="Times New Roman" panose="02020603050405020304" pitchFamily="18" charset="0"/>
              </a:rPr>
              <a:t>One-to-One E-mail</a:t>
            </a:r>
          </a:p>
          <a:p>
            <a:r>
              <a:rPr lang="en-US" sz="2400" dirty="0">
                <a:latin typeface="Times New Roman" panose="02020603050405020304" pitchFamily="18" charset="0"/>
                <a:cs typeface="Times New Roman" panose="02020603050405020304" pitchFamily="18" charset="0"/>
              </a:rPr>
              <a:t>In this scenario, the sender sends an e-mail message to only one recipient. Usually, not more than two MTA are involved in the communication.</a:t>
            </a:r>
          </a:p>
        </p:txBody>
      </p:sp>
      <p:pic>
        <p:nvPicPr>
          <p:cNvPr id="4" name="Picture 3">
            <a:extLst>
              <a:ext uri="{FF2B5EF4-FFF2-40B4-BE49-F238E27FC236}">
                <a16:creationId xmlns:a16="http://schemas.microsoft.com/office/drawing/2014/main" id="{91703014-888C-4748-89C5-0DD79EBBFA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0091" y="2539502"/>
            <a:ext cx="8553157" cy="3326726"/>
          </a:xfrm>
          <a:prstGeom prst="rect">
            <a:avLst/>
          </a:prstGeom>
        </p:spPr>
      </p:pic>
    </p:spTree>
    <p:extLst>
      <p:ext uri="{BB962C8B-B14F-4D97-AF65-F5344CB8AC3E}">
        <p14:creationId xmlns:p14="http://schemas.microsoft.com/office/powerpoint/2010/main" val="691600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89EC0B4-2B8D-474F-BAFF-E8CDDBE7557E}"/>
              </a:ext>
            </a:extLst>
          </p:cNvPr>
          <p:cNvSpPr/>
          <p:nvPr/>
        </p:nvSpPr>
        <p:spPr>
          <a:xfrm>
            <a:off x="1523999" y="366623"/>
            <a:ext cx="10668001" cy="6124754"/>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Let’s assume a sender wants to send a confidential e-mail to a recipient. The provision of privacy in this case is achieved as follows −</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sender and receiver have their private-public keys as (S</a:t>
            </a:r>
            <a:r>
              <a:rPr lang="en-US" sz="2800" baseline="-25000" dirty="0">
                <a:latin typeface="Times New Roman" panose="02020603050405020304" pitchFamily="18" charset="0"/>
                <a:cs typeface="Times New Roman" panose="02020603050405020304" pitchFamily="18" charset="0"/>
              </a:rPr>
              <a:t>PVT</a:t>
            </a:r>
            <a:r>
              <a:rPr lang="en-US" sz="2800" dirty="0">
                <a:latin typeface="Times New Roman" panose="02020603050405020304" pitchFamily="18" charset="0"/>
                <a:cs typeface="Times New Roman" panose="02020603050405020304" pitchFamily="18" charset="0"/>
              </a:rPr>
              <a:t>, S</a:t>
            </a:r>
            <a:r>
              <a:rPr lang="en-US" sz="2800" baseline="-25000" dirty="0">
                <a:latin typeface="Times New Roman" panose="02020603050405020304" pitchFamily="18" charset="0"/>
                <a:cs typeface="Times New Roman" panose="02020603050405020304" pitchFamily="18" charset="0"/>
              </a:rPr>
              <a:t>PUB</a:t>
            </a:r>
            <a:r>
              <a:rPr lang="en-US" sz="2800" dirty="0">
                <a:latin typeface="Times New Roman" panose="02020603050405020304" pitchFamily="18" charset="0"/>
                <a:cs typeface="Times New Roman" panose="02020603050405020304" pitchFamily="18" charset="0"/>
              </a:rPr>
              <a:t>) and (R</a:t>
            </a:r>
            <a:r>
              <a:rPr lang="en-US" sz="2800" baseline="-25000" dirty="0">
                <a:latin typeface="Times New Roman" panose="02020603050405020304" pitchFamily="18" charset="0"/>
                <a:cs typeface="Times New Roman" panose="02020603050405020304" pitchFamily="18" charset="0"/>
              </a:rPr>
              <a:t>PVT</a:t>
            </a:r>
            <a:r>
              <a:rPr lang="en-US" sz="2800" dirty="0">
                <a:latin typeface="Times New Roman" panose="02020603050405020304" pitchFamily="18" charset="0"/>
                <a:cs typeface="Times New Roman" panose="02020603050405020304" pitchFamily="18" charset="0"/>
              </a:rPr>
              <a:t>, R</a:t>
            </a:r>
            <a:r>
              <a:rPr lang="en-US" sz="2800" baseline="-25000" dirty="0">
                <a:latin typeface="Times New Roman" panose="02020603050405020304" pitchFamily="18" charset="0"/>
                <a:cs typeface="Times New Roman" panose="02020603050405020304" pitchFamily="18" charset="0"/>
              </a:rPr>
              <a:t>PUB</a:t>
            </a:r>
            <a:r>
              <a:rPr lang="en-US" sz="2800" dirty="0">
                <a:latin typeface="Times New Roman" panose="02020603050405020304" pitchFamily="18" charset="0"/>
                <a:cs typeface="Times New Roman" panose="02020603050405020304" pitchFamily="18" charset="0"/>
              </a:rPr>
              <a:t>) respectively.</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sender generates a secret symmetric key, K</a:t>
            </a:r>
            <a:r>
              <a:rPr lang="en-US" sz="2800" baseline="-25000" dirty="0">
                <a:latin typeface="Times New Roman" panose="02020603050405020304" pitchFamily="18" charset="0"/>
                <a:cs typeface="Times New Roman" panose="02020603050405020304" pitchFamily="18" charset="0"/>
              </a:rPr>
              <a:t>S</a:t>
            </a:r>
            <a:r>
              <a:rPr lang="en-US" sz="2800" dirty="0">
                <a:latin typeface="Times New Roman" panose="02020603050405020304" pitchFamily="18" charset="0"/>
                <a:cs typeface="Times New Roman" panose="02020603050405020304" pitchFamily="18" charset="0"/>
              </a:rPr>
              <a:t> for encryption. Though the sender could have used R</a:t>
            </a:r>
            <a:r>
              <a:rPr lang="en-US" sz="2800" baseline="-25000" dirty="0">
                <a:latin typeface="Times New Roman" panose="02020603050405020304" pitchFamily="18" charset="0"/>
                <a:cs typeface="Times New Roman" panose="02020603050405020304" pitchFamily="18" charset="0"/>
              </a:rPr>
              <a:t>PUB</a:t>
            </a:r>
            <a:r>
              <a:rPr lang="en-US" sz="2800" dirty="0">
                <a:latin typeface="Times New Roman" panose="02020603050405020304" pitchFamily="18" charset="0"/>
                <a:cs typeface="Times New Roman" panose="02020603050405020304" pitchFamily="18" charset="0"/>
              </a:rPr>
              <a:t> for encryption, a symmetric key is used to achieve faster encryption and decryption.</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sender encrypts message with key K</a:t>
            </a:r>
            <a:r>
              <a:rPr lang="en-US" sz="2800" baseline="-25000" dirty="0">
                <a:latin typeface="Times New Roman" panose="02020603050405020304" pitchFamily="18" charset="0"/>
                <a:cs typeface="Times New Roman" panose="02020603050405020304" pitchFamily="18" charset="0"/>
              </a:rPr>
              <a:t>S</a:t>
            </a:r>
            <a:r>
              <a:rPr lang="en-US" sz="2800" dirty="0">
                <a:latin typeface="Times New Roman" panose="02020603050405020304" pitchFamily="18" charset="0"/>
                <a:cs typeface="Times New Roman" panose="02020603050405020304" pitchFamily="18" charset="0"/>
              </a:rPr>
              <a:t> and also encrypts K</a:t>
            </a:r>
            <a:r>
              <a:rPr lang="en-US" sz="2800" baseline="-25000" dirty="0">
                <a:latin typeface="Times New Roman" panose="02020603050405020304" pitchFamily="18" charset="0"/>
                <a:cs typeface="Times New Roman" panose="02020603050405020304" pitchFamily="18" charset="0"/>
              </a:rPr>
              <a:t>S</a:t>
            </a:r>
            <a:r>
              <a:rPr lang="en-US" sz="2800" dirty="0">
                <a:latin typeface="Times New Roman" panose="02020603050405020304" pitchFamily="18" charset="0"/>
                <a:cs typeface="Times New Roman" panose="02020603050405020304" pitchFamily="18" charset="0"/>
              </a:rPr>
              <a:t> with public key of the recipient, R</a:t>
            </a:r>
            <a:r>
              <a:rPr lang="en-US" sz="2800" baseline="-25000" dirty="0">
                <a:latin typeface="Times New Roman" panose="02020603050405020304" pitchFamily="18" charset="0"/>
                <a:cs typeface="Times New Roman" panose="02020603050405020304" pitchFamily="18" charset="0"/>
              </a:rPr>
              <a:t>PUB</a:t>
            </a:r>
            <a:r>
              <a:rPr lang="en-US" sz="2800" dirty="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sender sends encrypted message and encrypted K</a:t>
            </a:r>
            <a:r>
              <a:rPr lang="en-US" sz="2800" baseline="-25000" dirty="0">
                <a:latin typeface="Times New Roman" panose="02020603050405020304" pitchFamily="18" charset="0"/>
                <a:cs typeface="Times New Roman" panose="02020603050405020304" pitchFamily="18" charset="0"/>
              </a:rPr>
              <a:t>S</a:t>
            </a:r>
            <a:r>
              <a:rPr lang="en-US" sz="2800" dirty="0">
                <a:latin typeface="Times New Roman" panose="02020603050405020304" pitchFamily="18" charset="0"/>
                <a:cs typeface="Times New Roman" panose="02020603050405020304" pitchFamily="18" charset="0"/>
              </a:rPr>
              <a:t> to the recipient.</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recipient first obtains K</a:t>
            </a:r>
            <a:r>
              <a:rPr lang="en-US" sz="2800" baseline="-25000" dirty="0">
                <a:latin typeface="Times New Roman" panose="02020603050405020304" pitchFamily="18" charset="0"/>
                <a:cs typeface="Times New Roman" panose="02020603050405020304" pitchFamily="18" charset="0"/>
              </a:rPr>
              <a:t>S</a:t>
            </a:r>
            <a:r>
              <a:rPr lang="en-US" sz="2800" dirty="0">
                <a:latin typeface="Times New Roman" panose="02020603050405020304" pitchFamily="18" charset="0"/>
                <a:cs typeface="Times New Roman" panose="02020603050405020304" pitchFamily="18" charset="0"/>
              </a:rPr>
              <a:t> by decrypting encoded K</a:t>
            </a:r>
            <a:r>
              <a:rPr lang="en-US" sz="2800" baseline="-25000" dirty="0">
                <a:latin typeface="Times New Roman" panose="02020603050405020304" pitchFamily="18" charset="0"/>
                <a:cs typeface="Times New Roman" panose="02020603050405020304" pitchFamily="18" charset="0"/>
              </a:rPr>
              <a:t>S</a:t>
            </a:r>
            <a:r>
              <a:rPr lang="en-US" sz="2800" dirty="0">
                <a:latin typeface="Times New Roman" panose="02020603050405020304" pitchFamily="18" charset="0"/>
                <a:cs typeface="Times New Roman" panose="02020603050405020304" pitchFamily="18" charset="0"/>
              </a:rPr>
              <a:t> using his private key, R</a:t>
            </a:r>
            <a:r>
              <a:rPr lang="en-US" sz="2800" baseline="-25000" dirty="0">
                <a:latin typeface="Times New Roman" panose="02020603050405020304" pitchFamily="18" charset="0"/>
                <a:cs typeface="Times New Roman" panose="02020603050405020304" pitchFamily="18" charset="0"/>
              </a:rPr>
              <a:t>PVT</a:t>
            </a:r>
            <a:r>
              <a:rPr lang="en-US" sz="2800" dirty="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recipient then decrypts message using the symmetric key, K</a:t>
            </a:r>
            <a:r>
              <a:rPr lang="en-US" sz="2800" baseline="-25000" dirty="0">
                <a:latin typeface="Times New Roman" panose="02020603050405020304" pitchFamily="18" charset="0"/>
                <a:cs typeface="Times New Roman" panose="02020603050405020304" pitchFamily="18" charset="0"/>
              </a:rPr>
              <a:t>S</a:t>
            </a:r>
            <a:r>
              <a:rPr lang="en-US"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18158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5C9EFF-F3C1-4369-8933-186DD58430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8178" y="3586927"/>
            <a:ext cx="10260038" cy="2461846"/>
          </a:xfrm>
          <a:prstGeom prst="rect">
            <a:avLst/>
          </a:prstGeom>
        </p:spPr>
      </p:pic>
      <p:sp>
        <p:nvSpPr>
          <p:cNvPr id="4" name="Rectangle 3">
            <a:extLst>
              <a:ext uri="{FF2B5EF4-FFF2-40B4-BE49-F238E27FC236}">
                <a16:creationId xmlns:a16="http://schemas.microsoft.com/office/drawing/2014/main" id="{32BF6526-2FB1-49E0-8ECB-C8CCBB9B760D}"/>
              </a:ext>
            </a:extLst>
          </p:cNvPr>
          <p:cNvSpPr/>
          <p:nvPr/>
        </p:nvSpPr>
        <p:spPr>
          <a:xfrm>
            <a:off x="1577926" y="478384"/>
            <a:ext cx="10780542" cy="3108543"/>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If message integrity, authentication, and non-repudiation services are also needed in this scenario, the following steps are added to the above process.</a:t>
            </a:r>
          </a:p>
          <a:p>
            <a:pPr marL="342900" indent="-3429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sender produces hash of message and digitally signs this hash with his private key, S</a:t>
            </a:r>
            <a:r>
              <a:rPr lang="en-US" sz="2800" baseline="-25000" dirty="0">
                <a:latin typeface="Times New Roman" panose="02020603050405020304" pitchFamily="18" charset="0"/>
                <a:cs typeface="Times New Roman" panose="02020603050405020304" pitchFamily="18" charset="0"/>
              </a:rPr>
              <a:t>PVT</a:t>
            </a:r>
            <a:r>
              <a:rPr lang="en-US" sz="2800" dirty="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sender sends this signed hash to the recipient along with other components.</a:t>
            </a:r>
          </a:p>
        </p:txBody>
      </p:sp>
    </p:spTree>
    <p:extLst>
      <p:ext uri="{BB962C8B-B14F-4D97-AF65-F5344CB8AC3E}">
        <p14:creationId xmlns:p14="http://schemas.microsoft.com/office/powerpoint/2010/main" val="2043004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21F34C-4106-4CB9-B61B-65CF53813B84}"/>
              </a:ext>
            </a:extLst>
          </p:cNvPr>
          <p:cNvSpPr/>
          <p:nvPr/>
        </p:nvSpPr>
        <p:spPr>
          <a:xfrm>
            <a:off x="1767842" y="1121287"/>
            <a:ext cx="10091224" cy="4401205"/>
          </a:xfrm>
          <a:prstGeom prst="rect">
            <a:avLst/>
          </a:prstGeom>
        </p:spPr>
        <p:txBody>
          <a:bodyPr wrap="square">
            <a:spAutoFit/>
          </a:bodyPr>
          <a:lstStyle/>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recipient uses public key S</a:t>
            </a:r>
            <a:r>
              <a:rPr lang="en-US" sz="2800" baseline="-25000" dirty="0">
                <a:latin typeface="Times New Roman" panose="02020603050405020304" pitchFamily="18" charset="0"/>
                <a:cs typeface="Times New Roman" panose="02020603050405020304" pitchFamily="18" charset="0"/>
              </a:rPr>
              <a:t>PUB</a:t>
            </a:r>
            <a:r>
              <a:rPr lang="en-US" sz="2800" dirty="0">
                <a:latin typeface="Times New Roman" panose="02020603050405020304" pitchFamily="18" charset="0"/>
                <a:cs typeface="Times New Roman" panose="02020603050405020304" pitchFamily="18" charset="0"/>
              </a:rPr>
              <a:t> and extracts the hash received under the sender’s signature.</a:t>
            </a:r>
          </a:p>
          <a:p>
            <a:pPr>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recipient then hashes the decrypted message and now compares the two hash values. If they match, message integrity is considered to be achieved.</a:t>
            </a:r>
          </a:p>
          <a:p>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Also, the recipient is sure that the message is sent by the sender (authentication). And lastly, the sender cannot deny that he did not send the message (non-repudiation).</a:t>
            </a:r>
          </a:p>
        </p:txBody>
      </p:sp>
    </p:spTree>
    <p:extLst>
      <p:ext uri="{BB962C8B-B14F-4D97-AF65-F5344CB8AC3E}">
        <p14:creationId xmlns:p14="http://schemas.microsoft.com/office/powerpoint/2010/main" val="1240346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65C500-FFB1-4D6E-AD8F-A5AE358F1636}"/>
              </a:ext>
            </a:extLst>
          </p:cNvPr>
          <p:cNvSpPr>
            <a:spLocks noChangeArrowheads="1"/>
          </p:cNvSpPr>
          <p:nvPr/>
        </p:nvSpPr>
        <p:spPr bwMode="auto">
          <a:xfrm>
            <a:off x="1831750" y="380744"/>
            <a:ext cx="9689691" cy="5816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One-to-Multiple Recipients E-mail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this scenario, the sender sends an e-mail message to two or more recipients.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list is managed by the sender’s e-mail program (UA + local MTA).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All recipients get the same message.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Let’s assume, the sender wants to send confidential e-mail to many recipients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(say R1, R2, and R3).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provision of privacy in this case is achieved as follows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sender and all recipients have their own pair of private-public keys.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sender generates a secret symmetric key, K</a:t>
            </a:r>
            <a:r>
              <a:rPr kumimoji="0" lang="en-US" altLang="en-US" sz="2400" b="0" i="0" u="none" strike="noStrike" cap="none" normalizeH="0" baseline="-30000" dirty="0">
                <a:ln>
                  <a:noFill/>
                </a:ln>
                <a:solidFill>
                  <a:schemeClr val="tx1"/>
                </a:solidFill>
                <a:effectLst/>
                <a:latin typeface="Times New Roman" panose="02020603050405020304" pitchFamily="18" charset="0"/>
                <a:cs typeface="Times New Roman" panose="02020603050405020304" pitchFamily="18" charset="0"/>
              </a:rPr>
              <a:t>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encrypts the message with this key.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sender then encrypts K</a:t>
            </a:r>
            <a:r>
              <a:rPr kumimoji="0" lang="en-US" altLang="en-US" sz="2400" b="0" i="0" u="none" strike="noStrike" cap="none" normalizeH="0" baseline="-30000" dirty="0">
                <a:ln>
                  <a:noFill/>
                </a:ln>
                <a:solidFill>
                  <a:schemeClr val="tx1"/>
                </a:solidFill>
                <a:effectLst/>
                <a:latin typeface="Times New Roman" panose="02020603050405020304" pitchFamily="18" charset="0"/>
                <a:cs typeface="Times New Roman" panose="02020603050405020304" pitchFamily="18" charset="0"/>
              </a:rPr>
              <a:t>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multiple times with public keys of R1, R2, and R3,</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getting R1</a:t>
            </a:r>
            <a:r>
              <a:rPr kumimoji="0" lang="en-US" altLang="en-US" sz="2400" b="0" i="0" u="none" strike="noStrike" cap="none" normalizeH="0" baseline="-30000" dirty="0">
                <a:ln>
                  <a:noFill/>
                </a:ln>
                <a:solidFill>
                  <a:schemeClr val="tx1"/>
                </a:solidFill>
                <a:effectLst/>
                <a:latin typeface="Times New Roman" panose="02020603050405020304" pitchFamily="18" charset="0"/>
                <a:cs typeface="Times New Roman" panose="02020603050405020304" pitchFamily="18" charset="0"/>
              </a:rPr>
              <a:t>PUB</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a:t>
            </a:r>
            <a:r>
              <a:rPr kumimoji="0" lang="en-US" altLang="en-US" sz="2400" b="0" i="0" u="none" strike="noStrike" cap="none" normalizeH="0" baseline="-30000" dirty="0">
                <a:ln>
                  <a:noFill/>
                </a:ln>
                <a:solidFill>
                  <a:schemeClr val="tx1"/>
                </a:solidFill>
                <a:effectLst/>
                <a:latin typeface="Times New Roman" panose="02020603050405020304" pitchFamily="18" charset="0"/>
                <a:cs typeface="Times New Roman" panose="02020603050405020304" pitchFamily="18" charset="0"/>
              </a:rPr>
              <a:t>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R2</a:t>
            </a:r>
            <a:r>
              <a:rPr kumimoji="0" lang="en-US" altLang="en-US" sz="2400" b="0" i="0" u="none" strike="noStrike" cap="none" normalizeH="0" baseline="-30000" dirty="0">
                <a:ln>
                  <a:noFill/>
                </a:ln>
                <a:solidFill>
                  <a:schemeClr val="tx1"/>
                </a:solidFill>
                <a:effectLst/>
                <a:latin typeface="Times New Roman" panose="02020603050405020304" pitchFamily="18" charset="0"/>
                <a:cs typeface="Times New Roman" panose="02020603050405020304" pitchFamily="18" charset="0"/>
              </a:rPr>
              <a:t>PUB</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a:t>
            </a:r>
            <a:r>
              <a:rPr kumimoji="0" lang="en-US" altLang="en-US" sz="2400" b="0" i="0" u="none" strike="noStrike" cap="none" normalizeH="0" baseline="-30000" dirty="0">
                <a:ln>
                  <a:noFill/>
                </a:ln>
                <a:solidFill>
                  <a:schemeClr val="tx1"/>
                </a:solidFill>
                <a:effectLst/>
                <a:latin typeface="Times New Roman" panose="02020603050405020304" pitchFamily="18" charset="0"/>
                <a:cs typeface="Times New Roman" panose="02020603050405020304" pitchFamily="18" charset="0"/>
              </a:rPr>
              <a:t>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R3</a:t>
            </a:r>
            <a:r>
              <a:rPr kumimoji="0" lang="en-US" altLang="en-US" sz="2400" b="0" i="0" u="none" strike="noStrike" cap="none" normalizeH="0" baseline="-30000" dirty="0">
                <a:ln>
                  <a:noFill/>
                </a:ln>
                <a:solidFill>
                  <a:schemeClr val="tx1"/>
                </a:solidFill>
                <a:effectLst/>
                <a:latin typeface="Times New Roman" panose="02020603050405020304" pitchFamily="18" charset="0"/>
                <a:cs typeface="Times New Roman" panose="02020603050405020304" pitchFamily="18" charset="0"/>
              </a:rPr>
              <a:t>PUB</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a:t>
            </a:r>
            <a:r>
              <a:rPr kumimoji="0" lang="en-US" altLang="en-US" sz="2400" b="0" i="0" u="none" strike="noStrike" cap="none" normalizeH="0" baseline="-30000" dirty="0">
                <a:ln>
                  <a:noFill/>
                </a:ln>
                <a:solidFill>
                  <a:schemeClr val="tx1"/>
                </a:solidFill>
                <a:effectLst/>
                <a:latin typeface="Times New Roman" panose="02020603050405020304" pitchFamily="18" charset="0"/>
                <a:cs typeface="Times New Roman" panose="02020603050405020304" pitchFamily="18" charset="0"/>
              </a:rPr>
              <a:t>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75329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9130599-29B3-449F-8551-F1BEFEADFF93}"/>
              </a:ext>
            </a:extLst>
          </p:cNvPr>
          <p:cNvPicPr>
            <a:picLocks noChangeAspect="1"/>
          </p:cNvPicPr>
          <p:nvPr/>
        </p:nvPicPr>
        <p:blipFill>
          <a:blip r:embed="rId2"/>
          <a:stretch>
            <a:fillRect/>
          </a:stretch>
        </p:blipFill>
        <p:spPr>
          <a:xfrm>
            <a:off x="3239776" y="4548256"/>
            <a:ext cx="5712447" cy="1475360"/>
          </a:xfrm>
          <a:prstGeom prst="rect">
            <a:avLst/>
          </a:prstGeom>
        </p:spPr>
      </p:pic>
      <p:sp>
        <p:nvSpPr>
          <p:cNvPr id="3" name="Rectangle 2">
            <a:extLst>
              <a:ext uri="{FF2B5EF4-FFF2-40B4-BE49-F238E27FC236}">
                <a16:creationId xmlns:a16="http://schemas.microsoft.com/office/drawing/2014/main" id="{38925923-AD71-4BD4-8608-82BFCE874C6A}"/>
              </a:ext>
            </a:extLst>
          </p:cNvPr>
          <p:cNvSpPr/>
          <p:nvPr/>
        </p:nvSpPr>
        <p:spPr>
          <a:xfrm>
            <a:off x="2119532" y="601584"/>
            <a:ext cx="9866142" cy="3416320"/>
          </a:xfrm>
          <a:prstGeom prst="rect">
            <a:avLst/>
          </a:prstGeom>
        </p:spPr>
        <p:txBody>
          <a:bodyPr wrap="square">
            <a:spAutoFit/>
          </a:bodyPr>
          <a:lstStyle/>
          <a:p>
            <a:pPr lvl="0" eaLnBrk="0" fontAlgn="base" hangingPunct="0">
              <a:spcBef>
                <a:spcPct val="0"/>
              </a:spcBef>
              <a:spcAft>
                <a:spcPct val="0"/>
              </a:spcAft>
              <a:buFontTx/>
              <a:buChar char="•"/>
            </a:pPr>
            <a:r>
              <a:rPr lang="en-US" altLang="en-US" sz="2400" dirty="0">
                <a:latin typeface="Times New Roman" panose="02020603050405020304" pitchFamily="18" charset="0"/>
                <a:cs typeface="Times New Roman" panose="02020603050405020304" pitchFamily="18" charset="0"/>
              </a:rPr>
              <a:t>The sender sends encrypted message and corresponding encrypted K</a:t>
            </a:r>
            <a:r>
              <a:rPr lang="en-US" altLang="en-US" sz="2400" baseline="-30000" dirty="0">
                <a:latin typeface="Times New Roman" panose="02020603050405020304" pitchFamily="18" charset="0"/>
                <a:cs typeface="Times New Roman" panose="02020603050405020304" pitchFamily="18" charset="0"/>
              </a:rPr>
              <a:t>S</a:t>
            </a:r>
            <a:r>
              <a:rPr lang="en-US" altLang="en-US" sz="2400" dirty="0">
                <a:latin typeface="Times New Roman" panose="02020603050405020304" pitchFamily="18" charset="0"/>
                <a:cs typeface="Times New Roman" panose="02020603050405020304" pitchFamily="18" charset="0"/>
              </a:rPr>
              <a:t> to the recipient. </a:t>
            </a:r>
          </a:p>
          <a:p>
            <a:pPr lvl="0" eaLnBrk="0" fontAlgn="base" hangingPunct="0">
              <a:spcBef>
                <a:spcPct val="0"/>
              </a:spcBef>
              <a:spcAft>
                <a:spcPct val="0"/>
              </a:spcAft>
              <a:buFontTx/>
              <a:buChar char="•"/>
            </a:pPr>
            <a:r>
              <a:rPr lang="en-US" altLang="en-US" sz="2400" dirty="0">
                <a:latin typeface="Times New Roman" panose="02020603050405020304" pitchFamily="18" charset="0"/>
                <a:cs typeface="Times New Roman" panose="02020603050405020304" pitchFamily="18" charset="0"/>
              </a:rPr>
              <a:t>For example, recipient 1 (R1) receives encrypted message and R1</a:t>
            </a:r>
            <a:r>
              <a:rPr lang="en-US" altLang="en-US" sz="2400" baseline="-30000" dirty="0">
                <a:latin typeface="Times New Roman" panose="02020603050405020304" pitchFamily="18" charset="0"/>
                <a:cs typeface="Times New Roman" panose="02020603050405020304" pitchFamily="18" charset="0"/>
              </a:rPr>
              <a:t>PUB</a:t>
            </a:r>
            <a:r>
              <a:rPr lang="en-US" altLang="en-US" sz="2400" dirty="0">
                <a:latin typeface="Times New Roman" panose="02020603050405020304" pitchFamily="18" charset="0"/>
                <a:cs typeface="Times New Roman" panose="02020603050405020304" pitchFamily="18" charset="0"/>
              </a:rPr>
              <a:t>(K</a:t>
            </a:r>
            <a:r>
              <a:rPr lang="en-US" altLang="en-US" sz="2400" baseline="-30000" dirty="0">
                <a:latin typeface="Times New Roman" panose="02020603050405020304" pitchFamily="18" charset="0"/>
                <a:cs typeface="Times New Roman" panose="02020603050405020304" pitchFamily="18" charset="0"/>
              </a:rPr>
              <a:t>S</a:t>
            </a:r>
            <a:r>
              <a:rPr lang="en-US" altLang="en-US" sz="2400" dirty="0">
                <a:latin typeface="Times New Roman" panose="02020603050405020304" pitchFamily="18" charset="0"/>
                <a:cs typeface="Times New Roman" panose="02020603050405020304" pitchFamily="18" charset="0"/>
              </a:rPr>
              <a:t>).</a:t>
            </a:r>
          </a:p>
          <a:p>
            <a:pPr lvl="0" eaLnBrk="0" fontAlgn="base" hangingPunct="0">
              <a:spcBef>
                <a:spcPct val="0"/>
              </a:spcBef>
              <a:spcAft>
                <a:spcPct val="0"/>
              </a:spcAft>
              <a:buFontTx/>
              <a:buChar char="•"/>
            </a:pPr>
            <a:r>
              <a:rPr lang="en-US" altLang="en-US" sz="2400" dirty="0">
                <a:latin typeface="Times New Roman" panose="02020603050405020304" pitchFamily="18" charset="0"/>
                <a:cs typeface="Times New Roman" panose="02020603050405020304" pitchFamily="18" charset="0"/>
              </a:rPr>
              <a:t>Each recipient first extracts key K</a:t>
            </a:r>
            <a:r>
              <a:rPr lang="en-US" altLang="en-US" sz="2400" baseline="-30000" dirty="0">
                <a:latin typeface="Times New Roman" panose="02020603050405020304" pitchFamily="18" charset="0"/>
                <a:cs typeface="Times New Roman" panose="02020603050405020304" pitchFamily="18" charset="0"/>
              </a:rPr>
              <a:t>S</a:t>
            </a:r>
            <a:r>
              <a:rPr lang="en-US" altLang="en-US" sz="2400" dirty="0">
                <a:latin typeface="Times New Roman" panose="02020603050405020304" pitchFamily="18" charset="0"/>
                <a:cs typeface="Times New Roman" panose="02020603050405020304" pitchFamily="18" charset="0"/>
              </a:rPr>
              <a:t> by decrypting encoded K</a:t>
            </a:r>
            <a:r>
              <a:rPr lang="en-US" altLang="en-US" sz="2400" baseline="-30000" dirty="0">
                <a:latin typeface="Times New Roman" panose="02020603050405020304" pitchFamily="18" charset="0"/>
                <a:cs typeface="Times New Roman" panose="02020603050405020304" pitchFamily="18" charset="0"/>
              </a:rPr>
              <a:t>S</a:t>
            </a:r>
            <a:r>
              <a:rPr lang="en-US" altLang="en-US" sz="2400" dirty="0">
                <a:latin typeface="Times New Roman" panose="02020603050405020304" pitchFamily="18" charset="0"/>
                <a:cs typeface="Times New Roman" panose="02020603050405020304" pitchFamily="18" charset="0"/>
              </a:rPr>
              <a:t> using his private key.</a:t>
            </a:r>
          </a:p>
          <a:p>
            <a:pPr lvl="0" eaLnBrk="0" fontAlgn="base" hangingPunct="0">
              <a:spcBef>
                <a:spcPct val="0"/>
              </a:spcBef>
              <a:spcAft>
                <a:spcPct val="0"/>
              </a:spcAft>
              <a:buFontTx/>
              <a:buChar char="•"/>
            </a:pPr>
            <a:r>
              <a:rPr lang="en-US" altLang="en-US" sz="2400" dirty="0">
                <a:latin typeface="Times New Roman" panose="02020603050405020304" pitchFamily="18" charset="0"/>
                <a:cs typeface="Times New Roman" panose="02020603050405020304" pitchFamily="18" charset="0"/>
              </a:rPr>
              <a:t>Each recipient then decrypts the message using the symmetric key, K</a:t>
            </a:r>
            <a:r>
              <a:rPr lang="en-US" altLang="en-US" sz="2400" baseline="-30000" dirty="0">
                <a:latin typeface="Times New Roman" panose="02020603050405020304" pitchFamily="18" charset="0"/>
                <a:cs typeface="Times New Roman" panose="02020603050405020304" pitchFamily="18" charset="0"/>
              </a:rPr>
              <a:t>S</a:t>
            </a:r>
            <a:r>
              <a:rPr lang="en-US" altLang="en-US" sz="2400" dirty="0">
                <a:latin typeface="Times New Roman" panose="02020603050405020304" pitchFamily="18" charset="0"/>
                <a:cs typeface="Times New Roman" panose="02020603050405020304" pitchFamily="18" charset="0"/>
              </a:rPr>
              <a:t>.</a:t>
            </a:r>
          </a:p>
          <a:p>
            <a:pPr lvl="0" eaLnBrk="0" fontAlgn="base" hangingPunct="0">
              <a:spcBef>
                <a:spcPct val="0"/>
              </a:spcBef>
              <a:spcAft>
                <a:spcPct val="0"/>
              </a:spcAft>
            </a:pPr>
            <a:r>
              <a:rPr lang="en-US" altLang="en-US" sz="2400" dirty="0">
                <a:latin typeface="Times New Roman" panose="02020603050405020304" pitchFamily="18" charset="0"/>
                <a:cs typeface="Times New Roman" panose="02020603050405020304" pitchFamily="18" charset="0"/>
              </a:rPr>
              <a:t>For providing the message integrity, authentication, and non-repudiation, </a:t>
            </a:r>
          </a:p>
          <a:p>
            <a:pPr lvl="0" eaLnBrk="0" fontAlgn="base" hangingPunct="0">
              <a:spcBef>
                <a:spcPct val="0"/>
              </a:spcBef>
              <a:spcAft>
                <a:spcPct val="0"/>
              </a:spcAft>
            </a:pPr>
            <a:r>
              <a:rPr lang="en-US" altLang="en-US" sz="2400" dirty="0">
                <a:latin typeface="Times New Roman" panose="02020603050405020304" pitchFamily="18" charset="0"/>
                <a:cs typeface="Times New Roman" panose="02020603050405020304" pitchFamily="18" charset="0"/>
              </a:rPr>
              <a:t>the steps to be followed are similar to the steps mentioned above in one-to-one e-mail scenario</a:t>
            </a:r>
            <a:r>
              <a:rPr lang="en-US" altLang="en-US" dirty="0">
                <a:latin typeface="Arial" panose="020B0604020202020204" pitchFamily="34" charset="0"/>
              </a:rPr>
              <a:t>.</a:t>
            </a:r>
          </a:p>
        </p:txBody>
      </p:sp>
    </p:spTree>
    <p:extLst>
      <p:ext uri="{BB962C8B-B14F-4D97-AF65-F5344CB8AC3E}">
        <p14:creationId xmlns:p14="http://schemas.microsoft.com/office/powerpoint/2010/main" val="2284888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E650B9C-B9ED-4DFB-A836-699966C5E0A0}"/>
              </a:ext>
            </a:extLst>
          </p:cNvPr>
          <p:cNvSpPr>
            <a:spLocks noChangeArrowheads="1"/>
          </p:cNvSpPr>
          <p:nvPr/>
        </p:nvSpPr>
        <p:spPr bwMode="auto">
          <a:xfrm>
            <a:off x="1786408" y="-56570"/>
            <a:ext cx="9692829" cy="6971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One-to-Distribution List E-mail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this scenario, the sender sends an e-mail message to two or more recipients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but the list of recipients is not managed locally by the sender.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Generally, the e-mail server (MTA) maintains the mailing list.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sender sends a mail to the MTA managing the mailing list and then the mail is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exploded by MTA to all recipients in the list.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81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exploder encrypts K</a:t>
            </a:r>
            <a:r>
              <a:rPr kumimoji="0" lang="en-US" altLang="en-US" sz="2400" b="0" i="0" u="none" strike="noStrike" cap="none" normalizeH="0" baseline="-30000" dirty="0">
                <a:ln>
                  <a:noFill/>
                </a:ln>
                <a:solidFill>
                  <a:schemeClr val="tx1"/>
                </a:solidFill>
                <a:effectLst/>
                <a:latin typeface="Times New Roman" panose="02020603050405020304" pitchFamily="18" charset="0"/>
                <a:cs typeface="Times New Roman" panose="02020603050405020304" pitchFamily="18" charset="0"/>
              </a:rPr>
              <a:t>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 as many public keys as there are members in the list.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Exploder forwards the received encrypted message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corresponding encrypted K</a:t>
            </a:r>
            <a:r>
              <a:rPr kumimoji="0" lang="en-US" altLang="en-US" sz="2400" b="0" i="0" u="none" strike="noStrike" cap="none" normalizeH="0" baseline="-30000" dirty="0">
                <a:ln>
                  <a:noFill/>
                </a:ln>
                <a:solidFill>
                  <a:schemeClr val="tx1"/>
                </a:solidFill>
                <a:effectLst/>
                <a:latin typeface="Times New Roman" panose="02020603050405020304" pitchFamily="18" charset="0"/>
                <a:cs typeface="Times New Roman" panose="02020603050405020304" pitchFamily="18" charset="0"/>
              </a:rPr>
              <a:t>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all recipients in the list.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example, the Exploder forwards the encrypted message and R1</a:t>
            </a:r>
            <a:r>
              <a:rPr kumimoji="0" lang="en-US" altLang="en-US" sz="2400" b="0" i="0" u="none" strike="noStrike" cap="none" normalizeH="0" baseline="-30000" dirty="0">
                <a:ln>
                  <a:noFill/>
                </a:ln>
                <a:solidFill>
                  <a:schemeClr val="tx1"/>
                </a:solidFill>
                <a:effectLst/>
                <a:latin typeface="Times New Roman" panose="02020603050405020304" pitchFamily="18" charset="0"/>
                <a:cs typeface="Times New Roman" panose="02020603050405020304" pitchFamily="18" charset="0"/>
              </a:rPr>
              <a:t>PUB</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a:t>
            </a:r>
            <a:r>
              <a:rPr kumimoji="0" lang="en-US" altLang="en-US" sz="2400" b="0" i="0" u="none" strike="noStrike" cap="none" normalizeH="0" baseline="-30000" dirty="0">
                <a:ln>
                  <a:noFill/>
                </a:ln>
                <a:solidFill>
                  <a:schemeClr val="tx1"/>
                </a:solidFill>
                <a:effectLst/>
                <a:latin typeface="Times New Roman" panose="02020603050405020304" pitchFamily="18" charset="0"/>
                <a:cs typeface="Times New Roman" panose="02020603050405020304" pitchFamily="18" charset="0"/>
              </a:rPr>
              <a:t>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recipient 1 and so on.</a:t>
            </a:r>
          </a:p>
        </p:txBody>
      </p:sp>
      <p:pic>
        <p:nvPicPr>
          <p:cNvPr id="6" name="Picture 2" descr="One-to-Distribution List E-mail">
            <a:extLst>
              <a:ext uri="{FF2B5EF4-FFF2-40B4-BE49-F238E27FC236}">
                <a16:creationId xmlns:a16="http://schemas.microsoft.com/office/drawing/2014/main" id="{6E7E8117-5609-4A0B-B0B0-1D1BC27AAF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4113" y="2781300"/>
            <a:ext cx="5715000"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3159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DCA9CA-6DE9-4264-B754-3DB5291251A7}"/>
              </a:ext>
            </a:extLst>
          </p:cNvPr>
          <p:cNvSpPr/>
          <p:nvPr/>
        </p:nvSpPr>
        <p:spPr>
          <a:xfrm>
            <a:off x="1828800" y="797510"/>
            <a:ext cx="9988062" cy="5262979"/>
          </a:xfrm>
          <a:prstGeom prst="rect">
            <a:avLst/>
          </a:prstGeom>
        </p:spPr>
        <p:txBody>
          <a:bodyPr wrap="square">
            <a:spAutoFit/>
          </a:bodyPr>
          <a:lstStyle/>
          <a:p>
            <a:pPr lvl="0" eaLnBrk="0" fontAlgn="base" hangingPunct="0">
              <a:spcBef>
                <a:spcPct val="0"/>
              </a:spcBef>
              <a:spcAft>
                <a:spcPct val="0"/>
              </a:spcAft>
            </a:pPr>
            <a:r>
              <a:rPr lang="en-US" altLang="en-US" sz="2800" dirty="0">
                <a:latin typeface="Times New Roman" panose="02020603050405020304" pitchFamily="18" charset="0"/>
                <a:cs typeface="Times New Roman" panose="02020603050405020304" pitchFamily="18" charset="0"/>
              </a:rPr>
              <a:t>In this case, when the sender wants to send a confidential e-mail to the recipients of the mailing list (say R1, R2, and R3); the privacy is ensured as follows −</a:t>
            </a:r>
          </a:p>
          <a:p>
            <a:pPr lvl="0" eaLnBrk="0" fontAlgn="base" hangingPunct="0">
              <a:spcBef>
                <a:spcPct val="0"/>
              </a:spcBef>
              <a:spcAft>
                <a:spcPct val="0"/>
              </a:spcAft>
              <a:buFontTx/>
              <a:buChar char="•"/>
            </a:pPr>
            <a:r>
              <a:rPr lang="en-US" altLang="en-US" sz="2800" dirty="0">
                <a:latin typeface="Times New Roman" panose="02020603050405020304" pitchFamily="18" charset="0"/>
                <a:cs typeface="Times New Roman" panose="02020603050405020304" pitchFamily="18" charset="0"/>
              </a:rPr>
              <a:t>The sender and all recipients have their own pair of private-public keys. The Exploder Server has a pair of private-public key for each mailing list (</a:t>
            </a:r>
            <a:r>
              <a:rPr lang="en-US" altLang="en-US" sz="2800" dirty="0" err="1">
                <a:latin typeface="Times New Roman" panose="02020603050405020304" pitchFamily="18" charset="0"/>
                <a:cs typeface="Times New Roman" panose="02020603050405020304" pitchFamily="18" charset="0"/>
              </a:rPr>
              <a:t>List</a:t>
            </a:r>
            <a:r>
              <a:rPr lang="en-US" altLang="en-US" sz="2800" baseline="-30000" dirty="0" err="1">
                <a:latin typeface="Times New Roman" panose="02020603050405020304" pitchFamily="18" charset="0"/>
                <a:cs typeface="Times New Roman" panose="02020603050405020304" pitchFamily="18" charset="0"/>
              </a:rPr>
              <a:t>PUB</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List</a:t>
            </a:r>
            <a:r>
              <a:rPr lang="en-US" altLang="en-US" sz="2800" baseline="-30000" dirty="0" err="1">
                <a:latin typeface="Times New Roman" panose="02020603050405020304" pitchFamily="18" charset="0"/>
                <a:cs typeface="Times New Roman" panose="02020603050405020304" pitchFamily="18" charset="0"/>
              </a:rPr>
              <a:t>PVT</a:t>
            </a:r>
            <a:r>
              <a:rPr lang="en-US" altLang="en-US" sz="2800" dirty="0">
                <a:latin typeface="Times New Roman" panose="02020603050405020304" pitchFamily="18" charset="0"/>
                <a:cs typeface="Times New Roman" panose="02020603050405020304" pitchFamily="18" charset="0"/>
              </a:rPr>
              <a:t>) maintained by it.</a:t>
            </a:r>
          </a:p>
          <a:p>
            <a:pPr lvl="0" eaLnBrk="0" fontAlgn="base" hangingPunct="0">
              <a:spcBef>
                <a:spcPct val="0"/>
              </a:spcBef>
              <a:spcAft>
                <a:spcPct val="0"/>
              </a:spcAft>
              <a:buFontTx/>
              <a:buChar char="•"/>
            </a:pPr>
            <a:r>
              <a:rPr lang="en-US" altLang="en-US" sz="2800" dirty="0">
                <a:latin typeface="Times New Roman" panose="02020603050405020304" pitchFamily="18" charset="0"/>
                <a:cs typeface="Times New Roman" panose="02020603050405020304" pitchFamily="18" charset="0"/>
              </a:rPr>
              <a:t>The sender generates a secret symmetric key K</a:t>
            </a:r>
            <a:r>
              <a:rPr lang="en-US" altLang="en-US" sz="2800" baseline="-30000" dirty="0">
                <a:latin typeface="Times New Roman" panose="02020603050405020304" pitchFamily="18" charset="0"/>
                <a:cs typeface="Times New Roman" panose="02020603050405020304" pitchFamily="18" charset="0"/>
              </a:rPr>
              <a:t>s</a:t>
            </a:r>
            <a:r>
              <a:rPr lang="en-US" altLang="en-US" sz="2800" dirty="0">
                <a:latin typeface="Times New Roman" panose="02020603050405020304" pitchFamily="18" charset="0"/>
                <a:cs typeface="Times New Roman" panose="02020603050405020304" pitchFamily="18" charset="0"/>
              </a:rPr>
              <a:t> and then encrypts the message with this key.</a:t>
            </a:r>
          </a:p>
          <a:p>
            <a:pPr lvl="0" eaLnBrk="0" fontAlgn="base" hangingPunct="0">
              <a:spcBef>
                <a:spcPct val="0"/>
              </a:spcBef>
              <a:spcAft>
                <a:spcPct val="0"/>
              </a:spcAft>
              <a:buFontTx/>
              <a:buChar char="•"/>
            </a:pPr>
            <a:r>
              <a:rPr lang="en-US" altLang="en-US" sz="2800" dirty="0">
                <a:latin typeface="Times New Roman" panose="02020603050405020304" pitchFamily="18" charset="0"/>
                <a:cs typeface="Times New Roman" panose="02020603050405020304" pitchFamily="18" charset="0"/>
              </a:rPr>
              <a:t>The sender then encrypts K</a:t>
            </a:r>
            <a:r>
              <a:rPr lang="en-US" altLang="en-US" sz="2800" baseline="-30000" dirty="0">
                <a:latin typeface="Times New Roman" panose="02020603050405020304" pitchFamily="18" charset="0"/>
                <a:cs typeface="Times New Roman" panose="02020603050405020304" pitchFamily="18" charset="0"/>
              </a:rPr>
              <a:t>S</a:t>
            </a:r>
            <a:r>
              <a:rPr lang="en-US" altLang="en-US" sz="2800" dirty="0">
                <a:latin typeface="Times New Roman" panose="02020603050405020304" pitchFamily="18" charset="0"/>
                <a:cs typeface="Times New Roman" panose="02020603050405020304" pitchFamily="18" charset="0"/>
              </a:rPr>
              <a:t> with the public key associated with the list, obtains </a:t>
            </a:r>
            <a:r>
              <a:rPr lang="en-US" altLang="en-US" sz="2800" dirty="0" err="1">
                <a:latin typeface="Times New Roman" panose="02020603050405020304" pitchFamily="18" charset="0"/>
                <a:cs typeface="Times New Roman" panose="02020603050405020304" pitchFamily="18" charset="0"/>
              </a:rPr>
              <a:t>List</a:t>
            </a:r>
            <a:r>
              <a:rPr lang="en-US" altLang="en-US" sz="2800" baseline="-30000" dirty="0" err="1">
                <a:latin typeface="Times New Roman" panose="02020603050405020304" pitchFamily="18" charset="0"/>
                <a:cs typeface="Times New Roman" panose="02020603050405020304" pitchFamily="18" charset="0"/>
              </a:rPr>
              <a:t>PUB</a:t>
            </a:r>
            <a:r>
              <a:rPr lang="en-US" altLang="en-US" sz="2800" dirty="0">
                <a:latin typeface="Times New Roman" panose="02020603050405020304" pitchFamily="18" charset="0"/>
                <a:cs typeface="Times New Roman" panose="02020603050405020304" pitchFamily="18" charset="0"/>
              </a:rPr>
              <a:t>(K</a:t>
            </a:r>
            <a:r>
              <a:rPr lang="en-US" altLang="en-US" sz="2800" baseline="-30000" dirty="0">
                <a:latin typeface="Times New Roman" panose="02020603050405020304" pitchFamily="18" charset="0"/>
                <a:cs typeface="Times New Roman" panose="02020603050405020304" pitchFamily="18" charset="0"/>
              </a:rPr>
              <a:t>S</a:t>
            </a:r>
            <a:r>
              <a:rPr lang="en-US" altLang="en-US" sz="2800" dirty="0">
                <a:latin typeface="Times New Roman" panose="02020603050405020304" pitchFamily="18" charset="0"/>
                <a:cs typeface="Times New Roman" panose="02020603050405020304" pitchFamily="18" charset="0"/>
              </a:rPr>
              <a:t>).</a:t>
            </a:r>
          </a:p>
          <a:p>
            <a:pPr lvl="0" eaLnBrk="0" fontAlgn="base" hangingPunct="0">
              <a:spcBef>
                <a:spcPct val="0"/>
              </a:spcBef>
              <a:spcAft>
                <a:spcPct val="0"/>
              </a:spcAft>
              <a:buFontTx/>
              <a:buChar char="•"/>
            </a:pPr>
            <a:r>
              <a:rPr lang="en-US" altLang="en-US" sz="2800" dirty="0">
                <a:latin typeface="Times New Roman" panose="02020603050405020304" pitchFamily="18" charset="0"/>
                <a:cs typeface="Times New Roman" panose="02020603050405020304" pitchFamily="18" charset="0"/>
              </a:rPr>
              <a:t>The sender sends encrypted message and </a:t>
            </a:r>
            <a:r>
              <a:rPr lang="en-US" altLang="en-US" sz="2800" dirty="0" err="1">
                <a:latin typeface="Times New Roman" panose="02020603050405020304" pitchFamily="18" charset="0"/>
                <a:cs typeface="Times New Roman" panose="02020603050405020304" pitchFamily="18" charset="0"/>
              </a:rPr>
              <a:t>List</a:t>
            </a:r>
            <a:r>
              <a:rPr lang="en-US" altLang="en-US" sz="2800" baseline="-30000" dirty="0" err="1">
                <a:latin typeface="Times New Roman" panose="02020603050405020304" pitchFamily="18" charset="0"/>
                <a:cs typeface="Times New Roman" panose="02020603050405020304" pitchFamily="18" charset="0"/>
              </a:rPr>
              <a:t>PUB</a:t>
            </a:r>
            <a:r>
              <a:rPr lang="en-US" altLang="en-US" sz="2800" dirty="0">
                <a:latin typeface="Times New Roman" panose="02020603050405020304" pitchFamily="18" charset="0"/>
                <a:cs typeface="Times New Roman" panose="02020603050405020304" pitchFamily="18" charset="0"/>
              </a:rPr>
              <a:t>(K</a:t>
            </a:r>
            <a:r>
              <a:rPr lang="en-US" altLang="en-US" sz="2800" baseline="-30000" dirty="0">
                <a:latin typeface="Times New Roman" panose="02020603050405020304" pitchFamily="18" charset="0"/>
                <a:cs typeface="Times New Roman" panose="02020603050405020304" pitchFamily="18" charset="0"/>
              </a:rPr>
              <a:t>S</a:t>
            </a:r>
            <a:r>
              <a:rPr lang="en-US" altLang="en-US" sz="2800" dirty="0">
                <a:latin typeface="Times New Roman" panose="02020603050405020304" pitchFamily="18" charset="0"/>
                <a:cs typeface="Times New Roman" panose="02020603050405020304" pitchFamily="18" charset="0"/>
              </a:rPr>
              <a:t>). The exploder MTA decrypts </a:t>
            </a:r>
            <a:r>
              <a:rPr lang="en-US" altLang="en-US" sz="2800" dirty="0" err="1">
                <a:latin typeface="Times New Roman" panose="02020603050405020304" pitchFamily="18" charset="0"/>
                <a:cs typeface="Times New Roman" panose="02020603050405020304" pitchFamily="18" charset="0"/>
              </a:rPr>
              <a:t>List</a:t>
            </a:r>
            <a:r>
              <a:rPr lang="en-US" altLang="en-US" sz="2800" baseline="-30000" dirty="0" err="1">
                <a:latin typeface="Times New Roman" panose="02020603050405020304" pitchFamily="18" charset="0"/>
                <a:cs typeface="Times New Roman" panose="02020603050405020304" pitchFamily="18" charset="0"/>
              </a:rPr>
              <a:t>PUB</a:t>
            </a:r>
            <a:r>
              <a:rPr lang="en-US" altLang="en-US" sz="2800" dirty="0">
                <a:latin typeface="Times New Roman" panose="02020603050405020304" pitchFamily="18" charset="0"/>
                <a:cs typeface="Times New Roman" panose="02020603050405020304" pitchFamily="18" charset="0"/>
              </a:rPr>
              <a:t>(K</a:t>
            </a:r>
            <a:r>
              <a:rPr lang="en-US" altLang="en-US" sz="2800" baseline="-30000" dirty="0">
                <a:latin typeface="Times New Roman" panose="02020603050405020304" pitchFamily="18" charset="0"/>
                <a:cs typeface="Times New Roman" panose="02020603050405020304" pitchFamily="18" charset="0"/>
              </a:rPr>
              <a:t>S</a:t>
            </a:r>
            <a:r>
              <a:rPr lang="en-US" altLang="en-US" sz="2800" dirty="0">
                <a:latin typeface="Times New Roman" panose="02020603050405020304" pitchFamily="18" charset="0"/>
                <a:cs typeface="Times New Roman" panose="02020603050405020304" pitchFamily="18" charset="0"/>
              </a:rPr>
              <a:t>) using </a:t>
            </a:r>
            <a:r>
              <a:rPr lang="en-US" altLang="en-US" sz="2800" dirty="0" err="1">
                <a:latin typeface="Times New Roman" panose="02020603050405020304" pitchFamily="18" charset="0"/>
                <a:cs typeface="Times New Roman" panose="02020603050405020304" pitchFamily="18" charset="0"/>
              </a:rPr>
              <a:t>List</a:t>
            </a:r>
            <a:r>
              <a:rPr lang="en-US" altLang="en-US" sz="2800" baseline="-30000" dirty="0" err="1">
                <a:latin typeface="Times New Roman" panose="02020603050405020304" pitchFamily="18" charset="0"/>
                <a:cs typeface="Times New Roman" panose="02020603050405020304" pitchFamily="18" charset="0"/>
              </a:rPr>
              <a:t>PVT</a:t>
            </a:r>
            <a:r>
              <a:rPr lang="en-US" altLang="en-US" sz="2800" dirty="0">
                <a:latin typeface="Times New Roman" panose="02020603050405020304" pitchFamily="18" charset="0"/>
                <a:cs typeface="Times New Roman" panose="02020603050405020304" pitchFamily="18" charset="0"/>
              </a:rPr>
              <a:t> and obtains K</a:t>
            </a:r>
            <a:r>
              <a:rPr lang="en-US" altLang="en-US" sz="2800" baseline="-30000" dirty="0">
                <a:latin typeface="Times New Roman" panose="02020603050405020304" pitchFamily="18" charset="0"/>
                <a:cs typeface="Times New Roman" panose="02020603050405020304" pitchFamily="18" charset="0"/>
              </a:rPr>
              <a:t>S</a:t>
            </a:r>
            <a:r>
              <a:rPr lang="en-US" altLang="en-US"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71704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Encrypted Message">
            <a:extLst>
              <a:ext uri="{FF2B5EF4-FFF2-40B4-BE49-F238E27FC236}">
                <a16:creationId xmlns:a16="http://schemas.microsoft.com/office/drawing/2014/main" id="{70583829-AA59-44BA-86D1-379F1A7054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949" y="554689"/>
            <a:ext cx="7730486" cy="259295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21705513-3939-4B10-93E3-A499BF7CF41D}"/>
              </a:ext>
            </a:extLst>
          </p:cNvPr>
          <p:cNvSpPr/>
          <p:nvPr/>
        </p:nvSpPr>
        <p:spPr>
          <a:xfrm>
            <a:off x="1727981" y="3429000"/>
            <a:ext cx="10002129" cy="2677656"/>
          </a:xfrm>
          <a:prstGeom prst="rect">
            <a:avLst/>
          </a:prstGeom>
        </p:spPr>
        <p:txBody>
          <a:bodyPr wrap="square">
            <a:spAutoFit/>
          </a:bodyPr>
          <a:lstStyle/>
          <a:p>
            <a:pPr lvl="0" eaLnBrk="0" fontAlgn="base" hangingPunct="0">
              <a:spcBef>
                <a:spcPct val="0"/>
              </a:spcBef>
              <a:spcAft>
                <a:spcPct val="0"/>
              </a:spcAft>
            </a:pPr>
            <a:r>
              <a:rPr lang="en-US" altLang="en-US" dirty="0">
                <a:latin typeface="Arial" panose="020B0604020202020204" pitchFamily="34" charset="0"/>
              </a:rPr>
              <a:t> </a:t>
            </a:r>
            <a:r>
              <a:rPr lang="en-US" altLang="en-US" sz="2400" dirty="0">
                <a:latin typeface="Times New Roman" panose="02020603050405020304" pitchFamily="18" charset="0"/>
                <a:cs typeface="Times New Roman" panose="02020603050405020304" pitchFamily="18" charset="0"/>
              </a:rPr>
              <a:t>For providing the message integrity, authentication, and non-repudiation the steps to be followed are similar as given in case of one-to-one e-mail scenario.</a:t>
            </a:r>
          </a:p>
          <a:p>
            <a:pPr lvl="0" eaLnBrk="0" fontAlgn="base" hangingPunct="0">
              <a:spcBef>
                <a:spcPct val="0"/>
              </a:spcBef>
              <a:spcAft>
                <a:spcPct val="0"/>
              </a:spcAft>
            </a:pPr>
            <a:r>
              <a:rPr lang="en-US" altLang="en-US" sz="2400" dirty="0">
                <a:latin typeface="Times New Roman" panose="02020603050405020304" pitchFamily="18" charset="0"/>
                <a:cs typeface="Times New Roman" panose="02020603050405020304" pitchFamily="18" charset="0"/>
              </a:rPr>
              <a:t>Interestingly, the e-mail program employing above security method for securing e-mail is expected to work for all the possible scenarios discussed above. Most of the above security mechanisms for e-mail are provided by two popular schemes, Pretty Good Privacy (PGP) and S/MIME. We discuss both in the following sections.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8580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pplication Layer">
            <a:extLst>
              <a:ext uri="{FF2B5EF4-FFF2-40B4-BE49-F238E27FC236}">
                <a16:creationId xmlns:a16="http://schemas.microsoft.com/office/drawing/2014/main" id="{C940CA62-9E30-4E09-AE2F-F265531499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7705" y="4180158"/>
            <a:ext cx="5715000" cy="18764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EA0DCC57-CA0F-484C-8F80-00D907704372}"/>
              </a:ext>
            </a:extLst>
          </p:cNvPr>
          <p:cNvSpPr/>
          <p:nvPr/>
        </p:nvSpPr>
        <p:spPr>
          <a:xfrm>
            <a:off x="1505243" y="618129"/>
            <a:ext cx="10550769" cy="3046988"/>
          </a:xfrm>
          <a:prstGeom prst="rect">
            <a:avLst/>
          </a:prstGeom>
        </p:spPr>
        <p:txBody>
          <a:bodyPr wrap="square">
            <a:spAutoFit/>
          </a:bodyPr>
          <a:lstStyle/>
          <a:p>
            <a:pPr marL="514350" lvl="0" indent="-514350" eaLnBrk="0" fontAlgn="base" hangingPunct="0">
              <a:spcBef>
                <a:spcPct val="0"/>
              </a:spcBef>
              <a:spcAft>
                <a:spcPct val="0"/>
              </a:spcAft>
              <a:buFont typeface="Wingdings" panose="05000000000000000000" pitchFamily="2" charset="2"/>
              <a:buChar char="Ø"/>
            </a:pPr>
            <a:r>
              <a:rPr lang="en-US" altLang="en-US" sz="3200" dirty="0">
                <a:solidFill>
                  <a:prstClr val="black"/>
                </a:solidFill>
                <a:latin typeface="Times New Roman" panose="02020603050405020304" pitchFamily="18" charset="0"/>
                <a:ea typeface="Tahoma" panose="020B0604030504040204" pitchFamily="34" charset="0"/>
                <a:cs typeface="Times New Roman" panose="02020603050405020304" pitchFamily="18" charset="0"/>
              </a:rPr>
              <a:t>Exchange the information in encrypted form. </a:t>
            </a:r>
          </a:p>
          <a:p>
            <a:pPr lvl="0" algn="just" eaLnBrk="0" fontAlgn="base" hangingPunct="0">
              <a:spcBef>
                <a:spcPct val="0"/>
              </a:spcBef>
              <a:spcAft>
                <a:spcPct val="0"/>
              </a:spcAft>
            </a:pPr>
            <a:r>
              <a:rPr lang="en-US" altLang="en-US" sz="3200" dirty="0">
                <a:solidFill>
                  <a:prstClr val="black"/>
                </a:solidFill>
                <a:latin typeface="Times New Roman" panose="02020603050405020304" pitchFamily="18" charset="0"/>
                <a:ea typeface="Tahoma" panose="020B0604030504040204" pitchFamily="34" charset="0"/>
                <a:cs typeface="Times New Roman" panose="02020603050405020304" pitchFamily="18" charset="0"/>
              </a:rPr>
              <a:t>Interestingly, these protocols work at different layers of networking model. </a:t>
            </a:r>
          </a:p>
          <a:p>
            <a:pPr marL="457200" lvl="0" indent="-457200" eaLnBrk="0" fontAlgn="base" hangingPunct="0">
              <a:spcBef>
                <a:spcPct val="0"/>
              </a:spcBef>
              <a:spcAft>
                <a:spcPct val="0"/>
              </a:spcAft>
              <a:buFont typeface="Wingdings" panose="05000000000000000000" pitchFamily="2" charset="2"/>
              <a:buChar char="Ø"/>
            </a:pPr>
            <a:r>
              <a:rPr lang="en-US" altLang="en-US" sz="3200" dirty="0">
                <a:solidFill>
                  <a:prstClr val="black"/>
                </a:solidFill>
                <a:latin typeface="Times New Roman" panose="02020603050405020304" pitchFamily="18" charset="0"/>
                <a:ea typeface="Tahoma" panose="020B0604030504040204" pitchFamily="34" charset="0"/>
                <a:cs typeface="Times New Roman" panose="02020603050405020304" pitchFamily="18" charset="0"/>
              </a:rPr>
              <a:t>For example, S/MIME protocol works at Application layer, SSL protocol is developed to work at transport layer, </a:t>
            </a:r>
          </a:p>
          <a:p>
            <a:pPr lvl="0" eaLnBrk="0" fontAlgn="base" hangingPunct="0">
              <a:spcBef>
                <a:spcPct val="0"/>
              </a:spcBef>
              <a:spcAft>
                <a:spcPct val="0"/>
              </a:spcAft>
            </a:pPr>
            <a:r>
              <a:rPr lang="en-US" altLang="en-US" sz="3200" dirty="0">
                <a:solidFill>
                  <a:prstClr val="black"/>
                </a:solidFill>
                <a:latin typeface="Times New Roman" panose="02020603050405020304" pitchFamily="18" charset="0"/>
                <a:ea typeface="Tahoma" panose="020B0604030504040204" pitchFamily="34" charset="0"/>
                <a:cs typeface="Times New Roman" panose="02020603050405020304" pitchFamily="18" charset="0"/>
              </a:rPr>
              <a:t>and IPsec protocol works at Network layer.</a:t>
            </a:r>
          </a:p>
        </p:txBody>
      </p:sp>
    </p:spTree>
    <p:extLst>
      <p:ext uri="{BB962C8B-B14F-4D97-AF65-F5344CB8AC3E}">
        <p14:creationId xmlns:p14="http://schemas.microsoft.com/office/powerpoint/2010/main" val="2168864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EEEE5EB-4279-4815-BA9F-1AF38DBBE511}"/>
              </a:ext>
            </a:extLst>
          </p:cNvPr>
          <p:cNvSpPr/>
          <p:nvPr/>
        </p:nvSpPr>
        <p:spPr>
          <a:xfrm>
            <a:off x="1631852" y="1534608"/>
            <a:ext cx="10438228" cy="2923877"/>
          </a:xfrm>
          <a:prstGeom prst="rect">
            <a:avLst/>
          </a:prstGeom>
        </p:spPr>
        <p:txBody>
          <a:bodyPr wrap="square">
            <a:spAutoFit/>
          </a:bodyPr>
          <a:lstStyle/>
          <a:p>
            <a:r>
              <a:rPr lang="en-US" sz="4000" b="1" dirty="0">
                <a:latin typeface="Times New Roman" panose="02020603050405020304" pitchFamily="18" charset="0"/>
                <a:cs typeface="Times New Roman" panose="02020603050405020304" pitchFamily="18" charset="0"/>
              </a:rPr>
              <a:t>E-mail Security:</a:t>
            </a:r>
          </a:p>
          <a:p>
            <a:pPr marL="571500" indent="-571500">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Nowadays, e-mail has become very widely used network application. Let’s briefly discuss the e-mail infrastructure before proceeding to know about e-mail security protocols.</a:t>
            </a:r>
          </a:p>
        </p:txBody>
      </p:sp>
    </p:spTree>
    <p:extLst>
      <p:ext uri="{BB962C8B-B14F-4D97-AF65-F5344CB8AC3E}">
        <p14:creationId xmlns:p14="http://schemas.microsoft.com/office/powerpoint/2010/main" val="706820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B395AB-0575-4927-BC12-029A3FA75F26}"/>
              </a:ext>
            </a:extLst>
          </p:cNvPr>
          <p:cNvSpPr/>
          <p:nvPr/>
        </p:nvSpPr>
        <p:spPr>
          <a:xfrm>
            <a:off x="1336429" y="1344193"/>
            <a:ext cx="10747717" cy="3724096"/>
          </a:xfrm>
          <a:prstGeom prst="rect">
            <a:avLst/>
          </a:prstGeom>
        </p:spPr>
        <p:txBody>
          <a:bodyPr wrap="square">
            <a:spAutoFit/>
          </a:bodyPr>
          <a:lstStyle/>
          <a:p>
            <a:r>
              <a:rPr lang="en-US" sz="3200" b="1" dirty="0">
                <a:latin typeface="Times New Roman" panose="02020603050405020304" pitchFamily="18" charset="0"/>
                <a:cs typeface="Times New Roman" panose="02020603050405020304" pitchFamily="18" charset="0"/>
              </a:rPr>
              <a:t>E-mail Infrastructure:</a:t>
            </a:r>
          </a:p>
          <a:p>
            <a:endParaRPr lang="en-US" sz="3200" b="1" dirty="0">
              <a:latin typeface="Times New Roman" panose="02020603050405020304" pitchFamily="18" charset="0"/>
              <a:cs typeface="Times New Roman" panose="02020603050405020304" pitchFamily="18" charset="0"/>
            </a:endParaRPr>
          </a:p>
          <a:p>
            <a:endParaRPr lang="en-US" sz="3200" b="1"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simplest way of sending an e-mail would be sending a message directly from the sender’s machine to the recipient’s machine. In this case, it is essential for both the machines to be running on the network simultaneously. However, this setup is impractical as users may occasionally connect their machines to the network.</a:t>
            </a:r>
          </a:p>
        </p:txBody>
      </p:sp>
    </p:spTree>
    <p:extLst>
      <p:ext uri="{BB962C8B-B14F-4D97-AF65-F5344CB8AC3E}">
        <p14:creationId xmlns:p14="http://schemas.microsoft.com/office/powerpoint/2010/main" val="1949642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BB95A2-71D2-4150-ADEE-959FDCDBA854}"/>
              </a:ext>
            </a:extLst>
          </p:cNvPr>
          <p:cNvSpPr/>
          <p:nvPr/>
        </p:nvSpPr>
        <p:spPr>
          <a:xfrm>
            <a:off x="1411459" y="1874728"/>
            <a:ext cx="10438228" cy="3108543"/>
          </a:xfrm>
          <a:prstGeom prst="rect">
            <a:avLst/>
          </a:prstGeom>
        </p:spPr>
        <p:txBody>
          <a:bodyPr wrap="square">
            <a:spAutoFit/>
          </a:bodyPr>
          <a:lstStyle/>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In general, the e-mail infrastructure consists of a mesh of mail servers, also termed as </a:t>
            </a:r>
            <a:r>
              <a:rPr lang="en-US" sz="2800" b="1" dirty="0">
                <a:latin typeface="Times New Roman" panose="02020603050405020304" pitchFamily="18" charset="0"/>
                <a:cs typeface="Times New Roman" panose="02020603050405020304" pitchFamily="18" charset="0"/>
              </a:rPr>
              <a:t>Message Transfer Agents</a:t>
            </a:r>
            <a:r>
              <a:rPr lang="en-US" sz="2800" dirty="0">
                <a:latin typeface="Times New Roman" panose="02020603050405020304" pitchFamily="18" charset="0"/>
                <a:cs typeface="Times New Roman" panose="02020603050405020304" pitchFamily="18" charset="0"/>
              </a:rPr>
              <a:t> (MTAs) and client machines running an e-mail program comprising of User Agent (UA) and local MTA.</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Typically, an e-mail message gets forwarded from its UA, goes through the mesh of MTAs and finally reaches the UA on the recipient’s machine.</a:t>
            </a:r>
          </a:p>
        </p:txBody>
      </p:sp>
    </p:spTree>
    <p:extLst>
      <p:ext uri="{BB962C8B-B14F-4D97-AF65-F5344CB8AC3E}">
        <p14:creationId xmlns:p14="http://schemas.microsoft.com/office/powerpoint/2010/main" val="2152833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64AA7A-863D-49A7-8921-407DFDC0A8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8966" y="1955409"/>
            <a:ext cx="8975188" cy="3305908"/>
          </a:xfrm>
          <a:prstGeom prst="rect">
            <a:avLst/>
          </a:prstGeom>
        </p:spPr>
      </p:pic>
    </p:spTree>
    <p:extLst>
      <p:ext uri="{BB962C8B-B14F-4D97-AF65-F5344CB8AC3E}">
        <p14:creationId xmlns:p14="http://schemas.microsoft.com/office/powerpoint/2010/main" val="1635622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14B889-D3DB-458A-9048-07A7E22B2BCE}"/>
              </a:ext>
            </a:extLst>
          </p:cNvPr>
          <p:cNvSpPr/>
          <p:nvPr/>
        </p:nvSpPr>
        <p:spPr>
          <a:xfrm>
            <a:off x="1533378" y="1426421"/>
            <a:ext cx="10367889" cy="4524315"/>
          </a:xfrm>
          <a:prstGeom prst="rect">
            <a:avLst/>
          </a:prstGeom>
        </p:spPr>
        <p:txBody>
          <a:bodyPr wrap="square">
            <a:spAutoFit/>
          </a:bodyPr>
          <a:lstStyle/>
          <a:p>
            <a:r>
              <a:rPr lang="en-US" sz="3600" dirty="0">
                <a:latin typeface="Times New Roman" panose="02020603050405020304" pitchFamily="18" charset="0"/>
                <a:cs typeface="Times New Roman" panose="02020603050405020304" pitchFamily="18" charset="0"/>
              </a:rPr>
              <a:t>The protocols used for e-mail are as follows :</a:t>
            </a:r>
          </a:p>
          <a:p>
            <a:endParaRPr lang="en-US" sz="3600" dirty="0">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Simple mail Transfer Protocol (SMTP) used for forwarding e-mail messages.</a:t>
            </a:r>
          </a:p>
          <a:p>
            <a:pPr marL="571500" indent="-571500">
              <a:buFont typeface="Wingdings" panose="05000000000000000000" pitchFamily="2" charset="2"/>
              <a:buChar char="Ø"/>
            </a:pPr>
            <a:endParaRPr lang="en-US" sz="3600" dirty="0">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Post Office Protocol (POP) and Internet Message Access Protocol (IMAP) are used to retrieve the messages by recipient from the server.</a:t>
            </a:r>
          </a:p>
        </p:txBody>
      </p:sp>
    </p:spTree>
    <p:extLst>
      <p:ext uri="{BB962C8B-B14F-4D97-AF65-F5344CB8AC3E}">
        <p14:creationId xmlns:p14="http://schemas.microsoft.com/office/powerpoint/2010/main" val="277603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4E2D2A-35F5-4879-A6A9-090850927FD9}"/>
              </a:ext>
            </a:extLst>
          </p:cNvPr>
          <p:cNvSpPr/>
          <p:nvPr/>
        </p:nvSpPr>
        <p:spPr>
          <a:xfrm>
            <a:off x="1167618" y="1351508"/>
            <a:ext cx="11465170" cy="4154984"/>
          </a:xfrm>
          <a:prstGeom prst="rect">
            <a:avLst/>
          </a:prstGeom>
        </p:spPr>
        <p:txBody>
          <a:bodyPr wrap="square">
            <a:spAutoFit/>
          </a:bodyPr>
          <a:lstStyle/>
          <a:p>
            <a:r>
              <a:rPr lang="en-US" sz="4000" b="1" dirty="0">
                <a:latin typeface="Times New Roman" panose="02020603050405020304" pitchFamily="18" charset="0"/>
                <a:cs typeface="Times New Roman" panose="02020603050405020304" pitchFamily="18" charset="0"/>
              </a:rPr>
              <a:t>MIME</a:t>
            </a:r>
          </a:p>
          <a:p>
            <a:r>
              <a:rPr lang="en-US" sz="3200" dirty="0">
                <a:latin typeface="Times New Roman" panose="02020603050405020304" pitchFamily="18" charset="0"/>
                <a:cs typeface="Times New Roman" panose="02020603050405020304" pitchFamily="18" charset="0"/>
              </a:rPr>
              <a:t>Basic Internet e-mail standard was written in 1982 and it describes the format of e-mail message exchanged on the Internet. It mainly supports e-mail message written as text in basic Roman alphabet.</a:t>
            </a:r>
          </a:p>
          <a:p>
            <a:r>
              <a:rPr lang="en-US" sz="3200" dirty="0">
                <a:latin typeface="Times New Roman" panose="02020603050405020304" pitchFamily="18" charset="0"/>
                <a:cs typeface="Times New Roman" panose="02020603050405020304" pitchFamily="18" charset="0"/>
              </a:rPr>
              <a:t>By 1992, the need was felt to improve the same. Hence, an additional standard </a:t>
            </a:r>
            <a:r>
              <a:rPr lang="en-US" sz="3200" i="1" dirty="0">
                <a:latin typeface="Times New Roman" panose="02020603050405020304" pitchFamily="18" charset="0"/>
                <a:cs typeface="Times New Roman" panose="02020603050405020304" pitchFamily="18" charset="0"/>
              </a:rPr>
              <a:t>Multipurpose Internet Mail Extensions</a:t>
            </a:r>
            <a:r>
              <a:rPr lang="en-US" sz="3200" dirty="0">
                <a:latin typeface="Times New Roman" panose="02020603050405020304" pitchFamily="18" charset="0"/>
                <a:cs typeface="Times New Roman" panose="02020603050405020304" pitchFamily="18" charset="0"/>
              </a:rPr>
              <a:t> (MIME) was defined. It is a set of extensions to the basic Internet E-mail standard. </a:t>
            </a:r>
          </a:p>
        </p:txBody>
      </p:sp>
    </p:spTree>
    <p:extLst>
      <p:ext uri="{BB962C8B-B14F-4D97-AF65-F5344CB8AC3E}">
        <p14:creationId xmlns:p14="http://schemas.microsoft.com/office/powerpoint/2010/main" val="4079587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785160-006D-4102-A5B9-1ABBC7FD20CF}"/>
              </a:ext>
            </a:extLst>
          </p:cNvPr>
          <p:cNvSpPr/>
          <p:nvPr/>
        </p:nvSpPr>
        <p:spPr>
          <a:xfrm>
            <a:off x="1659987" y="1472979"/>
            <a:ext cx="9650438" cy="3539430"/>
          </a:xfrm>
          <a:prstGeom prst="rect">
            <a:avLst/>
          </a:prstGeom>
        </p:spPr>
        <p:txBody>
          <a:bodyPr wrap="square">
            <a:spAutoFit/>
          </a:bodyPr>
          <a:lstStyle/>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MIME provides an ability to send e-mail using characters other than those of the basic Roman alphabet such as Cyrillic alphabet (used in Russian), the Greek alphabet, or even the ideographic characters of Chinese.</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Another need fulfilled by MIME is to send non-text contents, such as images or video clips. Due to this features, the MIME standard became widely adopted with SMTP for e-mail communication.</a:t>
            </a:r>
          </a:p>
        </p:txBody>
      </p:sp>
    </p:spTree>
    <p:extLst>
      <p:ext uri="{BB962C8B-B14F-4D97-AF65-F5344CB8AC3E}">
        <p14:creationId xmlns:p14="http://schemas.microsoft.com/office/powerpoint/2010/main" val="17283047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34</TotalTime>
  <Words>1320</Words>
  <Application>Microsoft Office PowerPoint</Application>
  <PresentationFormat>Widescreen</PresentationFormat>
  <Paragraphs>93</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Corbel</vt:lpstr>
      <vt:lpstr>Tahoma</vt:lpstr>
      <vt:lpstr>Times New Roman</vt:lpstr>
      <vt:lpstr>Wingdings</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Sajid Majeed</dc:creator>
  <cp:lastModifiedBy>Sajid Majeed</cp:lastModifiedBy>
  <cp:revision>19</cp:revision>
  <dcterms:created xsi:type="dcterms:W3CDTF">2018-10-29T04:31:13Z</dcterms:created>
  <dcterms:modified xsi:type="dcterms:W3CDTF">2018-10-29T05:06:49Z</dcterms:modified>
</cp:coreProperties>
</file>