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7350" y="1746326"/>
            <a:ext cx="6829298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002" y="526745"/>
            <a:ext cx="767999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56461"/>
            <a:ext cx="7827009" cy="463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jp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jpg"/><Relationship Id="rId4" Type="http://schemas.openxmlformats.org/officeDocument/2006/relationships/image" Target="../media/image74.jpg"/><Relationship Id="rId5" Type="http://schemas.openxmlformats.org/officeDocument/2006/relationships/image" Target="../media/image75.jpg"/><Relationship Id="rId6" Type="http://schemas.openxmlformats.org/officeDocument/2006/relationships/image" Target="../media/image7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g"/><Relationship Id="rId3" Type="http://schemas.openxmlformats.org/officeDocument/2006/relationships/image" Target="../media/image78.png"/><Relationship Id="rId4" Type="http://schemas.openxmlformats.org/officeDocument/2006/relationships/image" Target="../media/image79.jpg"/><Relationship Id="rId5" Type="http://schemas.openxmlformats.org/officeDocument/2006/relationships/image" Target="../media/image80.png"/><Relationship Id="rId6" Type="http://schemas.openxmlformats.org/officeDocument/2006/relationships/image" Target="../media/image8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jpg"/><Relationship Id="rId3" Type="http://schemas.openxmlformats.org/officeDocument/2006/relationships/image" Target="../media/image8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34035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Course: </a:t>
            </a:r>
            <a:r>
              <a:rPr dirty="0" spc="-114"/>
              <a:t>Network</a:t>
            </a:r>
            <a:r>
              <a:rPr dirty="0" spc="-225"/>
              <a:t> </a:t>
            </a:r>
            <a:r>
              <a:rPr dirty="0" spc="-21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1350" y="3209925"/>
            <a:ext cx="39509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20">
                <a:solidFill>
                  <a:srgbClr val="1F487C"/>
                </a:solidFill>
                <a:latin typeface="Arial"/>
                <a:cs typeface="Arial"/>
              </a:rPr>
              <a:t>Amir</a:t>
            </a:r>
            <a:r>
              <a:rPr dirty="0" sz="4800" spc="-31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4800" spc="-135">
                <a:solidFill>
                  <a:srgbClr val="1F487C"/>
                </a:solidFill>
                <a:latin typeface="Arial"/>
                <a:cs typeface="Arial"/>
              </a:rPr>
              <a:t>Mehmood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776" y="461594"/>
            <a:ext cx="43370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60"/>
              <a:t>Aspects </a:t>
            </a:r>
            <a:r>
              <a:rPr dirty="0" sz="4400" spc="-5"/>
              <a:t>of</a:t>
            </a:r>
            <a:r>
              <a:rPr dirty="0" sz="4400" spc="-280"/>
              <a:t> </a:t>
            </a:r>
            <a:r>
              <a:rPr dirty="0" sz="4400" spc="-185"/>
              <a:t>Security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4594"/>
            <a:ext cx="6557009" cy="3541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600" spc="-150">
                <a:latin typeface="Arial"/>
                <a:cs typeface="Arial"/>
              </a:rPr>
              <a:t>consider </a:t>
            </a:r>
            <a:r>
              <a:rPr dirty="0" sz="3600" spc="-180">
                <a:latin typeface="Arial"/>
                <a:cs typeface="Arial"/>
              </a:rPr>
              <a:t>3 </a:t>
            </a:r>
            <a:r>
              <a:rPr dirty="0" sz="3600" spc="-210">
                <a:latin typeface="Arial"/>
                <a:cs typeface="Arial"/>
              </a:rPr>
              <a:t>aspects </a:t>
            </a:r>
            <a:r>
              <a:rPr dirty="0" sz="3600" spc="-5">
                <a:latin typeface="Arial"/>
                <a:cs typeface="Arial"/>
              </a:rPr>
              <a:t>of</a:t>
            </a:r>
            <a:r>
              <a:rPr dirty="0" sz="3600" spc="-300">
                <a:latin typeface="Arial"/>
                <a:cs typeface="Arial"/>
              </a:rPr>
              <a:t> </a:t>
            </a:r>
            <a:r>
              <a:rPr dirty="0" sz="3600" spc="-50">
                <a:latin typeface="Arial"/>
                <a:cs typeface="Arial"/>
              </a:rPr>
              <a:t>information  </a:t>
            </a:r>
            <a:r>
              <a:rPr dirty="0" sz="3600" spc="-110">
                <a:latin typeface="Arial"/>
                <a:cs typeface="Arial"/>
              </a:rPr>
              <a:t>security: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dirty="0" sz="3600" spc="-95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3200" spc="-195" b="1">
                <a:latin typeface="Trebuchet MS"/>
                <a:cs typeface="Trebuchet MS"/>
              </a:rPr>
              <a:t>security</a:t>
            </a:r>
            <a:r>
              <a:rPr dirty="0" sz="3200" spc="-295" b="1">
                <a:latin typeface="Trebuchet MS"/>
                <a:cs typeface="Trebuchet MS"/>
              </a:rPr>
              <a:t> </a:t>
            </a:r>
            <a:r>
              <a:rPr dirty="0" sz="3200" spc="-195" b="1">
                <a:latin typeface="Trebuchet MS"/>
                <a:cs typeface="Trebuchet MS"/>
              </a:rPr>
              <a:t>attack</a:t>
            </a:r>
            <a:endParaRPr sz="32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3200" spc="-195" b="1">
                <a:latin typeface="Trebuchet MS"/>
                <a:cs typeface="Trebuchet MS"/>
              </a:rPr>
              <a:t>security</a:t>
            </a:r>
            <a:r>
              <a:rPr dirty="0" sz="3200" spc="-290" b="1">
                <a:latin typeface="Trebuchet MS"/>
                <a:cs typeface="Trebuchet MS"/>
              </a:rPr>
              <a:t> </a:t>
            </a:r>
            <a:r>
              <a:rPr dirty="0" sz="3200" spc="-175" b="1">
                <a:latin typeface="Trebuchet MS"/>
                <a:cs typeface="Trebuchet MS"/>
              </a:rPr>
              <a:t>mechanism</a:t>
            </a:r>
            <a:endParaRPr sz="32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spcBef>
                <a:spcPts val="76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3200" spc="-195" b="1">
                <a:latin typeface="Trebuchet MS"/>
                <a:cs typeface="Trebuchet MS"/>
              </a:rPr>
              <a:t>security</a:t>
            </a:r>
            <a:r>
              <a:rPr dirty="0" sz="3200" spc="-295" b="1">
                <a:latin typeface="Trebuchet MS"/>
                <a:cs typeface="Trebuchet MS"/>
              </a:rPr>
              <a:t> </a:t>
            </a:r>
            <a:r>
              <a:rPr dirty="0" sz="3200" spc="-204" b="1">
                <a:latin typeface="Trebuchet MS"/>
                <a:cs typeface="Trebuchet MS"/>
              </a:rPr>
              <a:t>service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405" y="461594"/>
            <a:ext cx="34042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90"/>
              <a:t>Security</a:t>
            </a:r>
            <a:r>
              <a:rPr dirty="0" sz="4400" spc="-340"/>
              <a:t> </a:t>
            </a:r>
            <a:r>
              <a:rPr dirty="0" sz="4400" spc="-165"/>
              <a:t>Attack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4490"/>
            <a:ext cx="7994650" cy="4662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30175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65">
                <a:latin typeface="Arial"/>
                <a:cs typeface="Arial"/>
              </a:rPr>
              <a:t>any </a:t>
            </a:r>
            <a:r>
              <a:rPr dirty="0" sz="2800" spc="-75">
                <a:latin typeface="Arial"/>
                <a:cs typeface="Arial"/>
              </a:rPr>
              <a:t>action </a:t>
            </a:r>
            <a:r>
              <a:rPr dirty="0" sz="2800" spc="-5">
                <a:latin typeface="Arial"/>
                <a:cs typeface="Arial"/>
              </a:rPr>
              <a:t>that </a:t>
            </a:r>
            <a:r>
              <a:rPr dirty="0" sz="2800" spc="-140">
                <a:latin typeface="Arial"/>
                <a:cs typeface="Arial"/>
              </a:rPr>
              <a:t>compromises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90">
                <a:latin typeface="Arial"/>
                <a:cs typeface="Arial"/>
              </a:rPr>
              <a:t>security</a:t>
            </a:r>
            <a:r>
              <a:rPr dirty="0" sz="2800" spc="-434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of  </a:t>
            </a:r>
            <a:r>
              <a:rPr dirty="0" sz="2800" spc="-45">
                <a:latin typeface="Arial"/>
                <a:cs typeface="Arial"/>
              </a:rPr>
              <a:t>information </a:t>
            </a:r>
            <a:r>
              <a:rPr dirty="0" sz="2800" spc="-95">
                <a:latin typeface="Arial"/>
                <a:cs typeface="Arial"/>
              </a:rPr>
              <a:t>owned </a:t>
            </a:r>
            <a:r>
              <a:rPr dirty="0" sz="2800" spc="-125">
                <a:latin typeface="Arial"/>
                <a:cs typeface="Arial"/>
              </a:rPr>
              <a:t>by </a:t>
            </a:r>
            <a:r>
              <a:rPr dirty="0" sz="2800" spc="-155">
                <a:latin typeface="Arial"/>
                <a:cs typeface="Arial"/>
              </a:rPr>
              <a:t>an</a:t>
            </a:r>
            <a:r>
              <a:rPr dirty="0" sz="2800" spc="-300">
                <a:latin typeface="Arial"/>
                <a:cs typeface="Arial"/>
              </a:rPr>
              <a:t> </a:t>
            </a:r>
            <a:r>
              <a:rPr dirty="0" sz="2800" spc="-105">
                <a:latin typeface="Arial"/>
                <a:cs typeface="Arial"/>
              </a:rPr>
              <a:t>organization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45">
                <a:latin typeface="Arial"/>
                <a:cs typeface="Arial"/>
              </a:rPr>
              <a:t>information </a:t>
            </a:r>
            <a:r>
              <a:rPr dirty="0" sz="2800" spc="-95">
                <a:latin typeface="Arial"/>
                <a:cs typeface="Arial"/>
              </a:rPr>
              <a:t>security </a:t>
            </a:r>
            <a:r>
              <a:rPr dirty="0" sz="2800" spc="-145">
                <a:latin typeface="Arial"/>
                <a:cs typeface="Arial"/>
              </a:rPr>
              <a:t>is </a:t>
            </a:r>
            <a:r>
              <a:rPr dirty="0" sz="2800" spc="-70">
                <a:latin typeface="Arial"/>
                <a:cs typeface="Arial"/>
              </a:rPr>
              <a:t>about </a:t>
            </a:r>
            <a:r>
              <a:rPr dirty="0" sz="2800" spc="-75">
                <a:latin typeface="Arial"/>
                <a:cs typeface="Arial"/>
              </a:rPr>
              <a:t>how </a:t>
            </a:r>
            <a:r>
              <a:rPr dirty="0" sz="2800" spc="20">
                <a:latin typeface="Arial"/>
                <a:cs typeface="Arial"/>
              </a:rPr>
              <a:t>to </a:t>
            </a:r>
            <a:r>
              <a:rPr dirty="0" sz="2800" spc="-80">
                <a:latin typeface="Arial"/>
                <a:cs typeface="Arial"/>
              </a:rPr>
              <a:t>prevent</a:t>
            </a:r>
            <a:r>
              <a:rPr dirty="0" sz="2800" spc="-565">
                <a:latin typeface="Arial"/>
                <a:cs typeface="Arial"/>
              </a:rPr>
              <a:t> </a:t>
            </a:r>
            <a:r>
              <a:rPr dirty="0" sz="2800" spc="-125">
                <a:latin typeface="Arial"/>
                <a:cs typeface="Arial"/>
              </a:rPr>
              <a:t>attacks,  </a:t>
            </a:r>
            <a:r>
              <a:rPr dirty="0" sz="2800" spc="-25">
                <a:latin typeface="Arial"/>
                <a:cs typeface="Arial"/>
              </a:rPr>
              <a:t>or </a:t>
            </a:r>
            <a:r>
              <a:rPr dirty="0" sz="2800" spc="-75">
                <a:latin typeface="Arial"/>
                <a:cs typeface="Arial"/>
              </a:rPr>
              <a:t>failing </a:t>
            </a:r>
            <a:r>
              <a:rPr dirty="0" sz="2800" spc="-20">
                <a:latin typeface="Arial"/>
                <a:cs typeface="Arial"/>
              </a:rPr>
              <a:t>that, </a:t>
            </a:r>
            <a:r>
              <a:rPr dirty="0" sz="2800" spc="20">
                <a:latin typeface="Arial"/>
                <a:cs typeface="Arial"/>
              </a:rPr>
              <a:t>to </a:t>
            </a:r>
            <a:r>
              <a:rPr dirty="0" sz="2800" spc="-65">
                <a:latin typeface="Arial"/>
                <a:cs typeface="Arial"/>
              </a:rPr>
              <a:t>detect </a:t>
            </a:r>
            <a:r>
              <a:rPr dirty="0" sz="2800" spc="-130">
                <a:latin typeface="Arial"/>
                <a:cs typeface="Arial"/>
              </a:rPr>
              <a:t>attacks </a:t>
            </a:r>
            <a:r>
              <a:rPr dirty="0" sz="2800" spc="-90">
                <a:latin typeface="Arial"/>
                <a:cs typeface="Arial"/>
              </a:rPr>
              <a:t>on </a:t>
            </a:r>
            <a:r>
              <a:rPr dirty="0" sz="2800" spc="-50">
                <a:latin typeface="Arial"/>
                <a:cs typeface="Arial"/>
              </a:rPr>
              <a:t>information-  </a:t>
            </a:r>
            <a:r>
              <a:rPr dirty="0" sz="2800" spc="-180">
                <a:latin typeface="Arial"/>
                <a:cs typeface="Arial"/>
              </a:rPr>
              <a:t>based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19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often </a:t>
            </a:r>
            <a:r>
              <a:rPr dirty="0" sz="2800" spc="-20" i="1">
                <a:latin typeface="Arial"/>
                <a:cs typeface="Arial"/>
              </a:rPr>
              <a:t>threat </a:t>
            </a:r>
            <a:r>
              <a:rPr dirty="0" sz="2800" spc="35">
                <a:latin typeface="Arial"/>
                <a:cs typeface="Arial"/>
              </a:rPr>
              <a:t>&amp; </a:t>
            </a:r>
            <a:r>
              <a:rPr dirty="0" sz="2800" spc="-65" i="1">
                <a:latin typeface="Arial"/>
                <a:cs typeface="Arial"/>
              </a:rPr>
              <a:t>attack </a:t>
            </a:r>
            <a:r>
              <a:rPr dirty="0" sz="2800" spc="-170">
                <a:latin typeface="Arial"/>
                <a:cs typeface="Arial"/>
              </a:rPr>
              <a:t>used </a:t>
            </a:r>
            <a:r>
              <a:rPr dirty="0" sz="2800" spc="20">
                <a:latin typeface="Arial"/>
                <a:cs typeface="Arial"/>
              </a:rPr>
              <a:t>to</a:t>
            </a:r>
            <a:r>
              <a:rPr dirty="0" sz="2800" spc="-540">
                <a:latin typeface="Arial"/>
                <a:cs typeface="Arial"/>
              </a:rPr>
              <a:t> </a:t>
            </a:r>
            <a:r>
              <a:rPr dirty="0" sz="2800" spc="-145">
                <a:latin typeface="Arial"/>
                <a:cs typeface="Arial"/>
              </a:rPr>
              <a:t>mean </a:t>
            </a:r>
            <a:r>
              <a:rPr dirty="0" sz="2800" spc="-204">
                <a:latin typeface="Arial"/>
                <a:cs typeface="Arial"/>
              </a:rPr>
              <a:t>same </a:t>
            </a:r>
            <a:r>
              <a:rPr dirty="0" sz="2800" spc="-55">
                <a:latin typeface="Arial"/>
                <a:cs typeface="Arial"/>
              </a:rPr>
              <a:t>thing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75">
                <a:latin typeface="Arial"/>
                <a:cs typeface="Arial"/>
              </a:rPr>
              <a:t>have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65">
                <a:latin typeface="Arial"/>
                <a:cs typeface="Arial"/>
              </a:rPr>
              <a:t>wide </a:t>
            </a:r>
            <a:r>
              <a:rPr dirty="0" sz="2800" spc="-155">
                <a:latin typeface="Arial"/>
                <a:cs typeface="Arial"/>
              </a:rPr>
              <a:t>range </a:t>
            </a:r>
            <a:r>
              <a:rPr dirty="0" sz="2800" spc="-10">
                <a:latin typeface="Arial"/>
                <a:cs typeface="Arial"/>
              </a:rPr>
              <a:t>of</a:t>
            </a:r>
            <a:r>
              <a:rPr dirty="0" sz="2800" spc="-130">
                <a:latin typeface="Arial"/>
                <a:cs typeface="Arial"/>
              </a:rPr>
              <a:t> attacks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85">
                <a:latin typeface="Arial"/>
                <a:cs typeface="Arial"/>
              </a:rPr>
              <a:t>can </a:t>
            </a:r>
            <a:r>
              <a:rPr dirty="0" sz="2800" spc="-140">
                <a:latin typeface="Arial"/>
                <a:cs typeface="Arial"/>
              </a:rPr>
              <a:t>focus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125">
                <a:latin typeface="Arial"/>
                <a:cs typeface="Arial"/>
              </a:rPr>
              <a:t>generic </a:t>
            </a:r>
            <a:r>
              <a:rPr dirty="0" sz="2800" spc="-110">
                <a:latin typeface="Arial"/>
                <a:cs typeface="Arial"/>
              </a:rPr>
              <a:t>types </a:t>
            </a:r>
            <a:r>
              <a:rPr dirty="0" sz="2800" spc="-10">
                <a:latin typeface="Arial"/>
                <a:cs typeface="Arial"/>
              </a:rPr>
              <a:t>of</a:t>
            </a:r>
            <a:r>
              <a:rPr dirty="0" sz="2800" spc="-290">
                <a:latin typeface="Arial"/>
                <a:cs typeface="Arial"/>
              </a:rPr>
              <a:t> </a:t>
            </a:r>
            <a:r>
              <a:rPr dirty="0" sz="2800" spc="-130">
                <a:latin typeface="Arial"/>
                <a:cs typeface="Arial"/>
              </a:rPr>
              <a:t>attacks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dirty="0" sz="2400" spc="-155">
                <a:latin typeface="Arial"/>
                <a:cs typeface="Arial"/>
              </a:rPr>
              <a:t>passive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85">
                <a:latin typeface="Arial"/>
                <a:cs typeface="Arial"/>
              </a:rPr>
              <a:t>active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738" y="461594"/>
            <a:ext cx="34315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65"/>
              <a:t>Passive</a:t>
            </a:r>
            <a:r>
              <a:rPr dirty="0" sz="4400" spc="-300"/>
              <a:t> </a:t>
            </a:r>
            <a:r>
              <a:rPr dirty="0" sz="4400" spc="-215"/>
              <a:t>Attacks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74346" y="1943116"/>
            <a:ext cx="7754411" cy="3892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085" y="461594"/>
            <a:ext cx="31959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65"/>
              <a:t>Active</a:t>
            </a:r>
            <a:r>
              <a:rPr dirty="0" sz="4400" spc="-290"/>
              <a:t> </a:t>
            </a:r>
            <a:r>
              <a:rPr dirty="0" sz="4400" spc="-215"/>
              <a:t>Attacks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57203" y="1977272"/>
            <a:ext cx="7748700" cy="389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822" y="461594"/>
            <a:ext cx="36074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90"/>
              <a:t>Security</a:t>
            </a:r>
            <a:r>
              <a:rPr dirty="0" sz="4400" spc="-325"/>
              <a:t> </a:t>
            </a:r>
            <a:r>
              <a:rPr dirty="0" sz="4400" spc="-265"/>
              <a:t>Service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444" y="1686890"/>
            <a:ext cx="7385050" cy="3650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69215" indent="-286385">
              <a:lnSpc>
                <a:spcPct val="100000"/>
              </a:lnSpc>
              <a:spcBef>
                <a:spcPts val="95"/>
              </a:spcBef>
              <a:buChar char="–"/>
              <a:tabLst>
                <a:tab pos="299720" algn="l"/>
              </a:tabLst>
            </a:pPr>
            <a:r>
              <a:rPr dirty="0" sz="2800" spc="-150">
                <a:latin typeface="Arial"/>
                <a:cs typeface="Arial"/>
              </a:rPr>
              <a:t>enhance </a:t>
            </a:r>
            <a:r>
              <a:rPr dirty="0" sz="2800" spc="-95">
                <a:latin typeface="Arial"/>
                <a:cs typeface="Arial"/>
              </a:rPr>
              <a:t>security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110">
                <a:latin typeface="Arial"/>
                <a:cs typeface="Arial"/>
              </a:rPr>
              <a:t>data </a:t>
            </a:r>
            <a:r>
              <a:rPr dirty="0" sz="2800" spc="-155">
                <a:latin typeface="Arial"/>
                <a:cs typeface="Arial"/>
              </a:rPr>
              <a:t>processing </a:t>
            </a:r>
            <a:r>
              <a:rPr dirty="0" sz="2800" spc="-190">
                <a:latin typeface="Arial"/>
                <a:cs typeface="Arial"/>
              </a:rPr>
              <a:t>systems </a:t>
            </a:r>
            <a:r>
              <a:rPr dirty="0" sz="2800" spc="-135">
                <a:latin typeface="Arial"/>
                <a:cs typeface="Arial"/>
              </a:rPr>
              <a:t>and  </a:t>
            </a:r>
            <a:r>
              <a:rPr dirty="0" sz="2800" spc="-45">
                <a:latin typeface="Arial"/>
                <a:cs typeface="Arial"/>
              </a:rPr>
              <a:t>information </a:t>
            </a:r>
            <a:r>
              <a:rPr dirty="0" sz="2800" spc="-114">
                <a:latin typeface="Arial"/>
                <a:cs typeface="Arial"/>
              </a:rPr>
              <a:t>transfers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155">
                <a:latin typeface="Arial"/>
                <a:cs typeface="Arial"/>
              </a:rPr>
              <a:t>an</a:t>
            </a:r>
            <a:r>
              <a:rPr dirty="0" sz="2800" spc="-405">
                <a:latin typeface="Arial"/>
                <a:cs typeface="Arial"/>
              </a:rPr>
              <a:t> </a:t>
            </a:r>
            <a:r>
              <a:rPr dirty="0" sz="2800" spc="-105">
                <a:latin typeface="Arial"/>
                <a:cs typeface="Arial"/>
              </a:rPr>
              <a:t>organization</a:t>
            </a:r>
            <a:endParaRPr sz="2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dirty="0" sz="2800" spc="-75">
                <a:latin typeface="Arial"/>
                <a:cs typeface="Arial"/>
              </a:rPr>
              <a:t>intended </a:t>
            </a:r>
            <a:r>
              <a:rPr dirty="0" sz="2800" spc="20">
                <a:latin typeface="Arial"/>
                <a:cs typeface="Arial"/>
              </a:rPr>
              <a:t>to </a:t>
            </a:r>
            <a:r>
              <a:rPr dirty="0" sz="2800" spc="-80">
                <a:latin typeface="Arial"/>
                <a:cs typeface="Arial"/>
              </a:rPr>
              <a:t>counter </a:t>
            </a:r>
            <a:r>
              <a:rPr dirty="0" sz="2800" spc="-95">
                <a:latin typeface="Arial"/>
                <a:cs typeface="Arial"/>
              </a:rPr>
              <a:t>security</a:t>
            </a:r>
            <a:r>
              <a:rPr dirty="0" sz="2800" spc="-415">
                <a:latin typeface="Arial"/>
                <a:cs typeface="Arial"/>
              </a:rPr>
              <a:t> </a:t>
            </a:r>
            <a:r>
              <a:rPr dirty="0" sz="2800" spc="-130">
                <a:latin typeface="Arial"/>
                <a:cs typeface="Arial"/>
              </a:rPr>
              <a:t>attacks</a:t>
            </a:r>
            <a:endParaRPr sz="2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dirty="0" sz="2800" spc="-150">
                <a:latin typeface="Arial"/>
                <a:cs typeface="Arial"/>
              </a:rPr>
              <a:t>using </a:t>
            </a:r>
            <a:r>
              <a:rPr dirty="0" sz="2800" spc="-120">
                <a:latin typeface="Arial"/>
                <a:cs typeface="Arial"/>
              </a:rPr>
              <a:t>one </a:t>
            </a:r>
            <a:r>
              <a:rPr dirty="0" sz="2800" spc="-25">
                <a:latin typeface="Arial"/>
                <a:cs typeface="Arial"/>
              </a:rPr>
              <a:t>or </a:t>
            </a:r>
            <a:r>
              <a:rPr dirty="0" sz="2800" spc="-90">
                <a:latin typeface="Arial"/>
                <a:cs typeface="Arial"/>
              </a:rPr>
              <a:t>more </a:t>
            </a:r>
            <a:r>
              <a:rPr dirty="0" sz="2800" spc="-95">
                <a:latin typeface="Arial"/>
                <a:cs typeface="Arial"/>
              </a:rPr>
              <a:t>security</a:t>
            </a:r>
            <a:r>
              <a:rPr dirty="0" sz="2800" spc="-330">
                <a:latin typeface="Arial"/>
                <a:cs typeface="Arial"/>
              </a:rPr>
              <a:t> </a:t>
            </a:r>
            <a:r>
              <a:rPr dirty="0" sz="2800" spc="-160">
                <a:latin typeface="Arial"/>
                <a:cs typeface="Arial"/>
              </a:rPr>
              <a:t>mechanisms</a:t>
            </a:r>
            <a:endParaRPr sz="2800">
              <a:latin typeface="Arial"/>
              <a:cs typeface="Arial"/>
            </a:endParaRPr>
          </a:p>
          <a:p>
            <a:pPr marL="299085" marR="454659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299720" algn="l"/>
              </a:tabLst>
            </a:pPr>
            <a:r>
              <a:rPr dirty="0" sz="2800" spc="-30">
                <a:latin typeface="Arial"/>
                <a:cs typeface="Arial"/>
              </a:rPr>
              <a:t>often </a:t>
            </a:r>
            <a:r>
              <a:rPr dirty="0" sz="2800" spc="-105">
                <a:latin typeface="Arial"/>
                <a:cs typeface="Arial"/>
              </a:rPr>
              <a:t>replicates </a:t>
            </a:r>
            <a:r>
              <a:rPr dirty="0" sz="2800" spc="-75">
                <a:latin typeface="Arial"/>
                <a:cs typeface="Arial"/>
              </a:rPr>
              <a:t>functions normally</a:t>
            </a:r>
            <a:r>
              <a:rPr dirty="0" sz="2800" spc="-365">
                <a:latin typeface="Arial"/>
                <a:cs typeface="Arial"/>
              </a:rPr>
              <a:t> </a:t>
            </a:r>
            <a:r>
              <a:rPr dirty="0" sz="2800" spc="-150">
                <a:latin typeface="Arial"/>
                <a:cs typeface="Arial"/>
              </a:rPr>
              <a:t>associated  </a:t>
            </a:r>
            <a:r>
              <a:rPr dirty="0" sz="2800" spc="15">
                <a:latin typeface="Arial"/>
                <a:cs typeface="Arial"/>
              </a:rPr>
              <a:t>with </a:t>
            </a:r>
            <a:r>
              <a:rPr dirty="0" sz="2800" spc="-145">
                <a:latin typeface="Arial"/>
                <a:cs typeface="Arial"/>
              </a:rPr>
              <a:t>physical</a:t>
            </a:r>
            <a:r>
              <a:rPr dirty="0" sz="2800" spc="-310">
                <a:latin typeface="Arial"/>
                <a:cs typeface="Arial"/>
              </a:rPr>
              <a:t> </a:t>
            </a:r>
            <a:r>
              <a:rPr dirty="0" sz="2800" spc="-114">
                <a:latin typeface="Arial"/>
                <a:cs typeface="Arial"/>
              </a:rPr>
              <a:t>documents</a:t>
            </a:r>
            <a:endParaRPr sz="2800">
              <a:latin typeface="Arial"/>
              <a:cs typeface="Arial"/>
            </a:endParaRPr>
          </a:p>
          <a:p>
            <a:pPr lvl="1" marL="697865" marR="508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698500" algn="l"/>
              </a:tabLst>
            </a:pPr>
            <a:r>
              <a:rPr dirty="0" sz="2400" spc="-70">
                <a:latin typeface="Arial"/>
                <a:cs typeface="Arial"/>
              </a:rPr>
              <a:t>which, </a:t>
            </a:r>
            <a:r>
              <a:rPr dirty="0" sz="2400" spc="-10">
                <a:latin typeface="Arial"/>
                <a:cs typeface="Arial"/>
              </a:rPr>
              <a:t>for </a:t>
            </a:r>
            <a:r>
              <a:rPr dirty="0" sz="2400" spc="-114">
                <a:latin typeface="Arial"/>
                <a:cs typeface="Arial"/>
              </a:rPr>
              <a:t>example, </a:t>
            </a:r>
            <a:r>
              <a:rPr dirty="0" sz="2400" spc="-150">
                <a:latin typeface="Arial"/>
                <a:cs typeface="Arial"/>
              </a:rPr>
              <a:t>have </a:t>
            </a:r>
            <a:r>
              <a:rPr dirty="0" sz="2400" spc="-110">
                <a:latin typeface="Arial"/>
                <a:cs typeface="Arial"/>
              </a:rPr>
              <a:t>signatures, </a:t>
            </a:r>
            <a:r>
              <a:rPr dirty="0" sz="2400" spc="-105">
                <a:latin typeface="Arial"/>
                <a:cs typeface="Arial"/>
              </a:rPr>
              <a:t>dates; </a:t>
            </a:r>
            <a:r>
              <a:rPr dirty="0" sz="2400" spc="-110">
                <a:latin typeface="Arial"/>
                <a:cs typeface="Arial"/>
              </a:rPr>
              <a:t>need  </a:t>
            </a:r>
            <a:r>
              <a:rPr dirty="0" sz="2400" spc="-40">
                <a:latin typeface="Arial"/>
                <a:cs typeface="Arial"/>
              </a:rPr>
              <a:t>protection </a:t>
            </a:r>
            <a:r>
              <a:rPr dirty="0" sz="2400" spc="-25">
                <a:latin typeface="Arial"/>
                <a:cs typeface="Arial"/>
              </a:rPr>
              <a:t>from </a:t>
            </a:r>
            <a:r>
              <a:rPr dirty="0" sz="2400" spc="-105">
                <a:latin typeface="Arial"/>
                <a:cs typeface="Arial"/>
              </a:rPr>
              <a:t>disclosure, </a:t>
            </a:r>
            <a:r>
              <a:rPr dirty="0" sz="2400" spc="-65">
                <a:latin typeface="Arial"/>
                <a:cs typeface="Arial"/>
              </a:rPr>
              <a:t>tampering, </a:t>
            </a:r>
            <a:r>
              <a:rPr dirty="0" sz="2400" spc="-20">
                <a:latin typeface="Arial"/>
                <a:cs typeface="Arial"/>
              </a:rPr>
              <a:t>or</a:t>
            </a:r>
            <a:r>
              <a:rPr dirty="0" sz="2400" spc="-445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destruction;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6713" y="461594"/>
            <a:ext cx="38265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90"/>
              <a:t>Security</a:t>
            </a:r>
            <a:r>
              <a:rPr dirty="0" sz="4400" spc="-335"/>
              <a:t> </a:t>
            </a:r>
            <a:r>
              <a:rPr dirty="0" sz="4400" spc="-290"/>
              <a:t>Services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83412"/>
            <a:ext cx="8004809" cy="443357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80">
                <a:latin typeface="Arial"/>
                <a:cs typeface="Arial"/>
              </a:rPr>
              <a:t>X.800:</a:t>
            </a:r>
            <a:endParaRPr sz="3200">
              <a:latin typeface="Arial"/>
              <a:cs typeface="Arial"/>
            </a:endParaRPr>
          </a:p>
          <a:p>
            <a:pPr marL="756285" marR="739140" indent="-287020">
              <a:lnSpc>
                <a:spcPct val="90000"/>
              </a:lnSpc>
              <a:spcBef>
                <a:spcPts val="690"/>
              </a:spcBef>
            </a:pPr>
            <a:r>
              <a:rPr dirty="0" sz="2800" spc="-30">
                <a:latin typeface="Arial"/>
                <a:cs typeface="Arial"/>
              </a:rPr>
              <a:t>“a </a:t>
            </a:r>
            <a:r>
              <a:rPr dirty="0" sz="2800" spc="-140">
                <a:latin typeface="Arial"/>
                <a:cs typeface="Arial"/>
              </a:rPr>
              <a:t>service </a:t>
            </a:r>
            <a:r>
              <a:rPr dirty="0" sz="2800" spc="-90">
                <a:latin typeface="Arial"/>
                <a:cs typeface="Arial"/>
              </a:rPr>
              <a:t>provided </a:t>
            </a:r>
            <a:r>
              <a:rPr dirty="0" sz="2800" spc="-125">
                <a:latin typeface="Arial"/>
                <a:cs typeface="Arial"/>
              </a:rPr>
              <a:t>by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60">
                <a:latin typeface="Arial"/>
                <a:cs typeface="Arial"/>
              </a:rPr>
              <a:t>protocol </a:t>
            </a:r>
            <a:r>
              <a:rPr dirty="0" sz="2800" spc="-114">
                <a:latin typeface="Arial"/>
                <a:cs typeface="Arial"/>
              </a:rPr>
              <a:t>layer </a:t>
            </a:r>
            <a:r>
              <a:rPr dirty="0" sz="2800" spc="-10">
                <a:latin typeface="Arial"/>
                <a:cs typeface="Arial"/>
              </a:rPr>
              <a:t>of  </a:t>
            </a:r>
            <a:r>
              <a:rPr dirty="0" sz="2800" spc="-105">
                <a:latin typeface="Arial"/>
                <a:cs typeface="Arial"/>
              </a:rPr>
              <a:t>communicating </a:t>
            </a:r>
            <a:r>
              <a:rPr dirty="0" sz="2800" spc="-114">
                <a:latin typeface="Arial"/>
                <a:cs typeface="Arial"/>
              </a:rPr>
              <a:t>open </a:t>
            </a:r>
            <a:r>
              <a:rPr dirty="0" sz="2800" spc="-175">
                <a:latin typeface="Arial"/>
                <a:cs typeface="Arial"/>
              </a:rPr>
              <a:t>systems, </a:t>
            </a:r>
            <a:r>
              <a:rPr dirty="0" sz="2800" spc="-80">
                <a:latin typeface="Arial"/>
                <a:cs typeface="Arial"/>
              </a:rPr>
              <a:t>which </a:t>
            </a:r>
            <a:r>
              <a:rPr dirty="0" sz="2800" spc="-165">
                <a:latin typeface="Arial"/>
                <a:cs typeface="Arial"/>
              </a:rPr>
              <a:t>ensures  </a:t>
            </a:r>
            <a:r>
              <a:rPr dirty="0" sz="2800" spc="-120">
                <a:latin typeface="Arial"/>
                <a:cs typeface="Arial"/>
              </a:rPr>
              <a:t>adequate </a:t>
            </a:r>
            <a:r>
              <a:rPr dirty="0" sz="2800" spc="-95">
                <a:latin typeface="Arial"/>
                <a:cs typeface="Arial"/>
              </a:rPr>
              <a:t>security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190">
                <a:latin typeface="Arial"/>
                <a:cs typeface="Arial"/>
              </a:rPr>
              <a:t>systems </a:t>
            </a:r>
            <a:r>
              <a:rPr dirty="0" sz="2800" spc="-25">
                <a:latin typeface="Arial"/>
                <a:cs typeface="Arial"/>
              </a:rPr>
              <a:t>or </a:t>
            </a:r>
            <a:r>
              <a:rPr dirty="0" sz="2800" spc="-10">
                <a:latin typeface="Arial"/>
                <a:cs typeface="Arial"/>
              </a:rPr>
              <a:t>of</a:t>
            </a:r>
            <a:r>
              <a:rPr dirty="0" sz="2800" spc="-515">
                <a:latin typeface="Arial"/>
                <a:cs typeface="Arial"/>
              </a:rPr>
              <a:t> </a:t>
            </a:r>
            <a:r>
              <a:rPr dirty="0" sz="2800" spc="-11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ts val="3025"/>
              </a:lnSpc>
            </a:pPr>
            <a:r>
              <a:rPr dirty="0" sz="2800" spc="-80">
                <a:latin typeface="Arial"/>
                <a:cs typeface="Arial"/>
              </a:rPr>
              <a:t>transfers”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560">
                <a:latin typeface="Arial"/>
                <a:cs typeface="Arial"/>
              </a:rPr>
              <a:t>RFC </a:t>
            </a:r>
            <a:r>
              <a:rPr dirty="0" sz="3200" spc="-160">
                <a:latin typeface="Arial"/>
                <a:cs typeface="Arial"/>
              </a:rPr>
              <a:t>2828 </a:t>
            </a:r>
            <a:r>
              <a:rPr dirty="0" sz="3200" spc="-35">
                <a:latin typeface="Arial"/>
                <a:cs typeface="Arial"/>
              </a:rPr>
              <a:t>(internet </a:t>
            </a:r>
            <a:r>
              <a:rPr dirty="0" sz="3200" spc="-140">
                <a:latin typeface="Arial"/>
                <a:cs typeface="Arial"/>
              </a:rPr>
              <a:t>Security</a:t>
            </a:r>
            <a:r>
              <a:rPr dirty="0" sz="3200" spc="-254">
                <a:latin typeface="Arial"/>
                <a:cs typeface="Arial"/>
              </a:rPr>
              <a:t> </a:t>
            </a:r>
            <a:r>
              <a:rPr dirty="0" sz="3200" spc="-175">
                <a:latin typeface="Arial"/>
                <a:cs typeface="Arial"/>
              </a:rPr>
              <a:t>Glossary):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lnSpc>
                <a:spcPct val="90000"/>
              </a:lnSpc>
              <a:spcBef>
                <a:spcPts val="690"/>
              </a:spcBef>
            </a:pPr>
            <a:r>
              <a:rPr dirty="0" sz="2800" spc="-30">
                <a:latin typeface="Arial"/>
                <a:cs typeface="Arial"/>
              </a:rPr>
              <a:t>“a </a:t>
            </a:r>
            <a:r>
              <a:rPr dirty="0" sz="2800" spc="-155">
                <a:latin typeface="Arial"/>
                <a:cs typeface="Arial"/>
              </a:rPr>
              <a:t>processing </a:t>
            </a:r>
            <a:r>
              <a:rPr dirty="0" sz="2800" spc="-25">
                <a:latin typeface="Arial"/>
                <a:cs typeface="Arial"/>
              </a:rPr>
              <a:t>or </a:t>
            </a:r>
            <a:r>
              <a:rPr dirty="0" sz="2800" spc="-95">
                <a:latin typeface="Arial"/>
                <a:cs typeface="Arial"/>
              </a:rPr>
              <a:t>communication </a:t>
            </a:r>
            <a:r>
              <a:rPr dirty="0" sz="2800" spc="-135">
                <a:latin typeface="Arial"/>
                <a:cs typeface="Arial"/>
              </a:rPr>
              <a:t>service </a:t>
            </a:r>
            <a:r>
              <a:rPr dirty="0" sz="2800" spc="-90">
                <a:latin typeface="Arial"/>
                <a:cs typeface="Arial"/>
              </a:rPr>
              <a:t>provided</a:t>
            </a:r>
            <a:r>
              <a:rPr dirty="0" sz="2800" spc="-325">
                <a:latin typeface="Arial"/>
                <a:cs typeface="Arial"/>
              </a:rPr>
              <a:t> </a:t>
            </a:r>
            <a:r>
              <a:rPr dirty="0" sz="2800" spc="-125">
                <a:latin typeface="Arial"/>
                <a:cs typeface="Arial"/>
              </a:rPr>
              <a:t>by 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70">
                <a:latin typeface="Arial"/>
                <a:cs typeface="Arial"/>
              </a:rPr>
              <a:t>system </a:t>
            </a:r>
            <a:r>
              <a:rPr dirty="0" sz="2800" spc="20">
                <a:latin typeface="Arial"/>
                <a:cs typeface="Arial"/>
              </a:rPr>
              <a:t>to </a:t>
            </a:r>
            <a:r>
              <a:rPr dirty="0" sz="2800" spc="-140">
                <a:latin typeface="Arial"/>
                <a:cs typeface="Arial"/>
              </a:rPr>
              <a:t>give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14">
                <a:latin typeface="Arial"/>
                <a:cs typeface="Arial"/>
              </a:rPr>
              <a:t>specific </a:t>
            </a:r>
            <a:r>
              <a:rPr dirty="0" sz="2800" spc="-75">
                <a:latin typeface="Arial"/>
                <a:cs typeface="Arial"/>
              </a:rPr>
              <a:t>kind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45">
                <a:latin typeface="Arial"/>
                <a:cs typeface="Arial"/>
              </a:rPr>
              <a:t>protection </a:t>
            </a:r>
            <a:r>
              <a:rPr dirty="0" sz="2800" spc="20">
                <a:latin typeface="Arial"/>
                <a:cs typeface="Arial"/>
              </a:rPr>
              <a:t>to  </a:t>
            </a:r>
            <a:r>
              <a:rPr dirty="0" sz="2800" spc="-170">
                <a:latin typeface="Arial"/>
                <a:cs typeface="Arial"/>
              </a:rPr>
              <a:t>system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-110">
                <a:latin typeface="Arial"/>
                <a:cs typeface="Arial"/>
              </a:rPr>
              <a:t>resources”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460" y="461594"/>
            <a:ext cx="55753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90"/>
              <a:t>Security </a:t>
            </a:r>
            <a:r>
              <a:rPr dirty="0" sz="4400" spc="-290"/>
              <a:t>Services</a:t>
            </a:r>
            <a:r>
              <a:rPr dirty="0" sz="4400" spc="-355"/>
              <a:t> </a:t>
            </a:r>
            <a:r>
              <a:rPr dirty="0" sz="4400" spc="-245"/>
              <a:t>(X.800)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8018"/>
            <a:ext cx="7887334" cy="42506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66040" indent="-3429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55" b="1">
                <a:latin typeface="Trebuchet MS"/>
                <a:cs typeface="Trebuchet MS"/>
              </a:rPr>
              <a:t>Authentication </a:t>
            </a:r>
            <a:r>
              <a:rPr dirty="0" sz="2800" spc="-80">
                <a:latin typeface="Arial"/>
                <a:cs typeface="Arial"/>
              </a:rPr>
              <a:t>- </a:t>
            </a:r>
            <a:r>
              <a:rPr dirty="0" sz="2800" spc="-185">
                <a:latin typeface="Arial"/>
                <a:cs typeface="Arial"/>
              </a:rPr>
              <a:t>assurance </a:t>
            </a:r>
            <a:r>
              <a:rPr dirty="0" sz="2800" spc="-5">
                <a:latin typeface="Arial"/>
                <a:cs typeface="Arial"/>
              </a:rPr>
              <a:t>that </a:t>
            </a:r>
            <a:r>
              <a:rPr dirty="0" sz="2800" spc="-35">
                <a:latin typeface="Arial"/>
                <a:cs typeface="Arial"/>
              </a:rPr>
              <a:t>the</a:t>
            </a:r>
            <a:r>
              <a:rPr dirty="0" sz="2800" spc="-270">
                <a:latin typeface="Arial"/>
                <a:cs typeface="Arial"/>
              </a:rPr>
              <a:t> </a:t>
            </a:r>
            <a:r>
              <a:rPr dirty="0" sz="2800" spc="-110">
                <a:latin typeface="Arial"/>
                <a:cs typeface="Arial"/>
              </a:rPr>
              <a:t>communicating  </a:t>
            </a:r>
            <a:r>
              <a:rPr dirty="0" sz="2800" spc="-20">
                <a:latin typeface="Arial"/>
                <a:cs typeface="Arial"/>
              </a:rPr>
              <a:t>entity </a:t>
            </a:r>
            <a:r>
              <a:rPr dirty="0" sz="2800" spc="-150">
                <a:latin typeface="Arial"/>
                <a:cs typeface="Arial"/>
              </a:rPr>
              <a:t>is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120">
                <a:latin typeface="Arial"/>
                <a:cs typeface="Arial"/>
              </a:rPr>
              <a:t>one</a:t>
            </a:r>
            <a:r>
              <a:rPr dirty="0" sz="2800" spc="-375">
                <a:latin typeface="Arial"/>
                <a:cs typeface="Arial"/>
              </a:rPr>
              <a:t> </a:t>
            </a:r>
            <a:r>
              <a:rPr dirty="0" sz="2800" spc="-110">
                <a:latin typeface="Arial"/>
                <a:cs typeface="Arial"/>
              </a:rPr>
              <a:t>claimed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3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70" b="1">
                <a:latin typeface="Trebuchet MS"/>
                <a:cs typeface="Trebuchet MS"/>
              </a:rPr>
              <a:t>Access </a:t>
            </a:r>
            <a:r>
              <a:rPr dirty="0" sz="2800" spc="-160" b="1">
                <a:latin typeface="Trebuchet MS"/>
                <a:cs typeface="Trebuchet MS"/>
              </a:rPr>
              <a:t>Control </a:t>
            </a:r>
            <a:r>
              <a:rPr dirty="0" sz="2800" spc="-80">
                <a:latin typeface="Arial"/>
                <a:cs typeface="Arial"/>
              </a:rPr>
              <a:t>- </a:t>
            </a:r>
            <a:r>
              <a:rPr dirty="0" sz="2800" spc="-75">
                <a:latin typeface="Arial"/>
                <a:cs typeface="Arial"/>
              </a:rPr>
              <a:t>prevention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95">
                <a:latin typeface="Arial"/>
                <a:cs typeface="Arial"/>
              </a:rPr>
              <a:t>unauthorized</a:t>
            </a:r>
            <a:r>
              <a:rPr dirty="0" sz="2800" spc="-500">
                <a:latin typeface="Arial"/>
                <a:cs typeface="Arial"/>
              </a:rPr>
              <a:t> </a:t>
            </a:r>
            <a:r>
              <a:rPr dirty="0" sz="2800" spc="-195">
                <a:latin typeface="Arial"/>
                <a:cs typeface="Arial"/>
              </a:rPr>
              <a:t>use 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 spc="-305">
                <a:latin typeface="Arial"/>
                <a:cs typeface="Arial"/>
              </a:rPr>
              <a:t> </a:t>
            </a:r>
            <a:r>
              <a:rPr dirty="0" sz="2800" spc="-130">
                <a:latin typeface="Arial"/>
                <a:cs typeface="Arial"/>
              </a:rPr>
              <a:t>resource</a:t>
            </a:r>
            <a:endParaRPr sz="2800">
              <a:latin typeface="Arial"/>
              <a:cs typeface="Arial"/>
            </a:endParaRPr>
          </a:p>
          <a:p>
            <a:pPr marL="355600" marR="930910" indent="-342900">
              <a:lnSpc>
                <a:spcPts val="302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14" b="1">
                <a:latin typeface="Trebuchet MS"/>
                <a:cs typeface="Trebuchet MS"/>
              </a:rPr>
              <a:t>Data </a:t>
            </a:r>
            <a:r>
              <a:rPr dirty="0" sz="2800" spc="-160" b="1">
                <a:latin typeface="Trebuchet MS"/>
                <a:cs typeface="Trebuchet MS"/>
              </a:rPr>
              <a:t>Confidentiality </a:t>
            </a:r>
            <a:r>
              <a:rPr dirty="0" sz="2800" spc="-60">
                <a:latin typeface="Arial"/>
                <a:cs typeface="Arial"/>
              </a:rPr>
              <a:t>–protection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114">
                <a:latin typeface="Arial"/>
                <a:cs typeface="Arial"/>
              </a:rPr>
              <a:t>data</a:t>
            </a:r>
            <a:r>
              <a:rPr dirty="0" sz="2800" spc="-375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from  </a:t>
            </a:r>
            <a:r>
              <a:rPr dirty="0" sz="2800" spc="-95">
                <a:latin typeface="Arial"/>
                <a:cs typeface="Arial"/>
              </a:rPr>
              <a:t>unauthorized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 spc="-130">
                <a:latin typeface="Arial"/>
                <a:cs typeface="Arial"/>
              </a:rPr>
              <a:t>disclosure</a:t>
            </a:r>
            <a:endParaRPr sz="2800">
              <a:latin typeface="Arial"/>
              <a:cs typeface="Arial"/>
            </a:endParaRPr>
          </a:p>
          <a:p>
            <a:pPr marL="355600" marR="396875" indent="-342900">
              <a:lnSpc>
                <a:spcPts val="302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14" b="1">
                <a:latin typeface="Trebuchet MS"/>
                <a:cs typeface="Trebuchet MS"/>
              </a:rPr>
              <a:t>Data </a:t>
            </a:r>
            <a:r>
              <a:rPr dirty="0" sz="2800" spc="-155" b="1">
                <a:latin typeface="Trebuchet MS"/>
                <a:cs typeface="Trebuchet MS"/>
              </a:rPr>
              <a:t>Integrity </a:t>
            </a:r>
            <a:r>
              <a:rPr dirty="0" sz="2800" spc="-80">
                <a:latin typeface="Arial"/>
                <a:cs typeface="Arial"/>
              </a:rPr>
              <a:t>- </a:t>
            </a:r>
            <a:r>
              <a:rPr dirty="0" sz="2800" spc="-185">
                <a:latin typeface="Arial"/>
                <a:cs typeface="Arial"/>
              </a:rPr>
              <a:t>assurance </a:t>
            </a:r>
            <a:r>
              <a:rPr dirty="0" sz="2800" spc="-5">
                <a:latin typeface="Arial"/>
                <a:cs typeface="Arial"/>
              </a:rPr>
              <a:t>that </a:t>
            </a:r>
            <a:r>
              <a:rPr dirty="0" sz="2800" spc="-110">
                <a:latin typeface="Arial"/>
                <a:cs typeface="Arial"/>
              </a:rPr>
              <a:t>data </a:t>
            </a:r>
            <a:r>
              <a:rPr dirty="0" sz="2800" spc="-120">
                <a:latin typeface="Arial"/>
                <a:cs typeface="Arial"/>
              </a:rPr>
              <a:t>received </a:t>
            </a:r>
            <a:r>
              <a:rPr dirty="0" sz="2800" spc="-150">
                <a:latin typeface="Arial"/>
                <a:cs typeface="Arial"/>
              </a:rPr>
              <a:t>is</a:t>
            </a:r>
            <a:r>
              <a:rPr dirty="0" sz="2800" spc="-425">
                <a:latin typeface="Arial"/>
                <a:cs typeface="Arial"/>
              </a:rPr>
              <a:t> </a:t>
            </a:r>
            <a:r>
              <a:rPr dirty="0" sz="2800" spc="-265">
                <a:latin typeface="Arial"/>
                <a:cs typeface="Arial"/>
              </a:rPr>
              <a:t>as  </a:t>
            </a:r>
            <a:r>
              <a:rPr dirty="0" sz="2800" spc="-114">
                <a:latin typeface="Arial"/>
                <a:cs typeface="Arial"/>
              </a:rPr>
              <a:t>sent </a:t>
            </a:r>
            <a:r>
              <a:rPr dirty="0" sz="2800" spc="-120">
                <a:latin typeface="Arial"/>
                <a:cs typeface="Arial"/>
              </a:rPr>
              <a:t>by </a:t>
            </a:r>
            <a:r>
              <a:rPr dirty="0" sz="2800" spc="-155">
                <a:latin typeface="Arial"/>
                <a:cs typeface="Arial"/>
              </a:rPr>
              <a:t>an </a:t>
            </a:r>
            <a:r>
              <a:rPr dirty="0" sz="2800" spc="-90">
                <a:latin typeface="Arial"/>
                <a:cs typeface="Arial"/>
              </a:rPr>
              <a:t>authorized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entity</a:t>
            </a:r>
            <a:endParaRPr sz="2800">
              <a:latin typeface="Arial"/>
              <a:cs typeface="Arial"/>
            </a:endParaRPr>
          </a:p>
          <a:p>
            <a:pPr marL="355600" marR="95885" indent="-342900">
              <a:lnSpc>
                <a:spcPts val="303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40" b="1">
                <a:latin typeface="Trebuchet MS"/>
                <a:cs typeface="Trebuchet MS"/>
              </a:rPr>
              <a:t>Non-Repudiation </a:t>
            </a:r>
            <a:r>
              <a:rPr dirty="0" sz="2800" spc="-80">
                <a:latin typeface="Arial"/>
                <a:cs typeface="Arial"/>
              </a:rPr>
              <a:t>- </a:t>
            </a:r>
            <a:r>
              <a:rPr dirty="0" sz="2800" spc="-45">
                <a:latin typeface="Arial"/>
                <a:cs typeface="Arial"/>
              </a:rPr>
              <a:t>protection </a:t>
            </a:r>
            <a:r>
              <a:rPr dirty="0" sz="2800" spc="-140">
                <a:latin typeface="Arial"/>
                <a:cs typeface="Arial"/>
              </a:rPr>
              <a:t>against </a:t>
            </a:r>
            <a:r>
              <a:rPr dirty="0" sz="2800" spc="-95">
                <a:latin typeface="Arial"/>
                <a:cs typeface="Arial"/>
              </a:rPr>
              <a:t>denial </a:t>
            </a:r>
            <a:r>
              <a:rPr dirty="0" sz="2800" spc="-125">
                <a:latin typeface="Arial"/>
                <a:cs typeface="Arial"/>
              </a:rPr>
              <a:t>by</a:t>
            </a:r>
            <a:r>
              <a:rPr dirty="0" sz="2800" spc="-395">
                <a:latin typeface="Arial"/>
                <a:cs typeface="Arial"/>
              </a:rPr>
              <a:t> </a:t>
            </a:r>
            <a:r>
              <a:rPr dirty="0" sz="2800" spc="-120">
                <a:latin typeface="Arial"/>
                <a:cs typeface="Arial"/>
              </a:rPr>
              <a:t>one 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85">
                <a:latin typeface="Arial"/>
                <a:cs typeface="Arial"/>
              </a:rPr>
              <a:t>parties </a:t>
            </a:r>
            <a:r>
              <a:rPr dirty="0" sz="2800" spc="-35">
                <a:latin typeface="Arial"/>
                <a:cs typeface="Arial"/>
              </a:rPr>
              <a:t>in </a:t>
            </a:r>
            <a:r>
              <a:rPr dirty="0" sz="2800" spc="-220">
                <a:latin typeface="Arial"/>
                <a:cs typeface="Arial"/>
              </a:rPr>
              <a:t>a</a:t>
            </a:r>
            <a:r>
              <a:rPr dirty="0" sz="2800" spc="-580">
                <a:latin typeface="Arial"/>
                <a:cs typeface="Arial"/>
              </a:rPr>
              <a:t> </a:t>
            </a:r>
            <a:r>
              <a:rPr dirty="0" sz="2800" spc="-95">
                <a:latin typeface="Arial"/>
                <a:cs typeface="Arial"/>
              </a:rPr>
              <a:t>communication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473" y="461594"/>
            <a:ext cx="46221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90"/>
              <a:t>Security</a:t>
            </a:r>
            <a:r>
              <a:rPr dirty="0" sz="4400" spc="-305"/>
              <a:t> </a:t>
            </a:r>
            <a:r>
              <a:rPr dirty="0" sz="4400" spc="-190"/>
              <a:t>Mechanism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8874"/>
            <a:ext cx="7301230" cy="3910329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55600" marR="550545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80">
                <a:latin typeface="Arial"/>
                <a:cs typeface="Arial"/>
              </a:rPr>
              <a:t>feature </a:t>
            </a:r>
            <a:r>
              <a:rPr dirty="0" sz="3200" spc="-160">
                <a:latin typeface="Arial"/>
                <a:cs typeface="Arial"/>
              </a:rPr>
              <a:t>designed </a:t>
            </a:r>
            <a:r>
              <a:rPr dirty="0" sz="3200" spc="25">
                <a:latin typeface="Arial"/>
                <a:cs typeface="Arial"/>
              </a:rPr>
              <a:t>to </a:t>
            </a:r>
            <a:r>
              <a:rPr dirty="0" sz="3200" spc="-70">
                <a:latin typeface="Arial"/>
                <a:cs typeface="Arial"/>
              </a:rPr>
              <a:t>detect, </a:t>
            </a:r>
            <a:r>
              <a:rPr dirty="0" sz="3200" spc="-90">
                <a:latin typeface="Arial"/>
                <a:cs typeface="Arial"/>
              </a:rPr>
              <a:t>prevent,</a:t>
            </a:r>
            <a:r>
              <a:rPr dirty="0" sz="3200" spc="-635">
                <a:latin typeface="Arial"/>
                <a:cs typeface="Arial"/>
              </a:rPr>
              <a:t> </a:t>
            </a:r>
            <a:r>
              <a:rPr dirty="0" sz="3200" spc="-25">
                <a:latin typeface="Arial"/>
                <a:cs typeface="Arial"/>
              </a:rPr>
              <a:t>or  </a:t>
            </a:r>
            <a:r>
              <a:rPr dirty="0" sz="3200" spc="-125">
                <a:latin typeface="Arial"/>
                <a:cs typeface="Arial"/>
              </a:rPr>
              <a:t>recover </a:t>
            </a:r>
            <a:r>
              <a:rPr dirty="0" sz="3200" spc="-35">
                <a:latin typeface="Arial"/>
                <a:cs typeface="Arial"/>
              </a:rPr>
              <a:t>from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100">
                <a:latin typeface="Arial"/>
                <a:cs typeface="Arial"/>
              </a:rPr>
              <a:t>security</a:t>
            </a:r>
            <a:r>
              <a:rPr dirty="0" sz="3200" spc="-345">
                <a:latin typeface="Arial"/>
                <a:cs typeface="Arial"/>
              </a:rPr>
              <a:t> </a:t>
            </a:r>
            <a:r>
              <a:rPr dirty="0" sz="3200" spc="-110"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  <a:p>
            <a:pPr marL="355600" marR="181610" indent="-342900">
              <a:lnSpc>
                <a:spcPts val="346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0">
                <a:latin typeface="Arial"/>
                <a:cs typeface="Arial"/>
              </a:rPr>
              <a:t>no </a:t>
            </a:r>
            <a:r>
              <a:rPr dirty="0" sz="3200" spc="-150">
                <a:latin typeface="Arial"/>
                <a:cs typeface="Arial"/>
              </a:rPr>
              <a:t>single </a:t>
            </a:r>
            <a:r>
              <a:rPr dirty="0" sz="3200" spc="-160">
                <a:latin typeface="Arial"/>
                <a:cs typeface="Arial"/>
              </a:rPr>
              <a:t>mechanism </a:t>
            </a:r>
            <a:r>
              <a:rPr dirty="0" sz="3200" spc="-5">
                <a:latin typeface="Arial"/>
                <a:cs typeface="Arial"/>
              </a:rPr>
              <a:t>that </a:t>
            </a:r>
            <a:r>
              <a:rPr dirty="0" sz="3200" spc="10">
                <a:latin typeface="Arial"/>
                <a:cs typeface="Arial"/>
              </a:rPr>
              <a:t>will </a:t>
            </a:r>
            <a:r>
              <a:rPr dirty="0" sz="3200" spc="-80">
                <a:latin typeface="Arial"/>
                <a:cs typeface="Arial"/>
              </a:rPr>
              <a:t>support</a:t>
            </a:r>
            <a:r>
              <a:rPr dirty="0" sz="3200" spc="-545">
                <a:latin typeface="Arial"/>
                <a:cs typeface="Arial"/>
              </a:rPr>
              <a:t> </a:t>
            </a:r>
            <a:r>
              <a:rPr dirty="0" sz="3200" spc="-70">
                <a:latin typeface="Arial"/>
                <a:cs typeface="Arial"/>
              </a:rPr>
              <a:t>all  </a:t>
            </a:r>
            <a:r>
              <a:rPr dirty="0" sz="3200" spc="-175">
                <a:latin typeface="Arial"/>
                <a:cs typeface="Arial"/>
              </a:rPr>
              <a:t>services</a:t>
            </a:r>
            <a:r>
              <a:rPr dirty="0" sz="3200" spc="-200">
                <a:latin typeface="Arial"/>
                <a:cs typeface="Arial"/>
              </a:rPr>
              <a:t> </a:t>
            </a:r>
            <a:r>
              <a:rPr dirty="0" sz="3200" spc="-80">
                <a:latin typeface="Arial"/>
                <a:cs typeface="Arial"/>
              </a:rPr>
              <a:t>required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14">
                <a:latin typeface="Arial"/>
                <a:cs typeface="Arial"/>
              </a:rPr>
              <a:t>however </a:t>
            </a:r>
            <a:r>
              <a:rPr dirty="0" sz="3200" spc="-130">
                <a:latin typeface="Arial"/>
                <a:cs typeface="Arial"/>
              </a:rPr>
              <a:t>one </a:t>
            </a:r>
            <a:r>
              <a:rPr dirty="0" sz="3200" spc="-65">
                <a:latin typeface="Arial"/>
                <a:cs typeface="Arial"/>
              </a:rPr>
              <a:t>particular </a:t>
            </a:r>
            <a:r>
              <a:rPr dirty="0" sz="3200" spc="-85">
                <a:latin typeface="Arial"/>
                <a:cs typeface="Arial"/>
              </a:rPr>
              <a:t>element</a:t>
            </a:r>
            <a:r>
              <a:rPr dirty="0" sz="3200" spc="-395">
                <a:latin typeface="Arial"/>
                <a:cs typeface="Arial"/>
              </a:rPr>
              <a:t> </a:t>
            </a:r>
            <a:r>
              <a:rPr dirty="0" sz="3200" spc="-110">
                <a:latin typeface="Arial"/>
                <a:cs typeface="Arial"/>
              </a:rPr>
              <a:t>underlies  </a:t>
            </a:r>
            <a:r>
              <a:rPr dirty="0" sz="3200" spc="-170">
                <a:latin typeface="Arial"/>
                <a:cs typeface="Arial"/>
              </a:rPr>
              <a:t>many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35">
                <a:latin typeface="Arial"/>
                <a:cs typeface="Arial"/>
              </a:rPr>
              <a:t>the </a:t>
            </a:r>
            <a:r>
              <a:rPr dirty="0" sz="3200" spc="-100">
                <a:latin typeface="Arial"/>
                <a:cs typeface="Arial"/>
              </a:rPr>
              <a:t>security </a:t>
            </a:r>
            <a:r>
              <a:rPr dirty="0" sz="3200" spc="-180">
                <a:latin typeface="Arial"/>
                <a:cs typeface="Arial"/>
              </a:rPr>
              <a:t>mechanisms </a:t>
            </a:r>
            <a:r>
              <a:rPr dirty="0" sz="3200" spc="-40">
                <a:latin typeface="Arial"/>
                <a:cs typeface="Arial"/>
              </a:rPr>
              <a:t>in</a:t>
            </a:r>
            <a:r>
              <a:rPr dirty="0" sz="3200" spc="-520">
                <a:latin typeface="Arial"/>
                <a:cs typeface="Arial"/>
              </a:rPr>
              <a:t> </a:t>
            </a:r>
            <a:r>
              <a:rPr dirty="0" sz="3200" spc="-170">
                <a:latin typeface="Arial"/>
                <a:cs typeface="Arial"/>
              </a:rPr>
              <a:t>use: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170" b="1">
                <a:latin typeface="Trebuchet MS"/>
                <a:cs typeface="Trebuchet MS"/>
              </a:rPr>
              <a:t>cryptographic</a:t>
            </a:r>
            <a:r>
              <a:rPr dirty="0" sz="2800" spc="-280" b="1">
                <a:latin typeface="Trebuchet MS"/>
                <a:cs typeface="Trebuchet MS"/>
              </a:rPr>
              <a:t> </a:t>
            </a:r>
            <a:r>
              <a:rPr dirty="0" sz="2800" spc="-175" b="1">
                <a:latin typeface="Trebuchet MS"/>
                <a:cs typeface="Trebuchet MS"/>
              </a:rPr>
              <a:t>techniques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70">
                <a:latin typeface="Arial"/>
                <a:cs typeface="Arial"/>
              </a:rPr>
              <a:t>hence </a:t>
            </a:r>
            <a:r>
              <a:rPr dirty="0" sz="3200" spc="-50">
                <a:latin typeface="Arial"/>
                <a:cs typeface="Arial"/>
              </a:rPr>
              <a:t>our </a:t>
            </a:r>
            <a:r>
              <a:rPr dirty="0" sz="3200" spc="-160">
                <a:latin typeface="Arial"/>
                <a:cs typeface="Arial"/>
              </a:rPr>
              <a:t>focus </a:t>
            </a:r>
            <a:r>
              <a:rPr dirty="0" sz="3200" spc="-100">
                <a:latin typeface="Arial"/>
                <a:cs typeface="Arial"/>
              </a:rPr>
              <a:t>on </a:t>
            </a:r>
            <a:r>
              <a:rPr dirty="0" sz="3200" spc="-65">
                <a:latin typeface="Arial"/>
                <a:cs typeface="Arial"/>
              </a:rPr>
              <a:t>this</a:t>
            </a:r>
            <a:r>
              <a:rPr dirty="0" sz="3200" spc="-370">
                <a:latin typeface="Arial"/>
                <a:cs typeface="Arial"/>
              </a:rPr>
              <a:t> </a:t>
            </a:r>
            <a:r>
              <a:rPr dirty="0" sz="3200" spc="-60">
                <a:latin typeface="Arial"/>
                <a:cs typeface="Arial"/>
              </a:rPr>
              <a:t>topic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605" y="461594"/>
            <a:ext cx="63163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5"/>
              <a:t>Model </a:t>
            </a:r>
            <a:r>
              <a:rPr dirty="0" sz="4400" spc="-15"/>
              <a:t>for </a:t>
            </a:r>
            <a:r>
              <a:rPr dirty="0" sz="4400" spc="-100"/>
              <a:t>Network</a:t>
            </a:r>
            <a:r>
              <a:rPr dirty="0" sz="4400" spc="-650"/>
              <a:t> </a:t>
            </a:r>
            <a:r>
              <a:rPr dirty="0" sz="4400" spc="-195"/>
              <a:t>Security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51983" y="2046704"/>
            <a:ext cx="7620901" cy="3898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605" y="461594"/>
            <a:ext cx="63163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5"/>
              <a:t>Model </a:t>
            </a:r>
            <a:r>
              <a:rPr dirty="0" sz="4400" spc="-15"/>
              <a:t>for </a:t>
            </a:r>
            <a:r>
              <a:rPr dirty="0" sz="4400" spc="-100"/>
              <a:t>Network</a:t>
            </a:r>
            <a:r>
              <a:rPr dirty="0" sz="4400" spc="-650"/>
              <a:t> </a:t>
            </a:r>
            <a:r>
              <a:rPr dirty="0" sz="4400" spc="-195"/>
              <a:t>Security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7212"/>
            <a:ext cx="7875905" cy="436626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509"/>
              </a:spcBef>
              <a:buChar char="•"/>
              <a:tabLst>
                <a:tab pos="622300" algn="l"/>
                <a:tab pos="622935" algn="l"/>
              </a:tabLst>
            </a:pPr>
            <a:r>
              <a:rPr dirty="0" sz="3200" spc="-165">
                <a:latin typeface="Arial"/>
                <a:cs typeface="Arial"/>
              </a:rPr>
              <a:t>using </a:t>
            </a:r>
            <a:r>
              <a:rPr dirty="0" sz="3200" spc="-60">
                <a:latin typeface="Arial"/>
                <a:cs typeface="Arial"/>
              </a:rPr>
              <a:t>this </a:t>
            </a:r>
            <a:r>
              <a:rPr dirty="0" sz="3200" spc="-90">
                <a:latin typeface="Arial"/>
                <a:cs typeface="Arial"/>
              </a:rPr>
              <a:t>model </a:t>
            </a:r>
            <a:r>
              <a:rPr dirty="0" sz="3200" spc="-110">
                <a:latin typeface="Arial"/>
                <a:cs typeface="Arial"/>
              </a:rPr>
              <a:t>requires </a:t>
            </a:r>
            <a:r>
              <a:rPr dirty="0" sz="3200" spc="-225">
                <a:latin typeface="Arial"/>
                <a:cs typeface="Arial"/>
              </a:rPr>
              <a:t>us</a:t>
            </a:r>
            <a:r>
              <a:rPr dirty="0" sz="3200" spc="-4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to:</a:t>
            </a:r>
            <a:endParaRPr sz="3200">
              <a:latin typeface="Arial"/>
              <a:cs typeface="Arial"/>
            </a:endParaRPr>
          </a:p>
          <a:p>
            <a:pPr lvl="1" marL="1003300" marR="711200" indent="-533400">
              <a:lnSpc>
                <a:spcPts val="3020"/>
              </a:lnSpc>
              <a:spcBef>
                <a:spcPts val="740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-155">
                <a:latin typeface="Arial"/>
                <a:cs typeface="Arial"/>
              </a:rPr>
              <a:t>design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95">
                <a:latin typeface="Arial"/>
                <a:cs typeface="Arial"/>
              </a:rPr>
              <a:t>suitable </a:t>
            </a:r>
            <a:r>
              <a:rPr dirty="0" sz="2800" spc="-65">
                <a:latin typeface="Arial"/>
                <a:cs typeface="Arial"/>
              </a:rPr>
              <a:t>algorithm </a:t>
            </a:r>
            <a:r>
              <a:rPr dirty="0" sz="2800" spc="-15">
                <a:latin typeface="Arial"/>
                <a:cs typeface="Arial"/>
              </a:rPr>
              <a:t>for </a:t>
            </a:r>
            <a:r>
              <a:rPr dirty="0" sz="2800" spc="-35">
                <a:latin typeface="Arial"/>
                <a:cs typeface="Arial"/>
              </a:rPr>
              <a:t>the</a:t>
            </a:r>
            <a:r>
              <a:rPr dirty="0" sz="2800" spc="-250">
                <a:latin typeface="Arial"/>
                <a:cs typeface="Arial"/>
              </a:rPr>
              <a:t> </a:t>
            </a:r>
            <a:r>
              <a:rPr dirty="0" sz="2800" spc="-95">
                <a:latin typeface="Arial"/>
                <a:cs typeface="Arial"/>
              </a:rPr>
              <a:t>security  </a:t>
            </a:r>
            <a:r>
              <a:rPr dirty="0" sz="2800" spc="-65">
                <a:latin typeface="Arial"/>
                <a:cs typeface="Arial"/>
              </a:rPr>
              <a:t>transformation</a:t>
            </a:r>
            <a:endParaRPr sz="2800">
              <a:latin typeface="Arial"/>
              <a:cs typeface="Arial"/>
            </a:endParaRPr>
          </a:p>
          <a:p>
            <a:pPr lvl="1" marL="1003300" marR="165100" indent="-533400">
              <a:lnSpc>
                <a:spcPts val="3020"/>
              </a:lnSpc>
              <a:spcBef>
                <a:spcPts val="680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-125">
                <a:latin typeface="Arial"/>
                <a:cs typeface="Arial"/>
              </a:rPr>
              <a:t>generate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120">
                <a:latin typeface="Arial"/>
                <a:cs typeface="Arial"/>
              </a:rPr>
              <a:t>secret </a:t>
            </a:r>
            <a:r>
              <a:rPr dirty="0" sz="2800" spc="-45">
                <a:latin typeface="Arial"/>
                <a:cs typeface="Arial"/>
              </a:rPr>
              <a:t>information </a:t>
            </a:r>
            <a:r>
              <a:rPr dirty="0" sz="2800" spc="-175">
                <a:latin typeface="Arial"/>
                <a:cs typeface="Arial"/>
              </a:rPr>
              <a:t>(keys) </a:t>
            </a:r>
            <a:r>
              <a:rPr dirty="0" sz="2800" spc="-165">
                <a:latin typeface="Arial"/>
                <a:cs typeface="Arial"/>
              </a:rPr>
              <a:t>used</a:t>
            </a:r>
            <a:r>
              <a:rPr dirty="0" sz="2800" spc="-425">
                <a:latin typeface="Arial"/>
                <a:cs typeface="Arial"/>
              </a:rPr>
              <a:t> </a:t>
            </a:r>
            <a:r>
              <a:rPr dirty="0" sz="2800" spc="-125">
                <a:latin typeface="Arial"/>
                <a:cs typeface="Arial"/>
              </a:rPr>
              <a:t>by  </a:t>
            </a:r>
            <a:r>
              <a:rPr dirty="0" sz="2800" spc="-35">
                <a:latin typeface="Arial"/>
                <a:cs typeface="Arial"/>
              </a:rPr>
              <a:t>the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 spc="-65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 lvl="1" marL="1003300" marR="433705" indent="-533400">
              <a:lnSpc>
                <a:spcPts val="3030"/>
              </a:lnSpc>
              <a:spcBef>
                <a:spcPts val="670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-110">
                <a:latin typeface="Arial"/>
                <a:cs typeface="Arial"/>
              </a:rPr>
              <a:t>develop </a:t>
            </a:r>
            <a:r>
              <a:rPr dirty="0" sz="2800" spc="-100">
                <a:latin typeface="Arial"/>
                <a:cs typeface="Arial"/>
              </a:rPr>
              <a:t>methods </a:t>
            </a:r>
            <a:r>
              <a:rPr dirty="0" sz="2800" spc="20">
                <a:latin typeface="Arial"/>
                <a:cs typeface="Arial"/>
              </a:rPr>
              <a:t>to </a:t>
            </a:r>
            <a:r>
              <a:rPr dirty="0" sz="2800" spc="-45">
                <a:latin typeface="Arial"/>
                <a:cs typeface="Arial"/>
              </a:rPr>
              <a:t>distribute </a:t>
            </a:r>
            <a:r>
              <a:rPr dirty="0" sz="2800" spc="-135">
                <a:latin typeface="Arial"/>
                <a:cs typeface="Arial"/>
              </a:rPr>
              <a:t>and </a:t>
            </a:r>
            <a:r>
              <a:rPr dirty="0" sz="2800" spc="-160">
                <a:latin typeface="Arial"/>
                <a:cs typeface="Arial"/>
              </a:rPr>
              <a:t>share</a:t>
            </a:r>
            <a:r>
              <a:rPr dirty="0" sz="2800" spc="-459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the  </a:t>
            </a:r>
            <a:r>
              <a:rPr dirty="0" sz="2800" spc="-120">
                <a:latin typeface="Arial"/>
                <a:cs typeface="Arial"/>
              </a:rPr>
              <a:t>secret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  <a:p>
            <a:pPr algn="just" lvl="1" marL="1003300" marR="5080" indent="-533400">
              <a:lnSpc>
                <a:spcPts val="3020"/>
              </a:lnSpc>
              <a:spcBef>
                <a:spcPts val="675"/>
              </a:spcBef>
              <a:buAutoNum type="arabicPeriod"/>
              <a:tabLst>
                <a:tab pos="1003935" algn="l"/>
              </a:tabLst>
            </a:pPr>
            <a:r>
              <a:rPr dirty="0" sz="2800" spc="-125">
                <a:latin typeface="Arial"/>
                <a:cs typeface="Arial"/>
              </a:rPr>
              <a:t>specify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60">
                <a:latin typeface="Arial"/>
                <a:cs typeface="Arial"/>
              </a:rPr>
              <a:t>protocol </a:t>
            </a:r>
            <a:r>
              <a:rPr dirty="0" sz="2800" spc="-110">
                <a:latin typeface="Arial"/>
                <a:cs typeface="Arial"/>
              </a:rPr>
              <a:t>enabling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100">
                <a:latin typeface="Arial"/>
                <a:cs typeface="Arial"/>
              </a:rPr>
              <a:t>principals </a:t>
            </a:r>
            <a:r>
              <a:rPr dirty="0" sz="2800" spc="20">
                <a:latin typeface="Arial"/>
                <a:cs typeface="Arial"/>
              </a:rPr>
              <a:t>to</a:t>
            </a:r>
            <a:r>
              <a:rPr dirty="0" sz="2800" spc="-285">
                <a:latin typeface="Arial"/>
                <a:cs typeface="Arial"/>
              </a:rPr>
              <a:t> </a:t>
            </a:r>
            <a:r>
              <a:rPr dirty="0" sz="2800" spc="-195">
                <a:latin typeface="Arial"/>
                <a:cs typeface="Arial"/>
              </a:rPr>
              <a:t>use 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65">
                <a:latin typeface="Arial"/>
                <a:cs typeface="Arial"/>
              </a:rPr>
              <a:t>transformation </a:t>
            </a:r>
            <a:r>
              <a:rPr dirty="0" sz="2800" spc="-135">
                <a:latin typeface="Arial"/>
                <a:cs typeface="Arial"/>
              </a:rPr>
              <a:t>and </a:t>
            </a:r>
            <a:r>
              <a:rPr dirty="0" sz="2800" spc="-125">
                <a:latin typeface="Arial"/>
                <a:cs typeface="Arial"/>
              </a:rPr>
              <a:t>secret </a:t>
            </a:r>
            <a:r>
              <a:rPr dirty="0" sz="2800" spc="-45">
                <a:latin typeface="Arial"/>
                <a:cs typeface="Arial"/>
              </a:rPr>
              <a:t>information </a:t>
            </a:r>
            <a:r>
              <a:rPr dirty="0" sz="2800" spc="-15">
                <a:latin typeface="Arial"/>
                <a:cs typeface="Arial"/>
              </a:rPr>
              <a:t>for</a:t>
            </a:r>
            <a:r>
              <a:rPr dirty="0" sz="2800" spc="-425">
                <a:latin typeface="Arial"/>
                <a:cs typeface="Arial"/>
              </a:rPr>
              <a:t> </a:t>
            </a:r>
            <a:r>
              <a:rPr dirty="0" sz="2800" spc="-220">
                <a:latin typeface="Arial"/>
                <a:cs typeface="Arial"/>
              </a:rPr>
              <a:t>a  </a:t>
            </a:r>
            <a:r>
              <a:rPr dirty="0" sz="2800" spc="-95">
                <a:latin typeface="Arial"/>
                <a:cs typeface="Arial"/>
              </a:rPr>
              <a:t>security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-135">
                <a:latin typeface="Arial"/>
                <a:cs typeface="Arial"/>
              </a:rPr>
              <a:t>service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245" y="526745"/>
            <a:ext cx="44615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40"/>
              <a:t>Course</a:t>
            </a:r>
            <a:r>
              <a:rPr dirty="0" sz="4800" spc="-295"/>
              <a:t> </a:t>
            </a:r>
            <a:r>
              <a:rPr dirty="0" sz="4800" spc="-210"/>
              <a:t>Objectives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2140" y="2068194"/>
            <a:ext cx="7762240" cy="2558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204">
                <a:latin typeface="Arial"/>
                <a:cs typeface="Arial"/>
              </a:rPr>
              <a:t>The </a:t>
            </a:r>
            <a:r>
              <a:rPr dirty="0" sz="2800" spc="-105">
                <a:latin typeface="Arial"/>
                <a:cs typeface="Arial"/>
              </a:rPr>
              <a:t>main </a:t>
            </a:r>
            <a:r>
              <a:rPr dirty="0" sz="2800" spc="-80">
                <a:latin typeface="Arial"/>
                <a:cs typeface="Arial"/>
              </a:rPr>
              <a:t>objective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55">
                <a:latin typeface="Arial"/>
                <a:cs typeface="Arial"/>
              </a:rPr>
              <a:t>this </a:t>
            </a:r>
            <a:r>
              <a:rPr dirty="0" sz="2800" spc="-155">
                <a:latin typeface="Arial"/>
                <a:cs typeface="Arial"/>
              </a:rPr>
              <a:t>course </a:t>
            </a:r>
            <a:r>
              <a:rPr dirty="0" sz="2800" spc="-145">
                <a:latin typeface="Arial"/>
                <a:cs typeface="Arial"/>
              </a:rPr>
              <a:t>is </a:t>
            </a:r>
            <a:r>
              <a:rPr dirty="0" sz="2800" spc="25">
                <a:latin typeface="Arial"/>
                <a:cs typeface="Arial"/>
              </a:rPr>
              <a:t>to </a:t>
            </a:r>
            <a:r>
              <a:rPr dirty="0" sz="2800" spc="-110">
                <a:latin typeface="Arial"/>
                <a:cs typeface="Arial"/>
              </a:rPr>
              <a:t>understand</a:t>
            </a:r>
            <a:r>
              <a:rPr dirty="0" sz="2800" spc="-50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the  </a:t>
            </a:r>
            <a:r>
              <a:rPr dirty="0" sz="2800" spc="-170">
                <a:latin typeface="Arial"/>
                <a:cs typeface="Arial"/>
              </a:rPr>
              <a:t>basic </a:t>
            </a:r>
            <a:r>
              <a:rPr dirty="0" sz="2800" spc="-50">
                <a:latin typeface="Arial"/>
                <a:cs typeface="Arial"/>
              </a:rPr>
              <a:t>network </a:t>
            </a:r>
            <a:r>
              <a:rPr dirty="0" sz="2800" spc="-95">
                <a:latin typeface="Arial"/>
                <a:cs typeface="Arial"/>
              </a:rPr>
              <a:t>security </a:t>
            </a:r>
            <a:r>
              <a:rPr dirty="0" sz="2800" spc="-130">
                <a:latin typeface="Arial"/>
                <a:cs typeface="Arial"/>
              </a:rPr>
              <a:t>concepts, </a:t>
            </a:r>
            <a:r>
              <a:rPr dirty="0" sz="2800" spc="-200">
                <a:latin typeface="Arial"/>
                <a:cs typeface="Arial"/>
              </a:rPr>
              <a:t>issues </a:t>
            </a:r>
            <a:r>
              <a:rPr dirty="0" sz="2800" spc="-85">
                <a:latin typeface="Arial"/>
                <a:cs typeface="Arial"/>
              </a:rPr>
              <a:t>, </a:t>
            </a:r>
            <a:r>
              <a:rPr dirty="0" sz="2800" spc="-95">
                <a:latin typeface="Arial"/>
                <a:cs typeface="Arial"/>
              </a:rPr>
              <a:t>principles </a:t>
            </a:r>
            <a:r>
              <a:rPr dirty="0" sz="2800" spc="-85">
                <a:latin typeface="Arial"/>
                <a:cs typeface="Arial"/>
              </a:rPr>
              <a:t>,  </a:t>
            </a:r>
            <a:r>
              <a:rPr dirty="0" sz="2800" spc="-130">
                <a:latin typeface="Arial"/>
                <a:cs typeface="Arial"/>
              </a:rPr>
              <a:t>attacks </a:t>
            </a:r>
            <a:r>
              <a:rPr dirty="0" sz="2800" spc="-135">
                <a:latin typeface="Arial"/>
                <a:cs typeface="Arial"/>
              </a:rPr>
              <a:t>and </a:t>
            </a:r>
            <a:r>
              <a:rPr dirty="0" sz="2800" spc="-120">
                <a:latin typeface="Arial"/>
                <a:cs typeface="Arial"/>
              </a:rPr>
              <a:t>proposed </a:t>
            </a:r>
            <a:r>
              <a:rPr dirty="0" sz="2800" spc="-45">
                <a:latin typeface="Arial"/>
                <a:cs typeface="Arial"/>
              </a:rPr>
              <a:t>protection </a:t>
            </a:r>
            <a:r>
              <a:rPr dirty="0" sz="2800" spc="-110">
                <a:latin typeface="Arial"/>
                <a:cs typeface="Arial"/>
              </a:rPr>
              <a:t>techniques</a:t>
            </a:r>
            <a:r>
              <a:rPr dirty="0" sz="2800" spc="-240">
                <a:latin typeface="Arial"/>
                <a:cs typeface="Arial"/>
              </a:rPr>
              <a:t> </a:t>
            </a:r>
            <a:r>
              <a:rPr dirty="0" sz="2800" spc="-90">
                <a:latin typeface="Arial"/>
                <a:cs typeface="Arial"/>
              </a:rPr>
              <a:t>including  protocols </a:t>
            </a:r>
            <a:r>
              <a:rPr dirty="0" sz="2800" spc="-135">
                <a:latin typeface="Arial"/>
                <a:cs typeface="Arial"/>
              </a:rPr>
              <a:t>and</a:t>
            </a:r>
            <a:r>
              <a:rPr dirty="0" sz="2800" spc="-190">
                <a:latin typeface="Arial"/>
                <a:cs typeface="Arial"/>
              </a:rPr>
              <a:t> </a:t>
            </a:r>
            <a:r>
              <a:rPr dirty="0" sz="2800" spc="-135">
                <a:latin typeface="Arial"/>
                <a:cs typeface="Arial"/>
              </a:rPr>
              <a:t>standards.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tabLst>
                <a:tab pos="2224405" algn="l"/>
              </a:tabLst>
            </a:pPr>
            <a:r>
              <a:rPr dirty="0" sz="2600" spc="-180">
                <a:latin typeface="Arial"/>
                <a:cs typeface="Arial"/>
              </a:rPr>
              <a:t>Pre</a:t>
            </a:r>
            <a:r>
              <a:rPr dirty="0" sz="2600" spc="-155">
                <a:latin typeface="Arial"/>
                <a:cs typeface="Arial"/>
              </a:rPr>
              <a:t> </a:t>
            </a:r>
            <a:r>
              <a:rPr dirty="0" sz="2600" spc="-80">
                <a:latin typeface="Arial"/>
                <a:cs typeface="Arial"/>
              </a:rPr>
              <a:t>requisites:	</a:t>
            </a:r>
            <a:r>
              <a:rPr dirty="0" sz="2600" spc="-105">
                <a:latin typeface="Arial"/>
                <a:cs typeface="Arial"/>
              </a:rPr>
              <a:t>Computer</a:t>
            </a:r>
            <a:r>
              <a:rPr dirty="0" sz="2600" spc="-155">
                <a:latin typeface="Arial"/>
                <a:cs typeface="Arial"/>
              </a:rPr>
              <a:t> </a:t>
            </a:r>
            <a:r>
              <a:rPr dirty="0" sz="2600" spc="-90">
                <a:latin typeface="Arial"/>
                <a:cs typeface="Arial"/>
              </a:rPr>
              <a:t>Networks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7995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Model </a:t>
            </a:r>
            <a:r>
              <a:rPr dirty="0" spc="-15"/>
              <a:t>for </a:t>
            </a:r>
            <a:r>
              <a:rPr dirty="0" spc="-95"/>
              <a:t>Network </a:t>
            </a:r>
            <a:r>
              <a:rPr dirty="0" spc="-350"/>
              <a:t>Access</a:t>
            </a:r>
            <a:r>
              <a:rPr dirty="0" spc="-705"/>
              <a:t> </a:t>
            </a:r>
            <a:r>
              <a:rPr dirty="0" spc="-18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643410" y="1952072"/>
            <a:ext cx="7779348" cy="3470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7995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Model </a:t>
            </a:r>
            <a:r>
              <a:rPr dirty="0" spc="-15"/>
              <a:t>for </a:t>
            </a:r>
            <a:r>
              <a:rPr dirty="0" spc="-95"/>
              <a:t>Network </a:t>
            </a:r>
            <a:r>
              <a:rPr dirty="0" spc="-350"/>
              <a:t>Access</a:t>
            </a:r>
            <a:r>
              <a:rPr dirty="0" spc="-705"/>
              <a:t> </a:t>
            </a:r>
            <a:r>
              <a:rPr dirty="0" spc="-18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212"/>
            <a:ext cx="7868920" cy="363283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509"/>
              </a:spcBef>
              <a:buChar char="•"/>
              <a:tabLst>
                <a:tab pos="622300" algn="l"/>
                <a:tab pos="622935" algn="l"/>
              </a:tabLst>
            </a:pPr>
            <a:r>
              <a:rPr dirty="0" sz="3200" spc="-165">
                <a:latin typeface="Arial"/>
                <a:cs typeface="Arial"/>
              </a:rPr>
              <a:t>using </a:t>
            </a:r>
            <a:r>
              <a:rPr dirty="0" sz="3200" spc="-60">
                <a:latin typeface="Arial"/>
                <a:cs typeface="Arial"/>
              </a:rPr>
              <a:t>this </a:t>
            </a:r>
            <a:r>
              <a:rPr dirty="0" sz="3200" spc="-90">
                <a:latin typeface="Arial"/>
                <a:cs typeface="Arial"/>
              </a:rPr>
              <a:t>model </a:t>
            </a:r>
            <a:r>
              <a:rPr dirty="0" sz="3200" spc="-110">
                <a:latin typeface="Arial"/>
                <a:cs typeface="Arial"/>
              </a:rPr>
              <a:t>requires </a:t>
            </a:r>
            <a:r>
              <a:rPr dirty="0" sz="3200" spc="-225">
                <a:latin typeface="Arial"/>
                <a:cs typeface="Arial"/>
              </a:rPr>
              <a:t>us</a:t>
            </a:r>
            <a:r>
              <a:rPr dirty="0" sz="3200" spc="-4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to:</a:t>
            </a:r>
            <a:endParaRPr sz="3200">
              <a:latin typeface="Arial"/>
              <a:cs typeface="Arial"/>
            </a:endParaRPr>
          </a:p>
          <a:p>
            <a:pPr lvl="1" marL="1003300" marR="731520" indent="-533400">
              <a:lnSpc>
                <a:spcPts val="3020"/>
              </a:lnSpc>
              <a:spcBef>
                <a:spcPts val="740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-120">
                <a:latin typeface="Arial"/>
                <a:cs typeface="Arial"/>
              </a:rPr>
              <a:t>select </a:t>
            </a:r>
            <a:r>
              <a:rPr dirty="0" sz="2800" spc="-80">
                <a:latin typeface="Arial"/>
                <a:cs typeface="Arial"/>
              </a:rPr>
              <a:t>appropriate </a:t>
            </a:r>
            <a:r>
              <a:rPr dirty="0" sz="2800" spc="-135">
                <a:latin typeface="Arial"/>
                <a:cs typeface="Arial"/>
              </a:rPr>
              <a:t>gatekeeper </a:t>
            </a:r>
            <a:r>
              <a:rPr dirty="0" sz="2800" spc="-75">
                <a:latin typeface="Arial"/>
                <a:cs typeface="Arial"/>
              </a:rPr>
              <a:t>functions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 spc="20">
                <a:latin typeface="Arial"/>
                <a:cs typeface="Arial"/>
              </a:rPr>
              <a:t>to  </a:t>
            </a:r>
            <a:r>
              <a:rPr dirty="0" sz="2800" spc="-35">
                <a:latin typeface="Arial"/>
                <a:cs typeface="Arial"/>
              </a:rPr>
              <a:t>identify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180"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  <a:p>
            <a:pPr lvl="1" marL="1003300" marR="5080" indent="-533400">
              <a:lnSpc>
                <a:spcPts val="3020"/>
              </a:lnSpc>
              <a:spcBef>
                <a:spcPts val="680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-65">
                <a:latin typeface="Arial"/>
                <a:cs typeface="Arial"/>
              </a:rPr>
              <a:t>implement </a:t>
            </a:r>
            <a:r>
              <a:rPr dirty="0" sz="2800" spc="-95">
                <a:latin typeface="Arial"/>
                <a:cs typeface="Arial"/>
              </a:rPr>
              <a:t>security </a:t>
            </a:r>
            <a:r>
              <a:rPr dirty="0" sz="2800" spc="-85">
                <a:latin typeface="Arial"/>
                <a:cs typeface="Arial"/>
              </a:rPr>
              <a:t>controls </a:t>
            </a:r>
            <a:r>
              <a:rPr dirty="0" sz="2800" spc="20">
                <a:latin typeface="Arial"/>
                <a:cs typeface="Arial"/>
              </a:rPr>
              <a:t>to </a:t>
            </a:r>
            <a:r>
              <a:rPr dirty="0" sz="2800" spc="-145">
                <a:latin typeface="Arial"/>
                <a:cs typeface="Arial"/>
              </a:rPr>
              <a:t>ensure </a:t>
            </a:r>
            <a:r>
              <a:rPr dirty="0" sz="2800" spc="-80">
                <a:latin typeface="Arial"/>
                <a:cs typeface="Arial"/>
              </a:rPr>
              <a:t>only  </a:t>
            </a:r>
            <a:r>
              <a:rPr dirty="0" sz="2800" spc="-85">
                <a:latin typeface="Arial"/>
                <a:cs typeface="Arial"/>
              </a:rPr>
              <a:t>authorised </a:t>
            </a:r>
            <a:r>
              <a:rPr dirty="0" sz="2800" spc="-180">
                <a:latin typeface="Arial"/>
                <a:cs typeface="Arial"/>
              </a:rPr>
              <a:t>users </a:t>
            </a:r>
            <a:r>
              <a:rPr dirty="0" sz="2800" spc="-240">
                <a:latin typeface="Arial"/>
                <a:cs typeface="Arial"/>
              </a:rPr>
              <a:t>access </a:t>
            </a:r>
            <a:r>
              <a:rPr dirty="0" sz="2800" spc="-130">
                <a:latin typeface="Arial"/>
                <a:cs typeface="Arial"/>
              </a:rPr>
              <a:t>designated </a:t>
            </a:r>
            <a:r>
              <a:rPr dirty="0" sz="2800" spc="-45">
                <a:latin typeface="Arial"/>
                <a:cs typeface="Arial"/>
              </a:rPr>
              <a:t>information  </a:t>
            </a:r>
            <a:r>
              <a:rPr dirty="0" sz="2800" spc="-25">
                <a:latin typeface="Arial"/>
                <a:cs typeface="Arial"/>
              </a:rPr>
              <a:t>or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-150">
                <a:latin typeface="Arial"/>
                <a:cs typeface="Arial"/>
              </a:rPr>
              <a:t>resources</a:t>
            </a:r>
            <a:endParaRPr sz="2800">
              <a:latin typeface="Arial"/>
              <a:cs typeface="Arial"/>
            </a:endParaRPr>
          </a:p>
          <a:p>
            <a:pPr marL="622300" marR="114935" indent="-609600">
              <a:lnSpc>
                <a:spcPts val="3460"/>
              </a:lnSpc>
              <a:spcBef>
                <a:spcPts val="765"/>
              </a:spcBef>
              <a:buChar char="•"/>
              <a:tabLst>
                <a:tab pos="622300" algn="l"/>
                <a:tab pos="622935" algn="l"/>
              </a:tabLst>
            </a:pPr>
            <a:r>
              <a:rPr dirty="0" sz="3200" spc="-60">
                <a:latin typeface="Arial"/>
                <a:cs typeface="Arial"/>
              </a:rPr>
              <a:t>trusted </a:t>
            </a:r>
            <a:r>
              <a:rPr dirty="0" sz="3200" spc="-85">
                <a:latin typeface="Arial"/>
                <a:cs typeface="Arial"/>
              </a:rPr>
              <a:t>computer </a:t>
            </a:r>
            <a:r>
              <a:rPr dirty="0" sz="3200" spc="-210">
                <a:latin typeface="Arial"/>
                <a:cs typeface="Arial"/>
              </a:rPr>
              <a:t>systems </a:t>
            </a:r>
            <a:r>
              <a:rPr dirty="0" sz="3200" spc="-190">
                <a:latin typeface="Arial"/>
                <a:cs typeface="Arial"/>
              </a:rPr>
              <a:t>may </a:t>
            </a:r>
            <a:r>
              <a:rPr dirty="0" sz="3200" spc="-145">
                <a:latin typeface="Arial"/>
                <a:cs typeface="Arial"/>
              </a:rPr>
              <a:t>be </a:t>
            </a:r>
            <a:r>
              <a:rPr dirty="0" sz="3200" spc="-114">
                <a:latin typeface="Arial"/>
                <a:cs typeface="Arial"/>
              </a:rPr>
              <a:t>useful</a:t>
            </a:r>
            <a:r>
              <a:rPr dirty="0" sz="3200" spc="-350">
                <a:latin typeface="Arial"/>
                <a:cs typeface="Arial"/>
              </a:rPr>
              <a:t> </a:t>
            </a:r>
            <a:r>
              <a:rPr dirty="0" sz="3200" spc="25">
                <a:latin typeface="Arial"/>
                <a:cs typeface="Arial"/>
              </a:rPr>
              <a:t>to  </a:t>
            </a:r>
            <a:r>
              <a:rPr dirty="0" sz="3200" spc="-95">
                <a:latin typeface="Arial"/>
                <a:cs typeface="Arial"/>
              </a:rPr>
              <a:t>help </a:t>
            </a:r>
            <a:r>
              <a:rPr dirty="0" sz="3200" spc="-70">
                <a:latin typeface="Arial"/>
                <a:cs typeface="Arial"/>
              </a:rPr>
              <a:t>implement </a:t>
            </a:r>
            <a:r>
              <a:rPr dirty="0" sz="3200" spc="-65">
                <a:latin typeface="Arial"/>
                <a:cs typeface="Arial"/>
              </a:rPr>
              <a:t>this</a:t>
            </a:r>
            <a:r>
              <a:rPr dirty="0" sz="3200" spc="-325">
                <a:latin typeface="Arial"/>
                <a:cs typeface="Arial"/>
              </a:rPr>
              <a:t> </a:t>
            </a:r>
            <a:r>
              <a:rPr dirty="0" sz="3200" spc="-95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005" y="461594"/>
            <a:ext cx="21882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0"/>
              <a:t>Summa</a:t>
            </a:r>
            <a:r>
              <a:rPr dirty="0" sz="4400" spc="-130"/>
              <a:t>r</a:t>
            </a:r>
            <a:r>
              <a:rPr dirty="0" sz="4400" spc="-21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6395085" cy="285496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29">
                <a:latin typeface="Arial"/>
                <a:cs typeface="Arial"/>
              </a:rPr>
              <a:t>Course </a:t>
            </a:r>
            <a:r>
              <a:rPr dirty="0" sz="3200" spc="-140">
                <a:latin typeface="Arial"/>
                <a:cs typeface="Arial"/>
              </a:rPr>
              <a:t>Objectives </a:t>
            </a:r>
            <a:r>
              <a:rPr dirty="0" sz="3200" spc="-90">
                <a:latin typeface="Arial"/>
                <a:cs typeface="Arial"/>
              </a:rPr>
              <a:t>, </a:t>
            </a:r>
            <a:r>
              <a:rPr dirty="0" sz="3200" spc="-110">
                <a:latin typeface="Arial"/>
                <a:cs typeface="Arial"/>
              </a:rPr>
              <a:t>style </a:t>
            </a:r>
            <a:r>
              <a:rPr dirty="0" sz="3200" spc="50">
                <a:latin typeface="Arial"/>
                <a:cs typeface="Arial"/>
              </a:rPr>
              <a:t>&amp;</a:t>
            </a:r>
            <a:r>
              <a:rPr dirty="0" sz="3200" spc="-285">
                <a:latin typeface="Arial"/>
                <a:cs typeface="Arial"/>
              </a:rPr>
              <a:t> </a:t>
            </a:r>
            <a:r>
              <a:rPr dirty="0" sz="3200" spc="-40">
                <a:latin typeface="Arial"/>
                <a:cs typeface="Arial"/>
              </a:rPr>
              <a:t>outline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70">
                <a:latin typeface="Arial"/>
                <a:cs typeface="Arial"/>
              </a:rPr>
              <a:t>Background </a:t>
            </a:r>
            <a:r>
              <a:rPr dirty="0" sz="3200" spc="50">
                <a:latin typeface="Arial"/>
                <a:cs typeface="Arial"/>
              </a:rPr>
              <a:t>&amp;</a:t>
            </a:r>
            <a:r>
              <a:rPr dirty="0" sz="3200" spc="-190">
                <a:latin typeface="Arial"/>
                <a:cs typeface="Arial"/>
              </a:rPr>
              <a:t> </a:t>
            </a:r>
            <a:r>
              <a:rPr dirty="0" sz="3200" spc="-60">
                <a:latin typeface="Arial"/>
                <a:cs typeface="Arial"/>
              </a:rPr>
              <a:t>definitions</a:t>
            </a:r>
            <a:endParaRPr sz="3200">
              <a:latin typeface="Arial"/>
              <a:cs typeface="Arial"/>
            </a:endParaRPr>
          </a:p>
          <a:p>
            <a:pPr marL="355600" marR="6667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95">
                <a:latin typeface="Arial"/>
                <a:cs typeface="Arial"/>
              </a:rPr>
              <a:t>Aspects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00">
                <a:latin typeface="Arial"/>
                <a:cs typeface="Arial"/>
              </a:rPr>
              <a:t>security </a:t>
            </a:r>
            <a:r>
              <a:rPr dirty="0" sz="3200" spc="-140">
                <a:latin typeface="Arial"/>
                <a:cs typeface="Arial"/>
              </a:rPr>
              <a:t>attacks,</a:t>
            </a:r>
            <a:r>
              <a:rPr dirty="0" sz="3200" spc="-420">
                <a:latin typeface="Arial"/>
                <a:cs typeface="Arial"/>
              </a:rPr>
              <a:t> </a:t>
            </a:r>
            <a:r>
              <a:rPr dirty="0" sz="3200" spc="-165">
                <a:latin typeface="Arial"/>
                <a:cs typeface="Arial"/>
              </a:rPr>
              <a:t>services,  </a:t>
            </a:r>
            <a:r>
              <a:rPr dirty="0" sz="3200" spc="-180">
                <a:latin typeface="Arial"/>
                <a:cs typeface="Arial"/>
              </a:rPr>
              <a:t>mechanisms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35">
                <a:latin typeface="Arial"/>
                <a:cs typeface="Arial"/>
              </a:rPr>
              <a:t>models </a:t>
            </a:r>
            <a:r>
              <a:rPr dirty="0" sz="3200" spc="-15">
                <a:latin typeface="Arial"/>
                <a:cs typeface="Arial"/>
              </a:rPr>
              <a:t>for </a:t>
            </a:r>
            <a:r>
              <a:rPr dirty="0" sz="3200" spc="-55">
                <a:latin typeface="Arial"/>
                <a:cs typeface="Arial"/>
              </a:rPr>
              <a:t>network </a:t>
            </a:r>
            <a:r>
              <a:rPr dirty="0" sz="3200" spc="-229">
                <a:latin typeface="Arial"/>
                <a:cs typeface="Arial"/>
              </a:rPr>
              <a:t>(access)</a:t>
            </a:r>
            <a:r>
              <a:rPr dirty="0" sz="3200" spc="-565">
                <a:latin typeface="Arial"/>
                <a:cs typeface="Arial"/>
              </a:rPr>
              <a:t> </a:t>
            </a:r>
            <a:r>
              <a:rPr dirty="0" sz="3200" spc="-100">
                <a:latin typeface="Arial"/>
                <a:cs typeface="Arial"/>
              </a:rPr>
              <a:t>security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729" y="461594"/>
            <a:ext cx="27927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10"/>
              <a:t>FYP</a:t>
            </a:r>
            <a:r>
              <a:rPr dirty="0" sz="4400" spc="-310"/>
              <a:t> </a:t>
            </a:r>
            <a:r>
              <a:rPr dirty="0" sz="4400" spc="-195"/>
              <a:t>Projects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459351" y="2209800"/>
            <a:ext cx="3408553" cy="4048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09559" y="4719853"/>
            <a:ext cx="1180604" cy="830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62518" y="2812935"/>
            <a:ext cx="1128217" cy="756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32625" y="3111500"/>
            <a:ext cx="690880" cy="609600"/>
          </a:xfrm>
          <a:custGeom>
            <a:avLst/>
            <a:gdLst/>
            <a:ahLst/>
            <a:cxnLst/>
            <a:rect l="l" t="t" r="r" b="b"/>
            <a:pathLst>
              <a:path w="690879" h="609600">
                <a:moveTo>
                  <a:pt x="538226" y="0"/>
                </a:moveTo>
                <a:lnTo>
                  <a:pt x="538226" y="76200"/>
                </a:lnTo>
                <a:lnTo>
                  <a:pt x="266700" y="76200"/>
                </a:lnTo>
                <a:lnTo>
                  <a:pt x="218753" y="80496"/>
                </a:lnTo>
                <a:lnTo>
                  <a:pt x="173629" y="92882"/>
                </a:lnTo>
                <a:lnTo>
                  <a:pt x="132080" y="112606"/>
                </a:lnTo>
                <a:lnTo>
                  <a:pt x="94858" y="138916"/>
                </a:lnTo>
                <a:lnTo>
                  <a:pt x="62716" y="171058"/>
                </a:lnTo>
                <a:lnTo>
                  <a:pt x="36406" y="208280"/>
                </a:lnTo>
                <a:lnTo>
                  <a:pt x="16682" y="249829"/>
                </a:lnTo>
                <a:lnTo>
                  <a:pt x="4296" y="294953"/>
                </a:lnTo>
                <a:lnTo>
                  <a:pt x="0" y="342900"/>
                </a:lnTo>
                <a:lnTo>
                  <a:pt x="0" y="609600"/>
                </a:lnTo>
                <a:lnTo>
                  <a:pt x="152400" y="609600"/>
                </a:lnTo>
                <a:lnTo>
                  <a:pt x="152400" y="342900"/>
                </a:lnTo>
                <a:lnTo>
                  <a:pt x="161383" y="298412"/>
                </a:lnTo>
                <a:lnTo>
                  <a:pt x="185880" y="262080"/>
                </a:lnTo>
                <a:lnTo>
                  <a:pt x="222212" y="237583"/>
                </a:lnTo>
                <a:lnTo>
                  <a:pt x="266700" y="228600"/>
                </a:lnTo>
                <a:lnTo>
                  <a:pt x="614426" y="228600"/>
                </a:lnTo>
                <a:lnTo>
                  <a:pt x="690626" y="152400"/>
                </a:lnTo>
                <a:lnTo>
                  <a:pt x="538226" y="0"/>
                </a:lnTo>
                <a:close/>
              </a:path>
              <a:path w="690879" h="609600">
                <a:moveTo>
                  <a:pt x="614426" y="228600"/>
                </a:moveTo>
                <a:lnTo>
                  <a:pt x="538226" y="228600"/>
                </a:lnTo>
                <a:lnTo>
                  <a:pt x="538226" y="304800"/>
                </a:lnTo>
                <a:lnTo>
                  <a:pt x="614426" y="228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32625" y="3111500"/>
            <a:ext cx="690880" cy="609600"/>
          </a:xfrm>
          <a:custGeom>
            <a:avLst/>
            <a:gdLst/>
            <a:ahLst/>
            <a:cxnLst/>
            <a:rect l="l" t="t" r="r" b="b"/>
            <a:pathLst>
              <a:path w="690879" h="609600">
                <a:moveTo>
                  <a:pt x="0" y="609600"/>
                </a:moveTo>
                <a:lnTo>
                  <a:pt x="0" y="342900"/>
                </a:lnTo>
                <a:lnTo>
                  <a:pt x="4296" y="294953"/>
                </a:lnTo>
                <a:lnTo>
                  <a:pt x="16682" y="249829"/>
                </a:lnTo>
                <a:lnTo>
                  <a:pt x="36406" y="208280"/>
                </a:lnTo>
                <a:lnTo>
                  <a:pt x="62716" y="171058"/>
                </a:lnTo>
                <a:lnTo>
                  <a:pt x="94858" y="138916"/>
                </a:lnTo>
                <a:lnTo>
                  <a:pt x="132080" y="112606"/>
                </a:lnTo>
                <a:lnTo>
                  <a:pt x="173629" y="92882"/>
                </a:lnTo>
                <a:lnTo>
                  <a:pt x="218753" y="80496"/>
                </a:lnTo>
                <a:lnTo>
                  <a:pt x="266700" y="76200"/>
                </a:lnTo>
                <a:lnTo>
                  <a:pt x="538226" y="76200"/>
                </a:lnTo>
                <a:lnTo>
                  <a:pt x="538226" y="0"/>
                </a:lnTo>
                <a:lnTo>
                  <a:pt x="690626" y="152400"/>
                </a:lnTo>
                <a:lnTo>
                  <a:pt x="538226" y="304800"/>
                </a:lnTo>
                <a:lnTo>
                  <a:pt x="538226" y="228600"/>
                </a:lnTo>
                <a:lnTo>
                  <a:pt x="266700" y="228600"/>
                </a:lnTo>
                <a:lnTo>
                  <a:pt x="222212" y="237583"/>
                </a:lnTo>
                <a:lnTo>
                  <a:pt x="185880" y="262080"/>
                </a:lnTo>
                <a:lnTo>
                  <a:pt x="161383" y="298412"/>
                </a:lnTo>
                <a:lnTo>
                  <a:pt x="152400" y="342900"/>
                </a:lnTo>
                <a:lnTo>
                  <a:pt x="152400" y="60960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32625" y="4824348"/>
            <a:ext cx="690880" cy="554355"/>
          </a:xfrm>
          <a:custGeom>
            <a:avLst/>
            <a:gdLst/>
            <a:ahLst/>
            <a:cxnLst/>
            <a:rect l="l" t="t" r="r" b="b"/>
            <a:pathLst>
              <a:path w="690879" h="554354">
                <a:moveTo>
                  <a:pt x="138557" y="0"/>
                </a:moveTo>
                <a:lnTo>
                  <a:pt x="0" y="0"/>
                </a:lnTo>
                <a:lnTo>
                  <a:pt x="0" y="167386"/>
                </a:lnTo>
                <a:lnTo>
                  <a:pt x="3441" y="214312"/>
                </a:lnTo>
                <a:lnTo>
                  <a:pt x="13438" y="259097"/>
                </a:lnTo>
                <a:lnTo>
                  <a:pt x="29500" y="301251"/>
                </a:lnTo>
                <a:lnTo>
                  <a:pt x="51135" y="340284"/>
                </a:lnTo>
                <a:lnTo>
                  <a:pt x="77853" y="375704"/>
                </a:lnTo>
                <a:lnTo>
                  <a:pt x="109161" y="407020"/>
                </a:lnTo>
                <a:lnTo>
                  <a:pt x="144569" y="433744"/>
                </a:lnTo>
                <a:lnTo>
                  <a:pt x="183585" y="455382"/>
                </a:lnTo>
                <a:lnTo>
                  <a:pt x="225718" y="471446"/>
                </a:lnTo>
                <a:lnTo>
                  <a:pt x="270478" y="481444"/>
                </a:lnTo>
                <a:lnTo>
                  <a:pt x="317373" y="484886"/>
                </a:lnTo>
                <a:lnTo>
                  <a:pt x="552069" y="484886"/>
                </a:lnTo>
                <a:lnTo>
                  <a:pt x="552069" y="554101"/>
                </a:lnTo>
                <a:lnTo>
                  <a:pt x="690626" y="415544"/>
                </a:lnTo>
                <a:lnTo>
                  <a:pt x="621347" y="346329"/>
                </a:lnTo>
                <a:lnTo>
                  <a:pt x="317373" y="346329"/>
                </a:lnTo>
                <a:lnTo>
                  <a:pt x="269819" y="339935"/>
                </a:lnTo>
                <a:lnTo>
                  <a:pt x="227099" y="321893"/>
                </a:lnTo>
                <a:lnTo>
                  <a:pt x="190912" y="293909"/>
                </a:lnTo>
                <a:lnTo>
                  <a:pt x="162959" y="257692"/>
                </a:lnTo>
                <a:lnTo>
                  <a:pt x="144941" y="214948"/>
                </a:lnTo>
                <a:lnTo>
                  <a:pt x="138557" y="167386"/>
                </a:lnTo>
                <a:lnTo>
                  <a:pt x="138557" y="0"/>
                </a:lnTo>
                <a:close/>
              </a:path>
              <a:path w="690879" h="554354">
                <a:moveTo>
                  <a:pt x="552069" y="277114"/>
                </a:moveTo>
                <a:lnTo>
                  <a:pt x="552069" y="346329"/>
                </a:lnTo>
                <a:lnTo>
                  <a:pt x="621347" y="346329"/>
                </a:lnTo>
                <a:lnTo>
                  <a:pt x="552069" y="27711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32625" y="4824348"/>
            <a:ext cx="690880" cy="554355"/>
          </a:xfrm>
          <a:custGeom>
            <a:avLst/>
            <a:gdLst/>
            <a:ahLst/>
            <a:cxnLst/>
            <a:rect l="l" t="t" r="r" b="b"/>
            <a:pathLst>
              <a:path w="690879" h="554354">
                <a:moveTo>
                  <a:pt x="0" y="0"/>
                </a:moveTo>
                <a:lnTo>
                  <a:pt x="0" y="167386"/>
                </a:lnTo>
                <a:lnTo>
                  <a:pt x="3441" y="214312"/>
                </a:lnTo>
                <a:lnTo>
                  <a:pt x="13438" y="259097"/>
                </a:lnTo>
                <a:lnTo>
                  <a:pt x="29500" y="301251"/>
                </a:lnTo>
                <a:lnTo>
                  <a:pt x="51135" y="340284"/>
                </a:lnTo>
                <a:lnTo>
                  <a:pt x="77853" y="375704"/>
                </a:lnTo>
                <a:lnTo>
                  <a:pt x="109161" y="407020"/>
                </a:lnTo>
                <a:lnTo>
                  <a:pt x="144569" y="433744"/>
                </a:lnTo>
                <a:lnTo>
                  <a:pt x="183585" y="455382"/>
                </a:lnTo>
                <a:lnTo>
                  <a:pt x="225718" y="471446"/>
                </a:lnTo>
                <a:lnTo>
                  <a:pt x="270478" y="481444"/>
                </a:lnTo>
                <a:lnTo>
                  <a:pt x="317373" y="484886"/>
                </a:lnTo>
                <a:lnTo>
                  <a:pt x="552069" y="484886"/>
                </a:lnTo>
                <a:lnTo>
                  <a:pt x="552069" y="554101"/>
                </a:lnTo>
                <a:lnTo>
                  <a:pt x="690626" y="415544"/>
                </a:lnTo>
                <a:lnTo>
                  <a:pt x="552069" y="277114"/>
                </a:lnTo>
                <a:lnTo>
                  <a:pt x="552069" y="346329"/>
                </a:lnTo>
                <a:lnTo>
                  <a:pt x="317373" y="346329"/>
                </a:lnTo>
                <a:lnTo>
                  <a:pt x="269819" y="339935"/>
                </a:lnTo>
                <a:lnTo>
                  <a:pt x="227099" y="321893"/>
                </a:lnTo>
                <a:lnTo>
                  <a:pt x="190912" y="293909"/>
                </a:lnTo>
                <a:lnTo>
                  <a:pt x="162959" y="257692"/>
                </a:lnTo>
                <a:lnTo>
                  <a:pt x="144941" y="214948"/>
                </a:lnTo>
                <a:lnTo>
                  <a:pt x="138557" y="167386"/>
                </a:lnTo>
                <a:lnTo>
                  <a:pt x="13855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99197" y="4881117"/>
            <a:ext cx="406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Wifi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00110" y="3441953"/>
            <a:ext cx="1143889" cy="13495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12140" y="1302765"/>
            <a:ext cx="8140700" cy="2877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40">
                <a:latin typeface="Arial"/>
                <a:cs typeface="Arial"/>
              </a:rPr>
              <a:t>Monitoring </a:t>
            </a:r>
            <a:r>
              <a:rPr dirty="0" sz="3200" spc="50">
                <a:latin typeface="Arial"/>
                <a:cs typeface="Arial"/>
              </a:rPr>
              <a:t>&amp; </a:t>
            </a:r>
            <a:r>
              <a:rPr dirty="0" sz="3200" spc="-204">
                <a:latin typeface="Arial"/>
                <a:cs typeface="Arial"/>
              </a:rPr>
              <a:t>Assistance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40">
                <a:latin typeface="Arial"/>
                <a:cs typeface="Arial"/>
              </a:rPr>
              <a:t>Patients </a:t>
            </a:r>
            <a:r>
              <a:rPr dirty="0" sz="3200" spc="-165">
                <a:latin typeface="Arial"/>
                <a:cs typeface="Arial"/>
              </a:rPr>
              <a:t>using</a:t>
            </a:r>
            <a:r>
              <a:rPr dirty="0" sz="3200" spc="-600">
                <a:latin typeface="Arial"/>
                <a:cs typeface="Arial"/>
              </a:rPr>
              <a:t> </a:t>
            </a:r>
            <a:r>
              <a:rPr dirty="0" sz="3200" spc="-185">
                <a:latin typeface="Arial"/>
                <a:cs typeface="Arial"/>
              </a:rPr>
              <a:t>Body  </a:t>
            </a:r>
            <a:r>
              <a:rPr dirty="0" sz="3200" spc="-180">
                <a:latin typeface="Arial"/>
                <a:cs typeface="Arial"/>
              </a:rPr>
              <a:t>Area </a:t>
            </a:r>
            <a:r>
              <a:rPr dirty="0" sz="3200" spc="-150">
                <a:latin typeface="Arial"/>
                <a:cs typeface="Arial"/>
              </a:rPr>
              <a:t>Wireless </a:t>
            </a:r>
            <a:r>
              <a:rPr dirty="0" sz="3200" spc="-229">
                <a:latin typeface="Arial"/>
                <a:cs typeface="Arial"/>
              </a:rPr>
              <a:t>Sensor </a:t>
            </a:r>
            <a:r>
              <a:rPr dirty="0" sz="3200" spc="-75">
                <a:latin typeface="Arial"/>
                <a:cs typeface="Arial"/>
              </a:rPr>
              <a:t>Network</a:t>
            </a:r>
            <a:endParaRPr sz="3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dirty="0" sz="2400" spc="-65">
                <a:latin typeface="Arial"/>
                <a:cs typeface="Arial"/>
              </a:rPr>
              <a:t>I </a:t>
            </a:r>
            <a:r>
              <a:rPr dirty="0" sz="2400" spc="-85">
                <a:latin typeface="Arial"/>
                <a:cs typeface="Arial"/>
              </a:rPr>
              <a:t>Health </a:t>
            </a:r>
            <a:r>
              <a:rPr dirty="0" sz="2400" spc="-330">
                <a:latin typeface="Arial"/>
                <a:cs typeface="Arial"/>
              </a:rPr>
              <a:t>BP</a:t>
            </a:r>
            <a:r>
              <a:rPr dirty="0" sz="2400" spc="-285">
                <a:latin typeface="Arial"/>
                <a:cs typeface="Arial"/>
              </a:rPr>
              <a:t> </a:t>
            </a:r>
            <a:r>
              <a:rPr dirty="0" sz="2400" spc="-175">
                <a:latin typeface="Arial"/>
                <a:cs typeface="Arial"/>
              </a:rPr>
              <a:t>Sensor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114">
                <a:latin typeface="Arial"/>
                <a:cs typeface="Arial"/>
              </a:rPr>
              <a:t>Temperature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sensor</a:t>
            </a:r>
            <a:endParaRPr sz="2400">
              <a:latin typeface="Arial"/>
              <a:cs typeface="Arial"/>
            </a:endParaRPr>
          </a:p>
          <a:p>
            <a:pPr algn="r" marR="930275">
              <a:lnSpc>
                <a:spcPct val="100000"/>
              </a:lnSpc>
              <a:spcBef>
                <a:spcPts val="2275"/>
              </a:spcBef>
            </a:pPr>
            <a:r>
              <a:rPr dirty="0" sz="1800">
                <a:latin typeface="Arial"/>
                <a:cs typeface="Arial"/>
              </a:rPr>
              <a:t>SMS</a:t>
            </a:r>
            <a:endParaRPr sz="1800">
              <a:latin typeface="Arial"/>
              <a:cs typeface="Arial"/>
            </a:endParaRPr>
          </a:p>
          <a:p>
            <a:pPr algn="r" marR="389255">
              <a:lnSpc>
                <a:spcPct val="100000"/>
              </a:lnSpc>
              <a:spcBef>
                <a:spcPts val="1215"/>
              </a:spcBef>
            </a:pPr>
            <a:r>
              <a:rPr dirty="0" sz="1800" spc="-5">
                <a:latin typeface="Arial"/>
                <a:cs typeface="Arial"/>
              </a:rPr>
              <a:t>Amb</a:t>
            </a:r>
            <a:r>
              <a:rPr dirty="0" sz="1800" spc="-15">
                <a:latin typeface="Arial"/>
                <a:cs typeface="Arial"/>
              </a:rPr>
              <a:t>u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5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70725" y="4029075"/>
            <a:ext cx="690880" cy="614680"/>
          </a:xfrm>
          <a:custGeom>
            <a:avLst/>
            <a:gdLst/>
            <a:ahLst/>
            <a:cxnLst/>
            <a:rect l="l" t="t" r="r" b="b"/>
            <a:pathLst>
              <a:path w="690879" h="614679">
                <a:moveTo>
                  <a:pt x="153543" y="0"/>
                </a:moveTo>
                <a:lnTo>
                  <a:pt x="0" y="0"/>
                </a:lnTo>
                <a:lnTo>
                  <a:pt x="0" y="185547"/>
                </a:lnTo>
                <a:lnTo>
                  <a:pt x="3213" y="233319"/>
                </a:lnTo>
                <a:lnTo>
                  <a:pt x="12574" y="279137"/>
                </a:lnTo>
                <a:lnTo>
                  <a:pt x="27664" y="322581"/>
                </a:lnTo>
                <a:lnTo>
                  <a:pt x="48062" y="363234"/>
                </a:lnTo>
                <a:lnTo>
                  <a:pt x="73350" y="400674"/>
                </a:lnTo>
                <a:lnTo>
                  <a:pt x="103108" y="434482"/>
                </a:lnTo>
                <a:lnTo>
                  <a:pt x="136916" y="464240"/>
                </a:lnTo>
                <a:lnTo>
                  <a:pt x="174356" y="489528"/>
                </a:lnTo>
                <a:lnTo>
                  <a:pt x="215009" y="509926"/>
                </a:lnTo>
                <a:lnTo>
                  <a:pt x="258453" y="525016"/>
                </a:lnTo>
                <a:lnTo>
                  <a:pt x="304271" y="534377"/>
                </a:lnTo>
                <a:lnTo>
                  <a:pt x="352044" y="537591"/>
                </a:lnTo>
                <a:lnTo>
                  <a:pt x="536956" y="537591"/>
                </a:lnTo>
                <a:lnTo>
                  <a:pt x="536956" y="614299"/>
                </a:lnTo>
                <a:lnTo>
                  <a:pt x="690626" y="460756"/>
                </a:lnTo>
                <a:lnTo>
                  <a:pt x="613727" y="383921"/>
                </a:lnTo>
                <a:lnTo>
                  <a:pt x="352044" y="383921"/>
                </a:lnTo>
                <a:lnTo>
                  <a:pt x="306538" y="378684"/>
                </a:lnTo>
                <a:lnTo>
                  <a:pt x="264760" y="363765"/>
                </a:lnTo>
                <a:lnTo>
                  <a:pt x="227903" y="340353"/>
                </a:lnTo>
                <a:lnTo>
                  <a:pt x="197160" y="309637"/>
                </a:lnTo>
                <a:lnTo>
                  <a:pt x="173723" y="272805"/>
                </a:lnTo>
                <a:lnTo>
                  <a:pt x="158787" y="231045"/>
                </a:lnTo>
                <a:lnTo>
                  <a:pt x="153543" y="185547"/>
                </a:lnTo>
                <a:lnTo>
                  <a:pt x="153543" y="0"/>
                </a:lnTo>
                <a:close/>
              </a:path>
              <a:path w="690879" h="614679">
                <a:moveTo>
                  <a:pt x="536956" y="307213"/>
                </a:moveTo>
                <a:lnTo>
                  <a:pt x="536956" y="383921"/>
                </a:lnTo>
                <a:lnTo>
                  <a:pt x="613727" y="383921"/>
                </a:lnTo>
                <a:lnTo>
                  <a:pt x="536956" y="30721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70725" y="4029075"/>
            <a:ext cx="690880" cy="614680"/>
          </a:xfrm>
          <a:custGeom>
            <a:avLst/>
            <a:gdLst/>
            <a:ahLst/>
            <a:cxnLst/>
            <a:rect l="l" t="t" r="r" b="b"/>
            <a:pathLst>
              <a:path w="690879" h="614679">
                <a:moveTo>
                  <a:pt x="0" y="0"/>
                </a:moveTo>
                <a:lnTo>
                  <a:pt x="0" y="185547"/>
                </a:lnTo>
                <a:lnTo>
                  <a:pt x="3213" y="233319"/>
                </a:lnTo>
                <a:lnTo>
                  <a:pt x="12574" y="279137"/>
                </a:lnTo>
                <a:lnTo>
                  <a:pt x="27664" y="322581"/>
                </a:lnTo>
                <a:lnTo>
                  <a:pt x="48062" y="363234"/>
                </a:lnTo>
                <a:lnTo>
                  <a:pt x="73350" y="400674"/>
                </a:lnTo>
                <a:lnTo>
                  <a:pt x="103108" y="434482"/>
                </a:lnTo>
                <a:lnTo>
                  <a:pt x="136916" y="464240"/>
                </a:lnTo>
                <a:lnTo>
                  <a:pt x="174356" y="489528"/>
                </a:lnTo>
                <a:lnTo>
                  <a:pt x="215009" y="509926"/>
                </a:lnTo>
                <a:lnTo>
                  <a:pt x="258453" y="525016"/>
                </a:lnTo>
                <a:lnTo>
                  <a:pt x="304271" y="534377"/>
                </a:lnTo>
                <a:lnTo>
                  <a:pt x="352044" y="537591"/>
                </a:lnTo>
                <a:lnTo>
                  <a:pt x="536956" y="537591"/>
                </a:lnTo>
                <a:lnTo>
                  <a:pt x="536956" y="614299"/>
                </a:lnTo>
                <a:lnTo>
                  <a:pt x="690626" y="460756"/>
                </a:lnTo>
                <a:lnTo>
                  <a:pt x="536956" y="307213"/>
                </a:lnTo>
                <a:lnTo>
                  <a:pt x="536956" y="383921"/>
                </a:lnTo>
                <a:lnTo>
                  <a:pt x="352044" y="383921"/>
                </a:lnTo>
                <a:lnTo>
                  <a:pt x="306538" y="378684"/>
                </a:lnTo>
                <a:lnTo>
                  <a:pt x="264760" y="363765"/>
                </a:lnTo>
                <a:lnTo>
                  <a:pt x="227903" y="340353"/>
                </a:lnTo>
                <a:lnTo>
                  <a:pt x="197160" y="309637"/>
                </a:lnTo>
                <a:lnTo>
                  <a:pt x="173723" y="272805"/>
                </a:lnTo>
                <a:lnTo>
                  <a:pt x="158787" y="231045"/>
                </a:lnTo>
                <a:lnTo>
                  <a:pt x="153543" y="185547"/>
                </a:lnTo>
                <a:lnTo>
                  <a:pt x="15354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15053" y="6326225"/>
            <a:ext cx="35902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Figure 2: Proposed model </a:t>
            </a:r>
            <a:r>
              <a:rPr dirty="0" sz="1600" spc="-10" b="1">
                <a:latin typeface="Arial"/>
                <a:cs typeface="Arial"/>
              </a:rPr>
              <a:t>for </a:t>
            </a:r>
            <a:r>
              <a:rPr dirty="0" sz="1600" spc="-5" b="1">
                <a:latin typeface="Arial"/>
                <a:cs typeface="Arial"/>
              </a:rPr>
              <a:t>remote  monitoring &amp; assistance of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patients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581400"/>
            <a:ext cx="4572000" cy="304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729" y="461594"/>
            <a:ext cx="27927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10"/>
              <a:t>FYP</a:t>
            </a:r>
            <a:r>
              <a:rPr dirty="0" sz="4400" spc="-310"/>
              <a:t> </a:t>
            </a:r>
            <a:r>
              <a:rPr dirty="0" sz="4400" spc="-195"/>
              <a:t>Projects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302765"/>
            <a:ext cx="8289925" cy="1446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35">
                <a:latin typeface="Arial"/>
                <a:cs typeface="Arial"/>
              </a:rPr>
              <a:t>Secure </a:t>
            </a:r>
            <a:r>
              <a:rPr dirty="0" sz="3200" spc="50">
                <a:latin typeface="Arial"/>
                <a:cs typeface="Arial"/>
              </a:rPr>
              <a:t>&amp; </a:t>
            </a:r>
            <a:r>
              <a:rPr dirty="0" sz="3200" spc="-155">
                <a:latin typeface="Arial"/>
                <a:cs typeface="Arial"/>
              </a:rPr>
              <a:t>Smart </a:t>
            </a:r>
            <a:r>
              <a:rPr dirty="0" sz="3200" spc="-185">
                <a:latin typeface="Arial"/>
                <a:cs typeface="Arial"/>
              </a:rPr>
              <a:t>User </a:t>
            </a:r>
            <a:r>
              <a:rPr dirty="0" sz="3200" spc="-70">
                <a:latin typeface="Arial"/>
                <a:cs typeface="Arial"/>
              </a:rPr>
              <a:t>Authentication</a:t>
            </a:r>
            <a:r>
              <a:rPr dirty="0" sz="3200" spc="-395">
                <a:latin typeface="Arial"/>
                <a:cs typeface="Arial"/>
              </a:rPr>
              <a:t> </a:t>
            </a:r>
            <a:r>
              <a:rPr dirty="0" sz="3200" spc="-90">
                <a:latin typeface="Arial"/>
                <a:cs typeface="Arial"/>
              </a:rPr>
              <a:t>Application  </a:t>
            </a:r>
            <a:r>
              <a:rPr dirty="0" sz="3200" spc="-165">
                <a:latin typeface="Arial"/>
                <a:cs typeface="Arial"/>
              </a:rPr>
              <a:t>using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110">
                <a:latin typeface="Arial"/>
                <a:cs typeface="Arial"/>
              </a:rPr>
              <a:t>Heart </a:t>
            </a:r>
            <a:r>
              <a:rPr dirty="0" sz="3200" spc="-180">
                <a:latin typeface="Arial"/>
                <a:cs typeface="Arial"/>
              </a:rPr>
              <a:t>wave </a:t>
            </a:r>
            <a:r>
              <a:rPr dirty="0" sz="3200" spc="-195">
                <a:latin typeface="Arial"/>
                <a:cs typeface="Arial"/>
              </a:rPr>
              <a:t>sensing </a:t>
            </a:r>
            <a:r>
              <a:rPr dirty="0" sz="3200" spc="-35">
                <a:latin typeface="Arial"/>
                <a:cs typeface="Arial"/>
              </a:rPr>
              <a:t>wrist</a:t>
            </a:r>
            <a:r>
              <a:rPr dirty="0" sz="3200" spc="-110">
                <a:latin typeface="Arial"/>
                <a:cs typeface="Arial"/>
              </a:rPr>
              <a:t> </a:t>
            </a:r>
            <a:r>
              <a:rPr dirty="0" sz="3200" spc="-140">
                <a:latin typeface="Arial"/>
                <a:cs typeface="Arial"/>
              </a:rPr>
              <a:t>band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5">
                <a:latin typeface="Arial"/>
                <a:cs typeface="Arial"/>
              </a:rPr>
              <a:t>Authentication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App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6844" y="4267200"/>
            <a:ext cx="1360932" cy="170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928" y="2700526"/>
            <a:ext cx="2805684" cy="415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1000" y="2895600"/>
            <a:ext cx="2217801" cy="3740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53128" y="2319526"/>
            <a:ext cx="4690872" cy="4474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2514600"/>
            <a:ext cx="4267200" cy="388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20" y="461594"/>
            <a:ext cx="50692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40"/>
              <a:t>Proposed </a:t>
            </a:r>
            <a:r>
              <a:rPr dirty="0" sz="4400" spc="-710"/>
              <a:t>FYP</a:t>
            </a:r>
            <a:r>
              <a:rPr dirty="0" sz="4400" spc="-310"/>
              <a:t> </a:t>
            </a:r>
            <a:r>
              <a:rPr dirty="0" sz="4400" spc="-195"/>
              <a:t>Projects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302765"/>
            <a:ext cx="7087234" cy="1446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95">
                <a:latin typeface="Arial"/>
                <a:cs typeface="Arial"/>
              </a:rPr>
              <a:t>Fall </a:t>
            </a:r>
            <a:r>
              <a:rPr dirty="0" sz="3200" spc="-65">
                <a:latin typeface="Arial"/>
                <a:cs typeface="Arial"/>
              </a:rPr>
              <a:t>detection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80">
                <a:latin typeface="Arial"/>
                <a:cs typeface="Arial"/>
              </a:rPr>
              <a:t>elderly </a:t>
            </a:r>
            <a:r>
              <a:rPr dirty="0" sz="3200" spc="-145">
                <a:latin typeface="Arial"/>
                <a:cs typeface="Arial"/>
              </a:rPr>
              <a:t>peoples </a:t>
            </a:r>
            <a:r>
              <a:rPr dirty="0" sz="3200" spc="-135">
                <a:latin typeface="Arial"/>
                <a:cs typeface="Arial"/>
              </a:rPr>
              <a:t>by</a:t>
            </a:r>
            <a:r>
              <a:rPr dirty="0" sz="3200" spc="-570">
                <a:latin typeface="Arial"/>
                <a:cs typeface="Arial"/>
              </a:rPr>
              <a:t> </a:t>
            </a:r>
            <a:r>
              <a:rPr dirty="0" sz="3200" spc="-165">
                <a:latin typeface="Arial"/>
                <a:cs typeface="Arial"/>
              </a:rPr>
              <a:t>using  </a:t>
            </a:r>
            <a:r>
              <a:rPr dirty="0" sz="3200" spc="-300">
                <a:latin typeface="Arial"/>
                <a:cs typeface="Arial"/>
              </a:rPr>
              <a:t>SHIMMER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 spc="-250">
                <a:latin typeface="Arial"/>
                <a:cs typeface="Arial"/>
              </a:rPr>
              <a:t>Sensors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125">
                <a:latin typeface="Arial"/>
                <a:cs typeface="Arial"/>
              </a:rPr>
              <a:t>Shimmer </a:t>
            </a:r>
            <a:r>
              <a:rPr dirty="0" sz="2400" spc="-190">
                <a:latin typeface="Arial"/>
                <a:cs typeface="Arial"/>
              </a:rPr>
              <a:t>Sensors</a:t>
            </a:r>
            <a:r>
              <a:rPr dirty="0" sz="2400" spc="90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Kit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2971800"/>
            <a:ext cx="40386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2971800"/>
            <a:ext cx="4189476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3022" y="522173"/>
            <a:ext cx="346011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80"/>
              <a:t>Course</a:t>
            </a:r>
            <a:r>
              <a:rPr dirty="0" sz="5400" spc="-370"/>
              <a:t> </a:t>
            </a:r>
            <a:r>
              <a:rPr dirty="0" sz="5400" spc="-270"/>
              <a:t>Style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298194" y="1906650"/>
            <a:ext cx="2614295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3530" indent="-290830">
              <a:lnSpc>
                <a:spcPct val="100000"/>
              </a:lnSpc>
              <a:spcBef>
                <a:spcPts val="95"/>
              </a:spcBef>
              <a:buChar char="•"/>
              <a:tabLst>
                <a:tab pos="304165" algn="l"/>
              </a:tabLst>
            </a:pPr>
            <a:r>
              <a:rPr dirty="0" sz="4000" spc="-160">
                <a:latin typeface="Arial"/>
                <a:cs typeface="Arial"/>
              </a:rPr>
              <a:t>Descriptive</a:t>
            </a:r>
            <a:endParaRPr sz="4000">
              <a:latin typeface="Arial"/>
              <a:cs typeface="Arial"/>
            </a:endParaRPr>
          </a:p>
          <a:p>
            <a:pPr marL="303530" indent="-290830">
              <a:lnSpc>
                <a:spcPct val="100000"/>
              </a:lnSpc>
              <a:buChar char="•"/>
              <a:tabLst>
                <a:tab pos="304165" algn="l"/>
              </a:tabLst>
            </a:pPr>
            <a:r>
              <a:rPr dirty="0" sz="4000" spc="-135">
                <a:latin typeface="Arial"/>
                <a:cs typeface="Arial"/>
              </a:rPr>
              <a:t>Critical</a:t>
            </a:r>
            <a:endParaRPr sz="4000">
              <a:latin typeface="Arial"/>
              <a:cs typeface="Arial"/>
            </a:endParaRPr>
          </a:p>
          <a:p>
            <a:pPr marL="303530" indent="-290830">
              <a:lnSpc>
                <a:spcPct val="100000"/>
              </a:lnSpc>
              <a:buChar char="•"/>
              <a:tabLst>
                <a:tab pos="304165" algn="l"/>
              </a:tabLst>
            </a:pPr>
            <a:r>
              <a:rPr dirty="0" sz="4000" spc="-110">
                <a:latin typeface="Arial"/>
                <a:cs typeface="Arial"/>
              </a:rPr>
              <a:t>Interactive</a:t>
            </a:r>
            <a:endParaRPr sz="4000">
              <a:latin typeface="Arial"/>
              <a:cs typeface="Arial"/>
            </a:endParaRPr>
          </a:p>
          <a:p>
            <a:pPr marL="303530" indent="-290830">
              <a:lnSpc>
                <a:spcPct val="100000"/>
              </a:lnSpc>
              <a:buChar char="•"/>
              <a:tabLst>
                <a:tab pos="304165" algn="l"/>
              </a:tabLst>
            </a:pPr>
            <a:r>
              <a:rPr dirty="0" sz="4000" spc="-210">
                <a:latin typeface="Arial"/>
                <a:cs typeface="Arial"/>
              </a:rPr>
              <a:t>Explore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454" y="271094"/>
            <a:ext cx="340232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5"/>
              <a:t>Course</a:t>
            </a:r>
            <a:r>
              <a:rPr dirty="0" sz="4400" spc="-310"/>
              <a:t> </a:t>
            </a:r>
            <a:r>
              <a:rPr dirty="0" sz="4400" spc="-110"/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174749"/>
            <a:ext cx="7495540" cy="4720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95">
                <a:latin typeface="Arial"/>
                <a:cs typeface="Arial"/>
              </a:rPr>
              <a:t>Understanding </a:t>
            </a:r>
            <a:r>
              <a:rPr dirty="0" sz="2200" spc="-170">
                <a:latin typeface="Arial"/>
                <a:cs typeface="Arial"/>
              </a:rPr>
              <a:t>Basic </a:t>
            </a:r>
            <a:r>
              <a:rPr dirty="0" sz="2200" spc="-140">
                <a:latin typeface="Arial"/>
                <a:cs typeface="Arial"/>
              </a:rPr>
              <a:t>Concepts </a:t>
            </a:r>
            <a:r>
              <a:rPr dirty="0" sz="2200" spc="-5">
                <a:latin typeface="Arial"/>
                <a:cs typeface="Arial"/>
              </a:rPr>
              <a:t>of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Networks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200" spc="-155">
                <a:latin typeface="Arial"/>
                <a:cs typeface="Arial"/>
              </a:rPr>
              <a:t>Packet </a:t>
            </a:r>
            <a:r>
              <a:rPr dirty="0" sz="2200" spc="-145">
                <a:latin typeface="Arial"/>
                <a:cs typeface="Arial"/>
              </a:rPr>
              <a:t>Tracer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Simulators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95">
                <a:latin typeface="Arial"/>
                <a:cs typeface="Arial"/>
              </a:rPr>
              <a:t>Understanding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30">
                <a:latin typeface="Arial"/>
                <a:cs typeface="Arial"/>
              </a:rPr>
              <a:t>the </a:t>
            </a:r>
            <a:r>
              <a:rPr dirty="0" sz="2200" spc="-130">
                <a:latin typeface="Arial"/>
                <a:cs typeface="Arial"/>
              </a:rPr>
              <a:t>basic </a:t>
            </a:r>
            <a:r>
              <a:rPr dirty="0" sz="2200" spc="-75">
                <a:latin typeface="Arial"/>
                <a:cs typeface="Arial"/>
              </a:rPr>
              <a:t>security</a:t>
            </a:r>
            <a:r>
              <a:rPr dirty="0" sz="2200" spc="-345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attributes/concepts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200" spc="-185">
                <a:latin typeface="Arial"/>
                <a:cs typeface="Arial"/>
              </a:rPr>
              <a:t>Basics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95">
                <a:latin typeface="Arial"/>
                <a:cs typeface="Arial"/>
              </a:rPr>
              <a:t>cryptography, </a:t>
            </a:r>
            <a:r>
              <a:rPr dirty="0" sz="2200" spc="-105">
                <a:latin typeface="Arial"/>
                <a:cs typeface="Arial"/>
              </a:rPr>
              <a:t>cryptosystems </a:t>
            </a:r>
            <a:r>
              <a:rPr dirty="0" sz="2200" spc="30">
                <a:latin typeface="Arial"/>
                <a:cs typeface="Arial"/>
              </a:rPr>
              <a:t>&amp; </a:t>
            </a:r>
            <a:r>
              <a:rPr dirty="0" sz="2200" spc="-55">
                <a:latin typeface="Arial"/>
                <a:cs typeface="Arial"/>
              </a:rPr>
              <a:t>encryption</a:t>
            </a:r>
            <a:r>
              <a:rPr dirty="0" sz="2200" spc="-254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techniques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200" spc="-55">
                <a:latin typeface="Arial"/>
                <a:cs typeface="Arial"/>
              </a:rPr>
              <a:t>Confidentiality </a:t>
            </a:r>
            <a:r>
              <a:rPr dirty="0" sz="2200" spc="-120">
                <a:latin typeface="Arial"/>
                <a:cs typeface="Arial"/>
              </a:rPr>
              <a:t>using </a:t>
            </a:r>
            <a:r>
              <a:rPr dirty="0" sz="2200" spc="-80">
                <a:latin typeface="Arial"/>
                <a:cs typeface="Arial"/>
              </a:rPr>
              <a:t>symmetric</a:t>
            </a:r>
            <a:r>
              <a:rPr dirty="0" sz="2200" spc="-175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cryptography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200" spc="-160">
                <a:latin typeface="Arial"/>
                <a:cs typeface="Arial"/>
              </a:rPr>
              <a:t>Message </a:t>
            </a:r>
            <a:r>
              <a:rPr dirty="0" sz="2200" spc="-50">
                <a:latin typeface="Arial"/>
                <a:cs typeface="Arial"/>
              </a:rPr>
              <a:t>authentication </a:t>
            </a:r>
            <a:r>
              <a:rPr dirty="0" sz="2200" spc="30">
                <a:latin typeface="Arial"/>
                <a:cs typeface="Arial"/>
              </a:rPr>
              <a:t>&amp; </a:t>
            </a:r>
            <a:r>
              <a:rPr dirty="0" sz="2200" spc="-70">
                <a:latin typeface="Arial"/>
                <a:cs typeface="Arial"/>
              </a:rPr>
              <a:t>Digital</a:t>
            </a:r>
            <a:r>
              <a:rPr dirty="0" sz="2200" spc="-275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signature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200" spc="-70">
                <a:latin typeface="Arial"/>
                <a:cs typeface="Arial"/>
              </a:rPr>
              <a:t>Vulnerabilities </a:t>
            </a:r>
            <a:r>
              <a:rPr dirty="0" sz="2200" spc="-105">
                <a:latin typeface="Arial"/>
                <a:cs typeface="Arial"/>
              </a:rPr>
              <a:t>and</a:t>
            </a:r>
            <a:r>
              <a:rPr dirty="0" sz="2200" spc="-195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attacks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200" spc="-85">
                <a:latin typeface="Arial"/>
                <a:cs typeface="Arial"/>
              </a:rPr>
              <a:t>Firewall </a:t>
            </a:r>
            <a:r>
              <a:rPr dirty="0" sz="2200" spc="-120">
                <a:latin typeface="Arial"/>
                <a:cs typeface="Arial"/>
              </a:rPr>
              <a:t>design </a:t>
            </a:r>
            <a:r>
              <a:rPr dirty="0" sz="2200" spc="-55">
                <a:latin typeface="Arial"/>
                <a:cs typeface="Arial"/>
              </a:rPr>
              <a:t>,principle </a:t>
            </a:r>
            <a:r>
              <a:rPr dirty="0" sz="2200" spc="30">
                <a:latin typeface="Arial"/>
                <a:cs typeface="Arial"/>
              </a:rPr>
              <a:t>&amp; </a:t>
            </a:r>
            <a:r>
              <a:rPr dirty="0" sz="2200" spc="-45">
                <a:latin typeface="Arial"/>
                <a:cs typeface="Arial"/>
              </a:rPr>
              <a:t>trusted</a:t>
            </a:r>
            <a:r>
              <a:rPr dirty="0" sz="2200" spc="-395">
                <a:latin typeface="Arial"/>
                <a:cs typeface="Arial"/>
              </a:rPr>
              <a:t> </a:t>
            </a:r>
            <a:r>
              <a:rPr dirty="0" sz="2200" spc="-130"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200" spc="-50">
                <a:latin typeface="Arial"/>
                <a:cs typeface="Arial"/>
              </a:rPr>
              <a:t>Intrusion </a:t>
            </a:r>
            <a:r>
              <a:rPr dirty="0" sz="2200" spc="-70">
                <a:latin typeface="Arial"/>
                <a:cs typeface="Arial"/>
              </a:rPr>
              <a:t>Detection </a:t>
            </a:r>
            <a:r>
              <a:rPr dirty="0" sz="2200" spc="30">
                <a:latin typeface="Arial"/>
                <a:cs typeface="Arial"/>
              </a:rPr>
              <a:t>&amp; </a:t>
            </a:r>
            <a:r>
              <a:rPr dirty="0" sz="2200" spc="-85">
                <a:latin typeface="Arial"/>
                <a:cs typeface="Arial"/>
              </a:rPr>
              <a:t>Prevention,</a:t>
            </a:r>
            <a:r>
              <a:rPr dirty="0" sz="2200" spc="-370">
                <a:latin typeface="Arial"/>
                <a:cs typeface="Arial"/>
              </a:rPr>
              <a:t> </a:t>
            </a:r>
            <a:r>
              <a:rPr dirty="0" sz="2200" spc="-245">
                <a:latin typeface="Arial"/>
                <a:cs typeface="Arial"/>
              </a:rPr>
              <a:t>GIDP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135">
                <a:latin typeface="Arial"/>
                <a:cs typeface="Arial"/>
              </a:rPr>
              <a:t>Securing </a:t>
            </a:r>
            <a:r>
              <a:rPr dirty="0" sz="2200" spc="-110">
                <a:latin typeface="Arial"/>
                <a:cs typeface="Arial"/>
              </a:rPr>
              <a:t>Wireless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Networks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200" spc="-130">
                <a:latin typeface="Arial"/>
                <a:cs typeface="Arial"/>
              </a:rPr>
              <a:t>Email </a:t>
            </a:r>
            <a:r>
              <a:rPr dirty="0" sz="2200" spc="-100">
                <a:latin typeface="Arial"/>
                <a:cs typeface="Arial"/>
              </a:rPr>
              <a:t>Security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200" spc="-200">
                <a:latin typeface="Arial"/>
                <a:cs typeface="Arial"/>
              </a:rPr>
              <a:t>IP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Security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3407410" algn="l"/>
              </a:tabLst>
            </a:pPr>
            <a:r>
              <a:rPr dirty="0" sz="2200" spc="-100">
                <a:latin typeface="Arial"/>
                <a:cs typeface="Arial"/>
              </a:rPr>
              <a:t>Security </a:t>
            </a:r>
            <a:r>
              <a:rPr dirty="0" sz="2200" spc="-70">
                <a:latin typeface="Arial"/>
                <a:cs typeface="Arial"/>
              </a:rPr>
              <a:t>protocols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145">
                <a:latin typeface="Arial"/>
                <a:cs typeface="Arial"/>
              </a:rPr>
              <a:t>such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210">
                <a:latin typeface="Arial"/>
                <a:cs typeface="Arial"/>
              </a:rPr>
              <a:t>as	</a:t>
            </a:r>
            <a:r>
              <a:rPr dirty="0" sz="2200" spc="-100">
                <a:latin typeface="Arial"/>
                <a:cs typeface="Arial"/>
              </a:rPr>
              <a:t>kerberos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200" spc="-140">
                <a:latin typeface="Arial"/>
                <a:cs typeface="Arial"/>
              </a:rPr>
              <a:t>Web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security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9573" y="461594"/>
            <a:ext cx="22440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20"/>
              <a:t>Li</a:t>
            </a:r>
            <a:r>
              <a:rPr dirty="0" sz="4400" spc="-145"/>
              <a:t>t</a:t>
            </a:r>
            <a:r>
              <a:rPr dirty="0" sz="4400" spc="-114"/>
              <a:t>e</a:t>
            </a:r>
            <a:r>
              <a:rPr dirty="0" sz="4400" spc="-155"/>
              <a:t>r</a:t>
            </a:r>
            <a:r>
              <a:rPr dirty="0" sz="4400" spc="-375"/>
              <a:t>a</a:t>
            </a:r>
            <a:r>
              <a:rPr dirty="0" sz="4400" spc="65"/>
              <a:t>tu</a:t>
            </a:r>
            <a:r>
              <a:rPr dirty="0" sz="4400" spc="-10"/>
              <a:t>r</a:t>
            </a:r>
            <a:r>
              <a:rPr dirty="0" sz="4400" spc="-254"/>
              <a:t>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4475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Books</a:t>
            </a:r>
          </a:p>
          <a:p>
            <a:pPr marL="355600" marR="399415" indent="-342900">
              <a:lnSpc>
                <a:spcPts val="259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u="none" spc="-250"/>
              <a:t>W. </a:t>
            </a:r>
            <a:r>
              <a:rPr dirty="0" u="none" spc="-130"/>
              <a:t>Stallings, </a:t>
            </a:r>
            <a:r>
              <a:rPr dirty="0" u="none" spc="-105"/>
              <a:t>“</a:t>
            </a:r>
            <a:r>
              <a:rPr dirty="0" u="none" spc="-105" i="1">
                <a:latin typeface="Trebuchet MS"/>
                <a:cs typeface="Trebuchet MS"/>
              </a:rPr>
              <a:t>Cryptography </a:t>
            </a:r>
            <a:r>
              <a:rPr dirty="0" u="none" spc="-80" i="1">
                <a:latin typeface="Trebuchet MS"/>
                <a:cs typeface="Trebuchet MS"/>
              </a:rPr>
              <a:t>and </a:t>
            </a:r>
            <a:r>
              <a:rPr dirty="0" u="none" spc="-130" i="1">
                <a:latin typeface="Trebuchet MS"/>
                <a:cs typeface="Trebuchet MS"/>
              </a:rPr>
              <a:t>Network</a:t>
            </a:r>
            <a:r>
              <a:rPr dirty="0" u="none" spc="-409" i="1">
                <a:latin typeface="Trebuchet MS"/>
                <a:cs typeface="Trebuchet MS"/>
              </a:rPr>
              <a:t> </a:t>
            </a:r>
            <a:r>
              <a:rPr dirty="0" u="none" spc="-155" i="1">
                <a:latin typeface="Trebuchet MS"/>
                <a:cs typeface="Trebuchet MS"/>
              </a:rPr>
              <a:t>Security”</a:t>
            </a:r>
            <a:r>
              <a:rPr dirty="0" u="none" spc="-155"/>
              <a:t>,  </a:t>
            </a:r>
            <a:r>
              <a:rPr dirty="0" u="none" spc="-110"/>
              <a:t>Prentice </a:t>
            </a:r>
            <a:r>
              <a:rPr dirty="0" u="none" spc="-114"/>
              <a:t>Hall </a:t>
            </a:r>
            <a:r>
              <a:rPr dirty="0" u="none" spc="-335"/>
              <a:t>PTR, </a:t>
            </a:r>
            <a:r>
              <a:rPr dirty="0" u="none" spc="-105"/>
              <a:t>Upper </a:t>
            </a:r>
            <a:r>
              <a:rPr dirty="0" u="none" spc="-185"/>
              <a:t>Saddle </a:t>
            </a:r>
            <a:r>
              <a:rPr dirty="0" u="none" spc="-175"/>
              <a:t>River, </a:t>
            </a:r>
            <a:r>
              <a:rPr dirty="0" u="none" spc="-275"/>
              <a:t>NJ,</a:t>
            </a:r>
            <a:r>
              <a:rPr dirty="0" u="none" spc="-440"/>
              <a:t> </a:t>
            </a:r>
            <a:r>
              <a:rPr dirty="0" u="none" spc="-125"/>
              <a:t>2003.</a:t>
            </a:r>
          </a:p>
          <a:p>
            <a:pPr marL="355600" marR="5080" indent="-342900">
              <a:lnSpc>
                <a:spcPts val="259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u="none" spc="-250"/>
              <a:t>W. </a:t>
            </a:r>
            <a:r>
              <a:rPr dirty="0" u="none" spc="-130"/>
              <a:t>Stallings, </a:t>
            </a:r>
            <a:r>
              <a:rPr dirty="0" u="none" spc="-30"/>
              <a:t>“Network </a:t>
            </a:r>
            <a:r>
              <a:rPr dirty="0" u="none" spc="-120"/>
              <a:t>Security </a:t>
            </a:r>
            <a:r>
              <a:rPr dirty="0" u="none" spc="-170"/>
              <a:t>Essentials </a:t>
            </a:r>
            <a:r>
              <a:rPr dirty="0" u="none" spc="-95"/>
              <a:t>applications  </a:t>
            </a:r>
            <a:r>
              <a:rPr dirty="0" u="none" spc="-125"/>
              <a:t>and </a:t>
            </a:r>
            <a:r>
              <a:rPr dirty="0" u="none" spc="-120"/>
              <a:t>standards”, </a:t>
            </a:r>
            <a:r>
              <a:rPr dirty="0" u="none" spc="-100"/>
              <a:t>Third</a:t>
            </a:r>
            <a:r>
              <a:rPr dirty="0" u="none" spc="-265"/>
              <a:t> </a:t>
            </a:r>
            <a:r>
              <a:rPr dirty="0" u="none" spc="-35"/>
              <a:t>edition.</a:t>
            </a:r>
          </a:p>
          <a:p>
            <a:pPr marL="244475" marR="688975" indent="-231775">
              <a:lnSpc>
                <a:spcPct val="90000"/>
              </a:lnSpc>
              <a:spcBef>
                <a:spcPts val="3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u="none" spc="-155"/>
              <a:t>Behrouz.A.Forouzan </a:t>
            </a:r>
            <a:r>
              <a:rPr dirty="0" u="none" spc="-100"/>
              <a:t>“Cryptography </a:t>
            </a:r>
            <a:r>
              <a:rPr dirty="0" u="none" spc="-125"/>
              <a:t>and </a:t>
            </a:r>
            <a:r>
              <a:rPr dirty="0" u="none" spc="-65"/>
              <a:t>Network  </a:t>
            </a:r>
            <a:r>
              <a:rPr dirty="0" u="none" spc="-100"/>
              <a:t>Security”, </a:t>
            </a:r>
            <a:r>
              <a:rPr dirty="0" u="none" spc="-80"/>
              <a:t>2</a:t>
            </a:r>
            <a:r>
              <a:rPr dirty="0" u="none" baseline="24691" sz="2700" spc="-120"/>
              <a:t>nd </a:t>
            </a:r>
            <a:r>
              <a:rPr dirty="0" u="none" sz="2700" spc="-85"/>
              <a:t>Edition </a:t>
            </a:r>
            <a:r>
              <a:rPr dirty="0" u="none" sz="2700" spc="-100"/>
              <a:t>McGrawHill. </a:t>
            </a:r>
            <a:r>
              <a:rPr dirty="0" sz="2700" spc="-100"/>
              <a:t> </a:t>
            </a:r>
            <a:r>
              <a:rPr dirty="0" sz="2700" spc="-150"/>
              <a:t>Background</a:t>
            </a:r>
            <a:r>
              <a:rPr dirty="0" sz="2700" spc="-160"/>
              <a:t> </a:t>
            </a:r>
            <a:r>
              <a:rPr dirty="0" sz="2700" spc="-185"/>
              <a:t>Reading</a:t>
            </a:r>
            <a:endParaRPr sz="2700"/>
          </a:p>
          <a:p>
            <a:pPr marL="244475" marR="866140" indent="-231775">
              <a:lnSpc>
                <a:spcPct val="9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u="none" spc="-150"/>
              <a:t>Behrouz.A.Forouzan, </a:t>
            </a:r>
            <a:r>
              <a:rPr dirty="0" u="none" spc="-85"/>
              <a:t>”Data </a:t>
            </a:r>
            <a:r>
              <a:rPr dirty="0" u="none" spc="-90"/>
              <a:t>communication</a:t>
            </a:r>
            <a:r>
              <a:rPr dirty="0" u="none" spc="-240"/>
              <a:t> </a:t>
            </a:r>
            <a:r>
              <a:rPr dirty="0" u="none" spc="-125"/>
              <a:t>and  </a:t>
            </a:r>
            <a:r>
              <a:rPr dirty="0" u="none" spc="-55"/>
              <a:t>networking”, </a:t>
            </a:r>
            <a:r>
              <a:rPr dirty="0" u="none" spc="-65"/>
              <a:t>3</a:t>
            </a:r>
            <a:r>
              <a:rPr dirty="0" u="none" baseline="24691" sz="2700" spc="-97"/>
              <a:t>rd </a:t>
            </a:r>
            <a:r>
              <a:rPr dirty="0" u="none" sz="2700" spc="-25"/>
              <a:t>or </a:t>
            </a:r>
            <a:r>
              <a:rPr dirty="0" u="none" sz="2700" spc="-35"/>
              <a:t>4</a:t>
            </a:r>
            <a:r>
              <a:rPr dirty="0" u="none" baseline="24691" sz="2700" spc="-52"/>
              <a:t>th </a:t>
            </a:r>
            <a:r>
              <a:rPr dirty="0" u="none" sz="2700" spc="-85"/>
              <a:t>Edition </a:t>
            </a:r>
            <a:r>
              <a:rPr dirty="0" u="none" sz="2700" spc="-145"/>
              <a:t>McGraw </a:t>
            </a:r>
            <a:r>
              <a:rPr dirty="0" u="none" sz="2700" spc="-60"/>
              <a:t>Hill. </a:t>
            </a:r>
            <a:r>
              <a:rPr dirty="0" sz="2700" spc="-60"/>
              <a:t> </a:t>
            </a:r>
            <a:r>
              <a:rPr dirty="0" sz="2700" spc="-210"/>
              <a:t>Research </a:t>
            </a:r>
            <a:r>
              <a:rPr dirty="0" sz="2700" spc="40"/>
              <a:t>&amp;</a:t>
            </a:r>
            <a:r>
              <a:rPr dirty="0" sz="2700" spc="-120"/>
              <a:t> </a:t>
            </a:r>
            <a:r>
              <a:rPr dirty="0" sz="2700" spc="-190"/>
              <a:t>Reviews</a:t>
            </a:r>
            <a:endParaRPr sz="2700"/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u="none" spc="-150"/>
              <a:t>Relevant </a:t>
            </a:r>
            <a:r>
              <a:rPr dirty="0" u="none" spc="-120"/>
              <a:t>conference </a:t>
            </a:r>
            <a:r>
              <a:rPr dirty="0" u="none" spc="-125"/>
              <a:t>and </a:t>
            </a:r>
            <a:r>
              <a:rPr dirty="0" u="none" spc="-55"/>
              <a:t>journal</a:t>
            </a:r>
            <a:r>
              <a:rPr dirty="0" u="none" spc="-285"/>
              <a:t> </a:t>
            </a:r>
            <a:r>
              <a:rPr dirty="0" u="none" spc="-135"/>
              <a:t>papers.</a:t>
            </a: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2689" y="2455290"/>
            <a:ext cx="604012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24380" marR="5080" indent="-2012314">
              <a:lnSpc>
                <a:spcPct val="100000"/>
              </a:lnSpc>
              <a:spcBef>
                <a:spcPts val="100"/>
              </a:spcBef>
            </a:pPr>
            <a:r>
              <a:rPr dirty="0" sz="4800" spc="-75">
                <a:solidFill>
                  <a:srgbClr val="FF0000"/>
                </a:solidFill>
              </a:rPr>
              <a:t>Introduction </a:t>
            </a:r>
            <a:r>
              <a:rPr dirty="0" sz="4800" spc="40">
                <a:solidFill>
                  <a:srgbClr val="FF0000"/>
                </a:solidFill>
              </a:rPr>
              <a:t>to</a:t>
            </a:r>
            <a:r>
              <a:rPr dirty="0" sz="4800" spc="-440">
                <a:solidFill>
                  <a:srgbClr val="FF0000"/>
                </a:solidFill>
              </a:rPr>
              <a:t> </a:t>
            </a:r>
            <a:r>
              <a:rPr dirty="0" sz="4800" spc="-114">
                <a:solidFill>
                  <a:srgbClr val="FF0000"/>
                </a:solidFill>
              </a:rPr>
              <a:t>Network  </a:t>
            </a:r>
            <a:r>
              <a:rPr dirty="0" sz="4800" spc="-210">
                <a:solidFill>
                  <a:srgbClr val="FF0000"/>
                </a:solidFill>
              </a:rPr>
              <a:t>Security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354" y="400557"/>
            <a:ext cx="27158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35"/>
              <a:t>Background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21994"/>
            <a:ext cx="7927975" cy="410781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marR="12065" indent="-342900">
              <a:lnSpc>
                <a:spcPts val="288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5">
                <a:latin typeface="Arial"/>
                <a:cs typeface="Arial"/>
              </a:rPr>
              <a:t>Information </a:t>
            </a:r>
            <a:r>
              <a:rPr dirty="0" sz="3000" spc="-135">
                <a:latin typeface="Arial"/>
                <a:cs typeface="Arial"/>
              </a:rPr>
              <a:t>Security </a:t>
            </a:r>
            <a:r>
              <a:rPr dirty="0" sz="3000" spc="-95">
                <a:latin typeface="Arial"/>
                <a:cs typeface="Arial"/>
              </a:rPr>
              <a:t>requirements </a:t>
            </a:r>
            <a:r>
              <a:rPr dirty="0" sz="3000" spc="-185">
                <a:latin typeface="Arial"/>
                <a:cs typeface="Arial"/>
              </a:rPr>
              <a:t>have</a:t>
            </a:r>
            <a:r>
              <a:rPr dirty="0" sz="3000" spc="-355">
                <a:latin typeface="Arial"/>
                <a:cs typeface="Arial"/>
              </a:rPr>
              <a:t> </a:t>
            </a:r>
            <a:r>
              <a:rPr dirty="0" sz="3000" spc="-175">
                <a:latin typeface="Arial"/>
                <a:cs typeface="Arial"/>
              </a:rPr>
              <a:t>changed  </a:t>
            </a:r>
            <a:r>
              <a:rPr dirty="0" sz="3000" spc="-35">
                <a:latin typeface="Arial"/>
                <a:cs typeface="Arial"/>
              </a:rPr>
              <a:t>in </a:t>
            </a:r>
            <a:r>
              <a:rPr dirty="0" sz="3000" spc="-95">
                <a:latin typeface="Arial"/>
                <a:cs typeface="Arial"/>
              </a:rPr>
              <a:t>recent</a:t>
            </a:r>
            <a:r>
              <a:rPr dirty="0" sz="3000" spc="-310">
                <a:latin typeface="Arial"/>
                <a:cs typeface="Arial"/>
              </a:rPr>
              <a:t> </a:t>
            </a:r>
            <a:r>
              <a:rPr dirty="0" sz="3000" spc="-85">
                <a:latin typeface="Arial"/>
                <a:cs typeface="Arial"/>
              </a:rPr>
              <a:t>times</a:t>
            </a:r>
            <a:endParaRPr sz="3000">
              <a:latin typeface="Arial"/>
              <a:cs typeface="Arial"/>
            </a:endParaRPr>
          </a:p>
          <a:p>
            <a:pPr marL="355600" marR="1801495" indent="-342900">
              <a:lnSpc>
                <a:spcPct val="70000"/>
              </a:lnSpc>
              <a:spcBef>
                <a:spcPts val="8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40">
                <a:latin typeface="Arial"/>
                <a:cs typeface="Arial"/>
              </a:rPr>
              <a:t>traditionally </a:t>
            </a:r>
            <a:r>
              <a:rPr dirty="0" sz="3000" spc="-90">
                <a:latin typeface="Arial"/>
                <a:cs typeface="Arial"/>
              </a:rPr>
              <a:t>provided </a:t>
            </a:r>
            <a:r>
              <a:rPr dirty="0" sz="3000" spc="-130">
                <a:latin typeface="Arial"/>
                <a:cs typeface="Arial"/>
              </a:rPr>
              <a:t>by </a:t>
            </a:r>
            <a:r>
              <a:rPr dirty="0" sz="3000" spc="-155">
                <a:latin typeface="Arial"/>
                <a:cs typeface="Arial"/>
              </a:rPr>
              <a:t>physical</a:t>
            </a:r>
            <a:r>
              <a:rPr dirty="0" sz="3000" spc="-400">
                <a:latin typeface="Arial"/>
                <a:cs typeface="Arial"/>
              </a:rPr>
              <a:t> </a:t>
            </a:r>
            <a:r>
              <a:rPr dirty="0" sz="3000" spc="-140">
                <a:latin typeface="Arial"/>
                <a:cs typeface="Arial"/>
              </a:rPr>
              <a:t>and  </a:t>
            </a:r>
            <a:r>
              <a:rPr dirty="0" sz="3000" spc="-80">
                <a:latin typeface="Arial"/>
                <a:cs typeface="Arial"/>
              </a:rPr>
              <a:t>administrative</a:t>
            </a:r>
            <a:r>
              <a:rPr dirty="0" sz="3000" spc="-195">
                <a:latin typeface="Arial"/>
                <a:cs typeface="Arial"/>
              </a:rPr>
              <a:t> </a:t>
            </a:r>
            <a:r>
              <a:rPr dirty="0" sz="3000" spc="-170">
                <a:latin typeface="Arial"/>
                <a:cs typeface="Arial"/>
              </a:rPr>
              <a:t>mechanisms</a:t>
            </a:r>
            <a:endParaRPr sz="3000">
              <a:latin typeface="Arial"/>
              <a:cs typeface="Arial"/>
            </a:endParaRPr>
          </a:p>
          <a:p>
            <a:pPr marL="355600" marR="1026160" indent="-342900">
              <a:lnSpc>
                <a:spcPct val="7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85">
                <a:latin typeface="Arial"/>
                <a:cs typeface="Arial"/>
              </a:rPr>
              <a:t>computer </a:t>
            </a:r>
            <a:r>
              <a:rPr dirty="0" sz="3000" spc="-204">
                <a:latin typeface="Arial"/>
                <a:cs typeface="Arial"/>
              </a:rPr>
              <a:t>use </a:t>
            </a:r>
            <a:r>
              <a:rPr dirty="0" sz="3000" spc="-110">
                <a:latin typeface="Arial"/>
                <a:cs typeface="Arial"/>
              </a:rPr>
              <a:t>requires </a:t>
            </a:r>
            <a:r>
              <a:rPr dirty="0" sz="3000" spc="-85">
                <a:latin typeface="Arial"/>
                <a:cs typeface="Arial"/>
              </a:rPr>
              <a:t>automated </a:t>
            </a:r>
            <a:r>
              <a:rPr dirty="0" sz="3000" spc="-70">
                <a:latin typeface="Arial"/>
                <a:cs typeface="Arial"/>
              </a:rPr>
              <a:t>tools</a:t>
            </a:r>
            <a:r>
              <a:rPr dirty="0" sz="3000" spc="-355">
                <a:latin typeface="Arial"/>
                <a:cs typeface="Arial"/>
              </a:rPr>
              <a:t> </a:t>
            </a:r>
            <a:r>
              <a:rPr dirty="0" sz="3000" spc="25">
                <a:latin typeface="Arial"/>
                <a:cs typeface="Arial"/>
              </a:rPr>
              <a:t>to  </a:t>
            </a:r>
            <a:r>
              <a:rPr dirty="0" sz="3000" spc="-45">
                <a:latin typeface="Arial"/>
                <a:cs typeface="Arial"/>
              </a:rPr>
              <a:t>protect </a:t>
            </a:r>
            <a:r>
              <a:rPr dirty="0" sz="3000" spc="-85">
                <a:latin typeface="Arial"/>
                <a:cs typeface="Arial"/>
              </a:rPr>
              <a:t>files </a:t>
            </a:r>
            <a:r>
              <a:rPr dirty="0" sz="3000" spc="-140">
                <a:latin typeface="Arial"/>
                <a:cs typeface="Arial"/>
              </a:rPr>
              <a:t>and </a:t>
            </a:r>
            <a:r>
              <a:rPr dirty="0" sz="3000" spc="-35">
                <a:latin typeface="Arial"/>
                <a:cs typeface="Arial"/>
              </a:rPr>
              <a:t>other </a:t>
            </a:r>
            <a:r>
              <a:rPr dirty="0" sz="3000" spc="-95">
                <a:latin typeface="Arial"/>
                <a:cs typeface="Arial"/>
              </a:rPr>
              <a:t>stored</a:t>
            </a:r>
            <a:r>
              <a:rPr dirty="0" sz="3000" spc="-550">
                <a:latin typeface="Arial"/>
                <a:cs typeface="Arial"/>
              </a:rPr>
              <a:t> </a:t>
            </a:r>
            <a:r>
              <a:rPr dirty="0" sz="3000" spc="-45">
                <a:latin typeface="Arial"/>
                <a:cs typeface="Arial"/>
              </a:rPr>
              <a:t>information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7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65">
                <a:latin typeface="Arial"/>
                <a:cs typeface="Arial"/>
              </a:rPr>
              <a:t>Intrusion detection </a:t>
            </a:r>
            <a:r>
              <a:rPr dirty="0" sz="3000" spc="45">
                <a:latin typeface="Arial"/>
                <a:cs typeface="Arial"/>
              </a:rPr>
              <a:t>&amp; </a:t>
            </a:r>
            <a:r>
              <a:rPr dirty="0" sz="3000" spc="-75">
                <a:latin typeface="Arial"/>
                <a:cs typeface="Arial"/>
              </a:rPr>
              <a:t>prevention</a:t>
            </a:r>
            <a:r>
              <a:rPr dirty="0" sz="3000" spc="-625">
                <a:latin typeface="Arial"/>
                <a:cs typeface="Arial"/>
              </a:rPr>
              <a:t> </a:t>
            </a:r>
            <a:r>
              <a:rPr dirty="0" sz="3000" spc="-105">
                <a:latin typeface="Arial"/>
                <a:cs typeface="Arial"/>
              </a:rPr>
              <a:t>methods </a:t>
            </a:r>
            <a:r>
              <a:rPr dirty="0" sz="3000" spc="-204">
                <a:latin typeface="Arial"/>
                <a:cs typeface="Arial"/>
              </a:rPr>
              <a:t>use </a:t>
            </a:r>
            <a:r>
              <a:rPr dirty="0" sz="3000" spc="30">
                <a:latin typeface="Arial"/>
                <a:cs typeface="Arial"/>
              </a:rPr>
              <a:t>to  </a:t>
            </a:r>
            <a:r>
              <a:rPr dirty="0" sz="3000" spc="-45">
                <a:latin typeface="Arial"/>
                <a:cs typeface="Arial"/>
              </a:rPr>
              <a:t>protect </a:t>
            </a:r>
            <a:r>
              <a:rPr dirty="0" sz="3000" spc="-90">
                <a:latin typeface="Arial"/>
                <a:cs typeface="Arial"/>
              </a:rPr>
              <a:t>networks </a:t>
            </a:r>
            <a:r>
              <a:rPr dirty="0" sz="3000" spc="-35">
                <a:latin typeface="Arial"/>
                <a:cs typeface="Arial"/>
              </a:rPr>
              <a:t>from</a:t>
            </a:r>
            <a:r>
              <a:rPr dirty="0" sz="3000" spc="-365">
                <a:latin typeface="Arial"/>
                <a:cs typeface="Arial"/>
              </a:rPr>
              <a:t> </a:t>
            </a:r>
            <a:r>
              <a:rPr dirty="0" sz="3000" spc="-135">
                <a:latin typeface="Arial"/>
                <a:cs typeface="Arial"/>
              </a:rPr>
              <a:t>attackers</a:t>
            </a:r>
            <a:endParaRPr sz="3000">
              <a:latin typeface="Arial"/>
              <a:cs typeface="Arial"/>
            </a:endParaRPr>
          </a:p>
          <a:p>
            <a:pPr marL="355600" marR="1012825" indent="-342900">
              <a:lnSpc>
                <a:spcPct val="7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204">
                <a:latin typeface="Arial"/>
                <a:cs typeface="Arial"/>
              </a:rPr>
              <a:t>use </a:t>
            </a:r>
            <a:r>
              <a:rPr dirty="0" sz="3000" spc="-5">
                <a:latin typeface="Arial"/>
                <a:cs typeface="Arial"/>
              </a:rPr>
              <a:t>of </a:t>
            </a:r>
            <a:r>
              <a:rPr dirty="0" sz="3000" spc="-90">
                <a:latin typeface="Arial"/>
                <a:cs typeface="Arial"/>
              </a:rPr>
              <a:t>networks </a:t>
            </a:r>
            <a:r>
              <a:rPr dirty="0" sz="3000" spc="-140">
                <a:latin typeface="Arial"/>
                <a:cs typeface="Arial"/>
              </a:rPr>
              <a:t>and </a:t>
            </a:r>
            <a:r>
              <a:rPr dirty="0" sz="3000" spc="-114">
                <a:latin typeface="Arial"/>
                <a:cs typeface="Arial"/>
              </a:rPr>
              <a:t>communications</a:t>
            </a:r>
            <a:r>
              <a:rPr dirty="0" sz="3000" spc="-409">
                <a:latin typeface="Arial"/>
                <a:cs typeface="Arial"/>
              </a:rPr>
              <a:t> </a:t>
            </a:r>
            <a:r>
              <a:rPr dirty="0" sz="3000" spc="-114">
                <a:latin typeface="Arial"/>
                <a:cs typeface="Arial"/>
              </a:rPr>
              <a:t>links  </a:t>
            </a:r>
            <a:r>
              <a:rPr dirty="0" sz="3000" spc="-110">
                <a:latin typeface="Arial"/>
                <a:cs typeface="Arial"/>
              </a:rPr>
              <a:t>requires </a:t>
            </a:r>
            <a:r>
              <a:rPr dirty="0" sz="3000" spc="-180">
                <a:latin typeface="Arial"/>
                <a:cs typeface="Arial"/>
              </a:rPr>
              <a:t>measures </a:t>
            </a:r>
            <a:r>
              <a:rPr dirty="0" sz="3000" spc="30">
                <a:latin typeface="Arial"/>
                <a:cs typeface="Arial"/>
              </a:rPr>
              <a:t>to </a:t>
            </a:r>
            <a:r>
              <a:rPr dirty="0" sz="3000" spc="-45">
                <a:latin typeface="Arial"/>
                <a:cs typeface="Arial"/>
              </a:rPr>
              <a:t>protect </a:t>
            </a:r>
            <a:r>
              <a:rPr dirty="0" sz="3000" spc="-114">
                <a:latin typeface="Arial"/>
                <a:cs typeface="Arial"/>
              </a:rPr>
              <a:t>data </a:t>
            </a:r>
            <a:r>
              <a:rPr dirty="0" sz="3000" spc="-85">
                <a:latin typeface="Arial"/>
                <a:cs typeface="Arial"/>
              </a:rPr>
              <a:t>during  </a:t>
            </a:r>
            <a:r>
              <a:rPr dirty="0" sz="3000" spc="-120">
                <a:latin typeface="Arial"/>
                <a:cs typeface="Arial"/>
              </a:rPr>
              <a:t>transmission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653" y="461594"/>
            <a:ext cx="24866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10"/>
              <a:t>Definitions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9250"/>
            <a:ext cx="7752715" cy="427799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5600" marR="314325" indent="-342900">
              <a:lnSpc>
                <a:spcPts val="307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90" b="1">
                <a:latin typeface="Trebuchet MS"/>
                <a:cs typeface="Trebuchet MS"/>
              </a:rPr>
              <a:t>Computer </a:t>
            </a:r>
            <a:r>
              <a:rPr dirty="0" sz="3200" spc="-200" b="1">
                <a:latin typeface="Trebuchet MS"/>
                <a:cs typeface="Trebuchet MS"/>
              </a:rPr>
              <a:t>Security </a:t>
            </a:r>
            <a:r>
              <a:rPr dirty="0" sz="3200" spc="-85">
                <a:latin typeface="Arial"/>
                <a:cs typeface="Arial"/>
              </a:rPr>
              <a:t>- </a:t>
            </a:r>
            <a:r>
              <a:rPr dirty="0" sz="3200" spc="-135">
                <a:latin typeface="Arial"/>
                <a:cs typeface="Arial"/>
              </a:rPr>
              <a:t>generic </a:t>
            </a:r>
            <a:r>
              <a:rPr dirty="0" sz="3200" spc="-165">
                <a:latin typeface="Arial"/>
                <a:cs typeface="Arial"/>
              </a:rPr>
              <a:t>name </a:t>
            </a:r>
            <a:r>
              <a:rPr dirty="0" sz="3200" spc="-10">
                <a:latin typeface="Arial"/>
                <a:cs typeface="Arial"/>
              </a:rPr>
              <a:t>for </a:t>
            </a:r>
            <a:r>
              <a:rPr dirty="0" sz="3200" spc="-40">
                <a:latin typeface="Arial"/>
                <a:cs typeface="Arial"/>
              </a:rPr>
              <a:t>the  </a:t>
            </a:r>
            <a:r>
              <a:rPr dirty="0" sz="3200" spc="-80">
                <a:latin typeface="Arial"/>
                <a:cs typeface="Arial"/>
              </a:rPr>
              <a:t>collection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75">
                <a:latin typeface="Arial"/>
                <a:cs typeface="Arial"/>
              </a:rPr>
              <a:t>tools </a:t>
            </a:r>
            <a:r>
              <a:rPr dirty="0" sz="3200" spc="-165">
                <a:latin typeface="Arial"/>
                <a:cs typeface="Arial"/>
              </a:rPr>
              <a:t>designed </a:t>
            </a:r>
            <a:r>
              <a:rPr dirty="0" sz="3200" spc="20">
                <a:latin typeface="Arial"/>
                <a:cs typeface="Arial"/>
              </a:rPr>
              <a:t>to</a:t>
            </a:r>
            <a:r>
              <a:rPr dirty="0" sz="3200" spc="-650">
                <a:latin typeface="Arial"/>
                <a:cs typeface="Arial"/>
              </a:rPr>
              <a:t> </a:t>
            </a:r>
            <a:r>
              <a:rPr dirty="0" sz="3200" spc="-45">
                <a:latin typeface="Arial"/>
                <a:cs typeface="Arial"/>
              </a:rPr>
              <a:t>protect </a:t>
            </a:r>
            <a:r>
              <a:rPr dirty="0" sz="3200" spc="-120">
                <a:latin typeface="Arial"/>
                <a:cs typeface="Arial"/>
              </a:rPr>
              <a:t>data  </a:t>
            </a:r>
            <a:r>
              <a:rPr dirty="0" sz="3200" spc="-150">
                <a:latin typeface="Arial"/>
                <a:cs typeface="Arial"/>
              </a:rPr>
              <a:t>and </a:t>
            </a:r>
            <a:r>
              <a:rPr dirty="0" sz="3200" spc="25">
                <a:latin typeface="Arial"/>
                <a:cs typeface="Arial"/>
              </a:rPr>
              <a:t>to </a:t>
            </a:r>
            <a:r>
              <a:rPr dirty="0" sz="3200" spc="-5">
                <a:latin typeface="Arial"/>
                <a:cs typeface="Arial"/>
              </a:rPr>
              <a:t>thwart</a:t>
            </a:r>
            <a:r>
              <a:rPr dirty="0" sz="3200" spc="-365">
                <a:latin typeface="Arial"/>
                <a:cs typeface="Arial"/>
              </a:rPr>
              <a:t> </a:t>
            </a:r>
            <a:r>
              <a:rPr dirty="0" sz="3200" spc="-204">
                <a:latin typeface="Arial"/>
                <a:cs typeface="Arial"/>
              </a:rPr>
              <a:t>hackers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ts val="307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spc="-160" b="1">
                <a:latin typeface="Trebuchet MS"/>
                <a:cs typeface="Trebuchet MS"/>
              </a:rPr>
              <a:t>Network </a:t>
            </a:r>
            <a:r>
              <a:rPr dirty="0" sz="3200" spc="-200" b="1">
                <a:latin typeface="Trebuchet MS"/>
                <a:cs typeface="Trebuchet MS"/>
              </a:rPr>
              <a:t>Security </a:t>
            </a:r>
            <a:r>
              <a:rPr dirty="0" sz="3200" spc="-85">
                <a:latin typeface="Arial"/>
                <a:cs typeface="Arial"/>
              </a:rPr>
              <a:t>- </a:t>
            </a:r>
            <a:r>
              <a:rPr dirty="0" sz="3200" spc="-190">
                <a:latin typeface="Arial"/>
                <a:cs typeface="Arial"/>
              </a:rPr>
              <a:t>measures </a:t>
            </a:r>
            <a:r>
              <a:rPr dirty="0" sz="3200" spc="25">
                <a:latin typeface="Arial"/>
                <a:cs typeface="Arial"/>
              </a:rPr>
              <a:t>to </a:t>
            </a:r>
            <a:r>
              <a:rPr dirty="0" sz="3200" spc="-45">
                <a:latin typeface="Arial"/>
                <a:cs typeface="Arial"/>
              </a:rPr>
              <a:t>protect</a:t>
            </a:r>
            <a:r>
              <a:rPr dirty="0" sz="3200" spc="-635">
                <a:latin typeface="Arial"/>
                <a:cs typeface="Arial"/>
              </a:rPr>
              <a:t> </a:t>
            </a:r>
            <a:r>
              <a:rPr dirty="0" sz="3200" spc="-120">
                <a:latin typeface="Arial"/>
                <a:cs typeface="Arial"/>
              </a:rPr>
              <a:t>data  </a:t>
            </a:r>
            <a:r>
              <a:rPr dirty="0" sz="3200" spc="-90">
                <a:latin typeface="Arial"/>
                <a:cs typeface="Arial"/>
              </a:rPr>
              <a:t>during </a:t>
            </a:r>
            <a:r>
              <a:rPr dirty="0" sz="3200" spc="-5">
                <a:latin typeface="Arial"/>
                <a:cs typeface="Arial"/>
              </a:rPr>
              <a:t>their </a:t>
            </a:r>
            <a:r>
              <a:rPr dirty="0" sz="3200" spc="-130">
                <a:latin typeface="Arial"/>
                <a:cs typeface="Arial"/>
              </a:rPr>
              <a:t>transmission </a:t>
            </a:r>
            <a:r>
              <a:rPr dirty="0" sz="3200" spc="50">
                <a:latin typeface="Arial"/>
                <a:cs typeface="Arial"/>
              </a:rPr>
              <a:t>&amp; </a:t>
            </a:r>
            <a:r>
              <a:rPr dirty="0" sz="3200" spc="-55">
                <a:latin typeface="Arial"/>
                <a:cs typeface="Arial"/>
              </a:rPr>
              <a:t>network</a:t>
            </a:r>
            <a:r>
              <a:rPr dirty="0" sz="3200" spc="-655">
                <a:latin typeface="Arial"/>
                <a:cs typeface="Arial"/>
              </a:rPr>
              <a:t> </a:t>
            </a:r>
            <a:r>
              <a:rPr dirty="0" sz="3200" spc="-175">
                <a:latin typeface="Arial"/>
                <a:cs typeface="Arial"/>
              </a:rPr>
              <a:t>services  </a:t>
            </a:r>
            <a:r>
              <a:rPr dirty="0" sz="3200" spc="-150">
                <a:latin typeface="Arial"/>
                <a:cs typeface="Arial"/>
              </a:rPr>
              <a:t>and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 spc="-165">
                <a:latin typeface="Arial"/>
                <a:cs typeface="Arial"/>
              </a:rPr>
              <a:t>resources</a:t>
            </a:r>
            <a:endParaRPr sz="3200">
              <a:latin typeface="Arial"/>
              <a:cs typeface="Arial"/>
            </a:endParaRPr>
          </a:p>
          <a:p>
            <a:pPr algn="just" marL="355600" marR="16510" indent="-342900">
              <a:lnSpc>
                <a:spcPts val="307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spc="-190" b="1">
                <a:latin typeface="Trebuchet MS"/>
                <a:cs typeface="Trebuchet MS"/>
              </a:rPr>
              <a:t>Internet </a:t>
            </a:r>
            <a:r>
              <a:rPr dirty="0" sz="3200" spc="-200" b="1">
                <a:latin typeface="Trebuchet MS"/>
                <a:cs typeface="Trebuchet MS"/>
              </a:rPr>
              <a:t>Security </a:t>
            </a:r>
            <a:r>
              <a:rPr dirty="0" sz="3200" spc="-85">
                <a:latin typeface="Arial"/>
                <a:cs typeface="Arial"/>
              </a:rPr>
              <a:t>- </a:t>
            </a:r>
            <a:r>
              <a:rPr dirty="0" sz="3200" spc="-190">
                <a:latin typeface="Arial"/>
                <a:cs typeface="Arial"/>
              </a:rPr>
              <a:t>measures </a:t>
            </a:r>
            <a:r>
              <a:rPr dirty="0" sz="3200" spc="25">
                <a:latin typeface="Arial"/>
                <a:cs typeface="Arial"/>
              </a:rPr>
              <a:t>to </a:t>
            </a:r>
            <a:r>
              <a:rPr dirty="0" sz="3200" spc="-45">
                <a:latin typeface="Arial"/>
                <a:cs typeface="Arial"/>
              </a:rPr>
              <a:t>protect </a:t>
            </a:r>
            <a:r>
              <a:rPr dirty="0" sz="3200" spc="-120">
                <a:latin typeface="Arial"/>
                <a:cs typeface="Arial"/>
              </a:rPr>
              <a:t>data  </a:t>
            </a:r>
            <a:r>
              <a:rPr dirty="0" sz="3200" spc="-90">
                <a:latin typeface="Arial"/>
                <a:cs typeface="Arial"/>
              </a:rPr>
              <a:t>during </a:t>
            </a:r>
            <a:r>
              <a:rPr dirty="0" sz="3200" spc="-5">
                <a:latin typeface="Arial"/>
                <a:cs typeface="Arial"/>
              </a:rPr>
              <a:t>their </a:t>
            </a:r>
            <a:r>
              <a:rPr dirty="0" sz="3200" spc="-130">
                <a:latin typeface="Arial"/>
                <a:cs typeface="Arial"/>
              </a:rPr>
              <a:t>transmission </a:t>
            </a:r>
            <a:r>
              <a:rPr dirty="0" sz="3200" spc="-110">
                <a:latin typeface="Arial"/>
                <a:cs typeface="Arial"/>
              </a:rPr>
              <a:t>over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80">
                <a:latin typeface="Arial"/>
                <a:cs typeface="Arial"/>
              </a:rPr>
              <a:t>collection</a:t>
            </a:r>
            <a:r>
              <a:rPr dirty="0" sz="3200" spc="-38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of  </a:t>
            </a:r>
            <a:r>
              <a:rPr dirty="0" sz="3200" spc="-95">
                <a:latin typeface="Arial"/>
                <a:cs typeface="Arial"/>
              </a:rPr>
              <a:t>interconnected</a:t>
            </a:r>
            <a:r>
              <a:rPr dirty="0" sz="3200" spc="-190">
                <a:latin typeface="Arial"/>
                <a:cs typeface="Arial"/>
              </a:rPr>
              <a:t> </a:t>
            </a:r>
            <a:r>
              <a:rPr dirty="0" sz="3200" spc="-95">
                <a:latin typeface="Arial"/>
                <a:cs typeface="Arial"/>
              </a:rPr>
              <a:t>networks</a:t>
            </a:r>
            <a:endParaRPr sz="3200">
              <a:latin typeface="Arial"/>
              <a:cs typeface="Arial"/>
            </a:endParaRPr>
          </a:p>
          <a:p>
            <a:pPr algn="r" marR="641350">
              <a:lnSpc>
                <a:spcPct val="100000"/>
              </a:lnSpc>
              <a:spcBef>
                <a:spcPts val="1635"/>
              </a:spcBef>
            </a:pPr>
            <a:r>
              <a:rPr dirty="0" sz="1600" spc="-40">
                <a:latin typeface="Arial"/>
                <a:cs typeface="Arial"/>
              </a:rPr>
              <a:t>(William </a:t>
            </a:r>
            <a:r>
              <a:rPr dirty="0" sz="1600" spc="-85">
                <a:latin typeface="Arial"/>
                <a:cs typeface="Arial"/>
              </a:rPr>
              <a:t>Stallings</a:t>
            </a:r>
            <a:r>
              <a:rPr dirty="0" sz="1600" spc="-22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257" y="461594"/>
            <a:ext cx="348805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90"/>
              <a:t>Security</a:t>
            </a:r>
            <a:r>
              <a:rPr dirty="0" sz="4400" spc="-340"/>
              <a:t> </a:t>
            </a:r>
            <a:r>
              <a:rPr dirty="0" sz="4400" spc="-300"/>
              <a:t>Trends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59210" y="1615487"/>
            <a:ext cx="6861048" cy="4791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ADNAN</dc:creator>
  <dc:title>Slide 1</dc:title>
  <dcterms:created xsi:type="dcterms:W3CDTF">2018-09-05T08:52:12Z</dcterms:created>
  <dcterms:modified xsi:type="dcterms:W3CDTF">2018-09-05T08:52:12Z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2018-09-05T00:00:00Z</vt:filetime>
  </property>
</Properties>
</file>