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9664" y="2016378"/>
            <a:ext cx="5884671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141827"/>
            <a:ext cx="6939280" cy="353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image" Target="../media/image48.png"/><Relationship Id="rId41" Type="http://schemas.openxmlformats.org/officeDocument/2006/relationships/image" Target="../media/image49.png"/><Relationship Id="rId42" Type="http://schemas.openxmlformats.org/officeDocument/2006/relationships/image" Target="../media/image50.png"/><Relationship Id="rId43" Type="http://schemas.openxmlformats.org/officeDocument/2006/relationships/image" Target="../media/image51.png"/><Relationship Id="rId44" Type="http://schemas.openxmlformats.org/officeDocument/2006/relationships/image" Target="../media/image52.png"/><Relationship Id="rId45" Type="http://schemas.openxmlformats.org/officeDocument/2006/relationships/image" Target="../media/image53.png"/><Relationship Id="rId46" Type="http://schemas.openxmlformats.org/officeDocument/2006/relationships/image" Target="../media/image54.png"/><Relationship Id="rId47" Type="http://schemas.openxmlformats.org/officeDocument/2006/relationships/image" Target="../media/image55.png"/><Relationship Id="rId48" Type="http://schemas.openxmlformats.org/officeDocument/2006/relationships/image" Target="../media/image56.png"/><Relationship Id="rId49" Type="http://schemas.openxmlformats.org/officeDocument/2006/relationships/image" Target="../media/image57.png"/><Relationship Id="rId50" Type="http://schemas.openxmlformats.org/officeDocument/2006/relationships/image" Target="../media/image58.png"/><Relationship Id="rId51" Type="http://schemas.openxmlformats.org/officeDocument/2006/relationships/image" Target="../media/image59.png"/><Relationship Id="rId52" Type="http://schemas.openxmlformats.org/officeDocument/2006/relationships/image" Target="../media/image60.png"/><Relationship Id="rId53" Type="http://schemas.openxmlformats.org/officeDocument/2006/relationships/image" Target="../media/image61.png"/><Relationship Id="rId54" Type="http://schemas.openxmlformats.org/officeDocument/2006/relationships/image" Target="../media/image62.png"/><Relationship Id="rId55" Type="http://schemas.openxmlformats.org/officeDocument/2006/relationships/image" Target="../media/image63.png"/><Relationship Id="rId56" Type="http://schemas.openxmlformats.org/officeDocument/2006/relationships/image" Target="../media/image64.png"/><Relationship Id="rId57" Type="http://schemas.openxmlformats.org/officeDocument/2006/relationships/image" Target="../media/image65.png"/><Relationship Id="rId58" Type="http://schemas.openxmlformats.org/officeDocument/2006/relationships/image" Target="../media/image66.png"/><Relationship Id="rId59" Type="http://schemas.openxmlformats.org/officeDocument/2006/relationships/image" Target="../media/image67.png"/><Relationship Id="rId60" Type="http://schemas.openxmlformats.org/officeDocument/2006/relationships/image" Target="../media/image68.png"/><Relationship Id="rId61" Type="http://schemas.openxmlformats.org/officeDocument/2006/relationships/image" Target="../media/image69.png"/><Relationship Id="rId62" Type="http://schemas.openxmlformats.org/officeDocument/2006/relationships/image" Target="../media/image70.png"/><Relationship Id="rId63" Type="http://schemas.openxmlformats.org/officeDocument/2006/relationships/image" Target="../media/image71.png"/><Relationship Id="rId64" Type="http://schemas.openxmlformats.org/officeDocument/2006/relationships/image" Target="../media/image72.png"/><Relationship Id="rId65" Type="http://schemas.openxmlformats.org/officeDocument/2006/relationships/image" Target="../media/image73.png"/><Relationship Id="rId66" Type="http://schemas.openxmlformats.org/officeDocument/2006/relationships/image" Target="../media/image74.png"/><Relationship Id="rId67" Type="http://schemas.openxmlformats.org/officeDocument/2006/relationships/image" Target="../media/image75.png"/><Relationship Id="rId68" Type="http://schemas.openxmlformats.org/officeDocument/2006/relationships/image" Target="../media/image76.png"/><Relationship Id="rId69" Type="http://schemas.openxmlformats.org/officeDocument/2006/relationships/image" Target="../media/image77.png"/><Relationship Id="rId70" Type="http://schemas.openxmlformats.org/officeDocument/2006/relationships/image" Target="../media/image78.png"/><Relationship Id="rId71" Type="http://schemas.openxmlformats.org/officeDocument/2006/relationships/image" Target="../media/image79.png"/><Relationship Id="rId72" Type="http://schemas.openxmlformats.org/officeDocument/2006/relationships/image" Target="../media/image8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560" y="3331464"/>
            <a:ext cx="5890260" cy="0"/>
          </a:xfrm>
          <a:custGeom>
            <a:avLst/>
            <a:gdLst/>
            <a:ahLst/>
            <a:cxnLst/>
            <a:rect l="l" t="t" r="r" b="b"/>
            <a:pathLst>
              <a:path w="5890259" h="0">
                <a:moveTo>
                  <a:pt x="0" y="0"/>
                </a:moveTo>
                <a:lnTo>
                  <a:pt x="5890260" y="0"/>
                </a:lnTo>
              </a:path>
            </a:pathLst>
          </a:custGeom>
          <a:ln w="5486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62557" y="4672584"/>
            <a:ext cx="5954395" cy="0"/>
          </a:xfrm>
          <a:custGeom>
            <a:avLst/>
            <a:gdLst/>
            <a:ahLst/>
            <a:cxnLst/>
            <a:rect l="l" t="t" r="r" b="b"/>
            <a:pathLst>
              <a:path w="5954395" h="0">
                <a:moveTo>
                  <a:pt x="0" y="0"/>
                </a:moveTo>
                <a:lnTo>
                  <a:pt x="5954268" y="0"/>
                </a:lnTo>
              </a:path>
            </a:pathLst>
          </a:custGeom>
          <a:ln w="5486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49983" y="2052904"/>
            <a:ext cx="594995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31750">
              <a:lnSpc>
                <a:spcPct val="100000"/>
              </a:lnSpc>
              <a:spcBef>
                <a:spcPts val="95"/>
              </a:spcBef>
            </a:pPr>
            <a:r>
              <a:rPr dirty="0" sz="8800" spc="-5" i="1">
                <a:solidFill>
                  <a:srgbClr val="FF0066"/>
                </a:solidFill>
                <a:latin typeface="Times New Roman"/>
                <a:cs typeface="Times New Roman"/>
              </a:rPr>
              <a:t>Symetric</a:t>
            </a:r>
            <a:r>
              <a:rPr dirty="0" sz="8800" spc="-65" i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8800" spc="-130" i="1">
                <a:solidFill>
                  <a:srgbClr val="FF0066"/>
                </a:solidFill>
                <a:latin typeface="Times New Roman"/>
                <a:cs typeface="Times New Roman"/>
              </a:rPr>
              <a:t>key,  </a:t>
            </a:r>
            <a:r>
              <a:rPr dirty="0" sz="8800" spc="-5" i="1">
                <a:solidFill>
                  <a:srgbClr val="FF0066"/>
                </a:solidFill>
                <a:latin typeface="Times New Roman"/>
                <a:cs typeface="Times New Roman"/>
              </a:rPr>
              <a:t>Block cipher  &amp;</a:t>
            </a:r>
            <a:r>
              <a:rPr dirty="0" sz="8800" spc="-15" i="1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dirty="0" sz="8800" spc="-5" i="1">
                <a:solidFill>
                  <a:srgbClr val="FF0066"/>
                </a:solidFill>
                <a:latin typeface="Times New Roman"/>
                <a:cs typeface="Times New Roman"/>
              </a:rPr>
              <a:t>DES</a:t>
            </a:r>
            <a:endParaRPr sz="8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1776" y="6013703"/>
            <a:ext cx="3195955" cy="0"/>
          </a:xfrm>
          <a:custGeom>
            <a:avLst/>
            <a:gdLst/>
            <a:ahLst/>
            <a:cxnLst/>
            <a:rect l="l" t="t" r="r" b="b"/>
            <a:pathLst>
              <a:path w="3195954" h="0">
                <a:moveTo>
                  <a:pt x="0" y="0"/>
                </a:moveTo>
                <a:lnTo>
                  <a:pt x="3195828" y="0"/>
                </a:lnTo>
              </a:path>
            </a:pathLst>
          </a:custGeom>
          <a:ln w="54863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4394" y="859281"/>
            <a:ext cx="373316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58545" marR="5080" indent="-10464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00"/>
                </a:solidFill>
              </a:rPr>
              <a:t>Course: </a:t>
            </a:r>
            <a:r>
              <a:rPr dirty="0" sz="2800" spc="-10">
                <a:solidFill>
                  <a:srgbClr val="000000"/>
                </a:solidFill>
              </a:rPr>
              <a:t>Network </a:t>
            </a:r>
            <a:r>
              <a:rPr dirty="0" sz="2800" spc="-5">
                <a:solidFill>
                  <a:srgbClr val="000000"/>
                </a:solidFill>
              </a:rPr>
              <a:t>Security  </a:t>
            </a:r>
            <a:r>
              <a:rPr dirty="0" sz="2800" spc="-10">
                <a:solidFill>
                  <a:srgbClr val="000000"/>
                </a:solidFill>
              </a:rPr>
              <a:t>Amir</a:t>
            </a:r>
            <a:r>
              <a:rPr dirty="0" sz="2800" spc="-15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Mehmood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386839" y="2016251"/>
            <a:ext cx="4467225" cy="0"/>
          </a:xfrm>
          <a:custGeom>
            <a:avLst/>
            <a:gdLst/>
            <a:ahLst/>
            <a:cxnLst/>
            <a:rect l="l" t="t" r="r" b="b"/>
            <a:pathLst>
              <a:path w="4467225" h="0">
                <a:moveTo>
                  <a:pt x="0" y="0"/>
                </a:moveTo>
                <a:lnTo>
                  <a:pt x="446684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53684" y="201015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0" y="12191"/>
                </a:moveTo>
                <a:lnTo>
                  <a:pt x="70103" y="12191"/>
                </a:lnTo>
                <a:lnTo>
                  <a:pt x="7010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05357"/>
            <a:ext cx="3228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 i="1">
                <a:solidFill>
                  <a:srgbClr val="000000"/>
                </a:solidFill>
                <a:latin typeface="Times New Roman"/>
                <a:cs typeface="Times New Roman"/>
              </a:rPr>
              <a:t>Traditional</a:t>
            </a:r>
            <a:r>
              <a:rPr dirty="0" sz="3200" spc="-12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000000"/>
                </a:solidFill>
                <a:latin typeface="Times New Roman"/>
                <a:cs typeface="Times New Roman"/>
              </a:rPr>
              <a:t>ciphers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4516373"/>
            <a:ext cx="6983730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210" marR="5080" indent="-156210">
              <a:lnSpc>
                <a:spcPct val="100000"/>
              </a:lnSpc>
              <a:spcBef>
                <a:spcPts val="10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 spc="-5">
                <a:latin typeface="Times New Roman"/>
                <a:cs typeface="Times New Roman"/>
              </a:rPr>
              <a:t>substitution </a:t>
            </a:r>
            <a:r>
              <a:rPr dirty="0" sz="3200" spc="5">
                <a:latin typeface="Times New Roman"/>
                <a:cs typeface="Times New Roman"/>
              </a:rPr>
              <a:t>cipher </a:t>
            </a:r>
            <a:r>
              <a:rPr dirty="0" sz="3200">
                <a:latin typeface="Times New Roman"/>
                <a:cs typeface="Times New Roman"/>
              </a:rPr>
              <a:t>replaces </a:t>
            </a:r>
            <a:r>
              <a:rPr dirty="0" sz="3200" spc="5">
                <a:latin typeface="Times New Roman"/>
                <a:cs typeface="Times New Roman"/>
              </a:rPr>
              <a:t>one</a:t>
            </a:r>
            <a:r>
              <a:rPr dirty="0" sz="3200" spc="-2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symbol 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 spc="-20">
                <a:latin typeface="Times New Roman"/>
                <a:cs typeface="Times New Roman"/>
              </a:rPr>
              <a:t> another.</a:t>
            </a:r>
            <a:endParaRPr sz="3200">
              <a:latin typeface="Times New Roman"/>
              <a:cs typeface="Times New Roman"/>
            </a:endParaRPr>
          </a:p>
          <a:p>
            <a:pPr marL="156210" marR="742950" indent="-156210">
              <a:lnSpc>
                <a:spcPct val="100000"/>
              </a:lnSpc>
              <a:spcBef>
                <a:spcPts val="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dirty="0" sz="3200">
                <a:latin typeface="Times New Roman"/>
                <a:cs typeface="Times New Roman"/>
              </a:rPr>
              <a:t>A transposition cipher is some sort</a:t>
            </a:r>
            <a:r>
              <a:rPr dirty="0" sz="3200" spc="-3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 permutation on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plaintext.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1295400"/>
            <a:ext cx="72390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7159"/>
            <a:ext cx="5835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spc="5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30</a:t>
            </a:r>
            <a:r>
              <a:rPr dirty="0" u="sng" sz="200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2000" spc="-7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7340" y="1240281"/>
            <a:ext cx="795210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The following shows a plaintext and </a:t>
            </a:r>
            <a:r>
              <a:rPr dirty="0" sz="2800" b="1" i="1">
                <a:latin typeface="Times New Roman"/>
                <a:cs typeface="Times New Roman"/>
              </a:rPr>
              <a:t>its </a:t>
            </a:r>
            <a:r>
              <a:rPr dirty="0" sz="2800" spc="-5" b="1" i="1">
                <a:latin typeface="Times New Roman"/>
                <a:cs typeface="Times New Roman"/>
              </a:rPr>
              <a:t>corresponding  </a:t>
            </a:r>
            <a:r>
              <a:rPr dirty="0" sz="2800" spc="-5" b="1" i="1">
                <a:latin typeface="Times New Roman"/>
                <a:cs typeface="Times New Roman"/>
              </a:rPr>
              <a:t>ciphertext. Is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cipher</a:t>
            </a:r>
            <a:r>
              <a:rPr dirty="0" sz="2800" spc="-6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monoalphabetic?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Times New Roman"/>
                <a:cs typeface="Times New Roman"/>
              </a:rPr>
              <a:t>Example</a:t>
            </a:r>
            <a:r>
              <a:rPr dirty="0" sz="3200" spc="-10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2438465"/>
            <a:ext cx="3084455" cy="7920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850" y="3270884"/>
            <a:ext cx="3213100" cy="0"/>
          </a:xfrm>
          <a:custGeom>
            <a:avLst/>
            <a:gdLst/>
            <a:ahLst/>
            <a:cxnLst/>
            <a:rect l="l" t="t" r="r" b="b"/>
            <a:pathLst>
              <a:path w="3213100" h="0">
                <a:moveTo>
                  <a:pt x="0" y="0"/>
                </a:moveTo>
                <a:lnTo>
                  <a:pt x="3213100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0995" y="2415539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850" y="2398395"/>
            <a:ext cx="3213100" cy="0"/>
          </a:xfrm>
          <a:custGeom>
            <a:avLst/>
            <a:gdLst/>
            <a:ahLst/>
            <a:cxnLst/>
            <a:rect l="l" t="t" r="r" b="b"/>
            <a:pathLst>
              <a:path w="3213100" h="0">
                <a:moveTo>
                  <a:pt x="0" y="0"/>
                </a:moveTo>
                <a:lnTo>
                  <a:pt x="3213100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19804" y="2415539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7819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9570" y="3236595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1143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5284" y="2438400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80">
                <a:moveTo>
                  <a:pt x="0" y="0"/>
                </a:moveTo>
                <a:lnTo>
                  <a:pt x="0" y="792479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570" y="2432685"/>
            <a:ext cx="3121660" cy="0"/>
          </a:xfrm>
          <a:custGeom>
            <a:avLst/>
            <a:gdLst/>
            <a:ahLst/>
            <a:cxnLst/>
            <a:rect l="l" t="t" r="r" b="b"/>
            <a:pathLst>
              <a:path w="3121660" h="0">
                <a:moveTo>
                  <a:pt x="0" y="0"/>
                </a:moveTo>
                <a:lnTo>
                  <a:pt x="3121660" y="0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85515" y="2438400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1140" y="3830192"/>
            <a:ext cx="852868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03275" algn="l"/>
                <a:tab pos="1952625" algn="l"/>
                <a:tab pos="2409190" algn="l"/>
                <a:tab pos="3912235" algn="l"/>
                <a:tab pos="6480175" algn="l"/>
                <a:tab pos="786257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cip</a:t>
            </a:r>
            <a:r>
              <a:rPr dirty="0" sz="2800" spc="5" b="1" i="1">
                <a:latin typeface="Times New Roman"/>
                <a:cs typeface="Times New Roman"/>
              </a:rPr>
              <a:t>h</a:t>
            </a:r>
            <a:r>
              <a:rPr dirty="0" sz="2800" spc="-5" b="1" i="1">
                <a:latin typeface="Times New Roman"/>
                <a:cs typeface="Times New Roman"/>
              </a:rPr>
              <a:t>er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pr</a:t>
            </a:r>
            <a:r>
              <a:rPr dirty="0" sz="2800" spc="-2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b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-5" b="1" i="1">
                <a:latin typeface="Times New Roman"/>
                <a:cs typeface="Times New Roman"/>
              </a:rPr>
              <a:t>bly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m</a:t>
            </a:r>
            <a:r>
              <a:rPr dirty="0" sz="2800" spc="-2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al</a:t>
            </a:r>
            <a:r>
              <a:rPr dirty="0" sz="2800" b="1" i="1">
                <a:latin typeface="Times New Roman"/>
                <a:cs typeface="Times New Roman"/>
              </a:rPr>
              <a:t>p</a:t>
            </a:r>
            <a:r>
              <a:rPr dirty="0" sz="2800" spc="-5" b="1" i="1">
                <a:latin typeface="Times New Roman"/>
                <a:cs typeface="Times New Roman"/>
              </a:rPr>
              <a:t>hab</a:t>
            </a:r>
            <a:r>
              <a:rPr dirty="0" sz="2800" spc="-25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tic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beca</a:t>
            </a:r>
            <a:r>
              <a:rPr dirty="0" sz="2800" spc="-20" b="1" i="1">
                <a:latin typeface="Times New Roman"/>
                <a:cs typeface="Times New Roman"/>
              </a:rPr>
              <a:t>u</a:t>
            </a:r>
            <a:r>
              <a:rPr dirty="0" sz="2800" spc="-5" b="1" i="1">
                <a:latin typeface="Times New Roman"/>
                <a:cs typeface="Times New Roman"/>
              </a:rPr>
              <a:t>se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b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th </a:t>
            </a:r>
            <a:r>
              <a:rPr dirty="0" sz="2800" spc="-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occurrences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125" b="1" i="1">
                <a:latin typeface="Times New Roman"/>
                <a:cs typeface="Times New Roman"/>
              </a:rPr>
              <a:t>L’s </a:t>
            </a:r>
            <a:r>
              <a:rPr dirty="0" sz="2800" spc="-5" b="1" i="1">
                <a:latin typeface="Times New Roman"/>
                <a:cs typeface="Times New Roman"/>
              </a:rPr>
              <a:t>are encrypted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r>
              <a:rPr dirty="0" sz="2800" spc="120" b="1" i="1">
                <a:latin typeface="Times New Roman"/>
                <a:cs typeface="Times New Roman"/>
              </a:rPr>
              <a:t> </a:t>
            </a:r>
            <a:r>
              <a:rPr dirty="0" sz="2800" spc="-55" b="1" i="1">
                <a:latin typeface="Times New Roman"/>
                <a:cs typeface="Times New Roman"/>
              </a:rPr>
              <a:t>O’s.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7159"/>
            <a:ext cx="601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spc="5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30</a:t>
            </a:r>
            <a:r>
              <a:rPr dirty="0" u="sng" sz="200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2000" spc="5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7340" y="1164081"/>
            <a:ext cx="852868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55015" algn="l"/>
                <a:tab pos="2310765" algn="l"/>
                <a:tab pos="3370579" algn="l"/>
                <a:tab pos="3719195" algn="l"/>
                <a:tab pos="5173345" algn="l"/>
                <a:tab pos="5897245" algn="l"/>
                <a:tab pos="640524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ll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wing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s</a:t>
            </a:r>
            <a:r>
              <a:rPr dirty="0" sz="2800" b="1" i="1">
                <a:latin typeface="Times New Roman"/>
                <a:cs typeface="Times New Roman"/>
              </a:rPr>
              <a:t>h</a:t>
            </a:r>
            <a:r>
              <a:rPr dirty="0" sz="2800" spc="-5" b="1" i="1">
                <a:latin typeface="Times New Roman"/>
                <a:cs typeface="Times New Roman"/>
              </a:rPr>
              <a:t>o</a:t>
            </a:r>
            <a:r>
              <a:rPr dirty="0" sz="2800" spc="-20" b="1" i="1">
                <a:latin typeface="Times New Roman"/>
                <a:cs typeface="Times New Roman"/>
              </a:rPr>
              <a:t>w</a:t>
            </a:r>
            <a:r>
              <a:rPr dirty="0" sz="2800" spc="-5" b="1" i="1">
                <a:latin typeface="Times New Roman"/>
                <a:cs typeface="Times New Roman"/>
              </a:rPr>
              <a:t>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plaintext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an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its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c</a:t>
            </a:r>
            <a:r>
              <a:rPr dirty="0" sz="2800" spc="-2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r>
              <a:rPr dirty="0" sz="2800" b="1" i="1">
                <a:latin typeface="Times New Roman"/>
                <a:cs typeface="Times New Roman"/>
              </a:rPr>
              <a:t>r</a:t>
            </a:r>
            <a:r>
              <a:rPr dirty="0" sz="2800" spc="-25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s</a:t>
            </a:r>
            <a:r>
              <a:rPr dirty="0" sz="2800" b="1" i="1">
                <a:latin typeface="Times New Roman"/>
                <a:cs typeface="Times New Roman"/>
              </a:rPr>
              <a:t>p</a:t>
            </a:r>
            <a:r>
              <a:rPr dirty="0" sz="2800" spc="-5" b="1" i="1">
                <a:latin typeface="Times New Roman"/>
                <a:cs typeface="Times New Roman"/>
              </a:rPr>
              <a:t>o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ding </a:t>
            </a:r>
            <a:r>
              <a:rPr dirty="0" sz="2800" spc="-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ciphertext. Is the cipher</a:t>
            </a:r>
            <a:r>
              <a:rPr dirty="0" sz="2800" spc="-4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monoalphabetic?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Times New Roman"/>
                <a:cs typeface="Times New Roman"/>
              </a:rPr>
              <a:t>Example</a:t>
            </a:r>
            <a:r>
              <a:rPr dirty="0" sz="3200" spc="-10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2376487"/>
            <a:ext cx="3217926" cy="900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850" y="3316859"/>
            <a:ext cx="3332479" cy="0"/>
          </a:xfrm>
          <a:custGeom>
            <a:avLst/>
            <a:gdLst/>
            <a:ahLst/>
            <a:cxnLst/>
            <a:rect l="l" t="t" r="r" b="b"/>
            <a:pathLst>
              <a:path w="3332479" h="0">
                <a:moveTo>
                  <a:pt x="0" y="0"/>
                </a:moveTo>
                <a:lnTo>
                  <a:pt x="3332099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0995" y="2353564"/>
            <a:ext cx="0" cy="946150"/>
          </a:xfrm>
          <a:custGeom>
            <a:avLst/>
            <a:gdLst/>
            <a:ahLst/>
            <a:cxnLst/>
            <a:rect l="l" t="t" r="r" b="b"/>
            <a:pathLst>
              <a:path w="0" h="946150">
                <a:moveTo>
                  <a:pt x="0" y="0"/>
                </a:moveTo>
                <a:lnTo>
                  <a:pt x="0" y="94615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850" y="2336419"/>
            <a:ext cx="3332479" cy="0"/>
          </a:xfrm>
          <a:custGeom>
            <a:avLst/>
            <a:gdLst/>
            <a:ahLst/>
            <a:cxnLst/>
            <a:rect l="l" t="t" r="r" b="b"/>
            <a:pathLst>
              <a:path w="3332479" h="0">
                <a:moveTo>
                  <a:pt x="0" y="0"/>
                </a:moveTo>
                <a:lnTo>
                  <a:pt x="3332099" y="0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8803" y="2353564"/>
            <a:ext cx="0" cy="946150"/>
          </a:xfrm>
          <a:custGeom>
            <a:avLst/>
            <a:gdLst/>
            <a:ahLst/>
            <a:cxnLst/>
            <a:rect l="l" t="t" r="r" b="b"/>
            <a:pathLst>
              <a:path w="0" h="946150">
                <a:moveTo>
                  <a:pt x="0" y="0"/>
                </a:moveTo>
                <a:lnTo>
                  <a:pt x="0" y="945896"/>
                </a:lnTo>
              </a:path>
            </a:pathLst>
          </a:custGeom>
          <a:ln w="3428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9570" y="3282569"/>
            <a:ext cx="3241040" cy="0"/>
          </a:xfrm>
          <a:custGeom>
            <a:avLst/>
            <a:gdLst/>
            <a:ahLst/>
            <a:cxnLst/>
            <a:rect l="l" t="t" r="r" b="b"/>
            <a:pathLst>
              <a:path w="3241040" h="0">
                <a:moveTo>
                  <a:pt x="0" y="0"/>
                </a:moveTo>
                <a:lnTo>
                  <a:pt x="3240659" y="0"/>
                </a:lnTo>
              </a:path>
            </a:pathLst>
          </a:custGeom>
          <a:ln w="1143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5284" y="2376423"/>
            <a:ext cx="0" cy="900430"/>
          </a:xfrm>
          <a:custGeom>
            <a:avLst/>
            <a:gdLst/>
            <a:ahLst/>
            <a:cxnLst/>
            <a:rect l="l" t="t" r="r" b="b"/>
            <a:pathLst>
              <a:path w="0" h="900429">
                <a:moveTo>
                  <a:pt x="0" y="0"/>
                </a:moveTo>
                <a:lnTo>
                  <a:pt x="0" y="900429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570" y="2370708"/>
            <a:ext cx="3241040" cy="0"/>
          </a:xfrm>
          <a:custGeom>
            <a:avLst/>
            <a:gdLst/>
            <a:ahLst/>
            <a:cxnLst/>
            <a:rect l="l" t="t" r="r" b="b"/>
            <a:pathLst>
              <a:path w="3241040" h="0">
                <a:moveTo>
                  <a:pt x="0" y="0"/>
                </a:moveTo>
                <a:lnTo>
                  <a:pt x="3240659" y="0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04514" y="2376423"/>
            <a:ext cx="0" cy="900430"/>
          </a:xfrm>
          <a:custGeom>
            <a:avLst/>
            <a:gdLst/>
            <a:ahLst/>
            <a:cxnLst/>
            <a:rect l="l" t="t" r="r" b="b"/>
            <a:pathLst>
              <a:path w="0" h="900429">
                <a:moveTo>
                  <a:pt x="0" y="0"/>
                </a:moveTo>
                <a:lnTo>
                  <a:pt x="0" y="900176"/>
                </a:lnTo>
              </a:path>
            </a:pathLst>
          </a:custGeom>
          <a:ln w="1142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07340" y="4012819"/>
            <a:ext cx="8300084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b="1" i="1">
                <a:latin typeface="Times New Roman"/>
                <a:cs typeface="Times New Roman"/>
              </a:rPr>
              <a:t>cipher </a:t>
            </a:r>
            <a:r>
              <a:rPr dirty="0" sz="2800" spc="-5" b="1" i="1">
                <a:latin typeface="Times New Roman"/>
                <a:cs typeface="Times New Roman"/>
              </a:rPr>
              <a:t>is not monoalphabetic because each  </a:t>
            </a:r>
            <a:r>
              <a:rPr dirty="0" sz="2800" spc="-5" b="1" i="1">
                <a:latin typeface="Times New Roman"/>
                <a:cs typeface="Times New Roman"/>
              </a:rPr>
              <a:t>occurrence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L is encrypted </a:t>
            </a:r>
            <a:r>
              <a:rPr dirty="0" sz="2800" b="1" i="1">
                <a:latin typeface="Times New Roman"/>
                <a:cs typeface="Times New Roman"/>
              </a:rPr>
              <a:t>by </a:t>
            </a: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spc="-10" b="1" i="1">
                <a:latin typeface="Times New Roman"/>
                <a:cs typeface="Times New Roman"/>
              </a:rPr>
              <a:t>different </a:t>
            </a:r>
            <a:r>
              <a:rPr dirty="0" sz="2800" spc="-20" b="1" i="1">
                <a:latin typeface="Times New Roman"/>
                <a:cs typeface="Times New Roman"/>
              </a:rPr>
              <a:t>character.  </a:t>
            </a:r>
            <a:r>
              <a:rPr dirty="0" sz="2800" spc="-5" b="1" i="1">
                <a:latin typeface="Times New Roman"/>
                <a:cs typeface="Times New Roman"/>
              </a:rPr>
              <a:t>The first L is encrypted </a:t>
            </a:r>
            <a:r>
              <a:rPr dirty="0" sz="2800" b="1" i="1">
                <a:latin typeface="Times New Roman"/>
                <a:cs typeface="Times New Roman"/>
              </a:rPr>
              <a:t>as </a:t>
            </a:r>
            <a:r>
              <a:rPr dirty="0" sz="2800" spc="-5" b="1" i="1">
                <a:latin typeface="Times New Roman"/>
                <a:cs typeface="Times New Roman"/>
              </a:rPr>
              <a:t>N; the second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r>
              <a:rPr dirty="0" sz="2800" spc="-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Z.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38950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 i="1">
                <a:latin typeface="Times New Roman"/>
                <a:cs typeface="Times New Roman"/>
              </a:rPr>
              <a:t>Shift </a:t>
            </a:r>
            <a:r>
              <a:rPr dirty="0" sz="3200" b="1" i="1">
                <a:latin typeface="Times New Roman"/>
                <a:cs typeface="Times New Roman"/>
              </a:rPr>
              <a:t>cipher Example</a:t>
            </a:r>
            <a:r>
              <a:rPr dirty="0" sz="3200" spc="-10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319529"/>
            <a:ext cx="8531225" cy="4394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74620" marR="631190" indent="-166179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The </a:t>
            </a:r>
            <a:r>
              <a:rPr dirty="0" sz="2800" b="1">
                <a:latin typeface="Arial"/>
                <a:cs typeface="Arial"/>
              </a:rPr>
              <a:t>shift </a:t>
            </a:r>
            <a:r>
              <a:rPr dirty="0" sz="2800" spc="-5" b="1">
                <a:latin typeface="Arial"/>
                <a:cs typeface="Arial"/>
              </a:rPr>
              <a:t>cipher is sometimes referred </a:t>
            </a:r>
            <a:r>
              <a:rPr dirty="0" sz="2800" b="1">
                <a:latin typeface="Arial"/>
                <a:cs typeface="Arial"/>
              </a:rPr>
              <a:t>to  </a:t>
            </a:r>
            <a:r>
              <a:rPr dirty="0" sz="2800" spc="-5" b="1">
                <a:latin typeface="Arial"/>
                <a:cs typeface="Arial"/>
              </a:rPr>
              <a:t>as the Caesar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cipher.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6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Use the </a:t>
            </a:r>
            <a:r>
              <a:rPr dirty="0" sz="2800" b="1" i="1">
                <a:latin typeface="Times New Roman"/>
                <a:cs typeface="Times New Roman"/>
              </a:rPr>
              <a:t>shift </a:t>
            </a:r>
            <a:r>
              <a:rPr dirty="0" sz="2800" spc="-5" b="1" i="1">
                <a:latin typeface="Times New Roman"/>
                <a:cs typeface="Times New Roman"/>
              </a:rPr>
              <a:t>cipher with key = </a:t>
            </a:r>
            <a:r>
              <a:rPr dirty="0" sz="2800" b="1" i="1">
                <a:latin typeface="Times New Roman"/>
                <a:cs typeface="Times New Roman"/>
              </a:rPr>
              <a:t>15 </a:t>
            </a:r>
            <a:r>
              <a:rPr dirty="0" sz="2800" spc="-5" b="1" i="1">
                <a:latin typeface="Times New Roman"/>
                <a:cs typeface="Times New Roman"/>
              </a:rPr>
              <a:t>to encrypt the message  </a:t>
            </a:r>
            <a:r>
              <a:rPr dirty="0" sz="2800" spc="-5" b="1" i="1">
                <a:latin typeface="Times New Roman"/>
                <a:cs typeface="Times New Roman"/>
              </a:rPr>
              <a:t>“HELLO.”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05"/>
              </a:lnSpc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encrypt </a:t>
            </a:r>
            <a:r>
              <a:rPr dirty="0" sz="2800" b="1" i="1">
                <a:latin typeface="Times New Roman"/>
                <a:cs typeface="Times New Roman"/>
              </a:rPr>
              <a:t>one </a:t>
            </a:r>
            <a:r>
              <a:rPr dirty="0" sz="2800" spc="-5" b="1" i="1">
                <a:latin typeface="Times New Roman"/>
                <a:cs typeface="Times New Roman"/>
              </a:rPr>
              <a:t>character </a:t>
            </a:r>
            <a:r>
              <a:rPr dirty="0" sz="2800" b="1" i="1">
                <a:latin typeface="Times New Roman"/>
                <a:cs typeface="Times New Roman"/>
              </a:rPr>
              <a:t>at </a:t>
            </a:r>
            <a:r>
              <a:rPr dirty="0" sz="2800" spc="-5" b="1" i="1">
                <a:latin typeface="Times New Roman"/>
                <a:cs typeface="Times New Roman"/>
              </a:rPr>
              <a:t>a time. Each character </a:t>
            </a:r>
            <a:r>
              <a:rPr dirty="0" sz="2800" spc="-15" b="1" i="1">
                <a:latin typeface="Times New Roman"/>
                <a:cs typeface="Times New Roman"/>
              </a:rPr>
              <a:t>is  </a:t>
            </a:r>
            <a:r>
              <a:rPr dirty="0" sz="2800" spc="-5" b="1" i="1">
                <a:latin typeface="Times New Roman"/>
                <a:cs typeface="Times New Roman"/>
              </a:rPr>
              <a:t>shifted </a:t>
            </a:r>
            <a:r>
              <a:rPr dirty="0" sz="2800" b="1" i="1">
                <a:latin typeface="Times New Roman"/>
                <a:cs typeface="Times New Roman"/>
              </a:rPr>
              <a:t>15 </a:t>
            </a:r>
            <a:r>
              <a:rPr dirty="0" sz="2800" spc="-5" b="1" i="1">
                <a:latin typeface="Times New Roman"/>
                <a:cs typeface="Times New Roman"/>
              </a:rPr>
              <a:t>characters down. Letter H </a:t>
            </a:r>
            <a:r>
              <a:rPr dirty="0" sz="2800" spc="-10" b="1" i="1">
                <a:latin typeface="Times New Roman"/>
                <a:cs typeface="Times New Roman"/>
              </a:rPr>
              <a:t>is </a:t>
            </a:r>
            <a:r>
              <a:rPr dirty="0" sz="2800" spc="-5" b="1" i="1">
                <a:latin typeface="Times New Roman"/>
                <a:cs typeface="Times New Roman"/>
              </a:rPr>
              <a:t>encrypted to </a:t>
            </a:r>
            <a:r>
              <a:rPr dirty="0" sz="2800" spc="-105" b="1" i="1">
                <a:latin typeface="Times New Roman"/>
                <a:cs typeface="Times New Roman"/>
              </a:rPr>
              <a:t>W. </a:t>
            </a:r>
            <a:r>
              <a:rPr dirty="0" sz="2800" spc="4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Letter E </a:t>
            </a:r>
            <a:r>
              <a:rPr dirty="0" sz="2800" b="1" i="1">
                <a:latin typeface="Times New Roman"/>
                <a:cs typeface="Times New Roman"/>
              </a:rPr>
              <a:t>is </a:t>
            </a:r>
            <a:r>
              <a:rPr dirty="0" sz="2800" spc="-5" b="1" i="1">
                <a:latin typeface="Times New Roman"/>
                <a:cs typeface="Times New Roman"/>
              </a:rPr>
              <a:t>encrypted to </a:t>
            </a:r>
            <a:r>
              <a:rPr dirty="0" sz="2800" spc="-135" b="1" i="1">
                <a:latin typeface="Times New Roman"/>
                <a:cs typeface="Times New Roman"/>
              </a:rPr>
              <a:t>T.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first L is encrypted to </a:t>
            </a:r>
            <a:r>
              <a:rPr dirty="0" sz="2800" spc="-10" b="1" i="1">
                <a:latin typeface="Times New Roman"/>
                <a:cs typeface="Times New Roman"/>
              </a:rPr>
              <a:t>A.  </a:t>
            </a:r>
            <a:r>
              <a:rPr dirty="0" sz="2800" spc="-5" b="1" i="1">
                <a:latin typeface="Times New Roman"/>
                <a:cs typeface="Times New Roman"/>
              </a:rPr>
              <a:t>The second L is also encrypted to </a:t>
            </a:r>
            <a:r>
              <a:rPr dirty="0" sz="2800" spc="-10" b="1" i="1">
                <a:latin typeface="Times New Roman"/>
                <a:cs typeface="Times New Roman"/>
              </a:rPr>
              <a:t>A. </a:t>
            </a:r>
            <a:r>
              <a:rPr dirty="0" sz="2800" spc="-5" b="1" i="1">
                <a:latin typeface="Times New Roman"/>
                <a:cs typeface="Times New Roman"/>
              </a:rPr>
              <a:t>And O is encrypted</a:t>
            </a:r>
            <a:r>
              <a:rPr dirty="0" sz="2800" spc="-3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D. The cipher text is</a:t>
            </a:r>
            <a:r>
              <a:rPr dirty="0" sz="2800" spc="-65" b="1" i="1">
                <a:latin typeface="Times New Roman"/>
                <a:cs typeface="Times New Roman"/>
              </a:rPr>
              <a:t> </a:t>
            </a:r>
            <a:r>
              <a:rPr dirty="0" sz="2800" spc="-35" b="1" i="1">
                <a:solidFill>
                  <a:srgbClr val="3333CC"/>
                </a:solidFill>
                <a:latin typeface="Times New Roman"/>
                <a:cs typeface="Times New Roman"/>
              </a:rPr>
              <a:t>WTAAD</a:t>
            </a:r>
            <a:r>
              <a:rPr dirty="0" sz="2800" spc="-35" b="1" i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1164081"/>
            <a:ext cx="828675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Use the shift cipher with key = </a:t>
            </a:r>
            <a:r>
              <a:rPr dirty="0" sz="2800" b="1" i="1">
                <a:latin typeface="Times New Roman"/>
                <a:cs typeface="Times New Roman"/>
              </a:rPr>
              <a:t>15 </a:t>
            </a:r>
            <a:r>
              <a:rPr dirty="0" sz="2800" spc="-5" b="1" i="1">
                <a:latin typeface="Times New Roman"/>
                <a:cs typeface="Times New Roman"/>
              </a:rPr>
              <a:t>to decrypt the message  </a:t>
            </a:r>
            <a:r>
              <a:rPr dirty="0" sz="2800" spc="-25" b="1" i="1">
                <a:latin typeface="Times New Roman"/>
                <a:cs typeface="Times New Roman"/>
              </a:rPr>
              <a:t>“WTAAD.”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128213"/>
            <a:ext cx="853059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decrypt </a:t>
            </a:r>
            <a:r>
              <a:rPr dirty="0" sz="2800" b="1" i="1">
                <a:latin typeface="Times New Roman"/>
                <a:cs typeface="Times New Roman"/>
              </a:rPr>
              <a:t>one </a:t>
            </a:r>
            <a:r>
              <a:rPr dirty="0" sz="2800" spc="-5" b="1" i="1">
                <a:latin typeface="Times New Roman"/>
                <a:cs typeface="Times New Roman"/>
              </a:rPr>
              <a:t>character </a:t>
            </a:r>
            <a:r>
              <a:rPr dirty="0" sz="2800" b="1" i="1">
                <a:latin typeface="Times New Roman"/>
                <a:cs typeface="Times New Roman"/>
              </a:rPr>
              <a:t>at </a:t>
            </a:r>
            <a:r>
              <a:rPr dirty="0" sz="2800" spc="-5" b="1" i="1">
                <a:latin typeface="Times New Roman"/>
                <a:cs typeface="Times New Roman"/>
              </a:rPr>
              <a:t>a time. Each character is  </a:t>
            </a:r>
            <a:r>
              <a:rPr dirty="0" sz="2800" spc="-5" b="1" i="1">
                <a:latin typeface="Times New Roman"/>
                <a:cs typeface="Times New Roman"/>
              </a:rPr>
              <a:t>shifted </a:t>
            </a:r>
            <a:r>
              <a:rPr dirty="0" sz="2800" spc="-10" b="1" i="1">
                <a:latin typeface="Times New Roman"/>
                <a:cs typeface="Times New Roman"/>
              </a:rPr>
              <a:t>15 </a:t>
            </a:r>
            <a:r>
              <a:rPr dirty="0" sz="2800" spc="-5" b="1" i="1">
                <a:latin typeface="Times New Roman"/>
                <a:cs typeface="Times New Roman"/>
              </a:rPr>
              <a:t>characters </a:t>
            </a:r>
            <a:r>
              <a:rPr dirty="0" sz="2800" b="1" i="1">
                <a:latin typeface="Times New Roman"/>
                <a:cs typeface="Times New Roman"/>
              </a:rPr>
              <a:t>up. </a:t>
            </a:r>
            <a:r>
              <a:rPr dirty="0" sz="2800" spc="-5" b="1" i="1">
                <a:latin typeface="Times New Roman"/>
                <a:cs typeface="Times New Roman"/>
              </a:rPr>
              <a:t>Letter W is decrypted to H.  Letter T </a:t>
            </a:r>
            <a:r>
              <a:rPr dirty="0" sz="2800" b="1" i="1">
                <a:latin typeface="Times New Roman"/>
                <a:cs typeface="Times New Roman"/>
              </a:rPr>
              <a:t>is </a:t>
            </a:r>
            <a:r>
              <a:rPr dirty="0" sz="2800" spc="-5" b="1" i="1">
                <a:latin typeface="Times New Roman"/>
                <a:cs typeface="Times New Roman"/>
              </a:rPr>
              <a:t>decrypted to </a:t>
            </a:r>
            <a:r>
              <a:rPr dirty="0" sz="2800" spc="-10" b="1" i="1">
                <a:latin typeface="Times New Roman"/>
                <a:cs typeface="Times New Roman"/>
              </a:rPr>
              <a:t>E. </a:t>
            </a:r>
            <a:r>
              <a:rPr dirty="0" sz="2800" b="1" i="1">
                <a:latin typeface="Times New Roman"/>
                <a:cs typeface="Times New Roman"/>
              </a:rPr>
              <a:t>The </a:t>
            </a:r>
            <a:r>
              <a:rPr dirty="0" sz="2800" spc="-5" b="1" i="1">
                <a:latin typeface="Times New Roman"/>
                <a:cs typeface="Times New Roman"/>
              </a:rPr>
              <a:t>first A is decrypted to L.  The second A is decrypted to </a:t>
            </a:r>
            <a:r>
              <a:rPr dirty="0" sz="2800" spc="-10" b="1" i="1">
                <a:latin typeface="Times New Roman"/>
                <a:cs typeface="Times New Roman"/>
              </a:rPr>
              <a:t>L. </a:t>
            </a:r>
            <a:r>
              <a:rPr dirty="0" sz="2800" spc="-5" b="1" i="1">
                <a:latin typeface="Times New Roman"/>
                <a:cs typeface="Times New Roman"/>
              </a:rPr>
              <a:t>And, </a:t>
            </a:r>
            <a:r>
              <a:rPr dirty="0" sz="2800" spc="-20" b="1" i="1">
                <a:latin typeface="Times New Roman"/>
                <a:cs typeface="Times New Roman"/>
              </a:rPr>
              <a:t>finally, </a:t>
            </a:r>
            <a:r>
              <a:rPr dirty="0" sz="2800" spc="-5" b="1" i="1">
                <a:latin typeface="Times New Roman"/>
                <a:cs typeface="Times New Roman"/>
              </a:rPr>
              <a:t>D is  decrypted to O. The plaintext is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solidFill>
                  <a:srgbClr val="3333CC"/>
                </a:solidFill>
                <a:latin typeface="Times New Roman"/>
                <a:cs typeface="Times New Roman"/>
              </a:rPr>
              <a:t>HELLO</a:t>
            </a:r>
            <a:r>
              <a:rPr dirty="0" sz="2800" spc="-10" b="1" i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Times New Roman"/>
                <a:cs typeface="Times New Roman"/>
              </a:rPr>
              <a:t>Example</a:t>
            </a:r>
            <a:r>
              <a:rPr dirty="0" sz="3200" spc="-10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23062"/>
            <a:ext cx="48025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 b="1" i="1">
                <a:solidFill>
                  <a:srgbClr val="000000"/>
                </a:solidFill>
                <a:latin typeface="Times New Roman"/>
                <a:cs typeface="Times New Roman"/>
              </a:rPr>
              <a:t>Transposition</a:t>
            </a:r>
            <a:r>
              <a:rPr dirty="0" sz="4400" spc="-8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 b="1" i="1">
                <a:solidFill>
                  <a:srgbClr val="000000"/>
                </a:solidFill>
                <a:latin typeface="Times New Roman"/>
                <a:cs typeface="Times New Roman"/>
              </a:rPr>
              <a:t>cipher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2779485"/>
            <a:ext cx="8147761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8349" y="1702130"/>
            <a:ext cx="62255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A </a:t>
            </a:r>
            <a:r>
              <a:rPr dirty="0" sz="2400" spc="-5" b="1">
                <a:latin typeface="Arial"/>
                <a:cs typeface="Arial"/>
              </a:rPr>
              <a:t>transposition cipher reorders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(permutes)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symbols </a:t>
            </a:r>
            <a:r>
              <a:rPr dirty="0" sz="2400" b="1">
                <a:latin typeface="Arial"/>
                <a:cs typeface="Arial"/>
              </a:rPr>
              <a:t>in </a:t>
            </a:r>
            <a:r>
              <a:rPr dirty="0" sz="2400" spc="-5" b="1">
                <a:latin typeface="Arial"/>
                <a:cs typeface="Arial"/>
              </a:rPr>
              <a:t>a block 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symbols.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1164081"/>
            <a:ext cx="852995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Encrypt the message “HELLO </a:t>
            </a:r>
            <a:r>
              <a:rPr dirty="0" sz="2800" spc="-10" b="1" i="1">
                <a:latin typeface="Times New Roman"/>
                <a:cs typeface="Times New Roman"/>
              </a:rPr>
              <a:t>MY DEAR,” </a:t>
            </a:r>
            <a:r>
              <a:rPr dirty="0" sz="2800" spc="-5" b="1" i="1">
                <a:latin typeface="Times New Roman"/>
                <a:cs typeface="Times New Roman"/>
              </a:rPr>
              <a:t>using the key  </a:t>
            </a:r>
            <a:r>
              <a:rPr dirty="0" sz="2800" spc="-5" b="1" i="1">
                <a:latin typeface="Times New Roman"/>
                <a:cs typeface="Times New Roman"/>
              </a:rPr>
              <a:t>shown in Figure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above.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128213"/>
            <a:ext cx="852995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first </a:t>
            </a:r>
            <a:r>
              <a:rPr dirty="0" sz="2800" spc="-10" b="1" i="1">
                <a:latin typeface="Times New Roman"/>
                <a:cs typeface="Times New Roman"/>
              </a:rPr>
              <a:t>remove </a:t>
            </a:r>
            <a:r>
              <a:rPr dirty="0" sz="2800" spc="-5" b="1" i="1">
                <a:latin typeface="Times New Roman"/>
                <a:cs typeface="Times New Roman"/>
              </a:rPr>
              <a:t>the spaces in the message. </a:t>
            </a: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then divide  </a:t>
            </a:r>
            <a:r>
              <a:rPr dirty="0" sz="2800" spc="-5" b="1" i="1">
                <a:latin typeface="Times New Roman"/>
                <a:cs typeface="Times New Roman"/>
              </a:rPr>
              <a:t>the text </a:t>
            </a:r>
            <a:r>
              <a:rPr dirty="0" sz="2800" spc="-10" b="1" i="1">
                <a:latin typeface="Times New Roman"/>
                <a:cs typeface="Times New Roman"/>
              </a:rPr>
              <a:t>into </a:t>
            </a:r>
            <a:r>
              <a:rPr dirty="0" sz="2800" spc="-5" b="1" i="1">
                <a:latin typeface="Times New Roman"/>
                <a:cs typeface="Times New Roman"/>
              </a:rPr>
              <a:t>blocks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four characters. </a:t>
            </a: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b="1" i="1">
                <a:latin typeface="Times New Roman"/>
                <a:cs typeface="Times New Roman"/>
              </a:rPr>
              <a:t>add </a:t>
            </a:r>
            <a:r>
              <a:rPr dirty="0" sz="2800" spc="-5" b="1" i="1">
                <a:latin typeface="Times New Roman"/>
                <a:cs typeface="Times New Roman"/>
              </a:rPr>
              <a:t>a bogus  character Z at the end of the </a:t>
            </a:r>
            <a:r>
              <a:rPr dirty="0" sz="2800" b="1" i="1">
                <a:latin typeface="Times New Roman"/>
                <a:cs typeface="Times New Roman"/>
              </a:rPr>
              <a:t>third </a:t>
            </a:r>
            <a:r>
              <a:rPr dirty="0" sz="2800" spc="-5" b="1" i="1">
                <a:latin typeface="Times New Roman"/>
                <a:cs typeface="Times New Roman"/>
              </a:rPr>
              <a:t>block. The </a:t>
            </a:r>
            <a:r>
              <a:rPr dirty="0" sz="2800" b="1" i="1">
                <a:latin typeface="Times New Roman"/>
                <a:cs typeface="Times New Roman"/>
              </a:rPr>
              <a:t>result </a:t>
            </a:r>
            <a:r>
              <a:rPr dirty="0" sz="2800" spc="-15" b="1" i="1">
                <a:latin typeface="Times New Roman"/>
                <a:cs typeface="Times New Roman"/>
              </a:rPr>
              <a:t>is  </a:t>
            </a:r>
            <a:r>
              <a:rPr dirty="0" sz="2800" spc="-5" b="1" i="1">
                <a:latin typeface="Times New Roman"/>
                <a:cs typeface="Times New Roman"/>
              </a:rPr>
              <a:t>HELL OMYD </a:t>
            </a:r>
            <a:r>
              <a:rPr dirty="0" sz="2800" spc="-10" b="1" i="1">
                <a:latin typeface="Times New Roman"/>
                <a:cs typeface="Times New Roman"/>
              </a:rPr>
              <a:t>EARZ. </a:t>
            </a: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create a three-block </a:t>
            </a:r>
            <a:r>
              <a:rPr dirty="0" sz="2800" spc="-10" b="1" i="1">
                <a:latin typeface="Times New Roman"/>
                <a:cs typeface="Times New Roman"/>
              </a:rPr>
              <a:t>ciphertext  </a:t>
            </a:r>
            <a:r>
              <a:rPr dirty="0" sz="2800" spc="-25" b="1" i="1">
                <a:solidFill>
                  <a:srgbClr val="3333CC"/>
                </a:solidFill>
                <a:latin typeface="Times New Roman"/>
                <a:cs typeface="Times New Roman"/>
              </a:rPr>
              <a:t>ELHLMDOYAZER</a:t>
            </a:r>
            <a:r>
              <a:rPr dirty="0" sz="2800" spc="-25" b="1" i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Times New Roman"/>
                <a:cs typeface="Times New Roman"/>
              </a:rPr>
              <a:t>Example</a:t>
            </a:r>
            <a:r>
              <a:rPr dirty="0" sz="3200" spc="-10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7159"/>
            <a:ext cx="601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spc="5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30</a:t>
            </a:r>
            <a:r>
              <a:rPr dirty="0" u="sng" sz="200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2000" spc="5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08378" y="1164081"/>
            <a:ext cx="2021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</a:tabLst>
            </a:pPr>
            <a:r>
              <a:rPr dirty="0" sz="2800" b="1" i="1">
                <a:latin typeface="Times New Roman"/>
                <a:cs typeface="Times New Roman"/>
              </a:rPr>
              <a:t>5</a:t>
            </a:r>
            <a:r>
              <a:rPr dirty="0" sz="2800" spc="-5" b="1" i="1">
                <a:latin typeface="Times New Roman"/>
                <a:cs typeface="Times New Roman"/>
              </a:rPr>
              <a:t>,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decrypt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9215" y="1164081"/>
            <a:ext cx="2366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966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m</a:t>
            </a:r>
            <a:r>
              <a:rPr dirty="0" sz="2800" spc="-15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s</a:t>
            </a:r>
            <a:r>
              <a:rPr dirty="0" sz="2800" b="1" i="1">
                <a:latin typeface="Times New Roman"/>
                <a:cs typeface="Times New Roman"/>
              </a:rPr>
              <a:t>s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Times New Roman"/>
                <a:cs typeface="Times New Roman"/>
              </a:rPr>
              <a:t>g</a:t>
            </a:r>
            <a:r>
              <a:rPr dirty="0" sz="2800" spc="-5" b="1" i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1164081"/>
            <a:ext cx="33629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47495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Using	Example  </a:t>
            </a:r>
            <a:r>
              <a:rPr dirty="0" sz="2800" spc="-5" b="1" i="1">
                <a:latin typeface="Times New Roman"/>
                <a:cs typeface="Times New Roman"/>
              </a:rPr>
              <a:t>“EL</a:t>
            </a:r>
            <a:r>
              <a:rPr dirty="0" sz="2800" spc="-20" b="1" i="1">
                <a:latin typeface="Times New Roman"/>
                <a:cs typeface="Times New Roman"/>
              </a:rPr>
              <a:t>H</a:t>
            </a:r>
            <a:r>
              <a:rPr dirty="0" sz="2800" spc="-5" b="1" i="1">
                <a:latin typeface="Times New Roman"/>
                <a:cs typeface="Times New Roman"/>
              </a:rPr>
              <a:t>L</a:t>
            </a:r>
            <a:r>
              <a:rPr dirty="0" sz="2800" spc="-15" b="1" i="1">
                <a:latin typeface="Times New Roman"/>
                <a:cs typeface="Times New Roman"/>
              </a:rPr>
              <a:t>M</a:t>
            </a:r>
            <a:r>
              <a:rPr dirty="0" sz="2800" spc="-10" b="1" i="1">
                <a:latin typeface="Times New Roman"/>
                <a:cs typeface="Times New Roman"/>
              </a:rPr>
              <a:t>D</a:t>
            </a:r>
            <a:r>
              <a:rPr dirty="0" sz="2800" spc="-15" b="1" i="1">
                <a:latin typeface="Times New Roman"/>
                <a:cs typeface="Times New Roman"/>
              </a:rPr>
              <a:t>O</a:t>
            </a:r>
            <a:r>
              <a:rPr dirty="0" sz="2800" spc="-190" b="1" i="1">
                <a:latin typeface="Times New Roman"/>
                <a:cs typeface="Times New Roman"/>
              </a:rPr>
              <a:t>Y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-20" b="1" i="1">
                <a:latin typeface="Times New Roman"/>
                <a:cs typeface="Times New Roman"/>
              </a:rPr>
              <a:t>Z</a:t>
            </a:r>
            <a:r>
              <a:rPr dirty="0" sz="2800" spc="-5" b="1" i="1">
                <a:latin typeface="Times New Roman"/>
                <a:cs typeface="Times New Roman"/>
              </a:rPr>
              <a:t>E</a:t>
            </a:r>
            <a:r>
              <a:rPr dirty="0" sz="2800" spc="-20" b="1" i="1">
                <a:latin typeface="Times New Roman"/>
                <a:cs typeface="Times New Roman"/>
              </a:rPr>
              <a:t>R</a:t>
            </a:r>
            <a:r>
              <a:rPr dirty="0" sz="2800" b="1" i="1">
                <a:latin typeface="Times New Roman"/>
                <a:cs typeface="Times New Roman"/>
              </a:rPr>
              <a:t>”</a:t>
            </a:r>
            <a:r>
              <a:rPr dirty="0" sz="2800" spc="-5" b="1" i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3128213"/>
            <a:ext cx="848042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The result is </a:t>
            </a:r>
            <a:r>
              <a:rPr dirty="0" sz="2800" spc="-10" b="1" i="1">
                <a:latin typeface="Times New Roman"/>
                <a:cs typeface="Times New Roman"/>
              </a:rPr>
              <a:t>HELL </a:t>
            </a:r>
            <a:r>
              <a:rPr dirty="0" sz="2800" spc="-5" b="1" i="1">
                <a:latin typeface="Times New Roman"/>
                <a:cs typeface="Times New Roman"/>
              </a:rPr>
              <a:t>OMYD </a:t>
            </a:r>
            <a:r>
              <a:rPr dirty="0" sz="2800" spc="-10" b="1" i="1">
                <a:latin typeface="Times New Roman"/>
                <a:cs typeface="Times New Roman"/>
              </a:rPr>
              <a:t>EARZ. </a:t>
            </a:r>
            <a:r>
              <a:rPr dirty="0" sz="2800" spc="-5" b="1" i="1">
                <a:latin typeface="Times New Roman"/>
                <a:cs typeface="Times New Roman"/>
              </a:rPr>
              <a:t>After </a:t>
            </a:r>
            <a:r>
              <a:rPr dirty="0" sz="2800" spc="-10" b="1" i="1">
                <a:latin typeface="Times New Roman"/>
                <a:cs typeface="Times New Roman"/>
              </a:rPr>
              <a:t>removing </a:t>
            </a:r>
            <a:r>
              <a:rPr dirty="0" sz="2800" spc="-5" b="1" i="1">
                <a:latin typeface="Times New Roman"/>
                <a:cs typeface="Times New Roman"/>
              </a:rPr>
              <a:t>the  </a:t>
            </a:r>
            <a:r>
              <a:rPr dirty="0" sz="2800" b="1" i="1">
                <a:latin typeface="Times New Roman"/>
                <a:cs typeface="Times New Roman"/>
              </a:rPr>
              <a:t>bogus </a:t>
            </a:r>
            <a:r>
              <a:rPr dirty="0" sz="2800" spc="-5" b="1" i="1">
                <a:latin typeface="Times New Roman"/>
                <a:cs typeface="Times New Roman"/>
              </a:rPr>
              <a:t>character and combining the characters, we get the  </a:t>
            </a:r>
            <a:r>
              <a:rPr dirty="0" sz="2800" b="1" i="1">
                <a:latin typeface="Times New Roman"/>
                <a:cs typeface="Times New Roman"/>
              </a:rPr>
              <a:t>original </a:t>
            </a:r>
            <a:r>
              <a:rPr dirty="0" sz="2800" spc="-5" b="1" i="1">
                <a:latin typeface="Times New Roman"/>
                <a:cs typeface="Times New Roman"/>
              </a:rPr>
              <a:t>message “</a:t>
            </a:r>
            <a:r>
              <a:rPr dirty="0" sz="2800" spc="-5" b="1" i="1">
                <a:solidFill>
                  <a:srgbClr val="3333CC"/>
                </a:solidFill>
                <a:latin typeface="Times New Roman"/>
                <a:cs typeface="Times New Roman"/>
              </a:rPr>
              <a:t>HELLO MY</a:t>
            </a:r>
            <a:r>
              <a:rPr dirty="0" sz="2800" spc="-13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 i="1">
                <a:solidFill>
                  <a:srgbClr val="3333CC"/>
                </a:solidFill>
                <a:latin typeface="Times New Roman"/>
                <a:cs typeface="Times New Roman"/>
              </a:rPr>
              <a:t>DEAR</a:t>
            </a:r>
            <a:r>
              <a:rPr dirty="0" sz="2800" spc="-10" b="1" i="1">
                <a:latin typeface="Times New Roman"/>
                <a:cs typeface="Times New Roman"/>
              </a:rPr>
              <a:t>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1819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Times New Roman"/>
                <a:cs typeface="Times New Roman"/>
              </a:rPr>
              <a:t>Example</a:t>
            </a:r>
            <a:r>
              <a:rPr dirty="0" sz="3200" spc="-10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29157"/>
            <a:ext cx="14966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3200" b="1" i="1">
                <a:solidFill>
                  <a:srgbClr val="000000"/>
                </a:solidFill>
                <a:latin typeface="Times New Roman"/>
                <a:cs typeface="Times New Roman"/>
              </a:rPr>
              <a:t>-b</a:t>
            </a:r>
            <a:r>
              <a:rPr dirty="0" sz="3200" spc="5" b="1" i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3200" b="1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3200" spc="5" b="1" i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3200" b="1" i="1">
                <a:solidFill>
                  <a:srgbClr val="000000"/>
                </a:solidFill>
                <a:latin typeface="Times New Roman"/>
                <a:cs typeface="Times New Roman"/>
              </a:rPr>
              <a:t>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468881"/>
            <a:ext cx="7297420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Permutation box perform transposition at bit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  <a:p>
            <a:pPr marL="12700" marR="894080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It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be </a:t>
            </a:r>
            <a:r>
              <a:rPr dirty="0" sz="2800" spc="-10">
                <a:latin typeface="Times New Roman"/>
                <a:cs typeface="Times New Roman"/>
              </a:rPr>
              <a:t>implemented </a:t>
            </a:r>
            <a:r>
              <a:rPr dirty="0" sz="2800" spc="-5">
                <a:latin typeface="Times New Roman"/>
                <a:cs typeface="Times New Roman"/>
              </a:rPr>
              <a:t>in both hardware and  software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Encryption and decryption </a:t>
            </a:r>
            <a:r>
              <a:rPr dirty="0" sz="2800">
                <a:latin typeface="Times New Roman"/>
                <a:cs typeface="Times New Roman"/>
              </a:rPr>
              <a:t>algorithm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normally  embedded in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5023" y="4114800"/>
            <a:ext cx="3845465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0" y="1724025"/>
            <a:ext cx="4684294" cy="341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314909"/>
            <a:ext cx="87884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  <a:tab pos="8775065" algn="l"/>
              </a:tabLst>
            </a:pPr>
            <a:r>
              <a:rPr dirty="0" u="heavy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pc="-5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S-box</a:t>
            </a:r>
            <a:r>
              <a:rPr dirty="0" u="heavy" spc="-15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(substitution)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696034"/>
            <a:ext cx="3738879" cy="2953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dirty="0" sz="3200">
                <a:latin typeface="Times New Roman"/>
                <a:cs typeface="Times New Roman"/>
              </a:rPr>
              <a:t>S-box performs  </a:t>
            </a:r>
            <a:r>
              <a:rPr dirty="0" sz="3200" spc="-5">
                <a:latin typeface="Times New Roman"/>
                <a:cs typeface="Times New Roman"/>
              </a:rPr>
              <a:t>substitution </a:t>
            </a:r>
            <a:r>
              <a:rPr dirty="0" sz="3200">
                <a:latin typeface="Times New Roman"/>
                <a:cs typeface="Times New Roman"/>
              </a:rPr>
              <a:t>at bit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6875"/>
              <a:buFont typeface="Arial"/>
              <a:buChar char="•"/>
              <a:tabLst>
                <a:tab pos="156210" algn="l"/>
              </a:tabLst>
            </a:pPr>
            <a:r>
              <a:rPr dirty="0" sz="3200">
                <a:latin typeface="Times New Roman"/>
                <a:cs typeface="Times New Roman"/>
              </a:rPr>
              <a:t>S box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dirty="0" sz="3200" spc="5">
                <a:latin typeface="Times New Roman"/>
                <a:cs typeface="Times New Roman"/>
              </a:rPr>
              <a:t>-encoder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dirty="0" sz="3200" spc="5">
                <a:latin typeface="Times New Roman"/>
                <a:cs typeface="Times New Roman"/>
              </a:rPr>
              <a:t>-decoder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P-box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830326"/>
            <a:ext cx="87884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8935" algn="l"/>
                <a:tab pos="8775065" algn="l"/>
              </a:tabLst>
            </a:pPr>
            <a:r>
              <a:rPr dirty="0" u="heavy" sz="3200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Cryptography</a:t>
            </a:r>
            <a:r>
              <a:rPr dirty="0" u="heavy" sz="3200" spc="-80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components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800" y="1780396"/>
            <a:ext cx="7885266" cy="2182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217" y="6276847"/>
            <a:ext cx="18459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Secret Key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Cryptography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5280" marR="5080" indent="-1695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120"/>
              <a:t> </a:t>
            </a:r>
            <a:r>
              <a:rPr dirty="0"/>
              <a:t>ENCRYPTION  </a:t>
            </a:r>
            <a:r>
              <a:rPr dirty="0" spc="-5"/>
              <a:t>STANDARDS</a:t>
            </a:r>
            <a:r>
              <a:rPr dirty="0" spc="-60"/>
              <a:t> </a:t>
            </a:r>
            <a:r>
              <a:rPr dirty="0" spc="-5"/>
              <a:t>(DES)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847090"/>
            <a:ext cx="67208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00"/>
                </a:solidFill>
              </a:rPr>
              <a:t>Data </a:t>
            </a:r>
            <a:r>
              <a:rPr dirty="0" sz="4000" spc="-5">
                <a:solidFill>
                  <a:srgbClr val="000000"/>
                </a:solidFill>
              </a:rPr>
              <a:t>Encryption Standard</a:t>
            </a:r>
            <a:r>
              <a:rPr dirty="0" sz="4000" spc="-20">
                <a:solidFill>
                  <a:srgbClr val="000000"/>
                </a:solidFill>
              </a:rPr>
              <a:t> </a:t>
            </a:r>
            <a:r>
              <a:rPr dirty="0" sz="4000" spc="-5">
                <a:solidFill>
                  <a:srgbClr val="000000"/>
                </a:solidFill>
              </a:rPr>
              <a:t>(DES)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6803390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most widely used block cipher in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world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adopted in 1977 by </a:t>
            </a:r>
            <a:r>
              <a:rPr dirty="0" sz="3200" spc="-5">
                <a:latin typeface="Times New Roman"/>
                <a:cs typeface="Times New Roman"/>
              </a:rPr>
              <a:t>NBS </a:t>
            </a:r>
            <a:r>
              <a:rPr dirty="0" sz="3200">
                <a:latin typeface="Times New Roman"/>
                <a:cs typeface="Times New Roman"/>
              </a:rPr>
              <a:t>(now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NIST)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encrypts 64-bit data using 56-bit</a:t>
            </a:r>
            <a:r>
              <a:rPr dirty="0" sz="3200" spc="-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has </a:t>
            </a:r>
            <a:r>
              <a:rPr dirty="0" sz="3200" spc="-5">
                <a:latin typeface="Times New Roman"/>
                <a:cs typeface="Times New Roman"/>
              </a:rPr>
              <a:t>widespread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404" y="813562"/>
            <a:ext cx="57086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DES Design</a:t>
            </a:r>
            <a:r>
              <a:rPr dirty="0" sz="4400" spc="-75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Controversy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496175" cy="43668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although </a:t>
            </a:r>
            <a:r>
              <a:rPr dirty="0" sz="3200" spc="-5">
                <a:latin typeface="Times New Roman"/>
                <a:cs typeface="Times New Roman"/>
              </a:rPr>
              <a:t>DES </a:t>
            </a:r>
            <a:r>
              <a:rPr dirty="0" sz="3200">
                <a:latin typeface="Times New Roman"/>
                <a:cs typeface="Times New Roman"/>
              </a:rPr>
              <a:t>standard is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public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was considerable controversy over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design</a:t>
            </a:r>
            <a:endParaRPr sz="32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in choice of </a:t>
            </a:r>
            <a:r>
              <a:rPr dirty="0" sz="2800">
                <a:latin typeface="Times New Roman"/>
                <a:cs typeface="Times New Roman"/>
              </a:rPr>
              <a:t>56-bit </a:t>
            </a:r>
            <a:r>
              <a:rPr dirty="0" sz="2800" spc="-5">
                <a:latin typeface="Times New Roman"/>
                <a:cs typeface="Times New Roman"/>
              </a:rPr>
              <a:t>key </a:t>
            </a:r>
            <a:r>
              <a:rPr dirty="0" sz="2800">
                <a:latin typeface="Times New Roman"/>
                <a:cs typeface="Times New Roman"/>
              </a:rPr>
              <a:t>(vs </a:t>
            </a:r>
            <a:r>
              <a:rPr dirty="0" sz="2800" spc="-5">
                <a:latin typeface="Times New Roman"/>
                <a:cs typeface="Times New Roman"/>
              </a:rPr>
              <a:t>Lucifer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128-bit)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and because design criteria </a:t>
            </a:r>
            <a:r>
              <a:rPr dirty="0" sz="2800" spc="-10">
                <a:latin typeface="Times New Roman"/>
                <a:cs typeface="Times New Roman"/>
              </a:rPr>
              <a:t>were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classified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subsequent events and public analysis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show  in fact design was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appropriate</a:t>
            </a:r>
            <a:endParaRPr sz="3200">
              <a:latin typeface="Times New Roman"/>
              <a:cs typeface="Times New Roman"/>
            </a:endParaRPr>
          </a:p>
          <a:p>
            <a:pPr marL="355600" marR="113728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DES has become </a:t>
            </a:r>
            <a:r>
              <a:rPr dirty="0" sz="3200" spc="-5">
                <a:latin typeface="Times New Roman"/>
                <a:cs typeface="Times New Roman"/>
              </a:rPr>
              <a:t>widely </a:t>
            </a:r>
            <a:r>
              <a:rPr dirty="0" sz="3200">
                <a:latin typeface="Times New Roman"/>
                <a:cs typeface="Times New Roman"/>
              </a:rPr>
              <a:t>used, esp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  </a:t>
            </a:r>
            <a:r>
              <a:rPr dirty="0" sz="3200">
                <a:latin typeface="Times New Roman"/>
                <a:cs typeface="Times New Roman"/>
              </a:rPr>
              <a:t>financial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854" y="317957"/>
            <a:ext cx="37058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DES</a:t>
            </a:r>
            <a:r>
              <a:rPr dirty="0" sz="4400" spc="-10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Encryption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36177" y="1333282"/>
            <a:ext cx="7514957" cy="503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352" y="432257"/>
            <a:ext cx="48666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Initial </a:t>
            </a:r>
            <a:r>
              <a:rPr dirty="0" sz="4400">
                <a:solidFill>
                  <a:srgbClr val="000000"/>
                </a:solidFill>
              </a:rPr>
              <a:t>Permutation</a:t>
            </a:r>
            <a:r>
              <a:rPr dirty="0" sz="4400" spc="-114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IP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first step </a:t>
            </a:r>
            <a:r>
              <a:rPr dirty="0"/>
              <a:t>of the data</a:t>
            </a:r>
            <a:r>
              <a:rPr dirty="0" spc="-60"/>
              <a:t> </a:t>
            </a:r>
            <a:r>
              <a:rPr dirty="0"/>
              <a:t>computation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IP reorders the input data</a:t>
            </a:r>
            <a:r>
              <a:rPr dirty="0" spc="-95"/>
              <a:t> </a:t>
            </a:r>
            <a:r>
              <a:rPr dirty="0" spc="-5"/>
              <a:t>bits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even bits to LH half, odd bits to RH</a:t>
            </a:r>
            <a:r>
              <a:rPr dirty="0" spc="-120"/>
              <a:t> </a:t>
            </a:r>
            <a:r>
              <a:rPr dirty="0"/>
              <a:t>half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quite regular in</a:t>
            </a:r>
            <a:r>
              <a:rPr dirty="0" spc="-60"/>
              <a:t> </a:t>
            </a:r>
            <a:r>
              <a:rPr dirty="0" spc="-5"/>
              <a:t>structure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see </a:t>
            </a:r>
            <a:r>
              <a:rPr dirty="0"/>
              <a:t>text Table</a:t>
            </a:r>
            <a:r>
              <a:rPr dirty="0" spc="-35"/>
              <a:t> </a:t>
            </a:r>
            <a:r>
              <a:rPr dirty="0"/>
              <a:t>3.2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example: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4629150"/>
            <a:ext cx="6438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6493" sz="4800" spc="7">
                <a:latin typeface="Times New Roman"/>
                <a:cs typeface="Times New Roman"/>
              </a:rPr>
              <a:t>58</a:t>
            </a:r>
            <a:r>
              <a:rPr dirty="0" sz="2100">
                <a:latin typeface="Times New Roman"/>
                <a:cs typeface="Times New Roman"/>
              </a:rPr>
              <a:t>th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032" y="4751070"/>
            <a:ext cx="33909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it becomes the </a:t>
            </a:r>
            <a:r>
              <a:rPr dirty="0" sz="3200" spc="10">
                <a:latin typeface="Times New Roman"/>
                <a:cs typeface="Times New Roman"/>
              </a:rPr>
              <a:t>1</a:t>
            </a:r>
            <a:r>
              <a:rPr dirty="0" baseline="25132" sz="3150" spc="15">
                <a:latin typeface="Times New Roman"/>
                <a:cs typeface="Times New Roman"/>
              </a:rPr>
              <a:t>st</a:t>
            </a:r>
            <a:r>
              <a:rPr dirty="0" baseline="25132" sz="3150" spc="2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9294" y="3505200"/>
            <a:ext cx="3853324" cy="2943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789" y="279857"/>
            <a:ext cx="48983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DES Round</a:t>
            </a:r>
            <a:r>
              <a:rPr dirty="0" sz="4400" spc="-114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Structure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217991"/>
            <a:ext cx="8319134" cy="48367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uses two 32-bit L &amp; R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halves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as </a:t>
            </a:r>
            <a:r>
              <a:rPr dirty="0" sz="3200" spc="-5">
                <a:latin typeface="Times New Roman"/>
                <a:cs typeface="Times New Roman"/>
              </a:rPr>
              <a:t>for </a:t>
            </a:r>
            <a:r>
              <a:rPr dirty="0" sz="3200">
                <a:latin typeface="Times New Roman"/>
                <a:cs typeface="Times New Roman"/>
              </a:rPr>
              <a:t>any </a:t>
            </a:r>
            <a:r>
              <a:rPr dirty="0" sz="3200" spc="-5">
                <a:latin typeface="Times New Roman"/>
                <a:cs typeface="Times New Roman"/>
              </a:rPr>
              <a:t>Feistel </a:t>
            </a:r>
            <a:r>
              <a:rPr dirty="0" sz="3200">
                <a:latin typeface="Times New Roman"/>
                <a:cs typeface="Times New Roman"/>
              </a:rPr>
              <a:t>cipher can describe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185"/>
              </a:lnSpc>
              <a:spcBef>
                <a:spcPts val="1025"/>
              </a:spcBef>
            </a:pPr>
            <a:r>
              <a:rPr dirty="0" baseline="13888" sz="4200" i="1">
                <a:latin typeface="Times New Roman"/>
                <a:cs typeface="Times New Roman"/>
              </a:rPr>
              <a:t>L</a:t>
            </a:r>
            <a:r>
              <a:rPr dirty="0" sz="1850" i="1">
                <a:latin typeface="Times New Roman"/>
                <a:cs typeface="Times New Roman"/>
              </a:rPr>
              <a:t>i </a:t>
            </a:r>
            <a:r>
              <a:rPr dirty="0" baseline="13888" sz="4200" spc="-7">
                <a:latin typeface="Times New Roman"/>
                <a:cs typeface="Times New Roman"/>
              </a:rPr>
              <a:t>=</a:t>
            </a:r>
            <a:r>
              <a:rPr dirty="0" baseline="13888" sz="4200" spc="-375">
                <a:latin typeface="Times New Roman"/>
                <a:cs typeface="Times New Roman"/>
              </a:rPr>
              <a:t> </a:t>
            </a:r>
            <a:r>
              <a:rPr dirty="0" baseline="13888" sz="4200" i="1">
                <a:latin typeface="Times New Roman"/>
                <a:cs typeface="Times New Roman"/>
              </a:rPr>
              <a:t>R</a:t>
            </a:r>
            <a:r>
              <a:rPr dirty="0" sz="1850" i="1">
                <a:latin typeface="Times New Roman"/>
                <a:cs typeface="Times New Roman"/>
              </a:rPr>
              <a:t>i</a:t>
            </a:r>
            <a:r>
              <a:rPr dirty="0" sz="1850">
                <a:latin typeface="Times New Roman"/>
                <a:cs typeface="Times New Roman"/>
              </a:rPr>
              <a:t>–1</a:t>
            </a: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ts val="3185"/>
              </a:lnSpc>
            </a:pP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baseline="-21021" sz="2775" i="1">
                <a:latin typeface="Times New Roman"/>
                <a:cs typeface="Times New Roman"/>
              </a:rPr>
              <a:t>i </a:t>
            </a:r>
            <a:r>
              <a:rPr dirty="0" sz="2800" spc="-5">
                <a:latin typeface="Times New Roman"/>
                <a:cs typeface="Times New Roman"/>
              </a:rPr>
              <a:t>= </a:t>
            </a:r>
            <a:r>
              <a:rPr dirty="0" sz="2800" spc="5" i="1">
                <a:latin typeface="Times New Roman"/>
                <a:cs typeface="Times New Roman"/>
              </a:rPr>
              <a:t>L</a:t>
            </a:r>
            <a:r>
              <a:rPr dirty="0" baseline="-21021" sz="2775" spc="7" i="1">
                <a:latin typeface="Times New Roman"/>
                <a:cs typeface="Times New Roman"/>
              </a:rPr>
              <a:t>i</a:t>
            </a:r>
            <a:r>
              <a:rPr dirty="0" baseline="-21021" sz="2775" spc="7">
                <a:latin typeface="Times New Roman"/>
                <a:cs typeface="Times New Roman"/>
              </a:rPr>
              <a:t>–1 </a:t>
            </a:r>
            <a:r>
              <a:rPr dirty="0" sz="2800">
                <a:latin typeface="Times New Roman"/>
                <a:cs typeface="Times New Roman"/>
              </a:rPr>
              <a:t>xor F(</a:t>
            </a:r>
            <a:r>
              <a:rPr dirty="0" sz="2800" i="1">
                <a:latin typeface="Times New Roman"/>
                <a:cs typeface="Times New Roman"/>
              </a:rPr>
              <a:t>R</a:t>
            </a:r>
            <a:r>
              <a:rPr dirty="0" baseline="-21021" sz="2775" i="1">
                <a:latin typeface="Times New Roman"/>
                <a:cs typeface="Times New Roman"/>
              </a:rPr>
              <a:t>i</a:t>
            </a:r>
            <a:r>
              <a:rPr dirty="0" baseline="-21021" sz="2775">
                <a:latin typeface="Times New Roman"/>
                <a:cs typeface="Times New Roman"/>
              </a:rPr>
              <a:t>–1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49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K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takes 32-bit R half </a:t>
            </a:r>
            <a:r>
              <a:rPr dirty="0" sz="3200" spc="5">
                <a:latin typeface="Times New Roman"/>
                <a:cs typeface="Times New Roman"/>
              </a:rPr>
              <a:t>and </a:t>
            </a:r>
            <a:r>
              <a:rPr dirty="0" sz="3200">
                <a:latin typeface="Times New Roman"/>
                <a:cs typeface="Times New Roman"/>
              </a:rPr>
              <a:t>48-bit </a:t>
            </a:r>
            <a:r>
              <a:rPr dirty="0" sz="3200" spc="-5">
                <a:latin typeface="Times New Roman"/>
                <a:cs typeface="Times New Roman"/>
              </a:rPr>
              <a:t>sub </a:t>
            </a:r>
            <a:r>
              <a:rPr dirty="0" sz="3200">
                <a:latin typeface="Times New Roman"/>
                <a:cs typeface="Times New Roman"/>
              </a:rPr>
              <a:t>key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and:</a:t>
            </a:r>
            <a:endParaRPr sz="3200">
              <a:latin typeface="Times New Roman"/>
              <a:cs typeface="Times New Roman"/>
            </a:endParaRPr>
          </a:p>
          <a:p>
            <a:pPr lvl="1" marL="756285" marR="2175510" indent="-286385">
              <a:lnSpc>
                <a:spcPts val="3030"/>
              </a:lnSpc>
              <a:spcBef>
                <a:spcPts val="71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expands R to </a:t>
            </a:r>
            <a:r>
              <a:rPr dirty="0" sz="2800">
                <a:latin typeface="Times New Roman"/>
                <a:cs typeface="Times New Roman"/>
              </a:rPr>
              <a:t>48-bits using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Expansion  permutation(table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32c)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adds to </a:t>
            </a:r>
            <a:r>
              <a:rPr dirty="0" sz="2800" spc="-10">
                <a:latin typeface="Times New Roman"/>
                <a:cs typeface="Times New Roman"/>
              </a:rPr>
              <a:t>sub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passes </a:t>
            </a:r>
            <a:r>
              <a:rPr dirty="0" sz="2800">
                <a:latin typeface="Times New Roman"/>
                <a:cs typeface="Times New Roman"/>
              </a:rPr>
              <a:t>through </a:t>
            </a:r>
            <a:r>
              <a:rPr dirty="0" sz="2800" spc="-5">
                <a:latin typeface="Times New Roman"/>
                <a:cs typeface="Times New Roman"/>
              </a:rPr>
              <a:t>8 </a:t>
            </a:r>
            <a:r>
              <a:rPr dirty="0" sz="2800">
                <a:latin typeface="Times New Roman"/>
                <a:cs typeface="Times New Roman"/>
              </a:rPr>
              <a:t>S-boxes </a:t>
            </a:r>
            <a:r>
              <a:rPr dirty="0" sz="2800" spc="-5">
                <a:latin typeface="Times New Roman"/>
                <a:cs typeface="Times New Roman"/>
              </a:rPr>
              <a:t>to get </a:t>
            </a:r>
            <a:r>
              <a:rPr dirty="0" sz="2800">
                <a:latin typeface="Times New Roman"/>
                <a:cs typeface="Times New Roman"/>
              </a:rPr>
              <a:t>32-bit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result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finally permutes this </a:t>
            </a:r>
            <a:r>
              <a:rPr dirty="0" sz="2800">
                <a:latin typeface="Times New Roman"/>
                <a:cs typeface="Times New Roman"/>
              </a:rPr>
              <a:t>using 32-bit </a:t>
            </a:r>
            <a:r>
              <a:rPr dirty="0" sz="2800" spc="-5">
                <a:latin typeface="Times New Roman"/>
                <a:cs typeface="Times New Roman"/>
              </a:rPr>
              <a:t>perm P (table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3.2d)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1985"/>
            <a:ext cx="4272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Single </a:t>
            </a:r>
            <a:r>
              <a:rPr dirty="0" sz="4000">
                <a:solidFill>
                  <a:srgbClr val="000000"/>
                </a:solidFill>
              </a:rPr>
              <a:t>round </a:t>
            </a:r>
            <a:r>
              <a:rPr dirty="0" sz="4000" spc="-5">
                <a:solidFill>
                  <a:srgbClr val="000000"/>
                </a:solidFill>
              </a:rPr>
              <a:t>of</a:t>
            </a:r>
            <a:r>
              <a:rPr dirty="0" sz="4000" spc="-65">
                <a:solidFill>
                  <a:srgbClr val="000000"/>
                </a:solidFill>
              </a:rPr>
              <a:t> </a:t>
            </a:r>
            <a:r>
              <a:rPr dirty="0" sz="4000" spc="-10">
                <a:solidFill>
                  <a:srgbClr val="000000"/>
                </a:solidFill>
              </a:rPr>
              <a:t>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7240" y="6308963"/>
            <a:ext cx="758952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  <a:tabLst>
                <a:tab pos="2884170" algn="l"/>
                <a:tab pos="7409180" algn="l"/>
              </a:tabLst>
            </a:pPr>
            <a:r>
              <a:rPr dirty="0" sz="1400">
                <a:latin typeface="Times New Roman"/>
                <a:cs typeface="Times New Roman"/>
              </a:rPr>
              <a:t>3/15/</a:t>
            </a:r>
            <a:r>
              <a:rPr dirty="0" sz="1400" spc="-10">
                <a:latin typeface="Times New Roman"/>
                <a:cs typeface="Times New Roman"/>
              </a:rPr>
              <a:t>20</a:t>
            </a:r>
            <a:r>
              <a:rPr dirty="0" sz="1400">
                <a:latin typeface="Times New Roman"/>
                <a:cs typeface="Times New Roman"/>
              </a:rPr>
              <a:t>15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Secre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</a:t>
            </a:r>
            <a:r>
              <a:rPr dirty="0" sz="1400">
                <a:latin typeface="Times New Roman"/>
                <a:cs typeface="Times New Roman"/>
              </a:rPr>
              <a:t>ey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</a:t>
            </a:r>
            <a:r>
              <a:rPr dirty="0" sz="1400" spc="-20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ptogra</a:t>
            </a:r>
            <a:r>
              <a:rPr dirty="0" sz="1400" spc="5">
                <a:latin typeface="Times New Roman"/>
                <a:cs typeface="Times New Roman"/>
              </a:rPr>
              <a:t>p</a:t>
            </a:r>
            <a:r>
              <a:rPr dirty="0" sz="1400">
                <a:latin typeface="Times New Roman"/>
                <a:cs typeface="Times New Roman"/>
              </a:rPr>
              <a:t>hy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295400"/>
            <a:ext cx="81534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568" y="2203522"/>
            <a:ext cx="7868774" cy="451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162899"/>
            <a:ext cx="6684009" cy="1804035"/>
          </a:xfrm>
          <a:prstGeom prst="rect"/>
        </p:spPr>
        <p:txBody>
          <a:bodyPr wrap="square" lIns="0" tIns="168275" rIns="0" bIns="0" rtlCol="0" vert="horz">
            <a:spAutoFit/>
          </a:bodyPr>
          <a:lstStyle/>
          <a:p>
            <a:pPr marL="1217295">
              <a:lnSpc>
                <a:spcPct val="100000"/>
              </a:lnSpc>
              <a:spcBef>
                <a:spcPts val="1325"/>
              </a:spcBef>
            </a:pPr>
            <a:r>
              <a:rPr dirty="0" sz="4400">
                <a:solidFill>
                  <a:srgbClr val="000000"/>
                </a:solidFill>
              </a:rPr>
              <a:t>DES </a:t>
            </a:r>
            <a:r>
              <a:rPr dirty="0" sz="4400" spc="5">
                <a:solidFill>
                  <a:srgbClr val="000000"/>
                </a:solidFill>
              </a:rPr>
              <a:t>Round</a:t>
            </a:r>
            <a:r>
              <a:rPr dirty="0" sz="4400" spc="-75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Structure</a:t>
            </a:r>
            <a:endParaRPr sz="4400"/>
          </a:p>
          <a:p>
            <a:pPr marL="12700" marR="5080">
              <a:lnSpc>
                <a:spcPct val="100000"/>
              </a:lnSpc>
              <a:spcBef>
                <a:spcPts val="775"/>
              </a:spcBef>
            </a:pPr>
            <a:r>
              <a:rPr dirty="0" sz="2800">
                <a:solidFill>
                  <a:srgbClr val="000000"/>
                </a:solidFill>
              </a:rPr>
              <a:t>Substitution </a:t>
            </a:r>
            <a:r>
              <a:rPr dirty="0" sz="2800" spc="-5">
                <a:solidFill>
                  <a:srgbClr val="000000"/>
                </a:solidFill>
              </a:rPr>
              <a:t>performed </a:t>
            </a:r>
            <a:r>
              <a:rPr dirty="0" sz="2800">
                <a:solidFill>
                  <a:srgbClr val="000000"/>
                </a:solidFill>
              </a:rPr>
              <a:t>by s-box </a:t>
            </a:r>
            <a:r>
              <a:rPr dirty="0" sz="2800" spc="-5">
                <a:solidFill>
                  <a:srgbClr val="000000"/>
                </a:solidFill>
              </a:rPr>
              <a:t>in </a:t>
            </a:r>
            <a:r>
              <a:rPr dirty="0" sz="2800" spc="-10">
                <a:solidFill>
                  <a:srgbClr val="000000"/>
                </a:solidFill>
              </a:rPr>
              <a:t>DES </a:t>
            </a:r>
            <a:r>
              <a:rPr dirty="0" sz="2800">
                <a:solidFill>
                  <a:srgbClr val="000000"/>
                </a:solidFill>
              </a:rPr>
              <a:t>round  </a:t>
            </a:r>
            <a:r>
              <a:rPr dirty="0" sz="2800" spc="-5">
                <a:solidFill>
                  <a:srgbClr val="000000"/>
                </a:solidFill>
              </a:rPr>
              <a:t>structure is </a:t>
            </a:r>
            <a:r>
              <a:rPr dirty="0" sz="2800">
                <a:solidFill>
                  <a:srgbClr val="000000"/>
                </a:solidFill>
              </a:rPr>
              <a:t>defined </a:t>
            </a:r>
            <a:r>
              <a:rPr dirty="0" sz="2800" spc="-5">
                <a:solidFill>
                  <a:srgbClr val="000000"/>
                </a:solidFill>
              </a:rPr>
              <a:t>in table 3.3</a:t>
            </a:r>
            <a:r>
              <a:rPr dirty="0" sz="2800" spc="-35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(Stallings)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752" y="813562"/>
            <a:ext cx="47136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Substitution Boxes</a:t>
            </a:r>
            <a:r>
              <a:rPr dirty="0" sz="4400" spc="-13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197725" cy="405002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have eight S-boxes which map 6 to 4</a:t>
            </a:r>
            <a:r>
              <a:rPr dirty="0" sz="3200" spc="-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bits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each </a:t>
            </a:r>
            <a:r>
              <a:rPr dirty="0" sz="3200" spc="-5">
                <a:latin typeface="Times New Roman"/>
                <a:cs typeface="Times New Roman"/>
              </a:rPr>
              <a:t>S-box </a:t>
            </a:r>
            <a:r>
              <a:rPr dirty="0" sz="3200">
                <a:latin typeface="Times New Roman"/>
                <a:cs typeface="Times New Roman"/>
              </a:rPr>
              <a:t>is actually 4 </a:t>
            </a:r>
            <a:r>
              <a:rPr dirty="0" sz="3200" spc="-5">
                <a:latin typeface="Times New Roman"/>
                <a:cs typeface="Times New Roman"/>
              </a:rPr>
              <a:t>little </a:t>
            </a:r>
            <a:r>
              <a:rPr dirty="0" sz="3200">
                <a:latin typeface="Times New Roman"/>
                <a:cs typeface="Times New Roman"/>
              </a:rPr>
              <a:t>4 bit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boxes</a:t>
            </a:r>
            <a:endParaRPr sz="32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outer bits </a:t>
            </a:r>
            <a:r>
              <a:rPr dirty="0" sz="2800" spc="-5">
                <a:latin typeface="Times New Roman"/>
                <a:cs typeface="Times New Roman"/>
              </a:rPr>
              <a:t>1 &amp; 6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row </a:t>
            </a:r>
            <a:r>
              <a:rPr dirty="0" sz="2800" spc="-5">
                <a:latin typeface="Times New Roman"/>
                <a:cs typeface="Times New Roman"/>
              </a:rPr>
              <a:t>bits) </a:t>
            </a:r>
            <a:r>
              <a:rPr dirty="0" sz="2800" spc="-10">
                <a:latin typeface="Times New Roman"/>
                <a:cs typeface="Times New Roman"/>
              </a:rPr>
              <a:t>select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rows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inner bits </a:t>
            </a:r>
            <a:r>
              <a:rPr dirty="0" sz="2800">
                <a:latin typeface="Times New Roman"/>
                <a:cs typeface="Times New Roman"/>
              </a:rPr>
              <a:t>2-5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b="1">
                <a:latin typeface="Times New Roman"/>
                <a:cs typeface="Times New Roman"/>
              </a:rPr>
              <a:t>col </a:t>
            </a:r>
            <a:r>
              <a:rPr dirty="0" sz="2800" spc="-5">
                <a:latin typeface="Times New Roman"/>
                <a:cs typeface="Times New Roman"/>
              </a:rPr>
              <a:t>bits) are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substituted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result is 8 lots of 4 </a:t>
            </a:r>
            <a:r>
              <a:rPr dirty="0" sz="2800">
                <a:latin typeface="Times New Roman"/>
                <a:cs typeface="Times New Roman"/>
              </a:rPr>
              <a:t>bits, </a:t>
            </a:r>
            <a:r>
              <a:rPr dirty="0" sz="2800" spc="-5">
                <a:latin typeface="Times New Roman"/>
                <a:cs typeface="Times New Roman"/>
              </a:rPr>
              <a:t>or 32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bits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row selection depends on both data &amp;</a:t>
            </a:r>
            <a:r>
              <a:rPr dirty="0" sz="3200" spc="-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feature known </a:t>
            </a:r>
            <a:r>
              <a:rPr dirty="0" sz="2800" spc="-10">
                <a:latin typeface="Times New Roman"/>
                <a:cs typeface="Times New Roman"/>
              </a:rPr>
              <a:t>as </a:t>
            </a:r>
            <a:r>
              <a:rPr dirty="0" sz="2800" spc="-5">
                <a:latin typeface="Times New Roman"/>
                <a:cs typeface="Times New Roman"/>
              </a:rPr>
              <a:t>autoclaving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(autokeying)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680" y="813562"/>
            <a:ext cx="43395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DES Key</a:t>
            </a:r>
            <a:r>
              <a:rPr dirty="0" sz="4400" spc="-11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Schedule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068820" cy="43326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forms subkeys used in each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round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consists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of:</a:t>
            </a:r>
            <a:endParaRPr sz="3200">
              <a:latin typeface="Times New Roman"/>
              <a:cs typeface="Times New Roman"/>
            </a:endParaRPr>
          </a:p>
          <a:p>
            <a:pPr lvl="1" marL="756285" marR="26860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initial permutation of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key (PC1) which  </a:t>
            </a:r>
            <a:r>
              <a:rPr dirty="0" sz="2800" spc="-10">
                <a:latin typeface="Times New Roman"/>
                <a:cs typeface="Times New Roman"/>
              </a:rPr>
              <a:t>selects </a:t>
            </a:r>
            <a:r>
              <a:rPr dirty="0" sz="2800">
                <a:latin typeface="Times New Roman"/>
                <a:cs typeface="Times New Roman"/>
              </a:rPr>
              <a:t>56-bits </a:t>
            </a:r>
            <a:r>
              <a:rPr dirty="0" sz="2800" spc="-5">
                <a:latin typeface="Times New Roman"/>
                <a:cs typeface="Times New Roman"/>
              </a:rPr>
              <a:t>in two </a:t>
            </a:r>
            <a:r>
              <a:rPr dirty="0" sz="2800">
                <a:latin typeface="Times New Roman"/>
                <a:cs typeface="Times New Roman"/>
              </a:rPr>
              <a:t>28-bit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halves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16 stages consisting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of:</a:t>
            </a:r>
            <a:endParaRPr sz="28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Times New Roman"/>
                <a:cs typeface="Times New Roman"/>
              </a:rPr>
              <a:t>selecting </a:t>
            </a:r>
            <a:r>
              <a:rPr dirty="0" sz="2400">
                <a:latin typeface="Times New Roman"/>
                <a:cs typeface="Times New Roman"/>
              </a:rPr>
              <a:t>24-bits from each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half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Times New Roman"/>
                <a:cs typeface="Times New Roman"/>
              </a:rPr>
              <a:t>permuting </a:t>
            </a:r>
            <a:r>
              <a:rPr dirty="0" sz="2400">
                <a:latin typeface="Times New Roman"/>
                <a:cs typeface="Times New Roman"/>
              </a:rPr>
              <a:t>them by </a:t>
            </a:r>
            <a:r>
              <a:rPr dirty="0" sz="2400" spc="-5">
                <a:latin typeface="Times New Roman"/>
                <a:cs typeface="Times New Roman"/>
              </a:rPr>
              <a:t>PC2 </a:t>
            </a:r>
            <a:r>
              <a:rPr dirty="0" sz="2400">
                <a:latin typeface="Times New Roman"/>
                <a:cs typeface="Times New Roman"/>
              </a:rPr>
              <a:t>for use in function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f,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rotating </a:t>
            </a:r>
            <a:r>
              <a:rPr dirty="0" sz="2400" b="1">
                <a:latin typeface="Times New Roman"/>
                <a:cs typeface="Times New Roman"/>
              </a:rPr>
              <a:t>each half </a:t>
            </a:r>
            <a:r>
              <a:rPr dirty="0" sz="2400" spc="-5">
                <a:latin typeface="Times New Roman"/>
                <a:cs typeface="Times New Roman"/>
              </a:rPr>
              <a:t>separately </a:t>
            </a:r>
            <a:r>
              <a:rPr dirty="0" sz="2400">
                <a:latin typeface="Times New Roman"/>
                <a:cs typeface="Times New Roman"/>
              </a:rPr>
              <a:t>either 1 or 2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places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depending on the </a:t>
            </a:r>
            <a:r>
              <a:rPr dirty="0" sz="2400" b="1">
                <a:latin typeface="Times New Roman"/>
                <a:cs typeface="Times New Roman"/>
              </a:rPr>
              <a:t>key rotation </a:t>
            </a:r>
            <a:r>
              <a:rPr dirty="0" sz="2400" spc="-5" b="1">
                <a:latin typeface="Times New Roman"/>
                <a:cs typeface="Times New Roman"/>
              </a:rPr>
              <a:t>schedule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830326"/>
            <a:ext cx="87884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234" algn="l"/>
                <a:tab pos="8775065" algn="l"/>
              </a:tabLst>
            </a:pPr>
            <a:r>
              <a:rPr dirty="0" u="heavy" sz="3200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Categories of</a:t>
            </a:r>
            <a:r>
              <a:rPr dirty="0" u="heavy" sz="3200" spc="-65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cryptography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2133600"/>
            <a:ext cx="5334000" cy="219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632" y="317957"/>
            <a:ext cx="373570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DES</a:t>
            </a:r>
            <a:r>
              <a:rPr dirty="0" sz="4400" spc="-95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Decryption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1154289"/>
            <a:ext cx="7209155" cy="51904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decrypt must unwind </a:t>
            </a:r>
            <a:r>
              <a:rPr dirty="0" sz="2800" spc="-10">
                <a:latin typeface="Times New Roman"/>
                <a:cs typeface="Times New Roman"/>
              </a:rPr>
              <a:t>steps </a:t>
            </a:r>
            <a:r>
              <a:rPr dirty="0" sz="2800" spc="-5">
                <a:latin typeface="Times New Roman"/>
                <a:cs typeface="Times New Roman"/>
              </a:rPr>
              <a:t>of data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computation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with Feistel </a:t>
            </a:r>
            <a:r>
              <a:rPr dirty="0" sz="2800">
                <a:latin typeface="Times New Roman"/>
                <a:cs typeface="Times New Roman"/>
              </a:rPr>
              <a:t>design, </a:t>
            </a:r>
            <a:r>
              <a:rPr dirty="0" sz="2800" spc="-5">
                <a:latin typeface="Times New Roman"/>
                <a:cs typeface="Times New Roman"/>
              </a:rPr>
              <a:t>do encryption steps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again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imes New Roman"/>
                <a:cs typeface="Times New Roman"/>
              </a:rPr>
              <a:t>using </a:t>
            </a:r>
            <a:r>
              <a:rPr dirty="0" sz="2800" spc="-5">
                <a:latin typeface="Times New Roman"/>
                <a:cs typeface="Times New Roman"/>
              </a:rPr>
              <a:t>subkeys in reverse order (SK16 …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SK1)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note that IP </a:t>
            </a:r>
            <a:r>
              <a:rPr dirty="0" sz="2800">
                <a:latin typeface="Times New Roman"/>
                <a:cs typeface="Times New Roman"/>
              </a:rPr>
              <a:t>undoes final </a:t>
            </a:r>
            <a:r>
              <a:rPr dirty="0" sz="2800" spc="-5">
                <a:latin typeface="Times New Roman"/>
                <a:cs typeface="Times New Roman"/>
              </a:rPr>
              <a:t>FP step 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encryption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1st </a:t>
            </a:r>
            <a:r>
              <a:rPr dirty="0" sz="2800">
                <a:latin typeface="Times New Roman"/>
                <a:cs typeface="Times New Roman"/>
              </a:rPr>
              <a:t>round </a:t>
            </a:r>
            <a:r>
              <a:rPr dirty="0" sz="2800" spc="-5">
                <a:latin typeface="Times New Roman"/>
                <a:cs typeface="Times New Roman"/>
              </a:rPr>
              <a:t>with SK16 </a:t>
            </a:r>
            <a:r>
              <a:rPr dirty="0" sz="2800">
                <a:latin typeface="Times New Roman"/>
                <a:cs typeface="Times New Roman"/>
              </a:rPr>
              <a:t>undoes 16th </a:t>
            </a:r>
            <a:r>
              <a:rPr dirty="0" sz="2800" spc="-5">
                <a:latin typeface="Times New Roman"/>
                <a:cs typeface="Times New Roman"/>
              </a:rPr>
              <a:t>encrypt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round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….</a:t>
            </a:r>
            <a:endParaRPr sz="2800">
              <a:latin typeface="Times New Roman"/>
              <a:cs typeface="Times New Roman"/>
            </a:endParaRPr>
          </a:p>
          <a:p>
            <a:pPr marL="12700" marR="2757170">
              <a:lnSpc>
                <a:spcPct val="11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imes New Roman"/>
                <a:cs typeface="Times New Roman"/>
              </a:rPr>
              <a:t>16th round </a:t>
            </a:r>
            <a:r>
              <a:rPr dirty="0" sz="2800" spc="-5">
                <a:latin typeface="Times New Roman"/>
                <a:cs typeface="Times New Roman"/>
              </a:rPr>
              <a:t>with SK1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undoes  1st </a:t>
            </a:r>
            <a:r>
              <a:rPr dirty="0" sz="2800" spc="-5">
                <a:latin typeface="Times New Roman"/>
                <a:cs typeface="Times New Roman"/>
              </a:rPr>
              <a:t>encrypt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round</a:t>
            </a:r>
            <a:endParaRPr sz="2800">
              <a:latin typeface="Times New Roman"/>
              <a:cs typeface="Times New Roman"/>
            </a:endParaRPr>
          </a:p>
          <a:p>
            <a:pPr marL="12700" marR="2997835">
              <a:lnSpc>
                <a:spcPts val="3700"/>
              </a:lnSpc>
              <a:spcBef>
                <a:spcPts val="1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then </a:t>
            </a:r>
            <a:r>
              <a:rPr dirty="0" sz="2800">
                <a:latin typeface="Times New Roman"/>
                <a:cs typeface="Times New Roman"/>
              </a:rPr>
              <a:t>final </a:t>
            </a:r>
            <a:r>
              <a:rPr dirty="0" sz="2800" spc="-5">
                <a:latin typeface="Times New Roman"/>
                <a:cs typeface="Times New Roman"/>
              </a:rPr>
              <a:t>FP undoes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initial  encryption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thus recovering </a:t>
            </a:r>
            <a:r>
              <a:rPr dirty="0" sz="2800">
                <a:latin typeface="Times New Roman"/>
                <a:cs typeface="Times New Roman"/>
              </a:rPr>
              <a:t>original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3429000"/>
            <a:ext cx="36576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177" y="813562"/>
            <a:ext cx="63087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000000"/>
                </a:solidFill>
              </a:rPr>
              <a:t>Strength </a:t>
            </a:r>
            <a:r>
              <a:rPr dirty="0" sz="4400">
                <a:solidFill>
                  <a:srgbClr val="000000"/>
                </a:solidFill>
              </a:rPr>
              <a:t>of </a:t>
            </a:r>
            <a:r>
              <a:rPr dirty="0" sz="4400" spc="-5">
                <a:solidFill>
                  <a:srgbClr val="000000"/>
                </a:solidFill>
              </a:rPr>
              <a:t>DES </a:t>
            </a:r>
            <a:r>
              <a:rPr dirty="0" sz="4400">
                <a:solidFill>
                  <a:srgbClr val="000000"/>
                </a:solidFill>
              </a:rPr>
              <a:t>– </a:t>
            </a:r>
            <a:r>
              <a:rPr dirty="0" sz="4400" spc="-5">
                <a:solidFill>
                  <a:srgbClr val="000000"/>
                </a:solidFill>
              </a:rPr>
              <a:t>Key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000000"/>
                </a:solidFill>
              </a:rPr>
              <a:t>Size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374890" cy="397700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56-bit keys have </a:t>
            </a:r>
            <a:r>
              <a:rPr dirty="0" sz="3200" spc="15">
                <a:latin typeface="Times New Roman"/>
                <a:cs typeface="Times New Roman"/>
              </a:rPr>
              <a:t>2</a:t>
            </a:r>
            <a:r>
              <a:rPr dirty="0" baseline="25132" sz="3150" spc="22">
                <a:latin typeface="Times New Roman"/>
                <a:cs typeface="Times New Roman"/>
              </a:rPr>
              <a:t>56 </a:t>
            </a:r>
            <a:r>
              <a:rPr dirty="0" sz="3200">
                <a:latin typeface="Times New Roman"/>
                <a:cs typeface="Times New Roman"/>
              </a:rPr>
              <a:t>= 7.2 x </a:t>
            </a:r>
            <a:r>
              <a:rPr dirty="0" sz="3200" spc="10">
                <a:latin typeface="Times New Roman"/>
                <a:cs typeface="Times New Roman"/>
              </a:rPr>
              <a:t>10</a:t>
            </a:r>
            <a:r>
              <a:rPr dirty="0" baseline="25132" sz="3150" spc="15">
                <a:latin typeface="Times New Roman"/>
                <a:cs typeface="Times New Roman"/>
              </a:rPr>
              <a:t>16</a:t>
            </a:r>
            <a:r>
              <a:rPr dirty="0" baseline="25132" sz="3150" spc="-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values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brute force search looks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hard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recent advances have shown is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possible</a:t>
            </a:r>
            <a:endParaRPr sz="32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in 1997 on Internet in a few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months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1998 </a:t>
            </a:r>
            <a:r>
              <a:rPr dirty="0" sz="2800" spc="-5">
                <a:latin typeface="Times New Roman"/>
                <a:cs typeface="Times New Roman"/>
              </a:rPr>
              <a:t>(EFF) </a:t>
            </a:r>
            <a:r>
              <a:rPr dirty="0" sz="2800">
                <a:latin typeface="Times New Roman"/>
                <a:cs typeface="Times New Roman"/>
              </a:rPr>
              <a:t>broken </a:t>
            </a:r>
            <a:r>
              <a:rPr dirty="0" sz="2800" spc="-10">
                <a:latin typeface="Times New Roman"/>
                <a:cs typeface="Times New Roman"/>
              </a:rPr>
              <a:t>DES </a:t>
            </a:r>
            <a:r>
              <a:rPr dirty="0" sz="2800">
                <a:latin typeface="Times New Roman"/>
                <a:cs typeface="Times New Roman"/>
              </a:rPr>
              <a:t>using </a:t>
            </a:r>
            <a:r>
              <a:rPr dirty="0" sz="2800" spc="-5">
                <a:latin typeface="Times New Roman"/>
                <a:cs typeface="Times New Roman"/>
              </a:rPr>
              <a:t>DES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cracker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Times New Roman"/>
                <a:cs typeface="Times New Roman"/>
              </a:rPr>
              <a:t>still </a:t>
            </a:r>
            <a:r>
              <a:rPr dirty="0" sz="3200">
                <a:latin typeface="Times New Roman"/>
                <a:cs typeface="Times New Roman"/>
              </a:rPr>
              <a:t>must be able to recognize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plaintext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now considering alternatives to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250" y="847090"/>
            <a:ext cx="7064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Strength of </a:t>
            </a:r>
            <a:r>
              <a:rPr dirty="0" sz="4000" spc="-10">
                <a:solidFill>
                  <a:srgbClr val="000000"/>
                </a:solidFill>
              </a:rPr>
              <a:t>DES </a:t>
            </a:r>
            <a:r>
              <a:rPr dirty="0" sz="4000" spc="-5">
                <a:solidFill>
                  <a:srgbClr val="000000"/>
                </a:solidFill>
              </a:rPr>
              <a:t>– Timing Attacks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256145" cy="43180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attacks actual implementation of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cipher</a:t>
            </a:r>
            <a:endParaRPr sz="3200">
              <a:latin typeface="Times New Roman"/>
              <a:cs typeface="Times New Roman"/>
            </a:endParaRPr>
          </a:p>
          <a:p>
            <a:pPr marL="355600" marR="48323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use knowledge of consequences of  implementation to derive knowledge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 some/all subkey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bits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specifically use </a:t>
            </a:r>
            <a:r>
              <a:rPr dirty="0" sz="3200" spc="-5">
                <a:latin typeface="Times New Roman"/>
                <a:cs typeface="Times New Roman"/>
              </a:rPr>
              <a:t>fact </a:t>
            </a:r>
            <a:r>
              <a:rPr dirty="0" sz="3200">
                <a:latin typeface="Times New Roman"/>
                <a:cs typeface="Times New Roman"/>
              </a:rPr>
              <a:t>that calculations can  take varying times depending on the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value  of the inputs to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particularly problematic on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smartcards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758" y="847090"/>
            <a:ext cx="73171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Strength of </a:t>
            </a:r>
            <a:r>
              <a:rPr dirty="0" sz="4000" spc="-10">
                <a:solidFill>
                  <a:srgbClr val="000000"/>
                </a:solidFill>
              </a:rPr>
              <a:t>DES </a:t>
            </a:r>
            <a:r>
              <a:rPr dirty="0" sz="4000" spc="-5">
                <a:solidFill>
                  <a:srgbClr val="000000"/>
                </a:solidFill>
              </a:rPr>
              <a:t>– Analytic</a:t>
            </a:r>
            <a:r>
              <a:rPr dirty="0" sz="4000" spc="-20">
                <a:solidFill>
                  <a:srgbClr val="000000"/>
                </a:solidFill>
              </a:rPr>
              <a:t> </a:t>
            </a:r>
            <a:r>
              <a:rPr dirty="0" sz="4000" spc="-5">
                <a:solidFill>
                  <a:srgbClr val="000000"/>
                </a:solidFill>
              </a:rPr>
              <a:t>Attacks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16709"/>
            <a:ext cx="6966584" cy="43205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now have </a:t>
            </a:r>
            <a:r>
              <a:rPr dirty="0" sz="2800" spc="-10">
                <a:latin typeface="Times New Roman"/>
                <a:cs typeface="Times New Roman"/>
              </a:rPr>
              <a:t>several </a:t>
            </a:r>
            <a:r>
              <a:rPr dirty="0" sz="2800" spc="-5">
                <a:latin typeface="Times New Roman"/>
                <a:cs typeface="Times New Roman"/>
              </a:rPr>
              <a:t>analytic attacks 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these </a:t>
            </a:r>
            <a:r>
              <a:rPr dirty="0" sz="2800">
                <a:latin typeface="Times New Roman"/>
                <a:cs typeface="Times New Roman"/>
              </a:rPr>
              <a:t>utilise </a:t>
            </a:r>
            <a:r>
              <a:rPr dirty="0" sz="2800" spc="-10">
                <a:latin typeface="Times New Roman"/>
                <a:cs typeface="Times New Roman"/>
              </a:rPr>
              <a:t>some </a:t>
            </a:r>
            <a:r>
              <a:rPr dirty="0" sz="2800" spc="-5">
                <a:latin typeface="Times New Roman"/>
                <a:cs typeface="Times New Roman"/>
              </a:rPr>
              <a:t>deep structure of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cipher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by gathering </a:t>
            </a:r>
            <a:r>
              <a:rPr dirty="0" sz="2400" spc="-5">
                <a:latin typeface="Times New Roman"/>
                <a:cs typeface="Times New Roman"/>
              </a:rPr>
              <a:t>information </a:t>
            </a:r>
            <a:r>
              <a:rPr dirty="0" sz="2400">
                <a:latin typeface="Times New Roman"/>
                <a:cs typeface="Times New Roman"/>
              </a:rPr>
              <a:t>about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encryptions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can eventually recover </a:t>
            </a:r>
            <a:r>
              <a:rPr dirty="0" sz="2400" spc="-5">
                <a:latin typeface="Times New Roman"/>
                <a:cs typeface="Times New Roman"/>
              </a:rPr>
              <a:t>some/all </a:t>
            </a:r>
            <a:r>
              <a:rPr dirty="0" sz="2400">
                <a:latin typeface="Times New Roman"/>
                <a:cs typeface="Times New Roman"/>
              </a:rPr>
              <a:t>of the sub-key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necessary </a:t>
            </a:r>
            <a:r>
              <a:rPr dirty="0" sz="2400">
                <a:latin typeface="Times New Roman"/>
                <a:cs typeface="Times New Roman"/>
              </a:rPr>
              <a:t>then exhaustively </a:t>
            </a:r>
            <a:r>
              <a:rPr dirty="0" sz="2400" spc="-5">
                <a:latin typeface="Times New Roman"/>
                <a:cs typeface="Times New Roman"/>
              </a:rPr>
              <a:t>search </a:t>
            </a:r>
            <a:r>
              <a:rPr dirty="0" sz="2400">
                <a:latin typeface="Times New Roman"/>
                <a:cs typeface="Times New Roman"/>
              </a:rPr>
              <a:t>for the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generally these are statistical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attacks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include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differential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cryptanalysis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linear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cryptanalysis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related key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attacks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173" y="108330"/>
            <a:ext cx="1803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Summary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9644" y="1011681"/>
            <a:ext cx="63766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Summarize </a:t>
            </a:r>
            <a:r>
              <a:rPr dirty="0" sz="2800" spc="-5">
                <a:latin typeface="Times New Roman"/>
                <a:cs typeface="Times New Roman"/>
              </a:rPr>
              <a:t>this topic based on your learning  </a:t>
            </a:r>
            <a:r>
              <a:rPr dirty="0" sz="2800">
                <a:latin typeface="Times New Roman"/>
                <a:cs typeface="Times New Roman"/>
              </a:rPr>
              <a:t>through 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lecture: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2344" y="2411393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2344" y="2960033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2344" y="3508927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2344" y="4057567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82344" y="4606588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82344" y="5155228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4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03834"/>
            <a:ext cx="5419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 i="1">
                <a:solidFill>
                  <a:srgbClr val="000000"/>
                </a:solidFill>
                <a:latin typeface="Times New Roman"/>
                <a:cs typeface="Times New Roman"/>
              </a:rPr>
              <a:t>Symmetric-key cryptography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397" y="1625373"/>
            <a:ext cx="7598670" cy="19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94789" y="4063441"/>
            <a:ext cx="599567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In symmetric-key </a:t>
            </a:r>
            <a:r>
              <a:rPr dirty="0" sz="2800" spc="-20" b="1">
                <a:latin typeface="Arial"/>
                <a:cs typeface="Arial"/>
              </a:rPr>
              <a:t>cryptography,  </a:t>
            </a:r>
            <a:r>
              <a:rPr dirty="0" sz="2800" spc="-5" b="1">
                <a:latin typeface="Arial"/>
                <a:cs typeface="Arial"/>
              </a:rPr>
              <a:t>the same key is used by the sender  (for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encryption)</a:t>
            </a:r>
            <a:endParaRPr sz="28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latin typeface="Arial"/>
                <a:cs typeface="Arial"/>
              </a:rPr>
              <a:t>and the </a:t>
            </a:r>
            <a:r>
              <a:rPr dirty="0" sz="2800" b="1">
                <a:latin typeface="Arial"/>
                <a:cs typeface="Arial"/>
              </a:rPr>
              <a:t>receiver </a:t>
            </a:r>
            <a:r>
              <a:rPr dirty="0" sz="2800" spc="-5" b="1">
                <a:latin typeface="Arial"/>
                <a:cs typeface="Arial"/>
              </a:rPr>
              <a:t>(for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decryption).</a:t>
            </a:r>
            <a:endParaRPr sz="28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</a:pPr>
            <a:r>
              <a:rPr dirty="0" sz="2800" spc="-10" b="1">
                <a:latin typeface="Arial"/>
                <a:cs typeface="Arial"/>
              </a:rPr>
              <a:t>The </a:t>
            </a:r>
            <a:r>
              <a:rPr dirty="0" sz="2800" b="1">
                <a:latin typeface="Arial"/>
                <a:cs typeface="Arial"/>
              </a:rPr>
              <a:t>key </a:t>
            </a:r>
            <a:r>
              <a:rPr dirty="0" sz="2800" spc="-5" b="1">
                <a:latin typeface="Arial"/>
                <a:cs typeface="Arial"/>
              </a:rPr>
              <a:t>is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shared.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27634"/>
            <a:ext cx="56483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 i="1">
                <a:solidFill>
                  <a:srgbClr val="000000"/>
                </a:solidFill>
                <a:latin typeface="Times New Roman"/>
                <a:cs typeface="Times New Roman"/>
              </a:rPr>
              <a:t>Asymmetric-key</a:t>
            </a:r>
            <a:r>
              <a:rPr dirty="0" sz="360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 i="1">
                <a:solidFill>
                  <a:srgbClr val="000000"/>
                </a:solidFill>
                <a:latin typeface="Times New Roman"/>
                <a:cs typeface="Times New Roman"/>
              </a:rPr>
              <a:t>cryptography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442" y="1625175"/>
            <a:ext cx="7147517" cy="370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19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29157"/>
            <a:ext cx="44469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000000"/>
                </a:solidFill>
                <a:latin typeface="Times New Roman"/>
                <a:cs typeface="Times New Roman"/>
              </a:rPr>
              <a:t>Keys used in</a:t>
            </a:r>
            <a:r>
              <a:rPr dirty="0" sz="3200" spc="-6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000000"/>
                </a:solidFill>
                <a:latin typeface="Times New Roman"/>
                <a:cs typeface="Times New Roman"/>
              </a:rPr>
              <a:t>cryptography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295400"/>
            <a:ext cx="5791200" cy="10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7800" y="2895600"/>
            <a:ext cx="6472301" cy="3805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3540" y="2440939"/>
            <a:ext cx="76695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Comparison between two categories of</a:t>
            </a:r>
            <a:r>
              <a:rPr dirty="0" sz="2800" spc="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cryptography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" y="323088"/>
            <a:ext cx="742188" cy="65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9747" y="323088"/>
            <a:ext cx="3116579" cy="65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6832" y="323088"/>
            <a:ext cx="675132" cy="659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2467" y="323088"/>
            <a:ext cx="4965191" cy="659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08164" y="323088"/>
            <a:ext cx="641603" cy="659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0031" y="425957"/>
            <a:ext cx="7165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SYMMETRIC-KEY</a:t>
            </a:r>
            <a:r>
              <a:rPr dirty="0" sz="3200" spc="-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15" b="1">
                <a:solidFill>
                  <a:srgbClr val="000000"/>
                </a:solidFill>
                <a:latin typeface="Times New Roman"/>
                <a:cs typeface="Times New Roman"/>
              </a:rPr>
              <a:t>CRYPTOGRAPHY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" y="1316736"/>
            <a:ext cx="2033016" cy="583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32788" y="1316736"/>
            <a:ext cx="594360" cy="583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1660" y="1316736"/>
            <a:ext cx="967739" cy="583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43911" y="1316736"/>
            <a:ext cx="583692" cy="583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2116" y="1316736"/>
            <a:ext cx="2409444" cy="583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6071" y="1316736"/>
            <a:ext cx="583691" cy="5836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4276" y="1316736"/>
            <a:ext cx="1463039" cy="583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81828" y="1316736"/>
            <a:ext cx="582168" cy="583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88508" y="1316736"/>
            <a:ext cx="1979676" cy="583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92695" y="1316736"/>
            <a:ext cx="582168" cy="583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99376" y="1316736"/>
            <a:ext cx="772668" cy="583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6556" y="1316736"/>
            <a:ext cx="583692" cy="5836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04759" y="1316736"/>
            <a:ext cx="1243583" cy="583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72856" y="1316736"/>
            <a:ext cx="562355" cy="583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5260" y="1743455"/>
            <a:ext cx="1010412" cy="5836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0183" y="1743455"/>
            <a:ext cx="716279" cy="5836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0975" y="1743455"/>
            <a:ext cx="1264920" cy="5836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40407" y="1743455"/>
            <a:ext cx="716280" cy="5836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81200" y="1743455"/>
            <a:ext cx="1421891" cy="5836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27604" y="1743455"/>
            <a:ext cx="716280" cy="583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68395" y="1743455"/>
            <a:ext cx="1501140" cy="583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94047" y="1743455"/>
            <a:ext cx="716279" cy="583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34840" y="1743455"/>
            <a:ext cx="752856" cy="5836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12208" y="1743455"/>
            <a:ext cx="716279" cy="583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53000" y="1743455"/>
            <a:ext cx="1876044" cy="583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3555" y="1743455"/>
            <a:ext cx="716279" cy="5836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94347" y="1743455"/>
            <a:ext cx="1461516" cy="5836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80376" y="1743455"/>
            <a:ext cx="716279" cy="5836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21168" y="1743455"/>
            <a:ext cx="1027176" cy="5836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72856" y="1743455"/>
            <a:ext cx="562355" cy="5836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5260" y="2170176"/>
            <a:ext cx="1787652" cy="5836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87424" y="2170176"/>
            <a:ext cx="608076" cy="5836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20011" y="2170176"/>
            <a:ext cx="771144" cy="5836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15667" y="2170176"/>
            <a:ext cx="608076" cy="5836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48255" y="2170176"/>
            <a:ext cx="653795" cy="5836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26564" y="2170176"/>
            <a:ext cx="608076" cy="5836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59151" y="2170176"/>
            <a:ext cx="1147572" cy="5836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31235" y="2170176"/>
            <a:ext cx="563879" cy="5836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19627" y="2170176"/>
            <a:ext cx="609600" cy="5836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53740" y="2170176"/>
            <a:ext cx="922019" cy="5836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00271" y="2170176"/>
            <a:ext cx="608076" cy="5836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32859" y="2170176"/>
            <a:ext cx="1008888" cy="583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66259" y="2170176"/>
            <a:ext cx="608076" cy="5836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98847" y="2170176"/>
            <a:ext cx="1482852" cy="5836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06211" y="2170176"/>
            <a:ext cx="608076" cy="5836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38800" y="2170176"/>
            <a:ext cx="969263" cy="5836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32576" y="2170176"/>
            <a:ext cx="608076" cy="5836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65164" y="2170176"/>
            <a:ext cx="1972056" cy="5836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61731" y="2170176"/>
            <a:ext cx="594359" cy="58369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80604" y="2170176"/>
            <a:ext cx="967740" cy="5836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72856" y="2170176"/>
            <a:ext cx="563879" cy="5836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5260" y="2596895"/>
            <a:ext cx="2412492" cy="58369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12264" y="2596895"/>
            <a:ext cx="559307" cy="58369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96083" y="2596895"/>
            <a:ext cx="772668" cy="58369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93264" y="2596895"/>
            <a:ext cx="563880" cy="58369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81655" y="2596895"/>
            <a:ext cx="990599" cy="58369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96767" y="2596895"/>
            <a:ext cx="563880" cy="58369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85160" y="2596895"/>
            <a:ext cx="1661160" cy="58369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70832" y="2596895"/>
            <a:ext cx="562356" cy="58369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57700" y="2596895"/>
            <a:ext cx="1606296" cy="58369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88508" y="2596895"/>
            <a:ext cx="563879" cy="58369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76900" y="2596895"/>
            <a:ext cx="563879" cy="58369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65291" y="2596895"/>
            <a:ext cx="563879" cy="58369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815" y="3739896"/>
            <a:ext cx="5120640" cy="58369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0604" y="4224528"/>
            <a:ext cx="4724400" cy="11277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96967" y="3739896"/>
            <a:ext cx="563879" cy="58369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31140" y="1407922"/>
            <a:ext cx="8378190" cy="439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651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Symmetric-key cryptography started thousands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years  </a:t>
            </a:r>
            <a:r>
              <a:rPr dirty="0" sz="2800" b="1" i="1">
                <a:latin typeface="Times New Roman"/>
                <a:cs typeface="Times New Roman"/>
              </a:rPr>
              <a:t>ago </a:t>
            </a:r>
            <a:r>
              <a:rPr dirty="0" sz="2800" spc="-5" b="1" i="1">
                <a:latin typeface="Times New Roman"/>
                <a:cs typeface="Times New Roman"/>
              </a:rPr>
              <a:t>when people needed to exchange secrets (for  example, </a:t>
            </a:r>
            <a:r>
              <a:rPr dirty="0" sz="2800" spc="-10" b="1" i="1">
                <a:latin typeface="Times New Roman"/>
                <a:cs typeface="Times New Roman"/>
              </a:rPr>
              <a:t>in </a:t>
            </a: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b="1" i="1">
                <a:latin typeface="Times New Roman"/>
                <a:cs typeface="Times New Roman"/>
              </a:rPr>
              <a:t>war). </a:t>
            </a:r>
            <a:r>
              <a:rPr dirty="0" sz="2800" spc="-1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still mainly use symmetric-key  cryptography in </a:t>
            </a:r>
            <a:r>
              <a:rPr dirty="0" sz="2800" b="1" i="1">
                <a:latin typeface="Times New Roman"/>
                <a:cs typeface="Times New Roman"/>
              </a:rPr>
              <a:t>our </a:t>
            </a:r>
            <a:r>
              <a:rPr dirty="0" sz="2800" spc="-5" b="1" i="1">
                <a:latin typeface="Times New Roman"/>
                <a:cs typeface="Times New Roman"/>
              </a:rPr>
              <a:t>network</a:t>
            </a:r>
            <a:r>
              <a:rPr dirty="0" sz="2800" spc="-35" b="1" i="1">
                <a:latin typeface="Times New Roman"/>
                <a:cs typeface="Times New Roman"/>
              </a:rPr>
              <a:t> </a:t>
            </a:r>
            <a:r>
              <a:rPr dirty="0" sz="2800" spc="-15" b="1" i="1">
                <a:latin typeface="Times New Roman"/>
                <a:cs typeface="Times New Roman"/>
              </a:rPr>
              <a:t>security.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2080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dirty="0" u="heavy" sz="2800" spc="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5227955">
              <a:lnSpc>
                <a:spcPct val="100000"/>
              </a:lnSpc>
              <a:spcBef>
                <a:spcPts val="405"/>
              </a:spcBef>
            </a:pPr>
            <a:r>
              <a:rPr dirty="0" sz="2400" spc="-20" b="1">
                <a:solidFill>
                  <a:srgbClr val="0033CC"/>
                </a:solidFill>
                <a:latin typeface="Times New Roman"/>
                <a:cs typeface="Times New Roman"/>
              </a:rPr>
              <a:t>Traditional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Ciphers 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Simple Modern</a:t>
            </a:r>
            <a:r>
              <a:rPr dirty="0" sz="2400" spc="-9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Ciphers  Modern Round</a:t>
            </a: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Ciphers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Data Encryptions Standard (DES)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22"/>
            <a:ext cx="60191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333399"/>
                </a:solidFill>
                <a:latin typeface="Tahoma"/>
                <a:cs typeface="Tahoma"/>
              </a:rPr>
              <a:t>Symmetric 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Cipher</a:t>
            </a:r>
            <a:r>
              <a:rPr dirty="0" sz="4400" spc="-9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222" y="1960161"/>
            <a:ext cx="7869555" cy="406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22"/>
            <a:ext cx="34290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333399"/>
                </a:solidFill>
                <a:latin typeface="Tahoma"/>
                <a:cs typeface="Tahoma"/>
              </a:rPr>
              <a:t>Requirements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502"/>
            <a:ext cx="7867015" cy="4221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20840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two </a:t>
            </a:r>
            <a:r>
              <a:rPr dirty="0" sz="3200" spc="-5">
                <a:latin typeface="Tahoma"/>
                <a:cs typeface="Tahoma"/>
              </a:rPr>
              <a:t>requirements </a:t>
            </a:r>
            <a:r>
              <a:rPr dirty="0" sz="3200">
                <a:latin typeface="Tahoma"/>
                <a:cs typeface="Tahoma"/>
              </a:rPr>
              <a:t>for </a:t>
            </a:r>
            <a:r>
              <a:rPr dirty="0" sz="3200" spc="-5">
                <a:latin typeface="Tahoma"/>
                <a:cs typeface="Tahoma"/>
              </a:rPr>
              <a:t>secure </a:t>
            </a:r>
            <a:r>
              <a:rPr dirty="0" sz="3200">
                <a:latin typeface="Tahoma"/>
                <a:cs typeface="Tahoma"/>
              </a:rPr>
              <a:t>use of  </a:t>
            </a:r>
            <a:r>
              <a:rPr dirty="0" sz="3200" spc="-5">
                <a:latin typeface="Tahoma"/>
                <a:cs typeface="Tahoma"/>
              </a:rPr>
              <a:t>symmetric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encryption: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a </a:t>
            </a:r>
            <a:r>
              <a:rPr dirty="0" sz="2800" spc="-10">
                <a:latin typeface="Tahoma"/>
                <a:cs typeface="Tahoma"/>
              </a:rPr>
              <a:t>strong encryption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algorithm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a secret key </a:t>
            </a:r>
            <a:r>
              <a:rPr dirty="0" sz="2800" spc="-10">
                <a:latin typeface="Tahoma"/>
                <a:cs typeface="Tahoma"/>
              </a:rPr>
              <a:t>known </a:t>
            </a:r>
            <a:r>
              <a:rPr dirty="0" sz="2800" spc="-10" b="1">
                <a:latin typeface="Tahoma"/>
                <a:cs typeface="Tahoma"/>
              </a:rPr>
              <a:t>only </a:t>
            </a:r>
            <a:r>
              <a:rPr dirty="0" sz="2800" spc="-5">
                <a:latin typeface="Tahoma"/>
                <a:cs typeface="Tahoma"/>
              </a:rPr>
              <a:t>to sender /</a:t>
            </a:r>
            <a:r>
              <a:rPr dirty="0" sz="2800" spc="1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receiver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520"/>
              </a:spcBef>
            </a:pPr>
            <a:r>
              <a:rPr dirty="0" sz="2950" spc="-90" i="1">
                <a:latin typeface="Tahoma"/>
                <a:cs typeface="Tahoma"/>
              </a:rPr>
              <a:t>Y </a:t>
            </a:r>
            <a:r>
              <a:rPr dirty="0" sz="2800" spc="-5">
                <a:latin typeface="Tahoma"/>
                <a:cs typeface="Tahoma"/>
              </a:rPr>
              <a:t>=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30">
                <a:latin typeface="Tahoma"/>
                <a:cs typeface="Tahoma"/>
              </a:rPr>
              <a:t>E</a:t>
            </a:r>
            <a:r>
              <a:rPr dirty="0" baseline="-20202" sz="2475" spc="-44" i="1">
                <a:latin typeface="Tahoma"/>
                <a:cs typeface="Tahoma"/>
              </a:rPr>
              <a:t>K</a:t>
            </a:r>
            <a:r>
              <a:rPr dirty="0" sz="2800" spc="-30">
                <a:latin typeface="Tahoma"/>
                <a:cs typeface="Tahoma"/>
              </a:rPr>
              <a:t>(</a:t>
            </a:r>
            <a:r>
              <a:rPr dirty="0" sz="2950" spc="-30" i="1">
                <a:latin typeface="Tahoma"/>
                <a:cs typeface="Tahoma"/>
              </a:rPr>
              <a:t>X</a:t>
            </a:r>
            <a:r>
              <a:rPr dirty="0" sz="2800" spc="-3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495"/>
              </a:spcBef>
            </a:pPr>
            <a:r>
              <a:rPr dirty="0" sz="2950" spc="-90" i="1">
                <a:latin typeface="Tahoma"/>
                <a:cs typeface="Tahoma"/>
              </a:rPr>
              <a:t>X </a:t>
            </a:r>
            <a:r>
              <a:rPr dirty="0" sz="2800" spc="-5">
                <a:latin typeface="Tahoma"/>
                <a:cs typeface="Tahoma"/>
              </a:rPr>
              <a:t>=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30">
                <a:latin typeface="Tahoma"/>
                <a:cs typeface="Tahoma"/>
              </a:rPr>
              <a:t>D</a:t>
            </a:r>
            <a:r>
              <a:rPr dirty="0" baseline="-20202" sz="2475" spc="-44" i="1">
                <a:latin typeface="Tahoma"/>
                <a:cs typeface="Tahoma"/>
              </a:rPr>
              <a:t>K</a:t>
            </a:r>
            <a:r>
              <a:rPr dirty="0" sz="2800" spc="-30">
                <a:latin typeface="Tahoma"/>
                <a:cs typeface="Tahoma"/>
              </a:rPr>
              <a:t>(</a:t>
            </a:r>
            <a:r>
              <a:rPr dirty="0" sz="2950" spc="-30" i="1">
                <a:latin typeface="Tahoma"/>
                <a:cs typeface="Tahoma"/>
              </a:rPr>
              <a:t>Y</a:t>
            </a:r>
            <a:r>
              <a:rPr dirty="0" sz="2800" spc="-3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assume </a:t>
            </a:r>
            <a:r>
              <a:rPr dirty="0" sz="3200" spc="-5">
                <a:latin typeface="Tahoma"/>
                <a:cs typeface="Tahoma"/>
              </a:rPr>
              <a:t>encryption </a:t>
            </a:r>
            <a:r>
              <a:rPr dirty="0" sz="3200">
                <a:latin typeface="Tahoma"/>
                <a:cs typeface="Tahoma"/>
              </a:rPr>
              <a:t>algorithm is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known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implies a </a:t>
            </a:r>
            <a:r>
              <a:rPr dirty="0" sz="3200" spc="-5">
                <a:latin typeface="Tahoma"/>
                <a:cs typeface="Tahoma"/>
              </a:rPr>
              <a:t>secure channel </a:t>
            </a:r>
            <a:r>
              <a:rPr dirty="0" sz="3200">
                <a:latin typeface="Tahoma"/>
                <a:cs typeface="Tahoma"/>
              </a:rPr>
              <a:t>to distribute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key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E. Mahan</dc:creator>
  <dc:title>No Slide Title</dc:title>
  <dcterms:created xsi:type="dcterms:W3CDTF">2018-09-10T04:22:27Z</dcterms:created>
  <dcterms:modified xsi:type="dcterms:W3CDTF">2018-09-10T04:22:27Z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2018-09-10T00:00:00Z</vt:filetime>
  </property>
</Properties>
</file>