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5800" y="32715"/>
            <a:ext cx="6232525" cy="136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163919"/>
            <a:ext cx="7681595" cy="450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bdulmunaf.com/adnan-nadee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2065146"/>
            <a:ext cx="785240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4930" marR="5080" indent="-1332865">
              <a:lnSpc>
                <a:spcPct val="100000"/>
              </a:lnSpc>
              <a:spcBef>
                <a:spcPts val="100"/>
              </a:spcBef>
              <a:tabLst>
                <a:tab pos="3564254" algn="l"/>
              </a:tabLst>
            </a:pPr>
            <a:r>
              <a:rPr sz="6000" i="1" u="heavy" dirty="0">
                <a:uFill>
                  <a:solidFill>
                    <a:srgbClr val="FF0066"/>
                  </a:solidFill>
                </a:uFill>
                <a:latin typeface="Times New Roman"/>
                <a:cs typeface="Times New Roman"/>
              </a:rPr>
              <a:t>Public</a:t>
            </a:r>
            <a:r>
              <a:rPr sz="6000" i="1" u="heavy" spc="-30" dirty="0">
                <a:uFill>
                  <a:solidFill>
                    <a:srgbClr val="FF006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0" i="1" u="heavy" dirty="0">
                <a:uFill>
                  <a:solidFill>
                    <a:srgbClr val="FF0066"/>
                  </a:solidFill>
                </a:uFill>
                <a:latin typeface="Times New Roman"/>
                <a:cs typeface="Times New Roman"/>
              </a:rPr>
              <a:t>Key	Cryptography </a:t>
            </a:r>
            <a:r>
              <a:rPr sz="6000" i="1" dirty="0">
                <a:latin typeface="Times New Roman"/>
                <a:cs typeface="Times New Roman"/>
              </a:rPr>
              <a:t> </a:t>
            </a:r>
            <a:r>
              <a:rPr sz="6000" i="1" u="sng" dirty="0">
                <a:uFill>
                  <a:solidFill>
                    <a:srgbClr val="FF0066"/>
                  </a:solidFill>
                </a:uFill>
                <a:latin typeface="Times New Roman"/>
                <a:cs typeface="Times New Roman"/>
              </a:rPr>
              <a:t>Key</a:t>
            </a:r>
            <a:r>
              <a:rPr sz="6000" i="1" u="sng" spc="-40" dirty="0">
                <a:uFill>
                  <a:solidFill>
                    <a:srgbClr val="FF006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0" i="1" u="sng" dirty="0">
                <a:uFill>
                  <a:solidFill>
                    <a:srgbClr val="FF0066"/>
                  </a:solidFill>
                </a:uFill>
                <a:latin typeface="Times New Roman"/>
                <a:cs typeface="Times New Roman"/>
              </a:rPr>
              <a:t>Management</a:t>
            </a:r>
            <a:endParaRPr sz="6000" u="sng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712" y="1046530"/>
            <a:ext cx="37331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8545" marR="5080" indent="-104648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Course: </a:t>
            </a:r>
            <a:r>
              <a:rPr sz="2800" spc="-10" dirty="0"/>
              <a:t>Network </a:t>
            </a:r>
            <a:r>
              <a:rPr sz="2800" spc="-5" dirty="0"/>
              <a:t>Security  </a:t>
            </a:r>
            <a:r>
              <a:rPr lang="en-US" sz="2800" spc="-10" dirty="0"/>
              <a:t>Sajid Majeed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1374394" y="1715846"/>
            <a:ext cx="965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sng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  <a:hlinkClick r:id="rId2"/>
              </a:rPr>
              <a:t>/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712" y="1080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300" y="108013"/>
            <a:ext cx="328612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537" y="5302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0425" y="530288"/>
            <a:ext cx="368300" cy="474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27701" y="5760821"/>
            <a:ext cx="3324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39494" algn="l"/>
              </a:tabLst>
            </a:pPr>
            <a:r>
              <a:rPr sz="1800" spc="-5" dirty="0">
                <a:latin typeface="Arial"/>
                <a:cs typeface="Arial"/>
              </a:rPr>
              <a:t>Lecture is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spc="-5" dirty="0">
                <a:latin typeface="Arial"/>
                <a:cs typeface="Arial"/>
              </a:rPr>
              <a:t>Security  </a:t>
            </a:r>
            <a:r>
              <a:rPr lang="en-US" sz="1800" spc="-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ssential	by William Stallings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6508" y="546557"/>
            <a:ext cx="5565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Public-Key</a:t>
            </a:r>
            <a:r>
              <a:rPr spc="-7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4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/>
              <a:t>3</a:t>
            </a:r>
            <a:r>
              <a:rPr spc="-20" dirty="0"/>
              <a:t> </a:t>
            </a:r>
            <a:r>
              <a:rPr spc="-5" dirty="0"/>
              <a:t>categories</a:t>
            </a:r>
          </a:p>
          <a:p>
            <a:pPr marL="756285" lvl="1" indent="-286385">
              <a:lnSpc>
                <a:spcPct val="100000"/>
              </a:lnSpc>
              <a:spcBef>
                <a:spcPts val="400"/>
              </a:spcBef>
              <a:buChar char="–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encryption/decryption</a:t>
            </a:r>
            <a:endParaRPr sz="32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provide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secrecy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digital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signatures</a:t>
            </a:r>
            <a:endParaRPr sz="32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provide </a:t>
            </a:r>
            <a:r>
              <a:rPr sz="2800" spc="-5" dirty="0">
                <a:latin typeface="Times New Roman"/>
                <a:cs typeface="Times New Roman"/>
              </a:rPr>
              <a:t>authentication and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non-repudiation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key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exchange</a:t>
            </a:r>
            <a:endParaRPr sz="32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to agree on a session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  <a:p>
            <a:pPr marL="355600" marR="31750" indent="-342900">
              <a:lnSpc>
                <a:spcPts val="3020"/>
              </a:lnSpc>
              <a:spcBef>
                <a:spcPts val="72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0" dirty="0"/>
              <a:t>some </a:t>
            </a:r>
            <a:r>
              <a:rPr sz="2800" spc="-5" dirty="0"/>
              <a:t>algorithms are suitable </a:t>
            </a:r>
            <a:r>
              <a:rPr sz="2800" dirty="0"/>
              <a:t>for </a:t>
            </a:r>
            <a:r>
              <a:rPr sz="2800" spc="-5" dirty="0"/>
              <a:t>all uses, others are  specific to</a:t>
            </a:r>
            <a:r>
              <a:rPr sz="2800" spc="-35" dirty="0"/>
              <a:t> </a:t>
            </a:r>
            <a:r>
              <a:rPr sz="2800" dirty="0"/>
              <a:t>one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238" y="584962"/>
            <a:ext cx="72555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Security </a:t>
            </a:r>
            <a:r>
              <a:rPr dirty="0"/>
              <a:t>of </a:t>
            </a:r>
            <a:r>
              <a:rPr spc="-5" dirty="0"/>
              <a:t>Public Key</a:t>
            </a:r>
            <a:r>
              <a:rPr spc="-85" dirty="0"/>
              <a:t> </a:t>
            </a:r>
            <a:r>
              <a:rPr spc="-5" dirty="0"/>
              <a:t>Schemes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029"/>
            <a:ext cx="8048625" cy="41376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1280160" indent="-342900">
              <a:lnSpc>
                <a:spcPts val="26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like private key </a:t>
            </a:r>
            <a:r>
              <a:rPr sz="2400" spc="-5" dirty="0">
                <a:latin typeface="Times New Roman"/>
                <a:cs typeface="Times New Roman"/>
              </a:rPr>
              <a:t>schemes </a:t>
            </a:r>
            <a:r>
              <a:rPr sz="2400" dirty="0">
                <a:latin typeface="Times New Roman"/>
                <a:cs typeface="Times New Roman"/>
              </a:rPr>
              <a:t>brute force attack is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always  </a:t>
            </a:r>
            <a:r>
              <a:rPr sz="2400" spc="-5" dirty="0">
                <a:latin typeface="Times New Roman"/>
                <a:cs typeface="Times New Roman"/>
              </a:rPr>
              <a:t>theoretically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possible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1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use large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keys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consider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security </a:t>
            </a:r>
            <a:r>
              <a:rPr sz="2000" dirty="0">
                <a:latin typeface="Times New Roman"/>
                <a:cs typeface="Times New Roman"/>
              </a:rPr>
              <a:t>/ performance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tradeoff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735"/>
              </a:lnSpc>
              <a:spcBef>
                <a:spcPts val="275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due to public key / private key relationships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bits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R="206375" algn="ctr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the key </a:t>
            </a:r>
            <a:r>
              <a:rPr sz="2400" spc="-5" dirty="0">
                <a:latin typeface="Times New Roman"/>
                <a:cs typeface="Times New Roman"/>
              </a:rPr>
              <a:t>should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much </a:t>
            </a:r>
            <a:r>
              <a:rPr sz="2400" dirty="0">
                <a:latin typeface="Times New Roman"/>
                <a:cs typeface="Times New Roman"/>
              </a:rPr>
              <a:t>larger than </a:t>
            </a:r>
            <a:r>
              <a:rPr sz="2400" spc="-5" dirty="0">
                <a:latin typeface="Times New Roman"/>
                <a:cs typeface="Times New Roman"/>
              </a:rPr>
              <a:t>symmetric </a:t>
            </a:r>
            <a:r>
              <a:rPr sz="2400" dirty="0">
                <a:latin typeface="Times New Roman"/>
                <a:cs typeface="Times New Roman"/>
              </a:rPr>
              <a:t>crypto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to do the hard problem </a:t>
            </a:r>
            <a:r>
              <a:rPr sz="2000" spc="-5" dirty="0">
                <a:latin typeface="Times New Roman"/>
                <a:cs typeface="Times New Roman"/>
              </a:rPr>
              <a:t>really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</a:t>
            </a:r>
            <a:endParaRPr sz="2000">
              <a:latin typeface="Times New Roman"/>
              <a:cs typeface="Times New Roman"/>
            </a:endParaRPr>
          </a:p>
          <a:p>
            <a:pPr marL="756285" marR="62865" lvl="1" indent="-286385">
              <a:lnSpc>
                <a:spcPts val="2160"/>
              </a:lnSpc>
              <a:spcBef>
                <a:spcPts val="509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80-bit </a:t>
            </a:r>
            <a:r>
              <a:rPr sz="2000" spc="-10" dirty="0">
                <a:latin typeface="Times New Roman"/>
                <a:cs typeface="Times New Roman"/>
              </a:rPr>
              <a:t>symmetric </a:t>
            </a:r>
            <a:r>
              <a:rPr sz="2000" dirty="0">
                <a:latin typeface="Times New Roman"/>
                <a:cs typeface="Times New Roman"/>
              </a:rPr>
              <a:t>key and </a:t>
            </a:r>
            <a:r>
              <a:rPr sz="2000" spc="5" dirty="0">
                <a:latin typeface="Times New Roman"/>
                <a:cs typeface="Times New Roman"/>
              </a:rPr>
              <a:t>1024-bit </a:t>
            </a:r>
            <a:r>
              <a:rPr sz="2000" dirty="0">
                <a:latin typeface="Times New Roman"/>
                <a:cs typeface="Times New Roman"/>
              </a:rPr>
              <a:t>RSA </a:t>
            </a:r>
            <a:r>
              <a:rPr sz="2000" spc="5" dirty="0">
                <a:latin typeface="Times New Roman"/>
                <a:cs typeface="Times New Roman"/>
              </a:rPr>
              <a:t>key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comparable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resistance  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cryptanalysis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 consequence of use of large keys is having </a:t>
            </a:r>
            <a:r>
              <a:rPr sz="2400" spc="-5" dirty="0">
                <a:latin typeface="Times New Roman"/>
                <a:cs typeface="Times New Roman"/>
              </a:rPr>
              <a:t>slower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encryption  and decryption as </a:t>
            </a:r>
            <a:r>
              <a:rPr sz="2400" spc="-5" dirty="0">
                <a:latin typeface="Times New Roman"/>
                <a:cs typeface="Times New Roman"/>
              </a:rPr>
              <a:t>compared </a:t>
            </a:r>
            <a:r>
              <a:rPr sz="2400" dirty="0">
                <a:latin typeface="Times New Roman"/>
                <a:cs typeface="Times New Roman"/>
              </a:rPr>
              <a:t>to private key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schemes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2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thus, PKC is not a proper </a:t>
            </a:r>
            <a:r>
              <a:rPr sz="2000" spc="-5" dirty="0">
                <a:latin typeface="Times New Roman"/>
                <a:cs typeface="Times New Roman"/>
              </a:rPr>
              <a:t>method </a:t>
            </a:r>
            <a:r>
              <a:rPr sz="2000" dirty="0">
                <a:latin typeface="Times New Roman"/>
                <a:cs typeface="Times New Roman"/>
              </a:rPr>
              <a:t>for bulk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encryption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3748" y="813562"/>
            <a:ext cx="40119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Key</a:t>
            </a:r>
            <a:r>
              <a:rPr spc="-9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01138"/>
            <a:ext cx="7554595" cy="3038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754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public-key encryption helps address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key  </a:t>
            </a:r>
            <a:r>
              <a:rPr sz="3200" dirty="0">
                <a:latin typeface="Times New Roman"/>
                <a:cs typeface="Times New Roman"/>
              </a:rPr>
              <a:t>distribution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have two aspects of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this: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distribution of </a:t>
            </a:r>
            <a:r>
              <a:rPr sz="2800" dirty="0">
                <a:latin typeface="Times New Roman"/>
                <a:cs typeface="Times New Roman"/>
              </a:rPr>
              <a:t>public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keys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use of </a:t>
            </a:r>
            <a:r>
              <a:rPr sz="2800" dirty="0">
                <a:latin typeface="Times New Roman"/>
                <a:cs typeface="Times New Roman"/>
              </a:rPr>
              <a:t>public-key </a:t>
            </a:r>
            <a:r>
              <a:rPr sz="2800" spc="-5" dirty="0">
                <a:latin typeface="Times New Roman"/>
                <a:cs typeface="Times New Roman"/>
              </a:rPr>
              <a:t>encryption to </a:t>
            </a:r>
            <a:r>
              <a:rPr sz="2800" dirty="0">
                <a:latin typeface="Times New Roman"/>
                <a:cs typeface="Times New Roman"/>
              </a:rPr>
              <a:t>distribute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secret  keys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7136" y="813562"/>
            <a:ext cx="6185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Distribution </a:t>
            </a:r>
            <a:r>
              <a:rPr dirty="0"/>
              <a:t>of </a:t>
            </a:r>
            <a:r>
              <a:rPr spc="-5" dirty="0"/>
              <a:t>Public</a:t>
            </a:r>
            <a:r>
              <a:rPr spc="-95" dirty="0"/>
              <a:t> </a:t>
            </a:r>
            <a:r>
              <a:rPr spc="-5" dirty="0"/>
              <a:t>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88312"/>
            <a:ext cx="6640830" cy="302958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75"/>
              </a:spcBef>
              <a:buChar char="•"/>
              <a:tabLst>
                <a:tab pos="355600" algn="l"/>
                <a:tab pos="356235" algn="l"/>
              </a:tabLst>
            </a:pPr>
            <a:r>
              <a:rPr sz="3600" dirty="0">
                <a:latin typeface="Times New Roman"/>
                <a:cs typeface="Times New Roman"/>
              </a:rPr>
              <a:t>can be </a:t>
            </a:r>
            <a:r>
              <a:rPr sz="3600" spc="-5" dirty="0">
                <a:latin typeface="Times New Roman"/>
                <a:cs typeface="Times New Roman"/>
              </a:rPr>
              <a:t>considered </a:t>
            </a:r>
            <a:r>
              <a:rPr sz="3600" dirty="0">
                <a:latin typeface="Times New Roman"/>
                <a:cs typeface="Times New Roman"/>
              </a:rPr>
              <a:t>as using one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of:</a:t>
            </a:r>
            <a:endParaRPr sz="3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85"/>
              </a:spcBef>
              <a:buChar char="–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public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announcement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70"/>
              </a:spcBef>
              <a:buChar char="–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publicly available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directory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65"/>
              </a:spcBef>
              <a:buChar char="–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public-key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authority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75"/>
              </a:spcBef>
              <a:buChar char="–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public-key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certificates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5401" y="813562"/>
            <a:ext cx="50095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Public</a:t>
            </a:r>
            <a:r>
              <a:rPr spc="-85" dirty="0"/>
              <a:t> </a:t>
            </a:r>
            <a:r>
              <a:rPr dirty="0"/>
              <a:t>Announcement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52370"/>
            <a:ext cx="7528559" cy="40506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188595" indent="-342900">
              <a:lnSpc>
                <a:spcPts val="3460"/>
              </a:lnSpc>
              <a:spcBef>
                <a:spcPts val="53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users distribute public keys to recipients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  broadcast to community at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large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ts val="302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eg. append PGP keys to </a:t>
            </a:r>
            <a:r>
              <a:rPr sz="2800" spc="-10" dirty="0">
                <a:latin typeface="Times New Roman"/>
                <a:cs typeface="Times New Roman"/>
              </a:rPr>
              <a:t>email </a:t>
            </a:r>
            <a:r>
              <a:rPr sz="2800" spc="-5" dirty="0">
                <a:latin typeface="Times New Roman"/>
                <a:cs typeface="Times New Roman"/>
              </a:rPr>
              <a:t>messages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post  to news groups or </a:t>
            </a:r>
            <a:r>
              <a:rPr sz="2800" spc="-10" dirty="0">
                <a:latin typeface="Times New Roman"/>
                <a:cs typeface="Times New Roman"/>
              </a:rPr>
              <a:t>email</a:t>
            </a:r>
            <a:r>
              <a:rPr sz="2800" dirty="0">
                <a:latin typeface="Times New Roman"/>
                <a:cs typeface="Times New Roman"/>
              </a:rPr>
              <a:t> list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major weakness is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forgery</a:t>
            </a:r>
            <a:endParaRPr sz="3200">
              <a:latin typeface="Times New Roman"/>
              <a:cs typeface="Times New Roman"/>
            </a:endParaRPr>
          </a:p>
          <a:p>
            <a:pPr marL="756285" marR="1256030" lvl="1" indent="-286385">
              <a:lnSpc>
                <a:spcPts val="3020"/>
              </a:lnSpc>
              <a:spcBef>
                <a:spcPts val="72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anyone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create a key claiming to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  someone else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broadcast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endParaRPr sz="2800">
              <a:latin typeface="Times New Roman"/>
              <a:cs typeface="Times New Roman"/>
            </a:endParaRPr>
          </a:p>
          <a:p>
            <a:pPr marL="756285" marR="274320" lvl="1" indent="-286385">
              <a:lnSpc>
                <a:spcPts val="303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until forgery is discovered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masquerade as  claimed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308" y="325374"/>
            <a:ext cx="64776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Publicly Available</a:t>
            </a:r>
            <a:r>
              <a:rPr spc="-95" dirty="0"/>
              <a:t> </a:t>
            </a:r>
            <a:r>
              <a:rPr spc="-5" dirty="0"/>
              <a:t>Directory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644" y="1167764"/>
            <a:ext cx="7085965" cy="53492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71755" indent="-342900">
              <a:lnSpc>
                <a:spcPts val="3460"/>
              </a:lnSpc>
              <a:spcBef>
                <a:spcPts val="53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can obtain greater security by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registering  keys </a:t>
            </a:r>
            <a:r>
              <a:rPr sz="3200" spc="-5" dirty="0">
                <a:latin typeface="Times New Roman"/>
                <a:cs typeface="Times New Roman"/>
              </a:rPr>
              <a:t>with </a:t>
            </a:r>
            <a:r>
              <a:rPr sz="3200" dirty="0">
                <a:latin typeface="Times New Roman"/>
                <a:cs typeface="Times New Roman"/>
              </a:rPr>
              <a:t>a public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directory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directory must be trusted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properties: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4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contains {name,public-key}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entries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participants register </a:t>
            </a:r>
            <a:r>
              <a:rPr sz="2800" spc="-10" dirty="0">
                <a:latin typeface="Times New Roman"/>
                <a:cs typeface="Times New Roman"/>
              </a:rPr>
              <a:t>securely with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directory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participants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replace key at </a:t>
            </a:r>
            <a:r>
              <a:rPr sz="2800" spc="-10" dirty="0">
                <a:latin typeface="Times New Roman"/>
                <a:cs typeface="Times New Roman"/>
              </a:rPr>
              <a:t>any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directory is periodically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published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directory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10" dirty="0">
                <a:latin typeface="Times New Roman"/>
                <a:cs typeface="Times New Roman"/>
              </a:rPr>
              <a:t>accessed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electronically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still </a:t>
            </a:r>
            <a:r>
              <a:rPr sz="3200" dirty="0">
                <a:latin typeface="Times New Roman"/>
                <a:cs typeface="Times New Roman"/>
              </a:rPr>
              <a:t>vulnerable to tampering or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forgery</a:t>
            </a:r>
            <a:endParaRPr sz="3200">
              <a:latin typeface="Times New Roman"/>
              <a:cs typeface="Times New Roman"/>
            </a:endParaRPr>
          </a:p>
          <a:p>
            <a:pPr marL="355600" marR="398780" indent="-342900">
              <a:lnSpc>
                <a:spcPts val="3460"/>
              </a:lnSpc>
              <a:spcBef>
                <a:spcPts val="81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Participant </a:t>
            </a:r>
            <a:r>
              <a:rPr sz="3200" dirty="0">
                <a:latin typeface="Times New Roman"/>
                <a:cs typeface="Times New Roman"/>
              </a:rPr>
              <a:t>can use </a:t>
            </a:r>
            <a:r>
              <a:rPr sz="3200" spc="-5" dirty="0">
                <a:latin typeface="Times New Roman"/>
                <a:cs typeface="Times New Roman"/>
              </a:rPr>
              <a:t>LDAP </a:t>
            </a:r>
            <a:r>
              <a:rPr sz="3200" dirty="0">
                <a:latin typeface="Times New Roman"/>
                <a:cs typeface="Times New Roman"/>
              </a:rPr>
              <a:t>(lightweight  directory access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protocol)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182" y="253111"/>
            <a:ext cx="64776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Publicly Available</a:t>
            </a:r>
            <a:r>
              <a:rPr spc="-95" dirty="0"/>
              <a:t> </a:t>
            </a:r>
            <a:r>
              <a:rPr spc="-5" dirty="0"/>
              <a:t>Directory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6276847"/>
            <a:ext cx="2743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3/1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623" y="6306438"/>
            <a:ext cx="7341234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  <a:tabLst>
                <a:tab pos="2555240" algn="l"/>
                <a:tab pos="7142480" algn="l"/>
              </a:tabLst>
            </a:pPr>
            <a:r>
              <a:rPr sz="1400" dirty="0">
                <a:latin typeface="Arial"/>
                <a:cs typeface="Arial"/>
              </a:rPr>
              <a:t>5/2</a:t>
            </a:r>
            <a:r>
              <a:rPr sz="1400" spc="-1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15	Secret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Key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ptography	</a:t>
            </a:r>
            <a:r>
              <a:rPr sz="1400" spc="-5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7871" y="1871172"/>
            <a:ext cx="6849604" cy="431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9408" y="813562"/>
            <a:ext cx="4883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Public-Key</a:t>
            </a:r>
            <a:r>
              <a:rPr spc="-100" dirty="0"/>
              <a:t> </a:t>
            </a:r>
            <a:r>
              <a:rPr dirty="0"/>
              <a:t>Authority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52370"/>
            <a:ext cx="7472680" cy="42945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32384" indent="-342900">
              <a:lnSpc>
                <a:spcPts val="3460"/>
              </a:lnSpc>
              <a:spcBef>
                <a:spcPts val="53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improve security by tightening control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over  distribution of keys from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directory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has properties of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directory</a:t>
            </a:r>
            <a:endParaRPr sz="3200">
              <a:latin typeface="Times New Roman"/>
              <a:cs typeface="Times New Roman"/>
            </a:endParaRPr>
          </a:p>
          <a:p>
            <a:pPr marL="355600" marR="369570" indent="-342900">
              <a:lnSpc>
                <a:spcPts val="3460"/>
              </a:lnSpc>
              <a:spcBef>
                <a:spcPts val="81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requires users to know public key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directory</a:t>
            </a:r>
            <a:endParaRPr sz="3200">
              <a:latin typeface="Times New Roman"/>
              <a:cs typeface="Times New Roman"/>
            </a:endParaRPr>
          </a:p>
          <a:p>
            <a:pPr marL="355600" marR="223520" indent="-342900">
              <a:lnSpc>
                <a:spcPts val="346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then users interact </a:t>
            </a:r>
            <a:r>
              <a:rPr sz="3200" spc="-5" dirty="0">
                <a:latin typeface="Times New Roman"/>
                <a:cs typeface="Times New Roman"/>
              </a:rPr>
              <a:t>with </a:t>
            </a:r>
            <a:r>
              <a:rPr sz="3200" dirty="0">
                <a:latin typeface="Times New Roman"/>
                <a:cs typeface="Times New Roman"/>
              </a:rPr>
              <a:t>directory to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obtain  </a:t>
            </a:r>
            <a:r>
              <a:rPr sz="3200" spc="5" dirty="0">
                <a:latin typeface="Times New Roman"/>
                <a:cs typeface="Times New Roman"/>
              </a:rPr>
              <a:t>any </a:t>
            </a:r>
            <a:r>
              <a:rPr sz="3200" spc="-5" dirty="0">
                <a:latin typeface="Times New Roman"/>
                <a:cs typeface="Times New Roman"/>
              </a:rPr>
              <a:t>desired </a:t>
            </a:r>
            <a:r>
              <a:rPr sz="3200" dirty="0">
                <a:latin typeface="Times New Roman"/>
                <a:cs typeface="Times New Roman"/>
              </a:rPr>
              <a:t>public key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securely</a:t>
            </a:r>
            <a:endParaRPr sz="3200">
              <a:latin typeface="Times New Roman"/>
              <a:cs typeface="Times New Roman"/>
            </a:endParaRPr>
          </a:p>
          <a:p>
            <a:pPr marL="756285" marR="5080" indent="-287020">
              <a:lnSpc>
                <a:spcPts val="3020"/>
              </a:lnSpc>
              <a:spcBef>
                <a:spcPts val="670"/>
              </a:spcBef>
            </a:pP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dirty="0">
                <a:latin typeface="Times New Roman"/>
                <a:cs typeface="Times New Roman"/>
              </a:rPr>
              <a:t>does require </a:t>
            </a:r>
            <a:r>
              <a:rPr sz="2800" spc="-5" dirty="0">
                <a:latin typeface="Times New Roman"/>
                <a:cs typeface="Times New Roman"/>
              </a:rPr>
              <a:t>real-time </a:t>
            </a:r>
            <a:r>
              <a:rPr sz="2800" spc="-10" dirty="0">
                <a:latin typeface="Times New Roman"/>
                <a:cs typeface="Times New Roman"/>
              </a:rPr>
              <a:t>access </a:t>
            </a:r>
            <a:r>
              <a:rPr sz="2800" spc="-5" dirty="0">
                <a:latin typeface="Times New Roman"/>
                <a:cs typeface="Times New Roman"/>
              </a:rPr>
              <a:t>to directory </a:t>
            </a:r>
            <a:r>
              <a:rPr sz="2800" spc="-10" dirty="0">
                <a:latin typeface="Times New Roman"/>
                <a:cs typeface="Times New Roman"/>
              </a:rPr>
              <a:t>when  </a:t>
            </a:r>
            <a:r>
              <a:rPr sz="2800" spc="-5" dirty="0">
                <a:latin typeface="Times New Roman"/>
                <a:cs typeface="Times New Roman"/>
              </a:rPr>
              <a:t>keys are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needed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9408" y="813562"/>
            <a:ext cx="4883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Public-Key</a:t>
            </a:r>
            <a:r>
              <a:rPr spc="-100" dirty="0"/>
              <a:t> </a:t>
            </a:r>
            <a:r>
              <a:rPr dirty="0"/>
              <a:t>Authority</a:t>
            </a:r>
          </a:p>
        </p:txBody>
      </p:sp>
      <p:sp>
        <p:nvSpPr>
          <p:cNvPr id="3" name="object 3"/>
          <p:cNvSpPr/>
          <p:nvPr/>
        </p:nvSpPr>
        <p:spPr>
          <a:xfrm>
            <a:off x="1836152" y="2139112"/>
            <a:ext cx="5441064" cy="3533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241" y="813562"/>
            <a:ext cx="5284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Public-Key</a:t>
            </a:r>
            <a:r>
              <a:rPr spc="-90" dirty="0"/>
              <a:t> </a:t>
            </a:r>
            <a:r>
              <a:rPr dirty="0"/>
              <a:t>Certificates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52370"/>
            <a:ext cx="7539990" cy="42945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717550" indent="-342900">
              <a:lnSpc>
                <a:spcPts val="3460"/>
              </a:lnSpc>
              <a:spcBef>
                <a:spcPts val="53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certificates </a:t>
            </a:r>
            <a:r>
              <a:rPr sz="3200" dirty="0">
                <a:latin typeface="Times New Roman"/>
                <a:cs typeface="Times New Roman"/>
              </a:rPr>
              <a:t>allow key </a:t>
            </a:r>
            <a:r>
              <a:rPr sz="3200" spc="5" dirty="0">
                <a:latin typeface="Times New Roman"/>
                <a:cs typeface="Times New Roman"/>
              </a:rPr>
              <a:t>exchange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without  </a:t>
            </a:r>
            <a:r>
              <a:rPr sz="3200" dirty="0">
                <a:latin typeface="Times New Roman"/>
                <a:cs typeface="Times New Roman"/>
              </a:rPr>
              <a:t>real-time access to public-key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authority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 certificate binds </a:t>
            </a:r>
            <a:r>
              <a:rPr sz="3200" b="1" dirty="0">
                <a:latin typeface="Times New Roman"/>
                <a:cs typeface="Times New Roman"/>
              </a:rPr>
              <a:t>identity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b="1" spc="-5" dirty="0">
                <a:latin typeface="Times New Roman"/>
                <a:cs typeface="Times New Roman"/>
              </a:rPr>
              <a:t>public</a:t>
            </a:r>
            <a:r>
              <a:rPr sz="3200" b="1" spc="-10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key</a:t>
            </a:r>
            <a:endParaRPr sz="3200">
              <a:latin typeface="Times New Roman"/>
              <a:cs typeface="Times New Roman"/>
            </a:endParaRPr>
          </a:p>
          <a:p>
            <a:pPr marL="756285" marR="1045210" indent="-287020">
              <a:lnSpc>
                <a:spcPts val="3020"/>
              </a:lnSpc>
              <a:spcBef>
                <a:spcPts val="725"/>
              </a:spcBef>
            </a:pPr>
            <a:r>
              <a:rPr sz="2800" spc="-5" dirty="0">
                <a:latin typeface="Times New Roman"/>
                <a:cs typeface="Times New Roman"/>
              </a:rPr>
              <a:t>– usually </a:t>
            </a:r>
            <a:r>
              <a:rPr sz="2800" spc="-10" dirty="0">
                <a:latin typeface="Times New Roman"/>
                <a:cs typeface="Times New Roman"/>
              </a:rPr>
              <a:t>with </a:t>
            </a:r>
            <a:r>
              <a:rPr sz="2800" spc="-5" dirty="0">
                <a:latin typeface="Times New Roman"/>
                <a:cs typeface="Times New Roman"/>
              </a:rPr>
              <a:t>other info such as </a:t>
            </a:r>
            <a:r>
              <a:rPr sz="2800" dirty="0">
                <a:latin typeface="Times New Roman"/>
                <a:cs typeface="Times New Roman"/>
              </a:rPr>
              <a:t>period </a:t>
            </a:r>
            <a:r>
              <a:rPr sz="2800" spc="-5" dirty="0">
                <a:latin typeface="Times New Roman"/>
                <a:cs typeface="Times New Roman"/>
              </a:rPr>
              <a:t>of  validity, </a:t>
            </a:r>
            <a:r>
              <a:rPr sz="2800" dirty="0">
                <a:latin typeface="Times New Roman"/>
                <a:cs typeface="Times New Roman"/>
              </a:rPr>
              <a:t>rights </a:t>
            </a:r>
            <a:r>
              <a:rPr sz="2800" spc="-5" dirty="0">
                <a:latin typeface="Times New Roman"/>
                <a:cs typeface="Times New Roman"/>
              </a:rPr>
              <a:t>of use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46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with </a:t>
            </a:r>
            <a:r>
              <a:rPr sz="3200" dirty="0">
                <a:latin typeface="Times New Roman"/>
                <a:cs typeface="Times New Roman"/>
              </a:rPr>
              <a:t>all contents </a:t>
            </a:r>
            <a:r>
              <a:rPr sz="3200" b="1" dirty="0">
                <a:latin typeface="Times New Roman"/>
                <a:cs typeface="Times New Roman"/>
              </a:rPr>
              <a:t>signed </a:t>
            </a:r>
            <a:r>
              <a:rPr sz="3200" dirty="0">
                <a:latin typeface="Times New Roman"/>
                <a:cs typeface="Times New Roman"/>
              </a:rPr>
              <a:t>by a trusted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Public-  </a:t>
            </a:r>
            <a:r>
              <a:rPr sz="3200" dirty="0">
                <a:latin typeface="Times New Roman"/>
                <a:cs typeface="Times New Roman"/>
              </a:rPr>
              <a:t>Key or Certificate Authority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(CA)</a:t>
            </a:r>
            <a:endParaRPr sz="3200">
              <a:latin typeface="Times New Roman"/>
              <a:cs typeface="Times New Roman"/>
            </a:endParaRPr>
          </a:p>
          <a:p>
            <a:pPr marL="355600" marR="413384" indent="-342900">
              <a:lnSpc>
                <a:spcPts val="3460"/>
              </a:lnSpc>
              <a:spcBef>
                <a:spcPts val="76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can be verified by anyone who knows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 public-key authorities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public-key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CC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630682"/>
            <a:ext cx="5358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5" dirty="0">
                <a:latin typeface="Arial"/>
                <a:cs typeface="Arial"/>
              </a:rPr>
              <a:t>Public-key</a:t>
            </a:r>
            <a:r>
              <a:rPr sz="3600" b="1" i="1" spc="-25" dirty="0">
                <a:latin typeface="Arial"/>
                <a:cs typeface="Arial"/>
              </a:rPr>
              <a:t> </a:t>
            </a:r>
            <a:r>
              <a:rPr sz="3600" b="1" i="1" spc="-5" dirty="0">
                <a:latin typeface="Arial"/>
                <a:cs typeface="Arial"/>
              </a:rPr>
              <a:t>cryptography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3442" y="1625175"/>
            <a:ext cx="7147517" cy="370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241" y="813562"/>
            <a:ext cx="5284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Public-Key</a:t>
            </a:r>
            <a:r>
              <a:rPr spc="-90" dirty="0"/>
              <a:t> </a:t>
            </a:r>
            <a:r>
              <a:rPr dirty="0"/>
              <a:t>Certificates</a:t>
            </a:r>
          </a:p>
        </p:txBody>
      </p:sp>
      <p:sp>
        <p:nvSpPr>
          <p:cNvPr id="3" name="object 3"/>
          <p:cNvSpPr/>
          <p:nvPr/>
        </p:nvSpPr>
        <p:spPr>
          <a:xfrm>
            <a:off x="1371823" y="2285209"/>
            <a:ext cx="6199960" cy="35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310" y="541985"/>
            <a:ext cx="686815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2745" marR="5080" indent="-290068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Public-Key </a:t>
            </a:r>
            <a:r>
              <a:rPr sz="4000" dirty="0"/>
              <a:t>Distribution </a:t>
            </a:r>
            <a:r>
              <a:rPr sz="4000" spc="-5" dirty="0"/>
              <a:t>of Secret  </a:t>
            </a:r>
            <a:r>
              <a:rPr sz="4000" spc="-10" dirty="0"/>
              <a:t>Keys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904212"/>
            <a:ext cx="7273290" cy="41230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use previous methods to obtain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public-key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can use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secrecy or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authentication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but public-key algorithms are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slow</a:t>
            </a:r>
            <a:endParaRPr sz="3200" dirty="0">
              <a:latin typeface="Times New Roman"/>
              <a:cs typeface="Times New Roman"/>
            </a:endParaRPr>
          </a:p>
          <a:p>
            <a:pPr marL="355600" marR="584200" indent="-342900">
              <a:lnSpc>
                <a:spcPts val="3460"/>
              </a:lnSpc>
              <a:spcBef>
                <a:spcPts val="82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so </a:t>
            </a:r>
            <a:r>
              <a:rPr sz="3200" dirty="0">
                <a:latin typeface="Times New Roman"/>
                <a:cs typeface="Times New Roman"/>
              </a:rPr>
              <a:t>usually want to use private-key  encryption to protect message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contents</a:t>
            </a: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hence need a session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key</a:t>
            </a:r>
          </a:p>
          <a:p>
            <a:pPr marL="355600" marR="127000" indent="-342900">
              <a:lnSpc>
                <a:spcPts val="3460"/>
              </a:lnSpc>
              <a:spcBef>
                <a:spcPts val="81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have several alternatives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negotiating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 </a:t>
            </a:r>
            <a:r>
              <a:rPr sz="3200" spc="-5" dirty="0">
                <a:latin typeface="Times New Roman"/>
                <a:cs typeface="Times New Roman"/>
              </a:rPr>
              <a:t>suitable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5800" y="477977"/>
            <a:ext cx="623125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0380" marR="5080" indent="-4876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Public-Key </a:t>
            </a:r>
            <a:r>
              <a:rPr dirty="0"/>
              <a:t>Cryptography</a:t>
            </a:r>
            <a:r>
              <a:rPr spc="-125" dirty="0"/>
              <a:t> </a:t>
            </a:r>
            <a:r>
              <a:rPr dirty="0"/>
              <a:t>–  </a:t>
            </a:r>
            <a:r>
              <a:rPr spc="-5" dirty="0"/>
              <a:t>General</a:t>
            </a:r>
            <a:r>
              <a:rPr spc="-60" dirty="0"/>
              <a:t> </a:t>
            </a:r>
            <a:r>
              <a:rPr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50977"/>
            <a:ext cx="7406640" cy="46215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public-key/two-key/asymmetric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cryptography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73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A concept, there are </a:t>
            </a:r>
            <a:r>
              <a:rPr sz="2400" spc="-5" dirty="0">
                <a:latin typeface="Times New Roman"/>
                <a:cs typeface="Times New Roman"/>
              </a:rPr>
              <a:t>several such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cryptosystems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1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uses 2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keys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public-key</a:t>
            </a:r>
            <a:endParaRPr sz="2400">
              <a:latin typeface="Times New Roman"/>
              <a:cs typeface="Times New Roman"/>
            </a:endParaRPr>
          </a:p>
          <a:p>
            <a:pPr marL="1155700" marR="540385" lvl="2" indent="-228600">
              <a:lnSpc>
                <a:spcPts val="2590"/>
              </a:lnSpc>
              <a:spcBef>
                <a:spcPts val="615"/>
              </a:spcBef>
              <a:buChar char="•"/>
              <a:tabLst>
                <a:tab pos="1156335" algn="l"/>
              </a:tabLst>
            </a:pP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known </a:t>
            </a:r>
            <a:r>
              <a:rPr sz="2400" dirty="0">
                <a:latin typeface="Times New Roman"/>
                <a:cs typeface="Times New Roman"/>
              </a:rPr>
              <a:t>by anybody, and can be used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 encrypt </a:t>
            </a:r>
            <a:r>
              <a:rPr sz="2400" spc="-5" dirty="0">
                <a:latin typeface="Times New Roman"/>
                <a:cs typeface="Times New Roman"/>
              </a:rPr>
              <a:t>messages, </a:t>
            </a:r>
            <a:r>
              <a:rPr sz="2400" dirty="0">
                <a:latin typeface="Times New Roman"/>
                <a:cs typeface="Times New Roman"/>
              </a:rPr>
              <a:t>and verify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signatures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private-key</a:t>
            </a:r>
            <a:endParaRPr sz="2400">
              <a:latin typeface="Times New Roman"/>
              <a:cs typeface="Times New Roman"/>
            </a:endParaRPr>
          </a:p>
          <a:p>
            <a:pPr marL="1155700" marR="882015" lvl="2" indent="-228600">
              <a:lnSpc>
                <a:spcPts val="2590"/>
              </a:lnSpc>
              <a:spcBef>
                <a:spcPts val="620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known only to the recipient, used to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decrypt  </a:t>
            </a:r>
            <a:r>
              <a:rPr sz="2400" spc="-5" dirty="0">
                <a:latin typeface="Times New Roman"/>
                <a:cs typeface="Times New Roman"/>
              </a:rPr>
              <a:t>messages, </a:t>
            </a:r>
            <a:r>
              <a:rPr sz="2400" dirty="0">
                <a:latin typeface="Times New Roman"/>
                <a:cs typeface="Times New Roman"/>
              </a:rPr>
              <a:t>and sign (create)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signatures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keys are related to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other </a:t>
            </a:r>
            <a:r>
              <a:rPr sz="2800" dirty="0">
                <a:latin typeface="Times New Roman"/>
                <a:cs typeface="Times New Roman"/>
              </a:rPr>
              <a:t>but </a:t>
            </a:r>
            <a:r>
              <a:rPr sz="2800" spc="-5" dirty="0">
                <a:latin typeface="Times New Roman"/>
                <a:cs typeface="Times New Roman"/>
              </a:rPr>
              <a:t>it is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feasible  to </a:t>
            </a:r>
            <a:r>
              <a:rPr sz="2800" dirty="0">
                <a:latin typeface="Times New Roman"/>
                <a:cs typeface="Times New Roman"/>
              </a:rPr>
              <a:t>find out </a:t>
            </a:r>
            <a:r>
              <a:rPr sz="2800" spc="-5" dirty="0">
                <a:latin typeface="Times New Roman"/>
                <a:cs typeface="Times New Roman"/>
              </a:rPr>
              <a:t>private key </a:t>
            </a:r>
            <a:r>
              <a:rPr sz="2800" dirty="0">
                <a:latin typeface="Times New Roman"/>
                <a:cs typeface="Times New Roman"/>
              </a:rPr>
              <a:t>from the public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5800" y="477977"/>
            <a:ext cx="623125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0380" marR="5080" indent="-4876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Public-Key </a:t>
            </a:r>
            <a:r>
              <a:rPr dirty="0"/>
              <a:t>Cryptography</a:t>
            </a:r>
            <a:r>
              <a:rPr spc="-125" dirty="0"/>
              <a:t> </a:t>
            </a:r>
            <a:r>
              <a:rPr dirty="0"/>
              <a:t>–  </a:t>
            </a:r>
            <a:r>
              <a:rPr spc="-5" dirty="0"/>
              <a:t>General</a:t>
            </a:r>
            <a:r>
              <a:rPr spc="-60" dirty="0"/>
              <a:t> </a:t>
            </a:r>
            <a:r>
              <a:rPr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31086"/>
            <a:ext cx="7678420" cy="26104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46100" marR="5080" indent="-533400">
              <a:lnSpc>
                <a:spcPts val="3020"/>
              </a:lnSpc>
              <a:spcBef>
                <a:spcPts val="480"/>
              </a:spcBef>
              <a:buChar char="•"/>
              <a:tabLst>
                <a:tab pos="546100" algn="l"/>
                <a:tab pos="546735" algn="l"/>
              </a:tabLst>
            </a:pPr>
            <a:r>
              <a:rPr sz="2800" spc="-5" dirty="0">
                <a:latin typeface="Times New Roman"/>
                <a:cs typeface="Times New Roman"/>
              </a:rPr>
              <a:t>Keys </a:t>
            </a:r>
            <a:r>
              <a:rPr sz="2800" spc="-10" dirty="0">
                <a:latin typeface="Times New Roman"/>
                <a:cs typeface="Times New Roman"/>
              </a:rPr>
              <a:t>are </a:t>
            </a:r>
            <a:r>
              <a:rPr sz="2800" spc="-5" dirty="0">
                <a:latin typeface="Times New Roman"/>
                <a:cs typeface="Times New Roman"/>
              </a:rPr>
              <a:t>related to each </a:t>
            </a:r>
            <a:r>
              <a:rPr sz="2800" dirty="0">
                <a:latin typeface="Times New Roman"/>
                <a:cs typeface="Times New Roman"/>
              </a:rPr>
              <a:t>other but </a:t>
            </a:r>
            <a:r>
              <a:rPr sz="2800" spc="-5" dirty="0">
                <a:latin typeface="Times New Roman"/>
                <a:cs typeface="Times New Roman"/>
              </a:rPr>
              <a:t>it is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feasible  to </a:t>
            </a:r>
            <a:r>
              <a:rPr sz="2800" dirty="0">
                <a:latin typeface="Times New Roman"/>
                <a:cs typeface="Times New Roman"/>
              </a:rPr>
              <a:t>find out </a:t>
            </a:r>
            <a:r>
              <a:rPr sz="2800" spc="-5" dirty="0">
                <a:latin typeface="Times New Roman"/>
                <a:cs typeface="Times New Roman"/>
              </a:rPr>
              <a:t>private key </a:t>
            </a:r>
            <a:r>
              <a:rPr sz="2800" dirty="0">
                <a:latin typeface="Times New Roman"/>
                <a:cs typeface="Times New Roman"/>
              </a:rPr>
              <a:t>from the public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one</a:t>
            </a:r>
            <a:endParaRPr sz="2800">
              <a:latin typeface="Times New Roman"/>
              <a:cs typeface="Times New Roman"/>
            </a:endParaRPr>
          </a:p>
          <a:p>
            <a:pPr marL="546100" marR="86995" indent="-533400">
              <a:lnSpc>
                <a:spcPts val="3030"/>
              </a:lnSpc>
              <a:spcBef>
                <a:spcPts val="675"/>
              </a:spcBef>
              <a:buChar char="•"/>
              <a:tabLst>
                <a:tab pos="546100" algn="l"/>
                <a:tab pos="546735" algn="l"/>
              </a:tabLst>
            </a:pPr>
            <a:r>
              <a:rPr sz="2800" spc="-5" dirty="0">
                <a:latin typeface="Times New Roman"/>
                <a:cs typeface="Times New Roman"/>
              </a:rPr>
              <a:t>It is computationally </a:t>
            </a:r>
            <a:r>
              <a:rPr sz="2800" spc="-10" dirty="0">
                <a:latin typeface="Times New Roman"/>
                <a:cs typeface="Times New Roman"/>
              </a:rPr>
              <a:t>easy </a:t>
            </a:r>
            <a:r>
              <a:rPr sz="2800" spc="-5" dirty="0">
                <a:latin typeface="Times New Roman"/>
                <a:cs typeface="Times New Roman"/>
              </a:rPr>
              <a:t>to en/decrypt messages  when the relevant keys are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known</a:t>
            </a:r>
            <a:endParaRPr sz="28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285"/>
              </a:spcBef>
              <a:buChar char="•"/>
              <a:tabLst>
                <a:tab pos="546100" algn="l"/>
                <a:tab pos="546735" algn="l"/>
              </a:tabLst>
            </a:pPr>
            <a:r>
              <a:rPr sz="2800" spc="-5" dirty="0">
                <a:latin typeface="Times New Roman"/>
                <a:cs typeface="Times New Roman"/>
              </a:rPr>
              <a:t>Trap-door one-way function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800" spc="-5" dirty="0">
                <a:latin typeface="Courier New"/>
                <a:cs typeface="Courier New"/>
              </a:rPr>
              <a:t>Y=f</a:t>
            </a:r>
            <a:r>
              <a:rPr sz="2775" spc="-7" baseline="-21021" dirty="0">
                <a:latin typeface="Courier New"/>
                <a:cs typeface="Courier New"/>
              </a:rPr>
              <a:t>ku</a:t>
            </a:r>
            <a:r>
              <a:rPr sz="2800" spc="-5" dirty="0">
                <a:latin typeface="Courier New"/>
                <a:cs typeface="Courier New"/>
              </a:rPr>
              <a:t>(X) </a:t>
            </a:r>
            <a:r>
              <a:rPr sz="2800" spc="-10" dirty="0">
                <a:latin typeface="Courier New"/>
                <a:cs typeface="Courier New"/>
              </a:rPr>
              <a:t>easy, </a:t>
            </a:r>
            <a:r>
              <a:rPr sz="2800" spc="-5" dirty="0">
                <a:latin typeface="Courier New"/>
                <a:cs typeface="Courier New"/>
              </a:rPr>
              <a:t>if </a:t>
            </a:r>
            <a:r>
              <a:rPr sz="2800" spc="-10" dirty="0">
                <a:latin typeface="Courier New"/>
                <a:cs typeface="Courier New"/>
              </a:rPr>
              <a:t>ku and </a:t>
            </a:r>
            <a:r>
              <a:rPr sz="2800" spc="-5" dirty="0">
                <a:latin typeface="Courier New"/>
                <a:cs typeface="Courier New"/>
              </a:rPr>
              <a:t>X </a:t>
            </a:r>
            <a:r>
              <a:rPr sz="2800" spc="-10" dirty="0">
                <a:latin typeface="Courier New"/>
                <a:cs typeface="Courier New"/>
              </a:rPr>
              <a:t>are</a:t>
            </a:r>
            <a:r>
              <a:rPr sz="2800" spc="37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known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3350" y="4563617"/>
            <a:ext cx="31242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latin typeface="Courier New"/>
                <a:cs typeface="Courier New"/>
              </a:rPr>
              <a:t>kr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4359402"/>
            <a:ext cx="78301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urier New"/>
                <a:cs typeface="Courier New"/>
              </a:rPr>
              <a:t>X=f </a:t>
            </a:r>
            <a:r>
              <a:rPr sz="2775" spc="-7" baseline="25525" dirty="0">
                <a:latin typeface="Courier New"/>
                <a:cs typeface="Courier New"/>
              </a:rPr>
              <a:t>-1</a:t>
            </a:r>
            <a:r>
              <a:rPr sz="2800" spc="-5" dirty="0">
                <a:latin typeface="Courier New"/>
                <a:cs typeface="Courier New"/>
              </a:rPr>
              <a:t>(Y)easy, if kr </a:t>
            </a:r>
            <a:r>
              <a:rPr sz="2800" spc="-10" dirty="0">
                <a:latin typeface="Courier New"/>
                <a:cs typeface="Courier New"/>
              </a:rPr>
              <a:t>and </a:t>
            </a:r>
            <a:r>
              <a:rPr sz="2800" spc="-5" dirty="0">
                <a:latin typeface="Courier New"/>
                <a:cs typeface="Courier New"/>
              </a:rPr>
              <a:t>Y </a:t>
            </a:r>
            <a:r>
              <a:rPr sz="2800" spc="-10" dirty="0">
                <a:latin typeface="Courier New"/>
                <a:cs typeface="Courier New"/>
              </a:rPr>
              <a:t>are</a:t>
            </a:r>
            <a:r>
              <a:rPr sz="2800" spc="4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known,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044" y="4743450"/>
            <a:ext cx="6715759" cy="12585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383665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ourier New"/>
                <a:cs typeface="Courier New"/>
              </a:rPr>
              <a:t>but infeasible </a:t>
            </a:r>
            <a:r>
              <a:rPr sz="2800" spc="-5" dirty="0">
                <a:latin typeface="Courier New"/>
                <a:cs typeface="Courier New"/>
              </a:rPr>
              <a:t>if Y </a:t>
            </a:r>
            <a:r>
              <a:rPr sz="2800" spc="-10" dirty="0">
                <a:latin typeface="Courier New"/>
                <a:cs typeface="Courier New"/>
              </a:rPr>
              <a:t>is  known but </a:t>
            </a:r>
            <a:r>
              <a:rPr sz="2800" spc="-5" dirty="0">
                <a:latin typeface="Courier New"/>
                <a:cs typeface="Courier New"/>
              </a:rPr>
              <a:t>kr </a:t>
            </a:r>
            <a:r>
              <a:rPr sz="2800" spc="-10" dirty="0">
                <a:latin typeface="Courier New"/>
                <a:cs typeface="Courier New"/>
              </a:rPr>
              <a:t>is not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known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–	ku: public-key, kr: private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0380" marR="5080" indent="-487680">
              <a:lnSpc>
                <a:spcPct val="100000"/>
              </a:lnSpc>
              <a:spcBef>
                <a:spcPts val="105"/>
              </a:spcBef>
            </a:pPr>
            <a:r>
              <a:rPr dirty="0"/>
              <a:t>Public-Key Cryptography</a:t>
            </a:r>
            <a:r>
              <a:rPr spc="-170" dirty="0"/>
              <a:t> </a:t>
            </a:r>
            <a:r>
              <a:rPr dirty="0"/>
              <a:t>–  General</a:t>
            </a:r>
            <a:r>
              <a:rPr spc="-55" dirty="0"/>
              <a:t> </a:t>
            </a:r>
            <a:r>
              <a:rPr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62583"/>
            <a:ext cx="7515859" cy="53670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based on </a:t>
            </a:r>
            <a:r>
              <a:rPr sz="2400" b="1" spc="-5" dirty="0">
                <a:latin typeface="Times New Roman"/>
                <a:cs typeface="Times New Roman"/>
              </a:rPr>
              <a:t>number </a:t>
            </a:r>
            <a:r>
              <a:rPr sz="2400" b="1" dirty="0">
                <a:latin typeface="Times New Roman"/>
                <a:cs typeface="Times New Roman"/>
              </a:rPr>
              <a:t>theoretic </a:t>
            </a:r>
            <a:r>
              <a:rPr sz="2400" b="1" spc="-5" dirty="0">
                <a:latin typeface="Times New Roman"/>
                <a:cs typeface="Times New Roman"/>
              </a:rPr>
              <a:t>hard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problems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rather than </a:t>
            </a:r>
            <a:r>
              <a:rPr sz="2400" spc="-5" dirty="0">
                <a:latin typeface="Times New Roman"/>
                <a:cs typeface="Times New Roman"/>
              </a:rPr>
              <a:t>substitutions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permutations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3 </a:t>
            </a:r>
            <a:r>
              <a:rPr sz="2400" spc="-5" dirty="0">
                <a:latin typeface="Times New Roman"/>
                <a:cs typeface="Times New Roman"/>
              </a:rPr>
              <a:t>misconceptions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PKC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it replaces </a:t>
            </a:r>
            <a:r>
              <a:rPr sz="2400" spc="-5" dirty="0">
                <a:latin typeface="Times New Roman"/>
                <a:cs typeface="Times New Roman"/>
              </a:rPr>
              <a:t>symmetric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crypto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PKC </a:t>
            </a:r>
            <a:r>
              <a:rPr sz="2400" dirty="0">
                <a:latin typeface="Times New Roman"/>
                <a:cs typeface="Times New Roman"/>
              </a:rPr>
              <a:t>rather </a:t>
            </a:r>
            <a:r>
              <a:rPr sz="2400" spc="-5" dirty="0">
                <a:latin typeface="Times New Roman"/>
                <a:cs typeface="Times New Roman"/>
              </a:rPr>
              <a:t>complements </a:t>
            </a:r>
            <a:r>
              <a:rPr sz="2400" dirty="0">
                <a:latin typeface="Times New Roman"/>
                <a:cs typeface="Times New Roman"/>
              </a:rPr>
              <a:t>private key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crypto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PKC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more</a:t>
            </a:r>
            <a:r>
              <a:rPr sz="2400" spc="-5" dirty="0">
                <a:latin typeface="Times New Roman"/>
                <a:cs typeface="Times New Roman"/>
              </a:rPr>
              <a:t> secure</a:t>
            </a:r>
            <a:endParaRPr sz="24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590"/>
              </a:lnSpc>
              <a:spcBef>
                <a:spcPts val="615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no evidence for that, </a:t>
            </a:r>
            <a:r>
              <a:rPr sz="2400" spc="-5" dirty="0">
                <a:latin typeface="Times New Roman"/>
                <a:cs typeface="Times New Roman"/>
              </a:rPr>
              <a:t>security mostly </a:t>
            </a:r>
            <a:r>
              <a:rPr sz="2400" dirty="0">
                <a:latin typeface="Times New Roman"/>
                <a:cs typeface="Times New Roman"/>
              </a:rPr>
              <a:t>depends on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key </a:t>
            </a:r>
            <a:r>
              <a:rPr sz="2400" spc="-5" dirty="0">
                <a:latin typeface="Times New Roman"/>
                <a:cs typeface="Times New Roman"/>
              </a:rPr>
              <a:t>size </a:t>
            </a:r>
            <a:r>
              <a:rPr sz="2400" dirty="0">
                <a:latin typeface="Times New Roman"/>
                <a:cs typeface="Times New Roman"/>
              </a:rPr>
              <a:t>in both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schemes</a:t>
            </a:r>
            <a:endParaRPr sz="2400">
              <a:latin typeface="Times New Roman"/>
              <a:cs typeface="Times New Roman"/>
            </a:endParaRPr>
          </a:p>
          <a:p>
            <a:pPr marL="756285" marR="149860" lvl="1" indent="-286385">
              <a:lnSpc>
                <a:spcPts val="259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key distribution is trivial in </a:t>
            </a:r>
            <a:r>
              <a:rPr sz="2400" spc="-5" dirty="0">
                <a:latin typeface="Times New Roman"/>
                <a:cs typeface="Times New Roman"/>
              </a:rPr>
              <a:t>PKC since </a:t>
            </a:r>
            <a:r>
              <a:rPr sz="2400" dirty="0">
                <a:latin typeface="Times New Roman"/>
                <a:cs typeface="Times New Roman"/>
              </a:rPr>
              <a:t>public keys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 public</a:t>
            </a:r>
            <a:endParaRPr sz="2400">
              <a:latin typeface="Times New Roman"/>
              <a:cs typeface="Times New Roman"/>
            </a:endParaRPr>
          </a:p>
          <a:p>
            <a:pPr marL="1155700" marR="105410" lvl="2" indent="-228600" algn="just">
              <a:lnSpc>
                <a:spcPts val="2590"/>
              </a:lnSpc>
              <a:spcBef>
                <a:spcPts val="58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making something </a:t>
            </a:r>
            <a:r>
              <a:rPr sz="2400" dirty="0">
                <a:latin typeface="Times New Roman"/>
                <a:cs typeface="Times New Roman"/>
              </a:rPr>
              <a:t>public is not easy. </a:t>
            </a:r>
            <a:r>
              <a:rPr sz="2400" spc="-5" dirty="0">
                <a:latin typeface="Times New Roman"/>
                <a:cs typeface="Times New Roman"/>
              </a:rPr>
              <a:t>How </a:t>
            </a:r>
            <a:r>
              <a:rPr sz="2400" dirty="0">
                <a:latin typeface="Times New Roman"/>
                <a:cs typeface="Times New Roman"/>
              </a:rPr>
              <a:t>can you  </a:t>
            </a:r>
            <a:r>
              <a:rPr sz="2400" spc="-5" dirty="0">
                <a:latin typeface="Times New Roman"/>
                <a:cs typeface="Times New Roman"/>
              </a:rPr>
              <a:t>make sure </a:t>
            </a:r>
            <a:r>
              <a:rPr sz="2400" dirty="0">
                <a:latin typeface="Times New Roman"/>
                <a:cs typeface="Times New Roman"/>
              </a:rPr>
              <a:t>that a public key belongs to the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intended  </a:t>
            </a:r>
            <a:r>
              <a:rPr sz="2400" spc="-5" dirty="0">
                <a:latin typeface="Times New Roman"/>
                <a:cs typeface="Times New Roman"/>
              </a:rPr>
              <a:t>person?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key distribution is easier, but not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trivial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1980" marR="5080" indent="-18129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Public-Key </a:t>
            </a:r>
            <a:r>
              <a:rPr dirty="0"/>
              <a:t>Cryptography</a:t>
            </a:r>
            <a:r>
              <a:rPr spc="-105" dirty="0"/>
              <a:t> </a:t>
            </a:r>
            <a:r>
              <a:rPr dirty="0"/>
              <a:t>-  Encryption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68475"/>
            <a:ext cx="8362950" cy="4897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6394" y="6048247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8428" y="5972047"/>
            <a:ext cx="520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Al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52880" marR="5080" indent="-139382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Public-Key </a:t>
            </a:r>
            <a:r>
              <a:rPr dirty="0"/>
              <a:t>Cryptography</a:t>
            </a:r>
            <a:r>
              <a:rPr spc="-125" dirty="0"/>
              <a:t> </a:t>
            </a:r>
            <a:r>
              <a:rPr dirty="0"/>
              <a:t>-  Authentication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41437"/>
            <a:ext cx="8507349" cy="478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0044" y="6121400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255" y="6121400"/>
            <a:ext cx="520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Al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118" y="397187"/>
            <a:ext cx="72904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 </a:t>
            </a:r>
            <a:r>
              <a:rPr spc="-5" dirty="0"/>
              <a:t>Public-Key</a:t>
            </a:r>
            <a:r>
              <a:rPr spc="-75" dirty="0"/>
              <a:t> </a:t>
            </a:r>
            <a:r>
              <a:rPr dirty="0"/>
              <a:t>Cryptography?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4118" y="1219200"/>
            <a:ext cx="7017384" cy="49530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455930" indent="-342900">
              <a:lnSpc>
                <a:spcPts val="3460"/>
              </a:lnSpc>
              <a:spcBef>
                <a:spcPts val="53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Initially </a:t>
            </a:r>
            <a:r>
              <a:rPr sz="3200" dirty="0">
                <a:latin typeface="Times New Roman"/>
                <a:cs typeface="Times New Roman"/>
              </a:rPr>
              <a:t>developed to address two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key  issues:</a:t>
            </a:r>
          </a:p>
          <a:p>
            <a:pPr marL="756285" lvl="1" indent="-286385">
              <a:lnSpc>
                <a:spcPct val="100000"/>
              </a:lnSpc>
              <a:spcBef>
                <a:spcPts val="330"/>
              </a:spcBef>
              <a:buChar char="–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key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distribution</a:t>
            </a:r>
          </a:p>
          <a:p>
            <a:pPr marL="1155700" marR="96520" lvl="2" indent="-228600">
              <a:lnSpc>
                <a:spcPts val="3460"/>
              </a:lnSpc>
              <a:spcBef>
                <a:spcPts val="815"/>
              </a:spcBef>
              <a:buChar char="•"/>
              <a:tabLst>
                <a:tab pos="1156335" algn="l"/>
              </a:tabLst>
            </a:pPr>
            <a:r>
              <a:rPr sz="3200" dirty="0">
                <a:latin typeface="Times New Roman"/>
                <a:cs typeface="Times New Roman"/>
              </a:rPr>
              <a:t>symmetric crypto requires a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trusted  Key </a:t>
            </a:r>
            <a:r>
              <a:rPr sz="3200" spc="-5" dirty="0">
                <a:latin typeface="Times New Roman"/>
                <a:cs typeface="Times New Roman"/>
              </a:rPr>
              <a:t>Distribution </a:t>
            </a:r>
            <a:r>
              <a:rPr sz="3200" dirty="0">
                <a:latin typeface="Times New Roman"/>
                <a:cs typeface="Times New Roman"/>
              </a:rPr>
              <a:t>Center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(KDC)</a:t>
            </a:r>
          </a:p>
          <a:p>
            <a:pPr marL="1155700" marR="5080" lvl="2" indent="-228600">
              <a:lnSpc>
                <a:spcPct val="90000"/>
              </a:lnSpc>
              <a:spcBef>
                <a:spcPts val="715"/>
              </a:spcBef>
              <a:buChar char="•"/>
              <a:tabLst>
                <a:tab pos="1156335" algn="l"/>
              </a:tabLst>
            </a:pPr>
            <a:r>
              <a:rPr sz="3200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PKC </a:t>
            </a:r>
            <a:r>
              <a:rPr sz="3200" dirty="0">
                <a:latin typeface="Times New Roman"/>
                <a:cs typeface="Times New Roman"/>
              </a:rPr>
              <a:t>you do not need a </a:t>
            </a:r>
            <a:r>
              <a:rPr sz="3200" spc="-5" dirty="0">
                <a:latin typeface="Times New Roman"/>
                <a:cs typeface="Times New Roman"/>
              </a:rPr>
              <a:t>KDC </a:t>
            </a:r>
            <a:r>
              <a:rPr sz="3200" dirty="0">
                <a:latin typeface="Times New Roman"/>
                <a:cs typeface="Times New Roman"/>
              </a:rPr>
              <a:t>to  distribute </a:t>
            </a: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know </a:t>
            </a:r>
            <a:r>
              <a:rPr sz="3200" spc="-5" dirty="0">
                <a:latin typeface="Times New Roman"/>
                <a:cs typeface="Times New Roman"/>
              </a:rPr>
              <a:t>secret </a:t>
            </a:r>
            <a:r>
              <a:rPr sz="3200" dirty="0">
                <a:latin typeface="Times New Roman"/>
                <a:cs typeface="Times New Roman"/>
              </a:rPr>
              <a:t>keys,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but  you need trusted third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parties</a:t>
            </a: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digital signatures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(non-repudiation)</a:t>
            </a: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1156335" algn="l"/>
              </a:tabLst>
            </a:pPr>
            <a:r>
              <a:rPr sz="3200" dirty="0">
                <a:latin typeface="Times New Roman"/>
                <a:cs typeface="Times New Roman"/>
              </a:rPr>
              <a:t>not </a:t>
            </a:r>
            <a:r>
              <a:rPr sz="3200" spc="-5" dirty="0">
                <a:latin typeface="Times New Roman"/>
                <a:cs typeface="Times New Roman"/>
              </a:rPr>
              <a:t>possible with </a:t>
            </a:r>
            <a:r>
              <a:rPr sz="3200" dirty="0">
                <a:latin typeface="Times New Roman"/>
                <a:cs typeface="Times New Roman"/>
              </a:rPr>
              <a:t>symmetric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crypto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3336" y="432257"/>
            <a:ext cx="60350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Public-Key</a:t>
            </a:r>
            <a:r>
              <a:rPr spc="-85" dirty="0"/>
              <a:t> </a:t>
            </a:r>
            <a:r>
              <a:rPr dirty="0"/>
              <a:t>Cryptosystems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861199" y="1282390"/>
            <a:ext cx="7465450" cy="3819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5490" y="5472726"/>
          <a:ext cx="6181724" cy="706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695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KU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a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ts val="1989"/>
                        </a:lnSpc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A’s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Public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9554" algn="r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b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989"/>
                        </a:lnSpc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B’s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Public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KR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a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A’s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Private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249554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KR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b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B’s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Private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</TotalTime>
  <Words>827</Words>
  <Application>Microsoft Office PowerPoint</Application>
  <PresentationFormat>On-screen Show (4:3)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Office Theme</vt:lpstr>
      <vt:lpstr>Course: Network Security  Sajid Majeed</vt:lpstr>
      <vt:lpstr>Public-key cryptography</vt:lpstr>
      <vt:lpstr>Public-Key Cryptography –  General Characteristics</vt:lpstr>
      <vt:lpstr>Public-Key Cryptography –  General Characteristics</vt:lpstr>
      <vt:lpstr>Public-Key Cryptography –  General Characteristics</vt:lpstr>
      <vt:lpstr>Public-Key Cryptography -  Encryption</vt:lpstr>
      <vt:lpstr>Public-Key Cryptography -  Authentication</vt:lpstr>
      <vt:lpstr>Why Public-Key Cryptography?</vt:lpstr>
      <vt:lpstr>Public-Key Cryptosystems</vt:lpstr>
      <vt:lpstr>Public-Key Applications</vt:lpstr>
      <vt:lpstr>Security of Public Key Schemes</vt:lpstr>
      <vt:lpstr>Key Management</vt:lpstr>
      <vt:lpstr>Distribution of Public Keys</vt:lpstr>
      <vt:lpstr>Public Announcement</vt:lpstr>
      <vt:lpstr>Publicly Available Directory</vt:lpstr>
      <vt:lpstr>Publicly Available Directory</vt:lpstr>
      <vt:lpstr>Public-Key Authority</vt:lpstr>
      <vt:lpstr>Public-Key Authority</vt:lpstr>
      <vt:lpstr>Public-Key Certificates</vt:lpstr>
      <vt:lpstr>Public-Key Certificates</vt:lpstr>
      <vt:lpstr>Public-Key Distribution of Secret  Keys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and Network Security 3/e</dc:title>
  <dc:subject>Lecture Overheads</dc:subject>
  <dc:creator>Dr Lawrie Brown</dc:creator>
  <cp:lastModifiedBy>Sajid Majeed</cp:lastModifiedBy>
  <cp:revision>1</cp:revision>
  <dcterms:created xsi:type="dcterms:W3CDTF">2018-10-08T04:46:33Z</dcterms:created>
  <dcterms:modified xsi:type="dcterms:W3CDTF">2018-10-08T04:50:39Z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2018-10-08T00:00:00Z</vt:filetime>
  </property>
</Properties>
</file>