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79" r:id="rId2"/>
    <p:sldId id="278" r:id="rId3"/>
    <p:sldId id="257" r:id="rId4"/>
    <p:sldId id="258" r:id="rId5"/>
    <p:sldId id="259" r:id="rId6"/>
    <p:sldId id="260" r:id="rId7"/>
    <p:sldId id="261" r:id="rId8"/>
    <p:sldId id="280" r:id="rId9"/>
    <p:sldId id="281" r:id="rId10"/>
    <p:sldId id="282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83" r:id="rId27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43711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5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50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22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30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31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4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50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8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3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5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5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8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3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37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4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5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4AA25-A01D-43FD-A2D8-2CCE4D085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71600"/>
            <a:ext cx="6790690" cy="33855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400" spc="-225" dirty="0"/>
              <a:t>       </a:t>
            </a:r>
            <a:r>
              <a:rPr lang="en-US" sz="4400" b="1" spc="-225" dirty="0"/>
              <a:t>Course: </a:t>
            </a:r>
            <a:r>
              <a:rPr lang="en-US" sz="4400" b="1" spc="-90" dirty="0"/>
              <a:t>Network</a:t>
            </a:r>
            <a:r>
              <a:rPr lang="en-US" sz="4400" b="1" spc="-210" dirty="0"/>
              <a:t> </a:t>
            </a:r>
            <a:r>
              <a:rPr lang="en-US" sz="4400" b="1" spc="-160" dirty="0"/>
              <a:t>Security</a:t>
            </a:r>
            <a:br>
              <a:rPr lang="en-US" sz="4400" spc="-160" dirty="0"/>
            </a:br>
            <a:r>
              <a:rPr lang="en-US" sz="4400" spc="-160" dirty="0"/>
              <a:t> </a:t>
            </a:r>
            <a:br>
              <a:rPr lang="en-US" sz="4400" spc="-160" dirty="0"/>
            </a:br>
            <a:r>
              <a:rPr lang="en-US" sz="4400" spc="-160" dirty="0"/>
              <a:t> </a:t>
            </a:r>
            <a:r>
              <a:rPr lang="en-US" sz="4400" b="1" spc="-160" dirty="0"/>
              <a:t>By</a:t>
            </a:r>
            <a:br>
              <a:rPr lang="en-US" sz="4400" b="1" spc="-160" dirty="0"/>
            </a:br>
            <a:br>
              <a:rPr lang="en-US" sz="4400" b="1" spc="-160" dirty="0"/>
            </a:br>
            <a:r>
              <a:rPr lang="en-US" sz="4400" b="1" spc="-160" dirty="0"/>
              <a:t>   Sajid Majeed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153418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83C54A-5364-42DA-B1EB-4EAE81E81967}"/>
              </a:ext>
            </a:extLst>
          </p:cNvPr>
          <p:cNvSpPr txBox="1"/>
          <p:nvPr/>
        </p:nvSpPr>
        <p:spPr>
          <a:xfrm>
            <a:off x="1981200" y="914400"/>
            <a:ext cx="71628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There are three common factors used for authentication: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Something you know (such as a password)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Something you have (such as a smart card)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Something you are (such as a fingerprint or                  other biometric method)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729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3777" y="229565"/>
            <a:ext cx="2264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10" dirty="0">
                <a:solidFill>
                  <a:srgbClr val="0000FF"/>
                </a:solidFill>
              </a:rPr>
              <a:t>Availability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366712" y="1080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300" y="108013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537" y="5302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0425" y="530288"/>
            <a:ext cx="3683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7075" y="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0739" y="997965"/>
            <a:ext cx="744537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800080"/>
              </a:buClr>
              <a:buSzPct val="59375"/>
              <a:buChar char="•"/>
              <a:tabLst>
                <a:tab pos="355600" algn="l"/>
                <a:tab pos="356235" algn="l"/>
              </a:tabLst>
            </a:pPr>
            <a:r>
              <a:rPr sz="3200" spc="50" dirty="0">
                <a:latin typeface="Arial"/>
                <a:cs typeface="Arial"/>
              </a:rPr>
              <a:t>It </a:t>
            </a:r>
            <a:r>
              <a:rPr sz="3200" spc="-130" dirty="0">
                <a:latin typeface="Arial"/>
                <a:cs typeface="Arial"/>
              </a:rPr>
              <a:t>ensuring </a:t>
            </a:r>
            <a:r>
              <a:rPr sz="3200" dirty="0">
                <a:latin typeface="Arial"/>
                <a:cs typeface="Arial"/>
              </a:rPr>
              <a:t>that </a:t>
            </a:r>
            <a:r>
              <a:rPr sz="3200" spc="-190" dirty="0">
                <a:latin typeface="Arial"/>
                <a:cs typeface="Arial"/>
              </a:rPr>
              <a:t>system </a:t>
            </a:r>
            <a:r>
              <a:rPr sz="3200" spc="-165" dirty="0">
                <a:latin typeface="Arial"/>
                <a:cs typeface="Arial"/>
              </a:rPr>
              <a:t>resources </a:t>
            </a:r>
            <a:r>
              <a:rPr sz="3200" spc="-150" dirty="0">
                <a:latin typeface="Arial"/>
                <a:cs typeface="Arial"/>
              </a:rPr>
              <a:t>and  </a:t>
            </a:r>
            <a:r>
              <a:rPr sz="3200" spc="-175" dirty="0">
                <a:latin typeface="Arial"/>
                <a:cs typeface="Arial"/>
              </a:rPr>
              <a:t>services </a:t>
            </a:r>
            <a:r>
              <a:rPr sz="3200" spc="-140" dirty="0">
                <a:latin typeface="Arial"/>
                <a:cs typeface="Arial"/>
              </a:rPr>
              <a:t>are </a:t>
            </a:r>
            <a:r>
              <a:rPr sz="3200" spc="-135" dirty="0">
                <a:latin typeface="Arial"/>
                <a:cs typeface="Arial"/>
              </a:rPr>
              <a:t>available </a:t>
            </a:r>
            <a:r>
              <a:rPr sz="3200" spc="-15" dirty="0">
                <a:latin typeface="Arial"/>
                <a:cs typeface="Arial"/>
              </a:rPr>
              <a:t>for </a:t>
            </a:r>
            <a:r>
              <a:rPr sz="3200" spc="-215" dirty="0">
                <a:latin typeface="Arial"/>
                <a:cs typeface="Arial"/>
              </a:rPr>
              <a:t>use </a:t>
            </a:r>
            <a:r>
              <a:rPr sz="3200" spc="-125" dirty="0">
                <a:latin typeface="Arial"/>
                <a:cs typeface="Arial"/>
              </a:rPr>
              <a:t>by</a:t>
            </a:r>
            <a:r>
              <a:rPr sz="3200" spc="-345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authorized  </a:t>
            </a:r>
            <a:r>
              <a:rPr sz="3200" spc="-200" dirty="0">
                <a:latin typeface="Arial"/>
                <a:cs typeface="Arial"/>
              </a:rPr>
              <a:t>users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40" dirty="0">
                <a:latin typeface="Arial"/>
                <a:cs typeface="Arial"/>
              </a:rPr>
              <a:t>the</a:t>
            </a:r>
            <a:r>
              <a:rPr sz="3200" spc="-305" dirty="0">
                <a:latin typeface="Arial"/>
                <a:cs typeface="Arial"/>
              </a:rPr>
              <a:t> </a:t>
            </a:r>
            <a:r>
              <a:rPr sz="3200" spc="-175" dirty="0">
                <a:latin typeface="Arial"/>
                <a:cs typeface="Arial"/>
              </a:rPr>
              <a:t>system.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0739" y="2558923"/>
            <a:ext cx="629729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800080"/>
              </a:buClr>
              <a:buSzPct val="59375"/>
              <a:buChar char="•"/>
              <a:tabLst>
                <a:tab pos="355600" algn="l"/>
                <a:tab pos="356235" algn="l"/>
              </a:tabLst>
            </a:pPr>
            <a:r>
              <a:rPr sz="3200" spc="-70" dirty="0">
                <a:latin typeface="Arial"/>
                <a:cs typeface="Arial"/>
              </a:rPr>
              <a:t>Intruders </a:t>
            </a:r>
            <a:r>
              <a:rPr sz="3200" spc="-195" dirty="0">
                <a:latin typeface="Arial"/>
                <a:cs typeface="Arial"/>
              </a:rPr>
              <a:t>can </a:t>
            </a:r>
            <a:r>
              <a:rPr sz="3200" spc="-135" dirty="0">
                <a:latin typeface="Arial"/>
                <a:cs typeface="Arial"/>
              </a:rPr>
              <a:t>deny </a:t>
            </a:r>
            <a:r>
              <a:rPr sz="3200" spc="-180" dirty="0">
                <a:latin typeface="Arial"/>
                <a:cs typeface="Arial"/>
              </a:rPr>
              <a:t>services</a:t>
            </a:r>
            <a:r>
              <a:rPr sz="3200" spc="-335" dirty="0">
                <a:latin typeface="Arial"/>
                <a:cs typeface="Arial"/>
              </a:rPr>
              <a:t> </a:t>
            </a:r>
            <a:r>
              <a:rPr sz="3200" spc="-60" dirty="0">
                <a:latin typeface="Arial"/>
                <a:cs typeface="Arial"/>
              </a:rPr>
              <a:t>through  </a:t>
            </a:r>
            <a:r>
              <a:rPr sz="3200" spc="-100" dirty="0">
                <a:latin typeface="Arial"/>
                <a:cs typeface="Arial"/>
              </a:rPr>
              <a:t>denial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180" dirty="0">
                <a:latin typeface="Arial"/>
                <a:cs typeface="Arial"/>
              </a:rPr>
              <a:t>services</a:t>
            </a:r>
            <a:r>
              <a:rPr sz="3200" spc="-434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attacks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58581" y="4196715"/>
            <a:ext cx="85725" cy="749300"/>
          </a:xfrm>
          <a:custGeom>
            <a:avLst/>
            <a:gdLst/>
            <a:ahLst/>
            <a:cxnLst/>
            <a:rect l="l" t="t" r="r" b="b"/>
            <a:pathLst>
              <a:path w="85725" h="749300">
                <a:moveTo>
                  <a:pt x="57150" y="71500"/>
                </a:moveTo>
                <a:lnTo>
                  <a:pt x="28575" y="71500"/>
                </a:lnTo>
                <a:lnTo>
                  <a:pt x="28575" y="749045"/>
                </a:lnTo>
                <a:lnTo>
                  <a:pt x="57150" y="749045"/>
                </a:lnTo>
                <a:lnTo>
                  <a:pt x="57150" y="71500"/>
                </a:lnTo>
                <a:close/>
              </a:path>
              <a:path w="85725" h="749300">
                <a:moveTo>
                  <a:pt x="42926" y="0"/>
                </a:moveTo>
                <a:lnTo>
                  <a:pt x="0" y="85724"/>
                </a:lnTo>
                <a:lnTo>
                  <a:pt x="28575" y="85724"/>
                </a:lnTo>
                <a:lnTo>
                  <a:pt x="28575" y="71500"/>
                </a:lnTo>
                <a:lnTo>
                  <a:pt x="78623" y="71500"/>
                </a:lnTo>
                <a:lnTo>
                  <a:pt x="42926" y="0"/>
                </a:lnTo>
                <a:close/>
              </a:path>
              <a:path w="85725" h="749300">
                <a:moveTo>
                  <a:pt x="78623" y="71500"/>
                </a:moveTo>
                <a:lnTo>
                  <a:pt x="57150" y="71500"/>
                </a:lnTo>
                <a:lnTo>
                  <a:pt x="57150" y="85724"/>
                </a:lnTo>
                <a:lnTo>
                  <a:pt x="85725" y="85724"/>
                </a:lnTo>
                <a:lnTo>
                  <a:pt x="78623" y="715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357564" y="4600549"/>
          <a:ext cx="5105400" cy="612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8305">
                <a:tc rowSpan="2">
                  <a:txBody>
                    <a:bodyPr/>
                    <a:lstStyle/>
                    <a:p>
                      <a:pPr marL="231140">
                        <a:lnSpc>
                          <a:spcPts val="225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secure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223520">
                        <a:lnSpc>
                          <a:spcPts val="228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sender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0795" algn="ctr">
                        <a:lnSpc>
                          <a:spcPts val="225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secure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10795" algn="ctr">
                        <a:lnSpc>
                          <a:spcPts val="228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receiver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8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1828926" y="4834890"/>
            <a:ext cx="533400" cy="85725"/>
          </a:xfrm>
          <a:custGeom>
            <a:avLst/>
            <a:gdLst/>
            <a:ahLst/>
            <a:cxnLst/>
            <a:rect l="l" t="t" r="r" b="b"/>
            <a:pathLst>
              <a:path w="533400" h="85725">
                <a:moveTo>
                  <a:pt x="447675" y="0"/>
                </a:moveTo>
                <a:lnTo>
                  <a:pt x="447675" y="85725"/>
                </a:lnTo>
                <a:lnTo>
                  <a:pt x="504740" y="57150"/>
                </a:lnTo>
                <a:lnTo>
                  <a:pt x="461898" y="57150"/>
                </a:lnTo>
                <a:lnTo>
                  <a:pt x="461898" y="28575"/>
                </a:lnTo>
                <a:lnTo>
                  <a:pt x="504909" y="28575"/>
                </a:lnTo>
                <a:lnTo>
                  <a:pt x="447675" y="0"/>
                </a:lnTo>
                <a:close/>
              </a:path>
              <a:path w="533400" h="85725">
                <a:moveTo>
                  <a:pt x="4476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447675" y="57150"/>
                </a:lnTo>
                <a:lnTo>
                  <a:pt x="447675" y="28575"/>
                </a:lnTo>
                <a:close/>
              </a:path>
              <a:path w="533400" h="85725">
                <a:moveTo>
                  <a:pt x="504909" y="28575"/>
                </a:moveTo>
                <a:lnTo>
                  <a:pt x="461898" y="28575"/>
                </a:lnTo>
                <a:lnTo>
                  <a:pt x="461898" y="57150"/>
                </a:lnTo>
                <a:lnTo>
                  <a:pt x="504740" y="57150"/>
                </a:lnTo>
                <a:lnTo>
                  <a:pt x="533400" y="42799"/>
                </a:lnTo>
                <a:lnTo>
                  <a:pt x="504909" y="2857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86001" y="4877689"/>
            <a:ext cx="85725" cy="476884"/>
          </a:xfrm>
          <a:custGeom>
            <a:avLst/>
            <a:gdLst/>
            <a:ahLst/>
            <a:cxnLst/>
            <a:rect l="l" t="t" r="r" b="b"/>
            <a:pathLst>
              <a:path w="85725" h="476885">
                <a:moveTo>
                  <a:pt x="28575" y="390906"/>
                </a:moveTo>
                <a:lnTo>
                  <a:pt x="0" y="390906"/>
                </a:lnTo>
                <a:lnTo>
                  <a:pt x="42926" y="476631"/>
                </a:lnTo>
                <a:lnTo>
                  <a:pt x="78560" y="405257"/>
                </a:lnTo>
                <a:lnTo>
                  <a:pt x="28575" y="405257"/>
                </a:lnTo>
                <a:lnTo>
                  <a:pt x="28575" y="390906"/>
                </a:lnTo>
                <a:close/>
              </a:path>
              <a:path w="85725" h="476885">
                <a:moveTo>
                  <a:pt x="57150" y="0"/>
                </a:moveTo>
                <a:lnTo>
                  <a:pt x="28575" y="0"/>
                </a:lnTo>
                <a:lnTo>
                  <a:pt x="28575" y="405257"/>
                </a:lnTo>
                <a:lnTo>
                  <a:pt x="57150" y="405257"/>
                </a:lnTo>
                <a:lnTo>
                  <a:pt x="57150" y="0"/>
                </a:lnTo>
                <a:close/>
              </a:path>
              <a:path w="85725" h="476885">
                <a:moveTo>
                  <a:pt x="85725" y="390906"/>
                </a:moveTo>
                <a:lnTo>
                  <a:pt x="57150" y="390906"/>
                </a:lnTo>
                <a:lnTo>
                  <a:pt x="57150" y="405257"/>
                </a:lnTo>
                <a:lnTo>
                  <a:pt x="78560" y="405257"/>
                </a:lnTo>
                <a:lnTo>
                  <a:pt x="85725" y="39090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68107" y="4893055"/>
            <a:ext cx="533400" cy="85725"/>
          </a:xfrm>
          <a:custGeom>
            <a:avLst/>
            <a:gdLst/>
            <a:ahLst/>
            <a:cxnLst/>
            <a:rect l="l" t="t" r="r" b="b"/>
            <a:pathLst>
              <a:path w="533400" h="85725">
                <a:moveTo>
                  <a:pt x="85725" y="0"/>
                </a:moveTo>
                <a:lnTo>
                  <a:pt x="0" y="42799"/>
                </a:lnTo>
                <a:lnTo>
                  <a:pt x="85725" y="85725"/>
                </a:lnTo>
                <a:lnTo>
                  <a:pt x="85725" y="57150"/>
                </a:lnTo>
                <a:lnTo>
                  <a:pt x="71374" y="57150"/>
                </a:lnTo>
                <a:lnTo>
                  <a:pt x="71374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533400" h="85725">
                <a:moveTo>
                  <a:pt x="85725" y="28575"/>
                </a:moveTo>
                <a:lnTo>
                  <a:pt x="71374" y="28575"/>
                </a:lnTo>
                <a:lnTo>
                  <a:pt x="71374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533400" h="85725">
                <a:moveTo>
                  <a:pt x="533400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533400" y="57150"/>
                </a:lnTo>
                <a:lnTo>
                  <a:pt x="533400" y="2857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81653" y="4766690"/>
            <a:ext cx="2667635" cy="85725"/>
          </a:xfrm>
          <a:custGeom>
            <a:avLst/>
            <a:gdLst/>
            <a:ahLst/>
            <a:cxnLst/>
            <a:rect l="l" t="t" r="r" b="b"/>
            <a:pathLst>
              <a:path w="2667635" h="85725">
                <a:moveTo>
                  <a:pt x="85725" y="0"/>
                </a:moveTo>
                <a:lnTo>
                  <a:pt x="0" y="42925"/>
                </a:lnTo>
                <a:lnTo>
                  <a:pt x="85725" y="85724"/>
                </a:lnTo>
                <a:lnTo>
                  <a:pt x="85725" y="57149"/>
                </a:lnTo>
                <a:lnTo>
                  <a:pt x="71374" y="57149"/>
                </a:lnTo>
                <a:lnTo>
                  <a:pt x="71374" y="28574"/>
                </a:lnTo>
                <a:lnTo>
                  <a:pt x="85725" y="28574"/>
                </a:lnTo>
                <a:lnTo>
                  <a:pt x="85725" y="0"/>
                </a:lnTo>
                <a:close/>
              </a:path>
              <a:path w="2667635" h="85725">
                <a:moveTo>
                  <a:pt x="2581402" y="0"/>
                </a:moveTo>
                <a:lnTo>
                  <a:pt x="2581402" y="85724"/>
                </a:lnTo>
                <a:lnTo>
                  <a:pt x="2638636" y="57149"/>
                </a:lnTo>
                <a:lnTo>
                  <a:pt x="2595753" y="57149"/>
                </a:lnTo>
                <a:lnTo>
                  <a:pt x="2595753" y="28574"/>
                </a:lnTo>
                <a:lnTo>
                  <a:pt x="2638467" y="28574"/>
                </a:lnTo>
                <a:lnTo>
                  <a:pt x="2581402" y="0"/>
                </a:lnTo>
                <a:close/>
              </a:path>
              <a:path w="2667635" h="85725">
                <a:moveTo>
                  <a:pt x="85725" y="28574"/>
                </a:moveTo>
                <a:lnTo>
                  <a:pt x="71374" y="28574"/>
                </a:lnTo>
                <a:lnTo>
                  <a:pt x="71374" y="57149"/>
                </a:lnTo>
                <a:lnTo>
                  <a:pt x="85725" y="57149"/>
                </a:lnTo>
                <a:lnTo>
                  <a:pt x="85725" y="28574"/>
                </a:lnTo>
                <a:close/>
              </a:path>
              <a:path w="2667635" h="85725">
                <a:moveTo>
                  <a:pt x="2581402" y="28574"/>
                </a:moveTo>
                <a:lnTo>
                  <a:pt x="85725" y="28574"/>
                </a:lnTo>
                <a:lnTo>
                  <a:pt x="85725" y="57149"/>
                </a:lnTo>
                <a:lnTo>
                  <a:pt x="2581402" y="57149"/>
                </a:lnTo>
                <a:lnTo>
                  <a:pt x="2581402" y="28574"/>
                </a:lnTo>
                <a:close/>
              </a:path>
              <a:path w="2667635" h="85725">
                <a:moveTo>
                  <a:pt x="2638467" y="28574"/>
                </a:moveTo>
                <a:lnTo>
                  <a:pt x="2595753" y="28574"/>
                </a:lnTo>
                <a:lnTo>
                  <a:pt x="2595753" y="57149"/>
                </a:lnTo>
                <a:lnTo>
                  <a:pt x="2638636" y="57149"/>
                </a:lnTo>
                <a:lnTo>
                  <a:pt x="2667127" y="42925"/>
                </a:lnTo>
                <a:lnTo>
                  <a:pt x="2638467" y="28574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7738" y="5217145"/>
            <a:ext cx="1435909" cy="12120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26642" y="4932679"/>
            <a:ext cx="4787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Bob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89628" y="5055870"/>
            <a:ext cx="2059939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System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resources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&amp;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services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24318" y="2616835"/>
            <a:ext cx="576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Al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161269" y="2766453"/>
            <a:ext cx="1403648" cy="14578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624318" y="5011292"/>
            <a:ext cx="146621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Alice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receive  Packet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7899" y="330149"/>
            <a:ext cx="28079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45" dirty="0">
                <a:solidFill>
                  <a:srgbClr val="0000FF"/>
                </a:solidFill>
              </a:rPr>
              <a:t>Non</a:t>
            </a:r>
            <a:r>
              <a:rPr sz="3200" spc="-245" dirty="0">
                <a:solidFill>
                  <a:srgbClr val="0000FF"/>
                </a:solidFill>
              </a:rPr>
              <a:t> </a:t>
            </a:r>
            <a:r>
              <a:rPr sz="3200" spc="-125" dirty="0">
                <a:solidFill>
                  <a:srgbClr val="0000FF"/>
                </a:solidFill>
              </a:rPr>
              <a:t>Repudiation</a:t>
            </a:r>
            <a:endParaRPr sz="3200"/>
          </a:p>
        </p:txBody>
      </p:sp>
      <p:sp>
        <p:nvSpPr>
          <p:cNvPr id="10" name="object 1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870"/>
              </a:spcBef>
            </a:pPr>
            <a:r>
              <a:rPr spc="-145" dirty="0"/>
              <a:t>he </a:t>
            </a:r>
            <a:r>
              <a:rPr spc="-125" dirty="0"/>
              <a:t>sent</a:t>
            </a:r>
            <a:r>
              <a:rPr spc="-215" dirty="0"/>
              <a:t> </a:t>
            </a:r>
            <a:r>
              <a:rPr spc="-70" dirty="0"/>
              <a:t>earlier</a:t>
            </a: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Clr>
                <a:srgbClr val="800080"/>
              </a:buClr>
              <a:buSzPct val="59375"/>
              <a:buChar char="•"/>
              <a:tabLst>
                <a:tab pos="354965" algn="l"/>
                <a:tab pos="355600" algn="l"/>
              </a:tabLst>
            </a:pPr>
            <a:r>
              <a:rPr spc="-195" dirty="0"/>
              <a:t>Receiver </a:t>
            </a:r>
            <a:r>
              <a:rPr spc="-105" dirty="0"/>
              <a:t>cannot </a:t>
            </a:r>
            <a:r>
              <a:rPr spc="-110" dirty="0"/>
              <a:t>claim </a:t>
            </a:r>
            <a:r>
              <a:rPr spc="25" dirty="0"/>
              <a:t>to </a:t>
            </a:r>
            <a:r>
              <a:rPr spc="-195" dirty="0"/>
              <a:t>have</a:t>
            </a:r>
            <a:r>
              <a:rPr spc="-509" dirty="0"/>
              <a:t> </a:t>
            </a:r>
            <a:r>
              <a:rPr spc="-135" dirty="0"/>
              <a:t>received  </a:t>
            </a:r>
            <a:r>
              <a:rPr spc="-35" dirty="0"/>
              <a:t>the </a:t>
            </a:r>
            <a:r>
              <a:rPr spc="-250" dirty="0"/>
              <a:t>message</a:t>
            </a:r>
            <a:r>
              <a:rPr spc="-310" dirty="0"/>
              <a:t> </a:t>
            </a:r>
            <a:r>
              <a:rPr spc="-125" dirty="0"/>
              <a:t>falsely</a:t>
            </a:r>
          </a:p>
        </p:txBody>
      </p:sp>
      <p:sp>
        <p:nvSpPr>
          <p:cNvPr id="3" name="object 3"/>
          <p:cNvSpPr/>
          <p:nvPr/>
        </p:nvSpPr>
        <p:spPr>
          <a:xfrm>
            <a:off x="366712" y="1080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300" y="108013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537" y="5302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0425" y="530288"/>
            <a:ext cx="3683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7075" y="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2140" y="845565"/>
            <a:ext cx="7720965" cy="2075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9685" indent="-342900">
              <a:lnSpc>
                <a:spcPct val="100000"/>
              </a:lnSpc>
              <a:spcBef>
                <a:spcPts val="105"/>
              </a:spcBef>
              <a:buClr>
                <a:srgbClr val="800080"/>
              </a:buClr>
              <a:buSzPct val="59375"/>
              <a:buChar char="•"/>
              <a:tabLst>
                <a:tab pos="354965" algn="l"/>
                <a:tab pos="355600" algn="l"/>
              </a:tabLst>
            </a:pPr>
            <a:r>
              <a:rPr sz="3200" spc="50" dirty="0">
                <a:latin typeface="Arial"/>
                <a:cs typeface="Arial"/>
              </a:rPr>
              <a:t>It </a:t>
            </a:r>
            <a:r>
              <a:rPr sz="3200" spc="-180" dirty="0">
                <a:latin typeface="Arial"/>
                <a:cs typeface="Arial"/>
              </a:rPr>
              <a:t>ensures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5" dirty="0">
                <a:latin typeface="Arial"/>
                <a:cs typeface="Arial"/>
              </a:rPr>
              <a:t>entity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05" dirty="0">
                <a:latin typeface="Arial"/>
                <a:cs typeface="Arial"/>
              </a:rPr>
              <a:t>dispute cannot</a:t>
            </a:r>
            <a:r>
              <a:rPr sz="3200" spc="-520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falsely  </a:t>
            </a:r>
            <a:r>
              <a:rPr sz="3200" spc="-155" dirty="0">
                <a:latin typeface="Arial"/>
                <a:cs typeface="Arial"/>
              </a:rPr>
              <a:t>deny </a:t>
            </a:r>
            <a:r>
              <a:rPr sz="3200" spc="-55" dirty="0">
                <a:latin typeface="Arial"/>
                <a:cs typeface="Arial"/>
              </a:rPr>
              <a:t>its</a:t>
            </a:r>
            <a:r>
              <a:rPr sz="3200" spc="-185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action.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lr>
                <a:srgbClr val="800080"/>
              </a:buClr>
              <a:buSzPct val="59375"/>
              <a:buChar char="•"/>
              <a:tabLst>
                <a:tab pos="354965" algn="l"/>
                <a:tab pos="355600" algn="l"/>
              </a:tabLst>
            </a:pPr>
            <a:r>
              <a:rPr sz="3200" spc="-145" dirty="0">
                <a:latin typeface="Arial"/>
                <a:cs typeface="Arial"/>
              </a:rPr>
              <a:t>Non </a:t>
            </a:r>
            <a:r>
              <a:rPr sz="3200" spc="-70" dirty="0">
                <a:latin typeface="Arial"/>
                <a:cs typeface="Arial"/>
              </a:rPr>
              <a:t>repudiation </a:t>
            </a:r>
            <a:r>
              <a:rPr sz="3200" spc="-150" dirty="0">
                <a:latin typeface="Arial"/>
                <a:cs typeface="Arial"/>
              </a:rPr>
              <a:t>service </a:t>
            </a:r>
            <a:r>
              <a:rPr sz="3200" spc="-120" dirty="0">
                <a:latin typeface="Arial"/>
                <a:cs typeface="Arial"/>
              </a:rPr>
              <a:t>prevents </a:t>
            </a:r>
            <a:r>
              <a:rPr sz="3200" spc="-40" dirty="0">
                <a:latin typeface="Arial"/>
                <a:cs typeface="Arial"/>
              </a:rPr>
              <a:t>the</a:t>
            </a:r>
            <a:r>
              <a:rPr sz="3200" spc="-370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sender  </a:t>
            </a:r>
            <a:r>
              <a:rPr sz="3200" spc="-35" dirty="0">
                <a:latin typeface="Arial"/>
                <a:cs typeface="Arial"/>
              </a:rPr>
              <a:t>from </a:t>
            </a:r>
            <a:r>
              <a:rPr sz="3200" spc="-140" dirty="0">
                <a:latin typeface="Arial"/>
                <a:cs typeface="Arial"/>
              </a:rPr>
              <a:t>denying </a:t>
            </a:r>
            <a:r>
              <a:rPr sz="3200" spc="-160" dirty="0">
                <a:latin typeface="Arial"/>
                <a:cs typeface="Arial"/>
              </a:rPr>
              <a:t>sending </a:t>
            </a:r>
            <a:r>
              <a:rPr sz="3200" spc="-245" dirty="0">
                <a:latin typeface="Arial"/>
                <a:cs typeface="Arial"/>
              </a:rPr>
              <a:t>a message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which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58328" y="4462907"/>
            <a:ext cx="85725" cy="675005"/>
          </a:xfrm>
          <a:custGeom>
            <a:avLst/>
            <a:gdLst/>
            <a:ahLst/>
            <a:cxnLst/>
            <a:rect l="l" t="t" r="r" b="b"/>
            <a:pathLst>
              <a:path w="85725" h="675004">
                <a:moveTo>
                  <a:pt x="57150" y="71501"/>
                </a:moveTo>
                <a:lnTo>
                  <a:pt x="28575" y="71501"/>
                </a:lnTo>
                <a:lnTo>
                  <a:pt x="28575" y="674751"/>
                </a:lnTo>
                <a:lnTo>
                  <a:pt x="57150" y="674751"/>
                </a:lnTo>
                <a:lnTo>
                  <a:pt x="57150" y="71501"/>
                </a:lnTo>
                <a:close/>
              </a:path>
              <a:path w="85725" h="675004">
                <a:moveTo>
                  <a:pt x="42799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501"/>
                </a:lnTo>
                <a:lnTo>
                  <a:pt x="78602" y="71501"/>
                </a:lnTo>
                <a:lnTo>
                  <a:pt x="42799" y="0"/>
                </a:lnTo>
                <a:close/>
              </a:path>
              <a:path w="85725" h="675004">
                <a:moveTo>
                  <a:pt x="78602" y="71501"/>
                </a:moveTo>
                <a:lnTo>
                  <a:pt x="57150" y="71501"/>
                </a:lnTo>
                <a:lnTo>
                  <a:pt x="57150" y="85725"/>
                </a:lnTo>
                <a:lnTo>
                  <a:pt x="85725" y="85725"/>
                </a:lnTo>
                <a:lnTo>
                  <a:pt x="78602" y="71501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357437" y="4826177"/>
          <a:ext cx="5105400" cy="551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665">
                <a:tc rowSpan="2">
                  <a:txBody>
                    <a:bodyPr/>
                    <a:lstStyle/>
                    <a:p>
                      <a:pPr marL="231140">
                        <a:lnSpc>
                          <a:spcPts val="201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secure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223520">
                        <a:lnSpc>
                          <a:spcPts val="224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sender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0160" algn="ctr">
                        <a:lnSpc>
                          <a:spcPts val="201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secure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10795" algn="ctr">
                        <a:lnSpc>
                          <a:spcPts val="224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receiver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1828800" y="5033517"/>
            <a:ext cx="533400" cy="85725"/>
          </a:xfrm>
          <a:custGeom>
            <a:avLst/>
            <a:gdLst/>
            <a:ahLst/>
            <a:cxnLst/>
            <a:rect l="l" t="t" r="r" b="b"/>
            <a:pathLst>
              <a:path w="533400" h="85725">
                <a:moveTo>
                  <a:pt x="447675" y="0"/>
                </a:moveTo>
                <a:lnTo>
                  <a:pt x="447675" y="85724"/>
                </a:lnTo>
                <a:lnTo>
                  <a:pt x="504740" y="57149"/>
                </a:lnTo>
                <a:lnTo>
                  <a:pt x="462026" y="57149"/>
                </a:lnTo>
                <a:lnTo>
                  <a:pt x="462026" y="28574"/>
                </a:lnTo>
                <a:lnTo>
                  <a:pt x="504909" y="28574"/>
                </a:lnTo>
                <a:lnTo>
                  <a:pt x="447675" y="0"/>
                </a:lnTo>
                <a:close/>
              </a:path>
              <a:path w="533400" h="85725">
                <a:moveTo>
                  <a:pt x="447675" y="28574"/>
                </a:moveTo>
                <a:lnTo>
                  <a:pt x="0" y="28574"/>
                </a:lnTo>
                <a:lnTo>
                  <a:pt x="0" y="57149"/>
                </a:lnTo>
                <a:lnTo>
                  <a:pt x="447675" y="57149"/>
                </a:lnTo>
                <a:lnTo>
                  <a:pt x="447675" y="28574"/>
                </a:lnTo>
                <a:close/>
              </a:path>
              <a:path w="533400" h="85725">
                <a:moveTo>
                  <a:pt x="504909" y="28574"/>
                </a:moveTo>
                <a:lnTo>
                  <a:pt x="462026" y="28574"/>
                </a:lnTo>
                <a:lnTo>
                  <a:pt x="462026" y="57149"/>
                </a:lnTo>
                <a:lnTo>
                  <a:pt x="504740" y="57149"/>
                </a:lnTo>
                <a:lnTo>
                  <a:pt x="533400" y="42798"/>
                </a:lnTo>
                <a:lnTo>
                  <a:pt x="504909" y="28574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86001" y="5076316"/>
            <a:ext cx="85725" cy="429895"/>
          </a:xfrm>
          <a:custGeom>
            <a:avLst/>
            <a:gdLst/>
            <a:ahLst/>
            <a:cxnLst/>
            <a:rect l="l" t="t" r="r" b="b"/>
            <a:pathLst>
              <a:path w="85725" h="429895">
                <a:moveTo>
                  <a:pt x="28575" y="343661"/>
                </a:moveTo>
                <a:lnTo>
                  <a:pt x="0" y="343661"/>
                </a:lnTo>
                <a:lnTo>
                  <a:pt x="42799" y="429386"/>
                </a:lnTo>
                <a:lnTo>
                  <a:pt x="78538" y="358012"/>
                </a:lnTo>
                <a:lnTo>
                  <a:pt x="28575" y="358012"/>
                </a:lnTo>
                <a:lnTo>
                  <a:pt x="28575" y="343661"/>
                </a:lnTo>
                <a:close/>
              </a:path>
              <a:path w="85725" h="429895">
                <a:moveTo>
                  <a:pt x="57150" y="0"/>
                </a:moveTo>
                <a:lnTo>
                  <a:pt x="28575" y="0"/>
                </a:lnTo>
                <a:lnTo>
                  <a:pt x="28575" y="358012"/>
                </a:lnTo>
                <a:lnTo>
                  <a:pt x="57150" y="358012"/>
                </a:lnTo>
                <a:lnTo>
                  <a:pt x="57150" y="0"/>
                </a:lnTo>
                <a:close/>
              </a:path>
              <a:path w="85725" h="429895">
                <a:moveTo>
                  <a:pt x="85724" y="343661"/>
                </a:moveTo>
                <a:lnTo>
                  <a:pt x="57150" y="343661"/>
                </a:lnTo>
                <a:lnTo>
                  <a:pt x="57150" y="358012"/>
                </a:lnTo>
                <a:lnTo>
                  <a:pt x="78538" y="358012"/>
                </a:lnTo>
                <a:lnTo>
                  <a:pt x="85724" y="343661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67727" y="5085841"/>
            <a:ext cx="533400" cy="85725"/>
          </a:xfrm>
          <a:custGeom>
            <a:avLst/>
            <a:gdLst/>
            <a:ahLst/>
            <a:cxnLst/>
            <a:rect l="l" t="t" r="r" b="b"/>
            <a:pathLst>
              <a:path w="533400" h="85725">
                <a:moveTo>
                  <a:pt x="85724" y="0"/>
                </a:moveTo>
                <a:lnTo>
                  <a:pt x="0" y="42925"/>
                </a:lnTo>
                <a:lnTo>
                  <a:pt x="85724" y="85724"/>
                </a:lnTo>
                <a:lnTo>
                  <a:pt x="85724" y="57149"/>
                </a:lnTo>
                <a:lnTo>
                  <a:pt x="71500" y="57149"/>
                </a:lnTo>
                <a:lnTo>
                  <a:pt x="71500" y="28574"/>
                </a:lnTo>
                <a:lnTo>
                  <a:pt x="85724" y="28574"/>
                </a:lnTo>
                <a:lnTo>
                  <a:pt x="85724" y="0"/>
                </a:lnTo>
                <a:close/>
              </a:path>
              <a:path w="533400" h="85725">
                <a:moveTo>
                  <a:pt x="85724" y="28574"/>
                </a:moveTo>
                <a:lnTo>
                  <a:pt x="71500" y="28574"/>
                </a:lnTo>
                <a:lnTo>
                  <a:pt x="71500" y="57149"/>
                </a:lnTo>
                <a:lnTo>
                  <a:pt x="85724" y="57149"/>
                </a:lnTo>
                <a:lnTo>
                  <a:pt x="85724" y="28574"/>
                </a:lnTo>
                <a:close/>
              </a:path>
              <a:path w="533400" h="85725">
                <a:moveTo>
                  <a:pt x="533399" y="28574"/>
                </a:moveTo>
                <a:lnTo>
                  <a:pt x="85724" y="28574"/>
                </a:lnTo>
                <a:lnTo>
                  <a:pt x="85724" y="57149"/>
                </a:lnTo>
                <a:lnTo>
                  <a:pt x="533399" y="57149"/>
                </a:lnTo>
                <a:lnTo>
                  <a:pt x="533399" y="28574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81527" y="4972177"/>
            <a:ext cx="2667000" cy="85725"/>
          </a:xfrm>
          <a:custGeom>
            <a:avLst/>
            <a:gdLst/>
            <a:ahLst/>
            <a:cxnLst/>
            <a:rect l="l" t="t" r="r" b="b"/>
            <a:pathLst>
              <a:path w="2667000" h="85725">
                <a:moveTo>
                  <a:pt x="85725" y="0"/>
                </a:moveTo>
                <a:lnTo>
                  <a:pt x="0" y="42799"/>
                </a:lnTo>
                <a:lnTo>
                  <a:pt x="85725" y="85725"/>
                </a:lnTo>
                <a:lnTo>
                  <a:pt x="85725" y="57150"/>
                </a:lnTo>
                <a:lnTo>
                  <a:pt x="71374" y="57150"/>
                </a:lnTo>
                <a:lnTo>
                  <a:pt x="71374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2667000" h="85725">
                <a:moveTo>
                  <a:pt x="2581275" y="0"/>
                </a:moveTo>
                <a:lnTo>
                  <a:pt x="2581275" y="85725"/>
                </a:lnTo>
                <a:lnTo>
                  <a:pt x="2638340" y="57150"/>
                </a:lnTo>
                <a:lnTo>
                  <a:pt x="2595626" y="57150"/>
                </a:lnTo>
                <a:lnTo>
                  <a:pt x="2595626" y="28575"/>
                </a:lnTo>
                <a:lnTo>
                  <a:pt x="2638509" y="28575"/>
                </a:lnTo>
                <a:lnTo>
                  <a:pt x="2581275" y="0"/>
                </a:lnTo>
                <a:close/>
              </a:path>
              <a:path w="2667000" h="85725">
                <a:moveTo>
                  <a:pt x="85725" y="28575"/>
                </a:moveTo>
                <a:lnTo>
                  <a:pt x="71374" y="28575"/>
                </a:lnTo>
                <a:lnTo>
                  <a:pt x="71374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2667000" h="85725">
                <a:moveTo>
                  <a:pt x="2581275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2581275" y="57150"/>
                </a:lnTo>
                <a:lnTo>
                  <a:pt x="2581275" y="28575"/>
                </a:lnTo>
                <a:close/>
              </a:path>
              <a:path w="2667000" h="85725">
                <a:moveTo>
                  <a:pt x="2638509" y="28575"/>
                </a:moveTo>
                <a:lnTo>
                  <a:pt x="2595626" y="28575"/>
                </a:lnTo>
                <a:lnTo>
                  <a:pt x="2595626" y="57150"/>
                </a:lnTo>
                <a:lnTo>
                  <a:pt x="2638340" y="57150"/>
                </a:lnTo>
                <a:lnTo>
                  <a:pt x="2667000" y="42799"/>
                </a:lnTo>
                <a:lnTo>
                  <a:pt x="2638509" y="2857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7881" y="5381637"/>
            <a:ext cx="1435516" cy="10923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26642" y="5128641"/>
            <a:ext cx="4787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Bob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89375" y="5239639"/>
            <a:ext cx="9182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ann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24064" y="3042361"/>
            <a:ext cx="5772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lice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160888" y="3174479"/>
            <a:ext cx="1403648" cy="13136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316216" y="5456326"/>
            <a:ext cx="180530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Alice </a:t>
            </a:r>
            <a:r>
              <a:rPr sz="2000" dirty="0">
                <a:latin typeface="Arial"/>
                <a:cs typeface="Arial"/>
              </a:rPr>
              <a:t>falsely  claim to have  received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packet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0425" y="5302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7075" y="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6587" y="1329372"/>
            <a:ext cx="6901180" cy="4199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081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0000FF"/>
                </a:solidFill>
                <a:latin typeface="Arial"/>
                <a:cs typeface="Arial"/>
              </a:rPr>
              <a:t>Key </a:t>
            </a:r>
            <a:r>
              <a:rPr sz="3600" spc="-220" dirty="0">
                <a:solidFill>
                  <a:srgbClr val="0000FF"/>
                </a:solidFill>
                <a:latin typeface="Arial"/>
                <a:cs typeface="Arial"/>
              </a:rPr>
              <a:t>Concepts </a:t>
            </a:r>
            <a:r>
              <a:rPr sz="3600" spc="-45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3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spc="-130" dirty="0">
                <a:solidFill>
                  <a:srgbClr val="0000FF"/>
                </a:solidFill>
                <a:latin typeface="Arial"/>
                <a:cs typeface="Arial"/>
              </a:rPr>
              <a:t>cryptography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800080"/>
              </a:buClr>
              <a:buSzPct val="5972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600" spc="-180" dirty="0">
                <a:latin typeface="Arial"/>
                <a:cs typeface="Arial"/>
              </a:rPr>
              <a:t>Cryptosystems</a:t>
            </a:r>
            <a:endParaRPr sz="3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70"/>
              </a:spcBef>
              <a:buClr>
                <a:srgbClr val="800080"/>
              </a:buClr>
              <a:buSzPct val="5972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600" spc="-130" dirty="0">
                <a:latin typeface="Arial"/>
                <a:cs typeface="Arial"/>
              </a:rPr>
              <a:t>Encryption </a:t>
            </a:r>
            <a:r>
              <a:rPr sz="3600" spc="55" dirty="0">
                <a:latin typeface="Arial"/>
                <a:cs typeface="Arial"/>
              </a:rPr>
              <a:t>&amp;</a:t>
            </a:r>
            <a:r>
              <a:rPr sz="3600" spc="-305" dirty="0">
                <a:latin typeface="Arial"/>
                <a:cs typeface="Arial"/>
              </a:rPr>
              <a:t> </a:t>
            </a:r>
            <a:r>
              <a:rPr sz="3600" spc="-85" dirty="0">
                <a:latin typeface="Arial"/>
                <a:cs typeface="Arial"/>
              </a:rPr>
              <a:t>decryption</a:t>
            </a:r>
            <a:endParaRPr sz="3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60"/>
              </a:spcBef>
              <a:buClr>
                <a:srgbClr val="800080"/>
              </a:buClr>
              <a:buSzPct val="5972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600" spc="-145" dirty="0">
                <a:latin typeface="Arial"/>
                <a:cs typeface="Arial"/>
              </a:rPr>
              <a:t>Cryptography</a:t>
            </a:r>
            <a:endParaRPr sz="3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70"/>
              </a:spcBef>
              <a:buClr>
                <a:srgbClr val="800080"/>
              </a:buClr>
              <a:buSzPct val="5972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600" spc="-140" dirty="0">
                <a:latin typeface="Arial"/>
                <a:cs typeface="Arial"/>
              </a:rPr>
              <a:t>Crypto</a:t>
            </a:r>
            <a:r>
              <a:rPr sz="3600" spc="-235" dirty="0">
                <a:latin typeface="Arial"/>
                <a:cs typeface="Arial"/>
              </a:rPr>
              <a:t> </a:t>
            </a:r>
            <a:r>
              <a:rPr sz="3600" spc="-195" dirty="0">
                <a:latin typeface="Arial"/>
                <a:cs typeface="Arial"/>
              </a:rPr>
              <a:t>analysis</a:t>
            </a:r>
            <a:endParaRPr sz="3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60"/>
              </a:spcBef>
              <a:buClr>
                <a:srgbClr val="800080"/>
              </a:buClr>
              <a:buSzPct val="5972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600" spc="-140" dirty="0">
                <a:latin typeface="Arial"/>
                <a:cs typeface="Arial"/>
              </a:rPr>
              <a:t>Cryptology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787" y="1402080"/>
            <a:ext cx="398621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434" dirty="0">
                <a:solidFill>
                  <a:srgbClr val="0000FF"/>
                </a:solidFill>
              </a:rPr>
              <a:t>C</a:t>
            </a:r>
            <a:r>
              <a:rPr sz="4400" b="1" spc="-190" dirty="0">
                <a:solidFill>
                  <a:srgbClr val="0000FF"/>
                </a:solidFill>
              </a:rPr>
              <a:t>r</a:t>
            </a:r>
            <a:r>
              <a:rPr sz="4400" b="1" spc="-30" dirty="0">
                <a:solidFill>
                  <a:srgbClr val="0000FF"/>
                </a:solidFill>
              </a:rPr>
              <a:t>yp</a:t>
            </a:r>
            <a:r>
              <a:rPr sz="4400" b="1" spc="-70" dirty="0">
                <a:solidFill>
                  <a:srgbClr val="0000FF"/>
                </a:solidFill>
              </a:rPr>
              <a:t>t</a:t>
            </a:r>
            <a:r>
              <a:rPr sz="4400" b="1" spc="-265" dirty="0">
                <a:solidFill>
                  <a:srgbClr val="0000FF"/>
                </a:solidFill>
              </a:rPr>
              <a:t>o</a:t>
            </a:r>
            <a:r>
              <a:rPr sz="4400" b="1" spc="-305" dirty="0">
                <a:solidFill>
                  <a:srgbClr val="0000FF"/>
                </a:solidFill>
              </a:rPr>
              <a:t>s</a:t>
            </a:r>
            <a:r>
              <a:rPr sz="4400" b="1" spc="-165" dirty="0">
                <a:solidFill>
                  <a:srgbClr val="0000FF"/>
                </a:solidFill>
              </a:rPr>
              <a:t>y</a:t>
            </a:r>
            <a:r>
              <a:rPr sz="4400" b="1" spc="160" dirty="0">
                <a:solidFill>
                  <a:srgbClr val="0000FF"/>
                </a:solidFill>
              </a:rPr>
              <a:t>t</a:t>
            </a:r>
            <a:r>
              <a:rPr sz="4400" b="1" spc="-245" dirty="0">
                <a:solidFill>
                  <a:srgbClr val="0000FF"/>
                </a:solidFill>
              </a:rPr>
              <a:t>ems</a:t>
            </a:r>
          </a:p>
        </p:txBody>
      </p:sp>
      <p:sp>
        <p:nvSpPr>
          <p:cNvPr id="3" name="object 3"/>
          <p:cNvSpPr/>
          <p:nvPr/>
        </p:nvSpPr>
        <p:spPr>
          <a:xfrm>
            <a:off x="366712" y="1080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300" y="108013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537" y="5302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0425" y="530288"/>
            <a:ext cx="3683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7075" y="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6712" y="2667000"/>
            <a:ext cx="7978775" cy="2842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  <a:tab pos="5830570" algn="l"/>
              </a:tabLst>
            </a:pPr>
            <a:r>
              <a:rPr sz="2800" spc="-5" dirty="0">
                <a:latin typeface="Arial"/>
                <a:cs typeface="Arial"/>
              </a:rPr>
              <a:t>Crypto system or a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cipher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system	</a:t>
            </a:r>
            <a:r>
              <a:rPr sz="2800" spc="-5" dirty="0">
                <a:latin typeface="Arial"/>
                <a:cs typeface="Arial"/>
              </a:rPr>
              <a:t>is the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method  of </a:t>
            </a:r>
            <a:r>
              <a:rPr sz="2800" dirty="0">
                <a:latin typeface="Arial"/>
                <a:cs typeface="Arial"/>
              </a:rPr>
              <a:t>disguising messages so </a:t>
            </a:r>
            <a:r>
              <a:rPr sz="2800" spc="-5" dirty="0">
                <a:latin typeface="Arial"/>
                <a:cs typeface="Arial"/>
              </a:rPr>
              <a:t>that only </a:t>
            </a:r>
            <a:r>
              <a:rPr sz="2800" dirty="0">
                <a:latin typeface="Arial"/>
                <a:cs typeface="Arial"/>
              </a:rPr>
              <a:t>certain  </a:t>
            </a:r>
            <a:r>
              <a:rPr sz="2800" spc="-5" dirty="0">
                <a:latin typeface="Arial"/>
                <a:cs typeface="Arial"/>
              </a:rPr>
              <a:t>people can see </a:t>
            </a:r>
            <a:r>
              <a:rPr sz="2800" dirty="0">
                <a:latin typeface="Arial"/>
                <a:cs typeface="Arial"/>
              </a:rPr>
              <a:t>through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dirty="0">
                <a:latin typeface="Arial"/>
                <a:cs typeface="Arial"/>
              </a:rPr>
              <a:t> disguise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original message is called the </a:t>
            </a:r>
            <a:r>
              <a:rPr sz="2800" b="1" i="1" spc="-5" dirty="0">
                <a:latin typeface="Arial"/>
                <a:cs typeface="Arial"/>
              </a:rPr>
              <a:t>plain</a:t>
            </a:r>
            <a:r>
              <a:rPr sz="2800" b="1" i="1" spc="120" dirty="0">
                <a:latin typeface="Arial"/>
                <a:cs typeface="Arial"/>
              </a:rPr>
              <a:t> </a:t>
            </a:r>
            <a:r>
              <a:rPr sz="2800" b="1" i="1" dirty="0">
                <a:latin typeface="Arial"/>
                <a:cs typeface="Arial"/>
              </a:rPr>
              <a:t>text</a:t>
            </a:r>
            <a:r>
              <a:rPr sz="2800" b="1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disguised </a:t>
            </a:r>
            <a:r>
              <a:rPr sz="2800" spc="-5" dirty="0">
                <a:latin typeface="Arial"/>
                <a:cs typeface="Arial"/>
              </a:rPr>
              <a:t>message is </a:t>
            </a:r>
            <a:r>
              <a:rPr sz="2800" dirty="0">
                <a:latin typeface="Arial"/>
                <a:cs typeface="Arial"/>
              </a:rPr>
              <a:t>called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b="1" i="1" spc="-5" dirty="0">
                <a:latin typeface="Arial"/>
                <a:cs typeface="Arial"/>
              </a:rPr>
              <a:t>cipher</a:t>
            </a:r>
            <a:r>
              <a:rPr sz="2800" b="1" i="1" spc="80" dirty="0">
                <a:latin typeface="Arial"/>
                <a:cs typeface="Arial"/>
              </a:rPr>
              <a:t> </a:t>
            </a:r>
            <a:r>
              <a:rPr sz="2800" b="1" i="1" dirty="0">
                <a:latin typeface="Arial"/>
                <a:cs typeface="Arial"/>
              </a:rPr>
              <a:t>text</a:t>
            </a:r>
            <a:r>
              <a:rPr sz="2800" dirty="0">
                <a:latin typeface="Arial"/>
                <a:cs typeface="Arial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message is </a:t>
            </a:r>
            <a:r>
              <a:rPr sz="2800" dirty="0">
                <a:latin typeface="Arial"/>
                <a:cs typeface="Arial"/>
              </a:rPr>
              <a:t>disguised using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b="1" i="1" spc="-10" dirty="0">
                <a:latin typeface="Arial"/>
                <a:cs typeface="Arial"/>
              </a:rPr>
              <a:t>ENCRYPTION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1085372"/>
            <a:ext cx="38861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434" dirty="0">
                <a:solidFill>
                  <a:srgbClr val="0000FF"/>
                </a:solidFill>
              </a:rPr>
              <a:t>C</a:t>
            </a:r>
            <a:r>
              <a:rPr sz="4400" b="1" spc="-190" dirty="0">
                <a:solidFill>
                  <a:srgbClr val="0000FF"/>
                </a:solidFill>
              </a:rPr>
              <a:t>r</a:t>
            </a:r>
            <a:r>
              <a:rPr sz="4400" b="1" spc="-30" dirty="0">
                <a:solidFill>
                  <a:srgbClr val="0000FF"/>
                </a:solidFill>
              </a:rPr>
              <a:t>yp</a:t>
            </a:r>
            <a:r>
              <a:rPr sz="4400" b="1" spc="-70" dirty="0">
                <a:solidFill>
                  <a:srgbClr val="0000FF"/>
                </a:solidFill>
              </a:rPr>
              <a:t>t</a:t>
            </a:r>
            <a:r>
              <a:rPr sz="4400" b="1" spc="-265" dirty="0">
                <a:solidFill>
                  <a:srgbClr val="0000FF"/>
                </a:solidFill>
              </a:rPr>
              <a:t>o</a:t>
            </a:r>
            <a:r>
              <a:rPr sz="4400" b="1" spc="-305" dirty="0">
                <a:solidFill>
                  <a:srgbClr val="0000FF"/>
                </a:solidFill>
              </a:rPr>
              <a:t>s</a:t>
            </a:r>
            <a:r>
              <a:rPr sz="4400" b="1" spc="-165" dirty="0">
                <a:solidFill>
                  <a:srgbClr val="0000FF"/>
                </a:solidFill>
              </a:rPr>
              <a:t>y</a:t>
            </a:r>
            <a:r>
              <a:rPr sz="4400" b="1" spc="160" dirty="0">
                <a:solidFill>
                  <a:srgbClr val="0000FF"/>
                </a:solidFill>
              </a:rPr>
              <a:t>t</a:t>
            </a:r>
            <a:r>
              <a:rPr sz="4400" b="1" spc="-245" dirty="0">
                <a:solidFill>
                  <a:srgbClr val="0000FF"/>
                </a:solidFill>
              </a:rPr>
              <a:t>ems</a:t>
            </a:r>
          </a:p>
        </p:txBody>
      </p:sp>
      <p:sp>
        <p:nvSpPr>
          <p:cNvPr id="3" name="object 3"/>
          <p:cNvSpPr/>
          <p:nvPr/>
        </p:nvSpPr>
        <p:spPr>
          <a:xfrm>
            <a:off x="366712" y="1080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300" y="108013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537" y="5302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0425" y="530288"/>
            <a:ext cx="3683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7075" y="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6712" y="1981200"/>
            <a:ext cx="8004809" cy="3183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message is </a:t>
            </a:r>
            <a:r>
              <a:rPr sz="2800" dirty="0">
                <a:latin typeface="Arial"/>
                <a:cs typeface="Arial"/>
              </a:rPr>
              <a:t>received </a:t>
            </a:r>
            <a:r>
              <a:rPr sz="2800" spc="-5" dirty="0">
                <a:latin typeface="Arial"/>
                <a:cs typeface="Arial"/>
              </a:rPr>
              <a:t>on the receiver </a:t>
            </a:r>
            <a:r>
              <a:rPr sz="2800" dirty="0">
                <a:latin typeface="Arial"/>
                <a:cs typeface="Arial"/>
              </a:rPr>
              <a:t>side by  </a:t>
            </a:r>
            <a:r>
              <a:rPr sz="2800" spc="-5" dirty="0">
                <a:latin typeface="Arial"/>
                <a:cs typeface="Arial"/>
              </a:rPr>
              <a:t>means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b="1" i="1" spc="-10" dirty="0">
                <a:latin typeface="Arial"/>
                <a:cs typeface="Arial"/>
              </a:rPr>
              <a:t>DECRYPTION</a:t>
            </a:r>
            <a:endParaRPr sz="2800" dirty="0">
              <a:latin typeface="Arial"/>
              <a:cs typeface="Arial"/>
            </a:endParaRPr>
          </a:p>
          <a:p>
            <a:pPr marL="355600" marR="120650" indent="-342900">
              <a:lnSpc>
                <a:spcPct val="100000"/>
              </a:lnSpc>
              <a:spcBef>
                <a:spcPts val="675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people who are </a:t>
            </a:r>
            <a:r>
              <a:rPr sz="2800" dirty="0">
                <a:latin typeface="Arial"/>
                <a:cs typeface="Arial"/>
              </a:rPr>
              <a:t>supposed to be able to see  through </a:t>
            </a:r>
            <a:r>
              <a:rPr sz="2800" spc="-5" dirty="0">
                <a:latin typeface="Arial"/>
                <a:cs typeface="Arial"/>
              </a:rPr>
              <a:t>the disguise </a:t>
            </a:r>
            <a:r>
              <a:rPr sz="2800" dirty="0">
                <a:latin typeface="Arial"/>
                <a:cs typeface="Arial"/>
              </a:rPr>
              <a:t>are called </a:t>
            </a:r>
            <a:r>
              <a:rPr sz="2800" b="1" i="1" spc="-5" dirty="0">
                <a:latin typeface="Arial"/>
                <a:cs typeface="Arial"/>
              </a:rPr>
              <a:t>recipients</a:t>
            </a:r>
            <a:r>
              <a:rPr sz="2800" b="1" i="1" spc="9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355600" marR="198755" indent="-342900">
              <a:lnSpc>
                <a:spcPct val="100000"/>
              </a:lnSpc>
              <a:spcBef>
                <a:spcPts val="675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people </a:t>
            </a:r>
            <a:r>
              <a:rPr sz="2800" spc="-5" dirty="0">
                <a:latin typeface="Arial"/>
                <a:cs typeface="Arial"/>
              </a:rPr>
              <a:t>who are </a:t>
            </a:r>
            <a:r>
              <a:rPr sz="2800" dirty="0">
                <a:latin typeface="Arial"/>
                <a:cs typeface="Arial"/>
              </a:rPr>
              <a:t>not supposed </a:t>
            </a:r>
            <a:r>
              <a:rPr sz="2800" spc="-5" dirty="0">
                <a:latin typeface="Arial"/>
                <a:cs typeface="Arial"/>
              </a:rPr>
              <a:t>to be </a:t>
            </a:r>
            <a:r>
              <a:rPr sz="2800" dirty="0">
                <a:latin typeface="Arial"/>
                <a:cs typeface="Arial"/>
              </a:rPr>
              <a:t>able </a:t>
            </a:r>
            <a:r>
              <a:rPr sz="2800" spc="-5" dirty="0">
                <a:latin typeface="Arial"/>
                <a:cs typeface="Arial"/>
              </a:rPr>
              <a:t>to  see through the </a:t>
            </a:r>
            <a:r>
              <a:rPr sz="2800" dirty="0">
                <a:latin typeface="Arial"/>
                <a:cs typeface="Arial"/>
              </a:rPr>
              <a:t>disguise are called </a:t>
            </a:r>
            <a:r>
              <a:rPr sz="2800" b="1" i="1" spc="-5" dirty="0">
                <a:latin typeface="Arial"/>
                <a:cs typeface="Arial"/>
              </a:rPr>
              <a:t>enemies ,  opponents ,interlopers or third</a:t>
            </a:r>
            <a:r>
              <a:rPr sz="2800" b="1" i="1" spc="65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parties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0425" y="5302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7075" y="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44575" y="858311"/>
            <a:ext cx="7908290" cy="533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-400" dirty="0">
                <a:latin typeface="Arial"/>
                <a:cs typeface="Arial"/>
              </a:rPr>
              <a:t>             </a:t>
            </a:r>
            <a:r>
              <a:rPr lang="en-US" sz="3000" b="1" spc="-400" dirty="0">
                <a:latin typeface="Arial"/>
                <a:cs typeface="Arial"/>
              </a:rPr>
              <a:t>ENCRYPTION :</a:t>
            </a:r>
            <a:endParaRPr sz="3000" b="1" dirty="0">
              <a:latin typeface="Arial"/>
              <a:cs typeface="Arial"/>
            </a:endParaRPr>
          </a:p>
          <a:p>
            <a:pPr marL="354965" marR="746760" indent="-342265">
              <a:lnSpc>
                <a:spcPts val="2880"/>
              </a:lnSpc>
              <a:spcBef>
                <a:spcPts val="69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10" dirty="0">
                <a:latin typeface="Arial"/>
                <a:cs typeface="Arial"/>
              </a:rPr>
              <a:t>Encryption </a:t>
            </a:r>
            <a:r>
              <a:rPr sz="3000" spc="-190" dirty="0">
                <a:latin typeface="Arial"/>
                <a:cs typeface="Arial"/>
              </a:rPr>
              <a:t>means </a:t>
            </a:r>
            <a:r>
              <a:rPr sz="3000" spc="-180" dirty="0">
                <a:latin typeface="Arial"/>
                <a:cs typeface="Arial"/>
              </a:rPr>
              <a:t>any </a:t>
            </a:r>
            <a:r>
              <a:rPr sz="3000" b="1" spc="-195" dirty="0">
                <a:solidFill>
                  <a:srgbClr val="800080"/>
                </a:solidFill>
                <a:latin typeface="Trebuchet MS"/>
                <a:cs typeface="Trebuchet MS"/>
              </a:rPr>
              <a:t>procedure </a:t>
            </a:r>
            <a:r>
              <a:rPr sz="3000" b="1" spc="-130" dirty="0">
                <a:latin typeface="Trebuchet MS"/>
                <a:cs typeface="Trebuchet MS"/>
              </a:rPr>
              <a:t>to</a:t>
            </a:r>
            <a:r>
              <a:rPr sz="3000" b="1" spc="-285" dirty="0">
                <a:latin typeface="Trebuchet MS"/>
                <a:cs typeface="Trebuchet MS"/>
              </a:rPr>
              <a:t> </a:t>
            </a:r>
            <a:r>
              <a:rPr sz="3000" spc="-90" dirty="0">
                <a:latin typeface="Arial"/>
                <a:cs typeface="Arial"/>
              </a:rPr>
              <a:t>convert  </a:t>
            </a:r>
            <a:r>
              <a:rPr sz="3000" spc="-80" dirty="0">
                <a:latin typeface="Arial"/>
                <a:cs typeface="Arial"/>
              </a:rPr>
              <a:t>plain </a:t>
            </a:r>
            <a:r>
              <a:rPr sz="3000" spc="-35" dirty="0">
                <a:latin typeface="Arial"/>
                <a:cs typeface="Arial"/>
              </a:rPr>
              <a:t>text </a:t>
            </a:r>
            <a:r>
              <a:rPr sz="3000" spc="-15" dirty="0">
                <a:latin typeface="Arial"/>
                <a:cs typeface="Arial"/>
              </a:rPr>
              <a:t>into </a:t>
            </a:r>
            <a:r>
              <a:rPr sz="3000" spc="-90" dirty="0">
                <a:latin typeface="Arial"/>
                <a:cs typeface="Arial"/>
              </a:rPr>
              <a:t>cipher </a:t>
            </a:r>
            <a:r>
              <a:rPr sz="3000" spc="-30" dirty="0">
                <a:latin typeface="Arial"/>
                <a:cs typeface="Arial"/>
              </a:rPr>
              <a:t>text</a:t>
            </a:r>
            <a:r>
              <a:rPr sz="3000" spc="-625" dirty="0">
                <a:latin typeface="Arial"/>
                <a:cs typeface="Arial"/>
              </a:rPr>
              <a:t> </a:t>
            </a:r>
            <a:r>
              <a:rPr sz="3000" spc="-80" dirty="0">
                <a:latin typeface="Arial"/>
                <a:cs typeface="Arial"/>
              </a:rPr>
              <a:t>.</a:t>
            </a:r>
            <a:endParaRPr sz="3000" dirty="0">
              <a:latin typeface="Arial"/>
              <a:cs typeface="Arial"/>
            </a:endParaRPr>
          </a:p>
          <a:p>
            <a:pPr marL="354965" marR="373380" indent="-342265">
              <a:lnSpc>
                <a:spcPct val="80000"/>
              </a:lnSpc>
              <a:spcBef>
                <a:spcPts val="745"/>
              </a:spcBef>
              <a:buChar char="•"/>
              <a:tabLst>
                <a:tab pos="354965" algn="l"/>
                <a:tab pos="355600" algn="l"/>
                <a:tab pos="2033270" algn="l"/>
              </a:tabLst>
            </a:pPr>
            <a:r>
              <a:rPr sz="3000" spc="-150" dirty="0">
                <a:latin typeface="Arial"/>
                <a:cs typeface="Arial"/>
              </a:rPr>
              <a:t>Procedure </a:t>
            </a:r>
            <a:r>
              <a:rPr sz="3000" spc="-155" dirty="0">
                <a:latin typeface="Arial"/>
                <a:cs typeface="Arial"/>
              </a:rPr>
              <a:t>is </a:t>
            </a:r>
            <a:r>
              <a:rPr sz="3000" spc="-130" dirty="0">
                <a:latin typeface="Arial"/>
                <a:cs typeface="Arial"/>
              </a:rPr>
              <a:t>usually </a:t>
            </a:r>
            <a:r>
              <a:rPr sz="3000" spc="-235" dirty="0">
                <a:latin typeface="Arial"/>
                <a:cs typeface="Arial"/>
              </a:rPr>
              <a:t>a </a:t>
            </a:r>
            <a:r>
              <a:rPr sz="3000" spc="-75" dirty="0">
                <a:latin typeface="Arial"/>
                <a:cs typeface="Arial"/>
              </a:rPr>
              <a:t>whole collection </a:t>
            </a:r>
            <a:r>
              <a:rPr sz="3000" spc="-10" dirty="0">
                <a:latin typeface="Arial"/>
                <a:cs typeface="Arial"/>
              </a:rPr>
              <a:t>of  </a:t>
            </a:r>
            <a:r>
              <a:rPr sz="3000" spc="-90" dirty="0">
                <a:latin typeface="Arial"/>
                <a:cs typeface="Arial"/>
              </a:rPr>
              <a:t>algorithms. </a:t>
            </a:r>
            <a:r>
              <a:rPr sz="3000" spc="-220" dirty="0">
                <a:latin typeface="Arial"/>
                <a:cs typeface="Arial"/>
              </a:rPr>
              <a:t>The </a:t>
            </a:r>
            <a:r>
              <a:rPr sz="3000" spc="-90" dirty="0">
                <a:latin typeface="Arial"/>
                <a:cs typeface="Arial"/>
              </a:rPr>
              <a:t>algorithms </a:t>
            </a:r>
            <a:r>
              <a:rPr sz="3000" spc="-135" dirty="0">
                <a:latin typeface="Arial"/>
                <a:cs typeface="Arial"/>
              </a:rPr>
              <a:t>are </a:t>
            </a:r>
            <a:r>
              <a:rPr sz="3000" spc="-110" dirty="0">
                <a:latin typeface="Arial"/>
                <a:cs typeface="Arial"/>
              </a:rPr>
              <a:t>labeled </a:t>
            </a:r>
            <a:r>
              <a:rPr sz="3000" spc="-35" dirty="0">
                <a:latin typeface="Arial"/>
                <a:cs typeface="Arial"/>
              </a:rPr>
              <a:t>; the  </a:t>
            </a:r>
            <a:r>
              <a:rPr sz="3000" spc="-135" dirty="0">
                <a:latin typeface="Arial"/>
                <a:cs typeface="Arial"/>
              </a:rPr>
              <a:t>labels are </a:t>
            </a:r>
            <a:r>
              <a:rPr sz="3000" spc="-125" dirty="0">
                <a:latin typeface="Arial"/>
                <a:cs typeface="Arial"/>
              </a:rPr>
              <a:t>called </a:t>
            </a:r>
            <a:r>
              <a:rPr sz="3000" spc="-204" dirty="0">
                <a:latin typeface="Arial"/>
                <a:cs typeface="Arial"/>
              </a:rPr>
              <a:t>keys. </a:t>
            </a:r>
            <a:r>
              <a:rPr sz="3000" spc="-180" dirty="0">
                <a:latin typeface="Arial"/>
                <a:cs typeface="Arial"/>
              </a:rPr>
              <a:t>For </a:t>
            </a:r>
            <a:r>
              <a:rPr sz="3000" spc="-135" dirty="0">
                <a:latin typeface="Arial"/>
                <a:cs typeface="Arial"/>
              </a:rPr>
              <a:t>instance </a:t>
            </a:r>
            <a:r>
              <a:rPr sz="3000" spc="-270" dirty="0">
                <a:latin typeface="Arial"/>
                <a:cs typeface="Arial"/>
              </a:rPr>
              <a:t>Caesars </a:t>
            </a:r>
            <a:r>
              <a:rPr sz="3000" spc="-204" dirty="0">
                <a:latin typeface="Arial"/>
                <a:cs typeface="Arial"/>
              </a:rPr>
              <a:t>use </a:t>
            </a:r>
            <a:r>
              <a:rPr sz="3000" spc="-204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0" spc="-35" dirty="0">
                <a:solidFill>
                  <a:srgbClr val="800080"/>
                </a:solidFill>
                <a:latin typeface="Arial"/>
                <a:cs typeface="Arial"/>
              </a:rPr>
              <a:t>shift</a:t>
            </a:r>
            <a:r>
              <a:rPr sz="3000" spc="-18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0" spc="-130" dirty="0">
                <a:solidFill>
                  <a:srgbClr val="800080"/>
                </a:solidFill>
                <a:latin typeface="Arial"/>
                <a:cs typeface="Arial"/>
              </a:rPr>
              <a:t>by</a:t>
            </a:r>
            <a:r>
              <a:rPr sz="3000" spc="-14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0" spc="-95" dirty="0">
                <a:solidFill>
                  <a:srgbClr val="800080"/>
                </a:solidFill>
                <a:latin typeface="Arial"/>
                <a:cs typeface="Arial"/>
              </a:rPr>
              <a:t>n	</a:t>
            </a:r>
            <a:r>
              <a:rPr sz="3000" spc="-110" dirty="0">
                <a:latin typeface="Arial"/>
                <a:cs typeface="Arial"/>
              </a:rPr>
              <a:t>Encryption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-80" dirty="0">
                <a:latin typeface="Arial"/>
                <a:cs typeface="Arial"/>
              </a:rPr>
              <a:t>.</a:t>
            </a:r>
            <a:endParaRPr sz="3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3000" b="1" spc="-95" dirty="0">
                <a:latin typeface="Arial"/>
                <a:cs typeface="Arial"/>
              </a:rPr>
              <a:t>        </a:t>
            </a:r>
            <a:r>
              <a:rPr sz="3000" b="1" spc="-95" dirty="0">
                <a:latin typeface="Arial"/>
                <a:cs typeface="Arial"/>
              </a:rPr>
              <a:t>Decryption</a:t>
            </a:r>
            <a:r>
              <a:rPr lang="en-US" sz="3000" b="1" spc="-95" dirty="0">
                <a:latin typeface="Arial"/>
                <a:cs typeface="Arial"/>
              </a:rPr>
              <a:t> :</a:t>
            </a:r>
            <a:endParaRPr sz="3000" b="1" dirty="0">
              <a:latin typeface="Arial"/>
              <a:cs typeface="Arial"/>
            </a:endParaRPr>
          </a:p>
          <a:p>
            <a:pPr marL="354965" marR="743585" indent="-342265">
              <a:lnSpc>
                <a:spcPts val="288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95" dirty="0">
                <a:latin typeface="Arial"/>
                <a:cs typeface="Arial"/>
              </a:rPr>
              <a:t>Decryption </a:t>
            </a:r>
            <a:r>
              <a:rPr sz="3000" spc="-185" dirty="0">
                <a:latin typeface="Arial"/>
                <a:cs typeface="Arial"/>
              </a:rPr>
              <a:t>means </a:t>
            </a:r>
            <a:r>
              <a:rPr sz="3000" spc="-180" dirty="0">
                <a:latin typeface="Arial"/>
                <a:cs typeface="Arial"/>
              </a:rPr>
              <a:t>any </a:t>
            </a:r>
            <a:r>
              <a:rPr sz="3000" spc="-110" dirty="0">
                <a:solidFill>
                  <a:srgbClr val="800080"/>
                </a:solidFill>
                <a:latin typeface="Arial"/>
                <a:cs typeface="Arial"/>
              </a:rPr>
              <a:t>procedure </a:t>
            </a:r>
            <a:r>
              <a:rPr sz="3000" spc="30" dirty="0">
                <a:latin typeface="Arial"/>
                <a:cs typeface="Arial"/>
              </a:rPr>
              <a:t>to</a:t>
            </a:r>
            <a:r>
              <a:rPr sz="3000" spc="-295" dirty="0">
                <a:latin typeface="Arial"/>
                <a:cs typeface="Arial"/>
              </a:rPr>
              <a:t> </a:t>
            </a:r>
            <a:r>
              <a:rPr sz="3000" spc="-90" dirty="0">
                <a:latin typeface="Arial"/>
                <a:cs typeface="Arial"/>
              </a:rPr>
              <a:t>convert  cipher </a:t>
            </a:r>
            <a:r>
              <a:rPr sz="3000" spc="-35" dirty="0">
                <a:latin typeface="Arial"/>
                <a:cs typeface="Arial"/>
              </a:rPr>
              <a:t>text </a:t>
            </a:r>
            <a:r>
              <a:rPr sz="3000" spc="-15" dirty="0">
                <a:latin typeface="Arial"/>
                <a:cs typeface="Arial"/>
              </a:rPr>
              <a:t>into</a:t>
            </a:r>
            <a:r>
              <a:rPr sz="3000" spc="-370" dirty="0">
                <a:latin typeface="Arial"/>
                <a:cs typeface="Arial"/>
              </a:rPr>
              <a:t> </a:t>
            </a:r>
            <a:r>
              <a:rPr sz="3000" spc="-65" dirty="0">
                <a:latin typeface="Arial"/>
                <a:cs typeface="Arial"/>
              </a:rPr>
              <a:t>plaintext.</a:t>
            </a:r>
            <a:endParaRPr sz="3000" dirty="0">
              <a:latin typeface="Arial"/>
              <a:cs typeface="Arial"/>
            </a:endParaRPr>
          </a:p>
          <a:p>
            <a:pPr marL="354965" marR="5080" indent="-342265">
              <a:lnSpc>
                <a:spcPct val="80000"/>
              </a:lnSpc>
              <a:spcBef>
                <a:spcPts val="74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50" dirty="0">
                <a:latin typeface="Arial"/>
                <a:cs typeface="Arial"/>
              </a:rPr>
              <a:t>Cipher </a:t>
            </a:r>
            <a:r>
              <a:rPr sz="3000" spc="-35" dirty="0">
                <a:latin typeface="Arial"/>
                <a:cs typeface="Arial"/>
              </a:rPr>
              <a:t>text </a:t>
            </a:r>
            <a:r>
              <a:rPr sz="3000" spc="-155" dirty="0">
                <a:latin typeface="Arial"/>
                <a:cs typeface="Arial"/>
              </a:rPr>
              <a:t>is </a:t>
            </a:r>
            <a:r>
              <a:rPr sz="3000" spc="-100" dirty="0">
                <a:latin typeface="Arial"/>
                <a:cs typeface="Arial"/>
              </a:rPr>
              <a:t>decrypted </a:t>
            </a:r>
            <a:r>
              <a:rPr sz="3000" spc="-120" dirty="0">
                <a:latin typeface="Arial"/>
                <a:cs typeface="Arial"/>
              </a:rPr>
              <a:t>by </a:t>
            </a:r>
            <a:r>
              <a:rPr sz="3000" spc="-114" dirty="0">
                <a:latin typeface="Arial"/>
                <a:cs typeface="Arial"/>
              </a:rPr>
              <a:t>applying </a:t>
            </a:r>
            <a:r>
              <a:rPr sz="3000" spc="-35" dirty="0">
                <a:latin typeface="Arial"/>
                <a:cs typeface="Arial"/>
              </a:rPr>
              <a:t>the  </a:t>
            </a:r>
            <a:r>
              <a:rPr sz="3000" spc="-110" dirty="0">
                <a:latin typeface="Arial"/>
                <a:cs typeface="Arial"/>
              </a:rPr>
              <a:t>procedure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spc="-25" dirty="0">
                <a:latin typeface="Arial"/>
                <a:cs typeface="Arial"/>
              </a:rPr>
              <a:t>or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-65" dirty="0">
                <a:latin typeface="Arial"/>
                <a:cs typeface="Arial"/>
              </a:rPr>
              <a:t>algorithm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80" dirty="0">
                <a:latin typeface="Arial"/>
                <a:cs typeface="Arial"/>
              </a:rPr>
              <a:t>.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-180" dirty="0">
                <a:latin typeface="Arial"/>
                <a:cs typeface="Arial"/>
              </a:rPr>
              <a:t>For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-135" dirty="0">
                <a:latin typeface="Arial"/>
                <a:cs typeface="Arial"/>
              </a:rPr>
              <a:t>instance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spc="50" dirty="0">
                <a:latin typeface="Arial"/>
                <a:cs typeface="Arial"/>
              </a:rPr>
              <a:t>if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-35" dirty="0">
                <a:latin typeface="Arial"/>
                <a:cs typeface="Arial"/>
              </a:rPr>
              <a:t>shift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135" dirty="0">
                <a:latin typeface="Arial"/>
                <a:cs typeface="Arial"/>
              </a:rPr>
              <a:t>by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95" dirty="0">
                <a:latin typeface="Arial"/>
                <a:cs typeface="Arial"/>
              </a:rPr>
              <a:t>n  </a:t>
            </a:r>
            <a:r>
              <a:rPr sz="3000" spc="-155" dirty="0">
                <a:latin typeface="Arial"/>
                <a:cs typeface="Arial"/>
              </a:rPr>
              <a:t>is</a:t>
            </a:r>
            <a:r>
              <a:rPr sz="3000" spc="-180" dirty="0">
                <a:latin typeface="Arial"/>
                <a:cs typeface="Arial"/>
              </a:rPr>
              <a:t> used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-50" dirty="0">
                <a:latin typeface="Arial"/>
                <a:cs typeface="Arial"/>
              </a:rPr>
              <a:t>then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spc="95" dirty="0">
                <a:latin typeface="Arial"/>
                <a:cs typeface="Arial"/>
              </a:rPr>
              <a:t>it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5" dirty="0">
                <a:latin typeface="Arial"/>
                <a:cs typeface="Arial"/>
              </a:rPr>
              <a:t>will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140" dirty="0">
                <a:latin typeface="Arial"/>
                <a:cs typeface="Arial"/>
              </a:rPr>
              <a:t>be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-80" dirty="0">
                <a:latin typeface="Arial"/>
                <a:cs typeface="Arial"/>
              </a:rPr>
              <a:t>decrypt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-45" dirty="0">
                <a:latin typeface="Arial"/>
                <a:cs typeface="Arial"/>
              </a:rPr>
              <a:t>in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-35" dirty="0">
                <a:latin typeface="Arial"/>
                <a:cs typeface="Arial"/>
              </a:rPr>
              <a:t>the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-215" dirty="0">
                <a:latin typeface="Arial"/>
                <a:cs typeface="Arial"/>
              </a:rPr>
              <a:t>same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-170" dirty="0">
                <a:latin typeface="Arial"/>
                <a:cs typeface="Arial"/>
              </a:rPr>
              <a:t>way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7026" y="6427114"/>
            <a:ext cx="186943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Prepared </a:t>
            </a:r>
            <a:r>
              <a:rPr sz="1200" spc="-50" dirty="0">
                <a:solidFill>
                  <a:srgbClr val="888888"/>
                </a:solidFill>
                <a:latin typeface="Arial"/>
                <a:cs typeface="Arial"/>
              </a:rPr>
              <a:t>by </a:t>
            </a:r>
            <a:r>
              <a:rPr sz="1200" spc="-105" dirty="0">
                <a:solidFill>
                  <a:srgbClr val="888888"/>
                </a:solidFill>
                <a:latin typeface="Arial"/>
                <a:cs typeface="Arial"/>
              </a:rPr>
              <a:t>ADNAN</a:t>
            </a:r>
            <a:r>
              <a:rPr sz="1200" spc="-18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spc="-125" dirty="0">
                <a:solidFill>
                  <a:srgbClr val="888888"/>
                </a:solidFill>
                <a:latin typeface="Arial"/>
                <a:cs typeface="Arial"/>
              </a:rPr>
              <a:t>NADEEM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897" y="409574"/>
            <a:ext cx="74656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60" dirty="0">
                <a:latin typeface="Arial"/>
                <a:cs typeface="Arial"/>
              </a:rPr>
              <a:t>Example</a:t>
            </a:r>
            <a:endParaRPr sz="2400">
              <a:latin typeface="Arial"/>
              <a:cs typeface="Arial"/>
            </a:endParaRPr>
          </a:p>
          <a:p>
            <a:pPr marL="147955">
              <a:lnSpc>
                <a:spcPct val="100000"/>
              </a:lnSpc>
            </a:pP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message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(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plain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text)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written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in</a:t>
            </a:r>
            <a:r>
              <a:rPr sz="2400" spc="-120" dirty="0">
                <a:latin typeface="Arial"/>
                <a:cs typeface="Arial"/>
              </a:rPr>
              <a:t> 8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columns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and</a:t>
            </a:r>
            <a:r>
              <a:rPr sz="2400" spc="-120" dirty="0">
                <a:latin typeface="Arial"/>
                <a:cs typeface="Arial"/>
              </a:rPr>
              <a:t> 4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rows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5860" y="3360420"/>
            <a:ext cx="2987040" cy="582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77411" y="3360420"/>
            <a:ext cx="574548" cy="582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5860" y="3787140"/>
            <a:ext cx="3023616" cy="5821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3988" y="3787140"/>
            <a:ext cx="574548" cy="582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65860" y="4213859"/>
            <a:ext cx="3063240" cy="5821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53611" y="4213859"/>
            <a:ext cx="574548" cy="582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65860" y="4640579"/>
            <a:ext cx="2039112" cy="5821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9483" y="4640579"/>
            <a:ext cx="574547" cy="582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74394" y="3453765"/>
            <a:ext cx="261366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5085">
              <a:lnSpc>
                <a:spcPct val="100000"/>
              </a:lnSpc>
              <a:spcBef>
                <a:spcPts val="95"/>
              </a:spcBef>
              <a:tabLst>
                <a:tab pos="721360" algn="l"/>
                <a:tab pos="1016635" algn="l"/>
                <a:tab pos="1351915" algn="l"/>
                <a:tab pos="2080260" algn="l"/>
              </a:tabLst>
            </a:pPr>
            <a:r>
              <a:rPr sz="2800" spc="-5" dirty="0">
                <a:solidFill>
                  <a:srgbClr val="800080"/>
                </a:solidFill>
                <a:latin typeface="Arial"/>
                <a:cs typeface="Arial"/>
              </a:rPr>
              <a:t>D O * N O T * G  O</a:t>
            </a:r>
            <a:r>
              <a:rPr sz="2800" spc="-1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800080"/>
                </a:solidFill>
                <a:latin typeface="Arial"/>
                <a:cs typeface="Arial"/>
              </a:rPr>
              <a:t>*	I	*	W I	L</a:t>
            </a:r>
            <a:r>
              <a:rPr sz="2800" spc="-20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800080"/>
                </a:solidFill>
                <a:latin typeface="Arial"/>
                <a:cs typeface="Arial"/>
              </a:rPr>
              <a:t>L</a:t>
            </a:r>
            <a:endParaRPr sz="28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tabLst>
                <a:tab pos="345440" algn="l"/>
                <a:tab pos="661670" algn="l"/>
                <a:tab pos="1344295" algn="l"/>
                <a:tab pos="1376680" algn="l"/>
              </a:tabLst>
            </a:pPr>
            <a:r>
              <a:rPr sz="2800" spc="-5" dirty="0">
                <a:solidFill>
                  <a:srgbClr val="800080"/>
                </a:solidFill>
                <a:latin typeface="Arial"/>
                <a:cs typeface="Arial"/>
              </a:rPr>
              <a:t>*	B E</a:t>
            </a:r>
            <a:r>
              <a:rPr sz="2800" spc="-1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800080"/>
                </a:solidFill>
                <a:latin typeface="Arial"/>
                <a:cs typeface="Arial"/>
              </a:rPr>
              <a:t>*	T H E</a:t>
            </a:r>
            <a:r>
              <a:rPr sz="2800" spc="-14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800080"/>
                </a:solidFill>
                <a:latin typeface="Arial"/>
                <a:cs typeface="Arial"/>
              </a:rPr>
              <a:t>R  E</a:t>
            </a:r>
            <a:r>
              <a:rPr sz="2800" spc="-1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800080"/>
                </a:solidFill>
                <a:latin typeface="Arial"/>
                <a:cs typeface="Arial"/>
              </a:rPr>
              <a:t>*	A</a:t>
            </a:r>
            <a:r>
              <a:rPr sz="2800" spc="-22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800080"/>
                </a:solidFill>
                <a:latin typeface="Arial"/>
                <a:cs typeface="Arial"/>
              </a:rPr>
              <a:t>T		2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89828" y="2252599"/>
            <a:ext cx="890269" cy="322643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spc="-5" dirty="0">
                <a:latin typeface="Arial"/>
                <a:cs typeface="Arial"/>
              </a:rPr>
              <a:t>D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*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*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*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* </a:t>
            </a:r>
            <a:r>
              <a:rPr sz="1800" dirty="0">
                <a:latin typeface="Arial"/>
                <a:cs typeface="Arial"/>
              </a:rPr>
              <a:t>I E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3550"/>
              </a:lnSpc>
              <a:spcBef>
                <a:spcPts val="40"/>
              </a:spcBef>
              <a:tabLst>
                <a:tab pos="455295" algn="l"/>
              </a:tabLst>
            </a:pP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*	* </a:t>
            </a:r>
            <a:r>
              <a:rPr sz="1800" dirty="0">
                <a:latin typeface="Arial"/>
                <a:cs typeface="Arial"/>
              </a:rPr>
              <a:t>T  O </a:t>
            </a:r>
            <a:r>
              <a:rPr sz="2000" dirty="0">
                <a:latin typeface="Arial"/>
                <a:cs typeface="Arial"/>
              </a:rPr>
              <a:t>W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2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800" dirty="0">
                <a:latin typeface="Arial"/>
                <a:cs typeface="Arial"/>
              </a:rPr>
              <a:t>T I H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*</a:t>
            </a:r>
            <a:endParaRPr sz="1800">
              <a:latin typeface="Arial"/>
              <a:cs typeface="Arial"/>
            </a:endParaRPr>
          </a:p>
          <a:p>
            <a:pPr marL="12700" marR="68580">
              <a:lnSpc>
                <a:spcPct val="150000"/>
              </a:lnSpc>
            </a:pPr>
            <a:r>
              <a:rPr sz="1800" spc="-5" dirty="0">
                <a:latin typeface="Arial"/>
                <a:cs typeface="Arial"/>
              </a:rPr>
              <a:t>* L 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5" dirty="0">
                <a:latin typeface="Arial"/>
                <a:cs typeface="Arial"/>
              </a:rPr>
              <a:t>*  </a:t>
            </a:r>
            <a:r>
              <a:rPr sz="1800" dirty="0">
                <a:latin typeface="Arial"/>
                <a:cs typeface="Arial"/>
              </a:rPr>
              <a:t>G </a:t>
            </a:r>
            <a:r>
              <a:rPr sz="1800" spc="-5" dirty="0">
                <a:latin typeface="Arial"/>
                <a:cs typeface="Arial"/>
              </a:rPr>
              <a:t>L R</a:t>
            </a:r>
            <a:r>
              <a:rPr sz="1800" spc="3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*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95730" y="1316482"/>
            <a:ext cx="23456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PLAIN</a:t>
            </a:r>
            <a:r>
              <a:rPr sz="3200" spc="-1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TEXT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095113" y="1167129"/>
            <a:ext cx="2366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Arial"/>
                <a:cs typeface="Arial"/>
              </a:rPr>
              <a:t>CIPHER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TEXT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3559" y="786799"/>
            <a:ext cx="396383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434" dirty="0">
                <a:solidFill>
                  <a:srgbClr val="0000FF"/>
                </a:solidFill>
              </a:rPr>
              <a:t>C</a:t>
            </a:r>
            <a:r>
              <a:rPr sz="4400" b="1" spc="-190" dirty="0">
                <a:solidFill>
                  <a:srgbClr val="0000FF"/>
                </a:solidFill>
              </a:rPr>
              <a:t>r</a:t>
            </a:r>
            <a:r>
              <a:rPr sz="4400" b="1" spc="-30" dirty="0">
                <a:solidFill>
                  <a:srgbClr val="0000FF"/>
                </a:solidFill>
              </a:rPr>
              <a:t>yp</a:t>
            </a:r>
            <a:r>
              <a:rPr sz="4400" b="1" spc="-70" dirty="0">
                <a:solidFill>
                  <a:srgbClr val="0000FF"/>
                </a:solidFill>
              </a:rPr>
              <a:t>t</a:t>
            </a:r>
            <a:r>
              <a:rPr sz="4400" b="1" spc="-145" dirty="0">
                <a:solidFill>
                  <a:srgbClr val="0000FF"/>
                </a:solidFill>
              </a:rPr>
              <a:t>og</a:t>
            </a:r>
            <a:r>
              <a:rPr sz="4400" b="1" spc="-165" dirty="0">
                <a:solidFill>
                  <a:srgbClr val="0000FF"/>
                </a:solidFill>
              </a:rPr>
              <a:t>r</a:t>
            </a:r>
            <a:r>
              <a:rPr sz="4400" b="1" spc="-170" dirty="0">
                <a:solidFill>
                  <a:srgbClr val="0000FF"/>
                </a:solidFill>
              </a:rPr>
              <a:t>ap</a:t>
            </a:r>
            <a:r>
              <a:rPr sz="4400" b="1" spc="-235" dirty="0">
                <a:solidFill>
                  <a:srgbClr val="0000FF"/>
                </a:solidFill>
              </a:rPr>
              <a:t>h</a:t>
            </a:r>
            <a:r>
              <a:rPr sz="4400" b="1" spc="-170" dirty="0">
                <a:solidFill>
                  <a:srgbClr val="0000FF"/>
                </a:solidFill>
              </a:rPr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366712" y="1080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300" y="108013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537" y="5302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0425" y="530288"/>
            <a:ext cx="3683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7075" y="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0537" y="1691640"/>
            <a:ext cx="7844790" cy="4709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00" indent="-342900">
              <a:lnSpc>
                <a:spcPct val="100000"/>
              </a:lnSpc>
              <a:spcBef>
                <a:spcPts val="105"/>
              </a:spcBef>
            </a:pPr>
            <a:r>
              <a:rPr sz="3200" spc="-145" dirty="0">
                <a:latin typeface="Arial"/>
                <a:cs typeface="Arial"/>
              </a:rPr>
              <a:t>Cryptography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art of</a:t>
            </a:r>
            <a:r>
              <a:rPr sz="3200" spc="-580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creating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165" dirty="0">
                <a:latin typeface="Arial"/>
                <a:cs typeface="Arial"/>
              </a:rPr>
              <a:t>using  </a:t>
            </a:r>
            <a:r>
              <a:rPr sz="3200" spc="-145" dirty="0">
                <a:latin typeface="Arial"/>
                <a:cs typeface="Arial"/>
              </a:rPr>
              <a:t>cryptosystems.</a:t>
            </a:r>
            <a:endParaRPr sz="3200" dirty="0">
              <a:latin typeface="Arial"/>
              <a:cs typeface="Arial"/>
            </a:endParaRPr>
          </a:p>
          <a:p>
            <a:pPr marL="355600" marR="476884" indent="-342900">
              <a:lnSpc>
                <a:spcPct val="100000"/>
              </a:lnSpc>
              <a:spcBef>
                <a:spcPts val="770"/>
              </a:spcBef>
            </a:pPr>
            <a:r>
              <a:rPr sz="3200" spc="-145" dirty="0">
                <a:latin typeface="Arial"/>
                <a:cs typeface="Arial"/>
              </a:rPr>
              <a:t>Cryptography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art </a:t>
            </a:r>
            <a:r>
              <a:rPr sz="3200" spc="-25" dirty="0">
                <a:latin typeface="Arial"/>
                <a:cs typeface="Arial"/>
              </a:rPr>
              <a:t>or </a:t>
            </a:r>
            <a:r>
              <a:rPr sz="3200" spc="-190" dirty="0">
                <a:latin typeface="Arial"/>
                <a:cs typeface="Arial"/>
              </a:rPr>
              <a:t>science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625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keeping  </a:t>
            </a:r>
            <a:r>
              <a:rPr sz="3200" spc="-260" dirty="0">
                <a:latin typeface="Arial"/>
                <a:cs typeface="Arial"/>
              </a:rPr>
              <a:t>messages</a:t>
            </a:r>
            <a:r>
              <a:rPr sz="3200" spc="-190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secret</a:t>
            </a:r>
            <a:endParaRPr sz="3200" dirty="0">
              <a:latin typeface="Arial"/>
              <a:cs typeface="Arial"/>
            </a:endParaRPr>
          </a:p>
          <a:p>
            <a:pPr marL="355600" marR="655955" indent="-342900">
              <a:lnSpc>
                <a:spcPct val="100000"/>
              </a:lnSpc>
              <a:spcBef>
                <a:spcPts val="770"/>
              </a:spcBef>
            </a:pPr>
            <a:r>
              <a:rPr sz="3200" spc="-145" dirty="0">
                <a:latin typeface="Arial"/>
                <a:cs typeface="Arial"/>
              </a:rPr>
              <a:t>Cryptography </a:t>
            </a:r>
            <a:r>
              <a:rPr sz="3200" spc="-175" dirty="0">
                <a:latin typeface="Arial"/>
                <a:cs typeface="Arial"/>
              </a:rPr>
              <a:t>deals </a:t>
            </a:r>
            <a:r>
              <a:rPr sz="3200" spc="20" dirty="0">
                <a:latin typeface="Arial"/>
                <a:cs typeface="Arial"/>
              </a:rPr>
              <a:t>with </a:t>
            </a:r>
            <a:r>
              <a:rPr sz="3200" spc="-140" dirty="0">
                <a:latin typeface="Arial"/>
                <a:cs typeface="Arial"/>
              </a:rPr>
              <a:t>Security</a:t>
            </a:r>
            <a:r>
              <a:rPr sz="3200" spc="-385" dirty="0">
                <a:latin typeface="Arial"/>
                <a:cs typeface="Arial"/>
              </a:rPr>
              <a:t> </a:t>
            </a:r>
            <a:r>
              <a:rPr sz="3200" spc="-185" dirty="0">
                <a:latin typeface="Arial"/>
                <a:cs typeface="Arial"/>
              </a:rPr>
              <a:t>Standards  </a:t>
            </a:r>
            <a:r>
              <a:rPr sz="3200" spc="-85" dirty="0">
                <a:latin typeface="Arial"/>
                <a:cs typeface="Arial"/>
              </a:rPr>
              <a:t>Methods, </a:t>
            </a:r>
            <a:r>
              <a:rPr sz="3200" spc="-145" dirty="0">
                <a:latin typeface="Arial"/>
                <a:cs typeface="Arial"/>
              </a:rPr>
              <a:t>Principals </a:t>
            </a:r>
            <a:r>
              <a:rPr sz="3200" spc="-15" dirty="0">
                <a:latin typeface="Arial"/>
                <a:cs typeface="Arial"/>
              </a:rPr>
              <a:t>for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Security</a:t>
            </a:r>
            <a:endParaRPr sz="32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</a:pPr>
            <a:r>
              <a:rPr sz="3200" spc="-145" dirty="0">
                <a:latin typeface="Arial"/>
                <a:cs typeface="Arial"/>
              </a:rPr>
              <a:t>Cryptography </a:t>
            </a:r>
            <a:r>
              <a:rPr sz="3200" spc="-175" dirty="0">
                <a:latin typeface="Arial"/>
                <a:cs typeface="Arial"/>
              </a:rPr>
              <a:t>deals </a:t>
            </a:r>
            <a:r>
              <a:rPr sz="3200" spc="20" dirty="0">
                <a:latin typeface="Arial"/>
                <a:cs typeface="Arial"/>
              </a:rPr>
              <a:t>with </a:t>
            </a:r>
            <a:r>
              <a:rPr sz="3200" spc="-70" dirty="0">
                <a:latin typeface="Arial"/>
                <a:cs typeface="Arial"/>
              </a:rPr>
              <a:t>all </a:t>
            </a:r>
            <a:r>
              <a:rPr sz="3200" spc="-185" dirty="0">
                <a:latin typeface="Arial"/>
                <a:cs typeface="Arial"/>
              </a:rPr>
              <a:t>aspects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180" dirty="0">
                <a:latin typeface="Arial"/>
                <a:cs typeface="Arial"/>
              </a:rPr>
              <a:t>secure  </a:t>
            </a:r>
            <a:r>
              <a:rPr sz="3200" spc="-195" dirty="0">
                <a:latin typeface="Arial"/>
                <a:cs typeface="Arial"/>
              </a:rPr>
              <a:t>messaging, </a:t>
            </a:r>
            <a:r>
              <a:rPr sz="3200" spc="-70" dirty="0">
                <a:latin typeface="Arial"/>
                <a:cs typeface="Arial"/>
              </a:rPr>
              <a:t>authentication, </a:t>
            </a:r>
            <a:r>
              <a:rPr sz="3200" spc="-85" dirty="0">
                <a:latin typeface="Arial"/>
                <a:cs typeface="Arial"/>
              </a:rPr>
              <a:t>electronic</a:t>
            </a:r>
            <a:r>
              <a:rPr sz="3200" spc="-200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money,  </a:t>
            </a:r>
            <a:r>
              <a:rPr sz="3200" spc="-145" dirty="0">
                <a:latin typeface="Arial"/>
                <a:cs typeface="Arial"/>
              </a:rPr>
              <a:t>and </a:t>
            </a:r>
            <a:r>
              <a:rPr sz="3200" spc="-35" dirty="0">
                <a:latin typeface="Arial"/>
                <a:cs typeface="Arial"/>
              </a:rPr>
              <a:t>other</a:t>
            </a:r>
            <a:r>
              <a:rPr sz="3200" spc="-204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applications.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862" y="1113526"/>
            <a:ext cx="399573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145" dirty="0">
                <a:solidFill>
                  <a:srgbClr val="0000FF"/>
                </a:solidFill>
              </a:rPr>
              <a:t>Crypto</a:t>
            </a:r>
            <a:r>
              <a:rPr sz="4400" b="1" spc="-235" dirty="0">
                <a:solidFill>
                  <a:srgbClr val="0000FF"/>
                </a:solidFill>
              </a:rPr>
              <a:t> </a:t>
            </a:r>
            <a:r>
              <a:rPr lang="en-US" sz="4400" b="1" spc="-204" dirty="0">
                <a:solidFill>
                  <a:srgbClr val="0000FF"/>
                </a:solidFill>
              </a:rPr>
              <a:t>A</a:t>
            </a:r>
            <a:r>
              <a:rPr sz="4400" b="1" spc="-204" dirty="0">
                <a:solidFill>
                  <a:srgbClr val="0000FF"/>
                </a:solidFill>
              </a:rPr>
              <a:t>nalysis</a:t>
            </a:r>
          </a:p>
        </p:txBody>
      </p:sp>
      <p:sp>
        <p:nvSpPr>
          <p:cNvPr id="3" name="object 3"/>
          <p:cNvSpPr/>
          <p:nvPr/>
        </p:nvSpPr>
        <p:spPr>
          <a:xfrm>
            <a:off x="366712" y="1080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300" y="108013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537" y="5302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0425" y="530288"/>
            <a:ext cx="3683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7075" y="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6712" y="1905000"/>
            <a:ext cx="8345805" cy="4123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65" dirty="0">
                <a:latin typeface="Arial"/>
                <a:cs typeface="Arial"/>
              </a:rPr>
              <a:t>Cryptanalysis is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art of </a:t>
            </a:r>
            <a:r>
              <a:rPr sz="3200" spc="-130" dirty="0">
                <a:latin typeface="Arial"/>
                <a:cs typeface="Arial"/>
              </a:rPr>
              <a:t>breaking</a:t>
            </a:r>
            <a:r>
              <a:rPr sz="3200" spc="-630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cryptosystems-</a:t>
            </a:r>
            <a:endParaRPr sz="32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3200" spc="-160" dirty="0">
                <a:latin typeface="Arial"/>
                <a:cs typeface="Arial"/>
              </a:rPr>
              <a:t>--seeing </a:t>
            </a:r>
            <a:r>
              <a:rPr sz="3200" spc="-70" dirty="0">
                <a:latin typeface="Arial"/>
                <a:cs typeface="Arial"/>
              </a:rPr>
              <a:t>through </a:t>
            </a:r>
            <a:r>
              <a:rPr sz="3200" spc="-35" dirty="0">
                <a:latin typeface="Arial"/>
                <a:cs typeface="Arial"/>
              </a:rPr>
              <a:t>the</a:t>
            </a:r>
            <a:r>
              <a:rPr sz="3200" spc="-305" dirty="0">
                <a:latin typeface="Arial"/>
                <a:cs typeface="Arial"/>
              </a:rPr>
              <a:t> </a:t>
            </a:r>
            <a:r>
              <a:rPr sz="3200" spc="-160" dirty="0">
                <a:latin typeface="Arial"/>
                <a:cs typeface="Arial"/>
              </a:rPr>
              <a:t>disguise.</a:t>
            </a:r>
            <a:endParaRPr sz="32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</a:pPr>
            <a:r>
              <a:rPr sz="3200" spc="-229" dirty="0">
                <a:latin typeface="Arial"/>
                <a:cs typeface="Arial"/>
              </a:rPr>
              <a:t>Classical </a:t>
            </a:r>
            <a:r>
              <a:rPr sz="3200" spc="-135" dirty="0">
                <a:latin typeface="Arial"/>
                <a:cs typeface="Arial"/>
              </a:rPr>
              <a:t>cryptanalysis </a:t>
            </a:r>
            <a:r>
              <a:rPr sz="3200" spc="-140" dirty="0">
                <a:latin typeface="Arial"/>
                <a:cs typeface="Arial"/>
              </a:rPr>
              <a:t>involves </a:t>
            </a:r>
            <a:r>
              <a:rPr sz="3200" spc="-175" dirty="0">
                <a:latin typeface="Arial"/>
                <a:cs typeface="Arial"/>
              </a:rPr>
              <a:t>an </a:t>
            </a:r>
            <a:r>
              <a:rPr sz="3200" spc="-85" dirty="0">
                <a:latin typeface="Arial"/>
                <a:cs typeface="Arial"/>
              </a:rPr>
              <a:t>interesting  combination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105" dirty="0">
                <a:latin typeface="Arial"/>
                <a:cs typeface="Arial"/>
              </a:rPr>
              <a:t>analytical </a:t>
            </a:r>
            <a:r>
              <a:rPr sz="3200" spc="-140" dirty="0">
                <a:latin typeface="Arial"/>
                <a:cs typeface="Arial"/>
              </a:rPr>
              <a:t>reasoning, </a:t>
            </a:r>
            <a:r>
              <a:rPr sz="3200" spc="-90" dirty="0">
                <a:latin typeface="Arial"/>
                <a:cs typeface="Arial"/>
              </a:rPr>
              <a:t>application 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100" dirty="0">
                <a:latin typeface="Arial"/>
                <a:cs typeface="Arial"/>
              </a:rPr>
              <a:t>mathematical </a:t>
            </a:r>
            <a:r>
              <a:rPr sz="3200" spc="-80" dirty="0">
                <a:latin typeface="Arial"/>
                <a:cs typeface="Arial"/>
              </a:rPr>
              <a:t>tools, </a:t>
            </a:r>
            <a:r>
              <a:rPr sz="3200" spc="-114" dirty="0">
                <a:latin typeface="Arial"/>
                <a:cs typeface="Arial"/>
              </a:rPr>
              <a:t>Pattern </a:t>
            </a:r>
            <a:r>
              <a:rPr sz="3200" spc="-65" dirty="0">
                <a:latin typeface="Arial"/>
                <a:cs typeface="Arial"/>
              </a:rPr>
              <a:t>finding,</a:t>
            </a:r>
            <a:r>
              <a:rPr sz="3200" spc="-505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patience,  </a:t>
            </a:r>
            <a:r>
              <a:rPr sz="3200" spc="-65" dirty="0">
                <a:latin typeface="Arial"/>
                <a:cs typeface="Arial"/>
              </a:rPr>
              <a:t>determination, </a:t>
            </a:r>
            <a:r>
              <a:rPr sz="3200" spc="-150" dirty="0">
                <a:latin typeface="Arial"/>
                <a:cs typeface="Arial"/>
              </a:rPr>
              <a:t>and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luck</a:t>
            </a:r>
            <a:endParaRPr sz="3200" dirty="0">
              <a:latin typeface="Arial"/>
              <a:cs typeface="Arial"/>
            </a:endParaRPr>
          </a:p>
          <a:p>
            <a:pPr marL="355600" marR="153670" indent="-342900">
              <a:lnSpc>
                <a:spcPct val="100000"/>
              </a:lnSpc>
              <a:spcBef>
                <a:spcPts val="770"/>
              </a:spcBef>
            </a:pPr>
            <a:r>
              <a:rPr sz="3200" spc="-130" dirty="0">
                <a:latin typeface="Arial"/>
                <a:cs typeface="Arial"/>
              </a:rPr>
              <a:t>Crypto </a:t>
            </a:r>
            <a:r>
              <a:rPr sz="3200" spc="-180" dirty="0">
                <a:latin typeface="Arial"/>
                <a:cs typeface="Arial"/>
              </a:rPr>
              <a:t>analysis </a:t>
            </a:r>
            <a:r>
              <a:rPr sz="3200" spc="-145" dirty="0">
                <a:latin typeface="Arial"/>
                <a:cs typeface="Arial"/>
              </a:rPr>
              <a:t>attacks </a:t>
            </a:r>
            <a:r>
              <a:rPr sz="3200" spc="-35" dirty="0">
                <a:latin typeface="Arial"/>
                <a:cs typeface="Arial"/>
              </a:rPr>
              <a:t>: </a:t>
            </a:r>
            <a:r>
              <a:rPr sz="3200" spc="-70" dirty="0">
                <a:latin typeface="Arial"/>
                <a:cs typeface="Arial"/>
              </a:rPr>
              <a:t>cipher-text </a:t>
            </a:r>
            <a:r>
              <a:rPr sz="3200" spc="-135" dirty="0">
                <a:latin typeface="Arial"/>
                <a:cs typeface="Arial"/>
              </a:rPr>
              <a:t>only, </a:t>
            </a:r>
            <a:r>
              <a:rPr sz="3200" spc="-90" dirty="0">
                <a:latin typeface="Arial"/>
                <a:cs typeface="Arial"/>
              </a:rPr>
              <a:t>know-  </a:t>
            </a:r>
            <a:r>
              <a:rPr sz="3200" spc="-70" dirty="0">
                <a:latin typeface="Arial"/>
                <a:cs typeface="Arial"/>
              </a:rPr>
              <a:t>plaintext, </a:t>
            </a:r>
            <a:r>
              <a:rPr sz="3200" spc="-110" dirty="0">
                <a:latin typeface="Arial"/>
                <a:cs typeface="Arial"/>
              </a:rPr>
              <a:t>chosen-plaintext </a:t>
            </a:r>
            <a:r>
              <a:rPr sz="3200" spc="50" dirty="0">
                <a:latin typeface="Arial"/>
                <a:cs typeface="Arial"/>
              </a:rPr>
              <a:t>&amp;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chosen-ciphertext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64A1A7F-AA07-404D-BBF9-4F5DB7A4C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00" y="1676400"/>
            <a:ext cx="7543800" cy="4431983"/>
          </a:xfrm>
        </p:spPr>
        <p:txBody>
          <a:bodyPr/>
          <a:lstStyle/>
          <a:p>
            <a:pPr algn="ctr"/>
            <a:r>
              <a:rPr lang="en-US" sz="7200" i="1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r>
              <a:rPr lang="en-US" sz="7200" i="1" spc="-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i="1" dirty="0">
                <a:latin typeface="Arial" panose="020B0604020202020204" pitchFamily="34" charset="0"/>
                <a:cs typeface="Arial" panose="020B0604020202020204" pitchFamily="34" charset="0"/>
              </a:rPr>
              <a:t>attributes  &amp; basics of  Cryptography</a:t>
            </a: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632877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345" y="1258934"/>
            <a:ext cx="331345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145" dirty="0">
                <a:solidFill>
                  <a:srgbClr val="0000FF"/>
                </a:solidFill>
              </a:rPr>
              <a:t>Cryptology</a:t>
            </a:r>
          </a:p>
        </p:txBody>
      </p:sp>
      <p:sp>
        <p:nvSpPr>
          <p:cNvPr id="3" name="object 3"/>
          <p:cNvSpPr/>
          <p:nvPr/>
        </p:nvSpPr>
        <p:spPr>
          <a:xfrm>
            <a:off x="366712" y="1080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300" y="108013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537" y="5302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0425" y="530288"/>
            <a:ext cx="3683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7075" y="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7365" y="2438400"/>
            <a:ext cx="8129270" cy="29835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b="1" spc="-165" dirty="0">
                <a:latin typeface="Trebuchet MS"/>
                <a:cs typeface="Trebuchet MS"/>
              </a:rPr>
              <a:t>Cryptology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10" dirty="0">
                <a:latin typeface="Arial"/>
                <a:cs typeface="Arial"/>
              </a:rPr>
              <a:t>study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30" dirty="0">
                <a:latin typeface="Arial"/>
                <a:cs typeface="Arial"/>
              </a:rPr>
              <a:t>both</a:t>
            </a:r>
            <a:r>
              <a:rPr sz="3200" spc="-670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cryptography </a:t>
            </a:r>
            <a:r>
              <a:rPr sz="3200" spc="-150" dirty="0">
                <a:latin typeface="Arial"/>
                <a:cs typeface="Arial"/>
              </a:rPr>
              <a:t>and  </a:t>
            </a:r>
            <a:r>
              <a:rPr sz="3200" spc="-130" dirty="0">
                <a:latin typeface="Arial"/>
                <a:cs typeface="Arial"/>
              </a:rPr>
              <a:t>crypt</a:t>
            </a:r>
            <a:r>
              <a:rPr lang="en-US" sz="3200" spc="-130" dirty="0">
                <a:latin typeface="Arial"/>
                <a:cs typeface="Arial"/>
              </a:rPr>
              <a:t>o </a:t>
            </a:r>
            <a:r>
              <a:rPr sz="3200" spc="-130" dirty="0">
                <a:latin typeface="Arial"/>
                <a:cs typeface="Arial"/>
              </a:rPr>
              <a:t>analysis.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12700" marR="661035">
              <a:lnSpc>
                <a:spcPct val="100000"/>
              </a:lnSpc>
            </a:pPr>
            <a:r>
              <a:rPr sz="3200" spc="-130" dirty="0">
                <a:latin typeface="Arial"/>
                <a:cs typeface="Arial"/>
              </a:rPr>
              <a:t>Cryptology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35" dirty="0">
                <a:latin typeface="Arial"/>
                <a:cs typeface="Arial"/>
              </a:rPr>
              <a:t>branch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120" dirty="0">
                <a:latin typeface="Arial"/>
                <a:cs typeface="Arial"/>
              </a:rPr>
              <a:t>mathematics</a:t>
            </a:r>
            <a:r>
              <a:rPr sz="3200" spc="-49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that  </a:t>
            </a:r>
            <a:r>
              <a:rPr sz="3200" spc="-135" dirty="0">
                <a:latin typeface="Arial"/>
                <a:cs typeface="Arial"/>
              </a:rPr>
              <a:t>studies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00" dirty="0">
                <a:latin typeface="Arial"/>
                <a:cs typeface="Arial"/>
              </a:rPr>
              <a:t>mathematical </a:t>
            </a:r>
            <a:r>
              <a:rPr sz="3200" spc="-95" dirty="0">
                <a:latin typeface="Arial"/>
                <a:cs typeface="Arial"/>
              </a:rPr>
              <a:t>foundations </a:t>
            </a:r>
            <a:r>
              <a:rPr sz="3200" spc="-10" dirty="0">
                <a:latin typeface="Arial"/>
                <a:cs typeface="Arial"/>
              </a:rPr>
              <a:t>of  </a:t>
            </a:r>
            <a:r>
              <a:rPr sz="3200" spc="-105" dirty="0">
                <a:latin typeface="Arial"/>
                <a:cs typeface="Arial"/>
              </a:rPr>
              <a:t>cryptographic</a:t>
            </a:r>
            <a:r>
              <a:rPr sz="3200" spc="-185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methods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700" y="833374"/>
            <a:ext cx="87884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81000" algn="l"/>
                <a:tab pos="8775065" algn="l"/>
              </a:tabLst>
            </a:pPr>
            <a:r>
              <a:rPr lang="en-US" sz="3200" b="1" i="1" u="heavy" dirty="0">
                <a:solidFill>
                  <a:srgbClr val="000000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	           Cryptography</a:t>
            </a:r>
            <a:r>
              <a:rPr lang="en-US" sz="3200" b="1" i="1" u="heavy" spc="-90" dirty="0">
                <a:solidFill>
                  <a:srgbClr val="000000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lang="en-US" sz="3200" b="1" i="1" u="heavy" spc="-5" dirty="0">
                <a:solidFill>
                  <a:srgbClr val="000000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components	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2694797"/>
            <a:ext cx="7885266" cy="2182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28800" y="2756593"/>
            <a:ext cx="5334000" cy="2196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C085DA4-E201-413F-BDA8-207E14B61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740" y="609600"/>
            <a:ext cx="6322060" cy="5539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Categories of cryptography :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1000" y="493590"/>
            <a:ext cx="7315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i="1" dirty="0">
                <a:solidFill>
                  <a:srgbClr val="000000"/>
                </a:solidFill>
                <a:latin typeface="Arial"/>
                <a:cs typeface="Arial"/>
              </a:rPr>
              <a:t>Symmetric-key</a:t>
            </a:r>
            <a:r>
              <a:rPr b="1" i="1" spc="-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 i="1" spc="-5" dirty="0">
                <a:solidFill>
                  <a:srgbClr val="000000"/>
                </a:solidFill>
                <a:latin typeface="Arial"/>
                <a:cs typeface="Arial"/>
              </a:rPr>
              <a:t>cryptography</a:t>
            </a:r>
          </a:p>
        </p:txBody>
      </p:sp>
      <p:sp>
        <p:nvSpPr>
          <p:cNvPr id="6" name="object 6"/>
          <p:cNvSpPr/>
          <p:nvPr/>
        </p:nvSpPr>
        <p:spPr>
          <a:xfrm>
            <a:off x="930397" y="1625373"/>
            <a:ext cx="7598670" cy="1986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94789" y="4063441"/>
            <a:ext cx="599567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05"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In symmetric-key </a:t>
            </a:r>
            <a:r>
              <a:rPr sz="2800" b="1" spc="-20" dirty="0">
                <a:latin typeface="Arial"/>
                <a:cs typeface="Arial"/>
              </a:rPr>
              <a:t>cryptography,  </a:t>
            </a:r>
            <a:r>
              <a:rPr sz="2800" b="1" spc="-5" dirty="0">
                <a:latin typeface="Arial"/>
                <a:cs typeface="Arial"/>
              </a:rPr>
              <a:t>the same key is used by the sender  (for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encryption)</a:t>
            </a:r>
            <a:endParaRPr sz="28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latin typeface="Arial"/>
                <a:cs typeface="Arial"/>
              </a:rPr>
              <a:t>and the </a:t>
            </a:r>
            <a:r>
              <a:rPr sz="2800" b="1" dirty="0">
                <a:latin typeface="Arial"/>
                <a:cs typeface="Arial"/>
              </a:rPr>
              <a:t>receiver </a:t>
            </a:r>
            <a:r>
              <a:rPr sz="2800" b="1" spc="-5" dirty="0">
                <a:latin typeface="Arial"/>
                <a:cs typeface="Arial"/>
              </a:rPr>
              <a:t>(for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decryption).</a:t>
            </a:r>
            <a:endParaRPr sz="2800">
              <a:latin typeface="Arial"/>
              <a:cs typeface="Arial"/>
            </a:endParaRPr>
          </a:p>
          <a:p>
            <a:pPr marL="3175" algn="ctr">
              <a:lnSpc>
                <a:spcPct val="100000"/>
              </a:lnSpc>
            </a:pPr>
            <a:r>
              <a:rPr sz="2800" b="1" spc="-10" dirty="0">
                <a:latin typeface="Arial"/>
                <a:cs typeface="Arial"/>
              </a:rPr>
              <a:t>The </a:t>
            </a:r>
            <a:r>
              <a:rPr sz="2800" b="1" dirty="0">
                <a:latin typeface="Arial"/>
                <a:cs typeface="Arial"/>
              </a:rPr>
              <a:t>key </a:t>
            </a:r>
            <a:r>
              <a:rPr sz="2800" b="1" spc="-5" dirty="0">
                <a:latin typeface="Arial"/>
                <a:cs typeface="Arial"/>
              </a:rPr>
              <a:t>is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shared.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600" y="356585"/>
            <a:ext cx="7696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i="1" dirty="0">
                <a:solidFill>
                  <a:srgbClr val="000000"/>
                </a:solidFill>
                <a:latin typeface="Arial"/>
                <a:cs typeface="Arial"/>
              </a:rPr>
              <a:t>Asymmetric-key</a:t>
            </a:r>
            <a:r>
              <a:rPr b="1" i="1" spc="-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 i="1" spc="-5" dirty="0">
                <a:solidFill>
                  <a:srgbClr val="000000"/>
                </a:solidFill>
                <a:latin typeface="Arial"/>
                <a:cs typeface="Arial"/>
              </a:rPr>
              <a:t>cryptography</a:t>
            </a:r>
          </a:p>
        </p:txBody>
      </p:sp>
      <p:sp>
        <p:nvSpPr>
          <p:cNvPr id="4" name="object 4"/>
          <p:cNvSpPr/>
          <p:nvPr/>
        </p:nvSpPr>
        <p:spPr>
          <a:xfrm>
            <a:off x="1234483" y="2133600"/>
            <a:ext cx="7147517" cy="3708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800" y="503441"/>
            <a:ext cx="52374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i="1" dirty="0">
                <a:solidFill>
                  <a:srgbClr val="000000"/>
                </a:solidFill>
                <a:latin typeface="Arial"/>
                <a:cs typeface="Arial"/>
              </a:rPr>
              <a:t>Keys </a:t>
            </a:r>
            <a:r>
              <a:rPr sz="3200" b="1" i="1" spc="-5" dirty="0">
                <a:solidFill>
                  <a:srgbClr val="000000"/>
                </a:solidFill>
                <a:latin typeface="Arial"/>
                <a:cs typeface="Arial"/>
              </a:rPr>
              <a:t>used </a:t>
            </a:r>
            <a:r>
              <a:rPr sz="3200" b="1" i="1" dirty="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sz="3200" b="1" i="1" spc="-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i="1" spc="-5" dirty="0">
                <a:solidFill>
                  <a:srgbClr val="000000"/>
                </a:solidFill>
                <a:latin typeface="Arial"/>
                <a:cs typeface="Arial"/>
              </a:rPr>
              <a:t>cryptography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47800" y="1295400"/>
            <a:ext cx="5791200" cy="1062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47800" y="2895600"/>
            <a:ext cx="6472301" cy="3805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2242" y="2400706"/>
            <a:ext cx="88195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Arial"/>
                <a:cs typeface="Arial"/>
              </a:rPr>
              <a:t>Comparison between two categories of</a:t>
            </a:r>
            <a:r>
              <a:rPr sz="2800" b="1" i="1" spc="110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cryptograph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421A61C-3C1B-4CEA-86D9-650C9FE4DE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3122909"/>
              </p:ext>
            </p:extLst>
          </p:nvPr>
        </p:nvGraphicFramePr>
        <p:xfrm>
          <a:off x="1524000" y="228600"/>
          <a:ext cx="7620000" cy="6197560"/>
        </p:xfrm>
        <a:graphic>
          <a:graphicData uri="http://schemas.openxmlformats.org/drawingml/2006/table">
            <a:tbl>
              <a:tblPr/>
              <a:tblGrid>
                <a:gridCol w="2540000">
                  <a:extLst>
                    <a:ext uri="{9D8B030D-6E8A-4147-A177-3AD203B41FA5}">
                      <a16:colId xmlns:a16="http://schemas.microsoft.com/office/drawing/2014/main" val="2862678657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3815860590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3883092722"/>
                    </a:ext>
                  </a:extLst>
                </a:gridCol>
              </a:tblGrid>
              <a:tr h="647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cap="all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BASIS FOR COMPARISON</a:t>
                      </a:r>
                    </a:p>
                  </a:txBody>
                  <a:tcPr marL="40636" marR="40636" marT="40636" marB="40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cap="all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SYMMETRIC ENCRYPTION</a:t>
                      </a:r>
                    </a:p>
                  </a:txBody>
                  <a:tcPr marL="40636" marR="40636" marT="40636" marB="40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cap="all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ASYMMETRIC ENCRYPTION</a:t>
                      </a:r>
                    </a:p>
                  </a:txBody>
                  <a:tcPr marL="40636" marR="40636" marT="40636" marB="40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758269"/>
                  </a:ext>
                </a:extLst>
              </a:tr>
              <a:tr h="145601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</a:t>
                      </a:r>
                    </a:p>
                  </a:txBody>
                  <a:tcPr marL="40636" marR="40636" marT="40636" marB="4063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Symmetric encryption uses a single key for both encryption and Decryption.</a:t>
                      </a:r>
                    </a:p>
                  </a:txBody>
                  <a:tcPr marL="40636" marR="40636" marT="40636" marB="4063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Asymmetric encryption uses a different key for encryption and decryption.</a:t>
                      </a:r>
                    </a:p>
                  </a:txBody>
                  <a:tcPr marL="40636" marR="40636" marT="40636" marB="4063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10254"/>
                  </a:ext>
                </a:extLst>
              </a:tr>
              <a:tr h="145601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</a:t>
                      </a:r>
                    </a:p>
                  </a:txBody>
                  <a:tcPr marL="40636" marR="40636" marT="40636" marB="4063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Symmetric encryption is fast in execution.</a:t>
                      </a:r>
                    </a:p>
                  </a:txBody>
                  <a:tcPr marL="40636" marR="40636" marT="40636" marB="4063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Asymmetric Encryption is slow in execution due to the high computational burden.</a:t>
                      </a:r>
                    </a:p>
                  </a:txBody>
                  <a:tcPr marL="40636" marR="40636" marT="40636" marB="4063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779160"/>
                  </a:ext>
                </a:extLst>
              </a:tr>
              <a:tr h="64787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Algorithms</a:t>
                      </a:r>
                    </a:p>
                  </a:txBody>
                  <a:tcPr marL="40636" marR="40636" marT="40636" marB="4063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DES, 3DES, AES, and RC4.</a:t>
                      </a:r>
                    </a:p>
                  </a:txBody>
                  <a:tcPr marL="40636" marR="40636" marT="40636" marB="4063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Diffie-Hellman, RSA.</a:t>
                      </a:r>
                    </a:p>
                  </a:txBody>
                  <a:tcPr marL="40636" marR="40636" marT="40636" marB="4063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276017"/>
                  </a:ext>
                </a:extLst>
              </a:tr>
              <a:tr h="150536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Purpose</a:t>
                      </a:r>
                    </a:p>
                  </a:txBody>
                  <a:tcPr marL="40636" marR="40636" marT="40636" marB="4063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symmetric encryption is used for bulk data transmission.</a:t>
                      </a:r>
                    </a:p>
                  </a:txBody>
                  <a:tcPr marL="40636" marR="40636" marT="40636" marB="4063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asymmetric encryption is often used for securely exchanging secret keys.</a:t>
                      </a:r>
                    </a:p>
                  </a:txBody>
                  <a:tcPr marL="40636" marR="40636" marT="40636" marB="4063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600186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3D67BC01-CA09-4ED6-9B68-316A423F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4283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aleway"/>
              </a:rPr>
              <a:t>Comparison Chart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87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0738" y="235661"/>
            <a:ext cx="37687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00" dirty="0">
                <a:solidFill>
                  <a:srgbClr val="0000FF"/>
                </a:solidFill>
              </a:rPr>
              <a:t>Key </a:t>
            </a:r>
            <a:r>
              <a:rPr sz="3200" spc="-140" dirty="0">
                <a:solidFill>
                  <a:srgbClr val="0000FF"/>
                </a:solidFill>
              </a:rPr>
              <a:t>Security</a:t>
            </a:r>
            <a:r>
              <a:rPr sz="3200" spc="-114" dirty="0">
                <a:solidFill>
                  <a:srgbClr val="0000FF"/>
                </a:solidFill>
              </a:rPr>
              <a:t> </a:t>
            </a:r>
            <a:r>
              <a:rPr sz="3200" spc="-60" dirty="0">
                <a:solidFill>
                  <a:srgbClr val="0000FF"/>
                </a:solidFill>
              </a:rPr>
              <a:t>Attributes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366712" y="1080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300" y="108013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537" y="5302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0425" y="530288"/>
            <a:ext cx="3683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7075" y="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81873" y="3244850"/>
            <a:ext cx="85725" cy="838200"/>
          </a:xfrm>
          <a:custGeom>
            <a:avLst/>
            <a:gdLst/>
            <a:ahLst/>
            <a:cxnLst/>
            <a:rect l="l" t="t" r="r" b="b"/>
            <a:pathLst>
              <a:path w="85725" h="838200">
                <a:moveTo>
                  <a:pt x="57150" y="71373"/>
                </a:moveTo>
                <a:lnTo>
                  <a:pt x="28575" y="71373"/>
                </a:lnTo>
                <a:lnTo>
                  <a:pt x="28575" y="838200"/>
                </a:lnTo>
                <a:lnTo>
                  <a:pt x="57150" y="838200"/>
                </a:lnTo>
                <a:lnTo>
                  <a:pt x="57150" y="71373"/>
                </a:lnTo>
                <a:close/>
              </a:path>
              <a:path w="85725" h="838200">
                <a:moveTo>
                  <a:pt x="42926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373"/>
                </a:lnTo>
                <a:lnTo>
                  <a:pt x="78560" y="71373"/>
                </a:lnTo>
                <a:lnTo>
                  <a:pt x="42926" y="0"/>
                </a:lnTo>
                <a:close/>
              </a:path>
              <a:path w="85725" h="838200">
                <a:moveTo>
                  <a:pt x="78560" y="71373"/>
                </a:moveTo>
                <a:lnTo>
                  <a:pt x="57150" y="71373"/>
                </a:lnTo>
                <a:lnTo>
                  <a:pt x="57150" y="85725"/>
                </a:lnTo>
                <a:lnTo>
                  <a:pt x="85725" y="85725"/>
                </a:lnTo>
                <a:lnTo>
                  <a:pt x="78560" y="71373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281237" y="3697287"/>
          <a:ext cx="5105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marL="223520" marR="207010" indent="7620">
                        <a:lnSpc>
                          <a:spcPts val="2160"/>
                        </a:lnSpc>
                        <a:spcBef>
                          <a:spcPts val="525"/>
                        </a:spcBef>
                      </a:pPr>
                      <a:r>
                        <a:rPr sz="20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  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61290" marR="142875" indent="69850">
                        <a:lnSpc>
                          <a:spcPts val="2160"/>
                        </a:lnSpc>
                        <a:spcBef>
                          <a:spcPts val="525"/>
                        </a:spcBef>
                      </a:pPr>
                      <a:r>
                        <a:rPr sz="2000" spc="5" dirty="0">
                          <a:latin typeface="Arial"/>
                          <a:cs typeface="Arial"/>
                        </a:rPr>
                        <a:t>secure 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ec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eiver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66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696720">
                        <a:lnSpc>
                          <a:spcPts val="165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channel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66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1752600" y="3963923"/>
            <a:ext cx="533400" cy="85725"/>
          </a:xfrm>
          <a:custGeom>
            <a:avLst/>
            <a:gdLst/>
            <a:ahLst/>
            <a:cxnLst/>
            <a:rect l="l" t="t" r="r" b="b"/>
            <a:pathLst>
              <a:path w="533400" h="85725">
                <a:moveTo>
                  <a:pt x="447675" y="0"/>
                </a:moveTo>
                <a:lnTo>
                  <a:pt x="447675" y="85725"/>
                </a:lnTo>
                <a:lnTo>
                  <a:pt x="504909" y="57150"/>
                </a:lnTo>
                <a:lnTo>
                  <a:pt x="461898" y="57150"/>
                </a:lnTo>
                <a:lnTo>
                  <a:pt x="461898" y="28575"/>
                </a:lnTo>
                <a:lnTo>
                  <a:pt x="504740" y="28575"/>
                </a:lnTo>
                <a:lnTo>
                  <a:pt x="447675" y="0"/>
                </a:lnTo>
                <a:close/>
              </a:path>
              <a:path w="533400" h="85725">
                <a:moveTo>
                  <a:pt x="4476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447675" y="57150"/>
                </a:lnTo>
                <a:lnTo>
                  <a:pt x="447675" y="28575"/>
                </a:lnTo>
                <a:close/>
              </a:path>
              <a:path w="533400" h="85725">
                <a:moveTo>
                  <a:pt x="504740" y="28575"/>
                </a:moveTo>
                <a:lnTo>
                  <a:pt x="461898" y="28575"/>
                </a:lnTo>
                <a:lnTo>
                  <a:pt x="461898" y="57150"/>
                </a:lnTo>
                <a:lnTo>
                  <a:pt x="504909" y="57150"/>
                </a:lnTo>
                <a:lnTo>
                  <a:pt x="533400" y="42926"/>
                </a:lnTo>
                <a:lnTo>
                  <a:pt x="504740" y="2857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09673" y="4006850"/>
            <a:ext cx="85725" cy="533400"/>
          </a:xfrm>
          <a:custGeom>
            <a:avLst/>
            <a:gdLst/>
            <a:ahLst/>
            <a:cxnLst/>
            <a:rect l="l" t="t" r="r" b="b"/>
            <a:pathLst>
              <a:path w="85725" h="533400">
                <a:moveTo>
                  <a:pt x="28575" y="447675"/>
                </a:moveTo>
                <a:lnTo>
                  <a:pt x="0" y="447675"/>
                </a:lnTo>
                <a:lnTo>
                  <a:pt x="42926" y="533400"/>
                </a:lnTo>
                <a:lnTo>
                  <a:pt x="78623" y="461899"/>
                </a:lnTo>
                <a:lnTo>
                  <a:pt x="28575" y="461899"/>
                </a:lnTo>
                <a:lnTo>
                  <a:pt x="28575" y="447675"/>
                </a:lnTo>
                <a:close/>
              </a:path>
              <a:path w="85725" h="533400">
                <a:moveTo>
                  <a:pt x="57150" y="0"/>
                </a:moveTo>
                <a:lnTo>
                  <a:pt x="28575" y="0"/>
                </a:lnTo>
                <a:lnTo>
                  <a:pt x="28575" y="461899"/>
                </a:lnTo>
                <a:lnTo>
                  <a:pt x="57150" y="461899"/>
                </a:lnTo>
                <a:lnTo>
                  <a:pt x="57150" y="0"/>
                </a:lnTo>
                <a:close/>
              </a:path>
              <a:path w="85725" h="533400">
                <a:moveTo>
                  <a:pt x="85724" y="447675"/>
                </a:moveTo>
                <a:lnTo>
                  <a:pt x="57150" y="447675"/>
                </a:lnTo>
                <a:lnTo>
                  <a:pt x="57150" y="461899"/>
                </a:lnTo>
                <a:lnTo>
                  <a:pt x="78623" y="461899"/>
                </a:lnTo>
                <a:lnTo>
                  <a:pt x="85724" y="44767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91400" y="4029075"/>
            <a:ext cx="533400" cy="85725"/>
          </a:xfrm>
          <a:custGeom>
            <a:avLst/>
            <a:gdLst/>
            <a:ahLst/>
            <a:cxnLst/>
            <a:rect l="l" t="t" r="r" b="b"/>
            <a:pathLst>
              <a:path w="533400" h="85725">
                <a:moveTo>
                  <a:pt x="85725" y="0"/>
                </a:moveTo>
                <a:lnTo>
                  <a:pt x="0" y="42799"/>
                </a:lnTo>
                <a:lnTo>
                  <a:pt x="85725" y="85725"/>
                </a:lnTo>
                <a:lnTo>
                  <a:pt x="85725" y="57150"/>
                </a:lnTo>
                <a:lnTo>
                  <a:pt x="71374" y="57150"/>
                </a:lnTo>
                <a:lnTo>
                  <a:pt x="71374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533400" h="85725">
                <a:moveTo>
                  <a:pt x="85725" y="28575"/>
                </a:moveTo>
                <a:lnTo>
                  <a:pt x="71374" y="28575"/>
                </a:lnTo>
                <a:lnTo>
                  <a:pt x="71374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533400" h="85725">
                <a:moveTo>
                  <a:pt x="533400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533400" y="57150"/>
                </a:lnTo>
                <a:lnTo>
                  <a:pt x="533400" y="2857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05200" y="3887723"/>
            <a:ext cx="2667000" cy="85725"/>
          </a:xfrm>
          <a:custGeom>
            <a:avLst/>
            <a:gdLst/>
            <a:ahLst/>
            <a:cxnLst/>
            <a:rect l="l" t="t" r="r" b="b"/>
            <a:pathLst>
              <a:path w="2667000" h="85725">
                <a:moveTo>
                  <a:pt x="85725" y="0"/>
                </a:moveTo>
                <a:lnTo>
                  <a:pt x="0" y="42926"/>
                </a:lnTo>
                <a:lnTo>
                  <a:pt x="85725" y="85725"/>
                </a:lnTo>
                <a:lnTo>
                  <a:pt x="85725" y="57150"/>
                </a:lnTo>
                <a:lnTo>
                  <a:pt x="71374" y="57150"/>
                </a:lnTo>
                <a:lnTo>
                  <a:pt x="71374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2667000" h="85725">
                <a:moveTo>
                  <a:pt x="2581275" y="0"/>
                </a:moveTo>
                <a:lnTo>
                  <a:pt x="2581275" y="85725"/>
                </a:lnTo>
                <a:lnTo>
                  <a:pt x="2638509" y="57150"/>
                </a:lnTo>
                <a:lnTo>
                  <a:pt x="2595626" y="57150"/>
                </a:lnTo>
                <a:lnTo>
                  <a:pt x="2595626" y="28575"/>
                </a:lnTo>
                <a:lnTo>
                  <a:pt x="2638340" y="28575"/>
                </a:lnTo>
                <a:lnTo>
                  <a:pt x="2581275" y="0"/>
                </a:lnTo>
                <a:close/>
              </a:path>
              <a:path w="2667000" h="85725">
                <a:moveTo>
                  <a:pt x="85725" y="28575"/>
                </a:moveTo>
                <a:lnTo>
                  <a:pt x="71374" y="28575"/>
                </a:lnTo>
                <a:lnTo>
                  <a:pt x="71374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2667000" h="85725">
                <a:moveTo>
                  <a:pt x="2581275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2581275" y="57150"/>
                </a:lnTo>
                <a:lnTo>
                  <a:pt x="2581275" y="28575"/>
                </a:lnTo>
                <a:close/>
              </a:path>
              <a:path w="2667000" h="85725">
                <a:moveTo>
                  <a:pt x="2638340" y="28575"/>
                </a:moveTo>
                <a:lnTo>
                  <a:pt x="2595626" y="28575"/>
                </a:lnTo>
                <a:lnTo>
                  <a:pt x="2595626" y="57150"/>
                </a:lnTo>
                <a:lnTo>
                  <a:pt x="2638509" y="57150"/>
                </a:lnTo>
                <a:lnTo>
                  <a:pt x="2667000" y="42926"/>
                </a:lnTo>
                <a:lnTo>
                  <a:pt x="2638340" y="2857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1365" y="4387211"/>
            <a:ext cx="1436380" cy="13554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50442" y="4064965"/>
            <a:ext cx="4781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ob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47609" y="1473453"/>
            <a:ext cx="576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Al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084561" y="1644352"/>
            <a:ext cx="1403648" cy="16321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0738" y="235661"/>
            <a:ext cx="37687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00" dirty="0">
                <a:solidFill>
                  <a:srgbClr val="0000FF"/>
                </a:solidFill>
              </a:rPr>
              <a:t>Key </a:t>
            </a:r>
            <a:r>
              <a:rPr sz="3200" spc="-140" dirty="0">
                <a:solidFill>
                  <a:srgbClr val="0000FF"/>
                </a:solidFill>
              </a:rPr>
              <a:t>Security</a:t>
            </a:r>
            <a:r>
              <a:rPr sz="3200" spc="-114" dirty="0">
                <a:solidFill>
                  <a:srgbClr val="0000FF"/>
                </a:solidFill>
              </a:rPr>
              <a:t> </a:t>
            </a:r>
            <a:r>
              <a:rPr sz="3200" spc="-60" dirty="0">
                <a:solidFill>
                  <a:srgbClr val="0000FF"/>
                </a:solidFill>
              </a:rPr>
              <a:t>Attributes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366712" y="1080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300" y="108013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537" y="5302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0425" y="530288"/>
            <a:ext cx="3683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7075" y="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0739" y="1418654"/>
            <a:ext cx="3319779" cy="331851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5"/>
              </a:spcBef>
              <a:buClr>
                <a:srgbClr val="800080"/>
              </a:buClr>
              <a:buSzPct val="59722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3600" spc="-80" dirty="0">
                <a:latin typeface="Arial"/>
                <a:cs typeface="Arial"/>
              </a:rPr>
              <a:t>Confidentiality</a:t>
            </a:r>
            <a:endParaRPr sz="3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800080"/>
              </a:buClr>
              <a:buSzPct val="59722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3600" spc="-45" dirty="0">
                <a:latin typeface="Arial"/>
                <a:cs typeface="Arial"/>
              </a:rPr>
              <a:t>Integrity</a:t>
            </a:r>
            <a:endParaRPr sz="3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800080"/>
              </a:buClr>
              <a:buSzPct val="59722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3600" spc="-70" dirty="0">
                <a:latin typeface="Arial"/>
                <a:cs typeface="Arial"/>
              </a:rPr>
              <a:t>Authentication</a:t>
            </a:r>
            <a:endParaRPr sz="3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800080"/>
              </a:buClr>
              <a:buSzPct val="59722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3600" spc="-85" dirty="0">
                <a:latin typeface="Arial"/>
                <a:cs typeface="Arial"/>
              </a:rPr>
              <a:t>Availability</a:t>
            </a:r>
            <a:endParaRPr sz="3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800080"/>
              </a:buClr>
              <a:buSzPct val="59722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3600" spc="-165" dirty="0">
                <a:latin typeface="Arial"/>
                <a:cs typeface="Arial"/>
              </a:rPr>
              <a:t>Non</a:t>
            </a:r>
            <a:r>
              <a:rPr sz="3600" spc="-245" dirty="0">
                <a:latin typeface="Arial"/>
                <a:cs typeface="Arial"/>
              </a:rPr>
              <a:t> </a:t>
            </a:r>
            <a:r>
              <a:rPr sz="3600" spc="-114" dirty="0">
                <a:latin typeface="Arial"/>
                <a:cs typeface="Arial"/>
              </a:rPr>
              <a:t>Reputation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3777" y="229565"/>
            <a:ext cx="30435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>
                <a:solidFill>
                  <a:srgbClr val="0000FF"/>
                </a:solidFill>
              </a:rPr>
              <a:t>Confidentiality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366712" y="1080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300" y="108013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537" y="5302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0425" y="530288"/>
            <a:ext cx="3683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7075" y="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0739" y="997965"/>
            <a:ext cx="7465695" cy="1587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9055" indent="-342900">
              <a:lnSpc>
                <a:spcPct val="100000"/>
              </a:lnSpc>
              <a:spcBef>
                <a:spcPts val="105"/>
              </a:spcBef>
              <a:buClr>
                <a:srgbClr val="800080"/>
              </a:buClr>
              <a:buSzPct val="59375"/>
              <a:buChar char="•"/>
              <a:tabLst>
                <a:tab pos="355600" algn="l"/>
                <a:tab pos="356235" algn="l"/>
              </a:tabLst>
            </a:pPr>
            <a:r>
              <a:rPr sz="3200" spc="50" dirty="0">
                <a:latin typeface="Arial"/>
                <a:cs typeface="Arial"/>
              </a:rPr>
              <a:t>It </a:t>
            </a:r>
            <a:r>
              <a:rPr sz="3200" spc="-180" dirty="0">
                <a:latin typeface="Arial"/>
                <a:cs typeface="Arial"/>
              </a:rPr>
              <a:t>ensures </a:t>
            </a:r>
            <a:r>
              <a:rPr sz="3200" spc="-5" dirty="0">
                <a:latin typeface="Arial"/>
                <a:cs typeface="Arial"/>
              </a:rPr>
              <a:t>that </a:t>
            </a:r>
            <a:r>
              <a:rPr sz="3200" spc="-45" dirty="0">
                <a:latin typeface="Arial"/>
                <a:cs typeface="Arial"/>
              </a:rPr>
              <a:t>information </a:t>
            </a:r>
            <a:r>
              <a:rPr sz="3200" spc="-70" dirty="0">
                <a:latin typeface="Arial"/>
                <a:cs typeface="Arial"/>
              </a:rPr>
              <a:t>content</a:t>
            </a:r>
            <a:r>
              <a:rPr sz="3200" spc="-630" dirty="0">
                <a:latin typeface="Arial"/>
                <a:cs typeface="Arial"/>
              </a:rPr>
              <a:t> </a:t>
            </a:r>
            <a:r>
              <a:rPr sz="3200" spc="-105" dirty="0">
                <a:latin typeface="Arial"/>
                <a:cs typeface="Arial"/>
              </a:rPr>
              <a:t>cannot  </a:t>
            </a:r>
            <a:r>
              <a:rPr sz="3200" spc="-145" dirty="0">
                <a:latin typeface="Arial"/>
                <a:cs typeface="Arial"/>
              </a:rPr>
              <a:t>be </a:t>
            </a:r>
            <a:r>
              <a:rPr sz="3200" spc="-135" dirty="0">
                <a:latin typeface="Arial"/>
                <a:cs typeface="Arial"/>
              </a:rPr>
              <a:t>revealed </a:t>
            </a:r>
            <a:r>
              <a:rPr sz="3200" spc="-130" dirty="0">
                <a:latin typeface="Arial"/>
                <a:cs typeface="Arial"/>
              </a:rPr>
              <a:t>by </a:t>
            </a:r>
            <a:r>
              <a:rPr sz="3200" spc="-100" dirty="0">
                <a:latin typeface="Arial"/>
                <a:cs typeface="Arial"/>
              </a:rPr>
              <a:t>unauthorized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-60" dirty="0">
                <a:latin typeface="Arial"/>
                <a:cs typeface="Arial"/>
              </a:rPr>
              <a:t>entities.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800080"/>
              </a:buClr>
              <a:buSzPct val="59375"/>
              <a:buChar char="•"/>
              <a:tabLst>
                <a:tab pos="355600" algn="l"/>
                <a:tab pos="356235" algn="l"/>
              </a:tabLst>
            </a:pPr>
            <a:r>
              <a:rPr sz="3200" spc="50" dirty="0">
                <a:latin typeface="Arial"/>
                <a:cs typeface="Arial"/>
              </a:rPr>
              <a:t>It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235" dirty="0">
                <a:latin typeface="Arial"/>
                <a:cs typeface="Arial"/>
              </a:rPr>
              <a:t>Process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145" dirty="0">
                <a:latin typeface="Arial"/>
                <a:cs typeface="Arial"/>
              </a:rPr>
              <a:t>concealing </a:t>
            </a:r>
            <a:r>
              <a:rPr sz="3200" spc="-35" dirty="0">
                <a:latin typeface="Arial"/>
                <a:cs typeface="Arial"/>
              </a:rPr>
              <a:t>information</a:t>
            </a:r>
            <a:r>
              <a:rPr sz="3200" spc="-405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0739" y="2461742"/>
            <a:ext cx="4790440" cy="119634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870"/>
              </a:spcBef>
            </a:pPr>
            <a:r>
              <a:rPr sz="3200" spc="-35" dirty="0">
                <a:latin typeface="Arial"/>
                <a:cs typeface="Arial"/>
              </a:rPr>
              <a:t>the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55" dirty="0">
                <a:latin typeface="Arial"/>
                <a:cs typeface="Arial"/>
              </a:rPr>
              <a:t>network.</a:t>
            </a:r>
            <a:endParaRPr sz="3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800080"/>
              </a:buClr>
              <a:buSzPct val="59375"/>
              <a:buChar char="•"/>
              <a:tabLst>
                <a:tab pos="355600" algn="l"/>
                <a:tab pos="356235" algn="l"/>
              </a:tabLst>
            </a:pPr>
            <a:r>
              <a:rPr sz="3200" spc="50" dirty="0">
                <a:latin typeface="Arial"/>
                <a:cs typeface="Arial"/>
              </a:rPr>
              <a:t>It </a:t>
            </a:r>
            <a:r>
              <a:rPr sz="3200" spc="-105" dirty="0">
                <a:latin typeface="Arial"/>
                <a:cs typeface="Arial"/>
              </a:rPr>
              <a:t>prevents</a:t>
            </a:r>
            <a:r>
              <a:rPr sz="3200" spc="-465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eavesdropping.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58073" y="4272915"/>
            <a:ext cx="85725" cy="749300"/>
          </a:xfrm>
          <a:custGeom>
            <a:avLst/>
            <a:gdLst/>
            <a:ahLst/>
            <a:cxnLst/>
            <a:rect l="l" t="t" r="r" b="b"/>
            <a:pathLst>
              <a:path w="85725" h="749300">
                <a:moveTo>
                  <a:pt x="57150" y="71500"/>
                </a:moveTo>
                <a:lnTo>
                  <a:pt x="28575" y="71500"/>
                </a:lnTo>
                <a:lnTo>
                  <a:pt x="28575" y="749045"/>
                </a:lnTo>
                <a:lnTo>
                  <a:pt x="57150" y="749045"/>
                </a:lnTo>
                <a:lnTo>
                  <a:pt x="57150" y="71500"/>
                </a:lnTo>
                <a:close/>
              </a:path>
              <a:path w="85725" h="749300">
                <a:moveTo>
                  <a:pt x="42926" y="0"/>
                </a:moveTo>
                <a:lnTo>
                  <a:pt x="0" y="85724"/>
                </a:lnTo>
                <a:lnTo>
                  <a:pt x="28575" y="85724"/>
                </a:lnTo>
                <a:lnTo>
                  <a:pt x="28575" y="71500"/>
                </a:lnTo>
                <a:lnTo>
                  <a:pt x="78623" y="71500"/>
                </a:lnTo>
                <a:lnTo>
                  <a:pt x="42926" y="0"/>
                </a:lnTo>
                <a:close/>
              </a:path>
              <a:path w="85725" h="749300">
                <a:moveTo>
                  <a:pt x="78623" y="71500"/>
                </a:moveTo>
                <a:lnTo>
                  <a:pt x="57150" y="71500"/>
                </a:lnTo>
                <a:lnTo>
                  <a:pt x="57150" y="85724"/>
                </a:lnTo>
                <a:lnTo>
                  <a:pt x="85725" y="85724"/>
                </a:lnTo>
                <a:lnTo>
                  <a:pt x="78623" y="715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357437" y="4676749"/>
          <a:ext cx="5105400" cy="612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8305">
                <a:tc rowSpan="2">
                  <a:txBody>
                    <a:bodyPr/>
                    <a:lstStyle/>
                    <a:p>
                      <a:pPr marL="231140">
                        <a:lnSpc>
                          <a:spcPts val="225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secure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223520">
                        <a:lnSpc>
                          <a:spcPts val="228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sender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430" algn="ctr">
                        <a:lnSpc>
                          <a:spcPts val="225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secure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10795" algn="ctr">
                        <a:lnSpc>
                          <a:spcPts val="228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receiver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8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696720">
                        <a:lnSpc>
                          <a:spcPts val="143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channel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1828800" y="4911090"/>
            <a:ext cx="533400" cy="85725"/>
          </a:xfrm>
          <a:custGeom>
            <a:avLst/>
            <a:gdLst/>
            <a:ahLst/>
            <a:cxnLst/>
            <a:rect l="l" t="t" r="r" b="b"/>
            <a:pathLst>
              <a:path w="533400" h="85725">
                <a:moveTo>
                  <a:pt x="447675" y="0"/>
                </a:moveTo>
                <a:lnTo>
                  <a:pt x="447675" y="85725"/>
                </a:lnTo>
                <a:lnTo>
                  <a:pt x="504740" y="57150"/>
                </a:lnTo>
                <a:lnTo>
                  <a:pt x="461898" y="57150"/>
                </a:lnTo>
                <a:lnTo>
                  <a:pt x="461898" y="28575"/>
                </a:lnTo>
                <a:lnTo>
                  <a:pt x="504909" y="28575"/>
                </a:lnTo>
                <a:lnTo>
                  <a:pt x="447675" y="0"/>
                </a:lnTo>
                <a:close/>
              </a:path>
              <a:path w="533400" h="85725">
                <a:moveTo>
                  <a:pt x="4476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447675" y="57150"/>
                </a:lnTo>
                <a:lnTo>
                  <a:pt x="447675" y="28575"/>
                </a:lnTo>
                <a:close/>
              </a:path>
              <a:path w="533400" h="85725">
                <a:moveTo>
                  <a:pt x="504909" y="28575"/>
                </a:moveTo>
                <a:lnTo>
                  <a:pt x="461898" y="28575"/>
                </a:lnTo>
                <a:lnTo>
                  <a:pt x="461898" y="57150"/>
                </a:lnTo>
                <a:lnTo>
                  <a:pt x="504740" y="57150"/>
                </a:lnTo>
                <a:lnTo>
                  <a:pt x="533400" y="42799"/>
                </a:lnTo>
                <a:lnTo>
                  <a:pt x="504909" y="2857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85873" y="4953889"/>
            <a:ext cx="85725" cy="476884"/>
          </a:xfrm>
          <a:custGeom>
            <a:avLst/>
            <a:gdLst/>
            <a:ahLst/>
            <a:cxnLst/>
            <a:rect l="l" t="t" r="r" b="b"/>
            <a:pathLst>
              <a:path w="85725" h="476885">
                <a:moveTo>
                  <a:pt x="28575" y="390906"/>
                </a:moveTo>
                <a:lnTo>
                  <a:pt x="0" y="390906"/>
                </a:lnTo>
                <a:lnTo>
                  <a:pt x="42926" y="476631"/>
                </a:lnTo>
                <a:lnTo>
                  <a:pt x="78560" y="405257"/>
                </a:lnTo>
                <a:lnTo>
                  <a:pt x="28575" y="405257"/>
                </a:lnTo>
                <a:lnTo>
                  <a:pt x="28575" y="390906"/>
                </a:lnTo>
                <a:close/>
              </a:path>
              <a:path w="85725" h="476885">
                <a:moveTo>
                  <a:pt x="57150" y="0"/>
                </a:moveTo>
                <a:lnTo>
                  <a:pt x="28575" y="0"/>
                </a:lnTo>
                <a:lnTo>
                  <a:pt x="28575" y="405257"/>
                </a:lnTo>
                <a:lnTo>
                  <a:pt x="57150" y="405257"/>
                </a:lnTo>
                <a:lnTo>
                  <a:pt x="57150" y="0"/>
                </a:lnTo>
                <a:close/>
              </a:path>
              <a:path w="85725" h="476885">
                <a:moveTo>
                  <a:pt x="85725" y="390906"/>
                </a:moveTo>
                <a:lnTo>
                  <a:pt x="57150" y="390906"/>
                </a:lnTo>
                <a:lnTo>
                  <a:pt x="57150" y="405257"/>
                </a:lnTo>
                <a:lnTo>
                  <a:pt x="78560" y="405257"/>
                </a:lnTo>
                <a:lnTo>
                  <a:pt x="85725" y="39090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67600" y="4969255"/>
            <a:ext cx="533400" cy="85725"/>
          </a:xfrm>
          <a:custGeom>
            <a:avLst/>
            <a:gdLst/>
            <a:ahLst/>
            <a:cxnLst/>
            <a:rect l="l" t="t" r="r" b="b"/>
            <a:pathLst>
              <a:path w="533400" h="85725">
                <a:moveTo>
                  <a:pt x="85725" y="0"/>
                </a:moveTo>
                <a:lnTo>
                  <a:pt x="0" y="42799"/>
                </a:lnTo>
                <a:lnTo>
                  <a:pt x="85725" y="85725"/>
                </a:lnTo>
                <a:lnTo>
                  <a:pt x="85725" y="57150"/>
                </a:lnTo>
                <a:lnTo>
                  <a:pt x="71374" y="57150"/>
                </a:lnTo>
                <a:lnTo>
                  <a:pt x="71374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533400" h="85725">
                <a:moveTo>
                  <a:pt x="85725" y="28575"/>
                </a:moveTo>
                <a:lnTo>
                  <a:pt x="71374" y="28575"/>
                </a:lnTo>
                <a:lnTo>
                  <a:pt x="71374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533400" h="85725">
                <a:moveTo>
                  <a:pt x="533400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533400" y="57150"/>
                </a:lnTo>
                <a:lnTo>
                  <a:pt x="533400" y="2857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81400" y="4842890"/>
            <a:ext cx="2667000" cy="85725"/>
          </a:xfrm>
          <a:custGeom>
            <a:avLst/>
            <a:gdLst/>
            <a:ahLst/>
            <a:cxnLst/>
            <a:rect l="l" t="t" r="r" b="b"/>
            <a:pathLst>
              <a:path w="2667000" h="85725">
                <a:moveTo>
                  <a:pt x="85725" y="0"/>
                </a:moveTo>
                <a:lnTo>
                  <a:pt x="0" y="42925"/>
                </a:lnTo>
                <a:lnTo>
                  <a:pt x="85725" y="85724"/>
                </a:lnTo>
                <a:lnTo>
                  <a:pt x="85725" y="57149"/>
                </a:lnTo>
                <a:lnTo>
                  <a:pt x="71374" y="57149"/>
                </a:lnTo>
                <a:lnTo>
                  <a:pt x="71374" y="28574"/>
                </a:lnTo>
                <a:lnTo>
                  <a:pt x="85725" y="28574"/>
                </a:lnTo>
                <a:lnTo>
                  <a:pt x="85725" y="0"/>
                </a:lnTo>
                <a:close/>
              </a:path>
              <a:path w="2667000" h="85725">
                <a:moveTo>
                  <a:pt x="2581275" y="0"/>
                </a:moveTo>
                <a:lnTo>
                  <a:pt x="2581275" y="85724"/>
                </a:lnTo>
                <a:lnTo>
                  <a:pt x="2638509" y="57149"/>
                </a:lnTo>
                <a:lnTo>
                  <a:pt x="2595626" y="57149"/>
                </a:lnTo>
                <a:lnTo>
                  <a:pt x="2595626" y="28574"/>
                </a:lnTo>
                <a:lnTo>
                  <a:pt x="2638340" y="28574"/>
                </a:lnTo>
                <a:lnTo>
                  <a:pt x="2581275" y="0"/>
                </a:lnTo>
                <a:close/>
              </a:path>
              <a:path w="2667000" h="85725">
                <a:moveTo>
                  <a:pt x="85725" y="28574"/>
                </a:moveTo>
                <a:lnTo>
                  <a:pt x="71374" y="28574"/>
                </a:lnTo>
                <a:lnTo>
                  <a:pt x="71374" y="57149"/>
                </a:lnTo>
                <a:lnTo>
                  <a:pt x="85725" y="57149"/>
                </a:lnTo>
                <a:lnTo>
                  <a:pt x="85725" y="28574"/>
                </a:lnTo>
                <a:close/>
              </a:path>
              <a:path w="2667000" h="85725">
                <a:moveTo>
                  <a:pt x="2581275" y="28574"/>
                </a:moveTo>
                <a:lnTo>
                  <a:pt x="85725" y="28574"/>
                </a:lnTo>
                <a:lnTo>
                  <a:pt x="85725" y="57149"/>
                </a:lnTo>
                <a:lnTo>
                  <a:pt x="2581275" y="57149"/>
                </a:lnTo>
                <a:lnTo>
                  <a:pt x="2581275" y="28574"/>
                </a:lnTo>
                <a:close/>
              </a:path>
              <a:path w="2667000" h="85725">
                <a:moveTo>
                  <a:pt x="2638340" y="28574"/>
                </a:moveTo>
                <a:lnTo>
                  <a:pt x="2595626" y="28574"/>
                </a:lnTo>
                <a:lnTo>
                  <a:pt x="2595626" y="57149"/>
                </a:lnTo>
                <a:lnTo>
                  <a:pt x="2638509" y="57149"/>
                </a:lnTo>
                <a:lnTo>
                  <a:pt x="2667000" y="42925"/>
                </a:lnTo>
                <a:lnTo>
                  <a:pt x="2638340" y="28574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7738" y="5293345"/>
            <a:ext cx="1435909" cy="12120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26642" y="5008879"/>
            <a:ext cx="4787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Bob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81019" y="4980178"/>
            <a:ext cx="2667508" cy="15116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261228" y="5690108"/>
            <a:ext cx="1352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Sam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Snoop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23809" y="2693035"/>
            <a:ext cx="576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Al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160761" y="2842653"/>
            <a:ext cx="1403648" cy="14578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3777" y="229565"/>
            <a:ext cx="17684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0" dirty="0">
                <a:solidFill>
                  <a:srgbClr val="0000FF"/>
                </a:solidFill>
              </a:rPr>
              <a:t>I</a:t>
            </a:r>
            <a:r>
              <a:rPr sz="4000" spc="-195" dirty="0">
                <a:solidFill>
                  <a:srgbClr val="0000FF"/>
                </a:solidFill>
              </a:rPr>
              <a:t>n</a:t>
            </a:r>
            <a:r>
              <a:rPr sz="4000" spc="180" dirty="0">
                <a:solidFill>
                  <a:srgbClr val="0000FF"/>
                </a:solidFill>
              </a:rPr>
              <a:t>t</a:t>
            </a:r>
            <a:r>
              <a:rPr sz="4000" spc="-75" dirty="0">
                <a:solidFill>
                  <a:srgbClr val="0000FF"/>
                </a:solidFill>
              </a:rPr>
              <a:t>egrity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366712" y="1080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300" y="108013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537" y="5302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0425" y="530288"/>
            <a:ext cx="3683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7075" y="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0739" y="997965"/>
            <a:ext cx="7637145" cy="2660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800080"/>
              </a:buClr>
              <a:buSzPct val="59375"/>
              <a:buChar char="•"/>
              <a:tabLst>
                <a:tab pos="355600" algn="l"/>
                <a:tab pos="356235" algn="l"/>
              </a:tabLst>
            </a:pPr>
            <a:r>
              <a:rPr sz="3200" spc="50" dirty="0">
                <a:latin typeface="Arial"/>
                <a:cs typeface="Arial"/>
              </a:rPr>
              <a:t>It </a:t>
            </a:r>
            <a:r>
              <a:rPr sz="3200" spc="-180" dirty="0">
                <a:latin typeface="Arial"/>
                <a:cs typeface="Arial"/>
              </a:rPr>
              <a:t>ensures </a:t>
            </a:r>
            <a:r>
              <a:rPr sz="3200" spc="-120" dirty="0">
                <a:latin typeface="Arial"/>
                <a:cs typeface="Arial"/>
              </a:rPr>
              <a:t>data </a:t>
            </a:r>
            <a:r>
              <a:rPr sz="3200" spc="-175" dirty="0">
                <a:latin typeface="Arial"/>
                <a:cs typeface="Arial"/>
              </a:rPr>
              <a:t>packets </a:t>
            </a:r>
            <a:r>
              <a:rPr sz="3200" spc="-140" dirty="0">
                <a:latin typeface="Arial"/>
                <a:cs typeface="Arial"/>
              </a:rPr>
              <a:t>are </a:t>
            </a:r>
            <a:r>
              <a:rPr sz="3200" spc="-85" dirty="0">
                <a:latin typeface="Arial"/>
                <a:cs typeface="Arial"/>
              </a:rPr>
              <a:t>unaltered</a:t>
            </a:r>
            <a:r>
              <a:rPr sz="3200" spc="-430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during  </a:t>
            </a:r>
            <a:r>
              <a:rPr sz="3200" spc="-50" dirty="0">
                <a:latin typeface="Arial"/>
                <a:cs typeface="Arial"/>
              </a:rPr>
              <a:t>transition </a:t>
            </a:r>
            <a:r>
              <a:rPr sz="3200" spc="-30" dirty="0">
                <a:latin typeface="Arial"/>
                <a:cs typeface="Arial"/>
              </a:rPr>
              <a:t>from </a:t>
            </a:r>
            <a:r>
              <a:rPr sz="3200" spc="-165" dirty="0">
                <a:latin typeface="Arial"/>
                <a:cs typeface="Arial"/>
              </a:rPr>
              <a:t>source </a:t>
            </a:r>
            <a:r>
              <a:rPr sz="3200" spc="25" dirty="0">
                <a:latin typeface="Arial"/>
                <a:cs typeface="Arial"/>
              </a:rPr>
              <a:t>to</a:t>
            </a:r>
            <a:r>
              <a:rPr sz="3200" spc="-415" dirty="0">
                <a:latin typeface="Arial"/>
                <a:cs typeface="Arial"/>
              </a:rPr>
              <a:t> </a:t>
            </a:r>
            <a:r>
              <a:rPr sz="3200" spc="-75" dirty="0">
                <a:latin typeface="Arial"/>
                <a:cs typeface="Arial"/>
              </a:rPr>
              <a:t>destination.</a:t>
            </a:r>
            <a:endParaRPr sz="3200">
              <a:latin typeface="Arial"/>
              <a:cs typeface="Arial"/>
            </a:endParaRPr>
          </a:p>
          <a:p>
            <a:pPr marL="355600" marR="81280" indent="-342900">
              <a:lnSpc>
                <a:spcPct val="100000"/>
              </a:lnSpc>
              <a:spcBef>
                <a:spcPts val="770"/>
              </a:spcBef>
              <a:buClr>
                <a:srgbClr val="800080"/>
              </a:buClr>
              <a:buSzPct val="59375"/>
              <a:buChar char="•"/>
              <a:tabLst>
                <a:tab pos="355600" algn="l"/>
                <a:tab pos="356235" algn="l"/>
              </a:tabLst>
            </a:pPr>
            <a:r>
              <a:rPr sz="3200" spc="-120" dirty="0">
                <a:latin typeface="Arial"/>
                <a:cs typeface="Arial"/>
              </a:rPr>
              <a:t>Attackers </a:t>
            </a:r>
            <a:r>
              <a:rPr sz="3200" spc="-200" dirty="0">
                <a:latin typeface="Arial"/>
                <a:cs typeface="Arial"/>
              </a:rPr>
              <a:t>can </a:t>
            </a:r>
            <a:r>
              <a:rPr sz="3200" spc="-65" dirty="0">
                <a:latin typeface="Arial"/>
                <a:cs typeface="Arial"/>
              </a:rPr>
              <a:t>violate </a:t>
            </a:r>
            <a:r>
              <a:rPr sz="3200" spc="-105" dirty="0">
                <a:latin typeface="Arial"/>
                <a:cs typeface="Arial"/>
              </a:rPr>
              <a:t>data </a:t>
            </a:r>
            <a:r>
              <a:rPr sz="3200" spc="-30" dirty="0">
                <a:latin typeface="Arial"/>
                <a:cs typeface="Arial"/>
              </a:rPr>
              <a:t>integrity</a:t>
            </a:r>
            <a:r>
              <a:rPr sz="3200" spc="-285" dirty="0">
                <a:latin typeface="Arial"/>
                <a:cs typeface="Arial"/>
              </a:rPr>
              <a:t> </a:t>
            </a:r>
            <a:r>
              <a:rPr sz="3200" spc="-60" dirty="0">
                <a:latin typeface="Arial"/>
                <a:cs typeface="Arial"/>
              </a:rPr>
              <a:t>through  </a:t>
            </a:r>
            <a:r>
              <a:rPr sz="3200" spc="-65" dirty="0">
                <a:latin typeface="Arial"/>
                <a:cs typeface="Arial"/>
              </a:rPr>
              <a:t>insertion, </a:t>
            </a:r>
            <a:r>
              <a:rPr sz="3200" spc="-55" dirty="0">
                <a:latin typeface="Arial"/>
                <a:cs typeface="Arial"/>
              </a:rPr>
              <a:t>substitution, </a:t>
            </a:r>
            <a:r>
              <a:rPr sz="3200" spc="-60" dirty="0">
                <a:latin typeface="Arial"/>
                <a:cs typeface="Arial"/>
              </a:rPr>
              <a:t>deletion </a:t>
            </a:r>
            <a:r>
              <a:rPr sz="3200" spc="-20" dirty="0">
                <a:latin typeface="Arial"/>
                <a:cs typeface="Arial"/>
              </a:rPr>
              <a:t>or </a:t>
            </a:r>
            <a:r>
              <a:rPr sz="3200" spc="-85" dirty="0">
                <a:latin typeface="Arial"/>
                <a:cs typeface="Arial"/>
              </a:rPr>
              <a:t>forging</a:t>
            </a:r>
            <a:r>
              <a:rPr sz="3200" spc="-610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800080"/>
              </a:buClr>
              <a:buSzPct val="59375"/>
              <a:buChar char="•"/>
              <a:tabLst>
                <a:tab pos="355600" algn="l"/>
                <a:tab pos="356235" algn="l"/>
              </a:tabLst>
            </a:pPr>
            <a:r>
              <a:rPr sz="3200" spc="-45" dirty="0">
                <a:latin typeface="Arial"/>
                <a:cs typeface="Arial"/>
              </a:rPr>
              <a:t>Different </a:t>
            </a:r>
            <a:r>
              <a:rPr sz="3200" spc="-195" dirty="0">
                <a:latin typeface="Arial"/>
                <a:cs typeface="Arial"/>
              </a:rPr>
              <a:t>ways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85" dirty="0">
                <a:latin typeface="Arial"/>
                <a:cs typeface="Arial"/>
              </a:rPr>
              <a:t>maintaining</a:t>
            </a:r>
            <a:r>
              <a:rPr sz="3200" spc="-370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integrity.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09846" y="3810000"/>
            <a:ext cx="6890861" cy="2819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3777" y="229565"/>
            <a:ext cx="30968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25" dirty="0">
                <a:solidFill>
                  <a:srgbClr val="0000FF"/>
                </a:solidFill>
              </a:rPr>
              <a:t>Authe</a:t>
            </a:r>
            <a:r>
              <a:rPr sz="4000" spc="-160" dirty="0">
                <a:solidFill>
                  <a:srgbClr val="0000FF"/>
                </a:solidFill>
              </a:rPr>
              <a:t>n</a:t>
            </a:r>
            <a:r>
              <a:rPr sz="4000" spc="-15" dirty="0">
                <a:solidFill>
                  <a:srgbClr val="0000FF"/>
                </a:solidFill>
              </a:rPr>
              <a:t>ti</a:t>
            </a:r>
            <a:r>
              <a:rPr sz="4000" spc="-70" dirty="0">
                <a:solidFill>
                  <a:srgbClr val="0000FF"/>
                </a:solidFill>
              </a:rPr>
              <a:t>c</a:t>
            </a:r>
            <a:r>
              <a:rPr sz="4000" spc="-345" dirty="0">
                <a:solidFill>
                  <a:srgbClr val="0000FF"/>
                </a:solidFill>
              </a:rPr>
              <a:t>a</a:t>
            </a:r>
            <a:r>
              <a:rPr sz="4000" dirty="0">
                <a:solidFill>
                  <a:srgbClr val="0000FF"/>
                </a:solidFill>
              </a:rPr>
              <a:t>tion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366712" y="1080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300" y="108013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537" y="5302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0425" y="530288"/>
            <a:ext cx="3683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7075" y="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0739" y="997965"/>
            <a:ext cx="7533640" cy="1587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800080"/>
              </a:buClr>
              <a:buSzPct val="59375"/>
              <a:buChar char="•"/>
              <a:tabLst>
                <a:tab pos="355600" algn="l"/>
                <a:tab pos="356235" algn="l"/>
              </a:tabLst>
            </a:pPr>
            <a:r>
              <a:rPr sz="3200" spc="50" dirty="0">
                <a:latin typeface="Arial"/>
                <a:cs typeface="Arial"/>
              </a:rPr>
              <a:t>It</a:t>
            </a:r>
            <a:r>
              <a:rPr sz="3200" spc="-670" dirty="0">
                <a:latin typeface="Arial"/>
                <a:cs typeface="Arial"/>
              </a:rPr>
              <a:t>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90" dirty="0">
                <a:latin typeface="Arial"/>
                <a:cs typeface="Arial"/>
              </a:rPr>
              <a:t>process </a:t>
            </a:r>
            <a:r>
              <a:rPr sz="3200" spc="-5" dirty="0">
                <a:latin typeface="Arial"/>
                <a:cs typeface="Arial"/>
              </a:rPr>
              <a:t>that </a:t>
            </a:r>
            <a:r>
              <a:rPr sz="3200" spc="-114" dirty="0">
                <a:latin typeface="Arial"/>
                <a:cs typeface="Arial"/>
              </a:rPr>
              <a:t>allows </a:t>
            </a:r>
            <a:r>
              <a:rPr sz="3200" spc="-120" dirty="0">
                <a:latin typeface="Arial"/>
                <a:cs typeface="Arial"/>
              </a:rPr>
              <a:t>node </a:t>
            </a:r>
            <a:r>
              <a:rPr sz="3200" spc="25" dirty="0">
                <a:latin typeface="Arial"/>
                <a:cs typeface="Arial"/>
              </a:rPr>
              <a:t>to </a:t>
            </a:r>
            <a:r>
              <a:rPr sz="3200" spc="-60" dirty="0">
                <a:latin typeface="Arial"/>
                <a:cs typeface="Arial"/>
              </a:rPr>
              <a:t>verify </a:t>
            </a:r>
            <a:r>
              <a:rPr sz="3200" spc="-35" dirty="0">
                <a:latin typeface="Arial"/>
                <a:cs typeface="Arial"/>
              </a:rPr>
              <a:t>the  </a:t>
            </a:r>
            <a:r>
              <a:rPr sz="3200" spc="-20" dirty="0">
                <a:latin typeface="Arial"/>
                <a:cs typeface="Arial"/>
              </a:rPr>
              <a:t>identity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14" dirty="0">
                <a:latin typeface="Arial"/>
                <a:cs typeface="Arial"/>
              </a:rPr>
              <a:t>communicating</a:t>
            </a:r>
            <a:r>
              <a:rPr sz="3200" spc="-600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node.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800080"/>
              </a:buClr>
              <a:buSzPct val="59375"/>
              <a:buChar char="•"/>
              <a:tabLst>
                <a:tab pos="355600" algn="l"/>
                <a:tab pos="356235" algn="l"/>
              </a:tabLst>
            </a:pPr>
            <a:r>
              <a:rPr sz="3200" spc="-175" dirty="0">
                <a:latin typeface="Arial"/>
                <a:cs typeface="Arial"/>
              </a:rPr>
              <a:t>Two </a:t>
            </a:r>
            <a:r>
              <a:rPr sz="3200" spc="-120" dirty="0">
                <a:latin typeface="Arial"/>
                <a:cs typeface="Arial"/>
              </a:rPr>
              <a:t>types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220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authentications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9732" y="2559786"/>
            <a:ext cx="3843020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3200" spc="-90" dirty="0">
                <a:latin typeface="Arial"/>
                <a:cs typeface="Arial"/>
              </a:rPr>
              <a:t>1)Entity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spc="-60" dirty="0">
                <a:latin typeface="Arial"/>
                <a:cs typeface="Arial"/>
              </a:rPr>
              <a:t>authentication  </a:t>
            </a:r>
            <a:r>
              <a:rPr sz="3200" spc="-150" dirty="0">
                <a:latin typeface="Arial"/>
                <a:cs typeface="Arial"/>
              </a:rPr>
              <a:t>2)Data </a:t>
            </a:r>
            <a:r>
              <a:rPr sz="3200" spc="-60" dirty="0">
                <a:latin typeface="Arial"/>
                <a:cs typeface="Arial"/>
              </a:rPr>
              <a:t>authentication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58581" y="4196715"/>
            <a:ext cx="85725" cy="749300"/>
          </a:xfrm>
          <a:custGeom>
            <a:avLst/>
            <a:gdLst/>
            <a:ahLst/>
            <a:cxnLst/>
            <a:rect l="l" t="t" r="r" b="b"/>
            <a:pathLst>
              <a:path w="85725" h="749300">
                <a:moveTo>
                  <a:pt x="57150" y="71500"/>
                </a:moveTo>
                <a:lnTo>
                  <a:pt x="28575" y="71500"/>
                </a:lnTo>
                <a:lnTo>
                  <a:pt x="28575" y="749045"/>
                </a:lnTo>
                <a:lnTo>
                  <a:pt x="57150" y="749045"/>
                </a:lnTo>
                <a:lnTo>
                  <a:pt x="57150" y="71500"/>
                </a:lnTo>
                <a:close/>
              </a:path>
              <a:path w="85725" h="749300">
                <a:moveTo>
                  <a:pt x="42926" y="0"/>
                </a:moveTo>
                <a:lnTo>
                  <a:pt x="0" y="85724"/>
                </a:lnTo>
                <a:lnTo>
                  <a:pt x="28575" y="85724"/>
                </a:lnTo>
                <a:lnTo>
                  <a:pt x="28575" y="71500"/>
                </a:lnTo>
                <a:lnTo>
                  <a:pt x="78623" y="71500"/>
                </a:lnTo>
                <a:lnTo>
                  <a:pt x="42926" y="0"/>
                </a:lnTo>
                <a:close/>
              </a:path>
              <a:path w="85725" h="749300">
                <a:moveTo>
                  <a:pt x="78623" y="71500"/>
                </a:moveTo>
                <a:lnTo>
                  <a:pt x="57150" y="71500"/>
                </a:lnTo>
                <a:lnTo>
                  <a:pt x="57150" y="85724"/>
                </a:lnTo>
                <a:lnTo>
                  <a:pt x="85725" y="85724"/>
                </a:lnTo>
                <a:lnTo>
                  <a:pt x="78623" y="715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62326" y="4605311"/>
            <a:ext cx="1219835" cy="613410"/>
          </a:xfrm>
          <a:prstGeom prst="rect">
            <a:avLst/>
          </a:prstGeom>
          <a:solidFill>
            <a:srgbClr val="4F81BC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6695">
              <a:lnSpc>
                <a:spcPts val="2250"/>
              </a:lnSpc>
            </a:pPr>
            <a:r>
              <a:rPr sz="2000" dirty="0">
                <a:latin typeface="Arial"/>
                <a:cs typeface="Arial"/>
              </a:rPr>
              <a:t>secure</a:t>
            </a:r>
            <a:endParaRPr sz="2000">
              <a:latin typeface="Arial"/>
              <a:cs typeface="Arial"/>
            </a:endParaRPr>
          </a:p>
          <a:p>
            <a:pPr marL="219075">
              <a:lnSpc>
                <a:spcPts val="2280"/>
              </a:lnSpc>
            </a:pPr>
            <a:r>
              <a:rPr sz="2000" dirty="0">
                <a:latin typeface="Arial"/>
                <a:cs typeface="Arial"/>
              </a:rPr>
              <a:t>sender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48780" y="4605311"/>
            <a:ext cx="1219835" cy="613410"/>
          </a:xfrm>
          <a:prstGeom prst="rect">
            <a:avLst/>
          </a:prstGeom>
          <a:solidFill>
            <a:srgbClr val="4F81BC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250"/>
              </a:lnSpc>
            </a:pPr>
            <a:r>
              <a:rPr sz="2000" dirty="0">
                <a:latin typeface="Arial"/>
                <a:cs typeface="Arial"/>
              </a:rPr>
              <a:t>secure</a:t>
            </a:r>
            <a:endParaRPr sz="2000">
              <a:latin typeface="Arial"/>
              <a:cs typeface="Arial"/>
            </a:endParaRPr>
          </a:p>
          <a:p>
            <a:pPr marL="635" algn="ctr">
              <a:lnSpc>
                <a:spcPts val="2280"/>
              </a:lnSpc>
            </a:pPr>
            <a:r>
              <a:rPr sz="2000" dirty="0">
                <a:latin typeface="Arial"/>
                <a:cs typeface="Arial"/>
              </a:rPr>
              <a:t>receiver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81653" y="5013833"/>
            <a:ext cx="2667635" cy="0"/>
          </a:xfrm>
          <a:custGeom>
            <a:avLst/>
            <a:gdLst/>
            <a:ahLst/>
            <a:cxnLst/>
            <a:rect l="l" t="t" r="r" b="b"/>
            <a:pathLst>
              <a:path w="2667635">
                <a:moveTo>
                  <a:pt x="0" y="0"/>
                </a:moveTo>
                <a:lnTo>
                  <a:pt x="2667127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89628" y="4446270"/>
            <a:ext cx="8045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Pac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et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28926" y="4834890"/>
            <a:ext cx="533400" cy="85725"/>
          </a:xfrm>
          <a:custGeom>
            <a:avLst/>
            <a:gdLst/>
            <a:ahLst/>
            <a:cxnLst/>
            <a:rect l="l" t="t" r="r" b="b"/>
            <a:pathLst>
              <a:path w="533400" h="85725">
                <a:moveTo>
                  <a:pt x="447675" y="0"/>
                </a:moveTo>
                <a:lnTo>
                  <a:pt x="447675" y="85725"/>
                </a:lnTo>
                <a:lnTo>
                  <a:pt x="504740" y="57150"/>
                </a:lnTo>
                <a:lnTo>
                  <a:pt x="461898" y="57150"/>
                </a:lnTo>
                <a:lnTo>
                  <a:pt x="461898" y="28575"/>
                </a:lnTo>
                <a:lnTo>
                  <a:pt x="504909" y="28575"/>
                </a:lnTo>
                <a:lnTo>
                  <a:pt x="447675" y="0"/>
                </a:lnTo>
                <a:close/>
              </a:path>
              <a:path w="533400" h="85725">
                <a:moveTo>
                  <a:pt x="4476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447675" y="57150"/>
                </a:lnTo>
                <a:lnTo>
                  <a:pt x="447675" y="28575"/>
                </a:lnTo>
                <a:close/>
              </a:path>
              <a:path w="533400" h="85725">
                <a:moveTo>
                  <a:pt x="504909" y="28575"/>
                </a:moveTo>
                <a:lnTo>
                  <a:pt x="461898" y="28575"/>
                </a:lnTo>
                <a:lnTo>
                  <a:pt x="461898" y="57150"/>
                </a:lnTo>
                <a:lnTo>
                  <a:pt x="504740" y="57150"/>
                </a:lnTo>
                <a:lnTo>
                  <a:pt x="533400" y="42799"/>
                </a:lnTo>
                <a:lnTo>
                  <a:pt x="504909" y="2857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86001" y="4877689"/>
            <a:ext cx="85725" cy="476884"/>
          </a:xfrm>
          <a:custGeom>
            <a:avLst/>
            <a:gdLst/>
            <a:ahLst/>
            <a:cxnLst/>
            <a:rect l="l" t="t" r="r" b="b"/>
            <a:pathLst>
              <a:path w="85725" h="476885">
                <a:moveTo>
                  <a:pt x="28575" y="390906"/>
                </a:moveTo>
                <a:lnTo>
                  <a:pt x="0" y="390906"/>
                </a:lnTo>
                <a:lnTo>
                  <a:pt x="42926" y="476631"/>
                </a:lnTo>
                <a:lnTo>
                  <a:pt x="78560" y="405257"/>
                </a:lnTo>
                <a:lnTo>
                  <a:pt x="28575" y="405257"/>
                </a:lnTo>
                <a:lnTo>
                  <a:pt x="28575" y="390906"/>
                </a:lnTo>
                <a:close/>
              </a:path>
              <a:path w="85725" h="476885">
                <a:moveTo>
                  <a:pt x="57150" y="0"/>
                </a:moveTo>
                <a:lnTo>
                  <a:pt x="28575" y="0"/>
                </a:lnTo>
                <a:lnTo>
                  <a:pt x="28575" y="405257"/>
                </a:lnTo>
                <a:lnTo>
                  <a:pt x="57150" y="405257"/>
                </a:lnTo>
                <a:lnTo>
                  <a:pt x="57150" y="0"/>
                </a:lnTo>
                <a:close/>
              </a:path>
              <a:path w="85725" h="476885">
                <a:moveTo>
                  <a:pt x="85725" y="390906"/>
                </a:moveTo>
                <a:lnTo>
                  <a:pt x="57150" y="390906"/>
                </a:lnTo>
                <a:lnTo>
                  <a:pt x="57150" y="405257"/>
                </a:lnTo>
                <a:lnTo>
                  <a:pt x="78560" y="405257"/>
                </a:lnTo>
                <a:lnTo>
                  <a:pt x="85725" y="39090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68107" y="4893055"/>
            <a:ext cx="533400" cy="85725"/>
          </a:xfrm>
          <a:custGeom>
            <a:avLst/>
            <a:gdLst/>
            <a:ahLst/>
            <a:cxnLst/>
            <a:rect l="l" t="t" r="r" b="b"/>
            <a:pathLst>
              <a:path w="533400" h="85725">
                <a:moveTo>
                  <a:pt x="85725" y="0"/>
                </a:moveTo>
                <a:lnTo>
                  <a:pt x="0" y="42799"/>
                </a:lnTo>
                <a:lnTo>
                  <a:pt x="85725" y="85725"/>
                </a:lnTo>
                <a:lnTo>
                  <a:pt x="85725" y="57150"/>
                </a:lnTo>
                <a:lnTo>
                  <a:pt x="71374" y="57150"/>
                </a:lnTo>
                <a:lnTo>
                  <a:pt x="71374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533400" h="85725">
                <a:moveTo>
                  <a:pt x="85725" y="28575"/>
                </a:moveTo>
                <a:lnTo>
                  <a:pt x="71374" y="28575"/>
                </a:lnTo>
                <a:lnTo>
                  <a:pt x="71374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533400" h="85725">
                <a:moveTo>
                  <a:pt x="533400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533400" y="57150"/>
                </a:lnTo>
                <a:lnTo>
                  <a:pt x="533400" y="2857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81653" y="4766690"/>
            <a:ext cx="2667635" cy="85725"/>
          </a:xfrm>
          <a:custGeom>
            <a:avLst/>
            <a:gdLst/>
            <a:ahLst/>
            <a:cxnLst/>
            <a:rect l="l" t="t" r="r" b="b"/>
            <a:pathLst>
              <a:path w="2667635" h="85725">
                <a:moveTo>
                  <a:pt x="85725" y="0"/>
                </a:moveTo>
                <a:lnTo>
                  <a:pt x="0" y="42925"/>
                </a:lnTo>
                <a:lnTo>
                  <a:pt x="85725" y="85724"/>
                </a:lnTo>
                <a:lnTo>
                  <a:pt x="85725" y="57149"/>
                </a:lnTo>
                <a:lnTo>
                  <a:pt x="71374" y="57149"/>
                </a:lnTo>
                <a:lnTo>
                  <a:pt x="71374" y="28574"/>
                </a:lnTo>
                <a:lnTo>
                  <a:pt x="85725" y="28574"/>
                </a:lnTo>
                <a:lnTo>
                  <a:pt x="85725" y="0"/>
                </a:lnTo>
                <a:close/>
              </a:path>
              <a:path w="2667635" h="85725">
                <a:moveTo>
                  <a:pt x="2581402" y="0"/>
                </a:moveTo>
                <a:lnTo>
                  <a:pt x="2581402" y="85724"/>
                </a:lnTo>
                <a:lnTo>
                  <a:pt x="2638636" y="57149"/>
                </a:lnTo>
                <a:lnTo>
                  <a:pt x="2595753" y="57149"/>
                </a:lnTo>
                <a:lnTo>
                  <a:pt x="2595753" y="28574"/>
                </a:lnTo>
                <a:lnTo>
                  <a:pt x="2638467" y="28574"/>
                </a:lnTo>
                <a:lnTo>
                  <a:pt x="2581402" y="0"/>
                </a:lnTo>
                <a:close/>
              </a:path>
              <a:path w="2667635" h="85725">
                <a:moveTo>
                  <a:pt x="85725" y="28574"/>
                </a:moveTo>
                <a:lnTo>
                  <a:pt x="71374" y="28574"/>
                </a:lnTo>
                <a:lnTo>
                  <a:pt x="71374" y="57149"/>
                </a:lnTo>
                <a:lnTo>
                  <a:pt x="85725" y="57149"/>
                </a:lnTo>
                <a:lnTo>
                  <a:pt x="85725" y="28574"/>
                </a:lnTo>
                <a:close/>
              </a:path>
              <a:path w="2667635" h="85725">
                <a:moveTo>
                  <a:pt x="2581402" y="28574"/>
                </a:moveTo>
                <a:lnTo>
                  <a:pt x="85725" y="28574"/>
                </a:lnTo>
                <a:lnTo>
                  <a:pt x="85725" y="57149"/>
                </a:lnTo>
                <a:lnTo>
                  <a:pt x="2581402" y="57149"/>
                </a:lnTo>
                <a:lnTo>
                  <a:pt x="2581402" y="28574"/>
                </a:lnTo>
                <a:close/>
              </a:path>
              <a:path w="2667635" h="85725">
                <a:moveTo>
                  <a:pt x="2638467" y="28574"/>
                </a:moveTo>
                <a:lnTo>
                  <a:pt x="2595753" y="28574"/>
                </a:lnTo>
                <a:lnTo>
                  <a:pt x="2595753" y="57149"/>
                </a:lnTo>
                <a:lnTo>
                  <a:pt x="2638636" y="57149"/>
                </a:lnTo>
                <a:lnTo>
                  <a:pt x="2667127" y="42925"/>
                </a:lnTo>
                <a:lnTo>
                  <a:pt x="2638467" y="28574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7738" y="5217145"/>
            <a:ext cx="1435909" cy="12120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26642" y="4932679"/>
            <a:ext cx="4787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Bob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809987" y="4903978"/>
            <a:ext cx="2438920" cy="15116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432175" y="6046723"/>
            <a:ext cx="5492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Sam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24318" y="2616835"/>
            <a:ext cx="576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Al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161269" y="2766453"/>
            <a:ext cx="1403648" cy="14578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033009" y="5087569"/>
            <a:ext cx="8051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ac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et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24318" y="5011292"/>
            <a:ext cx="146621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Alice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receive  Packet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3357B-2EA6-4C7B-A9BE-6EA822D7F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838201"/>
            <a:ext cx="5266267" cy="1066799"/>
          </a:xfrm>
        </p:spPr>
        <p:txBody>
          <a:bodyPr/>
          <a:lstStyle/>
          <a:p>
            <a:r>
              <a:rPr lang="en-US" spc="-90" dirty="0">
                <a:solidFill>
                  <a:srgbClr val="0070C0"/>
                </a:solidFill>
                <a:latin typeface="Arial"/>
                <a:cs typeface="Arial"/>
              </a:rPr>
              <a:t>Entity</a:t>
            </a:r>
            <a:r>
              <a:rPr lang="en-US" spc="-1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spc="-60" dirty="0">
                <a:solidFill>
                  <a:srgbClr val="0070C0"/>
                </a:solidFill>
                <a:latin typeface="Arial"/>
                <a:cs typeface="Arial"/>
              </a:rPr>
              <a:t>Authentication 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F6668-9592-4E44-90FE-A49642AAE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2133600"/>
            <a:ext cx="7704667" cy="33328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Entity authentication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 is a technique designed to let one party prove the identity of another party. An 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 can be a person, a process, a client, or a server. The 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entity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whose identity needs to be proved is called the claimant; the party that tries to prove the identity of the claimant is called the verifier.</a:t>
            </a:r>
          </a:p>
        </p:txBody>
      </p:sp>
    </p:spTree>
    <p:extLst>
      <p:ext uri="{BB962C8B-B14F-4D97-AF65-F5344CB8AC3E}">
        <p14:creationId xmlns:p14="http://schemas.microsoft.com/office/powerpoint/2010/main" val="74463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22A24-5CC7-4092-9120-1FFEEABA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4732867" cy="1295399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Authentication: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CF378-5E14-4E30-8E23-0FD4679D0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1981200"/>
            <a:ext cx="7704667" cy="33328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Data authentication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 is the process of confirming the origin and integrity of 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 The term is typically related to communication, messaging and integration. 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Data authentication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 has two elements: authenticating that you're getting 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 from the correct entity and validating the integrity of that 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6302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43</TotalTime>
  <Words>716</Words>
  <Application>Microsoft Office PowerPoint</Application>
  <PresentationFormat>On-screen Show (4:3)</PresentationFormat>
  <Paragraphs>155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Corbel</vt:lpstr>
      <vt:lpstr>Raleway</vt:lpstr>
      <vt:lpstr>Times New Roman</vt:lpstr>
      <vt:lpstr>Trebuchet MS</vt:lpstr>
      <vt:lpstr>Wingdings</vt:lpstr>
      <vt:lpstr>Parallax</vt:lpstr>
      <vt:lpstr>PowerPoint Presentation</vt:lpstr>
      <vt:lpstr>PowerPoint Presentation</vt:lpstr>
      <vt:lpstr>Key Security Attributes</vt:lpstr>
      <vt:lpstr>Key Security Attributes</vt:lpstr>
      <vt:lpstr>Confidentiality</vt:lpstr>
      <vt:lpstr>Integrity</vt:lpstr>
      <vt:lpstr>Authentication</vt:lpstr>
      <vt:lpstr>Entity Authentication :</vt:lpstr>
      <vt:lpstr>Data Authentication:</vt:lpstr>
      <vt:lpstr>PowerPoint Presentation</vt:lpstr>
      <vt:lpstr>Availability</vt:lpstr>
      <vt:lpstr>Non Repudiation</vt:lpstr>
      <vt:lpstr>PowerPoint Presentation</vt:lpstr>
      <vt:lpstr>Cryptosytems</vt:lpstr>
      <vt:lpstr>Cryptosytems</vt:lpstr>
      <vt:lpstr>PowerPoint Presentation</vt:lpstr>
      <vt:lpstr>PowerPoint Presentation</vt:lpstr>
      <vt:lpstr>Cryptography</vt:lpstr>
      <vt:lpstr>Crypto Analysis</vt:lpstr>
      <vt:lpstr>Cryptology</vt:lpstr>
      <vt:lpstr>             Cryptography components </vt:lpstr>
      <vt:lpstr>Categories of cryptography :</vt:lpstr>
      <vt:lpstr>Symmetric-key cryptography</vt:lpstr>
      <vt:lpstr>Asymmetric-key cryptography</vt:lpstr>
      <vt:lpstr>Keys used in cryptography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ADNAN</dc:creator>
  <cp:lastModifiedBy>Sajid Majeed </cp:lastModifiedBy>
  <cp:revision>42</cp:revision>
  <dcterms:created xsi:type="dcterms:W3CDTF">2018-09-02T16:11:10Z</dcterms:created>
  <dcterms:modified xsi:type="dcterms:W3CDTF">2018-09-03T02:03:08Z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2015-03-15T00:00:00Z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2018-09-02T00:00:00Z</vt:filetime>
  </property>
</Properties>
</file>