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29664" y="2016378"/>
            <a:ext cx="5884671" cy="1489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7340" y="1141827"/>
            <a:ext cx="6939280" cy="3538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6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6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26" Type="http://schemas.openxmlformats.org/officeDocument/2006/relationships/image" Target="../media/image34.png"/><Relationship Id="rId39" Type="http://schemas.openxmlformats.org/officeDocument/2006/relationships/image" Target="../media/image47.png"/><Relationship Id="rId21" Type="http://schemas.openxmlformats.org/officeDocument/2006/relationships/image" Target="../media/image29.png"/><Relationship Id="rId34" Type="http://schemas.openxmlformats.org/officeDocument/2006/relationships/image" Target="../media/image42.png"/><Relationship Id="rId42" Type="http://schemas.openxmlformats.org/officeDocument/2006/relationships/image" Target="../media/image50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29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2.png"/><Relationship Id="rId32" Type="http://schemas.openxmlformats.org/officeDocument/2006/relationships/image" Target="../media/image40.png"/><Relationship Id="rId37" Type="http://schemas.openxmlformats.org/officeDocument/2006/relationships/image" Target="../media/image45.png"/><Relationship Id="rId40" Type="http://schemas.openxmlformats.org/officeDocument/2006/relationships/image" Target="../media/image48.png"/><Relationship Id="rId45" Type="http://schemas.openxmlformats.org/officeDocument/2006/relationships/image" Target="../media/image53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28" Type="http://schemas.openxmlformats.org/officeDocument/2006/relationships/image" Target="../media/image36.png"/><Relationship Id="rId36" Type="http://schemas.openxmlformats.org/officeDocument/2006/relationships/image" Target="../media/image44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31" Type="http://schemas.openxmlformats.org/officeDocument/2006/relationships/image" Target="../media/image39.png"/><Relationship Id="rId44" Type="http://schemas.openxmlformats.org/officeDocument/2006/relationships/image" Target="../media/image52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Relationship Id="rId27" Type="http://schemas.openxmlformats.org/officeDocument/2006/relationships/image" Target="../media/image35.png"/><Relationship Id="rId30" Type="http://schemas.openxmlformats.org/officeDocument/2006/relationships/image" Target="../media/image38.png"/><Relationship Id="rId35" Type="http://schemas.openxmlformats.org/officeDocument/2006/relationships/image" Target="../media/image43.png"/><Relationship Id="rId43" Type="http://schemas.openxmlformats.org/officeDocument/2006/relationships/image" Target="../media/image51.png"/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33" Type="http://schemas.openxmlformats.org/officeDocument/2006/relationships/image" Target="../media/image41.png"/><Relationship Id="rId38" Type="http://schemas.openxmlformats.org/officeDocument/2006/relationships/image" Target="../media/image46.png"/><Relationship Id="rId20" Type="http://schemas.openxmlformats.org/officeDocument/2006/relationships/image" Target="../media/image28.png"/><Relationship Id="rId41" Type="http://schemas.openxmlformats.org/officeDocument/2006/relationships/image" Target="../media/image4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94560" y="3331464"/>
            <a:ext cx="5890260" cy="0"/>
          </a:xfrm>
          <a:custGeom>
            <a:avLst/>
            <a:gdLst/>
            <a:ahLst/>
            <a:cxnLst/>
            <a:rect l="l" t="t" r="r" b="b"/>
            <a:pathLst>
              <a:path w="5890259">
                <a:moveTo>
                  <a:pt x="0" y="0"/>
                </a:moveTo>
                <a:lnTo>
                  <a:pt x="5890260" y="0"/>
                </a:lnTo>
              </a:path>
            </a:pathLst>
          </a:custGeom>
          <a:ln w="54863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62557" y="4672584"/>
            <a:ext cx="5954395" cy="0"/>
          </a:xfrm>
          <a:custGeom>
            <a:avLst/>
            <a:gdLst/>
            <a:ahLst/>
            <a:cxnLst/>
            <a:rect l="l" t="t" r="r" b="b"/>
            <a:pathLst>
              <a:path w="5954395">
                <a:moveTo>
                  <a:pt x="0" y="0"/>
                </a:moveTo>
                <a:lnTo>
                  <a:pt x="5954268" y="0"/>
                </a:lnTo>
              </a:path>
            </a:pathLst>
          </a:custGeom>
          <a:ln w="54863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49983" y="2052904"/>
            <a:ext cx="5949950" cy="4049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31750" algn="ctr">
              <a:lnSpc>
                <a:spcPct val="100000"/>
              </a:lnSpc>
              <a:spcBef>
                <a:spcPts val="95"/>
              </a:spcBef>
            </a:pPr>
            <a:r>
              <a:rPr sz="8800" i="1" u="sng" spc="-5" dirty="0">
                <a:latin typeface="Times New Roman"/>
                <a:cs typeface="Times New Roman"/>
              </a:rPr>
              <a:t>Symetric</a:t>
            </a:r>
            <a:r>
              <a:rPr sz="8800" i="1" u="sng" spc="-65" dirty="0">
                <a:latin typeface="Times New Roman"/>
                <a:cs typeface="Times New Roman"/>
              </a:rPr>
              <a:t> </a:t>
            </a:r>
            <a:r>
              <a:rPr sz="8800" i="1" u="sng" spc="-130" dirty="0">
                <a:latin typeface="Times New Roman"/>
                <a:cs typeface="Times New Roman"/>
              </a:rPr>
              <a:t>key,  </a:t>
            </a:r>
            <a:r>
              <a:rPr sz="8800" i="1" u="sng" spc="-5" dirty="0">
                <a:latin typeface="Times New Roman"/>
                <a:cs typeface="Times New Roman"/>
              </a:rPr>
              <a:t>Block cipher  &amp;</a:t>
            </a:r>
            <a:r>
              <a:rPr sz="8800" i="1" u="sng" spc="-15" dirty="0">
                <a:latin typeface="Times New Roman"/>
                <a:cs typeface="Times New Roman"/>
              </a:rPr>
              <a:t> </a:t>
            </a:r>
            <a:r>
              <a:rPr sz="8800" i="1" u="sng" spc="-5" dirty="0">
                <a:latin typeface="Times New Roman"/>
                <a:cs typeface="Times New Roman"/>
              </a:rPr>
              <a:t>DES</a:t>
            </a:r>
            <a:endParaRPr sz="8800" u="sng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1776" y="6013703"/>
            <a:ext cx="3195955" cy="0"/>
          </a:xfrm>
          <a:custGeom>
            <a:avLst/>
            <a:gdLst/>
            <a:ahLst/>
            <a:cxnLst/>
            <a:rect l="l" t="t" r="r" b="b"/>
            <a:pathLst>
              <a:path w="3195954">
                <a:moveTo>
                  <a:pt x="0" y="0"/>
                </a:moveTo>
                <a:lnTo>
                  <a:pt x="3195828" y="0"/>
                </a:lnTo>
              </a:path>
            </a:pathLst>
          </a:custGeom>
          <a:ln w="54863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74394" y="859281"/>
            <a:ext cx="373316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58545" marR="5080" indent="-10464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0000"/>
                </a:solidFill>
              </a:rPr>
              <a:t>Course: </a:t>
            </a:r>
            <a:r>
              <a:rPr sz="2800" spc="-10" dirty="0">
                <a:solidFill>
                  <a:srgbClr val="000000"/>
                </a:solidFill>
              </a:rPr>
              <a:t>Network </a:t>
            </a:r>
            <a:r>
              <a:rPr sz="2800" spc="-5" dirty="0">
                <a:solidFill>
                  <a:srgbClr val="000000"/>
                </a:solidFill>
              </a:rPr>
              <a:t>Security  </a:t>
            </a:r>
            <a:r>
              <a:rPr lang="en-US" sz="2800" spc="-10" dirty="0">
                <a:solidFill>
                  <a:srgbClr val="000000"/>
                </a:solidFill>
              </a:rPr>
              <a:t>Sajid Majeed</a:t>
            </a:r>
            <a:endParaRPr sz="2800" dirty="0"/>
          </a:p>
        </p:txBody>
      </p:sp>
      <p:sp>
        <p:nvSpPr>
          <p:cNvPr id="7" name="object 7"/>
          <p:cNvSpPr/>
          <p:nvPr/>
        </p:nvSpPr>
        <p:spPr>
          <a:xfrm>
            <a:off x="1386839" y="2016251"/>
            <a:ext cx="4467225" cy="0"/>
          </a:xfrm>
          <a:custGeom>
            <a:avLst/>
            <a:gdLst/>
            <a:ahLst/>
            <a:cxnLst/>
            <a:rect l="l" t="t" r="r" b="b"/>
            <a:pathLst>
              <a:path w="4467225">
                <a:moveTo>
                  <a:pt x="0" y="0"/>
                </a:moveTo>
                <a:lnTo>
                  <a:pt x="4466844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53684" y="2010155"/>
            <a:ext cx="70485" cy="12700"/>
          </a:xfrm>
          <a:custGeom>
            <a:avLst/>
            <a:gdLst/>
            <a:ahLst/>
            <a:cxnLst/>
            <a:rect l="l" t="t" r="r" b="b"/>
            <a:pathLst>
              <a:path w="70485" h="12700">
                <a:moveTo>
                  <a:pt x="0" y="12191"/>
                </a:moveTo>
                <a:lnTo>
                  <a:pt x="70103" y="12191"/>
                </a:lnTo>
                <a:lnTo>
                  <a:pt x="70103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6712" y="108013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0" y="474662"/>
                </a:moveTo>
                <a:lnTo>
                  <a:pt x="438150" y="474662"/>
                </a:lnTo>
                <a:lnTo>
                  <a:pt x="438150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9300" y="108013"/>
            <a:ext cx="328612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0537" y="530288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0425" y="530288"/>
            <a:ext cx="368300" cy="474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533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1371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705357"/>
            <a:ext cx="32283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i="1" spc="-10" dirty="0">
                <a:solidFill>
                  <a:srgbClr val="000000"/>
                </a:solidFill>
                <a:latin typeface="Times New Roman"/>
                <a:cs typeface="Times New Roman"/>
              </a:rPr>
              <a:t>Traditional</a:t>
            </a:r>
            <a:r>
              <a:rPr sz="3200" b="1" i="1" spc="-1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i="1" dirty="0">
                <a:solidFill>
                  <a:srgbClr val="000000"/>
                </a:solidFill>
                <a:latin typeface="Times New Roman"/>
                <a:cs typeface="Times New Roman"/>
              </a:rPr>
              <a:t>ciphers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8194" y="4516373"/>
            <a:ext cx="6983730" cy="19773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6210" marR="5080" indent="-156210">
              <a:lnSpc>
                <a:spcPct val="100000"/>
              </a:lnSpc>
              <a:spcBef>
                <a:spcPts val="100"/>
              </a:spcBef>
              <a:buSzPct val="96875"/>
              <a:buFont typeface="Arial"/>
              <a:buChar char="•"/>
              <a:tabLst>
                <a:tab pos="156210" algn="l"/>
              </a:tabLst>
            </a:pPr>
            <a:r>
              <a:rPr sz="3200" dirty="0">
                <a:latin typeface="Times New Roman"/>
                <a:cs typeface="Times New Roman"/>
              </a:rPr>
              <a:t>A </a:t>
            </a:r>
            <a:r>
              <a:rPr sz="3200" spc="-5" dirty="0">
                <a:latin typeface="Times New Roman"/>
                <a:cs typeface="Times New Roman"/>
              </a:rPr>
              <a:t>substitution </a:t>
            </a:r>
            <a:r>
              <a:rPr sz="3200" spc="5" dirty="0">
                <a:latin typeface="Times New Roman"/>
                <a:cs typeface="Times New Roman"/>
              </a:rPr>
              <a:t>cipher </a:t>
            </a:r>
            <a:r>
              <a:rPr sz="3200" dirty="0">
                <a:latin typeface="Times New Roman"/>
                <a:cs typeface="Times New Roman"/>
              </a:rPr>
              <a:t>replaces </a:t>
            </a:r>
            <a:r>
              <a:rPr sz="3200" spc="5" dirty="0">
                <a:latin typeface="Times New Roman"/>
                <a:cs typeface="Times New Roman"/>
              </a:rPr>
              <a:t>one</a:t>
            </a:r>
            <a:r>
              <a:rPr sz="3200" spc="-2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symbol  </a:t>
            </a:r>
            <a:r>
              <a:rPr sz="3200" spc="-5" dirty="0">
                <a:latin typeface="Times New Roman"/>
                <a:cs typeface="Times New Roman"/>
              </a:rPr>
              <a:t>with</a:t>
            </a:r>
            <a:r>
              <a:rPr sz="3200" spc="-20" dirty="0">
                <a:latin typeface="Times New Roman"/>
                <a:cs typeface="Times New Roman"/>
              </a:rPr>
              <a:t> another.</a:t>
            </a:r>
            <a:endParaRPr sz="3200">
              <a:latin typeface="Times New Roman"/>
              <a:cs typeface="Times New Roman"/>
            </a:endParaRPr>
          </a:p>
          <a:p>
            <a:pPr marL="156210" marR="742950" indent="-156210">
              <a:lnSpc>
                <a:spcPct val="100000"/>
              </a:lnSpc>
              <a:spcBef>
                <a:spcPts val="5"/>
              </a:spcBef>
              <a:buSzPct val="96875"/>
              <a:buFont typeface="Arial"/>
              <a:buChar char="•"/>
              <a:tabLst>
                <a:tab pos="156210" algn="l"/>
              </a:tabLst>
            </a:pPr>
            <a:r>
              <a:rPr sz="3200" dirty="0">
                <a:latin typeface="Times New Roman"/>
                <a:cs typeface="Times New Roman"/>
              </a:rPr>
              <a:t>A transposition cipher is some sort</a:t>
            </a:r>
            <a:r>
              <a:rPr sz="3200" spc="-3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  permutation on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plaintext.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66800" y="1295400"/>
            <a:ext cx="7239000" cy="3200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6487159"/>
            <a:ext cx="5835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u="sng" spc="5" dirty="0">
                <a:solidFill>
                  <a:srgbClr val="1C1C1C"/>
                </a:solidFill>
                <a:uFill>
                  <a:solidFill>
                    <a:srgbClr val="1C1C1C"/>
                  </a:solidFill>
                </a:uFill>
                <a:latin typeface="Times New Roman"/>
                <a:cs typeface="Times New Roman"/>
              </a:rPr>
              <a:t>30</a:t>
            </a:r>
            <a:r>
              <a:rPr sz="2000" u="sng" dirty="0">
                <a:solidFill>
                  <a:srgbClr val="1C1C1C"/>
                </a:solidFill>
                <a:uFill>
                  <a:solidFill>
                    <a:srgbClr val="1C1C1C"/>
                  </a:solidFill>
                </a:uFill>
                <a:latin typeface="Times New Roman"/>
                <a:cs typeface="Times New Roman"/>
              </a:rPr>
              <a:t>.</a:t>
            </a:r>
            <a:r>
              <a:rPr sz="2000" u="sng" spc="-70" dirty="0">
                <a:solidFill>
                  <a:srgbClr val="1C1C1C"/>
                </a:solidFill>
                <a:uFill>
                  <a:solidFill>
                    <a:srgbClr val="1C1C1C"/>
                  </a:solidFill>
                </a:uFill>
                <a:latin typeface="Times New Roman"/>
                <a:cs typeface="Times New Roman"/>
              </a:rPr>
              <a:t>11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6712" y="108013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0" y="474662"/>
                </a:moveTo>
                <a:lnTo>
                  <a:pt x="438150" y="474662"/>
                </a:lnTo>
                <a:lnTo>
                  <a:pt x="438150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9300" y="108013"/>
            <a:ext cx="328612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0537" y="530288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60425" y="530288"/>
            <a:ext cx="368300" cy="474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7075" y="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2912" y="533400"/>
            <a:ext cx="8226425" cy="317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07340" y="1240281"/>
            <a:ext cx="795210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Times New Roman"/>
                <a:cs typeface="Times New Roman"/>
              </a:rPr>
              <a:t>The following shows a plaintext and </a:t>
            </a:r>
            <a:r>
              <a:rPr sz="2800" b="1" i="1" dirty="0">
                <a:latin typeface="Times New Roman"/>
                <a:cs typeface="Times New Roman"/>
              </a:rPr>
              <a:t>its </a:t>
            </a:r>
            <a:r>
              <a:rPr sz="2800" b="1" i="1" spc="-5" dirty="0">
                <a:latin typeface="Times New Roman"/>
                <a:cs typeface="Times New Roman"/>
              </a:rPr>
              <a:t>corresponding  ciphertext. Is </a:t>
            </a:r>
            <a:r>
              <a:rPr sz="2800" b="1" i="1" dirty="0">
                <a:latin typeface="Times New Roman"/>
                <a:cs typeface="Times New Roman"/>
              </a:rPr>
              <a:t>the </a:t>
            </a:r>
            <a:r>
              <a:rPr sz="2800" b="1" i="1" spc="-5" dirty="0">
                <a:latin typeface="Times New Roman"/>
                <a:cs typeface="Times New Roman"/>
              </a:rPr>
              <a:t>cipher</a:t>
            </a:r>
            <a:r>
              <a:rPr sz="2800" b="1" i="1" spc="-6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monoalphabetic?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222044" y="19303"/>
            <a:ext cx="18192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i="1" dirty="0">
                <a:latin typeface="Times New Roman"/>
                <a:cs typeface="Times New Roman"/>
              </a:rPr>
              <a:t>Example</a:t>
            </a:r>
            <a:r>
              <a:rPr sz="3200" b="1" i="1" spc="-105" dirty="0">
                <a:latin typeface="Times New Roman"/>
                <a:cs typeface="Times New Roman"/>
              </a:rPr>
              <a:t> </a:t>
            </a:r>
            <a:r>
              <a:rPr sz="3200" b="1" i="1" dirty="0"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1000" y="2438465"/>
            <a:ext cx="3084455" cy="7920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3850" y="3270884"/>
            <a:ext cx="3213100" cy="0"/>
          </a:xfrm>
          <a:custGeom>
            <a:avLst/>
            <a:gdLst/>
            <a:ahLst/>
            <a:cxnLst/>
            <a:rect l="l" t="t" r="r" b="b"/>
            <a:pathLst>
              <a:path w="3213100">
                <a:moveTo>
                  <a:pt x="0" y="0"/>
                </a:moveTo>
                <a:lnTo>
                  <a:pt x="3213100" y="0"/>
                </a:lnTo>
              </a:path>
            </a:pathLst>
          </a:custGeom>
          <a:ln w="34289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0995" y="2415539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34289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3850" y="2398395"/>
            <a:ext cx="3213100" cy="0"/>
          </a:xfrm>
          <a:custGeom>
            <a:avLst/>
            <a:gdLst/>
            <a:ahLst/>
            <a:cxnLst/>
            <a:rect l="l" t="t" r="r" b="b"/>
            <a:pathLst>
              <a:path w="3213100">
                <a:moveTo>
                  <a:pt x="0" y="0"/>
                </a:moveTo>
                <a:lnTo>
                  <a:pt x="3213100" y="0"/>
                </a:lnTo>
              </a:path>
            </a:pathLst>
          </a:custGeom>
          <a:ln w="34289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19804" y="2415539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7819"/>
                </a:lnTo>
              </a:path>
            </a:pathLst>
          </a:custGeom>
          <a:ln w="34289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69570" y="3236595"/>
            <a:ext cx="3121660" cy="0"/>
          </a:xfrm>
          <a:custGeom>
            <a:avLst/>
            <a:gdLst/>
            <a:ahLst/>
            <a:cxnLst/>
            <a:rect l="l" t="t" r="r" b="b"/>
            <a:pathLst>
              <a:path w="3121660">
                <a:moveTo>
                  <a:pt x="0" y="0"/>
                </a:moveTo>
                <a:lnTo>
                  <a:pt x="3121660" y="0"/>
                </a:lnTo>
              </a:path>
            </a:pathLst>
          </a:custGeom>
          <a:ln w="11430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5284" y="2438400"/>
            <a:ext cx="0" cy="792480"/>
          </a:xfrm>
          <a:custGeom>
            <a:avLst/>
            <a:gdLst/>
            <a:ahLst/>
            <a:cxnLst/>
            <a:rect l="l" t="t" r="r" b="b"/>
            <a:pathLst>
              <a:path h="792480">
                <a:moveTo>
                  <a:pt x="0" y="0"/>
                </a:moveTo>
                <a:lnTo>
                  <a:pt x="0" y="792479"/>
                </a:lnTo>
              </a:path>
            </a:pathLst>
          </a:custGeom>
          <a:ln w="11429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69570" y="2432685"/>
            <a:ext cx="3121660" cy="0"/>
          </a:xfrm>
          <a:custGeom>
            <a:avLst/>
            <a:gdLst/>
            <a:ahLst/>
            <a:cxnLst/>
            <a:rect l="l" t="t" r="r" b="b"/>
            <a:pathLst>
              <a:path w="3121660">
                <a:moveTo>
                  <a:pt x="0" y="0"/>
                </a:moveTo>
                <a:lnTo>
                  <a:pt x="3121660" y="0"/>
                </a:lnTo>
              </a:path>
            </a:pathLst>
          </a:custGeom>
          <a:ln w="11429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85515" y="2438400"/>
            <a:ext cx="0" cy="792480"/>
          </a:xfrm>
          <a:custGeom>
            <a:avLst/>
            <a:gdLst/>
            <a:ahLst/>
            <a:cxnLst/>
            <a:rect l="l" t="t" r="r" b="b"/>
            <a:pathLst>
              <a:path h="792480">
                <a:moveTo>
                  <a:pt x="0" y="0"/>
                </a:moveTo>
                <a:lnTo>
                  <a:pt x="0" y="792099"/>
                </a:lnTo>
              </a:path>
            </a:pathLst>
          </a:custGeom>
          <a:ln w="11429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31140" y="3830192"/>
            <a:ext cx="852868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tabLst>
                <a:tab pos="803275" algn="l"/>
                <a:tab pos="1952625" algn="l"/>
                <a:tab pos="2409190" algn="l"/>
                <a:tab pos="3912235" algn="l"/>
                <a:tab pos="6480175" algn="l"/>
                <a:tab pos="7862570" algn="l"/>
              </a:tabLst>
            </a:pPr>
            <a:r>
              <a:rPr sz="2800" b="1" i="1" spc="-5" dirty="0">
                <a:latin typeface="Times New Roman"/>
                <a:cs typeface="Times New Roman"/>
              </a:rPr>
              <a:t>The	cip</a:t>
            </a:r>
            <a:r>
              <a:rPr sz="2800" b="1" i="1" spc="5" dirty="0">
                <a:latin typeface="Times New Roman"/>
                <a:cs typeface="Times New Roman"/>
              </a:rPr>
              <a:t>h</a:t>
            </a:r>
            <a:r>
              <a:rPr sz="2800" b="1" i="1" spc="-5" dirty="0">
                <a:latin typeface="Times New Roman"/>
                <a:cs typeface="Times New Roman"/>
              </a:rPr>
              <a:t>er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5" dirty="0">
                <a:latin typeface="Times New Roman"/>
                <a:cs typeface="Times New Roman"/>
              </a:rPr>
              <a:t>is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5" dirty="0">
                <a:latin typeface="Times New Roman"/>
                <a:cs typeface="Times New Roman"/>
              </a:rPr>
              <a:t>pr</a:t>
            </a:r>
            <a:r>
              <a:rPr sz="2800" b="1" i="1" spc="-20" dirty="0">
                <a:latin typeface="Times New Roman"/>
                <a:cs typeface="Times New Roman"/>
              </a:rPr>
              <a:t>o</a:t>
            </a:r>
            <a:r>
              <a:rPr sz="2800" b="1" i="1" spc="-5" dirty="0">
                <a:latin typeface="Times New Roman"/>
                <a:cs typeface="Times New Roman"/>
              </a:rPr>
              <a:t>b</a:t>
            </a:r>
            <a:r>
              <a:rPr sz="2800" b="1" i="1" dirty="0">
                <a:latin typeface="Times New Roman"/>
                <a:cs typeface="Times New Roman"/>
              </a:rPr>
              <a:t>a</a:t>
            </a:r>
            <a:r>
              <a:rPr sz="2800" b="1" i="1" spc="-5" dirty="0">
                <a:latin typeface="Times New Roman"/>
                <a:cs typeface="Times New Roman"/>
              </a:rPr>
              <a:t>bly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5" dirty="0">
                <a:latin typeface="Times New Roman"/>
                <a:cs typeface="Times New Roman"/>
              </a:rPr>
              <a:t>m</a:t>
            </a:r>
            <a:r>
              <a:rPr sz="2800" b="1" i="1" spc="-20" dirty="0">
                <a:latin typeface="Times New Roman"/>
                <a:cs typeface="Times New Roman"/>
              </a:rPr>
              <a:t>o</a:t>
            </a:r>
            <a:r>
              <a:rPr sz="2800" b="1" i="1" spc="-5" dirty="0">
                <a:latin typeface="Times New Roman"/>
                <a:cs typeface="Times New Roman"/>
              </a:rPr>
              <a:t>n</a:t>
            </a:r>
            <a:r>
              <a:rPr sz="2800" b="1" i="1" dirty="0">
                <a:latin typeface="Times New Roman"/>
                <a:cs typeface="Times New Roman"/>
              </a:rPr>
              <a:t>o</a:t>
            </a:r>
            <a:r>
              <a:rPr sz="2800" b="1" i="1" spc="-5" dirty="0">
                <a:latin typeface="Times New Roman"/>
                <a:cs typeface="Times New Roman"/>
              </a:rPr>
              <a:t>al</a:t>
            </a:r>
            <a:r>
              <a:rPr sz="2800" b="1" i="1" dirty="0">
                <a:latin typeface="Times New Roman"/>
                <a:cs typeface="Times New Roman"/>
              </a:rPr>
              <a:t>p</a:t>
            </a:r>
            <a:r>
              <a:rPr sz="2800" b="1" i="1" spc="-5" dirty="0">
                <a:latin typeface="Times New Roman"/>
                <a:cs typeface="Times New Roman"/>
              </a:rPr>
              <a:t>hab</a:t>
            </a:r>
            <a:r>
              <a:rPr sz="2800" b="1" i="1" spc="-25" dirty="0">
                <a:latin typeface="Times New Roman"/>
                <a:cs typeface="Times New Roman"/>
              </a:rPr>
              <a:t>e</a:t>
            </a:r>
            <a:r>
              <a:rPr sz="2800" b="1" i="1" spc="-5" dirty="0">
                <a:latin typeface="Times New Roman"/>
                <a:cs typeface="Times New Roman"/>
              </a:rPr>
              <a:t>tic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5" dirty="0">
                <a:latin typeface="Times New Roman"/>
                <a:cs typeface="Times New Roman"/>
              </a:rPr>
              <a:t>beca</a:t>
            </a:r>
            <a:r>
              <a:rPr sz="2800" b="1" i="1" spc="-20" dirty="0">
                <a:latin typeface="Times New Roman"/>
                <a:cs typeface="Times New Roman"/>
              </a:rPr>
              <a:t>u</a:t>
            </a:r>
            <a:r>
              <a:rPr sz="2800" b="1" i="1" spc="-5" dirty="0">
                <a:latin typeface="Times New Roman"/>
                <a:cs typeface="Times New Roman"/>
              </a:rPr>
              <a:t>se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5" dirty="0">
                <a:latin typeface="Times New Roman"/>
                <a:cs typeface="Times New Roman"/>
              </a:rPr>
              <a:t>b</a:t>
            </a:r>
            <a:r>
              <a:rPr sz="2800" b="1" i="1" dirty="0">
                <a:latin typeface="Times New Roman"/>
                <a:cs typeface="Times New Roman"/>
              </a:rPr>
              <a:t>o</a:t>
            </a:r>
            <a:r>
              <a:rPr sz="2800" b="1" i="1" spc="-5" dirty="0">
                <a:latin typeface="Times New Roman"/>
                <a:cs typeface="Times New Roman"/>
              </a:rPr>
              <a:t>th  occurrences </a:t>
            </a:r>
            <a:r>
              <a:rPr sz="2800" b="1" i="1" dirty="0">
                <a:latin typeface="Times New Roman"/>
                <a:cs typeface="Times New Roman"/>
              </a:rPr>
              <a:t>of </a:t>
            </a:r>
            <a:r>
              <a:rPr sz="2800" b="1" i="1" spc="-125" dirty="0">
                <a:latin typeface="Times New Roman"/>
                <a:cs typeface="Times New Roman"/>
              </a:rPr>
              <a:t>L’s </a:t>
            </a:r>
            <a:r>
              <a:rPr sz="2800" b="1" i="1" spc="-5" dirty="0">
                <a:latin typeface="Times New Roman"/>
                <a:cs typeface="Times New Roman"/>
              </a:rPr>
              <a:t>are encrypted </a:t>
            </a:r>
            <a:r>
              <a:rPr sz="2800" b="1" i="1" dirty="0">
                <a:latin typeface="Times New Roman"/>
                <a:cs typeface="Times New Roman"/>
              </a:rPr>
              <a:t>as</a:t>
            </a:r>
            <a:r>
              <a:rPr sz="2800" b="1" i="1" spc="120" dirty="0">
                <a:latin typeface="Times New Roman"/>
                <a:cs typeface="Times New Roman"/>
              </a:rPr>
              <a:t> </a:t>
            </a:r>
            <a:r>
              <a:rPr sz="2800" b="1" i="1" spc="-55" dirty="0">
                <a:latin typeface="Times New Roman"/>
                <a:cs typeface="Times New Roman"/>
              </a:rPr>
              <a:t>O’s.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6487159"/>
            <a:ext cx="6019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u="sng" spc="5" dirty="0">
                <a:solidFill>
                  <a:srgbClr val="1C1C1C"/>
                </a:solidFill>
                <a:uFill>
                  <a:solidFill>
                    <a:srgbClr val="1C1C1C"/>
                  </a:solidFill>
                </a:uFill>
                <a:latin typeface="Times New Roman"/>
                <a:cs typeface="Times New Roman"/>
              </a:rPr>
              <a:t>30</a:t>
            </a:r>
            <a:r>
              <a:rPr sz="2000" u="sng" dirty="0">
                <a:solidFill>
                  <a:srgbClr val="1C1C1C"/>
                </a:solidFill>
                <a:uFill>
                  <a:solidFill>
                    <a:srgbClr val="1C1C1C"/>
                  </a:solidFill>
                </a:uFill>
                <a:latin typeface="Times New Roman"/>
                <a:cs typeface="Times New Roman"/>
              </a:rPr>
              <a:t>.</a:t>
            </a:r>
            <a:r>
              <a:rPr sz="2000" u="sng" spc="5" dirty="0">
                <a:solidFill>
                  <a:srgbClr val="1C1C1C"/>
                </a:solidFill>
                <a:uFill>
                  <a:solidFill>
                    <a:srgbClr val="1C1C1C"/>
                  </a:solidFill>
                </a:uFill>
                <a:latin typeface="Times New Roman"/>
                <a:cs typeface="Times New Roman"/>
              </a:rPr>
              <a:t>12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6712" y="108013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0" y="474662"/>
                </a:moveTo>
                <a:lnTo>
                  <a:pt x="438150" y="474662"/>
                </a:lnTo>
                <a:lnTo>
                  <a:pt x="438150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9300" y="108013"/>
            <a:ext cx="328612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0537" y="530288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60425" y="530288"/>
            <a:ext cx="368300" cy="474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7075" y="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2912" y="533400"/>
            <a:ext cx="8226425" cy="317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07340" y="1164081"/>
            <a:ext cx="852868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755015" algn="l"/>
                <a:tab pos="2310765" algn="l"/>
                <a:tab pos="3370579" algn="l"/>
                <a:tab pos="3719195" algn="l"/>
                <a:tab pos="5173345" algn="l"/>
                <a:tab pos="5897245" algn="l"/>
                <a:tab pos="6405245" algn="l"/>
              </a:tabLst>
            </a:pPr>
            <a:r>
              <a:rPr sz="2800" b="1" i="1" spc="-5" dirty="0">
                <a:latin typeface="Times New Roman"/>
                <a:cs typeface="Times New Roman"/>
              </a:rPr>
              <a:t>The	f</a:t>
            </a:r>
            <a:r>
              <a:rPr sz="2800" b="1" i="1" dirty="0">
                <a:latin typeface="Times New Roman"/>
                <a:cs typeface="Times New Roman"/>
              </a:rPr>
              <a:t>o</a:t>
            </a:r>
            <a:r>
              <a:rPr sz="2800" b="1" i="1" spc="-5" dirty="0">
                <a:latin typeface="Times New Roman"/>
                <a:cs typeface="Times New Roman"/>
              </a:rPr>
              <a:t>ll</a:t>
            </a:r>
            <a:r>
              <a:rPr sz="2800" b="1" i="1" dirty="0">
                <a:latin typeface="Times New Roman"/>
                <a:cs typeface="Times New Roman"/>
              </a:rPr>
              <a:t>o</a:t>
            </a:r>
            <a:r>
              <a:rPr sz="2800" b="1" i="1" spc="-5" dirty="0">
                <a:latin typeface="Times New Roman"/>
                <a:cs typeface="Times New Roman"/>
              </a:rPr>
              <a:t>wing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5" dirty="0">
                <a:latin typeface="Times New Roman"/>
                <a:cs typeface="Times New Roman"/>
              </a:rPr>
              <a:t>s</a:t>
            </a:r>
            <a:r>
              <a:rPr sz="2800" b="1" i="1" dirty="0">
                <a:latin typeface="Times New Roman"/>
                <a:cs typeface="Times New Roman"/>
              </a:rPr>
              <a:t>h</a:t>
            </a:r>
            <a:r>
              <a:rPr sz="2800" b="1" i="1" spc="-5" dirty="0">
                <a:latin typeface="Times New Roman"/>
                <a:cs typeface="Times New Roman"/>
              </a:rPr>
              <a:t>o</a:t>
            </a:r>
            <a:r>
              <a:rPr sz="2800" b="1" i="1" spc="-20" dirty="0">
                <a:latin typeface="Times New Roman"/>
                <a:cs typeface="Times New Roman"/>
              </a:rPr>
              <a:t>w</a:t>
            </a:r>
            <a:r>
              <a:rPr sz="2800" b="1" i="1" spc="-5" dirty="0">
                <a:latin typeface="Times New Roman"/>
                <a:cs typeface="Times New Roman"/>
              </a:rPr>
              <a:t>s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5" dirty="0">
                <a:latin typeface="Times New Roman"/>
                <a:cs typeface="Times New Roman"/>
              </a:rPr>
              <a:t>a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5" dirty="0">
                <a:latin typeface="Times New Roman"/>
                <a:cs typeface="Times New Roman"/>
              </a:rPr>
              <a:t>plaintext</a:t>
            </a:r>
            <a:r>
              <a:rPr sz="2800" b="1" i="1" dirty="0">
                <a:latin typeface="Times New Roman"/>
                <a:cs typeface="Times New Roman"/>
              </a:rPr>
              <a:t>	an</a:t>
            </a:r>
            <a:r>
              <a:rPr sz="2800" b="1" i="1" spc="-5" dirty="0">
                <a:latin typeface="Times New Roman"/>
                <a:cs typeface="Times New Roman"/>
              </a:rPr>
              <a:t>d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5" dirty="0">
                <a:latin typeface="Times New Roman"/>
                <a:cs typeface="Times New Roman"/>
              </a:rPr>
              <a:t>its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5" dirty="0">
                <a:latin typeface="Times New Roman"/>
                <a:cs typeface="Times New Roman"/>
              </a:rPr>
              <a:t>c</a:t>
            </a:r>
            <a:r>
              <a:rPr sz="2800" b="1" i="1" spc="-20" dirty="0">
                <a:latin typeface="Times New Roman"/>
                <a:cs typeface="Times New Roman"/>
              </a:rPr>
              <a:t>o</a:t>
            </a:r>
            <a:r>
              <a:rPr sz="2800" b="1" i="1" spc="-5" dirty="0">
                <a:latin typeface="Times New Roman"/>
                <a:cs typeface="Times New Roman"/>
              </a:rPr>
              <a:t>r</a:t>
            </a:r>
            <a:r>
              <a:rPr sz="2800" b="1" i="1" dirty="0">
                <a:latin typeface="Times New Roman"/>
                <a:cs typeface="Times New Roman"/>
              </a:rPr>
              <a:t>r</a:t>
            </a:r>
            <a:r>
              <a:rPr sz="2800" b="1" i="1" spc="-25" dirty="0">
                <a:latin typeface="Times New Roman"/>
                <a:cs typeface="Times New Roman"/>
              </a:rPr>
              <a:t>e</a:t>
            </a:r>
            <a:r>
              <a:rPr sz="2800" b="1" i="1" spc="-5" dirty="0">
                <a:latin typeface="Times New Roman"/>
                <a:cs typeface="Times New Roman"/>
              </a:rPr>
              <a:t>s</a:t>
            </a:r>
            <a:r>
              <a:rPr sz="2800" b="1" i="1" dirty="0">
                <a:latin typeface="Times New Roman"/>
                <a:cs typeface="Times New Roman"/>
              </a:rPr>
              <a:t>p</a:t>
            </a:r>
            <a:r>
              <a:rPr sz="2800" b="1" i="1" spc="-5" dirty="0">
                <a:latin typeface="Times New Roman"/>
                <a:cs typeface="Times New Roman"/>
              </a:rPr>
              <a:t>o</a:t>
            </a:r>
            <a:r>
              <a:rPr sz="2800" b="1" i="1" dirty="0">
                <a:latin typeface="Times New Roman"/>
                <a:cs typeface="Times New Roman"/>
              </a:rPr>
              <a:t>n</a:t>
            </a:r>
            <a:r>
              <a:rPr sz="2800" b="1" i="1" spc="-5" dirty="0">
                <a:latin typeface="Times New Roman"/>
                <a:cs typeface="Times New Roman"/>
              </a:rPr>
              <a:t>ding  ciphertext. Is the cipher</a:t>
            </a:r>
            <a:r>
              <a:rPr sz="2800" b="1" i="1" spc="-4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monoalphabetic?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222044" y="19303"/>
            <a:ext cx="18192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i="1" dirty="0">
                <a:latin typeface="Times New Roman"/>
                <a:cs typeface="Times New Roman"/>
              </a:rPr>
              <a:t>Example</a:t>
            </a:r>
            <a:r>
              <a:rPr sz="3200" b="1" i="1" spc="-105" dirty="0">
                <a:latin typeface="Times New Roman"/>
                <a:cs typeface="Times New Roman"/>
              </a:rPr>
              <a:t> </a:t>
            </a:r>
            <a:r>
              <a:rPr sz="3200" b="1" i="1" dirty="0"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1000" y="2376487"/>
            <a:ext cx="3217926" cy="9001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3850" y="3316859"/>
            <a:ext cx="3332479" cy="0"/>
          </a:xfrm>
          <a:custGeom>
            <a:avLst/>
            <a:gdLst/>
            <a:ahLst/>
            <a:cxnLst/>
            <a:rect l="l" t="t" r="r" b="b"/>
            <a:pathLst>
              <a:path w="3332479">
                <a:moveTo>
                  <a:pt x="0" y="0"/>
                </a:moveTo>
                <a:lnTo>
                  <a:pt x="3332099" y="0"/>
                </a:lnTo>
              </a:path>
            </a:pathLst>
          </a:custGeom>
          <a:ln w="34289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0995" y="2353564"/>
            <a:ext cx="0" cy="946150"/>
          </a:xfrm>
          <a:custGeom>
            <a:avLst/>
            <a:gdLst/>
            <a:ahLst/>
            <a:cxnLst/>
            <a:rect l="l" t="t" r="r" b="b"/>
            <a:pathLst>
              <a:path h="946150">
                <a:moveTo>
                  <a:pt x="0" y="0"/>
                </a:moveTo>
                <a:lnTo>
                  <a:pt x="0" y="946150"/>
                </a:lnTo>
              </a:path>
            </a:pathLst>
          </a:custGeom>
          <a:ln w="34289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3850" y="2336419"/>
            <a:ext cx="3332479" cy="0"/>
          </a:xfrm>
          <a:custGeom>
            <a:avLst/>
            <a:gdLst/>
            <a:ahLst/>
            <a:cxnLst/>
            <a:rect l="l" t="t" r="r" b="b"/>
            <a:pathLst>
              <a:path w="3332479">
                <a:moveTo>
                  <a:pt x="0" y="0"/>
                </a:moveTo>
                <a:lnTo>
                  <a:pt x="3332099" y="0"/>
                </a:lnTo>
              </a:path>
            </a:pathLst>
          </a:custGeom>
          <a:ln w="34289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38803" y="2353564"/>
            <a:ext cx="0" cy="946150"/>
          </a:xfrm>
          <a:custGeom>
            <a:avLst/>
            <a:gdLst/>
            <a:ahLst/>
            <a:cxnLst/>
            <a:rect l="l" t="t" r="r" b="b"/>
            <a:pathLst>
              <a:path h="946150">
                <a:moveTo>
                  <a:pt x="0" y="0"/>
                </a:moveTo>
                <a:lnTo>
                  <a:pt x="0" y="945896"/>
                </a:lnTo>
              </a:path>
            </a:pathLst>
          </a:custGeom>
          <a:ln w="34289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69570" y="3282569"/>
            <a:ext cx="3241040" cy="0"/>
          </a:xfrm>
          <a:custGeom>
            <a:avLst/>
            <a:gdLst/>
            <a:ahLst/>
            <a:cxnLst/>
            <a:rect l="l" t="t" r="r" b="b"/>
            <a:pathLst>
              <a:path w="3241040">
                <a:moveTo>
                  <a:pt x="0" y="0"/>
                </a:moveTo>
                <a:lnTo>
                  <a:pt x="3240659" y="0"/>
                </a:lnTo>
              </a:path>
            </a:pathLst>
          </a:custGeom>
          <a:ln w="11430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5284" y="2376423"/>
            <a:ext cx="0" cy="900430"/>
          </a:xfrm>
          <a:custGeom>
            <a:avLst/>
            <a:gdLst/>
            <a:ahLst/>
            <a:cxnLst/>
            <a:rect l="l" t="t" r="r" b="b"/>
            <a:pathLst>
              <a:path h="900429">
                <a:moveTo>
                  <a:pt x="0" y="0"/>
                </a:moveTo>
                <a:lnTo>
                  <a:pt x="0" y="900429"/>
                </a:lnTo>
              </a:path>
            </a:pathLst>
          </a:custGeom>
          <a:ln w="11429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69570" y="2370708"/>
            <a:ext cx="3241040" cy="0"/>
          </a:xfrm>
          <a:custGeom>
            <a:avLst/>
            <a:gdLst/>
            <a:ahLst/>
            <a:cxnLst/>
            <a:rect l="l" t="t" r="r" b="b"/>
            <a:pathLst>
              <a:path w="3241040">
                <a:moveTo>
                  <a:pt x="0" y="0"/>
                </a:moveTo>
                <a:lnTo>
                  <a:pt x="3240659" y="0"/>
                </a:lnTo>
              </a:path>
            </a:pathLst>
          </a:custGeom>
          <a:ln w="11429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04514" y="2376423"/>
            <a:ext cx="0" cy="900430"/>
          </a:xfrm>
          <a:custGeom>
            <a:avLst/>
            <a:gdLst/>
            <a:ahLst/>
            <a:cxnLst/>
            <a:rect l="l" t="t" r="r" b="b"/>
            <a:pathLst>
              <a:path h="900429">
                <a:moveTo>
                  <a:pt x="0" y="0"/>
                </a:moveTo>
                <a:lnTo>
                  <a:pt x="0" y="900176"/>
                </a:lnTo>
              </a:path>
            </a:pathLst>
          </a:custGeom>
          <a:ln w="11429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07340" y="4012819"/>
            <a:ext cx="8300084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800" b="1" i="1" spc="-5" dirty="0">
                <a:latin typeface="Times New Roman"/>
                <a:cs typeface="Times New Roman"/>
              </a:rPr>
              <a:t>The </a:t>
            </a:r>
            <a:r>
              <a:rPr sz="2800" b="1" i="1" dirty="0">
                <a:latin typeface="Times New Roman"/>
                <a:cs typeface="Times New Roman"/>
              </a:rPr>
              <a:t>cipher </a:t>
            </a:r>
            <a:r>
              <a:rPr sz="2800" b="1" i="1" spc="-5" dirty="0">
                <a:latin typeface="Times New Roman"/>
                <a:cs typeface="Times New Roman"/>
              </a:rPr>
              <a:t>is not monoalphabetic because each  occurrence </a:t>
            </a:r>
            <a:r>
              <a:rPr sz="2800" b="1" i="1" dirty="0">
                <a:latin typeface="Times New Roman"/>
                <a:cs typeface="Times New Roman"/>
              </a:rPr>
              <a:t>of </a:t>
            </a:r>
            <a:r>
              <a:rPr sz="2800" b="1" i="1" spc="-5" dirty="0">
                <a:latin typeface="Times New Roman"/>
                <a:cs typeface="Times New Roman"/>
              </a:rPr>
              <a:t>L is encrypted </a:t>
            </a:r>
            <a:r>
              <a:rPr sz="2800" b="1" i="1" dirty="0">
                <a:latin typeface="Times New Roman"/>
                <a:cs typeface="Times New Roman"/>
              </a:rPr>
              <a:t>by </a:t>
            </a:r>
            <a:r>
              <a:rPr sz="2800" b="1" i="1" spc="-5" dirty="0">
                <a:latin typeface="Times New Roman"/>
                <a:cs typeface="Times New Roman"/>
              </a:rPr>
              <a:t>a </a:t>
            </a:r>
            <a:r>
              <a:rPr sz="2800" b="1" i="1" spc="-10" dirty="0">
                <a:latin typeface="Times New Roman"/>
                <a:cs typeface="Times New Roman"/>
              </a:rPr>
              <a:t>different </a:t>
            </a:r>
            <a:r>
              <a:rPr sz="2800" b="1" i="1" spc="-20" dirty="0">
                <a:latin typeface="Times New Roman"/>
                <a:cs typeface="Times New Roman"/>
              </a:rPr>
              <a:t>character.  </a:t>
            </a:r>
            <a:r>
              <a:rPr sz="2800" b="1" i="1" spc="-5" dirty="0">
                <a:latin typeface="Times New Roman"/>
                <a:cs typeface="Times New Roman"/>
              </a:rPr>
              <a:t>The first L is encrypted </a:t>
            </a:r>
            <a:r>
              <a:rPr sz="2800" b="1" i="1" dirty="0">
                <a:latin typeface="Times New Roman"/>
                <a:cs typeface="Times New Roman"/>
              </a:rPr>
              <a:t>as </a:t>
            </a:r>
            <a:r>
              <a:rPr sz="2800" b="1" i="1" spc="-5" dirty="0">
                <a:latin typeface="Times New Roman"/>
                <a:cs typeface="Times New Roman"/>
              </a:rPr>
              <a:t>N; the second </a:t>
            </a:r>
            <a:r>
              <a:rPr sz="2800" b="1" i="1" dirty="0">
                <a:latin typeface="Times New Roman"/>
                <a:cs typeface="Times New Roman"/>
              </a:rPr>
              <a:t>as</a:t>
            </a:r>
            <a:r>
              <a:rPr sz="2800" b="1" i="1" spc="-9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Z.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6712" y="108013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0" y="474662"/>
                </a:moveTo>
                <a:lnTo>
                  <a:pt x="438150" y="474662"/>
                </a:lnTo>
                <a:lnTo>
                  <a:pt x="438150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49300" y="108013"/>
            <a:ext cx="328612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0537" y="530288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0425" y="530288"/>
            <a:ext cx="368300" cy="474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7075" y="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2912" y="533400"/>
            <a:ext cx="8226425" cy="317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2044" y="19303"/>
            <a:ext cx="38950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i="1" spc="-5" dirty="0">
                <a:latin typeface="Times New Roman"/>
                <a:cs typeface="Times New Roman"/>
              </a:rPr>
              <a:t>Shift </a:t>
            </a:r>
            <a:r>
              <a:rPr sz="3200" b="1" i="1" dirty="0">
                <a:latin typeface="Times New Roman"/>
                <a:cs typeface="Times New Roman"/>
              </a:rPr>
              <a:t>cipher Example</a:t>
            </a:r>
            <a:r>
              <a:rPr sz="3200" b="1" i="1" spc="-105" dirty="0">
                <a:latin typeface="Times New Roman"/>
                <a:cs typeface="Times New Roman"/>
              </a:rPr>
              <a:t> </a:t>
            </a:r>
            <a:r>
              <a:rPr sz="3200" b="1" i="1" dirty="0"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7340" y="1319529"/>
            <a:ext cx="8531225" cy="4394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74620" marR="631190" indent="-1661795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Arial"/>
                <a:cs typeface="Arial"/>
              </a:rPr>
              <a:t>The </a:t>
            </a:r>
            <a:r>
              <a:rPr sz="2800" b="1" dirty="0">
                <a:latin typeface="Arial"/>
                <a:cs typeface="Arial"/>
              </a:rPr>
              <a:t>shift </a:t>
            </a:r>
            <a:r>
              <a:rPr sz="2800" b="1" spc="-5" dirty="0">
                <a:latin typeface="Arial"/>
                <a:cs typeface="Arial"/>
              </a:rPr>
              <a:t>cipher is sometimes referred </a:t>
            </a:r>
            <a:r>
              <a:rPr sz="2800" b="1" dirty="0">
                <a:latin typeface="Arial"/>
                <a:cs typeface="Arial"/>
              </a:rPr>
              <a:t>to  </a:t>
            </a:r>
            <a:r>
              <a:rPr sz="2800" b="1" spc="-5" dirty="0">
                <a:latin typeface="Arial"/>
                <a:cs typeface="Arial"/>
              </a:rPr>
              <a:t>as the Caesar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spc="-25" dirty="0">
                <a:latin typeface="Arial"/>
                <a:cs typeface="Arial"/>
              </a:rPr>
              <a:t>cipher.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60"/>
              </a:spcBef>
            </a:pPr>
            <a:r>
              <a:rPr sz="2800" b="1" i="1" spc="-5" dirty="0">
                <a:latin typeface="Times New Roman"/>
                <a:cs typeface="Times New Roman"/>
              </a:rPr>
              <a:t>Use the </a:t>
            </a:r>
            <a:r>
              <a:rPr sz="2800" b="1" i="1" dirty="0">
                <a:latin typeface="Times New Roman"/>
                <a:cs typeface="Times New Roman"/>
              </a:rPr>
              <a:t>shift </a:t>
            </a:r>
            <a:r>
              <a:rPr sz="2800" b="1" i="1" spc="-5" dirty="0">
                <a:latin typeface="Times New Roman"/>
                <a:cs typeface="Times New Roman"/>
              </a:rPr>
              <a:t>cipher with key = </a:t>
            </a:r>
            <a:r>
              <a:rPr sz="2800" b="1" i="1" dirty="0">
                <a:latin typeface="Times New Roman"/>
                <a:cs typeface="Times New Roman"/>
              </a:rPr>
              <a:t>15 </a:t>
            </a:r>
            <a:r>
              <a:rPr sz="2800" b="1" i="1" spc="-5" dirty="0">
                <a:latin typeface="Times New Roman"/>
                <a:cs typeface="Times New Roman"/>
              </a:rPr>
              <a:t>to encrypt the message  “HELLO.”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105"/>
              </a:lnSpc>
            </a:pP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800" b="1" i="1" spc="-110" dirty="0">
                <a:latin typeface="Times New Roman"/>
                <a:cs typeface="Times New Roman"/>
              </a:rPr>
              <a:t>We </a:t>
            </a:r>
            <a:r>
              <a:rPr sz="2800" b="1" i="1" spc="-5" dirty="0">
                <a:latin typeface="Times New Roman"/>
                <a:cs typeface="Times New Roman"/>
              </a:rPr>
              <a:t>encrypt </a:t>
            </a:r>
            <a:r>
              <a:rPr sz="2800" b="1" i="1" dirty="0">
                <a:latin typeface="Times New Roman"/>
                <a:cs typeface="Times New Roman"/>
              </a:rPr>
              <a:t>one </a:t>
            </a:r>
            <a:r>
              <a:rPr sz="2800" b="1" i="1" spc="-5" dirty="0">
                <a:latin typeface="Times New Roman"/>
                <a:cs typeface="Times New Roman"/>
              </a:rPr>
              <a:t>character </a:t>
            </a:r>
            <a:r>
              <a:rPr sz="2800" b="1" i="1" dirty="0">
                <a:latin typeface="Times New Roman"/>
                <a:cs typeface="Times New Roman"/>
              </a:rPr>
              <a:t>at </a:t>
            </a:r>
            <a:r>
              <a:rPr sz="2800" b="1" i="1" spc="-5" dirty="0">
                <a:latin typeface="Times New Roman"/>
                <a:cs typeface="Times New Roman"/>
              </a:rPr>
              <a:t>a time. Each character </a:t>
            </a:r>
            <a:r>
              <a:rPr sz="2800" b="1" i="1" spc="-15" dirty="0">
                <a:latin typeface="Times New Roman"/>
                <a:cs typeface="Times New Roman"/>
              </a:rPr>
              <a:t>is  </a:t>
            </a:r>
            <a:r>
              <a:rPr sz="2800" b="1" i="1" spc="-5" dirty="0">
                <a:latin typeface="Times New Roman"/>
                <a:cs typeface="Times New Roman"/>
              </a:rPr>
              <a:t>shifted </a:t>
            </a:r>
            <a:r>
              <a:rPr sz="2800" b="1" i="1" dirty="0">
                <a:latin typeface="Times New Roman"/>
                <a:cs typeface="Times New Roman"/>
              </a:rPr>
              <a:t>15 </a:t>
            </a:r>
            <a:r>
              <a:rPr sz="2800" b="1" i="1" spc="-5" dirty="0">
                <a:latin typeface="Times New Roman"/>
                <a:cs typeface="Times New Roman"/>
              </a:rPr>
              <a:t>characters down. Letter H </a:t>
            </a:r>
            <a:r>
              <a:rPr sz="2800" b="1" i="1" spc="-10" dirty="0">
                <a:latin typeface="Times New Roman"/>
                <a:cs typeface="Times New Roman"/>
              </a:rPr>
              <a:t>is </a:t>
            </a:r>
            <a:r>
              <a:rPr sz="2800" b="1" i="1" spc="-5" dirty="0">
                <a:latin typeface="Times New Roman"/>
                <a:cs typeface="Times New Roman"/>
              </a:rPr>
              <a:t>encrypted to </a:t>
            </a:r>
            <a:r>
              <a:rPr sz="2800" b="1" i="1" spc="-105" dirty="0">
                <a:latin typeface="Times New Roman"/>
                <a:cs typeface="Times New Roman"/>
              </a:rPr>
              <a:t>W. </a:t>
            </a:r>
            <a:r>
              <a:rPr sz="2800" b="1" i="1" spc="49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Letter E </a:t>
            </a:r>
            <a:r>
              <a:rPr sz="2800" b="1" i="1" dirty="0">
                <a:latin typeface="Times New Roman"/>
                <a:cs typeface="Times New Roman"/>
              </a:rPr>
              <a:t>is </a:t>
            </a:r>
            <a:r>
              <a:rPr sz="2800" b="1" i="1" spc="-5" dirty="0">
                <a:latin typeface="Times New Roman"/>
                <a:cs typeface="Times New Roman"/>
              </a:rPr>
              <a:t>encrypted to </a:t>
            </a:r>
            <a:r>
              <a:rPr sz="2800" b="1" i="1" spc="-135" dirty="0">
                <a:latin typeface="Times New Roman"/>
                <a:cs typeface="Times New Roman"/>
              </a:rPr>
              <a:t>T. </a:t>
            </a:r>
            <a:r>
              <a:rPr sz="2800" b="1" i="1" dirty="0">
                <a:latin typeface="Times New Roman"/>
                <a:cs typeface="Times New Roman"/>
              </a:rPr>
              <a:t>The </a:t>
            </a:r>
            <a:r>
              <a:rPr sz="2800" b="1" i="1" spc="-5" dirty="0">
                <a:latin typeface="Times New Roman"/>
                <a:cs typeface="Times New Roman"/>
              </a:rPr>
              <a:t>first L is encrypted to </a:t>
            </a:r>
            <a:r>
              <a:rPr sz="2800" b="1" i="1" spc="-10" dirty="0">
                <a:latin typeface="Times New Roman"/>
                <a:cs typeface="Times New Roman"/>
              </a:rPr>
              <a:t>A.  </a:t>
            </a:r>
            <a:r>
              <a:rPr sz="2800" b="1" i="1" spc="-5" dirty="0">
                <a:latin typeface="Times New Roman"/>
                <a:cs typeface="Times New Roman"/>
              </a:rPr>
              <a:t>The second L is also encrypted to </a:t>
            </a:r>
            <a:r>
              <a:rPr sz="2800" b="1" i="1" spc="-10" dirty="0">
                <a:latin typeface="Times New Roman"/>
                <a:cs typeface="Times New Roman"/>
              </a:rPr>
              <a:t>A. </a:t>
            </a:r>
            <a:r>
              <a:rPr sz="2800" b="1" i="1" spc="-5" dirty="0">
                <a:latin typeface="Times New Roman"/>
                <a:cs typeface="Times New Roman"/>
              </a:rPr>
              <a:t>And O is encrypted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to</a:t>
            </a:r>
            <a:endParaRPr sz="28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800" b="1" i="1" spc="-5" dirty="0">
                <a:latin typeface="Times New Roman"/>
                <a:cs typeface="Times New Roman"/>
              </a:rPr>
              <a:t>D. The cipher text is</a:t>
            </a:r>
            <a:r>
              <a:rPr sz="2800" b="1" i="1" spc="-65" dirty="0">
                <a:latin typeface="Times New Roman"/>
                <a:cs typeface="Times New Roman"/>
              </a:rPr>
              <a:t> </a:t>
            </a:r>
            <a:r>
              <a:rPr sz="2800" b="1" i="1" spc="-35" dirty="0">
                <a:solidFill>
                  <a:srgbClr val="3333CC"/>
                </a:solidFill>
                <a:latin typeface="Times New Roman"/>
                <a:cs typeface="Times New Roman"/>
              </a:rPr>
              <a:t>WTAAD</a:t>
            </a:r>
            <a:r>
              <a:rPr sz="2800" b="1" i="1" spc="-35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6712" y="108013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0" y="474662"/>
                </a:moveTo>
                <a:lnTo>
                  <a:pt x="438150" y="474662"/>
                </a:lnTo>
                <a:lnTo>
                  <a:pt x="438150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49300" y="108013"/>
            <a:ext cx="328612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0537" y="530288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0425" y="530288"/>
            <a:ext cx="368300" cy="474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7075" y="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2912" y="533400"/>
            <a:ext cx="8226425" cy="317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07340" y="1164081"/>
            <a:ext cx="828675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Times New Roman"/>
                <a:cs typeface="Times New Roman"/>
              </a:rPr>
              <a:t>Use the shift cipher with key = </a:t>
            </a:r>
            <a:r>
              <a:rPr sz="2800" b="1" i="1" dirty="0">
                <a:latin typeface="Times New Roman"/>
                <a:cs typeface="Times New Roman"/>
              </a:rPr>
              <a:t>15 </a:t>
            </a:r>
            <a:r>
              <a:rPr sz="2800" b="1" i="1" spc="-5" dirty="0">
                <a:latin typeface="Times New Roman"/>
                <a:cs typeface="Times New Roman"/>
              </a:rPr>
              <a:t>to decrypt the message  </a:t>
            </a:r>
            <a:r>
              <a:rPr sz="2800" b="1" i="1" spc="-25" dirty="0">
                <a:latin typeface="Times New Roman"/>
                <a:cs typeface="Times New Roman"/>
              </a:rPr>
              <a:t>“WTAAD.”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7340" y="3128213"/>
            <a:ext cx="8530590" cy="2586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800" b="1" i="1" spc="-110" dirty="0">
                <a:latin typeface="Times New Roman"/>
                <a:cs typeface="Times New Roman"/>
              </a:rPr>
              <a:t>We </a:t>
            </a:r>
            <a:r>
              <a:rPr sz="2800" b="1" i="1" spc="-5" dirty="0">
                <a:latin typeface="Times New Roman"/>
                <a:cs typeface="Times New Roman"/>
              </a:rPr>
              <a:t>decrypt </a:t>
            </a:r>
            <a:r>
              <a:rPr sz="2800" b="1" i="1" dirty="0">
                <a:latin typeface="Times New Roman"/>
                <a:cs typeface="Times New Roman"/>
              </a:rPr>
              <a:t>one </a:t>
            </a:r>
            <a:r>
              <a:rPr sz="2800" b="1" i="1" spc="-5" dirty="0">
                <a:latin typeface="Times New Roman"/>
                <a:cs typeface="Times New Roman"/>
              </a:rPr>
              <a:t>character </a:t>
            </a:r>
            <a:r>
              <a:rPr sz="2800" b="1" i="1" dirty="0">
                <a:latin typeface="Times New Roman"/>
                <a:cs typeface="Times New Roman"/>
              </a:rPr>
              <a:t>at </a:t>
            </a:r>
            <a:r>
              <a:rPr sz="2800" b="1" i="1" spc="-5" dirty="0">
                <a:latin typeface="Times New Roman"/>
                <a:cs typeface="Times New Roman"/>
              </a:rPr>
              <a:t>a time. Each character is  shifted </a:t>
            </a:r>
            <a:r>
              <a:rPr sz="2800" b="1" i="1" spc="-10" dirty="0">
                <a:latin typeface="Times New Roman"/>
                <a:cs typeface="Times New Roman"/>
              </a:rPr>
              <a:t>15 </a:t>
            </a:r>
            <a:r>
              <a:rPr sz="2800" b="1" i="1" spc="-5" dirty="0">
                <a:latin typeface="Times New Roman"/>
                <a:cs typeface="Times New Roman"/>
              </a:rPr>
              <a:t>characters </a:t>
            </a:r>
            <a:r>
              <a:rPr sz="2800" b="1" i="1" dirty="0">
                <a:latin typeface="Times New Roman"/>
                <a:cs typeface="Times New Roman"/>
              </a:rPr>
              <a:t>up. </a:t>
            </a:r>
            <a:r>
              <a:rPr sz="2800" b="1" i="1" spc="-5" dirty="0">
                <a:latin typeface="Times New Roman"/>
                <a:cs typeface="Times New Roman"/>
              </a:rPr>
              <a:t>Letter W is decrypted to H.  Letter T </a:t>
            </a:r>
            <a:r>
              <a:rPr sz="2800" b="1" i="1" dirty="0">
                <a:latin typeface="Times New Roman"/>
                <a:cs typeface="Times New Roman"/>
              </a:rPr>
              <a:t>is </a:t>
            </a:r>
            <a:r>
              <a:rPr sz="2800" b="1" i="1" spc="-5" dirty="0">
                <a:latin typeface="Times New Roman"/>
                <a:cs typeface="Times New Roman"/>
              </a:rPr>
              <a:t>decrypted to </a:t>
            </a:r>
            <a:r>
              <a:rPr sz="2800" b="1" i="1" spc="-10" dirty="0">
                <a:latin typeface="Times New Roman"/>
                <a:cs typeface="Times New Roman"/>
              </a:rPr>
              <a:t>E. </a:t>
            </a:r>
            <a:r>
              <a:rPr sz="2800" b="1" i="1" dirty="0">
                <a:latin typeface="Times New Roman"/>
                <a:cs typeface="Times New Roman"/>
              </a:rPr>
              <a:t>The </a:t>
            </a:r>
            <a:r>
              <a:rPr sz="2800" b="1" i="1" spc="-5" dirty="0">
                <a:latin typeface="Times New Roman"/>
                <a:cs typeface="Times New Roman"/>
              </a:rPr>
              <a:t>first A is decrypted to L.  The second A is decrypted to </a:t>
            </a:r>
            <a:r>
              <a:rPr sz="2800" b="1" i="1" spc="-10" dirty="0">
                <a:latin typeface="Times New Roman"/>
                <a:cs typeface="Times New Roman"/>
              </a:rPr>
              <a:t>L. </a:t>
            </a:r>
            <a:r>
              <a:rPr sz="2800" b="1" i="1" spc="-5" dirty="0">
                <a:latin typeface="Times New Roman"/>
                <a:cs typeface="Times New Roman"/>
              </a:rPr>
              <a:t>And, </a:t>
            </a:r>
            <a:r>
              <a:rPr sz="2800" b="1" i="1" spc="-20" dirty="0">
                <a:latin typeface="Times New Roman"/>
                <a:cs typeface="Times New Roman"/>
              </a:rPr>
              <a:t>finally, </a:t>
            </a:r>
            <a:r>
              <a:rPr sz="2800" b="1" i="1" spc="-5" dirty="0">
                <a:latin typeface="Times New Roman"/>
                <a:cs typeface="Times New Roman"/>
              </a:rPr>
              <a:t>D is  decrypted to O. The plaintext is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solidFill>
                  <a:srgbClr val="3333CC"/>
                </a:solidFill>
                <a:latin typeface="Times New Roman"/>
                <a:cs typeface="Times New Roman"/>
              </a:rPr>
              <a:t>HELLO</a:t>
            </a:r>
            <a:r>
              <a:rPr sz="2800" b="1" i="1" spc="-1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222044" y="19303"/>
            <a:ext cx="18192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i="1" dirty="0">
                <a:latin typeface="Times New Roman"/>
                <a:cs typeface="Times New Roman"/>
              </a:rPr>
              <a:t>Example</a:t>
            </a:r>
            <a:r>
              <a:rPr sz="3200" b="1" i="1" spc="-105" dirty="0">
                <a:latin typeface="Times New Roman"/>
                <a:cs typeface="Times New Roman"/>
              </a:rPr>
              <a:t> </a:t>
            </a:r>
            <a:r>
              <a:rPr sz="3200" b="1" i="1" dirty="0">
                <a:latin typeface="Times New Roman"/>
                <a:cs typeface="Times New Roman"/>
              </a:rPr>
              <a:t>4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533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1371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623062"/>
            <a:ext cx="48025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i="1" spc="-15" dirty="0">
                <a:solidFill>
                  <a:srgbClr val="000000"/>
                </a:solidFill>
                <a:latin typeface="Times New Roman"/>
                <a:cs typeface="Times New Roman"/>
              </a:rPr>
              <a:t>Transposition</a:t>
            </a:r>
            <a:r>
              <a:rPr sz="4400" b="1" i="1" spc="-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400" b="1" i="1" dirty="0">
                <a:solidFill>
                  <a:srgbClr val="000000"/>
                </a:solidFill>
                <a:latin typeface="Times New Roman"/>
                <a:cs typeface="Times New Roman"/>
              </a:rPr>
              <a:t>cipher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2779485"/>
            <a:ext cx="8147761" cy="330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68349" y="1702130"/>
            <a:ext cx="62255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A </a:t>
            </a:r>
            <a:r>
              <a:rPr sz="2400" b="1" spc="-5" dirty="0">
                <a:latin typeface="Arial"/>
                <a:cs typeface="Arial"/>
              </a:rPr>
              <a:t>transposition cipher reorders</a:t>
            </a:r>
            <a:r>
              <a:rPr sz="2400" b="1" spc="-10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(permutes)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symbols </a:t>
            </a:r>
            <a:r>
              <a:rPr sz="2400" b="1" dirty="0">
                <a:latin typeface="Arial"/>
                <a:cs typeface="Arial"/>
              </a:rPr>
              <a:t>in </a:t>
            </a:r>
            <a:r>
              <a:rPr sz="2400" b="1" spc="-5" dirty="0">
                <a:latin typeface="Arial"/>
                <a:cs typeface="Arial"/>
              </a:rPr>
              <a:t>a block </a:t>
            </a:r>
            <a:r>
              <a:rPr sz="2400" b="1" dirty="0">
                <a:latin typeface="Arial"/>
                <a:cs typeface="Arial"/>
              </a:rPr>
              <a:t>of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symbols.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6712" y="108013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0" y="474662"/>
                </a:moveTo>
                <a:lnTo>
                  <a:pt x="438150" y="474662"/>
                </a:lnTo>
                <a:lnTo>
                  <a:pt x="438150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49300" y="108013"/>
            <a:ext cx="328612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0537" y="530288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0425" y="530288"/>
            <a:ext cx="368300" cy="474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7075" y="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2912" y="533400"/>
            <a:ext cx="8226425" cy="317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07340" y="1164081"/>
            <a:ext cx="852995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Times New Roman"/>
                <a:cs typeface="Times New Roman"/>
              </a:rPr>
              <a:t>Encrypt the message “HELLO </a:t>
            </a:r>
            <a:r>
              <a:rPr sz="2800" b="1" i="1" spc="-10" dirty="0">
                <a:latin typeface="Times New Roman"/>
                <a:cs typeface="Times New Roman"/>
              </a:rPr>
              <a:t>MY DEAR,” </a:t>
            </a:r>
            <a:r>
              <a:rPr sz="2800" b="1" i="1" spc="-5" dirty="0">
                <a:latin typeface="Times New Roman"/>
                <a:cs typeface="Times New Roman"/>
              </a:rPr>
              <a:t>using the key  shown in Figure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above.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7340" y="3128213"/>
            <a:ext cx="8529955" cy="2586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800" b="1" i="1" spc="-110" dirty="0">
                <a:latin typeface="Times New Roman"/>
                <a:cs typeface="Times New Roman"/>
              </a:rPr>
              <a:t>We </a:t>
            </a:r>
            <a:r>
              <a:rPr sz="2800" b="1" i="1" spc="-5" dirty="0">
                <a:latin typeface="Times New Roman"/>
                <a:cs typeface="Times New Roman"/>
              </a:rPr>
              <a:t>first </a:t>
            </a:r>
            <a:r>
              <a:rPr sz="2800" b="1" i="1" spc="-10" dirty="0">
                <a:latin typeface="Times New Roman"/>
                <a:cs typeface="Times New Roman"/>
              </a:rPr>
              <a:t>remove </a:t>
            </a:r>
            <a:r>
              <a:rPr sz="2800" b="1" i="1" spc="-5" dirty="0">
                <a:latin typeface="Times New Roman"/>
                <a:cs typeface="Times New Roman"/>
              </a:rPr>
              <a:t>the spaces in the message. </a:t>
            </a:r>
            <a:r>
              <a:rPr sz="2800" b="1" i="1" spc="-110" dirty="0">
                <a:latin typeface="Times New Roman"/>
                <a:cs typeface="Times New Roman"/>
              </a:rPr>
              <a:t>We </a:t>
            </a:r>
            <a:r>
              <a:rPr sz="2800" b="1" i="1" spc="-5" dirty="0">
                <a:latin typeface="Times New Roman"/>
                <a:cs typeface="Times New Roman"/>
              </a:rPr>
              <a:t>then divide  the text </a:t>
            </a:r>
            <a:r>
              <a:rPr sz="2800" b="1" i="1" spc="-10" dirty="0">
                <a:latin typeface="Times New Roman"/>
                <a:cs typeface="Times New Roman"/>
              </a:rPr>
              <a:t>into </a:t>
            </a:r>
            <a:r>
              <a:rPr sz="2800" b="1" i="1" spc="-5" dirty="0">
                <a:latin typeface="Times New Roman"/>
                <a:cs typeface="Times New Roman"/>
              </a:rPr>
              <a:t>blocks </a:t>
            </a:r>
            <a:r>
              <a:rPr sz="2800" b="1" i="1" dirty="0">
                <a:latin typeface="Times New Roman"/>
                <a:cs typeface="Times New Roman"/>
              </a:rPr>
              <a:t>of </a:t>
            </a:r>
            <a:r>
              <a:rPr sz="2800" b="1" i="1" spc="-5" dirty="0">
                <a:latin typeface="Times New Roman"/>
                <a:cs typeface="Times New Roman"/>
              </a:rPr>
              <a:t>four characters. </a:t>
            </a:r>
            <a:r>
              <a:rPr sz="2800" b="1" i="1" spc="-110" dirty="0">
                <a:latin typeface="Times New Roman"/>
                <a:cs typeface="Times New Roman"/>
              </a:rPr>
              <a:t>We </a:t>
            </a:r>
            <a:r>
              <a:rPr sz="2800" b="1" i="1" dirty="0">
                <a:latin typeface="Times New Roman"/>
                <a:cs typeface="Times New Roman"/>
              </a:rPr>
              <a:t>add </a:t>
            </a:r>
            <a:r>
              <a:rPr sz="2800" b="1" i="1" spc="-5" dirty="0">
                <a:latin typeface="Times New Roman"/>
                <a:cs typeface="Times New Roman"/>
              </a:rPr>
              <a:t>a bogus  character Z at the end of the </a:t>
            </a:r>
            <a:r>
              <a:rPr sz="2800" b="1" i="1" dirty="0">
                <a:latin typeface="Times New Roman"/>
                <a:cs typeface="Times New Roman"/>
              </a:rPr>
              <a:t>third </a:t>
            </a:r>
            <a:r>
              <a:rPr sz="2800" b="1" i="1" spc="-5" dirty="0">
                <a:latin typeface="Times New Roman"/>
                <a:cs typeface="Times New Roman"/>
              </a:rPr>
              <a:t>block. The </a:t>
            </a:r>
            <a:r>
              <a:rPr sz="2800" b="1" i="1" dirty="0">
                <a:latin typeface="Times New Roman"/>
                <a:cs typeface="Times New Roman"/>
              </a:rPr>
              <a:t>result </a:t>
            </a:r>
            <a:r>
              <a:rPr sz="2800" b="1" i="1" spc="-15" dirty="0">
                <a:latin typeface="Times New Roman"/>
                <a:cs typeface="Times New Roman"/>
              </a:rPr>
              <a:t>is  </a:t>
            </a:r>
            <a:r>
              <a:rPr sz="2800" b="1" i="1" spc="-5" dirty="0">
                <a:latin typeface="Times New Roman"/>
                <a:cs typeface="Times New Roman"/>
              </a:rPr>
              <a:t>HELL OMYD </a:t>
            </a:r>
            <a:r>
              <a:rPr sz="2800" b="1" i="1" spc="-10" dirty="0">
                <a:latin typeface="Times New Roman"/>
                <a:cs typeface="Times New Roman"/>
              </a:rPr>
              <a:t>EARZ. </a:t>
            </a:r>
            <a:r>
              <a:rPr sz="2800" b="1" i="1" spc="-110" dirty="0">
                <a:latin typeface="Times New Roman"/>
                <a:cs typeface="Times New Roman"/>
              </a:rPr>
              <a:t>We </a:t>
            </a:r>
            <a:r>
              <a:rPr sz="2800" b="1" i="1" spc="-5" dirty="0">
                <a:latin typeface="Times New Roman"/>
                <a:cs typeface="Times New Roman"/>
              </a:rPr>
              <a:t>create a three-block </a:t>
            </a:r>
            <a:r>
              <a:rPr sz="2800" b="1" i="1" spc="-10" dirty="0">
                <a:latin typeface="Times New Roman"/>
                <a:cs typeface="Times New Roman"/>
              </a:rPr>
              <a:t>ciphertext  </a:t>
            </a:r>
            <a:r>
              <a:rPr sz="2800" b="1" i="1" spc="-25" dirty="0">
                <a:solidFill>
                  <a:srgbClr val="3333CC"/>
                </a:solidFill>
                <a:latin typeface="Times New Roman"/>
                <a:cs typeface="Times New Roman"/>
              </a:rPr>
              <a:t>ELHLMDOYAZER</a:t>
            </a:r>
            <a:r>
              <a:rPr sz="2800" b="1" i="1" spc="-25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222044" y="19303"/>
            <a:ext cx="18192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i="1" dirty="0">
                <a:latin typeface="Times New Roman"/>
                <a:cs typeface="Times New Roman"/>
              </a:rPr>
              <a:t>Example</a:t>
            </a:r>
            <a:r>
              <a:rPr sz="3200" b="1" i="1" spc="-105" dirty="0">
                <a:latin typeface="Times New Roman"/>
                <a:cs typeface="Times New Roman"/>
              </a:rPr>
              <a:t> </a:t>
            </a:r>
            <a:r>
              <a:rPr sz="3200" b="1" i="1" dirty="0">
                <a:latin typeface="Times New Roman"/>
                <a:cs typeface="Times New Roman"/>
              </a:rPr>
              <a:t>5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6487159"/>
            <a:ext cx="6019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u="sng" spc="5" dirty="0">
                <a:solidFill>
                  <a:srgbClr val="1C1C1C"/>
                </a:solidFill>
                <a:uFill>
                  <a:solidFill>
                    <a:srgbClr val="1C1C1C"/>
                  </a:solidFill>
                </a:uFill>
                <a:latin typeface="Times New Roman"/>
                <a:cs typeface="Times New Roman"/>
              </a:rPr>
              <a:t>30</a:t>
            </a:r>
            <a:r>
              <a:rPr sz="2000" u="sng" dirty="0">
                <a:solidFill>
                  <a:srgbClr val="1C1C1C"/>
                </a:solidFill>
                <a:uFill>
                  <a:solidFill>
                    <a:srgbClr val="1C1C1C"/>
                  </a:solidFill>
                </a:uFill>
                <a:latin typeface="Times New Roman"/>
                <a:cs typeface="Times New Roman"/>
              </a:rPr>
              <a:t>.</a:t>
            </a:r>
            <a:r>
              <a:rPr sz="2000" u="sng" spc="5" dirty="0">
                <a:solidFill>
                  <a:srgbClr val="1C1C1C"/>
                </a:solidFill>
                <a:uFill>
                  <a:solidFill>
                    <a:srgbClr val="1C1C1C"/>
                  </a:solidFill>
                </a:uFill>
                <a:latin typeface="Times New Roman"/>
                <a:cs typeface="Times New Roman"/>
              </a:rPr>
              <a:t>17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6712" y="108013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0" y="474662"/>
                </a:moveTo>
                <a:lnTo>
                  <a:pt x="438150" y="474662"/>
                </a:lnTo>
                <a:lnTo>
                  <a:pt x="438150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9300" y="108013"/>
            <a:ext cx="328612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0537" y="530288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60425" y="530288"/>
            <a:ext cx="368300" cy="474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7075" y="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2912" y="533400"/>
            <a:ext cx="8226425" cy="317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08378" y="1164081"/>
            <a:ext cx="20212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43610" algn="l"/>
              </a:tabLst>
            </a:pPr>
            <a:r>
              <a:rPr sz="2800" b="1" i="1" dirty="0">
                <a:latin typeface="Times New Roman"/>
                <a:cs typeface="Times New Roman"/>
              </a:rPr>
              <a:t>5</a:t>
            </a:r>
            <a:r>
              <a:rPr sz="2800" b="1" i="1" spc="-5" dirty="0">
                <a:latin typeface="Times New Roman"/>
                <a:cs typeface="Times New Roman"/>
              </a:rPr>
              <a:t>,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5" dirty="0">
                <a:latin typeface="Times New Roman"/>
                <a:cs typeface="Times New Roman"/>
              </a:rPr>
              <a:t>decrypt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69215" y="1164081"/>
            <a:ext cx="23666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29665" algn="l"/>
              </a:tabLst>
            </a:pPr>
            <a:r>
              <a:rPr sz="2800" b="1" i="1" spc="-5" dirty="0">
                <a:latin typeface="Times New Roman"/>
                <a:cs typeface="Times New Roman"/>
              </a:rPr>
              <a:t>the	m</a:t>
            </a:r>
            <a:r>
              <a:rPr sz="2800" b="1" i="1" spc="-15" dirty="0">
                <a:latin typeface="Times New Roman"/>
                <a:cs typeface="Times New Roman"/>
              </a:rPr>
              <a:t>e</a:t>
            </a:r>
            <a:r>
              <a:rPr sz="2800" b="1" i="1" spc="-5" dirty="0">
                <a:latin typeface="Times New Roman"/>
                <a:cs typeface="Times New Roman"/>
              </a:rPr>
              <a:t>s</a:t>
            </a:r>
            <a:r>
              <a:rPr sz="2800" b="1" i="1" dirty="0">
                <a:latin typeface="Times New Roman"/>
                <a:cs typeface="Times New Roman"/>
              </a:rPr>
              <a:t>s</a:t>
            </a:r>
            <a:r>
              <a:rPr sz="2800" b="1" i="1" spc="-5" dirty="0">
                <a:latin typeface="Times New Roman"/>
                <a:cs typeface="Times New Roman"/>
              </a:rPr>
              <a:t>a</a:t>
            </a:r>
            <a:r>
              <a:rPr sz="2800" b="1" i="1" dirty="0">
                <a:latin typeface="Times New Roman"/>
                <a:cs typeface="Times New Roman"/>
              </a:rPr>
              <a:t>g</a:t>
            </a:r>
            <a:r>
              <a:rPr sz="2800" b="1" i="1" spc="-5" dirty="0"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7340" y="1164081"/>
            <a:ext cx="336296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1547495" algn="l"/>
              </a:tabLst>
            </a:pPr>
            <a:r>
              <a:rPr sz="2800" b="1" i="1" spc="-5" dirty="0">
                <a:latin typeface="Times New Roman"/>
                <a:cs typeface="Times New Roman"/>
              </a:rPr>
              <a:t>Using	Example  “EL</a:t>
            </a:r>
            <a:r>
              <a:rPr sz="2800" b="1" i="1" spc="-20" dirty="0">
                <a:latin typeface="Times New Roman"/>
                <a:cs typeface="Times New Roman"/>
              </a:rPr>
              <a:t>H</a:t>
            </a:r>
            <a:r>
              <a:rPr sz="2800" b="1" i="1" spc="-5" dirty="0">
                <a:latin typeface="Times New Roman"/>
                <a:cs typeface="Times New Roman"/>
              </a:rPr>
              <a:t>L</a:t>
            </a:r>
            <a:r>
              <a:rPr sz="2800" b="1" i="1" spc="-15" dirty="0">
                <a:latin typeface="Times New Roman"/>
                <a:cs typeface="Times New Roman"/>
              </a:rPr>
              <a:t>M</a:t>
            </a:r>
            <a:r>
              <a:rPr sz="2800" b="1" i="1" spc="-10" dirty="0">
                <a:latin typeface="Times New Roman"/>
                <a:cs typeface="Times New Roman"/>
              </a:rPr>
              <a:t>D</a:t>
            </a:r>
            <a:r>
              <a:rPr sz="2800" b="1" i="1" spc="-15" dirty="0">
                <a:latin typeface="Times New Roman"/>
                <a:cs typeface="Times New Roman"/>
              </a:rPr>
              <a:t>O</a:t>
            </a:r>
            <a:r>
              <a:rPr sz="2800" b="1" i="1" spc="-190" dirty="0">
                <a:latin typeface="Times New Roman"/>
                <a:cs typeface="Times New Roman"/>
              </a:rPr>
              <a:t>Y</a:t>
            </a:r>
            <a:r>
              <a:rPr sz="2800" b="1" i="1" spc="-5" dirty="0">
                <a:latin typeface="Times New Roman"/>
                <a:cs typeface="Times New Roman"/>
              </a:rPr>
              <a:t>A</a:t>
            </a:r>
            <a:r>
              <a:rPr sz="2800" b="1" i="1" spc="-20" dirty="0">
                <a:latin typeface="Times New Roman"/>
                <a:cs typeface="Times New Roman"/>
              </a:rPr>
              <a:t>Z</a:t>
            </a:r>
            <a:r>
              <a:rPr sz="2800" b="1" i="1" spc="-5" dirty="0">
                <a:latin typeface="Times New Roman"/>
                <a:cs typeface="Times New Roman"/>
              </a:rPr>
              <a:t>E</a:t>
            </a:r>
            <a:r>
              <a:rPr sz="2800" b="1" i="1" spc="-20" dirty="0">
                <a:latin typeface="Times New Roman"/>
                <a:cs typeface="Times New Roman"/>
              </a:rPr>
              <a:t>R</a:t>
            </a:r>
            <a:r>
              <a:rPr sz="2800" b="1" i="1" dirty="0">
                <a:latin typeface="Times New Roman"/>
                <a:cs typeface="Times New Roman"/>
              </a:rPr>
              <a:t>”</a:t>
            </a:r>
            <a:r>
              <a:rPr sz="2800" b="1" i="1" spc="-5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7340" y="3128213"/>
            <a:ext cx="8480425" cy="17329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800" b="1" i="1" spc="-5" dirty="0">
                <a:latin typeface="Times New Roman"/>
                <a:cs typeface="Times New Roman"/>
              </a:rPr>
              <a:t>The result is </a:t>
            </a:r>
            <a:r>
              <a:rPr sz="2800" b="1" i="1" spc="-10" dirty="0">
                <a:latin typeface="Times New Roman"/>
                <a:cs typeface="Times New Roman"/>
              </a:rPr>
              <a:t>HELL </a:t>
            </a:r>
            <a:r>
              <a:rPr sz="2800" b="1" i="1" spc="-5" dirty="0">
                <a:latin typeface="Times New Roman"/>
                <a:cs typeface="Times New Roman"/>
              </a:rPr>
              <a:t>OMYD </a:t>
            </a:r>
            <a:r>
              <a:rPr sz="2800" b="1" i="1" spc="-10" dirty="0">
                <a:latin typeface="Times New Roman"/>
                <a:cs typeface="Times New Roman"/>
              </a:rPr>
              <a:t>EARZ. </a:t>
            </a:r>
            <a:r>
              <a:rPr sz="2800" b="1" i="1" spc="-5" dirty="0">
                <a:latin typeface="Times New Roman"/>
                <a:cs typeface="Times New Roman"/>
              </a:rPr>
              <a:t>After </a:t>
            </a:r>
            <a:r>
              <a:rPr sz="2800" b="1" i="1" spc="-10" dirty="0">
                <a:latin typeface="Times New Roman"/>
                <a:cs typeface="Times New Roman"/>
              </a:rPr>
              <a:t>removing </a:t>
            </a:r>
            <a:r>
              <a:rPr sz="2800" b="1" i="1" spc="-5" dirty="0">
                <a:latin typeface="Times New Roman"/>
                <a:cs typeface="Times New Roman"/>
              </a:rPr>
              <a:t>the  </a:t>
            </a:r>
            <a:r>
              <a:rPr sz="2800" b="1" i="1" dirty="0">
                <a:latin typeface="Times New Roman"/>
                <a:cs typeface="Times New Roman"/>
              </a:rPr>
              <a:t>bogus </a:t>
            </a:r>
            <a:r>
              <a:rPr sz="2800" b="1" i="1" spc="-5" dirty="0">
                <a:latin typeface="Times New Roman"/>
                <a:cs typeface="Times New Roman"/>
              </a:rPr>
              <a:t>character and combining the characters, we get the  </a:t>
            </a:r>
            <a:r>
              <a:rPr sz="2800" b="1" i="1" dirty="0">
                <a:latin typeface="Times New Roman"/>
                <a:cs typeface="Times New Roman"/>
              </a:rPr>
              <a:t>original </a:t>
            </a:r>
            <a:r>
              <a:rPr sz="2800" b="1" i="1" spc="-5" dirty="0">
                <a:latin typeface="Times New Roman"/>
                <a:cs typeface="Times New Roman"/>
              </a:rPr>
              <a:t>message “</a:t>
            </a:r>
            <a:r>
              <a:rPr sz="2800" b="1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HELLO MY</a:t>
            </a:r>
            <a:r>
              <a:rPr sz="2800" b="1" i="1" spc="-13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b="1" i="1" spc="-10" dirty="0">
                <a:solidFill>
                  <a:srgbClr val="3333CC"/>
                </a:solidFill>
                <a:latin typeface="Times New Roman"/>
                <a:cs typeface="Times New Roman"/>
              </a:rPr>
              <a:t>DEAR</a:t>
            </a:r>
            <a:r>
              <a:rPr sz="2800" b="1" i="1" spc="-10" dirty="0">
                <a:latin typeface="Times New Roman"/>
                <a:cs typeface="Times New Roman"/>
              </a:rPr>
              <a:t>.”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222044" y="19303"/>
            <a:ext cx="18192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i="1" dirty="0">
                <a:latin typeface="Times New Roman"/>
                <a:cs typeface="Times New Roman"/>
              </a:rPr>
              <a:t>Example</a:t>
            </a:r>
            <a:r>
              <a:rPr sz="3200" b="1" i="1" spc="-105" dirty="0">
                <a:latin typeface="Times New Roman"/>
                <a:cs typeface="Times New Roman"/>
              </a:rPr>
              <a:t> </a:t>
            </a:r>
            <a:r>
              <a:rPr sz="3200" b="1" i="1" dirty="0">
                <a:latin typeface="Times New Roman"/>
                <a:cs typeface="Times New Roman"/>
              </a:rPr>
              <a:t>6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533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1371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340" y="629157"/>
            <a:ext cx="14966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P</a:t>
            </a:r>
            <a:r>
              <a:rPr sz="3200" b="1" i="1" dirty="0">
                <a:solidFill>
                  <a:srgbClr val="000000"/>
                </a:solidFill>
                <a:latin typeface="Times New Roman"/>
                <a:cs typeface="Times New Roman"/>
              </a:rPr>
              <a:t>-b</a:t>
            </a:r>
            <a:r>
              <a:rPr sz="3200" b="1" i="1" spc="5" dirty="0">
                <a:solidFill>
                  <a:srgbClr val="000000"/>
                </a:solidFill>
                <a:latin typeface="Times New Roman"/>
                <a:cs typeface="Times New Roman"/>
              </a:rPr>
              <a:t>o</a:t>
            </a:r>
            <a:r>
              <a:rPr sz="3200" b="1" i="1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sz="3200" b="1" i="1" spc="5" dirty="0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sz="3200" b="1" i="1" dirty="0">
                <a:solidFill>
                  <a:srgbClr val="000000"/>
                </a:solidFill>
                <a:latin typeface="Times New Roman"/>
                <a:cs typeface="Times New Roman"/>
              </a:rPr>
              <a:t>s: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2140" y="1468881"/>
            <a:ext cx="7297420" cy="2159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buSzPct val="96428"/>
              <a:buFont typeface="Arial"/>
              <a:buChar char="•"/>
              <a:tabLst>
                <a:tab pos="137795" algn="l"/>
              </a:tabLst>
            </a:pPr>
            <a:r>
              <a:rPr sz="2800" spc="-5" dirty="0">
                <a:latin typeface="Times New Roman"/>
                <a:cs typeface="Times New Roman"/>
              </a:rPr>
              <a:t>Permutation box perform transposition at bit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level</a:t>
            </a:r>
            <a:endParaRPr sz="2800">
              <a:latin typeface="Times New Roman"/>
              <a:cs typeface="Times New Roman"/>
            </a:endParaRPr>
          </a:p>
          <a:p>
            <a:pPr marL="12700" marR="894080">
              <a:lnSpc>
                <a:spcPct val="100000"/>
              </a:lnSpc>
              <a:spcBef>
                <a:spcPts val="5"/>
              </a:spcBef>
              <a:buSzPct val="96428"/>
              <a:buFont typeface="Arial"/>
              <a:buChar char="•"/>
              <a:tabLst>
                <a:tab pos="137795" algn="l"/>
              </a:tabLst>
            </a:pPr>
            <a:r>
              <a:rPr sz="2800" spc="-5" dirty="0">
                <a:latin typeface="Times New Roman"/>
                <a:cs typeface="Times New Roman"/>
              </a:rPr>
              <a:t>It </a:t>
            </a:r>
            <a:r>
              <a:rPr sz="2800" spc="-10" dirty="0">
                <a:latin typeface="Times New Roman"/>
                <a:cs typeface="Times New Roman"/>
              </a:rPr>
              <a:t>can </a:t>
            </a:r>
            <a:r>
              <a:rPr sz="2800" spc="-5" dirty="0">
                <a:latin typeface="Times New Roman"/>
                <a:cs typeface="Times New Roman"/>
              </a:rPr>
              <a:t>be </a:t>
            </a:r>
            <a:r>
              <a:rPr sz="2800" spc="-10" dirty="0">
                <a:latin typeface="Times New Roman"/>
                <a:cs typeface="Times New Roman"/>
              </a:rPr>
              <a:t>implemented </a:t>
            </a:r>
            <a:r>
              <a:rPr sz="2800" spc="-5" dirty="0">
                <a:latin typeface="Times New Roman"/>
                <a:cs typeface="Times New Roman"/>
              </a:rPr>
              <a:t>in both hardware and  software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buSzPct val="96428"/>
              <a:buFont typeface="Arial"/>
              <a:buChar char="•"/>
              <a:tabLst>
                <a:tab pos="137795" algn="l"/>
              </a:tabLst>
            </a:pPr>
            <a:r>
              <a:rPr sz="2800" spc="-5" dirty="0">
                <a:latin typeface="Times New Roman"/>
                <a:cs typeface="Times New Roman"/>
              </a:rPr>
              <a:t>Encryption and decryption </a:t>
            </a:r>
            <a:r>
              <a:rPr sz="2800" dirty="0">
                <a:latin typeface="Times New Roman"/>
                <a:cs typeface="Times New Roman"/>
              </a:rPr>
              <a:t>algorithm </a:t>
            </a:r>
            <a:r>
              <a:rPr sz="2800" spc="-5" dirty="0">
                <a:latin typeface="Times New Roman"/>
                <a:cs typeface="Times New Roman"/>
              </a:rPr>
              <a:t>are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normally  embedded in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hardware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45023" y="4114800"/>
            <a:ext cx="3845465" cy="2181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28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0" y="1724025"/>
            <a:ext cx="4684294" cy="3414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-12700" y="314909"/>
            <a:ext cx="87884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4735" algn="l"/>
                <a:tab pos="8775065" algn="l"/>
              </a:tabLst>
            </a:pPr>
            <a:r>
              <a:rPr b="1" i="1" u="heavy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b="1" i="1" u="heavy" spc="-5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S-box</a:t>
            </a:r>
            <a:r>
              <a:rPr b="1" i="1" u="heavy" spc="-15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b="1" i="1" u="heavy" spc="-5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(substitution)	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9740" y="1696034"/>
            <a:ext cx="3738879" cy="2953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buSzPct val="96875"/>
              <a:buFont typeface="Arial"/>
              <a:buChar char="•"/>
              <a:tabLst>
                <a:tab pos="156210" algn="l"/>
              </a:tabLst>
            </a:pPr>
            <a:r>
              <a:rPr sz="3200" dirty="0">
                <a:latin typeface="Times New Roman"/>
                <a:cs typeface="Times New Roman"/>
              </a:rPr>
              <a:t>S-box performs  </a:t>
            </a:r>
            <a:r>
              <a:rPr sz="3200" spc="-5" dirty="0">
                <a:latin typeface="Times New Roman"/>
                <a:cs typeface="Times New Roman"/>
              </a:rPr>
              <a:t>substitution </a:t>
            </a:r>
            <a:r>
              <a:rPr sz="3200" dirty="0">
                <a:latin typeface="Times New Roman"/>
                <a:cs typeface="Times New Roman"/>
              </a:rPr>
              <a:t>at bit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level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buSzPct val="96875"/>
              <a:buFont typeface="Arial"/>
              <a:buChar char="•"/>
              <a:tabLst>
                <a:tab pos="156210" algn="l"/>
              </a:tabLst>
            </a:pPr>
            <a:r>
              <a:rPr sz="3200" dirty="0">
                <a:latin typeface="Times New Roman"/>
                <a:cs typeface="Times New Roman"/>
              </a:rPr>
              <a:t>S box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components</a:t>
            </a:r>
            <a:endParaRPr sz="3200">
              <a:latin typeface="Times New Roman"/>
              <a:cs typeface="Times New Roman"/>
            </a:endParaRPr>
          </a:p>
          <a:p>
            <a:pPr marL="215265">
              <a:lnSpc>
                <a:spcPct val="100000"/>
              </a:lnSpc>
            </a:pPr>
            <a:r>
              <a:rPr sz="3200" spc="5" dirty="0">
                <a:latin typeface="Times New Roman"/>
                <a:cs typeface="Times New Roman"/>
              </a:rPr>
              <a:t>-encoder</a:t>
            </a:r>
            <a:endParaRPr sz="3200">
              <a:latin typeface="Times New Roman"/>
              <a:cs typeface="Times New Roman"/>
            </a:endParaRPr>
          </a:p>
          <a:p>
            <a:pPr marL="215265">
              <a:lnSpc>
                <a:spcPct val="100000"/>
              </a:lnSpc>
            </a:pPr>
            <a:r>
              <a:rPr sz="3200" spc="5" dirty="0">
                <a:latin typeface="Times New Roman"/>
                <a:cs typeface="Times New Roman"/>
              </a:rPr>
              <a:t>-decoder</a:t>
            </a:r>
            <a:endParaRPr sz="3200">
              <a:latin typeface="Times New Roman"/>
              <a:cs typeface="Times New Roman"/>
            </a:endParaRPr>
          </a:p>
          <a:p>
            <a:pPr marL="215265">
              <a:lnSpc>
                <a:spcPct val="100000"/>
              </a:lnSpc>
              <a:spcBef>
                <a:spcPts val="5"/>
              </a:spcBef>
            </a:pPr>
            <a:r>
              <a:rPr sz="3200" dirty="0">
                <a:latin typeface="Times New Roman"/>
                <a:cs typeface="Times New Roman"/>
              </a:rPr>
              <a:t>-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P-box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533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9700" y="830326"/>
            <a:ext cx="87884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68935" algn="l"/>
                <a:tab pos="8775065" algn="l"/>
              </a:tabLst>
            </a:pPr>
            <a:r>
              <a:rPr sz="3200" b="1" i="1" u="heavy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	Cryptography</a:t>
            </a:r>
            <a:r>
              <a:rPr sz="3200" b="1" i="1" u="heavy" spc="-80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b="1" i="1" u="heavy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components	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3800" y="1780396"/>
            <a:ext cx="7885266" cy="21820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49217" y="6276847"/>
            <a:ext cx="18459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Secret Key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Cryptography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5280" marR="5080" indent="-16954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DATA</a:t>
            </a:r>
            <a:r>
              <a:rPr spc="-120" dirty="0"/>
              <a:t> </a:t>
            </a:r>
            <a:r>
              <a:rPr dirty="0"/>
              <a:t>ENCRYPTION  </a:t>
            </a:r>
            <a:r>
              <a:rPr spc="-5" dirty="0"/>
              <a:t>STANDARDS</a:t>
            </a:r>
            <a:r>
              <a:rPr spc="-60" dirty="0"/>
              <a:t> </a:t>
            </a:r>
            <a:r>
              <a:rPr spc="-5" dirty="0"/>
              <a:t>(DES)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0462" y="847090"/>
            <a:ext cx="6720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000000"/>
                </a:solidFill>
              </a:rPr>
              <a:t>Data </a:t>
            </a:r>
            <a:r>
              <a:rPr sz="4000" spc="-5" dirty="0">
                <a:solidFill>
                  <a:srgbClr val="000000"/>
                </a:solidFill>
              </a:rPr>
              <a:t>Encryption Standard</a:t>
            </a:r>
            <a:r>
              <a:rPr sz="4000" spc="-20" dirty="0">
                <a:solidFill>
                  <a:srgbClr val="000000"/>
                </a:solidFill>
              </a:rPr>
              <a:t> </a:t>
            </a:r>
            <a:r>
              <a:rPr sz="4000" spc="-5" dirty="0">
                <a:solidFill>
                  <a:srgbClr val="000000"/>
                </a:solidFill>
              </a:rPr>
              <a:t>(DES)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64540" y="1904212"/>
            <a:ext cx="6803390" cy="236664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most widely used block cipher in</a:t>
            </a:r>
            <a:r>
              <a:rPr sz="3200" spc="-14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world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adopted in 1977 by </a:t>
            </a:r>
            <a:r>
              <a:rPr sz="3200" spc="-5" dirty="0">
                <a:latin typeface="Times New Roman"/>
                <a:cs typeface="Times New Roman"/>
              </a:rPr>
              <a:t>NBS </a:t>
            </a:r>
            <a:r>
              <a:rPr sz="3200" dirty="0">
                <a:latin typeface="Times New Roman"/>
                <a:cs typeface="Times New Roman"/>
              </a:rPr>
              <a:t>(now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NIST)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encrypts 64-bit data using 56-bit</a:t>
            </a:r>
            <a:r>
              <a:rPr sz="3200" spc="-1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key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has </a:t>
            </a:r>
            <a:r>
              <a:rPr sz="3200" spc="-5" dirty="0">
                <a:latin typeface="Times New Roman"/>
                <a:cs typeface="Times New Roman"/>
              </a:rPr>
              <a:t>widespread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use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6404" y="813562"/>
            <a:ext cx="57086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000000"/>
                </a:solidFill>
              </a:rPr>
              <a:t>DES Design</a:t>
            </a:r>
            <a:r>
              <a:rPr sz="4400" spc="-75" dirty="0">
                <a:solidFill>
                  <a:srgbClr val="000000"/>
                </a:solidFill>
              </a:rPr>
              <a:t> </a:t>
            </a:r>
            <a:r>
              <a:rPr sz="4400" dirty="0">
                <a:solidFill>
                  <a:srgbClr val="000000"/>
                </a:solidFill>
              </a:rPr>
              <a:t>Controversy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64540" y="1904212"/>
            <a:ext cx="7496175" cy="436689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although </a:t>
            </a:r>
            <a:r>
              <a:rPr sz="3200" spc="-5" dirty="0">
                <a:latin typeface="Times New Roman"/>
                <a:cs typeface="Times New Roman"/>
              </a:rPr>
              <a:t>DES </a:t>
            </a:r>
            <a:r>
              <a:rPr sz="3200" dirty="0">
                <a:latin typeface="Times New Roman"/>
                <a:cs typeface="Times New Roman"/>
              </a:rPr>
              <a:t>standard is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public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was considerable controversy over</a:t>
            </a:r>
            <a:r>
              <a:rPr sz="3200" spc="-114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design</a:t>
            </a:r>
            <a:endParaRPr sz="32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in choice of </a:t>
            </a:r>
            <a:r>
              <a:rPr sz="2800" dirty="0">
                <a:latin typeface="Times New Roman"/>
                <a:cs typeface="Times New Roman"/>
              </a:rPr>
              <a:t>56-bit </a:t>
            </a:r>
            <a:r>
              <a:rPr sz="2800" spc="-5" dirty="0">
                <a:latin typeface="Times New Roman"/>
                <a:cs typeface="Times New Roman"/>
              </a:rPr>
              <a:t>key </a:t>
            </a:r>
            <a:r>
              <a:rPr sz="2800" dirty="0">
                <a:latin typeface="Times New Roman"/>
                <a:cs typeface="Times New Roman"/>
              </a:rPr>
              <a:t>(vs </a:t>
            </a:r>
            <a:r>
              <a:rPr sz="2800" spc="-5" dirty="0">
                <a:latin typeface="Times New Roman"/>
                <a:cs typeface="Times New Roman"/>
              </a:rPr>
              <a:t>Lucifer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128-bit)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and because design criteria </a:t>
            </a:r>
            <a:r>
              <a:rPr sz="2800" spc="-10" dirty="0">
                <a:latin typeface="Times New Roman"/>
                <a:cs typeface="Times New Roman"/>
              </a:rPr>
              <a:t>were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classified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subsequent events and public analysis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show  in fact design was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appropriate</a:t>
            </a:r>
            <a:endParaRPr sz="3200">
              <a:latin typeface="Times New Roman"/>
              <a:cs typeface="Times New Roman"/>
            </a:endParaRPr>
          </a:p>
          <a:p>
            <a:pPr marL="355600" marR="1137285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DES has become </a:t>
            </a:r>
            <a:r>
              <a:rPr sz="3200" spc="-5" dirty="0">
                <a:latin typeface="Times New Roman"/>
                <a:cs typeface="Times New Roman"/>
              </a:rPr>
              <a:t>widely </a:t>
            </a:r>
            <a:r>
              <a:rPr sz="3200" dirty="0">
                <a:latin typeface="Times New Roman"/>
                <a:cs typeface="Times New Roman"/>
              </a:rPr>
              <a:t>used, esp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  </a:t>
            </a:r>
            <a:r>
              <a:rPr sz="3200" dirty="0">
                <a:latin typeface="Times New Roman"/>
                <a:cs typeface="Times New Roman"/>
              </a:rPr>
              <a:t>financial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applications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1854" y="317957"/>
            <a:ext cx="37058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000000"/>
                </a:solidFill>
              </a:rPr>
              <a:t>DES</a:t>
            </a:r>
            <a:r>
              <a:rPr sz="4400" spc="-100" dirty="0">
                <a:solidFill>
                  <a:srgbClr val="000000"/>
                </a:solidFill>
              </a:rPr>
              <a:t> </a:t>
            </a:r>
            <a:r>
              <a:rPr sz="4400" dirty="0">
                <a:solidFill>
                  <a:srgbClr val="000000"/>
                </a:solidFill>
              </a:rPr>
              <a:t>Encryption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036177" y="1333282"/>
            <a:ext cx="7514957" cy="5035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2352" y="432257"/>
            <a:ext cx="48666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000000"/>
                </a:solidFill>
              </a:rPr>
              <a:t>Initial </a:t>
            </a:r>
            <a:r>
              <a:rPr sz="4400" dirty="0">
                <a:solidFill>
                  <a:srgbClr val="000000"/>
                </a:solidFill>
              </a:rPr>
              <a:t>Permutation</a:t>
            </a:r>
            <a:r>
              <a:rPr sz="4400" spc="-114" dirty="0">
                <a:solidFill>
                  <a:srgbClr val="000000"/>
                </a:solidFill>
              </a:rPr>
              <a:t> </a:t>
            </a:r>
            <a:r>
              <a:rPr sz="4400" dirty="0">
                <a:solidFill>
                  <a:srgbClr val="000000"/>
                </a:solidFill>
              </a:rPr>
              <a:t>IP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Char char="•"/>
              <a:tabLst>
                <a:tab pos="355600" algn="l"/>
                <a:tab pos="356235" algn="l"/>
              </a:tabLst>
            </a:pPr>
            <a:r>
              <a:rPr spc="-5" dirty="0"/>
              <a:t>first step </a:t>
            </a:r>
            <a:r>
              <a:rPr dirty="0"/>
              <a:t>of the data</a:t>
            </a:r>
            <a:r>
              <a:rPr spc="-60" dirty="0"/>
              <a:t> </a:t>
            </a:r>
            <a:r>
              <a:rPr dirty="0"/>
              <a:t>computation</a:t>
            </a: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/>
              <a:t>IP reorders the input data</a:t>
            </a:r>
            <a:r>
              <a:rPr spc="-95" dirty="0"/>
              <a:t> </a:t>
            </a:r>
            <a:r>
              <a:rPr spc="-5" dirty="0"/>
              <a:t>bits</a:t>
            </a: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/>
              <a:t>even bits to LH half, odd bits to RH</a:t>
            </a:r>
            <a:r>
              <a:rPr spc="-120" dirty="0"/>
              <a:t> </a:t>
            </a:r>
            <a:r>
              <a:rPr dirty="0"/>
              <a:t>half</a:t>
            </a: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/>
              <a:t>quite regular in</a:t>
            </a:r>
            <a:r>
              <a:rPr spc="-60" dirty="0"/>
              <a:t> </a:t>
            </a:r>
            <a:r>
              <a:rPr spc="-5" dirty="0"/>
              <a:t>structure</a:t>
            </a: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spc="-5" dirty="0"/>
              <a:t>see </a:t>
            </a:r>
            <a:r>
              <a:rPr dirty="0"/>
              <a:t>text Table</a:t>
            </a:r>
            <a:r>
              <a:rPr spc="-35" dirty="0"/>
              <a:t> </a:t>
            </a:r>
            <a:r>
              <a:rPr dirty="0"/>
              <a:t>3.2</a:t>
            </a: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/>
              <a:t>example: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4629150"/>
            <a:ext cx="6438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7" baseline="-16493" dirty="0">
                <a:latin typeface="Times New Roman"/>
                <a:cs typeface="Times New Roman"/>
              </a:rPr>
              <a:t>58</a:t>
            </a:r>
            <a:r>
              <a:rPr sz="2100" dirty="0">
                <a:latin typeface="Times New Roman"/>
                <a:cs typeface="Times New Roman"/>
              </a:rPr>
              <a:t>th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6032" y="4751070"/>
            <a:ext cx="33909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Times New Roman"/>
                <a:cs typeface="Times New Roman"/>
              </a:rPr>
              <a:t>it becomes the </a:t>
            </a:r>
            <a:r>
              <a:rPr sz="3200" spc="10" dirty="0">
                <a:latin typeface="Times New Roman"/>
                <a:cs typeface="Times New Roman"/>
              </a:rPr>
              <a:t>1</a:t>
            </a:r>
            <a:r>
              <a:rPr sz="3150" spc="15" baseline="25132" dirty="0">
                <a:latin typeface="Times New Roman"/>
                <a:cs typeface="Times New Roman"/>
              </a:rPr>
              <a:t>st</a:t>
            </a:r>
            <a:r>
              <a:rPr sz="3150" spc="240" baseline="25132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bit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39294" y="3505200"/>
            <a:ext cx="3853324" cy="29439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1789" y="279857"/>
            <a:ext cx="48983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000000"/>
                </a:solidFill>
              </a:rPr>
              <a:t>DES Round</a:t>
            </a:r>
            <a:r>
              <a:rPr sz="4400" spc="-114" dirty="0">
                <a:solidFill>
                  <a:srgbClr val="000000"/>
                </a:solidFill>
              </a:rPr>
              <a:t> </a:t>
            </a:r>
            <a:r>
              <a:rPr sz="4400" spc="-5" dirty="0">
                <a:solidFill>
                  <a:srgbClr val="000000"/>
                </a:solidFill>
              </a:rPr>
              <a:t>Structure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59740" y="1217991"/>
            <a:ext cx="8319134" cy="483679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uses two 32-bit L &amp; R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halves</a:t>
            </a:r>
            <a:endParaRPr sz="32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3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as </a:t>
            </a:r>
            <a:r>
              <a:rPr sz="3200" spc="-5" dirty="0">
                <a:latin typeface="Times New Roman"/>
                <a:cs typeface="Times New Roman"/>
              </a:rPr>
              <a:t>for </a:t>
            </a:r>
            <a:r>
              <a:rPr sz="3200" dirty="0">
                <a:latin typeface="Times New Roman"/>
                <a:cs typeface="Times New Roman"/>
              </a:rPr>
              <a:t>any </a:t>
            </a:r>
            <a:r>
              <a:rPr sz="3200" spc="-5" dirty="0">
                <a:latin typeface="Times New Roman"/>
                <a:cs typeface="Times New Roman"/>
              </a:rPr>
              <a:t>Feistel </a:t>
            </a:r>
            <a:r>
              <a:rPr sz="3200" dirty="0">
                <a:latin typeface="Times New Roman"/>
                <a:cs typeface="Times New Roman"/>
              </a:rPr>
              <a:t>cipher can describe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as:</a:t>
            </a:r>
            <a:endParaRPr sz="3200">
              <a:latin typeface="Times New Roman"/>
              <a:cs typeface="Times New Roman"/>
            </a:endParaRPr>
          </a:p>
          <a:p>
            <a:pPr marL="469900">
              <a:lnSpc>
                <a:spcPts val="3185"/>
              </a:lnSpc>
              <a:spcBef>
                <a:spcPts val="1025"/>
              </a:spcBef>
            </a:pPr>
            <a:r>
              <a:rPr sz="4200" i="1" baseline="13888" dirty="0">
                <a:latin typeface="Times New Roman"/>
                <a:cs typeface="Times New Roman"/>
              </a:rPr>
              <a:t>L</a:t>
            </a:r>
            <a:r>
              <a:rPr sz="1850" i="1" dirty="0">
                <a:latin typeface="Times New Roman"/>
                <a:cs typeface="Times New Roman"/>
              </a:rPr>
              <a:t>i </a:t>
            </a:r>
            <a:r>
              <a:rPr sz="4200" spc="-7" baseline="13888" dirty="0">
                <a:latin typeface="Times New Roman"/>
                <a:cs typeface="Times New Roman"/>
              </a:rPr>
              <a:t>=</a:t>
            </a:r>
            <a:r>
              <a:rPr sz="4200" spc="-375" baseline="13888" dirty="0">
                <a:latin typeface="Times New Roman"/>
                <a:cs typeface="Times New Roman"/>
              </a:rPr>
              <a:t> </a:t>
            </a:r>
            <a:r>
              <a:rPr sz="4200" i="1" baseline="13888" dirty="0">
                <a:latin typeface="Times New Roman"/>
                <a:cs typeface="Times New Roman"/>
              </a:rPr>
              <a:t>R</a:t>
            </a:r>
            <a:r>
              <a:rPr sz="1850" i="1" dirty="0">
                <a:latin typeface="Times New Roman"/>
                <a:cs typeface="Times New Roman"/>
              </a:rPr>
              <a:t>i</a:t>
            </a:r>
            <a:r>
              <a:rPr sz="1850" dirty="0">
                <a:latin typeface="Times New Roman"/>
                <a:cs typeface="Times New Roman"/>
              </a:rPr>
              <a:t>–1</a:t>
            </a:r>
            <a:endParaRPr sz="1850">
              <a:latin typeface="Times New Roman"/>
              <a:cs typeface="Times New Roman"/>
            </a:endParaRPr>
          </a:p>
          <a:p>
            <a:pPr marL="469265">
              <a:lnSpc>
                <a:spcPts val="3185"/>
              </a:lnSpc>
            </a:pPr>
            <a:r>
              <a:rPr sz="2800" i="1" dirty="0">
                <a:latin typeface="Times New Roman"/>
                <a:cs typeface="Times New Roman"/>
              </a:rPr>
              <a:t>R</a:t>
            </a:r>
            <a:r>
              <a:rPr sz="2775" i="1" baseline="-21021" dirty="0">
                <a:latin typeface="Times New Roman"/>
                <a:cs typeface="Times New Roman"/>
              </a:rPr>
              <a:t>i </a:t>
            </a:r>
            <a:r>
              <a:rPr sz="2800" spc="-5" dirty="0">
                <a:latin typeface="Times New Roman"/>
                <a:cs typeface="Times New Roman"/>
              </a:rPr>
              <a:t>= </a:t>
            </a:r>
            <a:r>
              <a:rPr sz="2800" i="1" spc="5" dirty="0">
                <a:latin typeface="Times New Roman"/>
                <a:cs typeface="Times New Roman"/>
              </a:rPr>
              <a:t>L</a:t>
            </a:r>
            <a:r>
              <a:rPr sz="2775" i="1" spc="7" baseline="-21021" dirty="0">
                <a:latin typeface="Times New Roman"/>
                <a:cs typeface="Times New Roman"/>
              </a:rPr>
              <a:t>i</a:t>
            </a:r>
            <a:r>
              <a:rPr sz="2775" spc="7" baseline="-21021" dirty="0">
                <a:latin typeface="Times New Roman"/>
                <a:cs typeface="Times New Roman"/>
              </a:rPr>
              <a:t>–1 </a:t>
            </a:r>
            <a:r>
              <a:rPr sz="2800" dirty="0">
                <a:latin typeface="Times New Roman"/>
                <a:cs typeface="Times New Roman"/>
              </a:rPr>
              <a:t>xor F(</a:t>
            </a:r>
            <a:r>
              <a:rPr sz="2800" i="1" dirty="0">
                <a:latin typeface="Times New Roman"/>
                <a:cs typeface="Times New Roman"/>
              </a:rPr>
              <a:t>R</a:t>
            </a:r>
            <a:r>
              <a:rPr sz="2775" i="1" baseline="-21021" dirty="0">
                <a:latin typeface="Times New Roman"/>
                <a:cs typeface="Times New Roman"/>
              </a:rPr>
              <a:t>i</a:t>
            </a:r>
            <a:r>
              <a:rPr sz="2775" baseline="-21021" dirty="0">
                <a:latin typeface="Times New Roman"/>
                <a:cs typeface="Times New Roman"/>
              </a:rPr>
              <a:t>–1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-49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K</a:t>
            </a:r>
            <a:r>
              <a:rPr sz="2775" i="1" spc="-7" baseline="-21021" dirty="0">
                <a:latin typeface="Times New Roman"/>
                <a:cs typeface="Times New Roman"/>
              </a:rPr>
              <a:t>i</a:t>
            </a:r>
            <a:r>
              <a:rPr sz="2800" spc="-5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takes 32-bit R half </a:t>
            </a:r>
            <a:r>
              <a:rPr sz="3200" spc="5" dirty="0">
                <a:latin typeface="Times New Roman"/>
                <a:cs typeface="Times New Roman"/>
              </a:rPr>
              <a:t>and </a:t>
            </a:r>
            <a:r>
              <a:rPr sz="3200" dirty="0">
                <a:latin typeface="Times New Roman"/>
                <a:cs typeface="Times New Roman"/>
              </a:rPr>
              <a:t>48-bit </a:t>
            </a:r>
            <a:r>
              <a:rPr sz="3200" spc="-5" dirty="0">
                <a:latin typeface="Times New Roman"/>
                <a:cs typeface="Times New Roman"/>
              </a:rPr>
              <a:t>sub </a:t>
            </a:r>
            <a:r>
              <a:rPr sz="3200" dirty="0">
                <a:latin typeface="Times New Roman"/>
                <a:cs typeface="Times New Roman"/>
              </a:rPr>
              <a:t>key</a:t>
            </a:r>
            <a:r>
              <a:rPr sz="3200" spc="-1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and:</a:t>
            </a:r>
            <a:endParaRPr sz="3200">
              <a:latin typeface="Times New Roman"/>
              <a:cs typeface="Times New Roman"/>
            </a:endParaRPr>
          </a:p>
          <a:p>
            <a:pPr marL="756285" marR="2175510" lvl="1" indent="-286385">
              <a:lnSpc>
                <a:spcPts val="3030"/>
              </a:lnSpc>
              <a:spcBef>
                <a:spcPts val="71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expands R to </a:t>
            </a:r>
            <a:r>
              <a:rPr sz="2800" dirty="0">
                <a:latin typeface="Times New Roman"/>
                <a:cs typeface="Times New Roman"/>
              </a:rPr>
              <a:t>48-bits using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Expansion  permutation(table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32c)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28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adds to </a:t>
            </a:r>
            <a:r>
              <a:rPr sz="2800" spc="-10" dirty="0">
                <a:latin typeface="Times New Roman"/>
                <a:cs typeface="Times New Roman"/>
              </a:rPr>
              <a:t>sub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key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33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passes </a:t>
            </a:r>
            <a:r>
              <a:rPr sz="2800" dirty="0">
                <a:latin typeface="Times New Roman"/>
                <a:cs typeface="Times New Roman"/>
              </a:rPr>
              <a:t>through </a:t>
            </a:r>
            <a:r>
              <a:rPr sz="2800" spc="-5" dirty="0">
                <a:latin typeface="Times New Roman"/>
                <a:cs typeface="Times New Roman"/>
              </a:rPr>
              <a:t>8 </a:t>
            </a:r>
            <a:r>
              <a:rPr sz="2800" dirty="0">
                <a:latin typeface="Times New Roman"/>
                <a:cs typeface="Times New Roman"/>
              </a:rPr>
              <a:t>S-boxes </a:t>
            </a:r>
            <a:r>
              <a:rPr sz="2800" spc="-5" dirty="0">
                <a:latin typeface="Times New Roman"/>
                <a:cs typeface="Times New Roman"/>
              </a:rPr>
              <a:t>to get </a:t>
            </a:r>
            <a:r>
              <a:rPr sz="2800" dirty="0">
                <a:latin typeface="Times New Roman"/>
                <a:cs typeface="Times New Roman"/>
              </a:rPr>
              <a:t>32-bit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result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34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finally permutes this </a:t>
            </a:r>
            <a:r>
              <a:rPr sz="2800" dirty="0">
                <a:latin typeface="Times New Roman"/>
                <a:cs typeface="Times New Roman"/>
              </a:rPr>
              <a:t>using 32-bit </a:t>
            </a:r>
            <a:r>
              <a:rPr sz="2800" spc="-5" dirty="0">
                <a:latin typeface="Times New Roman"/>
                <a:cs typeface="Times New Roman"/>
              </a:rPr>
              <a:t>perm P (table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3.2d)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541985"/>
            <a:ext cx="42729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00000"/>
                </a:solidFill>
              </a:rPr>
              <a:t>Single </a:t>
            </a:r>
            <a:r>
              <a:rPr sz="4000" dirty="0">
                <a:solidFill>
                  <a:srgbClr val="000000"/>
                </a:solidFill>
              </a:rPr>
              <a:t>round </a:t>
            </a:r>
            <a:r>
              <a:rPr sz="4000" spc="-5" dirty="0">
                <a:solidFill>
                  <a:srgbClr val="000000"/>
                </a:solidFill>
              </a:rPr>
              <a:t>of</a:t>
            </a:r>
            <a:r>
              <a:rPr sz="4000" spc="-65" dirty="0">
                <a:solidFill>
                  <a:srgbClr val="000000"/>
                </a:solidFill>
              </a:rPr>
              <a:t> </a:t>
            </a:r>
            <a:r>
              <a:rPr sz="4000" spc="-10" dirty="0">
                <a:solidFill>
                  <a:srgbClr val="000000"/>
                </a:solidFill>
              </a:rPr>
              <a:t>DES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77240" y="6308963"/>
            <a:ext cx="758952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30"/>
              </a:lnSpc>
              <a:tabLst>
                <a:tab pos="2884170" algn="l"/>
                <a:tab pos="7409180" algn="l"/>
              </a:tabLst>
            </a:pPr>
            <a:r>
              <a:rPr sz="1400" dirty="0">
                <a:latin typeface="Times New Roman"/>
                <a:cs typeface="Times New Roman"/>
              </a:rPr>
              <a:t>3/15/</a:t>
            </a:r>
            <a:r>
              <a:rPr sz="1400" spc="-10" dirty="0">
                <a:latin typeface="Times New Roman"/>
                <a:cs typeface="Times New Roman"/>
              </a:rPr>
              <a:t>20</a:t>
            </a:r>
            <a:r>
              <a:rPr sz="1400" dirty="0">
                <a:latin typeface="Times New Roman"/>
                <a:cs typeface="Times New Roman"/>
              </a:rPr>
              <a:t>15	</a:t>
            </a:r>
            <a:r>
              <a:rPr sz="1400" spc="-5" dirty="0">
                <a:latin typeface="Times New Roman"/>
                <a:cs typeface="Times New Roman"/>
              </a:rPr>
              <a:t>Secre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K</a:t>
            </a:r>
            <a:r>
              <a:rPr sz="1400" dirty="0">
                <a:latin typeface="Times New Roman"/>
                <a:cs typeface="Times New Roman"/>
              </a:rPr>
              <a:t>ey Cr</a:t>
            </a:r>
            <a:r>
              <a:rPr sz="1400" spc="-20" dirty="0">
                <a:latin typeface="Times New Roman"/>
                <a:cs typeface="Times New Rom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ptogra</a:t>
            </a:r>
            <a:r>
              <a:rPr sz="1400" spc="5" dirty="0">
                <a:latin typeface="Times New Roman"/>
                <a:cs typeface="Times New Roman"/>
              </a:rPr>
              <a:t>p</a:t>
            </a:r>
            <a:r>
              <a:rPr sz="1400" dirty="0">
                <a:latin typeface="Times New Roman"/>
                <a:cs typeface="Times New Roman"/>
              </a:rPr>
              <a:t>hy	</a:t>
            </a:r>
            <a:r>
              <a:rPr sz="1400" spc="5" dirty="0">
                <a:latin typeface="Times New Roman"/>
                <a:cs typeface="Times New Roman"/>
              </a:rPr>
              <a:t>26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00" y="1295400"/>
            <a:ext cx="8153400" cy="5257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1568" y="2203522"/>
            <a:ext cx="7868774" cy="4518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0739" y="162899"/>
            <a:ext cx="6684009" cy="1804035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1217295">
              <a:lnSpc>
                <a:spcPct val="100000"/>
              </a:lnSpc>
              <a:spcBef>
                <a:spcPts val="1325"/>
              </a:spcBef>
            </a:pPr>
            <a:r>
              <a:rPr sz="4400" dirty="0">
                <a:solidFill>
                  <a:srgbClr val="000000"/>
                </a:solidFill>
              </a:rPr>
              <a:t>DES </a:t>
            </a:r>
            <a:r>
              <a:rPr sz="4400" spc="5" dirty="0">
                <a:solidFill>
                  <a:srgbClr val="000000"/>
                </a:solidFill>
              </a:rPr>
              <a:t>Round</a:t>
            </a:r>
            <a:r>
              <a:rPr sz="4400" spc="-75" dirty="0">
                <a:solidFill>
                  <a:srgbClr val="000000"/>
                </a:solidFill>
              </a:rPr>
              <a:t> </a:t>
            </a:r>
            <a:r>
              <a:rPr sz="4400" dirty="0">
                <a:solidFill>
                  <a:srgbClr val="000000"/>
                </a:solidFill>
              </a:rPr>
              <a:t>Structure</a:t>
            </a:r>
            <a:endParaRPr sz="4400"/>
          </a:p>
          <a:p>
            <a:pPr marL="12700" marR="5080">
              <a:lnSpc>
                <a:spcPct val="100000"/>
              </a:lnSpc>
              <a:spcBef>
                <a:spcPts val="775"/>
              </a:spcBef>
            </a:pPr>
            <a:r>
              <a:rPr sz="2800" dirty="0">
                <a:solidFill>
                  <a:srgbClr val="000000"/>
                </a:solidFill>
              </a:rPr>
              <a:t>Substitution </a:t>
            </a:r>
            <a:r>
              <a:rPr sz="2800" spc="-5" dirty="0">
                <a:solidFill>
                  <a:srgbClr val="000000"/>
                </a:solidFill>
              </a:rPr>
              <a:t>performed </a:t>
            </a:r>
            <a:r>
              <a:rPr sz="2800" dirty="0">
                <a:solidFill>
                  <a:srgbClr val="000000"/>
                </a:solidFill>
              </a:rPr>
              <a:t>by s-box </a:t>
            </a:r>
            <a:r>
              <a:rPr sz="2800" spc="-5" dirty="0">
                <a:solidFill>
                  <a:srgbClr val="000000"/>
                </a:solidFill>
              </a:rPr>
              <a:t>in </a:t>
            </a:r>
            <a:r>
              <a:rPr sz="2800" spc="-10" dirty="0">
                <a:solidFill>
                  <a:srgbClr val="000000"/>
                </a:solidFill>
              </a:rPr>
              <a:t>DES </a:t>
            </a:r>
            <a:r>
              <a:rPr sz="2800" dirty="0">
                <a:solidFill>
                  <a:srgbClr val="000000"/>
                </a:solidFill>
              </a:rPr>
              <a:t>round  </a:t>
            </a:r>
            <a:r>
              <a:rPr sz="2800" spc="-5" dirty="0">
                <a:solidFill>
                  <a:srgbClr val="000000"/>
                </a:solidFill>
              </a:rPr>
              <a:t>structure is </a:t>
            </a:r>
            <a:r>
              <a:rPr sz="2800" dirty="0">
                <a:solidFill>
                  <a:srgbClr val="000000"/>
                </a:solidFill>
              </a:rPr>
              <a:t>defined </a:t>
            </a:r>
            <a:r>
              <a:rPr sz="2800" spc="-5" dirty="0">
                <a:solidFill>
                  <a:srgbClr val="000000"/>
                </a:solidFill>
              </a:rPr>
              <a:t>in table 3.3</a:t>
            </a:r>
            <a:r>
              <a:rPr sz="2800" spc="-35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</a:rPr>
              <a:t>(Stallings)</a:t>
            </a:r>
            <a:endParaRPr sz="2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4752" y="813562"/>
            <a:ext cx="47136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000000"/>
                </a:solidFill>
              </a:rPr>
              <a:t>Substitution Boxes</a:t>
            </a:r>
            <a:r>
              <a:rPr sz="4400" spc="-130" dirty="0">
                <a:solidFill>
                  <a:srgbClr val="000000"/>
                </a:solidFill>
              </a:rPr>
              <a:t> </a:t>
            </a:r>
            <a:r>
              <a:rPr sz="4400" dirty="0">
                <a:solidFill>
                  <a:srgbClr val="000000"/>
                </a:solidFill>
              </a:rPr>
              <a:t>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64540" y="1904212"/>
            <a:ext cx="7197725" cy="4050029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have eight S-boxes which map 6 to 4</a:t>
            </a:r>
            <a:r>
              <a:rPr sz="3200" spc="-1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bits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each </a:t>
            </a:r>
            <a:r>
              <a:rPr sz="3200" spc="-5" dirty="0">
                <a:latin typeface="Times New Roman"/>
                <a:cs typeface="Times New Roman"/>
              </a:rPr>
              <a:t>S-box </a:t>
            </a:r>
            <a:r>
              <a:rPr sz="3200" dirty="0">
                <a:latin typeface="Times New Roman"/>
                <a:cs typeface="Times New Roman"/>
              </a:rPr>
              <a:t>is actually 4 </a:t>
            </a:r>
            <a:r>
              <a:rPr sz="3200" spc="-5" dirty="0">
                <a:latin typeface="Times New Roman"/>
                <a:cs typeface="Times New Roman"/>
              </a:rPr>
              <a:t>little </a:t>
            </a:r>
            <a:r>
              <a:rPr sz="3200" dirty="0">
                <a:latin typeface="Times New Roman"/>
                <a:cs typeface="Times New Roman"/>
              </a:rPr>
              <a:t>4 bit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boxes</a:t>
            </a:r>
            <a:endParaRPr sz="32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345"/>
              </a:spcBef>
              <a:buChar char="–"/>
              <a:tabLst>
                <a:tab pos="756920" algn="l"/>
              </a:tabLst>
            </a:pPr>
            <a:r>
              <a:rPr sz="2800" dirty="0">
                <a:latin typeface="Times New Roman"/>
                <a:cs typeface="Times New Roman"/>
              </a:rPr>
              <a:t>outer bits </a:t>
            </a:r>
            <a:r>
              <a:rPr sz="2800" spc="-5" dirty="0">
                <a:latin typeface="Times New Roman"/>
                <a:cs typeface="Times New Roman"/>
              </a:rPr>
              <a:t>1 &amp; 6 </a:t>
            </a:r>
            <a:r>
              <a:rPr sz="2800" dirty="0">
                <a:latin typeface="Times New Roman"/>
                <a:cs typeface="Times New Roman"/>
              </a:rPr>
              <a:t>(</a:t>
            </a:r>
            <a:r>
              <a:rPr sz="2800" b="1" dirty="0">
                <a:latin typeface="Times New Roman"/>
                <a:cs typeface="Times New Roman"/>
              </a:rPr>
              <a:t>row </a:t>
            </a:r>
            <a:r>
              <a:rPr sz="2800" spc="-5" dirty="0">
                <a:latin typeface="Times New Roman"/>
                <a:cs typeface="Times New Roman"/>
              </a:rPr>
              <a:t>bits) </a:t>
            </a:r>
            <a:r>
              <a:rPr sz="2800" spc="-10" dirty="0">
                <a:latin typeface="Times New Roman"/>
                <a:cs typeface="Times New Roman"/>
              </a:rPr>
              <a:t>select </a:t>
            </a:r>
            <a:r>
              <a:rPr sz="2800" dirty="0">
                <a:latin typeface="Times New Roman"/>
                <a:cs typeface="Times New Roman"/>
              </a:rPr>
              <a:t>one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rows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33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inner bits </a:t>
            </a:r>
            <a:r>
              <a:rPr sz="2800" dirty="0">
                <a:latin typeface="Times New Roman"/>
                <a:cs typeface="Times New Roman"/>
              </a:rPr>
              <a:t>2-5 </a:t>
            </a:r>
            <a:r>
              <a:rPr sz="2800" spc="-5" dirty="0">
                <a:latin typeface="Times New Roman"/>
                <a:cs typeface="Times New Roman"/>
              </a:rPr>
              <a:t>(</a:t>
            </a:r>
            <a:r>
              <a:rPr sz="2800" b="1" spc="-5" dirty="0">
                <a:latin typeface="Times New Roman"/>
                <a:cs typeface="Times New Roman"/>
              </a:rPr>
              <a:t>col </a:t>
            </a:r>
            <a:r>
              <a:rPr sz="2800" spc="-5" dirty="0">
                <a:latin typeface="Times New Roman"/>
                <a:cs typeface="Times New Roman"/>
              </a:rPr>
              <a:t>bits) are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substituted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33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result is 8 lots of 4 </a:t>
            </a:r>
            <a:r>
              <a:rPr sz="2800" dirty="0">
                <a:latin typeface="Times New Roman"/>
                <a:cs typeface="Times New Roman"/>
              </a:rPr>
              <a:t>bits, </a:t>
            </a:r>
            <a:r>
              <a:rPr sz="2800" spc="-5" dirty="0">
                <a:latin typeface="Times New Roman"/>
                <a:cs typeface="Times New Roman"/>
              </a:rPr>
              <a:t>or 32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bits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84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row selection depends on both data &amp;</a:t>
            </a:r>
            <a:r>
              <a:rPr sz="3200" spc="-1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key</a:t>
            </a:r>
            <a:endParaRPr sz="32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34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feature known </a:t>
            </a:r>
            <a:r>
              <a:rPr sz="2800" spc="-10" dirty="0">
                <a:latin typeface="Times New Roman"/>
                <a:cs typeface="Times New Roman"/>
              </a:rPr>
              <a:t>as </a:t>
            </a:r>
            <a:r>
              <a:rPr sz="2800" spc="-5" dirty="0">
                <a:latin typeface="Times New Roman"/>
                <a:cs typeface="Times New Roman"/>
              </a:rPr>
              <a:t>autoclaving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(autokeying)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example: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0680" y="813562"/>
            <a:ext cx="43395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000000"/>
                </a:solidFill>
              </a:rPr>
              <a:t>DES Key</a:t>
            </a:r>
            <a:r>
              <a:rPr sz="4400" spc="-110" dirty="0">
                <a:solidFill>
                  <a:srgbClr val="000000"/>
                </a:solidFill>
              </a:rPr>
              <a:t> </a:t>
            </a:r>
            <a:r>
              <a:rPr sz="4400" dirty="0">
                <a:solidFill>
                  <a:srgbClr val="000000"/>
                </a:solidFill>
              </a:rPr>
              <a:t>Schedule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64540" y="1904212"/>
            <a:ext cx="7068820" cy="433260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forms subkeys used in each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round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consists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of:</a:t>
            </a:r>
            <a:endParaRPr sz="3200">
              <a:latin typeface="Times New Roman"/>
              <a:cs typeface="Times New Roman"/>
            </a:endParaRPr>
          </a:p>
          <a:p>
            <a:pPr marL="756285" marR="268605" lvl="1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initial permutation of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key (PC1) which  </a:t>
            </a:r>
            <a:r>
              <a:rPr sz="2800" spc="-10" dirty="0">
                <a:latin typeface="Times New Roman"/>
                <a:cs typeface="Times New Roman"/>
              </a:rPr>
              <a:t>selects </a:t>
            </a:r>
            <a:r>
              <a:rPr sz="2800" dirty="0">
                <a:latin typeface="Times New Roman"/>
                <a:cs typeface="Times New Roman"/>
              </a:rPr>
              <a:t>56-bits </a:t>
            </a:r>
            <a:r>
              <a:rPr sz="2800" spc="-5" dirty="0">
                <a:latin typeface="Times New Roman"/>
                <a:cs typeface="Times New Roman"/>
              </a:rPr>
              <a:t>in two </a:t>
            </a:r>
            <a:r>
              <a:rPr sz="2800" dirty="0">
                <a:latin typeface="Times New Roman"/>
                <a:cs typeface="Times New Roman"/>
              </a:rPr>
              <a:t>28-bit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halves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16 stages consisting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of:</a:t>
            </a:r>
            <a:endParaRPr sz="2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595"/>
              </a:spcBef>
              <a:buChar char="•"/>
              <a:tabLst>
                <a:tab pos="1156335" algn="l"/>
              </a:tabLst>
            </a:pPr>
            <a:r>
              <a:rPr sz="2400" spc="-5" dirty="0">
                <a:latin typeface="Times New Roman"/>
                <a:cs typeface="Times New Roman"/>
              </a:rPr>
              <a:t>selecting </a:t>
            </a:r>
            <a:r>
              <a:rPr sz="2400" dirty="0">
                <a:latin typeface="Times New Roman"/>
                <a:cs typeface="Times New Roman"/>
              </a:rPr>
              <a:t>24-bits from each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half</a:t>
            </a:r>
            <a:endParaRPr sz="24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575"/>
              </a:spcBef>
              <a:buChar char="•"/>
              <a:tabLst>
                <a:tab pos="1156335" algn="l"/>
              </a:tabLst>
            </a:pPr>
            <a:r>
              <a:rPr sz="2400" spc="-5" dirty="0">
                <a:latin typeface="Times New Roman"/>
                <a:cs typeface="Times New Roman"/>
              </a:rPr>
              <a:t>permuting </a:t>
            </a:r>
            <a:r>
              <a:rPr sz="2400" dirty="0">
                <a:latin typeface="Times New Roman"/>
                <a:cs typeface="Times New Roman"/>
              </a:rPr>
              <a:t>them by </a:t>
            </a:r>
            <a:r>
              <a:rPr sz="2400" spc="-5" dirty="0">
                <a:latin typeface="Times New Roman"/>
                <a:cs typeface="Times New Roman"/>
              </a:rPr>
              <a:t>PC2 </a:t>
            </a:r>
            <a:r>
              <a:rPr sz="2400" dirty="0">
                <a:latin typeface="Times New Roman"/>
                <a:cs typeface="Times New Roman"/>
              </a:rPr>
              <a:t>for use in function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f,</a:t>
            </a:r>
            <a:endParaRPr sz="24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580"/>
              </a:spcBef>
              <a:buChar char="•"/>
              <a:tabLst>
                <a:tab pos="1156335" algn="l"/>
              </a:tabLst>
            </a:pPr>
            <a:r>
              <a:rPr sz="2400" dirty="0">
                <a:latin typeface="Times New Roman"/>
                <a:cs typeface="Times New Roman"/>
              </a:rPr>
              <a:t>rotating </a:t>
            </a:r>
            <a:r>
              <a:rPr sz="2400" b="1" dirty="0">
                <a:latin typeface="Times New Roman"/>
                <a:cs typeface="Times New Roman"/>
              </a:rPr>
              <a:t>each half </a:t>
            </a:r>
            <a:r>
              <a:rPr sz="2400" spc="-5" dirty="0">
                <a:latin typeface="Times New Roman"/>
                <a:cs typeface="Times New Roman"/>
              </a:rPr>
              <a:t>separately </a:t>
            </a:r>
            <a:r>
              <a:rPr sz="2400" dirty="0">
                <a:latin typeface="Times New Roman"/>
                <a:cs typeface="Times New Roman"/>
              </a:rPr>
              <a:t>either 1 or 2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places</a:t>
            </a:r>
            <a:endParaRPr sz="2400">
              <a:latin typeface="Times New Roman"/>
              <a:cs typeface="Times New Roman"/>
            </a:endParaRPr>
          </a:p>
          <a:p>
            <a:pPr marL="1155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depending on the </a:t>
            </a:r>
            <a:r>
              <a:rPr sz="2400" b="1" dirty="0">
                <a:latin typeface="Times New Roman"/>
                <a:cs typeface="Times New Roman"/>
              </a:rPr>
              <a:t>key rotation </a:t>
            </a:r>
            <a:r>
              <a:rPr sz="2400" b="1" spc="-5" dirty="0">
                <a:latin typeface="Times New Roman"/>
                <a:cs typeface="Times New Roman"/>
              </a:rPr>
              <a:t>schedule</a:t>
            </a:r>
            <a:r>
              <a:rPr sz="2400" b="1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533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9700" y="830326"/>
            <a:ext cx="87884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83234" algn="l"/>
                <a:tab pos="8775065" algn="l"/>
              </a:tabLst>
            </a:pPr>
            <a:r>
              <a:rPr sz="3200" b="1" i="1" u="heavy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	Categories of</a:t>
            </a:r>
            <a:r>
              <a:rPr sz="3200" b="1" i="1" u="heavy" spc="-65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b="1" i="1" u="heavy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cryptography	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71600" y="2133600"/>
            <a:ext cx="5334000" cy="21964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7632" y="317957"/>
            <a:ext cx="373570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000000"/>
                </a:solidFill>
              </a:rPr>
              <a:t>DES</a:t>
            </a:r>
            <a:r>
              <a:rPr sz="4400" spc="-95" dirty="0">
                <a:solidFill>
                  <a:srgbClr val="000000"/>
                </a:solidFill>
              </a:rPr>
              <a:t> </a:t>
            </a:r>
            <a:r>
              <a:rPr sz="4400" spc="-5" dirty="0">
                <a:solidFill>
                  <a:srgbClr val="000000"/>
                </a:solidFill>
              </a:rPr>
              <a:t>Decryption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231140" y="1154289"/>
            <a:ext cx="7209155" cy="519049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decrypt must unwind </a:t>
            </a:r>
            <a:r>
              <a:rPr sz="2800" spc="-10" dirty="0">
                <a:latin typeface="Times New Roman"/>
                <a:cs typeface="Times New Roman"/>
              </a:rPr>
              <a:t>steps </a:t>
            </a:r>
            <a:r>
              <a:rPr sz="2800" spc="-5" dirty="0">
                <a:latin typeface="Times New Roman"/>
                <a:cs typeface="Times New Roman"/>
              </a:rPr>
              <a:t>of data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computation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40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with Feistel </a:t>
            </a:r>
            <a:r>
              <a:rPr sz="2800" dirty="0">
                <a:latin typeface="Times New Roman"/>
                <a:cs typeface="Times New Roman"/>
              </a:rPr>
              <a:t>design, </a:t>
            </a:r>
            <a:r>
              <a:rPr sz="2800" spc="-5" dirty="0">
                <a:latin typeface="Times New Roman"/>
                <a:cs typeface="Times New Roman"/>
              </a:rPr>
              <a:t>do encryption steps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again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dirty="0">
                <a:latin typeface="Times New Roman"/>
                <a:cs typeface="Times New Roman"/>
              </a:rPr>
              <a:t>using </a:t>
            </a:r>
            <a:r>
              <a:rPr sz="2800" spc="-5" dirty="0">
                <a:latin typeface="Times New Roman"/>
                <a:cs typeface="Times New Roman"/>
              </a:rPr>
              <a:t>subkeys in reverse order (SK16 …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SK1)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note that IP </a:t>
            </a:r>
            <a:r>
              <a:rPr sz="2800" dirty="0">
                <a:latin typeface="Times New Roman"/>
                <a:cs typeface="Times New Roman"/>
              </a:rPr>
              <a:t>undoes final </a:t>
            </a:r>
            <a:r>
              <a:rPr sz="2800" spc="-5" dirty="0">
                <a:latin typeface="Times New Roman"/>
                <a:cs typeface="Times New Roman"/>
              </a:rPr>
              <a:t>FP step of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encryption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40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1st </a:t>
            </a:r>
            <a:r>
              <a:rPr sz="2800" dirty="0">
                <a:latin typeface="Times New Roman"/>
                <a:cs typeface="Times New Roman"/>
              </a:rPr>
              <a:t>round </a:t>
            </a:r>
            <a:r>
              <a:rPr sz="2800" spc="-5" dirty="0">
                <a:latin typeface="Times New Roman"/>
                <a:cs typeface="Times New Roman"/>
              </a:rPr>
              <a:t>with SK16 </a:t>
            </a:r>
            <a:r>
              <a:rPr sz="2800" dirty="0">
                <a:latin typeface="Times New Roman"/>
                <a:cs typeface="Times New Roman"/>
              </a:rPr>
              <a:t>undoes 16th </a:t>
            </a:r>
            <a:r>
              <a:rPr sz="2800" spc="-5" dirty="0">
                <a:latin typeface="Times New Roman"/>
                <a:cs typeface="Times New Roman"/>
              </a:rPr>
              <a:t>encrypt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round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….</a:t>
            </a:r>
            <a:endParaRPr sz="2800">
              <a:latin typeface="Times New Roman"/>
              <a:cs typeface="Times New Roman"/>
            </a:endParaRPr>
          </a:p>
          <a:p>
            <a:pPr marL="12700" marR="2757170">
              <a:lnSpc>
                <a:spcPct val="110000"/>
              </a:lnSpc>
              <a:spcBef>
                <a:spcPts val="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dirty="0">
                <a:latin typeface="Times New Roman"/>
                <a:cs typeface="Times New Roman"/>
              </a:rPr>
              <a:t>16th round </a:t>
            </a:r>
            <a:r>
              <a:rPr sz="2800" spc="-5" dirty="0">
                <a:latin typeface="Times New Roman"/>
                <a:cs typeface="Times New Roman"/>
              </a:rPr>
              <a:t>with SK1</a:t>
            </a:r>
            <a:r>
              <a:rPr sz="2800" spc="-11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undoes  1st </a:t>
            </a:r>
            <a:r>
              <a:rPr sz="2800" spc="-5" dirty="0">
                <a:latin typeface="Times New Roman"/>
                <a:cs typeface="Times New Roman"/>
              </a:rPr>
              <a:t>encrypt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round</a:t>
            </a:r>
            <a:endParaRPr sz="2800">
              <a:latin typeface="Times New Roman"/>
              <a:cs typeface="Times New Roman"/>
            </a:endParaRPr>
          </a:p>
          <a:p>
            <a:pPr marL="12700" marR="2997835">
              <a:lnSpc>
                <a:spcPts val="3700"/>
              </a:lnSpc>
              <a:spcBef>
                <a:spcPts val="17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then </a:t>
            </a:r>
            <a:r>
              <a:rPr sz="2800" dirty="0">
                <a:latin typeface="Times New Roman"/>
                <a:cs typeface="Times New Roman"/>
              </a:rPr>
              <a:t>final </a:t>
            </a:r>
            <a:r>
              <a:rPr sz="2800" spc="-5" dirty="0">
                <a:latin typeface="Times New Roman"/>
                <a:cs typeface="Times New Roman"/>
              </a:rPr>
              <a:t>FP undoes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initial  encryption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IP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thus recovering </a:t>
            </a:r>
            <a:r>
              <a:rPr sz="2800" dirty="0">
                <a:latin typeface="Times New Roman"/>
                <a:cs typeface="Times New Roman"/>
              </a:rPr>
              <a:t>original </a:t>
            </a:r>
            <a:r>
              <a:rPr sz="2800" spc="-5" dirty="0">
                <a:latin typeface="Times New Roman"/>
                <a:cs typeface="Times New Roman"/>
              </a:rPr>
              <a:t>data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value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81600" y="3429000"/>
            <a:ext cx="3657600" cy="2514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6177" y="813562"/>
            <a:ext cx="63087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000000"/>
                </a:solidFill>
              </a:rPr>
              <a:t>Strength </a:t>
            </a:r>
            <a:r>
              <a:rPr sz="4400" dirty="0">
                <a:solidFill>
                  <a:srgbClr val="000000"/>
                </a:solidFill>
              </a:rPr>
              <a:t>of </a:t>
            </a:r>
            <a:r>
              <a:rPr sz="4400" spc="-5" dirty="0">
                <a:solidFill>
                  <a:srgbClr val="000000"/>
                </a:solidFill>
              </a:rPr>
              <a:t>DES </a:t>
            </a:r>
            <a:r>
              <a:rPr sz="4400" dirty="0">
                <a:solidFill>
                  <a:srgbClr val="000000"/>
                </a:solidFill>
              </a:rPr>
              <a:t>– </a:t>
            </a:r>
            <a:r>
              <a:rPr sz="4400" spc="-5" dirty="0">
                <a:solidFill>
                  <a:srgbClr val="000000"/>
                </a:solidFill>
              </a:rPr>
              <a:t>Key</a:t>
            </a:r>
            <a:r>
              <a:rPr sz="4400" spc="-90" dirty="0">
                <a:solidFill>
                  <a:srgbClr val="000000"/>
                </a:solidFill>
              </a:rPr>
              <a:t> </a:t>
            </a:r>
            <a:r>
              <a:rPr sz="4400" spc="-5" dirty="0">
                <a:solidFill>
                  <a:srgbClr val="000000"/>
                </a:solidFill>
              </a:rPr>
              <a:t>Size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64540" y="1904212"/>
            <a:ext cx="7374890" cy="3977004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56-bit keys have </a:t>
            </a:r>
            <a:r>
              <a:rPr sz="3200" spc="15" dirty="0">
                <a:latin typeface="Times New Roman"/>
                <a:cs typeface="Times New Roman"/>
              </a:rPr>
              <a:t>2</a:t>
            </a:r>
            <a:r>
              <a:rPr sz="3150" spc="22" baseline="25132" dirty="0">
                <a:latin typeface="Times New Roman"/>
                <a:cs typeface="Times New Roman"/>
              </a:rPr>
              <a:t>56 </a:t>
            </a:r>
            <a:r>
              <a:rPr sz="3200" dirty="0">
                <a:latin typeface="Times New Roman"/>
                <a:cs typeface="Times New Roman"/>
              </a:rPr>
              <a:t>= 7.2 x </a:t>
            </a:r>
            <a:r>
              <a:rPr sz="3200" spc="10" dirty="0">
                <a:latin typeface="Times New Roman"/>
                <a:cs typeface="Times New Roman"/>
              </a:rPr>
              <a:t>10</a:t>
            </a:r>
            <a:r>
              <a:rPr sz="3150" spc="15" baseline="25132" dirty="0">
                <a:latin typeface="Times New Roman"/>
                <a:cs typeface="Times New Roman"/>
              </a:rPr>
              <a:t>16</a:t>
            </a:r>
            <a:r>
              <a:rPr sz="3150" spc="-254" baseline="25132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values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brute force search looks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hard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recent advances have shown is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possible</a:t>
            </a:r>
            <a:endParaRPr sz="32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in 1997 on Internet in a few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months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in </a:t>
            </a:r>
            <a:r>
              <a:rPr sz="2800" dirty="0">
                <a:latin typeface="Times New Roman"/>
                <a:cs typeface="Times New Roman"/>
              </a:rPr>
              <a:t>1998 </a:t>
            </a:r>
            <a:r>
              <a:rPr sz="2800" spc="-5" dirty="0">
                <a:latin typeface="Times New Roman"/>
                <a:cs typeface="Times New Roman"/>
              </a:rPr>
              <a:t>(EFF) </a:t>
            </a:r>
            <a:r>
              <a:rPr sz="2800" dirty="0">
                <a:latin typeface="Times New Roman"/>
                <a:cs typeface="Times New Roman"/>
              </a:rPr>
              <a:t>broken </a:t>
            </a:r>
            <a:r>
              <a:rPr sz="2800" spc="-10" dirty="0">
                <a:latin typeface="Times New Roman"/>
                <a:cs typeface="Times New Roman"/>
              </a:rPr>
              <a:t>DES </a:t>
            </a:r>
            <a:r>
              <a:rPr sz="2800" dirty="0">
                <a:latin typeface="Times New Roman"/>
                <a:cs typeface="Times New Roman"/>
              </a:rPr>
              <a:t>using </a:t>
            </a:r>
            <a:r>
              <a:rPr sz="2800" spc="-5" dirty="0">
                <a:latin typeface="Times New Roman"/>
                <a:cs typeface="Times New Roman"/>
              </a:rPr>
              <a:t>DES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cracker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Times New Roman"/>
                <a:cs typeface="Times New Roman"/>
              </a:rPr>
              <a:t>still </a:t>
            </a:r>
            <a:r>
              <a:rPr sz="3200" dirty="0">
                <a:latin typeface="Times New Roman"/>
                <a:cs typeface="Times New Roman"/>
              </a:rPr>
              <a:t>must be able to recognize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plaintext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now considering alternatives to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DES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8250" y="847090"/>
            <a:ext cx="70643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00000"/>
                </a:solidFill>
              </a:rPr>
              <a:t>Strength of </a:t>
            </a:r>
            <a:r>
              <a:rPr sz="4000" spc="-10" dirty="0">
                <a:solidFill>
                  <a:srgbClr val="000000"/>
                </a:solidFill>
              </a:rPr>
              <a:t>DES </a:t>
            </a:r>
            <a:r>
              <a:rPr sz="4000" spc="-5" dirty="0">
                <a:solidFill>
                  <a:srgbClr val="000000"/>
                </a:solidFill>
              </a:rPr>
              <a:t>– Timing Attacks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64540" y="1904212"/>
            <a:ext cx="7256145" cy="431800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attacks actual implementation of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cipher</a:t>
            </a:r>
            <a:endParaRPr sz="3200">
              <a:latin typeface="Times New Roman"/>
              <a:cs typeface="Times New Roman"/>
            </a:endParaRPr>
          </a:p>
          <a:p>
            <a:pPr marL="355600" marR="483234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use knowledge of consequences of  implementation to derive knowledge</a:t>
            </a:r>
            <a:r>
              <a:rPr sz="3200" spc="-1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  some/all subkey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bits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specifically use </a:t>
            </a:r>
            <a:r>
              <a:rPr sz="3200" spc="-5" dirty="0">
                <a:latin typeface="Times New Roman"/>
                <a:cs typeface="Times New Roman"/>
              </a:rPr>
              <a:t>fact </a:t>
            </a:r>
            <a:r>
              <a:rPr sz="3200" dirty="0">
                <a:latin typeface="Times New Roman"/>
                <a:cs typeface="Times New Roman"/>
              </a:rPr>
              <a:t>that calculations can  take varying times depending on the</a:t>
            </a:r>
            <a:r>
              <a:rPr sz="3200" spc="-1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value  of the inputs to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it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particularly problematic on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smartcards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758" y="847090"/>
            <a:ext cx="73171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00000"/>
                </a:solidFill>
              </a:rPr>
              <a:t>Strength of </a:t>
            </a:r>
            <a:r>
              <a:rPr sz="4000" spc="-10" dirty="0">
                <a:solidFill>
                  <a:srgbClr val="000000"/>
                </a:solidFill>
              </a:rPr>
              <a:t>DES </a:t>
            </a:r>
            <a:r>
              <a:rPr sz="4000" spc="-5" dirty="0">
                <a:solidFill>
                  <a:srgbClr val="000000"/>
                </a:solidFill>
              </a:rPr>
              <a:t>– Analytic</a:t>
            </a:r>
            <a:r>
              <a:rPr sz="4000" spc="-20" dirty="0">
                <a:solidFill>
                  <a:srgbClr val="000000"/>
                </a:solidFill>
              </a:rPr>
              <a:t> </a:t>
            </a:r>
            <a:r>
              <a:rPr sz="4000" spc="-5" dirty="0">
                <a:solidFill>
                  <a:srgbClr val="000000"/>
                </a:solidFill>
              </a:rPr>
              <a:t>Attacks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64540" y="1916709"/>
            <a:ext cx="6966584" cy="432054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34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now have </a:t>
            </a:r>
            <a:r>
              <a:rPr sz="2800" spc="-10" dirty="0">
                <a:latin typeface="Times New Roman"/>
                <a:cs typeface="Times New Roman"/>
              </a:rPr>
              <a:t>several </a:t>
            </a:r>
            <a:r>
              <a:rPr sz="2800" spc="-5" dirty="0">
                <a:latin typeface="Times New Roman"/>
                <a:cs typeface="Times New Roman"/>
              </a:rPr>
              <a:t>analytic attacks on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DES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these </a:t>
            </a:r>
            <a:r>
              <a:rPr sz="2800" dirty="0">
                <a:latin typeface="Times New Roman"/>
                <a:cs typeface="Times New Roman"/>
              </a:rPr>
              <a:t>utilise </a:t>
            </a:r>
            <a:r>
              <a:rPr sz="2800" spc="-10" dirty="0">
                <a:latin typeface="Times New Roman"/>
                <a:cs typeface="Times New Roman"/>
              </a:rPr>
              <a:t>some </a:t>
            </a:r>
            <a:r>
              <a:rPr sz="2800" spc="-5" dirty="0">
                <a:latin typeface="Times New Roman"/>
                <a:cs typeface="Times New Roman"/>
              </a:rPr>
              <a:t>deep structure of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cipher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305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by gathering </a:t>
            </a:r>
            <a:r>
              <a:rPr sz="2400" spc="-5" dirty="0">
                <a:latin typeface="Times New Roman"/>
                <a:cs typeface="Times New Roman"/>
              </a:rPr>
              <a:t>information </a:t>
            </a:r>
            <a:r>
              <a:rPr sz="2400" dirty="0">
                <a:latin typeface="Times New Roman"/>
                <a:cs typeface="Times New Roman"/>
              </a:rPr>
              <a:t>about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encryptions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290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can eventually recover </a:t>
            </a:r>
            <a:r>
              <a:rPr sz="2400" spc="-5" dirty="0">
                <a:latin typeface="Times New Roman"/>
                <a:cs typeface="Times New Roman"/>
              </a:rPr>
              <a:t>some/all </a:t>
            </a:r>
            <a:r>
              <a:rPr sz="2400" dirty="0">
                <a:latin typeface="Times New Roman"/>
                <a:cs typeface="Times New Roman"/>
              </a:rPr>
              <a:t>of the sub-key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bits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290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if </a:t>
            </a:r>
            <a:r>
              <a:rPr sz="2400" spc="-5" dirty="0">
                <a:latin typeface="Times New Roman"/>
                <a:cs typeface="Times New Roman"/>
              </a:rPr>
              <a:t>necessary </a:t>
            </a:r>
            <a:r>
              <a:rPr sz="2400" dirty="0">
                <a:latin typeface="Times New Roman"/>
                <a:cs typeface="Times New Roman"/>
              </a:rPr>
              <a:t>then exhaustively </a:t>
            </a:r>
            <a:r>
              <a:rPr sz="2400" spc="-5" dirty="0">
                <a:latin typeface="Times New Roman"/>
                <a:cs typeface="Times New Roman"/>
              </a:rPr>
              <a:t>search </a:t>
            </a:r>
            <a:r>
              <a:rPr sz="2400" dirty="0">
                <a:latin typeface="Times New Roman"/>
                <a:cs typeface="Times New Roman"/>
              </a:rPr>
              <a:t>for the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rest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generally these are statistical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attacks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include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305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differential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cryptanalysis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290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linear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cryptanalysis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290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related key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attacks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1173" y="108330"/>
            <a:ext cx="1803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0000"/>
                </a:solidFill>
              </a:rPr>
              <a:t>Summary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366712" y="108013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0" y="474662"/>
                </a:moveTo>
                <a:lnTo>
                  <a:pt x="438150" y="474662"/>
                </a:lnTo>
                <a:lnTo>
                  <a:pt x="438150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9300" y="108013"/>
            <a:ext cx="328612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0537" y="530288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60425" y="530288"/>
            <a:ext cx="368300" cy="474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7075" y="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2912" y="533400"/>
            <a:ext cx="8226425" cy="317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69644" y="1011681"/>
            <a:ext cx="637667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Times New Roman"/>
                <a:cs typeface="Times New Roman"/>
              </a:rPr>
              <a:t>Summarize </a:t>
            </a:r>
            <a:r>
              <a:rPr sz="2800" spc="-5" dirty="0">
                <a:latin typeface="Times New Roman"/>
                <a:cs typeface="Times New Roman"/>
              </a:rPr>
              <a:t>this topic based on your learning  </a:t>
            </a:r>
            <a:r>
              <a:rPr sz="2800" dirty="0">
                <a:latin typeface="Times New Roman"/>
                <a:cs typeface="Times New Roman"/>
              </a:rPr>
              <a:t>through the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lecture: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82344" y="2411393"/>
            <a:ext cx="5257800" cy="0"/>
          </a:xfrm>
          <a:custGeom>
            <a:avLst/>
            <a:gdLst/>
            <a:ahLst/>
            <a:cxnLst/>
            <a:rect l="l" t="t" r="r" b="b"/>
            <a:pathLst>
              <a:path w="5257800">
                <a:moveTo>
                  <a:pt x="0" y="0"/>
                </a:moveTo>
                <a:lnTo>
                  <a:pt x="5257800" y="0"/>
                </a:lnTo>
              </a:path>
            </a:pathLst>
          </a:custGeom>
          <a:ln w="148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82344" y="2960033"/>
            <a:ext cx="5257800" cy="0"/>
          </a:xfrm>
          <a:custGeom>
            <a:avLst/>
            <a:gdLst/>
            <a:ahLst/>
            <a:cxnLst/>
            <a:rect l="l" t="t" r="r" b="b"/>
            <a:pathLst>
              <a:path w="5257800">
                <a:moveTo>
                  <a:pt x="0" y="0"/>
                </a:moveTo>
                <a:lnTo>
                  <a:pt x="5257800" y="0"/>
                </a:lnTo>
              </a:path>
            </a:pathLst>
          </a:custGeom>
          <a:ln w="148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82344" y="3508927"/>
            <a:ext cx="5257800" cy="0"/>
          </a:xfrm>
          <a:custGeom>
            <a:avLst/>
            <a:gdLst/>
            <a:ahLst/>
            <a:cxnLst/>
            <a:rect l="l" t="t" r="r" b="b"/>
            <a:pathLst>
              <a:path w="5257800">
                <a:moveTo>
                  <a:pt x="0" y="0"/>
                </a:moveTo>
                <a:lnTo>
                  <a:pt x="5257800" y="0"/>
                </a:lnTo>
              </a:path>
            </a:pathLst>
          </a:custGeom>
          <a:ln w="148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82344" y="4057567"/>
            <a:ext cx="5257800" cy="0"/>
          </a:xfrm>
          <a:custGeom>
            <a:avLst/>
            <a:gdLst/>
            <a:ahLst/>
            <a:cxnLst/>
            <a:rect l="l" t="t" r="r" b="b"/>
            <a:pathLst>
              <a:path w="5257800">
                <a:moveTo>
                  <a:pt x="0" y="0"/>
                </a:moveTo>
                <a:lnTo>
                  <a:pt x="5257800" y="0"/>
                </a:lnTo>
              </a:path>
            </a:pathLst>
          </a:custGeom>
          <a:ln w="148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82344" y="4606588"/>
            <a:ext cx="5257800" cy="0"/>
          </a:xfrm>
          <a:custGeom>
            <a:avLst/>
            <a:gdLst/>
            <a:ahLst/>
            <a:cxnLst/>
            <a:rect l="l" t="t" r="r" b="b"/>
            <a:pathLst>
              <a:path w="5257800">
                <a:moveTo>
                  <a:pt x="0" y="0"/>
                </a:moveTo>
                <a:lnTo>
                  <a:pt x="5257800" y="0"/>
                </a:lnTo>
              </a:path>
            </a:pathLst>
          </a:custGeom>
          <a:ln w="148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82344" y="5155228"/>
            <a:ext cx="5257800" cy="0"/>
          </a:xfrm>
          <a:custGeom>
            <a:avLst/>
            <a:gdLst/>
            <a:ahLst/>
            <a:cxnLst/>
            <a:rect l="l" t="t" r="r" b="b"/>
            <a:pathLst>
              <a:path w="5257800">
                <a:moveTo>
                  <a:pt x="0" y="0"/>
                </a:moveTo>
                <a:lnTo>
                  <a:pt x="5257800" y="0"/>
                </a:lnTo>
              </a:path>
            </a:pathLst>
          </a:custGeom>
          <a:ln w="148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533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1371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703834"/>
            <a:ext cx="54197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Symmetric-key cryptography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30397" y="1625373"/>
            <a:ext cx="7598670" cy="1986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94789" y="4063441"/>
            <a:ext cx="5995670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905" algn="ctr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In symmetric-key </a:t>
            </a:r>
            <a:r>
              <a:rPr sz="2800" b="1" spc="-20" dirty="0">
                <a:latin typeface="Arial"/>
                <a:cs typeface="Arial"/>
              </a:rPr>
              <a:t>cryptography,  </a:t>
            </a:r>
            <a:r>
              <a:rPr sz="2800" b="1" spc="-5" dirty="0">
                <a:latin typeface="Arial"/>
                <a:cs typeface="Arial"/>
              </a:rPr>
              <a:t>the same key is used by the sender  (for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encryption)</a:t>
            </a:r>
            <a:endParaRPr sz="2800">
              <a:latin typeface="Arial"/>
              <a:cs typeface="Arial"/>
            </a:endParaRPr>
          </a:p>
          <a:p>
            <a:pPr marL="1270" algn="ctr">
              <a:lnSpc>
                <a:spcPct val="100000"/>
              </a:lnSpc>
              <a:spcBef>
                <a:spcPts val="5"/>
              </a:spcBef>
            </a:pPr>
            <a:r>
              <a:rPr sz="2800" b="1" spc="-5" dirty="0">
                <a:latin typeface="Arial"/>
                <a:cs typeface="Arial"/>
              </a:rPr>
              <a:t>and the </a:t>
            </a:r>
            <a:r>
              <a:rPr sz="2800" b="1" dirty="0">
                <a:latin typeface="Arial"/>
                <a:cs typeface="Arial"/>
              </a:rPr>
              <a:t>receiver </a:t>
            </a:r>
            <a:r>
              <a:rPr sz="2800" b="1" spc="-5" dirty="0">
                <a:latin typeface="Arial"/>
                <a:cs typeface="Arial"/>
              </a:rPr>
              <a:t>(for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decryption).</a:t>
            </a:r>
            <a:endParaRPr sz="2800">
              <a:latin typeface="Arial"/>
              <a:cs typeface="Arial"/>
            </a:endParaRPr>
          </a:p>
          <a:p>
            <a:pPr marL="3175" algn="ctr">
              <a:lnSpc>
                <a:spcPct val="100000"/>
              </a:lnSpc>
            </a:pPr>
            <a:r>
              <a:rPr sz="2800" b="1" spc="-10" dirty="0">
                <a:latin typeface="Arial"/>
                <a:cs typeface="Arial"/>
              </a:rPr>
              <a:t>The </a:t>
            </a:r>
            <a:r>
              <a:rPr sz="2800" b="1" dirty="0">
                <a:latin typeface="Arial"/>
                <a:cs typeface="Arial"/>
              </a:rPr>
              <a:t>key </a:t>
            </a:r>
            <a:r>
              <a:rPr sz="2800" b="1" spc="-5" dirty="0">
                <a:latin typeface="Arial"/>
                <a:cs typeface="Arial"/>
              </a:rPr>
              <a:t>is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shared.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533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1371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627634"/>
            <a:ext cx="56483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Asymmetric-key</a:t>
            </a:r>
            <a:r>
              <a:rPr sz="3600" b="1" i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00" b="1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cryptography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3442" y="1625175"/>
            <a:ext cx="7147517" cy="3708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533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192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340" y="629157"/>
            <a:ext cx="44469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i="1" dirty="0">
                <a:solidFill>
                  <a:srgbClr val="000000"/>
                </a:solidFill>
                <a:latin typeface="Times New Roman"/>
                <a:cs typeface="Times New Roman"/>
              </a:rPr>
              <a:t>Keys used in</a:t>
            </a:r>
            <a:r>
              <a:rPr sz="3200" b="1" i="1" spc="-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i="1" dirty="0">
                <a:solidFill>
                  <a:srgbClr val="000000"/>
                </a:solidFill>
                <a:latin typeface="Times New Roman"/>
                <a:cs typeface="Times New Roman"/>
              </a:rPr>
              <a:t>cryptography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47800" y="1295400"/>
            <a:ext cx="5791200" cy="10625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47800" y="2895600"/>
            <a:ext cx="6472301" cy="3805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83540" y="2440939"/>
            <a:ext cx="76695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Times New Roman"/>
                <a:cs typeface="Times New Roman"/>
              </a:rPr>
              <a:t>Comparison between two categories of</a:t>
            </a:r>
            <a:r>
              <a:rPr sz="2800" b="1" i="1" spc="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cryptography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371600"/>
          </a:xfrm>
          <a:custGeom>
            <a:avLst/>
            <a:gdLst/>
            <a:ahLst/>
            <a:cxnLst/>
            <a:rect l="l" t="t" r="r" b="b"/>
            <a:pathLst>
              <a:path w="9144000" h="1371600">
                <a:moveTo>
                  <a:pt x="0" y="1371600"/>
                </a:moveTo>
                <a:lnTo>
                  <a:pt x="9144000" y="1371600"/>
                </a:lnTo>
                <a:lnTo>
                  <a:pt x="9144000" y="0"/>
                </a:lnTo>
                <a:lnTo>
                  <a:pt x="0" y="0"/>
                </a:lnTo>
                <a:lnTo>
                  <a:pt x="0" y="137160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1371600"/>
          </a:xfrm>
          <a:custGeom>
            <a:avLst/>
            <a:gdLst/>
            <a:ahLst/>
            <a:cxnLst/>
            <a:rect l="l" t="t" r="r" b="b"/>
            <a:pathLst>
              <a:path w="9144000" h="1371600">
                <a:moveTo>
                  <a:pt x="0" y="1371600"/>
                </a:moveTo>
                <a:lnTo>
                  <a:pt x="9144000" y="1371600"/>
                </a:lnTo>
                <a:lnTo>
                  <a:pt x="9144000" y="0"/>
                </a:lnTo>
                <a:lnTo>
                  <a:pt x="0" y="0"/>
                </a:lnTo>
                <a:lnTo>
                  <a:pt x="0" y="1371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056" y="323088"/>
            <a:ext cx="742188" cy="6598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9747" y="323088"/>
            <a:ext cx="3116579" cy="659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46832" y="323088"/>
            <a:ext cx="675132" cy="6598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82467" y="323088"/>
            <a:ext cx="4965191" cy="6598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08164" y="323088"/>
            <a:ext cx="641603" cy="6598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10031" y="425957"/>
            <a:ext cx="71653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SYMMETRIC-KEY</a:t>
            </a:r>
            <a:r>
              <a:rPr sz="3200" b="1" spc="-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000000"/>
                </a:solidFill>
                <a:latin typeface="Times New Roman"/>
                <a:cs typeface="Times New Roman"/>
              </a:rPr>
              <a:t>CRYPTOGRAPHY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5260" y="1316736"/>
            <a:ext cx="2033016" cy="5836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32788" y="1316736"/>
            <a:ext cx="594360" cy="5836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51660" y="1316736"/>
            <a:ext cx="967739" cy="58369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43911" y="1316736"/>
            <a:ext cx="583692" cy="58369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52116" y="1316736"/>
            <a:ext cx="2409444" cy="58369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86071" y="1316736"/>
            <a:ext cx="583691" cy="58369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94276" y="1316736"/>
            <a:ext cx="1463039" cy="58369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81828" y="1316736"/>
            <a:ext cx="582168" cy="58369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88508" y="1316736"/>
            <a:ext cx="1979676" cy="58369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092695" y="1316736"/>
            <a:ext cx="582168" cy="58369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199376" y="1316736"/>
            <a:ext cx="772668" cy="58369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496556" y="1316736"/>
            <a:ext cx="583692" cy="58369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04759" y="1316736"/>
            <a:ext cx="1243583" cy="58369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372856" y="1316736"/>
            <a:ext cx="562355" cy="58369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5260" y="1743455"/>
            <a:ext cx="1010412" cy="58369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10183" y="1743455"/>
            <a:ext cx="716279" cy="58369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50975" y="1743455"/>
            <a:ext cx="1264920" cy="58369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40407" y="1743455"/>
            <a:ext cx="716280" cy="58369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81200" y="1743455"/>
            <a:ext cx="1421891" cy="58369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927604" y="1743455"/>
            <a:ext cx="716280" cy="58369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168395" y="1743455"/>
            <a:ext cx="1501140" cy="58369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194047" y="1743455"/>
            <a:ext cx="716279" cy="58369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34840" y="1743455"/>
            <a:ext cx="752856" cy="58369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712208" y="1743455"/>
            <a:ext cx="716279" cy="58369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953000" y="1743455"/>
            <a:ext cx="1876044" cy="58369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353555" y="1743455"/>
            <a:ext cx="716279" cy="58369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594347" y="1743455"/>
            <a:ext cx="1461516" cy="58369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580376" y="1743455"/>
            <a:ext cx="716279" cy="58369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21168" y="1743455"/>
            <a:ext cx="1027176" cy="58369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372856" y="1743455"/>
            <a:ext cx="562355" cy="58369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75260" y="2170176"/>
            <a:ext cx="1787652" cy="58369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87424" y="2170176"/>
            <a:ext cx="608076" cy="58369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620011" y="2170176"/>
            <a:ext cx="771144" cy="58369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15667" y="2170176"/>
            <a:ext cx="608076" cy="58369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048255" y="2170176"/>
            <a:ext cx="653795" cy="583691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226564" y="2170176"/>
            <a:ext cx="608076" cy="58369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359151" y="2170176"/>
            <a:ext cx="1147572" cy="58369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031235" y="2170176"/>
            <a:ext cx="563879" cy="583691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119627" y="2170176"/>
            <a:ext cx="609600" cy="58369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253740" y="2170176"/>
            <a:ext cx="922019" cy="583691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700271" y="2170176"/>
            <a:ext cx="608076" cy="58369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832859" y="2170176"/>
            <a:ext cx="1008888" cy="583691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366259" y="2170176"/>
            <a:ext cx="608076" cy="58369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498847" y="2170176"/>
            <a:ext cx="1482852" cy="583691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506211" y="2170176"/>
            <a:ext cx="608076" cy="58369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638800" y="2170176"/>
            <a:ext cx="969263" cy="583691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132576" y="2170176"/>
            <a:ext cx="608076" cy="58369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265164" y="2170176"/>
            <a:ext cx="1972056" cy="583691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761731" y="2170176"/>
            <a:ext cx="594359" cy="5836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880604" y="2170176"/>
            <a:ext cx="967740" cy="58369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372856" y="2170176"/>
            <a:ext cx="563879" cy="58369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75260" y="2596895"/>
            <a:ext cx="2412492" cy="583691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112264" y="2596895"/>
            <a:ext cx="559307" cy="583691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196083" y="2596895"/>
            <a:ext cx="772668" cy="583691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493264" y="2596895"/>
            <a:ext cx="563880" cy="58369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581655" y="2596895"/>
            <a:ext cx="990599" cy="583691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096767" y="2596895"/>
            <a:ext cx="563880" cy="58369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185160" y="2596895"/>
            <a:ext cx="1661160" cy="583691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370832" y="2596895"/>
            <a:ext cx="562356" cy="58369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457700" y="2596895"/>
            <a:ext cx="1606296" cy="583691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588508" y="2596895"/>
            <a:ext cx="563879" cy="583691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676900" y="2596895"/>
            <a:ext cx="563879" cy="58369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765291" y="2596895"/>
            <a:ext cx="563879" cy="58369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1815" y="3739896"/>
            <a:ext cx="5120640" cy="583692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60604" y="4224528"/>
            <a:ext cx="4724400" cy="112775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696967" y="3739896"/>
            <a:ext cx="563879" cy="58369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231140" y="1407922"/>
            <a:ext cx="8378190" cy="444160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5100" marR="5080" algn="just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Times New Roman"/>
                <a:cs typeface="Times New Roman"/>
              </a:rPr>
              <a:t>Symmetric-key cryptography started thousands </a:t>
            </a:r>
            <a:r>
              <a:rPr sz="2800" b="1" i="1" dirty="0">
                <a:latin typeface="Times New Roman"/>
                <a:cs typeface="Times New Roman"/>
              </a:rPr>
              <a:t>of </a:t>
            </a:r>
            <a:r>
              <a:rPr sz="2800" b="1" i="1" spc="-5" dirty="0">
                <a:latin typeface="Times New Roman"/>
                <a:cs typeface="Times New Roman"/>
              </a:rPr>
              <a:t>years  </a:t>
            </a:r>
            <a:r>
              <a:rPr sz="2800" b="1" i="1" dirty="0">
                <a:latin typeface="Times New Roman"/>
                <a:cs typeface="Times New Roman"/>
              </a:rPr>
              <a:t>ago </a:t>
            </a:r>
            <a:r>
              <a:rPr sz="2800" b="1" i="1" spc="-5" dirty="0">
                <a:latin typeface="Times New Roman"/>
                <a:cs typeface="Times New Roman"/>
              </a:rPr>
              <a:t>when people needed to exchange secrets (for  example, </a:t>
            </a:r>
            <a:r>
              <a:rPr sz="2800" b="1" i="1" spc="-10" dirty="0">
                <a:latin typeface="Times New Roman"/>
                <a:cs typeface="Times New Roman"/>
              </a:rPr>
              <a:t>in </a:t>
            </a:r>
            <a:r>
              <a:rPr sz="2800" b="1" i="1" spc="-5" dirty="0">
                <a:latin typeface="Times New Roman"/>
                <a:cs typeface="Times New Roman"/>
              </a:rPr>
              <a:t>a </a:t>
            </a:r>
            <a:r>
              <a:rPr sz="2800" b="1" i="1" dirty="0">
                <a:latin typeface="Times New Roman"/>
                <a:cs typeface="Times New Roman"/>
              </a:rPr>
              <a:t>war). </a:t>
            </a:r>
            <a:r>
              <a:rPr sz="2800" b="1" i="1" spc="-110" dirty="0">
                <a:latin typeface="Times New Roman"/>
                <a:cs typeface="Times New Roman"/>
              </a:rPr>
              <a:t>We </a:t>
            </a:r>
            <a:r>
              <a:rPr sz="2800" b="1" i="1" spc="-5" dirty="0">
                <a:latin typeface="Times New Roman"/>
                <a:cs typeface="Times New Roman"/>
              </a:rPr>
              <a:t>still mainly use symmetric-key  cryptography in </a:t>
            </a:r>
            <a:r>
              <a:rPr sz="2800" b="1" i="1" dirty="0">
                <a:latin typeface="Times New Roman"/>
                <a:cs typeface="Times New Roman"/>
              </a:rPr>
              <a:t>our </a:t>
            </a:r>
            <a:r>
              <a:rPr sz="2800" b="1" i="1" spc="-5" dirty="0">
                <a:latin typeface="Times New Roman"/>
                <a:cs typeface="Times New Roman"/>
              </a:rPr>
              <a:t>network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spc="-15" dirty="0">
                <a:latin typeface="Times New Roman"/>
                <a:cs typeface="Times New Roman"/>
              </a:rPr>
              <a:t>security.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 dirty="0">
              <a:latin typeface="Times New Roman"/>
              <a:cs typeface="Times New Roman"/>
            </a:endParaRPr>
          </a:p>
          <a:p>
            <a:pPr marL="42545">
              <a:lnSpc>
                <a:spcPct val="100000"/>
              </a:lnSpc>
              <a:spcBef>
                <a:spcPts val="2080"/>
              </a:spcBef>
            </a:pPr>
            <a:r>
              <a:rPr sz="2800" b="1" i="1" u="heavy" spc="-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Topics </a:t>
            </a:r>
            <a:r>
              <a:rPr sz="2800" b="1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discussed in this</a:t>
            </a:r>
            <a:r>
              <a:rPr sz="2800" b="1" i="1" u="heavy" spc="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section:</a:t>
            </a:r>
            <a:endParaRPr sz="2800" dirty="0">
              <a:latin typeface="Times New Roman"/>
              <a:cs typeface="Times New Roman"/>
            </a:endParaRPr>
          </a:p>
          <a:p>
            <a:pPr marL="12700" marR="5227955">
              <a:lnSpc>
                <a:spcPct val="100000"/>
              </a:lnSpc>
              <a:spcBef>
                <a:spcPts val="405"/>
              </a:spcBef>
            </a:pPr>
            <a:r>
              <a:rPr sz="2400" b="1" spc="-20" dirty="0">
                <a:solidFill>
                  <a:srgbClr val="0033CC"/>
                </a:solidFill>
                <a:latin typeface="Times New Roman"/>
                <a:cs typeface="Times New Roman"/>
              </a:rPr>
              <a:t>Traditional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Ciphers  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Simple Modern</a:t>
            </a:r>
            <a:r>
              <a:rPr sz="2400" b="1" spc="-9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Ciphers  Modern Round</a:t>
            </a:r>
            <a:r>
              <a:rPr sz="2400" b="1" spc="-1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Ciphers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Data Encryptions Standard (DES)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04622"/>
            <a:ext cx="60191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333399"/>
                </a:solidFill>
                <a:latin typeface="Tahoma"/>
                <a:cs typeface="Tahoma"/>
              </a:rPr>
              <a:t>Symmetric </a:t>
            </a:r>
            <a:r>
              <a:rPr sz="4400" dirty="0">
                <a:solidFill>
                  <a:srgbClr val="333399"/>
                </a:solidFill>
                <a:latin typeface="Tahoma"/>
                <a:cs typeface="Tahoma"/>
              </a:rPr>
              <a:t>Cipher</a:t>
            </a:r>
            <a:r>
              <a:rPr sz="4400" spc="-9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400" dirty="0">
                <a:solidFill>
                  <a:srgbClr val="333399"/>
                </a:solidFill>
                <a:latin typeface="Tahoma"/>
                <a:cs typeface="Tahoma"/>
              </a:rPr>
              <a:t>Model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37222" y="1960161"/>
            <a:ext cx="7869555" cy="4063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04622"/>
            <a:ext cx="34290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333399"/>
                </a:solidFill>
                <a:latin typeface="Tahoma"/>
                <a:cs typeface="Tahoma"/>
              </a:rPr>
              <a:t>Requirements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30502"/>
            <a:ext cx="7867015" cy="42214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208405" indent="-342900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dirty="0">
                <a:latin typeface="Tahoma"/>
                <a:cs typeface="Tahoma"/>
              </a:rPr>
              <a:t>two </a:t>
            </a:r>
            <a:r>
              <a:rPr sz="3200" spc="-5" dirty="0">
                <a:latin typeface="Tahoma"/>
                <a:cs typeface="Tahoma"/>
              </a:rPr>
              <a:t>requirements </a:t>
            </a:r>
            <a:r>
              <a:rPr sz="3200" dirty="0">
                <a:latin typeface="Tahoma"/>
                <a:cs typeface="Tahoma"/>
              </a:rPr>
              <a:t>for </a:t>
            </a:r>
            <a:r>
              <a:rPr sz="3200" spc="-5" dirty="0">
                <a:latin typeface="Tahoma"/>
                <a:cs typeface="Tahoma"/>
              </a:rPr>
              <a:t>secure </a:t>
            </a:r>
            <a:r>
              <a:rPr sz="3200" dirty="0">
                <a:latin typeface="Tahoma"/>
                <a:cs typeface="Tahoma"/>
              </a:rPr>
              <a:t>use of  </a:t>
            </a:r>
            <a:r>
              <a:rPr sz="3200" spc="-5" dirty="0">
                <a:latin typeface="Tahoma"/>
                <a:cs typeface="Tahoma"/>
              </a:rPr>
              <a:t>symmetric</a:t>
            </a:r>
            <a:r>
              <a:rPr sz="3200" spc="-2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encryption:</a:t>
            </a:r>
            <a:endParaRPr sz="32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800" spc="-5" dirty="0">
                <a:latin typeface="Tahoma"/>
                <a:cs typeface="Tahoma"/>
              </a:rPr>
              <a:t>a </a:t>
            </a:r>
            <a:r>
              <a:rPr sz="2800" spc="-10" dirty="0">
                <a:latin typeface="Tahoma"/>
                <a:cs typeface="Tahoma"/>
              </a:rPr>
              <a:t>strong encryption</a:t>
            </a:r>
            <a:r>
              <a:rPr sz="2800" spc="4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algorithm</a:t>
            </a:r>
            <a:endParaRPr sz="28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800" spc="-5" dirty="0">
                <a:latin typeface="Tahoma"/>
                <a:cs typeface="Tahoma"/>
              </a:rPr>
              <a:t>a secret key </a:t>
            </a:r>
            <a:r>
              <a:rPr sz="2800" spc="-10" dirty="0">
                <a:latin typeface="Tahoma"/>
                <a:cs typeface="Tahoma"/>
              </a:rPr>
              <a:t>known </a:t>
            </a:r>
            <a:r>
              <a:rPr sz="2800" b="1" spc="-10" dirty="0">
                <a:latin typeface="Tahoma"/>
                <a:cs typeface="Tahoma"/>
              </a:rPr>
              <a:t>only </a:t>
            </a:r>
            <a:r>
              <a:rPr sz="2800" spc="-5" dirty="0">
                <a:latin typeface="Tahoma"/>
                <a:cs typeface="Tahoma"/>
              </a:rPr>
              <a:t>to sender /</a:t>
            </a:r>
            <a:r>
              <a:rPr sz="2800" spc="14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receiver</a:t>
            </a:r>
            <a:endParaRPr sz="2800">
              <a:latin typeface="Tahoma"/>
              <a:cs typeface="Tahoma"/>
            </a:endParaRPr>
          </a:p>
          <a:p>
            <a:pPr marL="756285">
              <a:lnSpc>
                <a:spcPct val="100000"/>
              </a:lnSpc>
              <a:spcBef>
                <a:spcPts val="520"/>
              </a:spcBef>
            </a:pPr>
            <a:r>
              <a:rPr sz="2950" i="1" spc="-90" dirty="0">
                <a:latin typeface="Tahoma"/>
                <a:cs typeface="Tahoma"/>
              </a:rPr>
              <a:t>Y </a:t>
            </a:r>
            <a:r>
              <a:rPr sz="2800" spc="-5" dirty="0">
                <a:latin typeface="Tahoma"/>
                <a:cs typeface="Tahoma"/>
              </a:rPr>
              <a:t>=</a:t>
            </a:r>
            <a:r>
              <a:rPr sz="2800" spc="-60" dirty="0">
                <a:latin typeface="Tahoma"/>
                <a:cs typeface="Tahoma"/>
              </a:rPr>
              <a:t> </a:t>
            </a:r>
            <a:r>
              <a:rPr sz="2800" spc="-30" dirty="0">
                <a:latin typeface="Tahoma"/>
                <a:cs typeface="Tahoma"/>
              </a:rPr>
              <a:t>E</a:t>
            </a:r>
            <a:r>
              <a:rPr sz="2475" i="1" spc="-44" baseline="-20202" dirty="0">
                <a:latin typeface="Tahoma"/>
                <a:cs typeface="Tahoma"/>
              </a:rPr>
              <a:t>K</a:t>
            </a:r>
            <a:r>
              <a:rPr sz="2800" spc="-30" dirty="0">
                <a:latin typeface="Tahoma"/>
                <a:cs typeface="Tahoma"/>
              </a:rPr>
              <a:t>(</a:t>
            </a:r>
            <a:r>
              <a:rPr sz="2950" i="1" spc="-30" dirty="0">
                <a:latin typeface="Tahoma"/>
                <a:cs typeface="Tahoma"/>
              </a:rPr>
              <a:t>X</a:t>
            </a:r>
            <a:r>
              <a:rPr sz="2800" spc="-30" dirty="0">
                <a:latin typeface="Tahoma"/>
                <a:cs typeface="Tahoma"/>
              </a:rPr>
              <a:t>)</a:t>
            </a:r>
            <a:endParaRPr sz="2800">
              <a:latin typeface="Tahoma"/>
              <a:cs typeface="Tahoma"/>
            </a:endParaRPr>
          </a:p>
          <a:p>
            <a:pPr marL="756285">
              <a:lnSpc>
                <a:spcPct val="100000"/>
              </a:lnSpc>
              <a:spcBef>
                <a:spcPts val="495"/>
              </a:spcBef>
            </a:pPr>
            <a:r>
              <a:rPr sz="2950" i="1" spc="-90" dirty="0">
                <a:latin typeface="Tahoma"/>
                <a:cs typeface="Tahoma"/>
              </a:rPr>
              <a:t>X </a:t>
            </a:r>
            <a:r>
              <a:rPr sz="2800" spc="-5" dirty="0">
                <a:latin typeface="Tahoma"/>
                <a:cs typeface="Tahoma"/>
              </a:rPr>
              <a:t>=</a:t>
            </a:r>
            <a:r>
              <a:rPr sz="2800" spc="-65" dirty="0">
                <a:latin typeface="Tahoma"/>
                <a:cs typeface="Tahoma"/>
              </a:rPr>
              <a:t> </a:t>
            </a:r>
            <a:r>
              <a:rPr sz="2800" spc="-30" dirty="0">
                <a:latin typeface="Tahoma"/>
                <a:cs typeface="Tahoma"/>
              </a:rPr>
              <a:t>D</a:t>
            </a:r>
            <a:r>
              <a:rPr sz="2475" i="1" spc="-44" baseline="-20202" dirty="0">
                <a:latin typeface="Tahoma"/>
                <a:cs typeface="Tahoma"/>
              </a:rPr>
              <a:t>K</a:t>
            </a:r>
            <a:r>
              <a:rPr sz="2800" spc="-30" dirty="0">
                <a:latin typeface="Tahoma"/>
                <a:cs typeface="Tahoma"/>
              </a:rPr>
              <a:t>(</a:t>
            </a:r>
            <a:r>
              <a:rPr sz="2950" i="1" spc="-30" dirty="0">
                <a:latin typeface="Tahoma"/>
                <a:cs typeface="Tahoma"/>
              </a:rPr>
              <a:t>Y</a:t>
            </a:r>
            <a:r>
              <a:rPr sz="2800" spc="-30" dirty="0">
                <a:latin typeface="Tahoma"/>
                <a:cs typeface="Tahoma"/>
              </a:rPr>
              <a:t>)</a:t>
            </a:r>
            <a:endParaRPr sz="2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3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dirty="0">
                <a:latin typeface="Tahoma"/>
                <a:cs typeface="Tahoma"/>
              </a:rPr>
              <a:t>assume </a:t>
            </a:r>
            <a:r>
              <a:rPr sz="3200" spc="-5" dirty="0">
                <a:latin typeface="Tahoma"/>
                <a:cs typeface="Tahoma"/>
              </a:rPr>
              <a:t>encryption </a:t>
            </a:r>
            <a:r>
              <a:rPr sz="3200" dirty="0">
                <a:latin typeface="Tahoma"/>
                <a:cs typeface="Tahoma"/>
              </a:rPr>
              <a:t>algorithm is</a:t>
            </a:r>
            <a:r>
              <a:rPr sz="3200" spc="-4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known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dirty="0">
                <a:latin typeface="Tahoma"/>
                <a:cs typeface="Tahoma"/>
              </a:rPr>
              <a:t>implies a </a:t>
            </a:r>
            <a:r>
              <a:rPr sz="3200" spc="-5" dirty="0">
                <a:latin typeface="Tahoma"/>
                <a:cs typeface="Tahoma"/>
              </a:rPr>
              <a:t>secure channel </a:t>
            </a:r>
            <a:r>
              <a:rPr sz="3200" dirty="0">
                <a:latin typeface="Tahoma"/>
                <a:cs typeface="Tahoma"/>
              </a:rPr>
              <a:t>to distribute</a:t>
            </a:r>
            <a:r>
              <a:rPr sz="3200" spc="-2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key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1182</Words>
  <Application>Microsoft Office PowerPoint</Application>
  <PresentationFormat>On-screen Show (4:3)</PresentationFormat>
  <Paragraphs>165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Tahoma</vt:lpstr>
      <vt:lpstr>Times New Roman</vt:lpstr>
      <vt:lpstr>Wingdings</vt:lpstr>
      <vt:lpstr>Office Theme</vt:lpstr>
      <vt:lpstr>Course: Network Security  Sajid Majeed</vt:lpstr>
      <vt:lpstr>  Cryptography components </vt:lpstr>
      <vt:lpstr>  Categories of cryptography </vt:lpstr>
      <vt:lpstr>Symmetric-key cryptography</vt:lpstr>
      <vt:lpstr>Asymmetric-key cryptography</vt:lpstr>
      <vt:lpstr>Keys used in cryptography</vt:lpstr>
      <vt:lpstr>SYMMETRIC-KEY CRYPTOGRAPHY</vt:lpstr>
      <vt:lpstr>Symmetric Cipher Model</vt:lpstr>
      <vt:lpstr>Requirements</vt:lpstr>
      <vt:lpstr>Traditional ciphers</vt:lpstr>
      <vt:lpstr>Example 1</vt:lpstr>
      <vt:lpstr>Example 2</vt:lpstr>
      <vt:lpstr>Shift cipher Example 3</vt:lpstr>
      <vt:lpstr>Example 4</vt:lpstr>
      <vt:lpstr>Transposition cipher</vt:lpstr>
      <vt:lpstr>Example 5</vt:lpstr>
      <vt:lpstr>Example 6</vt:lpstr>
      <vt:lpstr>P-boxes:</vt:lpstr>
      <vt:lpstr>  S-box (substitution) </vt:lpstr>
      <vt:lpstr>DATA ENCRYPTION  STANDARDS (DES)</vt:lpstr>
      <vt:lpstr>Data Encryption Standard (DES)</vt:lpstr>
      <vt:lpstr>DES Design Controversy</vt:lpstr>
      <vt:lpstr>DES Encryption</vt:lpstr>
      <vt:lpstr>Initial Permutation IP</vt:lpstr>
      <vt:lpstr>DES Round Structure</vt:lpstr>
      <vt:lpstr>Single round of DES</vt:lpstr>
      <vt:lpstr>DES Round Structure Substitution performed by s-box in DES round  structure is defined in table 3.3 (Stallings)</vt:lpstr>
      <vt:lpstr>Substitution Boxes S</vt:lpstr>
      <vt:lpstr>DES Key Schedule</vt:lpstr>
      <vt:lpstr>DES Decryption</vt:lpstr>
      <vt:lpstr>Strength of DES – Key Size</vt:lpstr>
      <vt:lpstr>Strength of DES – Timing Attacks</vt:lpstr>
      <vt:lpstr>Strength of DES – Analytic Attacks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Robert E. Mahan</dc:creator>
  <cp:lastModifiedBy>Sajid Majeed </cp:lastModifiedBy>
  <cp:revision>1</cp:revision>
  <dcterms:created xsi:type="dcterms:W3CDTF">2018-09-10T04:22:27Z</dcterms:created>
  <dcterms:modified xsi:type="dcterms:W3CDTF">2018-09-10T04:26:23Z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2015-03-15T00:00:00Z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2018-09-10T00:00:00Z</vt:filetime>
  </property>
</Properties>
</file>