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7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54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4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4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5771-7298-45E2-AB53-C5C6F664935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04A9-4DA5-48C1-BC75-EA8EA740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729" y="2646608"/>
            <a:ext cx="8694313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Requirements Engineering Process –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94D-BDFF-46DD-A745-3E7250DEAB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Variability Factors - 2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102217" y="2438400"/>
            <a:ext cx="10295586" cy="2944969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maturity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and methods used for requirements engineering vary from one organization to other</a:t>
            </a:r>
          </a:p>
          <a:p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Disciplinary involvement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engineering and managerial disciplines involved in requirements vary from one organization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58E8-8087-4C84-8409-0DFF1CCE922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8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Variability Factors - 3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culture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culture of an organization has important effect on all business and technical processes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application system need different types of requirements engineering process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566D-A3DA-4AC6-9152-D0170AD9131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33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- 1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2520" y="3210250"/>
            <a:ext cx="10844010" cy="35052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</a:p>
          <a:p>
            <a:pPr marL="742950" lvl="1" indent="-28575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recognition that a problem exists and requires a solution</a:t>
            </a:r>
          </a:p>
          <a:p>
            <a:pPr marL="742950" lvl="1" indent="-28575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software idea arises</a:t>
            </a:r>
          </a:p>
          <a:p>
            <a:pPr marL="342900" indent="-34290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</a:p>
          <a:p>
            <a:pPr marL="742950" lvl="1" indent="-28575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of the external behavior of the software to be built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9A58-57E5-4D6F-A4FC-1E52E130E7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83684" y="1988524"/>
            <a:ext cx="114103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 Process has a formal starting and ending point in the overall software development life cycle.</a:t>
            </a:r>
          </a:p>
        </p:txBody>
      </p:sp>
    </p:spTree>
    <p:extLst>
      <p:ext uri="{BB962C8B-B14F-4D97-AF65-F5344CB8AC3E}">
        <p14:creationId xmlns:p14="http://schemas.microsoft.com/office/powerpoint/2010/main" val="415457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- 2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continuous process in which the related activities are repeated until requirements are of acceptable quality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critical processes of system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2E17-DA5E-4D02-B8C9-28A6D27BD741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49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- 3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0665966" cy="3599316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need of individual software projects and organizational needs, requirements engineering processes are tailored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point to remember is that </a:t>
            </a:r>
          </a:p>
          <a:p>
            <a:pPr algn="ctr"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ideal requirements engineering process!”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0626-25E1-4776-BE59-1EE56D1B5A4A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44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Main Tasks of RE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3276600"/>
            <a:ext cx="11127346" cy="3352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1" indent="-28575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 software problem</a:t>
            </a:r>
          </a:p>
          <a:p>
            <a:pPr marL="342900" indent="-34290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</a:p>
          <a:p>
            <a:pPr marL="742950" lvl="1" indent="-28575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specification of the desired external behavior of the software system to be built.  Also known as functional description, functional requirements, or specifications</a:t>
            </a:r>
          </a:p>
          <a:p>
            <a:pPr marL="742950" lvl="1" indent="-285750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4C52-1D53-49EF-9EAD-8C94617EE92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51721" y="2016774"/>
            <a:ext cx="95304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tasks which needs to be performed in the requirements engineering process.</a:t>
            </a:r>
          </a:p>
        </p:txBody>
      </p:sp>
    </p:spTree>
    <p:extLst>
      <p:ext uri="{BB962C8B-B14F-4D97-AF65-F5344CB8AC3E}">
        <p14:creationId xmlns:p14="http://schemas.microsoft.com/office/powerpoint/2010/main" val="259100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Analysis - 1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0870" y="4160818"/>
            <a:ext cx="7772400" cy="22528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Brainstorming, interviewing, eliciting requirements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all possible constraints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information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7E5-76A8-4504-8AC8-D2B60B00C7F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03127" y="2235446"/>
            <a:ext cx="1101058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is the first and foremost task of requirements engineering process. </a:t>
            </a:r>
            <a:endParaRPr lang="en-US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</p:txBody>
      </p:sp>
    </p:spTree>
    <p:extLst>
      <p:ext uri="{BB962C8B-B14F-4D97-AF65-F5344CB8AC3E}">
        <p14:creationId xmlns:p14="http://schemas.microsoft.com/office/powerpoint/2010/main" val="236104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Analysis - 2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off constraints and organizing information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understanding should be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FCD-81F3-4AB6-BFF1-C9BED62D52CE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97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Description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785611" y="3657600"/>
            <a:ext cx="10766738" cy="2895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to define the external behavior of the software product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ideas, resolve conflicting views, and eliminate inconsistencies and ambiguities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CF0F-B407-489C-A01D-0FCE2D968B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46609" y="2029384"/>
            <a:ext cx="109599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 is another task of requirements engineering process. </a:t>
            </a:r>
            <a:endParaRPr lang="en-US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task we:</a:t>
            </a:r>
          </a:p>
        </p:txBody>
      </p:sp>
    </p:spTree>
    <p:extLst>
      <p:ext uri="{BB962C8B-B14F-4D97-AF65-F5344CB8AC3E}">
        <p14:creationId xmlns:p14="http://schemas.microsoft.com/office/powerpoint/2010/main" val="40563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Really Happens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3505200"/>
            <a:ext cx="8458200" cy="2590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“Both problem analysis and product description run in parallel and iteratively throughout the requirements engineering process”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AF9-38E5-4E37-8DE6-6CF0E63B1AC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438400" y="217805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kept in mind that :</a:t>
            </a:r>
          </a:p>
        </p:txBody>
      </p:sp>
    </p:spTree>
    <p:extLst>
      <p:ext uri="{BB962C8B-B14F-4D97-AF65-F5344CB8AC3E}">
        <p14:creationId xmlns:p14="http://schemas.microsoft.com/office/powerpoint/2010/main" val="19371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Requirements Engineering Process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573-0360-4072-8DC3-DBF9330D2A1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558344" y="2927843"/>
            <a:ext cx="8409904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The process(</a:t>
            </a:r>
            <a:r>
              <a:rPr lang="en-US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es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) involved in </a:t>
            </a:r>
          </a:p>
          <a:p>
            <a:pPr algn="ctr"/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developing  system requirements is </a:t>
            </a:r>
          </a:p>
          <a:p>
            <a:pPr algn="ctr"/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collectively known as </a:t>
            </a:r>
            <a:r>
              <a:rPr lang="en-US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Requirements 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</a:rPr>
              <a:t>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19456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426" y="675412"/>
            <a:ext cx="9613861" cy="1080938"/>
          </a:xfrm>
        </p:spPr>
        <p:txBody>
          <a:bodyPr/>
          <a:lstStyle/>
          <a:p>
            <a:r>
              <a:rPr lang="en-US" altLang="en-US" sz="4000" dirty="0"/>
              <a:t>Requirements Engineering Activities</a:t>
            </a:r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D5F-A133-47D8-AF6F-52C2223C1A7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3048000" y="34290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4800600" y="34290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6553200" y="34290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8305800" y="34290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3657600" y="2590800"/>
            <a:ext cx="5257800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3657600" y="2590800"/>
            <a:ext cx="0" cy="838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7162800" y="2590800"/>
            <a:ext cx="0" cy="838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8915400" y="2590800"/>
            <a:ext cx="0" cy="838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040064" y="3605214"/>
            <a:ext cx="134985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Elicitation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4779964" y="3505201"/>
            <a:ext cx="134985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6532564" y="3609976"/>
            <a:ext cx="134985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8305801" y="3609976"/>
            <a:ext cx="134985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V="1">
            <a:off x="3657600" y="4343400"/>
            <a:ext cx="0" cy="457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2438400" y="4800600"/>
            <a:ext cx="2286000" cy="137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428876" y="4765675"/>
            <a:ext cx="2284413" cy="13144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Needs,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Information,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Regulations,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Standards, Etc.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019800" y="4800600"/>
            <a:ext cx="2286000" cy="137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7162800" y="4343400"/>
            <a:ext cx="0" cy="4572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6553201" y="5210176"/>
            <a:ext cx="134985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8305800" y="5638800"/>
            <a:ext cx="1600200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8305800" y="5257800"/>
            <a:ext cx="609600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8915400" y="4343400"/>
            <a:ext cx="0" cy="9144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9047164" y="5029201"/>
            <a:ext cx="134985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Agreed</a:t>
            </a:r>
          </a:p>
          <a:p>
            <a:pPr algn="ctr" eaLnBrk="1" hangingPunct="1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4343400" y="3886200"/>
            <a:ext cx="457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6096000" y="3886200"/>
            <a:ext cx="457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7848600" y="3886200"/>
            <a:ext cx="4572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5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 altLang="en-US"/>
              <a:t>Requirements Elicitation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819400"/>
            <a:ext cx="11026575" cy="3733800"/>
          </a:xfrm>
          <a:noFill/>
          <a:ln/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system requirements through consultation with stakeholders, from system documents, domain knowledge, and market studies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acquisition or requirements discovery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ED6E-F6B9-4AEE-B34C-100B13E550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412125" y="2011364"/>
            <a:ext cx="9925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activity is performed by </a:t>
            </a:r>
          </a:p>
        </p:txBody>
      </p:sp>
    </p:spTree>
    <p:extLst>
      <p:ext uri="{BB962C8B-B14F-4D97-AF65-F5344CB8AC3E}">
        <p14:creationId xmlns:p14="http://schemas.microsoft.com/office/powerpoint/2010/main" val="11345555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Analysis and Negotiation - 1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3124200"/>
            <a:ext cx="11103848" cy="3352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relationships among various customer requirements and shaping those relationships to achieve a successful result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Negotiations among different stakeholders and requirements engineers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916-2AE8-48D5-9A81-00C084B2A0E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43467" y="2046982"/>
            <a:ext cx="9850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negotiation activity is </a:t>
            </a:r>
          </a:p>
          <a:p>
            <a:pPr algn="l"/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</a:t>
            </a:r>
          </a:p>
        </p:txBody>
      </p:sp>
    </p:spTree>
    <p:extLst>
      <p:ext uri="{BB962C8B-B14F-4D97-AF65-F5344CB8AC3E}">
        <p14:creationId xmlns:p14="http://schemas.microsoft.com/office/powerpoint/2010/main" val="241719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Analysis and Negotiation - 2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and inconsistent information needs to be tackled here</a:t>
            </a: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analysis and negotiation needs to be done on account of budgetary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BC35-6B48-41F5-8905-478E9336020E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10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Specification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50006" y="2667000"/>
            <a:ext cx="11033600" cy="32766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tangible model of requirements using natural language and diagrams</a:t>
            </a: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representation of requirements that can be assessed for correctness, completeness, and consistency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C7EC-3CAB-4554-8A16-D9707F4E963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0321" y="1960864"/>
            <a:ext cx="851289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 includes </a:t>
            </a:r>
          </a:p>
        </p:txBody>
      </p:sp>
    </p:spTree>
    <p:extLst>
      <p:ext uri="{BB962C8B-B14F-4D97-AF65-F5344CB8AC3E}">
        <p14:creationId xmlns:p14="http://schemas.microsoft.com/office/powerpoint/2010/main" val="100530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Document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0322" y="2421229"/>
            <a:ext cx="11065210" cy="2678806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descriptions of the required software system in form of requirements is captured in the requirements document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designers, developers and testers are the primary users of the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126-05C8-4159-991B-64F56F59A82E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19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Validation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0949302" cy="3599316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reviewing the requirements model for consistency and completeness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intended to detect problems in the requirements document, before they are used as a basis for the system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C8A-588B-4AC2-B425-68CBF2FE8E1F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65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Management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60419" y="2410495"/>
            <a:ext cx="10972426" cy="3346361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it is not shown as a separate activity in RE Process, it is performed through out the requirements engineering activities.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asks to identify, control and track requirements and the changes that will be made to them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D374-2A1D-45BF-8E61-170C4F580B96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71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39" y="843201"/>
            <a:ext cx="9613861" cy="1039082"/>
          </a:xfrm>
        </p:spPr>
        <p:txBody>
          <a:bodyPr/>
          <a:lstStyle/>
          <a:p>
            <a:r>
              <a:rPr lang="en-US" altLang="en-US" dirty="0"/>
              <a:t>RE Process - Inputs and Outputs</a:t>
            </a:r>
          </a:p>
        </p:txBody>
      </p:sp>
      <p:sp>
        <p:nvSpPr>
          <p:cNvPr id="3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58F7-CE19-4D57-B7A5-9EC3A9D1382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4648200" y="3081269"/>
            <a:ext cx="2819400" cy="2743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057400" y="23954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057400" y="32336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057400" y="40718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057400" y="49100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057400" y="57482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8534400" y="32336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534400" y="40718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8534400" y="4910069"/>
            <a:ext cx="1524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581400" y="43766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3581400" y="52910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581400" y="36146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7467600" y="43766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7467600" y="52910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7467600" y="361466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3581400" y="2700269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581400" y="6129269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5334000" y="270026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5334000" y="582446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4691063" y="3960745"/>
            <a:ext cx="2682016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190750" y="2331970"/>
            <a:ext cx="116788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2209800" y="3309870"/>
            <a:ext cx="1177438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2133601" y="4148070"/>
            <a:ext cx="1395413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</a:p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271714" y="5106919"/>
            <a:ext cx="1157287" cy="3365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2257425" y="5776845"/>
            <a:ext cx="1167884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8696325" y="4148070"/>
            <a:ext cx="1227138" cy="5810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8677275" y="3309870"/>
            <a:ext cx="1260281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Agreed</a:t>
            </a:r>
          </a:p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8907464" y="4938645"/>
            <a:ext cx="793807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19989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– Inputs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includes: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information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functionality of systems to be replaced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other systems, which interact with the system being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8927-2898-4FFF-A9FE-601E41AEF4D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– Inputs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needs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what system stakeholders need from the system to support their work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standards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used in an organization regarding system development practice, quality management,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64EC-A7C4-49C5-A731-63EFB99FBA2E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9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– Inputs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regulations such as health and safety regulations, which apply to the system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information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about the application domain of the system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A04F-6951-468B-83B4-9E7E318DDEA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4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Process – Outputs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2"/>
            <a:ext cx="11026575" cy="392225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</a:t>
            </a:r>
          </a:p>
          <a:p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Agreed requirements</a:t>
            </a:r>
          </a:p>
          <a:p>
            <a:pPr lvl="1"/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the system requirements, which is understandable by stakeholders and which has been agreed by 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pPr lvl="1"/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more detailed specification of the system, which may be produced in some cases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models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models such as a data-flow model, an object model, a process model, etc., which describes the system from different perspectives</a:t>
            </a:r>
          </a:p>
          <a:p>
            <a:endParaRPr lang="en-US" altLang="en-US" dirty="0"/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1208-C8E2-40F7-99C7-9A7C78287E2E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72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 Process Variability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0884907" cy="3599316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processes  vary radically from one organization to another, and even within an organization in different projects</a:t>
            </a:r>
          </a:p>
          <a:p>
            <a:pPr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process rely heavily on the experience of the people, while systematic processes are based on application of some analysis methodology , but they still require human judgment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E883-24AF-4989-9AA0-95DF317E9FE8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307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Variability Factors - 1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3124200"/>
            <a:ext cx="77724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maturity</a:t>
            </a:r>
          </a:p>
          <a:p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Disciplinary involvement</a:t>
            </a:r>
          </a:p>
          <a:p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culture</a:t>
            </a:r>
          </a:p>
          <a:p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11A9-6DC1-4ED0-A296-DEF8C6AEE7A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991673" y="2046982"/>
            <a:ext cx="102000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factors which count towards the variability of the Requirements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16763167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</TotalTime>
  <Words>968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Sylfaen</vt:lpstr>
      <vt:lpstr>Times New Roman</vt:lpstr>
      <vt:lpstr>Berlin</vt:lpstr>
      <vt:lpstr>Requirements Engineering Process – 1</vt:lpstr>
      <vt:lpstr>Requirements Engineering Process</vt:lpstr>
      <vt:lpstr>RE Process - Inputs and Outputs</vt:lpstr>
      <vt:lpstr>RE Process – Inputs</vt:lpstr>
      <vt:lpstr>RE Process – Inputs</vt:lpstr>
      <vt:lpstr>RE Process – Inputs</vt:lpstr>
      <vt:lpstr>RE Process – Outputs</vt:lpstr>
      <vt:lpstr>RE Process Variability</vt:lpstr>
      <vt:lpstr>Variability Factors - 1</vt:lpstr>
      <vt:lpstr>Variability Factors - 2</vt:lpstr>
      <vt:lpstr>Variability Factors - 3</vt:lpstr>
      <vt:lpstr>RE Process - 1</vt:lpstr>
      <vt:lpstr>RE Process - 2</vt:lpstr>
      <vt:lpstr>RE Process - 3</vt:lpstr>
      <vt:lpstr>Two Main Tasks of RE</vt:lpstr>
      <vt:lpstr>Problem Analysis - 1</vt:lpstr>
      <vt:lpstr>Problem Analysis - 2</vt:lpstr>
      <vt:lpstr>Product Description</vt:lpstr>
      <vt:lpstr>What Really Happens</vt:lpstr>
      <vt:lpstr>Requirements Engineering Activities</vt:lpstr>
      <vt:lpstr>Requirements Elicitation</vt:lpstr>
      <vt:lpstr>Requirements Analysis and Negotiation - 1</vt:lpstr>
      <vt:lpstr>Requirements Analysis and Negotiation - 2</vt:lpstr>
      <vt:lpstr>Requirements Specification</vt:lpstr>
      <vt:lpstr>Requirements Document</vt:lpstr>
      <vt:lpstr>Requirements Validation</vt:lpstr>
      <vt:lpstr>Requirements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 – 1</dc:title>
  <dcterms:created xsi:type="dcterms:W3CDTF">2018-08-29T05:23:43Z</dcterms:created>
  <dcterms:modified xsi:type="dcterms:W3CDTF">2018-08-29T05:35:33Z</dcterms:modified>
</cp:coreProperties>
</file>