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C6B877-32E2-4634-AFCF-7AEA4253EA33}"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271752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6B877-32E2-4634-AFCF-7AEA4253EA33}"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41969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6B877-32E2-4634-AFCF-7AEA4253EA33}"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3821693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6B877-32E2-4634-AFCF-7AEA4253EA33}"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6B9892D-08A5-412C-A089-8C772329032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33465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6B877-32E2-4634-AFCF-7AEA4253EA33}"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2640781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CC6B877-32E2-4634-AFCF-7AEA4253EA33}"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435147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CC6B877-32E2-4634-AFCF-7AEA4253EA33}"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3579527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6B877-32E2-4634-AFCF-7AEA4253EA33}"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1256674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CC6B877-32E2-4634-AFCF-7AEA4253EA33}" type="datetimeFigureOut">
              <a:rPr lang="en-US" smtClean="0"/>
              <a:t>1/28/2018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6B9892D-08A5-412C-A089-8C772329032C}" type="slidenum">
              <a:rPr lang="en-US" smtClean="0"/>
              <a:t>‹#›</a:t>
            </a:fld>
            <a:endParaRPr lang="en-US"/>
          </a:p>
        </p:txBody>
      </p:sp>
    </p:spTree>
    <p:extLst>
      <p:ext uri="{BB962C8B-B14F-4D97-AF65-F5344CB8AC3E}">
        <p14:creationId xmlns:p14="http://schemas.microsoft.com/office/powerpoint/2010/main" val="421499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C6B877-32E2-4634-AFCF-7AEA4253EA33}"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73620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C6B877-32E2-4634-AFCF-7AEA4253EA33}"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322664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C6B877-32E2-4634-AFCF-7AEA4253EA33}"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138189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C6B877-32E2-4634-AFCF-7AEA4253EA33}"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289085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C6B877-32E2-4634-AFCF-7AEA4253EA33}"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3507545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CC6B877-32E2-4634-AFCF-7AEA4253EA33}"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316703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6B877-32E2-4634-AFCF-7AEA4253EA33}"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298505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C6B877-32E2-4634-AFCF-7AEA4253EA33}"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9892D-08A5-412C-A089-8C772329032C}" type="slidenum">
              <a:rPr lang="en-US" smtClean="0"/>
              <a:t>‹#›</a:t>
            </a:fld>
            <a:endParaRPr lang="en-US"/>
          </a:p>
        </p:txBody>
      </p:sp>
    </p:spTree>
    <p:extLst>
      <p:ext uri="{BB962C8B-B14F-4D97-AF65-F5344CB8AC3E}">
        <p14:creationId xmlns:p14="http://schemas.microsoft.com/office/powerpoint/2010/main" val="50683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C6B877-32E2-4634-AFCF-7AEA4253EA33}" type="datetimeFigureOut">
              <a:rPr lang="en-US" smtClean="0"/>
              <a:t>1/28/2018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6B9892D-08A5-412C-A089-8C772329032C}" type="slidenum">
              <a:rPr lang="en-US" smtClean="0"/>
              <a:t>‹#›</a:t>
            </a:fld>
            <a:endParaRPr lang="en-US"/>
          </a:p>
        </p:txBody>
      </p:sp>
    </p:spTree>
    <p:extLst>
      <p:ext uri="{BB962C8B-B14F-4D97-AF65-F5344CB8AC3E}">
        <p14:creationId xmlns:p14="http://schemas.microsoft.com/office/powerpoint/2010/main" val="1512538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acqnotes.com/acqNote/requirements-analysisrequirements" TargetMode="External"/><Relationship Id="rId2" Type="http://schemas.openxmlformats.org/officeDocument/2006/relationships/hyperlink" Target="http://acqnotes.com/acqNote/systems-engineering-process-overview"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acqnotes.com/acqNote/capability-development-tracking-and-management-tool-cdtm" TargetMode="External"/><Relationship Id="rId3" Type="http://schemas.openxmlformats.org/officeDocument/2006/relationships/hyperlink" Target="http://acqnotes.com/acqNote/concept-of-operations-conopsse" TargetMode="External"/><Relationship Id="rId7" Type="http://schemas.openxmlformats.org/officeDocument/2006/relationships/hyperlink" Target="http://acqnotes.com/acqNote/capability-production-documentrequirements" TargetMode="External"/><Relationship Id="rId2" Type="http://schemas.openxmlformats.org/officeDocument/2006/relationships/hyperlink" Target="http://acqnotes.com/acqnote/tasks/step-1-gather-develop-requirements" TargetMode="External"/><Relationship Id="rId1" Type="http://schemas.openxmlformats.org/officeDocument/2006/relationships/slideLayout" Target="../slideLayouts/slideLayout2.xml"/><Relationship Id="rId6" Type="http://schemas.openxmlformats.org/officeDocument/2006/relationships/hyperlink" Target="http://acqnotes.com/acqNote/capability-development-documentrequirements" TargetMode="External"/><Relationship Id="rId5" Type="http://schemas.openxmlformats.org/officeDocument/2006/relationships/hyperlink" Target="http://acqnotes.com/acqNote/initial-capabilities-documentrequirements" TargetMode="External"/><Relationship Id="rId4" Type="http://schemas.openxmlformats.org/officeDocument/2006/relationships/hyperlink" Target="http://acqnotes.com/acqnote/tasks/step-2-write-document-requiremen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acqnotes.com/acqNote/requirements-tracing" TargetMode="External"/><Relationship Id="rId7" Type="http://schemas.openxmlformats.org/officeDocument/2006/relationships/hyperlink" Target="http://acqnotes.com/acqNote/weapon-system-specifications" TargetMode="External"/><Relationship Id="rId2" Type="http://schemas.openxmlformats.org/officeDocument/2006/relationships/hyperlink" Target="http://acqnotes.com/acqnote/tasks/step-3-check-completeness" TargetMode="External"/><Relationship Id="rId1" Type="http://schemas.openxmlformats.org/officeDocument/2006/relationships/slideLayout" Target="../slideLayouts/slideLayout2.xml"/><Relationship Id="rId6" Type="http://schemas.openxmlformats.org/officeDocument/2006/relationships/hyperlink" Target="http://acqnotes.com/acqNote/systems-engineering-process-overview" TargetMode="External"/><Relationship Id="rId5" Type="http://schemas.openxmlformats.org/officeDocument/2006/relationships/hyperlink" Target="http://acqnotes.com/acqNote/requirements-analysis" TargetMode="External"/><Relationship Id="rId4" Type="http://schemas.openxmlformats.org/officeDocument/2006/relationships/hyperlink" Target="http://acqnotes.com/acqnote/tasks/step-4-analyze%2c-refine-decompose-requirement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acqnotes.com/acqnote/tasks/step-6-manage-requirementsrequirements" TargetMode="External"/><Relationship Id="rId2" Type="http://schemas.openxmlformats.org/officeDocument/2006/relationships/hyperlink" Target="http://acqnotes.com/acqnote/tasks/step-5-verify-validate-requirements" TargetMode="External"/><Relationship Id="rId1" Type="http://schemas.openxmlformats.org/officeDocument/2006/relationships/slideLayout" Target="../slideLayouts/slideLayout2.xml"/><Relationship Id="rId4" Type="http://schemas.openxmlformats.org/officeDocument/2006/relationships/hyperlink" Target="http://acqnotes.com/acqNote/configuration-managementprogram-manage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6966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VolBank</a:t>
            </a:r>
            <a:r>
              <a:rPr lang="en-US" dirty="0"/>
              <a:t>: Conceptual Modelling</a:t>
            </a:r>
          </a:p>
        </p:txBody>
      </p:sp>
      <p:sp>
        <p:nvSpPr>
          <p:cNvPr id="3" name="Content Placeholder 2"/>
          <p:cNvSpPr>
            <a:spLocks noGrp="1"/>
          </p:cNvSpPr>
          <p:nvPr>
            <p:ph idx="1"/>
          </p:nvPr>
        </p:nvSpPr>
        <p:spPr>
          <a:xfrm>
            <a:off x="680322" y="2336873"/>
            <a:ext cx="5478432" cy="3599316"/>
          </a:xfrm>
        </p:spPr>
        <p:txBody>
          <a:bodyPr/>
          <a:lstStyle/>
          <a:p>
            <a:pPr algn="just"/>
            <a:r>
              <a:rPr lang="en-US" dirty="0"/>
              <a:t>Begin to identify classes of object and their associations: </a:t>
            </a:r>
          </a:p>
          <a:p>
            <a:pPr lvl="1" algn="just"/>
            <a:r>
              <a:rPr lang="en-US" dirty="0" smtClean="0"/>
              <a:t>volunteer</a:t>
            </a:r>
            <a:r>
              <a:rPr lang="en-US" dirty="0"/>
              <a:t>, contact details, match, skills, </a:t>
            </a:r>
            <a:r>
              <a:rPr lang="en-US" dirty="0" smtClean="0"/>
              <a:t>organization, </a:t>
            </a:r>
            <a:r>
              <a:rPr lang="en-US" dirty="0"/>
              <a:t>needs, etc. </a:t>
            </a:r>
          </a:p>
          <a:p>
            <a:pPr algn="just"/>
            <a:r>
              <a:rPr lang="en-US" dirty="0" smtClean="0"/>
              <a:t>Start </a:t>
            </a:r>
            <a:r>
              <a:rPr lang="en-US" dirty="0"/>
              <a:t>to consider some high level model of the overall workflow for the process using modelling tools. </a:t>
            </a:r>
          </a:p>
        </p:txBody>
      </p:sp>
      <p:pic>
        <p:nvPicPr>
          <p:cNvPr id="4" name="Content Placeholder 3"/>
          <p:cNvPicPr>
            <a:picLocks noChangeAspect="1"/>
          </p:cNvPicPr>
          <p:nvPr/>
        </p:nvPicPr>
        <p:blipFill rotWithShape="1">
          <a:blip r:embed="rId2"/>
          <a:srcRect l="48925" t="19139" r="21245" b="12110"/>
          <a:stretch/>
        </p:blipFill>
        <p:spPr>
          <a:xfrm>
            <a:off x="6387488" y="1963271"/>
            <a:ext cx="5163536" cy="4894729"/>
          </a:xfrm>
          <a:prstGeom prst="rect">
            <a:avLst/>
          </a:prstGeom>
        </p:spPr>
      </p:pic>
    </p:spTree>
    <p:extLst>
      <p:ext uri="{BB962C8B-B14F-4D97-AF65-F5344CB8AC3E}">
        <p14:creationId xmlns:p14="http://schemas.microsoft.com/office/powerpoint/2010/main" val="381123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VolBank</a:t>
            </a:r>
            <a:r>
              <a:rPr lang="en-US" dirty="0"/>
              <a:t>: Negotiation</a:t>
            </a:r>
          </a:p>
        </p:txBody>
      </p:sp>
      <p:sp>
        <p:nvSpPr>
          <p:cNvPr id="5" name="Content Placeholder 4"/>
          <p:cNvSpPr>
            <a:spLocks noGrp="1"/>
          </p:cNvSpPr>
          <p:nvPr>
            <p:ph idx="1"/>
          </p:nvPr>
        </p:nvSpPr>
        <p:spPr/>
        <p:txBody>
          <a:bodyPr/>
          <a:lstStyle/>
          <a:p>
            <a:r>
              <a:rPr lang="en-US" dirty="0"/>
              <a:t>Safety and Privacy requirements may be inconsistent </a:t>
            </a:r>
          </a:p>
          <a:p>
            <a:pPr lvl="1"/>
            <a:r>
              <a:rPr lang="en-US" dirty="0" smtClean="0"/>
              <a:t>need </a:t>
            </a:r>
            <a:r>
              <a:rPr lang="en-US" dirty="0"/>
              <a:t>to modify one or </a:t>
            </a:r>
            <a:r>
              <a:rPr lang="en-US" dirty="0" smtClean="0"/>
              <a:t>both</a:t>
            </a:r>
          </a:p>
          <a:p>
            <a:pPr lvl="1"/>
            <a:r>
              <a:rPr lang="en-US" b="1" dirty="0" smtClean="0"/>
              <a:t>Privacy</a:t>
            </a:r>
            <a:r>
              <a:rPr lang="en-US" b="1" dirty="0"/>
              <a:t>: </a:t>
            </a:r>
            <a:r>
              <a:rPr lang="en-US" dirty="0"/>
              <a:t>only </a:t>
            </a:r>
            <a:r>
              <a:rPr lang="en-US" dirty="0" smtClean="0"/>
              <a:t>authorized </a:t>
            </a:r>
            <a:r>
              <a:rPr lang="en-US" dirty="0"/>
              <a:t>releases for safety checks will be permitted and there is a procedure for feeding back to the individual if a check fails. </a:t>
            </a:r>
          </a:p>
          <a:p>
            <a:r>
              <a:rPr lang="en-US" dirty="0" smtClean="0"/>
              <a:t>Some </a:t>
            </a:r>
            <a:r>
              <a:rPr lang="en-US" dirty="0"/>
              <a:t>requirements may be achievable but only at great effort – attempt to </a:t>
            </a:r>
            <a:r>
              <a:rPr lang="en-US" dirty="0" smtClean="0"/>
              <a:t>downscale</a:t>
            </a:r>
          </a:p>
          <a:p>
            <a:pPr lvl="1"/>
            <a:r>
              <a:rPr lang="en-US" dirty="0" smtClean="0"/>
              <a:t> </a:t>
            </a:r>
            <a:r>
              <a:rPr lang="en-US" dirty="0"/>
              <a:t>it may be too much effort to implement a fault reporting system in the first release of the system</a:t>
            </a:r>
          </a:p>
        </p:txBody>
      </p:sp>
    </p:spTree>
    <p:extLst>
      <p:ext uri="{BB962C8B-B14F-4D97-AF65-F5344CB8AC3E}">
        <p14:creationId xmlns:p14="http://schemas.microsoft.com/office/powerpoint/2010/main" val="2692489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Activities</a:t>
            </a:r>
          </a:p>
        </p:txBody>
      </p:sp>
      <p:sp>
        <p:nvSpPr>
          <p:cNvPr id="3" name="Content Placeholder 2"/>
          <p:cNvSpPr>
            <a:spLocks noGrp="1"/>
          </p:cNvSpPr>
          <p:nvPr>
            <p:ph idx="1"/>
          </p:nvPr>
        </p:nvSpPr>
        <p:spPr/>
        <p:txBody>
          <a:bodyPr>
            <a:normAutofit/>
          </a:bodyPr>
          <a:lstStyle/>
          <a:p>
            <a:pPr marL="0" indent="0">
              <a:buNone/>
            </a:pPr>
            <a:r>
              <a:rPr lang="en-US" b="1" dirty="0" smtClean="0"/>
              <a:t>Constructing </a:t>
            </a:r>
            <a:r>
              <a:rPr lang="en-US" b="1" dirty="0"/>
              <a:t>specifications </a:t>
            </a:r>
          </a:p>
          <a:p>
            <a:pPr lvl="1"/>
            <a:r>
              <a:rPr lang="en-US" dirty="0" smtClean="0"/>
              <a:t>System </a:t>
            </a:r>
            <a:r>
              <a:rPr lang="en-US" dirty="0"/>
              <a:t>requirements definition: customer facing, at system level </a:t>
            </a:r>
          </a:p>
          <a:p>
            <a:pPr lvl="1"/>
            <a:r>
              <a:rPr lang="en-US" dirty="0" smtClean="0"/>
              <a:t>Software </a:t>
            </a:r>
            <a:r>
              <a:rPr lang="en-US" dirty="0"/>
              <a:t>Requirements Specification: developer facing, at software level. </a:t>
            </a:r>
          </a:p>
          <a:p>
            <a:pPr marL="0" indent="0">
              <a:buNone/>
            </a:pPr>
            <a:r>
              <a:rPr lang="en-US" b="1" dirty="0" smtClean="0"/>
              <a:t>Requirements </a:t>
            </a:r>
            <a:r>
              <a:rPr lang="en-US" b="1" dirty="0"/>
              <a:t>validation </a:t>
            </a:r>
          </a:p>
          <a:p>
            <a:pPr lvl="1"/>
            <a:r>
              <a:rPr lang="en-US" dirty="0" smtClean="0"/>
              <a:t>key </a:t>
            </a:r>
            <a:r>
              <a:rPr lang="en-US" dirty="0"/>
              <a:t>activity aim to get as much as possible </a:t>
            </a:r>
          </a:p>
          <a:p>
            <a:pPr lvl="1"/>
            <a:r>
              <a:rPr lang="en-US" dirty="0" smtClean="0"/>
              <a:t>define </a:t>
            </a:r>
            <a:r>
              <a:rPr lang="en-US" dirty="0"/>
              <a:t>the acceptance test with stakeholders. </a:t>
            </a:r>
            <a:endParaRPr lang="en-US" dirty="0" smtClean="0"/>
          </a:p>
          <a:p>
            <a:pPr marL="0" indent="0">
              <a:buNone/>
            </a:pPr>
            <a:r>
              <a:rPr lang="en-US" b="1" dirty="0" smtClean="0"/>
              <a:t>Requirements Management </a:t>
            </a:r>
            <a:endParaRPr lang="en-US" dirty="0" smtClean="0"/>
          </a:p>
          <a:p>
            <a:pPr lvl="1"/>
            <a:r>
              <a:rPr lang="en-US" dirty="0" smtClean="0"/>
              <a:t>requirements </a:t>
            </a:r>
            <a:r>
              <a:rPr lang="en-US" dirty="0"/>
              <a:t>change because the environment changes and there is a need to evolve, need tools to manage the collection and maintain traceability.</a:t>
            </a:r>
          </a:p>
        </p:txBody>
      </p:sp>
    </p:spTree>
    <p:extLst>
      <p:ext uri="{BB962C8B-B14F-4D97-AF65-F5344CB8AC3E}">
        <p14:creationId xmlns:p14="http://schemas.microsoft.com/office/powerpoint/2010/main" val="293516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Development</a:t>
            </a:r>
            <a:endParaRPr lang="en-US" dirty="0"/>
          </a:p>
        </p:txBody>
      </p:sp>
      <p:sp>
        <p:nvSpPr>
          <p:cNvPr id="3" name="Content Placeholder 2"/>
          <p:cNvSpPr>
            <a:spLocks noGrp="1"/>
          </p:cNvSpPr>
          <p:nvPr>
            <p:ph idx="1"/>
          </p:nvPr>
        </p:nvSpPr>
        <p:spPr>
          <a:xfrm>
            <a:off x="680321" y="2336872"/>
            <a:ext cx="11099303" cy="3862221"/>
          </a:xfrm>
        </p:spPr>
        <p:txBody>
          <a:bodyPr>
            <a:normAutofit/>
          </a:bodyPr>
          <a:lstStyle/>
          <a:p>
            <a:pPr marL="0" indent="0" algn="just">
              <a:buNone/>
            </a:pPr>
            <a:endParaRPr lang="en-US" b="1" dirty="0" smtClean="0"/>
          </a:p>
          <a:p>
            <a:pPr marL="0" indent="0" algn="ctr">
              <a:buNone/>
            </a:pPr>
            <a:r>
              <a:rPr lang="en-US" b="1" dirty="0" smtClean="0"/>
              <a:t>The </a:t>
            </a:r>
            <a:r>
              <a:rPr lang="en-US" b="1" dirty="0"/>
              <a:t>Requirements Development Process is a very comprehensive, iterative and recursive </a:t>
            </a:r>
            <a:r>
              <a:rPr lang="en-US" b="1" dirty="0" smtClean="0"/>
              <a:t>process</a:t>
            </a:r>
          </a:p>
          <a:p>
            <a:pPr marL="0" indent="0" algn="just">
              <a:buNone/>
            </a:pPr>
            <a:endParaRPr lang="en-US" b="1" dirty="0"/>
          </a:p>
          <a:p>
            <a:pPr marL="0" indent="0" algn="just">
              <a:buNone/>
            </a:pPr>
            <a:endParaRPr lang="en-US" dirty="0" smtClean="0"/>
          </a:p>
          <a:p>
            <a:pPr algn="just"/>
            <a:r>
              <a:rPr lang="en-US" dirty="0" smtClean="0"/>
              <a:t>Requirements Development fits </a:t>
            </a:r>
            <a:r>
              <a:rPr lang="en-US" dirty="0"/>
              <a:t>into Step One of the </a:t>
            </a:r>
            <a:r>
              <a:rPr lang="en-US" dirty="0">
                <a:hlinkClick r:id="rId2"/>
              </a:rPr>
              <a:t>Systems Engineering Process</a:t>
            </a:r>
            <a:r>
              <a:rPr lang="en-US" dirty="0"/>
              <a:t>: </a:t>
            </a:r>
            <a:r>
              <a:rPr lang="en-US" dirty="0">
                <a:hlinkClick r:id="rId3"/>
              </a:rPr>
              <a:t>Requirements Analysis</a:t>
            </a:r>
            <a:r>
              <a:rPr lang="en-US" dirty="0"/>
              <a:t>. There are six (6) basic requirements development steps and really don’t change depending on which model is used. All models are similar in their approach; they just depict them differently graphically</a:t>
            </a:r>
            <a:r>
              <a:rPr lang="en-US" dirty="0" smtClean="0"/>
              <a:t>.</a:t>
            </a:r>
          </a:p>
        </p:txBody>
      </p:sp>
    </p:spTree>
    <p:extLst>
      <p:ext uri="{BB962C8B-B14F-4D97-AF65-F5344CB8AC3E}">
        <p14:creationId xmlns:p14="http://schemas.microsoft.com/office/powerpoint/2010/main" val="423476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1085855" cy="3794986"/>
          </a:xfrm>
        </p:spPr>
        <p:txBody>
          <a:bodyPr>
            <a:normAutofit fontScale="92500" lnSpcReduction="20000"/>
          </a:bodyPr>
          <a:lstStyle/>
          <a:p>
            <a:pPr algn="just"/>
            <a:r>
              <a:rPr lang="en-US" b="1" dirty="0"/>
              <a:t>Step 1: </a:t>
            </a:r>
            <a:endParaRPr lang="en-US" b="1" dirty="0" smtClean="0"/>
          </a:p>
          <a:p>
            <a:pPr marL="0" indent="0" algn="just">
              <a:buNone/>
            </a:pPr>
            <a:r>
              <a:rPr lang="en-US" dirty="0" smtClean="0">
                <a:hlinkClick r:id="rId2" tooltip="Step 1 Gather &amp; Develop Requirements"/>
              </a:rPr>
              <a:t>Develop </a:t>
            </a:r>
            <a:r>
              <a:rPr lang="en-US" dirty="0">
                <a:hlinkClick r:id="rId2" tooltip="Step 1 Gather &amp; Develop Requirements"/>
              </a:rPr>
              <a:t>Requirements</a:t>
            </a:r>
            <a:r>
              <a:rPr lang="en-US" dirty="0"/>
              <a:t/>
            </a:r>
            <a:br>
              <a:rPr lang="en-US" dirty="0"/>
            </a:br>
            <a:r>
              <a:rPr lang="en-US" dirty="0"/>
              <a:t>The first step is to gather, analyze and develop requirements from the </a:t>
            </a:r>
            <a:r>
              <a:rPr lang="en-US" dirty="0">
                <a:hlinkClick r:id="rId3"/>
              </a:rPr>
              <a:t>Concept of Operations (CONOPS)</a:t>
            </a:r>
            <a:r>
              <a:rPr lang="en-US" dirty="0"/>
              <a:t>, stakeholder needs, objectives and other external requirement. Once requirements are documented, they are prioritized, de-conflicted, and validated with the stakeholders.</a:t>
            </a:r>
          </a:p>
          <a:p>
            <a:pPr algn="just"/>
            <a:r>
              <a:rPr lang="en-US" b="1" dirty="0"/>
              <a:t>Step 2: </a:t>
            </a:r>
            <a:endParaRPr lang="en-US" b="1" dirty="0"/>
          </a:p>
          <a:p>
            <a:pPr marL="0" indent="0" algn="just">
              <a:buNone/>
            </a:pPr>
            <a:r>
              <a:rPr lang="en-US" dirty="0" smtClean="0">
                <a:hlinkClick r:id="rId4" tooltip="Step 2 Write &amp; Document Requirements"/>
              </a:rPr>
              <a:t>Write </a:t>
            </a:r>
            <a:r>
              <a:rPr lang="en-US" dirty="0">
                <a:hlinkClick r:id="rId4" tooltip="Step 2 Write &amp; Document Requirements"/>
              </a:rPr>
              <a:t>and Document Requirements</a:t>
            </a:r>
            <a:r>
              <a:rPr lang="en-US" b="1" dirty="0"/>
              <a:t> </a:t>
            </a:r>
            <a:r>
              <a:rPr lang="en-US" dirty="0"/>
              <a:t/>
            </a:r>
            <a:br>
              <a:rPr lang="en-US" dirty="0"/>
            </a:br>
            <a:r>
              <a:rPr lang="en-US" dirty="0"/>
              <a:t>The second step focuses on writing down the functional and performance requirements into the appropriate requirements </a:t>
            </a:r>
            <a:r>
              <a:rPr lang="en-US" dirty="0" err="1"/>
              <a:t>documents;</a:t>
            </a:r>
            <a:r>
              <a:rPr lang="en-US" dirty="0" err="1">
                <a:hlinkClick r:id="rId5"/>
              </a:rPr>
              <a:t>Initial</a:t>
            </a:r>
            <a:r>
              <a:rPr lang="en-US" dirty="0">
                <a:hlinkClick r:id="rId5"/>
              </a:rPr>
              <a:t> Capabilities Document (ICD)</a:t>
            </a:r>
            <a:r>
              <a:rPr lang="en-US" dirty="0"/>
              <a:t>, </a:t>
            </a:r>
            <a:r>
              <a:rPr lang="en-US" dirty="0">
                <a:hlinkClick r:id="rId6"/>
              </a:rPr>
              <a:t>Capability Development Document (CDD)</a:t>
            </a:r>
            <a:r>
              <a:rPr lang="en-US" dirty="0"/>
              <a:t>, and </a:t>
            </a:r>
            <a:r>
              <a:rPr lang="en-US" dirty="0">
                <a:hlinkClick r:id="rId7"/>
              </a:rPr>
              <a:t>Capability Production Document (CPD)</a:t>
            </a:r>
            <a:r>
              <a:rPr lang="en-US" dirty="0"/>
              <a:t>. Requirements must be documented in order to establish a requirements baseline to start building a system and manage any changes. Requirements can be developed using the </a:t>
            </a:r>
            <a:r>
              <a:rPr lang="en-US" dirty="0">
                <a:hlinkClick r:id="rId8"/>
              </a:rPr>
              <a:t>Capability Development Tracking and Manager (CDTM)</a:t>
            </a:r>
            <a:r>
              <a:rPr lang="en-US" dirty="0"/>
              <a:t> tool for DoD programs.</a:t>
            </a:r>
          </a:p>
        </p:txBody>
      </p:sp>
    </p:spTree>
    <p:extLst>
      <p:ext uri="{BB962C8B-B14F-4D97-AF65-F5344CB8AC3E}">
        <p14:creationId xmlns:p14="http://schemas.microsoft.com/office/powerpoint/2010/main" val="1819020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1153091" cy="3794986"/>
          </a:xfrm>
        </p:spPr>
        <p:txBody>
          <a:bodyPr>
            <a:normAutofit fontScale="92500" lnSpcReduction="20000"/>
          </a:bodyPr>
          <a:lstStyle/>
          <a:p>
            <a:pPr algn="just"/>
            <a:r>
              <a:rPr lang="en-US" b="1" dirty="0"/>
              <a:t>Step 3: </a:t>
            </a:r>
            <a:endParaRPr lang="en-US" b="1" dirty="0" smtClean="0"/>
          </a:p>
          <a:p>
            <a:pPr marL="0" indent="0" algn="just">
              <a:buNone/>
            </a:pPr>
            <a:r>
              <a:rPr lang="en-US" dirty="0" err="1" smtClean="0">
                <a:hlinkClick r:id="rId2" tooltip="Step 3 Check Completeness"/>
              </a:rPr>
              <a:t>CheckCompleteness</a:t>
            </a:r>
            <a:r>
              <a:rPr lang="en-US" dirty="0"/>
              <a:t> </a:t>
            </a:r>
            <a:br>
              <a:rPr lang="en-US" dirty="0"/>
            </a:br>
            <a:r>
              <a:rPr lang="en-US" dirty="0"/>
              <a:t>The third step is to check that a complete set of requirements have been developed and documented that defines all system functions that are needed to satisfy the stakeholder needs with their associated performance, environmental, and other non-functional requirements. </a:t>
            </a:r>
            <a:r>
              <a:rPr lang="en-US" dirty="0">
                <a:hlinkClick r:id="rId3"/>
              </a:rPr>
              <a:t>Requirement Tracing </a:t>
            </a:r>
            <a:r>
              <a:rPr lang="en-US" dirty="0"/>
              <a:t>is a big tool in this step.</a:t>
            </a:r>
          </a:p>
          <a:p>
            <a:pPr algn="just"/>
            <a:r>
              <a:rPr lang="en-US" b="1" dirty="0"/>
              <a:t>Step 4: </a:t>
            </a:r>
            <a:endParaRPr lang="en-US" b="1" dirty="0" smtClean="0"/>
          </a:p>
          <a:p>
            <a:pPr marL="0" indent="0" algn="just">
              <a:buNone/>
            </a:pPr>
            <a:r>
              <a:rPr lang="en-US" dirty="0" err="1" smtClean="0">
                <a:hlinkClick r:id="rId4" tooltip="Step 4 Analyze%2C Refine &amp; Decompose Requirements"/>
              </a:rPr>
              <a:t>Analyze,Refine,andDecomposeRequirements</a:t>
            </a:r>
            <a:r>
              <a:rPr lang="en-US" b="1" dirty="0"/>
              <a:t> </a:t>
            </a:r>
            <a:r>
              <a:rPr lang="en-US" dirty="0"/>
              <a:t/>
            </a:r>
            <a:br>
              <a:rPr lang="en-US" dirty="0"/>
            </a:br>
            <a:r>
              <a:rPr lang="en-US" dirty="0">
                <a:hlinkClick r:id="rId5"/>
              </a:rPr>
              <a:t>Requirements Analysis</a:t>
            </a:r>
            <a:r>
              <a:rPr lang="en-US" dirty="0"/>
              <a:t> is the first major step in the </a:t>
            </a:r>
            <a:r>
              <a:rPr lang="en-US" dirty="0">
                <a:hlinkClick r:id="rId6"/>
              </a:rPr>
              <a:t>Systems Engineering Process</a:t>
            </a:r>
            <a:r>
              <a:rPr lang="en-US" dirty="0"/>
              <a:t>. This step examines each requirement to see if it meets the characteristics of a good requirement. Each requirement is then decomposed into a more refined set of requirements that are allocated to sub-systems and documented in the </a:t>
            </a:r>
            <a:r>
              <a:rPr lang="en-US" dirty="0">
                <a:hlinkClick r:id="rId7"/>
              </a:rPr>
              <a:t>Weapons System Specification (WSS)</a:t>
            </a:r>
            <a:r>
              <a:rPr lang="en-US" dirty="0"/>
              <a:t>. Newly derived requirements are expected to emerge from this process, which continues until all requirements are defined and analyzed.</a:t>
            </a:r>
          </a:p>
          <a:p>
            <a:pPr algn="just"/>
            <a:endParaRPr lang="en-US" dirty="0"/>
          </a:p>
        </p:txBody>
      </p:sp>
    </p:spTree>
    <p:extLst>
      <p:ext uri="{BB962C8B-B14F-4D97-AF65-F5344CB8AC3E}">
        <p14:creationId xmlns:p14="http://schemas.microsoft.com/office/powerpoint/2010/main" val="2535817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0321" y="2336873"/>
            <a:ext cx="11220326" cy="3969798"/>
          </a:xfrm>
        </p:spPr>
        <p:txBody>
          <a:bodyPr>
            <a:normAutofit/>
          </a:bodyPr>
          <a:lstStyle/>
          <a:p>
            <a:pPr algn="just"/>
            <a:r>
              <a:rPr lang="en-US" b="1" dirty="0"/>
              <a:t>Step 5: </a:t>
            </a:r>
            <a:endParaRPr lang="en-US" b="1" dirty="0" smtClean="0"/>
          </a:p>
          <a:p>
            <a:pPr marL="0" indent="0" algn="just">
              <a:buNone/>
            </a:pPr>
            <a:r>
              <a:rPr lang="en-US" dirty="0" err="1" smtClean="0">
                <a:hlinkClick r:id="rId2" tooltip="Step 5 Verify &amp; Validate Requirements"/>
              </a:rPr>
              <a:t>ValidateRequirements</a:t>
            </a:r>
            <a:r>
              <a:rPr lang="en-US" dirty="0"/>
              <a:t> </a:t>
            </a:r>
            <a:br>
              <a:rPr lang="en-US" dirty="0"/>
            </a:br>
            <a:r>
              <a:rPr lang="en-US" dirty="0"/>
              <a:t>In step five each requirement must be verified and validated to ensure that these are the correct requirements. This ensures that the requirements meet the overall objective of the system and all stakeholder needs.</a:t>
            </a:r>
          </a:p>
          <a:p>
            <a:pPr algn="just"/>
            <a:r>
              <a:rPr lang="en-US" b="1" dirty="0"/>
              <a:t>Step 6: </a:t>
            </a:r>
            <a:endParaRPr lang="en-US" b="1" dirty="0" smtClean="0"/>
          </a:p>
          <a:p>
            <a:pPr marL="0" indent="0" algn="just">
              <a:buNone/>
            </a:pPr>
            <a:r>
              <a:rPr lang="en-US" dirty="0" err="1" smtClean="0">
                <a:hlinkClick r:id="rId3" tooltip="Step 6 Manage Requirements(requirements)"/>
              </a:rPr>
              <a:t>ManageRequirements</a:t>
            </a:r>
            <a:r>
              <a:rPr lang="en-US" b="1" dirty="0"/>
              <a:t> </a:t>
            </a:r>
            <a:r>
              <a:rPr lang="en-US" dirty="0"/>
              <a:t/>
            </a:r>
            <a:br>
              <a:rPr lang="en-US" dirty="0"/>
            </a:br>
            <a:r>
              <a:rPr lang="en-US" dirty="0"/>
              <a:t>In step six the requirements have been accepted and a baseline is established by the stakeholders. Any changes to the requirements are controlled using a </a:t>
            </a:r>
            <a:r>
              <a:rPr lang="en-US" dirty="0">
                <a:hlinkClick r:id="rId4"/>
              </a:rPr>
              <a:t>Configuration Management</a:t>
            </a:r>
            <a:r>
              <a:rPr lang="en-US" dirty="0"/>
              <a:t> process.</a:t>
            </a:r>
          </a:p>
          <a:p>
            <a:pPr algn="just"/>
            <a:endParaRPr lang="en-US" dirty="0"/>
          </a:p>
        </p:txBody>
      </p:sp>
    </p:spTree>
    <p:extLst>
      <p:ext uri="{BB962C8B-B14F-4D97-AF65-F5344CB8AC3E}">
        <p14:creationId xmlns:p14="http://schemas.microsoft.com/office/powerpoint/2010/main" val="327853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Top Reasons for Not Doing Requirements</a:t>
            </a:r>
          </a:p>
        </p:txBody>
      </p:sp>
      <p:sp>
        <p:nvSpPr>
          <p:cNvPr id="3" name="Content Placeholder 2"/>
          <p:cNvSpPr>
            <a:spLocks noGrp="1"/>
          </p:cNvSpPr>
          <p:nvPr>
            <p:ph idx="1"/>
          </p:nvPr>
        </p:nvSpPr>
        <p:spPr>
          <a:xfrm>
            <a:off x="680321" y="2336872"/>
            <a:ext cx="11032067" cy="4238739"/>
          </a:xfrm>
        </p:spPr>
        <p:txBody>
          <a:bodyPr>
            <a:normAutofit fontScale="92500" lnSpcReduction="10000"/>
          </a:bodyPr>
          <a:lstStyle/>
          <a:p>
            <a:pPr algn="just"/>
            <a:r>
              <a:rPr lang="en-US" dirty="0" smtClean="0"/>
              <a:t>We </a:t>
            </a:r>
            <a:r>
              <a:rPr lang="en-US" dirty="0"/>
              <a:t>don't need requirements, we're using objects/java/web/... </a:t>
            </a:r>
          </a:p>
          <a:p>
            <a:pPr algn="just"/>
            <a:r>
              <a:rPr lang="en-US" dirty="0" smtClean="0"/>
              <a:t>The </a:t>
            </a:r>
            <a:r>
              <a:rPr lang="en-US" dirty="0"/>
              <a:t>users don't know what they want </a:t>
            </a:r>
          </a:p>
          <a:p>
            <a:pPr algn="just"/>
            <a:r>
              <a:rPr lang="en-US" dirty="0" smtClean="0"/>
              <a:t>We </a:t>
            </a:r>
            <a:r>
              <a:rPr lang="en-US" dirty="0"/>
              <a:t>already know what the users want </a:t>
            </a:r>
          </a:p>
          <a:p>
            <a:pPr algn="just"/>
            <a:r>
              <a:rPr lang="en-US" dirty="0" smtClean="0"/>
              <a:t>Who </a:t>
            </a:r>
            <a:r>
              <a:rPr lang="en-US" dirty="0"/>
              <a:t>cares what the users want? </a:t>
            </a:r>
          </a:p>
          <a:p>
            <a:pPr algn="just"/>
            <a:r>
              <a:rPr lang="en-US" dirty="0" smtClean="0"/>
              <a:t>We </a:t>
            </a:r>
            <a:r>
              <a:rPr lang="en-US" dirty="0"/>
              <a:t>don't have time to do requirements </a:t>
            </a:r>
          </a:p>
          <a:p>
            <a:pPr algn="just"/>
            <a:r>
              <a:rPr lang="en-US" dirty="0" smtClean="0"/>
              <a:t>It's </a:t>
            </a:r>
            <a:r>
              <a:rPr lang="en-US" dirty="0"/>
              <a:t>too hard to do requirements </a:t>
            </a:r>
          </a:p>
          <a:p>
            <a:pPr algn="just"/>
            <a:r>
              <a:rPr lang="en-US" dirty="0" smtClean="0"/>
              <a:t>My </a:t>
            </a:r>
            <a:r>
              <a:rPr lang="en-US" dirty="0"/>
              <a:t>boss frowns when I write requirements </a:t>
            </a:r>
          </a:p>
          <a:p>
            <a:pPr algn="just"/>
            <a:r>
              <a:rPr lang="en-US" dirty="0" smtClean="0"/>
              <a:t>The </a:t>
            </a:r>
            <a:r>
              <a:rPr lang="en-US" dirty="0"/>
              <a:t>problem is too complex to write requirements </a:t>
            </a:r>
          </a:p>
          <a:p>
            <a:pPr algn="just"/>
            <a:r>
              <a:rPr lang="en-US" dirty="0" smtClean="0"/>
              <a:t>It's </a:t>
            </a:r>
            <a:r>
              <a:rPr lang="en-US" dirty="0"/>
              <a:t>easier to change the system later than to do the requirements up front </a:t>
            </a:r>
          </a:p>
          <a:p>
            <a:pPr algn="just"/>
            <a:r>
              <a:rPr lang="en-US" dirty="0" smtClean="0"/>
              <a:t>We </a:t>
            </a:r>
            <a:r>
              <a:rPr lang="en-US" dirty="0"/>
              <a:t>have already started writing code, and we don't want to spoil it</a:t>
            </a:r>
          </a:p>
        </p:txBody>
      </p:sp>
    </p:spTree>
    <p:extLst>
      <p:ext uri="{BB962C8B-B14F-4D97-AF65-F5344CB8AC3E}">
        <p14:creationId xmlns:p14="http://schemas.microsoft.com/office/powerpoint/2010/main" val="81017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Requirements</a:t>
            </a:r>
          </a:p>
        </p:txBody>
      </p:sp>
      <p:sp>
        <p:nvSpPr>
          <p:cNvPr id="3" name="Content Placeholder 2"/>
          <p:cNvSpPr>
            <a:spLocks noGrp="1"/>
          </p:cNvSpPr>
          <p:nvPr>
            <p:ph idx="1"/>
          </p:nvPr>
        </p:nvSpPr>
        <p:spPr/>
        <p:txBody>
          <a:bodyPr>
            <a:normAutofit/>
          </a:bodyPr>
          <a:lstStyle/>
          <a:p>
            <a:pPr marL="0" indent="0">
              <a:buNone/>
            </a:pPr>
            <a:r>
              <a:rPr lang="en-US" dirty="0" smtClean="0"/>
              <a:t>Main </a:t>
            </a:r>
            <a:r>
              <a:rPr lang="en-US" dirty="0"/>
              <a:t>activities involved in Software Requirements engineering: </a:t>
            </a:r>
          </a:p>
          <a:p>
            <a:r>
              <a:rPr lang="en-US" b="1" dirty="0" smtClean="0"/>
              <a:t>Elicitation</a:t>
            </a:r>
            <a:r>
              <a:rPr lang="en-US" b="1" dirty="0"/>
              <a:t>: </a:t>
            </a:r>
            <a:r>
              <a:rPr lang="en-US" dirty="0"/>
              <a:t>Identify sources; Elicit requirements </a:t>
            </a:r>
          </a:p>
          <a:p>
            <a:r>
              <a:rPr lang="en-US" b="1" dirty="0" smtClean="0"/>
              <a:t>Analysis</a:t>
            </a:r>
            <a:r>
              <a:rPr lang="en-US" b="1" dirty="0"/>
              <a:t>: </a:t>
            </a:r>
            <a:r>
              <a:rPr lang="en-US" dirty="0"/>
              <a:t>Classify requirements; Model; Top-level architecture; Allocate requirements to components; Negotiate requirements </a:t>
            </a:r>
          </a:p>
          <a:p>
            <a:r>
              <a:rPr lang="en-US" b="1" dirty="0" smtClean="0"/>
              <a:t>Specification</a:t>
            </a:r>
            <a:r>
              <a:rPr lang="en-US" b="1" dirty="0"/>
              <a:t>: </a:t>
            </a:r>
            <a:r>
              <a:rPr lang="en-US" dirty="0"/>
              <a:t>Requirements Definition Doc; Software Requirements Specification; Document Standards; Document Quality </a:t>
            </a:r>
          </a:p>
          <a:p>
            <a:r>
              <a:rPr lang="en-US" b="1" dirty="0" smtClean="0"/>
              <a:t>Validation</a:t>
            </a:r>
            <a:r>
              <a:rPr lang="en-US" b="1" dirty="0"/>
              <a:t>: </a:t>
            </a:r>
            <a:r>
              <a:rPr lang="en-US" dirty="0"/>
              <a:t>Reviews; Prototypes; Modelling; Test definition </a:t>
            </a:r>
          </a:p>
          <a:p>
            <a:r>
              <a:rPr lang="en-US" b="1" dirty="0" smtClean="0"/>
              <a:t>Management</a:t>
            </a:r>
            <a:r>
              <a:rPr lang="en-US" b="1" dirty="0"/>
              <a:t>: </a:t>
            </a:r>
            <a:r>
              <a:rPr lang="en-US" dirty="0"/>
              <a:t>Traceability; Attributes; Change/Evolution</a:t>
            </a:r>
          </a:p>
        </p:txBody>
      </p:sp>
    </p:spTree>
    <p:extLst>
      <p:ext uri="{BB962C8B-B14F-4D97-AF65-F5344CB8AC3E}">
        <p14:creationId xmlns:p14="http://schemas.microsoft.com/office/powerpoint/2010/main" val="424396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dirty="0" smtClean="0"/>
              <a:t>Scenario based example of Requirements </a:t>
            </a:r>
            <a:r>
              <a:rPr lang="en-US" sz="3200" dirty="0"/>
              <a:t>management (RM</a:t>
            </a:r>
            <a:r>
              <a:rPr lang="en-US" sz="3200" dirty="0" smtClean="0"/>
              <a:t>)</a:t>
            </a:r>
            <a:r>
              <a:rPr lang="en-US" sz="3200" dirty="0"/>
              <a:t> Activities</a:t>
            </a:r>
          </a:p>
        </p:txBody>
      </p:sp>
      <p:sp>
        <p:nvSpPr>
          <p:cNvPr id="3" name="Subtitle 2"/>
          <p:cNvSpPr>
            <a:spLocks noGrp="1"/>
          </p:cNvSpPr>
          <p:nvPr>
            <p:ph type="subTitle" idx="1"/>
          </p:nvPr>
        </p:nvSpPr>
        <p:spPr/>
        <p:txBody>
          <a:bodyPr>
            <a:normAutofit/>
          </a:bodyPr>
          <a:lstStyle/>
          <a:p>
            <a:pPr algn="ctr"/>
            <a:r>
              <a:rPr lang="en-US" sz="4000" dirty="0"/>
              <a:t>Volunteer Bank (</a:t>
            </a:r>
            <a:r>
              <a:rPr lang="en-US" sz="4000" dirty="0" err="1"/>
              <a:t>VolBank</a:t>
            </a:r>
            <a:r>
              <a:rPr lang="en-US" sz="4000" dirty="0"/>
              <a:t>)</a:t>
            </a:r>
            <a:endParaRPr lang="en-US" sz="4000" b="1" dirty="0"/>
          </a:p>
        </p:txBody>
      </p:sp>
    </p:spTree>
    <p:extLst>
      <p:ext uri="{BB962C8B-B14F-4D97-AF65-F5344CB8AC3E}">
        <p14:creationId xmlns:p14="http://schemas.microsoft.com/office/powerpoint/2010/main" val="1806363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Volunteer Bank (</a:t>
            </a:r>
            <a:r>
              <a:rPr lang="en-US" dirty="0" err="1"/>
              <a:t>VolBank</a:t>
            </a:r>
            <a:r>
              <a:rPr lang="en-US" dirty="0"/>
              <a:t>)</a:t>
            </a:r>
          </a:p>
        </p:txBody>
      </p:sp>
      <p:sp>
        <p:nvSpPr>
          <p:cNvPr id="3" name="Content Placeholder 2"/>
          <p:cNvSpPr>
            <a:spLocks noGrp="1"/>
          </p:cNvSpPr>
          <p:nvPr>
            <p:ph idx="1"/>
          </p:nvPr>
        </p:nvSpPr>
        <p:spPr/>
        <p:txBody>
          <a:bodyPr/>
          <a:lstStyle/>
          <a:p>
            <a:pPr marL="0" indent="0">
              <a:buNone/>
            </a:pPr>
            <a:r>
              <a:rPr lang="en-US" dirty="0" smtClean="0"/>
              <a:t>1</a:t>
            </a:r>
            <a:r>
              <a:rPr lang="en-US" dirty="0"/>
              <a:t>. To develop a system that will handle the registration of volunteers and the depositing of their time. To record: </a:t>
            </a:r>
            <a:endParaRPr lang="en-US" dirty="0" smtClean="0"/>
          </a:p>
          <a:p>
            <a:pPr lvl="1"/>
            <a:r>
              <a:rPr lang="en-US" dirty="0" smtClean="0"/>
              <a:t>The </a:t>
            </a:r>
            <a:r>
              <a:rPr lang="en-US" dirty="0"/>
              <a:t>details of volunteers, contact details, skills and needs </a:t>
            </a:r>
            <a:endParaRPr lang="en-US" dirty="0" smtClean="0"/>
          </a:p>
          <a:p>
            <a:pPr lvl="1"/>
            <a:r>
              <a:rPr lang="en-US" dirty="0" smtClean="0"/>
              <a:t>The </a:t>
            </a:r>
            <a:r>
              <a:rPr lang="en-US" dirty="0"/>
              <a:t>time that each volunteer deposits in the system </a:t>
            </a:r>
            <a:endParaRPr lang="en-US" dirty="0" smtClean="0"/>
          </a:p>
          <a:p>
            <a:pPr lvl="1"/>
            <a:r>
              <a:rPr lang="en-US" dirty="0" smtClean="0"/>
              <a:t>To </a:t>
            </a:r>
            <a:r>
              <a:rPr lang="en-US" dirty="0"/>
              <a:t>transfer from the web server details of volunteers and the time they are depositing. </a:t>
            </a:r>
            <a:endParaRPr lang="en-US" dirty="0" smtClean="0"/>
          </a:p>
          <a:p>
            <a:pPr marL="0" indent="0">
              <a:buNone/>
            </a:pPr>
            <a:r>
              <a:rPr lang="en-US" dirty="0" smtClean="0"/>
              <a:t>2</a:t>
            </a:r>
            <a:r>
              <a:rPr lang="en-US" dirty="0"/>
              <a:t>. To handle recording of opportunities for voluntary activity: </a:t>
            </a:r>
          </a:p>
          <a:p>
            <a:pPr lvl="1"/>
            <a:r>
              <a:rPr lang="en-US" dirty="0" smtClean="0"/>
              <a:t>Details </a:t>
            </a:r>
            <a:r>
              <a:rPr lang="en-US" dirty="0"/>
              <a:t>of voluntary </a:t>
            </a:r>
            <a:r>
              <a:rPr lang="en-US" dirty="0" smtClean="0"/>
              <a:t>organizations </a:t>
            </a:r>
            <a:endParaRPr lang="en-US" dirty="0"/>
          </a:p>
          <a:p>
            <a:pPr lvl="1"/>
            <a:r>
              <a:rPr lang="en-US" dirty="0" smtClean="0"/>
              <a:t>Needs </a:t>
            </a:r>
            <a:r>
              <a:rPr lang="en-US" dirty="0"/>
              <a:t>of voluntary </a:t>
            </a:r>
            <a:r>
              <a:rPr lang="en-US" dirty="0" smtClean="0"/>
              <a:t>organizations </a:t>
            </a:r>
            <a:endParaRPr lang="en-US" dirty="0"/>
          </a:p>
          <a:p>
            <a:pPr lvl="1"/>
            <a:r>
              <a:rPr lang="en-US" dirty="0" smtClean="0"/>
              <a:t>Needs </a:t>
            </a:r>
            <a:r>
              <a:rPr lang="en-US" dirty="0"/>
              <a:t>of individuals (</a:t>
            </a:r>
            <a:r>
              <a:rPr lang="en-US" dirty="0" err="1"/>
              <a:t>inc</a:t>
            </a:r>
            <a:r>
              <a:rPr lang="en-US" dirty="0"/>
              <a:t> volunteers) for help</a:t>
            </a:r>
          </a:p>
        </p:txBody>
      </p:sp>
    </p:spTree>
    <p:extLst>
      <p:ext uri="{BB962C8B-B14F-4D97-AF65-F5344CB8AC3E}">
        <p14:creationId xmlns:p14="http://schemas.microsoft.com/office/powerpoint/2010/main" val="3477794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a:t>3. To match volunteers with people or </a:t>
            </a:r>
            <a:r>
              <a:rPr lang="en-US" dirty="0" smtClean="0"/>
              <a:t>organizations </a:t>
            </a:r>
            <a:r>
              <a:rPr lang="en-US" dirty="0"/>
              <a:t>that need their skills: </a:t>
            </a:r>
          </a:p>
          <a:p>
            <a:pPr lvl="1"/>
            <a:r>
              <a:rPr lang="en-US" dirty="0" smtClean="0"/>
              <a:t>Match </a:t>
            </a:r>
            <a:r>
              <a:rPr lang="en-US" dirty="0"/>
              <a:t>volunteer with local opportunities </a:t>
            </a:r>
          </a:p>
          <a:p>
            <a:pPr lvl="1"/>
            <a:r>
              <a:rPr lang="en-US" dirty="0" smtClean="0"/>
              <a:t>Match </a:t>
            </a:r>
            <a:r>
              <a:rPr lang="en-US" dirty="0"/>
              <a:t>local opportunity with a team of volunteers </a:t>
            </a:r>
            <a:endParaRPr lang="en-US" dirty="0" smtClean="0"/>
          </a:p>
          <a:p>
            <a:pPr lvl="1"/>
            <a:r>
              <a:rPr lang="en-US" dirty="0" smtClean="0"/>
              <a:t>Record </a:t>
            </a:r>
            <a:r>
              <a:rPr lang="en-US" dirty="0"/>
              <a:t>matches between volunteers and opportunities </a:t>
            </a:r>
          </a:p>
          <a:p>
            <a:pPr lvl="1"/>
            <a:r>
              <a:rPr lang="en-US" dirty="0" smtClean="0"/>
              <a:t>Notify </a:t>
            </a:r>
            <a:r>
              <a:rPr lang="en-US" dirty="0"/>
              <a:t>volunteers of a match </a:t>
            </a:r>
          </a:p>
          <a:p>
            <a:pPr lvl="1"/>
            <a:r>
              <a:rPr lang="en-US" dirty="0" smtClean="0"/>
              <a:t>Notify organizations </a:t>
            </a:r>
            <a:r>
              <a:rPr lang="en-US" dirty="0"/>
              <a:t>of a match </a:t>
            </a:r>
          </a:p>
          <a:p>
            <a:pPr lvl="1"/>
            <a:r>
              <a:rPr lang="en-US" dirty="0" smtClean="0"/>
              <a:t>Record </a:t>
            </a:r>
            <a:r>
              <a:rPr lang="en-US" dirty="0"/>
              <a:t>if agreement is reached from a particular match </a:t>
            </a:r>
            <a:endParaRPr lang="en-US" dirty="0" smtClean="0"/>
          </a:p>
          <a:p>
            <a:pPr marL="0" indent="0">
              <a:buNone/>
            </a:pPr>
            <a:r>
              <a:rPr lang="en-US" dirty="0" smtClean="0"/>
              <a:t>4</a:t>
            </a:r>
            <a:r>
              <a:rPr lang="en-US" dirty="0"/>
              <a:t>. To generate reports and statistics on volunteers, opportunities an time deposited.</a:t>
            </a:r>
          </a:p>
        </p:txBody>
      </p:sp>
    </p:spTree>
    <p:extLst>
      <p:ext uri="{BB962C8B-B14F-4D97-AF65-F5344CB8AC3E}">
        <p14:creationId xmlns:p14="http://schemas.microsoft.com/office/powerpoint/2010/main" val="49615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VolBank</a:t>
            </a:r>
            <a:r>
              <a:rPr lang="en-US" dirty="0"/>
              <a:t>: Elicitation</a:t>
            </a:r>
          </a:p>
        </p:txBody>
      </p:sp>
      <p:sp>
        <p:nvSpPr>
          <p:cNvPr id="3" name="Content Placeholder 2"/>
          <p:cNvSpPr>
            <a:spLocks noGrp="1"/>
          </p:cNvSpPr>
          <p:nvPr>
            <p:ph idx="1"/>
          </p:nvPr>
        </p:nvSpPr>
        <p:spPr>
          <a:xfrm>
            <a:off x="680321" y="2336873"/>
            <a:ext cx="10682444" cy="3929456"/>
          </a:xfrm>
        </p:spPr>
        <p:txBody>
          <a:bodyPr>
            <a:normAutofit fontScale="92500" lnSpcReduction="20000"/>
          </a:bodyPr>
          <a:lstStyle/>
          <a:p>
            <a:pPr marL="0" indent="0" algn="just">
              <a:buNone/>
            </a:pPr>
            <a:r>
              <a:rPr lang="en-US" dirty="0"/>
              <a:t>Identify potential sources of requirements: </a:t>
            </a:r>
          </a:p>
          <a:p>
            <a:pPr algn="just"/>
            <a:r>
              <a:rPr lang="en-US" b="1" dirty="0" smtClean="0"/>
              <a:t>Goals </a:t>
            </a:r>
            <a:r>
              <a:rPr lang="en-US" b="1" dirty="0"/>
              <a:t>(why the system is being developed): </a:t>
            </a:r>
            <a:r>
              <a:rPr lang="en-US" dirty="0"/>
              <a:t>high level goal is to increase the amount of volunteer effort utilized by needy individuals and </a:t>
            </a:r>
            <a:r>
              <a:rPr lang="en-US" dirty="0" smtClean="0"/>
              <a:t>organizations </a:t>
            </a:r>
            <a:r>
              <a:rPr lang="en-US" dirty="0"/>
              <a:t>– suggests possible requirements in measurement and monitoring </a:t>
            </a:r>
          </a:p>
          <a:p>
            <a:pPr algn="just"/>
            <a:r>
              <a:rPr lang="en-US" b="1" dirty="0" smtClean="0"/>
              <a:t>Domain </a:t>
            </a:r>
            <a:r>
              <a:rPr lang="en-US" b="1" dirty="0"/>
              <a:t>Knowledge: </a:t>
            </a:r>
            <a:r>
              <a:rPr lang="en-US" dirty="0"/>
              <a:t>not much relevant here but in some areas e.g. safety – hazard analysis; security – vulnerability and threat analysis </a:t>
            </a:r>
          </a:p>
          <a:p>
            <a:pPr algn="just"/>
            <a:r>
              <a:rPr lang="en-US" b="1" dirty="0" smtClean="0"/>
              <a:t>Stakeholders</a:t>
            </a:r>
            <a:r>
              <a:rPr lang="en-US" b="1" dirty="0"/>
              <a:t>: </a:t>
            </a:r>
            <a:r>
              <a:rPr lang="en-US" dirty="0"/>
              <a:t>at least: volunteers, </a:t>
            </a:r>
            <a:r>
              <a:rPr lang="en-US" dirty="0" smtClean="0"/>
              <a:t>organizations, </a:t>
            </a:r>
            <a:r>
              <a:rPr lang="en-US" dirty="0"/>
              <a:t>system administrators, needy people, operator, maintenance, manager </a:t>
            </a:r>
          </a:p>
          <a:p>
            <a:pPr algn="just"/>
            <a:r>
              <a:rPr lang="en-US" b="1" dirty="0" smtClean="0"/>
              <a:t>Operating </a:t>
            </a:r>
            <a:r>
              <a:rPr lang="en-US" b="1" dirty="0"/>
              <a:t>Environment: </a:t>
            </a:r>
            <a:r>
              <a:rPr lang="en-US" dirty="0"/>
              <a:t>may be constrained by existing software and hardware in the office </a:t>
            </a:r>
          </a:p>
          <a:p>
            <a:pPr algn="just"/>
            <a:r>
              <a:rPr lang="en-US" b="1" dirty="0" smtClean="0"/>
              <a:t>Organizational </a:t>
            </a:r>
            <a:r>
              <a:rPr lang="en-US" b="1" dirty="0"/>
              <a:t>Environment: </a:t>
            </a:r>
            <a:r>
              <a:rPr lang="en-US" dirty="0"/>
              <a:t>legal issues of keeping personal data, safety issues in “matching”</a:t>
            </a:r>
          </a:p>
        </p:txBody>
      </p:sp>
    </p:spTree>
    <p:extLst>
      <p:ext uri="{BB962C8B-B14F-4D97-AF65-F5344CB8AC3E}">
        <p14:creationId xmlns:p14="http://schemas.microsoft.com/office/powerpoint/2010/main" val="263171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Approaches to eliciting requirements: </a:t>
            </a:r>
          </a:p>
          <a:p>
            <a:r>
              <a:rPr lang="en-US" b="1" dirty="0" err="1" smtClean="0"/>
              <a:t>i</a:t>
            </a:r>
            <a:r>
              <a:rPr lang="en-US" b="1" dirty="0" smtClean="0"/>
              <a:t>. Interviews </a:t>
            </a:r>
            <a:r>
              <a:rPr lang="en-US" b="1" dirty="0"/>
              <a:t>with stakeholders: </a:t>
            </a:r>
            <a:endParaRPr lang="en-US" b="1" dirty="0" smtClean="0"/>
          </a:p>
          <a:p>
            <a:pPr lvl="1"/>
            <a:r>
              <a:rPr lang="en-US" dirty="0" err="1" smtClean="0"/>
              <a:t>i</a:t>
            </a:r>
            <a:r>
              <a:rPr lang="en-US" dirty="0"/>
              <a:t>. Operator identifies: </a:t>
            </a:r>
            <a:endParaRPr lang="en-US" dirty="0" smtClean="0"/>
          </a:p>
          <a:p>
            <a:pPr lvl="2"/>
            <a:r>
              <a:rPr lang="en-US" dirty="0" smtClean="0"/>
              <a:t>The </a:t>
            </a:r>
            <a:r>
              <a:rPr lang="en-US" dirty="0"/>
              <a:t>need to change details when people move home </a:t>
            </a:r>
          </a:p>
          <a:p>
            <a:pPr lvl="2"/>
            <a:r>
              <a:rPr lang="en-US" dirty="0" smtClean="0"/>
              <a:t> </a:t>
            </a:r>
            <a:r>
              <a:rPr lang="en-US" dirty="0"/>
              <a:t>The need to manage disputes when a volunteer is unreliable, or does bad work </a:t>
            </a:r>
            <a:endParaRPr lang="en-US" dirty="0" smtClean="0"/>
          </a:p>
          <a:p>
            <a:pPr lvl="1"/>
            <a:r>
              <a:rPr lang="en-US" dirty="0" smtClean="0"/>
              <a:t>ii</a:t>
            </a:r>
            <a:r>
              <a:rPr lang="en-US" dirty="0"/>
              <a:t>. Female Volunteer identifies: the need for security/assurance in contacting </a:t>
            </a:r>
            <a:r>
              <a:rPr lang="en-US" dirty="0" err="1"/>
              <a:t>organisations</a:t>
            </a:r>
            <a:r>
              <a:rPr lang="en-US" dirty="0"/>
              <a:t>, … </a:t>
            </a:r>
            <a:endParaRPr lang="en-US" dirty="0" smtClean="0"/>
          </a:p>
          <a:p>
            <a:pPr lvl="1"/>
            <a:r>
              <a:rPr lang="en-US" dirty="0" smtClean="0"/>
              <a:t>iii</a:t>
            </a:r>
            <a:r>
              <a:rPr lang="en-US" dirty="0"/>
              <a:t>. Management identifies number of hours volunteered per month above a given baseline as the key metric </a:t>
            </a:r>
            <a:endParaRPr lang="en-US" dirty="0" smtClean="0"/>
          </a:p>
          <a:p>
            <a:r>
              <a:rPr lang="en-US" b="1" dirty="0" smtClean="0"/>
              <a:t>ii</a:t>
            </a:r>
            <a:r>
              <a:rPr lang="en-US" b="1" dirty="0"/>
              <a:t>. Scenarios: </a:t>
            </a:r>
            <a:r>
              <a:rPr lang="en-US" dirty="0"/>
              <a:t>means to elicit the usual flow of work iii. Prototypes: mock-up using paper or </a:t>
            </a:r>
            <a:r>
              <a:rPr lang="en-US" dirty="0" err="1"/>
              <a:t>powerpoint</a:t>
            </a:r>
            <a:r>
              <a:rPr lang="en-US" dirty="0"/>
              <a:t> or </a:t>
            </a:r>
            <a:r>
              <a:rPr lang="en-US" dirty="0" smtClean="0"/>
              <a:t>software</a:t>
            </a:r>
          </a:p>
          <a:p>
            <a:r>
              <a:rPr lang="en-US" b="1" dirty="0" smtClean="0"/>
              <a:t> iv. Facilitated </a:t>
            </a:r>
            <a:r>
              <a:rPr lang="en-US" b="1" dirty="0"/>
              <a:t>Meetings: </a:t>
            </a:r>
            <a:r>
              <a:rPr lang="en-US" dirty="0"/>
              <a:t>professional group work </a:t>
            </a:r>
            <a:endParaRPr lang="en-US" dirty="0" smtClean="0"/>
          </a:p>
          <a:p>
            <a:r>
              <a:rPr lang="en-US" b="1" dirty="0" smtClean="0"/>
              <a:t>v</a:t>
            </a:r>
            <a:r>
              <a:rPr lang="en-US" b="1" dirty="0"/>
              <a:t>. Observation: </a:t>
            </a:r>
            <a:r>
              <a:rPr lang="en-US" dirty="0"/>
              <a:t>observing “real world” work</a:t>
            </a:r>
          </a:p>
        </p:txBody>
      </p:sp>
    </p:spTree>
    <p:extLst>
      <p:ext uri="{BB962C8B-B14F-4D97-AF65-F5344CB8AC3E}">
        <p14:creationId xmlns:p14="http://schemas.microsoft.com/office/powerpoint/2010/main" val="282706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VolBank: Requirements Analysis</a:t>
            </a:r>
          </a:p>
        </p:txBody>
      </p:sp>
      <p:sp>
        <p:nvSpPr>
          <p:cNvPr id="3" name="Content Placeholder 2"/>
          <p:cNvSpPr>
            <a:spLocks noGrp="1"/>
          </p:cNvSpPr>
          <p:nvPr>
            <p:ph idx="1"/>
          </p:nvPr>
        </p:nvSpPr>
        <p:spPr/>
        <p:txBody>
          <a:bodyPr>
            <a:normAutofit/>
          </a:bodyPr>
          <a:lstStyle/>
          <a:p>
            <a:r>
              <a:rPr lang="en-US" dirty="0"/>
              <a:t>Large volume of requirements information, need to </a:t>
            </a:r>
            <a:r>
              <a:rPr lang="en-US" dirty="0" smtClean="0"/>
              <a:t>analyze to</a:t>
            </a:r>
          </a:p>
          <a:p>
            <a:pPr lvl="1"/>
            <a:r>
              <a:rPr lang="en-US" dirty="0" smtClean="0"/>
              <a:t>detect </a:t>
            </a:r>
            <a:r>
              <a:rPr lang="en-US" dirty="0"/>
              <a:t>and resolve conflicts </a:t>
            </a:r>
          </a:p>
          <a:p>
            <a:pPr lvl="1"/>
            <a:r>
              <a:rPr lang="en-US" dirty="0" smtClean="0"/>
              <a:t>scope </a:t>
            </a:r>
            <a:r>
              <a:rPr lang="en-US" dirty="0"/>
              <a:t>the system and define interfaces with the environment </a:t>
            </a:r>
          </a:p>
          <a:p>
            <a:pPr lvl="1"/>
            <a:r>
              <a:rPr lang="en-US" dirty="0" smtClean="0"/>
              <a:t>translate </a:t>
            </a:r>
            <a:r>
              <a:rPr lang="en-US" dirty="0"/>
              <a:t>system requirements into software requirements. </a:t>
            </a:r>
          </a:p>
          <a:p>
            <a:r>
              <a:rPr lang="en-US" dirty="0" smtClean="0"/>
              <a:t>Analysis </a:t>
            </a:r>
            <a:r>
              <a:rPr lang="en-US" dirty="0"/>
              <a:t>involves</a:t>
            </a:r>
            <a:r>
              <a:rPr lang="en-US" dirty="0" smtClean="0"/>
              <a:t>:</a:t>
            </a:r>
          </a:p>
          <a:p>
            <a:pPr lvl="1"/>
            <a:r>
              <a:rPr lang="en-US" dirty="0" smtClean="0"/>
              <a:t> </a:t>
            </a:r>
            <a:r>
              <a:rPr lang="en-US" dirty="0"/>
              <a:t>Classification </a:t>
            </a:r>
          </a:p>
          <a:p>
            <a:pPr lvl="1"/>
            <a:r>
              <a:rPr lang="en-US" dirty="0" smtClean="0"/>
              <a:t>Conceptual </a:t>
            </a:r>
            <a:r>
              <a:rPr lang="en-US" dirty="0"/>
              <a:t>Modelling </a:t>
            </a:r>
          </a:p>
          <a:p>
            <a:pPr lvl="1"/>
            <a:r>
              <a:rPr lang="en-US" dirty="0" smtClean="0"/>
              <a:t>Architectural </a:t>
            </a:r>
            <a:r>
              <a:rPr lang="en-US" dirty="0"/>
              <a:t>Design and Requirements </a:t>
            </a:r>
            <a:r>
              <a:rPr lang="en-US" dirty="0" smtClean="0"/>
              <a:t>Allocation</a:t>
            </a:r>
          </a:p>
          <a:p>
            <a:pPr lvl="1"/>
            <a:r>
              <a:rPr lang="en-US" dirty="0" smtClean="0"/>
              <a:t>Requirements </a:t>
            </a:r>
            <a:r>
              <a:rPr lang="en-US" dirty="0"/>
              <a:t>Negotiation</a:t>
            </a:r>
          </a:p>
        </p:txBody>
      </p:sp>
    </p:spTree>
    <p:extLst>
      <p:ext uri="{BB962C8B-B14F-4D97-AF65-F5344CB8AC3E}">
        <p14:creationId xmlns:p14="http://schemas.microsoft.com/office/powerpoint/2010/main" val="835419252"/>
      </p:ext>
    </p:extLst>
  </p:cSld>
  <p:clrMapOvr>
    <a:masterClrMapping/>
  </p:clrMapOvr>
</p:sld>
</file>

<file path=ppt/theme/theme1.xml><?xml version="1.0" encoding="utf-8"?>
<a:theme xmlns:a="http://schemas.openxmlformats.org/drawingml/2006/main" name="Berlin">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54</TotalTime>
  <Words>843</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Berlin</vt:lpstr>
      <vt:lpstr>PowerPoint Presentation</vt:lpstr>
      <vt:lpstr>10 Top Reasons for Not Doing Requirements</vt:lpstr>
      <vt:lpstr>Software Requirements</vt:lpstr>
      <vt:lpstr>Scenario based example of Requirements management (RM) Activities</vt:lpstr>
      <vt:lpstr>Volunteer Bank (VolBank)</vt:lpstr>
      <vt:lpstr>Cont..</vt:lpstr>
      <vt:lpstr>VolBank: Elicitation</vt:lpstr>
      <vt:lpstr>Cont…</vt:lpstr>
      <vt:lpstr>VolBank: Requirements Analysis</vt:lpstr>
      <vt:lpstr>VolBank: Conceptual Modelling</vt:lpstr>
      <vt:lpstr>VolBank: Negotiation</vt:lpstr>
      <vt:lpstr>Other Activities</vt:lpstr>
      <vt:lpstr>Requirements Development</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SANA IRSHAD</dc:creator>
  <cp:lastModifiedBy>SANA IRSHAD</cp:lastModifiedBy>
  <cp:revision>2</cp:revision>
  <dcterms:created xsi:type="dcterms:W3CDTF">2018-01-28T18:41:31Z</dcterms:created>
  <dcterms:modified xsi:type="dcterms:W3CDTF">2018-01-28T19:36:30Z</dcterms:modified>
</cp:coreProperties>
</file>