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87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6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6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8B60-3EFC-41CA-88D5-0F85E1727A9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11BD-9CD8-4897-9B2C-54027E8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2111" y="2857058"/>
            <a:ext cx="8457037" cy="1143000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en-US" sz="3600" dirty="0"/>
              <a:t>Requirements Engineering Processes –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A9FF-A89C-4CC1-B1E0-DF993C259F8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Descriptions - 5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3773-8627-42C7-B2E5-6869CCEA23FB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2801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49927"/>
              </p:ext>
            </p:extLst>
          </p:nvPr>
        </p:nvGraphicFramePr>
        <p:xfrm>
          <a:off x="1867751" y="2693116"/>
          <a:ext cx="7239000" cy="2497070"/>
        </p:xfrm>
        <a:graphic>
          <a:graphicData uri="http://schemas.openxmlformats.org/drawingml/2006/table">
            <a:tbl>
              <a:tblPr/>
              <a:tblGrid>
                <a:gridCol w="2352675"/>
                <a:gridCol w="4886325"/>
              </a:tblGrid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842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planning and estimating the prototyping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3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Human and Social Factors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0704603" cy="3599316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 processes are dominated by human, social and organizational factors because they always involve a range of stakeholders from different backgrounds and with different individual and organizational goals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stakeholders may come from a range of technical and non-technical background and from different disciplines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727A-C915-46D3-A25B-CA7091666E08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7200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Stakeholder Types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end-users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of system end-users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regulators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38D-D45D-4E3D-91C4-E8DBEFB4E422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69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Factors Influencing Requirements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and status of stakeholders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personal goals of individuals within an organization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political influence of stakeholders within an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F0AD-778C-4048-AACD-5053EFC2E048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2222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Process Support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3639" y="2266682"/>
            <a:ext cx="10509161" cy="4057918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minimize errors in the requirements engineering is to use process models and to use CASE tools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mature CASE tools support well-understood activities such as programming and testing and the use of structured methods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requirements engineering is still limited because of the informality and the variability of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D455-E107-4E73-A81A-CB601190B30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3440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CASE Tools for 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0760" y="2286000"/>
            <a:ext cx="10985679" cy="4572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validation  tools support the development of system models which can be used to specify the system and the checking of these models for completeness and consistency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tools help manage a database of requirements and support the management of changes to these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4FAE-BF3C-4352-B847-8AA926C5B8D8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7635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Process Improvement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 is concerned with modifying processes in order to meet some improvement objectives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objectives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improvement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reduction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C3DE-D9D8-4932-9FD2-8F3A4A96C7B4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1440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Planning Process Improvement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questions arise: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problems with current processes?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improvement goals?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process improvement be introduced to achieve these goals?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process improvements be controlled and managed?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628-169E-4E3E-BA0E-6469E7E8B48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827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 Process Problems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stakeholder involvement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needs not considered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requirements management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defined responsibilities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communication problems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Over-long schedules and poor quality requirements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244C-1F7B-460E-86E4-2F10862A1E0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4874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8476" y="739116"/>
            <a:ext cx="9715706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Best Practices for RE Process Improvement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processes can be improved by the systematic introduction of best requirements engineering practices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improvement cycle identifies best practice guidelines and works to introduce them in an organization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will be discussed throughout the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29B9-3217-466D-94FA-6D64F80938E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2539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Who are Actors?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0320" y="2358980"/>
            <a:ext cx="9777325" cy="4343400"/>
          </a:xfrm>
          <a:noFill/>
          <a:ln/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in a process are the people involved in the execution of that process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are normally identified by their roles rather than individually, e.g., project manager, purchasing director, and system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6611-0DC5-4CB1-9C22-0CAC2B90476C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2436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Engineering Costs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fifteen percent (15%) of system development costs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the requirements engineering process is not executed properly, this cost can increase substantially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7DA0-E208-40CC-9F3E-98F6D7D4B939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8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Actors in the RE Process - 1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1052333" cy="35993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 involves people who are primarily interested in the problem to be solved (end-users,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people interested in the solution (system designers, etc.)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group of people, such as health &amp; safety regulators, and maintenance engineers may be effected by the existence of the system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298A-FED0-4271-835B-4E274C7FFB0D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0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Actors in the RE Process - 2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0321" y="2336873"/>
            <a:ext cx="11103848" cy="3599316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Role-action diagrams are process models which show the actors associated with different process activities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document the information needs of different people involved in the process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model of prototype software system as part of requirements elicitation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BE7A-85FC-4439-A82C-B32721115AD8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68" y="585503"/>
            <a:ext cx="9613861" cy="1080938"/>
          </a:xfrm>
        </p:spPr>
        <p:txBody>
          <a:bodyPr/>
          <a:lstStyle/>
          <a:p>
            <a:r>
              <a:rPr lang="en-US" altLang="en-US" dirty="0"/>
              <a:t>Role-Action Diagram for Software Prototyping</a:t>
            </a:r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FE20-D169-478D-B04A-05BD53C80ED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752600" y="2518892"/>
            <a:ext cx="1511102" cy="8273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581400" y="2518892"/>
            <a:ext cx="1511102" cy="8273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5410200" y="2518892"/>
            <a:ext cx="1511102" cy="8273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7239000" y="2518892"/>
            <a:ext cx="1511102" cy="8273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9067800" y="2518892"/>
            <a:ext cx="1511102" cy="8273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>
            <a:off x="3124199" y="2899892"/>
            <a:ext cx="503701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4952999" y="2899892"/>
            <a:ext cx="503701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6781799" y="2899892"/>
            <a:ext cx="503701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8610599" y="2899892"/>
            <a:ext cx="503701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V="1">
            <a:off x="2438400" y="3357092"/>
            <a:ext cx="0" cy="1504353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 flipV="1">
            <a:off x="4267200" y="3357092"/>
            <a:ext cx="0" cy="1504353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3" name="Line 19"/>
          <p:cNvSpPr>
            <a:spLocks noChangeShapeType="1"/>
          </p:cNvSpPr>
          <p:nvPr/>
        </p:nvSpPr>
        <p:spPr bwMode="auto">
          <a:xfrm flipV="1">
            <a:off x="6096000" y="3357092"/>
            <a:ext cx="0" cy="1504353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4" name="Line 20"/>
          <p:cNvSpPr>
            <a:spLocks noChangeShapeType="1"/>
          </p:cNvSpPr>
          <p:nvPr/>
        </p:nvSpPr>
        <p:spPr bwMode="auto">
          <a:xfrm flipV="1">
            <a:off x="7924800" y="3357092"/>
            <a:ext cx="0" cy="1504353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5" name="Line 21"/>
          <p:cNvSpPr>
            <a:spLocks noChangeShapeType="1"/>
          </p:cNvSpPr>
          <p:nvPr/>
        </p:nvSpPr>
        <p:spPr bwMode="auto">
          <a:xfrm flipV="1">
            <a:off x="9753600" y="3357092"/>
            <a:ext cx="0" cy="1504353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 flipV="1">
            <a:off x="9753600" y="2061692"/>
            <a:ext cx="0" cy="451306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 flipV="1">
            <a:off x="7924800" y="2061692"/>
            <a:ext cx="0" cy="451306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8" name="Line 24"/>
          <p:cNvSpPr>
            <a:spLocks noChangeShapeType="1"/>
          </p:cNvSpPr>
          <p:nvPr/>
        </p:nvSpPr>
        <p:spPr bwMode="auto">
          <a:xfrm flipH="1">
            <a:off x="7924800" y="2061692"/>
            <a:ext cx="2014802" cy="0"/>
          </a:xfrm>
          <a:prstGeom prst="lin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1828800" y="2595093"/>
            <a:ext cx="1413468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3581400" y="2442692"/>
            <a:ext cx="1531510" cy="9233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5486401" y="2442692"/>
            <a:ext cx="1418978" cy="9233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7391401" y="2595093"/>
            <a:ext cx="117830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9226551" y="2595093"/>
            <a:ext cx="117830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sp>
        <p:nvSpPr>
          <p:cNvPr id="134179" name="AutoShape 35"/>
          <p:cNvSpPr>
            <a:spLocks noChangeArrowheads="1"/>
          </p:cNvSpPr>
          <p:nvPr/>
        </p:nvSpPr>
        <p:spPr bwMode="auto">
          <a:xfrm>
            <a:off x="3505200" y="4881092"/>
            <a:ext cx="1679002" cy="112826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80" name="AutoShape 36"/>
          <p:cNvSpPr>
            <a:spLocks noChangeArrowheads="1"/>
          </p:cNvSpPr>
          <p:nvPr/>
        </p:nvSpPr>
        <p:spPr bwMode="auto">
          <a:xfrm>
            <a:off x="1676400" y="4881092"/>
            <a:ext cx="1679002" cy="112826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81" name="AutoShape 37"/>
          <p:cNvSpPr>
            <a:spLocks noChangeArrowheads="1"/>
          </p:cNvSpPr>
          <p:nvPr/>
        </p:nvSpPr>
        <p:spPr bwMode="auto">
          <a:xfrm>
            <a:off x="5334000" y="4881092"/>
            <a:ext cx="1679002" cy="112826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82" name="AutoShape 38"/>
          <p:cNvSpPr>
            <a:spLocks noChangeArrowheads="1"/>
          </p:cNvSpPr>
          <p:nvPr/>
        </p:nvSpPr>
        <p:spPr bwMode="auto">
          <a:xfrm>
            <a:off x="7162800" y="4881092"/>
            <a:ext cx="1679002" cy="112826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85" name="Text Box 41"/>
          <p:cNvSpPr txBox="1">
            <a:spLocks noChangeArrowheads="1"/>
          </p:cNvSpPr>
          <p:nvPr/>
        </p:nvSpPr>
        <p:spPr bwMode="auto">
          <a:xfrm>
            <a:off x="397954" y="1956828"/>
            <a:ext cx="1430846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553573" y="6081422"/>
            <a:ext cx="1442652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3536949" y="5154142"/>
            <a:ext cx="164402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Req. Engineer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</a:t>
            </a:r>
          </a:p>
        </p:txBody>
      </p: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5407024" y="5154142"/>
            <a:ext cx="155307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 Engineer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Mgr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7197724" y="5154142"/>
            <a:ext cx="164402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Req. Engineer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 Engineer</a:t>
            </a:r>
          </a:p>
        </p:txBody>
      </p:sp>
      <p:sp>
        <p:nvSpPr>
          <p:cNvPr id="134184" name="AutoShape 40"/>
          <p:cNvSpPr>
            <a:spLocks noChangeArrowheads="1"/>
          </p:cNvSpPr>
          <p:nvPr/>
        </p:nvSpPr>
        <p:spPr bwMode="auto">
          <a:xfrm>
            <a:off x="8905585" y="4765577"/>
            <a:ext cx="1916806" cy="15151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1708149" y="4957292"/>
            <a:ext cx="1737855" cy="9233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Req. Engineer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8991599" y="4881093"/>
            <a:ext cx="1737855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Req. Engineer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 Engineer</a:t>
            </a:r>
          </a:p>
        </p:txBody>
      </p:sp>
    </p:spTree>
    <p:extLst>
      <p:ext uri="{BB962C8B-B14F-4D97-AF65-F5344CB8AC3E}">
        <p14:creationId xmlns:p14="http://schemas.microsoft.com/office/powerpoint/2010/main" val="43239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Descriptions - 1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04FC-6E25-46C3-87F7-449F1DD83840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12596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63268"/>
              </p:ext>
            </p:extLst>
          </p:nvPr>
        </p:nvGraphicFramePr>
        <p:xfrm>
          <a:off x="1867751" y="2421227"/>
          <a:ext cx="7239000" cy="3153034"/>
        </p:xfrm>
        <a:graphic>
          <a:graphicData uri="http://schemas.openxmlformats.org/drawingml/2006/table">
            <a:tbl>
              <a:tblPr/>
              <a:tblGrid>
                <a:gridCol w="2352675"/>
                <a:gridCol w="4886325"/>
              </a:tblGrid>
              <a:tr h="7755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Expert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proving information about the application domain and the specific problem in that domain, which is to be solved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6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Descriptions - 2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C3A-58E2-41FE-B14B-F6342520D331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12400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63325"/>
              </p:ext>
            </p:extLst>
          </p:nvPr>
        </p:nvGraphicFramePr>
        <p:xfrm>
          <a:off x="2038082" y="2873921"/>
          <a:ext cx="7239000" cy="1584960"/>
        </p:xfrm>
        <a:graphic>
          <a:graphicData uri="http://schemas.openxmlformats.org/drawingml/2006/table">
            <a:tbl>
              <a:tblPr/>
              <a:tblGrid>
                <a:gridCol w="2352675"/>
                <a:gridCol w="4886325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End-user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using the system after delivery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7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Descriptions - 3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3923-ABE3-4A31-8348-FF98C4C2241F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12495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90593"/>
              </p:ext>
            </p:extLst>
          </p:nvPr>
        </p:nvGraphicFramePr>
        <p:xfrm>
          <a:off x="1960809" y="2770389"/>
          <a:ext cx="7239000" cy="2275840"/>
        </p:xfrm>
        <a:graphic>
          <a:graphicData uri="http://schemas.openxmlformats.org/drawingml/2006/table">
            <a:tbl>
              <a:tblPr/>
              <a:tblGrid>
                <a:gridCol w="2352675"/>
                <a:gridCol w="4886325"/>
              </a:tblGrid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Engineer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eliciting and specifying the system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Descriptions - 4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C217-6045-44D1-9351-A90692C85630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126992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70867"/>
              </p:ext>
            </p:extLst>
          </p:nvPr>
        </p:nvGraphicFramePr>
        <p:xfrm>
          <a:off x="2205507" y="2821904"/>
          <a:ext cx="7239000" cy="1840248"/>
        </p:xfrm>
        <a:graphic>
          <a:graphicData uri="http://schemas.openxmlformats.org/drawingml/2006/table">
            <a:tbl>
              <a:tblPr/>
              <a:tblGrid>
                <a:gridCol w="2352675"/>
                <a:gridCol w="4886325"/>
              </a:tblGrid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0274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9438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93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922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35150" algn="l">
                        <a:spcBef>
                          <a:spcPct val="20000"/>
                        </a:spcBef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2923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495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06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639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developing the prototype software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595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</TotalTime>
  <Words>676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Berlin</vt:lpstr>
      <vt:lpstr>Requirements Engineering Processes – 2</vt:lpstr>
      <vt:lpstr>Who are Actors?</vt:lpstr>
      <vt:lpstr>Actors in the RE Process - 1</vt:lpstr>
      <vt:lpstr>Actors in the RE Process - 2</vt:lpstr>
      <vt:lpstr>Role-Action Diagram for Software Prototyping</vt:lpstr>
      <vt:lpstr>Role Descriptions - 1</vt:lpstr>
      <vt:lpstr>Role Descriptions - 2</vt:lpstr>
      <vt:lpstr>Role Descriptions - 3</vt:lpstr>
      <vt:lpstr>Role Descriptions - 4</vt:lpstr>
      <vt:lpstr>Role Descriptions - 5</vt:lpstr>
      <vt:lpstr>Human and Social Factors</vt:lpstr>
      <vt:lpstr>Stakeholder Types</vt:lpstr>
      <vt:lpstr>Factors Influencing Requirements</vt:lpstr>
      <vt:lpstr>Process Support</vt:lpstr>
      <vt:lpstr>CASE Tools for RE</vt:lpstr>
      <vt:lpstr>Process Improvement</vt:lpstr>
      <vt:lpstr>Planning Process Improvement</vt:lpstr>
      <vt:lpstr>RE Process Problems</vt:lpstr>
      <vt:lpstr>Best Practices for RE Process Improvement</vt:lpstr>
      <vt:lpstr>Requirements Engineering Costs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Processes – 2</dc:title>
  <dcterms:created xsi:type="dcterms:W3CDTF">2018-08-29T05:36:31Z</dcterms:created>
  <dcterms:modified xsi:type="dcterms:W3CDTF">2018-08-29T05:46:08Z</dcterms:modified>
</cp:coreProperties>
</file>