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1" r:id="rId3"/>
    <p:sldId id="262" r:id="rId4"/>
    <p:sldId id="263"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C9993AB-0215-45F3-8EB1-43EF8E39790A}" type="datetimeFigureOut">
              <a:rPr lang="en-US" smtClean="0"/>
              <a:t>8/29/2018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D4DF0EA0-A27C-4EAF-A71F-0EF0962A2C96}" type="slidenum">
              <a:rPr lang="en-US" smtClean="0"/>
              <a:t>‹#›</a:t>
            </a:fld>
            <a:endParaRPr lang="en-US"/>
          </a:p>
        </p:txBody>
      </p:sp>
    </p:spTree>
    <p:extLst>
      <p:ext uri="{BB962C8B-B14F-4D97-AF65-F5344CB8AC3E}">
        <p14:creationId xmlns:p14="http://schemas.microsoft.com/office/powerpoint/2010/main" val="2770276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9993AB-0215-45F3-8EB1-43EF8E39790A}" type="datetimeFigureOut">
              <a:rPr lang="en-US" smtClean="0"/>
              <a:t>8/29/2018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D4DF0EA0-A27C-4EAF-A71F-0EF0962A2C96}" type="slidenum">
              <a:rPr lang="en-US" smtClean="0"/>
              <a:t>‹#›</a:t>
            </a:fld>
            <a:endParaRPr lang="en-US"/>
          </a:p>
        </p:txBody>
      </p:sp>
    </p:spTree>
    <p:extLst>
      <p:ext uri="{BB962C8B-B14F-4D97-AF65-F5344CB8AC3E}">
        <p14:creationId xmlns:p14="http://schemas.microsoft.com/office/powerpoint/2010/main" val="527880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9993AB-0215-45F3-8EB1-43EF8E39790A}" type="datetimeFigureOut">
              <a:rPr lang="en-US" smtClean="0"/>
              <a:t>8/29/2018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D4DF0EA0-A27C-4EAF-A71F-0EF0962A2C96}" type="slidenum">
              <a:rPr lang="en-US" smtClean="0"/>
              <a:t>‹#›</a:t>
            </a:fld>
            <a:endParaRPr lang="en-US"/>
          </a:p>
        </p:txBody>
      </p:sp>
    </p:spTree>
    <p:extLst>
      <p:ext uri="{BB962C8B-B14F-4D97-AF65-F5344CB8AC3E}">
        <p14:creationId xmlns:p14="http://schemas.microsoft.com/office/powerpoint/2010/main" val="25497529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9993AB-0215-45F3-8EB1-43EF8E39790A}" type="datetimeFigureOut">
              <a:rPr lang="en-US" smtClean="0"/>
              <a:t>8/29/2018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D4DF0EA0-A27C-4EAF-A71F-0EF0962A2C96}"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8989694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9993AB-0215-45F3-8EB1-43EF8E39790A}" type="datetimeFigureOut">
              <a:rPr lang="en-US" smtClean="0"/>
              <a:t>8/29/2018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D4DF0EA0-A27C-4EAF-A71F-0EF0962A2C96}" type="slidenum">
              <a:rPr lang="en-US" smtClean="0"/>
              <a:t>‹#›</a:t>
            </a:fld>
            <a:endParaRPr lang="en-US"/>
          </a:p>
        </p:txBody>
      </p:sp>
    </p:spTree>
    <p:extLst>
      <p:ext uri="{BB962C8B-B14F-4D97-AF65-F5344CB8AC3E}">
        <p14:creationId xmlns:p14="http://schemas.microsoft.com/office/powerpoint/2010/main" val="64540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C9993AB-0215-45F3-8EB1-43EF8E39790A}" type="datetimeFigureOut">
              <a:rPr lang="en-US" smtClean="0"/>
              <a:t>8/29/2018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DF0EA0-A27C-4EAF-A71F-0EF0962A2C96}" type="slidenum">
              <a:rPr lang="en-US" smtClean="0"/>
              <a:t>‹#›</a:t>
            </a:fld>
            <a:endParaRPr lang="en-US"/>
          </a:p>
        </p:txBody>
      </p:sp>
    </p:spTree>
    <p:extLst>
      <p:ext uri="{BB962C8B-B14F-4D97-AF65-F5344CB8AC3E}">
        <p14:creationId xmlns:p14="http://schemas.microsoft.com/office/powerpoint/2010/main" val="40749759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C9993AB-0215-45F3-8EB1-43EF8E39790A}" type="datetimeFigureOut">
              <a:rPr lang="en-US" smtClean="0"/>
              <a:t>8/29/2018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DF0EA0-A27C-4EAF-A71F-0EF0962A2C96}" type="slidenum">
              <a:rPr lang="en-US" smtClean="0"/>
              <a:t>‹#›</a:t>
            </a:fld>
            <a:endParaRPr lang="en-US"/>
          </a:p>
        </p:txBody>
      </p:sp>
    </p:spTree>
    <p:extLst>
      <p:ext uri="{BB962C8B-B14F-4D97-AF65-F5344CB8AC3E}">
        <p14:creationId xmlns:p14="http://schemas.microsoft.com/office/powerpoint/2010/main" val="3046773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9993AB-0215-45F3-8EB1-43EF8E39790A}" type="datetimeFigureOut">
              <a:rPr lang="en-US" smtClean="0"/>
              <a:t>8/29/2018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DF0EA0-A27C-4EAF-A71F-0EF0962A2C96}" type="slidenum">
              <a:rPr lang="en-US" smtClean="0"/>
              <a:t>‹#›</a:t>
            </a:fld>
            <a:endParaRPr lang="en-US"/>
          </a:p>
        </p:txBody>
      </p:sp>
    </p:spTree>
    <p:extLst>
      <p:ext uri="{BB962C8B-B14F-4D97-AF65-F5344CB8AC3E}">
        <p14:creationId xmlns:p14="http://schemas.microsoft.com/office/powerpoint/2010/main" val="16407606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2C9993AB-0215-45F3-8EB1-43EF8E39790A}" type="datetimeFigureOut">
              <a:rPr lang="en-US" smtClean="0"/>
              <a:t>8/29/2018</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D4DF0EA0-A27C-4EAF-A71F-0EF0962A2C96}" type="slidenum">
              <a:rPr lang="en-US" smtClean="0"/>
              <a:t>‹#›</a:t>
            </a:fld>
            <a:endParaRPr lang="en-US"/>
          </a:p>
        </p:txBody>
      </p:sp>
    </p:spTree>
    <p:extLst>
      <p:ext uri="{BB962C8B-B14F-4D97-AF65-F5344CB8AC3E}">
        <p14:creationId xmlns:p14="http://schemas.microsoft.com/office/powerpoint/2010/main" val="1563202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9993AB-0215-45F3-8EB1-43EF8E39790A}" type="datetimeFigureOut">
              <a:rPr lang="en-US" smtClean="0"/>
              <a:t>8/29/2018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DF0EA0-A27C-4EAF-A71F-0EF0962A2C96}" type="slidenum">
              <a:rPr lang="en-US" smtClean="0"/>
              <a:t>‹#›</a:t>
            </a:fld>
            <a:endParaRPr lang="en-US"/>
          </a:p>
        </p:txBody>
      </p:sp>
    </p:spTree>
    <p:extLst>
      <p:ext uri="{BB962C8B-B14F-4D97-AF65-F5344CB8AC3E}">
        <p14:creationId xmlns:p14="http://schemas.microsoft.com/office/powerpoint/2010/main" val="3465032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9993AB-0215-45F3-8EB1-43EF8E39790A}" type="datetimeFigureOut">
              <a:rPr lang="en-US" smtClean="0"/>
              <a:t>8/29/2018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D4DF0EA0-A27C-4EAF-A71F-0EF0962A2C96}" type="slidenum">
              <a:rPr lang="en-US" smtClean="0"/>
              <a:t>‹#›</a:t>
            </a:fld>
            <a:endParaRPr lang="en-US"/>
          </a:p>
        </p:txBody>
      </p:sp>
    </p:spTree>
    <p:extLst>
      <p:ext uri="{BB962C8B-B14F-4D97-AF65-F5344CB8AC3E}">
        <p14:creationId xmlns:p14="http://schemas.microsoft.com/office/powerpoint/2010/main" val="2478166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C9993AB-0215-45F3-8EB1-43EF8E39790A}" type="datetimeFigureOut">
              <a:rPr lang="en-US" smtClean="0"/>
              <a:t>8/29/2018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DF0EA0-A27C-4EAF-A71F-0EF0962A2C96}" type="slidenum">
              <a:rPr lang="en-US" smtClean="0"/>
              <a:t>‹#›</a:t>
            </a:fld>
            <a:endParaRPr lang="en-US"/>
          </a:p>
        </p:txBody>
      </p:sp>
    </p:spTree>
    <p:extLst>
      <p:ext uri="{BB962C8B-B14F-4D97-AF65-F5344CB8AC3E}">
        <p14:creationId xmlns:p14="http://schemas.microsoft.com/office/powerpoint/2010/main" val="2039684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C9993AB-0215-45F3-8EB1-43EF8E39790A}" type="datetimeFigureOut">
              <a:rPr lang="en-US" smtClean="0"/>
              <a:t>8/29/2018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DF0EA0-A27C-4EAF-A71F-0EF0962A2C96}" type="slidenum">
              <a:rPr lang="en-US" smtClean="0"/>
              <a:t>‹#›</a:t>
            </a:fld>
            <a:endParaRPr lang="en-US"/>
          </a:p>
        </p:txBody>
      </p:sp>
    </p:spTree>
    <p:extLst>
      <p:ext uri="{BB962C8B-B14F-4D97-AF65-F5344CB8AC3E}">
        <p14:creationId xmlns:p14="http://schemas.microsoft.com/office/powerpoint/2010/main" val="180990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C9993AB-0215-45F3-8EB1-43EF8E39790A}" type="datetimeFigureOut">
              <a:rPr lang="en-US" smtClean="0"/>
              <a:t>8/29/2018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DF0EA0-A27C-4EAF-A71F-0EF0962A2C96}" type="slidenum">
              <a:rPr lang="en-US" smtClean="0"/>
              <a:t>‹#›</a:t>
            </a:fld>
            <a:endParaRPr lang="en-US"/>
          </a:p>
        </p:txBody>
      </p:sp>
    </p:spTree>
    <p:extLst>
      <p:ext uri="{BB962C8B-B14F-4D97-AF65-F5344CB8AC3E}">
        <p14:creationId xmlns:p14="http://schemas.microsoft.com/office/powerpoint/2010/main" val="1250211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2C9993AB-0215-45F3-8EB1-43EF8E39790A}" type="datetimeFigureOut">
              <a:rPr lang="en-US" smtClean="0"/>
              <a:t>8/29/2018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DF0EA0-A27C-4EAF-A71F-0EF0962A2C96}" type="slidenum">
              <a:rPr lang="en-US" smtClean="0"/>
              <a:t>‹#›</a:t>
            </a:fld>
            <a:endParaRPr lang="en-US"/>
          </a:p>
        </p:txBody>
      </p:sp>
    </p:spTree>
    <p:extLst>
      <p:ext uri="{BB962C8B-B14F-4D97-AF65-F5344CB8AC3E}">
        <p14:creationId xmlns:p14="http://schemas.microsoft.com/office/powerpoint/2010/main" val="4012528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9993AB-0215-45F3-8EB1-43EF8E39790A}" type="datetimeFigureOut">
              <a:rPr lang="en-US" smtClean="0"/>
              <a:t>8/29/2018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DF0EA0-A27C-4EAF-A71F-0EF0962A2C96}" type="slidenum">
              <a:rPr lang="en-US" smtClean="0"/>
              <a:t>‹#›</a:t>
            </a:fld>
            <a:endParaRPr lang="en-US"/>
          </a:p>
        </p:txBody>
      </p:sp>
    </p:spTree>
    <p:extLst>
      <p:ext uri="{BB962C8B-B14F-4D97-AF65-F5344CB8AC3E}">
        <p14:creationId xmlns:p14="http://schemas.microsoft.com/office/powerpoint/2010/main" val="764270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9993AB-0215-45F3-8EB1-43EF8E39790A}" type="datetimeFigureOut">
              <a:rPr lang="en-US" smtClean="0"/>
              <a:t>8/29/2018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DF0EA0-A27C-4EAF-A71F-0EF0962A2C96}" type="slidenum">
              <a:rPr lang="en-US" smtClean="0"/>
              <a:t>‹#›</a:t>
            </a:fld>
            <a:endParaRPr lang="en-US"/>
          </a:p>
        </p:txBody>
      </p:sp>
    </p:spTree>
    <p:extLst>
      <p:ext uri="{BB962C8B-B14F-4D97-AF65-F5344CB8AC3E}">
        <p14:creationId xmlns:p14="http://schemas.microsoft.com/office/powerpoint/2010/main" val="2390081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C9993AB-0215-45F3-8EB1-43EF8E39790A}" type="datetimeFigureOut">
              <a:rPr lang="en-US" smtClean="0"/>
              <a:t>8/29/2018</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4DF0EA0-A27C-4EAF-A71F-0EF0962A2C96}" type="slidenum">
              <a:rPr lang="en-US" smtClean="0"/>
              <a:t>‹#›</a:t>
            </a:fld>
            <a:endParaRPr lang="en-US"/>
          </a:p>
        </p:txBody>
      </p:sp>
    </p:spTree>
    <p:extLst>
      <p:ext uri="{BB962C8B-B14F-4D97-AF65-F5344CB8AC3E}">
        <p14:creationId xmlns:p14="http://schemas.microsoft.com/office/powerpoint/2010/main" val="34241332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8" name="Rectangle 4"/>
          <p:cNvSpPr>
            <a:spLocks noGrp="1" noChangeArrowheads="1"/>
          </p:cNvSpPr>
          <p:nvPr>
            <p:ph type="ctrTitle"/>
          </p:nvPr>
        </p:nvSpPr>
        <p:spPr>
          <a:xfrm>
            <a:off x="574183" y="2693545"/>
            <a:ext cx="7772400" cy="1470025"/>
          </a:xfrm>
        </p:spPr>
        <p:txBody>
          <a:bodyPr anchor="ctr"/>
          <a:lstStyle/>
          <a:p>
            <a:r>
              <a:rPr lang="en-US" altLang="en-US" sz="4400" dirty="0"/>
              <a:t>Requirements Elicitation – 2</a:t>
            </a:r>
          </a:p>
        </p:txBody>
      </p:sp>
      <p:sp>
        <p:nvSpPr>
          <p:cNvPr id="5" name="Slide Number Placeholder 5"/>
          <p:cNvSpPr>
            <a:spLocks noGrp="1"/>
          </p:cNvSpPr>
          <p:nvPr>
            <p:ph type="sldNum" sz="quarter" idx="12"/>
          </p:nvPr>
        </p:nvSpPr>
        <p:spPr/>
        <p:txBody>
          <a:bodyPr/>
          <a:lstStyle/>
          <a:p>
            <a:fld id="{C0F1721A-60E0-4A27-B0FB-951321DEDF38}" type="slidenum">
              <a:rPr lang="en-US" altLang="en-US"/>
              <a:pPr/>
              <a:t>1</a:t>
            </a:fld>
            <a:endParaRPr lang="en-US" altLang="en-US"/>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585832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a:xfrm>
            <a:off x="873727" y="877560"/>
            <a:ext cx="9613861" cy="1080938"/>
          </a:xfrm>
        </p:spPr>
        <p:txBody>
          <a:bodyPr/>
          <a:lstStyle/>
          <a:p>
            <a:r>
              <a:rPr lang="en-US" altLang="en-US" dirty="0"/>
              <a:t>A General Requirements Elicitation Process</a:t>
            </a:r>
          </a:p>
        </p:txBody>
      </p:sp>
      <p:sp>
        <p:nvSpPr>
          <p:cNvPr id="44" name="Slide Number Placeholder 4"/>
          <p:cNvSpPr>
            <a:spLocks noGrp="1"/>
          </p:cNvSpPr>
          <p:nvPr>
            <p:ph type="sldNum" sz="quarter" idx="12"/>
          </p:nvPr>
        </p:nvSpPr>
        <p:spPr/>
        <p:txBody>
          <a:bodyPr/>
          <a:lstStyle/>
          <a:p>
            <a:fld id="{B3B5C8DC-54E2-4637-A57D-08FE35E60AA7}" type="slidenum">
              <a:rPr lang="en-US" altLang="en-US"/>
              <a:pPr/>
              <a:t>10</a:t>
            </a:fld>
            <a:endParaRPr lang="en-US" altLang="en-US"/>
          </a:p>
        </p:txBody>
      </p:sp>
      <p:sp>
        <p:nvSpPr>
          <p:cNvPr id="532483" name="Rectangle 3"/>
          <p:cNvSpPr>
            <a:spLocks noChangeArrowheads="1"/>
          </p:cNvSpPr>
          <p:nvPr/>
        </p:nvSpPr>
        <p:spPr bwMode="auto">
          <a:xfrm>
            <a:off x="1565858" y="2795790"/>
            <a:ext cx="1371600" cy="762000"/>
          </a:xfrm>
          <a:prstGeom prst="rect">
            <a:avLst/>
          </a:prstGeom>
          <a:solidFill>
            <a:schemeClr val="bg1">
              <a:lumMod val="65000"/>
            </a:schemeClr>
          </a:solidFill>
          <a:ln w="9525">
            <a:solidFill>
              <a:schemeClr val="tx1">
                <a:lumMod val="95000"/>
                <a:lumOff val="5000"/>
              </a:schemeClr>
            </a:solidFill>
            <a:miter lim="800000"/>
            <a:headEnd/>
            <a:tailEnd/>
          </a:ln>
          <a:effectLst/>
        </p:spPr>
        <p:txBody>
          <a:bodyPr wrap="none" anchor="ctr"/>
          <a:lstStyle/>
          <a:p>
            <a:endParaRPr lang="en-US"/>
          </a:p>
        </p:txBody>
      </p:sp>
      <p:sp>
        <p:nvSpPr>
          <p:cNvPr id="532484" name="Rectangle 4"/>
          <p:cNvSpPr>
            <a:spLocks noChangeArrowheads="1"/>
          </p:cNvSpPr>
          <p:nvPr/>
        </p:nvSpPr>
        <p:spPr bwMode="auto">
          <a:xfrm>
            <a:off x="1565858" y="4014990"/>
            <a:ext cx="1371600" cy="762000"/>
          </a:xfrm>
          <a:prstGeom prst="rect">
            <a:avLst/>
          </a:prstGeom>
          <a:solidFill>
            <a:schemeClr val="bg1">
              <a:lumMod val="65000"/>
            </a:schemeClr>
          </a:solidFill>
          <a:ln w="9525">
            <a:solidFill>
              <a:schemeClr val="tx1">
                <a:lumMod val="95000"/>
                <a:lumOff val="5000"/>
              </a:schemeClr>
            </a:solidFill>
            <a:miter lim="800000"/>
            <a:headEnd/>
            <a:tailEnd/>
          </a:ln>
          <a:effectLst/>
        </p:spPr>
        <p:txBody>
          <a:bodyPr wrap="none" anchor="ctr"/>
          <a:lstStyle/>
          <a:p>
            <a:endParaRPr lang="en-US"/>
          </a:p>
        </p:txBody>
      </p:sp>
      <p:sp>
        <p:nvSpPr>
          <p:cNvPr id="532485" name="Rectangle 5"/>
          <p:cNvSpPr>
            <a:spLocks noChangeArrowheads="1"/>
          </p:cNvSpPr>
          <p:nvPr/>
        </p:nvSpPr>
        <p:spPr bwMode="auto">
          <a:xfrm>
            <a:off x="1565858" y="5234190"/>
            <a:ext cx="1371600" cy="762000"/>
          </a:xfrm>
          <a:prstGeom prst="rect">
            <a:avLst/>
          </a:prstGeom>
          <a:solidFill>
            <a:schemeClr val="bg1">
              <a:lumMod val="65000"/>
            </a:schemeClr>
          </a:solidFill>
          <a:ln w="9525">
            <a:solidFill>
              <a:schemeClr val="tx1">
                <a:lumMod val="95000"/>
                <a:lumOff val="5000"/>
              </a:schemeClr>
            </a:solidFill>
            <a:miter lim="800000"/>
            <a:headEnd/>
            <a:tailEnd/>
          </a:ln>
          <a:effectLst/>
        </p:spPr>
        <p:txBody>
          <a:bodyPr wrap="none" anchor="ctr"/>
          <a:lstStyle/>
          <a:p>
            <a:endParaRPr lang="en-US"/>
          </a:p>
        </p:txBody>
      </p:sp>
      <p:sp>
        <p:nvSpPr>
          <p:cNvPr id="532486" name="Rectangle 6"/>
          <p:cNvSpPr>
            <a:spLocks noChangeArrowheads="1"/>
          </p:cNvSpPr>
          <p:nvPr/>
        </p:nvSpPr>
        <p:spPr bwMode="auto">
          <a:xfrm>
            <a:off x="1413458" y="2643390"/>
            <a:ext cx="1676400" cy="3505200"/>
          </a:xfrm>
          <a:prstGeom prst="rect">
            <a:avLst/>
          </a:prstGeom>
          <a:solidFill>
            <a:schemeClr val="bg1">
              <a:lumMod val="65000"/>
            </a:schemeClr>
          </a:solidFill>
          <a:ln w="9525">
            <a:solidFill>
              <a:schemeClr val="tx1">
                <a:lumMod val="95000"/>
                <a:lumOff val="5000"/>
              </a:schemeClr>
            </a:solidFill>
            <a:miter lim="800000"/>
            <a:headEnd/>
            <a:tailEnd/>
          </a:ln>
          <a:effectLst/>
        </p:spPr>
        <p:txBody>
          <a:bodyPr wrap="none" anchor="ctr"/>
          <a:lstStyle/>
          <a:p>
            <a:endParaRPr lang="en-US"/>
          </a:p>
        </p:txBody>
      </p:sp>
      <p:sp>
        <p:nvSpPr>
          <p:cNvPr id="532489" name="Rectangle 9"/>
          <p:cNvSpPr>
            <a:spLocks noChangeArrowheads="1"/>
          </p:cNvSpPr>
          <p:nvPr/>
        </p:nvSpPr>
        <p:spPr bwMode="auto">
          <a:xfrm>
            <a:off x="3699458" y="2795790"/>
            <a:ext cx="1371600" cy="762000"/>
          </a:xfrm>
          <a:prstGeom prst="rect">
            <a:avLst/>
          </a:prstGeom>
          <a:solidFill>
            <a:schemeClr val="bg1">
              <a:lumMod val="65000"/>
            </a:schemeClr>
          </a:solidFill>
          <a:ln w="9525">
            <a:solidFill>
              <a:schemeClr val="tx1">
                <a:lumMod val="95000"/>
                <a:lumOff val="5000"/>
              </a:schemeClr>
            </a:solidFill>
            <a:miter lim="800000"/>
            <a:headEnd/>
            <a:tailEnd/>
          </a:ln>
          <a:effectLst/>
        </p:spPr>
        <p:txBody>
          <a:bodyPr wrap="none" anchor="ctr"/>
          <a:lstStyle/>
          <a:p>
            <a:endParaRPr lang="en-US"/>
          </a:p>
        </p:txBody>
      </p:sp>
      <p:sp>
        <p:nvSpPr>
          <p:cNvPr id="532490" name="Rectangle 10"/>
          <p:cNvSpPr>
            <a:spLocks noChangeArrowheads="1"/>
          </p:cNvSpPr>
          <p:nvPr/>
        </p:nvSpPr>
        <p:spPr bwMode="auto">
          <a:xfrm>
            <a:off x="3699458" y="4014990"/>
            <a:ext cx="1371600" cy="762000"/>
          </a:xfrm>
          <a:prstGeom prst="rect">
            <a:avLst/>
          </a:prstGeom>
          <a:solidFill>
            <a:schemeClr val="bg1">
              <a:lumMod val="65000"/>
            </a:schemeClr>
          </a:solidFill>
          <a:ln w="9525">
            <a:solidFill>
              <a:schemeClr val="tx1">
                <a:lumMod val="95000"/>
                <a:lumOff val="5000"/>
              </a:schemeClr>
            </a:solidFill>
            <a:miter lim="800000"/>
            <a:headEnd/>
            <a:tailEnd/>
          </a:ln>
          <a:effectLst/>
        </p:spPr>
        <p:txBody>
          <a:bodyPr wrap="none" anchor="ctr"/>
          <a:lstStyle/>
          <a:p>
            <a:endParaRPr lang="en-US"/>
          </a:p>
        </p:txBody>
      </p:sp>
      <p:sp>
        <p:nvSpPr>
          <p:cNvPr id="532491" name="Rectangle 11"/>
          <p:cNvSpPr>
            <a:spLocks noChangeArrowheads="1"/>
          </p:cNvSpPr>
          <p:nvPr/>
        </p:nvSpPr>
        <p:spPr bwMode="auto">
          <a:xfrm>
            <a:off x="3699458" y="5234190"/>
            <a:ext cx="1371600" cy="762000"/>
          </a:xfrm>
          <a:prstGeom prst="rect">
            <a:avLst/>
          </a:prstGeom>
          <a:solidFill>
            <a:schemeClr val="bg1">
              <a:lumMod val="65000"/>
            </a:schemeClr>
          </a:solidFill>
          <a:ln w="9525">
            <a:solidFill>
              <a:schemeClr val="tx1">
                <a:lumMod val="95000"/>
                <a:lumOff val="5000"/>
              </a:schemeClr>
            </a:solidFill>
            <a:miter lim="800000"/>
            <a:headEnd/>
            <a:tailEnd/>
          </a:ln>
          <a:effectLst/>
        </p:spPr>
        <p:txBody>
          <a:bodyPr wrap="none" anchor="ctr"/>
          <a:lstStyle/>
          <a:p>
            <a:endParaRPr lang="en-US"/>
          </a:p>
        </p:txBody>
      </p:sp>
      <p:sp>
        <p:nvSpPr>
          <p:cNvPr id="532492" name="Rectangle 12"/>
          <p:cNvSpPr>
            <a:spLocks noChangeArrowheads="1"/>
          </p:cNvSpPr>
          <p:nvPr/>
        </p:nvSpPr>
        <p:spPr bwMode="auto">
          <a:xfrm>
            <a:off x="3547058" y="2643390"/>
            <a:ext cx="1676400" cy="3505200"/>
          </a:xfrm>
          <a:prstGeom prst="rect">
            <a:avLst/>
          </a:prstGeom>
          <a:solidFill>
            <a:schemeClr val="bg1">
              <a:lumMod val="65000"/>
            </a:schemeClr>
          </a:solidFill>
          <a:ln w="9525">
            <a:solidFill>
              <a:schemeClr val="tx1">
                <a:lumMod val="95000"/>
                <a:lumOff val="5000"/>
              </a:schemeClr>
            </a:solidFill>
            <a:miter lim="800000"/>
            <a:headEnd/>
            <a:tailEnd/>
          </a:ln>
          <a:effectLst/>
        </p:spPr>
        <p:txBody>
          <a:bodyPr wrap="none" anchor="ctr"/>
          <a:lstStyle/>
          <a:p>
            <a:endParaRPr lang="en-US"/>
          </a:p>
        </p:txBody>
      </p:sp>
      <p:sp>
        <p:nvSpPr>
          <p:cNvPr id="532494" name="Rectangle 14"/>
          <p:cNvSpPr>
            <a:spLocks noChangeArrowheads="1"/>
          </p:cNvSpPr>
          <p:nvPr/>
        </p:nvSpPr>
        <p:spPr bwMode="auto">
          <a:xfrm>
            <a:off x="5833058" y="2795790"/>
            <a:ext cx="1371600" cy="762000"/>
          </a:xfrm>
          <a:prstGeom prst="rect">
            <a:avLst/>
          </a:prstGeom>
          <a:solidFill>
            <a:schemeClr val="bg1">
              <a:lumMod val="65000"/>
            </a:schemeClr>
          </a:solidFill>
          <a:ln w="9525">
            <a:solidFill>
              <a:schemeClr val="tx1">
                <a:lumMod val="95000"/>
                <a:lumOff val="5000"/>
              </a:schemeClr>
            </a:solidFill>
            <a:miter lim="800000"/>
            <a:headEnd/>
            <a:tailEnd/>
          </a:ln>
          <a:effectLst/>
        </p:spPr>
        <p:txBody>
          <a:bodyPr wrap="none" anchor="ctr"/>
          <a:lstStyle/>
          <a:p>
            <a:endParaRPr lang="en-US"/>
          </a:p>
        </p:txBody>
      </p:sp>
      <p:sp>
        <p:nvSpPr>
          <p:cNvPr id="532495" name="Rectangle 15"/>
          <p:cNvSpPr>
            <a:spLocks noChangeArrowheads="1"/>
          </p:cNvSpPr>
          <p:nvPr/>
        </p:nvSpPr>
        <p:spPr bwMode="auto">
          <a:xfrm>
            <a:off x="5833058" y="4014990"/>
            <a:ext cx="1371600" cy="762000"/>
          </a:xfrm>
          <a:prstGeom prst="rect">
            <a:avLst/>
          </a:prstGeom>
          <a:solidFill>
            <a:schemeClr val="bg1">
              <a:lumMod val="65000"/>
            </a:schemeClr>
          </a:solidFill>
          <a:ln w="9525">
            <a:solidFill>
              <a:schemeClr val="tx1">
                <a:lumMod val="95000"/>
                <a:lumOff val="5000"/>
              </a:schemeClr>
            </a:solidFill>
            <a:miter lim="800000"/>
            <a:headEnd/>
            <a:tailEnd/>
          </a:ln>
          <a:effectLst/>
        </p:spPr>
        <p:txBody>
          <a:bodyPr wrap="none" anchor="ctr"/>
          <a:lstStyle/>
          <a:p>
            <a:endParaRPr lang="en-US"/>
          </a:p>
        </p:txBody>
      </p:sp>
      <p:sp>
        <p:nvSpPr>
          <p:cNvPr id="532496" name="Rectangle 16"/>
          <p:cNvSpPr>
            <a:spLocks noChangeArrowheads="1"/>
          </p:cNvSpPr>
          <p:nvPr/>
        </p:nvSpPr>
        <p:spPr bwMode="auto">
          <a:xfrm>
            <a:off x="5833058" y="5234190"/>
            <a:ext cx="1371600" cy="762000"/>
          </a:xfrm>
          <a:prstGeom prst="rect">
            <a:avLst/>
          </a:prstGeom>
          <a:solidFill>
            <a:schemeClr val="bg1">
              <a:lumMod val="65000"/>
            </a:schemeClr>
          </a:solidFill>
          <a:ln w="9525">
            <a:solidFill>
              <a:schemeClr val="tx1">
                <a:lumMod val="95000"/>
                <a:lumOff val="5000"/>
              </a:schemeClr>
            </a:solidFill>
            <a:miter lim="800000"/>
            <a:headEnd/>
            <a:tailEnd/>
          </a:ln>
          <a:effectLst/>
        </p:spPr>
        <p:txBody>
          <a:bodyPr wrap="none" anchor="ctr"/>
          <a:lstStyle/>
          <a:p>
            <a:endParaRPr lang="en-US"/>
          </a:p>
        </p:txBody>
      </p:sp>
      <p:sp>
        <p:nvSpPr>
          <p:cNvPr id="532497" name="Rectangle 17"/>
          <p:cNvSpPr>
            <a:spLocks noChangeArrowheads="1"/>
          </p:cNvSpPr>
          <p:nvPr/>
        </p:nvSpPr>
        <p:spPr bwMode="auto">
          <a:xfrm>
            <a:off x="5680658" y="2643390"/>
            <a:ext cx="1676400" cy="3505200"/>
          </a:xfrm>
          <a:prstGeom prst="rect">
            <a:avLst/>
          </a:prstGeom>
          <a:solidFill>
            <a:schemeClr val="bg1">
              <a:lumMod val="65000"/>
            </a:schemeClr>
          </a:solidFill>
          <a:ln w="9525">
            <a:solidFill>
              <a:schemeClr val="tx1">
                <a:lumMod val="95000"/>
                <a:lumOff val="5000"/>
              </a:schemeClr>
            </a:solidFill>
            <a:miter lim="800000"/>
            <a:headEnd/>
            <a:tailEnd/>
          </a:ln>
          <a:effectLst/>
        </p:spPr>
        <p:txBody>
          <a:bodyPr wrap="none" anchor="ctr"/>
          <a:lstStyle/>
          <a:p>
            <a:endParaRPr lang="en-US"/>
          </a:p>
        </p:txBody>
      </p:sp>
      <p:sp>
        <p:nvSpPr>
          <p:cNvPr id="532499" name="Rectangle 19"/>
          <p:cNvSpPr>
            <a:spLocks noChangeArrowheads="1"/>
          </p:cNvSpPr>
          <p:nvPr/>
        </p:nvSpPr>
        <p:spPr bwMode="auto">
          <a:xfrm>
            <a:off x="7966658" y="2795790"/>
            <a:ext cx="1371600" cy="762000"/>
          </a:xfrm>
          <a:prstGeom prst="rect">
            <a:avLst/>
          </a:prstGeom>
          <a:solidFill>
            <a:schemeClr val="bg1">
              <a:lumMod val="65000"/>
            </a:schemeClr>
          </a:solidFill>
          <a:ln w="9525">
            <a:solidFill>
              <a:schemeClr val="tx1">
                <a:lumMod val="95000"/>
                <a:lumOff val="5000"/>
              </a:schemeClr>
            </a:solidFill>
            <a:miter lim="800000"/>
            <a:headEnd/>
            <a:tailEnd/>
          </a:ln>
          <a:effectLst/>
        </p:spPr>
        <p:txBody>
          <a:bodyPr wrap="none" anchor="ctr"/>
          <a:lstStyle/>
          <a:p>
            <a:endParaRPr lang="en-US"/>
          </a:p>
        </p:txBody>
      </p:sp>
      <p:sp>
        <p:nvSpPr>
          <p:cNvPr id="532500" name="Rectangle 20"/>
          <p:cNvSpPr>
            <a:spLocks noChangeArrowheads="1"/>
          </p:cNvSpPr>
          <p:nvPr/>
        </p:nvSpPr>
        <p:spPr bwMode="auto">
          <a:xfrm>
            <a:off x="7966658" y="4014990"/>
            <a:ext cx="1371600" cy="762000"/>
          </a:xfrm>
          <a:prstGeom prst="rect">
            <a:avLst/>
          </a:prstGeom>
          <a:solidFill>
            <a:schemeClr val="bg1">
              <a:lumMod val="65000"/>
            </a:schemeClr>
          </a:solidFill>
          <a:ln w="9525">
            <a:solidFill>
              <a:schemeClr val="tx1">
                <a:lumMod val="95000"/>
                <a:lumOff val="5000"/>
              </a:schemeClr>
            </a:solidFill>
            <a:miter lim="800000"/>
            <a:headEnd/>
            <a:tailEnd/>
          </a:ln>
          <a:effectLst/>
        </p:spPr>
        <p:txBody>
          <a:bodyPr wrap="none" anchor="ctr"/>
          <a:lstStyle/>
          <a:p>
            <a:endParaRPr lang="en-US"/>
          </a:p>
        </p:txBody>
      </p:sp>
      <p:sp>
        <p:nvSpPr>
          <p:cNvPr id="532501" name="Rectangle 21"/>
          <p:cNvSpPr>
            <a:spLocks noChangeArrowheads="1"/>
          </p:cNvSpPr>
          <p:nvPr/>
        </p:nvSpPr>
        <p:spPr bwMode="auto">
          <a:xfrm>
            <a:off x="7966658" y="5234190"/>
            <a:ext cx="1371600" cy="762000"/>
          </a:xfrm>
          <a:prstGeom prst="rect">
            <a:avLst/>
          </a:prstGeom>
          <a:solidFill>
            <a:schemeClr val="bg1">
              <a:lumMod val="65000"/>
            </a:schemeClr>
          </a:solidFill>
          <a:ln w="9525">
            <a:solidFill>
              <a:schemeClr val="tx1">
                <a:lumMod val="95000"/>
                <a:lumOff val="5000"/>
              </a:schemeClr>
            </a:solidFill>
            <a:miter lim="800000"/>
            <a:headEnd/>
            <a:tailEnd/>
          </a:ln>
          <a:effectLst/>
        </p:spPr>
        <p:txBody>
          <a:bodyPr wrap="none" anchor="ctr"/>
          <a:lstStyle/>
          <a:p>
            <a:endParaRPr lang="en-US"/>
          </a:p>
        </p:txBody>
      </p:sp>
      <p:sp>
        <p:nvSpPr>
          <p:cNvPr id="532502" name="Rectangle 22"/>
          <p:cNvSpPr>
            <a:spLocks noChangeArrowheads="1"/>
          </p:cNvSpPr>
          <p:nvPr/>
        </p:nvSpPr>
        <p:spPr bwMode="auto">
          <a:xfrm>
            <a:off x="7814258" y="2643390"/>
            <a:ext cx="1676400" cy="3505200"/>
          </a:xfrm>
          <a:prstGeom prst="rect">
            <a:avLst/>
          </a:prstGeom>
          <a:solidFill>
            <a:schemeClr val="bg1">
              <a:lumMod val="65000"/>
            </a:schemeClr>
          </a:solidFill>
          <a:ln w="9525">
            <a:solidFill>
              <a:schemeClr val="tx1">
                <a:lumMod val="95000"/>
                <a:lumOff val="5000"/>
              </a:schemeClr>
            </a:solidFill>
            <a:miter lim="800000"/>
            <a:headEnd/>
            <a:tailEnd/>
          </a:ln>
          <a:effectLst/>
        </p:spPr>
        <p:txBody>
          <a:bodyPr wrap="none" anchor="ctr"/>
          <a:lstStyle/>
          <a:p>
            <a:endParaRPr lang="en-US"/>
          </a:p>
        </p:txBody>
      </p:sp>
      <p:sp>
        <p:nvSpPr>
          <p:cNvPr id="532503" name="Line 23"/>
          <p:cNvSpPr>
            <a:spLocks noChangeShapeType="1"/>
          </p:cNvSpPr>
          <p:nvPr/>
        </p:nvSpPr>
        <p:spPr bwMode="auto">
          <a:xfrm>
            <a:off x="3089858" y="4395990"/>
            <a:ext cx="457200" cy="0"/>
          </a:xfrm>
          <a:prstGeom prst="line">
            <a:avLst/>
          </a:prstGeom>
          <a:noFill/>
          <a:ln w="9525">
            <a:solidFill>
              <a:schemeClr val="tx1">
                <a:lumMod val="95000"/>
                <a:lumOff val="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04" name="Line 24"/>
          <p:cNvSpPr>
            <a:spLocks noChangeShapeType="1"/>
          </p:cNvSpPr>
          <p:nvPr/>
        </p:nvSpPr>
        <p:spPr bwMode="auto">
          <a:xfrm>
            <a:off x="5223458" y="4395990"/>
            <a:ext cx="457200" cy="0"/>
          </a:xfrm>
          <a:prstGeom prst="line">
            <a:avLst/>
          </a:prstGeom>
          <a:noFill/>
          <a:ln w="9525">
            <a:solidFill>
              <a:schemeClr val="tx1">
                <a:lumMod val="95000"/>
                <a:lumOff val="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05" name="Line 25"/>
          <p:cNvSpPr>
            <a:spLocks noChangeShapeType="1"/>
          </p:cNvSpPr>
          <p:nvPr/>
        </p:nvSpPr>
        <p:spPr bwMode="auto">
          <a:xfrm>
            <a:off x="7357058" y="4395990"/>
            <a:ext cx="457200" cy="0"/>
          </a:xfrm>
          <a:prstGeom prst="line">
            <a:avLst/>
          </a:prstGeom>
          <a:noFill/>
          <a:ln w="9525">
            <a:solidFill>
              <a:schemeClr val="tx1">
                <a:lumMod val="95000"/>
                <a:lumOff val="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06" name="Line 26"/>
          <p:cNvSpPr>
            <a:spLocks noChangeShapeType="1"/>
          </p:cNvSpPr>
          <p:nvPr/>
        </p:nvSpPr>
        <p:spPr bwMode="auto">
          <a:xfrm>
            <a:off x="2251658" y="6529590"/>
            <a:ext cx="6400800" cy="0"/>
          </a:xfrm>
          <a:prstGeom prst="line">
            <a:avLst/>
          </a:prstGeom>
          <a:noFill/>
          <a:ln w="9525">
            <a:solidFill>
              <a:schemeClr val="tx1">
                <a:lumMod val="95000"/>
                <a:lumOff val="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07" name="Line 27"/>
          <p:cNvSpPr>
            <a:spLocks noChangeShapeType="1"/>
          </p:cNvSpPr>
          <p:nvPr/>
        </p:nvSpPr>
        <p:spPr bwMode="auto">
          <a:xfrm flipV="1">
            <a:off x="2251658" y="6148590"/>
            <a:ext cx="0" cy="381000"/>
          </a:xfrm>
          <a:prstGeom prst="line">
            <a:avLst/>
          </a:prstGeom>
          <a:noFill/>
          <a:ln w="9525">
            <a:solidFill>
              <a:schemeClr val="tx1">
                <a:lumMod val="95000"/>
                <a:lumOff val="5000"/>
              </a:schemeClr>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08" name="Line 28"/>
          <p:cNvSpPr>
            <a:spLocks noChangeShapeType="1"/>
          </p:cNvSpPr>
          <p:nvPr/>
        </p:nvSpPr>
        <p:spPr bwMode="auto">
          <a:xfrm flipV="1">
            <a:off x="4385258" y="6148590"/>
            <a:ext cx="0" cy="381000"/>
          </a:xfrm>
          <a:prstGeom prst="line">
            <a:avLst/>
          </a:prstGeom>
          <a:noFill/>
          <a:ln w="9525">
            <a:solidFill>
              <a:schemeClr val="tx1">
                <a:lumMod val="95000"/>
                <a:lumOff val="5000"/>
              </a:schemeClr>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09" name="Line 29"/>
          <p:cNvSpPr>
            <a:spLocks noChangeShapeType="1"/>
          </p:cNvSpPr>
          <p:nvPr/>
        </p:nvSpPr>
        <p:spPr bwMode="auto">
          <a:xfrm flipV="1">
            <a:off x="6518858" y="6148590"/>
            <a:ext cx="0" cy="381000"/>
          </a:xfrm>
          <a:prstGeom prst="line">
            <a:avLst/>
          </a:prstGeom>
          <a:noFill/>
          <a:ln w="9525">
            <a:solidFill>
              <a:schemeClr val="tx1">
                <a:lumMod val="95000"/>
                <a:lumOff val="5000"/>
              </a:schemeClr>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10" name="Line 30"/>
          <p:cNvSpPr>
            <a:spLocks noChangeShapeType="1"/>
          </p:cNvSpPr>
          <p:nvPr/>
        </p:nvSpPr>
        <p:spPr bwMode="auto">
          <a:xfrm flipV="1">
            <a:off x="8652458" y="6148590"/>
            <a:ext cx="0" cy="381000"/>
          </a:xfrm>
          <a:prstGeom prst="line">
            <a:avLst/>
          </a:prstGeom>
          <a:noFill/>
          <a:ln w="9525">
            <a:solidFill>
              <a:schemeClr val="tx1">
                <a:lumMod val="95000"/>
                <a:lumOff val="5000"/>
              </a:schemeClr>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11" name="Text Box 31"/>
          <p:cNvSpPr txBox="1">
            <a:spLocks noChangeArrowheads="1"/>
          </p:cNvSpPr>
          <p:nvPr/>
        </p:nvSpPr>
        <p:spPr bwMode="auto">
          <a:xfrm>
            <a:off x="1642058" y="2002040"/>
            <a:ext cx="1162050" cy="641350"/>
          </a:xfrm>
          <a:prstGeom prst="rect">
            <a:avLst/>
          </a:prstGeom>
          <a:solidFill>
            <a:schemeClr val="bg1">
              <a:lumMod val="65000"/>
            </a:schemeClr>
          </a:solidFill>
          <a:ln w="9525">
            <a:solidFill>
              <a:schemeClr val="tx1"/>
            </a:solidFill>
            <a:miter lim="800000"/>
            <a:headEnd/>
            <a:tailEnd/>
          </a:ln>
          <a:effectLst/>
        </p:spPr>
        <p:txBody>
          <a:bodyPr wrap="none">
            <a:spAutoFit/>
          </a:bodyPr>
          <a:lstStyle/>
          <a:p>
            <a:r>
              <a:rPr lang="en-US" altLang="en-US">
                <a:solidFill>
                  <a:schemeClr val="bg1"/>
                </a:solidFill>
              </a:rPr>
              <a:t>Establish</a:t>
            </a:r>
          </a:p>
          <a:p>
            <a:r>
              <a:rPr lang="en-US" altLang="en-US">
                <a:solidFill>
                  <a:schemeClr val="bg1"/>
                </a:solidFill>
              </a:rPr>
              <a:t>Objectives</a:t>
            </a:r>
          </a:p>
        </p:txBody>
      </p:sp>
      <p:sp>
        <p:nvSpPr>
          <p:cNvPr id="532512" name="Text Box 32"/>
          <p:cNvSpPr txBox="1">
            <a:spLocks noChangeArrowheads="1"/>
          </p:cNvSpPr>
          <p:nvPr/>
        </p:nvSpPr>
        <p:spPr bwMode="auto">
          <a:xfrm>
            <a:off x="3686758" y="2002040"/>
            <a:ext cx="1301750" cy="641350"/>
          </a:xfrm>
          <a:prstGeom prst="rect">
            <a:avLst/>
          </a:prstGeom>
          <a:solidFill>
            <a:schemeClr val="bg1">
              <a:lumMod val="65000"/>
            </a:schemeClr>
          </a:solidFill>
          <a:ln w="9525">
            <a:solidFill>
              <a:schemeClr val="tx1"/>
            </a:solidFill>
            <a:miter lim="800000"/>
            <a:headEnd/>
            <a:tailEnd/>
          </a:ln>
          <a:effectLst/>
        </p:spPr>
        <p:txBody>
          <a:bodyPr wrap="none">
            <a:spAutoFit/>
          </a:bodyPr>
          <a:lstStyle/>
          <a:p>
            <a:r>
              <a:rPr lang="en-US" altLang="en-US">
                <a:solidFill>
                  <a:schemeClr val="bg1"/>
                </a:solidFill>
              </a:rPr>
              <a:t>Understand</a:t>
            </a:r>
          </a:p>
          <a:p>
            <a:r>
              <a:rPr lang="en-US" altLang="en-US">
                <a:solidFill>
                  <a:schemeClr val="bg1"/>
                </a:solidFill>
              </a:rPr>
              <a:t>Background</a:t>
            </a:r>
          </a:p>
        </p:txBody>
      </p:sp>
      <p:sp>
        <p:nvSpPr>
          <p:cNvPr id="532513" name="Text Box 33"/>
          <p:cNvSpPr txBox="1">
            <a:spLocks noChangeArrowheads="1"/>
          </p:cNvSpPr>
          <p:nvPr/>
        </p:nvSpPr>
        <p:spPr bwMode="auto">
          <a:xfrm>
            <a:off x="5934658" y="2002040"/>
            <a:ext cx="1238250" cy="641350"/>
          </a:xfrm>
          <a:prstGeom prst="rect">
            <a:avLst/>
          </a:prstGeom>
          <a:solidFill>
            <a:schemeClr val="bg1">
              <a:lumMod val="65000"/>
            </a:schemeClr>
          </a:solidFill>
          <a:ln w="9525">
            <a:solidFill>
              <a:schemeClr val="tx1"/>
            </a:solidFill>
            <a:miter lim="800000"/>
            <a:headEnd/>
            <a:tailEnd/>
          </a:ln>
          <a:effectLst/>
        </p:spPr>
        <p:txBody>
          <a:bodyPr wrap="none">
            <a:spAutoFit/>
          </a:bodyPr>
          <a:lstStyle/>
          <a:p>
            <a:r>
              <a:rPr lang="en-US" altLang="en-US">
                <a:solidFill>
                  <a:schemeClr val="bg1"/>
                </a:solidFill>
              </a:rPr>
              <a:t>Organize</a:t>
            </a:r>
          </a:p>
          <a:p>
            <a:r>
              <a:rPr lang="en-US" altLang="en-US">
                <a:solidFill>
                  <a:schemeClr val="bg1"/>
                </a:solidFill>
              </a:rPr>
              <a:t>Knowledge</a:t>
            </a:r>
          </a:p>
        </p:txBody>
      </p:sp>
      <p:sp>
        <p:nvSpPr>
          <p:cNvPr id="532514" name="Text Box 34"/>
          <p:cNvSpPr txBox="1">
            <a:spLocks noChangeArrowheads="1"/>
          </p:cNvSpPr>
          <p:nvPr/>
        </p:nvSpPr>
        <p:spPr bwMode="auto">
          <a:xfrm>
            <a:off x="7915858" y="2002041"/>
            <a:ext cx="1496372" cy="646331"/>
          </a:xfrm>
          <a:prstGeom prst="rect">
            <a:avLst/>
          </a:prstGeom>
          <a:solidFill>
            <a:schemeClr val="bg1">
              <a:lumMod val="65000"/>
            </a:schemeClr>
          </a:solidFill>
          <a:ln w="9525">
            <a:solidFill>
              <a:schemeClr val="tx1"/>
            </a:solidFill>
            <a:miter lim="800000"/>
            <a:headEnd/>
            <a:tailEnd/>
          </a:ln>
          <a:effectLst/>
        </p:spPr>
        <p:txBody>
          <a:bodyPr wrap="none">
            <a:spAutoFit/>
          </a:bodyPr>
          <a:lstStyle/>
          <a:p>
            <a:r>
              <a:rPr lang="en-US" altLang="en-US">
                <a:solidFill>
                  <a:schemeClr val="bg1"/>
                </a:solidFill>
              </a:rPr>
              <a:t>Collect</a:t>
            </a:r>
          </a:p>
          <a:p>
            <a:r>
              <a:rPr lang="en-US" altLang="en-US">
                <a:solidFill>
                  <a:schemeClr val="bg1"/>
                </a:solidFill>
              </a:rPr>
              <a:t>Requirements</a:t>
            </a:r>
          </a:p>
        </p:txBody>
      </p:sp>
      <p:sp>
        <p:nvSpPr>
          <p:cNvPr id="532515" name="Text Box 35"/>
          <p:cNvSpPr txBox="1">
            <a:spLocks noChangeArrowheads="1"/>
          </p:cNvSpPr>
          <p:nvPr/>
        </p:nvSpPr>
        <p:spPr bwMode="auto">
          <a:xfrm>
            <a:off x="1800809" y="2871991"/>
            <a:ext cx="990977" cy="646331"/>
          </a:xfrm>
          <a:prstGeom prst="rect">
            <a:avLst/>
          </a:prstGeom>
          <a:solidFill>
            <a:schemeClr val="bg1">
              <a:lumMod val="65000"/>
            </a:schemeClr>
          </a:solidFill>
          <a:ln w="9525">
            <a:solidFill>
              <a:schemeClr val="tx1"/>
            </a:solidFill>
            <a:miter lim="800000"/>
            <a:headEnd/>
            <a:tailEnd/>
          </a:ln>
          <a:effectLst/>
        </p:spPr>
        <p:txBody>
          <a:bodyPr wrap="none">
            <a:spAutoFit/>
          </a:bodyPr>
          <a:lstStyle/>
          <a:p>
            <a:r>
              <a:rPr lang="en-US" altLang="en-US">
                <a:solidFill>
                  <a:schemeClr val="bg1"/>
                </a:solidFill>
              </a:rPr>
              <a:t>Business</a:t>
            </a:r>
          </a:p>
          <a:p>
            <a:r>
              <a:rPr lang="en-US" altLang="en-US">
                <a:solidFill>
                  <a:schemeClr val="bg1"/>
                </a:solidFill>
              </a:rPr>
              <a:t>goals</a:t>
            </a:r>
          </a:p>
        </p:txBody>
      </p:sp>
      <p:sp>
        <p:nvSpPr>
          <p:cNvPr id="532516" name="Text Box 36"/>
          <p:cNvSpPr txBox="1">
            <a:spLocks noChangeArrowheads="1"/>
          </p:cNvSpPr>
          <p:nvPr/>
        </p:nvSpPr>
        <p:spPr bwMode="auto">
          <a:xfrm>
            <a:off x="1707146" y="4119766"/>
            <a:ext cx="1225464" cy="646331"/>
          </a:xfrm>
          <a:prstGeom prst="rect">
            <a:avLst/>
          </a:prstGeom>
          <a:solidFill>
            <a:schemeClr val="bg1">
              <a:lumMod val="65000"/>
            </a:schemeClr>
          </a:solidFill>
          <a:ln w="9525">
            <a:solidFill>
              <a:schemeClr val="tx1"/>
            </a:solidFill>
            <a:miter lim="800000"/>
            <a:headEnd/>
            <a:tailEnd/>
          </a:ln>
          <a:effectLst/>
        </p:spPr>
        <p:txBody>
          <a:bodyPr wrap="none">
            <a:spAutoFit/>
          </a:bodyPr>
          <a:lstStyle/>
          <a:p>
            <a:r>
              <a:rPr lang="en-US" altLang="en-US">
                <a:solidFill>
                  <a:schemeClr val="bg1"/>
                </a:solidFill>
              </a:rPr>
              <a:t>Problem to</a:t>
            </a:r>
          </a:p>
          <a:p>
            <a:r>
              <a:rPr lang="en-US" altLang="en-US">
                <a:solidFill>
                  <a:schemeClr val="bg1"/>
                </a:solidFill>
              </a:rPr>
              <a:t>be solved</a:t>
            </a:r>
          </a:p>
        </p:txBody>
      </p:sp>
      <p:sp>
        <p:nvSpPr>
          <p:cNvPr id="532517" name="Text Box 37"/>
          <p:cNvSpPr txBox="1">
            <a:spLocks noChangeArrowheads="1"/>
          </p:cNvSpPr>
          <p:nvPr/>
        </p:nvSpPr>
        <p:spPr bwMode="auto">
          <a:xfrm>
            <a:off x="1708733" y="5338966"/>
            <a:ext cx="1213666" cy="646331"/>
          </a:xfrm>
          <a:prstGeom prst="rect">
            <a:avLst/>
          </a:prstGeom>
          <a:solidFill>
            <a:schemeClr val="bg1">
              <a:lumMod val="65000"/>
            </a:schemeClr>
          </a:solidFill>
          <a:ln w="9525">
            <a:solidFill>
              <a:schemeClr val="tx1"/>
            </a:solidFill>
            <a:miter lim="800000"/>
            <a:headEnd/>
            <a:tailEnd/>
          </a:ln>
          <a:effectLst/>
        </p:spPr>
        <p:txBody>
          <a:bodyPr wrap="none">
            <a:spAutoFit/>
          </a:bodyPr>
          <a:lstStyle/>
          <a:p>
            <a:r>
              <a:rPr lang="en-US" altLang="en-US">
                <a:solidFill>
                  <a:schemeClr val="bg1"/>
                </a:solidFill>
              </a:rPr>
              <a:t>System</a:t>
            </a:r>
          </a:p>
          <a:p>
            <a:r>
              <a:rPr lang="en-US" altLang="en-US">
                <a:solidFill>
                  <a:schemeClr val="bg1"/>
                </a:solidFill>
              </a:rPr>
              <a:t>constraints</a:t>
            </a:r>
          </a:p>
        </p:txBody>
      </p:sp>
      <p:sp>
        <p:nvSpPr>
          <p:cNvPr id="532518" name="Text Box 38"/>
          <p:cNvSpPr txBox="1">
            <a:spLocks noChangeArrowheads="1"/>
          </p:cNvSpPr>
          <p:nvPr/>
        </p:nvSpPr>
        <p:spPr bwMode="auto">
          <a:xfrm>
            <a:off x="3699458" y="2857704"/>
            <a:ext cx="1537024" cy="646331"/>
          </a:xfrm>
          <a:prstGeom prst="rect">
            <a:avLst/>
          </a:prstGeom>
          <a:solidFill>
            <a:schemeClr val="bg1">
              <a:lumMod val="65000"/>
            </a:schemeClr>
          </a:solidFill>
          <a:ln w="9525">
            <a:solidFill>
              <a:schemeClr val="tx1"/>
            </a:solidFill>
            <a:miter lim="800000"/>
            <a:headEnd/>
            <a:tailEnd/>
          </a:ln>
          <a:effectLst/>
        </p:spPr>
        <p:txBody>
          <a:bodyPr wrap="none">
            <a:spAutoFit/>
          </a:bodyPr>
          <a:lstStyle/>
          <a:p>
            <a:r>
              <a:rPr lang="en-US" altLang="en-US">
                <a:solidFill>
                  <a:schemeClr val="bg1"/>
                </a:solidFill>
              </a:rPr>
              <a:t>Organizational</a:t>
            </a:r>
          </a:p>
          <a:p>
            <a:r>
              <a:rPr lang="en-US" altLang="en-US">
                <a:solidFill>
                  <a:schemeClr val="bg1"/>
                </a:solidFill>
              </a:rPr>
              <a:t>structure</a:t>
            </a:r>
          </a:p>
        </p:txBody>
      </p:sp>
      <p:sp>
        <p:nvSpPr>
          <p:cNvPr id="532519" name="Text Box 39"/>
          <p:cNvSpPr txBox="1">
            <a:spLocks noChangeArrowheads="1"/>
          </p:cNvSpPr>
          <p:nvPr/>
        </p:nvSpPr>
        <p:spPr bwMode="auto">
          <a:xfrm>
            <a:off x="3848684" y="4119766"/>
            <a:ext cx="1245021" cy="646331"/>
          </a:xfrm>
          <a:prstGeom prst="rect">
            <a:avLst/>
          </a:prstGeom>
          <a:solidFill>
            <a:schemeClr val="bg1">
              <a:lumMod val="65000"/>
            </a:schemeClr>
          </a:solidFill>
          <a:ln w="9525">
            <a:solidFill>
              <a:schemeClr val="tx1"/>
            </a:solidFill>
            <a:miter lim="800000"/>
            <a:headEnd/>
            <a:tailEnd/>
          </a:ln>
          <a:effectLst/>
        </p:spPr>
        <p:txBody>
          <a:bodyPr wrap="none">
            <a:spAutoFit/>
          </a:bodyPr>
          <a:lstStyle/>
          <a:p>
            <a:r>
              <a:rPr lang="en-US" altLang="en-US">
                <a:solidFill>
                  <a:schemeClr val="bg1"/>
                </a:solidFill>
              </a:rPr>
              <a:t>Application</a:t>
            </a:r>
          </a:p>
          <a:p>
            <a:r>
              <a:rPr lang="en-US" altLang="en-US">
                <a:solidFill>
                  <a:schemeClr val="bg1"/>
                </a:solidFill>
              </a:rPr>
              <a:t>domain</a:t>
            </a:r>
          </a:p>
        </p:txBody>
      </p:sp>
      <p:sp>
        <p:nvSpPr>
          <p:cNvPr id="532520" name="Text Box 40"/>
          <p:cNvSpPr txBox="1">
            <a:spLocks noChangeArrowheads="1"/>
          </p:cNvSpPr>
          <p:nvPr/>
        </p:nvSpPr>
        <p:spPr bwMode="auto">
          <a:xfrm>
            <a:off x="3993147" y="5338966"/>
            <a:ext cx="923523" cy="646331"/>
          </a:xfrm>
          <a:prstGeom prst="rect">
            <a:avLst/>
          </a:prstGeom>
          <a:solidFill>
            <a:schemeClr val="bg1">
              <a:lumMod val="65000"/>
            </a:schemeClr>
          </a:solidFill>
          <a:ln w="9525">
            <a:solidFill>
              <a:schemeClr val="tx1"/>
            </a:solidFill>
            <a:miter lim="800000"/>
            <a:headEnd/>
            <a:tailEnd/>
          </a:ln>
          <a:effectLst/>
        </p:spPr>
        <p:txBody>
          <a:bodyPr wrap="none">
            <a:spAutoFit/>
          </a:bodyPr>
          <a:lstStyle/>
          <a:p>
            <a:r>
              <a:rPr lang="en-US" altLang="en-US">
                <a:solidFill>
                  <a:schemeClr val="bg1"/>
                </a:solidFill>
              </a:rPr>
              <a:t>Existing</a:t>
            </a:r>
          </a:p>
          <a:p>
            <a:r>
              <a:rPr lang="en-US" altLang="en-US">
                <a:solidFill>
                  <a:schemeClr val="bg1"/>
                </a:solidFill>
              </a:rPr>
              <a:t>systems</a:t>
            </a:r>
          </a:p>
        </p:txBody>
      </p:sp>
      <p:sp>
        <p:nvSpPr>
          <p:cNvPr id="532521" name="Text Box 41"/>
          <p:cNvSpPr txBox="1">
            <a:spLocks noChangeArrowheads="1"/>
          </p:cNvSpPr>
          <p:nvPr/>
        </p:nvSpPr>
        <p:spPr bwMode="auto">
          <a:xfrm>
            <a:off x="5872747" y="2871991"/>
            <a:ext cx="1425647" cy="646331"/>
          </a:xfrm>
          <a:prstGeom prst="rect">
            <a:avLst/>
          </a:prstGeom>
          <a:solidFill>
            <a:schemeClr val="bg1">
              <a:lumMod val="65000"/>
            </a:schemeClr>
          </a:solidFill>
          <a:ln w="9525">
            <a:solidFill>
              <a:schemeClr val="tx1"/>
            </a:solidFill>
            <a:miter lim="800000"/>
            <a:headEnd/>
            <a:tailEnd/>
          </a:ln>
          <a:effectLst/>
        </p:spPr>
        <p:txBody>
          <a:bodyPr wrap="none">
            <a:spAutoFit/>
          </a:bodyPr>
          <a:lstStyle/>
          <a:p>
            <a:r>
              <a:rPr lang="en-US" altLang="en-US">
                <a:solidFill>
                  <a:schemeClr val="bg1"/>
                </a:solidFill>
              </a:rPr>
              <a:t>Stakeholder</a:t>
            </a:r>
          </a:p>
          <a:p>
            <a:r>
              <a:rPr lang="en-US" altLang="en-US">
                <a:solidFill>
                  <a:schemeClr val="bg1"/>
                </a:solidFill>
              </a:rPr>
              <a:t>identification</a:t>
            </a:r>
          </a:p>
        </p:txBody>
      </p:sp>
      <p:sp>
        <p:nvSpPr>
          <p:cNvPr id="532522" name="Text Box 42"/>
          <p:cNvSpPr txBox="1">
            <a:spLocks noChangeArrowheads="1"/>
          </p:cNvSpPr>
          <p:nvPr/>
        </p:nvSpPr>
        <p:spPr bwMode="auto">
          <a:xfrm>
            <a:off x="5882272" y="4119766"/>
            <a:ext cx="1393779" cy="646331"/>
          </a:xfrm>
          <a:prstGeom prst="rect">
            <a:avLst/>
          </a:prstGeom>
          <a:solidFill>
            <a:schemeClr val="bg1">
              <a:lumMod val="65000"/>
            </a:schemeClr>
          </a:solidFill>
          <a:ln w="9525">
            <a:solidFill>
              <a:schemeClr val="tx1"/>
            </a:solidFill>
            <a:miter lim="800000"/>
            <a:headEnd/>
            <a:tailEnd/>
          </a:ln>
          <a:effectLst/>
        </p:spPr>
        <p:txBody>
          <a:bodyPr wrap="none">
            <a:spAutoFit/>
          </a:bodyPr>
          <a:lstStyle/>
          <a:p>
            <a:r>
              <a:rPr lang="en-US" altLang="en-US">
                <a:solidFill>
                  <a:schemeClr val="bg1"/>
                </a:solidFill>
              </a:rPr>
              <a:t>Goal</a:t>
            </a:r>
          </a:p>
          <a:p>
            <a:r>
              <a:rPr lang="en-US" altLang="en-US">
                <a:solidFill>
                  <a:schemeClr val="bg1"/>
                </a:solidFill>
              </a:rPr>
              <a:t>prioritization</a:t>
            </a:r>
          </a:p>
        </p:txBody>
      </p:sp>
      <p:sp>
        <p:nvSpPr>
          <p:cNvPr id="532523" name="Text Box 43"/>
          <p:cNvSpPr txBox="1">
            <a:spLocks noChangeArrowheads="1"/>
          </p:cNvSpPr>
          <p:nvPr/>
        </p:nvSpPr>
        <p:spPr bwMode="auto">
          <a:xfrm>
            <a:off x="6007683" y="5170690"/>
            <a:ext cx="1209370" cy="923330"/>
          </a:xfrm>
          <a:prstGeom prst="rect">
            <a:avLst/>
          </a:prstGeom>
          <a:solidFill>
            <a:schemeClr val="bg1">
              <a:lumMod val="65000"/>
            </a:schemeClr>
          </a:solidFill>
          <a:ln w="9525">
            <a:solidFill>
              <a:schemeClr val="tx1"/>
            </a:solidFill>
            <a:miter lim="800000"/>
            <a:headEnd/>
            <a:tailEnd/>
          </a:ln>
          <a:effectLst/>
        </p:spPr>
        <p:txBody>
          <a:bodyPr wrap="none">
            <a:spAutoFit/>
          </a:bodyPr>
          <a:lstStyle/>
          <a:p>
            <a:r>
              <a:rPr lang="en-US" altLang="en-US">
                <a:solidFill>
                  <a:schemeClr val="bg1"/>
                </a:solidFill>
              </a:rPr>
              <a:t>Domain</a:t>
            </a:r>
          </a:p>
          <a:p>
            <a:r>
              <a:rPr lang="en-US" altLang="en-US">
                <a:solidFill>
                  <a:schemeClr val="bg1"/>
                </a:solidFill>
              </a:rPr>
              <a:t>knowledge</a:t>
            </a:r>
          </a:p>
          <a:p>
            <a:r>
              <a:rPr lang="en-US" altLang="en-US">
                <a:solidFill>
                  <a:schemeClr val="bg1"/>
                </a:solidFill>
              </a:rPr>
              <a:t>filtering</a:t>
            </a:r>
          </a:p>
        </p:txBody>
      </p:sp>
      <p:sp>
        <p:nvSpPr>
          <p:cNvPr id="532524" name="Text Box 44"/>
          <p:cNvSpPr txBox="1">
            <a:spLocks noChangeArrowheads="1"/>
          </p:cNvSpPr>
          <p:nvPr/>
        </p:nvSpPr>
        <p:spPr bwMode="auto">
          <a:xfrm>
            <a:off x="7999996" y="2871991"/>
            <a:ext cx="1452514" cy="646331"/>
          </a:xfrm>
          <a:prstGeom prst="rect">
            <a:avLst/>
          </a:prstGeom>
          <a:solidFill>
            <a:schemeClr val="bg1">
              <a:lumMod val="65000"/>
            </a:schemeClr>
          </a:solidFill>
          <a:ln w="9525">
            <a:solidFill>
              <a:schemeClr val="tx1"/>
            </a:solidFill>
            <a:miter lim="800000"/>
            <a:headEnd/>
            <a:tailEnd/>
          </a:ln>
          <a:effectLst/>
        </p:spPr>
        <p:txBody>
          <a:bodyPr wrap="none">
            <a:spAutoFit/>
          </a:bodyPr>
          <a:lstStyle/>
          <a:p>
            <a:r>
              <a:rPr lang="en-US" altLang="en-US">
                <a:solidFill>
                  <a:schemeClr val="bg1"/>
                </a:solidFill>
              </a:rPr>
              <a:t>Stakeholder</a:t>
            </a:r>
          </a:p>
          <a:p>
            <a:r>
              <a:rPr lang="en-US" altLang="en-US">
                <a:solidFill>
                  <a:schemeClr val="bg1"/>
                </a:solidFill>
              </a:rPr>
              <a:t>requirements</a:t>
            </a:r>
          </a:p>
        </p:txBody>
      </p:sp>
      <p:sp>
        <p:nvSpPr>
          <p:cNvPr id="532525" name="Text Box 45"/>
          <p:cNvSpPr txBox="1">
            <a:spLocks noChangeArrowheads="1"/>
          </p:cNvSpPr>
          <p:nvPr/>
        </p:nvSpPr>
        <p:spPr bwMode="auto">
          <a:xfrm>
            <a:off x="8012696" y="4119766"/>
            <a:ext cx="1452514" cy="646331"/>
          </a:xfrm>
          <a:prstGeom prst="rect">
            <a:avLst/>
          </a:prstGeom>
          <a:solidFill>
            <a:schemeClr val="bg1">
              <a:lumMod val="65000"/>
            </a:schemeClr>
          </a:solidFill>
          <a:ln w="9525">
            <a:solidFill>
              <a:schemeClr val="tx1"/>
            </a:solidFill>
            <a:miter lim="800000"/>
            <a:headEnd/>
            <a:tailEnd/>
          </a:ln>
          <a:effectLst/>
        </p:spPr>
        <p:txBody>
          <a:bodyPr wrap="none">
            <a:spAutoFit/>
          </a:bodyPr>
          <a:lstStyle/>
          <a:p>
            <a:r>
              <a:rPr lang="en-US" altLang="en-US">
                <a:solidFill>
                  <a:schemeClr val="bg1"/>
                </a:solidFill>
              </a:rPr>
              <a:t>Domain</a:t>
            </a:r>
          </a:p>
          <a:p>
            <a:r>
              <a:rPr lang="en-US" altLang="en-US">
                <a:solidFill>
                  <a:schemeClr val="bg1"/>
                </a:solidFill>
              </a:rPr>
              <a:t>requirements</a:t>
            </a:r>
          </a:p>
        </p:txBody>
      </p:sp>
      <p:sp>
        <p:nvSpPr>
          <p:cNvPr id="532526" name="Text Box 46"/>
          <p:cNvSpPr txBox="1">
            <a:spLocks noChangeArrowheads="1"/>
          </p:cNvSpPr>
          <p:nvPr/>
        </p:nvSpPr>
        <p:spPr bwMode="auto">
          <a:xfrm>
            <a:off x="7939671" y="5338966"/>
            <a:ext cx="1537024" cy="646331"/>
          </a:xfrm>
          <a:prstGeom prst="rect">
            <a:avLst/>
          </a:prstGeom>
          <a:solidFill>
            <a:schemeClr val="bg1">
              <a:lumMod val="65000"/>
            </a:schemeClr>
          </a:solidFill>
          <a:ln w="9525">
            <a:solidFill>
              <a:schemeClr val="tx1"/>
            </a:solidFill>
            <a:miter lim="800000"/>
            <a:headEnd/>
            <a:tailEnd/>
          </a:ln>
          <a:effectLst/>
        </p:spPr>
        <p:txBody>
          <a:bodyPr wrap="none">
            <a:spAutoFit/>
          </a:bodyPr>
          <a:lstStyle/>
          <a:p>
            <a:r>
              <a:rPr lang="en-US" altLang="en-US">
                <a:solidFill>
                  <a:schemeClr val="bg1"/>
                </a:solidFill>
              </a:rPr>
              <a:t>Organizational</a:t>
            </a:r>
          </a:p>
          <a:p>
            <a:r>
              <a:rPr lang="en-US" altLang="en-US">
                <a:solidFill>
                  <a:schemeClr val="bg1"/>
                </a:solidFill>
              </a:rPr>
              <a:t>requirements</a:t>
            </a:r>
          </a:p>
        </p:txBody>
      </p:sp>
    </p:spTree>
    <p:extLst>
      <p:ext uri="{BB962C8B-B14F-4D97-AF65-F5344CB8AC3E}">
        <p14:creationId xmlns:p14="http://schemas.microsoft.com/office/powerpoint/2010/main" val="22738084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p:txBody>
          <a:bodyPr/>
          <a:lstStyle/>
          <a:p>
            <a:r>
              <a:rPr lang="en-US" altLang="en-US"/>
              <a:t>Comments on this Process - 1</a:t>
            </a:r>
          </a:p>
        </p:txBody>
      </p:sp>
      <p:sp>
        <p:nvSpPr>
          <p:cNvPr id="534531" name="Rectangle 3"/>
          <p:cNvSpPr>
            <a:spLocks noGrp="1" noChangeArrowheads="1"/>
          </p:cNvSpPr>
          <p:nvPr>
            <p:ph idx="1"/>
          </p:nvPr>
        </p:nvSpPr>
        <p:spPr>
          <a:xfrm>
            <a:off x="680321" y="2336873"/>
            <a:ext cx="10575814" cy="3599316"/>
          </a:xfrm>
        </p:spPr>
        <p:txBody>
          <a:bodyPr>
            <a:normAutofit/>
          </a:bodyPr>
          <a:lstStyle/>
          <a:p>
            <a:pPr>
              <a:lnSpc>
                <a:spcPct val="90000"/>
              </a:lnSpc>
            </a:pPr>
            <a:r>
              <a:rPr lang="en-US" altLang="en-US" sz="2800" dirty="0">
                <a:latin typeface="Times New Roman" panose="02020603050405020304" pitchFamily="18" charset="0"/>
                <a:cs typeface="Times New Roman" panose="02020603050405020304" pitchFamily="18" charset="0"/>
              </a:rPr>
              <a:t>It is an idealized process, while the reality of requirements elicitation tends to be much messier</a:t>
            </a:r>
          </a:p>
          <a:p>
            <a:pPr>
              <a:lnSpc>
                <a:spcPct val="90000"/>
              </a:lnSpc>
            </a:pPr>
            <a:r>
              <a:rPr lang="en-US" altLang="en-US" sz="2800" dirty="0">
                <a:latin typeface="Times New Roman" panose="02020603050405020304" pitchFamily="18" charset="0"/>
                <a:cs typeface="Times New Roman" panose="02020603050405020304" pitchFamily="18" charset="0"/>
              </a:rPr>
              <a:t>The activities are usually mixed up with each other</a:t>
            </a:r>
          </a:p>
          <a:p>
            <a:pPr>
              <a:lnSpc>
                <a:spcPct val="90000"/>
              </a:lnSpc>
            </a:pPr>
            <a:r>
              <a:rPr lang="en-US" altLang="en-US" sz="2800" dirty="0">
                <a:latin typeface="Times New Roman" panose="02020603050405020304" pitchFamily="18" charset="0"/>
                <a:cs typeface="Times New Roman" panose="02020603050405020304" pitchFamily="18" charset="0"/>
              </a:rPr>
              <a:t>If objective setting activities are not carried out, significant analysis problems occur, as no objective and business goals are available to prioritize requirements</a:t>
            </a:r>
          </a:p>
        </p:txBody>
      </p:sp>
      <p:sp>
        <p:nvSpPr>
          <p:cNvPr id="5" name="Slide Number Placeholder 5"/>
          <p:cNvSpPr>
            <a:spLocks noGrp="1"/>
          </p:cNvSpPr>
          <p:nvPr>
            <p:ph type="sldNum" sz="quarter" idx="12"/>
          </p:nvPr>
        </p:nvSpPr>
        <p:spPr/>
        <p:txBody>
          <a:bodyPr/>
          <a:lstStyle/>
          <a:p>
            <a:fld id="{24B6B0E0-E9C8-493B-AB86-C28D5B85F188}" type="slidenum">
              <a:rPr lang="en-US" altLang="en-US"/>
              <a:pPr/>
              <a:t>11</a:t>
            </a:fld>
            <a:endParaRPr lang="en-US" altLang="en-US"/>
          </a:p>
        </p:txBody>
      </p:sp>
    </p:spTree>
    <p:extLst>
      <p:ext uri="{BB962C8B-B14F-4D97-AF65-F5344CB8AC3E}">
        <p14:creationId xmlns:p14="http://schemas.microsoft.com/office/powerpoint/2010/main" val="14909158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p:txBody>
          <a:bodyPr/>
          <a:lstStyle/>
          <a:p>
            <a:r>
              <a:rPr lang="en-US" altLang="en-US"/>
              <a:t>Comments on this Process - 2</a:t>
            </a:r>
          </a:p>
        </p:txBody>
      </p:sp>
      <p:sp>
        <p:nvSpPr>
          <p:cNvPr id="541699" name="Rectangle 3"/>
          <p:cNvSpPr>
            <a:spLocks noGrp="1" noChangeArrowheads="1"/>
          </p:cNvSpPr>
          <p:nvPr>
            <p:ph idx="1"/>
          </p:nvPr>
        </p:nvSpPr>
        <p:spPr>
          <a:xfrm>
            <a:off x="684283" y="2336873"/>
            <a:ext cx="11035492" cy="3599316"/>
          </a:xfrm>
        </p:spPr>
        <p:txBody>
          <a:bodyPr>
            <a:normAutofit/>
          </a:bodyPr>
          <a:lstStyle/>
          <a:p>
            <a:r>
              <a:rPr lang="en-US" altLang="en-US" sz="2800" dirty="0">
                <a:latin typeface="Times New Roman" panose="02020603050405020304" pitchFamily="18" charset="0"/>
                <a:cs typeface="Times New Roman" panose="02020603050405020304" pitchFamily="18" charset="0"/>
              </a:rPr>
              <a:t>The output from the requirements elicitation process should be a draft document which describes the system requirements, which is then analyzed to discover problems and conflicts in the requirements definition</a:t>
            </a:r>
          </a:p>
          <a:p>
            <a:r>
              <a:rPr lang="en-US" altLang="en-US" sz="2800" dirty="0">
                <a:latin typeface="Times New Roman" panose="02020603050405020304" pitchFamily="18" charset="0"/>
                <a:cs typeface="Times New Roman" panose="02020603050405020304" pitchFamily="18" charset="0"/>
              </a:rPr>
              <a:t>This process is followed by the requirements analysis process, which will be discussed in another lecture</a:t>
            </a:r>
          </a:p>
        </p:txBody>
      </p:sp>
      <p:sp>
        <p:nvSpPr>
          <p:cNvPr id="5" name="Slide Number Placeholder 5"/>
          <p:cNvSpPr>
            <a:spLocks noGrp="1"/>
          </p:cNvSpPr>
          <p:nvPr>
            <p:ph type="sldNum" sz="quarter" idx="12"/>
          </p:nvPr>
        </p:nvSpPr>
        <p:spPr/>
        <p:txBody>
          <a:bodyPr/>
          <a:lstStyle/>
          <a:p>
            <a:fld id="{F478621F-B0E4-4A21-BBBA-1191D05B2C74}" type="slidenum">
              <a:rPr lang="en-US" altLang="en-US"/>
              <a:pPr/>
              <a:t>12</a:t>
            </a:fld>
            <a:endParaRPr lang="en-US" altLang="en-US"/>
          </a:p>
        </p:txBody>
      </p:sp>
    </p:spTree>
    <p:extLst>
      <p:ext uri="{BB962C8B-B14F-4D97-AF65-F5344CB8AC3E}">
        <p14:creationId xmlns:p14="http://schemas.microsoft.com/office/powerpoint/2010/main" val="42685597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lstStyle/>
          <a:p>
            <a:r>
              <a:rPr lang="en-US" altLang="en-US"/>
              <a:t>Basics of Knowledge Acquisition</a:t>
            </a:r>
          </a:p>
        </p:txBody>
      </p:sp>
      <p:sp>
        <p:nvSpPr>
          <p:cNvPr id="542723" name="Rectangle 3"/>
          <p:cNvSpPr>
            <a:spLocks noGrp="1" noChangeArrowheads="1"/>
          </p:cNvSpPr>
          <p:nvPr>
            <p:ph idx="1"/>
          </p:nvPr>
        </p:nvSpPr>
        <p:spPr/>
        <p:txBody>
          <a:bodyPr>
            <a:normAutofit/>
          </a:bodyPr>
          <a:lstStyle/>
          <a:p>
            <a:pPr>
              <a:lnSpc>
                <a:spcPct val="90000"/>
              </a:lnSpc>
            </a:pPr>
            <a:r>
              <a:rPr lang="en-US" altLang="en-US" sz="2800" dirty="0">
                <a:latin typeface="Times New Roman" panose="02020603050405020304" pitchFamily="18" charset="0"/>
                <a:cs typeface="Times New Roman" panose="02020603050405020304" pitchFamily="18" charset="0"/>
              </a:rPr>
              <a:t>Reading</a:t>
            </a:r>
          </a:p>
          <a:p>
            <a:pPr>
              <a:lnSpc>
                <a:spcPct val="90000"/>
              </a:lnSpc>
            </a:pPr>
            <a:r>
              <a:rPr lang="en-US" altLang="en-US" sz="2800" dirty="0">
                <a:latin typeface="Times New Roman" panose="02020603050405020304" pitchFamily="18" charset="0"/>
                <a:cs typeface="Times New Roman" panose="02020603050405020304" pitchFamily="18" charset="0"/>
              </a:rPr>
              <a:t>Listening</a:t>
            </a:r>
          </a:p>
          <a:p>
            <a:pPr>
              <a:lnSpc>
                <a:spcPct val="90000"/>
              </a:lnSpc>
            </a:pPr>
            <a:r>
              <a:rPr lang="en-US" altLang="en-US" sz="2800" dirty="0">
                <a:latin typeface="Times New Roman" panose="02020603050405020304" pitchFamily="18" charset="0"/>
                <a:cs typeface="Times New Roman" panose="02020603050405020304" pitchFamily="18" charset="0"/>
              </a:rPr>
              <a:t>Asking</a:t>
            </a:r>
          </a:p>
          <a:p>
            <a:pPr>
              <a:lnSpc>
                <a:spcPct val="90000"/>
              </a:lnSpc>
            </a:pPr>
            <a:r>
              <a:rPr lang="en-US" altLang="en-US" sz="2800" dirty="0">
                <a:latin typeface="Times New Roman" panose="02020603050405020304" pitchFamily="18" charset="0"/>
                <a:cs typeface="Times New Roman" panose="02020603050405020304" pitchFamily="18" charset="0"/>
              </a:rPr>
              <a:t>Observing</a:t>
            </a:r>
          </a:p>
          <a:p>
            <a:pPr>
              <a:lnSpc>
                <a:spcPct val="90000"/>
              </a:lnSpc>
            </a:pPr>
            <a:endParaRPr lang="en-US" altLang="en-US" sz="2800" dirty="0">
              <a:latin typeface="Times New Roman" panose="02020603050405020304" pitchFamily="18" charset="0"/>
              <a:cs typeface="Times New Roman" panose="02020603050405020304" pitchFamily="18" charset="0"/>
            </a:endParaRPr>
          </a:p>
          <a:p>
            <a:pPr>
              <a:lnSpc>
                <a:spcPct val="90000"/>
              </a:lnSpc>
            </a:pPr>
            <a:r>
              <a:rPr lang="en-US" altLang="en-US" sz="2800" dirty="0">
                <a:latin typeface="Times New Roman" panose="02020603050405020304" pitchFamily="18" charset="0"/>
                <a:cs typeface="Times New Roman" panose="02020603050405020304" pitchFamily="18" charset="0"/>
              </a:rPr>
              <a:t>Results in large volume of information, which must be organized to make it understandable</a:t>
            </a:r>
          </a:p>
        </p:txBody>
      </p:sp>
      <p:sp>
        <p:nvSpPr>
          <p:cNvPr id="5" name="Slide Number Placeholder 5"/>
          <p:cNvSpPr>
            <a:spLocks noGrp="1"/>
          </p:cNvSpPr>
          <p:nvPr>
            <p:ph type="sldNum" sz="quarter" idx="12"/>
          </p:nvPr>
        </p:nvSpPr>
        <p:spPr/>
        <p:txBody>
          <a:bodyPr/>
          <a:lstStyle/>
          <a:p>
            <a:fld id="{58FC2B9D-BA1E-4715-B7B8-B24F4990C99A}" type="slidenum">
              <a:rPr lang="en-US" altLang="en-US"/>
              <a:pPr/>
              <a:t>13</a:t>
            </a:fld>
            <a:endParaRPr lang="en-US" altLang="en-US"/>
          </a:p>
        </p:txBody>
      </p:sp>
    </p:spTree>
    <p:extLst>
      <p:ext uri="{BB962C8B-B14F-4D97-AF65-F5344CB8AC3E}">
        <p14:creationId xmlns:p14="http://schemas.microsoft.com/office/powerpoint/2010/main" val="14342578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r>
              <a:rPr lang="en-US" altLang="en-US"/>
              <a:t>Knowledge Structuring Techniques</a:t>
            </a:r>
          </a:p>
        </p:txBody>
      </p:sp>
      <p:sp>
        <p:nvSpPr>
          <p:cNvPr id="543747" name="Rectangle 3"/>
          <p:cNvSpPr>
            <a:spLocks noGrp="1" noChangeArrowheads="1"/>
          </p:cNvSpPr>
          <p:nvPr>
            <p:ph idx="1"/>
          </p:nvPr>
        </p:nvSpPr>
        <p:spPr/>
        <p:txBody>
          <a:bodyPr/>
          <a:lstStyle/>
          <a:p>
            <a:r>
              <a:rPr lang="en-US" altLang="en-US" dirty="0">
                <a:latin typeface="Times New Roman" panose="02020603050405020304" pitchFamily="18" charset="0"/>
                <a:cs typeface="Times New Roman" panose="02020603050405020304" pitchFamily="18" charset="0"/>
              </a:rPr>
              <a:t>Partitioning</a:t>
            </a:r>
          </a:p>
          <a:p>
            <a:r>
              <a:rPr lang="en-US" altLang="en-US" dirty="0">
                <a:latin typeface="Times New Roman" panose="02020603050405020304" pitchFamily="18" charset="0"/>
                <a:cs typeface="Times New Roman" panose="02020603050405020304" pitchFamily="18" charset="0"/>
              </a:rPr>
              <a:t>Abstraction</a:t>
            </a:r>
          </a:p>
          <a:p>
            <a:r>
              <a:rPr lang="en-US" altLang="en-US" dirty="0">
                <a:latin typeface="Times New Roman" panose="02020603050405020304" pitchFamily="18" charset="0"/>
                <a:cs typeface="Times New Roman" panose="02020603050405020304" pitchFamily="18" charset="0"/>
              </a:rPr>
              <a:t>Projection</a:t>
            </a:r>
          </a:p>
        </p:txBody>
      </p:sp>
      <p:sp>
        <p:nvSpPr>
          <p:cNvPr id="5" name="Slide Number Placeholder 5"/>
          <p:cNvSpPr>
            <a:spLocks noGrp="1"/>
          </p:cNvSpPr>
          <p:nvPr>
            <p:ph type="sldNum" sz="quarter" idx="12"/>
          </p:nvPr>
        </p:nvSpPr>
        <p:spPr/>
        <p:txBody>
          <a:bodyPr/>
          <a:lstStyle/>
          <a:p>
            <a:fld id="{6D511030-00AF-4627-A172-732F21733092}" type="slidenum">
              <a:rPr lang="en-US" altLang="en-US"/>
              <a:pPr/>
              <a:t>14</a:t>
            </a:fld>
            <a:endParaRPr lang="en-US" altLang="en-US"/>
          </a:p>
        </p:txBody>
      </p:sp>
    </p:spTree>
    <p:extLst>
      <p:ext uri="{BB962C8B-B14F-4D97-AF65-F5344CB8AC3E}">
        <p14:creationId xmlns:p14="http://schemas.microsoft.com/office/powerpoint/2010/main" val="1841735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lstStyle/>
          <a:p>
            <a:r>
              <a:rPr lang="en-US" altLang="en-US"/>
              <a:t>Partitioning</a:t>
            </a:r>
          </a:p>
        </p:txBody>
      </p:sp>
      <p:sp>
        <p:nvSpPr>
          <p:cNvPr id="545795" name="Rectangle 3"/>
          <p:cNvSpPr>
            <a:spLocks noGrp="1" noChangeArrowheads="1"/>
          </p:cNvSpPr>
          <p:nvPr>
            <p:ph idx="1"/>
          </p:nvPr>
        </p:nvSpPr>
        <p:spPr>
          <a:xfrm>
            <a:off x="680321" y="2336873"/>
            <a:ext cx="10794755" cy="3599316"/>
          </a:xfrm>
        </p:spPr>
        <p:txBody>
          <a:bodyPr>
            <a:normAutofit/>
          </a:bodyPr>
          <a:lstStyle/>
          <a:p>
            <a:r>
              <a:rPr lang="en-US" altLang="en-US" sz="2800" dirty="0">
                <a:latin typeface="Times New Roman" panose="02020603050405020304" pitchFamily="18" charset="0"/>
                <a:cs typeface="Times New Roman" panose="02020603050405020304" pitchFamily="18" charset="0"/>
              </a:rPr>
              <a:t>Organization of knowledge into aggregation relationships, where requirements knowledge is described in terms of its parts</a:t>
            </a:r>
          </a:p>
          <a:p>
            <a:r>
              <a:rPr lang="en-US" altLang="en-US" sz="2800" dirty="0">
                <a:latin typeface="Times New Roman" panose="02020603050405020304" pitchFamily="18" charset="0"/>
                <a:cs typeface="Times New Roman" panose="02020603050405020304" pitchFamily="18" charset="0"/>
              </a:rPr>
              <a:t>Booking system example: a booking record may be may be defined as a flight reference, source &amp; destination of flight, the name &amp; address of the passenger, fare, and date of travel</a:t>
            </a:r>
          </a:p>
        </p:txBody>
      </p:sp>
      <p:sp>
        <p:nvSpPr>
          <p:cNvPr id="5" name="Slide Number Placeholder 5"/>
          <p:cNvSpPr>
            <a:spLocks noGrp="1"/>
          </p:cNvSpPr>
          <p:nvPr>
            <p:ph type="sldNum" sz="quarter" idx="12"/>
          </p:nvPr>
        </p:nvSpPr>
        <p:spPr/>
        <p:txBody>
          <a:bodyPr/>
          <a:lstStyle/>
          <a:p>
            <a:fld id="{120A5F4C-AA87-4E34-B9B1-5D4D3BE83F4D}" type="slidenum">
              <a:rPr lang="en-US" altLang="en-US"/>
              <a:pPr/>
              <a:t>15</a:t>
            </a:fld>
            <a:endParaRPr lang="en-US" altLang="en-US"/>
          </a:p>
        </p:txBody>
      </p:sp>
    </p:spTree>
    <p:extLst>
      <p:ext uri="{BB962C8B-B14F-4D97-AF65-F5344CB8AC3E}">
        <p14:creationId xmlns:p14="http://schemas.microsoft.com/office/powerpoint/2010/main" val="2294377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p:txBody>
          <a:bodyPr/>
          <a:lstStyle/>
          <a:p>
            <a:r>
              <a:rPr lang="en-US" altLang="en-US"/>
              <a:t>Abstraction</a:t>
            </a:r>
          </a:p>
        </p:txBody>
      </p:sp>
      <p:sp>
        <p:nvSpPr>
          <p:cNvPr id="546819" name="Rectangle 3"/>
          <p:cNvSpPr>
            <a:spLocks noGrp="1" noChangeArrowheads="1"/>
          </p:cNvSpPr>
          <p:nvPr>
            <p:ph idx="1"/>
          </p:nvPr>
        </p:nvSpPr>
        <p:spPr>
          <a:xfrm>
            <a:off x="680321" y="2336873"/>
            <a:ext cx="10756118" cy="3599316"/>
          </a:xfrm>
        </p:spPr>
        <p:txBody>
          <a:bodyPr>
            <a:normAutofit/>
          </a:bodyPr>
          <a:lstStyle/>
          <a:p>
            <a:r>
              <a:rPr lang="en-US" altLang="en-US" sz="2800" dirty="0">
                <a:latin typeface="Times New Roman" panose="02020603050405020304" pitchFamily="18" charset="0"/>
                <a:cs typeface="Times New Roman" panose="02020603050405020304" pitchFamily="18" charset="0"/>
              </a:rPr>
              <a:t>Organization of knowledge according to general/specific relationships.  Requirement knowledge is described by relating specific instances to abstract structures</a:t>
            </a:r>
          </a:p>
          <a:p>
            <a:r>
              <a:rPr lang="en-US" altLang="en-US" sz="2800" dirty="0">
                <a:latin typeface="Times New Roman" panose="02020603050405020304" pitchFamily="18" charset="0"/>
                <a:cs typeface="Times New Roman" panose="02020603050405020304" pitchFamily="18" charset="0"/>
              </a:rPr>
              <a:t>Passenger abstraction may represent all classes of passengers (children, adults, full-fare paying, concessionary passengers, etc.)</a:t>
            </a:r>
          </a:p>
        </p:txBody>
      </p:sp>
      <p:sp>
        <p:nvSpPr>
          <p:cNvPr id="5" name="Slide Number Placeholder 5"/>
          <p:cNvSpPr>
            <a:spLocks noGrp="1"/>
          </p:cNvSpPr>
          <p:nvPr>
            <p:ph type="sldNum" sz="quarter" idx="12"/>
          </p:nvPr>
        </p:nvSpPr>
        <p:spPr/>
        <p:txBody>
          <a:bodyPr/>
          <a:lstStyle/>
          <a:p>
            <a:fld id="{CBDFC859-75D0-49C0-B2F1-5964AC51D8E6}" type="slidenum">
              <a:rPr lang="en-US" altLang="en-US"/>
              <a:pPr/>
              <a:t>16</a:t>
            </a:fld>
            <a:endParaRPr lang="en-US" altLang="en-US"/>
          </a:p>
        </p:txBody>
      </p:sp>
    </p:spTree>
    <p:extLst>
      <p:ext uri="{BB962C8B-B14F-4D97-AF65-F5344CB8AC3E}">
        <p14:creationId xmlns:p14="http://schemas.microsoft.com/office/powerpoint/2010/main" val="2144774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p:txBody>
          <a:bodyPr/>
          <a:lstStyle/>
          <a:p>
            <a:r>
              <a:rPr lang="en-US" altLang="en-US"/>
              <a:t>Projection</a:t>
            </a:r>
          </a:p>
        </p:txBody>
      </p:sp>
      <p:sp>
        <p:nvSpPr>
          <p:cNvPr id="547843" name="Rectangle 3"/>
          <p:cNvSpPr>
            <a:spLocks noGrp="1" noChangeArrowheads="1"/>
          </p:cNvSpPr>
          <p:nvPr>
            <p:ph idx="1"/>
          </p:nvPr>
        </p:nvSpPr>
        <p:spPr>
          <a:xfrm>
            <a:off x="680321" y="2336873"/>
            <a:ext cx="10279600" cy="3599316"/>
          </a:xfrm>
        </p:spPr>
        <p:txBody>
          <a:bodyPr>
            <a:normAutofit/>
          </a:bodyPr>
          <a:lstStyle/>
          <a:p>
            <a:r>
              <a:rPr lang="en-US" altLang="en-US" sz="2800" dirty="0">
                <a:latin typeface="Times New Roman" panose="02020603050405020304" pitchFamily="18" charset="0"/>
                <a:cs typeface="Times New Roman" panose="02020603050405020304" pitchFamily="18" charset="0"/>
              </a:rPr>
              <a:t>Organization of knowledge from several different perspectives or viewpoints</a:t>
            </a:r>
          </a:p>
          <a:p>
            <a:r>
              <a:rPr lang="en-US" altLang="en-US" sz="2800" dirty="0">
                <a:latin typeface="Times New Roman" panose="02020603050405020304" pitchFamily="18" charset="0"/>
                <a:cs typeface="Times New Roman" panose="02020603050405020304" pitchFamily="18" charset="0"/>
              </a:rPr>
              <a:t>Booking system example: travel agents, airline management, check-in desk operators, passengers, a bookings database, etc.</a:t>
            </a:r>
          </a:p>
        </p:txBody>
      </p:sp>
      <p:sp>
        <p:nvSpPr>
          <p:cNvPr id="5" name="Slide Number Placeholder 5"/>
          <p:cNvSpPr>
            <a:spLocks noGrp="1"/>
          </p:cNvSpPr>
          <p:nvPr>
            <p:ph type="sldNum" sz="quarter" idx="12"/>
          </p:nvPr>
        </p:nvSpPr>
        <p:spPr/>
        <p:txBody>
          <a:bodyPr/>
          <a:lstStyle/>
          <a:p>
            <a:fld id="{6BED6A80-6AA4-4BED-B9CB-E6D78F3711DD}" type="slidenum">
              <a:rPr lang="en-US" altLang="en-US"/>
              <a:pPr/>
              <a:t>17</a:t>
            </a:fld>
            <a:endParaRPr lang="en-US" altLang="en-US"/>
          </a:p>
        </p:txBody>
      </p:sp>
    </p:spTree>
    <p:extLst>
      <p:ext uri="{BB962C8B-B14F-4D97-AF65-F5344CB8AC3E}">
        <p14:creationId xmlns:p14="http://schemas.microsoft.com/office/powerpoint/2010/main" val="1651947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a:xfrm>
            <a:off x="186382" y="539180"/>
            <a:ext cx="9613861" cy="1080938"/>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841" tIns="44623" rIns="90841" bIns="44623" rtlCol="0" anchor="b">
            <a:normAutofit/>
          </a:bodyPr>
          <a:lstStyle/>
          <a:p>
            <a:r>
              <a:rPr lang="en-US" altLang="en-US" sz="4000" dirty="0"/>
              <a:t>Components of Requirements Elicitation</a:t>
            </a:r>
          </a:p>
        </p:txBody>
      </p:sp>
      <p:sp>
        <p:nvSpPr>
          <p:cNvPr id="13" name="Slide Number Placeholder 5"/>
          <p:cNvSpPr>
            <a:spLocks noGrp="1"/>
          </p:cNvSpPr>
          <p:nvPr>
            <p:ph type="sldNum" sz="quarter" idx="12"/>
          </p:nvPr>
        </p:nvSpPr>
        <p:spPr/>
        <p:txBody>
          <a:bodyPr/>
          <a:lstStyle/>
          <a:p>
            <a:fld id="{0E9CB8C6-4D14-467F-9929-7E727B6F0684}" type="slidenum">
              <a:rPr lang="en-US" altLang="en-US"/>
              <a:pPr/>
              <a:t>2</a:t>
            </a:fld>
            <a:endParaRPr lang="en-US" altLang="en-US"/>
          </a:p>
        </p:txBody>
      </p:sp>
      <p:sp>
        <p:nvSpPr>
          <p:cNvPr id="368643" name="Oval 3"/>
          <p:cNvSpPr>
            <a:spLocks noChangeArrowheads="1"/>
          </p:cNvSpPr>
          <p:nvPr/>
        </p:nvSpPr>
        <p:spPr bwMode="auto">
          <a:xfrm>
            <a:off x="3581400" y="2389057"/>
            <a:ext cx="4813300" cy="4289425"/>
          </a:xfrm>
          <a:prstGeom prst="ellipse">
            <a:avLst/>
          </a:prstGeom>
          <a:solidFill>
            <a:schemeClr val="bg1">
              <a:lumMod val="50000"/>
            </a:schemeClr>
          </a:solidFill>
          <a:ln w="33338">
            <a:solidFill>
              <a:schemeClr val="tx1">
                <a:lumMod val="95000"/>
                <a:lumOff val="5000"/>
              </a:schemeClr>
            </a:solidFill>
            <a:round/>
            <a:headEnd/>
            <a:tailEnd/>
          </a:ln>
        </p:spPr>
        <p:txBody>
          <a:bodyPr/>
          <a:lstStyle/>
          <a:p>
            <a:endParaRPr lang="en-US">
              <a:latin typeface="Times New Roman" panose="02020603050405020304" pitchFamily="18" charset="0"/>
              <a:cs typeface="Times New Roman" panose="02020603050405020304" pitchFamily="18" charset="0"/>
            </a:endParaRPr>
          </a:p>
        </p:txBody>
      </p:sp>
      <p:sp>
        <p:nvSpPr>
          <p:cNvPr id="368644" name="Line 4"/>
          <p:cNvSpPr>
            <a:spLocks noChangeShapeType="1"/>
          </p:cNvSpPr>
          <p:nvPr/>
        </p:nvSpPr>
        <p:spPr bwMode="auto">
          <a:xfrm>
            <a:off x="6005514" y="2431919"/>
            <a:ext cx="1587" cy="4233863"/>
          </a:xfrm>
          <a:prstGeom prst="line">
            <a:avLst/>
          </a:prstGeom>
          <a:noFill/>
          <a:ln w="33338">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sp>
        <p:nvSpPr>
          <p:cNvPr id="368645" name="Line 5"/>
          <p:cNvSpPr>
            <a:spLocks noChangeShapeType="1"/>
          </p:cNvSpPr>
          <p:nvPr/>
        </p:nvSpPr>
        <p:spPr bwMode="auto">
          <a:xfrm>
            <a:off x="3632201" y="4641206"/>
            <a:ext cx="4778375" cy="1587"/>
          </a:xfrm>
          <a:prstGeom prst="line">
            <a:avLst/>
          </a:prstGeom>
          <a:noFill/>
          <a:ln w="33401">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sp>
        <p:nvSpPr>
          <p:cNvPr id="368646" name="Freeform 6"/>
          <p:cNvSpPr>
            <a:spLocks/>
          </p:cNvSpPr>
          <p:nvPr/>
        </p:nvSpPr>
        <p:spPr bwMode="auto">
          <a:xfrm>
            <a:off x="4075449" y="2154963"/>
            <a:ext cx="3975100" cy="769938"/>
          </a:xfrm>
          <a:custGeom>
            <a:avLst/>
            <a:gdLst>
              <a:gd name="T0" fmla="*/ 0 w 2504"/>
              <a:gd name="T1" fmla="*/ 485 h 485"/>
              <a:gd name="T2" fmla="*/ 210 w 2504"/>
              <a:gd name="T3" fmla="*/ 336 h 485"/>
              <a:gd name="T4" fmla="*/ 421 w 2504"/>
              <a:gd name="T5" fmla="*/ 205 h 485"/>
              <a:gd name="T6" fmla="*/ 821 w 2504"/>
              <a:gd name="T7" fmla="*/ 56 h 485"/>
              <a:gd name="T8" fmla="*/ 1136 w 2504"/>
              <a:gd name="T9" fmla="*/ 0 h 485"/>
              <a:gd name="T10" fmla="*/ 1347 w 2504"/>
              <a:gd name="T11" fmla="*/ 0 h 485"/>
              <a:gd name="T12" fmla="*/ 1599 w 2504"/>
              <a:gd name="T13" fmla="*/ 38 h 485"/>
              <a:gd name="T14" fmla="*/ 1873 w 2504"/>
              <a:gd name="T15" fmla="*/ 94 h 485"/>
              <a:gd name="T16" fmla="*/ 2083 w 2504"/>
              <a:gd name="T17" fmla="*/ 187 h 485"/>
              <a:gd name="T18" fmla="*/ 2315 w 2504"/>
              <a:gd name="T19" fmla="*/ 317 h 485"/>
              <a:gd name="T20" fmla="*/ 2504 w 2504"/>
              <a:gd name="T21" fmla="*/ 448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4" h="485">
                <a:moveTo>
                  <a:pt x="0" y="485"/>
                </a:moveTo>
                <a:lnTo>
                  <a:pt x="210" y="336"/>
                </a:lnTo>
                <a:lnTo>
                  <a:pt x="421" y="205"/>
                </a:lnTo>
                <a:lnTo>
                  <a:pt x="821" y="56"/>
                </a:lnTo>
                <a:lnTo>
                  <a:pt x="1136" y="0"/>
                </a:lnTo>
                <a:lnTo>
                  <a:pt x="1347" y="0"/>
                </a:lnTo>
                <a:lnTo>
                  <a:pt x="1599" y="38"/>
                </a:lnTo>
                <a:lnTo>
                  <a:pt x="1873" y="94"/>
                </a:lnTo>
                <a:lnTo>
                  <a:pt x="2083" y="187"/>
                </a:lnTo>
                <a:lnTo>
                  <a:pt x="2315" y="317"/>
                </a:lnTo>
                <a:lnTo>
                  <a:pt x="2504" y="448"/>
                </a:lnTo>
              </a:path>
            </a:pathLst>
          </a:custGeom>
          <a:noFill/>
          <a:ln w="33338">
            <a:solidFill>
              <a:schemeClr val="tx1">
                <a:lumMod val="95000"/>
                <a:lumOff val="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8647" name="Freeform 7"/>
          <p:cNvSpPr>
            <a:spLocks/>
          </p:cNvSpPr>
          <p:nvPr/>
        </p:nvSpPr>
        <p:spPr bwMode="auto">
          <a:xfrm>
            <a:off x="8036977" y="2869341"/>
            <a:ext cx="234950" cy="177800"/>
          </a:xfrm>
          <a:custGeom>
            <a:avLst/>
            <a:gdLst>
              <a:gd name="T0" fmla="*/ 63 w 148"/>
              <a:gd name="T1" fmla="*/ 56 h 112"/>
              <a:gd name="T2" fmla="*/ 63 w 148"/>
              <a:gd name="T3" fmla="*/ 0 h 112"/>
              <a:gd name="T4" fmla="*/ 148 w 148"/>
              <a:gd name="T5" fmla="*/ 112 h 112"/>
              <a:gd name="T6" fmla="*/ 0 w 148"/>
              <a:gd name="T7" fmla="*/ 56 h 112"/>
              <a:gd name="T8" fmla="*/ 63 w 148"/>
              <a:gd name="T9" fmla="*/ 56 h 112"/>
            </a:gdLst>
            <a:ahLst/>
            <a:cxnLst>
              <a:cxn ang="0">
                <a:pos x="T0" y="T1"/>
              </a:cxn>
              <a:cxn ang="0">
                <a:pos x="T2" y="T3"/>
              </a:cxn>
              <a:cxn ang="0">
                <a:pos x="T4" y="T5"/>
              </a:cxn>
              <a:cxn ang="0">
                <a:pos x="T6" y="T7"/>
              </a:cxn>
              <a:cxn ang="0">
                <a:pos x="T8" y="T9"/>
              </a:cxn>
            </a:cxnLst>
            <a:rect l="0" t="0" r="r" b="b"/>
            <a:pathLst>
              <a:path w="148" h="112">
                <a:moveTo>
                  <a:pt x="63" y="56"/>
                </a:moveTo>
                <a:lnTo>
                  <a:pt x="63" y="0"/>
                </a:lnTo>
                <a:lnTo>
                  <a:pt x="148" y="112"/>
                </a:lnTo>
                <a:lnTo>
                  <a:pt x="0" y="56"/>
                </a:lnTo>
                <a:lnTo>
                  <a:pt x="63" y="56"/>
                </a:lnTo>
                <a:close/>
              </a:path>
            </a:pathLst>
          </a:custGeom>
          <a:solidFill>
            <a:schemeClr val="bg1"/>
          </a:solidFill>
          <a:ln w="9525">
            <a:solidFill>
              <a:schemeClr val="tx1">
                <a:lumMod val="95000"/>
                <a:lumOff val="5000"/>
              </a:schemeClr>
            </a:solidFill>
            <a:round/>
            <a:headEnd/>
            <a:tailEnd/>
          </a:ln>
        </p:spPr>
        <p:txBody>
          <a:bodyPr/>
          <a:lstStyle/>
          <a:p>
            <a:endParaRPr lang="en-US"/>
          </a:p>
        </p:txBody>
      </p:sp>
      <p:sp>
        <p:nvSpPr>
          <p:cNvPr id="368648" name="Text Box 8"/>
          <p:cNvSpPr txBox="1">
            <a:spLocks noChangeArrowheads="1"/>
          </p:cNvSpPr>
          <p:nvPr/>
        </p:nvSpPr>
        <p:spPr bwMode="auto">
          <a:xfrm>
            <a:off x="6499225" y="5026967"/>
            <a:ext cx="1174750" cy="762000"/>
          </a:xfrm>
          <a:prstGeom prst="rect">
            <a:avLst/>
          </a:prstGeom>
          <a:solidFill>
            <a:schemeClr val="bg1">
              <a:lumMod val="50000"/>
            </a:schemeClr>
          </a:solidFill>
          <a:ln w="9525">
            <a:solidFill>
              <a:schemeClr val="tx1"/>
            </a:solidFill>
            <a:miter lim="800000"/>
            <a:headEnd/>
            <a:tailEnd/>
          </a:ln>
          <a:effectLst/>
        </p:spPr>
        <p:txBody>
          <a:bodyPr wrap="none">
            <a:spAutoFit/>
          </a:bodyPr>
          <a:lstStyle/>
          <a:p>
            <a:pPr eaLnBrk="0" hangingPunct="0"/>
            <a:r>
              <a:rPr lang="en-US" altLang="en-US" sz="2200">
                <a:solidFill>
                  <a:schemeClr val="bg1"/>
                </a:solidFill>
                <a:latin typeface="Times New Roman" panose="02020603050405020304" pitchFamily="18" charset="0"/>
                <a:cs typeface="Times New Roman" panose="02020603050405020304" pitchFamily="18" charset="0"/>
              </a:rPr>
              <a:t>Business</a:t>
            </a:r>
          </a:p>
          <a:p>
            <a:pPr eaLnBrk="0" hangingPunct="0"/>
            <a:r>
              <a:rPr lang="en-US" altLang="en-US" sz="2200">
                <a:solidFill>
                  <a:schemeClr val="bg1"/>
                </a:solidFill>
                <a:latin typeface="Times New Roman" panose="02020603050405020304" pitchFamily="18" charset="0"/>
                <a:cs typeface="Times New Roman" panose="02020603050405020304" pitchFamily="18" charset="0"/>
              </a:rPr>
              <a:t>Context</a:t>
            </a:r>
          </a:p>
        </p:txBody>
      </p:sp>
      <p:sp>
        <p:nvSpPr>
          <p:cNvPr id="368649" name="Text Box 9"/>
          <p:cNvSpPr txBox="1">
            <a:spLocks noChangeArrowheads="1"/>
          </p:cNvSpPr>
          <p:nvPr/>
        </p:nvSpPr>
        <p:spPr bwMode="auto">
          <a:xfrm>
            <a:off x="4219576" y="4915842"/>
            <a:ext cx="1547475" cy="1107996"/>
          </a:xfrm>
          <a:prstGeom prst="rect">
            <a:avLst/>
          </a:prstGeom>
          <a:solidFill>
            <a:schemeClr val="bg1">
              <a:lumMod val="50000"/>
            </a:schemeClr>
          </a:solidFill>
          <a:ln w="9525">
            <a:solidFill>
              <a:schemeClr val="tx1"/>
            </a:solidFill>
            <a:miter lim="800000"/>
            <a:headEnd/>
            <a:tailEnd/>
          </a:ln>
          <a:effectLst/>
        </p:spPr>
        <p:txBody>
          <a:bodyPr wrap="none">
            <a:spAutoFit/>
          </a:bodyPr>
          <a:lstStyle/>
          <a:p>
            <a:pPr eaLnBrk="0" hangingPunct="0"/>
            <a:r>
              <a:rPr lang="en-US" altLang="en-US" sz="2200">
                <a:solidFill>
                  <a:schemeClr val="bg1"/>
                </a:solidFill>
                <a:latin typeface="Times New Roman" panose="02020603050405020304" pitchFamily="18" charset="0"/>
                <a:cs typeface="Times New Roman" panose="02020603050405020304" pitchFamily="18" charset="0"/>
              </a:rPr>
              <a:t>Stakeholder</a:t>
            </a:r>
          </a:p>
          <a:p>
            <a:pPr eaLnBrk="0" hangingPunct="0"/>
            <a:r>
              <a:rPr lang="en-US" altLang="en-US" sz="2200">
                <a:solidFill>
                  <a:schemeClr val="bg1"/>
                </a:solidFill>
                <a:latin typeface="Times New Roman" panose="02020603050405020304" pitchFamily="18" charset="0"/>
                <a:cs typeface="Times New Roman" panose="02020603050405020304" pitchFamily="18" charset="0"/>
              </a:rPr>
              <a:t>Needs and</a:t>
            </a:r>
          </a:p>
          <a:p>
            <a:pPr eaLnBrk="0" hangingPunct="0"/>
            <a:r>
              <a:rPr lang="en-US" altLang="en-US" sz="2200">
                <a:solidFill>
                  <a:schemeClr val="bg1"/>
                </a:solidFill>
                <a:latin typeface="Times New Roman" panose="02020603050405020304" pitchFamily="18" charset="0"/>
                <a:cs typeface="Times New Roman" panose="02020603050405020304" pitchFamily="18" charset="0"/>
              </a:rPr>
              <a:t>Constraints</a:t>
            </a:r>
          </a:p>
        </p:txBody>
      </p:sp>
      <p:sp>
        <p:nvSpPr>
          <p:cNvPr id="368650" name="Text Box 10"/>
          <p:cNvSpPr txBox="1">
            <a:spLocks noChangeArrowheads="1"/>
          </p:cNvSpPr>
          <p:nvPr/>
        </p:nvSpPr>
        <p:spPr bwMode="auto">
          <a:xfrm>
            <a:off x="4067176" y="3468042"/>
            <a:ext cx="1503363" cy="762000"/>
          </a:xfrm>
          <a:prstGeom prst="rect">
            <a:avLst/>
          </a:prstGeom>
          <a:solidFill>
            <a:schemeClr val="bg1">
              <a:lumMod val="50000"/>
            </a:schemeClr>
          </a:solidFill>
          <a:ln w="9525">
            <a:solidFill>
              <a:schemeClr val="tx1"/>
            </a:solidFill>
            <a:miter lim="800000"/>
            <a:headEnd/>
            <a:tailEnd/>
          </a:ln>
          <a:effectLst/>
        </p:spPr>
        <p:txBody>
          <a:bodyPr wrap="none">
            <a:spAutoFit/>
          </a:bodyPr>
          <a:lstStyle/>
          <a:p>
            <a:pPr eaLnBrk="0" hangingPunct="0"/>
            <a:r>
              <a:rPr lang="en-US" altLang="en-US" sz="2200">
                <a:solidFill>
                  <a:schemeClr val="bg1"/>
                </a:solidFill>
                <a:latin typeface="Times New Roman" panose="02020603050405020304" pitchFamily="18" charset="0"/>
                <a:cs typeface="Times New Roman" panose="02020603050405020304" pitchFamily="18" charset="0"/>
              </a:rPr>
              <a:t>Application</a:t>
            </a:r>
          </a:p>
          <a:p>
            <a:pPr eaLnBrk="0" hangingPunct="0"/>
            <a:r>
              <a:rPr lang="en-US" altLang="en-US" sz="2200">
                <a:solidFill>
                  <a:schemeClr val="bg1"/>
                </a:solidFill>
                <a:latin typeface="Times New Roman" panose="02020603050405020304" pitchFamily="18" charset="0"/>
                <a:cs typeface="Times New Roman" panose="02020603050405020304" pitchFamily="18" charset="0"/>
              </a:rPr>
              <a:t>Domain</a:t>
            </a:r>
          </a:p>
        </p:txBody>
      </p:sp>
      <p:sp>
        <p:nvSpPr>
          <p:cNvPr id="368651" name="Text Box 11"/>
          <p:cNvSpPr txBox="1">
            <a:spLocks noChangeArrowheads="1"/>
          </p:cNvSpPr>
          <p:nvPr/>
        </p:nvSpPr>
        <p:spPr bwMode="auto">
          <a:xfrm>
            <a:off x="6227764" y="3496618"/>
            <a:ext cx="1809213" cy="769441"/>
          </a:xfrm>
          <a:prstGeom prst="rect">
            <a:avLst/>
          </a:prstGeom>
          <a:solidFill>
            <a:schemeClr val="bg1">
              <a:lumMod val="50000"/>
            </a:schemeClr>
          </a:solidFill>
          <a:ln w="9525">
            <a:solidFill>
              <a:schemeClr val="tx1"/>
            </a:solidFill>
            <a:miter lim="800000"/>
            <a:headEnd/>
            <a:tailEnd/>
          </a:ln>
          <a:effectLst/>
        </p:spPr>
        <p:txBody>
          <a:bodyPr wrap="none">
            <a:spAutoFit/>
          </a:bodyPr>
          <a:lstStyle/>
          <a:p>
            <a:pPr eaLnBrk="0" hangingPunct="0"/>
            <a:r>
              <a:rPr lang="en-US" altLang="en-US" sz="2200">
                <a:solidFill>
                  <a:schemeClr val="bg1"/>
                </a:solidFill>
                <a:latin typeface="Times New Roman" panose="02020603050405020304" pitchFamily="18" charset="0"/>
                <a:cs typeface="Times New Roman" panose="02020603050405020304" pitchFamily="18" charset="0"/>
              </a:rPr>
              <a:t>Problem to be</a:t>
            </a:r>
          </a:p>
          <a:p>
            <a:pPr eaLnBrk="0" hangingPunct="0"/>
            <a:r>
              <a:rPr lang="en-US" altLang="en-US" sz="2200">
                <a:solidFill>
                  <a:schemeClr val="bg1"/>
                </a:solidFill>
                <a:latin typeface="Times New Roman" panose="02020603050405020304" pitchFamily="18" charset="0"/>
                <a:cs typeface="Times New Roman" panose="02020603050405020304" pitchFamily="18" charset="0"/>
              </a:rPr>
              <a:t>Solved</a:t>
            </a:r>
          </a:p>
        </p:txBody>
      </p:sp>
    </p:spTree>
    <p:extLst>
      <p:ext uri="{BB962C8B-B14F-4D97-AF65-F5344CB8AC3E}">
        <p14:creationId xmlns:p14="http://schemas.microsoft.com/office/powerpoint/2010/main" val="45029875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p:txBody>
          <a:bodyPr/>
          <a:lstStyle/>
          <a:p>
            <a:r>
              <a:rPr lang="en-US" altLang="en-US"/>
              <a:t>Dimensions to Requirements Elicitation</a:t>
            </a:r>
          </a:p>
        </p:txBody>
      </p:sp>
      <p:sp>
        <p:nvSpPr>
          <p:cNvPr id="524291" name="Rectangle 3"/>
          <p:cNvSpPr>
            <a:spLocks noGrp="1" noChangeArrowheads="1"/>
          </p:cNvSpPr>
          <p:nvPr>
            <p:ph idx="1"/>
          </p:nvPr>
        </p:nvSpPr>
        <p:spPr/>
        <p:txBody>
          <a:bodyPr/>
          <a:lstStyle/>
          <a:p>
            <a:r>
              <a:rPr lang="en-US" altLang="en-US" dirty="0">
                <a:latin typeface="Times New Roman" panose="02020603050405020304" pitchFamily="18" charset="0"/>
                <a:cs typeface="Times New Roman" panose="02020603050405020304" pitchFamily="18" charset="0"/>
              </a:rPr>
              <a:t>Application domain understanding</a:t>
            </a:r>
          </a:p>
          <a:p>
            <a:r>
              <a:rPr lang="en-US" altLang="en-US" dirty="0">
                <a:latin typeface="Times New Roman" panose="02020603050405020304" pitchFamily="18" charset="0"/>
                <a:cs typeface="Times New Roman" panose="02020603050405020304" pitchFamily="18" charset="0"/>
              </a:rPr>
              <a:t>Problem understanding</a:t>
            </a:r>
          </a:p>
          <a:p>
            <a:r>
              <a:rPr lang="en-US" altLang="en-US" dirty="0">
                <a:latin typeface="Times New Roman" panose="02020603050405020304" pitchFamily="18" charset="0"/>
                <a:cs typeface="Times New Roman" panose="02020603050405020304" pitchFamily="18" charset="0"/>
              </a:rPr>
              <a:t>Business understanding</a:t>
            </a:r>
          </a:p>
          <a:p>
            <a:r>
              <a:rPr lang="en-US" altLang="en-US" dirty="0">
                <a:latin typeface="Times New Roman" panose="02020603050405020304" pitchFamily="18" charset="0"/>
                <a:cs typeface="Times New Roman" panose="02020603050405020304" pitchFamily="18" charset="0"/>
              </a:rPr>
              <a:t>Understanding the needs and constraints of system stakeholders</a:t>
            </a:r>
          </a:p>
        </p:txBody>
      </p:sp>
      <p:sp>
        <p:nvSpPr>
          <p:cNvPr id="5" name="Slide Number Placeholder 5"/>
          <p:cNvSpPr>
            <a:spLocks noGrp="1"/>
          </p:cNvSpPr>
          <p:nvPr>
            <p:ph type="sldNum" sz="quarter" idx="12"/>
          </p:nvPr>
        </p:nvSpPr>
        <p:spPr/>
        <p:txBody>
          <a:bodyPr/>
          <a:lstStyle/>
          <a:p>
            <a:fld id="{004DA027-FCEB-4285-9CEC-EB2C3E44F3A4}" type="slidenum">
              <a:rPr lang="en-US" altLang="en-US"/>
              <a:pPr/>
              <a:t>3</a:t>
            </a:fld>
            <a:endParaRPr lang="en-US" altLang="en-US"/>
          </a:p>
        </p:txBody>
      </p:sp>
    </p:spTree>
    <p:extLst>
      <p:ext uri="{BB962C8B-B14F-4D97-AF65-F5344CB8AC3E}">
        <p14:creationId xmlns:p14="http://schemas.microsoft.com/office/powerpoint/2010/main" val="5327074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altLang="en-US"/>
              <a:t>Dimensions to Requirements Elicitation - 2</a:t>
            </a:r>
          </a:p>
        </p:txBody>
      </p:sp>
      <p:sp>
        <p:nvSpPr>
          <p:cNvPr id="484355" name="Rectangle 3"/>
          <p:cNvSpPr>
            <a:spLocks noGrp="1" noChangeArrowheads="1"/>
          </p:cNvSpPr>
          <p:nvPr>
            <p:ph idx="1"/>
          </p:nvPr>
        </p:nvSpPr>
        <p:spPr>
          <a:xfrm>
            <a:off x="680320" y="2336873"/>
            <a:ext cx="10884907" cy="4051048"/>
          </a:xfrm>
        </p:spPr>
        <p:txBody>
          <a:bodyPr>
            <a:normAutofit lnSpcReduction="10000"/>
          </a:bodyPr>
          <a:lstStyle/>
          <a:p>
            <a:r>
              <a:rPr lang="en-US" altLang="en-US" sz="2800" dirty="0">
                <a:latin typeface="Times New Roman" panose="02020603050405020304" pitchFamily="18" charset="0"/>
                <a:cs typeface="Times New Roman" panose="02020603050405020304" pitchFamily="18" charset="0"/>
              </a:rPr>
              <a:t>Application domain understanding  </a:t>
            </a:r>
          </a:p>
          <a:p>
            <a:pPr lvl="1"/>
            <a:r>
              <a:rPr lang="en-US" altLang="en-US" sz="2400" dirty="0">
                <a:latin typeface="Times New Roman" panose="02020603050405020304" pitchFamily="18" charset="0"/>
                <a:cs typeface="Times New Roman" panose="02020603050405020304" pitchFamily="18" charset="0"/>
              </a:rPr>
              <a:t>Knowledge of the general area where the system is applied</a:t>
            </a:r>
          </a:p>
          <a:p>
            <a:r>
              <a:rPr lang="en-US" altLang="en-US" sz="2800" dirty="0">
                <a:latin typeface="Times New Roman" panose="02020603050405020304" pitchFamily="18" charset="0"/>
                <a:cs typeface="Times New Roman" panose="02020603050405020304" pitchFamily="18" charset="0"/>
              </a:rPr>
              <a:t>Problem understanding </a:t>
            </a:r>
          </a:p>
          <a:p>
            <a:pPr lvl="1"/>
            <a:r>
              <a:rPr lang="en-US" altLang="en-US" sz="2400" dirty="0">
                <a:latin typeface="Times New Roman" panose="02020603050405020304" pitchFamily="18" charset="0"/>
                <a:cs typeface="Times New Roman" panose="02020603050405020304" pitchFamily="18" charset="0"/>
              </a:rPr>
              <a:t>The details of the specific customer problem where the system will be applied must be understood</a:t>
            </a:r>
          </a:p>
          <a:p>
            <a:r>
              <a:rPr lang="en-US" altLang="en-US" sz="2800" dirty="0">
                <a:latin typeface="Times New Roman" panose="02020603050405020304" pitchFamily="18" charset="0"/>
                <a:cs typeface="Times New Roman" panose="02020603050405020304" pitchFamily="18" charset="0"/>
              </a:rPr>
              <a:t>Business understanding  </a:t>
            </a:r>
          </a:p>
          <a:p>
            <a:pPr lvl="1"/>
            <a:r>
              <a:rPr lang="en-US" altLang="en-US" sz="2400" dirty="0">
                <a:latin typeface="Times New Roman" panose="02020603050405020304" pitchFamily="18" charset="0"/>
                <a:cs typeface="Times New Roman" panose="02020603050405020304" pitchFamily="18" charset="0"/>
              </a:rPr>
              <a:t>Understand how systems interact and contribute to overall business goals</a:t>
            </a:r>
          </a:p>
          <a:p>
            <a:r>
              <a:rPr lang="en-US" altLang="en-US" sz="2800" dirty="0">
                <a:latin typeface="Times New Roman" panose="02020603050405020304" pitchFamily="18" charset="0"/>
                <a:cs typeface="Times New Roman" panose="02020603050405020304" pitchFamily="18" charset="0"/>
              </a:rPr>
              <a:t>Understanding the needs and constraints of system stakeholders </a:t>
            </a:r>
          </a:p>
          <a:p>
            <a:pPr lvl="1"/>
            <a:r>
              <a:rPr lang="en-US" altLang="en-US" sz="2400" dirty="0">
                <a:latin typeface="Times New Roman" panose="02020603050405020304" pitchFamily="18" charset="0"/>
                <a:cs typeface="Times New Roman" panose="02020603050405020304" pitchFamily="18" charset="0"/>
              </a:rPr>
              <a:t>Understand, in detail, the specific needs of people who require system support in their work</a:t>
            </a:r>
          </a:p>
          <a:p>
            <a:endParaRPr lang="en-US" altLang="en-US" sz="2800" dirty="0">
              <a:latin typeface="Times New Roman" panose="02020603050405020304" pitchFamily="18" charset="0"/>
              <a:cs typeface="Times New Roman" panose="02020603050405020304" pitchFamily="18" charset="0"/>
            </a:endParaRPr>
          </a:p>
        </p:txBody>
      </p:sp>
      <p:sp>
        <p:nvSpPr>
          <p:cNvPr id="5" name="Slide Number Placeholder 5"/>
          <p:cNvSpPr>
            <a:spLocks noGrp="1"/>
          </p:cNvSpPr>
          <p:nvPr>
            <p:ph type="sldNum" sz="quarter" idx="12"/>
          </p:nvPr>
        </p:nvSpPr>
        <p:spPr/>
        <p:txBody>
          <a:bodyPr/>
          <a:lstStyle/>
          <a:p>
            <a:fld id="{4F5E0607-B3C8-42CA-8FA9-2C2399FA5E0C}" type="slidenum">
              <a:rPr lang="en-US" altLang="en-US"/>
              <a:pPr/>
              <a:t>4</a:t>
            </a:fld>
            <a:endParaRPr lang="en-US" altLang="en-US"/>
          </a:p>
        </p:txBody>
      </p:sp>
    </p:spTree>
    <p:extLst>
      <p:ext uri="{BB962C8B-B14F-4D97-AF65-F5344CB8AC3E}">
        <p14:creationId xmlns:p14="http://schemas.microsoft.com/office/powerpoint/2010/main" val="21818506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p:txBody>
          <a:bodyPr/>
          <a:lstStyle/>
          <a:p>
            <a:r>
              <a:rPr lang="en-US" altLang="en-US"/>
              <a:t>Requirements Elicitation Stages</a:t>
            </a:r>
          </a:p>
        </p:txBody>
      </p:sp>
      <p:sp>
        <p:nvSpPr>
          <p:cNvPr id="535555" name="Rectangle 3"/>
          <p:cNvSpPr>
            <a:spLocks noGrp="1" noChangeArrowheads="1"/>
          </p:cNvSpPr>
          <p:nvPr>
            <p:ph idx="1"/>
          </p:nvPr>
        </p:nvSpPr>
        <p:spPr>
          <a:xfrm>
            <a:off x="809110" y="3405820"/>
            <a:ext cx="9613861" cy="3599316"/>
          </a:xfrm>
        </p:spPr>
        <p:txBody>
          <a:bodyPr/>
          <a:lstStyle/>
          <a:p>
            <a:r>
              <a:rPr lang="en-US" altLang="en-US" dirty="0">
                <a:latin typeface="Times New Roman" panose="02020603050405020304" pitchFamily="18" charset="0"/>
                <a:cs typeface="Times New Roman" panose="02020603050405020304" pitchFamily="18" charset="0"/>
              </a:rPr>
              <a:t>Objective setting</a:t>
            </a:r>
          </a:p>
          <a:p>
            <a:r>
              <a:rPr lang="en-US" altLang="en-US" dirty="0">
                <a:latin typeface="Times New Roman" panose="02020603050405020304" pitchFamily="18" charset="0"/>
                <a:cs typeface="Times New Roman" panose="02020603050405020304" pitchFamily="18" charset="0"/>
              </a:rPr>
              <a:t>Background knowledge acquisition</a:t>
            </a:r>
          </a:p>
          <a:p>
            <a:r>
              <a:rPr lang="en-US" altLang="en-US" dirty="0">
                <a:latin typeface="Times New Roman" panose="02020603050405020304" pitchFamily="18" charset="0"/>
                <a:cs typeface="Times New Roman" panose="02020603050405020304" pitchFamily="18" charset="0"/>
              </a:rPr>
              <a:t>Knowledge organization</a:t>
            </a:r>
          </a:p>
          <a:p>
            <a:r>
              <a:rPr lang="en-US" altLang="en-US" dirty="0">
                <a:latin typeface="Times New Roman" panose="02020603050405020304" pitchFamily="18" charset="0"/>
                <a:cs typeface="Times New Roman" panose="02020603050405020304" pitchFamily="18" charset="0"/>
              </a:rPr>
              <a:t>Stakeholder requirements collection</a:t>
            </a:r>
          </a:p>
        </p:txBody>
      </p:sp>
      <p:sp>
        <p:nvSpPr>
          <p:cNvPr id="5" name="Slide Number Placeholder 5"/>
          <p:cNvSpPr>
            <a:spLocks noGrp="1"/>
          </p:cNvSpPr>
          <p:nvPr>
            <p:ph type="sldNum" sz="quarter" idx="12"/>
          </p:nvPr>
        </p:nvSpPr>
        <p:spPr/>
        <p:txBody>
          <a:bodyPr/>
          <a:lstStyle/>
          <a:p>
            <a:fld id="{E923E455-9C0E-45CF-912A-FCDECA25A9FB}" type="slidenum">
              <a:rPr lang="en-US" altLang="en-US"/>
              <a:pPr/>
              <a:t>5</a:t>
            </a:fld>
            <a:endParaRPr lang="en-US" altLang="en-US"/>
          </a:p>
        </p:txBody>
      </p:sp>
      <p:sp>
        <p:nvSpPr>
          <p:cNvPr id="2" name="Rectangle 1"/>
          <p:cNvSpPr/>
          <p:nvPr/>
        </p:nvSpPr>
        <p:spPr>
          <a:xfrm>
            <a:off x="1141926" y="2268709"/>
            <a:ext cx="9805116" cy="954107"/>
          </a:xfrm>
          <a:prstGeom prst="rect">
            <a:avLst/>
          </a:prstGeom>
        </p:spPr>
        <p:txBody>
          <a:bodyPr wrap="square">
            <a:spAutoFit/>
          </a:bodyPr>
          <a:lstStyle/>
          <a:p>
            <a:r>
              <a:rPr lang="en-US" altLang="en-US" sz="2800" dirty="0" smtClean="0">
                <a:latin typeface="Times New Roman" panose="02020603050405020304" pitchFamily="18" charset="0"/>
                <a:cs typeface="Times New Roman" panose="02020603050405020304" pitchFamily="18" charset="0"/>
              </a:rPr>
              <a:t>Requirements elicitation and requirements analysis are closely linked processes</a:t>
            </a:r>
            <a:endParaRPr lang="en-US"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50066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r>
              <a:rPr lang="en-US" altLang="en-US"/>
              <a:t>Objective Setting</a:t>
            </a:r>
          </a:p>
        </p:txBody>
      </p:sp>
      <p:sp>
        <p:nvSpPr>
          <p:cNvPr id="536579" name="Rectangle 3"/>
          <p:cNvSpPr>
            <a:spLocks noGrp="1" noChangeArrowheads="1"/>
          </p:cNvSpPr>
          <p:nvPr>
            <p:ph idx="1"/>
          </p:nvPr>
        </p:nvSpPr>
        <p:spPr>
          <a:xfrm>
            <a:off x="680321" y="2336873"/>
            <a:ext cx="10640209" cy="3599316"/>
          </a:xfrm>
        </p:spPr>
        <p:txBody>
          <a:bodyPr>
            <a:normAutofit/>
          </a:bodyPr>
          <a:lstStyle/>
          <a:p>
            <a:r>
              <a:rPr lang="en-US" altLang="en-US" sz="2800" dirty="0">
                <a:latin typeface="Times New Roman" panose="02020603050405020304" pitchFamily="18" charset="0"/>
                <a:cs typeface="Times New Roman" panose="02020603050405020304" pitchFamily="18" charset="0"/>
              </a:rPr>
              <a:t>Overall organizational objectives should be established at this stage</a:t>
            </a:r>
          </a:p>
          <a:p>
            <a:r>
              <a:rPr lang="en-US" altLang="en-US" sz="2800" dirty="0">
                <a:latin typeface="Times New Roman" panose="02020603050405020304" pitchFamily="18" charset="0"/>
                <a:cs typeface="Times New Roman" panose="02020603050405020304" pitchFamily="18" charset="0"/>
              </a:rPr>
              <a:t>These include general goals of business, an outline description of the problem to be solved and why the system may be necessary, and the constraints on the system such as budget, schedule, and interoperability constraints</a:t>
            </a:r>
          </a:p>
        </p:txBody>
      </p:sp>
      <p:sp>
        <p:nvSpPr>
          <p:cNvPr id="5" name="Slide Number Placeholder 5"/>
          <p:cNvSpPr>
            <a:spLocks noGrp="1"/>
          </p:cNvSpPr>
          <p:nvPr>
            <p:ph type="sldNum" sz="quarter" idx="12"/>
          </p:nvPr>
        </p:nvSpPr>
        <p:spPr/>
        <p:txBody>
          <a:bodyPr/>
          <a:lstStyle/>
          <a:p>
            <a:fld id="{5A07041F-CB90-4A5A-AE24-818D8D774D2D}" type="slidenum">
              <a:rPr lang="en-US" altLang="en-US"/>
              <a:pPr/>
              <a:t>6</a:t>
            </a:fld>
            <a:endParaRPr lang="en-US" altLang="en-US"/>
          </a:p>
        </p:txBody>
      </p:sp>
    </p:spTree>
    <p:extLst>
      <p:ext uri="{BB962C8B-B14F-4D97-AF65-F5344CB8AC3E}">
        <p14:creationId xmlns:p14="http://schemas.microsoft.com/office/powerpoint/2010/main" val="40474158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p:txBody>
          <a:bodyPr/>
          <a:lstStyle/>
          <a:p>
            <a:r>
              <a:rPr lang="en-US" altLang="en-US"/>
              <a:t>Background Knowledge Acquisition</a:t>
            </a:r>
          </a:p>
        </p:txBody>
      </p:sp>
      <p:sp>
        <p:nvSpPr>
          <p:cNvPr id="537603" name="Rectangle 3"/>
          <p:cNvSpPr>
            <a:spLocks noGrp="1" noChangeArrowheads="1"/>
          </p:cNvSpPr>
          <p:nvPr>
            <p:ph idx="1"/>
          </p:nvPr>
        </p:nvSpPr>
        <p:spPr>
          <a:xfrm>
            <a:off x="680321" y="2336873"/>
            <a:ext cx="10524299" cy="3599316"/>
          </a:xfrm>
        </p:spPr>
        <p:txBody>
          <a:bodyPr>
            <a:normAutofit/>
          </a:bodyPr>
          <a:lstStyle/>
          <a:p>
            <a:r>
              <a:rPr lang="en-US" altLang="en-US" sz="2800" dirty="0">
                <a:latin typeface="Times New Roman" panose="02020603050405020304" pitchFamily="18" charset="0"/>
                <a:cs typeface="Times New Roman" panose="02020603050405020304" pitchFamily="18" charset="0"/>
              </a:rPr>
              <a:t>Requirements engineers gather and understand background information</a:t>
            </a:r>
          </a:p>
          <a:p>
            <a:r>
              <a:rPr lang="en-US" altLang="en-US" sz="2800" dirty="0">
                <a:latin typeface="Times New Roman" panose="02020603050405020304" pitchFamily="18" charset="0"/>
                <a:cs typeface="Times New Roman" panose="02020603050405020304" pitchFamily="18" charset="0"/>
              </a:rPr>
              <a:t>This includes information about the organization where the system is to be installed, information about the application domain of the system, and information about any existing systems which are in use and which may be replaced</a:t>
            </a:r>
          </a:p>
        </p:txBody>
      </p:sp>
      <p:sp>
        <p:nvSpPr>
          <p:cNvPr id="5" name="Slide Number Placeholder 5"/>
          <p:cNvSpPr>
            <a:spLocks noGrp="1"/>
          </p:cNvSpPr>
          <p:nvPr>
            <p:ph type="sldNum" sz="quarter" idx="12"/>
          </p:nvPr>
        </p:nvSpPr>
        <p:spPr/>
        <p:txBody>
          <a:bodyPr/>
          <a:lstStyle/>
          <a:p>
            <a:fld id="{521B74F2-56F5-404E-9ED7-C913AC4ED423}" type="slidenum">
              <a:rPr lang="en-US" altLang="en-US"/>
              <a:pPr/>
              <a:t>7</a:t>
            </a:fld>
            <a:endParaRPr lang="en-US" altLang="en-US"/>
          </a:p>
        </p:txBody>
      </p:sp>
    </p:spTree>
    <p:extLst>
      <p:ext uri="{BB962C8B-B14F-4D97-AF65-F5344CB8AC3E}">
        <p14:creationId xmlns:p14="http://schemas.microsoft.com/office/powerpoint/2010/main" val="25421639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lstStyle/>
          <a:p>
            <a:r>
              <a:rPr lang="en-US" altLang="en-US"/>
              <a:t>Knowledge Organization</a:t>
            </a:r>
          </a:p>
        </p:txBody>
      </p:sp>
      <p:sp>
        <p:nvSpPr>
          <p:cNvPr id="538627" name="Rectangle 3"/>
          <p:cNvSpPr>
            <a:spLocks noGrp="1" noChangeArrowheads="1"/>
          </p:cNvSpPr>
          <p:nvPr>
            <p:ph idx="1"/>
          </p:nvPr>
        </p:nvSpPr>
        <p:spPr>
          <a:xfrm>
            <a:off x="680320" y="2285357"/>
            <a:ext cx="10975060" cy="3599316"/>
          </a:xfrm>
        </p:spPr>
        <p:txBody>
          <a:bodyPr>
            <a:normAutofit/>
          </a:bodyPr>
          <a:lstStyle/>
          <a:p>
            <a:pPr>
              <a:lnSpc>
                <a:spcPct val="90000"/>
              </a:lnSpc>
            </a:pPr>
            <a:r>
              <a:rPr lang="en-US" altLang="en-US" sz="2800" dirty="0">
                <a:latin typeface="Times New Roman" panose="02020603050405020304" pitchFamily="18" charset="0"/>
                <a:cs typeface="Times New Roman" panose="02020603050405020304" pitchFamily="18" charset="0"/>
              </a:rPr>
              <a:t>The large amount of knowledge which has been collected in previous stage must be organized and collated</a:t>
            </a:r>
          </a:p>
          <a:p>
            <a:pPr>
              <a:lnSpc>
                <a:spcPct val="90000"/>
              </a:lnSpc>
            </a:pPr>
            <a:r>
              <a:rPr lang="en-US" altLang="en-US" sz="2800" dirty="0">
                <a:latin typeface="Times New Roman" panose="02020603050405020304" pitchFamily="18" charset="0"/>
                <a:cs typeface="Times New Roman" panose="02020603050405020304" pitchFamily="18" charset="0"/>
              </a:rPr>
              <a:t>Identifying system stakeholders and their roles in the organization, prioritizing the goals of the organization and discarding domain knowledge which does not contribute directly to the system requirements</a:t>
            </a:r>
          </a:p>
        </p:txBody>
      </p:sp>
      <p:sp>
        <p:nvSpPr>
          <p:cNvPr id="5" name="Slide Number Placeholder 5"/>
          <p:cNvSpPr>
            <a:spLocks noGrp="1"/>
          </p:cNvSpPr>
          <p:nvPr>
            <p:ph type="sldNum" sz="quarter" idx="12"/>
          </p:nvPr>
        </p:nvSpPr>
        <p:spPr/>
        <p:txBody>
          <a:bodyPr/>
          <a:lstStyle/>
          <a:p>
            <a:fld id="{94587C42-CFF5-4A6E-979B-324BFE8DFB41}" type="slidenum">
              <a:rPr lang="en-US" altLang="en-US"/>
              <a:pPr/>
              <a:t>8</a:t>
            </a:fld>
            <a:endParaRPr lang="en-US" altLang="en-US"/>
          </a:p>
        </p:txBody>
      </p:sp>
    </p:spTree>
    <p:extLst>
      <p:ext uri="{BB962C8B-B14F-4D97-AF65-F5344CB8AC3E}">
        <p14:creationId xmlns:p14="http://schemas.microsoft.com/office/powerpoint/2010/main" val="1912113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p:txBody>
          <a:bodyPr/>
          <a:lstStyle/>
          <a:p>
            <a:r>
              <a:rPr lang="en-US" altLang="en-US"/>
              <a:t>Stakeholder Requirements Collection</a:t>
            </a:r>
          </a:p>
        </p:txBody>
      </p:sp>
      <p:sp>
        <p:nvSpPr>
          <p:cNvPr id="539651" name="Rectangle 3"/>
          <p:cNvSpPr>
            <a:spLocks noGrp="1" noChangeArrowheads="1"/>
          </p:cNvSpPr>
          <p:nvPr>
            <p:ph idx="1"/>
          </p:nvPr>
        </p:nvSpPr>
        <p:spPr>
          <a:xfrm>
            <a:off x="680321" y="2336873"/>
            <a:ext cx="10189448" cy="3599316"/>
          </a:xfrm>
        </p:spPr>
        <p:txBody>
          <a:bodyPr/>
          <a:lstStyle/>
          <a:p>
            <a:r>
              <a:rPr lang="en-US" altLang="en-US" dirty="0">
                <a:latin typeface="Times New Roman" panose="02020603050405020304" pitchFamily="18" charset="0"/>
                <a:cs typeface="Times New Roman" panose="02020603050405020304" pitchFamily="18" charset="0"/>
              </a:rPr>
              <a:t>It involves consulting system stakeholders to discover their requirements, and deriving requirements which come from the application domain and the organization which is acquiring the system</a:t>
            </a:r>
          </a:p>
        </p:txBody>
      </p:sp>
      <p:sp>
        <p:nvSpPr>
          <p:cNvPr id="5" name="Slide Number Placeholder 5"/>
          <p:cNvSpPr>
            <a:spLocks noGrp="1"/>
          </p:cNvSpPr>
          <p:nvPr>
            <p:ph type="sldNum" sz="quarter" idx="12"/>
          </p:nvPr>
        </p:nvSpPr>
        <p:spPr/>
        <p:txBody>
          <a:bodyPr/>
          <a:lstStyle/>
          <a:p>
            <a:fld id="{309C089D-9880-4D5E-ACAC-74E24D2176E7}" type="slidenum">
              <a:rPr lang="en-US" altLang="en-US"/>
              <a:pPr/>
              <a:t>9</a:t>
            </a:fld>
            <a:endParaRPr lang="en-US" altLang="en-US"/>
          </a:p>
        </p:txBody>
      </p:sp>
    </p:spTree>
    <p:extLst>
      <p:ext uri="{BB962C8B-B14F-4D97-AF65-F5344CB8AC3E}">
        <p14:creationId xmlns:p14="http://schemas.microsoft.com/office/powerpoint/2010/main" val="2133221073"/>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8</TotalTime>
  <Words>636</Words>
  <Application>Microsoft Office PowerPoint</Application>
  <PresentationFormat>Widescreen</PresentationFormat>
  <Paragraphs>120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Cambria</vt:lpstr>
      <vt:lpstr>Times New Roman</vt:lpstr>
      <vt:lpstr>Berlin</vt:lpstr>
      <vt:lpstr>Requirements Elicitation – 2</vt:lpstr>
      <vt:lpstr>Components of Requirements Elicitation</vt:lpstr>
      <vt:lpstr>Dimensions to Requirements Elicitation</vt:lpstr>
      <vt:lpstr>Dimensions to Requirements Elicitation - 2</vt:lpstr>
      <vt:lpstr>Requirements Elicitation Stages</vt:lpstr>
      <vt:lpstr>Objective Setting</vt:lpstr>
      <vt:lpstr>Background Knowledge Acquisition</vt:lpstr>
      <vt:lpstr>Knowledge Organization</vt:lpstr>
      <vt:lpstr>Stakeholder Requirements Collection</vt:lpstr>
      <vt:lpstr>A General Requirements Elicitation Process</vt:lpstr>
      <vt:lpstr>Comments on this Process - 1</vt:lpstr>
      <vt:lpstr>Comments on this Process - 2</vt:lpstr>
      <vt:lpstr>Basics of Knowledge Acquisition</vt:lpstr>
      <vt:lpstr>Knowledge Structuring Techniques</vt:lpstr>
      <vt:lpstr>Partitioning</vt:lpstr>
      <vt:lpstr>Abstraction</vt:lpstr>
      <vt:lpstr>Projection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Requirements Elicitation – 2</dc:title>
  <dcterms:created xsi:type="dcterms:W3CDTF">2018-08-29T05:47:39Z</dcterms:created>
  <dcterms:modified xsi:type="dcterms:W3CDTF">2018-08-29T05:56:34Z</dcterms:modified>
</cp:coreProperties>
</file>