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58"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1832"/>
    <a:srgbClr val="981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79A-8EFC-F586-4604-AE32508C8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156C1-50FF-4D94-1276-B17E816DE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D82AC-9394-6A7C-B95F-1DA698B9B30B}"/>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5" name="Footer Placeholder 4">
            <a:extLst>
              <a:ext uri="{FF2B5EF4-FFF2-40B4-BE49-F238E27FC236}">
                <a16:creationId xmlns:a16="http://schemas.microsoft.com/office/drawing/2014/main" id="{0CCD5C3C-6342-4F39-12F9-B86AC2C6B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328EC-67F5-0B86-24F4-B6597F874E03}"/>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420866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1EFE-3CCE-15E1-D6D1-1FD4F71A8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7A0BB-8B5D-357D-D38E-7BB264282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48502-E263-F714-A265-BA30523E0797}"/>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5" name="Footer Placeholder 4">
            <a:extLst>
              <a:ext uri="{FF2B5EF4-FFF2-40B4-BE49-F238E27FC236}">
                <a16:creationId xmlns:a16="http://schemas.microsoft.com/office/drawing/2014/main" id="{C2241BAB-BD60-9038-995C-103078513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669DA-4C29-A1E4-35C0-0DD8F9F85963}"/>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104427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599BE-C630-94BF-3B52-17F800F363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739F1-27F1-A305-5513-6A7E1AB6F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2F433-B996-B1F8-5378-10F791F7ACA5}"/>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5" name="Footer Placeholder 4">
            <a:extLst>
              <a:ext uri="{FF2B5EF4-FFF2-40B4-BE49-F238E27FC236}">
                <a16:creationId xmlns:a16="http://schemas.microsoft.com/office/drawing/2014/main" id="{9B861F89-55E0-CDF3-65CF-ED9A933EC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586DB-47EC-DBE4-7E29-B809CA926F2D}"/>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16394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B0F1-83AD-DA01-E445-8D9CB5356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DDD28-95F0-055B-21FF-443D735692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C83F1-B3E5-B718-50BC-FB3BDCB4F324}"/>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5" name="Footer Placeholder 4">
            <a:extLst>
              <a:ext uri="{FF2B5EF4-FFF2-40B4-BE49-F238E27FC236}">
                <a16:creationId xmlns:a16="http://schemas.microsoft.com/office/drawing/2014/main" id="{F78EF59A-58E9-5088-92D2-75F20E19A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B542D-6B52-07D8-102F-14605091A704}"/>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395040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117F-5480-A1F4-0D0D-581610E9C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61F5F1-BAD6-F89F-FBB8-2919EB657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94D79-882C-210C-CECD-F91C9C8209F5}"/>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5" name="Footer Placeholder 4">
            <a:extLst>
              <a:ext uri="{FF2B5EF4-FFF2-40B4-BE49-F238E27FC236}">
                <a16:creationId xmlns:a16="http://schemas.microsoft.com/office/drawing/2014/main" id="{F5C36209-3410-9851-11C8-80F09E20A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F9139-1A66-58D5-6385-5F7B31C1B294}"/>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3066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88F6-68FE-8A73-3F76-DB293C86E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8D18F-68AB-EB27-8F65-D2C4248F46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3E32FD-34E7-C2A9-EB9E-00C60236C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07454C-AA07-D55A-4F89-B32909520D22}"/>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6" name="Footer Placeholder 5">
            <a:extLst>
              <a:ext uri="{FF2B5EF4-FFF2-40B4-BE49-F238E27FC236}">
                <a16:creationId xmlns:a16="http://schemas.microsoft.com/office/drawing/2014/main" id="{8D32E235-93DD-0F0E-0D9B-C7EDC85C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DFDD4-30C4-3A78-3F8E-AACF62086FB0}"/>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196852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2DAF-946C-E02C-379A-2D73297365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3821D9-4756-119D-829C-38E88EC88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0876C-564E-B87C-97B5-5AE9339EF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61459F-B2FB-7BBC-1ACD-2CC6318AF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3EB97-B15A-15C2-4317-61E6EC847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83A7C-E7C1-5FEE-C7D8-DF23549BD258}"/>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8" name="Footer Placeholder 7">
            <a:extLst>
              <a:ext uri="{FF2B5EF4-FFF2-40B4-BE49-F238E27FC236}">
                <a16:creationId xmlns:a16="http://schemas.microsoft.com/office/drawing/2014/main" id="{B12B8E0C-492B-0F9C-EF2D-6CD813814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582BFE-4710-8124-EDBA-0C3E8345C43A}"/>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402177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00C9-7991-0A27-5250-795F479F33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D1CDB-2D3D-C68E-3A0D-213DF4D93532}"/>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4" name="Footer Placeholder 3">
            <a:extLst>
              <a:ext uri="{FF2B5EF4-FFF2-40B4-BE49-F238E27FC236}">
                <a16:creationId xmlns:a16="http://schemas.microsoft.com/office/drawing/2014/main" id="{57A75FBF-7397-073D-1AD2-C9DAE45B84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6FF96C-5EC9-8802-9F0F-3459A82ED198}"/>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116154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8F9CB-E829-520B-477E-E1F610155A37}"/>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3" name="Footer Placeholder 2">
            <a:extLst>
              <a:ext uri="{FF2B5EF4-FFF2-40B4-BE49-F238E27FC236}">
                <a16:creationId xmlns:a16="http://schemas.microsoft.com/office/drawing/2014/main" id="{8BE8F723-CE00-A364-5EA8-6B7BAEE7DC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DC3D88-6ADD-BE69-E765-F64B058185C2}"/>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174156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64B9-14E6-928B-D7EA-0C4093491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C7C894-EFF2-F532-654E-73D04EEC8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5DDD45-3FF3-BA3D-A4C0-C93920636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F3C53-6F98-7E1A-E58B-C2C2BF673E29}"/>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6" name="Footer Placeholder 5">
            <a:extLst>
              <a:ext uri="{FF2B5EF4-FFF2-40B4-BE49-F238E27FC236}">
                <a16:creationId xmlns:a16="http://schemas.microsoft.com/office/drawing/2014/main" id="{B30EFE5B-E860-0071-B512-712DD977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B6618-47DF-7528-68C0-FFB9FB06E28D}"/>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85411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4482-7582-8C70-27FE-6AFDE236F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E7519F-7CAB-5CED-2B06-86717E2DC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926587-7C1D-5261-6D4C-521EB2845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D99CF-DFAC-1E5A-E8E3-05E08C5D8F1D}"/>
              </a:ext>
            </a:extLst>
          </p:cNvPr>
          <p:cNvSpPr>
            <a:spLocks noGrp="1"/>
          </p:cNvSpPr>
          <p:nvPr>
            <p:ph type="dt" sz="half" idx="10"/>
          </p:nvPr>
        </p:nvSpPr>
        <p:spPr/>
        <p:txBody>
          <a:bodyPr/>
          <a:lstStyle/>
          <a:p>
            <a:fld id="{1C8351DC-EB66-45BC-8885-E62A0F6F3B32}" type="datetimeFigureOut">
              <a:rPr lang="en-US" smtClean="0"/>
              <a:t>12/14/2022</a:t>
            </a:fld>
            <a:endParaRPr lang="en-US"/>
          </a:p>
        </p:txBody>
      </p:sp>
      <p:sp>
        <p:nvSpPr>
          <p:cNvPr id="6" name="Footer Placeholder 5">
            <a:extLst>
              <a:ext uri="{FF2B5EF4-FFF2-40B4-BE49-F238E27FC236}">
                <a16:creationId xmlns:a16="http://schemas.microsoft.com/office/drawing/2014/main" id="{3DECE403-5BCF-4294-ED21-5C984B4B2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74A66-B282-4D5B-BE75-612BFD2D445E}"/>
              </a:ext>
            </a:extLst>
          </p:cNvPr>
          <p:cNvSpPr>
            <a:spLocks noGrp="1"/>
          </p:cNvSpPr>
          <p:nvPr>
            <p:ph type="sldNum" sz="quarter" idx="12"/>
          </p:nvPr>
        </p:nvSpPr>
        <p:spPr/>
        <p:txBody>
          <a:bodyPr/>
          <a:lstStyle/>
          <a:p>
            <a:fld id="{D58FAB1B-C74B-4440-85EF-3C3A84261EB1}" type="slidenum">
              <a:rPr lang="en-US" smtClean="0"/>
              <a:t>‹#›</a:t>
            </a:fld>
            <a:endParaRPr lang="en-US"/>
          </a:p>
        </p:txBody>
      </p:sp>
    </p:spTree>
    <p:extLst>
      <p:ext uri="{BB962C8B-B14F-4D97-AF65-F5344CB8AC3E}">
        <p14:creationId xmlns:p14="http://schemas.microsoft.com/office/powerpoint/2010/main" val="4931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82B9D-21A8-C0C9-E725-227FDDCD5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79AA70-2CED-E702-031A-706ACA8E1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7EA2C-7E37-E538-B7E1-9E8803D3E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351DC-EB66-45BC-8885-E62A0F6F3B32}" type="datetimeFigureOut">
              <a:rPr lang="en-US" smtClean="0"/>
              <a:t>12/14/2022</a:t>
            </a:fld>
            <a:endParaRPr lang="en-US"/>
          </a:p>
        </p:txBody>
      </p:sp>
      <p:sp>
        <p:nvSpPr>
          <p:cNvPr id="5" name="Footer Placeholder 4">
            <a:extLst>
              <a:ext uri="{FF2B5EF4-FFF2-40B4-BE49-F238E27FC236}">
                <a16:creationId xmlns:a16="http://schemas.microsoft.com/office/drawing/2014/main" id="{612AEBE3-2E39-97AA-7B04-EAD7DFDC5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570C9-FBED-3D4F-D3B8-6AEC63B97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FAB1B-C74B-4440-85EF-3C3A84261EB1}" type="slidenum">
              <a:rPr lang="en-US" smtClean="0"/>
              <a:t>‹#›</a:t>
            </a:fld>
            <a:endParaRPr lang="en-US"/>
          </a:p>
        </p:txBody>
      </p:sp>
    </p:spTree>
    <p:extLst>
      <p:ext uri="{BB962C8B-B14F-4D97-AF65-F5344CB8AC3E}">
        <p14:creationId xmlns:p14="http://schemas.microsoft.com/office/powerpoint/2010/main" val="139149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621A18-D321-8B19-5006-0EB20AD04070}"/>
              </a:ext>
            </a:extLst>
          </p:cNvPr>
          <p:cNvGrpSpPr/>
          <p:nvPr/>
        </p:nvGrpSpPr>
        <p:grpSpPr>
          <a:xfrm>
            <a:off x="1105483" y="1793974"/>
            <a:ext cx="10410242" cy="2701826"/>
            <a:chOff x="1105483" y="1793974"/>
            <a:chExt cx="10410242" cy="2701826"/>
          </a:xfrm>
        </p:grpSpPr>
        <p:pic>
          <p:nvPicPr>
            <p:cNvPr id="5" name="Picture 4" descr="Logo, company name&#10;&#10;Description automatically generated">
              <a:extLst>
                <a:ext uri="{FF2B5EF4-FFF2-40B4-BE49-F238E27FC236}">
                  <a16:creationId xmlns:a16="http://schemas.microsoft.com/office/drawing/2014/main" id="{0D1D3E05-3E4C-363E-4C45-73971C94B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075" y="1793974"/>
              <a:ext cx="5962650" cy="2701826"/>
            </a:xfrm>
            <a:prstGeom prst="rect">
              <a:avLst/>
            </a:prstGeom>
          </p:spPr>
        </p:pic>
        <p:sp>
          <p:nvSpPr>
            <p:cNvPr id="6" name="TextBox 5">
              <a:extLst>
                <a:ext uri="{FF2B5EF4-FFF2-40B4-BE49-F238E27FC236}">
                  <a16:creationId xmlns:a16="http://schemas.microsoft.com/office/drawing/2014/main" id="{F8E1EA1E-8099-5B98-01FD-5CAF422CD6D7}"/>
                </a:ext>
              </a:extLst>
            </p:cNvPr>
            <p:cNvSpPr txBox="1"/>
            <p:nvPr/>
          </p:nvSpPr>
          <p:spPr>
            <a:xfrm>
              <a:off x="1105483" y="2875002"/>
              <a:ext cx="4876800" cy="1107996"/>
            </a:xfrm>
            <a:prstGeom prst="rect">
              <a:avLst/>
            </a:prstGeom>
            <a:noFill/>
          </p:spPr>
          <p:txBody>
            <a:bodyPr wrap="square" rtlCol="0">
              <a:spAutoFit/>
            </a:bodyPr>
            <a:lstStyle/>
            <a:p>
              <a:r>
                <a:rPr lang="en-US" sz="6600">
                  <a:solidFill>
                    <a:srgbClr val="921832"/>
                  </a:solidFill>
                  <a:latin typeface="TVN-Qatar2022 Bold" panose="00000800000000000000" pitchFamily="50" charset="-78"/>
                  <a:cs typeface="TVN-Qatar2022 Bold" panose="00000800000000000000" pitchFamily="50" charset="-78"/>
                </a:rPr>
                <a:t>Leading to </a:t>
              </a:r>
            </a:p>
          </p:txBody>
        </p:sp>
      </p:grpSp>
      <p:sp>
        <p:nvSpPr>
          <p:cNvPr id="7" name="TextBox 6">
            <a:extLst>
              <a:ext uri="{FF2B5EF4-FFF2-40B4-BE49-F238E27FC236}">
                <a16:creationId xmlns:a16="http://schemas.microsoft.com/office/drawing/2014/main" id="{9E4FD2DD-5902-DD77-A83C-D002B8C0C2A4}"/>
              </a:ext>
            </a:extLst>
          </p:cNvPr>
          <p:cNvSpPr txBox="1"/>
          <p:nvPr/>
        </p:nvSpPr>
        <p:spPr>
          <a:xfrm>
            <a:off x="6234598" y="5784980"/>
            <a:ext cx="5495731" cy="461665"/>
          </a:xfrm>
          <a:prstGeom prst="rect">
            <a:avLst/>
          </a:prstGeom>
          <a:noFill/>
        </p:spPr>
        <p:txBody>
          <a:bodyPr wrap="square" rtlCol="0">
            <a:spAutoFit/>
          </a:bodyPr>
          <a:lstStyle/>
          <a:p>
            <a:pPr algn="r"/>
            <a:r>
              <a:rPr lang="en-US">
                <a:latin typeface="TVN-Qatar2022 Medium" panose="00000600000000000000" pitchFamily="50" charset="0"/>
              </a:rPr>
              <a:t>Designed by</a:t>
            </a:r>
            <a:r>
              <a:rPr lang="en-US" sz="2400">
                <a:latin typeface="TVN-Qatar2022 Medium" panose="00000600000000000000" pitchFamily="50" charset="0"/>
              </a:rPr>
              <a:t>: Nguyen Phuong Thao</a:t>
            </a:r>
          </a:p>
        </p:txBody>
      </p:sp>
      <p:sp>
        <p:nvSpPr>
          <p:cNvPr id="8" name="TextBox 7">
            <a:extLst>
              <a:ext uri="{FF2B5EF4-FFF2-40B4-BE49-F238E27FC236}">
                <a16:creationId xmlns:a16="http://schemas.microsoft.com/office/drawing/2014/main" id="{535D8BE6-187A-E926-DF92-6E2CA9804DFA}"/>
              </a:ext>
            </a:extLst>
          </p:cNvPr>
          <p:cNvSpPr txBox="1"/>
          <p:nvPr/>
        </p:nvSpPr>
        <p:spPr>
          <a:xfrm>
            <a:off x="7828384" y="6144981"/>
            <a:ext cx="3901945" cy="369332"/>
          </a:xfrm>
          <a:prstGeom prst="rect">
            <a:avLst/>
          </a:prstGeom>
          <a:noFill/>
        </p:spPr>
        <p:txBody>
          <a:bodyPr wrap="square" rtlCol="0">
            <a:spAutoFit/>
          </a:bodyPr>
          <a:lstStyle/>
          <a:p>
            <a:pPr algn="r"/>
            <a:r>
              <a:rPr lang="en-US" i="1">
                <a:latin typeface="TVN-Qatar2022 Medium" panose="00000600000000000000" pitchFamily="50" charset="0"/>
              </a:rPr>
              <a:t>Ho Chi Minh City, 14 Dec 2022</a:t>
            </a:r>
          </a:p>
        </p:txBody>
      </p:sp>
    </p:spTree>
    <p:extLst>
      <p:ext uri="{BB962C8B-B14F-4D97-AF65-F5344CB8AC3E}">
        <p14:creationId xmlns:p14="http://schemas.microsoft.com/office/powerpoint/2010/main" val="38730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B671F6-DC62-5FA5-ED84-DD8F5F10705D}"/>
              </a:ext>
            </a:extLst>
          </p:cNvPr>
          <p:cNvSpPr txBox="1"/>
          <p:nvPr/>
        </p:nvSpPr>
        <p:spPr>
          <a:xfrm>
            <a:off x="531843" y="255819"/>
            <a:ext cx="3844213" cy="369332"/>
          </a:xfrm>
          <a:prstGeom prst="rect">
            <a:avLst/>
          </a:prstGeom>
          <a:noFill/>
        </p:spPr>
        <p:txBody>
          <a:bodyPr wrap="square" rtlCol="0">
            <a:spAutoFit/>
          </a:bodyPr>
          <a:lstStyle/>
          <a:p>
            <a:r>
              <a:rPr lang="en-US">
                <a:solidFill>
                  <a:srgbClr val="921832"/>
                </a:solidFill>
                <a:latin typeface="TVN-Qatar2022 Medium" panose="00000600000000000000" pitchFamily="50" charset="0"/>
              </a:rPr>
              <a:t>Purpose</a:t>
            </a:r>
          </a:p>
        </p:txBody>
      </p:sp>
      <p:cxnSp>
        <p:nvCxnSpPr>
          <p:cNvPr id="15" name="Straight Connector 14">
            <a:extLst>
              <a:ext uri="{FF2B5EF4-FFF2-40B4-BE49-F238E27FC236}">
                <a16:creationId xmlns:a16="http://schemas.microsoft.com/office/drawing/2014/main" id="{6D047250-D2DE-ADDE-02BF-CA431D3DECCD}"/>
              </a:ext>
            </a:extLst>
          </p:cNvPr>
          <p:cNvCxnSpPr>
            <a:cxnSpLocks/>
          </p:cNvCxnSpPr>
          <p:nvPr/>
        </p:nvCxnSpPr>
        <p:spPr>
          <a:xfrm>
            <a:off x="569167" y="625151"/>
            <a:ext cx="10618237" cy="0"/>
          </a:xfrm>
          <a:prstGeom prst="line">
            <a:avLst/>
          </a:prstGeom>
          <a:ln>
            <a:solidFill>
              <a:srgbClr val="92183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7DA9075-1844-B1AA-11C5-5BE802CE1A15}"/>
              </a:ext>
            </a:extLst>
          </p:cNvPr>
          <p:cNvSpPr txBox="1"/>
          <p:nvPr/>
        </p:nvSpPr>
        <p:spPr>
          <a:xfrm>
            <a:off x="531843" y="862477"/>
            <a:ext cx="10803289" cy="369332"/>
          </a:xfrm>
          <a:prstGeom prst="rect">
            <a:avLst/>
          </a:prstGeom>
          <a:noFill/>
        </p:spPr>
        <p:txBody>
          <a:bodyPr wrap="square">
            <a:spAutoFit/>
          </a:bodyPr>
          <a:lstStyle/>
          <a:p>
            <a:r>
              <a:rPr lang="en-US">
                <a:latin typeface="Cambria" panose="02040503050406030204" pitchFamily="18" charset="0"/>
                <a:ea typeface="Cambria" panose="02040503050406030204" pitchFamily="18" charset="0"/>
              </a:rPr>
              <a:t>- World cup đang là chủ đề có sức nóng toàn cầu</a:t>
            </a:r>
          </a:p>
        </p:txBody>
      </p:sp>
      <p:sp>
        <p:nvSpPr>
          <p:cNvPr id="3" name="TextBox 2">
            <a:extLst>
              <a:ext uri="{FF2B5EF4-FFF2-40B4-BE49-F238E27FC236}">
                <a16:creationId xmlns:a16="http://schemas.microsoft.com/office/drawing/2014/main" id="{49197896-9ADA-B2C8-958A-BF1FA7A4A364}"/>
              </a:ext>
            </a:extLst>
          </p:cNvPr>
          <p:cNvSpPr txBox="1"/>
          <p:nvPr/>
        </p:nvSpPr>
        <p:spPr>
          <a:xfrm>
            <a:off x="531843" y="1568577"/>
            <a:ext cx="10803289" cy="369332"/>
          </a:xfrm>
          <a:prstGeom prst="rect">
            <a:avLst/>
          </a:prstGeom>
          <a:noFill/>
        </p:spPr>
        <p:txBody>
          <a:bodyPr wrap="square">
            <a:spAutoFit/>
          </a:bodyPr>
          <a:lstStyle/>
          <a:p>
            <a:r>
              <a:rPr lang="en-US">
                <a:latin typeface="Cambria" panose="02040503050406030204" pitchFamily="18" charset="0"/>
                <a:ea typeface="Cambria" panose="02040503050406030204" pitchFamily="18" charset="0"/>
              </a:rPr>
              <a:t>- Muốn mở mang thêm kiến thức, nâng cao kỹ năng trực quan hóa dữ liệu</a:t>
            </a:r>
          </a:p>
        </p:txBody>
      </p:sp>
      <p:sp>
        <p:nvSpPr>
          <p:cNvPr id="4" name="TextBox 3">
            <a:extLst>
              <a:ext uri="{FF2B5EF4-FFF2-40B4-BE49-F238E27FC236}">
                <a16:creationId xmlns:a16="http://schemas.microsoft.com/office/drawing/2014/main" id="{CCEF9CAE-6F9E-F1EF-A1A1-25C993E8F1DA}"/>
              </a:ext>
            </a:extLst>
          </p:cNvPr>
          <p:cNvSpPr txBox="1"/>
          <p:nvPr/>
        </p:nvSpPr>
        <p:spPr>
          <a:xfrm>
            <a:off x="531843" y="2274677"/>
            <a:ext cx="10803289" cy="369332"/>
          </a:xfrm>
          <a:prstGeom prst="rect">
            <a:avLst/>
          </a:prstGeom>
          <a:noFill/>
        </p:spPr>
        <p:txBody>
          <a:bodyPr wrap="square">
            <a:spAutoFit/>
          </a:bodyPr>
          <a:lstStyle/>
          <a:p>
            <a:r>
              <a:rPr lang="en-US">
                <a:latin typeface="Cambria" panose="02040503050406030204" pitchFamily="18" charset="0"/>
                <a:ea typeface="Cambria" panose="02040503050406030204" pitchFamily="18" charset="0"/>
              </a:rPr>
              <a:t>- Dataset nhỏ, nên dễ dàng kiểm soát tính chính xác</a:t>
            </a:r>
          </a:p>
        </p:txBody>
      </p:sp>
    </p:spTree>
    <p:extLst>
      <p:ext uri="{BB962C8B-B14F-4D97-AF65-F5344CB8AC3E}">
        <p14:creationId xmlns:p14="http://schemas.microsoft.com/office/powerpoint/2010/main" val="372937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B671F6-DC62-5FA5-ED84-DD8F5F10705D}"/>
              </a:ext>
            </a:extLst>
          </p:cNvPr>
          <p:cNvSpPr txBox="1"/>
          <p:nvPr/>
        </p:nvSpPr>
        <p:spPr>
          <a:xfrm>
            <a:off x="531843" y="255819"/>
            <a:ext cx="3844213" cy="369332"/>
          </a:xfrm>
          <a:prstGeom prst="rect">
            <a:avLst/>
          </a:prstGeom>
          <a:noFill/>
        </p:spPr>
        <p:txBody>
          <a:bodyPr wrap="square" rtlCol="0">
            <a:spAutoFit/>
          </a:bodyPr>
          <a:lstStyle/>
          <a:p>
            <a:r>
              <a:rPr lang="en-US">
                <a:solidFill>
                  <a:srgbClr val="921832"/>
                </a:solidFill>
                <a:latin typeface="TVN-Qatar2022 Medium" panose="00000600000000000000" pitchFamily="50" charset="0"/>
              </a:rPr>
              <a:t>About the dataset</a:t>
            </a:r>
          </a:p>
        </p:txBody>
      </p:sp>
      <p:sp>
        <p:nvSpPr>
          <p:cNvPr id="2" name="TextBox 1">
            <a:extLst>
              <a:ext uri="{FF2B5EF4-FFF2-40B4-BE49-F238E27FC236}">
                <a16:creationId xmlns:a16="http://schemas.microsoft.com/office/drawing/2014/main" id="{B2BF294D-D07E-9C02-A1E5-3CB800E49FBA}"/>
              </a:ext>
            </a:extLst>
          </p:cNvPr>
          <p:cNvSpPr txBox="1"/>
          <p:nvPr/>
        </p:nvSpPr>
        <p:spPr>
          <a:xfrm>
            <a:off x="531843" y="1759581"/>
            <a:ext cx="5057192"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Gồm có 6 bảng chính:</a:t>
            </a:r>
          </a:p>
        </p:txBody>
      </p:sp>
      <p:sp>
        <p:nvSpPr>
          <p:cNvPr id="7" name="TextBox 6">
            <a:extLst>
              <a:ext uri="{FF2B5EF4-FFF2-40B4-BE49-F238E27FC236}">
                <a16:creationId xmlns:a16="http://schemas.microsoft.com/office/drawing/2014/main" id="{81C8D210-3CF8-7CC4-339F-70BB7568A809}"/>
              </a:ext>
            </a:extLst>
          </p:cNvPr>
          <p:cNvSpPr txBox="1"/>
          <p:nvPr/>
        </p:nvSpPr>
        <p:spPr>
          <a:xfrm>
            <a:off x="838587" y="2280905"/>
            <a:ext cx="10152874" cy="646331"/>
          </a:xfrm>
          <a:prstGeom prst="rect">
            <a:avLst/>
          </a:prstGeom>
          <a:noFill/>
        </p:spPr>
        <p:txBody>
          <a:bodyPr wrap="square">
            <a:spAutoFit/>
          </a:bodyPr>
          <a:lstStyle/>
          <a:p>
            <a:pPr marL="285750" indent="-285750" algn="just">
              <a:buFont typeface="Arial" panose="020B0604020202020204" pitchFamily="34" charset="0"/>
              <a:buChar char="•"/>
            </a:pPr>
            <a:r>
              <a:rPr lang="en-US">
                <a:latin typeface="Cambria" panose="02040503050406030204" pitchFamily="18" charset="0"/>
                <a:ea typeface="Cambria" panose="02040503050406030204" pitchFamily="18" charset="0"/>
              </a:rPr>
              <a:t>Bảng </a:t>
            </a:r>
            <a:r>
              <a:rPr lang="en-US" b="1">
                <a:latin typeface="Cambria" panose="02040503050406030204" pitchFamily="18" charset="0"/>
                <a:ea typeface="Cambria" panose="02040503050406030204" pitchFamily="18" charset="0"/>
              </a:rPr>
              <a:t>World Cup </a:t>
            </a:r>
            <a:r>
              <a:rPr lang="en-US">
                <a:latin typeface="Cambria" panose="02040503050406030204" pitchFamily="18" charset="0"/>
                <a:ea typeface="Cambria" panose="02040503050406030204" pitchFamily="18" charset="0"/>
              </a:rPr>
              <a:t>phác thảo từng kỳ World Cup trong lịch sử, bao gồm năm, quốc gia đăng cai và quốc gia vô địch</a:t>
            </a:r>
          </a:p>
        </p:txBody>
      </p:sp>
      <p:sp>
        <p:nvSpPr>
          <p:cNvPr id="8" name="TextBox 7">
            <a:extLst>
              <a:ext uri="{FF2B5EF4-FFF2-40B4-BE49-F238E27FC236}">
                <a16:creationId xmlns:a16="http://schemas.microsoft.com/office/drawing/2014/main" id="{47113660-5533-5DD7-C0BE-94DD2E9FA697}"/>
              </a:ext>
            </a:extLst>
          </p:cNvPr>
          <p:cNvSpPr txBox="1"/>
          <p:nvPr/>
        </p:nvSpPr>
        <p:spPr>
          <a:xfrm>
            <a:off x="838587" y="3079228"/>
            <a:ext cx="10152874" cy="646331"/>
          </a:xfrm>
          <a:prstGeom prst="rect">
            <a:avLst/>
          </a:prstGeom>
          <a:noFill/>
        </p:spPr>
        <p:txBody>
          <a:bodyPr wrap="square">
            <a:spAutoFit/>
          </a:bodyPr>
          <a:lstStyle/>
          <a:p>
            <a:pPr marL="285750" indent="-285750" algn="just">
              <a:buFont typeface="Arial" panose="020B0604020202020204" pitchFamily="34" charset="0"/>
              <a:buChar char="•"/>
            </a:pPr>
            <a:r>
              <a:rPr lang="vi-VN">
                <a:latin typeface="Cambria" panose="02040503050406030204" pitchFamily="18" charset="0"/>
                <a:ea typeface="Cambria" panose="02040503050406030204" pitchFamily="18" charset="0"/>
              </a:rPr>
              <a:t>Bảng </a:t>
            </a:r>
            <a:r>
              <a:rPr lang="en-US" b="1" i="0">
                <a:solidFill>
                  <a:srgbClr val="252525"/>
                </a:solidFill>
                <a:effectLst/>
                <a:latin typeface="Cambria" panose="02040503050406030204" pitchFamily="18" charset="0"/>
                <a:ea typeface="Cambria" panose="02040503050406030204" pitchFamily="18" charset="0"/>
              </a:rPr>
              <a:t>2022 World Cup Groups</a:t>
            </a:r>
            <a:r>
              <a:rPr lang="en-US" b="0" i="0">
                <a:solidFill>
                  <a:srgbClr val="252525"/>
                </a:solidFill>
                <a:effectLst/>
                <a:latin typeface="Cambria" panose="02040503050406030204" pitchFamily="18" charset="0"/>
                <a:ea typeface="Cambria" panose="02040503050406030204" pitchFamily="18" charset="0"/>
              </a:rPr>
              <a:t> </a:t>
            </a:r>
            <a:r>
              <a:rPr lang="vi-VN">
                <a:latin typeface="Cambria" panose="02040503050406030204" pitchFamily="18" charset="0"/>
                <a:ea typeface="Cambria" panose="02040503050406030204" pitchFamily="18" charset="0"/>
              </a:rPr>
              <a:t>bao gồm tất cả các quốc gia đủ điều kiện tham dự World Cup năm nay, bảng mà họ được bốc thăm và Thứ hạng FIFA của họ</a:t>
            </a:r>
            <a:endParaRPr lang="en-US">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1A3E3B8B-6C1A-9E66-C6FA-6DE7009A0DF1}"/>
              </a:ext>
            </a:extLst>
          </p:cNvPr>
          <p:cNvSpPr txBox="1"/>
          <p:nvPr/>
        </p:nvSpPr>
        <p:spPr>
          <a:xfrm>
            <a:off x="838587" y="3877551"/>
            <a:ext cx="10152874" cy="646331"/>
          </a:xfrm>
          <a:prstGeom prst="rect">
            <a:avLst/>
          </a:prstGeom>
          <a:noFill/>
        </p:spPr>
        <p:txBody>
          <a:bodyPr wrap="square">
            <a:spAutoFit/>
          </a:bodyPr>
          <a:lstStyle/>
          <a:p>
            <a:pPr marL="285750" indent="-285750" algn="just">
              <a:buFont typeface="Arial" panose="020B0604020202020204" pitchFamily="34" charset="0"/>
              <a:buChar char="•"/>
            </a:pPr>
            <a:r>
              <a:rPr lang="vi-VN">
                <a:latin typeface="Cambria" panose="02040503050406030204" pitchFamily="18" charset="0"/>
                <a:ea typeface="Cambria" panose="02040503050406030204" pitchFamily="18" charset="0"/>
              </a:rPr>
              <a:t>Bảng </a:t>
            </a:r>
            <a:r>
              <a:rPr lang="en-US" b="1" i="0">
                <a:solidFill>
                  <a:srgbClr val="252525"/>
                </a:solidFill>
                <a:effectLst/>
                <a:latin typeface="Cambria" panose="02040503050406030204" pitchFamily="18" charset="0"/>
                <a:ea typeface="Cambria" panose="02040503050406030204" pitchFamily="18" charset="0"/>
              </a:rPr>
              <a:t>2022 World Cup Squads </a:t>
            </a:r>
            <a:r>
              <a:rPr lang="vi-VN">
                <a:latin typeface="Cambria" panose="02040503050406030204" pitchFamily="18" charset="0"/>
                <a:ea typeface="Cambria" panose="02040503050406030204" pitchFamily="18" charset="0"/>
              </a:rPr>
              <a:t>bao gồm đội hình chính thức của mỗi đội, bao gồm chi tiết về </a:t>
            </a:r>
            <a:r>
              <a:rPr lang="en-US">
                <a:latin typeface="Cambria" panose="02040503050406030204" pitchFamily="18" charset="0"/>
                <a:ea typeface="Cambria" panose="02040503050406030204" pitchFamily="18" charset="0"/>
              </a:rPr>
              <a:t>bàn thắng</a:t>
            </a:r>
            <a:r>
              <a:rPr lang="vi-VN">
                <a:latin typeface="Cambria" panose="02040503050406030204" pitchFamily="18" charset="0"/>
                <a:ea typeface="Cambria" panose="02040503050406030204" pitchFamily="18" charset="0"/>
              </a:rPr>
              <a:t> và trận đấu của họ với đội tuyển quốc gia</a:t>
            </a:r>
            <a:endParaRPr lang="en-US">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1D8A627D-790F-9972-63D9-9B02A8386A1E}"/>
              </a:ext>
            </a:extLst>
          </p:cNvPr>
          <p:cNvSpPr txBox="1"/>
          <p:nvPr/>
        </p:nvSpPr>
        <p:spPr>
          <a:xfrm>
            <a:off x="838587" y="4675874"/>
            <a:ext cx="10152874" cy="369332"/>
          </a:xfrm>
          <a:prstGeom prst="rect">
            <a:avLst/>
          </a:prstGeom>
          <a:noFill/>
        </p:spPr>
        <p:txBody>
          <a:bodyPr wrap="square">
            <a:spAutoFit/>
          </a:bodyPr>
          <a:lstStyle/>
          <a:p>
            <a:pPr marL="285750" indent="-285750" algn="just">
              <a:buFont typeface="Arial" panose="020B0604020202020204" pitchFamily="34" charset="0"/>
              <a:buChar char="•"/>
            </a:pPr>
            <a:r>
              <a:rPr lang="vi-VN">
                <a:latin typeface="Cambria" panose="02040503050406030204" pitchFamily="18" charset="0"/>
                <a:ea typeface="Cambria" panose="02040503050406030204" pitchFamily="18" charset="0"/>
              </a:rPr>
              <a:t>Bảng </a:t>
            </a:r>
            <a:r>
              <a:rPr lang="en-US" b="0" i="0">
                <a:solidFill>
                  <a:srgbClr val="252525"/>
                </a:solidFill>
                <a:effectLst/>
                <a:latin typeface="Cambria" panose="02040503050406030204" pitchFamily="18" charset="0"/>
                <a:ea typeface="Cambria" panose="02040503050406030204" pitchFamily="18" charset="0"/>
              </a:rPr>
              <a:t> </a:t>
            </a:r>
            <a:r>
              <a:rPr lang="en-US" b="1" i="0">
                <a:solidFill>
                  <a:srgbClr val="252525"/>
                </a:solidFill>
                <a:effectLst/>
                <a:latin typeface="Cambria" panose="02040503050406030204" pitchFamily="18" charset="0"/>
                <a:ea typeface="Cambria" panose="02040503050406030204" pitchFamily="18" charset="0"/>
              </a:rPr>
              <a:t>World Cup Matches</a:t>
            </a:r>
            <a:r>
              <a:rPr lang="vi-VN">
                <a:latin typeface="Cambria" panose="02040503050406030204" pitchFamily="18" charset="0"/>
                <a:ea typeface="Cambria" panose="02040503050406030204" pitchFamily="18" charset="0"/>
              </a:rPr>
              <a:t> chứa tất cả các kết quả từ các </a:t>
            </a:r>
            <a:r>
              <a:rPr lang="en-US">
                <a:latin typeface="Cambria" panose="02040503050406030204" pitchFamily="18" charset="0"/>
                <a:ea typeface="Cambria" panose="02040503050406030204" pitchFamily="18" charset="0"/>
              </a:rPr>
              <a:t>kỳ </a:t>
            </a:r>
            <a:r>
              <a:rPr lang="vi-VN">
                <a:latin typeface="Cambria" panose="02040503050406030204" pitchFamily="18" charset="0"/>
                <a:ea typeface="Cambria" panose="02040503050406030204" pitchFamily="18" charset="0"/>
              </a:rPr>
              <a:t>trước của World Cup</a:t>
            </a:r>
            <a:endParaRPr lang="en-US">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E710300F-AB4C-E024-A1B8-677810BD8045}"/>
              </a:ext>
            </a:extLst>
          </p:cNvPr>
          <p:cNvSpPr txBox="1"/>
          <p:nvPr/>
        </p:nvSpPr>
        <p:spPr>
          <a:xfrm>
            <a:off x="838587" y="5197198"/>
            <a:ext cx="10152874" cy="646331"/>
          </a:xfrm>
          <a:prstGeom prst="rect">
            <a:avLst/>
          </a:prstGeom>
          <a:noFill/>
        </p:spPr>
        <p:txBody>
          <a:bodyPr wrap="square">
            <a:spAutoFit/>
          </a:bodyPr>
          <a:lstStyle/>
          <a:p>
            <a:pPr marL="285750" indent="-285750" algn="just">
              <a:buFont typeface="Arial" panose="020B0604020202020204" pitchFamily="34" charset="0"/>
              <a:buChar char="•"/>
            </a:pPr>
            <a:r>
              <a:rPr lang="vi-VN">
                <a:latin typeface="Cambria" panose="02040503050406030204" pitchFamily="18" charset="0"/>
                <a:ea typeface="Cambria" panose="02040503050406030204" pitchFamily="18" charset="0"/>
              </a:rPr>
              <a:t>Bảng</a:t>
            </a:r>
            <a:r>
              <a:rPr lang="en-US">
                <a:latin typeface="Cambria" panose="02040503050406030204" pitchFamily="18" charset="0"/>
                <a:ea typeface="Cambria" panose="02040503050406030204" pitchFamily="18" charset="0"/>
              </a:rPr>
              <a:t> </a:t>
            </a:r>
            <a:r>
              <a:rPr lang="en-US" b="1" i="0">
                <a:solidFill>
                  <a:srgbClr val="252525"/>
                </a:solidFill>
                <a:effectLst/>
                <a:latin typeface="Cambria" panose="02040503050406030204" pitchFamily="18" charset="0"/>
                <a:ea typeface="Cambria" panose="02040503050406030204" pitchFamily="18" charset="0"/>
              </a:rPr>
              <a:t>International Matches </a:t>
            </a:r>
            <a:r>
              <a:rPr lang="vi-VN">
                <a:latin typeface="Cambria" panose="02040503050406030204" pitchFamily="18" charset="0"/>
                <a:ea typeface="Cambria" panose="02040503050406030204" pitchFamily="18" charset="0"/>
              </a:rPr>
              <a:t>chứa tất cả các kết quả từ mọi trận đấu quốc tế trong lịch sử ngoài World Cup cho mỗi quốc gia đủ điều kiện</a:t>
            </a:r>
            <a:endParaRPr lang="en-US">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138D32B8-CBD0-39B9-1F9D-E84088360D0E}"/>
              </a:ext>
            </a:extLst>
          </p:cNvPr>
          <p:cNvSpPr txBox="1"/>
          <p:nvPr/>
        </p:nvSpPr>
        <p:spPr>
          <a:xfrm>
            <a:off x="838587" y="5995523"/>
            <a:ext cx="10152874" cy="369332"/>
          </a:xfrm>
          <a:prstGeom prst="rect">
            <a:avLst/>
          </a:prstGeom>
          <a:noFill/>
        </p:spPr>
        <p:txBody>
          <a:bodyPr wrap="square">
            <a:spAutoFit/>
          </a:bodyPr>
          <a:lstStyle/>
          <a:p>
            <a:pPr marL="285750" indent="-285750" algn="just">
              <a:buFont typeface="Arial" panose="020B0604020202020204" pitchFamily="34" charset="0"/>
              <a:buChar char="•"/>
            </a:pPr>
            <a:r>
              <a:rPr lang="vi-VN">
                <a:latin typeface="Cambria" panose="02040503050406030204" pitchFamily="18" charset="0"/>
                <a:ea typeface="Cambria" panose="02040503050406030204" pitchFamily="18" charset="0"/>
              </a:rPr>
              <a:t>Bảng</a:t>
            </a:r>
            <a:r>
              <a:rPr lang="en-US">
                <a:latin typeface="Cambria" panose="02040503050406030204" pitchFamily="18" charset="0"/>
                <a:ea typeface="Cambria" panose="02040503050406030204" pitchFamily="18" charset="0"/>
              </a:rPr>
              <a:t> </a:t>
            </a:r>
            <a:r>
              <a:rPr lang="en-US" b="1" i="0">
                <a:solidFill>
                  <a:srgbClr val="252525"/>
                </a:solidFill>
                <a:effectLst/>
                <a:latin typeface="Cambria" panose="02040503050406030204" pitchFamily="18" charset="0"/>
                <a:ea typeface="Cambria" panose="02040503050406030204" pitchFamily="18" charset="0"/>
              </a:rPr>
              <a:t>Additional Image </a:t>
            </a:r>
            <a:r>
              <a:rPr lang="en-US" i="0">
                <a:solidFill>
                  <a:srgbClr val="252525"/>
                </a:solidFill>
                <a:effectLst/>
                <a:latin typeface="Cambria" panose="02040503050406030204" pitchFamily="18" charset="0"/>
                <a:ea typeface="Cambria" panose="02040503050406030204" pitchFamily="18" charset="0"/>
              </a:rPr>
              <a:t>chứa link url hình ảnh của Quốc kỳ, Cầu thủ, Logo câu lạc bộ</a:t>
            </a:r>
            <a:endParaRPr lang="en-US">
              <a:latin typeface="Cambria" panose="02040503050406030204" pitchFamily="18" charset="0"/>
              <a:ea typeface="Cambria" panose="02040503050406030204" pitchFamily="18" charset="0"/>
            </a:endParaRPr>
          </a:p>
        </p:txBody>
      </p:sp>
      <p:cxnSp>
        <p:nvCxnSpPr>
          <p:cNvPr id="15" name="Straight Connector 14">
            <a:extLst>
              <a:ext uri="{FF2B5EF4-FFF2-40B4-BE49-F238E27FC236}">
                <a16:creationId xmlns:a16="http://schemas.microsoft.com/office/drawing/2014/main" id="{6D047250-D2DE-ADDE-02BF-CA431D3DECCD}"/>
              </a:ext>
            </a:extLst>
          </p:cNvPr>
          <p:cNvCxnSpPr>
            <a:cxnSpLocks/>
          </p:cNvCxnSpPr>
          <p:nvPr/>
        </p:nvCxnSpPr>
        <p:spPr>
          <a:xfrm>
            <a:off x="569167" y="625151"/>
            <a:ext cx="10618237" cy="0"/>
          </a:xfrm>
          <a:prstGeom prst="line">
            <a:avLst/>
          </a:prstGeom>
          <a:ln>
            <a:solidFill>
              <a:srgbClr val="92183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7DA9075-1844-B1AA-11C5-5BE802CE1A15}"/>
              </a:ext>
            </a:extLst>
          </p:cNvPr>
          <p:cNvSpPr txBox="1"/>
          <p:nvPr/>
        </p:nvSpPr>
        <p:spPr>
          <a:xfrm>
            <a:off x="531843" y="862477"/>
            <a:ext cx="10803289" cy="646331"/>
          </a:xfrm>
          <a:prstGeom prst="rect">
            <a:avLst/>
          </a:prstGeom>
          <a:noFill/>
        </p:spPr>
        <p:txBody>
          <a:bodyPr wrap="square">
            <a:spAutoFit/>
          </a:bodyPr>
          <a:lstStyle/>
          <a:p>
            <a:r>
              <a:rPr lang="en-US" b="1">
                <a:latin typeface="Cambria" panose="02040503050406030204" pitchFamily="18" charset="0"/>
                <a:ea typeface="Cambria" panose="02040503050406030204" pitchFamily="18" charset="0"/>
              </a:rPr>
              <a:t>Dữ liệu lịch sử </a:t>
            </a:r>
            <a:r>
              <a:rPr lang="en-US">
                <a:latin typeface="Cambria" panose="02040503050406030204" pitchFamily="18" charset="0"/>
                <a:ea typeface="Cambria" panose="02040503050406030204" pitchFamily="18" charset="0"/>
              </a:rPr>
              <a:t>tính đến World Cup 2022, bao gồm tất cả các trận đấu từ các kỳ World Cup trước đó, tất cả các trận đấu quốc tế của các quốc gia đủ điều kiện cũng như thông tin các đội.</a:t>
            </a:r>
          </a:p>
        </p:txBody>
      </p:sp>
    </p:spTree>
    <p:extLst>
      <p:ext uri="{BB962C8B-B14F-4D97-AF65-F5344CB8AC3E}">
        <p14:creationId xmlns:p14="http://schemas.microsoft.com/office/powerpoint/2010/main" val="401819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A8D67C-ED71-4CA0-CD21-58FC54692058}"/>
              </a:ext>
            </a:extLst>
          </p:cNvPr>
          <p:cNvSpPr txBox="1"/>
          <p:nvPr/>
        </p:nvSpPr>
        <p:spPr>
          <a:xfrm>
            <a:off x="531843" y="255819"/>
            <a:ext cx="3844213" cy="369332"/>
          </a:xfrm>
          <a:prstGeom prst="rect">
            <a:avLst/>
          </a:prstGeom>
          <a:noFill/>
        </p:spPr>
        <p:txBody>
          <a:bodyPr wrap="square" rtlCol="0">
            <a:spAutoFit/>
          </a:bodyPr>
          <a:lstStyle/>
          <a:p>
            <a:pPr algn="l"/>
            <a:r>
              <a:rPr lang="en-US" b="1" i="0">
                <a:solidFill>
                  <a:srgbClr val="921832"/>
                </a:solidFill>
                <a:effectLst/>
                <a:latin typeface="TVN-Qatar2022 Medium" panose="00000600000000000000" pitchFamily="50" charset="0"/>
              </a:rPr>
              <a:t>About the 2022 FIFA World Cup</a:t>
            </a:r>
          </a:p>
        </p:txBody>
      </p:sp>
      <p:cxnSp>
        <p:nvCxnSpPr>
          <p:cNvPr id="8" name="Straight Connector 7">
            <a:extLst>
              <a:ext uri="{FF2B5EF4-FFF2-40B4-BE49-F238E27FC236}">
                <a16:creationId xmlns:a16="http://schemas.microsoft.com/office/drawing/2014/main" id="{93EF60DF-B1A6-E2A8-1DC1-70F7E56542C5}"/>
              </a:ext>
            </a:extLst>
          </p:cNvPr>
          <p:cNvCxnSpPr>
            <a:cxnSpLocks/>
          </p:cNvCxnSpPr>
          <p:nvPr/>
        </p:nvCxnSpPr>
        <p:spPr>
          <a:xfrm>
            <a:off x="569167" y="625151"/>
            <a:ext cx="10618237" cy="0"/>
          </a:xfrm>
          <a:prstGeom prst="line">
            <a:avLst/>
          </a:prstGeom>
          <a:ln>
            <a:solidFill>
              <a:srgbClr val="921832"/>
            </a:solidFill>
          </a:ln>
        </p:spPr>
        <p:style>
          <a:lnRef idx="1">
            <a:schemeClr val="accent1"/>
          </a:lnRef>
          <a:fillRef idx="0">
            <a:schemeClr val="accent1"/>
          </a:fillRef>
          <a:effectRef idx="0">
            <a:schemeClr val="accent1"/>
          </a:effectRef>
          <a:fontRef idx="minor">
            <a:schemeClr val="tx1"/>
          </a:fontRef>
        </p:style>
      </p:cxnSp>
      <p:pic>
        <p:nvPicPr>
          <p:cNvPr id="10" name="Picture 9" descr="Calendar&#10;&#10;Description automatically generated">
            <a:extLst>
              <a:ext uri="{FF2B5EF4-FFF2-40B4-BE49-F238E27FC236}">
                <a16:creationId xmlns:a16="http://schemas.microsoft.com/office/drawing/2014/main" id="{55350616-57F5-44AF-159D-2C99AA57C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4" y="735561"/>
            <a:ext cx="5803641" cy="5803641"/>
          </a:xfrm>
          <a:prstGeom prst="rect">
            <a:avLst/>
          </a:prstGeom>
        </p:spPr>
      </p:pic>
      <p:sp>
        <p:nvSpPr>
          <p:cNvPr id="12" name="TextBox 11">
            <a:extLst>
              <a:ext uri="{FF2B5EF4-FFF2-40B4-BE49-F238E27FC236}">
                <a16:creationId xmlns:a16="http://schemas.microsoft.com/office/drawing/2014/main" id="{8CC23DF1-4FDC-7025-DA4D-D557EF7484C1}"/>
              </a:ext>
            </a:extLst>
          </p:cNvPr>
          <p:cNvSpPr txBox="1"/>
          <p:nvPr/>
        </p:nvSpPr>
        <p:spPr>
          <a:xfrm>
            <a:off x="466529" y="625151"/>
            <a:ext cx="5187822" cy="4438331"/>
          </a:xfrm>
          <a:prstGeom prst="rect">
            <a:avLst/>
          </a:prstGeom>
          <a:noFill/>
        </p:spPr>
        <p:txBody>
          <a:bodyPr wrap="square">
            <a:spAutoFit/>
          </a:bodyPr>
          <a:lstStyle/>
          <a:p>
            <a:pPr algn="just">
              <a:lnSpc>
                <a:spcPct val="200000"/>
              </a:lnSpc>
            </a:pPr>
            <a:r>
              <a:rPr lang="vi-VN" b="1" i="0">
                <a:solidFill>
                  <a:srgbClr val="252525"/>
                </a:solidFill>
                <a:effectLst/>
                <a:latin typeface="Cambria" panose="02040503050406030204" pitchFamily="18" charset="0"/>
                <a:ea typeface="Cambria" panose="02040503050406030204" pitchFamily="18" charset="0"/>
              </a:rPr>
              <a:t>32 quốc gia </a:t>
            </a:r>
            <a:r>
              <a:rPr lang="vi-VN" b="0" i="0">
                <a:solidFill>
                  <a:srgbClr val="252525"/>
                </a:solidFill>
                <a:effectLst/>
                <a:latin typeface="Cambria" panose="02040503050406030204" pitchFamily="18" charset="0"/>
                <a:ea typeface="Cambria" panose="02040503050406030204" pitchFamily="18" charset="0"/>
              </a:rPr>
              <a:t>đủ điều kiện được chia thành </a:t>
            </a:r>
            <a:r>
              <a:rPr lang="vi-VN" b="1" i="0">
                <a:solidFill>
                  <a:srgbClr val="252525"/>
                </a:solidFill>
                <a:effectLst/>
                <a:latin typeface="Cambria" panose="02040503050406030204" pitchFamily="18" charset="0"/>
                <a:ea typeface="Cambria" panose="02040503050406030204" pitchFamily="18" charset="0"/>
              </a:rPr>
              <a:t>8 bảng</a:t>
            </a:r>
            <a:r>
              <a:rPr lang="vi-VN" b="0" i="0">
                <a:solidFill>
                  <a:srgbClr val="252525"/>
                </a:solidFill>
                <a:effectLst/>
                <a:latin typeface="Cambria" panose="02040503050406030204" pitchFamily="18" charset="0"/>
                <a:ea typeface="Cambria" panose="02040503050406030204" pitchFamily="18" charset="0"/>
              </a:rPr>
              <a:t>, </a:t>
            </a:r>
            <a:r>
              <a:rPr lang="vi-VN" b="1" i="0">
                <a:solidFill>
                  <a:srgbClr val="252525"/>
                </a:solidFill>
                <a:effectLst/>
                <a:latin typeface="Cambria" panose="02040503050406030204" pitchFamily="18" charset="0"/>
                <a:ea typeface="Cambria" panose="02040503050406030204" pitchFamily="18" charset="0"/>
              </a:rPr>
              <a:t>mỗi bảng 4 đội</a:t>
            </a:r>
            <a:r>
              <a:rPr lang="vi-VN" b="0" i="0">
                <a:solidFill>
                  <a:srgbClr val="252525"/>
                </a:solidFill>
                <a:effectLst/>
                <a:latin typeface="Cambria" panose="02040503050406030204" pitchFamily="18" charset="0"/>
                <a:ea typeface="Cambria" panose="02040503050406030204" pitchFamily="18" charset="0"/>
              </a:rPr>
              <a:t>. </a:t>
            </a:r>
            <a:endParaRPr lang="en-US" b="0" i="0">
              <a:solidFill>
                <a:srgbClr val="252525"/>
              </a:solidFill>
              <a:effectLst/>
              <a:latin typeface="Cambria" panose="02040503050406030204" pitchFamily="18" charset="0"/>
              <a:ea typeface="Cambria" panose="02040503050406030204" pitchFamily="18" charset="0"/>
            </a:endParaRPr>
          </a:p>
          <a:p>
            <a:pPr algn="just">
              <a:lnSpc>
                <a:spcPct val="200000"/>
              </a:lnSpc>
            </a:pPr>
            <a:r>
              <a:rPr lang="vi-VN" b="0" i="0">
                <a:solidFill>
                  <a:srgbClr val="252525"/>
                </a:solidFill>
                <a:effectLst/>
                <a:latin typeface="Cambria" panose="02040503050406030204" pitchFamily="18" charset="0"/>
                <a:ea typeface="Cambria" panose="02040503050406030204" pitchFamily="18" charset="0"/>
              </a:rPr>
              <a:t>Đối với vòng bảng đầu tiên, mỗi quốc gia đấu với các quốc gia khác trong nhóm của họ một lần (3 trận) và được 3 điểm nếu thắng, 1 nếu hòa và 0 nếu thua. Sau khi vòng bảng kết thúc, hai quốc gia có số điểm cao nhất ở mỗi bảng sẽ lọt vào vòng 16 đội</a:t>
            </a:r>
            <a:r>
              <a:rPr lang="en-US" b="0" i="0">
                <a:solidFill>
                  <a:srgbClr val="252525"/>
                </a:solidFill>
                <a:effectLst/>
                <a:latin typeface="Cambria" panose="02040503050406030204" pitchFamily="18" charset="0"/>
                <a:ea typeface="Cambria" panose="02040503050406030204" pitchFamily="18" charset="0"/>
              </a:rPr>
              <a:t> (Round of 16)</a:t>
            </a: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139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E2B686-7FBF-2A85-9C9A-EE3F9DACCF98}"/>
              </a:ext>
            </a:extLst>
          </p:cNvPr>
          <p:cNvSpPr txBox="1"/>
          <p:nvPr/>
        </p:nvSpPr>
        <p:spPr>
          <a:xfrm>
            <a:off x="531843" y="255819"/>
            <a:ext cx="3844213" cy="369332"/>
          </a:xfrm>
          <a:prstGeom prst="rect">
            <a:avLst/>
          </a:prstGeom>
          <a:noFill/>
        </p:spPr>
        <p:txBody>
          <a:bodyPr wrap="square" rtlCol="0">
            <a:spAutoFit/>
          </a:bodyPr>
          <a:lstStyle/>
          <a:p>
            <a:pPr algn="l"/>
            <a:r>
              <a:rPr lang="en-US" b="1" i="0">
                <a:solidFill>
                  <a:srgbClr val="921832"/>
                </a:solidFill>
                <a:effectLst/>
                <a:latin typeface="TVN-Qatar2022 Medium" panose="00000600000000000000" pitchFamily="50" charset="0"/>
              </a:rPr>
              <a:t>About the 2022 FIFA World Cup</a:t>
            </a:r>
          </a:p>
        </p:txBody>
      </p:sp>
      <p:cxnSp>
        <p:nvCxnSpPr>
          <p:cNvPr id="7" name="Straight Connector 6">
            <a:extLst>
              <a:ext uri="{FF2B5EF4-FFF2-40B4-BE49-F238E27FC236}">
                <a16:creationId xmlns:a16="http://schemas.microsoft.com/office/drawing/2014/main" id="{AEE26F11-5365-669E-9955-5FC01E80189F}"/>
              </a:ext>
            </a:extLst>
          </p:cNvPr>
          <p:cNvCxnSpPr>
            <a:cxnSpLocks/>
          </p:cNvCxnSpPr>
          <p:nvPr/>
        </p:nvCxnSpPr>
        <p:spPr>
          <a:xfrm>
            <a:off x="569167" y="625151"/>
            <a:ext cx="10618237" cy="0"/>
          </a:xfrm>
          <a:prstGeom prst="line">
            <a:avLst/>
          </a:prstGeom>
          <a:ln>
            <a:solidFill>
              <a:srgbClr val="921832"/>
            </a:solidFill>
          </a:ln>
        </p:spPr>
        <p:style>
          <a:lnRef idx="1">
            <a:schemeClr val="accent1"/>
          </a:lnRef>
          <a:fillRef idx="0">
            <a:schemeClr val="accent1"/>
          </a:fillRef>
          <a:effectRef idx="0">
            <a:schemeClr val="accent1"/>
          </a:effectRef>
          <a:fontRef idx="minor">
            <a:schemeClr val="tx1"/>
          </a:fontRef>
        </p:style>
      </p:cxnSp>
      <p:pic>
        <p:nvPicPr>
          <p:cNvPr id="9" name="Picture 8" descr="Diagram&#10;&#10;Description automatically generated">
            <a:extLst>
              <a:ext uri="{FF2B5EF4-FFF2-40B4-BE49-F238E27FC236}">
                <a16:creationId xmlns:a16="http://schemas.microsoft.com/office/drawing/2014/main" id="{2C6B0294-6861-E622-F349-3D4AB52D6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683" y="659425"/>
            <a:ext cx="7999864" cy="5942756"/>
          </a:xfrm>
          <a:prstGeom prst="rect">
            <a:avLst/>
          </a:prstGeom>
        </p:spPr>
      </p:pic>
    </p:spTree>
    <p:extLst>
      <p:ext uri="{BB962C8B-B14F-4D97-AF65-F5344CB8AC3E}">
        <p14:creationId xmlns:p14="http://schemas.microsoft.com/office/powerpoint/2010/main" val="34094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876713-C95A-8D35-6680-A752373A9BB0}"/>
              </a:ext>
            </a:extLst>
          </p:cNvPr>
          <p:cNvSpPr txBox="1"/>
          <p:nvPr/>
        </p:nvSpPr>
        <p:spPr>
          <a:xfrm>
            <a:off x="1819469" y="2799184"/>
            <a:ext cx="8957388" cy="830997"/>
          </a:xfrm>
          <a:prstGeom prst="rect">
            <a:avLst/>
          </a:prstGeom>
          <a:noFill/>
        </p:spPr>
        <p:txBody>
          <a:bodyPr wrap="square" rtlCol="0">
            <a:spAutoFit/>
          </a:bodyPr>
          <a:lstStyle/>
          <a:p>
            <a:r>
              <a:rPr lang="en-US" sz="4800">
                <a:solidFill>
                  <a:srgbClr val="921832"/>
                </a:solidFill>
                <a:latin typeface="TVN-Qatar2022 Bold" panose="00000800000000000000" pitchFamily="50" charset="-78"/>
                <a:ea typeface="Cambria" panose="02040503050406030204" pitchFamily="18" charset="0"/>
                <a:cs typeface="TVN-Qatar2022 Bold" panose="00000800000000000000" pitchFamily="50" charset="-78"/>
              </a:rPr>
              <a:t>Thank you for you attention</a:t>
            </a:r>
          </a:p>
        </p:txBody>
      </p:sp>
    </p:spTree>
    <p:extLst>
      <p:ext uri="{BB962C8B-B14F-4D97-AF65-F5344CB8AC3E}">
        <p14:creationId xmlns:p14="http://schemas.microsoft.com/office/powerpoint/2010/main" val="1215480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373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vt:lpstr>
      <vt:lpstr>TVN-Qatar2022 Bold</vt:lpstr>
      <vt:lpstr>TVN-Qatar2022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phương thảo nguyễn</dc:creator>
  <cp:lastModifiedBy>phương thảo nguyễn</cp:lastModifiedBy>
  <cp:revision>6</cp:revision>
  <dcterms:created xsi:type="dcterms:W3CDTF">2022-12-13T14:34:48Z</dcterms:created>
  <dcterms:modified xsi:type="dcterms:W3CDTF">2022-12-14T14:50:59Z</dcterms:modified>
</cp:coreProperties>
</file>