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9" r:id="rId2"/>
    <p:sldId id="313" r:id="rId3"/>
    <p:sldId id="314" r:id="rId4"/>
    <p:sldId id="315" r:id="rId5"/>
    <p:sldId id="317" r:id="rId6"/>
    <p:sldId id="319" r:id="rId7"/>
    <p:sldId id="257" r:id="rId8"/>
    <p:sldId id="258" r:id="rId9"/>
    <p:sldId id="321"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9" r:id="rId35"/>
    <p:sldId id="283" r:id="rId36"/>
    <p:sldId id="284" r:id="rId37"/>
    <p:sldId id="285" r:id="rId38"/>
    <p:sldId id="286" r:id="rId39"/>
    <p:sldId id="287" r:id="rId40"/>
    <p:sldId id="291" r:id="rId41"/>
    <p:sldId id="292" r:id="rId42"/>
    <p:sldId id="293" r:id="rId43"/>
    <p:sldId id="295" r:id="rId44"/>
    <p:sldId id="296" r:id="rId45"/>
    <p:sldId id="297" r:id="rId46"/>
    <p:sldId id="298" r:id="rId47"/>
    <p:sldId id="299" r:id="rId48"/>
    <p:sldId id="300" r:id="rId49"/>
    <p:sldId id="301" r:id="rId50"/>
    <p:sldId id="302" r:id="rId51"/>
    <p:sldId id="303" r:id="rId52"/>
    <p:sldId id="304" r:id="rId53"/>
    <p:sldId id="310" r:id="rId54"/>
  </p:sldIdLst>
  <p:sldSz cx="9144000" cy="6858000" type="screen4x3"/>
  <p:notesSz cx="6858000" cy="9144000"/>
  <p:defaultTextStyle>
    <a:defPPr>
      <a:defRPr lang="zh-CN"/>
    </a:defPPr>
    <a:lvl1pPr algn="l" rtl="0" eaLnBrk="0" fontAlgn="base" hangingPunct="0">
      <a:spcBef>
        <a:spcPct val="0"/>
      </a:spcBef>
      <a:spcAft>
        <a:spcPct val="0"/>
      </a:spcAft>
      <a:defRPr kumimoji="1" b="1" kern="1200">
        <a:solidFill>
          <a:schemeClr val="tx1"/>
        </a:solidFill>
        <a:latin typeface="Arial" charset="0"/>
        <a:ea typeface="宋体" pitchFamily="2" charset="-122"/>
        <a:cs typeface="+mn-cs"/>
      </a:defRPr>
    </a:lvl1pPr>
    <a:lvl2pPr marL="457200" algn="l" rtl="0" eaLnBrk="0" fontAlgn="base" hangingPunct="0">
      <a:spcBef>
        <a:spcPct val="0"/>
      </a:spcBef>
      <a:spcAft>
        <a:spcPct val="0"/>
      </a:spcAft>
      <a:defRPr kumimoji="1" b="1" kern="1200">
        <a:solidFill>
          <a:schemeClr val="tx1"/>
        </a:solidFill>
        <a:latin typeface="Arial" charset="0"/>
        <a:ea typeface="宋体" pitchFamily="2" charset="-122"/>
        <a:cs typeface="+mn-cs"/>
      </a:defRPr>
    </a:lvl2pPr>
    <a:lvl3pPr marL="914400" algn="l" rtl="0" eaLnBrk="0" fontAlgn="base" hangingPunct="0">
      <a:spcBef>
        <a:spcPct val="0"/>
      </a:spcBef>
      <a:spcAft>
        <a:spcPct val="0"/>
      </a:spcAft>
      <a:defRPr kumimoji="1" b="1" kern="1200">
        <a:solidFill>
          <a:schemeClr val="tx1"/>
        </a:solidFill>
        <a:latin typeface="Arial" charset="0"/>
        <a:ea typeface="宋体" pitchFamily="2" charset="-122"/>
        <a:cs typeface="+mn-cs"/>
      </a:defRPr>
    </a:lvl3pPr>
    <a:lvl4pPr marL="1371600" algn="l" rtl="0" eaLnBrk="0" fontAlgn="base" hangingPunct="0">
      <a:spcBef>
        <a:spcPct val="0"/>
      </a:spcBef>
      <a:spcAft>
        <a:spcPct val="0"/>
      </a:spcAft>
      <a:defRPr kumimoji="1" b="1" kern="1200">
        <a:solidFill>
          <a:schemeClr val="tx1"/>
        </a:solidFill>
        <a:latin typeface="Arial" charset="0"/>
        <a:ea typeface="宋体" pitchFamily="2" charset="-122"/>
        <a:cs typeface="+mn-cs"/>
      </a:defRPr>
    </a:lvl4pPr>
    <a:lvl5pPr marL="1828800" algn="l" rtl="0" eaLnBrk="0" fontAlgn="base" hangingPunct="0">
      <a:spcBef>
        <a:spcPct val="0"/>
      </a:spcBef>
      <a:spcAft>
        <a:spcPct val="0"/>
      </a:spcAft>
      <a:defRPr kumimoji="1" b="1" kern="1200">
        <a:solidFill>
          <a:schemeClr val="tx1"/>
        </a:solidFill>
        <a:latin typeface="Arial" charset="0"/>
        <a:ea typeface="宋体" pitchFamily="2" charset="-122"/>
        <a:cs typeface="+mn-cs"/>
      </a:defRPr>
    </a:lvl5pPr>
    <a:lvl6pPr marL="2286000" algn="l" defTabSz="914400" rtl="0" eaLnBrk="1" latinLnBrk="0" hangingPunct="1">
      <a:defRPr kumimoji="1" b="1" kern="1200">
        <a:solidFill>
          <a:schemeClr val="tx1"/>
        </a:solidFill>
        <a:latin typeface="Arial" charset="0"/>
        <a:ea typeface="宋体" pitchFamily="2" charset="-122"/>
        <a:cs typeface="+mn-cs"/>
      </a:defRPr>
    </a:lvl6pPr>
    <a:lvl7pPr marL="2743200" algn="l" defTabSz="914400" rtl="0" eaLnBrk="1" latinLnBrk="0" hangingPunct="1">
      <a:defRPr kumimoji="1" b="1" kern="1200">
        <a:solidFill>
          <a:schemeClr val="tx1"/>
        </a:solidFill>
        <a:latin typeface="Arial" charset="0"/>
        <a:ea typeface="宋体" pitchFamily="2" charset="-122"/>
        <a:cs typeface="+mn-cs"/>
      </a:defRPr>
    </a:lvl7pPr>
    <a:lvl8pPr marL="3200400" algn="l" defTabSz="914400" rtl="0" eaLnBrk="1" latinLnBrk="0" hangingPunct="1">
      <a:defRPr kumimoji="1" b="1" kern="1200">
        <a:solidFill>
          <a:schemeClr val="tx1"/>
        </a:solidFill>
        <a:latin typeface="Arial" charset="0"/>
        <a:ea typeface="宋体" pitchFamily="2" charset="-122"/>
        <a:cs typeface="+mn-cs"/>
      </a:defRPr>
    </a:lvl8pPr>
    <a:lvl9pPr marL="3657600" algn="l" defTabSz="914400" rtl="0" eaLnBrk="1" latinLnBrk="0" hangingPunct="1">
      <a:defRPr kumimoji="1" b="1"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CCECFF"/>
    <a:srgbClr val="6699FF"/>
    <a:srgbClr val="FF6699"/>
    <a:srgbClr val="33CCFF"/>
    <a:srgbClr val="99CCFF"/>
    <a:srgbClr val="0000FF"/>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94737" autoAdjust="0"/>
  </p:normalViewPr>
  <p:slideViewPr>
    <p:cSldViewPr>
      <p:cViewPr>
        <p:scale>
          <a:sx n="66" d="100"/>
          <a:sy n="66" d="100"/>
        </p:scale>
        <p:origin x="-2214" y="-84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16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 Id="rId5" Type="http://schemas.openxmlformats.org/officeDocument/2006/relationships/image" Target="../media/image51.wmf"/><Relationship Id="rId4" Type="http://schemas.openxmlformats.org/officeDocument/2006/relationships/image" Target="../media/image50.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4.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image" Target="../media/image58.wmf"/><Relationship Id="rId7" Type="http://schemas.openxmlformats.org/officeDocument/2006/relationships/image" Target="../media/image61.wmf"/><Relationship Id="rId2" Type="http://schemas.openxmlformats.org/officeDocument/2006/relationships/image" Target="../media/image57.wmf"/><Relationship Id="rId1" Type="http://schemas.openxmlformats.org/officeDocument/2006/relationships/image" Target="../media/image56.wmf"/><Relationship Id="rId6" Type="http://schemas.openxmlformats.org/officeDocument/2006/relationships/image" Target="../media/image60.wmf"/><Relationship Id="rId5" Type="http://schemas.openxmlformats.org/officeDocument/2006/relationships/image" Target="../media/image59.wmf"/><Relationship Id="rId4" Type="http://schemas.openxmlformats.org/officeDocument/2006/relationships/image" Target="../media/image49.wmf"/><Relationship Id="rId9" Type="http://schemas.openxmlformats.org/officeDocument/2006/relationships/image" Target="../media/image47.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67.wmf"/><Relationship Id="rId13" Type="http://schemas.openxmlformats.org/officeDocument/2006/relationships/image" Target="../media/image72.wmf"/><Relationship Id="rId3" Type="http://schemas.openxmlformats.org/officeDocument/2006/relationships/image" Target="../media/image12.wmf"/><Relationship Id="rId7" Type="http://schemas.openxmlformats.org/officeDocument/2006/relationships/image" Target="../media/image66.wmf"/><Relationship Id="rId12" Type="http://schemas.openxmlformats.org/officeDocument/2006/relationships/image" Target="../media/image71.wmf"/><Relationship Id="rId2" Type="http://schemas.openxmlformats.org/officeDocument/2006/relationships/image" Target="../media/image63.wmf"/><Relationship Id="rId1" Type="http://schemas.openxmlformats.org/officeDocument/2006/relationships/image" Target="../media/image62.wmf"/><Relationship Id="rId6" Type="http://schemas.openxmlformats.org/officeDocument/2006/relationships/image" Target="../media/image65.wmf"/><Relationship Id="rId11" Type="http://schemas.openxmlformats.org/officeDocument/2006/relationships/image" Target="../media/image70.wmf"/><Relationship Id="rId5" Type="http://schemas.openxmlformats.org/officeDocument/2006/relationships/image" Target="../media/image1.wmf"/><Relationship Id="rId10" Type="http://schemas.openxmlformats.org/officeDocument/2006/relationships/image" Target="../media/image69.wmf"/><Relationship Id="rId4" Type="http://schemas.openxmlformats.org/officeDocument/2006/relationships/image" Target="../media/image64.wmf"/><Relationship Id="rId9" Type="http://schemas.openxmlformats.org/officeDocument/2006/relationships/image" Target="../media/image68.wmf"/><Relationship Id="rId14" Type="http://schemas.openxmlformats.org/officeDocument/2006/relationships/image" Target="../media/image73.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68.wmf"/><Relationship Id="rId13" Type="http://schemas.openxmlformats.org/officeDocument/2006/relationships/image" Target="../media/image73.wmf"/><Relationship Id="rId3" Type="http://schemas.openxmlformats.org/officeDocument/2006/relationships/image" Target="../media/image64.wmf"/><Relationship Id="rId7" Type="http://schemas.openxmlformats.org/officeDocument/2006/relationships/image" Target="../media/image67.wmf"/><Relationship Id="rId12" Type="http://schemas.openxmlformats.org/officeDocument/2006/relationships/image" Target="../media/image72.wmf"/><Relationship Id="rId2" Type="http://schemas.openxmlformats.org/officeDocument/2006/relationships/image" Target="../media/image12.wmf"/><Relationship Id="rId1" Type="http://schemas.openxmlformats.org/officeDocument/2006/relationships/image" Target="../media/image74.wmf"/><Relationship Id="rId6" Type="http://schemas.openxmlformats.org/officeDocument/2006/relationships/image" Target="../media/image66.wmf"/><Relationship Id="rId11" Type="http://schemas.openxmlformats.org/officeDocument/2006/relationships/image" Target="../media/image71.wmf"/><Relationship Id="rId5" Type="http://schemas.openxmlformats.org/officeDocument/2006/relationships/image" Target="../media/image65.wmf"/><Relationship Id="rId10" Type="http://schemas.openxmlformats.org/officeDocument/2006/relationships/image" Target="../media/image70.wmf"/><Relationship Id="rId4" Type="http://schemas.openxmlformats.org/officeDocument/2006/relationships/image" Target="../media/image1.wmf"/><Relationship Id="rId9" Type="http://schemas.openxmlformats.org/officeDocument/2006/relationships/image" Target="../media/image69.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85.wmf"/><Relationship Id="rId3" Type="http://schemas.openxmlformats.org/officeDocument/2006/relationships/image" Target="../media/image80.wmf"/><Relationship Id="rId7" Type="http://schemas.openxmlformats.org/officeDocument/2006/relationships/image" Target="../media/image84.wmf"/><Relationship Id="rId2" Type="http://schemas.openxmlformats.org/officeDocument/2006/relationships/image" Target="../media/image79.wmf"/><Relationship Id="rId1" Type="http://schemas.openxmlformats.org/officeDocument/2006/relationships/image" Target="../media/image78.wmf"/><Relationship Id="rId6" Type="http://schemas.openxmlformats.org/officeDocument/2006/relationships/image" Target="../media/image83.wmf"/><Relationship Id="rId5" Type="http://schemas.openxmlformats.org/officeDocument/2006/relationships/image" Target="../media/image82.wmf"/><Relationship Id="rId4" Type="http://schemas.openxmlformats.org/officeDocument/2006/relationships/image" Target="../media/image81.wmf"/><Relationship Id="rId9" Type="http://schemas.openxmlformats.org/officeDocument/2006/relationships/image" Target="../media/image86.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image" Target="../media/image11.wmf"/><Relationship Id="rId7" Type="http://schemas.openxmlformats.org/officeDocument/2006/relationships/image" Target="../media/image15.wmf"/><Relationship Id="rId2" Type="http://schemas.openxmlformats.org/officeDocument/2006/relationships/image" Target="../media/image10.wmf"/><Relationship Id="rId1" Type="http://schemas.openxmlformats.org/officeDocument/2006/relationships/image" Target="../media/image9.wmf"/><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image" Target="../media/image91.wmf"/><Relationship Id="rId1" Type="http://schemas.openxmlformats.org/officeDocument/2006/relationships/image" Target="../media/image90.wmf"/><Relationship Id="rId6" Type="http://schemas.openxmlformats.org/officeDocument/2006/relationships/image" Target="../media/image95.wmf"/><Relationship Id="rId5" Type="http://schemas.openxmlformats.org/officeDocument/2006/relationships/image" Target="../media/image94.wmf"/><Relationship Id="rId4" Type="http://schemas.openxmlformats.org/officeDocument/2006/relationships/image" Target="../media/image93.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92.wmf"/><Relationship Id="rId5" Type="http://schemas.openxmlformats.org/officeDocument/2006/relationships/image" Target="../media/image97.wmf"/><Relationship Id="rId4" Type="http://schemas.openxmlformats.org/officeDocument/2006/relationships/image" Target="../media/image96.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99.wmf"/><Relationship Id="rId1" Type="http://schemas.openxmlformats.org/officeDocument/2006/relationships/image" Target="../media/image98.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02.wmf"/><Relationship Id="rId7" Type="http://schemas.openxmlformats.org/officeDocument/2006/relationships/image" Target="../media/image105.wmf"/><Relationship Id="rId2" Type="http://schemas.openxmlformats.org/officeDocument/2006/relationships/image" Target="../media/image101.wmf"/><Relationship Id="rId1" Type="http://schemas.openxmlformats.org/officeDocument/2006/relationships/image" Target="../media/image100.wmf"/><Relationship Id="rId6" Type="http://schemas.openxmlformats.org/officeDocument/2006/relationships/image" Target="../media/image104.wmf"/><Relationship Id="rId5" Type="http://schemas.openxmlformats.org/officeDocument/2006/relationships/image" Target="../media/image4.wmf"/><Relationship Id="rId4" Type="http://schemas.openxmlformats.org/officeDocument/2006/relationships/image" Target="../media/image103.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06.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09.wmf"/><Relationship Id="rId2" Type="http://schemas.openxmlformats.org/officeDocument/2006/relationships/image" Target="../media/image108.wmf"/><Relationship Id="rId1" Type="http://schemas.openxmlformats.org/officeDocument/2006/relationships/image" Target="../media/image107.wmf"/><Relationship Id="rId5" Type="http://schemas.openxmlformats.org/officeDocument/2006/relationships/image" Target="../media/image111.wmf"/><Relationship Id="rId4" Type="http://schemas.openxmlformats.org/officeDocument/2006/relationships/image" Target="../media/image110.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12.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15.wmf"/><Relationship Id="rId2" Type="http://schemas.openxmlformats.org/officeDocument/2006/relationships/image" Target="../media/image114.wmf"/><Relationship Id="rId1" Type="http://schemas.openxmlformats.org/officeDocument/2006/relationships/image" Target="../media/image113.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18.wmf"/><Relationship Id="rId7" Type="http://schemas.openxmlformats.org/officeDocument/2006/relationships/image" Target="../media/image122.wmf"/><Relationship Id="rId2" Type="http://schemas.openxmlformats.org/officeDocument/2006/relationships/image" Target="../media/image117.wmf"/><Relationship Id="rId1" Type="http://schemas.openxmlformats.org/officeDocument/2006/relationships/image" Target="../media/image116.wmf"/><Relationship Id="rId6" Type="http://schemas.openxmlformats.org/officeDocument/2006/relationships/image" Target="../media/image121.wmf"/><Relationship Id="rId5" Type="http://schemas.openxmlformats.org/officeDocument/2006/relationships/image" Target="../media/image120.wmf"/><Relationship Id="rId4" Type="http://schemas.openxmlformats.org/officeDocument/2006/relationships/image" Target="../media/image119.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25.wmf"/><Relationship Id="rId2" Type="http://schemas.openxmlformats.org/officeDocument/2006/relationships/image" Target="../media/image124.wmf"/><Relationship Id="rId1" Type="http://schemas.openxmlformats.org/officeDocument/2006/relationships/image" Target="../media/image123.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19.wmf"/><Relationship Id="rId7" Type="http://schemas.openxmlformats.org/officeDocument/2006/relationships/image" Target="../media/image9.wmf"/><Relationship Id="rId12" Type="http://schemas.openxmlformats.org/officeDocument/2006/relationships/image" Target="../media/image14.wmf"/><Relationship Id="rId2" Type="http://schemas.openxmlformats.org/officeDocument/2006/relationships/image" Target="../media/image18.wmf"/><Relationship Id="rId1" Type="http://schemas.openxmlformats.org/officeDocument/2006/relationships/image" Target="../media/image17.wmf"/><Relationship Id="rId6" Type="http://schemas.openxmlformats.org/officeDocument/2006/relationships/image" Target="../media/image22.wmf"/><Relationship Id="rId11" Type="http://schemas.openxmlformats.org/officeDocument/2006/relationships/image" Target="../media/image13.wmf"/><Relationship Id="rId5" Type="http://schemas.openxmlformats.org/officeDocument/2006/relationships/image" Target="../media/image21.wmf"/><Relationship Id="rId10" Type="http://schemas.openxmlformats.org/officeDocument/2006/relationships/image" Target="../media/image12.wmf"/><Relationship Id="rId4" Type="http://schemas.openxmlformats.org/officeDocument/2006/relationships/image" Target="../media/image20.wmf"/><Relationship Id="rId9" Type="http://schemas.openxmlformats.org/officeDocument/2006/relationships/image" Target="../media/image11.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26.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29.wmf"/><Relationship Id="rId7" Type="http://schemas.openxmlformats.org/officeDocument/2006/relationships/image" Target="../media/image133.wmf"/><Relationship Id="rId2" Type="http://schemas.openxmlformats.org/officeDocument/2006/relationships/image" Target="../media/image128.wmf"/><Relationship Id="rId1" Type="http://schemas.openxmlformats.org/officeDocument/2006/relationships/image" Target="../media/image127.wmf"/><Relationship Id="rId6" Type="http://schemas.openxmlformats.org/officeDocument/2006/relationships/image" Target="../media/image132.wmf"/><Relationship Id="rId5" Type="http://schemas.openxmlformats.org/officeDocument/2006/relationships/image" Target="../media/image131.wmf"/><Relationship Id="rId4" Type="http://schemas.openxmlformats.org/officeDocument/2006/relationships/image" Target="../media/image130.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36.wmf"/><Relationship Id="rId2" Type="http://schemas.openxmlformats.org/officeDocument/2006/relationships/image" Target="../media/image135.wmf"/><Relationship Id="rId1" Type="http://schemas.openxmlformats.org/officeDocument/2006/relationships/image" Target="../media/image134.wmf"/><Relationship Id="rId4" Type="http://schemas.openxmlformats.org/officeDocument/2006/relationships/image" Target="../media/image137.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39.wmf"/><Relationship Id="rId2" Type="http://schemas.openxmlformats.org/officeDocument/2006/relationships/image" Target="../media/image138.wmf"/><Relationship Id="rId1" Type="http://schemas.openxmlformats.org/officeDocument/2006/relationships/image" Target="../media/image107.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42.wmf"/><Relationship Id="rId2" Type="http://schemas.openxmlformats.org/officeDocument/2006/relationships/image" Target="../media/image141.wmf"/><Relationship Id="rId1" Type="http://schemas.openxmlformats.org/officeDocument/2006/relationships/image" Target="../media/image140.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41.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46.wmf"/><Relationship Id="rId2" Type="http://schemas.openxmlformats.org/officeDocument/2006/relationships/image" Target="../media/image145.wmf"/><Relationship Id="rId1" Type="http://schemas.openxmlformats.org/officeDocument/2006/relationships/image" Target="../media/image14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3.wmf"/><Relationship Id="rId1" Type="http://schemas.openxmlformats.org/officeDocument/2006/relationships/image" Target="../media/image4.wmf"/><Relationship Id="rId4" Type="http://schemas.openxmlformats.org/officeDocument/2006/relationships/image" Target="../media/image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image" Target="../media/image27.wmf"/><Relationship Id="rId7" Type="http://schemas.openxmlformats.org/officeDocument/2006/relationships/image" Target="../media/image31.wmf"/><Relationship Id="rId2" Type="http://schemas.openxmlformats.org/officeDocument/2006/relationships/image" Target="../media/image25.wmf"/><Relationship Id="rId1" Type="http://schemas.openxmlformats.org/officeDocument/2006/relationships/image" Target="../media/image26.wmf"/><Relationship Id="rId6" Type="http://schemas.openxmlformats.org/officeDocument/2006/relationships/image" Target="../media/image30.wmf"/><Relationship Id="rId5" Type="http://schemas.openxmlformats.org/officeDocument/2006/relationships/image" Target="../media/image29.wmf"/><Relationship Id="rId4" Type="http://schemas.openxmlformats.org/officeDocument/2006/relationships/image" Target="../media/image2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 Id="rId5" Type="http://schemas.openxmlformats.org/officeDocument/2006/relationships/image" Target="../media/image37.wmf"/><Relationship Id="rId4" Type="http://schemas.openxmlformats.org/officeDocument/2006/relationships/image" Target="../media/image36.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D889550-2FBF-481E-B636-84E4FBBB36B7}" type="slidenum">
              <a:rPr lang="en-US" altLang="zh-CN"/>
              <a:pPr/>
              <a:t>‹#›</a:t>
            </a:fld>
            <a:endParaRPr lang="en-US" altLang="zh-CN"/>
          </a:p>
        </p:txBody>
      </p:sp>
    </p:spTree>
    <p:extLst>
      <p:ext uri="{BB962C8B-B14F-4D97-AF65-F5344CB8AC3E}">
        <p14:creationId xmlns:p14="http://schemas.microsoft.com/office/powerpoint/2010/main" val="4038144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29CC03E-4714-4D1D-8C09-814CBDD30A7B}" type="slidenum">
              <a:rPr lang="en-US" altLang="zh-CN"/>
              <a:pPr/>
              <a:t>‹#›</a:t>
            </a:fld>
            <a:endParaRPr lang="en-US" altLang="zh-CN"/>
          </a:p>
        </p:txBody>
      </p:sp>
    </p:spTree>
    <p:extLst>
      <p:ext uri="{BB962C8B-B14F-4D97-AF65-F5344CB8AC3E}">
        <p14:creationId xmlns:p14="http://schemas.microsoft.com/office/powerpoint/2010/main" val="2201561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0F1682C1-4E0C-43A6-B744-3D264BA51509}" type="slidenum">
              <a:rPr lang="en-US" altLang="zh-CN"/>
              <a:pPr/>
              <a:t>‹#›</a:t>
            </a:fld>
            <a:endParaRPr lang="en-US" altLang="zh-CN"/>
          </a:p>
        </p:txBody>
      </p:sp>
    </p:spTree>
    <p:extLst>
      <p:ext uri="{BB962C8B-B14F-4D97-AF65-F5344CB8AC3E}">
        <p14:creationId xmlns:p14="http://schemas.microsoft.com/office/powerpoint/2010/main" val="34244171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7" name="页脚占位符 6"/>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553200" y="6245225"/>
            <a:ext cx="2133600" cy="476250"/>
          </a:xfrm>
        </p:spPr>
        <p:txBody>
          <a:bodyPr/>
          <a:lstStyle>
            <a:lvl1pPr>
              <a:defRPr/>
            </a:lvl1pPr>
          </a:lstStyle>
          <a:p>
            <a:fld id="{4F8714CD-46E4-4322-8F9B-6A0CF06141E8}" type="slidenum">
              <a:rPr lang="en-US" altLang="zh-CN"/>
              <a:pPr/>
              <a:t>‹#›</a:t>
            </a:fld>
            <a:endParaRPr lang="en-US" altLang="zh-CN"/>
          </a:p>
        </p:txBody>
      </p:sp>
    </p:spTree>
    <p:extLst>
      <p:ext uri="{BB962C8B-B14F-4D97-AF65-F5344CB8AC3E}">
        <p14:creationId xmlns:p14="http://schemas.microsoft.com/office/powerpoint/2010/main" val="3164621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BE23CA3-3D78-478C-B53A-B04B90B0701F}" type="slidenum">
              <a:rPr lang="en-US" altLang="zh-CN"/>
              <a:pPr/>
              <a:t>‹#›</a:t>
            </a:fld>
            <a:endParaRPr lang="en-US" altLang="zh-CN"/>
          </a:p>
        </p:txBody>
      </p:sp>
    </p:spTree>
    <p:extLst>
      <p:ext uri="{BB962C8B-B14F-4D97-AF65-F5344CB8AC3E}">
        <p14:creationId xmlns:p14="http://schemas.microsoft.com/office/powerpoint/2010/main" val="3732602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F72EF50-7EE8-4A81-8E58-18FCDBB6D186}" type="slidenum">
              <a:rPr lang="en-US" altLang="zh-CN"/>
              <a:pPr/>
              <a:t>‹#›</a:t>
            </a:fld>
            <a:endParaRPr lang="en-US" altLang="zh-CN"/>
          </a:p>
        </p:txBody>
      </p:sp>
    </p:spTree>
    <p:extLst>
      <p:ext uri="{BB962C8B-B14F-4D97-AF65-F5344CB8AC3E}">
        <p14:creationId xmlns:p14="http://schemas.microsoft.com/office/powerpoint/2010/main" val="1400061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19664592-3993-4B91-84C3-2E219710BD06}" type="slidenum">
              <a:rPr lang="en-US" altLang="zh-CN"/>
              <a:pPr/>
              <a:t>‹#›</a:t>
            </a:fld>
            <a:endParaRPr lang="en-US" altLang="zh-CN"/>
          </a:p>
        </p:txBody>
      </p:sp>
    </p:spTree>
    <p:extLst>
      <p:ext uri="{BB962C8B-B14F-4D97-AF65-F5344CB8AC3E}">
        <p14:creationId xmlns:p14="http://schemas.microsoft.com/office/powerpoint/2010/main" val="2825875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6C226E6A-CEFD-4803-BFDD-88EBB9634198}" type="slidenum">
              <a:rPr lang="en-US" altLang="zh-CN"/>
              <a:pPr/>
              <a:t>‹#›</a:t>
            </a:fld>
            <a:endParaRPr lang="en-US" altLang="zh-CN"/>
          </a:p>
        </p:txBody>
      </p:sp>
    </p:spTree>
    <p:extLst>
      <p:ext uri="{BB962C8B-B14F-4D97-AF65-F5344CB8AC3E}">
        <p14:creationId xmlns:p14="http://schemas.microsoft.com/office/powerpoint/2010/main" val="852200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460A7F55-E7BB-425B-92D4-3BBCD750931D}" type="slidenum">
              <a:rPr lang="en-US" altLang="zh-CN"/>
              <a:pPr/>
              <a:t>‹#›</a:t>
            </a:fld>
            <a:endParaRPr lang="en-US" altLang="zh-CN"/>
          </a:p>
        </p:txBody>
      </p:sp>
    </p:spTree>
    <p:extLst>
      <p:ext uri="{BB962C8B-B14F-4D97-AF65-F5344CB8AC3E}">
        <p14:creationId xmlns:p14="http://schemas.microsoft.com/office/powerpoint/2010/main" val="1055009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B08DE33D-9FDE-44EE-9DC7-81B299E99A2B}" type="slidenum">
              <a:rPr lang="en-US" altLang="zh-CN"/>
              <a:pPr/>
              <a:t>‹#›</a:t>
            </a:fld>
            <a:endParaRPr lang="en-US" altLang="zh-CN"/>
          </a:p>
        </p:txBody>
      </p:sp>
    </p:spTree>
    <p:extLst>
      <p:ext uri="{BB962C8B-B14F-4D97-AF65-F5344CB8AC3E}">
        <p14:creationId xmlns:p14="http://schemas.microsoft.com/office/powerpoint/2010/main" val="2231425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2835208-0AD3-4788-9F70-DC81BD1ED2B2}" type="slidenum">
              <a:rPr lang="en-US" altLang="zh-CN"/>
              <a:pPr/>
              <a:t>‹#›</a:t>
            </a:fld>
            <a:endParaRPr lang="en-US" altLang="zh-CN"/>
          </a:p>
        </p:txBody>
      </p:sp>
    </p:spTree>
    <p:extLst>
      <p:ext uri="{BB962C8B-B14F-4D97-AF65-F5344CB8AC3E}">
        <p14:creationId xmlns:p14="http://schemas.microsoft.com/office/powerpoint/2010/main" val="2892046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5DD22FBF-EDE8-41AF-AC54-09861399FE0B}" type="slidenum">
              <a:rPr lang="en-US" altLang="zh-CN"/>
              <a:pPr/>
              <a:t>‹#›</a:t>
            </a:fld>
            <a:endParaRPr lang="en-US" altLang="zh-CN"/>
          </a:p>
        </p:txBody>
      </p:sp>
    </p:spTree>
    <p:extLst>
      <p:ext uri="{BB962C8B-B14F-4D97-AF65-F5344CB8AC3E}">
        <p14:creationId xmlns:p14="http://schemas.microsoft.com/office/powerpoint/2010/main" val="1491642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6699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0" sz="1400" b="0"/>
            </a:lvl1pPr>
          </a:lstStyle>
          <a:p>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kumimoji="0" sz="1400" b="0"/>
            </a:lvl1pPr>
          </a:lstStyle>
          <a:p>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0" sz="1400" b="0"/>
            </a:lvl1pPr>
          </a:lstStyle>
          <a:p>
            <a:fld id="{1C70B12C-6AA6-4BF7-B6EA-438FB414340D}"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oleObject" Target="../embeddings/oleObject22.bin"/><Relationship Id="rId18" Type="http://schemas.openxmlformats.org/officeDocument/2006/relationships/image" Target="../media/image16.wmf"/><Relationship Id="rId3" Type="http://schemas.openxmlformats.org/officeDocument/2006/relationships/oleObject" Target="../embeddings/oleObject17.bin"/><Relationship Id="rId7" Type="http://schemas.openxmlformats.org/officeDocument/2006/relationships/oleObject" Target="../embeddings/oleObject19.bin"/><Relationship Id="rId12" Type="http://schemas.openxmlformats.org/officeDocument/2006/relationships/image" Target="../media/image13.wmf"/><Relationship Id="rId17" Type="http://schemas.openxmlformats.org/officeDocument/2006/relationships/oleObject" Target="../embeddings/oleObject24.bin"/><Relationship Id="rId2" Type="http://schemas.openxmlformats.org/officeDocument/2006/relationships/slideLayout" Target="../slideLayouts/slideLayout7.xml"/><Relationship Id="rId16" Type="http://schemas.openxmlformats.org/officeDocument/2006/relationships/image" Target="../media/image15.wmf"/><Relationship Id="rId1" Type="http://schemas.openxmlformats.org/officeDocument/2006/relationships/vmlDrawing" Target="../drawings/vmlDrawing2.vml"/><Relationship Id="rId6" Type="http://schemas.openxmlformats.org/officeDocument/2006/relationships/image" Target="../media/image10.wmf"/><Relationship Id="rId11" Type="http://schemas.openxmlformats.org/officeDocument/2006/relationships/oleObject" Target="../embeddings/oleObject21.bin"/><Relationship Id="rId5" Type="http://schemas.openxmlformats.org/officeDocument/2006/relationships/oleObject" Target="../embeddings/oleObject18.bin"/><Relationship Id="rId15" Type="http://schemas.openxmlformats.org/officeDocument/2006/relationships/oleObject" Target="../embeddings/oleObject23.bin"/><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20.bin"/><Relationship Id="rId14" Type="http://schemas.openxmlformats.org/officeDocument/2006/relationships/image" Target="../media/image14.wmf"/></Relationships>
</file>

<file path=ppt/slides/_rels/slide13.x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oleObject" Target="../embeddings/oleObject30.bin"/><Relationship Id="rId18" Type="http://schemas.openxmlformats.org/officeDocument/2006/relationships/image" Target="../media/image10.wmf"/><Relationship Id="rId26" Type="http://schemas.openxmlformats.org/officeDocument/2006/relationships/image" Target="../media/image14.wmf"/><Relationship Id="rId3" Type="http://schemas.openxmlformats.org/officeDocument/2006/relationships/oleObject" Target="../embeddings/oleObject25.bin"/><Relationship Id="rId21" Type="http://schemas.openxmlformats.org/officeDocument/2006/relationships/oleObject" Target="../embeddings/oleObject34.bin"/><Relationship Id="rId7" Type="http://schemas.openxmlformats.org/officeDocument/2006/relationships/oleObject" Target="../embeddings/oleObject27.bin"/><Relationship Id="rId12" Type="http://schemas.openxmlformats.org/officeDocument/2006/relationships/image" Target="../media/image21.wmf"/><Relationship Id="rId17" Type="http://schemas.openxmlformats.org/officeDocument/2006/relationships/oleObject" Target="../embeddings/oleObject32.bin"/><Relationship Id="rId25" Type="http://schemas.openxmlformats.org/officeDocument/2006/relationships/oleObject" Target="../embeddings/oleObject36.bin"/><Relationship Id="rId2" Type="http://schemas.openxmlformats.org/officeDocument/2006/relationships/slideLayout" Target="../slideLayouts/slideLayout7.xml"/><Relationship Id="rId16" Type="http://schemas.openxmlformats.org/officeDocument/2006/relationships/image" Target="../media/image9.wmf"/><Relationship Id="rId20" Type="http://schemas.openxmlformats.org/officeDocument/2006/relationships/image" Target="../media/image11.wmf"/><Relationship Id="rId1" Type="http://schemas.openxmlformats.org/officeDocument/2006/relationships/vmlDrawing" Target="../drawings/vmlDrawing3.vml"/><Relationship Id="rId6" Type="http://schemas.openxmlformats.org/officeDocument/2006/relationships/image" Target="../media/image18.wmf"/><Relationship Id="rId11" Type="http://schemas.openxmlformats.org/officeDocument/2006/relationships/oleObject" Target="../embeddings/oleObject29.bin"/><Relationship Id="rId24" Type="http://schemas.openxmlformats.org/officeDocument/2006/relationships/image" Target="../media/image13.wmf"/><Relationship Id="rId5" Type="http://schemas.openxmlformats.org/officeDocument/2006/relationships/oleObject" Target="../embeddings/oleObject26.bin"/><Relationship Id="rId15" Type="http://schemas.openxmlformats.org/officeDocument/2006/relationships/oleObject" Target="../embeddings/oleObject31.bin"/><Relationship Id="rId23" Type="http://schemas.openxmlformats.org/officeDocument/2006/relationships/oleObject" Target="../embeddings/oleObject35.bin"/><Relationship Id="rId10" Type="http://schemas.openxmlformats.org/officeDocument/2006/relationships/image" Target="../media/image20.wmf"/><Relationship Id="rId19" Type="http://schemas.openxmlformats.org/officeDocument/2006/relationships/oleObject" Target="../embeddings/oleObject33.bin"/><Relationship Id="rId4" Type="http://schemas.openxmlformats.org/officeDocument/2006/relationships/image" Target="../media/image17.wmf"/><Relationship Id="rId9" Type="http://schemas.openxmlformats.org/officeDocument/2006/relationships/oleObject" Target="../embeddings/oleObject28.bin"/><Relationship Id="rId14" Type="http://schemas.openxmlformats.org/officeDocument/2006/relationships/image" Target="../media/image22.wmf"/><Relationship Id="rId22" Type="http://schemas.openxmlformats.org/officeDocument/2006/relationships/image" Target="../media/image12.wmf"/></Relationships>
</file>

<file path=ppt/slides/_rels/slide14.xml.rels><?xml version="1.0" encoding="UTF-8" standalone="yes"?>
<Relationships xmlns="http://schemas.openxmlformats.org/package/2006/relationships"><Relationship Id="rId8" Type="http://schemas.openxmlformats.org/officeDocument/2006/relationships/image" Target="../media/image1.wmf"/><Relationship Id="rId13" Type="http://schemas.openxmlformats.org/officeDocument/2006/relationships/oleObject" Target="../embeddings/oleObject43.bin"/><Relationship Id="rId3" Type="http://schemas.openxmlformats.org/officeDocument/2006/relationships/oleObject" Target="../embeddings/oleObject37.bin"/><Relationship Id="rId7" Type="http://schemas.openxmlformats.org/officeDocument/2006/relationships/oleObject" Target="../embeddings/oleObject39.bin"/><Relationship Id="rId12" Type="http://schemas.openxmlformats.org/officeDocument/2006/relationships/oleObject" Target="../embeddings/oleObject42.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3.wmf"/><Relationship Id="rId11" Type="http://schemas.openxmlformats.org/officeDocument/2006/relationships/oleObject" Target="../embeddings/oleObject41.bin"/><Relationship Id="rId5" Type="http://schemas.openxmlformats.org/officeDocument/2006/relationships/oleObject" Target="../embeddings/oleObject38.bin"/><Relationship Id="rId10" Type="http://schemas.openxmlformats.org/officeDocument/2006/relationships/image" Target="../media/image2.wmf"/><Relationship Id="rId4" Type="http://schemas.openxmlformats.org/officeDocument/2006/relationships/image" Target="../media/image4.wmf"/><Relationship Id="rId9" Type="http://schemas.openxmlformats.org/officeDocument/2006/relationships/oleObject" Target="../embeddings/oleObject40.bin"/><Relationship Id="rId14" Type="http://schemas.openxmlformats.org/officeDocument/2006/relationships/oleObject" Target="../embeddings/oleObject44.bin"/></Relationships>
</file>

<file path=ppt/slides/_rels/slide15.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45.bin"/><Relationship Id="rId7" Type="http://schemas.openxmlformats.org/officeDocument/2006/relationships/oleObject" Target="../embeddings/oleObject47.bin"/><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image" Target="../media/image24.wmf"/><Relationship Id="rId5" Type="http://schemas.openxmlformats.org/officeDocument/2006/relationships/oleObject" Target="../embeddings/oleObject46.bin"/><Relationship Id="rId4" Type="http://schemas.openxmlformats.org/officeDocument/2006/relationships/image" Target="../media/image23.wmf"/></Relationships>
</file>

<file path=ppt/slides/_rels/slide16.xml.rels><?xml version="1.0" encoding="UTF-8" standalone="yes"?>
<Relationships xmlns="http://schemas.openxmlformats.org/package/2006/relationships"><Relationship Id="rId8" Type="http://schemas.openxmlformats.org/officeDocument/2006/relationships/image" Target="../media/image27.wmf"/><Relationship Id="rId13" Type="http://schemas.openxmlformats.org/officeDocument/2006/relationships/oleObject" Target="../embeddings/oleObject53.bin"/><Relationship Id="rId18" Type="http://schemas.openxmlformats.org/officeDocument/2006/relationships/image" Target="../media/image32.wmf"/><Relationship Id="rId3" Type="http://schemas.openxmlformats.org/officeDocument/2006/relationships/oleObject" Target="../embeddings/oleObject48.bin"/><Relationship Id="rId7" Type="http://schemas.openxmlformats.org/officeDocument/2006/relationships/oleObject" Target="../embeddings/oleObject50.bin"/><Relationship Id="rId12" Type="http://schemas.openxmlformats.org/officeDocument/2006/relationships/image" Target="../media/image29.wmf"/><Relationship Id="rId17" Type="http://schemas.openxmlformats.org/officeDocument/2006/relationships/oleObject" Target="../embeddings/oleObject55.bin"/><Relationship Id="rId2" Type="http://schemas.openxmlformats.org/officeDocument/2006/relationships/slideLayout" Target="../slideLayouts/slideLayout7.xml"/><Relationship Id="rId16" Type="http://schemas.openxmlformats.org/officeDocument/2006/relationships/image" Target="../media/image31.wmf"/><Relationship Id="rId1" Type="http://schemas.openxmlformats.org/officeDocument/2006/relationships/vmlDrawing" Target="../drawings/vmlDrawing6.vml"/><Relationship Id="rId6" Type="http://schemas.openxmlformats.org/officeDocument/2006/relationships/image" Target="../media/image25.wmf"/><Relationship Id="rId11" Type="http://schemas.openxmlformats.org/officeDocument/2006/relationships/oleObject" Target="../embeddings/oleObject52.bin"/><Relationship Id="rId5" Type="http://schemas.openxmlformats.org/officeDocument/2006/relationships/oleObject" Target="../embeddings/oleObject49.bin"/><Relationship Id="rId15" Type="http://schemas.openxmlformats.org/officeDocument/2006/relationships/oleObject" Target="../embeddings/oleObject54.bin"/><Relationship Id="rId10" Type="http://schemas.openxmlformats.org/officeDocument/2006/relationships/image" Target="../media/image28.wmf"/><Relationship Id="rId4" Type="http://schemas.openxmlformats.org/officeDocument/2006/relationships/image" Target="../media/image26.wmf"/><Relationship Id="rId9" Type="http://schemas.openxmlformats.org/officeDocument/2006/relationships/oleObject" Target="../embeddings/oleObject51.bin"/><Relationship Id="rId14" Type="http://schemas.openxmlformats.org/officeDocument/2006/relationships/image" Target="../media/image30.wmf"/></Relationships>
</file>

<file path=ppt/slides/_rels/slide17.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oleObject" Target="../embeddings/oleObject56.bin"/><Relationship Id="rId7" Type="http://schemas.openxmlformats.org/officeDocument/2006/relationships/oleObject" Target="../embeddings/oleObject58.bin"/><Relationship Id="rId12" Type="http://schemas.openxmlformats.org/officeDocument/2006/relationships/image" Target="../media/image37.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34.wmf"/><Relationship Id="rId11" Type="http://schemas.openxmlformats.org/officeDocument/2006/relationships/oleObject" Target="../embeddings/oleObject60.bin"/><Relationship Id="rId5" Type="http://schemas.openxmlformats.org/officeDocument/2006/relationships/oleObject" Target="../embeddings/oleObject57.bin"/><Relationship Id="rId10" Type="http://schemas.openxmlformats.org/officeDocument/2006/relationships/image" Target="../media/image36.wmf"/><Relationship Id="rId4" Type="http://schemas.openxmlformats.org/officeDocument/2006/relationships/image" Target="../media/image33.wmf"/><Relationship Id="rId9" Type="http://schemas.openxmlformats.org/officeDocument/2006/relationships/oleObject" Target="../embeddings/oleObject59.bin"/></Relationships>
</file>

<file path=ppt/slides/_rels/slide18.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61.bin"/><Relationship Id="rId7" Type="http://schemas.openxmlformats.org/officeDocument/2006/relationships/oleObject" Target="../embeddings/oleObject63.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39.wmf"/><Relationship Id="rId5" Type="http://schemas.openxmlformats.org/officeDocument/2006/relationships/oleObject" Target="../embeddings/oleObject62.bin"/><Relationship Id="rId4" Type="http://schemas.openxmlformats.org/officeDocument/2006/relationships/image" Target="../media/image38.wmf"/></Relationships>
</file>

<file path=ppt/slides/_rels/slide19.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oleObject" Target="../embeddings/oleObject64.bin"/><Relationship Id="rId7" Type="http://schemas.openxmlformats.org/officeDocument/2006/relationships/oleObject" Target="../embeddings/oleObject66.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42.wmf"/><Relationship Id="rId5" Type="http://schemas.openxmlformats.org/officeDocument/2006/relationships/oleObject" Target="../embeddings/oleObject65.bin"/><Relationship Id="rId4" Type="http://schemas.openxmlformats.org/officeDocument/2006/relationships/image" Target="../media/image41.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67.bin"/><Relationship Id="rId7" Type="http://schemas.openxmlformats.org/officeDocument/2006/relationships/oleObject" Target="../embeddings/oleObject69.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45.wmf"/><Relationship Id="rId5" Type="http://schemas.openxmlformats.org/officeDocument/2006/relationships/oleObject" Target="../embeddings/oleObject68.bin"/><Relationship Id="rId4" Type="http://schemas.openxmlformats.org/officeDocument/2006/relationships/image" Target="../media/image44.wmf"/></Relationships>
</file>

<file path=ppt/slides/_rels/slide21.xml.rels><?xml version="1.0" encoding="UTF-8" standalone="yes"?>
<Relationships xmlns="http://schemas.openxmlformats.org/package/2006/relationships"><Relationship Id="rId8" Type="http://schemas.openxmlformats.org/officeDocument/2006/relationships/image" Target="../media/image49.wmf"/><Relationship Id="rId3" Type="http://schemas.openxmlformats.org/officeDocument/2006/relationships/oleObject" Target="../embeddings/oleObject70.bin"/><Relationship Id="rId7" Type="http://schemas.openxmlformats.org/officeDocument/2006/relationships/oleObject" Target="../embeddings/oleObject72.bin"/><Relationship Id="rId12" Type="http://schemas.openxmlformats.org/officeDocument/2006/relationships/image" Target="../media/image51.w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48.wmf"/><Relationship Id="rId11" Type="http://schemas.openxmlformats.org/officeDocument/2006/relationships/oleObject" Target="../embeddings/oleObject74.bin"/><Relationship Id="rId5" Type="http://schemas.openxmlformats.org/officeDocument/2006/relationships/oleObject" Target="../embeddings/oleObject71.bin"/><Relationship Id="rId10" Type="http://schemas.openxmlformats.org/officeDocument/2006/relationships/image" Target="../media/image50.wmf"/><Relationship Id="rId4" Type="http://schemas.openxmlformats.org/officeDocument/2006/relationships/image" Target="../media/image47.wmf"/><Relationship Id="rId9" Type="http://schemas.openxmlformats.org/officeDocument/2006/relationships/oleObject" Target="../embeddings/oleObject73.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75.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53.wmf"/><Relationship Id="rId5" Type="http://schemas.openxmlformats.org/officeDocument/2006/relationships/oleObject" Target="../embeddings/oleObject76.bin"/><Relationship Id="rId4" Type="http://schemas.openxmlformats.org/officeDocument/2006/relationships/image" Target="../media/image52.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77.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55.wmf"/><Relationship Id="rId5" Type="http://schemas.openxmlformats.org/officeDocument/2006/relationships/oleObject" Target="../embeddings/oleObject78.bin"/><Relationship Id="rId4" Type="http://schemas.openxmlformats.org/officeDocument/2006/relationships/image" Target="../media/image54.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image" Target="../media/image58.wmf"/><Relationship Id="rId13" Type="http://schemas.openxmlformats.org/officeDocument/2006/relationships/oleObject" Target="../embeddings/oleObject84.bin"/><Relationship Id="rId18" Type="http://schemas.openxmlformats.org/officeDocument/2006/relationships/oleObject" Target="../embeddings/oleObject87.bin"/><Relationship Id="rId3" Type="http://schemas.openxmlformats.org/officeDocument/2006/relationships/oleObject" Target="../embeddings/oleObject79.bin"/><Relationship Id="rId21" Type="http://schemas.openxmlformats.org/officeDocument/2006/relationships/image" Target="../media/image47.wmf"/><Relationship Id="rId7" Type="http://schemas.openxmlformats.org/officeDocument/2006/relationships/oleObject" Target="../embeddings/oleObject81.bin"/><Relationship Id="rId12" Type="http://schemas.openxmlformats.org/officeDocument/2006/relationships/image" Target="../media/image59.wmf"/><Relationship Id="rId17" Type="http://schemas.openxmlformats.org/officeDocument/2006/relationships/oleObject" Target="../embeddings/oleObject86.bin"/><Relationship Id="rId2" Type="http://schemas.openxmlformats.org/officeDocument/2006/relationships/slideLayout" Target="../slideLayouts/slideLayout2.xml"/><Relationship Id="rId16" Type="http://schemas.openxmlformats.org/officeDocument/2006/relationships/image" Target="../media/image61.wmf"/><Relationship Id="rId20" Type="http://schemas.openxmlformats.org/officeDocument/2006/relationships/oleObject" Target="../embeddings/oleObject88.bin"/><Relationship Id="rId1" Type="http://schemas.openxmlformats.org/officeDocument/2006/relationships/vmlDrawing" Target="../drawings/vmlDrawing14.vml"/><Relationship Id="rId6" Type="http://schemas.openxmlformats.org/officeDocument/2006/relationships/image" Target="../media/image57.wmf"/><Relationship Id="rId11" Type="http://schemas.openxmlformats.org/officeDocument/2006/relationships/oleObject" Target="../embeddings/oleObject83.bin"/><Relationship Id="rId5" Type="http://schemas.openxmlformats.org/officeDocument/2006/relationships/oleObject" Target="../embeddings/oleObject80.bin"/><Relationship Id="rId15" Type="http://schemas.openxmlformats.org/officeDocument/2006/relationships/oleObject" Target="../embeddings/oleObject85.bin"/><Relationship Id="rId10" Type="http://schemas.openxmlformats.org/officeDocument/2006/relationships/image" Target="../media/image49.wmf"/><Relationship Id="rId19" Type="http://schemas.openxmlformats.org/officeDocument/2006/relationships/image" Target="../media/image50.wmf"/><Relationship Id="rId4" Type="http://schemas.openxmlformats.org/officeDocument/2006/relationships/image" Target="../media/image56.wmf"/><Relationship Id="rId9" Type="http://schemas.openxmlformats.org/officeDocument/2006/relationships/oleObject" Target="../embeddings/oleObject82.bin"/><Relationship Id="rId14" Type="http://schemas.openxmlformats.org/officeDocument/2006/relationships/image" Target="../media/image60.wmf"/></Relationships>
</file>

<file path=ppt/slides/_rels/slide26.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oleObject" Target="../embeddings/oleObject94.bin"/><Relationship Id="rId18" Type="http://schemas.openxmlformats.org/officeDocument/2006/relationships/image" Target="../media/image67.wmf"/><Relationship Id="rId26" Type="http://schemas.openxmlformats.org/officeDocument/2006/relationships/oleObject" Target="../embeddings/oleObject101.bin"/><Relationship Id="rId3" Type="http://schemas.openxmlformats.org/officeDocument/2006/relationships/oleObject" Target="../embeddings/oleObject89.bin"/><Relationship Id="rId21" Type="http://schemas.openxmlformats.org/officeDocument/2006/relationships/oleObject" Target="../embeddings/oleObject98.bin"/><Relationship Id="rId7" Type="http://schemas.openxmlformats.org/officeDocument/2006/relationships/oleObject" Target="../embeddings/oleObject91.bin"/><Relationship Id="rId12" Type="http://schemas.openxmlformats.org/officeDocument/2006/relationships/image" Target="../media/image1.wmf"/><Relationship Id="rId17" Type="http://schemas.openxmlformats.org/officeDocument/2006/relationships/oleObject" Target="../embeddings/oleObject96.bin"/><Relationship Id="rId25" Type="http://schemas.openxmlformats.org/officeDocument/2006/relationships/image" Target="../media/image70.wmf"/><Relationship Id="rId2" Type="http://schemas.openxmlformats.org/officeDocument/2006/relationships/slideLayout" Target="../slideLayouts/slideLayout7.xml"/><Relationship Id="rId16" Type="http://schemas.openxmlformats.org/officeDocument/2006/relationships/image" Target="../media/image66.wmf"/><Relationship Id="rId20" Type="http://schemas.openxmlformats.org/officeDocument/2006/relationships/image" Target="../media/image68.wmf"/><Relationship Id="rId29" Type="http://schemas.openxmlformats.org/officeDocument/2006/relationships/image" Target="../media/image72.wmf"/><Relationship Id="rId1" Type="http://schemas.openxmlformats.org/officeDocument/2006/relationships/vmlDrawing" Target="../drawings/vmlDrawing15.vml"/><Relationship Id="rId6" Type="http://schemas.openxmlformats.org/officeDocument/2006/relationships/image" Target="../media/image63.wmf"/><Relationship Id="rId11" Type="http://schemas.openxmlformats.org/officeDocument/2006/relationships/oleObject" Target="../embeddings/oleObject93.bin"/><Relationship Id="rId24" Type="http://schemas.openxmlformats.org/officeDocument/2006/relationships/oleObject" Target="../embeddings/oleObject100.bin"/><Relationship Id="rId5" Type="http://schemas.openxmlformats.org/officeDocument/2006/relationships/oleObject" Target="../embeddings/oleObject90.bin"/><Relationship Id="rId15" Type="http://schemas.openxmlformats.org/officeDocument/2006/relationships/oleObject" Target="../embeddings/oleObject95.bin"/><Relationship Id="rId23" Type="http://schemas.openxmlformats.org/officeDocument/2006/relationships/oleObject" Target="../embeddings/oleObject99.bin"/><Relationship Id="rId28" Type="http://schemas.openxmlformats.org/officeDocument/2006/relationships/oleObject" Target="../embeddings/oleObject102.bin"/><Relationship Id="rId10" Type="http://schemas.openxmlformats.org/officeDocument/2006/relationships/image" Target="../media/image64.wmf"/><Relationship Id="rId19" Type="http://schemas.openxmlformats.org/officeDocument/2006/relationships/oleObject" Target="../embeddings/oleObject97.bin"/><Relationship Id="rId31" Type="http://schemas.openxmlformats.org/officeDocument/2006/relationships/image" Target="../media/image73.wmf"/><Relationship Id="rId4" Type="http://schemas.openxmlformats.org/officeDocument/2006/relationships/image" Target="../media/image62.wmf"/><Relationship Id="rId9" Type="http://schemas.openxmlformats.org/officeDocument/2006/relationships/oleObject" Target="../embeddings/oleObject92.bin"/><Relationship Id="rId14" Type="http://schemas.openxmlformats.org/officeDocument/2006/relationships/image" Target="../media/image65.wmf"/><Relationship Id="rId22" Type="http://schemas.openxmlformats.org/officeDocument/2006/relationships/image" Target="../media/image69.wmf"/><Relationship Id="rId27" Type="http://schemas.openxmlformats.org/officeDocument/2006/relationships/image" Target="../media/image71.wmf"/><Relationship Id="rId30" Type="http://schemas.openxmlformats.org/officeDocument/2006/relationships/oleObject" Target="../embeddings/oleObject103.bin"/></Relationships>
</file>

<file path=ppt/slides/_rels/slide27.xml.rels><?xml version="1.0" encoding="UTF-8" standalone="yes"?>
<Relationships xmlns="http://schemas.openxmlformats.org/package/2006/relationships"><Relationship Id="rId8" Type="http://schemas.openxmlformats.org/officeDocument/2006/relationships/image" Target="../media/image64.wmf"/><Relationship Id="rId13" Type="http://schemas.openxmlformats.org/officeDocument/2006/relationships/oleObject" Target="../embeddings/oleObject109.bin"/><Relationship Id="rId18" Type="http://schemas.openxmlformats.org/officeDocument/2006/relationships/image" Target="../media/image68.wmf"/><Relationship Id="rId26" Type="http://schemas.openxmlformats.org/officeDocument/2006/relationships/oleObject" Target="../embeddings/oleObject116.bin"/><Relationship Id="rId3" Type="http://schemas.openxmlformats.org/officeDocument/2006/relationships/oleObject" Target="../embeddings/oleObject104.bin"/><Relationship Id="rId21" Type="http://schemas.openxmlformats.org/officeDocument/2006/relationships/oleObject" Target="../embeddings/oleObject113.bin"/><Relationship Id="rId7" Type="http://schemas.openxmlformats.org/officeDocument/2006/relationships/oleObject" Target="../embeddings/oleObject106.bin"/><Relationship Id="rId12" Type="http://schemas.openxmlformats.org/officeDocument/2006/relationships/image" Target="../media/image65.wmf"/><Relationship Id="rId17" Type="http://schemas.openxmlformats.org/officeDocument/2006/relationships/oleObject" Target="../embeddings/oleObject111.bin"/><Relationship Id="rId25" Type="http://schemas.openxmlformats.org/officeDocument/2006/relationships/image" Target="../media/image71.wmf"/><Relationship Id="rId2" Type="http://schemas.openxmlformats.org/officeDocument/2006/relationships/slideLayout" Target="../slideLayouts/slideLayout7.xml"/><Relationship Id="rId16" Type="http://schemas.openxmlformats.org/officeDocument/2006/relationships/image" Target="../media/image67.wmf"/><Relationship Id="rId20" Type="http://schemas.openxmlformats.org/officeDocument/2006/relationships/image" Target="../media/image69.wmf"/><Relationship Id="rId29" Type="http://schemas.openxmlformats.org/officeDocument/2006/relationships/image" Target="../media/image73.wmf"/><Relationship Id="rId1" Type="http://schemas.openxmlformats.org/officeDocument/2006/relationships/vmlDrawing" Target="../drawings/vmlDrawing16.vml"/><Relationship Id="rId6" Type="http://schemas.openxmlformats.org/officeDocument/2006/relationships/image" Target="../media/image12.wmf"/><Relationship Id="rId11" Type="http://schemas.openxmlformats.org/officeDocument/2006/relationships/oleObject" Target="../embeddings/oleObject108.bin"/><Relationship Id="rId24" Type="http://schemas.openxmlformats.org/officeDocument/2006/relationships/oleObject" Target="../embeddings/oleObject115.bin"/><Relationship Id="rId5" Type="http://schemas.openxmlformats.org/officeDocument/2006/relationships/oleObject" Target="../embeddings/oleObject105.bin"/><Relationship Id="rId15" Type="http://schemas.openxmlformats.org/officeDocument/2006/relationships/oleObject" Target="../embeddings/oleObject110.bin"/><Relationship Id="rId23" Type="http://schemas.openxmlformats.org/officeDocument/2006/relationships/image" Target="../media/image70.wmf"/><Relationship Id="rId28" Type="http://schemas.openxmlformats.org/officeDocument/2006/relationships/oleObject" Target="../embeddings/oleObject117.bin"/><Relationship Id="rId10" Type="http://schemas.openxmlformats.org/officeDocument/2006/relationships/image" Target="../media/image1.wmf"/><Relationship Id="rId19" Type="http://schemas.openxmlformats.org/officeDocument/2006/relationships/oleObject" Target="../embeddings/oleObject112.bin"/><Relationship Id="rId4" Type="http://schemas.openxmlformats.org/officeDocument/2006/relationships/image" Target="../media/image74.wmf"/><Relationship Id="rId9" Type="http://schemas.openxmlformats.org/officeDocument/2006/relationships/oleObject" Target="../embeddings/oleObject107.bin"/><Relationship Id="rId14" Type="http://schemas.openxmlformats.org/officeDocument/2006/relationships/image" Target="../media/image66.wmf"/><Relationship Id="rId22" Type="http://schemas.openxmlformats.org/officeDocument/2006/relationships/oleObject" Target="../embeddings/oleObject114.bin"/><Relationship Id="rId27" Type="http://schemas.openxmlformats.org/officeDocument/2006/relationships/image" Target="../media/image72.wmf"/></Relationships>
</file>

<file path=ppt/slides/_rels/slide28.xml.rels><?xml version="1.0" encoding="UTF-8" standalone="yes"?>
<Relationships xmlns="http://schemas.openxmlformats.org/package/2006/relationships"><Relationship Id="rId8" Type="http://schemas.openxmlformats.org/officeDocument/2006/relationships/image" Target="../media/image77.wmf"/><Relationship Id="rId3" Type="http://schemas.openxmlformats.org/officeDocument/2006/relationships/oleObject" Target="../embeddings/oleObject118.bin"/><Relationship Id="rId7" Type="http://schemas.openxmlformats.org/officeDocument/2006/relationships/oleObject" Target="../embeddings/oleObject120.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76.wmf"/><Relationship Id="rId5" Type="http://schemas.openxmlformats.org/officeDocument/2006/relationships/oleObject" Target="../embeddings/oleObject119.bin"/><Relationship Id="rId4" Type="http://schemas.openxmlformats.org/officeDocument/2006/relationships/image" Target="../media/image75.wmf"/></Relationships>
</file>

<file path=ppt/slides/_rels/slide29.xml.rels><?xml version="1.0" encoding="UTF-8" standalone="yes"?>
<Relationships xmlns="http://schemas.openxmlformats.org/package/2006/relationships"><Relationship Id="rId8" Type="http://schemas.openxmlformats.org/officeDocument/2006/relationships/image" Target="../media/image80.wmf"/><Relationship Id="rId13" Type="http://schemas.openxmlformats.org/officeDocument/2006/relationships/oleObject" Target="../embeddings/oleObject126.bin"/><Relationship Id="rId18" Type="http://schemas.openxmlformats.org/officeDocument/2006/relationships/oleObject" Target="../embeddings/oleObject129.bin"/><Relationship Id="rId3" Type="http://schemas.openxmlformats.org/officeDocument/2006/relationships/oleObject" Target="../embeddings/oleObject121.bin"/><Relationship Id="rId21" Type="http://schemas.openxmlformats.org/officeDocument/2006/relationships/image" Target="../media/image86.wmf"/><Relationship Id="rId7" Type="http://schemas.openxmlformats.org/officeDocument/2006/relationships/oleObject" Target="../embeddings/oleObject123.bin"/><Relationship Id="rId12" Type="http://schemas.openxmlformats.org/officeDocument/2006/relationships/image" Target="../media/image82.wmf"/><Relationship Id="rId17" Type="http://schemas.openxmlformats.org/officeDocument/2006/relationships/oleObject" Target="../embeddings/oleObject128.bin"/><Relationship Id="rId2" Type="http://schemas.openxmlformats.org/officeDocument/2006/relationships/slideLayout" Target="../slideLayouts/slideLayout7.xml"/><Relationship Id="rId16" Type="http://schemas.openxmlformats.org/officeDocument/2006/relationships/image" Target="../media/image84.wmf"/><Relationship Id="rId20" Type="http://schemas.openxmlformats.org/officeDocument/2006/relationships/oleObject" Target="../embeddings/oleObject130.bin"/><Relationship Id="rId1" Type="http://schemas.openxmlformats.org/officeDocument/2006/relationships/vmlDrawing" Target="../drawings/vmlDrawing18.vml"/><Relationship Id="rId6" Type="http://schemas.openxmlformats.org/officeDocument/2006/relationships/image" Target="../media/image79.wmf"/><Relationship Id="rId11" Type="http://schemas.openxmlformats.org/officeDocument/2006/relationships/oleObject" Target="../embeddings/oleObject125.bin"/><Relationship Id="rId5" Type="http://schemas.openxmlformats.org/officeDocument/2006/relationships/oleObject" Target="../embeddings/oleObject122.bin"/><Relationship Id="rId15" Type="http://schemas.openxmlformats.org/officeDocument/2006/relationships/oleObject" Target="../embeddings/oleObject127.bin"/><Relationship Id="rId10" Type="http://schemas.openxmlformats.org/officeDocument/2006/relationships/image" Target="../media/image81.wmf"/><Relationship Id="rId19" Type="http://schemas.openxmlformats.org/officeDocument/2006/relationships/image" Target="../media/image85.wmf"/><Relationship Id="rId4" Type="http://schemas.openxmlformats.org/officeDocument/2006/relationships/image" Target="../media/image78.wmf"/><Relationship Id="rId9" Type="http://schemas.openxmlformats.org/officeDocument/2006/relationships/oleObject" Target="../embeddings/oleObject124.bin"/><Relationship Id="rId14" Type="http://schemas.openxmlformats.org/officeDocument/2006/relationships/image" Target="../media/image83.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89.wmf"/><Relationship Id="rId3" Type="http://schemas.openxmlformats.org/officeDocument/2006/relationships/oleObject" Target="../embeddings/oleObject131.bin"/><Relationship Id="rId7" Type="http://schemas.openxmlformats.org/officeDocument/2006/relationships/oleObject" Target="../embeddings/oleObject133.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88.wmf"/><Relationship Id="rId5" Type="http://schemas.openxmlformats.org/officeDocument/2006/relationships/oleObject" Target="../embeddings/oleObject132.bin"/><Relationship Id="rId4" Type="http://schemas.openxmlformats.org/officeDocument/2006/relationships/image" Target="../media/image87.wmf"/></Relationships>
</file>

<file path=ppt/slides/_rels/slide31.xml.rels><?xml version="1.0" encoding="UTF-8" standalone="yes"?>
<Relationships xmlns="http://schemas.openxmlformats.org/package/2006/relationships"><Relationship Id="rId8" Type="http://schemas.openxmlformats.org/officeDocument/2006/relationships/image" Target="../media/image92.wmf"/><Relationship Id="rId13" Type="http://schemas.openxmlformats.org/officeDocument/2006/relationships/oleObject" Target="../embeddings/oleObject139.bin"/><Relationship Id="rId3" Type="http://schemas.openxmlformats.org/officeDocument/2006/relationships/oleObject" Target="../embeddings/oleObject134.bin"/><Relationship Id="rId7" Type="http://schemas.openxmlformats.org/officeDocument/2006/relationships/oleObject" Target="../embeddings/oleObject136.bin"/><Relationship Id="rId12" Type="http://schemas.openxmlformats.org/officeDocument/2006/relationships/image" Target="../media/image94.wmf"/><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91.wmf"/><Relationship Id="rId11" Type="http://schemas.openxmlformats.org/officeDocument/2006/relationships/oleObject" Target="../embeddings/oleObject138.bin"/><Relationship Id="rId5" Type="http://schemas.openxmlformats.org/officeDocument/2006/relationships/oleObject" Target="../embeddings/oleObject135.bin"/><Relationship Id="rId10" Type="http://schemas.openxmlformats.org/officeDocument/2006/relationships/image" Target="../media/image93.wmf"/><Relationship Id="rId4" Type="http://schemas.openxmlformats.org/officeDocument/2006/relationships/image" Target="../media/image90.wmf"/><Relationship Id="rId9" Type="http://schemas.openxmlformats.org/officeDocument/2006/relationships/oleObject" Target="../embeddings/oleObject137.bin"/><Relationship Id="rId14" Type="http://schemas.openxmlformats.org/officeDocument/2006/relationships/image" Target="../media/image95.wmf"/></Relationships>
</file>

<file path=ppt/slides/_rels/slide32.xml.rels><?xml version="1.0" encoding="UTF-8" standalone="yes"?>
<Relationships xmlns="http://schemas.openxmlformats.org/package/2006/relationships"><Relationship Id="rId8" Type="http://schemas.openxmlformats.org/officeDocument/2006/relationships/image" Target="../media/image94.wmf"/><Relationship Id="rId3" Type="http://schemas.openxmlformats.org/officeDocument/2006/relationships/oleObject" Target="../embeddings/oleObject140.bin"/><Relationship Id="rId7" Type="http://schemas.openxmlformats.org/officeDocument/2006/relationships/oleObject" Target="../embeddings/oleObject142.bin"/><Relationship Id="rId12" Type="http://schemas.openxmlformats.org/officeDocument/2006/relationships/image" Target="../media/image97.wmf"/><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93.wmf"/><Relationship Id="rId11" Type="http://schemas.openxmlformats.org/officeDocument/2006/relationships/oleObject" Target="../embeddings/oleObject144.bin"/><Relationship Id="rId5" Type="http://schemas.openxmlformats.org/officeDocument/2006/relationships/oleObject" Target="../embeddings/oleObject141.bin"/><Relationship Id="rId10" Type="http://schemas.openxmlformats.org/officeDocument/2006/relationships/image" Target="../media/image96.wmf"/><Relationship Id="rId4" Type="http://schemas.openxmlformats.org/officeDocument/2006/relationships/image" Target="../media/image92.wmf"/><Relationship Id="rId9" Type="http://schemas.openxmlformats.org/officeDocument/2006/relationships/oleObject" Target="../embeddings/oleObject143.bin"/></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45.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99.wmf"/><Relationship Id="rId5" Type="http://schemas.openxmlformats.org/officeDocument/2006/relationships/oleObject" Target="../embeddings/oleObject146.bin"/><Relationship Id="rId4" Type="http://schemas.openxmlformats.org/officeDocument/2006/relationships/image" Target="../media/image98.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8" Type="http://schemas.openxmlformats.org/officeDocument/2006/relationships/image" Target="../media/image102.wmf"/><Relationship Id="rId13" Type="http://schemas.openxmlformats.org/officeDocument/2006/relationships/oleObject" Target="../embeddings/oleObject152.bin"/><Relationship Id="rId3" Type="http://schemas.openxmlformats.org/officeDocument/2006/relationships/oleObject" Target="../embeddings/oleObject147.bin"/><Relationship Id="rId7" Type="http://schemas.openxmlformats.org/officeDocument/2006/relationships/oleObject" Target="../embeddings/oleObject149.bin"/><Relationship Id="rId12" Type="http://schemas.openxmlformats.org/officeDocument/2006/relationships/image" Target="../media/image4.wmf"/><Relationship Id="rId2" Type="http://schemas.openxmlformats.org/officeDocument/2006/relationships/slideLayout" Target="../slideLayouts/slideLayout2.xml"/><Relationship Id="rId16" Type="http://schemas.openxmlformats.org/officeDocument/2006/relationships/image" Target="../media/image105.wmf"/><Relationship Id="rId1" Type="http://schemas.openxmlformats.org/officeDocument/2006/relationships/vmlDrawing" Target="../drawings/vmlDrawing23.vml"/><Relationship Id="rId6" Type="http://schemas.openxmlformats.org/officeDocument/2006/relationships/image" Target="../media/image101.wmf"/><Relationship Id="rId11" Type="http://schemas.openxmlformats.org/officeDocument/2006/relationships/oleObject" Target="../embeddings/oleObject151.bin"/><Relationship Id="rId5" Type="http://schemas.openxmlformats.org/officeDocument/2006/relationships/oleObject" Target="../embeddings/oleObject148.bin"/><Relationship Id="rId15" Type="http://schemas.openxmlformats.org/officeDocument/2006/relationships/oleObject" Target="../embeddings/oleObject153.bin"/><Relationship Id="rId10" Type="http://schemas.openxmlformats.org/officeDocument/2006/relationships/image" Target="../media/image103.wmf"/><Relationship Id="rId4" Type="http://schemas.openxmlformats.org/officeDocument/2006/relationships/image" Target="../media/image100.wmf"/><Relationship Id="rId9" Type="http://schemas.openxmlformats.org/officeDocument/2006/relationships/oleObject" Target="../embeddings/oleObject150.bin"/><Relationship Id="rId14" Type="http://schemas.openxmlformats.org/officeDocument/2006/relationships/image" Target="../media/image104.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54.bin"/><Relationship Id="rId2" Type="http://schemas.openxmlformats.org/officeDocument/2006/relationships/slideLayout" Target="../slideLayouts/slideLayout7.xml"/><Relationship Id="rId1" Type="http://schemas.openxmlformats.org/officeDocument/2006/relationships/vmlDrawing" Target="../drawings/vmlDrawing24.vml"/><Relationship Id="rId4" Type="http://schemas.openxmlformats.org/officeDocument/2006/relationships/image" Target="../media/image106.wmf"/></Relationships>
</file>

<file path=ppt/slides/_rels/slide37.xml.rels><?xml version="1.0" encoding="UTF-8" standalone="yes"?>
<Relationships xmlns="http://schemas.openxmlformats.org/package/2006/relationships"><Relationship Id="rId8" Type="http://schemas.openxmlformats.org/officeDocument/2006/relationships/image" Target="../media/image109.wmf"/><Relationship Id="rId3" Type="http://schemas.openxmlformats.org/officeDocument/2006/relationships/oleObject" Target="../embeddings/oleObject155.bin"/><Relationship Id="rId7" Type="http://schemas.openxmlformats.org/officeDocument/2006/relationships/oleObject" Target="../embeddings/oleObject157.bin"/><Relationship Id="rId12" Type="http://schemas.openxmlformats.org/officeDocument/2006/relationships/image" Target="../media/image111.wmf"/><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108.wmf"/><Relationship Id="rId11" Type="http://schemas.openxmlformats.org/officeDocument/2006/relationships/oleObject" Target="../embeddings/oleObject159.bin"/><Relationship Id="rId5" Type="http://schemas.openxmlformats.org/officeDocument/2006/relationships/oleObject" Target="../embeddings/oleObject156.bin"/><Relationship Id="rId10" Type="http://schemas.openxmlformats.org/officeDocument/2006/relationships/image" Target="../media/image110.wmf"/><Relationship Id="rId4" Type="http://schemas.openxmlformats.org/officeDocument/2006/relationships/image" Target="../media/image107.wmf"/><Relationship Id="rId9" Type="http://schemas.openxmlformats.org/officeDocument/2006/relationships/oleObject" Target="../embeddings/oleObject158.bin"/></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60.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image" Target="../media/image112.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115.wmf"/><Relationship Id="rId3" Type="http://schemas.openxmlformats.org/officeDocument/2006/relationships/oleObject" Target="../embeddings/oleObject161.bin"/><Relationship Id="rId7" Type="http://schemas.openxmlformats.org/officeDocument/2006/relationships/oleObject" Target="../embeddings/oleObject163.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114.wmf"/><Relationship Id="rId5" Type="http://schemas.openxmlformats.org/officeDocument/2006/relationships/oleObject" Target="../embeddings/oleObject162.bin"/><Relationship Id="rId4" Type="http://schemas.openxmlformats.org/officeDocument/2006/relationships/image" Target="../media/image113.wmf"/></Relationships>
</file>

<file path=ppt/slides/_rels/slide41.xml.rels><?xml version="1.0" encoding="UTF-8" standalone="yes"?>
<Relationships xmlns="http://schemas.openxmlformats.org/package/2006/relationships"><Relationship Id="rId8" Type="http://schemas.openxmlformats.org/officeDocument/2006/relationships/image" Target="../media/image118.wmf"/><Relationship Id="rId13" Type="http://schemas.openxmlformats.org/officeDocument/2006/relationships/image" Target="../media/image120.wmf"/><Relationship Id="rId3" Type="http://schemas.openxmlformats.org/officeDocument/2006/relationships/oleObject" Target="../embeddings/oleObject164.bin"/><Relationship Id="rId7" Type="http://schemas.openxmlformats.org/officeDocument/2006/relationships/oleObject" Target="../embeddings/oleObject166.bin"/><Relationship Id="rId12" Type="http://schemas.openxmlformats.org/officeDocument/2006/relationships/oleObject" Target="../embeddings/oleObject169.bin"/><Relationship Id="rId17" Type="http://schemas.openxmlformats.org/officeDocument/2006/relationships/image" Target="../media/image122.wmf"/><Relationship Id="rId2" Type="http://schemas.openxmlformats.org/officeDocument/2006/relationships/slideLayout" Target="../slideLayouts/slideLayout7.xml"/><Relationship Id="rId16" Type="http://schemas.openxmlformats.org/officeDocument/2006/relationships/oleObject" Target="../embeddings/oleObject171.bin"/><Relationship Id="rId1" Type="http://schemas.openxmlformats.org/officeDocument/2006/relationships/vmlDrawing" Target="../drawings/vmlDrawing28.vml"/><Relationship Id="rId6" Type="http://schemas.openxmlformats.org/officeDocument/2006/relationships/image" Target="../media/image117.wmf"/><Relationship Id="rId11" Type="http://schemas.openxmlformats.org/officeDocument/2006/relationships/image" Target="../media/image119.wmf"/><Relationship Id="rId5" Type="http://schemas.openxmlformats.org/officeDocument/2006/relationships/oleObject" Target="../embeddings/oleObject165.bin"/><Relationship Id="rId15" Type="http://schemas.openxmlformats.org/officeDocument/2006/relationships/image" Target="../media/image121.wmf"/><Relationship Id="rId10" Type="http://schemas.openxmlformats.org/officeDocument/2006/relationships/oleObject" Target="../embeddings/oleObject168.bin"/><Relationship Id="rId4" Type="http://schemas.openxmlformats.org/officeDocument/2006/relationships/image" Target="../media/image116.wmf"/><Relationship Id="rId9" Type="http://schemas.openxmlformats.org/officeDocument/2006/relationships/oleObject" Target="../embeddings/oleObject167.bin"/><Relationship Id="rId14" Type="http://schemas.openxmlformats.org/officeDocument/2006/relationships/oleObject" Target="../embeddings/oleObject170.bin"/></Relationships>
</file>

<file path=ppt/slides/_rels/slide42.xml.rels><?xml version="1.0" encoding="UTF-8" standalone="yes"?>
<Relationships xmlns="http://schemas.openxmlformats.org/package/2006/relationships"><Relationship Id="rId8" Type="http://schemas.openxmlformats.org/officeDocument/2006/relationships/image" Target="../media/image125.wmf"/><Relationship Id="rId3" Type="http://schemas.openxmlformats.org/officeDocument/2006/relationships/oleObject" Target="../embeddings/oleObject172.bin"/><Relationship Id="rId7" Type="http://schemas.openxmlformats.org/officeDocument/2006/relationships/oleObject" Target="../embeddings/oleObject174.bin"/><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124.wmf"/><Relationship Id="rId5" Type="http://schemas.openxmlformats.org/officeDocument/2006/relationships/oleObject" Target="../embeddings/oleObject173.bin"/><Relationship Id="rId4" Type="http://schemas.openxmlformats.org/officeDocument/2006/relationships/image" Target="../media/image123.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75.bin"/><Relationship Id="rId2" Type="http://schemas.openxmlformats.org/officeDocument/2006/relationships/slideLayout" Target="../slideLayouts/slideLayout7.xml"/><Relationship Id="rId1" Type="http://schemas.openxmlformats.org/officeDocument/2006/relationships/vmlDrawing" Target="../drawings/vmlDrawing30.vml"/><Relationship Id="rId4" Type="http://schemas.openxmlformats.org/officeDocument/2006/relationships/image" Target="../media/image126.wmf"/></Relationships>
</file>

<file path=ppt/slides/_rels/slide44.xml.rels><?xml version="1.0" encoding="UTF-8" standalone="yes"?>
<Relationships xmlns="http://schemas.openxmlformats.org/package/2006/relationships"><Relationship Id="rId8" Type="http://schemas.openxmlformats.org/officeDocument/2006/relationships/image" Target="../media/image129.wmf"/><Relationship Id="rId13" Type="http://schemas.openxmlformats.org/officeDocument/2006/relationships/oleObject" Target="../embeddings/oleObject181.bin"/><Relationship Id="rId18" Type="http://schemas.openxmlformats.org/officeDocument/2006/relationships/image" Target="../media/image133.wmf"/><Relationship Id="rId3" Type="http://schemas.openxmlformats.org/officeDocument/2006/relationships/oleObject" Target="../embeddings/oleObject176.bin"/><Relationship Id="rId7" Type="http://schemas.openxmlformats.org/officeDocument/2006/relationships/oleObject" Target="../embeddings/oleObject178.bin"/><Relationship Id="rId12" Type="http://schemas.openxmlformats.org/officeDocument/2006/relationships/image" Target="../media/image131.wmf"/><Relationship Id="rId17" Type="http://schemas.openxmlformats.org/officeDocument/2006/relationships/oleObject" Target="../embeddings/oleObject184.bin"/><Relationship Id="rId2" Type="http://schemas.openxmlformats.org/officeDocument/2006/relationships/slideLayout" Target="../slideLayouts/slideLayout7.xml"/><Relationship Id="rId16" Type="http://schemas.openxmlformats.org/officeDocument/2006/relationships/oleObject" Target="../embeddings/oleObject183.bin"/><Relationship Id="rId1" Type="http://schemas.openxmlformats.org/officeDocument/2006/relationships/vmlDrawing" Target="../drawings/vmlDrawing31.vml"/><Relationship Id="rId6" Type="http://schemas.openxmlformats.org/officeDocument/2006/relationships/image" Target="../media/image128.wmf"/><Relationship Id="rId11" Type="http://schemas.openxmlformats.org/officeDocument/2006/relationships/oleObject" Target="../embeddings/oleObject180.bin"/><Relationship Id="rId5" Type="http://schemas.openxmlformats.org/officeDocument/2006/relationships/oleObject" Target="../embeddings/oleObject177.bin"/><Relationship Id="rId15" Type="http://schemas.openxmlformats.org/officeDocument/2006/relationships/oleObject" Target="../embeddings/oleObject182.bin"/><Relationship Id="rId10" Type="http://schemas.openxmlformats.org/officeDocument/2006/relationships/image" Target="../media/image130.wmf"/><Relationship Id="rId4" Type="http://schemas.openxmlformats.org/officeDocument/2006/relationships/image" Target="../media/image127.wmf"/><Relationship Id="rId9" Type="http://schemas.openxmlformats.org/officeDocument/2006/relationships/oleObject" Target="../embeddings/oleObject179.bin"/><Relationship Id="rId14" Type="http://schemas.openxmlformats.org/officeDocument/2006/relationships/image" Target="../media/image132.wmf"/></Relationships>
</file>

<file path=ppt/slides/_rels/slide45.xml.rels><?xml version="1.0" encoding="UTF-8" standalone="yes"?>
<Relationships xmlns="http://schemas.openxmlformats.org/package/2006/relationships"><Relationship Id="rId8" Type="http://schemas.openxmlformats.org/officeDocument/2006/relationships/image" Target="../media/image136.wmf"/><Relationship Id="rId3" Type="http://schemas.openxmlformats.org/officeDocument/2006/relationships/oleObject" Target="../embeddings/oleObject185.bin"/><Relationship Id="rId7" Type="http://schemas.openxmlformats.org/officeDocument/2006/relationships/oleObject" Target="../embeddings/oleObject187.bin"/><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image" Target="../media/image135.wmf"/><Relationship Id="rId5" Type="http://schemas.openxmlformats.org/officeDocument/2006/relationships/oleObject" Target="../embeddings/oleObject186.bin"/><Relationship Id="rId10" Type="http://schemas.openxmlformats.org/officeDocument/2006/relationships/image" Target="../media/image137.wmf"/><Relationship Id="rId4" Type="http://schemas.openxmlformats.org/officeDocument/2006/relationships/image" Target="../media/image134.wmf"/><Relationship Id="rId9" Type="http://schemas.openxmlformats.org/officeDocument/2006/relationships/oleObject" Target="../embeddings/oleObject188.bin"/></Relationships>
</file>

<file path=ppt/slides/_rels/slide46.xml.rels><?xml version="1.0" encoding="UTF-8" standalone="yes"?>
<Relationships xmlns="http://schemas.openxmlformats.org/package/2006/relationships"><Relationship Id="rId8" Type="http://schemas.openxmlformats.org/officeDocument/2006/relationships/image" Target="../media/image139.wmf"/><Relationship Id="rId3" Type="http://schemas.openxmlformats.org/officeDocument/2006/relationships/oleObject" Target="../embeddings/oleObject189.bin"/><Relationship Id="rId7" Type="http://schemas.openxmlformats.org/officeDocument/2006/relationships/oleObject" Target="../embeddings/oleObject191.bin"/><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image" Target="../media/image138.wmf"/><Relationship Id="rId5" Type="http://schemas.openxmlformats.org/officeDocument/2006/relationships/oleObject" Target="../embeddings/oleObject190.bin"/><Relationship Id="rId4" Type="http://schemas.openxmlformats.org/officeDocument/2006/relationships/image" Target="../media/image107.wmf"/></Relationships>
</file>

<file path=ppt/slides/_rels/slide47.xml.rels><?xml version="1.0" encoding="UTF-8" standalone="yes"?>
<Relationships xmlns="http://schemas.openxmlformats.org/package/2006/relationships"><Relationship Id="rId8" Type="http://schemas.openxmlformats.org/officeDocument/2006/relationships/image" Target="../media/image142.wmf"/><Relationship Id="rId3" Type="http://schemas.openxmlformats.org/officeDocument/2006/relationships/oleObject" Target="../embeddings/oleObject192.bin"/><Relationship Id="rId7" Type="http://schemas.openxmlformats.org/officeDocument/2006/relationships/oleObject" Target="../embeddings/oleObject194.bin"/><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image" Target="../media/image141.wmf"/><Relationship Id="rId5" Type="http://schemas.openxmlformats.org/officeDocument/2006/relationships/oleObject" Target="../embeddings/oleObject193.bin"/><Relationship Id="rId4" Type="http://schemas.openxmlformats.org/officeDocument/2006/relationships/image" Target="../media/image140.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95.bin"/><Relationship Id="rId2" Type="http://schemas.openxmlformats.org/officeDocument/2006/relationships/slideLayout" Target="../slideLayouts/slideLayout7.xml"/><Relationship Id="rId1" Type="http://schemas.openxmlformats.org/officeDocument/2006/relationships/vmlDrawing" Target="../drawings/vmlDrawing35.vml"/><Relationship Id="rId4" Type="http://schemas.openxmlformats.org/officeDocument/2006/relationships/image" Target="../media/image141.wmf"/></Relationships>
</file>

<file path=ppt/slides/_rels/slide49.xml.rels><?xml version="1.0" encoding="UTF-8" standalone="yes"?>
<Relationships xmlns="http://schemas.openxmlformats.org/package/2006/relationships"><Relationship Id="rId2" Type="http://schemas.openxmlformats.org/officeDocument/2006/relationships/image" Target="../media/image14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8" Type="http://schemas.openxmlformats.org/officeDocument/2006/relationships/image" Target="../media/image146.wmf"/><Relationship Id="rId3" Type="http://schemas.openxmlformats.org/officeDocument/2006/relationships/oleObject" Target="../embeddings/oleObject196.bin"/><Relationship Id="rId7" Type="http://schemas.openxmlformats.org/officeDocument/2006/relationships/oleObject" Target="../embeddings/oleObject198.bin"/><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image" Target="../media/image145.wmf"/><Relationship Id="rId5" Type="http://schemas.openxmlformats.org/officeDocument/2006/relationships/oleObject" Target="../embeddings/oleObject197.bin"/><Relationship Id="rId4" Type="http://schemas.openxmlformats.org/officeDocument/2006/relationships/image" Target="../media/image144.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148.jpeg"/><Relationship Id="rId2" Type="http://schemas.openxmlformats.org/officeDocument/2006/relationships/image" Target="../media/image147.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3.wmf"/><Relationship Id="rId13" Type="http://schemas.openxmlformats.org/officeDocument/2006/relationships/oleObject" Target="../embeddings/oleObject7.bin"/><Relationship Id="rId18" Type="http://schemas.openxmlformats.org/officeDocument/2006/relationships/image" Target="../media/image6.wmf"/><Relationship Id="rId26" Type="http://schemas.openxmlformats.org/officeDocument/2006/relationships/oleObject" Target="../embeddings/oleObject16.bin"/><Relationship Id="rId3" Type="http://schemas.openxmlformats.org/officeDocument/2006/relationships/oleObject" Target="../embeddings/oleObject1.bin"/><Relationship Id="rId21" Type="http://schemas.openxmlformats.org/officeDocument/2006/relationships/oleObject" Target="../embeddings/oleObject12.bin"/><Relationship Id="rId7" Type="http://schemas.openxmlformats.org/officeDocument/2006/relationships/oleObject" Target="../embeddings/oleObject3.bin"/><Relationship Id="rId12" Type="http://schemas.openxmlformats.org/officeDocument/2006/relationships/oleObject" Target="../embeddings/oleObject6.bin"/><Relationship Id="rId17" Type="http://schemas.openxmlformats.org/officeDocument/2006/relationships/oleObject" Target="../embeddings/oleObject10.bin"/><Relationship Id="rId25" Type="http://schemas.openxmlformats.org/officeDocument/2006/relationships/oleObject" Target="../embeddings/oleObject15.bin"/><Relationship Id="rId2" Type="http://schemas.openxmlformats.org/officeDocument/2006/relationships/slideLayout" Target="../slideLayouts/slideLayout2.xml"/><Relationship Id="rId16" Type="http://schemas.openxmlformats.org/officeDocument/2006/relationships/image" Target="../media/image5.wmf"/><Relationship Id="rId20" Type="http://schemas.openxmlformats.org/officeDocument/2006/relationships/image" Target="../media/image7.wmf"/><Relationship Id="rId1" Type="http://schemas.openxmlformats.org/officeDocument/2006/relationships/vmlDrawing" Target="../drawings/vmlDrawing1.vml"/><Relationship Id="rId6" Type="http://schemas.openxmlformats.org/officeDocument/2006/relationships/image" Target="../media/image2.wmf"/><Relationship Id="rId11" Type="http://schemas.openxmlformats.org/officeDocument/2006/relationships/oleObject" Target="../embeddings/oleObject5.bin"/><Relationship Id="rId24" Type="http://schemas.openxmlformats.org/officeDocument/2006/relationships/oleObject" Target="../embeddings/oleObject14.bin"/><Relationship Id="rId5" Type="http://schemas.openxmlformats.org/officeDocument/2006/relationships/oleObject" Target="../embeddings/oleObject2.bin"/><Relationship Id="rId15" Type="http://schemas.openxmlformats.org/officeDocument/2006/relationships/oleObject" Target="../embeddings/oleObject9.bin"/><Relationship Id="rId23" Type="http://schemas.openxmlformats.org/officeDocument/2006/relationships/oleObject" Target="../embeddings/oleObject13.bin"/><Relationship Id="rId10" Type="http://schemas.openxmlformats.org/officeDocument/2006/relationships/image" Target="../media/image4.wmf"/><Relationship Id="rId19" Type="http://schemas.openxmlformats.org/officeDocument/2006/relationships/oleObject" Target="../embeddings/oleObject11.bin"/><Relationship Id="rId4" Type="http://schemas.openxmlformats.org/officeDocument/2006/relationships/image" Target="../media/image1.wmf"/><Relationship Id="rId9" Type="http://schemas.openxmlformats.org/officeDocument/2006/relationships/oleObject" Target="../embeddings/oleObject4.bin"/><Relationship Id="rId14" Type="http://schemas.openxmlformats.org/officeDocument/2006/relationships/oleObject" Target="../embeddings/oleObject8.bin"/><Relationship Id="rId22" Type="http://schemas.openxmlformats.org/officeDocument/2006/relationships/image" Target="../media/image8.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ChangeArrowheads="1"/>
          </p:cNvSpPr>
          <p:nvPr/>
        </p:nvSpPr>
        <p:spPr bwMode="auto">
          <a:xfrm>
            <a:off x="1333500" y="1628775"/>
            <a:ext cx="6551613" cy="1627188"/>
          </a:xfrm>
          <a:prstGeom prst="rect">
            <a:avLst/>
          </a:prstGeom>
          <a:noFill/>
          <a:ln>
            <a:noFill/>
          </a:ln>
          <a:extLst>
            <a:ext uri="{909E8E84-426E-40DD-AFC4-6F175D3DCCD1}">
              <a14:hiddenFill xmlns:a14="http://schemas.microsoft.com/office/drawing/2010/main">
                <a:solidFill>
                  <a:srgbClr val="FFFFFF">
                    <a:alpha val="24001"/>
                  </a:srgbClr>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lstStyle/>
          <a:p>
            <a:pPr algn="ctr" eaLnBrk="1" hangingPunct="1"/>
            <a:r>
              <a:rPr kumimoji="0" lang="zh-CN" altLang="en-US" sz="5400" dirty="0" smtClean="0">
                <a:solidFill>
                  <a:schemeClr val="tx2"/>
                </a:solidFill>
                <a:ea typeface="楷体_GB2312" pitchFamily="49" charset="-122"/>
              </a:rPr>
              <a:t>物 理 光 学</a:t>
            </a:r>
            <a:endParaRPr kumimoji="0" lang="zh-CN" altLang="en-US" sz="5400" dirty="0">
              <a:solidFill>
                <a:schemeClr val="tx2"/>
              </a:solidFill>
              <a:ea typeface="楷体_GB2312" pitchFamily="49" charset="-122"/>
            </a:endParaRPr>
          </a:p>
        </p:txBody>
      </p:sp>
      <p:sp>
        <p:nvSpPr>
          <p:cNvPr id="2051" name="Rectangle 3"/>
          <p:cNvSpPr>
            <a:spLocks noChangeArrowheads="1"/>
          </p:cNvSpPr>
          <p:nvPr/>
        </p:nvSpPr>
        <p:spPr bwMode="auto">
          <a:xfrm>
            <a:off x="1485900" y="4725988"/>
            <a:ext cx="6400800"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lnSpc>
                <a:spcPct val="120000"/>
              </a:lnSpc>
              <a:spcBef>
                <a:spcPct val="20000"/>
              </a:spcBef>
            </a:pPr>
            <a:r>
              <a:rPr kumimoji="0" lang="zh-CN" altLang="zh-CN" sz="3600" b="0">
                <a:ea typeface="华文细黑" pitchFamily="2" charset="-122"/>
              </a:rPr>
              <a:t>光的衍射</a:t>
            </a:r>
            <a:endParaRPr kumimoji="0" lang="zh-CN" altLang="en-US" sz="3600" b="0">
              <a:ea typeface="华文细黑" pitchFamily="2" charset="-122"/>
            </a:endParaRPr>
          </a:p>
        </p:txBody>
      </p:sp>
      <p:sp>
        <p:nvSpPr>
          <p:cNvPr id="2052" name="Rectangle 4"/>
          <p:cNvSpPr>
            <a:spLocks noChangeArrowheads="1"/>
          </p:cNvSpPr>
          <p:nvPr/>
        </p:nvSpPr>
        <p:spPr bwMode="auto">
          <a:xfrm>
            <a:off x="3995738" y="3429000"/>
            <a:ext cx="1871662"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r>
              <a:rPr kumimoji="0" lang="en-US" altLang="zh-CN" sz="4400">
                <a:solidFill>
                  <a:schemeClr val="tx2"/>
                </a:solidFill>
                <a:latin typeface="Comic Sans MS" pitchFamily="66" charset="0"/>
              </a:rPr>
              <a:t>(4-1)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0" fill="hold">
                                          <p:stCondLst>
                                            <p:cond delay="0"/>
                                          </p:stCondLst>
                                        </p:cTn>
                                        <p:tgtEl>
                                          <p:spTgt spid="2050"/>
                                        </p:tgtEl>
                                        <p:attrNameLst>
                                          <p:attrName>style.visibility</p:attrName>
                                        </p:attrNameLst>
                                      </p:cBhvr>
                                      <p:to>
                                        <p:strVal val="visible"/>
                                      </p:to>
                                    </p:set>
                                    <p:anim calcmode="lin" valueType="num">
                                      <p:cBhvr>
                                        <p:cTn id="7" dur="1000" fill="hold"/>
                                        <p:tgtEl>
                                          <p:spTgt spid="2050"/>
                                        </p:tgtEl>
                                        <p:attrNameLst>
                                          <p:attrName>ppt_x</p:attrName>
                                        </p:attrNameLst>
                                      </p:cBhvr>
                                      <p:tavLst>
                                        <p:tav tm="0">
                                          <p:val>
                                            <p:strVal val="#ppt_x-.2"/>
                                          </p:val>
                                        </p:tav>
                                        <p:tav tm="100000">
                                          <p:val>
                                            <p:strVal val="#ppt_x"/>
                                          </p:val>
                                        </p:tav>
                                      </p:tavLst>
                                    </p:anim>
                                    <p:anim calcmode="lin" valueType="num">
                                      <p:cBhvr>
                                        <p:cTn id="8" dur="1000" fill="hold"/>
                                        <p:tgtEl>
                                          <p:spTgt spid="2050"/>
                                        </p:tgtEl>
                                        <p:attrNameLst>
                                          <p:attrName>ppt_y</p:attrName>
                                        </p:attrNameLst>
                                      </p:cBhvr>
                                      <p:tavLst>
                                        <p:tav tm="0">
                                          <p:val>
                                            <p:strVal val="#ppt_y"/>
                                          </p:val>
                                        </p:tav>
                                        <p:tav tm="100000">
                                          <p:val>
                                            <p:strVal val="#ppt_y"/>
                                          </p:val>
                                        </p:tav>
                                      </p:tavLst>
                                    </p:anim>
                                    <p:animEffect transition="in" filter="wipe(right)" prLst="gradientSize: 0.1">
                                      <p:cBhvr>
                                        <p:cTn id="9" dur="1000"/>
                                        <p:tgtEl>
                                          <p:spTgt spid="2050"/>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4" presetClass="entr" presetSubtype="0" fill="hold" grpId="0" nodeType="clickEffect">
                                  <p:stCondLst>
                                    <p:cond delay="0"/>
                                  </p:stCondLst>
                                  <p:childTnLst>
                                    <p:set>
                                      <p:cBhvr>
                                        <p:cTn id="13" dur="0" fill="hold">
                                          <p:stCondLst>
                                            <p:cond delay="0"/>
                                          </p:stCondLst>
                                        </p:cTn>
                                        <p:tgtEl>
                                          <p:spTgt spid="2051">
                                            <p:txEl>
                                              <p:pRg st="0" end="0"/>
                                            </p:txEl>
                                          </p:spTgt>
                                        </p:tgtEl>
                                        <p:attrNameLst>
                                          <p:attrName>style.visibility</p:attrName>
                                        </p:attrNameLst>
                                      </p:cBhvr>
                                      <p:to>
                                        <p:strVal val="visible"/>
                                      </p:to>
                                    </p:set>
                                    <p:animEffect transition="in" filter="fade">
                                      <p:cBhvr>
                                        <p:cTn id="14" dur="500"/>
                                        <p:tgtEl>
                                          <p:spTgt spid="2051">
                                            <p:txEl>
                                              <p:pRg st="0" end="0"/>
                                            </p:txEl>
                                          </p:spTgt>
                                        </p:tgtEl>
                                      </p:cBhvr>
                                    </p:animEffect>
                                    <p:anim calcmode="lin" valueType="num">
                                      <p:cBhvr>
                                        <p:cTn id="15" dur="500" fill="hold"/>
                                        <p:tgtEl>
                                          <p:spTgt spid="2051">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2051">
                                            <p:txEl>
                                              <p:pRg st="0" end="0"/>
                                            </p:txEl>
                                          </p:spTgt>
                                        </p:tgtEl>
                                        <p:attrNameLst>
                                          <p:attrName>ppt_y</p:attrName>
                                        </p:attrNameLst>
                                      </p:cBhvr>
                                      <p:tavLst>
                                        <p:tav tm="0">
                                          <p:val>
                                            <p:strVal val="#ppt_y+.05"/>
                                          </p:val>
                                        </p:tav>
                                        <p:tav tm="100000">
                                          <p:val>
                                            <p:strVal val="#ppt_y"/>
                                          </p:val>
                                        </p:tav>
                                      </p:tavLst>
                                    </p:anim>
                                  </p:childTnLst>
                                </p:cTn>
                              </p:par>
                              <p:par>
                                <p:cTn id="17" presetID="29" presetClass="entr" presetSubtype="0" fill="hold" grpId="0" nodeType="withEffect">
                                  <p:stCondLst>
                                    <p:cond delay="0"/>
                                  </p:stCondLst>
                                  <p:childTnLst>
                                    <p:set>
                                      <p:cBhvr>
                                        <p:cTn id="18" dur="0" fill="hold">
                                          <p:stCondLst>
                                            <p:cond delay="0"/>
                                          </p:stCondLst>
                                        </p:cTn>
                                        <p:tgtEl>
                                          <p:spTgt spid="2052"/>
                                        </p:tgtEl>
                                        <p:attrNameLst>
                                          <p:attrName>style.visibility</p:attrName>
                                        </p:attrNameLst>
                                      </p:cBhvr>
                                      <p:to>
                                        <p:strVal val="visible"/>
                                      </p:to>
                                    </p:set>
                                    <p:anim calcmode="lin" valueType="num">
                                      <p:cBhvr>
                                        <p:cTn id="19" dur="1000" fill="hold"/>
                                        <p:tgtEl>
                                          <p:spTgt spid="2052"/>
                                        </p:tgtEl>
                                        <p:attrNameLst>
                                          <p:attrName>ppt_x</p:attrName>
                                        </p:attrNameLst>
                                      </p:cBhvr>
                                      <p:tavLst>
                                        <p:tav tm="0">
                                          <p:val>
                                            <p:strVal val="#ppt_x-.2"/>
                                          </p:val>
                                        </p:tav>
                                        <p:tav tm="100000">
                                          <p:val>
                                            <p:strVal val="#ppt_x"/>
                                          </p:val>
                                        </p:tav>
                                      </p:tavLst>
                                    </p:anim>
                                    <p:anim calcmode="lin" valueType="num">
                                      <p:cBhvr>
                                        <p:cTn id="20" dur="1000" fill="hold"/>
                                        <p:tgtEl>
                                          <p:spTgt spid="2052"/>
                                        </p:tgtEl>
                                        <p:attrNameLst>
                                          <p:attrName>ppt_y</p:attrName>
                                        </p:attrNameLst>
                                      </p:cBhvr>
                                      <p:tavLst>
                                        <p:tav tm="0">
                                          <p:val>
                                            <p:strVal val="#ppt_y"/>
                                          </p:val>
                                        </p:tav>
                                        <p:tav tm="100000">
                                          <p:val>
                                            <p:strVal val="#ppt_y"/>
                                          </p:val>
                                        </p:tav>
                                      </p:tavLst>
                                    </p:anim>
                                    <p:animEffect transition="in" filter="wipe(right)" prLst="gradientSize: 0.1">
                                      <p:cBhvr>
                                        <p:cTn id="21" dur="10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p:bldP spid="2051" grpId="0" build="p"/>
      <p:bldP spid="205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CCECFF"/>
        </a:solidFill>
        <a:effectLst/>
      </p:bgPr>
    </p:bg>
    <p:spTree>
      <p:nvGrpSpPr>
        <p:cNvPr id="1" name=""/>
        <p:cNvGrpSpPr/>
        <p:nvPr/>
      </p:nvGrpSpPr>
      <p:grpSpPr>
        <a:xfrm>
          <a:off x="0" y="0"/>
          <a:ext cx="0" cy="0"/>
          <a:chOff x="0" y="0"/>
          <a:chExt cx="0" cy="0"/>
        </a:xfrm>
      </p:grpSpPr>
      <p:sp>
        <p:nvSpPr>
          <p:cNvPr id="7172" name="Rectangle 4"/>
          <p:cNvSpPr>
            <a:spLocks noGrp="1" noChangeArrowheads="1"/>
          </p:cNvSpPr>
          <p:nvPr>
            <p:ph type="title"/>
          </p:nvPr>
        </p:nvSpPr>
        <p:spPr>
          <a:xfrm>
            <a:off x="1427163" y="-9525"/>
            <a:ext cx="5472112" cy="647700"/>
          </a:xfrm>
        </p:spPr>
        <p:txBody>
          <a:bodyPr/>
          <a:lstStyle/>
          <a:p>
            <a:r>
              <a:rPr lang="zh-CN" altLang="en-US" sz="2800" b="1">
                <a:solidFill>
                  <a:srgbClr val="0000FF"/>
                </a:solidFill>
                <a:latin typeface="宋体" pitchFamily="2" charset="-122"/>
              </a:rPr>
              <a:t>惠更斯</a:t>
            </a:r>
            <a:r>
              <a:rPr lang="en-US" altLang="zh-CN" sz="2800" b="1">
                <a:solidFill>
                  <a:srgbClr val="0000FF"/>
                </a:solidFill>
                <a:latin typeface="宋体" pitchFamily="2" charset="-122"/>
              </a:rPr>
              <a:t>—</a:t>
            </a:r>
            <a:r>
              <a:rPr lang="zh-CN" altLang="en-US" sz="2800" b="1">
                <a:solidFill>
                  <a:srgbClr val="0000FF"/>
                </a:solidFill>
                <a:latin typeface="宋体" pitchFamily="2" charset="-122"/>
              </a:rPr>
              <a:t>菲涅耳原理 </a:t>
            </a:r>
          </a:p>
        </p:txBody>
      </p:sp>
      <p:sp>
        <p:nvSpPr>
          <p:cNvPr id="7173" name="Text Box 5"/>
          <p:cNvSpPr txBox="1">
            <a:spLocks noChangeArrowheads="1"/>
          </p:cNvSpPr>
          <p:nvPr/>
        </p:nvSpPr>
        <p:spPr bwMode="auto">
          <a:xfrm>
            <a:off x="250825" y="644525"/>
            <a:ext cx="3025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zh-CN" altLang="en-US" sz="2400" b="0">
                <a:solidFill>
                  <a:srgbClr val="0000FF"/>
                </a:solidFill>
              </a:rPr>
              <a:t>一、惠更斯原理</a:t>
            </a:r>
          </a:p>
        </p:txBody>
      </p:sp>
      <p:sp>
        <p:nvSpPr>
          <p:cNvPr id="7174" name="Text Box 6"/>
          <p:cNvSpPr txBox="1">
            <a:spLocks noChangeArrowheads="1"/>
          </p:cNvSpPr>
          <p:nvPr/>
        </p:nvSpPr>
        <p:spPr bwMode="auto">
          <a:xfrm>
            <a:off x="477838" y="1196975"/>
            <a:ext cx="15017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sz="2000" b="0"/>
              <a:t>1</a:t>
            </a:r>
            <a:r>
              <a:rPr kumimoji="0" lang="zh-CN" altLang="en-US" sz="2000" b="0"/>
              <a:t>、波面：</a:t>
            </a:r>
          </a:p>
        </p:txBody>
      </p:sp>
      <p:sp>
        <p:nvSpPr>
          <p:cNvPr id="7175" name="Text Box 7"/>
          <p:cNvSpPr txBox="1">
            <a:spLocks noChangeArrowheads="1"/>
          </p:cNvSpPr>
          <p:nvPr/>
        </p:nvSpPr>
        <p:spPr bwMode="auto">
          <a:xfrm>
            <a:off x="1763713" y="1177925"/>
            <a:ext cx="6840537"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zh-CN" altLang="en-US" b="0"/>
              <a:t>波传播过程中，位相相同的空间点所构成的曲面，即等相面，称为</a:t>
            </a:r>
          </a:p>
          <a:p>
            <a:pPr eaLnBrk="1" hangingPunct="1">
              <a:spcBef>
                <a:spcPct val="50000"/>
              </a:spcBef>
            </a:pPr>
            <a:r>
              <a:rPr kumimoji="0" lang="zh-CN" altLang="en-US" b="0"/>
              <a:t>波阵面，简称波面。</a:t>
            </a:r>
          </a:p>
        </p:txBody>
      </p:sp>
      <p:sp>
        <p:nvSpPr>
          <p:cNvPr id="7176" name="Text Box 8"/>
          <p:cNvSpPr txBox="1">
            <a:spLocks noChangeArrowheads="1"/>
          </p:cNvSpPr>
          <p:nvPr/>
        </p:nvSpPr>
        <p:spPr bwMode="auto">
          <a:xfrm>
            <a:off x="1752600" y="1957388"/>
            <a:ext cx="6348413" cy="1192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zh-CN" altLang="en-US" b="0"/>
              <a:t>波面为球面的波动称为球面波，如点光源发出球面波；</a:t>
            </a:r>
          </a:p>
          <a:p>
            <a:pPr eaLnBrk="1" hangingPunct="1">
              <a:spcBef>
                <a:spcPct val="50000"/>
              </a:spcBef>
            </a:pPr>
            <a:r>
              <a:rPr kumimoji="0" lang="zh-CN" altLang="en-US" b="0"/>
              <a:t>波面为平面的波动称为平面波，如平行光束；</a:t>
            </a:r>
          </a:p>
          <a:p>
            <a:pPr eaLnBrk="1" hangingPunct="1">
              <a:spcBef>
                <a:spcPct val="50000"/>
              </a:spcBef>
            </a:pPr>
            <a:r>
              <a:rPr kumimoji="0" lang="zh-CN" altLang="en-US" b="0"/>
              <a:t>波面为柱面的波动称为柱面波，如狭缝光源发出柱面波；</a:t>
            </a:r>
          </a:p>
        </p:txBody>
      </p:sp>
      <p:sp>
        <p:nvSpPr>
          <p:cNvPr id="7177" name="Text Box 9"/>
          <p:cNvSpPr txBox="1">
            <a:spLocks noChangeArrowheads="1"/>
          </p:cNvSpPr>
          <p:nvPr/>
        </p:nvSpPr>
        <p:spPr bwMode="auto">
          <a:xfrm>
            <a:off x="1835150" y="3205163"/>
            <a:ext cx="56880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zh-CN" altLang="en-US" b="0">
                <a:solidFill>
                  <a:srgbClr val="0000FF"/>
                </a:solidFill>
              </a:rPr>
              <a:t>一般情况下，波面与传播方向垂直。</a:t>
            </a:r>
          </a:p>
        </p:txBody>
      </p:sp>
      <p:sp>
        <p:nvSpPr>
          <p:cNvPr id="7178" name="Text Box 10"/>
          <p:cNvSpPr txBox="1">
            <a:spLocks noChangeArrowheads="1"/>
          </p:cNvSpPr>
          <p:nvPr/>
        </p:nvSpPr>
        <p:spPr bwMode="auto">
          <a:xfrm>
            <a:off x="474663" y="3605213"/>
            <a:ext cx="2441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sz="2000" b="0"/>
              <a:t>2</a:t>
            </a:r>
            <a:r>
              <a:rPr kumimoji="0" lang="zh-CN" altLang="en-US" sz="2000" b="0"/>
              <a:t>、</a:t>
            </a:r>
            <a:r>
              <a:rPr kumimoji="0" lang="zh-CN" altLang="en-US" sz="2000" b="0">
                <a:solidFill>
                  <a:schemeClr val="tx2"/>
                </a:solidFill>
              </a:rPr>
              <a:t>惠更斯原理</a:t>
            </a:r>
          </a:p>
        </p:txBody>
      </p:sp>
      <p:sp>
        <p:nvSpPr>
          <p:cNvPr id="7179" name="Text Box 11"/>
          <p:cNvSpPr txBox="1">
            <a:spLocks noChangeArrowheads="1"/>
          </p:cNvSpPr>
          <p:nvPr/>
        </p:nvSpPr>
        <p:spPr bwMode="auto">
          <a:xfrm>
            <a:off x="836613" y="4092575"/>
            <a:ext cx="7551737"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sz="2000" b="0"/>
              <a:t>[</a:t>
            </a:r>
            <a:r>
              <a:rPr kumimoji="0" lang="zh-CN" altLang="en-US" sz="2000" b="0"/>
              <a:t>表述</a:t>
            </a:r>
            <a:r>
              <a:rPr kumimoji="0" lang="en-US" altLang="zh-CN" sz="2000" b="0"/>
              <a:t>]</a:t>
            </a:r>
            <a:r>
              <a:rPr kumimoji="0" lang="zh-CN" altLang="en-US" sz="2000" b="0"/>
              <a:t>：任何时刻，波面上的每一个点都可作为新的次波源而发出</a:t>
            </a:r>
          </a:p>
          <a:p>
            <a:pPr eaLnBrk="1" hangingPunct="1">
              <a:spcBef>
                <a:spcPct val="50000"/>
              </a:spcBef>
            </a:pPr>
            <a:r>
              <a:rPr kumimoji="0" lang="zh-CN" altLang="en-US" sz="2000" b="0"/>
              <a:t>球面次波，在以后的任一时刻，所有次波波面的包络就形成整个波</a:t>
            </a:r>
          </a:p>
          <a:p>
            <a:pPr eaLnBrk="1" hangingPunct="1">
              <a:spcBef>
                <a:spcPct val="50000"/>
              </a:spcBef>
            </a:pPr>
            <a:r>
              <a:rPr kumimoji="0" lang="zh-CN" altLang="en-US" sz="2000" b="0"/>
              <a:t>动在该时刻的新波面。</a:t>
            </a:r>
          </a:p>
        </p:txBody>
      </p:sp>
      <p:sp>
        <p:nvSpPr>
          <p:cNvPr id="7180" name="Text Box 12"/>
          <p:cNvSpPr txBox="1">
            <a:spLocks noChangeArrowheads="1"/>
          </p:cNvSpPr>
          <p:nvPr/>
        </p:nvSpPr>
        <p:spPr bwMode="auto">
          <a:xfrm>
            <a:off x="900113" y="5557838"/>
            <a:ext cx="5759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b="0"/>
              <a:t>[</a:t>
            </a:r>
            <a:r>
              <a:rPr kumimoji="0" lang="zh-CN" altLang="en-US" b="0"/>
              <a:t>说明</a:t>
            </a:r>
            <a:r>
              <a:rPr kumimoji="0" lang="en-US" altLang="zh-CN" b="0"/>
              <a:t>]</a:t>
            </a:r>
            <a:r>
              <a:rPr kumimoji="0" lang="zh-CN" altLang="en-US" b="0"/>
              <a:t>：①、亦称为次波假设；</a:t>
            </a:r>
          </a:p>
        </p:txBody>
      </p:sp>
      <p:sp>
        <p:nvSpPr>
          <p:cNvPr id="7181" name="Text Box 13"/>
          <p:cNvSpPr txBox="1">
            <a:spLocks noChangeArrowheads="1"/>
          </p:cNvSpPr>
          <p:nvPr/>
        </p:nvSpPr>
        <p:spPr bwMode="auto">
          <a:xfrm>
            <a:off x="833438" y="6092825"/>
            <a:ext cx="80597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b="0"/>
              <a:t>② </a:t>
            </a:r>
            <a:r>
              <a:rPr kumimoji="0" lang="zh-CN" altLang="en-US" b="0"/>
              <a:t>、若某时刻波面已知，可由此原理求出以后任一时刻的新波面。如下页图。</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330" name="Group 114"/>
          <p:cNvGrpSpPr>
            <a:grpSpLocks/>
          </p:cNvGrpSpPr>
          <p:nvPr/>
        </p:nvGrpSpPr>
        <p:grpSpPr bwMode="auto">
          <a:xfrm>
            <a:off x="4205288" y="782638"/>
            <a:ext cx="3763962" cy="3821112"/>
            <a:chOff x="3152" y="1752"/>
            <a:chExt cx="2371" cy="2407"/>
          </a:xfrm>
        </p:grpSpPr>
        <p:grpSp>
          <p:nvGrpSpPr>
            <p:cNvPr id="9320" name="Group 104"/>
            <p:cNvGrpSpPr>
              <a:grpSpLocks/>
            </p:cNvGrpSpPr>
            <p:nvPr/>
          </p:nvGrpSpPr>
          <p:grpSpPr bwMode="auto">
            <a:xfrm>
              <a:off x="3152" y="1842"/>
              <a:ext cx="2371" cy="2317"/>
              <a:chOff x="1383" y="391"/>
              <a:chExt cx="2674" cy="2631"/>
            </a:xfrm>
          </p:grpSpPr>
          <p:sp>
            <p:nvSpPr>
              <p:cNvPr id="9321" name="Oval 105"/>
              <p:cNvSpPr>
                <a:spLocks noChangeArrowheads="1"/>
              </p:cNvSpPr>
              <p:nvPr/>
            </p:nvSpPr>
            <p:spPr bwMode="auto">
              <a:xfrm>
                <a:off x="1383" y="391"/>
                <a:ext cx="2674" cy="257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2" name="Rectangle 106"/>
              <p:cNvSpPr>
                <a:spLocks noChangeArrowheads="1"/>
              </p:cNvSpPr>
              <p:nvPr/>
            </p:nvSpPr>
            <p:spPr bwMode="auto">
              <a:xfrm>
                <a:off x="1383" y="391"/>
                <a:ext cx="1361" cy="263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316" name="Text Box 100"/>
            <p:cNvSpPr txBox="1">
              <a:spLocks noChangeArrowheads="1"/>
            </p:cNvSpPr>
            <p:nvPr/>
          </p:nvSpPr>
          <p:spPr bwMode="auto">
            <a:xfrm>
              <a:off x="3651" y="1752"/>
              <a:ext cx="52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b="0"/>
                <a:t>t=τ</a:t>
              </a:r>
            </a:p>
          </p:txBody>
        </p:sp>
      </p:grpSp>
      <p:grpSp>
        <p:nvGrpSpPr>
          <p:cNvPr id="9328" name="Group 112"/>
          <p:cNvGrpSpPr>
            <a:grpSpLocks/>
          </p:cNvGrpSpPr>
          <p:nvPr/>
        </p:nvGrpSpPr>
        <p:grpSpPr bwMode="auto">
          <a:xfrm>
            <a:off x="6107113" y="1038225"/>
            <a:ext cx="1789112" cy="3341688"/>
            <a:chOff x="3223" y="137"/>
            <a:chExt cx="1127" cy="2105"/>
          </a:xfrm>
        </p:grpSpPr>
        <p:grpSp>
          <p:nvGrpSpPr>
            <p:cNvPr id="9305" name="Group 89"/>
            <p:cNvGrpSpPr>
              <a:grpSpLocks/>
            </p:cNvGrpSpPr>
            <p:nvPr/>
          </p:nvGrpSpPr>
          <p:grpSpPr bwMode="auto">
            <a:xfrm rot="-17873665">
              <a:off x="3226" y="1660"/>
              <a:ext cx="640" cy="523"/>
              <a:chOff x="2699" y="2387"/>
              <a:chExt cx="726" cy="590"/>
            </a:xfrm>
          </p:grpSpPr>
          <p:sp>
            <p:nvSpPr>
              <p:cNvPr id="9306" name="Oval 90"/>
              <p:cNvSpPr>
                <a:spLocks noChangeArrowheads="1"/>
              </p:cNvSpPr>
              <p:nvPr/>
            </p:nvSpPr>
            <p:spPr bwMode="auto">
              <a:xfrm>
                <a:off x="2835" y="2432"/>
                <a:ext cx="590" cy="544"/>
              </a:xfrm>
              <a:prstGeom prst="ellipse">
                <a:avLst/>
              </a:prstGeom>
              <a:noFill/>
              <a:ln w="9525">
                <a:solidFill>
                  <a:srgbClr val="0000FF"/>
                </a:solidFill>
                <a:prstDash val="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07" name="Rectangle 91"/>
              <p:cNvSpPr>
                <a:spLocks noChangeArrowheads="1"/>
              </p:cNvSpPr>
              <p:nvPr/>
            </p:nvSpPr>
            <p:spPr bwMode="auto">
              <a:xfrm>
                <a:off x="2699" y="2387"/>
                <a:ext cx="408" cy="590"/>
              </a:xfrm>
              <a:prstGeom prst="rect">
                <a:avLst/>
              </a:prstGeom>
              <a:solidFill>
                <a:schemeClr val="bg1"/>
              </a:solidFill>
              <a:ln>
                <a:noFill/>
              </a:ln>
              <a:effectLst/>
              <a:extLst>
                <a:ext uri="{91240B29-F687-4F45-9708-019B960494DF}">
                  <a14:hiddenLine xmlns:a14="http://schemas.microsoft.com/office/drawing/2010/main" w="9525">
                    <a:solidFill>
                      <a:srgbClr val="0000FF"/>
                    </a:solidFill>
                    <a:prstDash val="dash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308" name="Group 92"/>
            <p:cNvGrpSpPr>
              <a:grpSpLocks/>
            </p:cNvGrpSpPr>
            <p:nvPr/>
          </p:nvGrpSpPr>
          <p:grpSpPr bwMode="auto">
            <a:xfrm>
              <a:off x="3706" y="943"/>
              <a:ext cx="644" cy="519"/>
              <a:chOff x="2699" y="2387"/>
              <a:chExt cx="726" cy="590"/>
            </a:xfrm>
          </p:grpSpPr>
          <p:sp>
            <p:nvSpPr>
              <p:cNvPr id="9309" name="Oval 93"/>
              <p:cNvSpPr>
                <a:spLocks noChangeArrowheads="1"/>
              </p:cNvSpPr>
              <p:nvPr/>
            </p:nvSpPr>
            <p:spPr bwMode="auto">
              <a:xfrm>
                <a:off x="2835" y="2432"/>
                <a:ext cx="590" cy="544"/>
              </a:xfrm>
              <a:prstGeom prst="ellipse">
                <a:avLst/>
              </a:prstGeom>
              <a:noFill/>
              <a:ln w="9525">
                <a:solidFill>
                  <a:srgbClr val="0000FF"/>
                </a:solidFill>
                <a:prstDash val="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10" name="Rectangle 94"/>
              <p:cNvSpPr>
                <a:spLocks noChangeArrowheads="1"/>
              </p:cNvSpPr>
              <p:nvPr/>
            </p:nvSpPr>
            <p:spPr bwMode="auto">
              <a:xfrm>
                <a:off x="2699" y="2387"/>
                <a:ext cx="408" cy="590"/>
              </a:xfrm>
              <a:prstGeom prst="rect">
                <a:avLst/>
              </a:prstGeom>
              <a:solidFill>
                <a:schemeClr val="bg1"/>
              </a:solidFill>
              <a:ln>
                <a:noFill/>
              </a:ln>
              <a:effectLst/>
              <a:extLst>
                <a:ext uri="{91240B29-F687-4F45-9708-019B960494DF}">
                  <a14:hiddenLine xmlns:a14="http://schemas.microsoft.com/office/drawing/2010/main" w="9525">
                    <a:solidFill>
                      <a:srgbClr val="0000FF"/>
                    </a:solidFill>
                    <a:prstDash val="dash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93" name="Group 77"/>
            <p:cNvGrpSpPr>
              <a:grpSpLocks/>
            </p:cNvGrpSpPr>
            <p:nvPr/>
          </p:nvGrpSpPr>
          <p:grpSpPr bwMode="auto">
            <a:xfrm rot="-2221772">
              <a:off x="3550" y="481"/>
              <a:ext cx="644" cy="520"/>
              <a:chOff x="2699" y="2387"/>
              <a:chExt cx="726" cy="590"/>
            </a:xfrm>
          </p:grpSpPr>
          <p:sp>
            <p:nvSpPr>
              <p:cNvPr id="9294" name="Oval 78"/>
              <p:cNvSpPr>
                <a:spLocks noChangeArrowheads="1"/>
              </p:cNvSpPr>
              <p:nvPr/>
            </p:nvSpPr>
            <p:spPr bwMode="auto">
              <a:xfrm>
                <a:off x="2835" y="2432"/>
                <a:ext cx="590" cy="544"/>
              </a:xfrm>
              <a:prstGeom prst="ellipse">
                <a:avLst/>
              </a:prstGeom>
              <a:noFill/>
              <a:ln w="9525">
                <a:solidFill>
                  <a:srgbClr val="0000FF"/>
                </a:solidFill>
                <a:prstDash val="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95" name="Rectangle 79"/>
              <p:cNvSpPr>
                <a:spLocks noChangeArrowheads="1"/>
              </p:cNvSpPr>
              <p:nvPr/>
            </p:nvSpPr>
            <p:spPr bwMode="auto">
              <a:xfrm>
                <a:off x="2699" y="2387"/>
                <a:ext cx="408" cy="590"/>
              </a:xfrm>
              <a:prstGeom prst="rect">
                <a:avLst/>
              </a:prstGeom>
              <a:solidFill>
                <a:schemeClr val="bg1"/>
              </a:solidFill>
              <a:ln>
                <a:noFill/>
              </a:ln>
              <a:effectLst/>
              <a:extLst>
                <a:ext uri="{91240B29-F687-4F45-9708-019B960494DF}">
                  <a14:hiddenLine xmlns:a14="http://schemas.microsoft.com/office/drawing/2010/main" w="9525">
                    <a:solidFill>
                      <a:srgbClr val="0000FF"/>
                    </a:solidFill>
                    <a:prstDash val="dash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89" name="Group 73"/>
            <p:cNvGrpSpPr>
              <a:grpSpLocks/>
            </p:cNvGrpSpPr>
            <p:nvPr/>
          </p:nvGrpSpPr>
          <p:grpSpPr bwMode="auto">
            <a:xfrm rot="-3970765">
              <a:off x="3165" y="195"/>
              <a:ext cx="640" cy="523"/>
              <a:chOff x="2699" y="2387"/>
              <a:chExt cx="726" cy="590"/>
            </a:xfrm>
          </p:grpSpPr>
          <p:sp>
            <p:nvSpPr>
              <p:cNvPr id="9290" name="Oval 74"/>
              <p:cNvSpPr>
                <a:spLocks noChangeArrowheads="1"/>
              </p:cNvSpPr>
              <p:nvPr/>
            </p:nvSpPr>
            <p:spPr bwMode="auto">
              <a:xfrm>
                <a:off x="2835" y="2432"/>
                <a:ext cx="590" cy="544"/>
              </a:xfrm>
              <a:prstGeom prst="ellipse">
                <a:avLst/>
              </a:prstGeom>
              <a:noFill/>
              <a:ln w="9525">
                <a:solidFill>
                  <a:srgbClr val="0000FF"/>
                </a:solidFill>
                <a:prstDash val="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91" name="Rectangle 75"/>
              <p:cNvSpPr>
                <a:spLocks noChangeArrowheads="1"/>
              </p:cNvSpPr>
              <p:nvPr/>
            </p:nvSpPr>
            <p:spPr bwMode="auto">
              <a:xfrm>
                <a:off x="2699" y="2387"/>
                <a:ext cx="408" cy="590"/>
              </a:xfrm>
              <a:prstGeom prst="rect">
                <a:avLst/>
              </a:prstGeom>
              <a:solidFill>
                <a:schemeClr val="bg1"/>
              </a:solidFill>
              <a:ln>
                <a:noFill/>
              </a:ln>
              <a:effectLst/>
              <a:extLst>
                <a:ext uri="{91240B29-F687-4F45-9708-019B960494DF}">
                  <a14:hiddenLine xmlns:a14="http://schemas.microsoft.com/office/drawing/2010/main" w="9525">
                    <a:solidFill>
                      <a:srgbClr val="0000FF"/>
                    </a:solidFill>
                    <a:prstDash val="dash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83" name="Group 67"/>
            <p:cNvGrpSpPr>
              <a:grpSpLocks/>
            </p:cNvGrpSpPr>
            <p:nvPr/>
          </p:nvGrpSpPr>
          <p:grpSpPr bwMode="auto">
            <a:xfrm rot="1926679">
              <a:off x="3588" y="1372"/>
              <a:ext cx="644" cy="519"/>
              <a:chOff x="2699" y="2387"/>
              <a:chExt cx="726" cy="590"/>
            </a:xfrm>
          </p:grpSpPr>
          <p:sp>
            <p:nvSpPr>
              <p:cNvPr id="9284" name="Oval 68"/>
              <p:cNvSpPr>
                <a:spLocks noChangeArrowheads="1"/>
              </p:cNvSpPr>
              <p:nvPr/>
            </p:nvSpPr>
            <p:spPr bwMode="auto">
              <a:xfrm>
                <a:off x="2835" y="2432"/>
                <a:ext cx="590" cy="544"/>
              </a:xfrm>
              <a:prstGeom prst="ellipse">
                <a:avLst/>
              </a:prstGeom>
              <a:noFill/>
              <a:ln w="9525">
                <a:solidFill>
                  <a:srgbClr val="0000FF"/>
                </a:solidFill>
                <a:prstDash val="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5" name="Rectangle 69"/>
              <p:cNvSpPr>
                <a:spLocks noChangeArrowheads="1"/>
              </p:cNvSpPr>
              <p:nvPr/>
            </p:nvSpPr>
            <p:spPr bwMode="auto">
              <a:xfrm>
                <a:off x="2699" y="2387"/>
                <a:ext cx="408" cy="590"/>
              </a:xfrm>
              <a:prstGeom prst="rect">
                <a:avLst/>
              </a:prstGeom>
              <a:solidFill>
                <a:schemeClr val="bg1"/>
              </a:solidFill>
              <a:ln>
                <a:noFill/>
              </a:ln>
              <a:effectLst/>
              <a:extLst>
                <a:ext uri="{91240B29-F687-4F45-9708-019B960494DF}">
                  <a14:hiddenLine xmlns:a14="http://schemas.microsoft.com/office/drawing/2010/main" w="9525">
                    <a:solidFill>
                      <a:srgbClr val="0000FF"/>
                    </a:solidFill>
                    <a:prstDash val="dash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323" name="Line 107"/>
            <p:cNvSpPr>
              <a:spLocks noChangeShapeType="1"/>
            </p:cNvSpPr>
            <p:nvPr/>
          </p:nvSpPr>
          <p:spPr bwMode="auto">
            <a:xfrm flipV="1">
              <a:off x="3526" y="164"/>
              <a:ext cx="121" cy="23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26" name="Text Box 110"/>
            <p:cNvSpPr txBox="1">
              <a:spLocks noChangeArrowheads="1"/>
            </p:cNvSpPr>
            <p:nvPr/>
          </p:nvSpPr>
          <p:spPr bwMode="auto">
            <a:xfrm>
              <a:off x="3336" y="185"/>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b="0"/>
                <a:t>cτ</a:t>
              </a:r>
            </a:p>
          </p:txBody>
        </p:sp>
      </p:grpSp>
      <p:grpSp>
        <p:nvGrpSpPr>
          <p:cNvPr id="9335" name="Group 119"/>
          <p:cNvGrpSpPr>
            <a:grpSpLocks/>
          </p:cNvGrpSpPr>
          <p:nvPr/>
        </p:nvGrpSpPr>
        <p:grpSpPr bwMode="auto">
          <a:xfrm>
            <a:off x="1687513" y="765175"/>
            <a:ext cx="935037" cy="3819525"/>
            <a:chOff x="1933" y="288"/>
            <a:chExt cx="589" cy="2406"/>
          </a:xfrm>
        </p:grpSpPr>
        <p:sp>
          <p:nvSpPr>
            <p:cNvPr id="9279" name="Line 63"/>
            <p:cNvSpPr>
              <a:spLocks noChangeShapeType="1"/>
            </p:cNvSpPr>
            <p:nvPr/>
          </p:nvSpPr>
          <p:spPr bwMode="auto">
            <a:xfrm>
              <a:off x="2064" y="527"/>
              <a:ext cx="14" cy="21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14" name="Text Box 98"/>
            <p:cNvSpPr txBox="1">
              <a:spLocks noChangeArrowheads="1"/>
            </p:cNvSpPr>
            <p:nvPr/>
          </p:nvSpPr>
          <p:spPr bwMode="auto">
            <a:xfrm>
              <a:off x="1933" y="288"/>
              <a:ext cx="58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b="0"/>
                <a:t>t=τ</a:t>
              </a:r>
            </a:p>
          </p:txBody>
        </p:sp>
      </p:grpSp>
      <p:grpSp>
        <p:nvGrpSpPr>
          <p:cNvPr id="9333" name="Group 117"/>
          <p:cNvGrpSpPr>
            <a:grpSpLocks/>
          </p:cNvGrpSpPr>
          <p:nvPr/>
        </p:nvGrpSpPr>
        <p:grpSpPr bwMode="auto">
          <a:xfrm>
            <a:off x="717550" y="1446213"/>
            <a:ext cx="1228725" cy="2905125"/>
            <a:chOff x="340" y="597"/>
            <a:chExt cx="774" cy="1830"/>
          </a:xfrm>
        </p:grpSpPr>
        <p:grpSp>
          <p:nvGrpSpPr>
            <p:cNvPr id="9287" name="Group 71"/>
            <p:cNvGrpSpPr>
              <a:grpSpLocks/>
            </p:cNvGrpSpPr>
            <p:nvPr/>
          </p:nvGrpSpPr>
          <p:grpSpPr bwMode="auto">
            <a:xfrm>
              <a:off x="340" y="597"/>
              <a:ext cx="731" cy="1830"/>
              <a:chOff x="2793" y="744"/>
              <a:chExt cx="731" cy="1830"/>
            </a:xfrm>
          </p:grpSpPr>
          <p:grpSp>
            <p:nvGrpSpPr>
              <p:cNvPr id="9276" name="Group 60"/>
              <p:cNvGrpSpPr>
                <a:grpSpLocks/>
              </p:cNvGrpSpPr>
              <p:nvPr/>
            </p:nvGrpSpPr>
            <p:grpSpPr bwMode="auto">
              <a:xfrm>
                <a:off x="2793" y="1984"/>
                <a:ext cx="726" cy="590"/>
                <a:chOff x="2699" y="2387"/>
                <a:chExt cx="726" cy="590"/>
              </a:xfrm>
            </p:grpSpPr>
            <p:sp>
              <p:nvSpPr>
                <p:cNvPr id="9277" name="Oval 61"/>
                <p:cNvSpPr>
                  <a:spLocks noChangeArrowheads="1"/>
                </p:cNvSpPr>
                <p:nvPr/>
              </p:nvSpPr>
              <p:spPr bwMode="auto">
                <a:xfrm>
                  <a:off x="2835" y="2432"/>
                  <a:ext cx="590" cy="544"/>
                </a:xfrm>
                <a:prstGeom prst="ellipse">
                  <a:avLst/>
                </a:prstGeom>
                <a:noFill/>
                <a:ln w="9525">
                  <a:solidFill>
                    <a:srgbClr val="0000FF"/>
                  </a:solidFill>
                  <a:prstDash val="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8" name="Rectangle 62"/>
                <p:cNvSpPr>
                  <a:spLocks noChangeArrowheads="1"/>
                </p:cNvSpPr>
                <p:nvPr/>
              </p:nvSpPr>
              <p:spPr bwMode="auto">
                <a:xfrm>
                  <a:off x="2699" y="2387"/>
                  <a:ext cx="408" cy="590"/>
                </a:xfrm>
                <a:prstGeom prst="rect">
                  <a:avLst/>
                </a:prstGeom>
                <a:solidFill>
                  <a:schemeClr val="bg1"/>
                </a:solidFill>
                <a:ln>
                  <a:noFill/>
                </a:ln>
                <a:effectLst/>
                <a:extLst>
                  <a:ext uri="{91240B29-F687-4F45-9708-019B960494DF}">
                    <a14:hiddenLine xmlns:a14="http://schemas.microsoft.com/office/drawing/2010/main" w="9525">
                      <a:solidFill>
                        <a:srgbClr val="0000FF"/>
                      </a:solidFill>
                      <a:prstDash val="dash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70" name="Group 54"/>
              <p:cNvGrpSpPr>
                <a:grpSpLocks/>
              </p:cNvGrpSpPr>
              <p:nvPr/>
            </p:nvGrpSpPr>
            <p:grpSpPr bwMode="auto">
              <a:xfrm>
                <a:off x="2798" y="1678"/>
                <a:ext cx="726" cy="590"/>
                <a:chOff x="2699" y="2387"/>
                <a:chExt cx="726" cy="590"/>
              </a:xfrm>
            </p:grpSpPr>
            <p:sp>
              <p:nvSpPr>
                <p:cNvPr id="9271" name="Oval 55"/>
                <p:cNvSpPr>
                  <a:spLocks noChangeArrowheads="1"/>
                </p:cNvSpPr>
                <p:nvPr/>
              </p:nvSpPr>
              <p:spPr bwMode="auto">
                <a:xfrm>
                  <a:off x="2835" y="2432"/>
                  <a:ext cx="590" cy="544"/>
                </a:xfrm>
                <a:prstGeom prst="ellipse">
                  <a:avLst/>
                </a:prstGeom>
                <a:noFill/>
                <a:ln w="9525">
                  <a:solidFill>
                    <a:srgbClr val="0000FF"/>
                  </a:solidFill>
                  <a:prstDash val="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2" name="Rectangle 56"/>
                <p:cNvSpPr>
                  <a:spLocks noChangeArrowheads="1"/>
                </p:cNvSpPr>
                <p:nvPr/>
              </p:nvSpPr>
              <p:spPr bwMode="auto">
                <a:xfrm>
                  <a:off x="2699" y="2387"/>
                  <a:ext cx="408" cy="590"/>
                </a:xfrm>
                <a:prstGeom prst="rect">
                  <a:avLst/>
                </a:prstGeom>
                <a:solidFill>
                  <a:schemeClr val="bg1"/>
                </a:solidFill>
                <a:ln>
                  <a:noFill/>
                </a:ln>
                <a:effectLst/>
                <a:extLst>
                  <a:ext uri="{91240B29-F687-4F45-9708-019B960494DF}">
                    <a14:hiddenLine xmlns:a14="http://schemas.microsoft.com/office/drawing/2010/main" w="9525">
                      <a:solidFill>
                        <a:srgbClr val="0000FF"/>
                      </a:solidFill>
                      <a:prstDash val="dash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73" name="Group 57"/>
              <p:cNvGrpSpPr>
                <a:grpSpLocks/>
              </p:cNvGrpSpPr>
              <p:nvPr/>
            </p:nvGrpSpPr>
            <p:grpSpPr bwMode="auto">
              <a:xfrm>
                <a:off x="2798" y="1331"/>
                <a:ext cx="726" cy="590"/>
                <a:chOff x="2699" y="2387"/>
                <a:chExt cx="726" cy="590"/>
              </a:xfrm>
            </p:grpSpPr>
            <p:sp>
              <p:nvSpPr>
                <p:cNvPr id="9274" name="Oval 58"/>
                <p:cNvSpPr>
                  <a:spLocks noChangeArrowheads="1"/>
                </p:cNvSpPr>
                <p:nvPr/>
              </p:nvSpPr>
              <p:spPr bwMode="auto">
                <a:xfrm>
                  <a:off x="2835" y="2432"/>
                  <a:ext cx="590" cy="544"/>
                </a:xfrm>
                <a:prstGeom prst="ellipse">
                  <a:avLst/>
                </a:prstGeom>
                <a:noFill/>
                <a:ln w="9525">
                  <a:solidFill>
                    <a:srgbClr val="0000FF"/>
                  </a:solidFill>
                  <a:prstDash val="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5" name="Rectangle 59"/>
                <p:cNvSpPr>
                  <a:spLocks noChangeArrowheads="1"/>
                </p:cNvSpPr>
                <p:nvPr/>
              </p:nvSpPr>
              <p:spPr bwMode="auto">
                <a:xfrm>
                  <a:off x="2699" y="2387"/>
                  <a:ext cx="408" cy="590"/>
                </a:xfrm>
                <a:prstGeom prst="rect">
                  <a:avLst/>
                </a:prstGeom>
                <a:solidFill>
                  <a:schemeClr val="bg1"/>
                </a:solidFill>
                <a:ln>
                  <a:noFill/>
                </a:ln>
                <a:effectLst/>
                <a:extLst>
                  <a:ext uri="{91240B29-F687-4F45-9708-019B960494DF}">
                    <a14:hiddenLine xmlns:a14="http://schemas.microsoft.com/office/drawing/2010/main" w="9525">
                      <a:solidFill>
                        <a:srgbClr val="0000FF"/>
                      </a:solidFill>
                      <a:prstDash val="dash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67" name="Group 51"/>
              <p:cNvGrpSpPr>
                <a:grpSpLocks/>
              </p:cNvGrpSpPr>
              <p:nvPr/>
            </p:nvGrpSpPr>
            <p:grpSpPr bwMode="auto">
              <a:xfrm>
                <a:off x="2795" y="1053"/>
                <a:ext cx="726" cy="590"/>
                <a:chOff x="2699" y="2387"/>
                <a:chExt cx="726" cy="590"/>
              </a:xfrm>
            </p:grpSpPr>
            <p:sp>
              <p:nvSpPr>
                <p:cNvPr id="9268" name="Oval 52"/>
                <p:cNvSpPr>
                  <a:spLocks noChangeArrowheads="1"/>
                </p:cNvSpPr>
                <p:nvPr/>
              </p:nvSpPr>
              <p:spPr bwMode="auto">
                <a:xfrm>
                  <a:off x="2835" y="2432"/>
                  <a:ext cx="590" cy="544"/>
                </a:xfrm>
                <a:prstGeom prst="ellipse">
                  <a:avLst/>
                </a:prstGeom>
                <a:noFill/>
                <a:ln w="9525">
                  <a:solidFill>
                    <a:srgbClr val="0000FF"/>
                  </a:solidFill>
                  <a:prstDash val="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9" name="Rectangle 53"/>
                <p:cNvSpPr>
                  <a:spLocks noChangeArrowheads="1"/>
                </p:cNvSpPr>
                <p:nvPr/>
              </p:nvSpPr>
              <p:spPr bwMode="auto">
                <a:xfrm>
                  <a:off x="2699" y="2387"/>
                  <a:ext cx="408" cy="590"/>
                </a:xfrm>
                <a:prstGeom prst="rect">
                  <a:avLst/>
                </a:prstGeom>
                <a:solidFill>
                  <a:schemeClr val="bg1"/>
                </a:solidFill>
                <a:ln>
                  <a:noFill/>
                </a:ln>
                <a:effectLst/>
                <a:extLst>
                  <a:ext uri="{91240B29-F687-4F45-9708-019B960494DF}">
                    <a14:hiddenLine xmlns:a14="http://schemas.microsoft.com/office/drawing/2010/main" w="9525">
                      <a:solidFill>
                        <a:srgbClr val="0000FF"/>
                      </a:solidFill>
                      <a:prstDash val="dash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66" name="Group 50"/>
              <p:cNvGrpSpPr>
                <a:grpSpLocks/>
              </p:cNvGrpSpPr>
              <p:nvPr/>
            </p:nvGrpSpPr>
            <p:grpSpPr bwMode="auto">
              <a:xfrm>
                <a:off x="2798" y="744"/>
                <a:ext cx="726" cy="590"/>
                <a:chOff x="2699" y="2387"/>
                <a:chExt cx="726" cy="590"/>
              </a:xfrm>
            </p:grpSpPr>
            <p:sp>
              <p:nvSpPr>
                <p:cNvPr id="9249" name="Oval 33"/>
                <p:cNvSpPr>
                  <a:spLocks noChangeArrowheads="1"/>
                </p:cNvSpPr>
                <p:nvPr/>
              </p:nvSpPr>
              <p:spPr bwMode="auto">
                <a:xfrm>
                  <a:off x="2835" y="2432"/>
                  <a:ext cx="590" cy="544"/>
                </a:xfrm>
                <a:prstGeom prst="ellipse">
                  <a:avLst/>
                </a:prstGeom>
                <a:noFill/>
                <a:ln w="9525">
                  <a:solidFill>
                    <a:srgbClr val="0000FF"/>
                  </a:solidFill>
                  <a:prstDash val="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0" name="Rectangle 34"/>
                <p:cNvSpPr>
                  <a:spLocks noChangeArrowheads="1"/>
                </p:cNvSpPr>
                <p:nvPr/>
              </p:nvSpPr>
              <p:spPr bwMode="auto">
                <a:xfrm>
                  <a:off x="2699" y="2387"/>
                  <a:ext cx="408" cy="590"/>
                </a:xfrm>
                <a:prstGeom prst="rect">
                  <a:avLst/>
                </a:prstGeom>
                <a:solidFill>
                  <a:schemeClr val="bg1"/>
                </a:solidFill>
                <a:ln>
                  <a:noFill/>
                </a:ln>
                <a:effectLst/>
                <a:extLst>
                  <a:ext uri="{91240B29-F687-4F45-9708-019B960494DF}">
                    <a14:hiddenLine xmlns:a14="http://schemas.microsoft.com/office/drawing/2010/main" w="9525">
                      <a:solidFill>
                        <a:srgbClr val="0000FF"/>
                      </a:solidFill>
                      <a:prstDash val="dash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9325" name="Text Box 109"/>
            <p:cNvSpPr txBox="1">
              <a:spLocks noChangeArrowheads="1"/>
            </p:cNvSpPr>
            <p:nvPr/>
          </p:nvSpPr>
          <p:spPr bwMode="auto">
            <a:xfrm>
              <a:off x="705" y="730"/>
              <a:ext cx="40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b="0"/>
                <a:t>cτ</a:t>
              </a:r>
            </a:p>
          </p:txBody>
        </p:sp>
        <p:sp>
          <p:nvSpPr>
            <p:cNvPr id="9332" name="Line 116"/>
            <p:cNvSpPr>
              <a:spLocks noChangeShapeType="1"/>
            </p:cNvSpPr>
            <p:nvPr/>
          </p:nvSpPr>
          <p:spPr bwMode="auto">
            <a:xfrm>
              <a:off x="727" y="926"/>
              <a:ext cx="3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337" name="Text Box 121"/>
          <p:cNvSpPr txBox="1">
            <a:spLocks noChangeArrowheads="1"/>
          </p:cNvSpPr>
          <p:nvPr/>
        </p:nvSpPr>
        <p:spPr bwMode="auto">
          <a:xfrm>
            <a:off x="1173163" y="260350"/>
            <a:ext cx="12239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zh-CN" altLang="en-US" sz="2000" b="0"/>
              <a:t>平面波</a:t>
            </a:r>
          </a:p>
        </p:txBody>
      </p:sp>
      <p:sp>
        <p:nvSpPr>
          <p:cNvPr id="9338" name="Text Box 122"/>
          <p:cNvSpPr txBox="1">
            <a:spLocks noChangeArrowheads="1"/>
          </p:cNvSpPr>
          <p:nvPr/>
        </p:nvSpPr>
        <p:spPr bwMode="auto">
          <a:xfrm>
            <a:off x="5364163" y="276225"/>
            <a:ext cx="10080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zh-CN" altLang="en-US" sz="2000" b="0"/>
              <a:t>球面波</a:t>
            </a:r>
          </a:p>
        </p:txBody>
      </p:sp>
      <p:sp>
        <p:nvSpPr>
          <p:cNvPr id="9339" name="Text Box 123"/>
          <p:cNvSpPr txBox="1">
            <a:spLocks noChangeArrowheads="1"/>
          </p:cNvSpPr>
          <p:nvPr/>
        </p:nvSpPr>
        <p:spPr bwMode="auto">
          <a:xfrm>
            <a:off x="539750" y="5013325"/>
            <a:ext cx="25193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sz="2000" b="0"/>
              <a:t>3</a:t>
            </a:r>
            <a:r>
              <a:rPr kumimoji="0" lang="zh-CN" altLang="en-US" sz="2000" b="0"/>
              <a:t>、应用及局限性：</a:t>
            </a:r>
          </a:p>
        </p:txBody>
      </p:sp>
      <p:sp>
        <p:nvSpPr>
          <p:cNvPr id="9340" name="Text Box 124"/>
          <p:cNvSpPr txBox="1">
            <a:spLocks noChangeArrowheads="1"/>
          </p:cNvSpPr>
          <p:nvPr/>
        </p:nvSpPr>
        <p:spPr bwMode="auto">
          <a:xfrm>
            <a:off x="971550" y="5589588"/>
            <a:ext cx="76327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zh-CN" altLang="en-US" sz="2000" b="0"/>
              <a:t>只能</a:t>
            </a:r>
            <a:r>
              <a:rPr kumimoji="0" lang="zh-CN" altLang="en-US" sz="2000" b="0">
                <a:solidFill>
                  <a:srgbClr val="0000FF"/>
                </a:solidFill>
              </a:rPr>
              <a:t>定性</a:t>
            </a:r>
            <a:r>
              <a:rPr kumimoji="0" lang="zh-CN" altLang="en-US" sz="2000" b="0"/>
              <a:t>解释直线传播、反射、折射、晶体双折射等现象，不能</a:t>
            </a:r>
            <a:r>
              <a:rPr kumimoji="0" lang="zh-CN" altLang="en-US" sz="2000" b="0">
                <a:solidFill>
                  <a:srgbClr val="0000FF"/>
                </a:solidFill>
              </a:rPr>
              <a:t>定量计算</a:t>
            </a:r>
            <a:r>
              <a:rPr kumimoji="0" lang="zh-CN" altLang="en-US" sz="2000" b="0"/>
              <a:t>和解释干涉、衍射现象。</a:t>
            </a:r>
          </a:p>
        </p:txBody>
      </p:sp>
      <p:grpSp>
        <p:nvGrpSpPr>
          <p:cNvPr id="9346" name="Group 130"/>
          <p:cNvGrpSpPr>
            <a:grpSpLocks/>
          </p:cNvGrpSpPr>
          <p:nvPr/>
        </p:nvGrpSpPr>
        <p:grpSpPr bwMode="auto">
          <a:xfrm>
            <a:off x="452438" y="774700"/>
            <a:ext cx="1573212" cy="3816350"/>
            <a:chOff x="285" y="488"/>
            <a:chExt cx="991" cy="2404"/>
          </a:xfrm>
        </p:grpSpPr>
        <p:grpSp>
          <p:nvGrpSpPr>
            <p:cNvPr id="9334" name="Group 118"/>
            <p:cNvGrpSpPr>
              <a:grpSpLocks/>
            </p:cNvGrpSpPr>
            <p:nvPr/>
          </p:nvGrpSpPr>
          <p:grpSpPr bwMode="auto">
            <a:xfrm>
              <a:off x="687" y="488"/>
              <a:ext cx="589" cy="2404"/>
              <a:chOff x="459" y="164"/>
              <a:chExt cx="589" cy="2404"/>
            </a:xfrm>
          </p:grpSpPr>
          <p:sp>
            <p:nvSpPr>
              <p:cNvPr id="9313" name="Text Box 97"/>
              <p:cNvSpPr txBox="1">
                <a:spLocks noChangeArrowheads="1"/>
              </p:cNvSpPr>
              <p:nvPr/>
            </p:nvSpPr>
            <p:spPr bwMode="auto">
              <a:xfrm>
                <a:off x="459" y="164"/>
                <a:ext cx="58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b="0"/>
                  <a:t>t=0</a:t>
                </a:r>
              </a:p>
            </p:txBody>
          </p:sp>
          <p:grpSp>
            <p:nvGrpSpPr>
              <p:cNvPr id="9286" name="Group 70"/>
              <p:cNvGrpSpPr>
                <a:grpSpLocks/>
              </p:cNvGrpSpPr>
              <p:nvPr/>
            </p:nvGrpSpPr>
            <p:grpSpPr bwMode="auto">
              <a:xfrm>
                <a:off x="612" y="391"/>
                <a:ext cx="0" cy="2177"/>
                <a:chOff x="3198" y="528"/>
                <a:chExt cx="0" cy="2177"/>
              </a:xfrm>
            </p:grpSpPr>
            <p:sp>
              <p:nvSpPr>
                <p:cNvPr id="9235" name="Line 19"/>
                <p:cNvSpPr>
                  <a:spLocks noChangeShapeType="1"/>
                </p:cNvSpPr>
                <p:nvPr/>
              </p:nvSpPr>
              <p:spPr bwMode="auto">
                <a:xfrm flipH="1">
                  <a:off x="3198" y="528"/>
                  <a:ext cx="0" cy="217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37" name="Line 21"/>
                <p:cNvSpPr>
                  <a:spLocks noChangeShapeType="1"/>
                </p:cNvSpPr>
                <p:nvPr/>
              </p:nvSpPr>
              <p:spPr bwMode="auto">
                <a:xfrm flipH="1">
                  <a:off x="3198" y="1057"/>
                  <a:ext cx="0" cy="316"/>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38" name="Line 22"/>
                <p:cNvSpPr>
                  <a:spLocks noChangeShapeType="1"/>
                </p:cNvSpPr>
                <p:nvPr/>
              </p:nvSpPr>
              <p:spPr bwMode="auto">
                <a:xfrm flipH="1">
                  <a:off x="3198" y="1669"/>
                  <a:ext cx="0" cy="315"/>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39" name="Line 23"/>
                <p:cNvSpPr>
                  <a:spLocks noChangeShapeType="1"/>
                </p:cNvSpPr>
                <p:nvPr/>
              </p:nvSpPr>
              <p:spPr bwMode="auto">
                <a:xfrm flipH="1">
                  <a:off x="3198" y="1991"/>
                  <a:ext cx="0" cy="316"/>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9341" name="Line 125"/>
            <p:cNvSpPr>
              <a:spLocks noChangeShapeType="1"/>
            </p:cNvSpPr>
            <p:nvPr/>
          </p:nvSpPr>
          <p:spPr bwMode="auto">
            <a:xfrm>
              <a:off x="295" y="1231"/>
              <a:ext cx="5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42" name="Line 126"/>
            <p:cNvSpPr>
              <a:spLocks noChangeShapeType="1"/>
            </p:cNvSpPr>
            <p:nvPr/>
          </p:nvSpPr>
          <p:spPr bwMode="auto">
            <a:xfrm>
              <a:off x="285" y="1561"/>
              <a:ext cx="5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43" name="Line 127"/>
            <p:cNvSpPr>
              <a:spLocks noChangeShapeType="1"/>
            </p:cNvSpPr>
            <p:nvPr/>
          </p:nvSpPr>
          <p:spPr bwMode="auto">
            <a:xfrm>
              <a:off x="288" y="1842"/>
              <a:ext cx="5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44" name="Line 128"/>
            <p:cNvSpPr>
              <a:spLocks noChangeShapeType="1"/>
            </p:cNvSpPr>
            <p:nvPr/>
          </p:nvSpPr>
          <p:spPr bwMode="auto">
            <a:xfrm>
              <a:off x="297" y="2172"/>
              <a:ext cx="5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45" name="Line 129"/>
            <p:cNvSpPr>
              <a:spLocks noChangeShapeType="1"/>
            </p:cNvSpPr>
            <p:nvPr/>
          </p:nvSpPr>
          <p:spPr bwMode="auto">
            <a:xfrm>
              <a:off x="295" y="2487"/>
              <a:ext cx="5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354" name="Group 138"/>
          <p:cNvGrpSpPr>
            <a:grpSpLocks/>
          </p:cNvGrpSpPr>
          <p:nvPr/>
        </p:nvGrpSpPr>
        <p:grpSpPr bwMode="auto">
          <a:xfrm>
            <a:off x="4187825" y="1190625"/>
            <a:ext cx="3459163" cy="2890838"/>
            <a:chOff x="2638" y="750"/>
            <a:chExt cx="2179" cy="1821"/>
          </a:xfrm>
        </p:grpSpPr>
        <p:grpSp>
          <p:nvGrpSpPr>
            <p:cNvPr id="9329" name="Group 113"/>
            <p:cNvGrpSpPr>
              <a:grpSpLocks/>
            </p:cNvGrpSpPr>
            <p:nvPr/>
          </p:nvGrpSpPr>
          <p:grpSpPr bwMode="auto">
            <a:xfrm>
              <a:off x="2638" y="750"/>
              <a:ext cx="2179" cy="1821"/>
              <a:chOff x="567" y="1162"/>
              <a:chExt cx="2179" cy="1821"/>
            </a:xfrm>
          </p:grpSpPr>
          <p:grpSp>
            <p:nvGrpSpPr>
              <p:cNvPr id="9304" name="Group 88"/>
              <p:cNvGrpSpPr>
                <a:grpSpLocks/>
              </p:cNvGrpSpPr>
              <p:nvPr/>
            </p:nvGrpSpPr>
            <p:grpSpPr bwMode="auto">
              <a:xfrm>
                <a:off x="567" y="1255"/>
                <a:ext cx="2179" cy="1728"/>
                <a:chOff x="2018" y="391"/>
                <a:chExt cx="2458" cy="1962"/>
              </a:xfrm>
            </p:grpSpPr>
            <p:grpSp>
              <p:nvGrpSpPr>
                <p:cNvPr id="9298" name="Group 82"/>
                <p:cNvGrpSpPr>
                  <a:grpSpLocks/>
                </p:cNvGrpSpPr>
                <p:nvPr/>
              </p:nvGrpSpPr>
              <p:grpSpPr bwMode="auto">
                <a:xfrm>
                  <a:off x="2018" y="436"/>
                  <a:ext cx="2268" cy="1905"/>
                  <a:chOff x="748" y="2160"/>
                  <a:chExt cx="2268" cy="1905"/>
                </a:xfrm>
              </p:grpSpPr>
              <p:sp>
                <p:nvSpPr>
                  <p:cNvPr id="9296" name="Oval 80"/>
                  <p:cNvSpPr>
                    <a:spLocks noChangeArrowheads="1"/>
                  </p:cNvSpPr>
                  <p:nvPr/>
                </p:nvSpPr>
                <p:spPr bwMode="auto">
                  <a:xfrm>
                    <a:off x="1020" y="2160"/>
                    <a:ext cx="1996" cy="190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97" name="Rectangle 81"/>
                  <p:cNvSpPr>
                    <a:spLocks noChangeArrowheads="1"/>
                  </p:cNvSpPr>
                  <p:nvPr/>
                </p:nvSpPr>
                <p:spPr bwMode="auto">
                  <a:xfrm>
                    <a:off x="748" y="2160"/>
                    <a:ext cx="1270" cy="190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299" name="Text Box 83"/>
                <p:cNvSpPr txBox="1">
                  <a:spLocks noChangeArrowheads="1"/>
                </p:cNvSpPr>
                <p:nvPr/>
              </p:nvSpPr>
              <p:spPr bwMode="auto">
                <a:xfrm>
                  <a:off x="3997" y="743"/>
                  <a:ext cx="317"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b="0"/>
                    <a:t>●</a:t>
                  </a:r>
                </a:p>
              </p:txBody>
            </p:sp>
            <p:sp>
              <p:nvSpPr>
                <p:cNvPr id="9300" name="Text Box 84"/>
                <p:cNvSpPr txBox="1">
                  <a:spLocks noChangeArrowheads="1"/>
                </p:cNvSpPr>
                <p:nvPr/>
              </p:nvSpPr>
              <p:spPr bwMode="auto">
                <a:xfrm>
                  <a:off x="3560" y="391"/>
                  <a:ext cx="317"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b="0"/>
                    <a:t>●</a:t>
                  </a:r>
                </a:p>
              </p:txBody>
            </p:sp>
            <p:sp>
              <p:nvSpPr>
                <p:cNvPr id="9301" name="Text Box 85"/>
                <p:cNvSpPr txBox="1">
                  <a:spLocks noChangeArrowheads="1"/>
                </p:cNvSpPr>
                <p:nvPr/>
              </p:nvSpPr>
              <p:spPr bwMode="auto">
                <a:xfrm>
                  <a:off x="4026" y="1749"/>
                  <a:ext cx="317"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b="0"/>
                    <a:t>●</a:t>
                  </a:r>
                </a:p>
              </p:txBody>
            </p:sp>
            <p:sp>
              <p:nvSpPr>
                <p:cNvPr id="9302" name="Text Box 86"/>
                <p:cNvSpPr txBox="1">
                  <a:spLocks noChangeArrowheads="1"/>
                </p:cNvSpPr>
                <p:nvPr/>
              </p:nvSpPr>
              <p:spPr bwMode="auto">
                <a:xfrm>
                  <a:off x="4159" y="1262"/>
                  <a:ext cx="317"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b="0"/>
                    <a:t>●</a:t>
                  </a:r>
                </a:p>
              </p:txBody>
            </p:sp>
            <p:sp>
              <p:nvSpPr>
                <p:cNvPr id="9303" name="Text Box 87"/>
                <p:cNvSpPr txBox="1">
                  <a:spLocks noChangeArrowheads="1"/>
                </p:cNvSpPr>
                <p:nvPr/>
              </p:nvSpPr>
              <p:spPr bwMode="auto">
                <a:xfrm>
                  <a:off x="3651" y="2091"/>
                  <a:ext cx="317"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b="0"/>
                    <a:t>●</a:t>
                  </a:r>
                </a:p>
              </p:txBody>
            </p:sp>
          </p:grpSp>
          <p:sp>
            <p:nvSpPr>
              <p:cNvPr id="9315" name="Text Box 99"/>
              <p:cNvSpPr txBox="1">
                <a:spLocks noChangeArrowheads="1"/>
              </p:cNvSpPr>
              <p:nvPr/>
            </p:nvSpPr>
            <p:spPr bwMode="auto">
              <a:xfrm>
                <a:off x="1247" y="1162"/>
                <a:ext cx="52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b="0"/>
                  <a:t>t=0</a:t>
                </a:r>
              </a:p>
            </p:txBody>
          </p:sp>
        </p:grpSp>
        <p:sp>
          <p:nvSpPr>
            <p:cNvPr id="9348" name="Line 132"/>
            <p:cNvSpPr>
              <a:spLocks noChangeShapeType="1"/>
            </p:cNvSpPr>
            <p:nvPr/>
          </p:nvSpPr>
          <p:spPr bwMode="auto">
            <a:xfrm flipH="1">
              <a:off x="3718" y="981"/>
              <a:ext cx="408" cy="771"/>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49" name="Line 133"/>
            <p:cNvSpPr>
              <a:spLocks noChangeShapeType="1"/>
            </p:cNvSpPr>
            <p:nvPr/>
          </p:nvSpPr>
          <p:spPr bwMode="auto">
            <a:xfrm flipH="1">
              <a:off x="3742" y="1730"/>
              <a:ext cx="907"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50" name="Line 134"/>
            <p:cNvSpPr>
              <a:spLocks noChangeShapeType="1"/>
            </p:cNvSpPr>
            <p:nvPr/>
          </p:nvSpPr>
          <p:spPr bwMode="auto">
            <a:xfrm>
              <a:off x="3718" y="1730"/>
              <a:ext cx="771" cy="409"/>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51" name="Line 135"/>
            <p:cNvSpPr>
              <a:spLocks noChangeShapeType="1"/>
            </p:cNvSpPr>
            <p:nvPr/>
          </p:nvSpPr>
          <p:spPr bwMode="auto">
            <a:xfrm>
              <a:off x="3696" y="1706"/>
              <a:ext cx="499" cy="72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52" name="Line 136"/>
            <p:cNvSpPr>
              <a:spLocks noChangeShapeType="1"/>
            </p:cNvSpPr>
            <p:nvPr/>
          </p:nvSpPr>
          <p:spPr bwMode="auto">
            <a:xfrm flipV="1">
              <a:off x="3766" y="1298"/>
              <a:ext cx="726" cy="40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CCECFF"/>
        </a:solidFill>
        <a:effectLst/>
      </p:bgPr>
    </p:bg>
    <p:spTree>
      <p:nvGrpSpPr>
        <p:cNvPr id="1" name=""/>
        <p:cNvGrpSpPr/>
        <p:nvPr/>
      </p:nvGrpSpPr>
      <p:grpSpPr>
        <a:xfrm>
          <a:off x="0" y="0"/>
          <a:ext cx="0" cy="0"/>
          <a:chOff x="0" y="0"/>
          <a:chExt cx="0" cy="0"/>
        </a:xfrm>
      </p:grpSpPr>
      <p:sp>
        <p:nvSpPr>
          <p:cNvPr id="10247" name="Text Box 7"/>
          <p:cNvSpPr txBox="1">
            <a:spLocks noChangeArrowheads="1"/>
          </p:cNvSpPr>
          <p:nvPr/>
        </p:nvSpPr>
        <p:spPr bwMode="auto">
          <a:xfrm>
            <a:off x="266700" y="119063"/>
            <a:ext cx="3873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zh-CN" altLang="en-US" sz="2400" b="0">
                <a:solidFill>
                  <a:srgbClr val="0000FF"/>
                </a:solidFill>
              </a:rPr>
              <a:t>二、惠更斯</a:t>
            </a:r>
            <a:r>
              <a:rPr kumimoji="0" lang="en-US" altLang="zh-CN" sz="2400" b="0">
                <a:solidFill>
                  <a:srgbClr val="0000FF"/>
                </a:solidFill>
              </a:rPr>
              <a:t>—</a:t>
            </a:r>
            <a:r>
              <a:rPr kumimoji="0" lang="zh-CN" altLang="en-US" sz="2400" b="0">
                <a:solidFill>
                  <a:srgbClr val="0000FF"/>
                </a:solidFill>
              </a:rPr>
              <a:t>菲涅耳原理</a:t>
            </a:r>
            <a:r>
              <a:rPr kumimoji="0" lang="zh-CN" altLang="en-US" sz="2400" b="0"/>
              <a:t> </a:t>
            </a:r>
          </a:p>
        </p:txBody>
      </p:sp>
      <p:grpSp>
        <p:nvGrpSpPr>
          <p:cNvPr id="10268" name="Group 28"/>
          <p:cNvGrpSpPr>
            <a:grpSpLocks/>
          </p:cNvGrpSpPr>
          <p:nvPr/>
        </p:nvGrpSpPr>
        <p:grpSpPr bwMode="auto">
          <a:xfrm>
            <a:off x="4487863" y="106363"/>
            <a:ext cx="4351337" cy="2001837"/>
            <a:chOff x="2827" y="67"/>
            <a:chExt cx="2741" cy="1261"/>
          </a:xfrm>
        </p:grpSpPr>
        <p:sp>
          <p:nvSpPr>
            <p:cNvPr id="10249" name="Freeform 9"/>
            <p:cNvSpPr>
              <a:spLocks/>
            </p:cNvSpPr>
            <p:nvPr/>
          </p:nvSpPr>
          <p:spPr bwMode="auto">
            <a:xfrm>
              <a:off x="3588" y="204"/>
              <a:ext cx="733" cy="1113"/>
            </a:xfrm>
            <a:custGeom>
              <a:avLst/>
              <a:gdLst>
                <a:gd name="T0" fmla="*/ 151 w 733"/>
                <a:gd name="T1" fmla="*/ 525 h 987"/>
                <a:gd name="T2" fmla="*/ 177 w 733"/>
                <a:gd name="T3" fmla="*/ 58 h 987"/>
                <a:gd name="T4" fmla="*/ 657 w 733"/>
                <a:gd name="T5" fmla="*/ 178 h 987"/>
                <a:gd name="T6" fmla="*/ 631 w 733"/>
                <a:gd name="T7" fmla="*/ 645 h 987"/>
                <a:gd name="T8" fmla="*/ 404 w 733"/>
                <a:gd name="T9" fmla="*/ 965 h 987"/>
                <a:gd name="T10" fmla="*/ 44 w 733"/>
                <a:gd name="T11" fmla="*/ 778 h 987"/>
                <a:gd name="T12" fmla="*/ 137 w 733"/>
                <a:gd name="T13" fmla="*/ 525 h 987"/>
              </a:gdLst>
              <a:ahLst/>
              <a:cxnLst>
                <a:cxn ang="0">
                  <a:pos x="T0" y="T1"/>
                </a:cxn>
                <a:cxn ang="0">
                  <a:pos x="T2" y="T3"/>
                </a:cxn>
                <a:cxn ang="0">
                  <a:pos x="T4" y="T5"/>
                </a:cxn>
                <a:cxn ang="0">
                  <a:pos x="T6" y="T7"/>
                </a:cxn>
                <a:cxn ang="0">
                  <a:pos x="T8" y="T9"/>
                </a:cxn>
                <a:cxn ang="0">
                  <a:pos x="T10" y="T11"/>
                </a:cxn>
                <a:cxn ang="0">
                  <a:pos x="T12" y="T13"/>
                </a:cxn>
              </a:cxnLst>
              <a:rect l="0" t="0" r="r" b="b"/>
              <a:pathLst>
                <a:path w="733" h="987">
                  <a:moveTo>
                    <a:pt x="151" y="525"/>
                  </a:moveTo>
                  <a:cubicBezTo>
                    <a:pt x="84" y="298"/>
                    <a:pt x="93" y="116"/>
                    <a:pt x="177" y="58"/>
                  </a:cubicBezTo>
                  <a:cubicBezTo>
                    <a:pt x="261" y="0"/>
                    <a:pt x="581" y="80"/>
                    <a:pt x="657" y="178"/>
                  </a:cubicBezTo>
                  <a:cubicBezTo>
                    <a:pt x="733" y="276"/>
                    <a:pt x="673" y="514"/>
                    <a:pt x="631" y="645"/>
                  </a:cubicBezTo>
                  <a:cubicBezTo>
                    <a:pt x="589" y="776"/>
                    <a:pt x="502" y="943"/>
                    <a:pt x="404" y="965"/>
                  </a:cubicBezTo>
                  <a:cubicBezTo>
                    <a:pt x="306" y="987"/>
                    <a:pt x="88" y="851"/>
                    <a:pt x="44" y="778"/>
                  </a:cubicBezTo>
                  <a:cubicBezTo>
                    <a:pt x="0" y="705"/>
                    <a:pt x="151" y="550"/>
                    <a:pt x="137" y="525"/>
                  </a:cubicBezTo>
                </a:path>
              </a:pathLst>
            </a:custGeom>
            <a:solidFill>
              <a:srgbClr val="FF9900"/>
            </a:solidFill>
            <a:ln w="9525">
              <a:solidFill>
                <a:schemeClr val="tx1"/>
              </a:solidFill>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52" name="Line 12"/>
            <p:cNvSpPr>
              <a:spLocks noChangeShapeType="1"/>
            </p:cNvSpPr>
            <p:nvPr/>
          </p:nvSpPr>
          <p:spPr bwMode="auto">
            <a:xfrm rot="-2613626">
              <a:off x="4003" y="282"/>
              <a:ext cx="528" cy="270"/>
            </a:xfrm>
            <a:prstGeom prst="line">
              <a:avLst/>
            </a:prstGeom>
            <a:noFill/>
            <a:ln w="41275">
              <a:solidFill>
                <a:srgbClr val="0000FF"/>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0253" name="Object 13"/>
            <p:cNvGraphicFramePr>
              <a:graphicFrameLocks noChangeAspect="1"/>
            </p:cNvGraphicFramePr>
            <p:nvPr/>
          </p:nvGraphicFramePr>
          <p:xfrm>
            <a:off x="5280" y="838"/>
            <a:ext cx="288" cy="352"/>
          </p:xfrm>
          <a:graphic>
            <a:graphicData uri="http://schemas.openxmlformats.org/presentationml/2006/ole">
              <mc:AlternateContent xmlns:mc="http://schemas.openxmlformats.org/markup-compatibility/2006">
                <mc:Choice xmlns:v="urn:schemas-microsoft-com:vml" Requires="v">
                  <p:oleObj spid="_x0000_s10280" name="公式" r:id="rId3" imgW="152280" imgH="164880" progId="Equation.3">
                    <p:embed/>
                  </p:oleObj>
                </mc:Choice>
                <mc:Fallback>
                  <p:oleObj name="公式" r:id="rId3" imgW="152280" imgH="164880"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0" y="838"/>
                          <a:ext cx="288" cy="3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4" name="Object 14"/>
            <p:cNvGraphicFramePr>
              <a:graphicFrameLocks noChangeAspect="1"/>
            </p:cNvGraphicFramePr>
            <p:nvPr/>
          </p:nvGraphicFramePr>
          <p:xfrm>
            <a:off x="4746" y="530"/>
            <a:ext cx="239" cy="325"/>
          </p:xfrm>
          <a:graphic>
            <a:graphicData uri="http://schemas.openxmlformats.org/presentationml/2006/ole">
              <mc:AlternateContent xmlns:mc="http://schemas.openxmlformats.org/markup-compatibility/2006">
                <mc:Choice xmlns:v="urn:schemas-microsoft-com:vml" Requires="v">
                  <p:oleObj spid="_x0000_s10281" name="公式" r:id="rId5" imgW="126720" imgH="152280" progId="Equation.3">
                    <p:embed/>
                  </p:oleObj>
                </mc:Choice>
                <mc:Fallback>
                  <p:oleObj name="公式" r:id="rId5" imgW="126720" imgH="152280" progId="Equation.3">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46" y="530"/>
                          <a:ext cx="239" cy="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5" name="Object 15"/>
            <p:cNvGraphicFramePr>
              <a:graphicFrameLocks noChangeAspect="1"/>
            </p:cNvGraphicFramePr>
            <p:nvPr/>
          </p:nvGraphicFramePr>
          <p:xfrm>
            <a:off x="4550" y="67"/>
            <a:ext cx="250" cy="360"/>
          </p:xfrm>
          <a:graphic>
            <a:graphicData uri="http://schemas.openxmlformats.org/presentationml/2006/ole">
              <mc:AlternateContent xmlns:mc="http://schemas.openxmlformats.org/markup-compatibility/2006">
                <mc:Choice xmlns:v="urn:schemas-microsoft-com:vml" Requires="v">
                  <p:oleObj spid="_x0000_s10282" name="公式" r:id="rId7" imgW="177480" imgH="215640" progId="Equation.3">
                    <p:embed/>
                  </p:oleObj>
                </mc:Choice>
                <mc:Fallback>
                  <p:oleObj name="公式" r:id="rId7" imgW="177480" imgH="215640" progId="Equation.3">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50" y="67"/>
                          <a:ext cx="250" cy="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6" name="Object 16"/>
            <p:cNvGraphicFramePr>
              <a:graphicFrameLocks noChangeAspect="1"/>
            </p:cNvGraphicFramePr>
            <p:nvPr/>
          </p:nvGraphicFramePr>
          <p:xfrm>
            <a:off x="4252" y="397"/>
            <a:ext cx="179" cy="285"/>
          </p:xfrm>
          <a:graphic>
            <a:graphicData uri="http://schemas.openxmlformats.org/presentationml/2006/ole">
              <mc:AlternateContent xmlns:mc="http://schemas.openxmlformats.org/markup-compatibility/2006">
                <mc:Choice xmlns:v="urn:schemas-microsoft-com:vml" Requires="v">
                  <p:oleObj spid="_x0000_s10283" name="公式" r:id="rId9" imgW="126720" imgH="177480" progId="Equation.3">
                    <p:embed/>
                  </p:oleObj>
                </mc:Choice>
                <mc:Fallback>
                  <p:oleObj name="公式" r:id="rId9" imgW="126720" imgH="177480" progId="Equation.3">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52" y="397"/>
                          <a:ext cx="179"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58" name="AutoShape 18"/>
            <p:cNvSpPr>
              <a:spLocks noChangeArrowheads="1"/>
            </p:cNvSpPr>
            <p:nvPr/>
          </p:nvSpPr>
          <p:spPr bwMode="auto">
            <a:xfrm>
              <a:off x="2827" y="67"/>
              <a:ext cx="624" cy="336"/>
            </a:xfrm>
            <a:prstGeom prst="wedgeRoundRectCallout">
              <a:avLst>
                <a:gd name="adj1" fmla="val 101602"/>
                <a:gd name="adj2" fmla="val 24704"/>
                <a:gd name="adj3" fmla="val 16667"/>
              </a:avLst>
            </a:prstGeom>
            <a:solidFill>
              <a:srgbClr val="CCFFFF"/>
            </a:solidFill>
            <a:ln w="9525">
              <a:solidFill>
                <a:srgbClr val="33CC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zh-CN" altLang="en-US" sz="2400" i="1">
                  <a:solidFill>
                    <a:schemeClr val="bg2"/>
                  </a:solidFill>
                  <a:latin typeface="Times New Roman" pitchFamily="18" charset="0"/>
                  <a:ea typeface="楷体_GB2312" pitchFamily="49" charset="-122"/>
                </a:rPr>
                <a:t>光源</a:t>
              </a:r>
              <a:r>
                <a:rPr lang="en-US" altLang="en-US" sz="3200" i="1">
                  <a:solidFill>
                    <a:schemeClr val="bg2"/>
                  </a:solidFill>
                  <a:latin typeface="Times New Roman" pitchFamily="18" charset="0"/>
                  <a:ea typeface="楷体_GB2312" pitchFamily="49" charset="-122"/>
                </a:rPr>
                <a:t>S</a:t>
              </a:r>
              <a:endParaRPr lang="en-US" altLang="zh-CN" sz="2400">
                <a:solidFill>
                  <a:schemeClr val="bg2"/>
                </a:solidFill>
                <a:latin typeface="Times New Roman" pitchFamily="18" charset="0"/>
              </a:endParaRPr>
            </a:p>
          </p:txBody>
        </p:sp>
        <p:graphicFrame>
          <p:nvGraphicFramePr>
            <p:cNvPr id="10259" name="Object 19"/>
            <p:cNvGraphicFramePr>
              <a:graphicFrameLocks noChangeAspect="1"/>
            </p:cNvGraphicFramePr>
            <p:nvPr/>
          </p:nvGraphicFramePr>
          <p:xfrm>
            <a:off x="3825" y="569"/>
            <a:ext cx="300" cy="181"/>
          </p:xfrm>
          <a:graphic>
            <a:graphicData uri="http://schemas.openxmlformats.org/presentationml/2006/ole">
              <mc:AlternateContent xmlns:mc="http://schemas.openxmlformats.org/markup-compatibility/2006">
                <mc:Choice xmlns:v="urn:schemas-microsoft-com:vml" Requires="v">
                  <p:oleObj spid="_x0000_s10284" name="公式" r:id="rId11" imgW="215640" imgH="177480" progId="Equation.3">
                    <p:embed/>
                  </p:oleObj>
                </mc:Choice>
                <mc:Fallback>
                  <p:oleObj name="公式" r:id="rId11" imgW="215640" imgH="177480" progId="Equation.3">
                    <p:embed/>
                    <p:pic>
                      <p:nvPicPr>
                        <p:cNvPr id="0" name="Object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25" y="569"/>
                          <a:ext cx="300" cy="18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61" name="AutoShape 21"/>
            <p:cNvSpPr>
              <a:spLocks noChangeArrowheads="1"/>
            </p:cNvSpPr>
            <p:nvPr/>
          </p:nvSpPr>
          <p:spPr bwMode="auto">
            <a:xfrm>
              <a:off x="3915" y="475"/>
              <a:ext cx="136" cy="91"/>
            </a:xfrm>
            <a:prstGeom prst="parallelogram">
              <a:avLst>
                <a:gd name="adj" fmla="val 3736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2" name="Line 22"/>
            <p:cNvSpPr>
              <a:spLocks noChangeShapeType="1"/>
            </p:cNvSpPr>
            <p:nvPr/>
          </p:nvSpPr>
          <p:spPr bwMode="auto">
            <a:xfrm>
              <a:off x="3985" y="521"/>
              <a:ext cx="1361" cy="499"/>
            </a:xfrm>
            <a:prstGeom prst="line">
              <a:avLst/>
            </a:prstGeom>
            <a:noFill/>
            <a:ln w="952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63" name="Line 23"/>
            <p:cNvSpPr>
              <a:spLocks noChangeShapeType="1"/>
            </p:cNvSpPr>
            <p:nvPr/>
          </p:nvSpPr>
          <p:spPr bwMode="auto">
            <a:xfrm flipH="1">
              <a:off x="3915" y="1020"/>
              <a:ext cx="136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0264" name="Object 24"/>
            <p:cNvGraphicFramePr>
              <a:graphicFrameLocks noChangeAspect="1"/>
            </p:cNvGraphicFramePr>
            <p:nvPr/>
          </p:nvGraphicFramePr>
          <p:xfrm>
            <a:off x="4534" y="938"/>
            <a:ext cx="239" cy="390"/>
          </p:xfrm>
          <a:graphic>
            <a:graphicData uri="http://schemas.openxmlformats.org/presentationml/2006/ole">
              <mc:AlternateContent xmlns:mc="http://schemas.openxmlformats.org/markup-compatibility/2006">
                <mc:Choice xmlns:v="urn:schemas-microsoft-com:vml" Requires="v">
                  <p:oleObj spid="_x0000_s10285" name="公式" r:id="rId13" imgW="139680" imgH="228600" progId="Equation.3">
                    <p:embed/>
                  </p:oleObj>
                </mc:Choice>
                <mc:Fallback>
                  <p:oleObj name="公式" r:id="rId13" imgW="139680" imgH="228600" progId="Equation.3">
                    <p:embed/>
                    <p:pic>
                      <p:nvPicPr>
                        <p:cNvPr id="0" name="Object 2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34" y="938"/>
                          <a:ext cx="239" cy="3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66" name="Text Box 26"/>
            <p:cNvSpPr txBox="1">
              <a:spLocks noChangeArrowheads="1"/>
            </p:cNvSpPr>
            <p:nvPr/>
          </p:nvSpPr>
          <p:spPr bwMode="auto">
            <a:xfrm>
              <a:off x="3833" y="288"/>
              <a:ext cx="2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b="0"/>
                <a:t>Q</a:t>
              </a:r>
            </a:p>
          </p:txBody>
        </p:sp>
      </p:grpSp>
      <p:sp>
        <p:nvSpPr>
          <p:cNvPr id="10269" name="Text Box 29"/>
          <p:cNvSpPr txBox="1">
            <a:spLocks noChangeArrowheads="1"/>
          </p:cNvSpPr>
          <p:nvPr/>
        </p:nvSpPr>
        <p:spPr bwMode="auto">
          <a:xfrm>
            <a:off x="468313" y="588963"/>
            <a:ext cx="13668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sz="2000" b="0"/>
              <a:t>1</a:t>
            </a:r>
            <a:r>
              <a:rPr kumimoji="0" lang="zh-CN" altLang="en-US" sz="2000" b="0"/>
              <a:t>、表述：</a:t>
            </a:r>
          </a:p>
        </p:txBody>
      </p:sp>
      <p:sp>
        <p:nvSpPr>
          <p:cNvPr id="10270" name="Text Box 30"/>
          <p:cNvSpPr txBox="1">
            <a:spLocks noChangeArrowheads="1"/>
          </p:cNvSpPr>
          <p:nvPr/>
        </p:nvSpPr>
        <p:spPr bwMode="auto">
          <a:xfrm>
            <a:off x="539750" y="998538"/>
            <a:ext cx="5040313" cy="1311275"/>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zh-CN" altLang="en-US" sz="2000" b="0"/>
              <a:t>在给定时刻，波面上任一点都可作为新的次波源发出次波，而障碍物外的光场中任一点的光振动即为波面上各点发出并到达该点的各次波的相干叠加。</a:t>
            </a:r>
          </a:p>
        </p:txBody>
      </p:sp>
      <p:sp>
        <p:nvSpPr>
          <p:cNvPr id="10271" name="Text Box 31"/>
          <p:cNvSpPr txBox="1">
            <a:spLocks noChangeArrowheads="1"/>
          </p:cNvSpPr>
          <p:nvPr/>
        </p:nvSpPr>
        <p:spPr bwMode="auto">
          <a:xfrm>
            <a:off x="449263" y="2409825"/>
            <a:ext cx="19431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sz="2000" b="0"/>
              <a:t>2</a:t>
            </a:r>
            <a:r>
              <a:rPr kumimoji="0" lang="zh-CN" altLang="en-US" sz="2000" b="0"/>
              <a:t>、四个假设：</a:t>
            </a:r>
          </a:p>
        </p:txBody>
      </p:sp>
      <p:sp>
        <p:nvSpPr>
          <p:cNvPr id="10272" name="Text Box 32"/>
          <p:cNvSpPr txBox="1">
            <a:spLocks noChangeArrowheads="1"/>
          </p:cNvSpPr>
          <p:nvPr/>
        </p:nvSpPr>
        <p:spPr bwMode="auto">
          <a:xfrm>
            <a:off x="531813" y="2805113"/>
            <a:ext cx="74882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b="0"/>
              <a:t>①</a:t>
            </a:r>
            <a:r>
              <a:rPr kumimoji="0" lang="zh-CN" altLang="en-US" b="0"/>
              <a:t>波面是一等相面。→</a:t>
            </a:r>
            <a:r>
              <a:rPr kumimoji="0" lang="en-US" altLang="zh-CN" b="0"/>
              <a:t>S</a:t>
            </a:r>
            <a:r>
              <a:rPr kumimoji="0" lang="zh-CN" altLang="en-US" b="0"/>
              <a:t>上所有面元</a:t>
            </a:r>
            <a:r>
              <a:rPr kumimoji="0" lang="en-US" altLang="zh-CN" b="0"/>
              <a:t>ds</a:t>
            </a:r>
            <a:r>
              <a:rPr kumimoji="0" lang="zh-CN" altLang="en-US" b="0"/>
              <a:t>具有相同位相（令其为</a:t>
            </a:r>
            <a:r>
              <a:rPr kumimoji="0" lang="en-US" altLang="zh-CN" b="0"/>
              <a:t>0</a:t>
            </a:r>
            <a:r>
              <a:rPr kumimoji="0" lang="zh-CN" altLang="en-US" b="0"/>
              <a:t>）</a:t>
            </a:r>
          </a:p>
        </p:txBody>
      </p:sp>
      <p:sp>
        <p:nvSpPr>
          <p:cNvPr id="10273" name="Text Box 33"/>
          <p:cNvSpPr txBox="1">
            <a:spLocks noChangeArrowheads="1"/>
          </p:cNvSpPr>
          <p:nvPr/>
        </p:nvSpPr>
        <p:spPr bwMode="auto">
          <a:xfrm>
            <a:off x="508000" y="3205163"/>
            <a:ext cx="6985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b="0"/>
              <a:t>②</a:t>
            </a:r>
            <a:r>
              <a:rPr kumimoji="0" lang="zh-CN" altLang="en-US" b="0"/>
              <a:t>次波源</a:t>
            </a:r>
            <a:r>
              <a:rPr kumimoji="0" lang="en-US" altLang="zh-CN" b="0"/>
              <a:t>ds </a:t>
            </a:r>
            <a:r>
              <a:rPr kumimoji="0" lang="zh-CN" altLang="en-US" b="0"/>
              <a:t>在</a:t>
            </a:r>
            <a:r>
              <a:rPr kumimoji="0" lang="en-US" altLang="zh-CN" b="0"/>
              <a:t>P</a:t>
            </a:r>
            <a:r>
              <a:rPr kumimoji="0" lang="zh-CN" altLang="en-US" b="0"/>
              <a:t>点的振幅与 </a:t>
            </a:r>
            <a:r>
              <a:rPr kumimoji="0" lang="en-US" altLang="zh-CN" b="0"/>
              <a:t>r </a:t>
            </a:r>
            <a:r>
              <a:rPr kumimoji="0" lang="zh-CN" altLang="en-US" b="0"/>
              <a:t>成反比。→ 次波是球面波</a:t>
            </a:r>
          </a:p>
        </p:txBody>
      </p:sp>
      <p:sp>
        <p:nvSpPr>
          <p:cNvPr id="10274" name="Text Box 34"/>
          <p:cNvSpPr txBox="1">
            <a:spLocks noChangeArrowheads="1"/>
          </p:cNvSpPr>
          <p:nvPr/>
        </p:nvSpPr>
        <p:spPr bwMode="auto">
          <a:xfrm>
            <a:off x="512763" y="3616325"/>
            <a:ext cx="81438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b="0"/>
              <a:t>③</a:t>
            </a:r>
            <a:r>
              <a:rPr kumimoji="0" lang="zh-CN" altLang="en-US" b="0"/>
              <a:t>次波源</a:t>
            </a:r>
            <a:r>
              <a:rPr kumimoji="0" lang="en-US" altLang="zh-CN" b="0"/>
              <a:t>ds </a:t>
            </a:r>
            <a:r>
              <a:rPr kumimoji="0" lang="zh-CN" altLang="en-US" b="0"/>
              <a:t>在</a:t>
            </a:r>
            <a:r>
              <a:rPr kumimoji="0" lang="en-US" altLang="zh-CN" b="0"/>
              <a:t>P</a:t>
            </a:r>
            <a:r>
              <a:rPr kumimoji="0" lang="zh-CN" altLang="en-US" b="0"/>
              <a:t>点的振幅正比于其面积且与倾角</a:t>
            </a:r>
            <a:r>
              <a:rPr kumimoji="0" lang="en-US" altLang="zh-CN" b="0"/>
              <a:t>θ</a:t>
            </a:r>
            <a:r>
              <a:rPr kumimoji="0" lang="zh-CN" altLang="en-US" b="0"/>
              <a:t>有关，随 </a:t>
            </a:r>
            <a:r>
              <a:rPr kumimoji="0" lang="en-US" altLang="zh-CN" b="0"/>
              <a:t>θ</a:t>
            </a:r>
            <a:r>
              <a:rPr kumimoji="0" lang="zh-CN" altLang="en-US" b="0"/>
              <a:t>的增大而减小。</a:t>
            </a:r>
          </a:p>
        </p:txBody>
      </p:sp>
      <p:grpSp>
        <p:nvGrpSpPr>
          <p:cNvPr id="10277" name="Group 37"/>
          <p:cNvGrpSpPr>
            <a:grpSpLocks/>
          </p:cNvGrpSpPr>
          <p:nvPr/>
        </p:nvGrpSpPr>
        <p:grpSpPr bwMode="auto">
          <a:xfrm>
            <a:off x="544513" y="3892550"/>
            <a:ext cx="6480175" cy="763588"/>
            <a:chOff x="295" y="2632"/>
            <a:chExt cx="4082" cy="481"/>
          </a:xfrm>
        </p:grpSpPr>
        <p:sp>
          <p:nvSpPr>
            <p:cNvPr id="10275" name="Text Box 35"/>
            <p:cNvSpPr txBox="1">
              <a:spLocks noChangeArrowheads="1"/>
            </p:cNvSpPr>
            <p:nvPr/>
          </p:nvSpPr>
          <p:spPr bwMode="auto">
            <a:xfrm>
              <a:off x="295" y="2787"/>
              <a:ext cx="3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b="0"/>
                <a:t>④</a:t>
              </a:r>
              <a:r>
                <a:rPr kumimoji="0" lang="zh-CN" altLang="en-US" b="0"/>
                <a:t>次波源</a:t>
              </a:r>
              <a:r>
                <a:rPr kumimoji="0" lang="en-US" altLang="zh-CN" b="0"/>
                <a:t>ds </a:t>
              </a:r>
              <a:r>
                <a:rPr kumimoji="0" lang="zh-CN" altLang="en-US" b="0"/>
                <a:t>在</a:t>
              </a:r>
              <a:r>
                <a:rPr kumimoji="0" lang="en-US" altLang="zh-CN" b="0"/>
                <a:t>P</a:t>
              </a:r>
              <a:r>
                <a:rPr kumimoji="0" lang="zh-CN" altLang="en-US" b="0"/>
                <a:t>点的位相由光程</a:t>
              </a:r>
              <a:r>
                <a:rPr kumimoji="0" lang="en-US" altLang="zh-CN" b="0"/>
                <a:t>Δ=nr </a:t>
              </a:r>
              <a:r>
                <a:rPr kumimoji="0" lang="zh-CN" altLang="en-US" b="0"/>
                <a:t>决定， →</a:t>
              </a:r>
            </a:p>
          </p:txBody>
        </p:sp>
        <p:graphicFrame>
          <p:nvGraphicFramePr>
            <p:cNvPr id="10276" name="Object 36"/>
            <p:cNvGraphicFramePr>
              <a:graphicFrameLocks noChangeAspect="1"/>
            </p:cNvGraphicFramePr>
            <p:nvPr/>
          </p:nvGraphicFramePr>
          <p:xfrm>
            <a:off x="3379" y="2632"/>
            <a:ext cx="998" cy="481"/>
          </p:xfrm>
          <a:graphic>
            <a:graphicData uri="http://schemas.openxmlformats.org/presentationml/2006/ole">
              <mc:AlternateContent xmlns:mc="http://schemas.openxmlformats.org/markup-compatibility/2006">
                <mc:Choice xmlns:v="urn:schemas-microsoft-com:vml" Requires="v">
                  <p:oleObj spid="_x0000_s10286" name="公式" r:id="rId15" imgW="609480" imgH="393480" progId="Equation.3">
                    <p:embed/>
                  </p:oleObj>
                </mc:Choice>
                <mc:Fallback>
                  <p:oleObj name="公式" r:id="rId15" imgW="609480" imgH="393480" progId="Equation.3">
                    <p:embed/>
                    <p:pic>
                      <p:nvPicPr>
                        <p:cNvPr id="0" name="Object 3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79" y="2632"/>
                          <a:ext cx="998" cy="4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0278" name="Text Box 38"/>
          <p:cNvSpPr txBox="1">
            <a:spLocks noChangeArrowheads="1"/>
          </p:cNvSpPr>
          <p:nvPr/>
        </p:nvSpPr>
        <p:spPr bwMode="auto">
          <a:xfrm>
            <a:off x="444500" y="4549775"/>
            <a:ext cx="16065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sz="2000" b="0"/>
              <a:t>3</a:t>
            </a:r>
            <a:r>
              <a:rPr kumimoji="0" lang="zh-CN" altLang="en-US" sz="2000" b="0"/>
              <a:t>、表达式：</a:t>
            </a:r>
          </a:p>
        </p:txBody>
      </p:sp>
      <p:graphicFrame>
        <p:nvGraphicFramePr>
          <p:cNvPr id="10279" name="Object 39"/>
          <p:cNvGraphicFramePr>
            <a:graphicFrameLocks noChangeAspect="1"/>
          </p:cNvGraphicFramePr>
          <p:nvPr/>
        </p:nvGraphicFramePr>
        <p:xfrm>
          <a:off x="611188" y="4821238"/>
          <a:ext cx="8281987" cy="1766887"/>
        </p:xfrm>
        <a:graphic>
          <a:graphicData uri="http://schemas.openxmlformats.org/presentationml/2006/ole">
            <mc:AlternateContent xmlns:mc="http://schemas.openxmlformats.org/markup-compatibility/2006">
              <mc:Choice xmlns:v="urn:schemas-microsoft-com:vml" Requires="v">
                <p:oleObj spid="_x0000_s10287" name="公式" r:id="rId17" imgW="4343400" imgH="1054080" progId="Equation.3">
                  <p:embed/>
                </p:oleObj>
              </mc:Choice>
              <mc:Fallback>
                <p:oleObj name="公式" r:id="rId17" imgW="4343400" imgH="1054080" progId="Equation.3">
                  <p:embed/>
                  <p:pic>
                    <p:nvPicPr>
                      <p:cNvPr id="0" name="Object 3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11188" y="4821238"/>
                        <a:ext cx="8281987" cy="176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CCECFF"/>
        </a:solidFill>
        <a:effectLst/>
      </p:bgPr>
    </p:bg>
    <p:spTree>
      <p:nvGrpSpPr>
        <p:cNvPr id="1" name=""/>
        <p:cNvGrpSpPr/>
        <p:nvPr/>
      </p:nvGrpSpPr>
      <p:grpSpPr>
        <a:xfrm>
          <a:off x="0" y="0"/>
          <a:ext cx="0" cy="0"/>
          <a:chOff x="0" y="0"/>
          <a:chExt cx="0" cy="0"/>
        </a:xfrm>
      </p:grpSpPr>
      <p:grpSp>
        <p:nvGrpSpPr>
          <p:cNvPr id="11273" name="Group 9"/>
          <p:cNvGrpSpPr>
            <a:grpSpLocks/>
          </p:cNvGrpSpPr>
          <p:nvPr/>
        </p:nvGrpSpPr>
        <p:grpSpPr bwMode="auto">
          <a:xfrm>
            <a:off x="611188" y="76200"/>
            <a:ext cx="8250237" cy="660400"/>
            <a:chOff x="385" y="126"/>
            <a:chExt cx="5197" cy="416"/>
          </a:xfrm>
        </p:grpSpPr>
        <p:graphicFrame>
          <p:nvGraphicFramePr>
            <p:cNvPr id="11268" name="Object 4"/>
            <p:cNvGraphicFramePr>
              <a:graphicFrameLocks noChangeAspect="1"/>
            </p:cNvGraphicFramePr>
            <p:nvPr/>
          </p:nvGraphicFramePr>
          <p:xfrm>
            <a:off x="385" y="210"/>
            <a:ext cx="2268" cy="222"/>
          </p:xfrm>
          <a:graphic>
            <a:graphicData uri="http://schemas.openxmlformats.org/presentationml/2006/ole">
              <mc:AlternateContent xmlns:mc="http://schemas.openxmlformats.org/markup-compatibility/2006">
                <mc:Choice xmlns:v="urn:schemas-microsoft-com:vml" Requires="v">
                  <p:oleObj spid="_x0000_s11300" name="公式" r:id="rId3" imgW="2082600" imgH="215640" progId="Equation.3">
                    <p:embed/>
                  </p:oleObj>
                </mc:Choice>
                <mc:Fallback>
                  <p:oleObj name="公式" r:id="rId3" imgW="2082600" imgH="2156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 y="210"/>
                          <a:ext cx="2268" cy="2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9" name="Object 5"/>
            <p:cNvGraphicFramePr>
              <a:graphicFrameLocks noChangeAspect="1"/>
            </p:cNvGraphicFramePr>
            <p:nvPr/>
          </p:nvGraphicFramePr>
          <p:xfrm>
            <a:off x="2653" y="126"/>
            <a:ext cx="2929" cy="416"/>
          </p:xfrm>
          <a:graphic>
            <a:graphicData uri="http://schemas.openxmlformats.org/presentationml/2006/ole">
              <mc:AlternateContent xmlns:mc="http://schemas.openxmlformats.org/markup-compatibility/2006">
                <mc:Choice xmlns:v="urn:schemas-microsoft-com:vml" Requires="v">
                  <p:oleObj spid="_x0000_s11301" name="公式" r:id="rId5" imgW="2438280" imgH="393480" progId="Equation.3">
                    <p:embed/>
                  </p:oleObj>
                </mc:Choice>
                <mc:Fallback>
                  <p:oleObj name="公式" r:id="rId5" imgW="2438280" imgH="39348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3" y="126"/>
                          <a:ext cx="2929" cy="4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278" name="Group 14"/>
          <p:cNvGrpSpPr>
            <a:grpSpLocks/>
          </p:cNvGrpSpPr>
          <p:nvPr/>
        </p:nvGrpSpPr>
        <p:grpSpPr bwMode="auto">
          <a:xfrm>
            <a:off x="611188" y="862013"/>
            <a:ext cx="7470775" cy="682625"/>
            <a:chOff x="385" y="651"/>
            <a:chExt cx="4706" cy="430"/>
          </a:xfrm>
        </p:grpSpPr>
        <p:graphicFrame>
          <p:nvGraphicFramePr>
            <p:cNvPr id="11271" name="Object 7"/>
            <p:cNvGraphicFramePr>
              <a:graphicFrameLocks noChangeAspect="1"/>
            </p:cNvGraphicFramePr>
            <p:nvPr/>
          </p:nvGraphicFramePr>
          <p:xfrm>
            <a:off x="385" y="673"/>
            <a:ext cx="2450" cy="408"/>
          </p:xfrm>
          <a:graphic>
            <a:graphicData uri="http://schemas.openxmlformats.org/presentationml/2006/ole">
              <mc:AlternateContent xmlns:mc="http://schemas.openxmlformats.org/markup-compatibility/2006">
                <mc:Choice xmlns:v="urn:schemas-microsoft-com:vml" Requires="v">
                  <p:oleObj spid="_x0000_s11302" name="公式" r:id="rId7" imgW="2222280" imgH="380880" progId="Equation.3">
                    <p:embed/>
                  </p:oleObj>
                </mc:Choice>
                <mc:Fallback>
                  <p:oleObj name="公式" r:id="rId7" imgW="2222280" imgH="38088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5" y="673"/>
                          <a:ext cx="2450"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2" name="Object 8"/>
            <p:cNvGraphicFramePr>
              <a:graphicFrameLocks noChangeAspect="1"/>
            </p:cNvGraphicFramePr>
            <p:nvPr/>
          </p:nvGraphicFramePr>
          <p:xfrm>
            <a:off x="2772" y="651"/>
            <a:ext cx="2319" cy="416"/>
          </p:xfrm>
          <a:graphic>
            <a:graphicData uri="http://schemas.openxmlformats.org/presentationml/2006/ole">
              <mc:AlternateContent xmlns:mc="http://schemas.openxmlformats.org/markup-compatibility/2006">
                <mc:Choice xmlns:v="urn:schemas-microsoft-com:vml" Requires="v">
                  <p:oleObj spid="_x0000_s11303" name="公式" r:id="rId9" imgW="1930320" imgH="393480" progId="Equation.3">
                    <p:embed/>
                  </p:oleObj>
                </mc:Choice>
                <mc:Fallback>
                  <p:oleObj name="公式" r:id="rId9" imgW="1930320" imgH="39348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72" y="651"/>
                          <a:ext cx="2319" cy="4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279" name="Group 15"/>
          <p:cNvGrpSpPr>
            <a:grpSpLocks/>
          </p:cNvGrpSpPr>
          <p:nvPr/>
        </p:nvGrpSpPr>
        <p:grpSpPr bwMode="auto">
          <a:xfrm>
            <a:off x="550863" y="1655763"/>
            <a:ext cx="6397625" cy="1050925"/>
            <a:chOff x="431" y="1139"/>
            <a:chExt cx="4177" cy="662"/>
          </a:xfrm>
        </p:grpSpPr>
        <p:graphicFrame>
          <p:nvGraphicFramePr>
            <p:cNvPr id="11275" name="Object 11"/>
            <p:cNvGraphicFramePr>
              <a:graphicFrameLocks noChangeAspect="1"/>
            </p:cNvGraphicFramePr>
            <p:nvPr/>
          </p:nvGraphicFramePr>
          <p:xfrm>
            <a:off x="431" y="1315"/>
            <a:ext cx="1134" cy="227"/>
          </p:xfrm>
          <a:graphic>
            <a:graphicData uri="http://schemas.openxmlformats.org/presentationml/2006/ole">
              <mc:AlternateContent xmlns:mc="http://schemas.openxmlformats.org/markup-compatibility/2006">
                <mc:Choice xmlns:v="urn:schemas-microsoft-com:vml" Requires="v">
                  <p:oleObj spid="_x0000_s11304" name="公式" r:id="rId11" imgW="850680" imgH="203040" progId="Equation.3">
                    <p:embed/>
                  </p:oleObj>
                </mc:Choice>
                <mc:Fallback>
                  <p:oleObj name="公式" r:id="rId11" imgW="850680" imgH="203040"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1" y="1315"/>
                          <a:ext cx="1134"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7" name="Object 13"/>
            <p:cNvGraphicFramePr>
              <a:graphicFrameLocks noChangeAspect="1"/>
            </p:cNvGraphicFramePr>
            <p:nvPr/>
          </p:nvGraphicFramePr>
          <p:xfrm>
            <a:off x="1751" y="1139"/>
            <a:ext cx="2857" cy="662"/>
          </p:xfrm>
          <a:graphic>
            <a:graphicData uri="http://schemas.openxmlformats.org/presentationml/2006/ole">
              <mc:AlternateContent xmlns:mc="http://schemas.openxmlformats.org/markup-compatibility/2006">
                <mc:Choice xmlns:v="urn:schemas-microsoft-com:vml" Requires="v">
                  <p:oleObj spid="_x0000_s11305" name="公式" r:id="rId13" imgW="1892160" imgH="444240" progId="Equation.3">
                    <p:embed/>
                  </p:oleObj>
                </mc:Choice>
                <mc:Fallback>
                  <p:oleObj name="公式" r:id="rId13" imgW="1892160" imgH="444240" progId="Equation.3">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51" y="1139"/>
                          <a:ext cx="2857" cy="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1280" name="Text Box 16"/>
          <p:cNvSpPr txBox="1">
            <a:spLocks noChangeArrowheads="1"/>
          </p:cNvSpPr>
          <p:nvPr/>
        </p:nvSpPr>
        <p:spPr bwMode="auto">
          <a:xfrm>
            <a:off x="250825" y="2852738"/>
            <a:ext cx="3744913"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zh-CN" altLang="en-US" sz="2000" b="0"/>
              <a:t>上式即为惠更斯</a:t>
            </a:r>
            <a:r>
              <a:rPr kumimoji="0" lang="en-US" altLang="zh-CN" sz="2000" b="0"/>
              <a:t>—</a:t>
            </a:r>
            <a:r>
              <a:rPr kumimoji="0" lang="zh-CN" altLang="en-US" sz="2000" b="0"/>
              <a:t>菲涅耳原理的积分表达式，亦称为菲涅耳衍射积分。</a:t>
            </a:r>
          </a:p>
        </p:txBody>
      </p:sp>
      <p:sp>
        <p:nvSpPr>
          <p:cNvPr id="11281" name="Text Box 17"/>
          <p:cNvSpPr txBox="1">
            <a:spLocks noChangeArrowheads="1"/>
          </p:cNvSpPr>
          <p:nvPr/>
        </p:nvSpPr>
        <p:spPr bwMode="auto">
          <a:xfrm>
            <a:off x="496888" y="4132263"/>
            <a:ext cx="10080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zh-CN" altLang="en-US" sz="2000" b="0"/>
              <a:t>讨论：</a:t>
            </a:r>
          </a:p>
        </p:txBody>
      </p:sp>
      <p:sp>
        <p:nvSpPr>
          <p:cNvPr id="11282" name="Text Box 18"/>
          <p:cNvSpPr txBox="1">
            <a:spLocks noChangeArrowheads="1"/>
          </p:cNvSpPr>
          <p:nvPr/>
        </p:nvSpPr>
        <p:spPr bwMode="auto">
          <a:xfrm>
            <a:off x="493713" y="4703763"/>
            <a:ext cx="84185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b="0"/>
              <a:t>1</a:t>
            </a:r>
            <a:r>
              <a:rPr kumimoji="0" lang="zh-CN" altLang="en-US" b="0"/>
              <a:t>、积分表达式是</a:t>
            </a:r>
            <a:r>
              <a:rPr kumimoji="0" lang="zh-CN" altLang="en-US">
                <a:solidFill>
                  <a:srgbClr val="0000FF"/>
                </a:solidFill>
              </a:rPr>
              <a:t>次波假设</a:t>
            </a:r>
            <a:r>
              <a:rPr kumimoji="0" lang="zh-CN" altLang="en-US" b="0"/>
              <a:t>与杨氏</a:t>
            </a:r>
            <a:r>
              <a:rPr kumimoji="0" lang="zh-CN" altLang="en-US">
                <a:solidFill>
                  <a:srgbClr val="0000FF"/>
                </a:solidFill>
              </a:rPr>
              <a:t>干涉原理</a:t>
            </a:r>
            <a:r>
              <a:rPr kumimoji="0" lang="zh-CN" altLang="en-US" b="0"/>
              <a:t>（相干叠加）的有机结合</a:t>
            </a:r>
            <a:r>
              <a:rPr kumimoji="0" lang="en-US" altLang="zh-CN" b="0"/>
              <a:t>—</a:t>
            </a:r>
            <a:r>
              <a:rPr kumimoji="0" lang="zh-CN" altLang="en-US" b="0"/>
              <a:t>物理意义；</a:t>
            </a:r>
          </a:p>
        </p:txBody>
      </p:sp>
      <p:sp>
        <p:nvSpPr>
          <p:cNvPr id="11283" name="Text Box 19"/>
          <p:cNvSpPr txBox="1">
            <a:spLocks noChangeArrowheads="1"/>
          </p:cNvSpPr>
          <p:nvPr/>
        </p:nvSpPr>
        <p:spPr bwMode="auto">
          <a:xfrm>
            <a:off x="501650" y="5235575"/>
            <a:ext cx="8174038"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b="0"/>
              <a:t>2</a:t>
            </a:r>
            <a:r>
              <a:rPr kumimoji="0" lang="zh-CN" altLang="en-US" b="0"/>
              <a:t>、一般情况下，上述积分相当复杂。只有当</a:t>
            </a:r>
            <a:r>
              <a:rPr kumimoji="0" lang="en-US" altLang="zh-CN" b="0"/>
              <a:t>S</a:t>
            </a:r>
            <a:r>
              <a:rPr kumimoji="0" lang="zh-CN" altLang="en-US" b="0"/>
              <a:t>对通过</a:t>
            </a:r>
            <a:r>
              <a:rPr kumimoji="0" lang="en-US" altLang="zh-CN" b="0"/>
              <a:t>P</a:t>
            </a:r>
            <a:r>
              <a:rPr kumimoji="0" lang="zh-CN" altLang="en-US" b="0"/>
              <a:t>点波面的法线具有</a:t>
            </a:r>
            <a:r>
              <a:rPr kumimoji="0" lang="zh-CN" altLang="en-US">
                <a:solidFill>
                  <a:srgbClr val="0000FF"/>
                </a:solidFill>
              </a:rPr>
              <a:t>旋转对</a:t>
            </a:r>
          </a:p>
          <a:p>
            <a:pPr eaLnBrk="1" hangingPunct="1">
              <a:spcBef>
                <a:spcPct val="50000"/>
              </a:spcBef>
            </a:pPr>
            <a:r>
              <a:rPr kumimoji="0" lang="zh-CN" altLang="en-US">
                <a:solidFill>
                  <a:srgbClr val="0000FF"/>
                </a:solidFill>
              </a:rPr>
              <a:t>     称性</a:t>
            </a:r>
            <a:r>
              <a:rPr kumimoji="0" lang="zh-CN" altLang="en-US" b="0"/>
              <a:t>时，才能积出结果。此时，可用</a:t>
            </a:r>
            <a:r>
              <a:rPr kumimoji="0" lang="zh-CN" altLang="en-US">
                <a:solidFill>
                  <a:srgbClr val="0000FF"/>
                </a:solidFill>
              </a:rPr>
              <a:t>代数加法</a:t>
            </a:r>
            <a:r>
              <a:rPr kumimoji="0" lang="zh-CN" altLang="en-US" b="0"/>
              <a:t>或矢量加法来代替积分；</a:t>
            </a:r>
          </a:p>
        </p:txBody>
      </p:sp>
      <p:sp>
        <p:nvSpPr>
          <p:cNvPr id="11285" name="Text Box 21"/>
          <p:cNvSpPr txBox="1">
            <a:spLocks noChangeArrowheads="1"/>
          </p:cNvSpPr>
          <p:nvPr/>
        </p:nvSpPr>
        <p:spPr bwMode="auto">
          <a:xfrm>
            <a:off x="496888" y="6099175"/>
            <a:ext cx="7848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b="0"/>
              <a:t>3</a:t>
            </a:r>
            <a:r>
              <a:rPr kumimoji="0" lang="zh-CN" altLang="en-US" b="0"/>
              <a:t>、借助积分式可</a:t>
            </a:r>
            <a:r>
              <a:rPr kumimoji="0" lang="zh-CN" altLang="en-US">
                <a:solidFill>
                  <a:srgbClr val="0000FF"/>
                </a:solidFill>
              </a:rPr>
              <a:t>定量描述</a:t>
            </a:r>
            <a:r>
              <a:rPr kumimoji="0" lang="zh-CN" altLang="en-US" b="0"/>
              <a:t>光波通过障碍物时发生衍射现象的主要特征。</a:t>
            </a:r>
          </a:p>
        </p:txBody>
      </p:sp>
      <p:grpSp>
        <p:nvGrpSpPr>
          <p:cNvPr id="11286" name="Group 22"/>
          <p:cNvGrpSpPr>
            <a:grpSpLocks/>
          </p:cNvGrpSpPr>
          <p:nvPr/>
        </p:nvGrpSpPr>
        <p:grpSpPr bwMode="auto">
          <a:xfrm>
            <a:off x="4811713" y="2670175"/>
            <a:ext cx="4351337" cy="2001838"/>
            <a:chOff x="2827" y="67"/>
            <a:chExt cx="2741" cy="1261"/>
          </a:xfrm>
        </p:grpSpPr>
        <p:sp>
          <p:nvSpPr>
            <p:cNvPr id="11287" name="Freeform 23"/>
            <p:cNvSpPr>
              <a:spLocks/>
            </p:cNvSpPr>
            <p:nvPr/>
          </p:nvSpPr>
          <p:spPr bwMode="auto">
            <a:xfrm>
              <a:off x="3588" y="204"/>
              <a:ext cx="733" cy="1113"/>
            </a:xfrm>
            <a:custGeom>
              <a:avLst/>
              <a:gdLst>
                <a:gd name="T0" fmla="*/ 151 w 733"/>
                <a:gd name="T1" fmla="*/ 525 h 987"/>
                <a:gd name="T2" fmla="*/ 177 w 733"/>
                <a:gd name="T3" fmla="*/ 58 h 987"/>
                <a:gd name="T4" fmla="*/ 657 w 733"/>
                <a:gd name="T5" fmla="*/ 178 h 987"/>
                <a:gd name="T6" fmla="*/ 631 w 733"/>
                <a:gd name="T7" fmla="*/ 645 h 987"/>
                <a:gd name="T8" fmla="*/ 404 w 733"/>
                <a:gd name="T9" fmla="*/ 965 h 987"/>
                <a:gd name="T10" fmla="*/ 44 w 733"/>
                <a:gd name="T11" fmla="*/ 778 h 987"/>
                <a:gd name="T12" fmla="*/ 137 w 733"/>
                <a:gd name="T13" fmla="*/ 525 h 987"/>
              </a:gdLst>
              <a:ahLst/>
              <a:cxnLst>
                <a:cxn ang="0">
                  <a:pos x="T0" y="T1"/>
                </a:cxn>
                <a:cxn ang="0">
                  <a:pos x="T2" y="T3"/>
                </a:cxn>
                <a:cxn ang="0">
                  <a:pos x="T4" y="T5"/>
                </a:cxn>
                <a:cxn ang="0">
                  <a:pos x="T6" y="T7"/>
                </a:cxn>
                <a:cxn ang="0">
                  <a:pos x="T8" y="T9"/>
                </a:cxn>
                <a:cxn ang="0">
                  <a:pos x="T10" y="T11"/>
                </a:cxn>
                <a:cxn ang="0">
                  <a:pos x="T12" y="T13"/>
                </a:cxn>
              </a:cxnLst>
              <a:rect l="0" t="0" r="r" b="b"/>
              <a:pathLst>
                <a:path w="733" h="987">
                  <a:moveTo>
                    <a:pt x="151" y="525"/>
                  </a:moveTo>
                  <a:cubicBezTo>
                    <a:pt x="84" y="298"/>
                    <a:pt x="93" y="116"/>
                    <a:pt x="177" y="58"/>
                  </a:cubicBezTo>
                  <a:cubicBezTo>
                    <a:pt x="261" y="0"/>
                    <a:pt x="581" y="80"/>
                    <a:pt x="657" y="178"/>
                  </a:cubicBezTo>
                  <a:cubicBezTo>
                    <a:pt x="733" y="276"/>
                    <a:pt x="673" y="514"/>
                    <a:pt x="631" y="645"/>
                  </a:cubicBezTo>
                  <a:cubicBezTo>
                    <a:pt x="589" y="776"/>
                    <a:pt x="502" y="943"/>
                    <a:pt x="404" y="965"/>
                  </a:cubicBezTo>
                  <a:cubicBezTo>
                    <a:pt x="306" y="987"/>
                    <a:pt x="88" y="851"/>
                    <a:pt x="44" y="778"/>
                  </a:cubicBezTo>
                  <a:cubicBezTo>
                    <a:pt x="0" y="705"/>
                    <a:pt x="151" y="550"/>
                    <a:pt x="137" y="525"/>
                  </a:cubicBezTo>
                </a:path>
              </a:pathLst>
            </a:custGeom>
            <a:solidFill>
              <a:srgbClr val="FF9900"/>
            </a:solidFill>
            <a:ln w="9525">
              <a:solidFill>
                <a:schemeClr val="tx1"/>
              </a:solidFill>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8" name="Line 24"/>
            <p:cNvSpPr>
              <a:spLocks noChangeShapeType="1"/>
            </p:cNvSpPr>
            <p:nvPr/>
          </p:nvSpPr>
          <p:spPr bwMode="auto">
            <a:xfrm rot="-2613626">
              <a:off x="4003" y="282"/>
              <a:ext cx="528" cy="270"/>
            </a:xfrm>
            <a:prstGeom prst="line">
              <a:avLst/>
            </a:prstGeom>
            <a:noFill/>
            <a:ln w="41275">
              <a:solidFill>
                <a:srgbClr val="0000FF"/>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1289" name="Object 25"/>
            <p:cNvGraphicFramePr>
              <a:graphicFrameLocks noChangeAspect="1"/>
            </p:cNvGraphicFramePr>
            <p:nvPr/>
          </p:nvGraphicFramePr>
          <p:xfrm>
            <a:off x="5280" y="838"/>
            <a:ext cx="288" cy="352"/>
          </p:xfrm>
          <a:graphic>
            <a:graphicData uri="http://schemas.openxmlformats.org/presentationml/2006/ole">
              <mc:AlternateContent xmlns:mc="http://schemas.openxmlformats.org/markup-compatibility/2006">
                <mc:Choice xmlns:v="urn:schemas-microsoft-com:vml" Requires="v">
                  <p:oleObj spid="_x0000_s11306" name="公式" r:id="rId15" imgW="152280" imgH="164880" progId="Equation.3">
                    <p:embed/>
                  </p:oleObj>
                </mc:Choice>
                <mc:Fallback>
                  <p:oleObj name="公式" r:id="rId15" imgW="152280" imgH="164880" progId="Equation.3">
                    <p:embed/>
                    <p:pic>
                      <p:nvPicPr>
                        <p:cNvPr id="0" name="Object 2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280" y="838"/>
                          <a:ext cx="288" cy="3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90" name="Object 26"/>
            <p:cNvGraphicFramePr>
              <a:graphicFrameLocks noChangeAspect="1"/>
            </p:cNvGraphicFramePr>
            <p:nvPr/>
          </p:nvGraphicFramePr>
          <p:xfrm>
            <a:off x="4746" y="530"/>
            <a:ext cx="239" cy="325"/>
          </p:xfrm>
          <a:graphic>
            <a:graphicData uri="http://schemas.openxmlformats.org/presentationml/2006/ole">
              <mc:AlternateContent xmlns:mc="http://schemas.openxmlformats.org/markup-compatibility/2006">
                <mc:Choice xmlns:v="urn:schemas-microsoft-com:vml" Requires="v">
                  <p:oleObj spid="_x0000_s11307" name="公式" r:id="rId17" imgW="126720" imgH="152280" progId="Equation.3">
                    <p:embed/>
                  </p:oleObj>
                </mc:Choice>
                <mc:Fallback>
                  <p:oleObj name="公式" r:id="rId17" imgW="126720" imgH="152280" progId="Equation.3">
                    <p:embed/>
                    <p:pic>
                      <p:nvPicPr>
                        <p:cNvPr id="0" name="Object 2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46" y="530"/>
                          <a:ext cx="239" cy="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91" name="Object 27"/>
            <p:cNvGraphicFramePr>
              <a:graphicFrameLocks noChangeAspect="1"/>
            </p:cNvGraphicFramePr>
            <p:nvPr/>
          </p:nvGraphicFramePr>
          <p:xfrm>
            <a:off x="4550" y="67"/>
            <a:ext cx="250" cy="360"/>
          </p:xfrm>
          <a:graphic>
            <a:graphicData uri="http://schemas.openxmlformats.org/presentationml/2006/ole">
              <mc:AlternateContent xmlns:mc="http://schemas.openxmlformats.org/markup-compatibility/2006">
                <mc:Choice xmlns:v="urn:schemas-microsoft-com:vml" Requires="v">
                  <p:oleObj spid="_x0000_s11308" name="公式" r:id="rId19" imgW="177480" imgH="215640" progId="Equation.3">
                    <p:embed/>
                  </p:oleObj>
                </mc:Choice>
                <mc:Fallback>
                  <p:oleObj name="公式" r:id="rId19" imgW="177480" imgH="215640" progId="Equation.3">
                    <p:embed/>
                    <p:pic>
                      <p:nvPicPr>
                        <p:cNvPr id="0" name="Object 2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550" y="67"/>
                          <a:ext cx="250" cy="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92" name="Object 28"/>
            <p:cNvGraphicFramePr>
              <a:graphicFrameLocks noChangeAspect="1"/>
            </p:cNvGraphicFramePr>
            <p:nvPr/>
          </p:nvGraphicFramePr>
          <p:xfrm>
            <a:off x="4252" y="397"/>
            <a:ext cx="179" cy="285"/>
          </p:xfrm>
          <a:graphic>
            <a:graphicData uri="http://schemas.openxmlformats.org/presentationml/2006/ole">
              <mc:AlternateContent xmlns:mc="http://schemas.openxmlformats.org/markup-compatibility/2006">
                <mc:Choice xmlns:v="urn:schemas-microsoft-com:vml" Requires="v">
                  <p:oleObj spid="_x0000_s11309" name="公式" r:id="rId21" imgW="126720" imgH="177480" progId="Equation.3">
                    <p:embed/>
                  </p:oleObj>
                </mc:Choice>
                <mc:Fallback>
                  <p:oleObj name="公式" r:id="rId21" imgW="126720" imgH="177480" progId="Equation.3">
                    <p:embed/>
                    <p:pic>
                      <p:nvPicPr>
                        <p:cNvPr id="0" name="Object 2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252" y="397"/>
                          <a:ext cx="179"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93" name="AutoShape 29"/>
            <p:cNvSpPr>
              <a:spLocks noChangeArrowheads="1"/>
            </p:cNvSpPr>
            <p:nvPr/>
          </p:nvSpPr>
          <p:spPr bwMode="auto">
            <a:xfrm>
              <a:off x="2827" y="67"/>
              <a:ext cx="624" cy="336"/>
            </a:xfrm>
            <a:prstGeom prst="wedgeRoundRectCallout">
              <a:avLst>
                <a:gd name="adj1" fmla="val 101602"/>
                <a:gd name="adj2" fmla="val 24704"/>
                <a:gd name="adj3" fmla="val 16667"/>
              </a:avLst>
            </a:prstGeom>
            <a:solidFill>
              <a:srgbClr val="CCFFFF"/>
            </a:solidFill>
            <a:ln w="9525">
              <a:solidFill>
                <a:srgbClr val="33CC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zh-CN" altLang="en-US" sz="2400" i="1">
                  <a:latin typeface="Times New Roman" pitchFamily="18" charset="0"/>
                  <a:ea typeface="楷体_GB2312" pitchFamily="49" charset="-122"/>
                </a:rPr>
                <a:t>光源</a:t>
              </a:r>
              <a:r>
                <a:rPr lang="en-US" altLang="en-US" sz="3200" i="1">
                  <a:latin typeface="Times New Roman" pitchFamily="18" charset="0"/>
                  <a:ea typeface="楷体_GB2312" pitchFamily="49" charset="-122"/>
                </a:rPr>
                <a:t>S</a:t>
              </a:r>
              <a:endParaRPr lang="en-US" altLang="zh-CN" sz="2400">
                <a:latin typeface="Times New Roman" pitchFamily="18" charset="0"/>
              </a:endParaRPr>
            </a:p>
          </p:txBody>
        </p:sp>
        <p:graphicFrame>
          <p:nvGraphicFramePr>
            <p:cNvPr id="11294" name="Object 30"/>
            <p:cNvGraphicFramePr>
              <a:graphicFrameLocks noChangeAspect="1"/>
            </p:cNvGraphicFramePr>
            <p:nvPr/>
          </p:nvGraphicFramePr>
          <p:xfrm>
            <a:off x="3825" y="569"/>
            <a:ext cx="300" cy="181"/>
          </p:xfrm>
          <a:graphic>
            <a:graphicData uri="http://schemas.openxmlformats.org/presentationml/2006/ole">
              <mc:AlternateContent xmlns:mc="http://schemas.openxmlformats.org/markup-compatibility/2006">
                <mc:Choice xmlns:v="urn:schemas-microsoft-com:vml" Requires="v">
                  <p:oleObj spid="_x0000_s11310" name="公式" r:id="rId23" imgW="215640" imgH="177480" progId="Equation.3">
                    <p:embed/>
                  </p:oleObj>
                </mc:Choice>
                <mc:Fallback>
                  <p:oleObj name="公式" r:id="rId23" imgW="215640" imgH="177480" progId="Equation.3">
                    <p:embed/>
                    <p:pic>
                      <p:nvPicPr>
                        <p:cNvPr id="0" name="Object 3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825" y="569"/>
                          <a:ext cx="300" cy="18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95" name="AutoShape 31"/>
            <p:cNvSpPr>
              <a:spLocks noChangeArrowheads="1"/>
            </p:cNvSpPr>
            <p:nvPr/>
          </p:nvSpPr>
          <p:spPr bwMode="auto">
            <a:xfrm>
              <a:off x="3915" y="475"/>
              <a:ext cx="136" cy="91"/>
            </a:xfrm>
            <a:prstGeom prst="parallelogram">
              <a:avLst>
                <a:gd name="adj" fmla="val 3736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6" name="Line 32"/>
            <p:cNvSpPr>
              <a:spLocks noChangeShapeType="1"/>
            </p:cNvSpPr>
            <p:nvPr/>
          </p:nvSpPr>
          <p:spPr bwMode="auto">
            <a:xfrm>
              <a:off x="3985" y="521"/>
              <a:ext cx="1361" cy="499"/>
            </a:xfrm>
            <a:prstGeom prst="line">
              <a:avLst/>
            </a:prstGeom>
            <a:noFill/>
            <a:ln w="952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97" name="Line 33"/>
            <p:cNvSpPr>
              <a:spLocks noChangeShapeType="1"/>
            </p:cNvSpPr>
            <p:nvPr/>
          </p:nvSpPr>
          <p:spPr bwMode="auto">
            <a:xfrm flipH="1">
              <a:off x="3915" y="1020"/>
              <a:ext cx="136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1298" name="Object 34"/>
            <p:cNvGraphicFramePr>
              <a:graphicFrameLocks noChangeAspect="1"/>
            </p:cNvGraphicFramePr>
            <p:nvPr/>
          </p:nvGraphicFramePr>
          <p:xfrm>
            <a:off x="4534" y="938"/>
            <a:ext cx="239" cy="390"/>
          </p:xfrm>
          <a:graphic>
            <a:graphicData uri="http://schemas.openxmlformats.org/presentationml/2006/ole">
              <mc:AlternateContent xmlns:mc="http://schemas.openxmlformats.org/markup-compatibility/2006">
                <mc:Choice xmlns:v="urn:schemas-microsoft-com:vml" Requires="v">
                  <p:oleObj spid="_x0000_s11311" name="公式" r:id="rId25" imgW="139680" imgH="228600" progId="Equation.3">
                    <p:embed/>
                  </p:oleObj>
                </mc:Choice>
                <mc:Fallback>
                  <p:oleObj name="公式" r:id="rId25" imgW="139680" imgH="228600" progId="Equation.3">
                    <p:embed/>
                    <p:pic>
                      <p:nvPicPr>
                        <p:cNvPr id="0" name="Object 3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534" y="938"/>
                          <a:ext cx="239" cy="3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99" name="Text Box 35"/>
            <p:cNvSpPr txBox="1">
              <a:spLocks noChangeArrowheads="1"/>
            </p:cNvSpPr>
            <p:nvPr/>
          </p:nvSpPr>
          <p:spPr bwMode="auto">
            <a:xfrm>
              <a:off x="3833" y="288"/>
              <a:ext cx="2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b="0"/>
                <a:t>Q</a:t>
              </a: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
        <p:cNvGrpSpPr/>
        <p:nvPr/>
      </p:nvGrpSpPr>
      <p:grpSpPr>
        <a:xfrm>
          <a:off x="0" y="0"/>
          <a:ext cx="0" cy="0"/>
          <a:chOff x="0" y="0"/>
          <a:chExt cx="0" cy="0"/>
        </a:xfrm>
      </p:grpSpPr>
      <p:sp>
        <p:nvSpPr>
          <p:cNvPr id="12292" name="Text Box 4"/>
          <p:cNvSpPr txBox="1">
            <a:spLocks noChangeArrowheads="1"/>
          </p:cNvSpPr>
          <p:nvPr/>
        </p:nvSpPr>
        <p:spPr bwMode="auto">
          <a:xfrm>
            <a:off x="250825" y="184150"/>
            <a:ext cx="3097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zh-CN" altLang="en-US" sz="2400">
                <a:solidFill>
                  <a:srgbClr val="0000FF"/>
                </a:solidFill>
              </a:rPr>
              <a:t>三、衍射的分类：</a:t>
            </a:r>
          </a:p>
        </p:txBody>
      </p:sp>
      <p:sp>
        <p:nvSpPr>
          <p:cNvPr id="12293" name="Text Box 5"/>
          <p:cNvSpPr txBox="1">
            <a:spLocks noChangeArrowheads="1"/>
          </p:cNvSpPr>
          <p:nvPr/>
        </p:nvSpPr>
        <p:spPr bwMode="auto">
          <a:xfrm>
            <a:off x="457200" y="1060450"/>
            <a:ext cx="1924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2400">
                <a:latin typeface="Times New Roman" pitchFamily="18" charset="0"/>
                <a:sym typeface="Symbol" pitchFamily="18" charset="2"/>
              </a:rPr>
              <a:t> </a:t>
            </a:r>
            <a:r>
              <a:rPr lang="zh-CN" altLang="en-US" sz="2400">
                <a:solidFill>
                  <a:srgbClr val="0066FF"/>
                </a:solidFill>
                <a:latin typeface="Times New Roman" pitchFamily="18" charset="0"/>
              </a:rPr>
              <a:t>菲涅耳衍射</a:t>
            </a:r>
            <a:endParaRPr lang="zh-CN" altLang="en-US" sz="2400">
              <a:latin typeface="Times New Roman" pitchFamily="18" charset="0"/>
            </a:endParaRPr>
          </a:p>
        </p:txBody>
      </p:sp>
      <p:sp>
        <p:nvSpPr>
          <p:cNvPr id="12294" name="Text Box 6"/>
          <p:cNvSpPr txBox="1">
            <a:spLocks noChangeArrowheads="1"/>
          </p:cNvSpPr>
          <p:nvPr/>
        </p:nvSpPr>
        <p:spPr bwMode="auto">
          <a:xfrm>
            <a:off x="250825" y="2060575"/>
            <a:ext cx="34829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sz="2400">
                <a:latin typeface="Times New Roman" pitchFamily="18" charset="0"/>
              </a:rPr>
              <a:t>光源</a:t>
            </a:r>
            <a:r>
              <a:rPr lang="en-US" altLang="zh-CN" sz="2400">
                <a:latin typeface="Times New Roman" pitchFamily="18" charset="0"/>
              </a:rPr>
              <a:t>—</a:t>
            </a:r>
            <a:r>
              <a:rPr lang="zh-CN" altLang="en-US" sz="2400">
                <a:latin typeface="Times New Roman" pitchFamily="18" charset="0"/>
              </a:rPr>
              <a:t>障碍物</a:t>
            </a:r>
            <a:r>
              <a:rPr lang="en-US" altLang="zh-CN" sz="2400">
                <a:latin typeface="Times New Roman" pitchFamily="18" charset="0"/>
              </a:rPr>
              <a:t>—</a:t>
            </a:r>
            <a:r>
              <a:rPr lang="zh-CN" altLang="en-US" sz="2400">
                <a:latin typeface="Times New Roman" pitchFamily="18" charset="0"/>
              </a:rPr>
              <a:t>接收屏</a:t>
            </a:r>
          </a:p>
          <a:p>
            <a:pPr eaLnBrk="1" hangingPunct="1"/>
            <a:r>
              <a:rPr lang="zh-CN" altLang="en-US" sz="2400">
                <a:latin typeface="Times New Roman" pitchFamily="18" charset="0"/>
              </a:rPr>
              <a:t>距离均为有限远。</a:t>
            </a:r>
          </a:p>
        </p:txBody>
      </p:sp>
      <p:sp>
        <p:nvSpPr>
          <p:cNvPr id="12295" name="Text Box 7"/>
          <p:cNvSpPr txBox="1">
            <a:spLocks noChangeArrowheads="1"/>
          </p:cNvSpPr>
          <p:nvPr/>
        </p:nvSpPr>
        <p:spPr bwMode="auto">
          <a:xfrm>
            <a:off x="468313" y="3500438"/>
            <a:ext cx="27336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2800">
                <a:latin typeface="Times New Roman" pitchFamily="18" charset="0"/>
                <a:sym typeface="Symbol" pitchFamily="18" charset="2"/>
              </a:rPr>
              <a:t> </a:t>
            </a:r>
            <a:r>
              <a:rPr lang="zh-CN" altLang="en-US" sz="2800">
                <a:solidFill>
                  <a:srgbClr val="0066FF"/>
                </a:solidFill>
                <a:latin typeface="Times New Roman" pitchFamily="18" charset="0"/>
              </a:rPr>
              <a:t>夫琅和费衍射</a:t>
            </a:r>
          </a:p>
        </p:txBody>
      </p:sp>
      <p:sp>
        <p:nvSpPr>
          <p:cNvPr id="12296" name="Text Box 8"/>
          <p:cNvSpPr txBox="1">
            <a:spLocks noChangeArrowheads="1"/>
          </p:cNvSpPr>
          <p:nvPr/>
        </p:nvSpPr>
        <p:spPr bwMode="auto">
          <a:xfrm>
            <a:off x="250825" y="4797425"/>
            <a:ext cx="445135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400">
                <a:latin typeface="Times New Roman" pitchFamily="18" charset="0"/>
              </a:rPr>
              <a:t>光源</a:t>
            </a:r>
            <a:r>
              <a:rPr lang="en-US" altLang="zh-CN" sz="2400">
                <a:latin typeface="Times New Roman" pitchFamily="18" charset="0"/>
              </a:rPr>
              <a:t>—</a:t>
            </a:r>
            <a:r>
              <a:rPr lang="zh-CN" altLang="en-US" sz="2400">
                <a:latin typeface="Times New Roman" pitchFamily="18" charset="0"/>
              </a:rPr>
              <a:t>障碍物</a:t>
            </a:r>
            <a:r>
              <a:rPr lang="en-US" altLang="zh-CN" sz="2400">
                <a:latin typeface="Times New Roman" pitchFamily="18" charset="0"/>
              </a:rPr>
              <a:t>—</a:t>
            </a:r>
            <a:r>
              <a:rPr lang="zh-CN" altLang="en-US" sz="2400">
                <a:latin typeface="Times New Roman" pitchFamily="18" charset="0"/>
              </a:rPr>
              <a:t>接收屏</a:t>
            </a:r>
          </a:p>
          <a:p>
            <a:pPr eaLnBrk="1" hangingPunct="1"/>
            <a:r>
              <a:rPr lang="zh-CN" altLang="en-US" sz="2400">
                <a:latin typeface="Times New Roman" pitchFamily="18" charset="0"/>
              </a:rPr>
              <a:t>距离有一个或均为无限远。</a:t>
            </a:r>
          </a:p>
          <a:p>
            <a:pPr eaLnBrk="1" hangingPunct="1"/>
            <a:r>
              <a:rPr lang="zh-CN" altLang="en-US" sz="2400">
                <a:latin typeface="Times New Roman" pitchFamily="18" charset="0"/>
              </a:rPr>
              <a:t>（物理上的无穷远：平行光束）</a:t>
            </a:r>
          </a:p>
        </p:txBody>
      </p:sp>
      <p:grpSp>
        <p:nvGrpSpPr>
          <p:cNvPr id="12297" name="Group 9"/>
          <p:cNvGrpSpPr>
            <a:grpSpLocks/>
          </p:cNvGrpSpPr>
          <p:nvPr/>
        </p:nvGrpSpPr>
        <p:grpSpPr bwMode="auto">
          <a:xfrm>
            <a:off x="4038600" y="114300"/>
            <a:ext cx="4816475" cy="2590800"/>
            <a:chOff x="2304" y="384"/>
            <a:chExt cx="3034" cy="1632"/>
          </a:xfrm>
        </p:grpSpPr>
        <p:sp>
          <p:nvSpPr>
            <p:cNvPr id="12298" name="Line 10"/>
            <p:cNvSpPr>
              <a:spLocks noChangeShapeType="1"/>
            </p:cNvSpPr>
            <p:nvPr/>
          </p:nvSpPr>
          <p:spPr bwMode="auto">
            <a:xfrm>
              <a:off x="3408" y="864"/>
              <a:ext cx="0" cy="24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9" name="Line 11"/>
            <p:cNvSpPr>
              <a:spLocks noChangeShapeType="1"/>
            </p:cNvSpPr>
            <p:nvPr/>
          </p:nvSpPr>
          <p:spPr bwMode="auto">
            <a:xfrm>
              <a:off x="3408" y="1296"/>
              <a:ext cx="0" cy="24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00" name="Line 12"/>
            <p:cNvSpPr>
              <a:spLocks noChangeShapeType="1"/>
            </p:cNvSpPr>
            <p:nvPr/>
          </p:nvSpPr>
          <p:spPr bwMode="auto">
            <a:xfrm>
              <a:off x="5136" y="624"/>
              <a:ext cx="0" cy="1054"/>
            </a:xfrm>
            <a:prstGeom prst="line">
              <a:avLst/>
            </a:prstGeom>
            <a:noFill/>
            <a:ln w="635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2301" name="Object 13"/>
            <p:cNvGraphicFramePr>
              <a:graphicFrameLocks noChangeAspect="1"/>
            </p:cNvGraphicFramePr>
            <p:nvPr/>
          </p:nvGraphicFramePr>
          <p:xfrm>
            <a:off x="2544" y="1056"/>
            <a:ext cx="190" cy="240"/>
          </p:xfrm>
          <a:graphic>
            <a:graphicData uri="http://schemas.openxmlformats.org/presentationml/2006/ole">
              <mc:AlternateContent xmlns:mc="http://schemas.openxmlformats.org/markup-compatibility/2006">
                <mc:Choice xmlns:v="urn:schemas-microsoft-com:vml" Requires="v">
                  <p:oleObj spid="_x0000_s12335" name="公式" r:id="rId3" imgW="139680" imgH="177480" progId="Equation.3">
                    <p:embed/>
                  </p:oleObj>
                </mc:Choice>
                <mc:Fallback>
                  <p:oleObj name="公式" r:id="rId3" imgW="139680" imgH="177480"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4" y="1056"/>
                          <a:ext cx="19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02" name="Object 14"/>
            <p:cNvGraphicFramePr>
              <a:graphicFrameLocks noChangeAspect="1"/>
            </p:cNvGraphicFramePr>
            <p:nvPr/>
          </p:nvGraphicFramePr>
          <p:xfrm>
            <a:off x="3312" y="672"/>
            <a:ext cx="212" cy="230"/>
          </p:xfrm>
          <a:graphic>
            <a:graphicData uri="http://schemas.openxmlformats.org/presentationml/2006/ole">
              <mc:AlternateContent xmlns:mc="http://schemas.openxmlformats.org/markup-compatibility/2006">
                <mc:Choice xmlns:v="urn:schemas-microsoft-com:vml" Requires="v">
                  <p:oleObj spid="_x0000_s12336" name="公式" r:id="rId5" imgW="152280" imgH="164880" progId="Equation.3">
                    <p:embed/>
                  </p:oleObj>
                </mc:Choice>
                <mc:Fallback>
                  <p:oleObj name="公式" r:id="rId5" imgW="152280" imgH="164880" progId="Equation.3">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12" y="672"/>
                          <a:ext cx="212"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03" name="Object 15"/>
            <p:cNvGraphicFramePr>
              <a:graphicFrameLocks noChangeAspect="1"/>
            </p:cNvGraphicFramePr>
            <p:nvPr/>
          </p:nvGraphicFramePr>
          <p:xfrm>
            <a:off x="3264" y="1536"/>
            <a:ext cx="212" cy="230"/>
          </p:xfrm>
          <a:graphic>
            <a:graphicData uri="http://schemas.openxmlformats.org/presentationml/2006/ole">
              <mc:AlternateContent xmlns:mc="http://schemas.openxmlformats.org/markup-compatibility/2006">
                <mc:Choice xmlns:v="urn:schemas-microsoft-com:vml" Requires="v">
                  <p:oleObj spid="_x0000_s12337" name="公式" r:id="rId7" imgW="152280" imgH="164880" progId="Equation.3">
                    <p:embed/>
                  </p:oleObj>
                </mc:Choice>
                <mc:Fallback>
                  <p:oleObj name="公式" r:id="rId7" imgW="152280" imgH="164880" progId="Equation.3">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64" y="1536"/>
                          <a:ext cx="212"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04" name="Object 16"/>
            <p:cNvGraphicFramePr>
              <a:graphicFrameLocks noChangeAspect="1"/>
            </p:cNvGraphicFramePr>
            <p:nvPr/>
          </p:nvGraphicFramePr>
          <p:xfrm>
            <a:off x="5040" y="384"/>
            <a:ext cx="212" cy="230"/>
          </p:xfrm>
          <a:graphic>
            <a:graphicData uri="http://schemas.openxmlformats.org/presentationml/2006/ole">
              <mc:AlternateContent xmlns:mc="http://schemas.openxmlformats.org/markup-compatibility/2006">
                <mc:Choice xmlns:v="urn:schemas-microsoft-com:vml" Requires="v">
                  <p:oleObj spid="_x0000_s12338" name="公式" r:id="rId9" imgW="152280" imgH="164880" progId="Equation.3">
                    <p:embed/>
                  </p:oleObj>
                </mc:Choice>
                <mc:Fallback>
                  <p:oleObj name="公式" r:id="rId9" imgW="152280" imgH="164880" progId="Equation.3">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40" y="384"/>
                          <a:ext cx="212"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05" name="Line 17"/>
            <p:cNvSpPr>
              <a:spLocks noChangeShapeType="1"/>
            </p:cNvSpPr>
            <p:nvPr/>
          </p:nvSpPr>
          <p:spPr bwMode="auto">
            <a:xfrm flipV="1">
              <a:off x="2736" y="1104"/>
              <a:ext cx="72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06" name="Line 18"/>
            <p:cNvSpPr>
              <a:spLocks noChangeShapeType="1"/>
            </p:cNvSpPr>
            <p:nvPr/>
          </p:nvSpPr>
          <p:spPr bwMode="auto">
            <a:xfrm>
              <a:off x="2697" y="1200"/>
              <a:ext cx="76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07" name="Line 19"/>
            <p:cNvSpPr>
              <a:spLocks noChangeShapeType="1"/>
            </p:cNvSpPr>
            <p:nvPr/>
          </p:nvSpPr>
          <p:spPr bwMode="auto">
            <a:xfrm flipV="1">
              <a:off x="3408" y="816"/>
              <a:ext cx="1728"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08" name="Line 20"/>
            <p:cNvSpPr>
              <a:spLocks noChangeShapeType="1"/>
            </p:cNvSpPr>
            <p:nvPr/>
          </p:nvSpPr>
          <p:spPr bwMode="auto">
            <a:xfrm flipV="1">
              <a:off x="3408" y="816"/>
              <a:ext cx="168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09" name="Text Box 21"/>
            <p:cNvSpPr txBox="1">
              <a:spLocks noChangeArrowheads="1"/>
            </p:cNvSpPr>
            <p:nvPr/>
          </p:nvSpPr>
          <p:spPr bwMode="auto">
            <a:xfrm>
              <a:off x="2304" y="1344"/>
              <a:ext cx="5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400">
                  <a:latin typeface="Times New Roman" pitchFamily="18" charset="0"/>
                </a:rPr>
                <a:t>光源</a:t>
              </a:r>
              <a:endParaRPr lang="zh-CN" altLang="en-US" sz="2400" b="0">
                <a:latin typeface="Times New Roman" pitchFamily="18" charset="0"/>
              </a:endParaRPr>
            </a:p>
          </p:txBody>
        </p:sp>
        <p:sp>
          <p:nvSpPr>
            <p:cNvPr id="12310" name="Text Box 22"/>
            <p:cNvSpPr txBox="1">
              <a:spLocks noChangeArrowheads="1"/>
            </p:cNvSpPr>
            <p:nvPr/>
          </p:nvSpPr>
          <p:spPr bwMode="auto">
            <a:xfrm>
              <a:off x="3072" y="1728"/>
              <a:ext cx="6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400">
                  <a:latin typeface="Times New Roman" pitchFamily="18" charset="0"/>
                </a:rPr>
                <a:t>障碍物</a:t>
              </a:r>
              <a:endParaRPr lang="zh-CN" altLang="en-US" sz="2400" b="0">
                <a:latin typeface="Times New Roman" pitchFamily="18" charset="0"/>
              </a:endParaRPr>
            </a:p>
          </p:txBody>
        </p:sp>
        <p:sp>
          <p:nvSpPr>
            <p:cNvPr id="12311" name="Text Box 23"/>
            <p:cNvSpPr txBox="1">
              <a:spLocks noChangeArrowheads="1"/>
            </p:cNvSpPr>
            <p:nvPr/>
          </p:nvSpPr>
          <p:spPr bwMode="auto">
            <a:xfrm>
              <a:off x="4646" y="1645"/>
              <a:ext cx="6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400">
                  <a:latin typeface="Times New Roman" pitchFamily="18" charset="0"/>
                </a:rPr>
                <a:t>接收屏</a:t>
              </a:r>
            </a:p>
          </p:txBody>
        </p:sp>
      </p:grpSp>
      <p:grpSp>
        <p:nvGrpSpPr>
          <p:cNvPr id="12312" name="Group 24"/>
          <p:cNvGrpSpPr>
            <a:grpSpLocks/>
          </p:cNvGrpSpPr>
          <p:nvPr/>
        </p:nvGrpSpPr>
        <p:grpSpPr bwMode="auto">
          <a:xfrm>
            <a:off x="3740150" y="2781300"/>
            <a:ext cx="5365750" cy="2590800"/>
            <a:chOff x="1824" y="2352"/>
            <a:chExt cx="3380" cy="1632"/>
          </a:xfrm>
        </p:grpSpPr>
        <p:sp>
          <p:nvSpPr>
            <p:cNvPr id="12313" name="Line 25"/>
            <p:cNvSpPr>
              <a:spLocks noChangeShapeType="1"/>
            </p:cNvSpPr>
            <p:nvPr/>
          </p:nvSpPr>
          <p:spPr bwMode="auto">
            <a:xfrm>
              <a:off x="3264" y="2832"/>
              <a:ext cx="0" cy="24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14" name="Line 26"/>
            <p:cNvSpPr>
              <a:spLocks noChangeShapeType="1"/>
            </p:cNvSpPr>
            <p:nvPr/>
          </p:nvSpPr>
          <p:spPr bwMode="auto">
            <a:xfrm>
              <a:off x="3264" y="3264"/>
              <a:ext cx="0" cy="24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15" name="Line 27"/>
            <p:cNvSpPr>
              <a:spLocks noChangeShapeType="1"/>
            </p:cNvSpPr>
            <p:nvPr/>
          </p:nvSpPr>
          <p:spPr bwMode="auto">
            <a:xfrm flipV="1">
              <a:off x="2352" y="2928"/>
              <a:ext cx="553" cy="240"/>
            </a:xfrm>
            <a:prstGeom prst="line">
              <a:avLst/>
            </a:prstGeom>
            <a:noFill/>
            <a:ln w="9525">
              <a:solidFill>
                <a:schemeClr val="tx1"/>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16" name="Line 28"/>
            <p:cNvSpPr>
              <a:spLocks noChangeShapeType="1"/>
            </p:cNvSpPr>
            <p:nvPr/>
          </p:nvSpPr>
          <p:spPr bwMode="auto">
            <a:xfrm>
              <a:off x="2352" y="3168"/>
              <a:ext cx="553" cy="240"/>
            </a:xfrm>
            <a:prstGeom prst="line">
              <a:avLst/>
            </a:prstGeom>
            <a:noFill/>
            <a:ln w="9525">
              <a:solidFill>
                <a:schemeClr val="tx1"/>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2317" name="Object 29"/>
            <p:cNvGraphicFramePr>
              <a:graphicFrameLocks noChangeAspect="1"/>
            </p:cNvGraphicFramePr>
            <p:nvPr/>
          </p:nvGraphicFramePr>
          <p:xfrm>
            <a:off x="2160" y="2928"/>
            <a:ext cx="190" cy="240"/>
          </p:xfrm>
          <a:graphic>
            <a:graphicData uri="http://schemas.openxmlformats.org/presentationml/2006/ole">
              <mc:AlternateContent xmlns:mc="http://schemas.openxmlformats.org/markup-compatibility/2006">
                <mc:Choice xmlns:v="urn:schemas-microsoft-com:vml" Requires="v">
                  <p:oleObj spid="_x0000_s12339" name="公式" r:id="rId11" imgW="139680" imgH="177480" progId="Equation.3">
                    <p:embed/>
                  </p:oleObj>
                </mc:Choice>
                <mc:Fallback>
                  <p:oleObj name="公式" r:id="rId11" imgW="139680" imgH="177480" progId="Equation.3">
                    <p:embed/>
                    <p:pic>
                      <p:nvPicPr>
                        <p:cNvPr id="0" name="Object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0" y="2928"/>
                          <a:ext cx="19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18" name="Object 30"/>
            <p:cNvGraphicFramePr>
              <a:graphicFrameLocks noChangeAspect="1"/>
            </p:cNvGraphicFramePr>
            <p:nvPr/>
          </p:nvGraphicFramePr>
          <p:xfrm>
            <a:off x="3168" y="2640"/>
            <a:ext cx="212" cy="230"/>
          </p:xfrm>
          <a:graphic>
            <a:graphicData uri="http://schemas.openxmlformats.org/presentationml/2006/ole">
              <mc:AlternateContent xmlns:mc="http://schemas.openxmlformats.org/markup-compatibility/2006">
                <mc:Choice xmlns:v="urn:schemas-microsoft-com:vml" Requires="v">
                  <p:oleObj spid="_x0000_s12340" name="公式" r:id="rId12" imgW="152280" imgH="164880" progId="Equation.3">
                    <p:embed/>
                  </p:oleObj>
                </mc:Choice>
                <mc:Fallback>
                  <p:oleObj name="公式" r:id="rId12" imgW="152280" imgH="164880" progId="Equation.3">
                    <p:embed/>
                    <p:pic>
                      <p:nvPicPr>
                        <p:cNvPr id="0" name="Object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68" y="2640"/>
                          <a:ext cx="212"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19" name="Object 31"/>
            <p:cNvGraphicFramePr>
              <a:graphicFrameLocks noChangeAspect="1"/>
            </p:cNvGraphicFramePr>
            <p:nvPr/>
          </p:nvGraphicFramePr>
          <p:xfrm>
            <a:off x="3120" y="3504"/>
            <a:ext cx="212" cy="230"/>
          </p:xfrm>
          <a:graphic>
            <a:graphicData uri="http://schemas.openxmlformats.org/presentationml/2006/ole">
              <mc:AlternateContent xmlns:mc="http://schemas.openxmlformats.org/markup-compatibility/2006">
                <mc:Choice xmlns:v="urn:schemas-microsoft-com:vml" Requires="v">
                  <p:oleObj spid="_x0000_s12341" name="公式" r:id="rId13" imgW="152280" imgH="164880" progId="Equation.3">
                    <p:embed/>
                  </p:oleObj>
                </mc:Choice>
                <mc:Fallback>
                  <p:oleObj name="公式" r:id="rId13" imgW="152280" imgH="164880" progId="Equation.3">
                    <p:embed/>
                    <p:pic>
                      <p:nvPicPr>
                        <p:cNvPr id="0" name="Object 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0" y="3504"/>
                          <a:ext cx="212"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20" name="Object 32"/>
            <p:cNvGraphicFramePr>
              <a:graphicFrameLocks noChangeAspect="1"/>
            </p:cNvGraphicFramePr>
            <p:nvPr/>
          </p:nvGraphicFramePr>
          <p:xfrm>
            <a:off x="4848" y="2352"/>
            <a:ext cx="212" cy="230"/>
          </p:xfrm>
          <a:graphic>
            <a:graphicData uri="http://schemas.openxmlformats.org/presentationml/2006/ole">
              <mc:AlternateContent xmlns:mc="http://schemas.openxmlformats.org/markup-compatibility/2006">
                <mc:Choice xmlns:v="urn:schemas-microsoft-com:vml" Requires="v">
                  <p:oleObj spid="_x0000_s12342" name="公式" r:id="rId14" imgW="152280" imgH="164880" progId="Equation.3">
                    <p:embed/>
                  </p:oleObj>
                </mc:Choice>
                <mc:Fallback>
                  <p:oleObj name="公式" r:id="rId14" imgW="152280" imgH="164880" progId="Equation.3">
                    <p:embed/>
                    <p:pic>
                      <p:nvPicPr>
                        <p:cNvPr id="0" name="Object 3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48" y="2352"/>
                          <a:ext cx="212"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21" name="Oval 33"/>
            <p:cNvSpPr>
              <a:spLocks noChangeArrowheads="1"/>
            </p:cNvSpPr>
            <p:nvPr/>
          </p:nvSpPr>
          <p:spPr bwMode="auto">
            <a:xfrm>
              <a:off x="2858" y="2928"/>
              <a:ext cx="96" cy="480"/>
            </a:xfrm>
            <a:prstGeom prst="ellipse">
              <a:avLst/>
            </a:prstGeom>
            <a:solidFill>
              <a:srgbClr val="FFFFFF"/>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22" name="Line 34"/>
            <p:cNvSpPr>
              <a:spLocks noChangeShapeType="1"/>
            </p:cNvSpPr>
            <p:nvPr/>
          </p:nvSpPr>
          <p:spPr bwMode="auto">
            <a:xfrm>
              <a:off x="2928" y="2963"/>
              <a:ext cx="288" cy="0"/>
            </a:xfrm>
            <a:prstGeom prst="line">
              <a:avLst/>
            </a:prstGeom>
            <a:noFill/>
            <a:ln w="9525">
              <a:solidFill>
                <a:schemeClr val="tx1"/>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23" name="Line 35"/>
            <p:cNvSpPr>
              <a:spLocks noChangeShapeType="1"/>
            </p:cNvSpPr>
            <p:nvPr/>
          </p:nvSpPr>
          <p:spPr bwMode="auto">
            <a:xfrm>
              <a:off x="2941" y="3255"/>
              <a:ext cx="288" cy="0"/>
            </a:xfrm>
            <a:prstGeom prst="line">
              <a:avLst/>
            </a:prstGeom>
            <a:noFill/>
            <a:ln w="9525">
              <a:solidFill>
                <a:schemeClr val="tx1"/>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24" name="Line 36"/>
            <p:cNvSpPr>
              <a:spLocks noChangeShapeType="1"/>
            </p:cNvSpPr>
            <p:nvPr/>
          </p:nvSpPr>
          <p:spPr bwMode="auto">
            <a:xfrm>
              <a:off x="2928" y="3399"/>
              <a:ext cx="288" cy="0"/>
            </a:xfrm>
            <a:prstGeom prst="line">
              <a:avLst/>
            </a:prstGeom>
            <a:noFill/>
            <a:ln w="9525">
              <a:solidFill>
                <a:schemeClr val="tx1"/>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25" name="Line 37"/>
            <p:cNvSpPr>
              <a:spLocks noChangeShapeType="1"/>
            </p:cNvSpPr>
            <p:nvPr/>
          </p:nvSpPr>
          <p:spPr bwMode="auto">
            <a:xfrm>
              <a:off x="2941" y="3094"/>
              <a:ext cx="288" cy="0"/>
            </a:xfrm>
            <a:prstGeom prst="line">
              <a:avLst/>
            </a:prstGeom>
            <a:noFill/>
            <a:ln w="9525">
              <a:solidFill>
                <a:schemeClr val="tx1"/>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26" name="Oval 38"/>
            <p:cNvSpPr>
              <a:spLocks noChangeArrowheads="1"/>
            </p:cNvSpPr>
            <p:nvPr/>
          </p:nvSpPr>
          <p:spPr bwMode="auto">
            <a:xfrm>
              <a:off x="3360" y="2880"/>
              <a:ext cx="96" cy="576"/>
            </a:xfrm>
            <a:prstGeom prst="ellipse">
              <a:avLst/>
            </a:prstGeom>
            <a:solidFill>
              <a:srgbClr val="FFFFFF"/>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27" name="Line 39"/>
            <p:cNvSpPr>
              <a:spLocks noChangeShapeType="1"/>
            </p:cNvSpPr>
            <p:nvPr/>
          </p:nvSpPr>
          <p:spPr bwMode="auto">
            <a:xfrm flipV="1">
              <a:off x="3299" y="3024"/>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28" name="Line 40"/>
            <p:cNvSpPr>
              <a:spLocks noChangeShapeType="1"/>
            </p:cNvSpPr>
            <p:nvPr/>
          </p:nvSpPr>
          <p:spPr bwMode="auto">
            <a:xfrm flipV="1">
              <a:off x="3299" y="3181"/>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29" name="Line 41"/>
            <p:cNvSpPr>
              <a:spLocks noChangeShapeType="1"/>
            </p:cNvSpPr>
            <p:nvPr/>
          </p:nvSpPr>
          <p:spPr bwMode="auto">
            <a:xfrm>
              <a:off x="4861" y="2544"/>
              <a:ext cx="0" cy="1054"/>
            </a:xfrm>
            <a:prstGeom prst="line">
              <a:avLst/>
            </a:prstGeom>
            <a:noFill/>
            <a:ln w="635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30" name="Line 42"/>
            <p:cNvSpPr>
              <a:spLocks noChangeShapeType="1"/>
            </p:cNvSpPr>
            <p:nvPr/>
          </p:nvSpPr>
          <p:spPr bwMode="auto">
            <a:xfrm flipV="1">
              <a:off x="3456" y="2688"/>
              <a:ext cx="1344"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31" name="Line 43"/>
            <p:cNvSpPr>
              <a:spLocks noChangeShapeType="1"/>
            </p:cNvSpPr>
            <p:nvPr/>
          </p:nvSpPr>
          <p:spPr bwMode="auto">
            <a:xfrm flipV="1">
              <a:off x="3408" y="2688"/>
              <a:ext cx="144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32" name="Text Box 44"/>
            <p:cNvSpPr txBox="1">
              <a:spLocks noChangeArrowheads="1"/>
            </p:cNvSpPr>
            <p:nvPr/>
          </p:nvSpPr>
          <p:spPr bwMode="auto">
            <a:xfrm>
              <a:off x="1824" y="3456"/>
              <a:ext cx="5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400">
                  <a:latin typeface="Times New Roman" pitchFamily="18" charset="0"/>
                </a:rPr>
                <a:t>光源</a:t>
              </a:r>
            </a:p>
          </p:txBody>
        </p:sp>
        <p:sp>
          <p:nvSpPr>
            <p:cNvPr id="12333" name="Text Box 45"/>
            <p:cNvSpPr txBox="1">
              <a:spLocks noChangeArrowheads="1"/>
            </p:cNvSpPr>
            <p:nvPr/>
          </p:nvSpPr>
          <p:spPr bwMode="auto">
            <a:xfrm>
              <a:off x="2928" y="3696"/>
              <a:ext cx="6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400">
                  <a:latin typeface="Times New Roman" pitchFamily="18" charset="0"/>
                </a:rPr>
                <a:t>障碍物</a:t>
              </a:r>
              <a:endParaRPr lang="zh-CN" altLang="en-US" sz="2400" b="0">
                <a:latin typeface="Times New Roman" pitchFamily="18" charset="0"/>
              </a:endParaRPr>
            </a:p>
          </p:txBody>
        </p:sp>
        <p:sp>
          <p:nvSpPr>
            <p:cNvPr id="12334" name="Text Box 46"/>
            <p:cNvSpPr txBox="1">
              <a:spLocks noChangeArrowheads="1"/>
            </p:cNvSpPr>
            <p:nvPr/>
          </p:nvSpPr>
          <p:spPr bwMode="auto">
            <a:xfrm>
              <a:off x="4512" y="3648"/>
              <a:ext cx="6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400">
                  <a:latin typeface="Times New Roman" pitchFamily="18" charset="0"/>
                </a:rPr>
                <a:t>接收屏</a:t>
              </a:r>
              <a:endParaRPr lang="zh-CN" altLang="en-US" sz="2400" b="0">
                <a:latin typeface="Times New Roman" pitchFamily="18" charset="0"/>
              </a:endParaRP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6" name="Rectangle 4"/>
          <p:cNvSpPr>
            <a:spLocks noGrp="1" noChangeArrowheads="1"/>
          </p:cNvSpPr>
          <p:nvPr>
            <p:ph type="title"/>
          </p:nvPr>
        </p:nvSpPr>
        <p:spPr>
          <a:xfrm>
            <a:off x="2286000" y="0"/>
            <a:ext cx="4824413" cy="417513"/>
          </a:xfrm>
        </p:spPr>
        <p:txBody>
          <a:bodyPr/>
          <a:lstStyle/>
          <a:p>
            <a:r>
              <a:rPr lang="en-US" altLang="zh-CN" sz="2800" b="1">
                <a:solidFill>
                  <a:srgbClr val="0000FF"/>
                </a:solidFill>
                <a:latin typeface="宋体" pitchFamily="2" charset="-122"/>
              </a:rPr>
              <a:t>2.2 </a:t>
            </a:r>
            <a:r>
              <a:rPr lang="zh-CN" altLang="en-US" sz="2800" b="1">
                <a:solidFill>
                  <a:srgbClr val="0000FF"/>
                </a:solidFill>
                <a:latin typeface="宋体" pitchFamily="2" charset="-122"/>
              </a:rPr>
              <a:t>菲涅耳半波带</a:t>
            </a:r>
          </a:p>
        </p:txBody>
      </p:sp>
      <p:graphicFrame>
        <p:nvGraphicFramePr>
          <p:cNvPr id="13377" name="Object 65"/>
          <p:cNvGraphicFramePr>
            <a:graphicFrameLocks noChangeAspect="1"/>
          </p:cNvGraphicFramePr>
          <p:nvPr>
            <p:ph sz="quarter" idx="2"/>
          </p:nvPr>
        </p:nvGraphicFramePr>
        <p:xfrm>
          <a:off x="385763" y="2992438"/>
          <a:ext cx="2460625" cy="1873250"/>
        </p:xfrm>
        <a:graphic>
          <a:graphicData uri="http://schemas.openxmlformats.org/presentationml/2006/ole">
            <mc:AlternateContent xmlns:mc="http://schemas.openxmlformats.org/markup-compatibility/2006">
              <mc:Choice xmlns:v="urn:schemas-microsoft-com:vml" Requires="v">
                <p:oleObj spid="_x0000_s13394" name="公式" r:id="rId3" imgW="1434960" imgH="1091880" progId="Equation.3">
                  <p:embed/>
                </p:oleObj>
              </mc:Choice>
              <mc:Fallback>
                <p:oleObj name="公式" r:id="rId3" imgW="1434960" imgH="1091880" progId="Equation.3">
                  <p:embed/>
                  <p:pic>
                    <p:nvPicPr>
                      <p:cNvPr id="0" name="Object 6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763" y="2992438"/>
                        <a:ext cx="2460625" cy="187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80" name="Object 68"/>
          <p:cNvGraphicFramePr>
            <a:graphicFrameLocks noChangeAspect="1"/>
          </p:cNvGraphicFramePr>
          <p:nvPr>
            <p:ph sz="quarter" idx="3"/>
          </p:nvPr>
        </p:nvGraphicFramePr>
        <p:xfrm>
          <a:off x="133350" y="5006975"/>
          <a:ext cx="5230813" cy="1446213"/>
        </p:xfrm>
        <a:graphic>
          <a:graphicData uri="http://schemas.openxmlformats.org/presentationml/2006/ole">
            <mc:AlternateContent xmlns:mc="http://schemas.openxmlformats.org/markup-compatibility/2006">
              <mc:Choice xmlns:v="urn:schemas-microsoft-com:vml" Requires="v">
                <p:oleObj spid="_x0000_s13395" name="公式" r:id="rId5" imgW="3213000" imgH="812520" progId="Equation.3">
                  <p:embed/>
                </p:oleObj>
              </mc:Choice>
              <mc:Fallback>
                <p:oleObj name="公式" r:id="rId5" imgW="3213000" imgH="812520" progId="Equation.3">
                  <p:embed/>
                  <p:pic>
                    <p:nvPicPr>
                      <p:cNvPr id="0" name="Object 6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350" y="5006975"/>
                        <a:ext cx="5230813" cy="1446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7" name="Text Box 5"/>
          <p:cNvSpPr txBox="1">
            <a:spLocks noChangeArrowheads="1"/>
          </p:cNvSpPr>
          <p:nvPr/>
        </p:nvSpPr>
        <p:spPr bwMode="auto">
          <a:xfrm>
            <a:off x="250825" y="476250"/>
            <a:ext cx="1728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zh-CN" altLang="en-US" sz="2400" b="0">
                <a:solidFill>
                  <a:srgbClr val="0000FF"/>
                </a:solidFill>
              </a:rPr>
              <a:t>一、定义：</a:t>
            </a:r>
          </a:p>
        </p:txBody>
      </p:sp>
      <p:sp>
        <p:nvSpPr>
          <p:cNvPr id="13318" name="Text Box 6"/>
          <p:cNvSpPr txBox="1">
            <a:spLocks noChangeArrowheads="1"/>
          </p:cNvSpPr>
          <p:nvPr/>
        </p:nvSpPr>
        <p:spPr bwMode="auto">
          <a:xfrm>
            <a:off x="427038" y="908050"/>
            <a:ext cx="77454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zh-CN" altLang="en-US" sz="2000" b="0"/>
              <a:t>以点光源发出的球面波通过小园孔为例。如下图示。</a:t>
            </a:r>
          </a:p>
        </p:txBody>
      </p:sp>
      <p:sp>
        <p:nvSpPr>
          <p:cNvPr id="13375" name="Text Box 63"/>
          <p:cNvSpPr txBox="1">
            <a:spLocks noChangeArrowheads="1"/>
          </p:cNvSpPr>
          <p:nvPr/>
        </p:nvSpPr>
        <p:spPr bwMode="auto">
          <a:xfrm>
            <a:off x="395288" y="1412875"/>
            <a:ext cx="2663825"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zh-CN" altLang="en-US" sz="2000" b="0"/>
              <a:t>显然，波面</a:t>
            </a:r>
            <a:r>
              <a:rPr kumimoji="0" lang="en-US" altLang="zh-CN" sz="2000" b="0"/>
              <a:t>S</a:t>
            </a:r>
            <a:r>
              <a:rPr kumimoji="0" lang="zh-CN" altLang="en-US" sz="2000" b="0"/>
              <a:t>对法线</a:t>
            </a:r>
          </a:p>
          <a:p>
            <a:pPr eaLnBrk="1" hangingPunct="1">
              <a:spcBef>
                <a:spcPct val="50000"/>
              </a:spcBef>
            </a:pPr>
            <a:r>
              <a:rPr kumimoji="0" lang="en-US" altLang="zh-CN" sz="2000" b="0"/>
              <a:t>OP</a:t>
            </a:r>
            <a:r>
              <a:rPr kumimoji="0" lang="zh-CN" altLang="en-US" sz="2000" b="0"/>
              <a:t>具有</a:t>
            </a:r>
            <a:r>
              <a:rPr kumimoji="0" lang="zh-CN" altLang="en-US" sz="2000" b="0">
                <a:solidFill>
                  <a:srgbClr val="0000FF"/>
                </a:solidFill>
              </a:rPr>
              <a:t>旋转对称性</a:t>
            </a:r>
            <a:r>
              <a:rPr kumimoji="0" lang="zh-CN" altLang="en-US" sz="2000" b="0"/>
              <a:t>。</a:t>
            </a:r>
          </a:p>
        </p:txBody>
      </p:sp>
      <p:sp>
        <p:nvSpPr>
          <p:cNvPr id="13376" name="Text Box 64"/>
          <p:cNvSpPr txBox="1">
            <a:spLocks noChangeArrowheads="1"/>
          </p:cNvSpPr>
          <p:nvPr/>
        </p:nvSpPr>
        <p:spPr bwMode="auto">
          <a:xfrm>
            <a:off x="395288" y="2305050"/>
            <a:ext cx="27035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zh-CN" altLang="en-US" sz="2000" b="0"/>
              <a:t>在</a:t>
            </a:r>
            <a:r>
              <a:rPr kumimoji="0" lang="en-US" altLang="zh-CN" sz="2000" b="0"/>
              <a:t>S</a:t>
            </a:r>
            <a:r>
              <a:rPr kumimoji="0" lang="zh-CN" altLang="en-US" sz="2000" b="0"/>
              <a:t>上取</a:t>
            </a:r>
            <a:r>
              <a:rPr kumimoji="0" lang="zh-CN" altLang="en-US" sz="2000" b="0">
                <a:solidFill>
                  <a:srgbClr val="0000FF"/>
                </a:solidFill>
              </a:rPr>
              <a:t>环状带</a:t>
            </a:r>
            <a:r>
              <a:rPr kumimoji="0" lang="zh-CN" altLang="en-US" sz="2000" b="0"/>
              <a:t>，</a:t>
            </a:r>
          </a:p>
        </p:txBody>
      </p:sp>
      <p:grpSp>
        <p:nvGrpSpPr>
          <p:cNvPr id="13368" name="Group 56"/>
          <p:cNvGrpSpPr>
            <a:grpSpLocks/>
          </p:cNvGrpSpPr>
          <p:nvPr/>
        </p:nvGrpSpPr>
        <p:grpSpPr bwMode="auto">
          <a:xfrm>
            <a:off x="5314950" y="1965325"/>
            <a:ext cx="2379663" cy="2376488"/>
            <a:chOff x="3343" y="1525"/>
            <a:chExt cx="1499" cy="1497"/>
          </a:xfrm>
        </p:grpSpPr>
        <p:grpSp>
          <p:nvGrpSpPr>
            <p:cNvPr id="13351" name="Group 39"/>
            <p:cNvGrpSpPr>
              <a:grpSpLocks/>
            </p:cNvGrpSpPr>
            <p:nvPr/>
          </p:nvGrpSpPr>
          <p:grpSpPr bwMode="auto">
            <a:xfrm>
              <a:off x="3343" y="1525"/>
              <a:ext cx="1499" cy="1497"/>
              <a:chOff x="3343" y="1525"/>
              <a:chExt cx="1499" cy="1497"/>
            </a:xfrm>
          </p:grpSpPr>
          <p:sp>
            <p:nvSpPr>
              <p:cNvPr id="13348" name="Oval 36"/>
              <p:cNvSpPr>
                <a:spLocks noChangeArrowheads="1"/>
              </p:cNvSpPr>
              <p:nvPr/>
            </p:nvSpPr>
            <p:spPr bwMode="auto">
              <a:xfrm>
                <a:off x="3343" y="1661"/>
                <a:ext cx="1088" cy="127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49" name="Rectangle 37"/>
              <p:cNvSpPr>
                <a:spLocks noChangeArrowheads="1"/>
              </p:cNvSpPr>
              <p:nvPr/>
            </p:nvSpPr>
            <p:spPr bwMode="auto">
              <a:xfrm>
                <a:off x="3482" y="1525"/>
                <a:ext cx="1360" cy="1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50" name="Rectangle 38"/>
              <p:cNvSpPr>
                <a:spLocks noChangeArrowheads="1"/>
              </p:cNvSpPr>
              <p:nvPr/>
            </p:nvSpPr>
            <p:spPr bwMode="auto">
              <a:xfrm>
                <a:off x="3506" y="1570"/>
                <a:ext cx="1134" cy="140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367" name="Group 55"/>
            <p:cNvGrpSpPr>
              <a:grpSpLocks/>
            </p:cNvGrpSpPr>
            <p:nvPr/>
          </p:nvGrpSpPr>
          <p:grpSpPr bwMode="auto">
            <a:xfrm>
              <a:off x="3424" y="1945"/>
              <a:ext cx="182" cy="726"/>
              <a:chOff x="3424" y="1945"/>
              <a:chExt cx="182" cy="726"/>
            </a:xfrm>
          </p:grpSpPr>
          <p:sp>
            <p:nvSpPr>
              <p:cNvPr id="13356" name="Freeform 44"/>
              <p:cNvSpPr>
                <a:spLocks/>
              </p:cNvSpPr>
              <p:nvPr/>
            </p:nvSpPr>
            <p:spPr bwMode="auto">
              <a:xfrm>
                <a:off x="3424" y="1945"/>
                <a:ext cx="136" cy="726"/>
              </a:xfrm>
              <a:custGeom>
                <a:avLst/>
                <a:gdLst>
                  <a:gd name="T0" fmla="*/ 136 w 136"/>
                  <a:gd name="T1" fmla="*/ 0 h 726"/>
                  <a:gd name="T2" fmla="*/ 0 w 136"/>
                  <a:gd name="T3" fmla="*/ 363 h 726"/>
                  <a:gd name="T4" fmla="*/ 136 w 136"/>
                  <a:gd name="T5" fmla="*/ 726 h 726"/>
                </a:gdLst>
                <a:ahLst/>
                <a:cxnLst>
                  <a:cxn ang="0">
                    <a:pos x="T0" y="T1"/>
                  </a:cxn>
                  <a:cxn ang="0">
                    <a:pos x="T2" y="T3"/>
                  </a:cxn>
                  <a:cxn ang="0">
                    <a:pos x="T4" y="T5"/>
                  </a:cxn>
                </a:cxnLst>
                <a:rect l="0" t="0" r="r" b="b"/>
                <a:pathLst>
                  <a:path w="136" h="726">
                    <a:moveTo>
                      <a:pt x="136" y="0"/>
                    </a:moveTo>
                    <a:cubicBezTo>
                      <a:pt x="68" y="121"/>
                      <a:pt x="0" y="242"/>
                      <a:pt x="0" y="363"/>
                    </a:cubicBezTo>
                    <a:cubicBezTo>
                      <a:pt x="0" y="484"/>
                      <a:pt x="113" y="665"/>
                      <a:pt x="136" y="726"/>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57" name="Freeform 45"/>
              <p:cNvSpPr>
                <a:spLocks/>
              </p:cNvSpPr>
              <p:nvPr/>
            </p:nvSpPr>
            <p:spPr bwMode="auto">
              <a:xfrm>
                <a:off x="3515" y="2069"/>
                <a:ext cx="91" cy="499"/>
              </a:xfrm>
              <a:custGeom>
                <a:avLst/>
                <a:gdLst>
                  <a:gd name="T0" fmla="*/ 91 w 91"/>
                  <a:gd name="T1" fmla="*/ 0 h 499"/>
                  <a:gd name="T2" fmla="*/ 0 w 91"/>
                  <a:gd name="T3" fmla="*/ 227 h 499"/>
                  <a:gd name="T4" fmla="*/ 91 w 91"/>
                  <a:gd name="T5" fmla="*/ 499 h 499"/>
                </a:gdLst>
                <a:ahLst/>
                <a:cxnLst>
                  <a:cxn ang="0">
                    <a:pos x="T0" y="T1"/>
                  </a:cxn>
                  <a:cxn ang="0">
                    <a:pos x="T2" y="T3"/>
                  </a:cxn>
                  <a:cxn ang="0">
                    <a:pos x="T4" y="T5"/>
                  </a:cxn>
                </a:cxnLst>
                <a:rect l="0" t="0" r="r" b="b"/>
                <a:pathLst>
                  <a:path w="91" h="499">
                    <a:moveTo>
                      <a:pt x="91" y="0"/>
                    </a:moveTo>
                    <a:cubicBezTo>
                      <a:pt x="45" y="72"/>
                      <a:pt x="0" y="144"/>
                      <a:pt x="0" y="227"/>
                    </a:cubicBezTo>
                    <a:cubicBezTo>
                      <a:pt x="0" y="310"/>
                      <a:pt x="76" y="454"/>
                      <a:pt x="91" y="499"/>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13393" name="Group 81"/>
          <p:cNvGrpSpPr>
            <a:grpSpLocks/>
          </p:cNvGrpSpPr>
          <p:nvPr/>
        </p:nvGrpSpPr>
        <p:grpSpPr bwMode="auto">
          <a:xfrm>
            <a:off x="5546725" y="1844675"/>
            <a:ext cx="3057525" cy="1354138"/>
            <a:chOff x="3494" y="1162"/>
            <a:chExt cx="1926" cy="853"/>
          </a:xfrm>
        </p:grpSpPr>
        <p:sp>
          <p:nvSpPr>
            <p:cNvPr id="13364" name="AutoShape 52"/>
            <p:cNvSpPr>
              <a:spLocks noChangeArrowheads="1"/>
            </p:cNvSpPr>
            <p:nvPr/>
          </p:nvSpPr>
          <p:spPr bwMode="auto">
            <a:xfrm>
              <a:off x="3923" y="1162"/>
              <a:ext cx="408" cy="363"/>
            </a:xfrm>
            <a:prstGeom prst="wedgeEllipseCallout">
              <a:avLst>
                <a:gd name="adj1" fmla="val -143870"/>
                <a:gd name="adj2" fmla="val 5248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kumimoji="0" lang="en-US" altLang="zh-CN" b="0"/>
                <a:t>B</a:t>
              </a:r>
              <a:r>
                <a:rPr kumimoji="0" lang="en-US" altLang="zh-CN" b="0" baseline="-25000"/>
                <a:t>3</a:t>
              </a:r>
            </a:p>
          </p:txBody>
        </p:sp>
        <p:sp>
          <p:nvSpPr>
            <p:cNvPr id="13365" name="AutoShape 53"/>
            <p:cNvSpPr>
              <a:spLocks noChangeArrowheads="1"/>
            </p:cNvSpPr>
            <p:nvPr/>
          </p:nvSpPr>
          <p:spPr bwMode="auto">
            <a:xfrm>
              <a:off x="4422" y="1298"/>
              <a:ext cx="408" cy="363"/>
            </a:xfrm>
            <a:prstGeom prst="wedgeEllipseCallout">
              <a:avLst>
                <a:gd name="adj1" fmla="val -253431"/>
                <a:gd name="adj2" fmla="val 4476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kumimoji="0" lang="en-US" altLang="zh-CN" b="0"/>
                <a:t>B</a:t>
              </a:r>
              <a:r>
                <a:rPr kumimoji="0" lang="en-US" altLang="zh-CN" b="0" baseline="-25000"/>
                <a:t>2</a:t>
              </a:r>
              <a:endParaRPr kumimoji="0" lang="en-US" altLang="zh-CN" b="0"/>
            </a:p>
          </p:txBody>
        </p:sp>
        <p:sp>
          <p:nvSpPr>
            <p:cNvPr id="13366" name="AutoShape 54"/>
            <p:cNvSpPr>
              <a:spLocks noChangeArrowheads="1"/>
            </p:cNvSpPr>
            <p:nvPr/>
          </p:nvSpPr>
          <p:spPr bwMode="auto">
            <a:xfrm>
              <a:off x="5012" y="1434"/>
              <a:ext cx="408" cy="363"/>
            </a:xfrm>
            <a:prstGeom prst="wedgeEllipseCallout">
              <a:avLst>
                <a:gd name="adj1" fmla="val -382843"/>
                <a:gd name="adj2" fmla="val 42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kumimoji="0" lang="en-US" altLang="zh-CN" b="0"/>
                <a:t>B</a:t>
              </a:r>
              <a:r>
                <a:rPr kumimoji="0" lang="en-US" altLang="zh-CN" b="0" baseline="-25000"/>
                <a:t>1</a:t>
              </a:r>
              <a:endParaRPr kumimoji="0" lang="en-US" altLang="zh-CN" b="0"/>
            </a:p>
          </p:txBody>
        </p:sp>
        <p:grpSp>
          <p:nvGrpSpPr>
            <p:cNvPr id="13391" name="Group 79"/>
            <p:cNvGrpSpPr>
              <a:grpSpLocks/>
            </p:cNvGrpSpPr>
            <p:nvPr/>
          </p:nvGrpSpPr>
          <p:grpSpPr bwMode="auto">
            <a:xfrm>
              <a:off x="3494" y="1549"/>
              <a:ext cx="1802" cy="466"/>
              <a:chOff x="3518" y="663"/>
              <a:chExt cx="1802" cy="466"/>
            </a:xfrm>
          </p:grpSpPr>
          <p:sp>
            <p:nvSpPr>
              <p:cNvPr id="13360" name="Line 48"/>
              <p:cNvSpPr>
                <a:spLocks noChangeShapeType="1"/>
              </p:cNvSpPr>
              <p:nvPr/>
            </p:nvSpPr>
            <p:spPr bwMode="auto">
              <a:xfrm>
                <a:off x="3518" y="663"/>
                <a:ext cx="1769" cy="45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62" name="Line 50"/>
              <p:cNvSpPr>
                <a:spLocks noChangeShapeType="1"/>
              </p:cNvSpPr>
              <p:nvPr/>
            </p:nvSpPr>
            <p:spPr bwMode="auto">
              <a:xfrm>
                <a:off x="3596" y="766"/>
                <a:ext cx="1679"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63" name="Line 51"/>
              <p:cNvSpPr>
                <a:spLocks noChangeShapeType="1"/>
              </p:cNvSpPr>
              <p:nvPr/>
            </p:nvSpPr>
            <p:spPr bwMode="auto">
              <a:xfrm>
                <a:off x="3642" y="902"/>
                <a:ext cx="1678"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13392" name="Group 80"/>
          <p:cNvGrpSpPr>
            <a:grpSpLocks/>
          </p:cNvGrpSpPr>
          <p:nvPr/>
        </p:nvGrpSpPr>
        <p:grpSpPr bwMode="auto">
          <a:xfrm>
            <a:off x="3059113" y="1766888"/>
            <a:ext cx="5834062" cy="2951162"/>
            <a:chOff x="1927" y="1113"/>
            <a:chExt cx="3675" cy="1859"/>
          </a:xfrm>
        </p:grpSpPr>
        <p:grpSp>
          <p:nvGrpSpPr>
            <p:cNvPr id="13330" name="Group 18"/>
            <p:cNvGrpSpPr>
              <a:grpSpLocks/>
            </p:cNvGrpSpPr>
            <p:nvPr/>
          </p:nvGrpSpPr>
          <p:grpSpPr bwMode="auto">
            <a:xfrm>
              <a:off x="1927" y="1149"/>
              <a:ext cx="1745" cy="1724"/>
              <a:chOff x="0" y="2160"/>
              <a:chExt cx="1745" cy="1724"/>
            </a:xfrm>
          </p:grpSpPr>
          <p:sp>
            <p:nvSpPr>
              <p:cNvPr id="13326" name="Oval 14"/>
              <p:cNvSpPr>
                <a:spLocks noChangeArrowheads="1"/>
              </p:cNvSpPr>
              <p:nvPr/>
            </p:nvSpPr>
            <p:spPr bwMode="auto">
              <a:xfrm>
                <a:off x="158" y="2254"/>
                <a:ext cx="1587" cy="154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7" name="Rectangle 15"/>
              <p:cNvSpPr>
                <a:spLocks noChangeArrowheads="1"/>
              </p:cNvSpPr>
              <p:nvPr/>
            </p:nvSpPr>
            <p:spPr bwMode="auto">
              <a:xfrm>
                <a:off x="0" y="2160"/>
                <a:ext cx="1312" cy="172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324" name="Group 12"/>
            <p:cNvGrpSpPr>
              <a:grpSpLocks/>
            </p:cNvGrpSpPr>
            <p:nvPr/>
          </p:nvGrpSpPr>
          <p:grpSpPr bwMode="auto">
            <a:xfrm>
              <a:off x="3455" y="1113"/>
              <a:ext cx="364" cy="1805"/>
              <a:chOff x="3923" y="1389"/>
              <a:chExt cx="364" cy="1805"/>
            </a:xfrm>
          </p:grpSpPr>
          <p:sp>
            <p:nvSpPr>
              <p:cNvPr id="13319" name="Rectangle 7"/>
              <p:cNvSpPr>
                <a:spLocks noChangeArrowheads="1"/>
              </p:cNvSpPr>
              <p:nvPr/>
            </p:nvSpPr>
            <p:spPr bwMode="auto">
              <a:xfrm>
                <a:off x="3923" y="1389"/>
                <a:ext cx="46" cy="3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0" name="Rectangle 8"/>
              <p:cNvSpPr>
                <a:spLocks noChangeArrowheads="1"/>
              </p:cNvSpPr>
              <p:nvPr/>
            </p:nvSpPr>
            <p:spPr bwMode="auto">
              <a:xfrm>
                <a:off x="3923" y="2831"/>
                <a:ext cx="46" cy="3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2" name="Text Box 10"/>
              <p:cNvSpPr txBox="1">
                <a:spLocks noChangeArrowheads="1"/>
              </p:cNvSpPr>
              <p:nvPr/>
            </p:nvSpPr>
            <p:spPr bwMode="auto">
              <a:xfrm>
                <a:off x="3938" y="1580"/>
                <a:ext cx="3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b="0"/>
                  <a:t>C</a:t>
                </a:r>
              </a:p>
            </p:txBody>
          </p:sp>
          <p:sp>
            <p:nvSpPr>
              <p:cNvPr id="13323" name="Text Box 11"/>
              <p:cNvSpPr txBox="1">
                <a:spLocks noChangeArrowheads="1"/>
              </p:cNvSpPr>
              <p:nvPr/>
            </p:nvSpPr>
            <p:spPr bwMode="auto">
              <a:xfrm>
                <a:off x="3969" y="2735"/>
                <a:ext cx="3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b="0"/>
                  <a:t>C</a:t>
                </a:r>
                <a:r>
                  <a:rPr kumimoji="0" lang="en-US" altLang="zh-CN" b="0" baseline="30000"/>
                  <a:t>‘</a:t>
                </a:r>
                <a:endParaRPr kumimoji="0" lang="en-US" altLang="zh-CN" b="0"/>
              </a:p>
            </p:txBody>
          </p:sp>
        </p:grpSp>
        <p:sp>
          <p:nvSpPr>
            <p:cNvPr id="13321" name="Line 9"/>
            <p:cNvSpPr>
              <a:spLocks noChangeShapeType="1"/>
            </p:cNvSpPr>
            <p:nvPr/>
          </p:nvSpPr>
          <p:spPr bwMode="auto">
            <a:xfrm>
              <a:off x="2037" y="2020"/>
              <a:ext cx="3493" cy="0"/>
            </a:xfrm>
            <a:prstGeom prst="line">
              <a:avLst/>
            </a:prstGeom>
            <a:noFill/>
            <a:ln w="9525">
              <a:solidFill>
                <a:schemeClr val="tx1"/>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32" name="Text Box 20"/>
            <p:cNvSpPr txBox="1">
              <a:spLocks noChangeArrowheads="1"/>
            </p:cNvSpPr>
            <p:nvPr/>
          </p:nvSpPr>
          <p:spPr bwMode="auto">
            <a:xfrm>
              <a:off x="5179" y="2037"/>
              <a:ext cx="31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b="0"/>
                <a:t>P</a:t>
              </a:r>
            </a:p>
          </p:txBody>
        </p:sp>
        <p:sp>
          <p:nvSpPr>
            <p:cNvPr id="13333" name="Text Box 21"/>
            <p:cNvSpPr txBox="1">
              <a:spLocks noChangeArrowheads="1"/>
            </p:cNvSpPr>
            <p:nvPr/>
          </p:nvSpPr>
          <p:spPr bwMode="auto">
            <a:xfrm>
              <a:off x="1946" y="2005"/>
              <a:ext cx="31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b="0"/>
                <a:t>O</a:t>
              </a:r>
            </a:p>
          </p:txBody>
        </p:sp>
        <p:sp>
          <p:nvSpPr>
            <p:cNvPr id="13340" name="Line 28"/>
            <p:cNvSpPr>
              <a:spLocks noChangeShapeType="1"/>
            </p:cNvSpPr>
            <p:nvPr/>
          </p:nvSpPr>
          <p:spPr bwMode="auto">
            <a:xfrm>
              <a:off x="4719" y="2017"/>
              <a:ext cx="544" cy="0"/>
            </a:xfrm>
            <a:prstGeom prst="line">
              <a:avLst/>
            </a:prstGeom>
            <a:noFill/>
            <a:ln w="952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58" name="Line 46"/>
            <p:cNvSpPr>
              <a:spLocks noChangeShapeType="1"/>
            </p:cNvSpPr>
            <p:nvPr/>
          </p:nvSpPr>
          <p:spPr bwMode="auto">
            <a:xfrm>
              <a:off x="3186" y="2017"/>
              <a:ext cx="272" cy="0"/>
            </a:xfrm>
            <a:prstGeom prst="line">
              <a:avLst/>
            </a:prstGeom>
            <a:noFill/>
            <a:ln w="952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35" name="Text Box 23"/>
            <p:cNvSpPr txBox="1">
              <a:spLocks noChangeArrowheads="1"/>
            </p:cNvSpPr>
            <p:nvPr/>
          </p:nvSpPr>
          <p:spPr bwMode="auto">
            <a:xfrm>
              <a:off x="3642" y="1997"/>
              <a:ext cx="31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b="0"/>
                <a:t>B</a:t>
              </a:r>
              <a:r>
                <a:rPr kumimoji="0" lang="en-US" altLang="zh-CN" b="0" baseline="-25000"/>
                <a:t>0</a:t>
              </a:r>
              <a:endParaRPr kumimoji="0" lang="en-US" altLang="zh-CN" b="0"/>
            </a:p>
          </p:txBody>
        </p:sp>
        <p:sp>
          <p:nvSpPr>
            <p:cNvPr id="13339" name="Text Box 27"/>
            <p:cNvSpPr txBox="1">
              <a:spLocks noChangeArrowheads="1"/>
            </p:cNvSpPr>
            <p:nvPr/>
          </p:nvSpPr>
          <p:spPr bwMode="auto">
            <a:xfrm>
              <a:off x="4255" y="1993"/>
              <a:ext cx="31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b="0"/>
                <a:t>r</a:t>
              </a:r>
              <a:r>
                <a:rPr kumimoji="0" lang="en-US" altLang="zh-CN" b="0" baseline="-25000"/>
                <a:t>0</a:t>
              </a:r>
              <a:endParaRPr kumimoji="0" lang="en-US" altLang="zh-CN" b="0"/>
            </a:p>
          </p:txBody>
        </p:sp>
        <p:sp>
          <p:nvSpPr>
            <p:cNvPr id="13373" name="AutoShape 61"/>
            <p:cNvSpPr>
              <a:spLocks noChangeArrowheads="1"/>
            </p:cNvSpPr>
            <p:nvPr/>
          </p:nvSpPr>
          <p:spPr bwMode="auto">
            <a:xfrm>
              <a:off x="3742" y="2654"/>
              <a:ext cx="635" cy="318"/>
            </a:xfrm>
            <a:prstGeom prst="wedgeEllipseCallout">
              <a:avLst>
                <a:gd name="adj1" fmla="val -31889"/>
                <a:gd name="adj2" fmla="val -18962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kumimoji="0" lang="zh-CN" altLang="en-US" b="0"/>
                <a:t>极点</a:t>
              </a:r>
            </a:p>
          </p:txBody>
        </p:sp>
        <p:sp>
          <p:nvSpPr>
            <p:cNvPr id="13374" name="AutoShape 62"/>
            <p:cNvSpPr>
              <a:spLocks noChangeArrowheads="1"/>
            </p:cNvSpPr>
            <p:nvPr/>
          </p:nvSpPr>
          <p:spPr bwMode="auto">
            <a:xfrm>
              <a:off x="4468" y="2336"/>
              <a:ext cx="1134" cy="544"/>
            </a:xfrm>
            <a:prstGeom prst="wedgeEllipseCallout">
              <a:avLst>
                <a:gd name="adj1" fmla="val -22750"/>
                <a:gd name="adj2" fmla="val -10147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kumimoji="0" lang="zh-CN" altLang="en-US" b="0"/>
                <a:t>对称轴，</a:t>
              </a:r>
            </a:p>
            <a:p>
              <a:pPr algn="ctr" eaLnBrk="1" hangingPunct="1"/>
              <a:r>
                <a:rPr kumimoji="0" lang="en-US" altLang="zh-CN" b="0"/>
                <a:t>S</a:t>
              </a:r>
              <a:r>
                <a:rPr kumimoji="0" lang="zh-CN" altLang="en-US" b="0"/>
                <a:t>的法线</a:t>
              </a:r>
            </a:p>
          </p:txBody>
        </p:sp>
        <p:grpSp>
          <p:nvGrpSpPr>
            <p:cNvPr id="13387" name="Group 75"/>
            <p:cNvGrpSpPr>
              <a:grpSpLocks/>
            </p:cNvGrpSpPr>
            <p:nvPr/>
          </p:nvGrpSpPr>
          <p:grpSpPr bwMode="auto">
            <a:xfrm>
              <a:off x="2018" y="1157"/>
              <a:ext cx="1406" cy="943"/>
              <a:chOff x="2018" y="1117"/>
              <a:chExt cx="1406" cy="943"/>
            </a:xfrm>
          </p:grpSpPr>
          <p:sp>
            <p:nvSpPr>
              <p:cNvPr id="13382" name="Line 70"/>
              <p:cNvSpPr>
                <a:spLocks noChangeShapeType="1"/>
              </p:cNvSpPr>
              <p:nvPr/>
            </p:nvSpPr>
            <p:spPr bwMode="auto">
              <a:xfrm flipV="1">
                <a:off x="2018" y="1434"/>
                <a:ext cx="1406" cy="5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83" name="Text Box 71"/>
              <p:cNvSpPr txBox="1">
                <a:spLocks noChangeArrowheads="1"/>
              </p:cNvSpPr>
              <p:nvPr/>
            </p:nvSpPr>
            <p:spPr bwMode="auto">
              <a:xfrm>
                <a:off x="2472" y="1525"/>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b="0"/>
                  <a:t>R</a:t>
                </a:r>
              </a:p>
            </p:txBody>
          </p:sp>
          <p:sp>
            <p:nvSpPr>
              <p:cNvPr id="13384" name="Text Box 72"/>
              <p:cNvSpPr txBox="1">
                <a:spLocks noChangeArrowheads="1"/>
              </p:cNvSpPr>
              <p:nvPr/>
            </p:nvSpPr>
            <p:spPr bwMode="auto">
              <a:xfrm>
                <a:off x="3061" y="1117"/>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b="0"/>
                  <a:t>S</a:t>
                </a:r>
              </a:p>
            </p:txBody>
          </p:sp>
          <p:graphicFrame>
            <p:nvGraphicFramePr>
              <p:cNvPr id="13385" name="Object 73"/>
              <p:cNvGraphicFramePr>
                <a:graphicFrameLocks noChangeAspect="1"/>
              </p:cNvGraphicFramePr>
              <p:nvPr/>
            </p:nvGraphicFramePr>
            <p:xfrm>
              <a:off x="2420" y="1742"/>
              <a:ext cx="226" cy="318"/>
            </p:xfrm>
            <a:graphic>
              <a:graphicData uri="http://schemas.openxmlformats.org/presentationml/2006/ole">
                <mc:AlternateContent xmlns:mc="http://schemas.openxmlformats.org/markup-compatibility/2006">
                  <mc:Choice xmlns:v="urn:schemas-microsoft-com:vml" Requires="v">
                    <p:oleObj spid="_x0000_s13396" name="公式" r:id="rId7" imgW="139680" imgH="164880" progId="Equation.3">
                      <p:embed/>
                    </p:oleObj>
                  </mc:Choice>
                  <mc:Fallback>
                    <p:oleObj name="公式" r:id="rId7" imgW="139680" imgH="164880" progId="Equation.3">
                      <p:embed/>
                      <p:pic>
                        <p:nvPicPr>
                          <p:cNvPr id="0" name="Object 7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20" y="1742"/>
                            <a:ext cx="226"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13388" name="Text Box 76"/>
          <p:cNvSpPr txBox="1">
            <a:spLocks noChangeArrowheads="1"/>
          </p:cNvSpPr>
          <p:nvPr/>
        </p:nvSpPr>
        <p:spPr bwMode="auto">
          <a:xfrm>
            <a:off x="5651500" y="5013325"/>
            <a:ext cx="3241675" cy="15621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zh-CN" altLang="en-US" sz="2400" b="0"/>
              <a:t>相邻波面到观察点距离</a:t>
            </a:r>
          </a:p>
          <a:p>
            <a:pPr eaLnBrk="1" hangingPunct="1">
              <a:spcBef>
                <a:spcPct val="50000"/>
              </a:spcBef>
            </a:pPr>
            <a:r>
              <a:rPr kumimoji="0" lang="zh-CN" altLang="en-US" sz="2400" b="0"/>
              <a:t>均相差</a:t>
            </a:r>
            <a:r>
              <a:rPr kumimoji="0" lang="en-US" altLang="zh-CN" sz="2400" b="0"/>
              <a:t>λ/2</a:t>
            </a:r>
            <a:r>
              <a:rPr kumimoji="0" lang="zh-CN" altLang="en-US" sz="2400" b="0"/>
              <a:t>的环形带波</a:t>
            </a:r>
          </a:p>
          <a:p>
            <a:pPr eaLnBrk="1" hangingPunct="1">
              <a:spcBef>
                <a:spcPct val="50000"/>
              </a:spcBef>
            </a:pPr>
            <a:r>
              <a:rPr kumimoji="0" lang="zh-CN" altLang="en-US" sz="2400" b="0"/>
              <a:t>面称为</a:t>
            </a:r>
            <a:r>
              <a:rPr kumimoji="0" lang="zh-CN" altLang="en-US" sz="2400" b="0">
                <a:solidFill>
                  <a:srgbClr val="0000FF"/>
                </a:solidFill>
              </a:rPr>
              <a:t>半波带</a:t>
            </a:r>
            <a:r>
              <a:rPr kumimoji="0" lang="zh-CN" altLang="en-US" sz="2400" b="0"/>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4" name="Text Box 4"/>
          <p:cNvSpPr txBox="1">
            <a:spLocks noChangeArrowheads="1"/>
          </p:cNvSpPr>
          <p:nvPr/>
        </p:nvSpPr>
        <p:spPr bwMode="auto">
          <a:xfrm>
            <a:off x="147638" y="260350"/>
            <a:ext cx="2665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zh-CN" altLang="en-US" sz="2400" b="0">
                <a:solidFill>
                  <a:srgbClr val="0000FF"/>
                </a:solidFill>
              </a:rPr>
              <a:t>二、半波带性质</a:t>
            </a:r>
          </a:p>
        </p:txBody>
      </p:sp>
      <p:grpSp>
        <p:nvGrpSpPr>
          <p:cNvPr id="15367" name="Group 7"/>
          <p:cNvGrpSpPr>
            <a:grpSpLocks/>
          </p:cNvGrpSpPr>
          <p:nvPr/>
        </p:nvGrpSpPr>
        <p:grpSpPr bwMode="auto">
          <a:xfrm>
            <a:off x="387350" y="760413"/>
            <a:ext cx="8361363" cy="1006475"/>
            <a:chOff x="244" y="479"/>
            <a:chExt cx="5267" cy="634"/>
          </a:xfrm>
        </p:grpSpPr>
        <p:sp>
          <p:nvSpPr>
            <p:cNvPr id="15365" name="Text Box 5"/>
            <p:cNvSpPr txBox="1">
              <a:spLocks noChangeArrowheads="1"/>
            </p:cNvSpPr>
            <p:nvPr/>
          </p:nvSpPr>
          <p:spPr bwMode="auto">
            <a:xfrm>
              <a:off x="244" y="479"/>
              <a:ext cx="5267" cy="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sz="2000" b="0"/>
                <a:t>1</a:t>
              </a:r>
              <a:r>
                <a:rPr kumimoji="0" lang="zh-CN" altLang="en-US" sz="2000" b="0"/>
                <a:t>、任意相邻两个半波带的对应点同时到达观察点</a:t>
              </a:r>
              <a:r>
                <a:rPr kumimoji="0" lang="en-US" altLang="zh-CN" sz="2000" b="0"/>
                <a:t>P</a:t>
              </a:r>
              <a:r>
                <a:rPr kumimoji="0" lang="zh-CN" altLang="en-US" sz="2000" b="0"/>
                <a:t>时，光程差为</a:t>
              </a:r>
              <a:r>
                <a:rPr kumimoji="0" lang="en-US" altLang="zh-CN" sz="2000" b="0"/>
                <a:t>λ/2</a:t>
              </a:r>
              <a:r>
                <a:rPr kumimoji="0" lang="zh-CN" altLang="en-US" sz="2000" b="0"/>
                <a:t>，</a:t>
              </a:r>
            </a:p>
            <a:p>
              <a:pPr eaLnBrk="1" hangingPunct="1">
                <a:spcBef>
                  <a:spcPct val="50000"/>
                </a:spcBef>
              </a:pPr>
              <a:r>
                <a:rPr kumimoji="0" lang="zh-CN" altLang="en-US" sz="2000" b="0"/>
                <a:t>     振动方向相反，位相差为</a:t>
              </a:r>
            </a:p>
          </p:txBody>
        </p:sp>
        <p:graphicFrame>
          <p:nvGraphicFramePr>
            <p:cNvPr id="15366" name="Object 6"/>
            <p:cNvGraphicFramePr>
              <a:graphicFrameLocks noChangeAspect="1"/>
            </p:cNvGraphicFramePr>
            <p:nvPr/>
          </p:nvGraphicFramePr>
          <p:xfrm>
            <a:off x="2336" y="709"/>
            <a:ext cx="908" cy="404"/>
          </p:xfrm>
          <a:graphic>
            <a:graphicData uri="http://schemas.openxmlformats.org/presentationml/2006/ole">
              <mc:AlternateContent xmlns:mc="http://schemas.openxmlformats.org/markup-compatibility/2006">
                <mc:Choice xmlns:v="urn:schemas-microsoft-com:vml" Requires="v">
                  <p:oleObj spid="_x0000_s15406" name="公式" r:id="rId3" imgW="952200" imgH="393480" progId="Equation.3">
                    <p:embed/>
                  </p:oleObj>
                </mc:Choice>
                <mc:Fallback>
                  <p:oleObj name="公式" r:id="rId3" imgW="952200" imgH="39348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6" y="709"/>
                          <a:ext cx="908"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5368" name="Text Box 8"/>
          <p:cNvSpPr txBox="1">
            <a:spLocks noChangeArrowheads="1"/>
          </p:cNvSpPr>
          <p:nvPr/>
        </p:nvSpPr>
        <p:spPr bwMode="auto">
          <a:xfrm>
            <a:off x="392113" y="1716088"/>
            <a:ext cx="38925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sz="2000" b="0"/>
              <a:t>2</a:t>
            </a:r>
            <a:r>
              <a:rPr kumimoji="0" lang="zh-CN" altLang="en-US" sz="2000" b="0"/>
              <a:t>、各环形带的面积近似相等。</a:t>
            </a:r>
          </a:p>
        </p:txBody>
      </p:sp>
      <p:sp>
        <p:nvSpPr>
          <p:cNvPr id="15369" name="Text Box 9"/>
          <p:cNvSpPr txBox="1">
            <a:spLocks noChangeArrowheads="1"/>
          </p:cNvSpPr>
          <p:nvPr/>
        </p:nvSpPr>
        <p:spPr bwMode="auto">
          <a:xfrm>
            <a:off x="788988" y="2139950"/>
            <a:ext cx="24495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zh-CN" altLang="en-US" b="0">
                <a:solidFill>
                  <a:srgbClr val="0000FF"/>
                </a:solidFill>
              </a:rPr>
              <a:t>证明：</a:t>
            </a:r>
            <a:r>
              <a:rPr kumimoji="0" lang="zh-CN" altLang="en-US" b="0"/>
              <a:t>如右图示</a:t>
            </a:r>
          </a:p>
        </p:txBody>
      </p:sp>
      <p:grpSp>
        <p:nvGrpSpPr>
          <p:cNvPr id="15399" name="Group 39"/>
          <p:cNvGrpSpPr>
            <a:grpSpLocks/>
          </p:cNvGrpSpPr>
          <p:nvPr/>
        </p:nvGrpSpPr>
        <p:grpSpPr bwMode="auto">
          <a:xfrm>
            <a:off x="3306763" y="2005013"/>
            <a:ext cx="5719762" cy="2797175"/>
            <a:chOff x="1927" y="1071"/>
            <a:chExt cx="3603" cy="1762"/>
          </a:xfrm>
        </p:grpSpPr>
        <p:grpSp>
          <p:nvGrpSpPr>
            <p:cNvPr id="15376" name="Group 16"/>
            <p:cNvGrpSpPr>
              <a:grpSpLocks/>
            </p:cNvGrpSpPr>
            <p:nvPr/>
          </p:nvGrpSpPr>
          <p:grpSpPr bwMode="auto">
            <a:xfrm>
              <a:off x="1927" y="1109"/>
              <a:ext cx="1745" cy="1724"/>
              <a:chOff x="0" y="2160"/>
              <a:chExt cx="1745" cy="1724"/>
            </a:xfrm>
          </p:grpSpPr>
          <p:sp>
            <p:nvSpPr>
              <p:cNvPr id="15377" name="Oval 17"/>
              <p:cNvSpPr>
                <a:spLocks noChangeArrowheads="1"/>
              </p:cNvSpPr>
              <p:nvPr/>
            </p:nvSpPr>
            <p:spPr bwMode="auto">
              <a:xfrm>
                <a:off x="158" y="2254"/>
                <a:ext cx="1587" cy="154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8" name="Rectangle 18"/>
              <p:cNvSpPr>
                <a:spLocks noChangeArrowheads="1"/>
              </p:cNvSpPr>
              <p:nvPr/>
            </p:nvSpPr>
            <p:spPr bwMode="auto">
              <a:xfrm>
                <a:off x="0" y="2160"/>
                <a:ext cx="1312" cy="172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398" name="Group 38"/>
            <p:cNvGrpSpPr>
              <a:grpSpLocks/>
            </p:cNvGrpSpPr>
            <p:nvPr/>
          </p:nvGrpSpPr>
          <p:grpSpPr bwMode="auto">
            <a:xfrm>
              <a:off x="1946" y="1071"/>
              <a:ext cx="3584" cy="1614"/>
              <a:chOff x="1946" y="1071"/>
              <a:chExt cx="3584" cy="1614"/>
            </a:xfrm>
          </p:grpSpPr>
          <p:grpSp>
            <p:nvGrpSpPr>
              <p:cNvPr id="15370" name="Group 10"/>
              <p:cNvGrpSpPr>
                <a:grpSpLocks/>
              </p:cNvGrpSpPr>
              <p:nvPr/>
            </p:nvGrpSpPr>
            <p:grpSpPr bwMode="auto">
              <a:xfrm>
                <a:off x="1946" y="1977"/>
                <a:ext cx="3584" cy="263"/>
                <a:chOff x="1946" y="1977"/>
                <a:chExt cx="3584" cy="263"/>
              </a:xfrm>
            </p:grpSpPr>
            <p:sp>
              <p:nvSpPr>
                <p:cNvPr id="15371" name="Line 11"/>
                <p:cNvSpPr>
                  <a:spLocks noChangeShapeType="1"/>
                </p:cNvSpPr>
                <p:nvPr/>
              </p:nvSpPr>
              <p:spPr bwMode="auto">
                <a:xfrm>
                  <a:off x="2037" y="1980"/>
                  <a:ext cx="3493" cy="0"/>
                </a:xfrm>
                <a:prstGeom prst="line">
                  <a:avLst/>
                </a:prstGeom>
                <a:noFill/>
                <a:ln w="9525">
                  <a:solidFill>
                    <a:schemeClr val="tx1"/>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72" name="Text Box 12"/>
                <p:cNvSpPr txBox="1">
                  <a:spLocks noChangeArrowheads="1"/>
                </p:cNvSpPr>
                <p:nvPr/>
              </p:nvSpPr>
              <p:spPr bwMode="auto">
                <a:xfrm>
                  <a:off x="5179" y="2009"/>
                  <a:ext cx="31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b="0"/>
                    <a:t>P</a:t>
                  </a:r>
                </a:p>
              </p:txBody>
            </p:sp>
            <p:sp>
              <p:nvSpPr>
                <p:cNvPr id="15373" name="Text Box 13"/>
                <p:cNvSpPr txBox="1">
                  <a:spLocks noChangeArrowheads="1"/>
                </p:cNvSpPr>
                <p:nvPr/>
              </p:nvSpPr>
              <p:spPr bwMode="auto">
                <a:xfrm>
                  <a:off x="1946" y="1977"/>
                  <a:ext cx="31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b="0"/>
                    <a:t>O</a:t>
                  </a:r>
                </a:p>
              </p:txBody>
            </p:sp>
            <p:sp>
              <p:nvSpPr>
                <p:cNvPr id="15374" name="Line 14"/>
                <p:cNvSpPr>
                  <a:spLocks noChangeShapeType="1"/>
                </p:cNvSpPr>
                <p:nvPr/>
              </p:nvSpPr>
              <p:spPr bwMode="auto">
                <a:xfrm>
                  <a:off x="4719" y="1989"/>
                  <a:ext cx="544" cy="0"/>
                </a:xfrm>
                <a:prstGeom prst="line">
                  <a:avLst/>
                </a:prstGeom>
                <a:noFill/>
                <a:ln w="952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75" name="Line 15"/>
                <p:cNvSpPr>
                  <a:spLocks noChangeShapeType="1"/>
                </p:cNvSpPr>
                <p:nvPr/>
              </p:nvSpPr>
              <p:spPr bwMode="auto">
                <a:xfrm>
                  <a:off x="3186" y="1989"/>
                  <a:ext cx="272" cy="0"/>
                </a:xfrm>
                <a:prstGeom prst="line">
                  <a:avLst/>
                </a:prstGeom>
                <a:noFill/>
                <a:ln w="952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379" name="Group 19"/>
              <p:cNvGrpSpPr>
                <a:grpSpLocks/>
              </p:cNvGrpSpPr>
              <p:nvPr/>
            </p:nvGrpSpPr>
            <p:grpSpPr bwMode="auto">
              <a:xfrm>
                <a:off x="2018" y="1117"/>
                <a:ext cx="1406" cy="943"/>
                <a:chOff x="2018" y="1117"/>
                <a:chExt cx="1406" cy="943"/>
              </a:xfrm>
            </p:grpSpPr>
            <p:sp>
              <p:nvSpPr>
                <p:cNvPr id="15380" name="Line 20"/>
                <p:cNvSpPr>
                  <a:spLocks noChangeShapeType="1"/>
                </p:cNvSpPr>
                <p:nvPr/>
              </p:nvSpPr>
              <p:spPr bwMode="auto">
                <a:xfrm flipV="1">
                  <a:off x="2018" y="1434"/>
                  <a:ext cx="1406" cy="5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81" name="Text Box 21"/>
                <p:cNvSpPr txBox="1">
                  <a:spLocks noChangeArrowheads="1"/>
                </p:cNvSpPr>
                <p:nvPr/>
              </p:nvSpPr>
              <p:spPr bwMode="auto">
                <a:xfrm>
                  <a:off x="2472" y="1525"/>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b="0"/>
                    <a:t>R</a:t>
                  </a:r>
                </a:p>
              </p:txBody>
            </p:sp>
            <p:sp>
              <p:nvSpPr>
                <p:cNvPr id="15382" name="Text Box 22"/>
                <p:cNvSpPr txBox="1">
                  <a:spLocks noChangeArrowheads="1"/>
                </p:cNvSpPr>
                <p:nvPr/>
              </p:nvSpPr>
              <p:spPr bwMode="auto">
                <a:xfrm>
                  <a:off x="3061" y="1117"/>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b="0"/>
                    <a:t>S</a:t>
                  </a:r>
                </a:p>
              </p:txBody>
            </p:sp>
            <p:graphicFrame>
              <p:nvGraphicFramePr>
                <p:cNvPr id="15383" name="Object 23"/>
                <p:cNvGraphicFramePr>
                  <a:graphicFrameLocks noChangeAspect="1"/>
                </p:cNvGraphicFramePr>
                <p:nvPr/>
              </p:nvGraphicFramePr>
              <p:xfrm>
                <a:off x="2420" y="1742"/>
                <a:ext cx="226" cy="318"/>
              </p:xfrm>
              <a:graphic>
                <a:graphicData uri="http://schemas.openxmlformats.org/presentationml/2006/ole">
                  <mc:AlternateContent xmlns:mc="http://schemas.openxmlformats.org/markup-compatibility/2006">
                    <mc:Choice xmlns:v="urn:schemas-microsoft-com:vml" Requires="v">
                      <p:oleObj spid="_x0000_s15407" name="公式" r:id="rId5" imgW="139680" imgH="164880" progId="Equation.3">
                        <p:embed/>
                      </p:oleObj>
                    </mc:Choice>
                    <mc:Fallback>
                      <p:oleObj name="公式" r:id="rId5" imgW="139680" imgH="164880" progId="Equation.3">
                        <p:embed/>
                        <p:pic>
                          <p:nvPicPr>
                            <p:cNvPr id="0" name="Object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0" y="1742"/>
                              <a:ext cx="226"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5384" name="Line 24"/>
              <p:cNvSpPr>
                <a:spLocks noChangeShapeType="1"/>
              </p:cNvSpPr>
              <p:nvPr/>
            </p:nvSpPr>
            <p:spPr bwMode="auto">
              <a:xfrm>
                <a:off x="3448" y="1434"/>
                <a:ext cx="0" cy="5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85" name="Line 25"/>
              <p:cNvSpPr>
                <a:spLocks noChangeShapeType="1"/>
              </p:cNvSpPr>
              <p:nvPr/>
            </p:nvSpPr>
            <p:spPr bwMode="auto">
              <a:xfrm>
                <a:off x="3448" y="1991"/>
                <a:ext cx="0" cy="499"/>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86" name="Line 26"/>
              <p:cNvSpPr>
                <a:spLocks noChangeShapeType="1"/>
              </p:cNvSpPr>
              <p:nvPr/>
            </p:nvSpPr>
            <p:spPr bwMode="auto">
              <a:xfrm>
                <a:off x="3412" y="1422"/>
                <a:ext cx="1860" cy="5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87" name="Text Box 27"/>
              <p:cNvSpPr txBox="1">
                <a:spLocks noChangeArrowheads="1"/>
              </p:cNvSpPr>
              <p:nvPr/>
            </p:nvSpPr>
            <p:spPr bwMode="auto">
              <a:xfrm>
                <a:off x="2835" y="1955"/>
                <a:ext cx="2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b="0"/>
                  <a:t>R</a:t>
                </a:r>
              </a:p>
            </p:txBody>
          </p:sp>
          <p:sp>
            <p:nvSpPr>
              <p:cNvPr id="15388" name="Text Box 28"/>
              <p:cNvSpPr txBox="1">
                <a:spLocks noChangeArrowheads="1"/>
              </p:cNvSpPr>
              <p:nvPr/>
            </p:nvSpPr>
            <p:spPr bwMode="auto">
              <a:xfrm>
                <a:off x="4298" y="1959"/>
                <a:ext cx="2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b="0"/>
                  <a:t>r</a:t>
                </a:r>
                <a:r>
                  <a:rPr kumimoji="0" lang="en-US" altLang="zh-CN" b="0" baseline="-25000"/>
                  <a:t>0</a:t>
                </a:r>
                <a:endParaRPr kumimoji="0" lang="en-US" altLang="zh-CN" b="0"/>
              </a:p>
            </p:txBody>
          </p:sp>
          <p:sp>
            <p:nvSpPr>
              <p:cNvPr id="15389" name="Text Box 29"/>
              <p:cNvSpPr txBox="1">
                <a:spLocks noChangeArrowheads="1"/>
              </p:cNvSpPr>
              <p:nvPr/>
            </p:nvSpPr>
            <p:spPr bwMode="auto">
              <a:xfrm>
                <a:off x="3654" y="1967"/>
                <a:ext cx="4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b="0"/>
                  <a:t>B</a:t>
                </a:r>
                <a:r>
                  <a:rPr kumimoji="0" lang="en-US" altLang="zh-CN" b="0" baseline="-25000"/>
                  <a:t>0</a:t>
                </a:r>
                <a:endParaRPr kumimoji="0" lang="en-US" altLang="zh-CN" b="0"/>
              </a:p>
            </p:txBody>
          </p:sp>
          <p:sp>
            <p:nvSpPr>
              <p:cNvPr id="15390" name="Text Box 30"/>
              <p:cNvSpPr txBox="1">
                <a:spLocks noChangeArrowheads="1"/>
              </p:cNvSpPr>
              <p:nvPr/>
            </p:nvSpPr>
            <p:spPr bwMode="auto">
              <a:xfrm>
                <a:off x="3394" y="2454"/>
                <a:ext cx="2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b="0"/>
                  <a:t>C</a:t>
                </a:r>
                <a:r>
                  <a:rPr kumimoji="0" lang="en-US" altLang="zh-CN" b="0" baseline="30000"/>
                  <a:t>’</a:t>
                </a:r>
                <a:endParaRPr kumimoji="0" lang="en-US" altLang="zh-CN" b="0"/>
              </a:p>
            </p:txBody>
          </p:sp>
          <p:sp>
            <p:nvSpPr>
              <p:cNvPr id="15391" name="Text Box 31"/>
              <p:cNvSpPr txBox="1">
                <a:spLocks noChangeArrowheads="1"/>
              </p:cNvSpPr>
              <p:nvPr/>
            </p:nvSpPr>
            <p:spPr bwMode="auto">
              <a:xfrm>
                <a:off x="3379" y="1250"/>
                <a:ext cx="2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b="0"/>
                  <a:t>C</a:t>
                </a:r>
              </a:p>
            </p:txBody>
          </p:sp>
          <p:sp>
            <p:nvSpPr>
              <p:cNvPr id="15392" name="Text Box 32"/>
              <p:cNvSpPr txBox="1">
                <a:spLocks noChangeArrowheads="1"/>
              </p:cNvSpPr>
              <p:nvPr/>
            </p:nvSpPr>
            <p:spPr bwMode="auto">
              <a:xfrm>
                <a:off x="3224" y="1931"/>
                <a:ext cx="40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b="0"/>
                  <a:t>c</a:t>
                </a:r>
                <a:r>
                  <a:rPr kumimoji="0" lang="en-US" altLang="zh-CN" b="0" baseline="-25000"/>
                  <a:t>0</a:t>
                </a:r>
                <a:endParaRPr kumimoji="0" lang="en-US" altLang="zh-CN" b="0"/>
              </a:p>
            </p:txBody>
          </p:sp>
          <p:sp>
            <p:nvSpPr>
              <p:cNvPr id="15393" name="Text Box 33"/>
              <p:cNvSpPr txBox="1">
                <a:spLocks noChangeArrowheads="1"/>
              </p:cNvSpPr>
              <p:nvPr/>
            </p:nvSpPr>
            <p:spPr bwMode="auto">
              <a:xfrm>
                <a:off x="3460" y="1967"/>
                <a:ext cx="2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b="0"/>
                  <a:t>h</a:t>
                </a:r>
              </a:p>
            </p:txBody>
          </p:sp>
          <p:graphicFrame>
            <p:nvGraphicFramePr>
              <p:cNvPr id="15394" name="Object 34"/>
              <p:cNvGraphicFramePr>
                <a:graphicFrameLocks noChangeAspect="1"/>
              </p:cNvGraphicFramePr>
              <p:nvPr/>
            </p:nvGraphicFramePr>
            <p:xfrm>
              <a:off x="3128" y="1525"/>
              <a:ext cx="320" cy="363"/>
            </p:xfrm>
            <a:graphic>
              <a:graphicData uri="http://schemas.openxmlformats.org/presentationml/2006/ole">
                <mc:AlternateContent xmlns:mc="http://schemas.openxmlformats.org/markup-compatibility/2006">
                  <mc:Choice xmlns:v="urn:schemas-microsoft-com:vml" Requires="v">
                    <p:oleObj spid="_x0000_s15408" name="公式" r:id="rId7" imgW="190440" imgH="228600" progId="Equation.3">
                      <p:embed/>
                    </p:oleObj>
                  </mc:Choice>
                  <mc:Fallback>
                    <p:oleObj name="公式" r:id="rId7" imgW="190440" imgH="228600" progId="Equation.3">
                      <p:embed/>
                      <p:pic>
                        <p:nvPicPr>
                          <p:cNvPr id="0" name="Object 3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8" y="1525"/>
                            <a:ext cx="320" cy="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95" name="Line 35"/>
              <p:cNvSpPr>
                <a:spLocks noChangeShapeType="1"/>
              </p:cNvSpPr>
              <p:nvPr/>
            </p:nvSpPr>
            <p:spPr bwMode="auto">
              <a:xfrm flipV="1">
                <a:off x="3424" y="1071"/>
                <a:ext cx="953" cy="363"/>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5396" name="Object 36"/>
              <p:cNvGraphicFramePr>
                <a:graphicFrameLocks noChangeAspect="1"/>
              </p:cNvGraphicFramePr>
              <p:nvPr/>
            </p:nvGraphicFramePr>
            <p:xfrm>
              <a:off x="3737" y="1207"/>
              <a:ext cx="317" cy="408"/>
            </p:xfrm>
            <a:graphic>
              <a:graphicData uri="http://schemas.openxmlformats.org/presentationml/2006/ole">
                <mc:AlternateContent xmlns:mc="http://schemas.openxmlformats.org/markup-compatibility/2006">
                  <mc:Choice xmlns:v="urn:schemas-microsoft-com:vml" Requires="v">
                    <p:oleObj spid="_x0000_s15409" name="公式" r:id="rId9" imgW="177480" imgH="228600" progId="Equation.3">
                      <p:embed/>
                    </p:oleObj>
                  </mc:Choice>
                  <mc:Fallback>
                    <p:oleObj name="公式" r:id="rId9" imgW="177480" imgH="228600" progId="Equation.3">
                      <p:embed/>
                      <p:pic>
                        <p:nvPicPr>
                          <p:cNvPr id="0" name="Object 3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37" y="1207"/>
                            <a:ext cx="317"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97" name="Object 37"/>
              <p:cNvGraphicFramePr>
                <a:graphicFrameLocks noChangeAspect="1"/>
              </p:cNvGraphicFramePr>
              <p:nvPr/>
            </p:nvGraphicFramePr>
            <p:xfrm>
              <a:off x="4263" y="1217"/>
              <a:ext cx="1180" cy="636"/>
            </p:xfrm>
            <a:graphic>
              <a:graphicData uri="http://schemas.openxmlformats.org/presentationml/2006/ole">
                <mc:AlternateContent xmlns:mc="http://schemas.openxmlformats.org/markup-compatibility/2006">
                  <mc:Choice xmlns:v="urn:schemas-microsoft-com:vml" Requires="v">
                    <p:oleObj spid="_x0000_s15410" name="公式" r:id="rId11" imgW="825480" imgH="393480" progId="Equation.3">
                      <p:embed/>
                    </p:oleObj>
                  </mc:Choice>
                  <mc:Fallback>
                    <p:oleObj name="公式" r:id="rId11" imgW="825480" imgH="393480" progId="Equation.3">
                      <p:embed/>
                      <p:pic>
                        <p:nvPicPr>
                          <p:cNvPr id="0" name="Object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63" y="1217"/>
                            <a:ext cx="1180" cy="6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15400" name="Text Box 40"/>
          <p:cNvSpPr txBox="1">
            <a:spLocks noChangeArrowheads="1"/>
          </p:cNvSpPr>
          <p:nvPr/>
        </p:nvSpPr>
        <p:spPr bwMode="auto">
          <a:xfrm>
            <a:off x="755650" y="2517775"/>
            <a:ext cx="2592388"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zh-CN" altLang="en-US" sz="2000" b="0"/>
              <a:t>设：</a:t>
            </a:r>
            <a:r>
              <a:rPr kumimoji="0" lang="en-US" altLang="zh-CN" sz="2000" b="0"/>
              <a:t>CC</a:t>
            </a:r>
            <a:r>
              <a:rPr kumimoji="0" lang="en-US" altLang="zh-CN" sz="2000" b="0" baseline="30000"/>
              <a:t>‘</a:t>
            </a:r>
            <a:r>
              <a:rPr kumimoji="0" lang="zh-CN" altLang="en-US" sz="2000" b="0"/>
              <a:t>对</a:t>
            </a:r>
            <a:r>
              <a:rPr kumimoji="0" lang="en-US" altLang="zh-CN" sz="2000" b="0"/>
              <a:t>P</a:t>
            </a:r>
            <a:r>
              <a:rPr kumimoji="0" lang="zh-CN" altLang="en-US" sz="2000" b="0"/>
              <a:t>点刚好露出</a:t>
            </a:r>
            <a:r>
              <a:rPr kumimoji="0" lang="en-US" altLang="zh-CN" sz="2000" b="0"/>
              <a:t>k</a:t>
            </a:r>
            <a:r>
              <a:rPr kumimoji="0" lang="zh-CN" altLang="en-US" sz="2000" b="0"/>
              <a:t>个半波带且第</a:t>
            </a:r>
            <a:r>
              <a:rPr kumimoji="0" lang="en-US" altLang="zh-CN" sz="2000" b="0"/>
              <a:t>k</a:t>
            </a:r>
            <a:r>
              <a:rPr kumimoji="0" lang="zh-CN" altLang="en-US" sz="2000" b="0"/>
              <a:t>个半波带的半径为</a:t>
            </a:r>
            <a:r>
              <a:rPr kumimoji="0" lang="en-US" altLang="zh-CN" sz="2000" b="0"/>
              <a:t>ρ</a:t>
            </a:r>
            <a:r>
              <a:rPr kumimoji="0" lang="en-US" altLang="zh-CN" sz="2000" b="0" baseline="-25000"/>
              <a:t>k</a:t>
            </a:r>
            <a:endParaRPr kumimoji="0" lang="en-US" altLang="zh-CN" sz="2000" b="0"/>
          </a:p>
        </p:txBody>
      </p:sp>
      <p:graphicFrame>
        <p:nvGraphicFramePr>
          <p:cNvPr id="15401" name="Object 41"/>
          <p:cNvGraphicFramePr>
            <a:graphicFrameLocks noChangeAspect="1"/>
          </p:cNvGraphicFramePr>
          <p:nvPr/>
        </p:nvGraphicFramePr>
        <p:xfrm>
          <a:off x="539750" y="3789363"/>
          <a:ext cx="3663950" cy="863600"/>
        </p:xfrm>
        <a:graphic>
          <a:graphicData uri="http://schemas.openxmlformats.org/presentationml/2006/ole">
            <mc:AlternateContent xmlns:mc="http://schemas.openxmlformats.org/markup-compatibility/2006">
              <mc:Choice xmlns:v="urn:schemas-microsoft-com:vml" Requires="v">
                <p:oleObj spid="_x0000_s15411" name="公式" r:id="rId13" imgW="1790640" imgH="457200" progId="Equation.3">
                  <p:embed/>
                </p:oleObj>
              </mc:Choice>
              <mc:Fallback>
                <p:oleObj name="公式" r:id="rId13" imgW="1790640" imgH="457200" progId="Equation.3">
                  <p:embed/>
                  <p:pic>
                    <p:nvPicPr>
                      <p:cNvPr id="0" name="Object 4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9750" y="3789363"/>
                        <a:ext cx="3663950"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02" name="Object 42"/>
          <p:cNvGraphicFramePr>
            <a:graphicFrameLocks noChangeAspect="1"/>
          </p:cNvGraphicFramePr>
          <p:nvPr/>
        </p:nvGraphicFramePr>
        <p:xfrm>
          <a:off x="442913" y="4697413"/>
          <a:ext cx="7127875" cy="1081087"/>
        </p:xfrm>
        <a:graphic>
          <a:graphicData uri="http://schemas.openxmlformats.org/presentationml/2006/ole">
            <mc:AlternateContent xmlns:mc="http://schemas.openxmlformats.org/markup-compatibility/2006">
              <mc:Choice xmlns:v="urn:schemas-microsoft-com:vml" Requires="v">
                <p:oleObj spid="_x0000_s15412" name="公式" r:id="rId15" imgW="3377880" imgH="457200" progId="Equation.3">
                  <p:embed/>
                </p:oleObj>
              </mc:Choice>
              <mc:Fallback>
                <p:oleObj name="公式" r:id="rId15" imgW="3377880" imgH="457200" progId="Equation.3">
                  <p:embed/>
                  <p:pic>
                    <p:nvPicPr>
                      <p:cNvPr id="0" name="Object 4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2913" y="4697413"/>
                        <a:ext cx="7127875" cy="1081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03" name="Object 43"/>
          <p:cNvGraphicFramePr>
            <a:graphicFrameLocks noChangeAspect="1"/>
          </p:cNvGraphicFramePr>
          <p:nvPr/>
        </p:nvGraphicFramePr>
        <p:xfrm>
          <a:off x="387350" y="5661025"/>
          <a:ext cx="6769100" cy="1063625"/>
        </p:xfrm>
        <a:graphic>
          <a:graphicData uri="http://schemas.openxmlformats.org/presentationml/2006/ole">
            <mc:AlternateContent xmlns:mc="http://schemas.openxmlformats.org/markup-compatibility/2006">
              <mc:Choice xmlns:v="urn:schemas-microsoft-com:vml" Requires="v">
                <p:oleObj spid="_x0000_s15413" name="公式" r:id="rId17" imgW="3263760" imgH="469800" progId="Equation.3">
                  <p:embed/>
                </p:oleObj>
              </mc:Choice>
              <mc:Fallback>
                <p:oleObj name="公式" r:id="rId17" imgW="3263760" imgH="469800" progId="Equation.3">
                  <p:embed/>
                  <p:pic>
                    <p:nvPicPr>
                      <p:cNvPr id="0" name="Object 4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7350" y="5661025"/>
                        <a:ext cx="6769100" cy="1063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405" name="AutoShape 45"/>
          <p:cNvSpPr>
            <a:spLocks noChangeArrowheads="1"/>
          </p:cNvSpPr>
          <p:nvPr/>
        </p:nvSpPr>
        <p:spPr bwMode="auto">
          <a:xfrm>
            <a:off x="7596188" y="5013325"/>
            <a:ext cx="1296987" cy="1511300"/>
          </a:xfrm>
          <a:prstGeom prst="wedgeRectCallout">
            <a:avLst>
              <a:gd name="adj1" fmla="val -82560"/>
              <a:gd name="adj2" fmla="val 3466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kumimoji="0" lang="zh-CN" altLang="en-US" b="0"/>
              <a:t>远场点</a:t>
            </a:r>
          </a:p>
          <a:p>
            <a:pPr algn="ctr" eaLnBrk="1" hangingPunct="1"/>
            <a:r>
              <a:rPr kumimoji="0" lang="en-US" altLang="zh-CN" b="0"/>
              <a:t>r</a:t>
            </a:r>
            <a:r>
              <a:rPr kumimoji="0" lang="en-US" altLang="zh-CN" b="0" baseline="-25000"/>
              <a:t>0</a:t>
            </a:r>
            <a:r>
              <a:rPr kumimoji="0" lang="zh-CN" altLang="en-US" b="0"/>
              <a:t>＞＞</a:t>
            </a:r>
            <a:r>
              <a:rPr kumimoji="0" lang="en-US" altLang="zh-CN" b="0"/>
              <a:t>λ</a:t>
            </a:r>
            <a:r>
              <a:rPr kumimoji="0" lang="zh-CN" altLang="en-US" b="0"/>
              <a:t>，略去</a:t>
            </a:r>
            <a:r>
              <a:rPr kumimoji="0" lang="en-US" altLang="zh-CN" b="0"/>
              <a:t>λ</a:t>
            </a:r>
            <a:r>
              <a:rPr kumimoji="0" lang="zh-CN" altLang="en-US" b="0"/>
              <a:t>的平方项</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CCECFF"/>
        </a:solidFill>
        <a:effectLst/>
      </p:bgPr>
    </p:bg>
    <p:spTree>
      <p:nvGrpSpPr>
        <p:cNvPr id="1" name=""/>
        <p:cNvGrpSpPr/>
        <p:nvPr/>
      </p:nvGrpSpPr>
      <p:grpSpPr>
        <a:xfrm>
          <a:off x="0" y="0"/>
          <a:ext cx="0" cy="0"/>
          <a:chOff x="0" y="0"/>
          <a:chExt cx="0" cy="0"/>
        </a:xfrm>
      </p:grpSpPr>
      <p:graphicFrame>
        <p:nvGraphicFramePr>
          <p:cNvPr id="19460" name="Object 4"/>
          <p:cNvGraphicFramePr>
            <a:graphicFrameLocks noChangeAspect="1"/>
          </p:cNvGraphicFramePr>
          <p:nvPr/>
        </p:nvGraphicFramePr>
        <p:xfrm>
          <a:off x="423863" y="212725"/>
          <a:ext cx="7793037" cy="912813"/>
        </p:xfrm>
        <a:graphic>
          <a:graphicData uri="http://schemas.openxmlformats.org/presentationml/2006/ole">
            <mc:AlternateContent xmlns:mc="http://schemas.openxmlformats.org/markup-compatibility/2006">
              <mc:Choice xmlns:v="urn:schemas-microsoft-com:vml" Requires="v">
                <p:oleObj spid="_x0000_s19472" name="公式" r:id="rId3" imgW="3352680" imgH="431640" progId="Equation.3">
                  <p:embed/>
                </p:oleObj>
              </mc:Choice>
              <mc:Fallback>
                <p:oleObj name="公式" r:id="rId3" imgW="3352680" imgH="4316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863" y="212725"/>
                        <a:ext cx="7793037" cy="912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1" name="Object 5"/>
          <p:cNvGraphicFramePr>
            <a:graphicFrameLocks noChangeAspect="1"/>
          </p:cNvGraphicFramePr>
          <p:nvPr/>
        </p:nvGraphicFramePr>
        <p:xfrm>
          <a:off x="430213" y="1125538"/>
          <a:ext cx="8351837" cy="863600"/>
        </p:xfrm>
        <a:graphic>
          <a:graphicData uri="http://schemas.openxmlformats.org/presentationml/2006/ole">
            <mc:AlternateContent xmlns:mc="http://schemas.openxmlformats.org/markup-compatibility/2006">
              <mc:Choice xmlns:v="urn:schemas-microsoft-com:vml" Requires="v">
                <p:oleObj spid="_x0000_s19473" name="公式" r:id="rId5" imgW="3771720" imgH="431640" progId="Equation.3">
                  <p:embed/>
                </p:oleObj>
              </mc:Choice>
              <mc:Fallback>
                <p:oleObj name="公式" r:id="rId5" imgW="3771720" imgH="43164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0213" y="1125538"/>
                        <a:ext cx="8351837"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2" name="Text Box 6"/>
          <p:cNvSpPr txBox="1">
            <a:spLocks noChangeArrowheads="1"/>
          </p:cNvSpPr>
          <p:nvPr/>
        </p:nvSpPr>
        <p:spPr bwMode="auto">
          <a:xfrm>
            <a:off x="344488" y="2071688"/>
            <a:ext cx="8259762"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sz="2000" b="0"/>
              <a:t>∴</a:t>
            </a:r>
            <a:r>
              <a:rPr kumimoji="0" lang="zh-CN" altLang="en-US" sz="2000" b="0"/>
              <a:t>在</a:t>
            </a:r>
            <a:r>
              <a:rPr kumimoji="0" lang="en-US" altLang="zh-CN" sz="2000" b="0"/>
              <a:t>r</a:t>
            </a:r>
            <a:r>
              <a:rPr kumimoji="0" lang="en-US" altLang="zh-CN" sz="2000" b="0" baseline="-25000"/>
              <a:t>0</a:t>
            </a:r>
            <a:r>
              <a:rPr kumimoji="0" lang="zh-CN" altLang="en-US" sz="2000" b="0"/>
              <a:t>＞＞</a:t>
            </a:r>
            <a:r>
              <a:rPr kumimoji="0" lang="en-US" altLang="zh-CN" sz="2000" b="0"/>
              <a:t>λ</a:t>
            </a:r>
            <a:r>
              <a:rPr kumimoji="0" lang="zh-CN" altLang="en-US" sz="2000" b="0"/>
              <a:t>的条件下，各半波带的面积与带的序数</a:t>
            </a:r>
            <a:r>
              <a:rPr kumimoji="0" lang="en-US" altLang="zh-CN" sz="2000" b="0"/>
              <a:t>k</a:t>
            </a:r>
            <a:r>
              <a:rPr kumimoji="0" lang="zh-CN" altLang="en-US" sz="2000" b="0"/>
              <a:t>无关，即各半波带</a:t>
            </a:r>
          </a:p>
          <a:p>
            <a:pPr eaLnBrk="1" hangingPunct="1">
              <a:spcBef>
                <a:spcPct val="50000"/>
              </a:spcBef>
            </a:pPr>
            <a:r>
              <a:rPr kumimoji="0" lang="zh-CN" altLang="en-US" sz="2000" b="0"/>
              <a:t>   面积近似相等。得证。</a:t>
            </a:r>
          </a:p>
        </p:txBody>
      </p:sp>
      <p:sp>
        <p:nvSpPr>
          <p:cNvPr id="19463" name="Text Box 7"/>
          <p:cNvSpPr txBox="1">
            <a:spLocks noChangeArrowheads="1"/>
          </p:cNvSpPr>
          <p:nvPr/>
        </p:nvSpPr>
        <p:spPr bwMode="auto">
          <a:xfrm>
            <a:off x="373063" y="3003550"/>
            <a:ext cx="2879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zh-CN" altLang="en-US" sz="2400" b="0">
                <a:solidFill>
                  <a:srgbClr val="0000FF"/>
                </a:solidFill>
              </a:rPr>
              <a:t>三、振幅的计算</a:t>
            </a:r>
          </a:p>
        </p:txBody>
      </p:sp>
      <p:grpSp>
        <p:nvGrpSpPr>
          <p:cNvPr id="19471" name="Group 15"/>
          <p:cNvGrpSpPr>
            <a:grpSpLocks/>
          </p:cNvGrpSpPr>
          <p:nvPr/>
        </p:nvGrpSpPr>
        <p:grpSpPr bwMode="auto">
          <a:xfrm>
            <a:off x="950913" y="3511550"/>
            <a:ext cx="7704137" cy="788988"/>
            <a:chOff x="599" y="2212"/>
            <a:chExt cx="4853" cy="497"/>
          </a:xfrm>
        </p:grpSpPr>
        <p:grpSp>
          <p:nvGrpSpPr>
            <p:cNvPr id="19467" name="Group 11"/>
            <p:cNvGrpSpPr>
              <a:grpSpLocks/>
            </p:cNvGrpSpPr>
            <p:nvPr/>
          </p:nvGrpSpPr>
          <p:grpSpPr bwMode="auto">
            <a:xfrm>
              <a:off x="599" y="2212"/>
              <a:ext cx="4853" cy="288"/>
              <a:chOff x="431" y="2308"/>
              <a:chExt cx="4853" cy="288"/>
            </a:xfrm>
          </p:grpSpPr>
          <p:sp>
            <p:nvSpPr>
              <p:cNvPr id="19464" name="Text Box 8"/>
              <p:cNvSpPr txBox="1">
                <a:spLocks noChangeArrowheads="1"/>
              </p:cNvSpPr>
              <p:nvPr/>
            </p:nvSpPr>
            <p:spPr bwMode="auto">
              <a:xfrm>
                <a:off x="431" y="2341"/>
                <a:ext cx="485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zh-CN" altLang="en-US" b="0"/>
                  <a:t>设：各半波带所发次波在</a:t>
                </a:r>
                <a:r>
                  <a:rPr kumimoji="0" lang="en-US" altLang="zh-CN" b="0"/>
                  <a:t>P</a:t>
                </a:r>
                <a:r>
                  <a:rPr kumimoji="0" lang="zh-CN" altLang="en-US" b="0"/>
                  <a:t>点产生的振幅分别为</a:t>
                </a:r>
              </a:p>
            </p:txBody>
          </p:sp>
          <p:graphicFrame>
            <p:nvGraphicFramePr>
              <p:cNvPr id="19466" name="Object 10"/>
              <p:cNvGraphicFramePr>
                <a:graphicFrameLocks noChangeAspect="1"/>
              </p:cNvGraphicFramePr>
              <p:nvPr/>
            </p:nvGraphicFramePr>
            <p:xfrm>
              <a:off x="3506" y="2308"/>
              <a:ext cx="1537" cy="288"/>
            </p:xfrm>
            <a:graphic>
              <a:graphicData uri="http://schemas.openxmlformats.org/presentationml/2006/ole">
                <mc:AlternateContent xmlns:mc="http://schemas.openxmlformats.org/markup-compatibility/2006">
                  <mc:Choice xmlns:v="urn:schemas-microsoft-com:vml" Requires="v">
                    <p:oleObj spid="_x0000_s19474" name="公式" r:id="rId7" imgW="990360" imgH="228600" progId="Equation.3">
                      <p:embed/>
                    </p:oleObj>
                  </mc:Choice>
                  <mc:Fallback>
                    <p:oleObj name="公式" r:id="rId7" imgW="990360" imgH="2286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06" y="2308"/>
                            <a:ext cx="153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9468" name="Text Box 12"/>
            <p:cNvSpPr txBox="1">
              <a:spLocks noChangeArrowheads="1"/>
            </p:cNvSpPr>
            <p:nvPr/>
          </p:nvSpPr>
          <p:spPr bwMode="auto">
            <a:xfrm>
              <a:off x="903" y="2478"/>
              <a:ext cx="249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b="0"/>
                <a:t>P</a:t>
              </a:r>
              <a:r>
                <a:rPr kumimoji="0" lang="zh-CN" altLang="en-US" b="0"/>
                <a:t>点合振幅为</a:t>
              </a:r>
              <a:r>
                <a:rPr kumimoji="0" lang="en-US" altLang="zh-CN" b="0"/>
                <a:t>A</a:t>
              </a:r>
              <a:r>
                <a:rPr kumimoji="0" lang="en-US" altLang="zh-CN" b="0" baseline="-25000"/>
                <a:t>k</a:t>
              </a:r>
              <a:r>
                <a:rPr kumimoji="0" lang="zh-CN" altLang="en-US" b="0"/>
                <a:t>。</a:t>
              </a:r>
            </a:p>
          </p:txBody>
        </p:sp>
      </p:grpSp>
      <p:graphicFrame>
        <p:nvGraphicFramePr>
          <p:cNvPr id="19469" name="Object 13"/>
          <p:cNvGraphicFramePr>
            <a:graphicFrameLocks noChangeAspect="1"/>
          </p:cNvGraphicFramePr>
          <p:nvPr/>
        </p:nvGraphicFramePr>
        <p:xfrm>
          <a:off x="830263" y="4149725"/>
          <a:ext cx="7845425" cy="1228725"/>
        </p:xfrm>
        <a:graphic>
          <a:graphicData uri="http://schemas.openxmlformats.org/presentationml/2006/ole">
            <mc:AlternateContent xmlns:mc="http://schemas.openxmlformats.org/markup-compatibility/2006">
              <mc:Choice xmlns:v="urn:schemas-microsoft-com:vml" Requires="v">
                <p:oleObj spid="_x0000_s19475" name="公式" r:id="rId9" imgW="4495680" imgH="685800" progId="Equation.3">
                  <p:embed/>
                </p:oleObj>
              </mc:Choice>
              <mc:Fallback>
                <p:oleObj name="公式" r:id="rId9" imgW="4495680" imgH="685800"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0263" y="4149725"/>
                        <a:ext cx="7845425" cy="1228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70" name="Object 14"/>
          <p:cNvGraphicFramePr>
            <a:graphicFrameLocks noChangeAspect="1"/>
          </p:cNvGraphicFramePr>
          <p:nvPr/>
        </p:nvGraphicFramePr>
        <p:xfrm>
          <a:off x="971550" y="5510213"/>
          <a:ext cx="7129463" cy="1152525"/>
        </p:xfrm>
        <a:graphic>
          <a:graphicData uri="http://schemas.openxmlformats.org/presentationml/2006/ole">
            <mc:AlternateContent xmlns:mc="http://schemas.openxmlformats.org/markup-compatibility/2006">
              <mc:Choice xmlns:v="urn:schemas-microsoft-com:vml" Requires="v">
                <p:oleObj spid="_x0000_s19476" name="公式" r:id="rId11" imgW="3695400" imgH="634680" progId="Equation.3">
                  <p:embed/>
                </p:oleObj>
              </mc:Choice>
              <mc:Fallback>
                <p:oleObj name="公式" r:id="rId11" imgW="3695400" imgH="634680" progId="Equation.3">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1550" y="5510213"/>
                        <a:ext cx="7129463" cy="1152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
        <p:cNvGrpSpPr/>
        <p:nvPr/>
      </p:nvGrpSpPr>
      <p:grpSpPr>
        <a:xfrm>
          <a:off x="0" y="0"/>
          <a:ext cx="0" cy="0"/>
          <a:chOff x="0" y="0"/>
          <a:chExt cx="0" cy="0"/>
        </a:xfrm>
      </p:grpSpPr>
      <p:graphicFrame>
        <p:nvGraphicFramePr>
          <p:cNvPr id="20484" name="Object 4"/>
          <p:cNvGraphicFramePr>
            <a:graphicFrameLocks noChangeAspect="1"/>
          </p:cNvGraphicFramePr>
          <p:nvPr/>
        </p:nvGraphicFramePr>
        <p:xfrm>
          <a:off x="374650" y="2343150"/>
          <a:ext cx="8156575" cy="2978150"/>
        </p:xfrm>
        <a:graphic>
          <a:graphicData uri="http://schemas.openxmlformats.org/presentationml/2006/ole">
            <mc:AlternateContent xmlns:mc="http://schemas.openxmlformats.org/markup-compatibility/2006">
              <mc:Choice xmlns:v="urn:schemas-microsoft-com:vml" Requires="v">
                <p:oleObj spid="_x0000_s20487" name="公式" r:id="rId3" imgW="4902120" imgH="1892160" progId="Equation.3">
                  <p:embed/>
                </p:oleObj>
              </mc:Choice>
              <mc:Fallback>
                <p:oleObj name="公式" r:id="rId3" imgW="4902120" imgH="189216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650" y="2343150"/>
                        <a:ext cx="8156575" cy="297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5" name="Object 5"/>
          <p:cNvGraphicFramePr>
            <a:graphicFrameLocks noChangeAspect="1"/>
          </p:cNvGraphicFramePr>
          <p:nvPr/>
        </p:nvGraphicFramePr>
        <p:xfrm>
          <a:off x="503238" y="485775"/>
          <a:ext cx="8640762" cy="1698625"/>
        </p:xfrm>
        <a:graphic>
          <a:graphicData uri="http://schemas.openxmlformats.org/presentationml/2006/ole">
            <mc:AlternateContent xmlns:mc="http://schemas.openxmlformats.org/markup-compatibility/2006">
              <mc:Choice xmlns:v="urn:schemas-microsoft-com:vml" Requires="v">
                <p:oleObj spid="_x0000_s20488" name="Equation" r:id="rId5" imgW="5194080" imgH="1079280" progId="Equation.3">
                  <p:embed/>
                </p:oleObj>
              </mc:Choice>
              <mc:Fallback>
                <p:oleObj name="Equation" r:id="rId5" imgW="5194080" imgH="107928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3238" y="485775"/>
                        <a:ext cx="8640762" cy="169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6" name="Object 6"/>
          <p:cNvGraphicFramePr>
            <a:graphicFrameLocks noChangeAspect="1"/>
          </p:cNvGraphicFramePr>
          <p:nvPr/>
        </p:nvGraphicFramePr>
        <p:xfrm>
          <a:off x="539750" y="5589588"/>
          <a:ext cx="8208963" cy="1008062"/>
        </p:xfrm>
        <a:graphic>
          <a:graphicData uri="http://schemas.openxmlformats.org/presentationml/2006/ole">
            <mc:AlternateContent xmlns:mc="http://schemas.openxmlformats.org/markup-compatibility/2006">
              <mc:Choice xmlns:v="urn:schemas-microsoft-com:vml" Requires="v">
                <p:oleObj spid="_x0000_s20489" name="公式" r:id="rId7" imgW="3225600" imgH="393480" progId="Equation.3">
                  <p:embed/>
                </p:oleObj>
              </mc:Choice>
              <mc:Fallback>
                <p:oleObj name="公式" r:id="rId7" imgW="3225600" imgH="39348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750" y="5589588"/>
                        <a:ext cx="8208963" cy="1008062"/>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8" name="Rectangle 4"/>
          <p:cNvSpPr>
            <a:spLocks noGrp="1" noChangeArrowheads="1"/>
          </p:cNvSpPr>
          <p:nvPr>
            <p:ph type="title"/>
          </p:nvPr>
        </p:nvSpPr>
        <p:spPr>
          <a:xfrm>
            <a:off x="457200" y="65088"/>
            <a:ext cx="8229600" cy="490537"/>
          </a:xfrm>
        </p:spPr>
        <p:txBody>
          <a:bodyPr/>
          <a:lstStyle/>
          <a:p>
            <a:r>
              <a:rPr lang="en-US" altLang="zh-CN" sz="2800" b="1">
                <a:solidFill>
                  <a:srgbClr val="0000FF"/>
                </a:solidFill>
                <a:latin typeface="宋体" pitchFamily="2" charset="-122"/>
              </a:rPr>
              <a:t>2.3 </a:t>
            </a:r>
            <a:r>
              <a:rPr lang="zh-CN" altLang="en-US" sz="2800" b="1">
                <a:solidFill>
                  <a:srgbClr val="0000FF"/>
                </a:solidFill>
                <a:latin typeface="宋体" pitchFamily="2" charset="-122"/>
              </a:rPr>
              <a:t>菲涅耳衍射（园孔和园屏）</a:t>
            </a:r>
          </a:p>
        </p:txBody>
      </p:sp>
      <p:sp>
        <p:nvSpPr>
          <p:cNvPr id="21544" name="Text Box 40"/>
          <p:cNvSpPr txBox="1">
            <a:spLocks noChangeArrowheads="1"/>
          </p:cNvSpPr>
          <p:nvPr/>
        </p:nvSpPr>
        <p:spPr bwMode="auto">
          <a:xfrm>
            <a:off x="323850" y="569913"/>
            <a:ext cx="280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zh-CN" altLang="en-US" sz="2400"/>
              <a:t>一、园孔衍射</a:t>
            </a:r>
          </a:p>
        </p:txBody>
      </p:sp>
      <p:sp>
        <p:nvSpPr>
          <p:cNvPr id="21545" name="Text Box 41"/>
          <p:cNvSpPr txBox="1">
            <a:spLocks noChangeArrowheads="1"/>
          </p:cNvSpPr>
          <p:nvPr/>
        </p:nvSpPr>
        <p:spPr bwMode="auto">
          <a:xfrm>
            <a:off x="550863" y="1050925"/>
            <a:ext cx="430847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sz="2400"/>
              <a:t>1</a:t>
            </a:r>
            <a:r>
              <a:rPr kumimoji="0" lang="zh-CN" altLang="en-US" sz="2400"/>
              <a:t>、装置：</a:t>
            </a:r>
            <a:r>
              <a:rPr kumimoji="0" lang="zh-CN" altLang="en-US" sz="2400" b="0"/>
              <a:t>如右图示：点光源</a:t>
            </a:r>
            <a:r>
              <a:rPr kumimoji="0" lang="en-US" altLang="zh-CN" sz="2400" b="0"/>
              <a:t>O</a:t>
            </a:r>
            <a:r>
              <a:rPr kumimoji="0" lang="zh-CN" altLang="en-US" sz="2400" b="0"/>
              <a:t>所发球面波照射到小园孔</a:t>
            </a:r>
            <a:r>
              <a:rPr kumimoji="0" lang="en-US" altLang="zh-CN" sz="2400" b="0"/>
              <a:t>CC</a:t>
            </a:r>
            <a:r>
              <a:rPr kumimoji="0" lang="en-US" altLang="zh-CN" sz="2400" b="0" baseline="30000"/>
              <a:t>‘</a:t>
            </a:r>
            <a:r>
              <a:rPr kumimoji="0" lang="zh-CN" altLang="en-US" sz="2400" b="0"/>
              <a:t>上，在</a:t>
            </a:r>
            <a:r>
              <a:rPr kumimoji="0" lang="en-US" altLang="zh-CN" sz="2400" b="0"/>
              <a:t>P</a:t>
            </a:r>
            <a:r>
              <a:rPr kumimoji="0" lang="zh-CN" altLang="en-US" sz="2400" b="0"/>
              <a:t>处光屏上可观察到衍射花样。</a:t>
            </a:r>
          </a:p>
        </p:txBody>
      </p:sp>
      <p:grpSp>
        <p:nvGrpSpPr>
          <p:cNvPr id="21552" name="Group 48"/>
          <p:cNvGrpSpPr>
            <a:grpSpLocks/>
          </p:cNvGrpSpPr>
          <p:nvPr/>
        </p:nvGrpSpPr>
        <p:grpSpPr bwMode="auto">
          <a:xfrm>
            <a:off x="4687888" y="692150"/>
            <a:ext cx="4427537" cy="3241675"/>
            <a:chOff x="2953" y="436"/>
            <a:chExt cx="2789" cy="2042"/>
          </a:xfrm>
        </p:grpSpPr>
        <p:grpSp>
          <p:nvGrpSpPr>
            <p:cNvPr id="21510" name="Group 6"/>
            <p:cNvGrpSpPr>
              <a:grpSpLocks/>
            </p:cNvGrpSpPr>
            <p:nvPr/>
          </p:nvGrpSpPr>
          <p:grpSpPr bwMode="auto">
            <a:xfrm>
              <a:off x="2953" y="572"/>
              <a:ext cx="1340" cy="1683"/>
              <a:chOff x="0" y="2160"/>
              <a:chExt cx="1745" cy="1724"/>
            </a:xfrm>
          </p:grpSpPr>
          <p:sp>
            <p:nvSpPr>
              <p:cNvPr id="21511" name="Oval 7"/>
              <p:cNvSpPr>
                <a:spLocks noChangeArrowheads="1"/>
              </p:cNvSpPr>
              <p:nvPr/>
            </p:nvSpPr>
            <p:spPr bwMode="auto">
              <a:xfrm>
                <a:off x="158" y="2254"/>
                <a:ext cx="1587" cy="154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2" name="Rectangle 8"/>
              <p:cNvSpPr>
                <a:spLocks noChangeArrowheads="1"/>
              </p:cNvSpPr>
              <p:nvPr/>
            </p:nvSpPr>
            <p:spPr bwMode="auto">
              <a:xfrm>
                <a:off x="0" y="2160"/>
                <a:ext cx="1312" cy="172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1515" name="Line 11"/>
            <p:cNvSpPr>
              <a:spLocks noChangeShapeType="1"/>
            </p:cNvSpPr>
            <p:nvPr/>
          </p:nvSpPr>
          <p:spPr bwMode="auto">
            <a:xfrm>
              <a:off x="3038" y="1423"/>
              <a:ext cx="2682" cy="0"/>
            </a:xfrm>
            <a:prstGeom prst="line">
              <a:avLst/>
            </a:prstGeom>
            <a:noFill/>
            <a:ln w="9525">
              <a:solidFill>
                <a:schemeClr val="tx1"/>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16" name="Text Box 12"/>
            <p:cNvSpPr txBox="1">
              <a:spLocks noChangeArrowheads="1"/>
            </p:cNvSpPr>
            <p:nvPr/>
          </p:nvSpPr>
          <p:spPr bwMode="auto">
            <a:xfrm>
              <a:off x="5498" y="1427"/>
              <a:ext cx="2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b="0"/>
                <a:t>P</a:t>
              </a:r>
            </a:p>
          </p:txBody>
        </p:sp>
        <p:sp>
          <p:nvSpPr>
            <p:cNvPr id="21517" name="Text Box 13"/>
            <p:cNvSpPr txBox="1">
              <a:spLocks noChangeArrowheads="1"/>
            </p:cNvSpPr>
            <p:nvPr/>
          </p:nvSpPr>
          <p:spPr bwMode="auto">
            <a:xfrm>
              <a:off x="2968" y="1420"/>
              <a:ext cx="24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b="0"/>
                <a:t>O</a:t>
              </a:r>
            </a:p>
          </p:txBody>
        </p:sp>
        <p:sp>
          <p:nvSpPr>
            <p:cNvPr id="21518" name="Line 14"/>
            <p:cNvSpPr>
              <a:spLocks noChangeShapeType="1"/>
            </p:cNvSpPr>
            <p:nvPr/>
          </p:nvSpPr>
          <p:spPr bwMode="auto">
            <a:xfrm>
              <a:off x="5097" y="1420"/>
              <a:ext cx="418" cy="0"/>
            </a:xfrm>
            <a:prstGeom prst="line">
              <a:avLst/>
            </a:prstGeom>
            <a:noFill/>
            <a:ln w="952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19" name="Line 15"/>
            <p:cNvSpPr>
              <a:spLocks noChangeShapeType="1"/>
            </p:cNvSpPr>
            <p:nvPr/>
          </p:nvSpPr>
          <p:spPr bwMode="auto">
            <a:xfrm>
              <a:off x="3908" y="1420"/>
              <a:ext cx="209" cy="0"/>
            </a:xfrm>
            <a:prstGeom prst="line">
              <a:avLst/>
            </a:prstGeom>
            <a:noFill/>
            <a:ln w="952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21" name="Line 17"/>
            <p:cNvSpPr>
              <a:spLocks noChangeShapeType="1"/>
            </p:cNvSpPr>
            <p:nvPr/>
          </p:nvSpPr>
          <p:spPr bwMode="auto">
            <a:xfrm flipV="1">
              <a:off x="3023" y="889"/>
              <a:ext cx="1080" cy="5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22" name="Text Box 18"/>
            <p:cNvSpPr txBox="1">
              <a:spLocks noChangeArrowheads="1"/>
            </p:cNvSpPr>
            <p:nvPr/>
          </p:nvSpPr>
          <p:spPr bwMode="auto">
            <a:xfrm>
              <a:off x="3372" y="978"/>
              <a:ext cx="27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b="0"/>
                <a:t>R</a:t>
              </a:r>
            </a:p>
          </p:txBody>
        </p:sp>
        <p:sp>
          <p:nvSpPr>
            <p:cNvPr id="21523" name="Text Box 19"/>
            <p:cNvSpPr txBox="1">
              <a:spLocks noChangeArrowheads="1"/>
            </p:cNvSpPr>
            <p:nvPr/>
          </p:nvSpPr>
          <p:spPr bwMode="auto">
            <a:xfrm>
              <a:off x="3824" y="580"/>
              <a:ext cx="27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b="0"/>
                <a:t>S</a:t>
              </a:r>
            </a:p>
          </p:txBody>
        </p:sp>
        <p:sp>
          <p:nvSpPr>
            <p:cNvPr id="21525" name="Line 21"/>
            <p:cNvSpPr>
              <a:spLocks noChangeShapeType="1"/>
            </p:cNvSpPr>
            <p:nvPr/>
          </p:nvSpPr>
          <p:spPr bwMode="auto">
            <a:xfrm>
              <a:off x="4121" y="889"/>
              <a:ext cx="0" cy="576"/>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26" name="Line 22"/>
            <p:cNvSpPr>
              <a:spLocks noChangeShapeType="1"/>
            </p:cNvSpPr>
            <p:nvPr/>
          </p:nvSpPr>
          <p:spPr bwMode="auto">
            <a:xfrm>
              <a:off x="4121" y="1433"/>
              <a:ext cx="0" cy="487"/>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27" name="Line 23"/>
            <p:cNvSpPr>
              <a:spLocks noChangeShapeType="1"/>
            </p:cNvSpPr>
            <p:nvPr/>
          </p:nvSpPr>
          <p:spPr bwMode="auto">
            <a:xfrm>
              <a:off x="4093" y="878"/>
              <a:ext cx="1429" cy="5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29" name="Text Box 25"/>
            <p:cNvSpPr txBox="1">
              <a:spLocks noChangeArrowheads="1"/>
            </p:cNvSpPr>
            <p:nvPr/>
          </p:nvSpPr>
          <p:spPr bwMode="auto">
            <a:xfrm>
              <a:off x="4774" y="1402"/>
              <a:ext cx="31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b="0"/>
                <a:t>r</a:t>
              </a:r>
              <a:r>
                <a:rPr kumimoji="0" lang="en-US" altLang="zh-CN" b="0" baseline="-25000"/>
                <a:t>0</a:t>
              </a:r>
              <a:endParaRPr kumimoji="0" lang="en-US" altLang="zh-CN" b="0"/>
            </a:p>
          </p:txBody>
        </p:sp>
        <p:sp>
          <p:nvSpPr>
            <p:cNvPr id="21530" name="Text Box 26"/>
            <p:cNvSpPr txBox="1">
              <a:spLocks noChangeArrowheads="1"/>
            </p:cNvSpPr>
            <p:nvPr/>
          </p:nvSpPr>
          <p:spPr bwMode="auto">
            <a:xfrm>
              <a:off x="4279" y="1410"/>
              <a:ext cx="31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b="0"/>
                <a:t>B</a:t>
              </a:r>
              <a:r>
                <a:rPr kumimoji="0" lang="en-US" altLang="zh-CN" b="0" baseline="-25000"/>
                <a:t>0</a:t>
              </a:r>
              <a:endParaRPr kumimoji="0" lang="en-US" altLang="zh-CN" b="0"/>
            </a:p>
          </p:txBody>
        </p:sp>
        <p:sp>
          <p:nvSpPr>
            <p:cNvPr id="21531" name="Text Box 27"/>
            <p:cNvSpPr txBox="1">
              <a:spLocks noChangeArrowheads="1"/>
            </p:cNvSpPr>
            <p:nvPr/>
          </p:nvSpPr>
          <p:spPr bwMode="auto">
            <a:xfrm>
              <a:off x="4123" y="1967"/>
              <a:ext cx="28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b="0"/>
                <a:t>C</a:t>
              </a:r>
              <a:r>
                <a:rPr kumimoji="0" lang="en-US" altLang="zh-CN" b="0" baseline="30000"/>
                <a:t>’</a:t>
              </a:r>
              <a:endParaRPr kumimoji="0" lang="en-US" altLang="zh-CN" b="0"/>
            </a:p>
          </p:txBody>
        </p:sp>
        <p:sp>
          <p:nvSpPr>
            <p:cNvPr id="21532" name="Text Box 28"/>
            <p:cNvSpPr txBox="1">
              <a:spLocks noChangeArrowheads="1"/>
            </p:cNvSpPr>
            <p:nvPr/>
          </p:nvSpPr>
          <p:spPr bwMode="auto">
            <a:xfrm>
              <a:off x="4128" y="710"/>
              <a:ext cx="17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b="0"/>
                <a:t>C</a:t>
              </a:r>
            </a:p>
          </p:txBody>
        </p:sp>
        <p:sp>
          <p:nvSpPr>
            <p:cNvPr id="21533" name="Text Box 29"/>
            <p:cNvSpPr txBox="1">
              <a:spLocks noChangeArrowheads="1"/>
            </p:cNvSpPr>
            <p:nvPr/>
          </p:nvSpPr>
          <p:spPr bwMode="auto">
            <a:xfrm>
              <a:off x="3896" y="1372"/>
              <a:ext cx="314"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b="0"/>
                <a:t>c</a:t>
              </a:r>
              <a:r>
                <a:rPr kumimoji="0" lang="en-US" altLang="zh-CN" b="0" baseline="-25000"/>
                <a:t>0</a:t>
              </a:r>
              <a:endParaRPr kumimoji="0" lang="en-US" altLang="zh-CN" b="0"/>
            </a:p>
          </p:txBody>
        </p:sp>
        <p:sp>
          <p:nvSpPr>
            <p:cNvPr id="21534" name="Text Box 30"/>
            <p:cNvSpPr txBox="1">
              <a:spLocks noChangeArrowheads="1"/>
            </p:cNvSpPr>
            <p:nvPr/>
          </p:nvSpPr>
          <p:spPr bwMode="auto">
            <a:xfrm>
              <a:off x="4130" y="1409"/>
              <a:ext cx="1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b="0"/>
                <a:t>h</a:t>
              </a:r>
            </a:p>
          </p:txBody>
        </p:sp>
        <p:graphicFrame>
          <p:nvGraphicFramePr>
            <p:cNvPr id="21535" name="Object 31"/>
            <p:cNvGraphicFramePr>
              <a:graphicFrameLocks noChangeAspect="1"/>
            </p:cNvGraphicFramePr>
            <p:nvPr/>
          </p:nvGraphicFramePr>
          <p:xfrm>
            <a:off x="3884" y="1075"/>
            <a:ext cx="197" cy="256"/>
          </p:xfrm>
          <a:graphic>
            <a:graphicData uri="http://schemas.openxmlformats.org/presentationml/2006/ole">
              <mc:AlternateContent xmlns:mc="http://schemas.openxmlformats.org/markup-compatibility/2006">
                <mc:Choice xmlns:v="urn:schemas-microsoft-com:vml" Requires="v">
                  <p:oleObj spid="_x0000_s21553" name="公式" r:id="rId3" imgW="152280" imgH="164880" progId="Equation.3">
                    <p:embed/>
                  </p:oleObj>
                </mc:Choice>
                <mc:Fallback>
                  <p:oleObj name="公式" r:id="rId3" imgW="152280" imgH="164880" progId="Equation.3">
                    <p:embed/>
                    <p:pic>
                      <p:nvPicPr>
                        <p:cNvPr id="0" name="Object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4" y="1075"/>
                          <a:ext cx="197"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38" name="Object 34"/>
            <p:cNvGraphicFramePr>
              <a:graphicFrameLocks noChangeAspect="1"/>
            </p:cNvGraphicFramePr>
            <p:nvPr/>
          </p:nvGraphicFramePr>
          <p:xfrm>
            <a:off x="4762" y="856"/>
            <a:ext cx="154" cy="361"/>
          </p:xfrm>
          <a:graphic>
            <a:graphicData uri="http://schemas.openxmlformats.org/presentationml/2006/ole">
              <mc:AlternateContent xmlns:mc="http://schemas.openxmlformats.org/markup-compatibility/2006">
                <mc:Choice xmlns:v="urn:schemas-microsoft-com:vml" Requires="v">
                  <p:oleObj spid="_x0000_s21554" name="公式" r:id="rId5" imgW="139680" imgH="228600" progId="Equation.3">
                    <p:embed/>
                  </p:oleObj>
                </mc:Choice>
                <mc:Fallback>
                  <p:oleObj name="公式" r:id="rId5" imgW="139680" imgH="228600" progId="Equation.3">
                    <p:embed/>
                    <p:pic>
                      <p:nvPicPr>
                        <p:cNvPr id="0" name="Object 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62" y="856"/>
                          <a:ext cx="154" cy="3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40" name="Rectangle 36"/>
            <p:cNvSpPr>
              <a:spLocks noChangeArrowheads="1"/>
            </p:cNvSpPr>
            <p:nvPr/>
          </p:nvSpPr>
          <p:spPr bwMode="auto">
            <a:xfrm>
              <a:off x="4099" y="470"/>
              <a:ext cx="46" cy="40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41" name="Rectangle 37"/>
            <p:cNvSpPr>
              <a:spLocks noChangeArrowheads="1"/>
            </p:cNvSpPr>
            <p:nvPr/>
          </p:nvSpPr>
          <p:spPr bwMode="auto">
            <a:xfrm>
              <a:off x="4099" y="1979"/>
              <a:ext cx="46" cy="40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42" name="Line 38"/>
            <p:cNvSpPr>
              <a:spLocks noChangeShapeType="1"/>
            </p:cNvSpPr>
            <p:nvPr/>
          </p:nvSpPr>
          <p:spPr bwMode="auto">
            <a:xfrm flipV="1">
              <a:off x="4157" y="1422"/>
              <a:ext cx="1360" cy="5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46" name="Line 42"/>
            <p:cNvSpPr>
              <a:spLocks noChangeShapeType="1"/>
            </p:cNvSpPr>
            <p:nvPr/>
          </p:nvSpPr>
          <p:spPr bwMode="auto">
            <a:xfrm>
              <a:off x="5511" y="436"/>
              <a:ext cx="0" cy="204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1548" name="Text Box 44"/>
          <p:cNvSpPr txBox="1">
            <a:spLocks noChangeArrowheads="1"/>
          </p:cNvSpPr>
          <p:nvPr/>
        </p:nvSpPr>
        <p:spPr bwMode="auto">
          <a:xfrm>
            <a:off x="554038" y="2687638"/>
            <a:ext cx="22177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sz="2400"/>
              <a:t>2</a:t>
            </a:r>
            <a:r>
              <a:rPr kumimoji="0" lang="zh-CN" altLang="en-US" sz="2400"/>
              <a:t>、半波带数：</a:t>
            </a:r>
          </a:p>
        </p:txBody>
      </p:sp>
      <p:sp>
        <p:nvSpPr>
          <p:cNvPr id="21549" name="Text Box 45"/>
          <p:cNvSpPr txBox="1">
            <a:spLocks noChangeArrowheads="1"/>
          </p:cNvSpPr>
          <p:nvPr/>
        </p:nvSpPr>
        <p:spPr bwMode="auto">
          <a:xfrm>
            <a:off x="531813" y="3206750"/>
            <a:ext cx="51117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zh-CN" altLang="en-US" sz="2400" b="0"/>
              <a:t>设：通过小园孔的波面对</a:t>
            </a:r>
            <a:r>
              <a:rPr kumimoji="0" lang="en-US" altLang="zh-CN" sz="2400" b="0"/>
              <a:t>P</a:t>
            </a:r>
            <a:r>
              <a:rPr kumimoji="0" lang="zh-CN" altLang="en-US" sz="2400" b="0"/>
              <a:t>点恰好可分为</a:t>
            </a:r>
            <a:r>
              <a:rPr kumimoji="0" lang="en-US" altLang="zh-CN" sz="2400" b="0"/>
              <a:t>k</a:t>
            </a:r>
            <a:r>
              <a:rPr kumimoji="0" lang="zh-CN" altLang="en-US" sz="2400" b="0"/>
              <a:t>个整数半波带，则：</a:t>
            </a:r>
          </a:p>
        </p:txBody>
      </p:sp>
      <p:graphicFrame>
        <p:nvGraphicFramePr>
          <p:cNvPr id="21550" name="Object 46"/>
          <p:cNvGraphicFramePr>
            <a:graphicFrameLocks noChangeAspect="1"/>
          </p:cNvGraphicFramePr>
          <p:nvPr>
            <p:ph idx="1"/>
          </p:nvPr>
        </p:nvGraphicFramePr>
        <p:xfrm>
          <a:off x="900113" y="3994150"/>
          <a:ext cx="6767512" cy="2736850"/>
        </p:xfrm>
        <a:graphic>
          <a:graphicData uri="http://schemas.openxmlformats.org/presentationml/2006/ole">
            <mc:AlternateContent xmlns:mc="http://schemas.openxmlformats.org/markup-compatibility/2006">
              <mc:Choice xmlns:v="urn:schemas-microsoft-com:vml" Requires="v">
                <p:oleObj spid="_x0000_s21555" name="公式" r:id="rId7" imgW="2869920" imgH="1447560" progId="Equation.3">
                  <p:embed/>
                </p:oleObj>
              </mc:Choice>
              <mc:Fallback>
                <p:oleObj name="公式" r:id="rId7" imgW="2869920" imgH="1447560" progId="Equation.3">
                  <p:embed/>
                  <p:pic>
                    <p:nvPicPr>
                      <p:cNvPr id="0" name="Object 4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0113" y="3994150"/>
                        <a:ext cx="6767512" cy="273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ltLang="zh-CN"/>
              <a:t>1.1 </a:t>
            </a:r>
            <a:r>
              <a:rPr lang="zh-CN" altLang="en-US"/>
              <a:t>光的衍射的现象</a:t>
            </a:r>
          </a:p>
        </p:txBody>
      </p:sp>
      <p:sp>
        <p:nvSpPr>
          <p:cNvPr id="87043" name="Rectangle 3"/>
          <p:cNvSpPr>
            <a:spLocks noGrp="1" noChangeArrowheads="1"/>
          </p:cNvSpPr>
          <p:nvPr>
            <p:ph type="body" idx="1"/>
          </p:nvPr>
        </p:nvSpPr>
        <p:spPr>
          <a:xfrm>
            <a:off x="228600" y="1295400"/>
            <a:ext cx="8610600" cy="4525963"/>
          </a:xfrm>
        </p:spPr>
        <p:txBody>
          <a:bodyPr/>
          <a:lstStyle/>
          <a:p>
            <a:pPr marL="0" indent="0">
              <a:lnSpc>
                <a:spcPct val="90000"/>
              </a:lnSpc>
            </a:pPr>
            <a:r>
              <a:rPr lang="zh-CN" altLang="en-US" b="1">
                <a:solidFill>
                  <a:srgbClr val="FFCC00"/>
                </a:solidFill>
              </a:rPr>
              <a:t>一、衍射现象</a:t>
            </a:r>
          </a:p>
          <a:p>
            <a:pPr marL="0" indent="0">
              <a:lnSpc>
                <a:spcPct val="90000"/>
              </a:lnSpc>
            </a:pPr>
            <a:r>
              <a:rPr lang="zh-CN" altLang="en-US" b="1">
                <a:solidFill>
                  <a:srgbClr val="00FF00"/>
                </a:solidFill>
              </a:rPr>
              <a:t>波的衍射</a:t>
            </a:r>
            <a:r>
              <a:rPr lang="zh-CN" altLang="en-US"/>
              <a:t>：当波遇到障碍物时，它将偏离直线传播，这种现象叫做波的衍射。</a:t>
            </a:r>
          </a:p>
          <a:p>
            <a:pPr marL="0" indent="0">
              <a:lnSpc>
                <a:spcPct val="90000"/>
              </a:lnSpc>
            </a:pPr>
            <a:r>
              <a:rPr lang="zh-CN" altLang="en-US"/>
              <a:t>索末菲（</a:t>
            </a:r>
            <a:r>
              <a:rPr lang="en-US" altLang="zh-CN"/>
              <a:t>A. Sommerfeld</a:t>
            </a:r>
            <a:r>
              <a:rPr lang="zh-CN" altLang="en-US"/>
              <a:t>）的定义：“不能用反射，折射来解释的光线对直线光路的任何偏离。”</a:t>
            </a:r>
          </a:p>
          <a:p>
            <a:pPr marL="0" indent="0">
              <a:lnSpc>
                <a:spcPct val="90000"/>
              </a:lnSpc>
            </a:pPr>
            <a:r>
              <a:rPr lang="zh-CN" altLang="en-US"/>
              <a:t>衍射：是光传播过程中的一个基本现象，对干涉、衍射与偏振等现象的研究，构成了</a:t>
            </a:r>
            <a:r>
              <a:rPr lang="zh-CN" altLang="en-US" b="1">
                <a:solidFill>
                  <a:srgbClr val="00FF00"/>
                </a:solidFill>
              </a:rPr>
              <a:t>波动光学的核心。</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CCECFF"/>
        </a:solidFill>
        <a:effectLst/>
      </p:bgPr>
    </p:bg>
    <p:spTree>
      <p:nvGrpSpPr>
        <p:cNvPr id="1" name=""/>
        <p:cNvGrpSpPr/>
        <p:nvPr/>
      </p:nvGrpSpPr>
      <p:grpSpPr>
        <a:xfrm>
          <a:off x="0" y="0"/>
          <a:ext cx="0" cy="0"/>
          <a:chOff x="0" y="0"/>
          <a:chExt cx="0" cy="0"/>
        </a:xfrm>
      </p:grpSpPr>
      <p:sp>
        <p:nvSpPr>
          <p:cNvPr id="24580" name="Text Box 4"/>
          <p:cNvSpPr txBox="1">
            <a:spLocks noChangeArrowheads="1"/>
          </p:cNvSpPr>
          <p:nvPr/>
        </p:nvSpPr>
        <p:spPr bwMode="auto">
          <a:xfrm>
            <a:off x="250825" y="219075"/>
            <a:ext cx="16573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sz="2000" b="0"/>
              <a:t>3</a:t>
            </a:r>
            <a:r>
              <a:rPr kumimoji="0" lang="zh-CN" altLang="en-US" sz="2000" b="0"/>
              <a:t>、讨论</a:t>
            </a:r>
          </a:p>
        </p:txBody>
      </p:sp>
      <p:sp>
        <p:nvSpPr>
          <p:cNvPr id="24581" name="Text Box 5"/>
          <p:cNvSpPr txBox="1">
            <a:spLocks noChangeArrowheads="1"/>
          </p:cNvSpPr>
          <p:nvPr/>
        </p:nvSpPr>
        <p:spPr bwMode="auto">
          <a:xfrm>
            <a:off x="615950" y="650875"/>
            <a:ext cx="7416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b="0"/>
              <a:t>①P</a:t>
            </a:r>
            <a:r>
              <a:rPr kumimoji="0" lang="zh-CN" altLang="en-US" b="0"/>
              <a:t>点合振幅的大小取决于</a:t>
            </a:r>
            <a:r>
              <a:rPr kumimoji="0" lang="en-US" altLang="zh-CN" b="0"/>
              <a:t>P</a:t>
            </a:r>
            <a:r>
              <a:rPr kumimoji="0" lang="zh-CN" altLang="en-US" b="0"/>
              <a:t>点位置。（</a:t>
            </a:r>
            <a:r>
              <a:rPr kumimoji="0" lang="en-US" altLang="zh-CN" b="0"/>
              <a:t>A</a:t>
            </a:r>
            <a:r>
              <a:rPr kumimoji="0" lang="en-US" altLang="zh-CN" b="0" baseline="-25000"/>
              <a:t>K</a:t>
            </a:r>
            <a:r>
              <a:rPr kumimoji="0" lang="zh-CN" altLang="en-US" b="0"/>
              <a:t>取决于</a:t>
            </a:r>
            <a:r>
              <a:rPr kumimoji="0" lang="en-US" altLang="zh-CN" b="0"/>
              <a:t>K</a:t>
            </a:r>
            <a:r>
              <a:rPr kumimoji="0" lang="zh-CN" altLang="en-US" b="0"/>
              <a:t>，</a:t>
            </a:r>
            <a:r>
              <a:rPr kumimoji="0" lang="en-US" altLang="zh-CN" b="0"/>
              <a:t>K</a:t>
            </a:r>
            <a:r>
              <a:rPr kumimoji="0" lang="zh-CN" altLang="en-US" b="0"/>
              <a:t>取决于</a:t>
            </a:r>
            <a:r>
              <a:rPr kumimoji="0" lang="en-US" altLang="zh-CN" b="0"/>
              <a:t>r</a:t>
            </a:r>
            <a:r>
              <a:rPr kumimoji="0" lang="en-US" altLang="zh-CN" b="0" baseline="-25000"/>
              <a:t>0</a:t>
            </a:r>
            <a:r>
              <a:rPr kumimoji="0" lang="en-US" altLang="zh-CN" b="0"/>
              <a:t> </a:t>
            </a:r>
            <a:r>
              <a:rPr kumimoji="0" lang="zh-CN" altLang="en-US" b="0"/>
              <a:t>，</a:t>
            </a:r>
            <a:r>
              <a:rPr kumimoji="0" lang="en-US" altLang="zh-CN" b="0"/>
              <a:t>K</a:t>
            </a:r>
            <a:r>
              <a:rPr kumimoji="0" lang="zh-CN" altLang="en-US" b="0"/>
              <a:t>为奇数时</a:t>
            </a:r>
            <a:r>
              <a:rPr kumimoji="0" lang="en-US" altLang="zh-CN" b="0"/>
              <a:t>P</a:t>
            </a:r>
            <a:r>
              <a:rPr kumimoji="0" lang="zh-CN" altLang="en-US" b="0"/>
              <a:t>点为亮点，</a:t>
            </a:r>
            <a:r>
              <a:rPr kumimoji="0" lang="en-US" altLang="zh-CN" b="0"/>
              <a:t>K</a:t>
            </a:r>
            <a:r>
              <a:rPr kumimoji="0" lang="zh-CN" altLang="en-US" b="0"/>
              <a:t>为偶数时</a:t>
            </a:r>
            <a:r>
              <a:rPr kumimoji="0" lang="en-US" altLang="zh-CN" b="0"/>
              <a:t>P</a:t>
            </a:r>
            <a:r>
              <a:rPr kumimoji="0" lang="zh-CN" altLang="en-US" b="0"/>
              <a:t>点为暗点）</a:t>
            </a:r>
          </a:p>
        </p:txBody>
      </p:sp>
      <p:sp>
        <p:nvSpPr>
          <p:cNvPr id="24582" name="Text Box 6"/>
          <p:cNvSpPr txBox="1">
            <a:spLocks noChangeArrowheads="1"/>
          </p:cNvSpPr>
          <p:nvPr/>
        </p:nvSpPr>
        <p:spPr bwMode="auto">
          <a:xfrm>
            <a:off x="588963" y="1285875"/>
            <a:ext cx="79914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b="0"/>
              <a:t>②</a:t>
            </a:r>
            <a:r>
              <a:rPr kumimoji="0" lang="zh-CN" altLang="en-US" b="0"/>
              <a:t>若通过小园孔的波带数不为整数，则</a:t>
            </a:r>
            <a:r>
              <a:rPr kumimoji="0" lang="en-US" altLang="zh-CN" b="0"/>
              <a:t>A</a:t>
            </a:r>
            <a:r>
              <a:rPr kumimoji="0" lang="en-US" altLang="zh-CN" b="0" baseline="-25000"/>
              <a:t>K</a:t>
            </a:r>
            <a:r>
              <a:rPr kumimoji="0" lang="zh-CN" altLang="en-US" b="0"/>
              <a:t>介于最大值和最小值之间；所以，沿着轴线移动光屏，</a:t>
            </a:r>
            <a:r>
              <a:rPr kumimoji="0" lang="en-US" altLang="zh-CN" b="0"/>
              <a:t>P</a:t>
            </a:r>
            <a:r>
              <a:rPr kumimoji="0" lang="zh-CN" altLang="en-US" b="0"/>
              <a:t>点光强不断变化，一些点较强，一些点较弱。</a:t>
            </a:r>
          </a:p>
        </p:txBody>
      </p:sp>
      <p:sp>
        <p:nvSpPr>
          <p:cNvPr id="24583" name="Text Box 7"/>
          <p:cNvSpPr txBox="1">
            <a:spLocks noChangeArrowheads="1"/>
          </p:cNvSpPr>
          <p:nvPr/>
        </p:nvSpPr>
        <p:spPr bwMode="auto">
          <a:xfrm>
            <a:off x="611188" y="1933575"/>
            <a:ext cx="64087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b="0"/>
              <a:t>③</a:t>
            </a:r>
            <a:r>
              <a:rPr kumimoji="0" lang="zh-CN" altLang="en-US" b="0"/>
              <a:t>改变小园孔位置和半径，给定点光强将发生变化。</a:t>
            </a:r>
          </a:p>
        </p:txBody>
      </p:sp>
      <p:grpSp>
        <p:nvGrpSpPr>
          <p:cNvPr id="24586" name="Group 10"/>
          <p:cNvGrpSpPr>
            <a:grpSpLocks/>
          </p:cNvGrpSpPr>
          <p:nvPr/>
        </p:nvGrpSpPr>
        <p:grpSpPr bwMode="auto">
          <a:xfrm>
            <a:off x="588963" y="2255838"/>
            <a:ext cx="8053387" cy="647700"/>
            <a:chOff x="431" y="2069"/>
            <a:chExt cx="5073" cy="408"/>
          </a:xfrm>
        </p:grpSpPr>
        <p:sp>
          <p:nvSpPr>
            <p:cNvPr id="24584" name="Text Box 8"/>
            <p:cNvSpPr txBox="1">
              <a:spLocks noChangeArrowheads="1"/>
            </p:cNvSpPr>
            <p:nvPr/>
          </p:nvSpPr>
          <p:spPr bwMode="auto">
            <a:xfrm>
              <a:off x="431" y="2160"/>
              <a:ext cx="498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b="0"/>
                <a:t>④</a:t>
              </a:r>
              <a:r>
                <a:rPr kumimoji="0" lang="zh-CN" altLang="en-US" b="0"/>
                <a:t>去掉光阑</a:t>
              </a:r>
              <a:r>
                <a:rPr kumimoji="0" lang="en-US" altLang="zh-CN" b="0"/>
                <a:t>CC</a:t>
              </a:r>
              <a:r>
                <a:rPr kumimoji="0" lang="en-US" altLang="zh-CN" b="0" baseline="30000"/>
                <a:t>‘</a:t>
              </a:r>
              <a:r>
                <a:rPr kumimoji="0" lang="zh-CN" altLang="en-US" b="0"/>
                <a:t>，</a:t>
              </a:r>
            </a:p>
          </p:txBody>
        </p:sp>
        <p:graphicFrame>
          <p:nvGraphicFramePr>
            <p:cNvPr id="24585" name="Object 9"/>
            <p:cNvGraphicFramePr>
              <a:graphicFrameLocks noChangeAspect="1"/>
            </p:cNvGraphicFramePr>
            <p:nvPr/>
          </p:nvGraphicFramePr>
          <p:xfrm>
            <a:off x="1558" y="2069"/>
            <a:ext cx="3946" cy="408"/>
          </p:xfrm>
          <a:graphic>
            <a:graphicData uri="http://schemas.openxmlformats.org/presentationml/2006/ole">
              <mc:AlternateContent xmlns:mc="http://schemas.openxmlformats.org/markup-compatibility/2006">
                <mc:Choice xmlns:v="urn:schemas-microsoft-com:vml" Requires="v">
                  <p:oleObj spid="_x0000_s24594" name="公式" r:id="rId3" imgW="3733560" imgH="393480" progId="Equation.3">
                    <p:embed/>
                  </p:oleObj>
                </mc:Choice>
                <mc:Fallback>
                  <p:oleObj name="公式" r:id="rId3" imgW="3733560" imgH="39348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8" y="2069"/>
                          <a:ext cx="3946"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4587" name="Text Box 11"/>
          <p:cNvSpPr txBox="1">
            <a:spLocks noChangeArrowheads="1"/>
          </p:cNvSpPr>
          <p:nvPr/>
        </p:nvSpPr>
        <p:spPr bwMode="auto">
          <a:xfrm>
            <a:off x="1093788" y="2794000"/>
            <a:ext cx="79216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zh-CN" altLang="en-US" b="0"/>
              <a:t>所以，没有遮挡时，整个波面光能量沿直线传播，且沿轴线离开小园孔时，光强逐渐减弱，但不发生起伏。</a:t>
            </a:r>
          </a:p>
        </p:txBody>
      </p:sp>
      <p:sp>
        <p:nvSpPr>
          <p:cNvPr id="24588" name="Text Box 12"/>
          <p:cNvSpPr txBox="1">
            <a:spLocks noChangeArrowheads="1"/>
          </p:cNvSpPr>
          <p:nvPr/>
        </p:nvSpPr>
        <p:spPr bwMode="auto">
          <a:xfrm>
            <a:off x="635000" y="3492500"/>
            <a:ext cx="4032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b="0"/>
              <a:t>⑤</a:t>
            </a:r>
            <a:r>
              <a:rPr kumimoji="0" lang="zh-CN" altLang="en-US" b="0"/>
              <a:t>当小园孔仅允许一个半波带通过时</a:t>
            </a:r>
          </a:p>
        </p:txBody>
      </p:sp>
      <p:graphicFrame>
        <p:nvGraphicFramePr>
          <p:cNvPr id="24589" name="Object 13"/>
          <p:cNvGraphicFramePr>
            <a:graphicFrameLocks noChangeAspect="1"/>
          </p:cNvGraphicFramePr>
          <p:nvPr/>
        </p:nvGraphicFramePr>
        <p:xfrm>
          <a:off x="900113" y="3724275"/>
          <a:ext cx="5761037" cy="1079500"/>
        </p:xfrm>
        <a:graphic>
          <a:graphicData uri="http://schemas.openxmlformats.org/presentationml/2006/ole">
            <mc:AlternateContent xmlns:mc="http://schemas.openxmlformats.org/markup-compatibility/2006">
              <mc:Choice xmlns:v="urn:schemas-microsoft-com:vml" Requires="v">
                <p:oleObj spid="_x0000_s24595" name="公式" r:id="rId5" imgW="2501640" imgH="634680" progId="Equation.3">
                  <p:embed/>
                </p:oleObj>
              </mc:Choice>
              <mc:Fallback>
                <p:oleObj name="公式" r:id="rId5" imgW="2501640" imgH="634680"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3724275"/>
                        <a:ext cx="5761037"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4592" name="Group 16"/>
          <p:cNvGrpSpPr>
            <a:grpSpLocks/>
          </p:cNvGrpSpPr>
          <p:nvPr/>
        </p:nvGrpSpPr>
        <p:grpSpPr bwMode="auto">
          <a:xfrm>
            <a:off x="622300" y="4735513"/>
            <a:ext cx="5035550" cy="576262"/>
            <a:chOff x="476" y="3067"/>
            <a:chExt cx="3172" cy="363"/>
          </a:xfrm>
        </p:grpSpPr>
        <p:sp>
          <p:nvSpPr>
            <p:cNvPr id="24590" name="Text Box 14"/>
            <p:cNvSpPr txBox="1">
              <a:spLocks noChangeArrowheads="1"/>
            </p:cNvSpPr>
            <p:nvPr/>
          </p:nvSpPr>
          <p:spPr bwMode="auto">
            <a:xfrm>
              <a:off x="476" y="3158"/>
              <a:ext cx="222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b="0"/>
                <a:t>⑥</a:t>
              </a:r>
              <a:r>
                <a:rPr kumimoji="0" lang="zh-CN" altLang="en-US" b="0"/>
                <a:t>若用平行光束入射，</a:t>
              </a:r>
              <a:r>
                <a:rPr kumimoji="0" lang="en-US" altLang="zh-CN" b="0"/>
                <a:t>R→∞</a:t>
              </a:r>
              <a:r>
                <a:rPr kumimoji="0" lang="zh-CN" altLang="en-US" b="0"/>
                <a:t>，</a:t>
              </a:r>
            </a:p>
          </p:txBody>
        </p:sp>
        <p:graphicFrame>
          <p:nvGraphicFramePr>
            <p:cNvPr id="24591" name="Object 15"/>
            <p:cNvGraphicFramePr>
              <a:graphicFrameLocks noChangeAspect="1"/>
            </p:cNvGraphicFramePr>
            <p:nvPr/>
          </p:nvGraphicFramePr>
          <p:xfrm>
            <a:off x="2514" y="3067"/>
            <a:ext cx="1134" cy="363"/>
          </p:xfrm>
          <a:graphic>
            <a:graphicData uri="http://schemas.openxmlformats.org/presentationml/2006/ole">
              <mc:AlternateContent xmlns:mc="http://schemas.openxmlformats.org/markup-compatibility/2006">
                <mc:Choice xmlns:v="urn:schemas-microsoft-com:vml" Requires="v">
                  <p:oleObj spid="_x0000_s24596" name="公式" r:id="rId7" imgW="736560" imgH="266400" progId="Equation.3">
                    <p:embed/>
                  </p:oleObj>
                </mc:Choice>
                <mc:Fallback>
                  <p:oleObj name="公式" r:id="rId7" imgW="736560" imgH="266400" progId="Equation.3">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14" y="3067"/>
                          <a:ext cx="1134" cy="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4593" name="Text Box 17"/>
          <p:cNvSpPr txBox="1">
            <a:spLocks noChangeArrowheads="1"/>
          </p:cNvSpPr>
          <p:nvPr/>
        </p:nvSpPr>
        <p:spPr bwMode="auto">
          <a:xfrm>
            <a:off x="468313" y="5360988"/>
            <a:ext cx="8351837"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zh-CN" altLang="en-US" sz="2400">
                <a:solidFill>
                  <a:srgbClr val="FF3300"/>
                </a:solidFill>
              </a:rPr>
              <a:t>综上所述：</a:t>
            </a:r>
            <a:r>
              <a:rPr kumimoji="0" lang="zh-CN" altLang="en-US" sz="2400" b="0"/>
              <a:t>光在通过小园孔后到达任一点时的光强，不单纯地由光源到该点的距离来决定，还取决于小园孔的位置和大小。仅当园孔足够大时，才与光的直线传播概念一致。</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
        <p:cNvGrpSpPr/>
        <p:nvPr/>
      </p:nvGrpSpPr>
      <p:grpSpPr>
        <a:xfrm>
          <a:off x="0" y="0"/>
          <a:ext cx="0" cy="0"/>
          <a:chOff x="0" y="0"/>
          <a:chExt cx="0" cy="0"/>
        </a:xfrm>
      </p:grpSpPr>
      <p:sp>
        <p:nvSpPr>
          <p:cNvPr id="25604" name="Text Box 4"/>
          <p:cNvSpPr txBox="1">
            <a:spLocks noChangeArrowheads="1"/>
          </p:cNvSpPr>
          <p:nvPr/>
        </p:nvSpPr>
        <p:spPr bwMode="auto">
          <a:xfrm>
            <a:off x="250825" y="219075"/>
            <a:ext cx="3241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zh-CN" altLang="en-US" sz="2400" b="0">
                <a:solidFill>
                  <a:srgbClr val="0000FF"/>
                </a:solidFill>
              </a:rPr>
              <a:t>二、园屏衍射</a:t>
            </a:r>
          </a:p>
        </p:txBody>
      </p:sp>
      <p:grpSp>
        <p:nvGrpSpPr>
          <p:cNvPr id="25661" name="Group 61"/>
          <p:cNvGrpSpPr>
            <a:grpSpLocks/>
          </p:cNvGrpSpPr>
          <p:nvPr/>
        </p:nvGrpSpPr>
        <p:grpSpPr bwMode="auto">
          <a:xfrm>
            <a:off x="3743325" y="19050"/>
            <a:ext cx="5186363" cy="3068638"/>
            <a:chOff x="2238" y="504"/>
            <a:chExt cx="3267" cy="1933"/>
          </a:xfrm>
        </p:grpSpPr>
        <p:grpSp>
          <p:nvGrpSpPr>
            <p:cNvPr id="25618" name="Group 18"/>
            <p:cNvGrpSpPr>
              <a:grpSpLocks/>
            </p:cNvGrpSpPr>
            <p:nvPr/>
          </p:nvGrpSpPr>
          <p:grpSpPr bwMode="auto">
            <a:xfrm>
              <a:off x="3150" y="1320"/>
              <a:ext cx="576" cy="816"/>
              <a:chOff x="1335" y="1584"/>
              <a:chExt cx="495" cy="694"/>
            </a:xfrm>
          </p:grpSpPr>
          <p:sp>
            <p:nvSpPr>
              <p:cNvPr id="25619" name="Oval 19"/>
              <p:cNvSpPr>
                <a:spLocks noChangeArrowheads="1"/>
              </p:cNvSpPr>
              <p:nvPr/>
            </p:nvSpPr>
            <p:spPr bwMode="auto">
              <a:xfrm>
                <a:off x="1335" y="1606"/>
                <a:ext cx="432" cy="672"/>
              </a:xfrm>
              <a:prstGeom prst="ellipse">
                <a:avLst/>
              </a:prstGeom>
              <a:noFill/>
              <a:ln w="41275">
                <a:solidFill>
                  <a:srgbClr val="993366"/>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0" name="Line 20"/>
              <p:cNvSpPr>
                <a:spLocks noChangeShapeType="1"/>
              </p:cNvSpPr>
              <p:nvPr/>
            </p:nvSpPr>
            <p:spPr bwMode="auto">
              <a:xfrm>
                <a:off x="1344" y="1872"/>
                <a:ext cx="384" cy="192"/>
              </a:xfrm>
              <a:prstGeom prst="line">
                <a:avLst/>
              </a:prstGeom>
              <a:noFill/>
              <a:ln w="9525">
                <a:solidFill>
                  <a:srgbClr val="9933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1" name="Freeform 21"/>
              <p:cNvSpPr>
                <a:spLocks/>
              </p:cNvSpPr>
              <p:nvPr/>
            </p:nvSpPr>
            <p:spPr bwMode="auto">
              <a:xfrm>
                <a:off x="1560" y="1584"/>
                <a:ext cx="270" cy="684"/>
              </a:xfrm>
              <a:custGeom>
                <a:avLst/>
                <a:gdLst>
                  <a:gd name="T0" fmla="*/ 0 w 270"/>
                  <a:gd name="T1" fmla="*/ 6 h 684"/>
                  <a:gd name="T2" fmla="*/ 258 w 270"/>
                  <a:gd name="T3" fmla="*/ 324 h 684"/>
                  <a:gd name="T4" fmla="*/ 78 w 270"/>
                  <a:gd name="T5" fmla="*/ 684 h 684"/>
                </a:gdLst>
                <a:ahLst/>
                <a:cxnLst>
                  <a:cxn ang="0">
                    <a:pos x="T0" y="T1"/>
                  </a:cxn>
                  <a:cxn ang="0">
                    <a:pos x="T2" y="T3"/>
                  </a:cxn>
                  <a:cxn ang="0">
                    <a:pos x="T4" y="T5"/>
                  </a:cxn>
                </a:cxnLst>
                <a:rect l="0" t="0" r="r" b="b"/>
                <a:pathLst>
                  <a:path w="270" h="684">
                    <a:moveTo>
                      <a:pt x="0" y="6"/>
                    </a:moveTo>
                    <a:cubicBezTo>
                      <a:pt x="192" y="0"/>
                      <a:pt x="246" y="138"/>
                      <a:pt x="258" y="324"/>
                    </a:cubicBezTo>
                    <a:cubicBezTo>
                      <a:pt x="270" y="510"/>
                      <a:pt x="156" y="636"/>
                      <a:pt x="78" y="684"/>
                    </a:cubicBezTo>
                  </a:path>
                </a:pathLst>
              </a:custGeom>
              <a:noFill/>
              <a:ln w="41275">
                <a:solidFill>
                  <a:srgbClr val="993366"/>
                </a:solidFill>
                <a:round/>
                <a:headEnd type="none" w="med" len="med"/>
                <a:tailEnd type="none" w="med" len="me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5622" name="Line 22"/>
            <p:cNvSpPr>
              <a:spLocks noChangeShapeType="1"/>
            </p:cNvSpPr>
            <p:nvPr/>
          </p:nvSpPr>
          <p:spPr bwMode="auto">
            <a:xfrm>
              <a:off x="3150" y="1608"/>
              <a:ext cx="432"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3" name="Line 23"/>
            <p:cNvSpPr>
              <a:spLocks noChangeShapeType="1"/>
            </p:cNvSpPr>
            <p:nvPr/>
          </p:nvSpPr>
          <p:spPr bwMode="auto">
            <a:xfrm>
              <a:off x="3342" y="1743"/>
              <a:ext cx="288"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4" name="Line 24"/>
            <p:cNvSpPr>
              <a:spLocks noChangeShapeType="1"/>
            </p:cNvSpPr>
            <p:nvPr/>
          </p:nvSpPr>
          <p:spPr bwMode="auto">
            <a:xfrm>
              <a:off x="2557" y="1752"/>
              <a:ext cx="76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5" name="Line 25"/>
            <p:cNvSpPr>
              <a:spLocks noChangeShapeType="1"/>
            </p:cNvSpPr>
            <p:nvPr/>
          </p:nvSpPr>
          <p:spPr bwMode="auto">
            <a:xfrm>
              <a:off x="3582" y="1608"/>
              <a:ext cx="1112" cy="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6" name="Line 26"/>
            <p:cNvSpPr>
              <a:spLocks noChangeShapeType="1"/>
            </p:cNvSpPr>
            <p:nvPr/>
          </p:nvSpPr>
          <p:spPr bwMode="auto">
            <a:xfrm>
              <a:off x="3656" y="1752"/>
              <a:ext cx="6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7" name="Line 27"/>
            <p:cNvSpPr>
              <a:spLocks noChangeShapeType="1"/>
            </p:cNvSpPr>
            <p:nvPr/>
          </p:nvSpPr>
          <p:spPr bwMode="auto">
            <a:xfrm flipV="1">
              <a:off x="3678" y="1888"/>
              <a:ext cx="1425" cy="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8" name="Line 28"/>
            <p:cNvSpPr>
              <a:spLocks noChangeShapeType="1"/>
            </p:cNvSpPr>
            <p:nvPr/>
          </p:nvSpPr>
          <p:spPr bwMode="auto">
            <a:xfrm flipV="1">
              <a:off x="2526" y="1608"/>
              <a:ext cx="672"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9" name="Line 29"/>
            <p:cNvSpPr>
              <a:spLocks noChangeShapeType="1"/>
            </p:cNvSpPr>
            <p:nvPr/>
          </p:nvSpPr>
          <p:spPr bwMode="auto">
            <a:xfrm>
              <a:off x="2526" y="1752"/>
              <a:ext cx="110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5630" name="Object 30"/>
            <p:cNvGraphicFramePr>
              <a:graphicFrameLocks noChangeAspect="1"/>
            </p:cNvGraphicFramePr>
            <p:nvPr/>
          </p:nvGraphicFramePr>
          <p:xfrm>
            <a:off x="2238" y="1608"/>
            <a:ext cx="235" cy="296"/>
          </p:xfrm>
          <a:graphic>
            <a:graphicData uri="http://schemas.openxmlformats.org/presentationml/2006/ole">
              <mc:AlternateContent xmlns:mc="http://schemas.openxmlformats.org/markup-compatibility/2006">
                <mc:Choice xmlns:v="urn:schemas-microsoft-com:vml" Requires="v">
                  <p:oleObj spid="_x0000_s25670" name="公式" r:id="rId3" imgW="139680" imgH="177480" progId="Equation.3">
                    <p:embed/>
                  </p:oleObj>
                </mc:Choice>
                <mc:Fallback>
                  <p:oleObj name="公式" r:id="rId3" imgW="139680" imgH="177480" progId="Equation.3">
                    <p:embed/>
                    <p:pic>
                      <p:nvPicPr>
                        <p:cNvPr id="0" name="Object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8" y="1608"/>
                          <a:ext cx="235" cy="296"/>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37" name="Line 37"/>
            <p:cNvSpPr>
              <a:spLocks noChangeShapeType="1"/>
            </p:cNvSpPr>
            <p:nvPr/>
          </p:nvSpPr>
          <p:spPr bwMode="auto">
            <a:xfrm>
              <a:off x="5501" y="1455"/>
              <a:ext cx="0" cy="982"/>
            </a:xfrm>
            <a:prstGeom prst="line">
              <a:avLst/>
            </a:prstGeom>
            <a:noFill/>
            <a:ln w="476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38" name="Line 38"/>
            <p:cNvSpPr>
              <a:spLocks noChangeShapeType="1"/>
            </p:cNvSpPr>
            <p:nvPr/>
          </p:nvSpPr>
          <p:spPr bwMode="auto">
            <a:xfrm>
              <a:off x="4586" y="1071"/>
              <a:ext cx="0" cy="982"/>
            </a:xfrm>
            <a:prstGeom prst="line">
              <a:avLst/>
            </a:prstGeom>
            <a:noFill/>
            <a:ln w="412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39" name="Line 39"/>
            <p:cNvSpPr>
              <a:spLocks noChangeShapeType="1"/>
            </p:cNvSpPr>
            <p:nvPr/>
          </p:nvSpPr>
          <p:spPr bwMode="auto">
            <a:xfrm>
              <a:off x="4984" y="2219"/>
              <a:ext cx="480" cy="218"/>
            </a:xfrm>
            <a:prstGeom prst="line">
              <a:avLst/>
            </a:prstGeom>
            <a:noFill/>
            <a:ln w="412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40" name="Line 40"/>
            <p:cNvSpPr>
              <a:spLocks noChangeShapeType="1"/>
            </p:cNvSpPr>
            <p:nvPr/>
          </p:nvSpPr>
          <p:spPr bwMode="auto">
            <a:xfrm>
              <a:off x="4580" y="2055"/>
              <a:ext cx="411" cy="164"/>
            </a:xfrm>
            <a:prstGeom prst="line">
              <a:avLst/>
            </a:prstGeom>
            <a:noFill/>
            <a:ln w="412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45" name="Line 45"/>
            <p:cNvSpPr>
              <a:spLocks noChangeShapeType="1"/>
            </p:cNvSpPr>
            <p:nvPr/>
          </p:nvSpPr>
          <p:spPr bwMode="auto">
            <a:xfrm>
              <a:off x="4340" y="1752"/>
              <a:ext cx="558" cy="0"/>
            </a:xfrm>
            <a:prstGeom prst="line">
              <a:avLst/>
            </a:prstGeom>
            <a:noFill/>
            <a:ln w="952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5651" name="Object 51"/>
            <p:cNvGraphicFramePr>
              <a:graphicFrameLocks noChangeAspect="1"/>
            </p:cNvGraphicFramePr>
            <p:nvPr/>
          </p:nvGraphicFramePr>
          <p:xfrm>
            <a:off x="4967" y="1616"/>
            <a:ext cx="178" cy="192"/>
          </p:xfrm>
          <a:graphic>
            <a:graphicData uri="http://schemas.openxmlformats.org/presentationml/2006/ole">
              <mc:AlternateContent xmlns:mc="http://schemas.openxmlformats.org/markup-compatibility/2006">
                <mc:Choice xmlns:v="urn:schemas-microsoft-com:vml" Requires="v">
                  <p:oleObj spid="_x0000_s25671" name="公式" r:id="rId5" imgW="152280" imgH="164880" progId="Equation.3">
                    <p:embed/>
                  </p:oleObj>
                </mc:Choice>
                <mc:Fallback>
                  <p:oleObj name="公式" r:id="rId5" imgW="152280" imgH="164880" progId="Equation.3">
                    <p:embed/>
                    <p:pic>
                      <p:nvPicPr>
                        <p:cNvPr id="0" name="Object 5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67" y="1616"/>
                          <a:ext cx="178" cy="192"/>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52" name="Line 52"/>
            <p:cNvSpPr>
              <a:spLocks noChangeShapeType="1"/>
            </p:cNvSpPr>
            <p:nvPr/>
          </p:nvSpPr>
          <p:spPr bwMode="auto">
            <a:xfrm flipV="1">
              <a:off x="5025" y="718"/>
              <a:ext cx="0" cy="472"/>
            </a:xfrm>
            <a:prstGeom prst="line">
              <a:avLst/>
            </a:prstGeom>
            <a:noFill/>
            <a:ln w="41275">
              <a:solidFill>
                <a:srgbClr val="0000FF"/>
              </a:solidFill>
              <a:round/>
              <a:headEnd/>
              <a:tailEnd type="arrow"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5654" name="Object 54"/>
            <p:cNvGraphicFramePr>
              <a:graphicFrameLocks noChangeAspect="1"/>
            </p:cNvGraphicFramePr>
            <p:nvPr/>
          </p:nvGraphicFramePr>
          <p:xfrm>
            <a:off x="4916" y="504"/>
            <a:ext cx="165" cy="192"/>
          </p:xfrm>
          <a:graphic>
            <a:graphicData uri="http://schemas.openxmlformats.org/presentationml/2006/ole">
              <mc:AlternateContent xmlns:mc="http://schemas.openxmlformats.org/markup-compatibility/2006">
                <mc:Choice xmlns:v="urn:schemas-microsoft-com:vml" Requires="v">
                  <p:oleObj spid="_x0000_s25672" name="公式" r:id="rId7" imgW="139680" imgH="164880" progId="Equation.3">
                    <p:embed/>
                  </p:oleObj>
                </mc:Choice>
                <mc:Fallback>
                  <p:oleObj name="公式" r:id="rId7" imgW="139680" imgH="164880" progId="Equation.3">
                    <p:embed/>
                    <p:pic>
                      <p:nvPicPr>
                        <p:cNvPr id="0" name="Object 5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16" y="504"/>
                          <a:ext cx="165" cy="192"/>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56" name="Line 56"/>
            <p:cNvSpPr>
              <a:spLocks noChangeShapeType="1"/>
            </p:cNvSpPr>
            <p:nvPr/>
          </p:nvSpPr>
          <p:spPr bwMode="auto">
            <a:xfrm rot="-41328">
              <a:off x="5003" y="1163"/>
              <a:ext cx="336" cy="144"/>
            </a:xfrm>
            <a:prstGeom prst="line">
              <a:avLst/>
            </a:prstGeom>
            <a:noFill/>
            <a:ln w="9525">
              <a:solidFill>
                <a:srgbClr val="0000FF"/>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5657" name="Object 57"/>
            <p:cNvGraphicFramePr>
              <a:graphicFrameLocks noChangeAspect="1"/>
            </p:cNvGraphicFramePr>
            <p:nvPr/>
          </p:nvGraphicFramePr>
          <p:xfrm>
            <a:off x="5274" y="1132"/>
            <a:ext cx="208" cy="192"/>
          </p:xfrm>
          <a:graphic>
            <a:graphicData uri="http://schemas.openxmlformats.org/presentationml/2006/ole">
              <mc:AlternateContent xmlns:mc="http://schemas.openxmlformats.org/markup-compatibility/2006">
                <mc:Choice xmlns:v="urn:schemas-microsoft-com:vml" Requires="v">
                  <p:oleObj spid="_x0000_s25673" name="公式" r:id="rId9" imgW="177480" imgH="164880" progId="Equation.3">
                    <p:embed/>
                  </p:oleObj>
                </mc:Choice>
                <mc:Fallback>
                  <p:oleObj name="公式" r:id="rId9" imgW="177480" imgH="164880" progId="Equation.3">
                    <p:embed/>
                    <p:pic>
                      <p:nvPicPr>
                        <p:cNvPr id="0" name="Object 5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74" y="1132"/>
                          <a:ext cx="208" cy="192"/>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58" name="Freeform 58"/>
            <p:cNvSpPr>
              <a:spLocks/>
            </p:cNvSpPr>
            <p:nvPr/>
          </p:nvSpPr>
          <p:spPr bwMode="auto">
            <a:xfrm>
              <a:off x="4580" y="1080"/>
              <a:ext cx="925" cy="371"/>
            </a:xfrm>
            <a:custGeom>
              <a:avLst/>
              <a:gdLst>
                <a:gd name="T0" fmla="*/ 0 w 925"/>
                <a:gd name="T1" fmla="*/ 0 h 371"/>
                <a:gd name="T2" fmla="*/ 925 w 925"/>
                <a:gd name="T3" fmla="*/ 371 h 371"/>
              </a:gdLst>
              <a:ahLst/>
              <a:cxnLst>
                <a:cxn ang="0">
                  <a:pos x="T0" y="T1"/>
                </a:cxn>
                <a:cxn ang="0">
                  <a:pos x="T2" y="T3"/>
                </a:cxn>
              </a:cxnLst>
              <a:rect l="0" t="0" r="r" b="b"/>
              <a:pathLst>
                <a:path w="925" h="371">
                  <a:moveTo>
                    <a:pt x="0" y="0"/>
                  </a:moveTo>
                  <a:lnTo>
                    <a:pt x="925" y="371"/>
                  </a:lnTo>
                </a:path>
              </a:pathLst>
            </a:custGeom>
            <a:noFill/>
            <a:ln w="41275">
              <a:solidFill>
                <a:srgbClr val="FF0000"/>
              </a:solidFill>
              <a:round/>
              <a:headEnd type="none" w="med" len="med"/>
              <a:tailEnd type="none" w="med" len="me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5662" name="Text Box 62"/>
          <p:cNvSpPr txBox="1">
            <a:spLocks noChangeArrowheads="1"/>
          </p:cNvSpPr>
          <p:nvPr/>
        </p:nvSpPr>
        <p:spPr bwMode="auto">
          <a:xfrm>
            <a:off x="468313" y="765175"/>
            <a:ext cx="2447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sz="2000" b="0"/>
              <a:t>1</a:t>
            </a:r>
            <a:r>
              <a:rPr kumimoji="0" lang="zh-CN" altLang="en-US" sz="2000" b="0"/>
              <a:t>、装置：如右图示</a:t>
            </a:r>
          </a:p>
        </p:txBody>
      </p:sp>
      <p:sp>
        <p:nvSpPr>
          <p:cNvPr id="25663" name="Text Box 63"/>
          <p:cNvSpPr txBox="1">
            <a:spLocks noChangeArrowheads="1"/>
          </p:cNvSpPr>
          <p:nvPr/>
        </p:nvSpPr>
        <p:spPr bwMode="auto">
          <a:xfrm>
            <a:off x="439738" y="1125538"/>
            <a:ext cx="21605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sz="2000" b="0"/>
              <a:t>2</a:t>
            </a:r>
            <a:r>
              <a:rPr kumimoji="0" lang="zh-CN" altLang="en-US" sz="2000" b="0"/>
              <a:t>、合振幅</a:t>
            </a:r>
          </a:p>
        </p:txBody>
      </p:sp>
      <p:sp>
        <p:nvSpPr>
          <p:cNvPr id="25664" name="Text Box 64"/>
          <p:cNvSpPr txBox="1">
            <a:spLocks noChangeArrowheads="1"/>
          </p:cNvSpPr>
          <p:nvPr/>
        </p:nvSpPr>
        <p:spPr bwMode="auto">
          <a:xfrm>
            <a:off x="812800" y="1538288"/>
            <a:ext cx="3024188"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zh-CN" altLang="en-US" sz="2000" b="0"/>
              <a:t>设：园屏遮挡了前</a:t>
            </a:r>
            <a:r>
              <a:rPr kumimoji="0" lang="en-US" altLang="zh-CN" sz="2000" b="0"/>
              <a:t>K</a:t>
            </a:r>
            <a:r>
              <a:rPr kumimoji="0" lang="zh-CN" altLang="en-US" sz="2000" b="0"/>
              <a:t>个半波带，则从第</a:t>
            </a:r>
            <a:r>
              <a:rPr kumimoji="0" lang="en-US" altLang="zh-CN" sz="2000" b="0"/>
              <a:t>K+1</a:t>
            </a:r>
            <a:r>
              <a:rPr kumimoji="0" lang="zh-CN" altLang="en-US" sz="2000" b="0"/>
              <a:t>个起所有半波带所发次波均能到达</a:t>
            </a:r>
            <a:r>
              <a:rPr kumimoji="0" lang="en-US" altLang="zh-CN" sz="2000" b="0"/>
              <a:t>P</a:t>
            </a:r>
            <a:r>
              <a:rPr kumimoji="0" lang="zh-CN" altLang="en-US" sz="2000" b="0"/>
              <a:t>点</a:t>
            </a:r>
          </a:p>
        </p:txBody>
      </p:sp>
      <p:graphicFrame>
        <p:nvGraphicFramePr>
          <p:cNvPr id="25665" name="Object 65"/>
          <p:cNvGraphicFramePr>
            <a:graphicFrameLocks noChangeAspect="1"/>
          </p:cNvGraphicFramePr>
          <p:nvPr/>
        </p:nvGraphicFramePr>
        <p:xfrm>
          <a:off x="912813" y="2781300"/>
          <a:ext cx="5327650" cy="701675"/>
        </p:xfrm>
        <a:graphic>
          <a:graphicData uri="http://schemas.openxmlformats.org/presentationml/2006/ole">
            <mc:AlternateContent xmlns:mc="http://schemas.openxmlformats.org/markup-compatibility/2006">
              <mc:Choice xmlns:v="urn:schemas-microsoft-com:vml" Requires="v">
                <p:oleObj spid="_x0000_s25674" name="公式" r:id="rId11" imgW="3060360" imgH="393480" progId="Equation.3">
                  <p:embed/>
                </p:oleObj>
              </mc:Choice>
              <mc:Fallback>
                <p:oleObj name="公式" r:id="rId11" imgW="3060360" imgH="393480" progId="Equation.3">
                  <p:embed/>
                  <p:pic>
                    <p:nvPicPr>
                      <p:cNvPr id="0" name="Object 6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2813" y="2781300"/>
                        <a:ext cx="532765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66" name="Text Box 66"/>
          <p:cNvSpPr txBox="1">
            <a:spLocks noChangeArrowheads="1"/>
          </p:cNvSpPr>
          <p:nvPr/>
        </p:nvSpPr>
        <p:spPr bwMode="auto">
          <a:xfrm>
            <a:off x="455613" y="3487738"/>
            <a:ext cx="2159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sz="2000" b="0"/>
              <a:t>3</a:t>
            </a:r>
            <a:r>
              <a:rPr kumimoji="0" lang="zh-CN" altLang="en-US" sz="2000" b="0"/>
              <a:t>、讨论</a:t>
            </a:r>
          </a:p>
        </p:txBody>
      </p:sp>
      <p:sp>
        <p:nvSpPr>
          <p:cNvPr id="25667" name="Text Box 67"/>
          <p:cNvSpPr txBox="1">
            <a:spLocks noChangeArrowheads="1"/>
          </p:cNvSpPr>
          <p:nvPr/>
        </p:nvSpPr>
        <p:spPr bwMode="auto">
          <a:xfrm>
            <a:off x="684213" y="3933825"/>
            <a:ext cx="7920037"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b="0"/>
              <a:t>①</a:t>
            </a:r>
            <a:r>
              <a:rPr kumimoji="0" lang="zh-CN" altLang="en-US" b="0"/>
              <a:t>无论园屏大小（当然要能与波长可比拟）和位置如何，园屏几何影子的中</a:t>
            </a:r>
          </a:p>
          <a:p>
            <a:pPr eaLnBrk="1" hangingPunct="1">
              <a:spcBef>
                <a:spcPct val="50000"/>
              </a:spcBef>
            </a:pPr>
            <a:r>
              <a:rPr kumimoji="0" lang="zh-CN" altLang="en-US" b="0"/>
              <a:t>    心永远有光进入。</a:t>
            </a:r>
          </a:p>
        </p:txBody>
      </p:sp>
      <p:sp>
        <p:nvSpPr>
          <p:cNvPr id="25668" name="Text Box 68"/>
          <p:cNvSpPr txBox="1">
            <a:spLocks noChangeArrowheads="1"/>
          </p:cNvSpPr>
          <p:nvPr/>
        </p:nvSpPr>
        <p:spPr bwMode="auto">
          <a:xfrm>
            <a:off x="687388" y="4772025"/>
            <a:ext cx="7921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b="0"/>
              <a:t>②</a:t>
            </a:r>
            <a:r>
              <a:rPr kumimoji="0" lang="zh-CN" altLang="en-US" b="0"/>
              <a:t>园屏面积越小，被遮挡的半波带数</a:t>
            </a:r>
            <a:r>
              <a:rPr kumimoji="0" lang="en-US" altLang="zh-CN" b="0"/>
              <a:t>K</a:t>
            </a:r>
            <a:r>
              <a:rPr kumimoji="0" lang="zh-CN" altLang="en-US" b="0"/>
              <a:t>越少，</a:t>
            </a:r>
            <a:r>
              <a:rPr kumimoji="0" lang="en-US" altLang="zh-CN" b="0"/>
              <a:t>a</a:t>
            </a:r>
            <a:r>
              <a:rPr kumimoji="0" lang="en-US" altLang="zh-CN" b="0" baseline="-25000"/>
              <a:t>k+1</a:t>
            </a:r>
            <a:r>
              <a:rPr kumimoji="0" lang="zh-CN" altLang="en-US" b="0"/>
              <a:t>就越大，</a:t>
            </a:r>
            <a:r>
              <a:rPr kumimoji="0" lang="en-US" altLang="zh-CN" b="0"/>
              <a:t>P</a:t>
            </a:r>
            <a:r>
              <a:rPr kumimoji="0" lang="zh-CN" altLang="en-US" b="0"/>
              <a:t>点光强越强。</a:t>
            </a:r>
          </a:p>
        </p:txBody>
      </p:sp>
      <p:sp>
        <p:nvSpPr>
          <p:cNvPr id="25669" name="Text Box 69"/>
          <p:cNvSpPr txBox="1">
            <a:spLocks noChangeArrowheads="1"/>
          </p:cNvSpPr>
          <p:nvPr/>
        </p:nvSpPr>
        <p:spPr bwMode="auto">
          <a:xfrm>
            <a:off x="712788" y="5278438"/>
            <a:ext cx="8093075" cy="1192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b="0"/>
              <a:t>③</a:t>
            </a:r>
            <a:r>
              <a:rPr kumimoji="0" lang="zh-CN" altLang="en-US" b="0"/>
              <a:t>园屏面积足够小时，只能遮挡中心带的一小部分，光几乎全都能绕过它，此</a:t>
            </a:r>
          </a:p>
          <a:p>
            <a:pPr eaLnBrk="1" hangingPunct="1">
              <a:spcBef>
                <a:spcPct val="50000"/>
              </a:spcBef>
            </a:pPr>
            <a:r>
              <a:rPr kumimoji="0" lang="zh-CN" altLang="en-US" b="0"/>
              <a:t>时除几何中心为亮点外，没有其它影子。园屏好像起了会聚透镜的作用，将光</a:t>
            </a:r>
          </a:p>
          <a:p>
            <a:pPr eaLnBrk="1" hangingPunct="1">
              <a:spcBef>
                <a:spcPct val="50000"/>
              </a:spcBef>
            </a:pPr>
            <a:r>
              <a:rPr kumimoji="0" lang="zh-CN" altLang="en-US" b="0"/>
              <a:t>源</a:t>
            </a:r>
            <a:r>
              <a:rPr kumimoji="0" lang="en-US" altLang="zh-CN" b="0"/>
              <a:t>S</a:t>
            </a:r>
            <a:r>
              <a:rPr kumimoji="0" lang="zh-CN" altLang="en-US" b="0"/>
              <a:t>成实象于</a:t>
            </a:r>
            <a:r>
              <a:rPr kumimoji="0" lang="en-US" altLang="zh-CN" b="0"/>
              <a:t>P</a:t>
            </a:r>
            <a:r>
              <a:rPr kumimoji="0" lang="zh-CN" altLang="en-US" b="0"/>
              <a:t>点。</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8" name="Text Box 4"/>
          <p:cNvSpPr txBox="1">
            <a:spLocks noChangeArrowheads="1"/>
          </p:cNvSpPr>
          <p:nvPr/>
        </p:nvSpPr>
        <p:spPr bwMode="auto">
          <a:xfrm>
            <a:off x="323850" y="238125"/>
            <a:ext cx="338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zh-CN" altLang="en-US" sz="2400" b="0">
                <a:solidFill>
                  <a:srgbClr val="0000FF"/>
                </a:solidFill>
              </a:rPr>
              <a:t>三、菲涅耳波带片</a:t>
            </a:r>
          </a:p>
        </p:txBody>
      </p:sp>
      <p:sp>
        <p:nvSpPr>
          <p:cNvPr id="26629" name="Text Box 5"/>
          <p:cNvSpPr txBox="1">
            <a:spLocks noChangeArrowheads="1"/>
          </p:cNvSpPr>
          <p:nvPr/>
        </p:nvSpPr>
        <p:spPr bwMode="auto">
          <a:xfrm>
            <a:off x="539750" y="836613"/>
            <a:ext cx="20875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sz="2000" b="0"/>
              <a:t>1</a:t>
            </a:r>
            <a:r>
              <a:rPr kumimoji="0" lang="zh-CN" altLang="en-US" sz="2000" b="0"/>
              <a:t>、定义：</a:t>
            </a:r>
          </a:p>
        </p:txBody>
      </p:sp>
      <p:sp>
        <p:nvSpPr>
          <p:cNvPr id="26630" name="Text Box 6"/>
          <p:cNvSpPr txBox="1">
            <a:spLocks noChangeArrowheads="1"/>
          </p:cNvSpPr>
          <p:nvPr/>
        </p:nvSpPr>
        <p:spPr bwMode="auto">
          <a:xfrm>
            <a:off x="1692275" y="817563"/>
            <a:ext cx="69834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zh-CN" altLang="en-US" sz="2000" b="0"/>
              <a:t>只允许奇数（或偶数）半波带通过的光屏。</a:t>
            </a:r>
          </a:p>
        </p:txBody>
      </p:sp>
      <p:sp>
        <p:nvSpPr>
          <p:cNvPr id="26631" name="Text Box 7"/>
          <p:cNvSpPr txBox="1">
            <a:spLocks noChangeArrowheads="1"/>
          </p:cNvSpPr>
          <p:nvPr/>
        </p:nvSpPr>
        <p:spPr bwMode="auto">
          <a:xfrm>
            <a:off x="928688" y="1241425"/>
            <a:ext cx="7561262"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zh-CN" altLang="en-US" sz="2000" b="0"/>
              <a:t>当</a:t>
            </a:r>
            <a:r>
              <a:rPr kumimoji="0" lang="zh-CN" altLang="en-US" sz="2000" b="0">
                <a:solidFill>
                  <a:srgbClr val="0000FF"/>
                </a:solidFill>
              </a:rPr>
              <a:t>只有奇数（或偶数）半波带通光</a:t>
            </a:r>
            <a:r>
              <a:rPr kumimoji="0" lang="zh-CN" altLang="en-US" sz="2000" b="0"/>
              <a:t>时，到达对称轴上任一点的各次波间的光程差为</a:t>
            </a:r>
            <a:r>
              <a:rPr kumimoji="0" lang="en-US" altLang="zh-CN" sz="2000" b="0"/>
              <a:t>λ</a:t>
            </a:r>
            <a:r>
              <a:rPr kumimoji="0" lang="zh-CN" altLang="en-US" sz="2000" b="0"/>
              <a:t>的整数倍，位相相同，相互加强，是亮点。合振幅为各次波振幅之和。</a:t>
            </a:r>
          </a:p>
        </p:txBody>
      </p:sp>
      <p:graphicFrame>
        <p:nvGraphicFramePr>
          <p:cNvPr id="26632" name="Object 8"/>
          <p:cNvGraphicFramePr>
            <a:graphicFrameLocks noChangeAspect="1"/>
          </p:cNvGraphicFramePr>
          <p:nvPr/>
        </p:nvGraphicFramePr>
        <p:xfrm>
          <a:off x="1835150" y="2349500"/>
          <a:ext cx="4248150" cy="576263"/>
        </p:xfrm>
        <a:graphic>
          <a:graphicData uri="http://schemas.openxmlformats.org/presentationml/2006/ole">
            <mc:AlternateContent xmlns:mc="http://schemas.openxmlformats.org/markup-compatibility/2006">
              <mc:Choice xmlns:v="urn:schemas-microsoft-com:vml" Requires="v">
                <p:oleObj spid="_x0000_s26646" name="公式" r:id="rId3" imgW="2209680" imgH="342720" progId="Equation.3">
                  <p:embed/>
                </p:oleObj>
              </mc:Choice>
              <mc:Fallback>
                <p:oleObj name="公式" r:id="rId3" imgW="2209680" imgH="34272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2349500"/>
                        <a:ext cx="4248150"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33" name="Text Box 9"/>
          <p:cNvSpPr txBox="1">
            <a:spLocks noChangeArrowheads="1"/>
          </p:cNvSpPr>
          <p:nvPr/>
        </p:nvSpPr>
        <p:spPr bwMode="auto">
          <a:xfrm>
            <a:off x="468313" y="2957513"/>
            <a:ext cx="1603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sz="2000" b="0"/>
              <a:t>2</a:t>
            </a:r>
            <a:r>
              <a:rPr kumimoji="0" lang="zh-CN" altLang="en-US" sz="2000" b="0"/>
              <a:t>、制备：</a:t>
            </a:r>
          </a:p>
        </p:txBody>
      </p:sp>
      <p:graphicFrame>
        <p:nvGraphicFramePr>
          <p:cNvPr id="26634" name="Object 10"/>
          <p:cNvGraphicFramePr>
            <a:graphicFrameLocks noChangeAspect="1"/>
          </p:cNvGraphicFramePr>
          <p:nvPr/>
        </p:nvGraphicFramePr>
        <p:xfrm>
          <a:off x="763588" y="3371850"/>
          <a:ext cx="4537075" cy="936625"/>
        </p:xfrm>
        <a:graphic>
          <a:graphicData uri="http://schemas.openxmlformats.org/presentationml/2006/ole">
            <mc:AlternateContent xmlns:mc="http://schemas.openxmlformats.org/markup-compatibility/2006">
              <mc:Choice xmlns:v="urn:schemas-microsoft-com:vml" Requires="v">
                <p:oleObj spid="_x0000_s26647" name="公式" r:id="rId5" imgW="2311200" imgH="431640" progId="Equation.3">
                  <p:embed/>
                </p:oleObj>
              </mc:Choice>
              <mc:Fallback>
                <p:oleObj name="公式" r:id="rId5" imgW="2311200" imgH="43164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3588" y="3371850"/>
                        <a:ext cx="4537075"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35" name="Text Box 11"/>
          <p:cNvSpPr txBox="1">
            <a:spLocks noChangeArrowheads="1"/>
          </p:cNvSpPr>
          <p:nvPr/>
        </p:nvSpPr>
        <p:spPr bwMode="auto">
          <a:xfrm>
            <a:off x="684213" y="4349750"/>
            <a:ext cx="4681537"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zh-CN" altLang="en-US" sz="2000" b="0"/>
              <a:t>先在绘图纸上画出半径正比于序数</a:t>
            </a:r>
            <a:r>
              <a:rPr kumimoji="0" lang="en-US" altLang="zh-CN" sz="2000" b="0"/>
              <a:t>k</a:t>
            </a:r>
            <a:r>
              <a:rPr kumimoji="0" lang="zh-CN" altLang="en-US" sz="2000" b="0"/>
              <a:t>的平方根的一组同心园环，并把相间的半波带涂黑，再用相机拍摄在底片上，制成园形半波带。</a:t>
            </a:r>
          </a:p>
        </p:txBody>
      </p:sp>
      <p:grpSp>
        <p:nvGrpSpPr>
          <p:cNvPr id="26643" name="Group 19"/>
          <p:cNvGrpSpPr>
            <a:grpSpLocks/>
          </p:cNvGrpSpPr>
          <p:nvPr/>
        </p:nvGrpSpPr>
        <p:grpSpPr bwMode="auto">
          <a:xfrm>
            <a:off x="5937250" y="3492500"/>
            <a:ext cx="3024188" cy="3024188"/>
            <a:chOff x="3560" y="1888"/>
            <a:chExt cx="1905" cy="1905"/>
          </a:xfrm>
        </p:grpSpPr>
        <p:sp>
          <p:nvSpPr>
            <p:cNvPr id="26641" name="Rectangle 17"/>
            <p:cNvSpPr>
              <a:spLocks noChangeArrowheads="1"/>
            </p:cNvSpPr>
            <p:nvPr/>
          </p:nvSpPr>
          <p:spPr bwMode="auto">
            <a:xfrm>
              <a:off x="3560" y="1888"/>
              <a:ext cx="1905" cy="1905"/>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6640" name="Group 16"/>
            <p:cNvGrpSpPr>
              <a:grpSpLocks/>
            </p:cNvGrpSpPr>
            <p:nvPr/>
          </p:nvGrpSpPr>
          <p:grpSpPr bwMode="auto">
            <a:xfrm>
              <a:off x="3833" y="2205"/>
              <a:ext cx="1386" cy="1381"/>
              <a:chOff x="880" y="2967"/>
              <a:chExt cx="1386" cy="1381"/>
            </a:xfrm>
          </p:grpSpPr>
          <p:sp>
            <p:nvSpPr>
              <p:cNvPr id="26636" name="AutoShape 12"/>
              <p:cNvSpPr>
                <a:spLocks noChangeArrowheads="1"/>
              </p:cNvSpPr>
              <p:nvPr/>
            </p:nvSpPr>
            <p:spPr bwMode="auto">
              <a:xfrm>
                <a:off x="1247" y="3339"/>
                <a:ext cx="635" cy="635"/>
              </a:xfrm>
              <a:custGeom>
                <a:avLst/>
                <a:gdLst>
                  <a:gd name="G0" fmla="+- 4184 0 0"/>
                  <a:gd name="G1" fmla="+- 21600 0 4184"/>
                  <a:gd name="G2" fmla="+- 21600 0 418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4184" y="10800"/>
                    </a:moveTo>
                    <a:cubicBezTo>
                      <a:pt x="4184" y="14454"/>
                      <a:pt x="7146" y="17416"/>
                      <a:pt x="10800" y="17416"/>
                    </a:cubicBezTo>
                    <a:cubicBezTo>
                      <a:pt x="14454" y="17416"/>
                      <a:pt x="17416" y="14454"/>
                      <a:pt x="17416" y="10800"/>
                    </a:cubicBezTo>
                    <a:cubicBezTo>
                      <a:pt x="17416" y="7146"/>
                      <a:pt x="14454" y="4184"/>
                      <a:pt x="10800" y="4184"/>
                    </a:cubicBezTo>
                    <a:cubicBezTo>
                      <a:pt x="7146" y="4184"/>
                      <a:pt x="4184" y="7146"/>
                      <a:pt x="4184" y="10800"/>
                    </a:cubicBezTo>
                    <a:close/>
                  </a:path>
                </a:pathLst>
              </a:cu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37" name="AutoShape 13"/>
              <p:cNvSpPr>
                <a:spLocks noChangeArrowheads="1"/>
              </p:cNvSpPr>
              <p:nvPr/>
            </p:nvSpPr>
            <p:spPr bwMode="auto">
              <a:xfrm>
                <a:off x="1075" y="3155"/>
                <a:ext cx="998" cy="1001"/>
              </a:xfrm>
              <a:custGeom>
                <a:avLst/>
                <a:gdLst>
                  <a:gd name="G0" fmla="+- 1743 0 0"/>
                  <a:gd name="G1" fmla="+- 21600 0 1743"/>
                  <a:gd name="G2" fmla="+- 21600 0 1743"/>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3" y="10800"/>
                    </a:moveTo>
                    <a:cubicBezTo>
                      <a:pt x="1743" y="15802"/>
                      <a:pt x="5798" y="19857"/>
                      <a:pt x="10800" y="19857"/>
                    </a:cubicBezTo>
                    <a:cubicBezTo>
                      <a:pt x="15802" y="19857"/>
                      <a:pt x="19857" y="15802"/>
                      <a:pt x="19857" y="10800"/>
                    </a:cubicBezTo>
                    <a:cubicBezTo>
                      <a:pt x="19857" y="5798"/>
                      <a:pt x="15802" y="1743"/>
                      <a:pt x="10800" y="1743"/>
                    </a:cubicBezTo>
                    <a:cubicBezTo>
                      <a:pt x="5798" y="1743"/>
                      <a:pt x="1743" y="5798"/>
                      <a:pt x="1743" y="10800"/>
                    </a:cubicBezTo>
                    <a:close/>
                  </a:path>
                </a:pathLst>
              </a:cu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38" name="AutoShape 14"/>
              <p:cNvSpPr>
                <a:spLocks noChangeArrowheads="1"/>
              </p:cNvSpPr>
              <p:nvPr/>
            </p:nvSpPr>
            <p:spPr bwMode="auto">
              <a:xfrm>
                <a:off x="984" y="3058"/>
                <a:ext cx="1180" cy="1190"/>
              </a:xfrm>
              <a:custGeom>
                <a:avLst/>
                <a:gdLst>
                  <a:gd name="G0" fmla="+- 781 0 0"/>
                  <a:gd name="G1" fmla="+- 21600 0 781"/>
                  <a:gd name="G2" fmla="+- 21600 0 781"/>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781" y="10800"/>
                    </a:moveTo>
                    <a:cubicBezTo>
                      <a:pt x="781" y="16333"/>
                      <a:pt x="5267" y="20819"/>
                      <a:pt x="10800" y="20819"/>
                    </a:cubicBezTo>
                    <a:cubicBezTo>
                      <a:pt x="16333" y="20819"/>
                      <a:pt x="20819" y="16333"/>
                      <a:pt x="20819" y="10800"/>
                    </a:cubicBezTo>
                    <a:cubicBezTo>
                      <a:pt x="20819" y="5267"/>
                      <a:pt x="16333" y="781"/>
                      <a:pt x="10800" y="781"/>
                    </a:cubicBezTo>
                    <a:cubicBezTo>
                      <a:pt x="5267" y="781"/>
                      <a:pt x="781" y="5267"/>
                      <a:pt x="781" y="10800"/>
                    </a:cubicBezTo>
                    <a:close/>
                  </a:path>
                </a:pathLst>
              </a:cu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39" name="AutoShape 15"/>
              <p:cNvSpPr>
                <a:spLocks noChangeArrowheads="1"/>
              </p:cNvSpPr>
              <p:nvPr/>
            </p:nvSpPr>
            <p:spPr bwMode="auto">
              <a:xfrm>
                <a:off x="880" y="2967"/>
                <a:ext cx="1386" cy="1381"/>
              </a:xfrm>
              <a:custGeom>
                <a:avLst/>
                <a:gdLst>
                  <a:gd name="G0" fmla="+- 781 0 0"/>
                  <a:gd name="G1" fmla="+- 21600 0 781"/>
                  <a:gd name="G2" fmla="+- 21600 0 781"/>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781" y="10800"/>
                    </a:moveTo>
                    <a:cubicBezTo>
                      <a:pt x="781" y="16333"/>
                      <a:pt x="5267" y="20819"/>
                      <a:pt x="10800" y="20819"/>
                    </a:cubicBezTo>
                    <a:cubicBezTo>
                      <a:pt x="16333" y="20819"/>
                      <a:pt x="20819" y="16333"/>
                      <a:pt x="20819" y="10800"/>
                    </a:cubicBezTo>
                    <a:cubicBezTo>
                      <a:pt x="20819" y="5267"/>
                      <a:pt x="16333" y="781"/>
                      <a:pt x="10800" y="781"/>
                    </a:cubicBezTo>
                    <a:cubicBezTo>
                      <a:pt x="5267" y="781"/>
                      <a:pt x="781" y="5267"/>
                      <a:pt x="781" y="10800"/>
                    </a:cubicBezTo>
                    <a:close/>
                  </a:path>
                </a:pathLst>
              </a:cu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6642" name="AutoShape 18"/>
            <p:cNvSpPr>
              <a:spLocks noChangeArrowheads="1"/>
            </p:cNvSpPr>
            <p:nvPr/>
          </p:nvSpPr>
          <p:spPr bwMode="auto">
            <a:xfrm>
              <a:off x="3756" y="2127"/>
              <a:ext cx="1543" cy="1542"/>
            </a:xfrm>
            <a:custGeom>
              <a:avLst/>
              <a:gdLst>
                <a:gd name="G0" fmla="+- 574 0 0"/>
                <a:gd name="G1" fmla="+- 21600 0 574"/>
                <a:gd name="G2" fmla="+- 21600 0 57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4" y="10800"/>
                  </a:moveTo>
                  <a:cubicBezTo>
                    <a:pt x="574" y="16448"/>
                    <a:pt x="5152" y="21026"/>
                    <a:pt x="10800" y="21026"/>
                  </a:cubicBezTo>
                  <a:cubicBezTo>
                    <a:pt x="16448" y="21026"/>
                    <a:pt x="21026" y="16448"/>
                    <a:pt x="21026" y="10800"/>
                  </a:cubicBezTo>
                  <a:cubicBezTo>
                    <a:pt x="21026" y="5152"/>
                    <a:pt x="16448" y="574"/>
                    <a:pt x="10800" y="574"/>
                  </a:cubicBezTo>
                  <a:cubicBezTo>
                    <a:pt x="5152" y="574"/>
                    <a:pt x="574" y="5152"/>
                    <a:pt x="574" y="10800"/>
                  </a:cubicBezTo>
                  <a:close/>
                </a:path>
              </a:pathLst>
            </a:cu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6644" name="Text Box 20"/>
          <p:cNvSpPr txBox="1">
            <a:spLocks noChangeArrowheads="1"/>
          </p:cNvSpPr>
          <p:nvPr/>
        </p:nvSpPr>
        <p:spPr bwMode="auto">
          <a:xfrm>
            <a:off x="679450" y="5805488"/>
            <a:ext cx="41767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zh-CN" altLang="en-US" sz="2000" b="0"/>
              <a:t>此外，用此原理还可制成长条形波带片、方形波带片等。</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2" name="Text Box 4"/>
          <p:cNvSpPr txBox="1">
            <a:spLocks noChangeArrowheads="1"/>
          </p:cNvSpPr>
          <p:nvPr/>
        </p:nvSpPr>
        <p:spPr bwMode="auto">
          <a:xfrm>
            <a:off x="395288" y="260350"/>
            <a:ext cx="21605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sz="2000" b="0"/>
              <a:t>3</a:t>
            </a:r>
            <a:r>
              <a:rPr kumimoji="0" lang="zh-CN" altLang="en-US" sz="2000" b="0"/>
              <a:t>、特点及应用</a:t>
            </a:r>
          </a:p>
        </p:txBody>
      </p:sp>
      <p:sp>
        <p:nvSpPr>
          <p:cNvPr id="27653" name="Text Box 5"/>
          <p:cNvSpPr txBox="1">
            <a:spLocks noChangeArrowheads="1"/>
          </p:cNvSpPr>
          <p:nvPr/>
        </p:nvSpPr>
        <p:spPr bwMode="auto">
          <a:xfrm>
            <a:off x="684213" y="692150"/>
            <a:ext cx="3816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b="0">
                <a:solidFill>
                  <a:srgbClr val="0000FF"/>
                </a:solidFill>
              </a:rPr>
              <a:t>①</a:t>
            </a:r>
            <a:r>
              <a:rPr kumimoji="0" lang="zh-CN" altLang="en-US" b="0">
                <a:solidFill>
                  <a:srgbClr val="0000FF"/>
                </a:solidFill>
              </a:rPr>
              <a:t>具有强烈的聚焦作用：</a:t>
            </a:r>
          </a:p>
        </p:txBody>
      </p:sp>
      <p:graphicFrame>
        <p:nvGraphicFramePr>
          <p:cNvPr id="27654" name="Object 6"/>
          <p:cNvGraphicFramePr>
            <a:graphicFrameLocks noChangeAspect="1"/>
          </p:cNvGraphicFramePr>
          <p:nvPr/>
        </p:nvGraphicFramePr>
        <p:xfrm>
          <a:off x="755650" y="1125538"/>
          <a:ext cx="7921625" cy="1008062"/>
        </p:xfrm>
        <a:graphic>
          <a:graphicData uri="http://schemas.openxmlformats.org/presentationml/2006/ole">
            <mc:AlternateContent xmlns:mc="http://schemas.openxmlformats.org/markup-compatibility/2006">
              <mc:Choice xmlns:v="urn:schemas-microsoft-com:vml" Requires="v">
                <p:oleObj spid="_x0000_s27658" name="公式" r:id="rId3" imgW="5194080" imgH="685800" progId="Equation.3">
                  <p:embed/>
                </p:oleObj>
              </mc:Choice>
              <mc:Fallback>
                <p:oleObj name="公式" r:id="rId3" imgW="5194080" imgH="6858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1125538"/>
                        <a:ext cx="7921625" cy="1008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55" name="Text Box 7"/>
          <p:cNvSpPr txBox="1">
            <a:spLocks noChangeArrowheads="1"/>
          </p:cNvSpPr>
          <p:nvPr/>
        </p:nvSpPr>
        <p:spPr bwMode="auto">
          <a:xfrm>
            <a:off x="679450" y="2060575"/>
            <a:ext cx="3384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b="0">
                <a:solidFill>
                  <a:srgbClr val="0000FF"/>
                </a:solidFill>
              </a:rPr>
              <a:t>②</a:t>
            </a:r>
            <a:r>
              <a:rPr kumimoji="0" lang="zh-CN" altLang="en-US" b="0">
                <a:solidFill>
                  <a:srgbClr val="0000FF"/>
                </a:solidFill>
              </a:rPr>
              <a:t>具有会聚透镜一样的功能：</a:t>
            </a:r>
          </a:p>
        </p:txBody>
      </p:sp>
      <p:graphicFrame>
        <p:nvGraphicFramePr>
          <p:cNvPr id="27656" name="Object 8"/>
          <p:cNvGraphicFramePr>
            <a:graphicFrameLocks noChangeAspect="1"/>
          </p:cNvGraphicFramePr>
          <p:nvPr/>
        </p:nvGraphicFramePr>
        <p:xfrm>
          <a:off x="752475" y="2557463"/>
          <a:ext cx="7639050" cy="2947987"/>
        </p:xfrm>
        <a:graphic>
          <a:graphicData uri="http://schemas.openxmlformats.org/presentationml/2006/ole">
            <mc:AlternateContent xmlns:mc="http://schemas.openxmlformats.org/markup-compatibility/2006">
              <mc:Choice xmlns:v="urn:schemas-microsoft-com:vml" Requires="v">
                <p:oleObj spid="_x0000_s27659" name="公式" r:id="rId5" imgW="4546440" imgH="1790640" progId="Equation.3">
                  <p:embed/>
                </p:oleObj>
              </mc:Choice>
              <mc:Fallback>
                <p:oleObj name="公式" r:id="rId5" imgW="4546440" imgH="179064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2475" y="2557463"/>
                        <a:ext cx="7639050" cy="2947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57" name="Text Box 9"/>
          <p:cNvSpPr txBox="1">
            <a:spLocks noChangeArrowheads="1"/>
          </p:cNvSpPr>
          <p:nvPr/>
        </p:nvSpPr>
        <p:spPr bwMode="auto">
          <a:xfrm>
            <a:off x="755650" y="5740400"/>
            <a:ext cx="79200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sz="2000" b="0">
                <a:solidFill>
                  <a:srgbClr val="0000FF"/>
                </a:solidFill>
              </a:rPr>
              <a:t>③</a:t>
            </a:r>
            <a:r>
              <a:rPr kumimoji="0" lang="zh-CN" altLang="en-US" sz="2000" b="0">
                <a:solidFill>
                  <a:srgbClr val="0000FF"/>
                </a:solidFill>
              </a:rPr>
              <a:t>与透镜相比，波带片制作简便、省事；</a:t>
            </a:r>
            <a:r>
              <a:rPr kumimoji="0" lang="zh-CN" altLang="en-US" sz="2000" b="0"/>
              <a:t>可将点光源成一十字象（长条形波带片）；面积大、轻便、可折叠。</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
        <p:cNvGrpSpPr/>
        <p:nvPr/>
      </p:nvGrpSpPr>
      <p:grpSpPr>
        <a:xfrm>
          <a:off x="0" y="0"/>
          <a:ext cx="0" cy="0"/>
          <a:chOff x="0" y="0"/>
          <a:chExt cx="0" cy="0"/>
        </a:xfrm>
      </p:grpSpPr>
      <p:sp>
        <p:nvSpPr>
          <p:cNvPr id="28676" name="Text Box 4"/>
          <p:cNvSpPr txBox="1">
            <a:spLocks noChangeArrowheads="1"/>
          </p:cNvSpPr>
          <p:nvPr/>
        </p:nvSpPr>
        <p:spPr bwMode="auto">
          <a:xfrm>
            <a:off x="323850" y="214313"/>
            <a:ext cx="4032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zh-CN" altLang="en-US" sz="2400" b="0">
                <a:solidFill>
                  <a:srgbClr val="0000FF"/>
                </a:solidFill>
              </a:rPr>
              <a:t>四、直线传播与衍射的联系</a:t>
            </a:r>
          </a:p>
        </p:txBody>
      </p:sp>
      <p:sp>
        <p:nvSpPr>
          <p:cNvPr id="28677" name="Text Box 5"/>
          <p:cNvSpPr txBox="1">
            <a:spLocks noChangeArrowheads="1"/>
          </p:cNvSpPr>
          <p:nvPr/>
        </p:nvSpPr>
        <p:spPr bwMode="auto">
          <a:xfrm>
            <a:off x="250825" y="1196975"/>
            <a:ext cx="84248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b="0"/>
              <a:t>●</a:t>
            </a:r>
            <a:r>
              <a:rPr kumimoji="0" lang="zh-CN" altLang="en-US" b="0"/>
              <a:t>　当波面完全不被遮挡时，波面完整，其上所有次波叠加的结果形成</a:t>
            </a:r>
            <a:r>
              <a:rPr kumimoji="0" lang="zh-CN" altLang="en-US" b="0">
                <a:solidFill>
                  <a:srgbClr val="0000FF"/>
                </a:solidFill>
              </a:rPr>
              <a:t>直线传播；</a:t>
            </a:r>
          </a:p>
        </p:txBody>
      </p:sp>
      <p:sp>
        <p:nvSpPr>
          <p:cNvPr id="28679" name="Text Box 7"/>
          <p:cNvSpPr txBox="1">
            <a:spLocks noChangeArrowheads="1"/>
          </p:cNvSpPr>
          <p:nvPr/>
        </p:nvSpPr>
        <p:spPr bwMode="auto">
          <a:xfrm>
            <a:off x="250825" y="1916113"/>
            <a:ext cx="8642350" cy="77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b="0"/>
              <a:t>●●</a:t>
            </a:r>
            <a:r>
              <a:rPr kumimoji="0" lang="zh-CN" altLang="en-US" b="0"/>
              <a:t>当波面部分被</a:t>
            </a:r>
            <a:r>
              <a:rPr kumimoji="0" lang="zh-CN" altLang="en-US" b="0">
                <a:solidFill>
                  <a:srgbClr val="0000FF"/>
                </a:solidFill>
              </a:rPr>
              <a:t>障碍物</a:t>
            </a:r>
            <a:r>
              <a:rPr kumimoji="0" lang="zh-CN" altLang="en-US" b="0"/>
              <a:t>遮挡时，波面不完整，叠加中少了这部分次波的成份，</a:t>
            </a:r>
          </a:p>
          <a:p>
            <a:pPr eaLnBrk="1" hangingPunct="1">
              <a:spcBef>
                <a:spcPct val="50000"/>
              </a:spcBef>
            </a:pPr>
            <a:r>
              <a:rPr kumimoji="0" lang="zh-CN" altLang="en-US" b="0"/>
              <a:t>　　其叠加结果便成了明暗相间的衍射花样。</a:t>
            </a:r>
          </a:p>
        </p:txBody>
      </p:sp>
      <p:sp>
        <p:nvSpPr>
          <p:cNvPr id="28680" name="Text Box 8"/>
          <p:cNvSpPr txBox="1">
            <a:spLocks noChangeArrowheads="1"/>
          </p:cNvSpPr>
          <p:nvPr/>
        </p:nvSpPr>
        <p:spPr bwMode="auto">
          <a:xfrm>
            <a:off x="539750" y="3141663"/>
            <a:ext cx="8034338"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zh-CN" altLang="en-US" sz="2000" b="0"/>
              <a:t>所以，无论是直线传播还是衍射现象，光的传播总是按惠</a:t>
            </a:r>
            <a:r>
              <a:rPr kumimoji="0" lang="en-US" altLang="zh-CN" sz="2000" b="0"/>
              <a:t>—</a:t>
            </a:r>
            <a:r>
              <a:rPr kumimoji="0" lang="zh-CN" altLang="en-US" sz="2000" b="0"/>
              <a:t>菲原理所</a:t>
            </a:r>
          </a:p>
          <a:p>
            <a:pPr eaLnBrk="1" hangingPunct="1">
              <a:spcBef>
                <a:spcPct val="50000"/>
              </a:spcBef>
            </a:pPr>
            <a:r>
              <a:rPr kumimoji="0" lang="zh-CN" altLang="en-US" sz="2000" b="0"/>
              <a:t>述方式进行。光的衍射是光传播的最基本的形式，是光的波动性的最</a:t>
            </a:r>
          </a:p>
          <a:p>
            <a:pPr eaLnBrk="1" hangingPunct="1">
              <a:spcBef>
                <a:spcPct val="50000"/>
              </a:spcBef>
            </a:pPr>
            <a:r>
              <a:rPr kumimoji="0" lang="zh-CN" altLang="en-US" sz="2000" b="0"/>
              <a:t>基本的表现。</a:t>
            </a:r>
          </a:p>
        </p:txBody>
      </p:sp>
      <p:sp>
        <p:nvSpPr>
          <p:cNvPr id="28681" name="Text Box 9"/>
          <p:cNvSpPr txBox="1">
            <a:spLocks noChangeArrowheads="1"/>
          </p:cNvSpPr>
          <p:nvPr/>
        </p:nvSpPr>
        <p:spPr bwMode="auto">
          <a:xfrm>
            <a:off x="3635375" y="4724400"/>
            <a:ext cx="5256213" cy="1014413"/>
          </a:xfrm>
          <a:prstGeom prst="rect">
            <a:avLst/>
          </a:prstGeom>
          <a:solidFill>
            <a:srgbClr val="FFFF99"/>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zh-CN" altLang="en-US" sz="2400" b="0"/>
              <a:t>衍射是绝对的，直线传播是相对的；</a:t>
            </a:r>
          </a:p>
          <a:p>
            <a:pPr eaLnBrk="1" hangingPunct="1">
              <a:spcBef>
                <a:spcPct val="50000"/>
              </a:spcBef>
            </a:pPr>
            <a:r>
              <a:rPr kumimoji="0" lang="zh-CN" altLang="en-US" sz="2400" b="0"/>
              <a:t>直线传播是衍射的极限形式。</a:t>
            </a:r>
          </a:p>
        </p:txBody>
      </p:sp>
      <p:sp>
        <p:nvSpPr>
          <p:cNvPr id="28682" name="AutoShape 10"/>
          <p:cNvSpPr>
            <a:spLocks noChangeArrowheads="1"/>
          </p:cNvSpPr>
          <p:nvPr/>
        </p:nvSpPr>
        <p:spPr bwMode="auto">
          <a:xfrm>
            <a:off x="1116013" y="4508500"/>
            <a:ext cx="1439862" cy="792163"/>
          </a:xfrm>
          <a:prstGeom prst="cloudCallout">
            <a:avLst>
              <a:gd name="adj1" fmla="val 118245"/>
              <a:gd name="adj2" fmla="val 1894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kumimoji="0" lang="zh-CN" altLang="en-US" sz="2400" b="0"/>
              <a:t>结论</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CCECFF"/>
        </a:solidFill>
        <a:effectLst/>
      </p:bgPr>
    </p:bg>
    <p:spTree>
      <p:nvGrpSpPr>
        <p:cNvPr id="1" name=""/>
        <p:cNvGrpSpPr/>
        <p:nvPr/>
      </p:nvGrpSpPr>
      <p:grpSpPr>
        <a:xfrm>
          <a:off x="0" y="0"/>
          <a:ext cx="0" cy="0"/>
          <a:chOff x="0" y="0"/>
          <a:chExt cx="0" cy="0"/>
        </a:xfrm>
      </p:grpSpPr>
      <p:sp>
        <p:nvSpPr>
          <p:cNvPr id="29700" name="Rectangle 4"/>
          <p:cNvSpPr>
            <a:spLocks noGrp="1" noChangeArrowheads="1"/>
          </p:cNvSpPr>
          <p:nvPr>
            <p:ph type="title"/>
          </p:nvPr>
        </p:nvSpPr>
        <p:spPr>
          <a:xfrm>
            <a:off x="457200" y="198438"/>
            <a:ext cx="8229600" cy="422275"/>
          </a:xfrm>
        </p:spPr>
        <p:txBody>
          <a:bodyPr/>
          <a:lstStyle/>
          <a:p>
            <a:r>
              <a:rPr lang="en-US" altLang="zh-CN" sz="2800" b="1">
                <a:solidFill>
                  <a:srgbClr val="0000FF"/>
                </a:solidFill>
                <a:latin typeface="宋体" pitchFamily="2" charset="-122"/>
              </a:rPr>
              <a:t>3.1 </a:t>
            </a:r>
            <a:r>
              <a:rPr lang="zh-CN" altLang="en-US" sz="2800" b="1">
                <a:solidFill>
                  <a:srgbClr val="0000FF"/>
                </a:solidFill>
                <a:latin typeface="宋体" pitchFamily="2" charset="-122"/>
              </a:rPr>
              <a:t>夫琅和费单缝衍射</a:t>
            </a:r>
          </a:p>
        </p:txBody>
      </p:sp>
      <p:sp>
        <p:nvSpPr>
          <p:cNvPr id="29809" name="Text Box 113"/>
          <p:cNvSpPr txBox="1">
            <a:spLocks noChangeArrowheads="1"/>
          </p:cNvSpPr>
          <p:nvPr/>
        </p:nvSpPr>
        <p:spPr bwMode="auto">
          <a:xfrm>
            <a:off x="250825" y="620713"/>
            <a:ext cx="37449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zh-CN" altLang="en-US" sz="2400" b="0">
                <a:solidFill>
                  <a:srgbClr val="0000FF"/>
                </a:solidFill>
              </a:rPr>
              <a:t>一、实验装置与花样特征</a:t>
            </a:r>
          </a:p>
        </p:txBody>
      </p:sp>
      <p:sp>
        <p:nvSpPr>
          <p:cNvPr id="29810" name="Text Box 114"/>
          <p:cNvSpPr txBox="1">
            <a:spLocks noChangeArrowheads="1"/>
          </p:cNvSpPr>
          <p:nvPr/>
        </p:nvSpPr>
        <p:spPr bwMode="auto">
          <a:xfrm>
            <a:off x="487363" y="1103313"/>
            <a:ext cx="26447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sz="2000" b="0"/>
              <a:t>1</a:t>
            </a:r>
            <a:r>
              <a:rPr kumimoji="0" lang="zh-CN" altLang="en-US" sz="2000" b="0"/>
              <a:t>、装置：如右图示</a:t>
            </a:r>
          </a:p>
        </p:txBody>
      </p:sp>
      <p:sp>
        <p:nvSpPr>
          <p:cNvPr id="29811" name="Text Box 115"/>
          <p:cNvSpPr txBox="1">
            <a:spLocks noChangeArrowheads="1"/>
          </p:cNvSpPr>
          <p:nvPr/>
        </p:nvSpPr>
        <p:spPr bwMode="auto">
          <a:xfrm>
            <a:off x="395288" y="1512888"/>
            <a:ext cx="2808287" cy="3149600"/>
          </a:xfrm>
          <a:prstGeom prst="rect">
            <a:avLst/>
          </a:prstGeom>
          <a:noFill/>
          <a:ln w="9525" algn="ctr">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zh-CN" altLang="en-US" sz="2000" b="0"/>
              <a:t>置于透镜</a:t>
            </a:r>
            <a:r>
              <a:rPr kumimoji="0" lang="en-US" altLang="zh-CN" sz="2000" b="0"/>
              <a:t>L</a:t>
            </a:r>
            <a:r>
              <a:rPr kumimoji="0" lang="en-US" altLang="zh-CN" sz="2000" b="0" baseline="-25000"/>
              <a:t>1</a:t>
            </a:r>
            <a:r>
              <a:rPr kumimoji="0" lang="zh-CN" altLang="en-US" sz="2000" b="0"/>
              <a:t>焦平面上的缝（或灯丝）光源</a:t>
            </a:r>
            <a:r>
              <a:rPr kumimoji="0" lang="en-US" altLang="zh-CN" sz="2000" b="0"/>
              <a:t>S</a:t>
            </a:r>
            <a:r>
              <a:rPr kumimoji="0" lang="zh-CN" altLang="en-US" sz="2000" b="0"/>
              <a:t>（光均匀照射）所发光束通过</a:t>
            </a:r>
            <a:r>
              <a:rPr kumimoji="0" lang="en-US" altLang="zh-CN" sz="2000" b="0"/>
              <a:t>L</a:t>
            </a:r>
            <a:r>
              <a:rPr kumimoji="0" lang="en-US" altLang="zh-CN" sz="2000" b="0" baseline="-25000"/>
              <a:t>1</a:t>
            </a:r>
            <a:r>
              <a:rPr kumimoji="0" lang="zh-CN" altLang="en-US" sz="2000" b="0"/>
              <a:t>后成为平行光束，照射到狭缝</a:t>
            </a:r>
            <a:r>
              <a:rPr kumimoji="0" lang="en-US" altLang="zh-CN" sz="2000" b="0"/>
              <a:t>BB</a:t>
            </a:r>
            <a:r>
              <a:rPr kumimoji="0" lang="en-US" altLang="zh-CN" sz="2000" b="0" baseline="30000"/>
              <a:t>‘</a:t>
            </a:r>
            <a:r>
              <a:rPr kumimoji="0" lang="zh-CN" altLang="en-US" sz="2000" b="0"/>
              <a:t>（宽为</a:t>
            </a:r>
            <a:r>
              <a:rPr kumimoji="0" lang="en-US" altLang="zh-CN" sz="2000" b="0"/>
              <a:t>b</a:t>
            </a:r>
            <a:r>
              <a:rPr kumimoji="0" lang="zh-CN" altLang="en-US" sz="2000" b="0"/>
              <a:t>，很窄）上，透过狭缝的光束经透镜</a:t>
            </a:r>
            <a:r>
              <a:rPr kumimoji="0" lang="en-US" altLang="zh-CN" sz="2000" b="0"/>
              <a:t>L</a:t>
            </a:r>
            <a:r>
              <a:rPr kumimoji="0" lang="en-US" altLang="zh-CN" sz="2000" b="0" baseline="-25000"/>
              <a:t>2</a:t>
            </a:r>
            <a:r>
              <a:rPr kumimoji="0" lang="zh-CN" altLang="en-US" sz="2000" b="0"/>
              <a:t>后会聚在置于</a:t>
            </a:r>
            <a:r>
              <a:rPr kumimoji="0" lang="en-US" altLang="zh-CN" sz="2000" b="0"/>
              <a:t>L</a:t>
            </a:r>
            <a:r>
              <a:rPr kumimoji="0" lang="en-US" altLang="zh-CN" sz="2000" b="0" baseline="-25000"/>
              <a:t>2</a:t>
            </a:r>
            <a:r>
              <a:rPr kumimoji="0" lang="zh-CN" altLang="en-US" sz="2000" b="0"/>
              <a:t>焦平面上的光屏</a:t>
            </a:r>
            <a:r>
              <a:rPr kumimoji="0" lang="en-US" altLang="zh-CN" sz="2000" b="0"/>
              <a:t>F</a:t>
            </a:r>
            <a:r>
              <a:rPr kumimoji="0" lang="zh-CN" altLang="en-US" sz="2000" b="0"/>
              <a:t>上，形成衍射花样。</a:t>
            </a:r>
          </a:p>
        </p:txBody>
      </p:sp>
      <p:sp>
        <p:nvSpPr>
          <p:cNvPr id="29812" name="Text Box 116"/>
          <p:cNvSpPr txBox="1">
            <a:spLocks noChangeArrowheads="1"/>
          </p:cNvSpPr>
          <p:nvPr/>
        </p:nvSpPr>
        <p:spPr bwMode="auto">
          <a:xfrm>
            <a:off x="539750" y="4652963"/>
            <a:ext cx="2447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sz="2000" b="0"/>
              <a:t>2</a:t>
            </a:r>
            <a:r>
              <a:rPr kumimoji="0" lang="zh-CN" altLang="en-US" sz="2000" b="0"/>
              <a:t>、衍射花样特征</a:t>
            </a:r>
          </a:p>
        </p:txBody>
      </p:sp>
      <p:sp>
        <p:nvSpPr>
          <p:cNvPr id="29813" name="Text Box 117"/>
          <p:cNvSpPr txBox="1">
            <a:spLocks noChangeArrowheads="1"/>
          </p:cNvSpPr>
          <p:nvPr/>
        </p:nvSpPr>
        <p:spPr bwMode="auto">
          <a:xfrm>
            <a:off x="525463" y="5065713"/>
            <a:ext cx="58340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b="0"/>
              <a:t>①</a:t>
            </a:r>
            <a:r>
              <a:rPr kumimoji="0" lang="zh-CN" altLang="en-US" b="0"/>
              <a:t>花样为一组平行于狭缝的明暗相间的直线状条纹；</a:t>
            </a:r>
          </a:p>
        </p:txBody>
      </p:sp>
      <p:sp>
        <p:nvSpPr>
          <p:cNvPr id="29814" name="Text Box 118"/>
          <p:cNvSpPr txBox="1">
            <a:spLocks noChangeArrowheads="1"/>
          </p:cNvSpPr>
          <p:nvPr/>
        </p:nvSpPr>
        <p:spPr bwMode="auto">
          <a:xfrm>
            <a:off x="509588" y="5414963"/>
            <a:ext cx="65516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b="0"/>
              <a:t>②</a:t>
            </a:r>
            <a:r>
              <a:rPr kumimoji="0" lang="zh-CN" altLang="en-US" b="0"/>
              <a:t>中央条纹特别明亮，两侧对称地排列着强度较小的亮条纹；</a:t>
            </a:r>
          </a:p>
        </p:txBody>
      </p:sp>
      <p:sp>
        <p:nvSpPr>
          <p:cNvPr id="29815" name="Text Box 119"/>
          <p:cNvSpPr txBox="1">
            <a:spLocks noChangeArrowheads="1"/>
          </p:cNvSpPr>
          <p:nvPr/>
        </p:nvSpPr>
        <p:spPr bwMode="auto">
          <a:xfrm>
            <a:off x="528638" y="5805488"/>
            <a:ext cx="38877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b="0"/>
              <a:t>③</a:t>
            </a:r>
            <a:r>
              <a:rPr kumimoji="0" lang="zh-CN" altLang="en-US" b="0"/>
              <a:t>两相邻亮条纹间有一条暗条纹；</a:t>
            </a:r>
          </a:p>
        </p:txBody>
      </p:sp>
      <p:sp>
        <p:nvSpPr>
          <p:cNvPr id="29816" name="Text Box 120"/>
          <p:cNvSpPr txBox="1">
            <a:spLocks noChangeArrowheads="1"/>
          </p:cNvSpPr>
          <p:nvPr/>
        </p:nvSpPr>
        <p:spPr bwMode="auto">
          <a:xfrm>
            <a:off x="538163" y="6203950"/>
            <a:ext cx="7848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b="0"/>
              <a:t>④</a:t>
            </a:r>
            <a:r>
              <a:rPr kumimoji="0" lang="zh-CN" altLang="en-US" b="0"/>
              <a:t>中央条纹的宽度是其它亮条纹宽度的两倍，强度较小的亮条纹是等宽的。</a:t>
            </a:r>
          </a:p>
        </p:txBody>
      </p:sp>
      <p:grpSp>
        <p:nvGrpSpPr>
          <p:cNvPr id="29848" name="Group 152"/>
          <p:cNvGrpSpPr>
            <a:grpSpLocks/>
          </p:cNvGrpSpPr>
          <p:nvPr/>
        </p:nvGrpSpPr>
        <p:grpSpPr bwMode="auto">
          <a:xfrm>
            <a:off x="7697788" y="3473450"/>
            <a:ext cx="1079500" cy="2305050"/>
            <a:chOff x="4849" y="2188"/>
            <a:chExt cx="680" cy="1452"/>
          </a:xfrm>
        </p:grpSpPr>
        <p:sp>
          <p:nvSpPr>
            <p:cNvPr id="29840" name="Rectangle 144"/>
            <p:cNvSpPr>
              <a:spLocks noChangeArrowheads="1"/>
            </p:cNvSpPr>
            <p:nvPr/>
          </p:nvSpPr>
          <p:spPr bwMode="auto">
            <a:xfrm>
              <a:off x="4849" y="2188"/>
              <a:ext cx="680" cy="1452"/>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841" name="Oval 145"/>
            <p:cNvSpPr>
              <a:spLocks noChangeArrowheads="1"/>
            </p:cNvSpPr>
            <p:nvPr/>
          </p:nvSpPr>
          <p:spPr bwMode="auto">
            <a:xfrm>
              <a:off x="5121" y="2754"/>
              <a:ext cx="136" cy="317"/>
            </a:xfrm>
            <a:prstGeom prst="ellipse">
              <a:avLst/>
            </a:prstGeom>
            <a:solidFill>
              <a:srgbClr val="FF6600"/>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842" name="Oval 146"/>
            <p:cNvSpPr>
              <a:spLocks noChangeArrowheads="1"/>
            </p:cNvSpPr>
            <p:nvPr/>
          </p:nvSpPr>
          <p:spPr bwMode="auto">
            <a:xfrm>
              <a:off x="5154" y="3126"/>
              <a:ext cx="91" cy="181"/>
            </a:xfrm>
            <a:prstGeom prst="ellipse">
              <a:avLst/>
            </a:prstGeom>
            <a:solidFill>
              <a:srgbClr val="FF6600"/>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843" name="Oval 147"/>
            <p:cNvSpPr>
              <a:spLocks noChangeArrowheads="1"/>
            </p:cNvSpPr>
            <p:nvPr/>
          </p:nvSpPr>
          <p:spPr bwMode="auto">
            <a:xfrm>
              <a:off x="5133" y="2530"/>
              <a:ext cx="91" cy="181"/>
            </a:xfrm>
            <a:prstGeom prst="ellipse">
              <a:avLst/>
            </a:prstGeom>
            <a:solidFill>
              <a:srgbClr val="FF6600"/>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845" name="Oval 149"/>
            <p:cNvSpPr>
              <a:spLocks noChangeArrowheads="1"/>
            </p:cNvSpPr>
            <p:nvPr/>
          </p:nvSpPr>
          <p:spPr bwMode="auto">
            <a:xfrm>
              <a:off x="5154" y="3354"/>
              <a:ext cx="91" cy="181"/>
            </a:xfrm>
            <a:prstGeom prst="ellipse">
              <a:avLst/>
            </a:prstGeom>
            <a:solidFill>
              <a:srgbClr val="FF6600"/>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846" name="Oval 150"/>
            <p:cNvSpPr>
              <a:spLocks noChangeArrowheads="1"/>
            </p:cNvSpPr>
            <p:nvPr/>
          </p:nvSpPr>
          <p:spPr bwMode="auto">
            <a:xfrm>
              <a:off x="5133" y="2312"/>
              <a:ext cx="91" cy="181"/>
            </a:xfrm>
            <a:prstGeom prst="ellipse">
              <a:avLst/>
            </a:prstGeom>
            <a:solidFill>
              <a:srgbClr val="FF6600"/>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9849" name="AutoShape 153"/>
          <p:cNvSpPr>
            <a:spLocks noChangeArrowheads="1"/>
          </p:cNvSpPr>
          <p:nvPr/>
        </p:nvSpPr>
        <p:spPr bwMode="auto">
          <a:xfrm>
            <a:off x="5435600" y="3644900"/>
            <a:ext cx="1728788" cy="792163"/>
          </a:xfrm>
          <a:prstGeom prst="wedgeEllipseCallout">
            <a:avLst>
              <a:gd name="adj1" fmla="val 72500"/>
              <a:gd name="adj2" fmla="val 73847"/>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kumimoji="0" lang="zh-CN" altLang="en-US" b="0"/>
              <a:t>当</a:t>
            </a:r>
            <a:r>
              <a:rPr kumimoji="0" lang="en-US" altLang="zh-CN" b="0"/>
              <a:t>S</a:t>
            </a:r>
            <a:r>
              <a:rPr kumimoji="0" lang="zh-CN" altLang="en-US" b="0"/>
              <a:t>为激光时</a:t>
            </a:r>
          </a:p>
        </p:txBody>
      </p:sp>
      <p:grpSp>
        <p:nvGrpSpPr>
          <p:cNvPr id="29870" name="Group 174"/>
          <p:cNvGrpSpPr>
            <a:grpSpLocks/>
          </p:cNvGrpSpPr>
          <p:nvPr/>
        </p:nvGrpSpPr>
        <p:grpSpPr bwMode="auto">
          <a:xfrm>
            <a:off x="4105275" y="1196975"/>
            <a:ext cx="692150" cy="1522413"/>
            <a:chOff x="2586" y="754"/>
            <a:chExt cx="436" cy="959"/>
          </a:xfrm>
        </p:grpSpPr>
        <p:grpSp>
          <p:nvGrpSpPr>
            <p:cNvPr id="29713" name="Group 17"/>
            <p:cNvGrpSpPr>
              <a:grpSpLocks/>
            </p:cNvGrpSpPr>
            <p:nvPr/>
          </p:nvGrpSpPr>
          <p:grpSpPr bwMode="auto">
            <a:xfrm>
              <a:off x="2586" y="1059"/>
              <a:ext cx="436" cy="654"/>
              <a:chOff x="1335" y="1584"/>
              <a:chExt cx="495" cy="694"/>
            </a:xfrm>
          </p:grpSpPr>
          <p:sp>
            <p:nvSpPr>
              <p:cNvPr id="29714" name="Oval 18"/>
              <p:cNvSpPr>
                <a:spLocks noChangeArrowheads="1"/>
              </p:cNvSpPr>
              <p:nvPr/>
            </p:nvSpPr>
            <p:spPr bwMode="auto">
              <a:xfrm>
                <a:off x="1335" y="1606"/>
                <a:ext cx="432" cy="672"/>
              </a:xfrm>
              <a:prstGeom prst="ellipse">
                <a:avLst/>
              </a:prstGeom>
              <a:noFill/>
              <a:ln w="41275">
                <a:solidFill>
                  <a:srgbClr val="993366"/>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15" name="Line 19"/>
              <p:cNvSpPr>
                <a:spLocks noChangeShapeType="1"/>
              </p:cNvSpPr>
              <p:nvPr/>
            </p:nvSpPr>
            <p:spPr bwMode="auto">
              <a:xfrm>
                <a:off x="1344" y="1872"/>
                <a:ext cx="384" cy="192"/>
              </a:xfrm>
              <a:prstGeom prst="line">
                <a:avLst/>
              </a:prstGeom>
              <a:noFill/>
              <a:ln w="9525">
                <a:solidFill>
                  <a:srgbClr val="9933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16" name="Freeform 20"/>
              <p:cNvSpPr>
                <a:spLocks/>
              </p:cNvSpPr>
              <p:nvPr/>
            </p:nvSpPr>
            <p:spPr bwMode="auto">
              <a:xfrm>
                <a:off x="1560" y="1584"/>
                <a:ext cx="270" cy="684"/>
              </a:xfrm>
              <a:custGeom>
                <a:avLst/>
                <a:gdLst>
                  <a:gd name="T0" fmla="*/ 0 w 270"/>
                  <a:gd name="T1" fmla="*/ 6 h 684"/>
                  <a:gd name="T2" fmla="*/ 258 w 270"/>
                  <a:gd name="T3" fmla="*/ 324 h 684"/>
                  <a:gd name="T4" fmla="*/ 78 w 270"/>
                  <a:gd name="T5" fmla="*/ 684 h 684"/>
                </a:gdLst>
                <a:ahLst/>
                <a:cxnLst>
                  <a:cxn ang="0">
                    <a:pos x="T0" y="T1"/>
                  </a:cxn>
                  <a:cxn ang="0">
                    <a:pos x="T2" y="T3"/>
                  </a:cxn>
                  <a:cxn ang="0">
                    <a:pos x="T4" y="T5"/>
                  </a:cxn>
                </a:cxnLst>
                <a:rect l="0" t="0" r="r" b="b"/>
                <a:pathLst>
                  <a:path w="270" h="684">
                    <a:moveTo>
                      <a:pt x="0" y="6"/>
                    </a:moveTo>
                    <a:cubicBezTo>
                      <a:pt x="192" y="0"/>
                      <a:pt x="246" y="138"/>
                      <a:pt x="258" y="324"/>
                    </a:cubicBezTo>
                    <a:cubicBezTo>
                      <a:pt x="270" y="510"/>
                      <a:pt x="156" y="636"/>
                      <a:pt x="78" y="684"/>
                    </a:cubicBezTo>
                  </a:path>
                </a:pathLst>
              </a:custGeom>
              <a:noFill/>
              <a:ln w="41275">
                <a:solidFill>
                  <a:srgbClr val="993366"/>
                </a:solidFill>
                <a:round/>
                <a:headEnd type="none" w="med" len="med"/>
                <a:tailEnd type="none" w="med" len="me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29726" name="Object 30"/>
            <p:cNvGraphicFramePr>
              <a:graphicFrameLocks noChangeAspect="1"/>
            </p:cNvGraphicFramePr>
            <p:nvPr/>
          </p:nvGraphicFramePr>
          <p:xfrm>
            <a:off x="2699" y="754"/>
            <a:ext cx="209" cy="289"/>
          </p:xfrm>
          <a:graphic>
            <a:graphicData uri="http://schemas.openxmlformats.org/presentationml/2006/ole">
              <mc:AlternateContent xmlns:mc="http://schemas.openxmlformats.org/markup-compatibility/2006">
                <mc:Choice xmlns:v="urn:schemas-microsoft-com:vml" Requires="v">
                  <p:oleObj spid="_x0000_s29877" name="公式" r:id="rId3" imgW="164880" imgH="215640" progId="Equation.3">
                    <p:embed/>
                  </p:oleObj>
                </mc:Choice>
                <mc:Fallback>
                  <p:oleObj name="公式" r:id="rId3" imgW="164880" imgH="215640" progId="Equation.3">
                    <p:embed/>
                    <p:pic>
                      <p:nvPicPr>
                        <p:cNvPr id="0" name="Object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9" y="754"/>
                          <a:ext cx="209" cy="28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9871" name="Group 175"/>
          <p:cNvGrpSpPr>
            <a:grpSpLocks/>
          </p:cNvGrpSpPr>
          <p:nvPr/>
        </p:nvGrpSpPr>
        <p:grpSpPr bwMode="auto">
          <a:xfrm>
            <a:off x="6732588" y="1412875"/>
            <a:ext cx="1095375" cy="1917700"/>
            <a:chOff x="4241" y="890"/>
            <a:chExt cx="690" cy="1208"/>
          </a:xfrm>
        </p:grpSpPr>
        <p:grpSp>
          <p:nvGrpSpPr>
            <p:cNvPr id="29728" name="Group 32"/>
            <p:cNvGrpSpPr>
              <a:grpSpLocks/>
            </p:cNvGrpSpPr>
            <p:nvPr/>
          </p:nvGrpSpPr>
          <p:grpSpPr bwMode="auto">
            <a:xfrm>
              <a:off x="4241" y="890"/>
              <a:ext cx="690" cy="885"/>
              <a:chOff x="1335" y="1584"/>
              <a:chExt cx="495" cy="694"/>
            </a:xfrm>
          </p:grpSpPr>
          <p:sp>
            <p:nvSpPr>
              <p:cNvPr id="29729" name="Oval 33"/>
              <p:cNvSpPr>
                <a:spLocks noChangeArrowheads="1"/>
              </p:cNvSpPr>
              <p:nvPr/>
            </p:nvSpPr>
            <p:spPr bwMode="auto">
              <a:xfrm>
                <a:off x="1335" y="1606"/>
                <a:ext cx="432" cy="672"/>
              </a:xfrm>
              <a:prstGeom prst="ellipse">
                <a:avLst/>
              </a:prstGeom>
              <a:noFill/>
              <a:ln w="41275">
                <a:solidFill>
                  <a:srgbClr val="993366"/>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30" name="Line 34"/>
              <p:cNvSpPr>
                <a:spLocks noChangeShapeType="1"/>
              </p:cNvSpPr>
              <p:nvPr/>
            </p:nvSpPr>
            <p:spPr bwMode="auto">
              <a:xfrm>
                <a:off x="1344" y="1872"/>
                <a:ext cx="384" cy="192"/>
              </a:xfrm>
              <a:prstGeom prst="line">
                <a:avLst/>
              </a:prstGeom>
              <a:noFill/>
              <a:ln w="9525">
                <a:solidFill>
                  <a:srgbClr val="9933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31" name="Freeform 35"/>
              <p:cNvSpPr>
                <a:spLocks/>
              </p:cNvSpPr>
              <p:nvPr/>
            </p:nvSpPr>
            <p:spPr bwMode="auto">
              <a:xfrm>
                <a:off x="1560" y="1584"/>
                <a:ext cx="270" cy="684"/>
              </a:xfrm>
              <a:custGeom>
                <a:avLst/>
                <a:gdLst>
                  <a:gd name="T0" fmla="*/ 0 w 270"/>
                  <a:gd name="T1" fmla="*/ 6 h 684"/>
                  <a:gd name="T2" fmla="*/ 258 w 270"/>
                  <a:gd name="T3" fmla="*/ 324 h 684"/>
                  <a:gd name="T4" fmla="*/ 78 w 270"/>
                  <a:gd name="T5" fmla="*/ 684 h 684"/>
                </a:gdLst>
                <a:ahLst/>
                <a:cxnLst>
                  <a:cxn ang="0">
                    <a:pos x="T0" y="T1"/>
                  </a:cxn>
                  <a:cxn ang="0">
                    <a:pos x="T2" y="T3"/>
                  </a:cxn>
                  <a:cxn ang="0">
                    <a:pos x="T4" y="T5"/>
                  </a:cxn>
                </a:cxnLst>
                <a:rect l="0" t="0" r="r" b="b"/>
                <a:pathLst>
                  <a:path w="270" h="684">
                    <a:moveTo>
                      <a:pt x="0" y="6"/>
                    </a:moveTo>
                    <a:cubicBezTo>
                      <a:pt x="192" y="0"/>
                      <a:pt x="246" y="138"/>
                      <a:pt x="258" y="324"/>
                    </a:cubicBezTo>
                    <a:cubicBezTo>
                      <a:pt x="270" y="510"/>
                      <a:pt x="156" y="636"/>
                      <a:pt x="78" y="684"/>
                    </a:cubicBezTo>
                  </a:path>
                </a:pathLst>
              </a:custGeom>
              <a:noFill/>
              <a:ln w="41275">
                <a:solidFill>
                  <a:srgbClr val="993366"/>
                </a:solidFill>
                <a:round/>
                <a:headEnd type="none" w="med" len="med"/>
                <a:tailEnd type="none" w="med" len="me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29739" name="Object 43"/>
            <p:cNvGraphicFramePr>
              <a:graphicFrameLocks noChangeAspect="1"/>
            </p:cNvGraphicFramePr>
            <p:nvPr/>
          </p:nvGraphicFramePr>
          <p:xfrm>
            <a:off x="4469" y="1809"/>
            <a:ext cx="224" cy="289"/>
          </p:xfrm>
          <a:graphic>
            <a:graphicData uri="http://schemas.openxmlformats.org/presentationml/2006/ole">
              <mc:AlternateContent xmlns:mc="http://schemas.openxmlformats.org/markup-compatibility/2006">
                <mc:Choice xmlns:v="urn:schemas-microsoft-com:vml" Requires="v">
                  <p:oleObj spid="_x0000_s29878" name="公式" r:id="rId5" imgW="177480" imgH="215640" progId="Equation.3">
                    <p:embed/>
                  </p:oleObj>
                </mc:Choice>
                <mc:Fallback>
                  <p:oleObj name="公式" r:id="rId5" imgW="177480" imgH="215640" progId="Equation.3">
                    <p:embed/>
                    <p:pic>
                      <p:nvPicPr>
                        <p:cNvPr id="0" name="Object 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69" y="1809"/>
                          <a:ext cx="224" cy="28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9805" name="Line 109"/>
          <p:cNvSpPr>
            <a:spLocks noChangeShapeType="1"/>
          </p:cNvSpPr>
          <p:nvPr/>
        </p:nvSpPr>
        <p:spPr bwMode="auto">
          <a:xfrm rot="7078959">
            <a:off x="3331369" y="1758156"/>
            <a:ext cx="1588" cy="1038225"/>
          </a:xfrm>
          <a:prstGeom prst="line">
            <a:avLst/>
          </a:prstGeom>
          <a:noFill/>
          <a:ln w="412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9865" name="Group 169"/>
          <p:cNvGrpSpPr>
            <a:grpSpLocks/>
          </p:cNvGrpSpPr>
          <p:nvPr/>
        </p:nvGrpSpPr>
        <p:grpSpPr bwMode="auto">
          <a:xfrm>
            <a:off x="4941888" y="733425"/>
            <a:ext cx="1522412" cy="2335213"/>
            <a:chOff x="3113" y="462"/>
            <a:chExt cx="959" cy="1471"/>
          </a:xfrm>
        </p:grpSpPr>
        <p:sp>
          <p:nvSpPr>
            <p:cNvPr id="29703" name="Line 7"/>
            <p:cNvSpPr>
              <a:spLocks noChangeShapeType="1"/>
            </p:cNvSpPr>
            <p:nvPr/>
          </p:nvSpPr>
          <p:spPr bwMode="auto">
            <a:xfrm flipV="1">
              <a:off x="3422" y="462"/>
              <a:ext cx="20" cy="1289"/>
            </a:xfrm>
            <a:prstGeom prst="line">
              <a:avLst/>
            </a:prstGeom>
            <a:noFill/>
            <a:ln w="41275">
              <a:solidFill>
                <a:srgbClr val="0000FF"/>
              </a:solidFill>
              <a:round/>
              <a:headEnd/>
              <a:tailEnd type="arrow"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12" name="Line 16"/>
            <p:cNvSpPr>
              <a:spLocks noChangeShapeType="1"/>
            </p:cNvSpPr>
            <p:nvPr/>
          </p:nvSpPr>
          <p:spPr bwMode="auto">
            <a:xfrm rot="404168">
              <a:off x="3753" y="1606"/>
              <a:ext cx="319" cy="110"/>
            </a:xfrm>
            <a:prstGeom prst="line">
              <a:avLst/>
            </a:prstGeom>
            <a:noFill/>
            <a:ln w="38100">
              <a:solidFill>
                <a:srgbClr val="0000FF"/>
              </a:solidFill>
              <a:round/>
              <a:headEnd/>
              <a:tailEnd type="arrow"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9727" name="Object 31"/>
            <p:cNvGraphicFramePr>
              <a:graphicFrameLocks noChangeAspect="1"/>
            </p:cNvGraphicFramePr>
            <p:nvPr/>
          </p:nvGraphicFramePr>
          <p:xfrm>
            <a:off x="3731" y="1604"/>
            <a:ext cx="134" cy="154"/>
          </p:xfrm>
          <a:graphic>
            <a:graphicData uri="http://schemas.openxmlformats.org/presentationml/2006/ole">
              <mc:AlternateContent xmlns:mc="http://schemas.openxmlformats.org/markup-compatibility/2006">
                <mc:Choice xmlns:v="urn:schemas-microsoft-com:vml" Requires="v">
                  <p:oleObj spid="_x0000_s29879" name="公式" r:id="rId7" imgW="152280" imgH="164880" progId="Equation.3">
                    <p:embed/>
                  </p:oleObj>
                </mc:Choice>
                <mc:Fallback>
                  <p:oleObj name="公式" r:id="rId7" imgW="152280" imgH="164880" progId="Equation.3">
                    <p:embed/>
                    <p:pic>
                      <p:nvPicPr>
                        <p:cNvPr id="0" name="Object 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31" y="1604"/>
                          <a:ext cx="134" cy="154"/>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48" name="Object 52"/>
            <p:cNvGraphicFramePr>
              <a:graphicFrameLocks noChangeAspect="1"/>
            </p:cNvGraphicFramePr>
            <p:nvPr/>
          </p:nvGraphicFramePr>
          <p:xfrm>
            <a:off x="3451" y="539"/>
            <a:ext cx="125" cy="154"/>
          </p:xfrm>
          <a:graphic>
            <a:graphicData uri="http://schemas.openxmlformats.org/presentationml/2006/ole">
              <mc:AlternateContent xmlns:mc="http://schemas.openxmlformats.org/markup-compatibility/2006">
                <mc:Choice xmlns:v="urn:schemas-microsoft-com:vml" Requires="v">
                  <p:oleObj spid="_x0000_s29880" name="公式" r:id="rId9" imgW="139680" imgH="164880" progId="Equation.3">
                    <p:embed/>
                  </p:oleObj>
                </mc:Choice>
                <mc:Fallback>
                  <p:oleObj name="公式" r:id="rId9" imgW="139680" imgH="164880" progId="Equation.3">
                    <p:embed/>
                    <p:pic>
                      <p:nvPicPr>
                        <p:cNvPr id="0" name="Object 5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51" y="539"/>
                          <a:ext cx="125" cy="154"/>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50" name="Object 54"/>
            <p:cNvGraphicFramePr>
              <a:graphicFrameLocks noChangeAspect="1"/>
            </p:cNvGraphicFramePr>
            <p:nvPr/>
          </p:nvGraphicFramePr>
          <p:xfrm>
            <a:off x="3869" y="1703"/>
            <a:ext cx="158" cy="154"/>
          </p:xfrm>
          <a:graphic>
            <a:graphicData uri="http://schemas.openxmlformats.org/presentationml/2006/ole">
              <mc:AlternateContent xmlns:mc="http://schemas.openxmlformats.org/markup-compatibility/2006">
                <mc:Choice xmlns:v="urn:schemas-microsoft-com:vml" Requires="v">
                  <p:oleObj spid="_x0000_s29881" name="公式" r:id="rId11" imgW="177480" imgH="164880" progId="Equation.3">
                    <p:embed/>
                  </p:oleObj>
                </mc:Choice>
                <mc:Fallback>
                  <p:oleObj name="公式" r:id="rId11" imgW="177480" imgH="164880" progId="Equation.3">
                    <p:embed/>
                    <p:pic>
                      <p:nvPicPr>
                        <p:cNvPr id="0" name="Object 5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69" y="1703"/>
                          <a:ext cx="158" cy="154"/>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04" name="Line 8"/>
            <p:cNvSpPr>
              <a:spLocks noChangeShapeType="1"/>
            </p:cNvSpPr>
            <p:nvPr/>
          </p:nvSpPr>
          <p:spPr bwMode="auto">
            <a:xfrm rot="7078959">
              <a:off x="3441" y="1057"/>
              <a:ext cx="1" cy="654"/>
            </a:xfrm>
            <a:prstGeom prst="line">
              <a:avLst/>
            </a:prstGeom>
            <a:noFill/>
            <a:ln w="412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55" name="Line 59"/>
            <p:cNvSpPr>
              <a:spLocks noChangeShapeType="1"/>
            </p:cNvSpPr>
            <p:nvPr/>
          </p:nvSpPr>
          <p:spPr bwMode="auto">
            <a:xfrm rot="7078959">
              <a:off x="3442" y="1116"/>
              <a:ext cx="0" cy="654"/>
            </a:xfrm>
            <a:prstGeom prst="line">
              <a:avLst/>
            </a:prstGeom>
            <a:noFill/>
            <a:ln w="412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56" name="Line 60"/>
            <p:cNvSpPr>
              <a:spLocks noChangeShapeType="1"/>
            </p:cNvSpPr>
            <p:nvPr/>
          </p:nvSpPr>
          <p:spPr bwMode="auto">
            <a:xfrm rot="7078959">
              <a:off x="3439" y="1445"/>
              <a:ext cx="1" cy="65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57" name="Line 61"/>
            <p:cNvSpPr>
              <a:spLocks noChangeShapeType="1"/>
            </p:cNvSpPr>
            <p:nvPr/>
          </p:nvSpPr>
          <p:spPr bwMode="auto">
            <a:xfrm rot="7078959">
              <a:off x="3450" y="726"/>
              <a:ext cx="1" cy="65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58" name="Line 62"/>
            <p:cNvSpPr>
              <a:spLocks noChangeShapeType="1"/>
            </p:cNvSpPr>
            <p:nvPr/>
          </p:nvSpPr>
          <p:spPr bwMode="auto">
            <a:xfrm>
              <a:off x="3157" y="1288"/>
              <a:ext cx="0" cy="3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59" name="Line 63"/>
            <p:cNvSpPr>
              <a:spLocks noChangeShapeType="1"/>
            </p:cNvSpPr>
            <p:nvPr/>
          </p:nvSpPr>
          <p:spPr bwMode="auto">
            <a:xfrm>
              <a:off x="3157" y="887"/>
              <a:ext cx="0" cy="3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60" name="Line 64"/>
            <p:cNvSpPr>
              <a:spLocks noChangeShapeType="1"/>
            </p:cNvSpPr>
            <p:nvPr/>
          </p:nvSpPr>
          <p:spPr bwMode="auto">
            <a:xfrm>
              <a:off x="3731" y="1215"/>
              <a:ext cx="0" cy="3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61" name="Line 65"/>
            <p:cNvSpPr>
              <a:spLocks noChangeShapeType="1"/>
            </p:cNvSpPr>
            <p:nvPr/>
          </p:nvSpPr>
          <p:spPr bwMode="auto">
            <a:xfrm>
              <a:off x="3731" y="1605"/>
              <a:ext cx="0" cy="3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9806" name="Object 110"/>
            <p:cNvGraphicFramePr>
              <a:graphicFrameLocks noChangeAspect="1"/>
            </p:cNvGraphicFramePr>
            <p:nvPr/>
          </p:nvGraphicFramePr>
          <p:xfrm>
            <a:off x="3756" y="1443"/>
            <a:ext cx="150" cy="183"/>
          </p:xfrm>
          <a:graphic>
            <a:graphicData uri="http://schemas.openxmlformats.org/presentationml/2006/ole">
              <mc:AlternateContent xmlns:mc="http://schemas.openxmlformats.org/markup-compatibility/2006">
                <mc:Choice xmlns:v="urn:schemas-microsoft-com:vml" Requires="v">
                  <p:oleObj spid="_x0000_s29882" name="公式" r:id="rId13" imgW="164880" imgH="190440" progId="Equation.3">
                    <p:embed/>
                  </p:oleObj>
                </mc:Choice>
                <mc:Fallback>
                  <p:oleObj name="公式" r:id="rId13" imgW="164880" imgH="190440" progId="Equation.3">
                    <p:embed/>
                    <p:pic>
                      <p:nvPicPr>
                        <p:cNvPr id="0" name="Object 1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56" y="1443"/>
                          <a:ext cx="150" cy="18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9872" name="Group 176"/>
          <p:cNvGrpSpPr>
            <a:grpSpLocks/>
          </p:cNvGrpSpPr>
          <p:nvPr/>
        </p:nvGrpSpPr>
        <p:grpSpPr bwMode="auto">
          <a:xfrm>
            <a:off x="7956550" y="468313"/>
            <a:ext cx="928688" cy="2952750"/>
            <a:chOff x="2245" y="2160"/>
            <a:chExt cx="585" cy="1860"/>
          </a:xfrm>
        </p:grpSpPr>
        <p:graphicFrame>
          <p:nvGraphicFramePr>
            <p:cNvPr id="29746" name="Object 50"/>
            <p:cNvGraphicFramePr>
              <a:graphicFrameLocks noChangeAspect="1"/>
            </p:cNvGraphicFramePr>
            <p:nvPr/>
          </p:nvGraphicFramePr>
          <p:xfrm>
            <a:off x="2336" y="3866"/>
            <a:ext cx="146" cy="154"/>
          </p:xfrm>
          <a:graphic>
            <a:graphicData uri="http://schemas.openxmlformats.org/presentationml/2006/ole">
              <mc:AlternateContent xmlns:mc="http://schemas.openxmlformats.org/markup-compatibility/2006">
                <mc:Choice xmlns:v="urn:schemas-microsoft-com:vml" Requires="v">
                  <p:oleObj spid="_x0000_s29883" name="公式" r:id="rId15" imgW="164880" imgH="164880" progId="Equation.3">
                    <p:embed/>
                  </p:oleObj>
                </mc:Choice>
                <mc:Fallback>
                  <p:oleObj name="公式" r:id="rId15" imgW="164880" imgH="164880" progId="Equation.3">
                    <p:embed/>
                    <p:pic>
                      <p:nvPicPr>
                        <p:cNvPr id="0" name="Object 5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36" y="3866"/>
                          <a:ext cx="146" cy="154"/>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9869" name="Group 173"/>
            <p:cNvGrpSpPr>
              <a:grpSpLocks/>
            </p:cNvGrpSpPr>
            <p:nvPr/>
          </p:nvGrpSpPr>
          <p:grpSpPr bwMode="auto">
            <a:xfrm>
              <a:off x="2245" y="2160"/>
              <a:ext cx="585" cy="1760"/>
              <a:chOff x="1837" y="2560"/>
              <a:chExt cx="585" cy="1760"/>
            </a:xfrm>
          </p:grpSpPr>
          <p:grpSp>
            <p:nvGrpSpPr>
              <p:cNvPr id="29866" name="Group 170"/>
              <p:cNvGrpSpPr>
                <a:grpSpLocks/>
              </p:cNvGrpSpPr>
              <p:nvPr/>
            </p:nvGrpSpPr>
            <p:grpSpPr bwMode="auto">
              <a:xfrm>
                <a:off x="2064" y="2560"/>
                <a:ext cx="358" cy="643"/>
                <a:chOff x="5276" y="346"/>
                <a:chExt cx="358" cy="643"/>
              </a:xfrm>
            </p:grpSpPr>
            <p:sp>
              <p:nvSpPr>
                <p:cNvPr id="29747" name="Line 51"/>
                <p:cNvSpPr>
                  <a:spLocks noChangeShapeType="1"/>
                </p:cNvSpPr>
                <p:nvPr/>
              </p:nvSpPr>
              <p:spPr bwMode="auto">
                <a:xfrm flipV="1">
                  <a:off x="5349" y="474"/>
                  <a:ext cx="0" cy="378"/>
                </a:xfrm>
                <a:prstGeom prst="line">
                  <a:avLst/>
                </a:prstGeom>
                <a:noFill/>
                <a:ln w="41275">
                  <a:solidFill>
                    <a:srgbClr val="0000FF"/>
                  </a:solidFill>
                  <a:round/>
                  <a:headEnd/>
                  <a:tailEnd type="arrow"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9749" name="Object 53"/>
                <p:cNvGraphicFramePr>
                  <a:graphicFrameLocks noChangeAspect="1"/>
                </p:cNvGraphicFramePr>
                <p:nvPr/>
              </p:nvGraphicFramePr>
              <p:xfrm>
                <a:off x="5276" y="346"/>
                <a:ext cx="125" cy="154"/>
              </p:xfrm>
              <a:graphic>
                <a:graphicData uri="http://schemas.openxmlformats.org/presentationml/2006/ole">
                  <mc:AlternateContent xmlns:mc="http://schemas.openxmlformats.org/markup-compatibility/2006">
                    <mc:Choice xmlns:v="urn:schemas-microsoft-com:vml" Requires="v">
                      <p:oleObj spid="_x0000_s29884" name="公式" r:id="rId17" imgW="139680" imgH="164880" progId="Equation.3">
                        <p:embed/>
                      </p:oleObj>
                    </mc:Choice>
                    <mc:Fallback>
                      <p:oleObj name="公式" r:id="rId17" imgW="139680" imgH="164880" progId="Equation.3">
                        <p:embed/>
                        <p:pic>
                          <p:nvPicPr>
                            <p:cNvPr id="0" name="Object 5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76" y="346"/>
                              <a:ext cx="125" cy="154"/>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51" name="Line 55"/>
                <p:cNvSpPr>
                  <a:spLocks noChangeShapeType="1"/>
                </p:cNvSpPr>
                <p:nvPr/>
              </p:nvSpPr>
              <p:spPr bwMode="auto">
                <a:xfrm rot="539389">
                  <a:off x="5349" y="874"/>
                  <a:ext cx="254" cy="115"/>
                </a:xfrm>
                <a:prstGeom prst="line">
                  <a:avLst/>
                </a:prstGeom>
                <a:noFill/>
                <a:ln w="9525">
                  <a:solidFill>
                    <a:srgbClr val="0000FF"/>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9752" name="Object 56"/>
                <p:cNvGraphicFramePr>
                  <a:graphicFrameLocks noChangeAspect="1"/>
                </p:cNvGraphicFramePr>
                <p:nvPr/>
              </p:nvGraphicFramePr>
              <p:xfrm>
                <a:off x="5477" y="790"/>
                <a:ext cx="157" cy="154"/>
              </p:xfrm>
              <a:graphic>
                <a:graphicData uri="http://schemas.openxmlformats.org/presentationml/2006/ole">
                  <mc:AlternateContent xmlns:mc="http://schemas.openxmlformats.org/markup-compatibility/2006">
                    <mc:Choice xmlns:v="urn:schemas-microsoft-com:vml" Requires="v">
                      <p:oleObj spid="_x0000_s29885" name="公式" r:id="rId18" imgW="177480" imgH="164880" progId="Equation.3">
                        <p:embed/>
                      </p:oleObj>
                    </mc:Choice>
                    <mc:Fallback>
                      <p:oleObj name="公式" r:id="rId18" imgW="177480" imgH="164880" progId="Equation.3">
                        <p:embed/>
                        <p:pic>
                          <p:nvPicPr>
                            <p:cNvPr id="0" name="Object 5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477" y="790"/>
                              <a:ext cx="157" cy="154"/>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9778" name="AutoShape 82"/>
              <p:cNvSpPr>
                <a:spLocks noChangeArrowheads="1"/>
              </p:cNvSpPr>
              <p:nvPr/>
            </p:nvSpPr>
            <p:spPr bwMode="auto">
              <a:xfrm rot="-5400000">
                <a:off x="1430" y="3344"/>
                <a:ext cx="1383" cy="569"/>
              </a:xfrm>
              <a:prstGeom prst="parallelogram">
                <a:avLst>
                  <a:gd name="adj" fmla="val 6076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29867" name="Group 171"/>
          <p:cNvGrpSpPr>
            <a:grpSpLocks/>
          </p:cNvGrpSpPr>
          <p:nvPr/>
        </p:nvGrpSpPr>
        <p:grpSpPr bwMode="auto">
          <a:xfrm>
            <a:off x="8034338" y="1500188"/>
            <a:ext cx="758825" cy="1441450"/>
            <a:chOff x="5061" y="945"/>
            <a:chExt cx="478" cy="908"/>
          </a:xfrm>
        </p:grpSpPr>
        <p:sp>
          <p:nvSpPr>
            <p:cNvPr id="29850" name="Line 154"/>
            <p:cNvSpPr>
              <a:spLocks noChangeShapeType="1"/>
            </p:cNvSpPr>
            <p:nvPr/>
          </p:nvSpPr>
          <p:spPr bwMode="auto">
            <a:xfrm>
              <a:off x="5075" y="1271"/>
              <a:ext cx="442" cy="273"/>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851" name="Line 155"/>
            <p:cNvSpPr>
              <a:spLocks noChangeShapeType="1"/>
            </p:cNvSpPr>
            <p:nvPr/>
          </p:nvSpPr>
          <p:spPr bwMode="auto">
            <a:xfrm>
              <a:off x="5067" y="1287"/>
              <a:ext cx="442" cy="273"/>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852" name="Line 156"/>
            <p:cNvSpPr>
              <a:spLocks noChangeShapeType="1"/>
            </p:cNvSpPr>
            <p:nvPr/>
          </p:nvSpPr>
          <p:spPr bwMode="auto">
            <a:xfrm>
              <a:off x="5071" y="1231"/>
              <a:ext cx="442" cy="273"/>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853" name="Line 157"/>
            <p:cNvSpPr>
              <a:spLocks noChangeShapeType="1"/>
            </p:cNvSpPr>
            <p:nvPr/>
          </p:nvSpPr>
          <p:spPr bwMode="auto">
            <a:xfrm>
              <a:off x="5082" y="1436"/>
              <a:ext cx="442" cy="273"/>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854" name="Line 158"/>
            <p:cNvSpPr>
              <a:spLocks noChangeShapeType="1"/>
            </p:cNvSpPr>
            <p:nvPr/>
          </p:nvSpPr>
          <p:spPr bwMode="auto">
            <a:xfrm>
              <a:off x="5073" y="1250"/>
              <a:ext cx="442" cy="273"/>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855" name="Line 159"/>
            <p:cNvSpPr>
              <a:spLocks noChangeShapeType="1"/>
            </p:cNvSpPr>
            <p:nvPr/>
          </p:nvSpPr>
          <p:spPr bwMode="auto">
            <a:xfrm>
              <a:off x="5073" y="969"/>
              <a:ext cx="442" cy="273"/>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856" name="Line 160"/>
            <p:cNvSpPr>
              <a:spLocks noChangeShapeType="1"/>
            </p:cNvSpPr>
            <p:nvPr/>
          </p:nvSpPr>
          <p:spPr bwMode="auto">
            <a:xfrm>
              <a:off x="5067" y="1090"/>
              <a:ext cx="442" cy="273"/>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857" name="Line 161"/>
            <p:cNvSpPr>
              <a:spLocks noChangeShapeType="1"/>
            </p:cNvSpPr>
            <p:nvPr/>
          </p:nvSpPr>
          <p:spPr bwMode="auto">
            <a:xfrm>
              <a:off x="5070" y="1105"/>
              <a:ext cx="442" cy="273"/>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858" name="Line 162"/>
            <p:cNvSpPr>
              <a:spLocks noChangeShapeType="1"/>
            </p:cNvSpPr>
            <p:nvPr/>
          </p:nvSpPr>
          <p:spPr bwMode="auto">
            <a:xfrm>
              <a:off x="5073" y="1410"/>
              <a:ext cx="442" cy="273"/>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859" name="Line 163"/>
            <p:cNvSpPr>
              <a:spLocks noChangeShapeType="1"/>
            </p:cNvSpPr>
            <p:nvPr/>
          </p:nvSpPr>
          <p:spPr bwMode="auto">
            <a:xfrm>
              <a:off x="5097" y="1580"/>
              <a:ext cx="442" cy="273"/>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860" name="Line 164"/>
            <p:cNvSpPr>
              <a:spLocks noChangeShapeType="1"/>
            </p:cNvSpPr>
            <p:nvPr/>
          </p:nvSpPr>
          <p:spPr bwMode="auto">
            <a:xfrm>
              <a:off x="5082" y="1556"/>
              <a:ext cx="442" cy="273"/>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861" name="Line 165"/>
            <p:cNvSpPr>
              <a:spLocks noChangeShapeType="1"/>
            </p:cNvSpPr>
            <p:nvPr/>
          </p:nvSpPr>
          <p:spPr bwMode="auto">
            <a:xfrm>
              <a:off x="5061" y="945"/>
              <a:ext cx="442" cy="273"/>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9876" name="Group 180"/>
          <p:cNvGrpSpPr>
            <a:grpSpLocks/>
          </p:cNvGrpSpPr>
          <p:nvPr/>
        </p:nvGrpSpPr>
        <p:grpSpPr bwMode="auto">
          <a:xfrm>
            <a:off x="3041650" y="1989138"/>
            <a:ext cx="5346700" cy="587375"/>
            <a:chOff x="1916" y="1253"/>
            <a:chExt cx="3368" cy="370"/>
          </a:xfrm>
        </p:grpSpPr>
        <p:grpSp>
          <p:nvGrpSpPr>
            <p:cNvPr id="29868" name="Group 172"/>
            <p:cNvGrpSpPr>
              <a:grpSpLocks/>
            </p:cNvGrpSpPr>
            <p:nvPr/>
          </p:nvGrpSpPr>
          <p:grpSpPr bwMode="auto">
            <a:xfrm>
              <a:off x="1916" y="1270"/>
              <a:ext cx="3368" cy="353"/>
              <a:chOff x="1916" y="1270"/>
              <a:chExt cx="3368" cy="353"/>
            </a:xfrm>
          </p:grpSpPr>
          <p:sp>
            <p:nvSpPr>
              <p:cNvPr id="29717" name="Line 21"/>
              <p:cNvSpPr>
                <a:spLocks noChangeShapeType="1"/>
              </p:cNvSpPr>
              <p:nvPr/>
            </p:nvSpPr>
            <p:spPr bwMode="auto">
              <a:xfrm>
                <a:off x="2579" y="1309"/>
                <a:ext cx="327"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18" name="Line 22"/>
              <p:cNvSpPr>
                <a:spLocks noChangeShapeType="1"/>
              </p:cNvSpPr>
              <p:nvPr/>
            </p:nvSpPr>
            <p:spPr bwMode="auto">
              <a:xfrm>
                <a:off x="2725" y="1417"/>
                <a:ext cx="218"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19" name="Line 23"/>
              <p:cNvSpPr>
                <a:spLocks noChangeShapeType="1"/>
              </p:cNvSpPr>
              <p:nvPr/>
            </p:nvSpPr>
            <p:spPr bwMode="auto">
              <a:xfrm>
                <a:off x="2131" y="1424"/>
                <a:ext cx="57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20" name="Line 24"/>
              <p:cNvSpPr>
                <a:spLocks noChangeShapeType="1"/>
              </p:cNvSpPr>
              <p:nvPr/>
            </p:nvSpPr>
            <p:spPr bwMode="auto">
              <a:xfrm>
                <a:off x="2906" y="1309"/>
                <a:ext cx="32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21" name="Line 25"/>
              <p:cNvSpPr>
                <a:spLocks noChangeShapeType="1"/>
              </p:cNvSpPr>
              <p:nvPr/>
            </p:nvSpPr>
            <p:spPr bwMode="auto">
              <a:xfrm>
                <a:off x="2962" y="1424"/>
                <a:ext cx="50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22" name="Line 26"/>
              <p:cNvSpPr>
                <a:spLocks noChangeShapeType="1"/>
              </p:cNvSpPr>
              <p:nvPr/>
            </p:nvSpPr>
            <p:spPr bwMode="auto">
              <a:xfrm>
                <a:off x="2979" y="1540"/>
                <a:ext cx="65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23" name="Line 27"/>
              <p:cNvSpPr>
                <a:spLocks noChangeShapeType="1"/>
              </p:cNvSpPr>
              <p:nvPr/>
            </p:nvSpPr>
            <p:spPr bwMode="auto">
              <a:xfrm flipV="1">
                <a:off x="2107" y="1309"/>
                <a:ext cx="509" cy="11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24" name="Line 28"/>
              <p:cNvSpPr>
                <a:spLocks noChangeShapeType="1"/>
              </p:cNvSpPr>
              <p:nvPr/>
            </p:nvSpPr>
            <p:spPr bwMode="auto">
              <a:xfrm>
                <a:off x="2107" y="1424"/>
                <a:ext cx="836" cy="1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9725" name="Object 29"/>
              <p:cNvGraphicFramePr>
                <a:graphicFrameLocks noChangeAspect="1"/>
              </p:cNvGraphicFramePr>
              <p:nvPr/>
            </p:nvGraphicFramePr>
            <p:xfrm>
              <a:off x="1916" y="1386"/>
              <a:ext cx="178" cy="237"/>
            </p:xfrm>
            <a:graphic>
              <a:graphicData uri="http://schemas.openxmlformats.org/presentationml/2006/ole">
                <mc:AlternateContent xmlns:mc="http://schemas.openxmlformats.org/markup-compatibility/2006">
                  <mc:Choice xmlns:v="urn:schemas-microsoft-com:vml" Requires="v">
                    <p:oleObj spid="_x0000_s29886" name="公式" r:id="rId20" imgW="139680" imgH="177480" progId="Equation.3">
                      <p:embed/>
                    </p:oleObj>
                  </mc:Choice>
                  <mc:Fallback>
                    <p:oleObj name="公式" r:id="rId20" imgW="139680" imgH="177480" progId="Equation.3">
                      <p:embed/>
                      <p:pic>
                        <p:nvPicPr>
                          <p:cNvPr id="0" name="Object 2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916" y="1386"/>
                            <a:ext cx="178" cy="237"/>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36" name="Line 40"/>
              <p:cNvSpPr>
                <a:spLocks noChangeShapeType="1"/>
              </p:cNvSpPr>
              <p:nvPr/>
            </p:nvSpPr>
            <p:spPr bwMode="auto">
              <a:xfrm flipV="1">
                <a:off x="3488" y="1270"/>
                <a:ext cx="799" cy="15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37" name="Line 41"/>
              <p:cNvSpPr>
                <a:spLocks noChangeShapeType="1"/>
              </p:cNvSpPr>
              <p:nvPr/>
            </p:nvSpPr>
            <p:spPr bwMode="auto">
              <a:xfrm>
                <a:off x="3488" y="1424"/>
                <a:ext cx="1380" cy="1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38" name="Line 42"/>
              <p:cNvSpPr>
                <a:spLocks noChangeShapeType="1"/>
              </p:cNvSpPr>
              <p:nvPr/>
            </p:nvSpPr>
            <p:spPr bwMode="auto">
              <a:xfrm>
                <a:off x="3544" y="1414"/>
                <a:ext cx="97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40" name="Line 44"/>
              <p:cNvSpPr>
                <a:spLocks noChangeShapeType="1"/>
              </p:cNvSpPr>
              <p:nvPr/>
            </p:nvSpPr>
            <p:spPr bwMode="auto">
              <a:xfrm>
                <a:off x="4558" y="1413"/>
                <a:ext cx="422"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863" name="Line 167"/>
              <p:cNvSpPr>
                <a:spLocks noChangeShapeType="1"/>
              </p:cNvSpPr>
              <p:nvPr/>
            </p:nvSpPr>
            <p:spPr bwMode="auto">
              <a:xfrm>
                <a:off x="4921" y="1413"/>
                <a:ext cx="3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9873" name="Line 177"/>
            <p:cNvSpPr>
              <a:spLocks noChangeShapeType="1"/>
            </p:cNvSpPr>
            <p:nvPr/>
          </p:nvSpPr>
          <p:spPr bwMode="auto">
            <a:xfrm>
              <a:off x="4241" y="1253"/>
              <a:ext cx="680" cy="91"/>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874" name="Line 178"/>
            <p:cNvSpPr>
              <a:spLocks noChangeShapeType="1"/>
            </p:cNvSpPr>
            <p:nvPr/>
          </p:nvSpPr>
          <p:spPr bwMode="auto">
            <a:xfrm>
              <a:off x="4921" y="1344"/>
              <a:ext cx="363" cy="4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875" name="Line 179"/>
            <p:cNvSpPr>
              <a:spLocks noChangeShapeType="1"/>
            </p:cNvSpPr>
            <p:nvPr/>
          </p:nvSpPr>
          <p:spPr bwMode="auto">
            <a:xfrm flipV="1">
              <a:off x="4876" y="1389"/>
              <a:ext cx="408" cy="18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CCECFF"/>
        </a:solidFill>
        <a:effectLst/>
      </p:bgPr>
    </p:bg>
    <p:spTree>
      <p:nvGrpSpPr>
        <p:cNvPr id="1" name=""/>
        <p:cNvGrpSpPr/>
        <p:nvPr/>
      </p:nvGrpSpPr>
      <p:grpSpPr>
        <a:xfrm>
          <a:off x="0" y="0"/>
          <a:ext cx="0" cy="0"/>
          <a:chOff x="0" y="0"/>
          <a:chExt cx="0" cy="0"/>
        </a:xfrm>
      </p:grpSpPr>
      <p:sp>
        <p:nvSpPr>
          <p:cNvPr id="32772" name="Text Box 4"/>
          <p:cNvSpPr txBox="1">
            <a:spLocks noChangeArrowheads="1"/>
          </p:cNvSpPr>
          <p:nvPr/>
        </p:nvSpPr>
        <p:spPr bwMode="auto">
          <a:xfrm>
            <a:off x="107950" y="142875"/>
            <a:ext cx="3492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zh-CN" altLang="en-US" sz="2400" b="0">
                <a:solidFill>
                  <a:srgbClr val="0000FF"/>
                </a:solidFill>
              </a:rPr>
              <a:t>二、光强公式</a:t>
            </a:r>
          </a:p>
        </p:txBody>
      </p:sp>
      <p:sp>
        <p:nvSpPr>
          <p:cNvPr id="32831" name="Text Box 63"/>
          <p:cNvSpPr txBox="1">
            <a:spLocks noChangeArrowheads="1"/>
          </p:cNvSpPr>
          <p:nvPr/>
        </p:nvSpPr>
        <p:spPr bwMode="auto">
          <a:xfrm>
            <a:off x="179388" y="836613"/>
            <a:ext cx="3946525"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zh-CN" altLang="en-US" b="0"/>
              <a:t>如图示原理图：平行光束垂直入射，光强均匀。设在缝平面时初相为</a:t>
            </a:r>
            <a:r>
              <a:rPr kumimoji="0" lang="en-US" altLang="zh-CN" b="0"/>
              <a:t>0</a:t>
            </a:r>
            <a:r>
              <a:rPr kumimoji="0" lang="zh-CN" altLang="en-US" b="0"/>
              <a:t>，整个缝所发次波在</a:t>
            </a:r>
            <a:r>
              <a:rPr kumimoji="0" lang="en-US" altLang="zh-CN" b="0"/>
              <a:t>θ=0</a:t>
            </a:r>
            <a:r>
              <a:rPr kumimoji="0" lang="zh-CN" altLang="en-US" b="0"/>
              <a:t>方向上的总振幅为</a:t>
            </a:r>
            <a:r>
              <a:rPr kumimoji="0" lang="en-US" altLang="zh-CN" b="0"/>
              <a:t>A</a:t>
            </a:r>
            <a:r>
              <a:rPr kumimoji="0" lang="en-US" altLang="zh-CN" b="0" baseline="-25000"/>
              <a:t>0</a:t>
            </a:r>
            <a:r>
              <a:rPr kumimoji="0" lang="zh-CN" altLang="en-US" b="0"/>
              <a:t>，取</a:t>
            </a:r>
            <a:r>
              <a:rPr kumimoji="0" lang="en-US" altLang="zh-CN" b="0"/>
              <a:t>BB</a:t>
            </a:r>
            <a:r>
              <a:rPr kumimoji="0" lang="en-US" altLang="zh-CN" b="0" baseline="30000"/>
              <a:t>‘</a:t>
            </a:r>
            <a:r>
              <a:rPr kumimoji="0" lang="zh-CN" altLang="en-US" b="0"/>
              <a:t>波面上的一平行于缝的窄带</a:t>
            </a:r>
            <a:r>
              <a:rPr kumimoji="0" lang="en-US" altLang="zh-CN" b="0"/>
              <a:t>dx</a:t>
            </a:r>
            <a:r>
              <a:rPr kumimoji="0" lang="zh-CN" altLang="en-US" b="0"/>
              <a:t>，则</a:t>
            </a:r>
            <a:r>
              <a:rPr kumimoji="0" lang="en-US" altLang="zh-CN" b="0"/>
              <a:t>dx</a:t>
            </a:r>
            <a:r>
              <a:rPr kumimoji="0" lang="zh-CN" altLang="en-US" b="0"/>
              <a:t>所发出的球面次波的振动可表示为：</a:t>
            </a:r>
          </a:p>
        </p:txBody>
      </p:sp>
      <p:graphicFrame>
        <p:nvGraphicFramePr>
          <p:cNvPr id="32832" name="Object 64"/>
          <p:cNvGraphicFramePr>
            <a:graphicFrameLocks noChangeAspect="1"/>
          </p:cNvGraphicFramePr>
          <p:nvPr/>
        </p:nvGraphicFramePr>
        <p:xfrm>
          <a:off x="812800" y="2565400"/>
          <a:ext cx="2554288" cy="701675"/>
        </p:xfrm>
        <a:graphic>
          <a:graphicData uri="http://schemas.openxmlformats.org/presentationml/2006/ole">
            <mc:AlternateContent xmlns:mc="http://schemas.openxmlformats.org/markup-compatibility/2006">
              <mc:Choice xmlns:v="urn:schemas-microsoft-com:vml" Requires="v">
                <p:oleObj spid="_x0000_s32838" name="公式" r:id="rId3" imgW="1218960" imgH="393480" progId="Equation.3">
                  <p:embed/>
                </p:oleObj>
              </mc:Choice>
              <mc:Fallback>
                <p:oleObj name="公式" r:id="rId3" imgW="1218960" imgH="393480" progId="Equation.3">
                  <p:embed/>
                  <p:pic>
                    <p:nvPicPr>
                      <p:cNvPr id="0" name="Object 6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2800" y="2565400"/>
                        <a:ext cx="2554288"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833" name="Text Box 65"/>
          <p:cNvSpPr txBox="1">
            <a:spLocks noChangeArrowheads="1"/>
          </p:cNvSpPr>
          <p:nvPr/>
        </p:nvSpPr>
        <p:spPr bwMode="auto">
          <a:xfrm>
            <a:off x="195263" y="3238500"/>
            <a:ext cx="84248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zh-CN" altLang="en-US" b="0"/>
              <a:t>由惠</a:t>
            </a:r>
            <a:r>
              <a:rPr kumimoji="0" lang="en-US" altLang="zh-CN" b="0"/>
              <a:t>—</a:t>
            </a:r>
            <a:r>
              <a:rPr kumimoji="0" lang="zh-CN" altLang="en-US" b="0"/>
              <a:t>菲原理可知： </a:t>
            </a:r>
            <a:r>
              <a:rPr kumimoji="0" lang="en-US" altLang="zh-CN" b="0"/>
              <a:t>BB</a:t>
            </a:r>
            <a:r>
              <a:rPr kumimoji="0" lang="en-US" altLang="zh-CN" b="0" baseline="30000"/>
              <a:t>‘</a:t>
            </a:r>
            <a:r>
              <a:rPr kumimoji="0" lang="zh-CN" altLang="en-US" b="0"/>
              <a:t>上所有窄带发出的次波在屏上叠加，就形成了衍射花样。</a:t>
            </a:r>
          </a:p>
        </p:txBody>
      </p:sp>
      <p:sp>
        <p:nvSpPr>
          <p:cNvPr id="32834" name="Text Box 66"/>
          <p:cNvSpPr txBox="1">
            <a:spLocks noChangeArrowheads="1"/>
          </p:cNvSpPr>
          <p:nvPr/>
        </p:nvSpPr>
        <p:spPr bwMode="auto">
          <a:xfrm>
            <a:off x="165100" y="3789363"/>
            <a:ext cx="8280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zh-CN" altLang="en-US" b="0"/>
              <a:t>现取一束与原入射方向成</a:t>
            </a:r>
            <a:r>
              <a:rPr kumimoji="0" lang="en-US" altLang="zh-CN" b="0"/>
              <a:t>θ</a:t>
            </a:r>
            <a:r>
              <a:rPr kumimoji="0" lang="zh-CN" altLang="en-US" b="0"/>
              <a:t>角（称为衍射角）的光束，并作辅助平面</a:t>
            </a:r>
            <a:r>
              <a:rPr kumimoji="0" lang="en-US" altLang="zh-CN" b="0"/>
              <a:t>BD</a:t>
            </a:r>
            <a:r>
              <a:rPr kumimoji="0" lang="zh-CN" altLang="en-US" b="0"/>
              <a:t>垂直于衍射方向，则</a:t>
            </a:r>
            <a:r>
              <a:rPr kumimoji="0" lang="en-US" altLang="zh-CN" b="0"/>
              <a:t>BD</a:t>
            </a:r>
            <a:r>
              <a:rPr kumimoji="0" lang="zh-CN" altLang="en-US" b="0"/>
              <a:t>面上任一点到</a:t>
            </a:r>
            <a:r>
              <a:rPr kumimoji="0" lang="en-US" altLang="zh-CN" b="0"/>
              <a:t>P</a:t>
            </a:r>
            <a:r>
              <a:rPr kumimoji="0" lang="zh-CN" altLang="en-US" b="0"/>
              <a:t>点的光程相等（透镜的等光程成象性）。</a:t>
            </a:r>
          </a:p>
        </p:txBody>
      </p:sp>
      <p:graphicFrame>
        <p:nvGraphicFramePr>
          <p:cNvPr id="32835" name="Object 67"/>
          <p:cNvGraphicFramePr>
            <a:graphicFrameLocks noChangeAspect="1"/>
          </p:cNvGraphicFramePr>
          <p:nvPr/>
        </p:nvGraphicFramePr>
        <p:xfrm>
          <a:off x="338138" y="4441825"/>
          <a:ext cx="8323262" cy="2159000"/>
        </p:xfrm>
        <a:graphic>
          <a:graphicData uri="http://schemas.openxmlformats.org/presentationml/2006/ole">
            <mc:AlternateContent xmlns:mc="http://schemas.openxmlformats.org/markup-compatibility/2006">
              <mc:Choice xmlns:v="urn:schemas-microsoft-com:vml" Requires="v">
                <p:oleObj spid="_x0000_s32839" name="公式" r:id="rId5" imgW="3898800" imgH="1143000" progId="Equation.3">
                  <p:embed/>
                </p:oleObj>
              </mc:Choice>
              <mc:Fallback>
                <p:oleObj name="公式" r:id="rId5" imgW="3898800" imgH="1143000" progId="Equation.3">
                  <p:embed/>
                  <p:pic>
                    <p:nvPicPr>
                      <p:cNvPr id="0" name="Object 6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8138" y="4441825"/>
                        <a:ext cx="8323262" cy="215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2837" name="Group 69"/>
          <p:cNvGrpSpPr>
            <a:grpSpLocks/>
          </p:cNvGrpSpPr>
          <p:nvPr/>
        </p:nvGrpSpPr>
        <p:grpSpPr bwMode="auto">
          <a:xfrm>
            <a:off x="4125913" y="31750"/>
            <a:ext cx="5030787" cy="3036888"/>
            <a:chOff x="2699" y="20"/>
            <a:chExt cx="3169" cy="1913"/>
          </a:xfrm>
        </p:grpSpPr>
        <p:grpSp>
          <p:nvGrpSpPr>
            <p:cNvPr id="32830" name="Group 62"/>
            <p:cNvGrpSpPr>
              <a:grpSpLocks/>
            </p:cNvGrpSpPr>
            <p:nvPr/>
          </p:nvGrpSpPr>
          <p:grpSpPr bwMode="auto">
            <a:xfrm>
              <a:off x="2699" y="20"/>
              <a:ext cx="3052" cy="1913"/>
              <a:chOff x="1927" y="20"/>
              <a:chExt cx="3824" cy="2268"/>
            </a:xfrm>
          </p:grpSpPr>
          <p:graphicFrame>
            <p:nvGraphicFramePr>
              <p:cNvPr id="32774" name="Object 6"/>
              <p:cNvGraphicFramePr>
                <a:graphicFrameLocks noChangeAspect="1"/>
              </p:cNvGraphicFramePr>
              <p:nvPr/>
            </p:nvGraphicFramePr>
            <p:xfrm>
              <a:off x="3174" y="1147"/>
              <a:ext cx="146" cy="206"/>
            </p:xfrm>
            <a:graphic>
              <a:graphicData uri="http://schemas.openxmlformats.org/presentationml/2006/ole">
                <mc:AlternateContent xmlns:mc="http://schemas.openxmlformats.org/markup-compatibility/2006">
                  <mc:Choice xmlns:v="urn:schemas-microsoft-com:vml" Requires="v">
                    <p:oleObj spid="_x0000_s32840" name="公式" r:id="rId7" imgW="126720" imgH="177480" progId="Equation.3">
                      <p:embed/>
                    </p:oleObj>
                  </mc:Choice>
                  <mc:Fallback>
                    <p:oleObj name="公式" r:id="rId7" imgW="126720" imgH="17748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74" y="1147"/>
                            <a:ext cx="146" cy="2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75" name="Line 7"/>
              <p:cNvSpPr>
                <a:spLocks noChangeShapeType="1"/>
              </p:cNvSpPr>
              <p:nvPr/>
            </p:nvSpPr>
            <p:spPr bwMode="auto">
              <a:xfrm>
                <a:off x="3214" y="379"/>
                <a:ext cx="0" cy="24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76" name="Line 8"/>
              <p:cNvSpPr>
                <a:spLocks noChangeShapeType="1"/>
              </p:cNvSpPr>
              <p:nvPr/>
            </p:nvSpPr>
            <p:spPr bwMode="auto">
              <a:xfrm>
                <a:off x="3214" y="1627"/>
                <a:ext cx="0" cy="24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2777" name="Object 9"/>
              <p:cNvGraphicFramePr>
                <a:graphicFrameLocks noChangeAspect="1"/>
              </p:cNvGraphicFramePr>
              <p:nvPr/>
            </p:nvGraphicFramePr>
            <p:xfrm>
              <a:off x="2948" y="367"/>
              <a:ext cx="230" cy="266"/>
            </p:xfrm>
            <a:graphic>
              <a:graphicData uri="http://schemas.openxmlformats.org/presentationml/2006/ole">
                <mc:AlternateContent xmlns:mc="http://schemas.openxmlformats.org/markup-compatibility/2006">
                  <mc:Choice xmlns:v="urn:schemas-microsoft-com:vml" Requires="v">
                    <p:oleObj spid="_x0000_s32841" name="公式" r:id="rId9" imgW="164880" imgH="190440" progId="Equation.3">
                      <p:embed/>
                    </p:oleObj>
                  </mc:Choice>
                  <mc:Fallback>
                    <p:oleObj name="公式" r:id="rId9" imgW="164880" imgH="19044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48" y="367"/>
                            <a:ext cx="230" cy="2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8" name="Object 10"/>
              <p:cNvGraphicFramePr>
                <a:graphicFrameLocks noChangeAspect="1"/>
              </p:cNvGraphicFramePr>
              <p:nvPr/>
            </p:nvGraphicFramePr>
            <p:xfrm>
              <a:off x="2957" y="1615"/>
              <a:ext cx="212" cy="230"/>
            </p:xfrm>
            <a:graphic>
              <a:graphicData uri="http://schemas.openxmlformats.org/presentationml/2006/ole">
                <mc:AlternateContent xmlns:mc="http://schemas.openxmlformats.org/markup-compatibility/2006">
                  <mc:Choice xmlns:v="urn:schemas-microsoft-com:vml" Requires="v">
                    <p:oleObj spid="_x0000_s32842" name="公式" r:id="rId11" imgW="152280" imgH="164880" progId="Equation.3">
                      <p:embed/>
                    </p:oleObj>
                  </mc:Choice>
                  <mc:Fallback>
                    <p:oleObj name="公式" r:id="rId11" imgW="152280" imgH="164880"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57" y="1615"/>
                            <a:ext cx="212"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80" name="Object 12"/>
              <p:cNvGraphicFramePr>
                <a:graphicFrameLocks noChangeAspect="1"/>
              </p:cNvGraphicFramePr>
              <p:nvPr/>
            </p:nvGraphicFramePr>
            <p:xfrm>
              <a:off x="3334" y="921"/>
              <a:ext cx="178" cy="178"/>
            </p:xfrm>
            <a:graphic>
              <a:graphicData uri="http://schemas.openxmlformats.org/presentationml/2006/ole">
                <mc:AlternateContent xmlns:mc="http://schemas.openxmlformats.org/markup-compatibility/2006">
                  <mc:Choice xmlns:v="urn:schemas-microsoft-com:vml" Requires="v">
                    <p:oleObj spid="_x0000_s32843" name="公式" r:id="rId13" imgW="177480" imgH="177480" progId="Equation.3">
                      <p:embed/>
                    </p:oleObj>
                  </mc:Choice>
                  <mc:Fallback>
                    <p:oleObj name="公式" r:id="rId13" imgW="177480" imgH="177480" progId="Equation.3">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34" y="921"/>
                            <a:ext cx="178" cy="1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81" name="Object 13"/>
              <p:cNvGraphicFramePr>
                <a:graphicFrameLocks noChangeAspect="1"/>
              </p:cNvGraphicFramePr>
              <p:nvPr/>
            </p:nvGraphicFramePr>
            <p:xfrm>
              <a:off x="3217" y="715"/>
              <a:ext cx="204" cy="164"/>
            </p:xfrm>
            <a:graphic>
              <a:graphicData uri="http://schemas.openxmlformats.org/presentationml/2006/ole">
                <mc:AlternateContent xmlns:mc="http://schemas.openxmlformats.org/markup-compatibility/2006">
                  <mc:Choice xmlns:v="urn:schemas-microsoft-com:vml" Requires="v">
                    <p:oleObj spid="_x0000_s32844" name="公式" r:id="rId15" imgW="203040" imgH="164880" progId="Equation.3">
                      <p:embed/>
                    </p:oleObj>
                  </mc:Choice>
                  <mc:Fallback>
                    <p:oleObj name="公式" r:id="rId15" imgW="203040" imgH="164880" progId="Equation.3">
                      <p:embed/>
                      <p:pic>
                        <p:nvPicPr>
                          <p:cNvPr id="0" name="Object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17" y="715"/>
                            <a:ext cx="204" cy="1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82" name="Object 14"/>
              <p:cNvGraphicFramePr>
                <a:graphicFrameLocks noChangeAspect="1"/>
              </p:cNvGraphicFramePr>
              <p:nvPr/>
            </p:nvGraphicFramePr>
            <p:xfrm>
              <a:off x="3402" y="661"/>
              <a:ext cx="156" cy="154"/>
            </p:xfrm>
            <a:graphic>
              <a:graphicData uri="http://schemas.openxmlformats.org/presentationml/2006/ole">
                <mc:AlternateContent xmlns:mc="http://schemas.openxmlformats.org/markup-compatibility/2006">
                  <mc:Choice xmlns:v="urn:schemas-microsoft-com:vml" Requires="v">
                    <p:oleObj spid="_x0000_s32845" name="公式" r:id="rId17" imgW="164880" imgH="164880" progId="Equation.3">
                      <p:embed/>
                    </p:oleObj>
                  </mc:Choice>
                  <mc:Fallback>
                    <p:oleObj name="公式" r:id="rId17" imgW="164880" imgH="164880" progId="Equation.3">
                      <p:embed/>
                      <p:pic>
                        <p:nvPicPr>
                          <p:cNvPr id="0" name="Object 1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402" y="661"/>
                            <a:ext cx="156"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85" name="Line 17"/>
              <p:cNvSpPr>
                <a:spLocks noChangeShapeType="1"/>
              </p:cNvSpPr>
              <p:nvPr/>
            </p:nvSpPr>
            <p:spPr bwMode="auto">
              <a:xfrm>
                <a:off x="2988" y="1405"/>
                <a:ext cx="197" cy="0"/>
              </a:xfrm>
              <a:prstGeom prst="line">
                <a:avLst/>
              </a:prstGeom>
              <a:noFill/>
              <a:ln w="9525">
                <a:solidFill>
                  <a:srgbClr val="FF6600"/>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90" name="Line 22"/>
              <p:cNvSpPr>
                <a:spLocks noChangeShapeType="1"/>
              </p:cNvSpPr>
              <p:nvPr/>
            </p:nvSpPr>
            <p:spPr bwMode="auto">
              <a:xfrm>
                <a:off x="2987" y="883"/>
                <a:ext cx="197" cy="0"/>
              </a:xfrm>
              <a:prstGeom prst="line">
                <a:avLst/>
              </a:prstGeom>
              <a:noFill/>
              <a:ln w="9525">
                <a:solidFill>
                  <a:srgbClr val="FF6600"/>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91" name="Line 23"/>
              <p:cNvSpPr>
                <a:spLocks noChangeShapeType="1"/>
              </p:cNvSpPr>
              <p:nvPr/>
            </p:nvSpPr>
            <p:spPr bwMode="auto">
              <a:xfrm>
                <a:off x="2987" y="1159"/>
                <a:ext cx="197" cy="0"/>
              </a:xfrm>
              <a:prstGeom prst="line">
                <a:avLst/>
              </a:prstGeom>
              <a:noFill/>
              <a:ln w="9525">
                <a:solidFill>
                  <a:srgbClr val="FF6600"/>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92" name="Line 24"/>
              <p:cNvSpPr>
                <a:spLocks noChangeShapeType="1"/>
              </p:cNvSpPr>
              <p:nvPr/>
            </p:nvSpPr>
            <p:spPr bwMode="auto">
              <a:xfrm>
                <a:off x="2981" y="625"/>
                <a:ext cx="197" cy="0"/>
              </a:xfrm>
              <a:prstGeom prst="line">
                <a:avLst/>
              </a:prstGeom>
              <a:noFill/>
              <a:ln w="9525">
                <a:solidFill>
                  <a:srgbClr val="FF6600"/>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2793" name="Object 25"/>
              <p:cNvGraphicFramePr>
                <a:graphicFrameLocks noChangeAspect="1"/>
              </p:cNvGraphicFramePr>
              <p:nvPr/>
            </p:nvGraphicFramePr>
            <p:xfrm>
              <a:off x="2472" y="1117"/>
              <a:ext cx="179" cy="195"/>
            </p:xfrm>
            <a:graphic>
              <a:graphicData uri="http://schemas.openxmlformats.org/presentationml/2006/ole">
                <mc:AlternateContent xmlns:mc="http://schemas.openxmlformats.org/markup-compatibility/2006">
                  <mc:Choice xmlns:v="urn:schemas-microsoft-com:vml" Requires="v">
                    <p:oleObj spid="_x0000_s32846" name="公式" r:id="rId19" imgW="126720" imgH="139680" progId="Equation.3">
                      <p:embed/>
                    </p:oleObj>
                  </mc:Choice>
                  <mc:Fallback>
                    <p:oleObj name="公式" r:id="rId19" imgW="126720" imgH="139680" progId="Equation.3">
                      <p:embed/>
                      <p:pic>
                        <p:nvPicPr>
                          <p:cNvPr id="0" name="Object 2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472" y="1117"/>
                            <a:ext cx="179"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98" name="Object 30"/>
              <p:cNvGraphicFramePr>
                <a:graphicFrameLocks noChangeAspect="1"/>
              </p:cNvGraphicFramePr>
              <p:nvPr/>
            </p:nvGraphicFramePr>
            <p:xfrm>
              <a:off x="5299" y="1988"/>
              <a:ext cx="229" cy="230"/>
            </p:xfrm>
            <a:graphic>
              <a:graphicData uri="http://schemas.openxmlformats.org/presentationml/2006/ole">
                <mc:AlternateContent xmlns:mc="http://schemas.openxmlformats.org/markup-compatibility/2006">
                  <mc:Choice xmlns:v="urn:schemas-microsoft-com:vml" Requires="v">
                    <p:oleObj spid="_x0000_s32847" name="公式" r:id="rId21" imgW="164880" imgH="164880" progId="Equation.3">
                      <p:embed/>
                    </p:oleObj>
                  </mc:Choice>
                  <mc:Fallback>
                    <p:oleObj name="公式" r:id="rId21" imgW="164880" imgH="164880" progId="Equation.3">
                      <p:embed/>
                      <p:pic>
                        <p:nvPicPr>
                          <p:cNvPr id="0" name="Object 3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299" y="1988"/>
                            <a:ext cx="229"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99" name="Line 31"/>
              <p:cNvSpPr>
                <a:spLocks noChangeShapeType="1"/>
              </p:cNvSpPr>
              <p:nvPr/>
            </p:nvSpPr>
            <p:spPr bwMode="auto">
              <a:xfrm>
                <a:off x="3210" y="603"/>
                <a:ext cx="0" cy="1043"/>
              </a:xfrm>
              <a:prstGeom prst="line">
                <a:avLst/>
              </a:prstGeom>
              <a:noFill/>
              <a:ln w="9525">
                <a:solidFill>
                  <a:srgbClr val="0000FF"/>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00" name="Line 32"/>
              <p:cNvSpPr>
                <a:spLocks noChangeShapeType="1"/>
              </p:cNvSpPr>
              <p:nvPr/>
            </p:nvSpPr>
            <p:spPr bwMode="auto">
              <a:xfrm>
                <a:off x="3007" y="1613"/>
                <a:ext cx="197" cy="0"/>
              </a:xfrm>
              <a:prstGeom prst="line">
                <a:avLst/>
              </a:prstGeom>
              <a:noFill/>
              <a:ln w="9525">
                <a:solidFill>
                  <a:srgbClr val="FF6600"/>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01" name="Line 33"/>
              <p:cNvSpPr>
                <a:spLocks noChangeShapeType="1"/>
              </p:cNvSpPr>
              <p:nvPr/>
            </p:nvSpPr>
            <p:spPr bwMode="auto">
              <a:xfrm>
                <a:off x="2789" y="1105"/>
                <a:ext cx="27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03" name="Line 35"/>
              <p:cNvSpPr>
                <a:spLocks noChangeShapeType="1"/>
              </p:cNvSpPr>
              <p:nvPr/>
            </p:nvSpPr>
            <p:spPr bwMode="auto">
              <a:xfrm>
                <a:off x="4284" y="244"/>
                <a:ext cx="0" cy="186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04" name="Line 36"/>
              <p:cNvSpPr>
                <a:spLocks noChangeShapeType="1"/>
              </p:cNvSpPr>
              <p:nvPr/>
            </p:nvSpPr>
            <p:spPr bwMode="auto">
              <a:xfrm>
                <a:off x="5525" y="20"/>
                <a:ext cx="0" cy="22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05" name="Line 37"/>
              <p:cNvSpPr>
                <a:spLocks noChangeShapeType="1"/>
              </p:cNvSpPr>
              <p:nvPr/>
            </p:nvSpPr>
            <p:spPr bwMode="auto">
              <a:xfrm>
                <a:off x="3198" y="875"/>
                <a:ext cx="2313" cy="499"/>
              </a:xfrm>
              <a:prstGeom prst="line">
                <a:avLst/>
              </a:prstGeom>
              <a:noFill/>
              <a:ln w="9525">
                <a:solidFill>
                  <a:srgbClr val="FF66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07" name="Line 39"/>
              <p:cNvSpPr>
                <a:spLocks noChangeShapeType="1"/>
              </p:cNvSpPr>
              <p:nvPr/>
            </p:nvSpPr>
            <p:spPr bwMode="auto">
              <a:xfrm>
                <a:off x="3198" y="603"/>
                <a:ext cx="1088" cy="227"/>
              </a:xfrm>
              <a:prstGeom prst="line">
                <a:avLst/>
              </a:prstGeom>
              <a:noFill/>
              <a:ln w="952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08" name="Line 40"/>
              <p:cNvSpPr>
                <a:spLocks noChangeShapeType="1"/>
              </p:cNvSpPr>
              <p:nvPr/>
            </p:nvSpPr>
            <p:spPr bwMode="auto">
              <a:xfrm>
                <a:off x="4286" y="830"/>
                <a:ext cx="1225" cy="54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09" name="Line 41"/>
              <p:cNvSpPr>
                <a:spLocks noChangeShapeType="1"/>
              </p:cNvSpPr>
              <p:nvPr/>
            </p:nvSpPr>
            <p:spPr bwMode="auto">
              <a:xfrm>
                <a:off x="3210" y="1622"/>
                <a:ext cx="1088" cy="227"/>
              </a:xfrm>
              <a:prstGeom prst="line">
                <a:avLst/>
              </a:prstGeom>
              <a:noFill/>
              <a:ln w="952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10" name="Line 42"/>
              <p:cNvSpPr>
                <a:spLocks noChangeShapeType="1"/>
              </p:cNvSpPr>
              <p:nvPr/>
            </p:nvSpPr>
            <p:spPr bwMode="auto">
              <a:xfrm flipV="1">
                <a:off x="4286" y="1374"/>
                <a:ext cx="1225" cy="45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11" name="Line 43"/>
              <p:cNvSpPr>
                <a:spLocks noChangeShapeType="1"/>
              </p:cNvSpPr>
              <p:nvPr/>
            </p:nvSpPr>
            <p:spPr bwMode="auto">
              <a:xfrm>
                <a:off x="3198" y="603"/>
                <a:ext cx="907" cy="0"/>
              </a:xfrm>
              <a:prstGeom prst="line">
                <a:avLst/>
              </a:prstGeom>
              <a:noFill/>
              <a:ln w="9525">
                <a:solidFill>
                  <a:srgbClr val="0000FF"/>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2812" name="Object 44"/>
              <p:cNvGraphicFramePr>
                <a:graphicFrameLocks noChangeAspect="1"/>
              </p:cNvGraphicFramePr>
              <p:nvPr/>
            </p:nvGraphicFramePr>
            <p:xfrm>
              <a:off x="3833" y="582"/>
              <a:ext cx="128" cy="181"/>
            </p:xfrm>
            <a:graphic>
              <a:graphicData uri="http://schemas.openxmlformats.org/presentationml/2006/ole">
                <mc:AlternateContent xmlns:mc="http://schemas.openxmlformats.org/markup-compatibility/2006">
                  <mc:Choice xmlns:v="urn:schemas-microsoft-com:vml" Requires="v">
                    <p:oleObj spid="_x0000_s32848" name="公式" r:id="rId23" imgW="126720" imgH="177480" progId="Equation.3">
                      <p:embed/>
                    </p:oleObj>
                  </mc:Choice>
                  <mc:Fallback>
                    <p:oleObj name="公式" r:id="rId23" imgW="126720" imgH="177480" progId="Equation.3">
                      <p:embed/>
                      <p:pic>
                        <p:nvPicPr>
                          <p:cNvPr id="0" name="Object 4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33" y="582"/>
                            <a:ext cx="128" cy="1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813" name="Line 45"/>
              <p:cNvSpPr>
                <a:spLocks noChangeShapeType="1"/>
              </p:cNvSpPr>
              <p:nvPr/>
            </p:nvSpPr>
            <p:spPr bwMode="auto">
              <a:xfrm flipV="1">
                <a:off x="3222" y="603"/>
                <a:ext cx="226" cy="1043"/>
              </a:xfrm>
              <a:prstGeom prst="line">
                <a:avLst/>
              </a:prstGeom>
              <a:noFill/>
              <a:ln w="9525">
                <a:solidFill>
                  <a:srgbClr val="0000F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2814" name="Object 46"/>
              <p:cNvGraphicFramePr>
                <a:graphicFrameLocks noChangeAspect="1"/>
              </p:cNvGraphicFramePr>
              <p:nvPr/>
            </p:nvGraphicFramePr>
            <p:xfrm>
              <a:off x="2109" y="715"/>
              <a:ext cx="272" cy="230"/>
            </p:xfrm>
            <a:graphic>
              <a:graphicData uri="http://schemas.openxmlformats.org/presentationml/2006/ole">
                <mc:AlternateContent xmlns:mc="http://schemas.openxmlformats.org/markup-compatibility/2006">
                  <mc:Choice xmlns:v="urn:schemas-microsoft-com:vml" Requires="v">
                    <p:oleObj spid="_x0000_s32849" name="公式" r:id="rId24" imgW="190440" imgH="177480" progId="Equation.3">
                      <p:embed/>
                    </p:oleObj>
                  </mc:Choice>
                  <mc:Fallback>
                    <p:oleObj name="公式" r:id="rId24" imgW="190440" imgH="177480" progId="Equation.3">
                      <p:embed/>
                      <p:pic>
                        <p:nvPicPr>
                          <p:cNvPr id="0" name="Object 46"/>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109" y="715"/>
                            <a:ext cx="272"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815" name="Line 47"/>
              <p:cNvSpPr>
                <a:spLocks noChangeShapeType="1"/>
              </p:cNvSpPr>
              <p:nvPr/>
            </p:nvSpPr>
            <p:spPr bwMode="auto">
              <a:xfrm>
                <a:off x="2390" y="887"/>
                <a:ext cx="499" cy="0"/>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17" name="Line 49"/>
              <p:cNvSpPr>
                <a:spLocks noChangeShapeType="1"/>
              </p:cNvSpPr>
              <p:nvPr/>
            </p:nvSpPr>
            <p:spPr bwMode="auto">
              <a:xfrm>
                <a:off x="2381" y="830"/>
                <a:ext cx="499" cy="0"/>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19" name="Line 51"/>
              <p:cNvSpPr>
                <a:spLocks noChangeShapeType="1"/>
              </p:cNvSpPr>
              <p:nvPr/>
            </p:nvSpPr>
            <p:spPr bwMode="auto">
              <a:xfrm>
                <a:off x="2018" y="1622"/>
                <a:ext cx="862" cy="0"/>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20" name="Line 52"/>
              <p:cNvSpPr>
                <a:spLocks noChangeShapeType="1"/>
              </p:cNvSpPr>
              <p:nvPr/>
            </p:nvSpPr>
            <p:spPr bwMode="auto">
              <a:xfrm>
                <a:off x="2028" y="603"/>
                <a:ext cx="862" cy="0"/>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21" name="Line 53"/>
              <p:cNvSpPr>
                <a:spLocks noChangeShapeType="1"/>
              </p:cNvSpPr>
              <p:nvPr/>
            </p:nvSpPr>
            <p:spPr bwMode="auto">
              <a:xfrm>
                <a:off x="2562" y="1374"/>
                <a:ext cx="0" cy="22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22" name="Line 54"/>
              <p:cNvSpPr>
                <a:spLocks noChangeShapeType="1"/>
              </p:cNvSpPr>
              <p:nvPr/>
            </p:nvSpPr>
            <p:spPr bwMode="auto">
              <a:xfrm flipV="1">
                <a:off x="2562" y="875"/>
                <a:ext cx="0" cy="22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23" name="Line 55"/>
              <p:cNvSpPr>
                <a:spLocks noChangeShapeType="1"/>
              </p:cNvSpPr>
              <p:nvPr/>
            </p:nvSpPr>
            <p:spPr bwMode="auto">
              <a:xfrm>
                <a:off x="2426" y="694"/>
                <a:ext cx="0" cy="1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2824" name="Object 56"/>
              <p:cNvGraphicFramePr>
                <a:graphicFrameLocks noChangeAspect="1"/>
              </p:cNvGraphicFramePr>
              <p:nvPr/>
            </p:nvGraphicFramePr>
            <p:xfrm>
              <a:off x="1927" y="966"/>
              <a:ext cx="202" cy="283"/>
            </p:xfrm>
            <a:graphic>
              <a:graphicData uri="http://schemas.openxmlformats.org/presentationml/2006/ole">
                <mc:AlternateContent xmlns:mc="http://schemas.openxmlformats.org/markup-compatibility/2006">
                  <mc:Choice xmlns:v="urn:schemas-microsoft-com:vml" Requires="v">
                    <p:oleObj spid="_x0000_s32850" name="公式" r:id="rId26" imgW="126720" imgH="177480" progId="Equation.3">
                      <p:embed/>
                    </p:oleObj>
                  </mc:Choice>
                  <mc:Fallback>
                    <p:oleObj name="公式" r:id="rId26" imgW="126720" imgH="177480" progId="Equation.3">
                      <p:embed/>
                      <p:pic>
                        <p:nvPicPr>
                          <p:cNvPr id="0" name="Object 56"/>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927" y="966"/>
                            <a:ext cx="202"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825" name="Line 57"/>
              <p:cNvSpPr>
                <a:spLocks noChangeShapeType="1"/>
              </p:cNvSpPr>
              <p:nvPr/>
            </p:nvSpPr>
            <p:spPr bwMode="auto">
              <a:xfrm>
                <a:off x="2042" y="1229"/>
                <a:ext cx="0" cy="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26" name="Line 58"/>
              <p:cNvSpPr>
                <a:spLocks noChangeShapeType="1"/>
              </p:cNvSpPr>
              <p:nvPr/>
            </p:nvSpPr>
            <p:spPr bwMode="auto">
              <a:xfrm flipV="1">
                <a:off x="2054" y="603"/>
                <a:ext cx="0" cy="31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2827" name="Object 59"/>
              <p:cNvGraphicFramePr>
                <a:graphicFrameLocks noChangeAspect="1"/>
              </p:cNvGraphicFramePr>
              <p:nvPr/>
            </p:nvGraphicFramePr>
            <p:xfrm>
              <a:off x="4377" y="286"/>
              <a:ext cx="205" cy="249"/>
            </p:xfrm>
            <a:graphic>
              <a:graphicData uri="http://schemas.openxmlformats.org/presentationml/2006/ole">
                <mc:AlternateContent xmlns:mc="http://schemas.openxmlformats.org/markup-compatibility/2006">
                  <mc:Choice xmlns:v="urn:schemas-microsoft-com:vml" Requires="v">
                    <p:oleObj spid="_x0000_s32851" name="公式" r:id="rId28" imgW="177480" imgH="215640" progId="Equation.3">
                      <p:embed/>
                    </p:oleObj>
                  </mc:Choice>
                  <mc:Fallback>
                    <p:oleObj name="公式" r:id="rId28" imgW="177480" imgH="215640" progId="Equation.3">
                      <p:embed/>
                      <p:pic>
                        <p:nvPicPr>
                          <p:cNvPr id="0" name="Object 59"/>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377" y="286"/>
                            <a:ext cx="205"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828" name="Object 60"/>
              <p:cNvGraphicFramePr>
                <a:graphicFrameLocks noChangeAspect="1"/>
              </p:cNvGraphicFramePr>
              <p:nvPr/>
            </p:nvGraphicFramePr>
            <p:xfrm>
              <a:off x="5540" y="1284"/>
              <a:ext cx="211" cy="230"/>
            </p:xfrm>
            <a:graphic>
              <a:graphicData uri="http://schemas.openxmlformats.org/presentationml/2006/ole">
                <mc:AlternateContent xmlns:mc="http://schemas.openxmlformats.org/markup-compatibility/2006">
                  <mc:Choice xmlns:v="urn:schemas-microsoft-com:vml" Requires="v">
                    <p:oleObj spid="_x0000_s32852" name="公式" r:id="rId30" imgW="152280" imgH="164880" progId="Equation.3">
                      <p:embed/>
                    </p:oleObj>
                  </mc:Choice>
                  <mc:Fallback>
                    <p:oleObj name="公式" r:id="rId30" imgW="152280" imgH="164880" progId="Equation.3">
                      <p:embed/>
                      <p:pic>
                        <p:nvPicPr>
                          <p:cNvPr id="0" name="Object 60"/>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5540" y="1284"/>
                            <a:ext cx="211"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2836" name="Text Box 68"/>
            <p:cNvSpPr txBox="1">
              <a:spLocks noChangeArrowheads="1"/>
            </p:cNvSpPr>
            <p:nvPr/>
          </p:nvSpPr>
          <p:spPr bwMode="auto">
            <a:xfrm>
              <a:off x="5459" y="811"/>
              <a:ext cx="40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en-US" altLang="zh-CN" b="0"/>
                <a:t>P</a:t>
              </a:r>
              <a:r>
                <a:rPr kumimoji="0" lang="en-US" altLang="zh-CN" b="0" baseline="-25000"/>
                <a:t>0</a:t>
              </a:r>
              <a:endParaRPr kumimoji="0" lang="en-US" altLang="zh-CN" b="0"/>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CCECFF"/>
        </a:solidFill>
        <a:effectLst/>
      </p:bgPr>
    </p:bg>
    <p:spTree>
      <p:nvGrpSpPr>
        <p:cNvPr id="1" name=""/>
        <p:cNvGrpSpPr/>
        <p:nvPr/>
      </p:nvGrpSpPr>
      <p:grpSpPr>
        <a:xfrm>
          <a:off x="0" y="0"/>
          <a:ext cx="0" cy="0"/>
          <a:chOff x="0" y="0"/>
          <a:chExt cx="0" cy="0"/>
        </a:xfrm>
      </p:grpSpPr>
      <p:graphicFrame>
        <p:nvGraphicFramePr>
          <p:cNvPr id="33796" name="Object 4"/>
          <p:cNvGraphicFramePr>
            <a:graphicFrameLocks noChangeAspect="1"/>
          </p:cNvGraphicFramePr>
          <p:nvPr/>
        </p:nvGraphicFramePr>
        <p:xfrm>
          <a:off x="149225" y="269875"/>
          <a:ext cx="8689975" cy="2628900"/>
        </p:xfrm>
        <a:graphic>
          <a:graphicData uri="http://schemas.openxmlformats.org/presentationml/2006/ole">
            <mc:AlternateContent xmlns:mc="http://schemas.openxmlformats.org/markup-compatibility/2006">
              <mc:Choice xmlns:v="urn:schemas-microsoft-com:vml" Requires="v">
                <p:oleObj spid="_x0000_s33843" name="公式" r:id="rId3" imgW="5003640" imgH="1473120" progId="Equation.3">
                  <p:embed/>
                </p:oleObj>
              </mc:Choice>
              <mc:Fallback>
                <p:oleObj name="公式" r:id="rId3" imgW="5003640" imgH="147312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225" y="269875"/>
                        <a:ext cx="8689975" cy="2628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797" name="Text Box 5"/>
          <p:cNvSpPr txBox="1">
            <a:spLocks noChangeArrowheads="1"/>
          </p:cNvSpPr>
          <p:nvPr/>
        </p:nvSpPr>
        <p:spPr bwMode="auto">
          <a:xfrm>
            <a:off x="539750" y="3357563"/>
            <a:ext cx="3527425"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zh-CN" altLang="en-US" sz="2000" b="0"/>
              <a:t>由于障碍物为狭缝，所有具有相同衍射角的点构成一条平行于狭缝的直线，形成同一级条纹，所以，在光屏上</a:t>
            </a:r>
            <a:r>
              <a:rPr kumimoji="0" lang="en-US" altLang="zh-CN" sz="2000" b="0"/>
              <a:t>P</a:t>
            </a:r>
            <a:r>
              <a:rPr kumimoji="0" lang="zh-CN" altLang="en-US" sz="2000" b="0"/>
              <a:t>点实为一条平行于狭缝的直线状条纹。对所有的衍射方向，在光屏上就形成了一组</a:t>
            </a:r>
            <a:r>
              <a:rPr kumimoji="0" lang="zh-CN" altLang="en-US" sz="2000" b="0">
                <a:solidFill>
                  <a:srgbClr val="0000FF"/>
                </a:solidFill>
              </a:rPr>
              <a:t>平行于狭缝的、明暗相间的直线状条纹</a:t>
            </a:r>
            <a:r>
              <a:rPr kumimoji="0" lang="zh-CN" altLang="en-US" sz="2000" b="0"/>
              <a:t>，其光强由上式决定。</a:t>
            </a:r>
          </a:p>
        </p:txBody>
      </p:sp>
      <p:grpSp>
        <p:nvGrpSpPr>
          <p:cNvPr id="33842" name="Group 50"/>
          <p:cNvGrpSpPr>
            <a:grpSpLocks/>
          </p:cNvGrpSpPr>
          <p:nvPr/>
        </p:nvGrpSpPr>
        <p:grpSpPr bwMode="auto">
          <a:xfrm>
            <a:off x="4067175" y="2913063"/>
            <a:ext cx="5038725" cy="3036887"/>
            <a:chOff x="2730" y="1789"/>
            <a:chExt cx="3174" cy="1913"/>
          </a:xfrm>
        </p:grpSpPr>
        <p:grpSp>
          <p:nvGrpSpPr>
            <p:cNvPr id="33799" name="Group 7"/>
            <p:cNvGrpSpPr>
              <a:grpSpLocks/>
            </p:cNvGrpSpPr>
            <p:nvPr/>
          </p:nvGrpSpPr>
          <p:grpSpPr bwMode="auto">
            <a:xfrm>
              <a:off x="2730" y="1789"/>
              <a:ext cx="3052" cy="1913"/>
              <a:chOff x="1927" y="20"/>
              <a:chExt cx="3824" cy="2268"/>
            </a:xfrm>
          </p:grpSpPr>
          <p:graphicFrame>
            <p:nvGraphicFramePr>
              <p:cNvPr id="33800" name="Object 8"/>
              <p:cNvGraphicFramePr>
                <a:graphicFrameLocks noChangeAspect="1"/>
              </p:cNvGraphicFramePr>
              <p:nvPr/>
            </p:nvGraphicFramePr>
            <p:xfrm>
              <a:off x="3174" y="1147"/>
              <a:ext cx="146" cy="206"/>
            </p:xfrm>
            <a:graphic>
              <a:graphicData uri="http://schemas.openxmlformats.org/presentationml/2006/ole">
                <mc:AlternateContent xmlns:mc="http://schemas.openxmlformats.org/markup-compatibility/2006">
                  <mc:Choice xmlns:v="urn:schemas-microsoft-com:vml" Requires="v">
                    <p:oleObj spid="_x0000_s33844" name="公式" r:id="rId5" imgW="126720" imgH="177480" progId="Equation.3">
                      <p:embed/>
                    </p:oleObj>
                  </mc:Choice>
                  <mc:Fallback>
                    <p:oleObj name="公式" r:id="rId5" imgW="126720" imgH="17748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74" y="1147"/>
                            <a:ext cx="146" cy="2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01" name="Line 9"/>
              <p:cNvSpPr>
                <a:spLocks noChangeShapeType="1"/>
              </p:cNvSpPr>
              <p:nvPr/>
            </p:nvSpPr>
            <p:spPr bwMode="auto">
              <a:xfrm>
                <a:off x="3214" y="379"/>
                <a:ext cx="0" cy="24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02" name="Line 10"/>
              <p:cNvSpPr>
                <a:spLocks noChangeShapeType="1"/>
              </p:cNvSpPr>
              <p:nvPr/>
            </p:nvSpPr>
            <p:spPr bwMode="auto">
              <a:xfrm>
                <a:off x="3214" y="1627"/>
                <a:ext cx="0" cy="24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3803" name="Object 11"/>
              <p:cNvGraphicFramePr>
                <a:graphicFrameLocks noChangeAspect="1"/>
              </p:cNvGraphicFramePr>
              <p:nvPr/>
            </p:nvGraphicFramePr>
            <p:xfrm>
              <a:off x="2948" y="367"/>
              <a:ext cx="230" cy="266"/>
            </p:xfrm>
            <a:graphic>
              <a:graphicData uri="http://schemas.openxmlformats.org/presentationml/2006/ole">
                <mc:AlternateContent xmlns:mc="http://schemas.openxmlformats.org/markup-compatibility/2006">
                  <mc:Choice xmlns:v="urn:schemas-microsoft-com:vml" Requires="v">
                    <p:oleObj spid="_x0000_s33845" name="公式" r:id="rId7" imgW="164880" imgH="190440" progId="Equation.3">
                      <p:embed/>
                    </p:oleObj>
                  </mc:Choice>
                  <mc:Fallback>
                    <p:oleObj name="公式" r:id="rId7" imgW="164880" imgH="19044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48" y="367"/>
                            <a:ext cx="230" cy="2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04" name="Object 12"/>
              <p:cNvGraphicFramePr>
                <a:graphicFrameLocks noChangeAspect="1"/>
              </p:cNvGraphicFramePr>
              <p:nvPr/>
            </p:nvGraphicFramePr>
            <p:xfrm>
              <a:off x="2957" y="1615"/>
              <a:ext cx="212" cy="230"/>
            </p:xfrm>
            <a:graphic>
              <a:graphicData uri="http://schemas.openxmlformats.org/presentationml/2006/ole">
                <mc:AlternateContent xmlns:mc="http://schemas.openxmlformats.org/markup-compatibility/2006">
                  <mc:Choice xmlns:v="urn:schemas-microsoft-com:vml" Requires="v">
                    <p:oleObj spid="_x0000_s33846" name="公式" r:id="rId9" imgW="152280" imgH="164880" progId="Equation.3">
                      <p:embed/>
                    </p:oleObj>
                  </mc:Choice>
                  <mc:Fallback>
                    <p:oleObj name="公式" r:id="rId9" imgW="152280" imgH="164880"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57" y="1615"/>
                            <a:ext cx="212"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05" name="Object 13"/>
              <p:cNvGraphicFramePr>
                <a:graphicFrameLocks noChangeAspect="1"/>
              </p:cNvGraphicFramePr>
              <p:nvPr/>
            </p:nvGraphicFramePr>
            <p:xfrm>
              <a:off x="3334" y="921"/>
              <a:ext cx="178" cy="178"/>
            </p:xfrm>
            <a:graphic>
              <a:graphicData uri="http://schemas.openxmlformats.org/presentationml/2006/ole">
                <mc:AlternateContent xmlns:mc="http://schemas.openxmlformats.org/markup-compatibility/2006">
                  <mc:Choice xmlns:v="urn:schemas-microsoft-com:vml" Requires="v">
                    <p:oleObj spid="_x0000_s33847" name="公式" r:id="rId11" imgW="177480" imgH="177480" progId="Equation.3">
                      <p:embed/>
                    </p:oleObj>
                  </mc:Choice>
                  <mc:Fallback>
                    <p:oleObj name="公式" r:id="rId11" imgW="177480" imgH="177480"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34" y="921"/>
                            <a:ext cx="178" cy="1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06" name="Object 14"/>
              <p:cNvGraphicFramePr>
                <a:graphicFrameLocks noChangeAspect="1"/>
              </p:cNvGraphicFramePr>
              <p:nvPr/>
            </p:nvGraphicFramePr>
            <p:xfrm>
              <a:off x="3217" y="715"/>
              <a:ext cx="204" cy="164"/>
            </p:xfrm>
            <a:graphic>
              <a:graphicData uri="http://schemas.openxmlformats.org/presentationml/2006/ole">
                <mc:AlternateContent xmlns:mc="http://schemas.openxmlformats.org/markup-compatibility/2006">
                  <mc:Choice xmlns:v="urn:schemas-microsoft-com:vml" Requires="v">
                    <p:oleObj spid="_x0000_s33848" name="公式" r:id="rId13" imgW="203040" imgH="164880" progId="Equation.3">
                      <p:embed/>
                    </p:oleObj>
                  </mc:Choice>
                  <mc:Fallback>
                    <p:oleObj name="公式" r:id="rId13" imgW="203040" imgH="164880" progId="Equation.3">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17" y="715"/>
                            <a:ext cx="204" cy="1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07" name="Object 15"/>
              <p:cNvGraphicFramePr>
                <a:graphicFrameLocks noChangeAspect="1"/>
              </p:cNvGraphicFramePr>
              <p:nvPr/>
            </p:nvGraphicFramePr>
            <p:xfrm>
              <a:off x="3402" y="661"/>
              <a:ext cx="156" cy="154"/>
            </p:xfrm>
            <a:graphic>
              <a:graphicData uri="http://schemas.openxmlformats.org/presentationml/2006/ole">
                <mc:AlternateContent xmlns:mc="http://schemas.openxmlformats.org/markup-compatibility/2006">
                  <mc:Choice xmlns:v="urn:schemas-microsoft-com:vml" Requires="v">
                    <p:oleObj spid="_x0000_s33849" name="公式" r:id="rId15" imgW="164880" imgH="164880" progId="Equation.3">
                      <p:embed/>
                    </p:oleObj>
                  </mc:Choice>
                  <mc:Fallback>
                    <p:oleObj name="公式" r:id="rId15" imgW="164880" imgH="164880" progId="Equation.3">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02" y="661"/>
                            <a:ext cx="156"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08" name="Line 16"/>
              <p:cNvSpPr>
                <a:spLocks noChangeShapeType="1"/>
              </p:cNvSpPr>
              <p:nvPr/>
            </p:nvSpPr>
            <p:spPr bwMode="auto">
              <a:xfrm>
                <a:off x="2988" y="1405"/>
                <a:ext cx="197" cy="0"/>
              </a:xfrm>
              <a:prstGeom prst="line">
                <a:avLst/>
              </a:prstGeom>
              <a:noFill/>
              <a:ln w="9525">
                <a:solidFill>
                  <a:srgbClr val="FF6600"/>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09" name="Line 17"/>
              <p:cNvSpPr>
                <a:spLocks noChangeShapeType="1"/>
              </p:cNvSpPr>
              <p:nvPr/>
            </p:nvSpPr>
            <p:spPr bwMode="auto">
              <a:xfrm>
                <a:off x="2987" y="883"/>
                <a:ext cx="197" cy="0"/>
              </a:xfrm>
              <a:prstGeom prst="line">
                <a:avLst/>
              </a:prstGeom>
              <a:noFill/>
              <a:ln w="9525">
                <a:solidFill>
                  <a:srgbClr val="FF6600"/>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10" name="Line 18"/>
              <p:cNvSpPr>
                <a:spLocks noChangeShapeType="1"/>
              </p:cNvSpPr>
              <p:nvPr/>
            </p:nvSpPr>
            <p:spPr bwMode="auto">
              <a:xfrm>
                <a:off x="2987" y="1159"/>
                <a:ext cx="197" cy="0"/>
              </a:xfrm>
              <a:prstGeom prst="line">
                <a:avLst/>
              </a:prstGeom>
              <a:noFill/>
              <a:ln w="9525">
                <a:solidFill>
                  <a:srgbClr val="FF6600"/>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11" name="Line 19"/>
              <p:cNvSpPr>
                <a:spLocks noChangeShapeType="1"/>
              </p:cNvSpPr>
              <p:nvPr/>
            </p:nvSpPr>
            <p:spPr bwMode="auto">
              <a:xfrm>
                <a:off x="2981" y="625"/>
                <a:ext cx="197" cy="0"/>
              </a:xfrm>
              <a:prstGeom prst="line">
                <a:avLst/>
              </a:prstGeom>
              <a:noFill/>
              <a:ln w="9525">
                <a:solidFill>
                  <a:srgbClr val="FF6600"/>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3812" name="Object 20"/>
              <p:cNvGraphicFramePr>
                <a:graphicFrameLocks noChangeAspect="1"/>
              </p:cNvGraphicFramePr>
              <p:nvPr/>
            </p:nvGraphicFramePr>
            <p:xfrm>
              <a:off x="2472" y="1117"/>
              <a:ext cx="179" cy="195"/>
            </p:xfrm>
            <a:graphic>
              <a:graphicData uri="http://schemas.openxmlformats.org/presentationml/2006/ole">
                <mc:AlternateContent xmlns:mc="http://schemas.openxmlformats.org/markup-compatibility/2006">
                  <mc:Choice xmlns:v="urn:schemas-microsoft-com:vml" Requires="v">
                    <p:oleObj spid="_x0000_s33850" name="公式" r:id="rId17" imgW="126720" imgH="139680" progId="Equation.3">
                      <p:embed/>
                    </p:oleObj>
                  </mc:Choice>
                  <mc:Fallback>
                    <p:oleObj name="公式" r:id="rId17" imgW="126720" imgH="139680" progId="Equation.3">
                      <p:embed/>
                      <p:pic>
                        <p:nvPicPr>
                          <p:cNvPr id="0" name="Object 2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72" y="1117"/>
                            <a:ext cx="179"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13" name="Object 21"/>
              <p:cNvGraphicFramePr>
                <a:graphicFrameLocks noChangeAspect="1"/>
              </p:cNvGraphicFramePr>
              <p:nvPr/>
            </p:nvGraphicFramePr>
            <p:xfrm>
              <a:off x="5299" y="1988"/>
              <a:ext cx="229" cy="230"/>
            </p:xfrm>
            <a:graphic>
              <a:graphicData uri="http://schemas.openxmlformats.org/presentationml/2006/ole">
                <mc:AlternateContent xmlns:mc="http://schemas.openxmlformats.org/markup-compatibility/2006">
                  <mc:Choice xmlns:v="urn:schemas-microsoft-com:vml" Requires="v">
                    <p:oleObj spid="_x0000_s33851" name="公式" r:id="rId19" imgW="164880" imgH="164880" progId="Equation.3">
                      <p:embed/>
                    </p:oleObj>
                  </mc:Choice>
                  <mc:Fallback>
                    <p:oleObj name="公式" r:id="rId19" imgW="164880" imgH="164880" progId="Equation.3">
                      <p:embed/>
                      <p:pic>
                        <p:nvPicPr>
                          <p:cNvPr id="0" name="Object 2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299" y="1988"/>
                            <a:ext cx="229"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14" name="Line 22"/>
              <p:cNvSpPr>
                <a:spLocks noChangeShapeType="1"/>
              </p:cNvSpPr>
              <p:nvPr/>
            </p:nvSpPr>
            <p:spPr bwMode="auto">
              <a:xfrm>
                <a:off x="3210" y="603"/>
                <a:ext cx="0" cy="1043"/>
              </a:xfrm>
              <a:prstGeom prst="line">
                <a:avLst/>
              </a:prstGeom>
              <a:noFill/>
              <a:ln w="9525">
                <a:solidFill>
                  <a:srgbClr val="0000FF"/>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15" name="Line 23"/>
              <p:cNvSpPr>
                <a:spLocks noChangeShapeType="1"/>
              </p:cNvSpPr>
              <p:nvPr/>
            </p:nvSpPr>
            <p:spPr bwMode="auto">
              <a:xfrm>
                <a:off x="3007" y="1613"/>
                <a:ext cx="197" cy="0"/>
              </a:xfrm>
              <a:prstGeom prst="line">
                <a:avLst/>
              </a:prstGeom>
              <a:noFill/>
              <a:ln w="9525">
                <a:solidFill>
                  <a:srgbClr val="FF6600"/>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16" name="Line 24"/>
              <p:cNvSpPr>
                <a:spLocks noChangeShapeType="1"/>
              </p:cNvSpPr>
              <p:nvPr/>
            </p:nvSpPr>
            <p:spPr bwMode="auto">
              <a:xfrm>
                <a:off x="2789" y="1105"/>
                <a:ext cx="27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17" name="Line 25"/>
              <p:cNvSpPr>
                <a:spLocks noChangeShapeType="1"/>
              </p:cNvSpPr>
              <p:nvPr/>
            </p:nvSpPr>
            <p:spPr bwMode="auto">
              <a:xfrm>
                <a:off x="4284" y="244"/>
                <a:ext cx="0" cy="186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18" name="Line 26"/>
              <p:cNvSpPr>
                <a:spLocks noChangeShapeType="1"/>
              </p:cNvSpPr>
              <p:nvPr/>
            </p:nvSpPr>
            <p:spPr bwMode="auto">
              <a:xfrm>
                <a:off x="5525" y="20"/>
                <a:ext cx="0" cy="22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19" name="Line 27"/>
              <p:cNvSpPr>
                <a:spLocks noChangeShapeType="1"/>
              </p:cNvSpPr>
              <p:nvPr/>
            </p:nvSpPr>
            <p:spPr bwMode="auto">
              <a:xfrm>
                <a:off x="3198" y="875"/>
                <a:ext cx="2313" cy="499"/>
              </a:xfrm>
              <a:prstGeom prst="line">
                <a:avLst/>
              </a:prstGeom>
              <a:noFill/>
              <a:ln w="9525">
                <a:solidFill>
                  <a:srgbClr val="FF66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20" name="Line 28"/>
              <p:cNvSpPr>
                <a:spLocks noChangeShapeType="1"/>
              </p:cNvSpPr>
              <p:nvPr/>
            </p:nvSpPr>
            <p:spPr bwMode="auto">
              <a:xfrm>
                <a:off x="3198" y="603"/>
                <a:ext cx="1088" cy="227"/>
              </a:xfrm>
              <a:prstGeom prst="line">
                <a:avLst/>
              </a:prstGeom>
              <a:noFill/>
              <a:ln w="952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21" name="Line 29"/>
              <p:cNvSpPr>
                <a:spLocks noChangeShapeType="1"/>
              </p:cNvSpPr>
              <p:nvPr/>
            </p:nvSpPr>
            <p:spPr bwMode="auto">
              <a:xfrm>
                <a:off x="4286" y="830"/>
                <a:ext cx="1225" cy="54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22" name="Line 30"/>
              <p:cNvSpPr>
                <a:spLocks noChangeShapeType="1"/>
              </p:cNvSpPr>
              <p:nvPr/>
            </p:nvSpPr>
            <p:spPr bwMode="auto">
              <a:xfrm>
                <a:off x="3210" y="1622"/>
                <a:ext cx="1088" cy="227"/>
              </a:xfrm>
              <a:prstGeom prst="line">
                <a:avLst/>
              </a:prstGeom>
              <a:noFill/>
              <a:ln w="952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23" name="Line 31"/>
              <p:cNvSpPr>
                <a:spLocks noChangeShapeType="1"/>
              </p:cNvSpPr>
              <p:nvPr/>
            </p:nvSpPr>
            <p:spPr bwMode="auto">
              <a:xfrm flipV="1">
                <a:off x="4286" y="1374"/>
                <a:ext cx="1225" cy="45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24" name="Line 32"/>
              <p:cNvSpPr>
                <a:spLocks noChangeShapeType="1"/>
              </p:cNvSpPr>
              <p:nvPr/>
            </p:nvSpPr>
            <p:spPr bwMode="auto">
              <a:xfrm>
                <a:off x="3198" y="603"/>
                <a:ext cx="907" cy="0"/>
              </a:xfrm>
              <a:prstGeom prst="line">
                <a:avLst/>
              </a:prstGeom>
              <a:noFill/>
              <a:ln w="9525">
                <a:solidFill>
                  <a:srgbClr val="0000FF"/>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3825" name="Object 33"/>
              <p:cNvGraphicFramePr>
                <a:graphicFrameLocks noChangeAspect="1"/>
              </p:cNvGraphicFramePr>
              <p:nvPr/>
            </p:nvGraphicFramePr>
            <p:xfrm>
              <a:off x="3833" y="582"/>
              <a:ext cx="128" cy="181"/>
            </p:xfrm>
            <a:graphic>
              <a:graphicData uri="http://schemas.openxmlformats.org/presentationml/2006/ole">
                <mc:AlternateContent xmlns:mc="http://schemas.openxmlformats.org/markup-compatibility/2006">
                  <mc:Choice xmlns:v="urn:schemas-microsoft-com:vml" Requires="v">
                    <p:oleObj spid="_x0000_s33852" name="公式" r:id="rId21" imgW="126720" imgH="177480" progId="Equation.3">
                      <p:embed/>
                    </p:oleObj>
                  </mc:Choice>
                  <mc:Fallback>
                    <p:oleObj name="公式" r:id="rId21" imgW="126720" imgH="177480" progId="Equation.3">
                      <p:embed/>
                      <p:pic>
                        <p:nvPicPr>
                          <p:cNvPr id="0" name="Object 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33" y="582"/>
                            <a:ext cx="128" cy="1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26" name="Line 34"/>
              <p:cNvSpPr>
                <a:spLocks noChangeShapeType="1"/>
              </p:cNvSpPr>
              <p:nvPr/>
            </p:nvSpPr>
            <p:spPr bwMode="auto">
              <a:xfrm flipV="1">
                <a:off x="3222" y="603"/>
                <a:ext cx="226" cy="1043"/>
              </a:xfrm>
              <a:prstGeom prst="line">
                <a:avLst/>
              </a:prstGeom>
              <a:noFill/>
              <a:ln w="9525">
                <a:solidFill>
                  <a:srgbClr val="0000F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3827" name="Object 35"/>
              <p:cNvGraphicFramePr>
                <a:graphicFrameLocks noChangeAspect="1"/>
              </p:cNvGraphicFramePr>
              <p:nvPr/>
            </p:nvGraphicFramePr>
            <p:xfrm>
              <a:off x="2109" y="715"/>
              <a:ext cx="272" cy="230"/>
            </p:xfrm>
            <a:graphic>
              <a:graphicData uri="http://schemas.openxmlformats.org/presentationml/2006/ole">
                <mc:AlternateContent xmlns:mc="http://schemas.openxmlformats.org/markup-compatibility/2006">
                  <mc:Choice xmlns:v="urn:schemas-microsoft-com:vml" Requires="v">
                    <p:oleObj spid="_x0000_s33853" name="公式" r:id="rId22" imgW="190440" imgH="177480" progId="Equation.3">
                      <p:embed/>
                    </p:oleObj>
                  </mc:Choice>
                  <mc:Fallback>
                    <p:oleObj name="公式" r:id="rId22" imgW="190440" imgH="177480" progId="Equation.3">
                      <p:embed/>
                      <p:pic>
                        <p:nvPicPr>
                          <p:cNvPr id="0" name="Object 35"/>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109" y="715"/>
                            <a:ext cx="272"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28" name="Line 36"/>
              <p:cNvSpPr>
                <a:spLocks noChangeShapeType="1"/>
              </p:cNvSpPr>
              <p:nvPr/>
            </p:nvSpPr>
            <p:spPr bwMode="auto">
              <a:xfrm>
                <a:off x="2390" y="887"/>
                <a:ext cx="499" cy="0"/>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29" name="Line 37"/>
              <p:cNvSpPr>
                <a:spLocks noChangeShapeType="1"/>
              </p:cNvSpPr>
              <p:nvPr/>
            </p:nvSpPr>
            <p:spPr bwMode="auto">
              <a:xfrm>
                <a:off x="2381" y="830"/>
                <a:ext cx="499" cy="0"/>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30" name="Line 38"/>
              <p:cNvSpPr>
                <a:spLocks noChangeShapeType="1"/>
              </p:cNvSpPr>
              <p:nvPr/>
            </p:nvSpPr>
            <p:spPr bwMode="auto">
              <a:xfrm>
                <a:off x="2018" y="1622"/>
                <a:ext cx="862" cy="0"/>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31" name="Line 39"/>
              <p:cNvSpPr>
                <a:spLocks noChangeShapeType="1"/>
              </p:cNvSpPr>
              <p:nvPr/>
            </p:nvSpPr>
            <p:spPr bwMode="auto">
              <a:xfrm>
                <a:off x="2028" y="603"/>
                <a:ext cx="862" cy="0"/>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32" name="Line 40"/>
              <p:cNvSpPr>
                <a:spLocks noChangeShapeType="1"/>
              </p:cNvSpPr>
              <p:nvPr/>
            </p:nvSpPr>
            <p:spPr bwMode="auto">
              <a:xfrm>
                <a:off x="2562" y="1374"/>
                <a:ext cx="0" cy="22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33" name="Line 41"/>
              <p:cNvSpPr>
                <a:spLocks noChangeShapeType="1"/>
              </p:cNvSpPr>
              <p:nvPr/>
            </p:nvSpPr>
            <p:spPr bwMode="auto">
              <a:xfrm flipV="1">
                <a:off x="2562" y="875"/>
                <a:ext cx="0" cy="22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34" name="Line 42"/>
              <p:cNvSpPr>
                <a:spLocks noChangeShapeType="1"/>
              </p:cNvSpPr>
              <p:nvPr/>
            </p:nvSpPr>
            <p:spPr bwMode="auto">
              <a:xfrm>
                <a:off x="2426" y="694"/>
                <a:ext cx="0" cy="1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3835" name="Object 43"/>
              <p:cNvGraphicFramePr>
                <a:graphicFrameLocks noChangeAspect="1"/>
              </p:cNvGraphicFramePr>
              <p:nvPr/>
            </p:nvGraphicFramePr>
            <p:xfrm>
              <a:off x="1927" y="966"/>
              <a:ext cx="202" cy="283"/>
            </p:xfrm>
            <a:graphic>
              <a:graphicData uri="http://schemas.openxmlformats.org/presentationml/2006/ole">
                <mc:AlternateContent xmlns:mc="http://schemas.openxmlformats.org/markup-compatibility/2006">
                  <mc:Choice xmlns:v="urn:schemas-microsoft-com:vml" Requires="v">
                    <p:oleObj spid="_x0000_s33854" name="公式" r:id="rId24" imgW="126720" imgH="177480" progId="Equation.3">
                      <p:embed/>
                    </p:oleObj>
                  </mc:Choice>
                  <mc:Fallback>
                    <p:oleObj name="公式" r:id="rId24" imgW="126720" imgH="177480" progId="Equation.3">
                      <p:embed/>
                      <p:pic>
                        <p:nvPicPr>
                          <p:cNvPr id="0" name="Object 4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927" y="966"/>
                            <a:ext cx="202"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36" name="Line 44"/>
              <p:cNvSpPr>
                <a:spLocks noChangeShapeType="1"/>
              </p:cNvSpPr>
              <p:nvPr/>
            </p:nvSpPr>
            <p:spPr bwMode="auto">
              <a:xfrm>
                <a:off x="2042" y="1229"/>
                <a:ext cx="0" cy="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37" name="Line 45"/>
              <p:cNvSpPr>
                <a:spLocks noChangeShapeType="1"/>
              </p:cNvSpPr>
              <p:nvPr/>
            </p:nvSpPr>
            <p:spPr bwMode="auto">
              <a:xfrm flipV="1">
                <a:off x="2054" y="603"/>
                <a:ext cx="0" cy="31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3838" name="Object 46"/>
              <p:cNvGraphicFramePr>
                <a:graphicFrameLocks noChangeAspect="1"/>
              </p:cNvGraphicFramePr>
              <p:nvPr/>
            </p:nvGraphicFramePr>
            <p:xfrm>
              <a:off x="4377" y="286"/>
              <a:ext cx="205" cy="249"/>
            </p:xfrm>
            <a:graphic>
              <a:graphicData uri="http://schemas.openxmlformats.org/presentationml/2006/ole">
                <mc:AlternateContent xmlns:mc="http://schemas.openxmlformats.org/markup-compatibility/2006">
                  <mc:Choice xmlns:v="urn:schemas-microsoft-com:vml" Requires="v">
                    <p:oleObj spid="_x0000_s33855" name="公式" r:id="rId26" imgW="177480" imgH="215640" progId="Equation.3">
                      <p:embed/>
                    </p:oleObj>
                  </mc:Choice>
                  <mc:Fallback>
                    <p:oleObj name="公式" r:id="rId26" imgW="177480" imgH="215640" progId="Equation.3">
                      <p:embed/>
                      <p:pic>
                        <p:nvPicPr>
                          <p:cNvPr id="0" name="Object 46"/>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377" y="286"/>
                            <a:ext cx="205"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39" name="Object 47"/>
              <p:cNvGraphicFramePr>
                <a:graphicFrameLocks noChangeAspect="1"/>
              </p:cNvGraphicFramePr>
              <p:nvPr/>
            </p:nvGraphicFramePr>
            <p:xfrm>
              <a:off x="5540" y="1284"/>
              <a:ext cx="211" cy="230"/>
            </p:xfrm>
            <a:graphic>
              <a:graphicData uri="http://schemas.openxmlformats.org/presentationml/2006/ole">
                <mc:AlternateContent xmlns:mc="http://schemas.openxmlformats.org/markup-compatibility/2006">
                  <mc:Choice xmlns:v="urn:schemas-microsoft-com:vml" Requires="v">
                    <p:oleObj spid="_x0000_s33856" name="公式" r:id="rId28" imgW="152280" imgH="164880" progId="Equation.3">
                      <p:embed/>
                    </p:oleObj>
                  </mc:Choice>
                  <mc:Fallback>
                    <p:oleObj name="公式" r:id="rId28" imgW="152280" imgH="164880" progId="Equation.3">
                      <p:embed/>
                      <p:pic>
                        <p:nvPicPr>
                          <p:cNvPr id="0" name="Object 47"/>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540" y="1284"/>
                            <a:ext cx="211"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3840" name="Text Box 48"/>
            <p:cNvSpPr txBox="1">
              <a:spLocks noChangeArrowheads="1"/>
            </p:cNvSpPr>
            <p:nvPr/>
          </p:nvSpPr>
          <p:spPr bwMode="auto">
            <a:xfrm>
              <a:off x="5451" y="2571"/>
              <a:ext cx="45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en-US" altLang="zh-CN" b="0"/>
                <a:t>P</a:t>
              </a:r>
              <a:r>
                <a:rPr kumimoji="0" lang="en-US" altLang="zh-CN" b="0" baseline="-25000"/>
                <a:t>0</a:t>
              </a:r>
              <a:endParaRPr kumimoji="0" lang="en-US" altLang="zh-CN" b="0"/>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CCECFF"/>
        </a:solidFill>
        <a:effectLst/>
      </p:bgPr>
    </p:bg>
    <p:spTree>
      <p:nvGrpSpPr>
        <p:cNvPr id="1" name=""/>
        <p:cNvGrpSpPr/>
        <p:nvPr/>
      </p:nvGrpSpPr>
      <p:grpSpPr>
        <a:xfrm>
          <a:off x="0" y="0"/>
          <a:ext cx="0" cy="0"/>
          <a:chOff x="0" y="0"/>
          <a:chExt cx="0" cy="0"/>
        </a:xfrm>
      </p:grpSpPr>
      <p:sp>
        <p:nvSpPr>
          <p:cNvPr id="34820" name="Text Box 4"/>
          <p:cNvSpPr txBox="1">
            <a:spLocks noChangeArrowheads="1"/>
          </p:cNvSpPr>
          <p:nvPr/>
        </p:nvSpPr>
        <p:spPr bwMode="auto">
          <a:xfrm>
            <a:off x="228600" y="142875"/>
            <a:ext cx="2627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zh-CN" altLang="en-US" sz="2400" b="0">
                <a:solidFill>
                  <a:srgbClr val="0000FF"/>
                </a:solidFill>
              </a:rPr>
              <a:t>三、光强分布特点</a:t>
            </a:r>
          </a:p>
        </p:txBody>
      </p:sp>
      <p:graphicFrame>
        <p:nvGraphicFramePr>
          <p:cNvPr id="34821" name="Object 5"/>
          <p:cNvGraphicFramePr>
            <a:graphicFrameLocks noChangeAspect="1"/>
          </p:cNvGraphicFramePr>
          <p:nvPr/>
        </p:nvGraphicFramePr>
        <p:xfrm>
          <a:off x="477838" y="544513"/>
          <a:ext cx="8281987" cy="3303587"/>
        </p:xfrm>
        <a:graphic>
          <a:graphicData uri="http://schemas.openxmlformats.org/presentationml/2006/ole">
            <mc:AlternateContent xmlns:mc="http://schemas.openxmlformats.org/markup-compatibility/2006">
              <mc:Choice xmlns:v="urn:schemas-microsoft-com:vml" Requires="v">
                <p:oleObj spid="_x0000_s34827" name="公式" r:id="rId3" imgW="5155920" imgH="2019240" progId="Equation.3">
                  <p:embed/>
                </p:oleObj>
              </mc:Choice>
              <mc:Fallback>
                <p:oleObj name="公式" r:id="rId3" imgW="5155920" imgH="201924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838" y="544513"/>
                        <a:ext cx="8281987" cy="330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22" name="Text Box 6"/>
          <p:cNvSpPr txBox="1">
            <a:spLocks noChangeArrowheads="1"/>
          </p:cNvSpPr>
          <p:nvPr/>
        </p:nvSpPr>
        <p:spPr bwMode="auto">
          <a:xfrm>
            <a:off x="539750" y="4076700"/>
            <a:ext cx="4103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sz="2400" b="0"/>
              <a:t>1</a:t>
            </a:r>
            <a:r>
              <a:rPr kumimoji="0" lang="zh-CN" altLang="en-US" sz="2400" b="0"/>
              <a:t>、主最大（中央亮条纹）</a:t>
            </a:r>
          </a:p>
        </p:txBody>
      </p:sp>
      <p:grpSp>
        <p:nvGrpSpPr>
          <p:cNvPr id="34825" name="Group 9"/>
          <p:cNvGrpSpPr>
            <a:grpSpLocks/>
          </p:cNvGrpSpPr>
          <p:nvPr/>
        </p:nvGrpSpPr>
        <p:grpSpPr bwMode="auto">
          <a:xfrm>
            <a:off x="684213" y="4652963"/>
            <a:ext cx="8064500" cy="1522412"/>
            <a:chOff x="431" y="2931"/>
            <a:chExt cx="5080" cy="959"/>
          </a:xfrm>
        </p:grpSpPr>
        <p:graphicFrame>
          <p:nvGraphicFramePr>
            <p:cNvPr id="34823" name="Object 7"/>
            <p:cNvGraphicFramePr>
              <a:graphicFrameLocks noChangeAspect="1"/>
            </p:cNvGraphicFramePr>
            <p:nvPr/>
          </p:nvGraphicFramePr>
          <p:xfrm>
            <a:off x="431" y="2931"/>
            <a:ext cx="5080" cy="771"/>
          </p:xfrm>
          <a:graphic>
            <a:graphicData uri="http://schemas.openxmlformats.org/presentationml/2006/ole">
              <mc:AlternateContent xmlns:mc="http://schemas.openxmlformats.org/markup-compatibility/2006">
                <mc:Choice xmlns:v="urn:schemas-microsoft-com:vml" Requires="v">
                  <p:oleObj spid="_x0000_s34828" name="公式" r:id="rId5" imgW="4660560" imgH="685800" progId="Equation.3">
                    <p:embed/>
                  </p:oleObj>
                </mc:Choice>
                <mc:Fallback>
                  <p:oleObj name="公式" r:id="rId5" imgW="4660560" imgH="6858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 y="2931"/>
                          <a:ext cx="5080" cy="7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4" name="Object 8"/>
            <p:cNvGraphicFramePr>
              <a:graphicFrameLocks noChangeAspect="1"/>
            </p:cNvGraphicFramePr>
            <p:nvPr/>
          </p:nvGraphicFramePr>
          <p:xfrm>
            <a:off x="1787" y="3482"/>
            <a:ext cx="454" cy="408"/>
          </p:xfrm>
          <a:graphic>
            <a:graphicData uri="http://schemas.openxmlformats.org/presentationml/2006/ole">
              <mc:AlternateContent xmlns:mc="http://schemas.openxmlformats.org/markup-compatibility/2006">
                <mc:Choice xmlns:v="urn:schemas-microsoft-com:vml" Requires="v">
                  <p:oleObj spid="_x0000_s34829" name="公式" r:id="rId7" imgW="672840" imgH="457200" progId="Equation.3">
                    <p:embed/>
                  </p:oleObj>
                </mc:Choice>
                <mc:Fallback>
                  <p:oleObj name="公式" r:id="rId7" imgW="672840" imgH="4572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87" y="3482"/>
                          <a:ext cx="454"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4826" name="Text Box 10"/>
          <p:cNvSpPr txBox="1">
            <a:spLocks noChangeArrowheads="1"/>
          </p:cNvSpPr>
          <p:nvPr/>
        </p:nvSpPr>
        <p:spPr bwMode="auto">
          <a:xfrm>
            <a:off x="250825" y="6305550"/>
            <a:ext cx="86423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zh-CN" altLang="en-US" sz="2000" b="0"/>
              <a:t>说明各次波到达</a:t>
            </a:r>
            <a:r>
              <a:rPr kumimoji="0" lang="en-US" altLang="zh-CN" sz="2000" b="0"/>
              <a:t>P</a:t>
            </a:r>
            <a:r>
              <a:rPr kumimoji="0" lang="en-US" altLang="zh-CN" sz="2000" b="0" baseline="-25000"/>
              <a:t>0</a:t>
            </a:r>
            <a:r>
              <a:rPr kumimoji="0" lang="zh-CN" altLang="en-US" sz="2000" b="0"/>
              <a:t>点时，光程、位相均相同，振动相互加强，形成最大值。</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CCECFF"/>
        </a:solidFill>
        <a:effectLst/>
      </p:bgPr>
    </p:bg>
    <p:spTree>
      <p:nvGrpSpPr>
        <p:cNvPr id="1" name=""/>
        <p:cNvGrpSpPr/>
        <p:nvPr/>
      </p:nvGrpSpPr>
      <p:grpSpPr>
        <a:xfrm>
          <a:off x="0" y="0"/>
          <a:ext cx="0" cy="0"/>
          <a:chOff x="0" y="0"/>
          <a:chExt cx="0" cy="0"/>
        </a:xfrm>
      </p:grpSpPr>
      <p:sp>
        <p:nvSpPr>
          <p:cNvPr id="35844" name="Text Box 4"/>
          <p:cNvSpPr txBox="1">
            <a:spLocks noChangeArrowheads="1"/>
          </p:cNvSpPr>
          <p:nvPr/>
        </p:nvSpPr>
        <p:spPr bwMode="auto">
          <a:xfrm>
            <a:off x="250825" y="142875"/>
            <a:ext cx="4321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sz="2400" b="0"/>
              <a:t>2</a:t>
            </a:r>
            <a:r>
              <a:rPr kumimoji="0" lang="zh-CN" altLang="en-US" sz="2400" b="0"/>
              <a:t>、最小值（暗条纹）位置</a:t>
            </a:r>
          </a:p>
        </p:txBody>
      </p:sp>
      <p:graphicFrame>
        <p:nvGraphicFramePr>
          <p:cNvPr id="35845" name="Object 5"/>
          <p:cNvGraphicFramePr>
            <a:graphicFrameLocks noChangeAspect="1"/>
          </p:cNvGraphicFramePr>
          <p:nvPr/>
        </p:nvGraphicFramePr>
        <p:xfrm>
          <a:off x="152400" y="695325"/>
          <a:ext cx="3730625" cy="3319463"/>
        </p:xfrm>
        <a:graphic>
          <a:graphicData uri="http://schemas.openxmlformats.org/presentationml/2006/ole">
            <mc:AlternateContent xmlns:mc="http://schemas.openxmlformats.org/markup-compatibility/2006">
              <mc:Choice xmlns:v="urn:schemas-microsoft-com:vml" Requires="v">
                <p:oleObj spid="_x0000_s35993" name="公式" r:id="rId3" imgW="2286000" imgH="1752480" progId="Equation.3">
                  <p:embed/>
                </p:oleObj>
              </mc:Choice>
              <mc:Fallback>
                <p:oleObj name="公式" r:id="rId3" imgW="2286000" imgH="175248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695325"/>
                        <a:ext cx="3730625" cy="331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46" name="Text Box 6"/>
          <p:cNvSpPr txBox="1">
            <a:spLocks noChangeArrowheads="1"/>
          </p:cNvSpPr>
          <p:nvPr/>
        </p:nvSpPr>
        <p:spPr bwMode="auto">
          <a:xfrm>
            <a:off x="209550" y="4365625"/>
            <a:ext cx="34559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sz="2400" b="0"/>
              <a:t>3</a:t>
            </a:r>
            <a:r>
              <a:rPr kumimoji="0" lang="zh-CN" altLang="en-US" sz="2400" b="0"/>
              <a:t>、次最大位置</a:t>
            </a:r>
          </a:p>
        </p:txBody>
      </p:sp>
      <p:sp>
        <p:nvSpPr>
          <p:cNvPr id="35847" name="Text Box 7"/>
          <p:cNvSpPr txBox="1">
            <a:spLocks noChangeArrowheads="1"/>
          </p:cNvSpPr>
          <p:nvPr/>
        </p:nvSpPr>
        <p:spPr bwMode="auto">
          <a:xfrm>
            <a:off x="323850" y="5013325"/>
            <a:ext cx="2808288"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zh-CN" altLang="en-US" sz="2400" b="0"/>
              <a:t>其位置由③式，即超越方程</a:t>
            </a:r>
            <a:r>
              <a:rPr kumimoji="0" lang="en-US" altLang="zh-CN" sz="2400" b="0"/>
              <a:t>u=tgu</a:t>
            </a:r>
            <a:r>
              <a:rPr kumimoji="0" lang="zh-CN" altLang="en-US" sz="2400" b="0"/>
              <a:t>决定，可用图示法解此方程。</a:t>
            </a:r>
          </a:p>
        </p:txBody>
      </p:sp>
      <p:grpSp>
        <p:nvGrpSpPr>
          <p:cNvPr id="35989" name="Group 149"/>
          <p:cNvGrpSpPr>
            <a:grpSpLocks/>
          </p:cNvGrpSpPr>
          <p:nvPr/>
        </p:nvGrpSpPr>
        <p:grpSpPr bwMode="auto">
          <a:xfrm>
            <a:off x="3556000" y="538163"/>
            <a:ext cx="5588000" cy="3846512"/>
            <a:chOff x="2240" y="339"/>
            <a:chExt cx="3520" cy="2423"/>
          </a:xfrm>
        </p:grpSpPr>
        <p:sp>
          <p:nvSpPr>
            <p:cNvPr id="35938" name="Line 98"/>
            <p:cNvSpPr>
              <a:spLocks noChangeShapeType="1"/>
            </p:cNvSpPr>
            <p:nvPr/>
          </p:nvSpPr>
          <p:spPr bwMode="auto">
            <a:xfrm>
              <a:off x="2240" y="1794"/>
              <a:ext cx="2577" cy="0"/>
            </a:xfrm>
            <a:prstGeom prst="line">
              <a:avLst/>
            </a:prstGeom>
            <a:noFill/>
            <a:ln w="41275">
              <a:solidFill>
                <a:srgbClr val="0000FF"/>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39" name="Line 99"/>
            <p:cNvSpPr>
              <a:spLocks noChangeShapeType="1"/>
            </p:cNvSpPr>
            <p:nvPr/>
          </p:nvSpPr>
          <p:spPr bwMode="auto">
            <a:xfrm flipH="1">
              <a:off x="3374" y="621"/>
              <a:ext cx="7" cy="2141"/>
            </a:xfrm>
            <a:prstGeom prst="line">
              <a:avLst/>
            </a:prstGeom>
            <a:noFill/>
            <a:ln w="41275">
              <a:solidFill>
                <a:srgbClr val="0000FF"/>
              </a:solidFill>
              <a:round/>
              <a:headEnd type="arrow"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40" name="Line 100"/>
            <p:cNvSpPr>
              <a:spLocks noChangeShapeType="1"/>
            </p:cNvSpPr>
            <p:nvPr/>
          </p:nvSpPr>
          <p:spPr bwMode="auto">
            <a:xfrm>
              <a:off x="3672" y="877"/>
              <a:ext cx="0" cy="175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41" name="Line 101"/>
            <p:cNvSpPr>
              <a:spLocks noChangeShapeType="1"/>
            </p:cNvSpPr>
            <p:nvPr/>
          </p:nvSpPr>
          <p:spPr bwMode="auto">
            <a:xfrm>
              <a:off x="4000" y="842"/>
              <a:ext cx="0" cy="175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42" name="Line 102"/>
            <p:cNvSpPr>
              <a:spLocks noChangeShapeType="1"/>
            </p:cNvSpPr>
            <p:nvPr/>
          </p:nvSpPr>
          <p:spPr bwMode="auto">
            <a:xfrm>
              <a:off x="3057" y="877"/>
              <a:ext cx="0" cy="175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43" name="Line 103"/>
            <p:cNvSpPr>
              <a:spLocks noChangeShapeType="1"/>
            </p:cNvSpPr>
            <p:nvPr/>
          </p:nvSpPr>
          <p:spPr bwMode="auto">
            <a:xfrm>
              <a:off x="2775" y="877"/>
              <a:ext cx="0" cy="175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44" name="Line 104"/>
            <p:cNvSpPr>
              <a:spLocks noChangeShapeType="1"/>
            </p:cNvSpPr>
            <p:nvPr/>
          </p:nvSpPr>
          <p:spPr bwMode="auto">
            <a:xfrm>
              <a:off x="3845" y="877"/>
              <a:ext cx="0" cy="1757"/>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45" name="Line 105"/>
            <p:cNvSpPr>
              <a:spLocks noChangeShapeType="1"/>
            </p:cNvSpPr>
            <p:nvPr/>
          </p:nvSpPr>
          <p:spPr bwMode="auto">
            <a:xfrm>
              <a:off x="3513" y="877"/>
              <a:ext cx="0" cy="1757"/>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46" name="Line 106"/>
            <p:cNvSpPr>
              <a:spLocks noChangeShapeType="1"/>
            </p:cNvSpPr>
            <p:nvPr/>
          </p:nvSpPr>
          <p:spPr bwMode="auto">
            <a:xfrm>
              <a:off x="3213" y="856"/>
              <a:ext cx="0" cy="1757"/>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47" name="Line 107"/>
            <p:cNvSpPr>
              <a:spLocks noChangeShapeType="1"/>
            </p:cNvSpPr>
            <p:nvPr/>
          </p:nvSpPr>
          <p:spPr bwMode="auto">
            <a:xfrm>
              <a:off x="2934" y="821"/>
              <a:ext cx="0" cy="1757"/>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48" name="Line 108"/>
            <p:cNvSpPr>
              <a:spLocks noChangeShapeType="1"/>
            </p:cNvSpPr>
            <p:nvPr/>
          </p:nvSpPr>
          <p:spPr bwMode="auto">
            <a:xfrm>
              <a:off x="2646" y="821"/>
              <a:ext cx="0" cy="1757"/>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49" name="Line 109"/>
            <p:cNvSpPr>
              <a:spLocks noChangeShapeType="1"/>
            </p:cNvSpPr>
            <p:nvPr/>
          </p:nvSpPr>
          <p:spPr bwMode="auto">
            <a:xfrm>
              <a:off x="4136" y="877"/>
              <a:ext cx="0" cy="1757"/>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50" name="Freeform 110"/>
            <p:cNvSpPr>
              <a:spLocks/>
            </p:cNvSpPr>
            <p:nvPr/>
          </p:nvSpPr>
          <p:spPr bwMode="auto">
            <a:xfrm>
              <a:off x="3517" y="719"/>
              <a:ext cx="328" cy="1932"/>
            </a:xfrm>
            <a:custGeom>
              <a:avLst/>
              <a:gdLst>
                <a:gd name="T0" fmla="*/ 296 w 323"/>
                <a:gd name="T1" fmla="*/ 0 h 1214"/>
                <a:gd name="T2" fmla="*/ 163 w 323"/>
                <a:gd name="T3" fmla="*/ 667 h 1214"/>
                <a:gd name="T4" fmla="*/ 0 w 323"/>
                <a:gd name="T5" fmla="*/ 1214 h 1214"/>
              </a:gdLst>
              <a:ahLst/>
              <a:cxnLst>
                <a:cxn ang="0">
                  <a:pos x="T0" y="T1"/>
                </a:cxn>
                <a:cxn ang="0">
                  <a:pos x="T2" y="T3"/>
                </a:cxn>
                <a:cxn ang="0">
                  <a:pos x="T4" y="T5"/>
                </a:cxn>
              </a:cxnLst>
              <a:rect l="0" t="0" r="r" b="b"/>
              <a:pathLst>
                <a:path w="323" h="1214">
                  <a:moveTo>
                    <a:pt x="296" y="0"/>
                  </a:moveTo>
                  <a:cubicBezTo>
                    <a:pt x="323" y="67"/>
                    <a:pt x="310" y="454"/>
                    <a:pt x="163" y="667"/>
                  </a:cubicBezTo>
                  <a:cubicBezTo>
                    <a:pt x="16" y="880"/>
                    <a:pt x="0" y="1040"/>
                    <a:pt x="0" y="1214"/>
                  </a:cubicBez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51" name="Freeform 111"/>
            <p:cNvSpPr>
              <a:spLocks/>
            </p:cNvSpPr>
            <p:nvPr/>
          </p:nvSpPr>
          <p:spPr bwMode="auto">
            <a:xfrm>
              <a:off x="3208" y="748"/>
              <a:ext cx="328" cy="1932"/>
            </a:xfrm>
            <a:custGeom>
              <a:avLst/>
              <a:gdLst>
                <a:gd name="T0" fmla="*/ 296 w 323"/>
                <a:gd name="T1" fmla="*/ 0 h 1214"/>
                <a:gd name="T2" fmla="*/ 163 w 323"/>
                <a:gd name="T3" fmla="*/ 667 h 1214"/>
                <a:gd name="T4" fmla="*/ 0 w 323"/>
                <a:gd name="T5" fmla="*/ 1214 h 1214"/>
              </a:gdLst>
              <a:ahLst/>
              <a:cxnLst>
                <a:cxn ang="0">
                  <a:pos x="T0" y="T1"/>
                </a:cxn>
                <a:cxn ang="0">
                  <a:pos x="T2" y="T3"/>
                </a:cxn>
                <a:cxn ang="0">
                  <a:pos x="T4" y="T5"/>
                </a:cxn>
              </a:cxnLst>
              <a:rect l="0" t="0" r="r" b="b"/>
              <a:pathLst>
                <a:path w="323" h="1214">
                  <a:moveTo>
                    <a:pt x="296" y="0"/>
                  </a:moveTo>
                  <a:cubicBezTo>
                    <a:pt x="323" y="67"/>
                    <a:pt x="310" y="454"/>
                    <a:pt x="163" y="667"/>
                  </a:cubicBezTo>
                  <a:cubicBezTo>
                    <a:pt x="16" y="880"/>
                    <a:pt x="0" y="1040"/>
                    <a:pt x="0" y="1214"/>
                  </a:cubicBez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52" name="Freeform 112"/>
            <p:cNvSpPr>
              <a:spLocks/>
            </p:cNvSpPr>
            <p:nvPr/>
          </p:nvSpPr>
          <p:spPr bwMode="auto">
            <a:xfrm>
              <a:off x="3833" y="735"/>
              <a:ext cx="307" cy="1932"/>
            </a:xfrm>
            <a:custGeom>
              <a:avLst/>
              <a:gdLst>
                <a:gd name="T0" fmla="*/ 296 w 323"/>
                <a:gd name="T1" fmla="*/ 0 h 1214"/>
                <a:gd name="T2" fmla="*/ 163 w 323"/>
                <a:gd name="T3" fmla="*/ 667 h 1214"/>
                <a:gd name="T4" fmla="*/ 0 w 323"/>
                <a:gd name="T5" fmla="*/ 1214 h 1214"/>
              </a:gdLst>
              <a:ahLst/>
              <a:cxnLst>
                <a:cxn ang="0">
                  <a:pos x="T0" y="T1"/>
                </a:cxn>
                <a:cxn ang="0">
                  <a:pos x="T2" y="T3"/>
                </a:cxn>
                <a:cxn ang="0">
                  <a:pos x="T4" y="T5"/>
                </a:cxn>
              </a:cxnLst>
              <a:rect l="0" t="0" r="r" b="b"/>
              <a:pathLst>
                <a:path w="323" h="1214">
                  <a:moveTo>
                    <a:pt x="296" y="0"/>
                  </a:moveTo>
                  <a:cubicBezTo>
                    <a:pt x="323" y="67"/>
                    <a:pt x="310" y="454"/>
                    <a:pt x="163" y="667"/>
                  </a:cubicBezTo>
                  <a:cubicBezTo>
                    <a:pt x="16" y="880"/>
                    <a:pt x="0" y="1040"/>
                    <a:pt x="0" y="1214"/>
                  </a:cubicBez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53" name="Freeform 113"/>
            <p:cNvSpPr>
              <a:spLocks/>
            </p:cNvSpPr>
            <p:nvPr/>
          </p:nvSpPr>
          <p:spPr bwMode="auto">
            <a:xfrm>
              <a:off x="2912" y="732"/>
              <a:ext cx="327" cy="1932"/>
            </a:xfrm>
            <a:custGeom>
              <a:avLst/>
              <a:gdLst>
                <a:gd name="T0" fmla="*/ 296 w 323"/>
                <a:gd name="T1" fmla="*/ 0 h 1214"/>
                <a:gd name="T2" fmla="*/ 163 w 323"/>
                <a:gd name="T3" fmla="*/ 667 h 1214"/>
                <a:gd name="T4" fmla="*/ 0 w 323"/>
                <a:gd name="T5" fmla="*/ 1214 h 1214"/>
              </a:gdLst>
              <a:ahLst/>
              <a:cxnLst>
                <a:cxn ang="0">
                  <a:pos x="T0" y="T1"/>
                </a:cxn>
                <a:cxn ang="0">
                  <a:pos x="T2" y="T3"/>
                </a:cxn>
                <a:cxn ang="0">
                  <a:pos x="T4" y="T5"/>
                </a:cxn>
              </a:cxnLst>
              <a:rect l="0" t="0" r="r" b="b"/>
              <a:pathLst>
                <a:path w="323" h="1214">
                  <a:moveTo>
                    <a:pt x="296" y="0"/>
                  </a:moveTo>
                  <a:cubicBezTo>
                    <a:pt x="323" y="67"/>
                    <a:pt x="310" y="454"/>
                    <a:pt x="163" y="667"/>
                  </a:cubicBezTo>
                  <a:cubicBezTo>
                    <a:pt x="16" y="880"/>
                    <a:pt x="0" y="1040"/>
                    <a:pt x="0" y="1214"/>
                  </a:cubicBez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54" name="Freeform 114"/>
            <p:cNvSpPr>
              <a:spLocks/>
            </p:cNvSpPr>
            <p:nvPr/>
          </p:nvSpPr>
          <p:spPr bwMode="auto">
            <a:xfrm>
              <a:off x="2659" y="716"/>
              <a:ext cx="296" cy="1932"/>
            </a:xfrm>
            <a:custGeom>
              <a:avLst/>
              <a:gdLst>
                <a:gd name="T0" fmla="*/ 296 w 323"/>
                <a:gd name="T1" fmla="*/ 0 h 1214"/>
                <a:gd name="T2" fmla="*/ 163 w 323"/>
                <a:gd name="T3" fmla="*/ 667 h 1214"/>
                <a:gd name="T4" fmla="*/ 0 w 323"/>
                <a:gd name="T5" fmla="*/ 1214 h 1214"/>
              </a:gdLst>
              <a:ahLst/>
              <a:cxnLst>
                <a:cxn ang="0">
                  <a:pos x="T0" y="T1"/>
                </a:cxn>
                <a:cxn ang="0">
                  <a:pos x="T2" y="T3"/>
                </a:cxn>
                <a:cxn ang="0">
                  <a:pos x="T4" y="T5"/>
                </a:cxn>
              </a:cxnLst>
              <a:rect l="0" t="0" r="r" b="b"/>
              <a:pathLst>
                <a:path w="323" h="1214">
                  <a:moveTo>
                    <a:pt x="296" y="0"/>
                  </a:moveTo>
                  <a:cubicBezTo>
                    <a:pt x="323" y="67"/>
                    <a:pt x="310" y="454"/>
                    <a:pt x="163" y="667"/>
                  </a:cubicBezTo>
                  <a:cubicBezTo>
                    <a:pt x="16" y="880"/>
                    <a:pt x="0" y="1040"/>
                    <a:pt x="0" y="1214"/>
                  </a:cubicBez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5955" name="Object 115"/>
            <p:cNvGraphicFramePr>
              <a:graphicFrameLocks noChangeAspect="1"/>
            </p:cNvGraphicFramePr>
            <p:nvPr/>
          </p:nvGraphicFramePr>
          <p:xfrm>
            <a:off x="4866" y="1564"/>
            <a:ext cx="317" cy="382"/>
          </p:xfrm>
          <a:graphic>
            <a:graphicData uri="http://schemas.openxmlformats.org/presentationml/2006/ole">
              <mc:AlternateContent xmlns:mc="http://schemas.openxmlformats.org/markup-compatibility/2006">
                <mc:Choice xmlns:v="urn:schemas-microsoft-com:vml" Requires="v">
                  <p:oleObj spid="_x0000_s35994" name="公式" r:id="rId5" imgW="126720" imgH="139680" progId="Equation.3">
                    <p:embed/>
                  </p:oleObj>
                </mc:Choice>
                <mc:Fallback>
                  <p:oleObj name="公式" r:id="rId5" imgW="126720" imgH="139680" progId="Equation.3">
                    <p:embed/>
                    <p:pic>
                      <p:nvPicPr>
                        <p:cNvPr id="0" name="Object 1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66" y="1564"/>
                          <a:ext cx="317" cy="3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957" name="Freeform 117"/>
            <p:cNvSpPr>
              <a:spLocks/>
            </p:cNvSpPr>
            <p:nvPr/>
          </p:nvSpPr>
          <p:spPr bwMode="auto">
            <a:xfrm>
              <a:off x="2355" y="758"/>
              <a:ext cx="296" cy="1932"/>
            </a:xfrm>
            <a:custGeom>
              <a:avLst/>
              <a:gdLst>
                <a:gd name="T0" fmla="*/ 296 w 323"/>
                <a:gd name="T1" fmla="*/ 0 h 1214"/>
                <a:gd name="T2" fmla="*/ 163 w 323"/>
                <a:gd name="T3" fmla="*/ 667 h 1214"/>
                <a:gd name="T4" fmla="*/ 0 w 323"/>
                <a:gd name="T5" fmla="*/ 1214 h 1214"/>
              </a:gdLst>
              <a:ahLst/>
              <a:cxnLst>
                <a:cxn ang="0">
                  <a:pos x="T0" y="T1"/>
                </a:cxn>
                <a:cxn ang="0">
                  <a:pos x="T2" y="T3"/>
                </a:cxn>
                <a:cxn ang="0">
                  <a:pos x="T4" y="T5"/>
                </a:cxn>
              </a:cxnLst>
              <a:rect l="0" t="0" r="r" b="b"/>
              <a:pathLst>
                <a:path w="323" h="1214">
                  <a:moveTo>
                    <a:pt x="296" y="0"/>
                  </a:moveTo>
                  <a:cubicBezTo>
                    <a:pt x="323" y="67"/>
                    <a:pt x="310" y="454"/>
                    <a:pt x="163" y="667"/>
                  </a:cubicBezTo>
                  <a:cubicBezTo>
                    <a:pt x="16" y="880"/>
                    <a:pt x="0" y="1040"/>
                    <a:pt x="0" y="1214"/>
                  </a:cubicBez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58" name="Freeform 118"/>
            <p:cNvSpPr>
              <a:spLocks/>
            </p:cNvSpPr>
            <p:nvPr/>
          </p:nvSpPr>
          <p:spPr bwMode="auto">
            <a:xfrm>
              <a:off x="4143" y="716"/>
              <a:ext cx="296" cy="1932"/>
            </a:xfrm>
            <a:custGeom>
              <a:avLst/>
              <a:gdLst>
                <a:gd name="T0" fmla="*/ 296 w 323"/>
                <a:gd name="T1" fmla="*/ 0 h 1214"/>
                <a:gd name="T2" fmla="*/ 163 w 323"/>
                <a:gd name="T3" fmla="*/ 667 h 1214"/>
                <a:gd name="T4" fmla="*/ 0 w 323"/>
                <a:gd name="T5" fmla="*/ 1214 h 1214"/>
              </a:gdLst>
              <a:ahLst/>
              <a:cxnLst>
                <a:cxn ang="0">
                  <a:pos x="T0" y="T1"/>
                </a:cxn>
                <a:cxn ang="0">
                  <a:pos x="T2" y="T3"/>
                </a:cxn>
                <a:cxn ang="0">
                  <a:pos x="T4" y="T5"/>
                </a:cxn>
              </a:cxnLst>
              <a:rect l="0" t="0" r="r" b="b"/>
              <a:pathLst>
                <a:path w="323" h="1214">
                  <a:moveTo>
                    <a:pt x="296" y="0"/>
                  </a:moveTo>
                  <a:cubicBezTo>
                    <a:pt x="323" y="67"/>
                    <a:pt x="310" y="454"/>
                    <a:pt x="163" y="667"/>
                  </a:cubicBezTo>
                  <a:cubicBezTo>
                    <a:pt x="16" y="880"/>
                    <a:pt x="0" y="1040"/>
                    <a:pt x="0" y="1214"/>
                  </a:cubicBez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59" name="Line 119"/>
            <p:cNvSpPr>
              <a:spLocks noChangeShapeType="1"/>
            </p:cNvSpPr>
            <p:nvPr/>
          </p:nvSpPr>
          <p:spPr bwMode="auto">
            <a:xfrm>
              <a:off x="2355" y="958"/>
              <a:ext cx="0" cy="1757"/>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60" name="Line 120"/>
            <p:cNvSpPr>
              <a:spLocks noChangeShapeType="1"/>
            </p:cNvSpPr>
            <p:nvPr/>
          </p:nvSpPr>
          <p:spPr bwMode="auto">
            <a:xfrm>
              <a:off x="4439" y="823"/>
              <a:ext cx="0" cy="1757"/>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5961" name="Object 121"/>
            <p:cNvGraphicFramePr>
              <a:graphicFrameLocks noChangeAspect="1"/>
            </p:cNvGraphicFramePr>
            <p:nvPr/>
          </p:nvGraphicFramePr>
          <p:xfrm>
            <a:off x="3238" y="339"/>
            <a:ext cx="323" cy="366"/>
          </p:xfrm>
          <a:graphic>
            <a:graphicData uri="http://schemas.openxmlformats.org/presentationml/2006/ole">
              <mc:AlternateContent xmlns:mc="http://schemas.openxmlformats.org/markup-compatibility/2006">
                <mc:Choice xmlns:v="urn:schemas-microsoft-com:vml" Requires="v">
                  <p:oleObj spid="_x0000_s35995" name="公式" r:id="rId7" imgW="139680" imgH="164880" progId="Equation.3">
                    <p:embed/>
                  </p:oleObj>
                </mc:Choice>
                <mc:Fallback>
                  <p:oleObj name="公式" r:id="rId7" imgW="139680" imgH="164880" progId="Equation.3">
                    <p:embed/>
                    <p:pic>
                      <p:nvPicPr>
                        <p:cNvPr id="0" name="Object 1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38" y="339"/>
                          <a:ext cx="323" cy="3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962" name="Line 122"/>
            <p:cNvSpPr>
              <a:spLocks noChangeShapeType="1"/>
            </p:cNvSpPr>
            <p:nvPr/>
          </p:nvSpPr>
          <p:spPr bwMode="auto">
            <a:xfrm>
              <a:off x="2512" y="946"/>
              <a:ext cx="0" cy="175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63" name="Line 123"/>
            <p:cNvSpPr>
              <a:spLocks noChangeShapeType="1"/>
            </p:cNvSpPr>
            <p:nvPr/>
          </p:nvSpPr>
          <p:spPr bwMode="auto">
            <a:xfrm>
              <a:off x="4284" y="814"/>
              <a:ext cx="0" cy="175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5976" name="Group 136"/>
            <p:cNvGrpSpPr>
              <a:grpSpLocks/>
            </p:cNvGrpSpPr>
            <p:nvPr/>
          </p:nvGrpSpPr>
          <p:grpSpPr bwMode="auto">
            <a:xfrm>
              <a:off x="2908" y="1748"/>
              <a:ext cx="1619" cy="245"/>
              <a:chOff x="2908" y="1748"/>
              <a:chExt cx="1619" cy="245"/>
            </a:xfrm>
          </p:grpSpPr>
          <p:sp>
            <p:nvSpPr>
              <p:cNvPr id="35964" name="Text Box 124"/>
              <p:cNvSpPr txBox="1">
                <a:spLocks noChangeArrowheads="1"/>
              </p:cNvSpPr>
              <p:nvPr/>
            </p:nvSpPr>
            <p:spPr bwMode="auto">
              <a:xfrm>
                <a:off x="3628" y="1748"/>
                <a:ext cx="2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en-US" altLang="zh-CN" b="0">
                    <a:solidFill>
                      <a:srgbClr val="0000FF"/>
                    </a:solidFill>
                  </a:rPr>
                  <a:t>π</a:t>
                </a:r>
              </a:p>
            </p:txBody>
          </p:sp>
          <p:sp>
            <p:nvSpPr>
              <p:cNvPr id="35965" name="Text Box 125"/>
              <p:cNvSpPr txBox="1">
                <a:spLocks noChangeArrowheads="1"/>
              </p:cNvSpPr>
              <p:nvPr/>
            </p:nvSpPr>
            <p:spPr bwMode="auto">
              <a:xfrm>
                <a:off x="4119" y="1760"/>
                <a:ext cx="4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en-US" altLang="zh-CN" b="0">
                    <a:solidFill>
                      <a:srgbClr val="0000FF"/>
                    </a:solidFill>
                  </a:rPr>
                  <a:t>3π</a:t>
                </a:r>
              </a:p>
            </p:txBody>
          </p:sp>
          <p:sp>
            <p:nvSpPr>
              <p:cNvPr id="35966" name="Text Box 126"/>
              <p:cNvSpPr txBox="1">
                <a:spLocks noChangeArrowheads="1"/>
              </p:cNvSpPr>
              <p:nvPr/>
            </p:nvSpPr>
            <p:spPr bwMode="auto">
              <a:xfrm>
                <a:off x="3774" y="1762"/>
                <a:ext cx="45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en-US" altLang="zh-CN" b="0">
                    <a:solidFill>
                      <a:srgbClr val="0000FF"/>
                    </a:solidFill>
                  </a:rPr>
                  <a:t>2π</a:t>
                </a:r>
              </a:p>
            </p:txBody>
          </p:sp>
          <p:sp>
            <p:nvSpPr>
              <p:cNvPr id="35967" name="Text Box 127"/>
              <p:cNvSpPr txBox="1">
                <a:spLocks noChangeArrowheads="1"/>
              </p:cNvSpPr>
              <p:nvPr/>
            </p:nvSpPr>
            <p:spPr bwMode="auto">
              <a:xfrm>
                <a:off x="2908" y="1748"/>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en-US" altLang="zh-CN" b="0">
                    <a:solidFill>
                      <a:srgbClr val="0000FF"/>
                    </a:solidFill>
                  </a:rPr>
                  <a:t>-π</a:t>
                </a:r>
              </a:p>
            </p:txBody>
          </p:sp>
        </p:grpSp>
        <p:graphicFrame>
          <p:nvGraphicFramePr>
            <p:cNvPr id="35970" name="Object 130"/>
            <p:cNvGraphicFramePr>
              <a:graphicFrameLocks noChangeAspect="1"/>
            </p:cNvGraphicFramePr>
            <p:nvPr/>
          </p:nvGraphicFramePr>
          <p:xfrm>
            <a:off x="4826" y="1308"/>
            <a:ext cx="844" cy="308"/>
          </p:xfrm>
          <a:graphic>
            <a:graphicData uri="http://schemas.openxmlformats.org/presentationml/2006/ole">
              <mc:AlternateContent xmlns:mc="http://schemas.openxmlformats.org/markup-compatibility/2006">
                <mc:Choice xmlns:v="urn:schemas-microsoft-com:vml" Requires="v">
                  <p:oleObj spid="_x0000_s35996" name="公式" r:id="rId9" imgW="482400" imgH="177480" progId="Equation.3">
                    <p:embed/>
                  </p:oleObj>
                </mc:Choice>
                <mc:Fallback>
                  <p:oleObj name="公式" r:id="rId9" imgW="482400" imgH="177480" progId="Equation.3">
                    <p:embed/>
                    <p:pic>
                      <p:nvPicPr>
                        <p:cNvPr id="0" name="Object 13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26" y="1308"/>
                          <a:ext cx="844"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971" name="AutoShape 131"/>
            <p:cNvSpPr>
              <a:spLocks noChangeArrowheads="1"/>
            </p:cNvSpPr>
            <p:nvPr/>
          </p:nvSpPr>
          <p:spPr bwMode="auto">
            <a:xfrm>
              <a:off x="4644" y="1239"/>
              <a:ext cx="1116" cy="408"/>
            </a:xfrm>
            <a:prstGeom prst="wedgeEllipseCallout">
              <a:avLst>
                <a:gd name="adj1" fmla="val -74014"/>
                <a:gd name="adj2" fmla="val -14949"/>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endParaRPr kumimoji="0" lang="zh-CN" altLang="zh-CN" b="0"/>
            </a:p>
          </p:txBody>
        </p:sp>
      </p:grpSp>
      <p:grpSp>
        <p:nvGrpSpPr>
          <p:cNvPr id="35992" name="Group 152"/>
          <p:cNvGrpSpPr>
            <a:grpSpLocks/>
          </p:cNvGrpSpPr>
          <p:nvPr/>
        </p:nvGrpSpPr>
        <p:grpSpPr bwMode="auto">
          <a:xfrm>
            <a:off x="4067175" y="333375"/>
            <a:ext cx="4752975" cy="4094163"/>
            <a:chOff x="2562" y="210"/>
            <a:chExt cx="2994" cy="2579"/>
          </a:xfrm>
        </p:grpSpPr>
        <p:sp>
          <p:nvSpPr>
            <p:cNvPr id="35956" name="Line 116"/>
            <p:cNvSpPr>
              <a:spLocks noChangeShapeType="1"/>
            </p:cNvSpPr>
            <p:nvPr/>
          </p:nvSpPr>
          <p:spPr bwMode="auto">
            <a:xfrm flipH="1">
              <a:off x="2562" y="695"/>
              <a:ext cx="1749" cy="2094"/>
            </a:xfrm>
            <a:prstGeom prst="line">
              <a:avLst/>
            </a:prstGeom>
            <a:noFill/>
            <a:ln w="412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5990" name="Group 150"/>
            <p:cNvGrpSpPr>
              <a:grpSpLocks/>
            </p:cNvGrpSpPr>
            <p:nvPr/>
          </p:nvGrpSpPr>
          <p:grpSpPr bwMode="auto">
            <a:xfrm>
              <a:off x="4558" y="754"/>
              <a:ext cx="907" cy="283"/>
              <a:chOff x="4558" y="754"/>
              <a:chExt cx="907" cy="283"/>
            </a:xfrm>
          </p:grpSpPr>
          <p:graphicFrame>
            <p:nvGraphicFramePr>
              <p:cNvPr id="35968" name="Object 128"/>
              <p:cNvGraphicFramePr>
                <a:graphicFrameLocks noChangeAspect="1"/>
              </p:cNvGraphicFramePr>
              <p:nvPr/>
            </p:nvGraphicFramePr>
            <p:xfrm>
              <a:off x="4649" y="754"/>
              <a:ext cx="646" cy="283"/>
            </p:xfrm>
            <a:graphic>
              <a:graphicData uri="http://schemas.openxmlformats.org/presentationml/2006/ole">
                <mc:AlternateContent xmlns:mc="http://schemas.openxmlformats.org/markup-compatibility/2006">
                  <mc:Choice xmlns:v="urn:schemas-microsoft-com:vml" Requires="v">
                    <p:oleObj spid="_x0000_s35997" name="公式" r:id="rId11" imgW="368280" imgH="164880" progId="Equation.3">
                      <p:embed/>
                    </p:oleObj>
                  </mc:Choice>
                  <mc:Fallback>
                    <p:oleObj name="公式" r:id="rId11" imgW="368280" imgH="164880" progId="Equation.3">
                      <p:embed/>
                      <p:pic>
                        <p:nvPicPr>
                          <p:cNvPr id="0" name="Object 1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49" y="754"/>
                            <a:ext cx="646"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969" name="AutoShape 129"/>
              <p:cNvSpPr>
                <a:spLocks noChangeArrowheads="1"/>
              </p:cNvSpPr>
              <p:nvPr/>
            </p:nvSpPr>
            <p:spPr bwMode="auto">
              <a:xfrm>
                <a:off x="4558" y="754"/>
                <a:ext cx="907" cy="272"/>
              </a:xfrm>
              <a:prstGeom prst="wedgeEllipseCallout">
                <a:avLst>
                  <a:gd name="adj1" fmla="val -80097"/>
                  <a:gd name="adj2" fmla="val -54412"/>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endParaRPr kumimoji="0" lang="zh-CN" altLang="zh-CN" b="0"/>
              </a:p>
            </p:txBody>
          </p:sp>
        </p:grpSp>
        <p:sp>
          <p:nvSpPr>
            <p:cNvPr id="35972" name="AutoShape 132"/>
            <p:cNvSpPr>
              <a:spLocks noChangeArrowheads="1"/>
            </p:cNvSpPr>
            <p:nvPr/>
          </p:nvSpPr>
          <p:spPr bwMode="auto">
            <a:xfrm>
              <a:off x="4967" y="2069"/>
              <a:ext cx="589" cy="272"/>
            </a:xfrm>
            <a:prstGeom prst="wedgeRectCallout">
              <a:avLst>
                <a:gd name="adj1" fmla="val -243380"/>
                <a:gd name="adj2" fmla="val -314338"/>
              </a:avLst>
            </a:prstGeom>
            <a:noFill/>
            <a:ln w="9525"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endParaRPr kumimoji="0" lang="zh-CN" altLang="zh-CN" b="0"/>
            </a:p>
          </p:txBody>
        </p:sp>
        <p:graphicFrame>
          <p:nvGraphicFramePr>
            <p:cNvPr id="35937" name="Object 97"/>
            <p:cNvGraphicFramePr>
              <a:graphicFrameLocks noChangeAspect="1"/>
            </p:cNvGraphicFramePr>
            <p:nvPr/>
          </p:nvGraphicFramePr>
          <p:xfrm>
            <a:off x="5057" y="2069"/>
            <a:ext cx="445" cy="244"/>
          </p:xfrm>
          <a:graphic>
            <a:graphicData uri="http://schemas.openxmlformats.org/presentationml/2006/ole">
              <mc:AlternateContent xmlns:mc="http://schemas.openxmlformats.org/markup-compatibility/2006">
                <mc:Choice xmlns:v="urn:schemas-microsoft-com:vml" Requires="v">
                  <p:oleObj spid="_x0000_s35998" name="公式" r:id="rId13" imgW="393480" imgH="177480" progId="Equation.3">
                    <p:embed/>
                  </p:oleObj>
                </mc:Choice>
                <mc:Fallback>
                  <p:oleObj name="公式" r:id="rId13" imgW="393480" imgH="177480" progId="Equation.3">
                    <p:embed/>
                    <p:pic>
                      <p:nvPicPr>
                        <p:cNvPr id="0" name="Object 9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57" y="2069"/>
                          <a:ext cx="445"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5991" name="Group 151"/>
            <p:cNvGrpSpPr>
              <a:grpSpLocks/>
            </p:cNvGrpSpPr>
            <p:nvPr/>
          </p:nvGrpSpPr>
          <p:grpSpPr bwMode="auto">
            <a:xfrm>
              <a:off x="4558" y="210"/>
              <a:ext cx="589" cy="289"/>
              <a:chOff x="4558" y="210"/>
              <a:chExt cx="589" cy="289"/>
            </a:xfrm>
          </p:grpSpPr>
          <p:graphicFrame>
            <p:nvGraphicFramePr>
              <p:cNvPr id="35973" name="Object 133"/>
              <p:cNvGraphicFramePr>
                <a:graphicFrameLocks noChangeAspect="1"/>
              </p:cNvGraphicFramePr>
              <p:nvPr/>
            </p:nvGraphicFramePr>
            <p:xfrm>
              <a:off x="4558" y="255"/>
              <a:ext cx="474" cy="244"/>
            </p:xfrm>
            <a:graphic>
              <a:graphicData uri="http://schemas.openxmlformats.org/presentationml/2006/ole">
                <mc:AlternateContent xmlns:mc="http://schemas.openxmlformats.org/markup-compatibility/2006">
                  <mc:Choice xmlns:v="urn:schemas-microsoft-com:vml" Requires="v">
                    <p:oleObj spid="_x0000_s35999" name="公式" r:id="rId15" imgW="419040" imgH="177480" progId="Equation.3">
                      <p:embed/>
                    </p:oleObj>
                  </mc:Choice>
                  <mc:Fallback>
                    <p:oleObj name="公式" r:id="rId15" imgW="419040" imgH="177480" progId="Equation.3">
                      <p:embed/>
                      <p:pic>
                        <p:nvPicPr>
                          <p:cNvPr id="0" name="Object 13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58" y="255"/>
                            <a:ext cx="474"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974" name="AutoShape 134"/>
              <p:cNvSpPr>
                <a:spLocks noChangeArrowheads="1"/>
              </p:cNvSpPr>
              <p:nvPr/>
            </p:nvSpPr>
            <p:spPr bwMode="auto">
              <a:xfrm>
                <a:off x="4558" y="210"/>
                <a:ext cx="589" cy="272"/>
              </a:xfrm>
              <a:prstGeom prst="wedgeRectCallout">
                <a:avLst>
                  <a:gd name="adj1" fmla="val -121648"/>
                  <a:gd name="adj2" fmla="val 194116"/>
                </a:avLst>
              </a:prstGeom>
              <a:noFill/>
              <a:ln w="9525"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endParaRPr kumimoji="0" lang="zh-CN" altLang="zh-CN" b="0"/>
              </a:p>
            </p:txBody>
          </p:sp>
        </p:grpSp>
      </p:grpSp>
      <p:grpSp>
        <p:nvGrpSpPr>
          <p:cNvPr id="35987" name="Group 147"/>
          <p:cNvGrpSpPr>
            <a:grpSpLocks/>
          </p:cNvGrpSpPr>
          <p:nvPr/>
        </p:nvGrpSpPr>
        <p:grpSpPr bwMode="auto">
          <a:xfrm>
            <a:off x="3492500" y="3716338"/>
            <a:ext cx="5254625" cy="2989262"/>
            <a:chOff x="2200" y="2341"/>
            <a:chExt cx="3310" cy="1883"/>
          </a:xfrm>
        </p:grpSpPr>
        <p:sp>
          <p:nvSpPr>
            <p:cNvPr id="35874" name="Freeform 34"/>
            <p:cNvSpPr>
              <a:spLocks/>
            </p:cNvSpPr>
            <p:nvPr/>
          </p:nvSpPr>
          <p:spPr bwMode="auto">
            <a:xfrm>
              <a:off x="3128" y="3022"/>
              <a:ext cx="484" cy="940"/>
            </a:xfrm>
            <a:custGeom>
              <a:avLst/>
              <a:gdLst>
                <a:gd name="T0" fmla="*/ 0 w 388"/>
                <a:gd name="T1" fmla="*/ 921 h 934"/>
                <a:gd name="T2" fmla="*/ 66 w 388"/>
                <a:gd name="T3" fmla="*/ 600 h 934"/>
                <a:gd name="T4" fmla="*/ 194 w 388"/>
                <a:gd name="T5" fmla="*/ 0 h 934"/>
                <a:gd name="T6" fmla="*/ 304 w 388"/>
                <a:gd name="T7" fmla="*/ 600 h 934"/>
                <a:gd name="T8" fmla="*/ 388 w 388"/>
                <a:gd name="T9" fmla="*/ 909 h 934"/>
              </a:gdLst>
              <a:ahLst/>
              <a:cxnLst>
                <a:cxn ang="0">
                  <a:pos x="T0" y="T1"/>
                </a:cxn>
                <a:cxn ang="0">
                  <a:pos x="T2" y="T3"/>
                </a:cxn>
                <a:cxn ang="0">
                  <a:pos x="T4" y="T5"/>
                </a:cxn>
                <a:cxn ang="0">
                  <a:pos x="T6" y="T7"/>
                </a:cxn>
                <a:cxn ang="0">
                  <a:pos x="T8" y="T9"/>
                </a:cxn>
              </a:cxnLst>
              <a:rect l="0" t="0" r="r" b="b"/>
              <a:pathLst>
                <a:path w="388" h="934">
                  <a:moveTo>
                    <a:pt x="0" y="921"/>
                  </a:moveTo>
                  <a:cubicBezTo>
                    <a:pt x="26" y="934"/>
                    <a:pt x="34" y="753"/>
                    <a:pt x="66" y="600"/>
                  </a:cubicBezTo>
                  <a:cubicBezTo>
                    <a:pt x="98" y="447"/>
                    <a:pt x="143" y="0"/>
                    <a:pt x="194" y="0"/>
                  </a:cubicBezTo>
                  <a:cubicBezTo>
                    <a:pt x="246" y="0"/>
                    <a:pt x="278" y="440"/>
                    <a:pt x="304" y="600"/>
                  </a:cubicBezTo>
                  <a:cubicBezTo>
                    <a:pt x="330" y="760"/>
                    <a:pt x="382" y="903"/>
                    <a:pt x="388" y="909"/>
                  </a:cubicBezTo>
                </a:path>
              </a:pathLst>
            </a:custGeom>
            <a:noFill/>
            <a:ln w="4127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75" name="Freeform 35"/>
            <p:cNvSpPr>
              <a:spLocks/>
            </p:cNvSpPr>
            <p:nvPr/>
          </p:nvSpPr>
          <p:spPr bwMode="auto">
            <a:xfrm>
              <a:off x="3887" y="3888"/>
              <a:ext cx="279" cy="121"/>
            </a:xfrm>
            <a:custGeom>
              <a:avLst/>
              <a:gdLst>
                <a:gd name="T0" fmla="*/ 0 w 384"/>
                <a:gd name="T1" fmla="*/ 354 h 636"/>
                <a:gd name="T2" fmla="*/ 197 w 384"/>
                <a:gd name="T3" fmla="*/ 270 h 636"/>
                <a:gd name="T4" fmla="*/ 384 w 384"/>
                <a:gd name="T5" fmla="*/ 354 h 636"/>
              </a:gdLst>
              <a:ahLst/>
              <a:cxnLst>
                <a:cxn ang="0">
                  <a:pos x="T0" y="T1"/>
                </a:cxn>
                <a:cxn ang="0">
                  <a:pos x="T2" y="T3"/>
                </a:cxn>
                <a:cxn ang="0">
                  <a:pos x="T4" y="T5"/>
                </a:cxn>
              </a:cxnLst>
              <a:rect l="0" t="0" r="r" b="b"/>
              <a:pathLst>
                <a:path w="384" h="636">
                  <a:moveTo>
                    <a:pt x="0" y="354"/>
                  </a:moveTo>
                  <a:cubicBezTo>
                    <a:pt x="0" y="360"/>
                    <a:pt x="109" y="636"/>
                    <a:pt x="197" y="270"/>
                  </a:cubicBezTo>
                  <a:cubicBezTo>
                    <a:pt x="296" y="0"/>
                    <a:pt x="384" y="354"/>
                    <a:pt x="384" y="354"/>
                  </a:cubicBezTo>
                </a:path>
              </a:pathLst>
            </a:custGeom>
            <a:noFill/>
            <a:ln w="4127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76" name="Freeform 36"/>
            <p:cNvSpPr>
              <a:spLocks/>
            </p:cNvSpPr>
            <p:nvPr/>
          </p:nvSpPr>
          <p:spPr bwMode="auto">
            <a:xfrm>
              <a:off x="4165" y="3904"/>
              <a:ext cx="257" cy="91"/>
            </a:xfrm>
            <a:custGeom>
              <a:avLst/>
              <a:gdLst>
                <a:gd name="T0" fmla="*/ 0 w 384"/>
                <a:gd name="T1" fmla="*/ 354 h 636"/>
                <a:gd name="T2" fmla="*/ 197 w 384"/>
                <a:gd name="T3" fmla="*/ 270 h 636"/>
                <a:gd name="T4" fmla="*/ 384 w 384"/>
                <a:gd name="T5" fmla="*/ 354 h 636"/>
              </a:gdLst>
              <a:ahLst/>
              <a:cxnLst>
                <a:cxn ang="0">
                  <a:pos x="T0" y="T1"/>
                </a:cxn>
                <a:cxn ang="0">
                  <a:pos x="T2" y="T3"/>
                </a:cxn>
                <a:cxn ang="0">
                  <a:pos x="T4" y="T5"/>
                </a:cxn>
              </a:cxnLst>
              <a:rect l="0" t="0" r="r" b="b"/>
              <a:pathLst>
                <a:path w="384" h="636">
                  <a:moveTo>
                    <a:pt x="0" y="354"/>
                  </a:moveTo>
                  <a:cubicBezTo>
                    <a:pt x="0" y="360"/>
                    <a:pt x="109" y="636"/>
                    <a:pt x="197" y="270"/>
                  </a:cubicBezTo>
                  <a:cubicBezTo>
                    <a:pt x="296" y="0"/>
                    <a:pt x="384" y="354"/>
                    <a:pt x="384" y="354"/>
                  </a:cubicBezTo>
                </a:path>
              </a:pathLst>
            </a:custGeom>
            <a:noFill/>
            <a:ln w="4127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77" name="Freeform 37"/>
            <p:cNvSpPr>
              <a:spLocks/>
            </p:cNvSpPr>
            <p:nvPr/>
          </p:nvSpPr>
          <p:spPr bwMode="auto">
            <a:xfrm>
              <a:off x="3566" y="3899"/>
              <a:ext cx="302" cy="74"/>
            </a:xfrm>
            <a:custGeom>
              <a:avLst/>
              <a:gdLst>
                <a:gd name="T0" fmla="*/ 0 w 288"/>
                <a:gd name="T1" fmla="*/ 9 h 74"/>
                <a:gd name="T2" fmla="*/ 112 w 288"/>
                <a:gd name="T3" fmla="*/ 73 h 74"/>
                <a:gd name="T4" fmla="*/ 208 w 288"/>
                <a:gd name="T5" fmla="*/ 1 h 74"/>
                <a:gd name="T6" fmla="*/ 288 w 288"/>
                <a:gd name="T7" fmla="*/ 65 h 74"/>
              </a:gdLst>
              <a:ahLst/>
              <a:cxnLst>
                <a:cxn ang="0">
                  <a:pos x="T0" y="T1"/>
                </a:cxn>
                <a:cxn ang="0">
                  <a:pos x="T2" y="T3"/>
                </a:cxn>
                <a:cxn ang="0">
                  <a:pos x="T4" y="T5"/>
                </a:cxn>
                <a:cxn ang="0">
                  <a:pos x="T6" y="T7"/>
                </a:cxn>
              </a:cxnLst>
              <a:rect l="0" t="0" r="r" b="b"/>
              <a:pathLst>
                <a:path w="288" h="74">
                  <a:moveTo>
                    <a:pt x="0" y="9"/>
                  </a:moveTo>
                  <a:cubicBezTo>
                    <a:pt x="10" y="19"/>
                    <a:pt x="77" y="74"/>
                    <a:pt x="112" y="73"/>
                  </a:cubicBezTo>
                  <a:cubicBezTo>
                    <a:pt x="147" y="72"/>
                    <a:pt x="179" y="2"/>
                    <a:pt x="208" y="1"/>
                  </a:cubicBezTo>
                  <a:cubicBezTo>
                    <a:pt x="237" y="0"/>
                    <a:pt x="271" y="52"/>
                    <a:pt x="288" y="65"/>
                  </a:cubicBezTo>
                </a:path>
              </a:pathLst>
            </a:custGeom>
            <a:noFill/>
            <a:ln w="4127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78" name="Freeform 38"/>
            <p:cNvSpPr>
              <a:spLocks/>
            </p:cNvSpPr>
            <p:nvPr/>
          </p:nvSpPr>
          <p:spPr bwMode="auto">
            <a:xfrm flipH="1">
              <a:off x="2609" y="3885"/>
              <a:ext cx="246" cy="123"/>
            </a:xfrm>
            <a:custGeom>
              <a:avLst/>
              <a:gdLst>
                <a:gd name="T0" fmla="*/ 0 w 384"/>
                <a:gd name="T1" fmla="*/ 354 h 636"/>
                <a:gd name="T2" fmla="*/ 197 w 384"/>
                <a:gd name="T3" fmla="*/ 270 h 636"/>
                <a:gd name="T4" fmla="*/ 384 w 384"/>
                <a:gd name="T5" fmla="*/ 354 h 636"/>
              </a:gdLst>
              <a:ahLst/>
              <a:cxnLst>
                <a:cxn ang="0">
                  <a:pos x="T0" y="T1"/>
                </a:cxn>
                <a:cxn ang="0">
                  <a:pos x="T2" y="T3"/>
                </a:cxn>
                <a:cxn ang="0">
                  <a:pos x="T4" y="T5"/>
                </a:cxn>
              </a:cxnLst>
              <a:rect l="0" t="0" r="r" b="b"/>
              <a:pathLst>
                <a:path w="384" h="636">
                  <a:moveTo>
                    <a:pt x="0" y="354"/>
                  </a:moveTo>
                  <a:cubicBezTo>
                    <a:pt x="0" y="360"/>
                    <a:pt x="109" y="636"/>
                    <a:pt x="197" y="270"/>
                  </a:cubicBezTo>
                  <a:cubicBezTo>
                    <a:pt x="296" y="0"/>
                    <a:pt x="384" y="354"/>
                    <a:pt x="384" y="354"/>
                  </a:cubicBezTo>
                </a:path>
              </a:pathLst>
            </a:custGeom>
            <a:noFill/>
            <a:ln w="4127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79" name="Freeform 39"/>
            <p:cNvSpPr>
              <a:spLocks/>
            </p:cNvSpPr>
            <p:nvPr/>
          </p:nvSpPr>
          <p:spPr bwMode="auto">
            <a:xfrm flipH="1">
              <a:off x="2365" y="3909"/>
              <a:ext cx="226" cy="93"/>
            </a:xfrm>
            <a:custGeom>
              <a:avLst/>
              <a:gdLst>
                <a:gd name="T0" fmla="*/ 0 w 384"/>
                <a:gd name="T1" fmla="*/ 354 h 636"/>
                <a:gd name="T2" fmla="*/ 197 w 384"/>
                <a:gd name="T3" fmla="*/ 270 h 636"/>
                <a:gd name="T4" fmla="*/ 384 w 384"/>
                <a:gd name="T5" fmla="*/ 354 h 636"/>
              </a:gdLst>
              <a:ahLst/>
              <a:cxnLst>
                <a:cxn ang="0">
                  <a:pos x="T0" y="T1"/>
                </a:cxn>
                <a:cxn ang="0">
                  <a:pos x="T2" y="T3"/>
                </a:cxn>
                <a:cxn ang="0">
                  <a:pos x="T4" y="T5"/>
                </a:cxn>
              </a:cxnLst>
              <a:rect l="0" t="0" r="r" b="b"/>
              <a:pathLst>
                <a:path w="384" h="636">
                  <a:moveTo>
                    <a:pt x="0" y="354"/>
                  </a:moveTo>
                  <a:cubicBezTo>
                    <a:pt x="0" y="360"/>
                    <a:pt x="109" y="636"/>
                    <a:pt x="197" y="270"/>
                  </a:cubicBezTo>
                  <a:cubicBezTo>
                    <a:pt x="296" y="0"/>
                    <a:pt x="384" y="354"/>
                    <a:pt x="384" y="354"/>
                  </a:cubicBezTo>
                </a:path>
              </a:pathLst>
            </a:custGeom>
            <a:noFill/>
            <a:ln w="4127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80" name="Freeform 40"/>
            <p:cNvSpPr>
              <a:spLocks/>
            </p:cNvSpPr>
            <p:nvPr/>
          </p:nvSpPr>
          <p:spPr bwMode="auto">
            <a:xfrm>
              <a:off x="2867" y="3852"/>
              <a:ext cx="265" cy="180"/>
            </a:xfrm>
            <a:custGeom>
              <a:avLst/>
              <a:gdLst>
                <a:gd name="T0" fmla="*/ 253 w 253"/>
                <a:gd name="T1" fmla="*/ 88 h 180"/>
                <a:gd name="T2" fmla="*/ 124 w 253"/>
                <a:gd name="T3" fmla="*/ 76 h 180"/>
                <a:gd name="T4" fmla="*/ 0 w 253"/>
                <a:gd name="T5" fmla="*/ 100 h 180"/>
              </a:gdLst>
              <a:ahLst/>
              <a:cxnLst>
                <a:cxn ang="0">
                  <a:pos x="T0" y="T1"/>
                </a:cxn>
                <a:cxn ang="0">
                  <a:pos x="T2" y="T3"/>
                </a:cxn>
                <a:cxn ang="0">
                  <a:pos x="T4" y="T5"/>
                </a:cxn>
              </a:cxnLst>
              <a:rect l="0" t="0" r="r" b="b"/>
              <a:pathLst>
                <a:path w="253" h="180">
                  <a:moveTo>
                    <a:pt x="253" y="88"/>
                  </a:moveTo>
                  <a:cubicBezTo>
                    <a:pt x="253" y="89"/>
                    <a:pt x="183" y="180"/>
                    <a:pt x="124" y="76"/>
                  </a:cubicBezTo>
                  <a:cubicBezTo>
                    <a:pt x="58" y="0"/>
                    <a:pt x="0" y="100"/>
                    <a:pt x="0" y="100"/>
                  </a:cubicBezTo>
                </a:path>
              </a:pathLst>
            </a:custGeom>
            <a:noFill/>
            <a:ln w="4127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81" name="Line 41"/>
            <p:cNvSpPr>
              <a:spLocks noChangeShapeType="1"/>
            </p:cNvSpPr>
            <p:nvPr/>
          </p:nvSpPr>
          <p:spPr bwMode="auto">
            <a:xfrm>
              <a:off x="2200" y="3981"/>
              <a:ext cx="2663" cy="0"/>
            </a:xfrm>
            <a:prstGeom prst="line">
              <a:avLst/>
            </a:prstGeom>
            <a:noFill/>
            <a:ln w="41275">
              <a:solidFill>
                <a:srgbClr val="0000FF"/>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82" name="Line 42"/>
            <p:cNvSpPr>
              <a:spLocks noChangeShapeType="1"/>
            </p:cNvSpPr>
            <p:nvPr/>
          </p:nvSpPr>
          <p:spPr bwMode="auto">
            <a:xfrm flipH="1">
              <a:off x="3360" y="2875"/>
              <a:ext cx="5" cy="1114"/>
            </a:xfrm>
            <a:prstGeom prst="line">
              <a:avLst/>
            </a:prstGeom>
            <a:noFill/>
            <a:ln w="41275">
              <a:solidFill>
                <a:srgbClr val="0000FF"/>
              </a:solidFill>
              <a:round/>
              <a:headEnd type="arrow"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5883" name="Object 43"/>
            <p:cNvGraphicFramePr>
              <a:graphicFrameLocks noChangeAspect="1"/>
            </p:cNvGraphicFramePr>
            <p:nvPr/>
          </p:nvGraphicFramePr>
          <p:xfrm>
            <a:off x="4863" y="3984"/>
            <a:ext cx="328" cy="240"/>
          </p:xfrm>
          <a:graphic>
            <a:graphicData uri="http://schemas.openxmlformats.org/presentationml/2006/ole">
              <mc:AlternateContent xmlns:mc="http://schemas.openxmlformats.org/markup-compatibility/2006">
                <mc:Choice xmlns:v="urn:schemas-microsoft-com:vml" Requires="v">
                  <p:oleObj spid="_x0000_s36000" name="公式" r:id="rId17" imgW="126720" imgH="139680" progId="Equation.3">
                    <p:embed/>
                  </p:oleObj>
                </mc:Choice>
                <mc:Fallback>
                  <p:oleObj name="公式" r:id="rId17" imgW="126720" imgH="139680" progId="Equation.3">
                    <p:embed/>
                    <p:pic>
                      <p:nvPicPr>
                        <p:cNvPr id="0" name="Object 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63" y="3984"/>
                          <a:ext cx="32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88" name="Line 48"/>
            <p:cNvSpPr>
              <a:spLocks noChangeShapeType="1"/>
            </p:cNvSpPr>
            <p:nvPr/>
          </p:nvSpPr>
          <p:spPr bwMode="auto">
            <a:xfrm>
              <a:off x="2944" y="3957"/>
              <a:ext cx="0" cy="87"/>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5889" name="Object 49"/>
            <p:cNvGraphicFramePr>
              <a:graphicFrameLocks noChangeAspect="1"/>
            </p:cNvGraphicFramePr>
            <p:nvPr/>
          </p:nvGraphicFramePr>
          <p:xfrm>
            <a:off x="3380" y="2772"/>
            <a:ext cx="304" cy="302"/>
          </p:xfrm>
          <a:graphic>
            <a:graphicData uri="http://schemas.openxmlformats.org/presentationml/2006/ole">
              <mc:AlternateContent xmlns:mc="http://schemas.openxmlformats.org/markup-compatibility/2006">
                <mc:Choice xmlns:v="urn:schemas-microsoft-com:vml" Requires="v">
                  <p:oleObj spid="_x0000_s36001" name="公式" r:id="rId18" imgW="126720" imgH="164880" progId="Equation.3">
                    <p:embed/>
                  </p:oleObj>
                </mc:Choice>
                <mc:Fallback>
                  <p:oleObj name="公式" r:id="rId18" imgW="126720" imgH="164880" progId="Equation.3">
                    <p:embed/>
                    <p:pic>
                      <p:nvPicPr>
                        <p:cNvPr id="0" name="Object 4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80" y="2772"/>
                          <a:ext cx="304"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90" name="Line 50"/>
            <p:cNvSpPr>
              <a:spLocks noChangeShapeType="1"/>
            </p:cNvSpPr>
            <p:nvPr/>
          </p:nvSpPr>
          <p:spPr bwMode="auto">
            <a:xfrm>
              <a:off x="2941" y="2784"/>
              <a:ext cx="0" cy="1104"/>
            </a:xfrm>
            <a:prstGeom prst="line">
              <a:avLst/>
            </a:prstGeom>
            <a:noFill/>
            <a:ln w="9525">
              <a:solidFill>
                <a:srgbClr val="9933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91" name="Line 51"/>
            <p:cNvSpPr>
              <a:spLocks noChangeShapeType="1"/>
            </p:cNvSpPr>
            <p:nvPr/>
          </p:nvSpPr>
          <p:spPr bwMode="auto">
            <a:xfrm>
              <a:off x="2675" y="2807"/>
              <a:ext cx="0" cy="1104"/>
            </a:xfrm>
            <a:prstGeom prst="line">
              <a:avLst/>
            </a:prstGeom>
            <a:noFill/>
            <a:ln w="9525">
              <a:solidFill>
                <a:srgbClr val="9933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92" name="Line 52"/>
            <p:cNvSpPr>
              <a:spLocks noChangeShapeType="1"/>
            </p:cNvSpPr>
            <p:nvPr/>
          </p:nvSpPr>
          <p:spPr bwMode="auto">
            <a:xfrm>
              <a:off x="3799" y="2828"/>
              <a:ext cx="0" cy="1104"/>
            </a:xfrm>
            <a:prstGeom prst="line">
              <a:avLst/>
            </a:prstGeom>
            <a:noFill/>
            <a:ln w="9525">
              <a:solidFill>
                <a:srgbClr val="9933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93" name="Line 53"/>
            <p:cNvSpPr>
              <a:spLocks noChangeShapeType="1"/>
            </p:cNvSpPr>
            <p:nvPr/>
          </p:nvSpPr>
          <p:spPr bwMode="auto">
            <a:xfrm>
              <a:off x="4095" y="2820"/>
              <a:ext cx="0" cy="1104"/>
            </a:xfrm>
            <a:prstGeom prst="line">
              <a:avLst/>
            </a:prstGeom>
            <a:noFill/>
            <a:ln w="9525">
              <a:solidFill>
                <a:srgbClr val="9933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78" name="Text Box 138"/>
            <p:cNvSpPr txBox="1">
              <a:spLocks noChangeArrowheads="1"/>
            </p:cNvSpPr>
            <p:nvPr/>
          </p:nvSpPr>
          <p:spPr bwMode="auto">
            <a:xfrm>
              <a:off x="3540" y="3953"/>
              <a:ext cx="2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en-US" altLang="zh-CN" b="0">
                  <a:solidFill>
                    <a:srgbClr val="0000FF"/>
                  </a:solidFill>
                </a:rPr>
                <a:t>π</a:t>
              </a:r>
            </a:p>
          </p:txBody>
        </p:sp>
        <p:sp>
          <p:nvSpPr>
            <p:cNvPr id="35979" name="Text Box 139"/>
            <p:cNvSpPr txBox="1">
              <a:spLocks noChangeArrowheads="1"/>
            </p:cNvSpPr>
            <p:nvPr/>
          </p:nvSpPr>
          <p:spPr bwMode="auto">
            <a:xfrm>
              <a:off x="4091" y="3965"/>
              <a:ext cx="4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en-US" altLang="zh-CN" b="0">
                  <a:solidFill>
                    <a:srgbClr val="0000FF"/>
                  </a:solidFill>
                </a:rPr>
                <a:t>3π</a:t>
              </a:r>
            </a:p>
          </p:txBody>
        </p:sp>
        <p:sp>
          <p:nvSpPr>
            <p:cNvPr id="35980" name="Text Box 140"/>
            <p:cNvSpPr txBox="1">
              <a:spLocks noChangeArrowheads="1"/>
            </p:cNvSpPr>
            <p:nvPr/>
          </p:nvSpPr>
          <p:spPr bwMode="auto">
            <a:xfrm>
              <a:off x="3746" y="3967"/>
              <a:ext cx="45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en-US" altLang="zh-CN" b="0">
                  <a:solidFill>
                    <a:srgbClr val="0000FF"/>
                  </a:solidFill>
                </a:rPr>
                <a:t>2π</a:t>
              </a:r>
            </a:p>
          </p:txBody>
        </p:sp>
        <p:sp>
          <p:nvSpPr>
            <p:cNvPr id="35981" name="Text Box 141"/>
            <p:cNvSpPr txBox="1">
              <a:spLocks noChangeArrowheads="1"/>
            </p:cNvSpPr>
            <p:nvPr/>
          </p:nvSpPr>
          <p:spPr bwMode="auto">
            <a:xfrm>
              <a:off x="2928" y="3953"/>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en-US" altLang="zh-CN" b="0">
                  <a:solidFill>
                    <a:srgbClr val="0000FF"/>
                  </a:solidFill>
                </a:rPr>
                <a:t>-π</a:t>
              </a:r>
            </a:p>
          </p:txBody>
        </p:sp>
        <p:sp>
          <p:nvSpPr>
            <p:cNvPr id="35982" name="Text Box 142"/>
            <p:cNvSpPr txBox="1">
              <a:spLocks noChangeArrowheads="1"/>
            </p:cNvSpPr>
            <p:nvPr/>
          </p:nvSpPr>
          <p:spPr bwMode="auto">
            <a:xfrm>
              <a:off x="3234" y="3953"/>
              <a:ext cx="2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en-US" altLang="zh-CN" b="0">
                  <a:solidFill>
                    <a:srgbClr val="0000FF"/>
                  </a:solidFill>
                </a:rPr>
                <a:t>0</a:t>
              </a:r>
            </a:p>
          </p:txBody>
        </p:sp>
        <p:sp>
          <p:nvSpPr>
            <p:cNvPr id="35983" name="Line 143"/>
            <p:cNvSpPr>
              <a:spLocks noChangeShapeType="1"/>
            </p:cNvSpPr>
            <p:nvPr/>
          </p:nvSpPr>
          <p:spPr bwMode="auto">
            <a:xfrm flipH="1">
              <a:off x="3787" y="2341"/>
              <a:ext cx="1225" cy="726"/>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5984" name="Object 144"/>
            <p:cNvGraphicFramePr>
              <a:graphicFrameLocks noChangeAspect="1"/>
            </p:cNvGraphicFramePr>
            <p:nvPr/>
          </p:nvGraphicFramePr>
          <p:xfrm>
            <a:off x="4967" y="2886"/>
            <a:ext cx="474" cy="244"/>
          </p:xfrm>
          <a:graphic>
            <a:graphicData uri="http://schemas.openxmlformats.org/presentationml/2006/ole">
              <mc:AlternateContent xmlns:mc="http://schemas.openxmlformats.org/markup-compatibility/2006">
                <mc:Choice xmlns:v="urn:schemas-microsoft-com:vml" Requires="v">
                  <p:oleObj spid="_x0000_s36002" name="公式" r:id="rId20" imgW="419040" imgH="177480" progId="Equation.3">
                    <p:embed/>
                  </p:oleObj>
                </mc:Choice>
                <mc:Fallback>
                  <p:oleObj name="公式" r:id="rId20" imgW="419040" imgH="177480" progId="Equation.3">
                    <p:embed/>
                    <p:pic>
                      <p:nvPicPr>
                        <p:cNvPr id="0" name="Object 14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967" y="2886"/>
                          <a:ext cx="474"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985" name="AutoShape 145"/>
            <p:cNvSpPr>
              <a:spLocks noChangeArrowheads="1"/>
            </p:cNvSpPr>
            <p:nvPr/>
          </p:nvSpPr>
          <p:spPr bwMode="auto">
            <a:xfrm>
              <a:off x="4921" y="2886"/>
              <a:ext cx="589" cy="272"/>
            </a:xfrm>
            <a:prstGeom prst="wedgeRectCallout">
              <a:avLst>
                <a:gd name="adj1" fmla="val -185315"/>
                <a:gd name="adj2" fmla="val 107352"/>
              </a:avLst>
            </a:prstGeom>
            <a:noFill/>
            <a:ln w="9525"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endParaRPr kumimoji="0" lang="zh-CN" altLang="zh-CN" b="0"/>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457200" y="0"/>
            <a:ext cx="8229600" cy="1143000"/>
          </a:xfrm>
        </p:spPr>
        <p:txBody>
          <a:bodyPr/>
          <a:lstStyle/>
          <a:p>
            <a:r>
              <a:rPr lang="zh-CN" altLang="en-US"/>
              <a:t>光的衍射</a:t>
            </a:r>
          </a:p>
        </p:txBody>
      </p:sp>
      <p:sp>
        <p:nvSpPr>
          <p:cNvPr id="88067" name="Rectangle 3"/>
          <p:cNvSpPr>
            <a:spLocks noGrp="1" noChangeArrowheads="1"/>
          </p:cNvSpPr>
          <p:nvPr>
            <p:ph type="body" idx="1"/>
          </p:nvPr>
        </p:nvSpPr>
        <p:spPr>
          <a:xfrm>
            <a:off x="304800" y="914400"/>
            <a:ext cx="8382000" cy="5715000"/>
          </a:xfrm>
        </p:spPr>
        <p:txBody>
          <a:bodyPr/>
          <a:lstStyle/>
          <a:p>
            <a:pPr marL="0" indent="0">
              <a:lnSpc>
                <a:spcPct val="90000"/>
              </a:lnSpc>
            </a:pPr>
            <a:r>
              <a:rPr lang="zh-CN" altLang="en-US"/>
              <a:t>在日常生活中，光的衍射现象不易为人们所察觉，与此相反，光的直线传播行为给人们的印象却很深。</a:t>
            </a:r>
          </a:p>
          <a:p>
            <a:pPr marL="0" indent="0">
              <a:lnSpc>
                <a:spcPct val="90000"/>
              </a:lnSpc>
            </a:pPr>
            <a:r>
              <a:rPr lang="zh-CN" altLang="en-US"/>
              <a:t>这是由于光的波长很短，以及普通光源是不相干的面光源。这两方面的原因使得在通常条件下，光的衍射现象很不显著。</a:t>
            </a:r>
          </a:p>
          <a:p>
            <a:pPr marL="0" indent="0">
              <a:lnSpc>
                <a:spcPct val="90000"/>
              </a:lnSpc>
            </a:pPr>
            <a:r>
              <a:rPr lang="zh-CN" altLang="en-US"/>
              <a:t>在满足一定条件时，（采用高亮度的相干光或强点光源，并保证屏幕的距离足够大）可演示出衍射现象。</a:t>
            </a:r>
          </a:p>
          <a:p>
            <a:pPr marL="0" indent="0">
              <a:lnSpc>
                <a:spcPct val="90000"/>
              </a:lnSpc>
            </a:pPr>
            <a:r>
              <a:rPr lang="zh-CN" altLang="en-US"/>
              <a:t>衍射不仅使物体的几何阴影失去了清晰的轮廓，而且在边缘附近还出现一系列的明暗相间的条纹。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CCECFF"/>
        </a:solidFill>
        <a:effectLst/>
      </p:bgPr>
    </p:bg>
    <p:spTree>
      <p:nvGrpSpPr>
        <p:cNvPr id="1" name=""/>
        <p:cNvGrpSpPr/>
        <p:nvPr/>
      </p:nvGrpSpPr>
      <p:grpSpPr>
        <a:xfrm>
          <a:off x="0" y="0"/>
          <a:ext cx="0" cy="0"/>
          <a:chOff x="0" y="0"/>
          <a:chExt cx="0" cy="0"/>
        </a:xfrm>
      </p:grpSpPr>
      <p:graphicFrame>
        <p:nvGraphicFramePr>
          <p:cNvPr id="36915" name="Object 51"/>
          <p:cNvGraphicFramePr>
            <a:graphicFrameLocks noChangeAspect="1"/>
          </p:cNvGraphicFramePr>
          <p:nvPr/>
        </p:nvGraphicFramePr>
        <p:xfrm>
          <a:off x="933450" y="333375"/>
          <a:ext cx="6337300" cy="3816350"/>
        </p:xfrm>
        <a:graphic>
          <a:graphicData uri="http://schemas.openxmlformats.org/presentationml/2006/ole">
            <mc:AlternateContent xmlns:mc="http://schemas.openxmlformats.org/markup-compatibility/2006">
              <mc:Choice xmlns:v="urn:schemas-microsoft-com:vml" Requires="v">
                <p:oleObj spid="_x0000_s36976" name="公式" r:id="rId3" imgW="3886200" imgH="2590560" progId="Equation.3">
                  <p:embed/>
                </p:oleObj>
              </mc:Choice>
              <mc:Fallback>
                <p:oleObj name="公式" r:id="rId3" imgW="3886200" imgH="2590560" progId="Equation.3">
                  <p:embed/>
                  <p:pic>
                    <p:nvPicPr>
                      <p:cNvPr id="0" name="Object 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3450" y="333375"/>
                        <a:ext cx="6337300"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916" name="Text Box 52"/>
          <p:cNvSpPr txBox="1">
            <a:spLocks noChangeArrowheads="1"/>
          </p:cNvSpPr>
          <p:nvPr/>
        </p:nvSpPr>
        <p:spPr bwMode="auto">
          <a:xfrm>
            <a:off x="539750" y="5013325"/>
            <a:ext cx="26638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zh-CN" altLang="en-US" sz="2400" b="0"/>
              <a:t>光强分布图和衍射花样如右图为：</a:t>
            </a:r>
          </a:p>
        </p:txBody>
      </p:sp>
      <p:grpSp>
        <p:nvGrpSpPr>
          <p:cNvPr id="36975" name="Group 111"/>
          <p:cNvGrpSpPr>
            <a:grpSpLocks/>
          </p:cNvGrpSpPr>
          <p:nvPr/>
        </p:nvGrpSpPr>
        <p:grpSpPr bwMode="auto">
          <a:xfrm>
            <a:off x="4211638" y="5280025"/>
            <a:ext cx="4608512" cy="1195388"/>
            <a:chOff x="2653" y="3326"/>
            <a:chExt cx="2903" cy="753"/>
          </a:xfrm>
        </p:grpSpPr>
        <p:grpSp>
          <p:nvGrpSpPr>
            <p:cNvPr id="36964" name="Group 100"/>
            <p:cNvGrpSpPr>
              <a:grpSpLocks/>
            </p:cNvGrpSpPr>
            <p:nvPr/>
          </p:nvGrpSpPr>
          <p:grpSpPr bwMode="auto">
            <a:xfrm>
              <a:off x="2653" y="3326"/>
              <a:ext cx="2903" cy="544"/>
              <a:chOff x="2653" y="3326"/>
              <a:chExt cx="2903" cy="544"/>
            </a:xfrm>
          </p:grpSpPr>
          <p:sp>
            <p:nvSpPr>
              <p:cNvPr id="36952" name="Rectangle 88"/>
              <p:cNvSpPr>
                <a:spLocks noChangeArrowheads="1"/>
              </p:cNvSpPr>
              <p:nvPr/>
            </p:nvSpPr>
            <p:spPr bwMode="auto">
              <a:xfrm>
                <a:off x="2653" y="3326"/>
                <a:ext cx="2903" cy="544"/>
              </a:xfrm>
              <a:prstGeom prst="rect">
                <a:avLst/>
              </a:prstGeom>
              <a:solidFill>
                <a:srgbClr val="00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53" name="Rectangle 89"/>
              <p:cNvSpPr>
                <a:spLocks noChangeArrowheads="1"/>
              </p:cNvSpPr>
              <p:nvPr/>
            </p:nvSpPr>
            <p:spPr bwMode="auto">
              <a:xfrm>
                <a:off x="3799" y="3326"/>
                <a:ext cx="413" cy="53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54" name="Rectangle 90"/>
              <p:cNvSpPr>
                <a:spLocks noChangeArrowheads="1"/>
              </p:cNvSpPr>
              <p:nvPr/>
            </p:nvSpPr>
            <p:spPr bwMode="auto">
              <a:xfrm>
                <a:off x="3558" y="3326"/>
                <a:ext cx="162" cy="544"/>
              </a:xfrm>
              <a:prstGeom prst="rect">
                <a:avLst/>
              </a:prstGeom>
              <a:solidFill>
                <a:srgbClr val="C0C0C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55" name="Rectangle 91"/>
              <p:cNvSpPr>
                <a:spLocks noChangeArrowheads="1"/>
              </p:cNvSpPr>
              <p:nvPr/>
            </p:nvSpPr>
            <p:spPr bwMode="auto">
              <a:xfrm>
                <a:off x="4286" y="3326"/>
                <a:ext cx="168" cy="544"/>
              </a:xfrm>
              <a:prstGeom prst="rect">
                <a:avLst/>
              </a:prstGeom>
              <a:solidFill>
                <a:srgbClr val="C0C0C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56" name="Rectangle 92"/>
              <p:cNvSpPr>
                <a:spLocks noChangeArrowheads="1"/>
              </p:cNvSpPr>
              <p:nvPr/>
            </p:nvSpPr>
            <p:spPr bwMode="auto">
              <a:xfrm>
                <a:off x="4489" y="3326"/>
                <a:ext cx="157" cy="544"/>
              </a:xfrm>
              <a:prstGeom prst="rect">
                <a:avLst/>
              </a:prstGeom>
              <a:solidFill>
                <a:srgbClr val="969696"/>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57" name="Rectangle 93"/>
              <p:cNvSpPr>
                <a:spLocks noChangeArrowheads="1"/>
              </p:cNvSpPr>
              <p:nvPr/>
            </p:nvSpPr>
            <p:spPr bwMode="auto">
              <a:xfrm>
                <a:off x="3354" y="3326"/>
                <a:ext cx="164" cy="544"/>
              </a:xfrm>
              <a:prstGeom prst="rect">
                <a:avLst/>
              </a:prstGeom>
              <a:solidFill>
                <a:srgbClr val="969696"/>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58" name="Rectangle 94"/>
              <p:cNvSpPr>
                <a:spLocks noChangeArrowheads="1"/>
              </p:cNvSpPr>
              <p:nvPr/>
            </p:nvSpPr>
            <p:spPr bwMode="auto">
              <a:xfrm>
                <a:off x="4682" y="3326"/>
                <a:ext cx="144" cy="544"/>
              </a:xfrm>
              <a:prstGeom prst="rect">
                <a:avLst/>
              </a:prstGeom>
              <a:solidFill>
                <a:srgbClr val="80808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59" name="Rectangle 95"/>
              <p:cNvSpPr>
                <a:spLocks noChangeArrowheads="1"/>
              </p:cNvSpPr>
              <p:nvPr/>
            </p:nvSpPr>
            <p:spPr bwMode="auto">
              <a:xfrm>
                <a:off x="3168" y="3326"/>
                <a:ext cx="166" cy="544"/>
              </a:xfrm>
              <a:prstGeom prst="rect">
                <a:avLst/>
              </a:prstGeom>
              <a:solidFill>
                <a:srgbClr val="80808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61" name="Line 97"/>
              <p:cNvSpPr>
                <a:spLocks noChangeShapeType="1"/>
              </p:cNvSpPr>
              <p:nvPr/>
            </p:nvSpPr>
            <p:spPr bwMode="auto">
              <a:xfrm>
                <a:off x="4014" y="3326"/>
                <a:ext cx="0" cy="544"/>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6962" name="Text Box 98"/>
            <p:cNvSpPr txBox="1">
              <a:spLocks noChangeArrowheads="1"/>
            </p:cNvSpPr>
            <p:nvPr/>
          </p:nvSpPr>
          <p:spPr bwMode="auto">
            <a:xfrm>
              <a:off x="3859" y="3848"/>
              <a:ext cx="4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en-US" altLang="zh-CN" b="0"/>
                <a:t>P</a:t>
              </a:r>
              <a:r>
                <a:rPr kumimoji="0" lang="en-US" altLang="zh-CN" b="0" baseline="-25000"/>
                <a:t>0</a:t>
              </a:r>
              <a:endParaRPr kumimoji="0" lang="en-US" altLang="zh-CN" b="0"/>
            </a:p>
          </p:txBody>
        </p:sp>
      </p:grpSp>
      <p:grpSp>
        <p:nvGrpSpPr>
          <p:cNvPr id="36974" name="Group 110"/>
          <p:cNvGrpSpPr>
            <a:grpSpLocks/>
          </p:cNvGrpSpPr>
          <p:nvPr/>
        </p:nvGrpSpPr>
        <p:grpSpPr bwMode="auto">
          <a:xfrm>
            <a:off x="4181475" y="2203450"/>
            <a:ext cx="4962525" cy="3079750"/>
            <a:chOff x="2634" y="1388"/>
            <a:chExt cx="3126" cy="1940"/>
          </a:xfrm>
        </p:grpSpPr>
        <p:grpSp>
          <p:nvGrpSpPr>
            <p:cNvPr id="36967" name="Group 103"/>
            <p:cNvGrpSpPr>
              <a:grpSpLocks/>
            </p:cNvGrpSpPr>
            <p:nvPr/>
          </p:nvGrpSpPr>
          <p:grpSpPr bwMode="auto">
            <a:xfrm>
              <a:off x="2634" y="1388"/>
              <a:ext cx="3062" cy="1940"/>
              <a:chOff x="2634" y="1388"/>
              <a:chExt cx="3062" cy="1940"/>
            </a:xfrm>
          </p:grpSpPr>
          <p:sp>
            <p:nvSpPr>
              <p:cNvPr id="36927" name="Line 63"/>
              <p:cNvSpPr>
                <a:spLocks noChangeAspect="1" noChangeShapeType="1"/>
              </p:cNvSpPr>
              <p:nvPr/>
            </p:nvSpPr>
            <p:spPr bwMode="auto">
              <a:xfrm>
                <a:off x="2634" y="3117"/>
                <a:ext cx="2799" cy="0"/>
              </a:xfrm>
              <a:prstGeom prst="line">
                <a:avLst/>
              </a:prstGeom>
              <a:noFill/>
              <a:ln w="41275">
                <a:solidFill>
                  <a:srgbClr val="0000FF"/>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6929" name="Object 65"/>
              <p:cNvGraphicFramePr>
                <a:graphicFrameLocks noChangeAspect="1"/>
              </p:cNvGraphicFramePr>
              <p:nvPr/>
            </p:nvGraphicFramePr>
            <p:xfrm>
              <a:off x="5442" y="2974"/>
              <a:ext cx="254" cy="280"/>
            </p:xfrm>
            <a:graphic>
              <a:graphicData uri="http://schemas.openxmlformats.org/presentationml/2006/ole">
                <mc:AlternateContent xmlns:mc="http://schemas.openxmlformats.org/markup-compatibility/2006">
                  <mc:Choice xmlns:v="urn:schemas-microsoft-com:vml" Requires="v">
                    <p:oleObj spid="_x0000_s36977" name="公式" r:id="rId5" imgW="126720" imgH="139680" progId="Equation.3">
                      <p:embed/>
                    </p:oleObj>
                  </mc:Choice>
                  <mc:Fallback>
                    <p:oleObj name="公式" r:id="rId5" imgW="126720" imgH="139680" progId="Equation.3">
                      <p:embed/>
                      <p:pic>
                        <p:nvPicPr>
                          <p:cNvPr id="0" name="Object 6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42" y="2974"/>
                            <a:ext cx="254" cy="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6941" name="Group 77"/>
              <p:cNvGrpSpPr>
                <a:grpSpLocks noChangeAspect="1"/>
              </p:cNvGrpSpPr>
              <p:nvPr/>
            </p:nvGrpSpPr>
            <p:grpSpPr bwMode="auto">
              <a:xfrm>
                <a:off x="3283" y="1388"/>
                <a:ext cx="1514" cy="1809"/>
                <a:chOff x="2230" y="2233"/>
                <a:chExt cx="1376" cy="1644"/>
              </a:xfrm>
            </p:grpSpPr>
            <p:sp>
              <p:nvSpPr>
                <p:cNvPr id="36918" name="Freeform 54"/>
                <p:cNvSpPr>
                  <a:spLocks noChangeAspect="1"/>
                </p:cNvSpPr>
                <p:nvPr/>
              </p:nvSpPr>
              <p:spPr bwMode="auto">
                <a:xfrm>
                  <a:off x="2693" y="2568"/>
                  <a:ext cx="388" cy="1205"/>
                </a:xfrm>
                <a:custGeom>
                  <a:avLst/>
                  <a:gdLst>
                    <a:gd name="T0" fmla="*/ 0 w 388"/>
                    <a:gd name="T1" fmla="*/ 921 h 934"/>
                    <a:gd name="T2" fmla="*/ 66 w 388"/>
                    <a:gd name="T3" fmla="*/ 600 h 934"/>
                    <a:gd name="T4" fmla="*/ 194 w 388"/>
                    <a:gd name="T5" fmla="*/ 0 h 934"/>
                    <a:gd name="T6" fmla="*/ 304 w 388"/>
                    <a:gd name="T7" fmla="*/ 600 h 934"/>
                    <a:gd name="T8" fmla="*/ 388 w 388"/>
                    <a:gd name="T9" fmla="*/ 909 h 934"/>
                  </a:gdLst>
                  <a:ahLst/>
                  <a:cxnLst>
                    <a:cxn ang="0">
                      <a:pos x="T0" y="T1"/>
                    </a:cxn>
                    <a:cxn ang="0">
                      <a:pos x="T2" y="T3"/>
                    </a:cxn>
                    <a:cxn ang="0">
                      <a:pos x="T4" y="T5"/>
                    </a:cxn>
                    <a:cxn ang="0">
                      <a:pos x="T6" y="T7"/>
                    </a:cxn>
                    <a:cxn ang="0">
                      <a:pos x="T8" y="T9"/>
                    </a:cxn>
                  </a:cxnLst>
                  <a:rect l="0" t="0" r="r" b="b"/>
                  <a:pathLst>
                    <a:path w="388" h="934">
                      <a:moveTo>
                        <a:pt x="0" y="921"/>
                      </a:moveTo>
                      <a:cubicBezTo>
                        <a:pt x="26" y="934"/>
                        <a:pt x="34" y="753"/>
                        <a:pt x="66" y="600"/>
                      </a:cubicBezTo>
                      <a:cubicBezTo>
                        <a:pt x="98" y="447"/>
                        <a:pt x="143" y="0"/>
                        <a:pt x="194" y="0"/>
                      </a:cubicBezTo>
                      <a:cubicBezTo>
                        <a:pt x="246" y="0"/>
                        <a:pt x="278" y="440"/>
                        <a:pt x="304" y="600"/>
                      </a:cubicBezTo>
                      <a:cubicBezTo>
                        <a:pt x="330" y="760"/>
                        <a:pt x="382" y="903"/>
                        <a:pt x="388" y="909"/>
                      </a:cubicBez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6919" name="Group 55"/>
                <p:cNvGrpSpPr>
                  <a:grpSpLocks noChangeAspect="1"/>
                </p:cNvGrpSpPr>
                <p:nvPr/>
              </p:nvGrpSpPr>
              <p:grpSpPr bwMode="auto">
                <a:xfrm>
                  <a:off x="3072" y="3613"/>
                  <a:ext cx="534" cy="264"/>
                  <a:chOff x="3114" y="3672"/>
                  <a:chExt cx="498" cy="264"/>
                </a:xfrm>
              </p:grpSpPr>
              <p:sp>
                <p:nvSpPr>
                  <p:cNvPr id="36920" name="Freeform 56"/>
                  <p:cNvSpPr>
                    <a:spLocks noChangeAspect="1"/>
                  </p:cNvSpPr>
                  <p:nvPr/>
                </p:nvSpPr>
                <p:spPr bwMode="auto">
                  <a:xfrm>
                    <a:off x="3305" y="3720"/>
                    <a:ext cx="157" cy="181"/>
                  </a:xfrm>
                  <a:custGeom>
                    <a:avLst/>
                    <a:gdLst>
                      <a:gd name="T0" fmla="*/ 0 w 384"/>
                      <a:gd name="T1" fmla="*/ 354 h 636"/>
                      <a:gd name="T2" fmla="*/ 197 w 384"/>
                      <a:gd name="T3" fmla="*/ 270 h 636"/>
                      <a:gd name="T4" fmla="*/ 384 w 384"/>
                      <a:gd name="T5" fmla="*/ 354 h 636"/>
                    </a:gdLst>
                    <a:ahLst/>
                    <a:cxnLst>
                      <a:cxn ang="0">
                        <a:pos x="T0" y="T1"/>
                      </a:cxn>
                      <a:cxn ang="0">
                        <a:pos x="T2" y="T3"/>
                      </a:cxn>
                      <a:cxn ang="0">
                        <a:pos x="T4" y="T5"/>
                      </a:cxn>
                    </a:cxnLst>
                    <a:rect l="0" t="0" r="r" b="b"/>
                    <a:pathLst>
                      <a:path w="384" h="636">
                        <a:moveTo>
                          <a:pt x="0" y="354"/>
                        </a:moveTo>
                        <a:cubicBezTo>
                          <a:pt x="0" y="360"/>
                          <a:pt x="109" y="636"/>
                          <a:pt x="197" y="270"/>
                        </a:cubicBezTo>
                        <a:cubicBezTo>
                          <a:pt x="296" y="0"/>
                          <a:pt x="384" y="354"/>
                          <a:pt x="384" y="354"/>
                        </a:cubicBez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21" name="Freeform 57"/>
                  <p:cNvSpPr>
                    <a:spLocks noChangeAspect="1"/>
                  </p:cNvSpPr>
                  <p:nvPr/>
                </p:nvSpPr>
                <p:spPr bwMode="auto">
                  <a:xfrm>
                    <a:off x="3468" y="3756"/>
                    <a:ext cx="144" cy="136"/>
                  </a:xfrm>
                  <a:custGeom>
                    <a:avLst/>
                    <a:gdLst>
                      <a:gd name="T0" fmla="*/ 0 w 384"/>
                      <a:gd name="T1" fmla="*/ 354 h 636"/>
                      <a:gd name="T2" fmla="*/ 197 w 384"/>
                      <a:gd name="T3" fmla="*/ 270 h 636"/>
                      <a:gd name="T4" fmla="*/ 384 w 384"/>
                      <a:gd name="T5" fmla="*/ 354 h 636"/>
                    </a:gdLst>
                    <a:ahLst/>
                    <a:cxnLst>
                      <a:cxn ang="0">
                        <a:pos x="T0" y="T1"/>
                      </a:cxn>
                      <a:cxn ang="0">
                        <a:pos x="T2" y="T3"/>
                      </a:cxn>
                      <a:cxn ang="0">
                        <a:pos x="T4" y="T5"/>
                      </a:cxn>
                    </a:cxnLst>
                    <a:rect l="0" t="0" r="r" b="b"/>
                    <a:pathLst>
                      <a:path w="384" h="636">
                        <a:moveTo>
                          <a:pt x="0" y="354"/>
                        </a:moveTo>
                        <a:cubicBezTo>
                          <a:pt x="0" y="360"/>
                          <a:pt x="109" y="636"/>
                          <a:pt x="197" y="270"/>
                        </a:cubicBezTo>
                        <a:cubicBezTo>
                          <a:pt x="296" y="0"/>
                          <a:pt x="384" y="354"/>
                          <a:pt x="384" y="354"/>
                        </a:cubicBez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22" name="Freeform 58"/>
                  <p:cNvSpPr>
                    <a:spLocks noChangeAspect="1"/>
                  </p:cNvSpPr>
                  <p:nvPr/>
                </p:nvSpPr>
                <p:spPr bwMode="auto">
                  <a:xfrm>
                    <a:off x="3114" y="3672"/>
                    <a:ext cx="183" cy="264"/>
                  </a:xfrm>
                  <a:custGeom>
                    <a:avLst/>
                    <a:gdLst>
                      <a:gd name="T0" fmla="*/ 0 w 183"/>
                      <a:gd name="T1" fmla="*/ 138 h 264"/>
                      <a:gd name="T2" fmla="*/ 100 w 183"/>
                      <a:gd name="T3" fmla="*/ 112 h 264"/>
                      <a:gd name="T4" fmla="*/ 183 w 183"/>
                      <a:gd name="T5" fmla="*/ 147 h 264"/>
                    </a:gdLst>
                    <a:ahLst/>
                    <a:cxnLst>
                      <a:cxn ang="0">
                        <a:pos x="T0" y="T1"/>
                      </a:cxn>
                      <a:cxn ang="0">
                        <a:pos x="T2" y="T3"/>
                      </a:cxn>
                      <a:cxn ang="0">
                        <a:pos x="T4" y="T5"/>
                      </a:cxn>
                    </a:cxnLst>
                    <a:rect l="0" t="0" r="r" b="b"/>
                    <a:pathLst>
                      <a:path w="183" h="264">
                        <a:moveTo>
                          <a:pt x="0" y="138"/>
                        </a:moveTo>
                        <a:cubicBezTo>
                          <a:pt x="0" y="140"/>
                          <a:pt x="61" y="264"/>
                          <a:pt x="100" y="112"/>
                        </a:cubicBezTo>
                        <a:cubicBezTo>
                          <a:pt x="144" y="0"/>
                          <a:pt x="183" y="147"/>
                          <a:pt x="183" y="147"/>
                        </a:cubicBez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6923" name="Group 59"/>
                <p:cNvGrpSpPr>
                  <a:grpSpLocks noChangeAspect="1"/>
                </p:cNvGrpSpPr>
                <p:nvPr/>
              </p:nvGrpSpPr>
              <p:grpSpPr bwMode="auto">
                <a:xfrm flipH="1">
                  <a:off x="2230" y="3613"/>
                  <a:ext cx="480" cy="240"/>
                  <a:chOff x="3114" y="3672"/>
                  <a:chExt cx="498" cy="264"/>
                </a:xfrm>
              </p:grpSpPr>
              <p:sp>
                <p:nvSpPr>
                  <p:cNvPr id="36924" name="Freeform 60"/>
                  <p:cNvSpPr>
                    <a:spLocks noChangeAspect="1"/>
                  </p:cNvSpPr>
                  <p:nvPr/>
                </p:nvSpPr>
                <p:spPr bwMode="auto">
                  <a:xfrm>
                    <a:off x="3305" y="3720"/>
                    <a:ext cx="157" cy="181"/>
                  </a:xfrm>
                  <a:custGeom>
                    <a:avLst/>
                    <a:gdLst>
                      <a:gd name="T0" fmla="*/ 0 w 384"/>
                      <a:gd name="T1" fmla="*/ 354 h 636"/>
                      <a:gd name="T2" fmla="*/ 197 w 384"/>
                      <a:gd name="T3" fmla="*/ 270 h 636"/>
                      <a:gd name="T4" fmla="*/ 384 w 384"/>
                      <a:gd name="T5" fmla="*/ 354 h 636"/>
                    </a:gdLst>
                    <a:ahLst/>
                    <a:cxnLst>
                      <a:cxn ang="0">
                        <a:pos x="T0" y="T1"/>
                      </a:cxn>
                      <a:cxn ang="0">
                        <a:pos x="T2" y="T3"/>
                      </a:cxn>
                      <a:cxn ang="0">
                        <a:pos x="T4" y="T5"/>
                      </a:cxn>
                    </a:cxnLst>
                    <a:rect l="0" t="0" r="r" b="b"/>
                    <a:pathLst>
                      <a:path w="384" h="636">
                        <a:moveTo>
                          <a:pt x="0" y="354"/>
                        </a:moveTo>
                        <a:cubicBezTo>
                          <a:pt x="0" y="360"/>
                          <a:pt x="109" y="636"/>
                          <a:pt x="197" y="270"/>
                        </a:cubicBezTo>
                        <a:cubicBezTo>
                          <a:pt x="296" y="0"/>
                          <a:pt x="384" y="354"/>
                          <a:pt x="384" y="354"/>
                        </a:cubicBez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25" name="Freeform 61"/>
                  <p:cNvSpPr>
                    <a:spLocks noChangeAspect="1"/>
                  </p:cNvSpPr>
                  <p:nvPr/>
                </p:nvSpPr>
                <p:spPr bwMode="auto">
                  <a:xfrm>
                    <a:off x="3468" y="3756"/>
                    <a:ext cx="144" cy="136"/>
                  </a:xfrm>
                  <a:custGeom>
                    <a:avLst/>
                    <a:gdLst>
                      <a:gd name="T0" fmla="*/ 0 w 384"/>
                      <a:gd name="T1" fmla="*/ 354 h 636"/>
                      <a:gd name="T2" fmla="*/ 197 w 384"/>
                      <a:gd name="T3" fmla="*/ 270 h 636"/>
                      <a:gd name="T4" fmla="*/ 384 w 384"/>
                      <a:gd name="T5" fmla="*/ 354 h 636"/>
                    </a:gdLst>
                    <a:ahLst/>
                    <a:cxnLst>
                      <a:cxn ang="0">
                        <a:pos x="T0" y="T1"/>
                      </a:cxn>
                      <a:cxn ang="0">
                        <a:pos x="T2" y="T3"/>
                      </a:cxn>
                      <a:cxn ang="0">
                        <a:pos x="T4" y="T5"/>
                      </a:cxn>
                    </a:cxnLst>
                    <a:rect l="0" t="0" r="r" b="b"/>
                    <a:pathLst>
                      <a:path w="384" h="636">
                        <a:moveTo>
                          <a:pt x="0" y="354"/>
                        </a:moveTo>
                        <a:cubicBezTo>
                          <a:pt x="0" y="360"/>
                          <a:pt x="109" y="636"/>
                          <a:pt x="197" y="270"/>
                        </a:cubicBezTo>
                        <a:cubicBezTo>
                          <a:pt x="296" y="0"/>
                          <a:pt x="384" y="354"/>
                          <a:pt x="384" y="354"/>
                        </a:cubicBez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26" name="Freeform 62"/>
                  <p:cNvSpPr>
                    <a:spLocks noChangeAspect="1"/>
                  </p:cNvSpPr>
                  <p:nvPr/>
                </p:nvSpPr>
                <p:spPr bwMode="auto">
                  <a:xfrm>
                    <a:off x="3114" y="3672"/>
                    <a:ext cx="183" cy="264"/>
                  </a:xfrm>
                  <a:custGeom>
                    <a:avLst/>
                    <a:gdLst>
                      <a:gd name="T0" fmla="*/ 0 w 183"/>
                      <a:gd name="T1" fmla="*/ 138 h 264"/>
                      <a:gd name="T2" fmla="*/ 100 w 183"/>
                      <a:gd name="T3" fmla="*/ 112 h 264"/>
                      <a:gd name="T4" fmla="*/ 183 w 183"/>
                      <a:gd name="T5" fmla="*/ 147 h 264"/>
                    </a:gdLst>
                    <a:ahLst/>
                    <a:cxnLst>
                      <a:cxn ang="0">
                        <a:pos x="T0" y="T1"/>
                      </a:cxn>
                      <a:cxn ang="0">
                        <a:pos x="T2" y="T3"/>
                      </a:cxn>
                      <a:cxn ang="0">
                        <a:pos x="T4" y="T5"/>
                      </a:cxn>
                    </a:cxnLst>
                    <a:rect l="0" t="0" r="r" b="b"/>
                    <a:pathLst>
                      <a:path w="183" h="264">
                        <a:moveTo>
                          <a:pt x="0" y="138"/>
                        </a:moveTo>
                        <a:cubicBezTo>
                          <a:pt x="0" y="140"/>
                          <a:pt x="61" y="264"/>
                          <a:pt x="100" y="112"/>
                        </a:cubicBezTo>
                        <a:cubicBezTo>
                          <a:pt x="144" y="0"/>
                          <a:pt x="183" y="147"/>
                          <a:pt x="183" y="147"/>
                        </a:cubicBez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6928" name="Line 64"/>
                <p:cNvSpPr>
                  <a:spLocks noChangeAspect="1" noChangeShapeType="1"/>
                </p:cNvSpPr>
                <p:nvPr/>
              </p:nvSpPr>
              <p:spPr bwMode="auto">
                <a:xfrm>
                  <a:off x="2880" y="2341"/>
                  <a:ext cx="13" cy="1464"/>
                </a:xfrm>
                <a:prstGeom prst="line">
                  <a:avLst/>
                </a:prstGeom>
                <a:noFill/>
                <a:ln w="41275">
                  <a:solidFill>
                    <a:srgbClr val="0000FF"/>
                  </a:solidFill>
                  <a:round/>
                  <a:headEnd type="arrow"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6939" name="Object 75"/>
                <p:cNvGraphicFramePr>
                  <a:graphicFrameLocks noChangeAspect="1"/>
                </p:cNvGraphicFramePr>
                <p:nvPr/>
              </p:nvGraphicFramePr>
              <p:xfrm>
                <a:off x="2971" y="2233"/>
                <a:ext cx="408" cy="454"/>
              </p:xfrm>
              <a:graphic>
                <a:graphicData uri="http://schemas.openxmlformats.org/presentationml/2006/ole">
                  <mc:AlternateContent xmlns:mc="http://schemas.openxmlformats.org/markup-compatibility/2006">
                    <mc:Choice xmlns:v="urn:schemas-microsoft-com:vml" Requires="v">
                      <p:oleObj spid="_x0000_s36978" name="公式" r:id="rId7" imgW="304560" imgH="228600" progId="Equation.3">
                        <p:embed/>
                      </p:oleObj>
                    </mc:Choice>
                    <mc:Fallback>
                      <p:oleObj name="公式" r:id="rId7" imgW="304560" imgH="228600" progId="Equation.3">
                        <p:embed/>
                        <p:pic>
                          <p:nvPicPr>
                            <p:cNvPr id="0" name="Object 7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71" y="2233"/>
                              <a:ext cx="408" cy="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6940" name="Text Box 76"/>
              <p:cNvSpPr txBox="1">
                <a:spLocks noChangeAspect="1" noChangeArrowheads="1"/>
              </p:cNvSpPr>
              <p:nvPr/>
            </p:nvSpPr>
            <p:spPr bwMode="auto">
              <a:xfrm>
                <a:off x="3795" y="3097"/>
                <a:ext cx="49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en-US" altLang="zh-CN" b="0"/>
                  <a:t>0</a:t>
                </a:r>
              </a:p>
            </p:txBody>
          </p:sp>
          <p:sp>
            <p:nvSpPr>
              <p:cNvPr id="36945" name="Text Box 81"/>
              <p:cNvSpPr txBox="1">
                <a:spLocks noChangeArrowheads="1"/>
              </p:cNvSpPr>
              <p:nvPr/>
            </p:nvSpPr>
            <p:spPr bwMode="auto">
              <a:xfrm>
                <a:off x="3580" y="3090"/>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en-US" altLang="zh-CN" b="0">
                    <a:solidFill>
                      <a:srgbClr val="0000FF"/>
                    </a:solidFill>
                  </a:rPr>
                  <a:t>-π</a:t>
                </a:r>
              </a:p>
            </p:txBody>
          </p:sp>
          <p:sp>
            <p:nvSpPr>
              <p:cNvPr id="36946" name="Text Box 82"/>
              <p:cNvSpPr txBox="1">
                <a:spLocks noChangeArrowheads="1"/>
              </p:cNvSpPr>
              <p:nvPr/>
            </p:nvSpPr>
            <p:spPr bwMode="auto">
              <a:xfrm>
                <a:off x="4509" y="3090"/>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en-US" altLang="zh-CN" b="0">
                    <a:solidFill>
                      <a:srgbClr val="0000FF"/>
                    </a:solidFill>
                  </a:rPr>
                  <a:t>3π</a:t>
                </a:r>
              </a:p>
            </p:txBody>
          </p:sp>
          <p:sp>
            <p:nvSpPr>
              <p:cNvPr id="36947" name="Text Box 83"/>
              <p:cNvSpPr txBox="1">
                <a:spLocks noChangeArrowheads="1"/>
              </p:cNvSpPr>
              <p:nvPr/>
            </p:nvSpPr>
            <p:spPr bwMode="auto">
              <a:xfrm>
                <a:off x="4306" y="3090"/>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en-US" altLang="zh-CN" b="0">
                    <a:solidFill>
                      <a:srgbClr val="0000FF"/>
                    </a:solidFill>
                  </a:rPr>
                  <a:t>2π</a:t>
                </a:r>
              </a:p>
            </p:txBody>
          </p:sp>
          <p:sp>
            <p:nvSpPr>
              <p:cNvPr id="36948" name="Text Box 84"/>
              <p:cNvSpPr txBox="1">
                <a:spLocks noChangeArrowheads="1"/>
              </p:cNvSpPr>
              <p:nvPr/>
            </p:nvSpPr>
            <p:spPr bwMode="auto">
              <a:xfrm>
                <a:off x="4077" y="3078"/>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en-US" altLang="zh-CN" b="0">
                    <a:solidFill>
                      <a:srgbClr val="0000FF"/>
                    </a:solidFill>
                  </a:rPr>
                  <a:t>π</a:t>
                </a:r>
              </a:p>
            </p:txBody>
          </p:sp>
          <p:sp>
            <p:nvSpPr>
              <p:cNvPr id="36965" name="Line 101"/>
              <p:cNvSpPr>
                <a:spLocks noChangeShapeType="1"/>
              </p:cNvSpPr>
              <p:nvPr/>
            </p:nvSpPr>
            <p:spPr bwMode="auto">
              <a:xfrm>
                <a:off x="3911" y="1761"/>
                <a:ext cx="18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66" name="Text Box 102"/>
              <p:cNvSpPr txBox="1">
                <a:spLocks noChangeArrowheads="1"/>
              </p:cNvSpPr>
              <p:nvPr/>
            </p:nvSpPr>
            <p:spPr bwMode="auto">
              <a:xfrm>
                <a:off x="3696" y="1628"/>
                <a:ext cx="2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en-US" altLang="zh-CN" b="0"/>
                  <a:t>1</a:t>
                </a:r>
              </a:p>
            </p:txBody>
          </p:sp>
        </p:grpSp>
        <p:sp>
          <p:nvSpPr>
            <p:cNvPr id="36968" name="Line 104"/>
            <p:cNvSpPr>
              <a:spLocks noChangeShapeType="1"/>
            </p:cNvSpPr>
            <p:nvPr/>
          </p:nvSpPr>
          <p:spPr bwMode="auto">
            <a:xfrm>
              <a:off x="4014" y="2976"/>
              <a:ext cx="363"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69" name="Line 105"/>
            <p:cNvSpPr>
              <a:spLocks noChangeShapeType="1"/>
            </p:cNvSpPr>
            <p:nvPr/>
          </p:nvSpPr>
          <p:spPr bwMode="auto">
            <a:xfrm>
              <a:off x="4002" y="3019"/>
              <a:ext cx="59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70" name="Line 106"/>
            <p:cNvSpPr>
              <a:spLocks noChangeShapeType="1"/>
            </p:cNvSpPr>
            <p:nvPr/>
          </p:nvSpPr>
          <p:spPr bwMode="auto">
            <a:xfrm>
              <a:off x="4014" y="3043"/>
              <a:ext cx="726"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71" name="AutoShape 107"/>
            <p:cNvSpPr>
              <a:spLocks/>
            </p:cNvSpPr>
            <p:nvPr/>
          </p:nvSpPr>
          <p:spPr bwMode="auto">
            <a:xfrm>
              <a:off x="4833" y="2269"/>
              <a:ext cx="576" cy="209"/>
            </a:xfrm>
            <a:prstGeom prst="borderCallout1">
              <a:avLst>
                <a:gd name="adj1" fmla="val 34449"/>
                <a:gd name="adj2" fmla="val -8333"/>
                <a:gd name="adj3" fmla="val 333014"/>
                <a:gd name="adj4" fmla="val -81079"/>
              </a:avLst>
            </a:prstGeom>
            <a:solidFill>
              <a:schemeClr val="accent1"/>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kumimoji="0" lang="en-US" altLang="zh-CN" b="0"/>
                <a:t>0.0472</a:t>
              </a:r>
            </a:p>
          </p:txBody>
        </p:sp>
        <p:sp>
          <p:nvSpPr>
            <p:cNvPr id="36972" name="AutoShape 108"/>
            <p:cNvSpPr>
              <a:spLocks/>
            </p:cNvSpPr>
            <p:nvPr/>
          </p:nvSpPr>
          <p:spPr bwMode="auto">
            <a:xfrm>
              <a:off x="4967" y="2523"/>
              <a:ext cx="576" cy="209"/>
            </a:xfrm>
            <a:prstGeom prst="borderCallout1">
              <a:avLst>
                <a:gd name="adj1" fmla="val 34449"/>
                <a:gd name="adj2" fmla="val -8333"/>
                <a:gd name="adj3" fmla="val 230620"/>
                <a:gd name="adj4" fmla="val -66148"/>
              </a:avLst>
            </a:prstGeom>
            <a:solidFill>
              <a:schemeClr val="accent1"/>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kumimoji="0" lang="en-US" altLang="zh-CN" b="0"/>
                <a:t>0.0165</a:t>
              </a:r>
            </a:p>
          </p:txBody>
        </p:sp>
        <p:sp>
          <p:nvSpPr>
            <p:cNvPr id="36973" name="AutoShape 109"/>
            <p:cNvSpPr>
              <a:spLocks/>
            </p:cNvSpPr>
            <p:nvPr/>
          </p:nvSpPr>
          <p:spPr bwMode="auto">
            <a:xfrm>
              <a:off x="5184" y="2750"/>
              <a:ext cx="576" cy="209"/>
            </a:xfrm>
            <a:prstGeom prst="borderCallout1">
              <a:avLst>
                <a:gd name="adj1" fmla="val 34449"/>
                <a:gd name="adj2" fmla="val -8333"/>
                <a:gd name="adj3" fmla="val 135407"/>
                <a:gd name="adj4" fmla="val -73958"/>
              </a:avLst>
            </a:prstGeom>
            <a:solidFill>
              <a:schemeClr val="accent1"/>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kumimoji="0" lang="en-US" altLang="zh-CN" b="0"/>
                <a:t>0.0083</a:t>
              </a:r>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CCECFF"/>
        </a:solidFill>
        <a:effectLst/>
      </p:bgPr>
    </p:bg>
    <p:spTree>
      <p:nvGrpSpPr>
        <p:cNvPr id="1" name=""/>
        <p:cNvGrpSpPr/>
        <p:nvPr/>
      </p:nvGrpSpPr>
      <p:grpSpPr>
        <a:xfrm>
          <a:off x="0" y="0"/>
          <a:ext cx="0" cy="0"/>
          <a:chOff x="0" y="0"/>
          <a:chExt cx="0" cy="0"/>
        </a:xfrm>
      </p:grpSpPr>
      <p:sp>
        <p:nvSpPr>
          <p:cNvPr id="37892" name="Text Box 4"/>
          <p:cNvSpPr txBox="1">
            <a:spLocks noChangeArrowheads="1"/>
          </p:cNvSpPr>
          <p:nvPr/>
        </p:nvSpPr>
        <p:spPr bwMode="auto">
          <a:xfrm>
            <a:off x="323850" y="260350"/>
            <a:ext cx="2665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zh-CN" altLang="en-US" sz="2400" b="0">
                <a:solidFill>
                  <a:srgbClr val="0000FF"/>
                </a:solidFill>
              </a:rPr>
              <a:t>四、衍射花样特点</a:t>
            </a:r>
          </a:p>
        </p:txBody>
      </p:sp>
      <p:grpSp>
        <p:nvGrpSpPr>
          <p:cNvPr id="37948" name="Group 60"/>
          <p:cNvGrpSpPr>
            <a:grpSpLocks/>
          </p:cNvGrpSpPr>
          <p:nvPr/>
        </p:nvGrpSpPr>
        <p:grpSpPr bwMode="auto">
          <a:xfrm>
            <a:off x="7812088" y="107950"/>
            <a:ext cx="1303337" cy="3673475"/>
            <a:chOff x="4997" y="68"/>
            <a:chExt cx="821" cy="2314"/>
          </a:xfrm>
        </p:grpSpPr>
        <p:sp>
          <p:nvSpPr>
            <p:cNvPr id="37895" name="Rectangle 7"/>
            <p:cNvSpPr>
              <a:spLocks noChangeArrowheads="1"/>
            </p:cNvSpPr>
            <p:nvPr/>
          </p:nvSpPr>
          <p:spPr bwMode="auto">
            <a:xfrm rot="-5400000">
              <a:off x="4112" y="953"/>
              <a:ext cx="2314" cy="544"/>
            </a:xfrm>
            <a:prstGeom prst="rect">
              <a:avLst/>
            </a:prstGeom>
            <a:solidFill>
              <a:srgbClr val="00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896" name="Rectangle 8"/>
            <p:cNvSpPr>
              <a:spLocks noChangeArrowheads="1"/>
            </p:cNvSpPr>
            <p:nvPr/>
          </p:nvSpPr>
          <p:spPr bwMode="auto">
            <a:xfrm rot="-5400000">
              <a:off x="5110" y="1027"/>
              <a:ext cx="312" cy="53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897" name="Rectangle 9"/>
            <p:cNvSpPr>
              <a:spLocks noChangeArrowheads="1"/>
            </p:cNvSpPr>
            <p:nvPr/>
          </p:nvSpPr>
          <p:spPr bwMode="auto">
            <a:xfrm rot="-5400000">
              <a:off x="5203" y="1302"/>
              <a:ext cx="131" cy="544"/>
            </a:xfrm>
            <a:prstGeom prst="rect">
              <a:avLst/>
            </a:prstGeom>
            <a:solidFill>
              <a:srgbClr val="C0C0C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898" name="Rectangle 10"/>
            <p:cNvSpPr>
              <a:spLocks noChangeArrowheads="1"/>
            </p:cNvSpPr>
            <p:nvPr/>
          </p:nvSpPr>
          <p:spPr bwMode="auto">
            <a:xfrm rot="-5400000">
              <a:off x="5194" y="756"/>
              <a:ext cx="150" cy="544"/>
            </a:xfrm>
            <a:prstGeom prst="rect">
              <a:avLst/>
            </a:prstGeom>
            <a:solidFill>
              <a:srgbClr val="C0C0C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899" name="Rectangle 11"/>
            <p:cNvSpPr>
              <a:spLocks noChangeArrowheads="1"/>
            </p:cNvSpPr>
            <p:nvPr/>
          </p:nvSpPr>
          <p:spPr bwMode="auto">
            <a:xfrm rot="-5400000">
              <a:off x="5203" y="579"/>
              <a:ext cx="131" cy="544"/>
            </a:xfrm>
            <a:prstGeom prst="rect">
              <a:avLst/>
            </a:prstGeom>
            <a:solidFill>
              <a:srgbClr val="969696"/>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00" name="Rectangle 12"/>
            <p:cNvSpPr>
              <a:spLocks noChangeArrowheads="1"/>
            </p:cNvSpPr>
            <p:nvPr/>
          </p:nvSpPr>
          <p:spPr bwMode="auto">
            <a:xfrm rot="-5400000">
              <a:off x="5202" y="1452"/>
              <a:ext cx="134" cy="544"/>
            </a:xfrm>
            <a:prstGeom prst="rect">
              <a:avLst/>
            </a:prstGeom>
            <a:solidFill>
              <a:srgbClr val="969696"/>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01" name="Rectangle 13"/>
            <p:cNvSpPr>
              <a:spLocks noChangeArrowheads="1"/>
            </p:cNvSpPr>
            <p:nvPr/>
          </p:nvSpPr>
          <p:spPr bwMode="auto">
            <a:xfrm rot="-5400000">
              <a:off x="5207" y="429"/>
              <a:ext cx="123" cy="544"/>
            </a:xfrm>
            <a:prstGeom prst="rect">
              <a:avLst/>
            </a:prstGeom>
            <a:solidFill>
              <a:srgbClr val="80808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02" name="Rectangle 14"/>
            <p:cNvSpPr>
              <a:spLocks noChangeArrowheads="1"/>
            </p:cNvSpPr>
            <p:nvPr/>
          </p:nvSpPr>
          <p:spPr bwMode="auto">
            <a:xfrm rot="-5400000">
              <a:off x="5202" y="1613"/>
              <a:ext cx="134" cy="544"/>
            </a:xfrm>
            <a:prstGeom prst="rect">
              <a:avLst/>
            </a:prstGeom>
            <a:solidFill>
              <a:srgbClr val="80808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03" name="Line 15"/>
            <p:cNvSpPr>
              <a:spLocks noChangeShapeType="1"/>
            </p:cNvSpPr>
            <p:nvPr/>
          </p:nvSpPr>
          <p:spPr bwMode="auto">
            <a:xfrm>
              <a:off x="4997" y="1296"/>
              <a:ext cx="544" cy="1"/>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04" name="Text Box 16"/>
            <p:cNvSpPr txBox="1">
              <a:spLocks noChangeArrowheads="1"/>
            </p:cNvSpPr>
            <p:nvPr/>
          </p:nvSpPr>
          <p:spPr bwMode="auto">
            <a:xfrm>
              <a:off x="5500" y="1213"/>
              <a:ext cx="3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en-US" altLang="zh-CN" b="0"/>
                <a:t>P</a:t>
              </a:r>
              <a:r>
                <a:rPr kumimoji="0" lang="en-US" altLang="zh-CN" b="0" baseline="-25000"/>
                <a:t>0</a:t>
              </a:r>
              <a:endParaRPr kumimoji="0" lang="en-US" altLang="zh-CN" b="0"/>
            </a:p>
          </p:txBody>
        </p:sp>
      </p:grpSp>
      <p:grpSp>
        <p:nvGrpSpPr>
          <p:cNvPr id="37912" name="Group 24"/>
          <p:cNvGrpSpPr>
            <a:grpSpLocks/>
          </p:cNvGrpSpPr>
          <p:nvPr/>
        </p:nvGrpSpPr>
        <p:grpSpPr bwMode="auto">
          <a:xfrm>
            <a:off x="179388" y="790575"/>
            <a:ext cx="7561262" cy="2193925"/>
            <a:chOff x="204" y="498"/>
            <a:chExt cx="4763" cy="1382"/>
          </a:xfrm>
        </p:grpSpPr>
        <p:sp>
          <p:nvSpPr>
            <p:cNvPr id="37893" name="Text Box 5"/>
            <p:cNvSpPr txBox="1">
              <a:spLocks noChangeArrowheads="1"/>
            </p:cNvSpPr>
            <p:nvPr/>
          </p:nvSpPr>
          <p:spPr bwMode="auto">
            <a:xfrm>
              <a:off x="349" y="498"/>
              <a:ext cx="421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b="0"/>
                <a:t>1</a:t>
              </a:r>
              <a:r>
                <a:rPr kumimoji="0" lang="zh-CN" altLang="en-US" b="0"/>
                <a:t>、亮条纹、暗条纹沿垂直于缝长方向对称分布，其位置由：</a:t>
              </a:r>
            </a:p>
          </p:txBody>
        </p:sp>
        <p:graphicFrame>
          <p:nvGraphicFramePr>
            <p:cNvPr id="37906" name="Object 18"/>
            <p:cNvGraphicFramePr>
              <a:graphicFrameLocks noChangeAspect="1"/>
            </p:cNvGraphicFramePr>
            <p:nvPr/>
          </p:nvGraphicFramePr>
          <p:xfrm>
            <a:off x="249" y="715"/>
            <a:ext cx="4264" cy="681"/>
          </p:xfrm>
          <a:graphic>
            <a:graphicData uri="http://schemas.openxmlformats.org/presentationml/2006/ole">
              <mc:AlternateContent xmlns:mc="http://schemas.openxmlformats.org/markup-compatibility/2006">
                <mc:Choice xmlns:v="urn:schemas-microsoft-com:vml" Requires="v">
                  <p:oleObj spid="_x0000_s37949" name="公式" r:id="rId3" imgW="2933640" imgH="431640" progId="Equation.3">
                    <p:embed/>
                  </p:oleObj>
                </mc:Choice>
                <mc:Fallback>
                  <p:oleObj name="公式" r:id="rId3" imgW="2933640" imgH="431640" progId="Equation.3">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 y="715"/>
                          <a:ext cx="4264" cy="6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907" name="Text Box 19"/>
            <p:cNvSpPr txBox="1">
              <a:spLocks noChangeArrowheads="1"/>
            </p:cNvSpPr>
            <p:nvPr/>
          </p:nvSpPr>
          <p:spPr bwMode="auto">
            <a:xfrm>
              <a:off x="204" y="1389"/>
              <a:ext cx="4763" cy="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zh-CN" altLang="en-US" b="0"/>
                <a:t>决定，在其间位置，光强介于最大值和最小值之间。对线光源，整个花样</a:t>
              </a:r>
            </a:p>
            <a:p>
              <a:pPr eaLnBrk="1" hangingPunct="1">
                <a:spcBef>
                  <a:spcPct val="50000"/>
                </a:spcBef>
              </a:pPr>
              <a:r>
                <a:rPr kumimoji="0" lang="zh-CN" altLang="en-US" b="0"/>
                <a:t>为平行于缝、并以中央条纹为中心、对称展开的明暗相间的直线状条纹。</a:t>
              </a:r>
            </a:p>
          </p:txBody>
        </p:sp>
      </p:grpSp>
      <p:sp>
        <p:nvSpPr>
          <p:cNvPr id="37909" name="Text Box 21"/>
          <p:cNvSpPr txBox="1">
            <a:spLocks noChangeArrowheads="1"/>
          </p:cNvSpPr>
          <p:nvPr/>
        </p:nvSpPr>
        <p:spPr bwMode="auto">
          <a:xfrm>
            <a:off x="325438" y="3113088"/>
            <a:ext cx="7559675" cy="77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b="0"/>
              <a:t>2</a:t>
            </a:r>
            <a:r>
              <a:rPr kumimoji="0" lang="zh-CN" altLang="en-US" b="0"/>
              <a:t>、各级亮条纹（最大值）光强不等。中央亮条纹强度最强；其余亮 条纹</a:t>
            </a:r>
          </a:p>
          <a:p>
            <a:pPr eaLnBrk="1" hangingPunct="1">
              <a:spcBef>
                <a:spcPct val="50000"/>
              </a:spcBef>
            </a:pPr>
            <a:r>
              <a:rPr kumimoji="0" lang="zh-CN" altLang="en-US" b="0"/>
              <a:t>     （次最大）光强远小于中央条纹，并随级数的增大而很快减小。</a:t>
            </a:r>
          </a:p>
        </p:txBody>
      </p:sp>
      <p:grpSp>
        <p:nvGrpSpPr>
          <p:cNvPr id="37931" name="Group 43"/>
          <p:cNvGrpSpPr>
            <a:grpSpLocks/>
          </p:cNvGrpSpPr>
          <p:nvPr/>
        </p:nvGrpSpPr>
        <p:grpSpPr bwMode="auto">
          <a:xfrm>
            <a:off x="355600" y="3908425"/>
            <a:ext cx="3424238" cy="425450"/>
            <a:chOff x="224" y="2558"/>
            <a:chExt cx="2157" cy="268"/>
          </a:xfrm>
        </p:grpSpPr>
        <p:sp>
          <p:nvSpPr>
            <p:cNvPr id="37910" name="Text Box 22"/>
            <p:cNvSpPr txBox="1">
              <a:spLocks noChangeArrowheads="1"/>
            </p:cNvSpPr>
            <p:nvPr/>
          </p:nvSpPr>
          <p:spPr bwMode="auto">
            <a:xfrm>
              <a:off x="224" y="2567"/>
              <a:ext cx="215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b="0"/>
                <a:t>3</a:t>
              </a:r>
              <a:r>
                <a:rPr kumimoji="0" lang="zh-CN" altLang="en-US" sz="2000" b="0"/>
                <a:t>、条纹宽度</a:t>
              </a:r>
              <a:r>
                <a:rPr kumimoji="0" lang="en-US" altLang="zh-CN" sz="2000" b="0"/>
                <a:t>—</a:t>
              </a:r>
              <a:r>
                <a:rPr kumimoji="0" lang="zh-CN" altLang="en-US" sz="2000" b="0"/>
                <a:t>角宽度</a:t>
              </a:r>
            </a:p>
          </p:txBody>
        </p:sp>
        <p:graphicFrame>
          <p:nvGraphicFramePr>
            <p:cNvPr id="37930" name="Object 42"/>
            <p:cNvGraphicFramePr>
              <a:graphicFrameLocks noChangeAspect="1"/>
            </p:cNvGraphicFramePr>
            <p:nvPr/>
          </p:nvGraphicFramePr>
          <p:xfrm>
            <a:off x="1749" y="2558"/>
            <a:ext cx="363" cy="268"/>
          </p:xfrm>
          <a:graphic>
            <a:graphicData uri="http://schemas.openxmlformats.org/presentationml/2006/ole">
              <mc:AlternateContent xmlns:mc="http://schemas.openxmlformats.org/markup-compatibility/2006">
                <mc:Choice xmlns:v="urn:schemas-microsoft-com:vml" Requires="v">
                  <p:oleObj spid="_x0000_s37950" name="公式" r:id="rId5" imgW="241200" imgH="177480" progId="Equation.3">
                    <p:embed/>
                  </p:oleObj>
                </mc:Choice>
                <mc:Fallback>
                  <p:oleObj name="公式" r:id="rId5" imgW="241200" imgH="177480" progId="Equation.3">
                    <p:embed/>
                    <p:pic>
                      <p:nvPicPr>
                        <p:cNvPr id="0" name="Object 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49" y="2558"/>
                          <a:ext cx="363" cy="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7934" name="Group 46"/>
          <p:cNvGrpSpPr>
            <a:grpSpLocks/>
          </p:cNvGrpSpPr>
          <p:nvPr/>
        </p:nvGrpSpPr>
        <p:grpSpPr bwMode="auto">
          <a:xfrm>
            <a:off x="5867400" y="4005263"/>
            <a:ext cx="3222625" cy="2814637"/>
            <a:chOff x="3027" y="2523"/>
            <a:chExt cx="2008" cy="1773"/>
          </a:xfrm>
        </p:grpSpPr>
        <p:grpSp>
          <p:nvGrpSpPr>
            <p:cNvPr id="37929" name="Group 41"/>
            <p:cNvGrpSpPr>
              <a:grpSpLocks/>
            </p:cNvGrpSpPr>
            <p:nvPr/>
          </p:nvGrpSpPr>
          <p:grpSpPr bwMode="auto">
            <a:xfrm>
              <a:off x="3027" y="2628"/>
              <a:ext cx="2008" cy="1668"/>
              <a:chOff x="2823" y="2568"/>
              <a:chExt cx="2008" cy="1668"/>
            </a:xfrm>
          </p:grpSpPr>
          <p:sp>
            <p:nvSpPr>
              <p:cNvPr id="37913" name="Line 25"/>
              <p:cNvSpPr>
                <a:spLocks noChangeShapeType="1"/>
              </p:cNvSpPr>
              <p:nvPr/>
            </p:nvSpPr>
            <p:spPr bwMode="auto">
              <a:xfrm>
                <a:off x="4513" y="2575"/>
                <a:ext cx="0" cy="166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14" name="Line 26"/>
              <p:cNvSpPr>
                <a:spLocks noChangeShapeType="1"/>
              </p:cNvSpPr>
              <p:nvPr/>
            </p:nvSpPr>
            <p:spPr bwMode="auto">
              <a:xfrm>
                <a:off x="2925" y="3339"/>
                <a:ext cx="15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15" name="Line 27"/>
              <p:cNvSpPr>
                <a:spLocks noChangeShapeType="1"/>
              </p:cNvSpPr>
              <p:nvPr/>
            </p:nvSpPr>
            <p:spPr bwMode="auto">
              <a:xfrm>
                <a:off x="4513" y="2840"/>
                <a:ext cx="0" cy="18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17" name="Rectangle 29"/>
              <p:cNvSpPr>
                <a:spLocks noChangeArrowheads="1"/>
              </p:cNvSpPr>
              <p:nvPr/>
            </p:nvSpPr>
            <p:spPr bwMode="auto">
              <a:xfrm>
                <a:off x="2844" y="2840"/>
                <a:ext cx="45" cy="363"/>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18" name="Rectangle 30"/>
              <p:cNvSpPr>
                <a:spLocks noChangeArrowheads="1"/>
              </p:cNvSpPr>
              <p:nvPr/>
            </p:nvSpPr>
            <p:spPr bwMode="auto">
              <a:xfrm>
                <a:off x="2844" y="3463"/>
                <a:ext cx="45" cy="363"/>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19" name="Line 31"/>
              <p:cNvSpPr>
                <a:spLocks noChangeShapeType="1"/>
              </p:cNvSpPr>
              <p:nvPr/>
            </p:nvSpPr>
            <p:spPr bwMode="auto">
              <a:xfrm flipV="1">
                <a:off x="2925" y="2840"/>
                <a:ext cx="1588" cy="499"/>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20" name="Line 32"/>
              <p:cNvSpPr>
                <a:spLocks noChangeShapeType="1"/>
              </p:cNvSpPr>
              <p:nvPr/>
            </p:nvSpPr>
            <p:spPr bwMode="auto">
              <a:xfrm flipV="1">
                <a:off x="2925" y="3022"/>
                <a:ext cx="1588" cy="317"/>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7921" name="Object 33"/>
              <p:cNvGraphicFramePr>
                <a:graphicFrameLocks noChangeAspect="1"/>
              </p:cNvGraphicFramePr>
              <p:nvPr/>
            </p:nvGraphicFramePr>
            <p:xfrm>
              <a:off x="3515" y="2568"/>
              <a:ext cx="317" cy="234"/>
            </p:xfrm>
            <a:graphic>
              <a:graphicData uri="http://schemas.openxmlformats.org/presentationml/2006/ole">
                <mc:AlternateContent xmlns:mc="http://schemas.openxmlformats.org/markup-compatibility/2006">
                  <mc:Choice xmlns:v="urn:schemas-microsoft-com:vml" Requires="v">
                    <p:oleObj spid="_x0000_s37951" name="公式" r:id="rId7" imgW="241200" imgH="177480" progId="Equation.3">
                      <p:embed/>
                    </p:oleObj>
                  </mc:Choice>
                  <mc:Fallback>
                    <p:oleObj name="公式" r:id="rId7" imgW="241200" imgH="177480" progId="Equation.3">
                      <p:embed/>
                      <p:pic>
                        <p:nvPicPr>
                          <p:cNvPr id="0" name="Object 3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15" y="2568"/>
                            <a:ext cx="317"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922" name="AutoShape 34"/>
              <p:cNvSpPr>
                <a:spLocks noChangeArrowheads="1"/>
              </p:cNvSpPr>
              <p:nvPr/>
            </p:nvSpPr>
            <p:spPr bwMode="auto">
              <a:xfrm>
                <a:off x="3424" y="2568"/>
                <a:ext cx="499" cy="227"/>
              </a:xfrm>
              <a:prstGeom prst="wedgeEllipseCallout">
                <a:avLst>
                  <a:gd name="adj1" fmla="val -19741"/>
                  <a:gd name="adj2" fmla="val 228412"/>
                </a:avLst>
              </a:prstGeom>
              <a:noFill/>
              <a:ln w="9525"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endParaRPr kumimoji="0" lang="zh-CN" altLang="zh-CN" b="0"/>
              </a:p>
            </p:txBody>
          </p:sp>
          <p:sp>
            <p:nvSpPr>
              <p:cNvPr id="37923" name="Text Box 35"/>
              <p:cNvSpPr txBox="1">
                <a:spLocks noChangeArrowheads="1"/>
              </p:cNvSpPr>
              <p:nvPr/>
            </p:nvSpPr>
            <p:spPr bwMode="auto">
              <a:xfrm>
                <a:off x="4429" y="2840"/>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en-US" altLang="zh-CN" b="0"/>
                  <a:t>P</a:t>
                </a:r>
              </a:p>
            </p:txBody>
          </p:sp>
          <p:sp>
            <p:nvSpPr>
              <p:cNvPr id="37924" name="Text Box 36"/>
              <p:cNvSpPr txBox="1">
                <a:spLocks noChangeArrowheads="1"/>
              </p:cNvSpPr>
              <p:nvPr/>
            </p:nvSpPr>
            <p:spPr bwMode="auto">
              <a:xfrm>
                <a:off x="4468" y="3222"/>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en-US" altLang="zh-CN" b="0"/>
                  <a:t>P</a:t>
                </a:r>
                <a:r>
                  <a:rPr kumimoji="0" lang="en-US" altLang="zh-CN" b="0" baseline="-25000"/>
                  <a:t>0</a:t>
                </a:r>
                <a:endParaRPr kumimoji="0" lang="en-US" altLang="zh-CN" b="0"/>
              </a:p>
            </p:txBody>
          </p:sp>
          <p:sp>
            <p:nvSpPr>
              <p:cNvPr id="37925" name="Line 37"/>
              <p:cNvSpPr>
                <a:spLocks noChangeShapeType="1"/>
              </p:cNvSpPr>
              <p:nvPr/>
            </p:nvSpPr>
            <p:spPr bwMode="auto">
              <a:xfrm>
                <a:off x="2961" y="2840"/>
                <a:ext cx="0" cy="953"/>
              </a:xfrm>
              <a:prstGeom prst="line">
                <a:avLst/>
              </a:prstGeom>
              <a:noFill/>
              <a:ln w="9525">
                <a:solidFill>
                  <a:schemeClr val="tx1"/>
                </a:solidFill>
                <a:round/>
                <a:headEnd type="arrow" w="lg" len="sm"/>
                <a:tailEnd type="arrow"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26" name="Text Box 38"/>
              <p:cNvSpPr txBox="1">
                <a:spLocks noChangeArrowheads="1"/>
              </p:cNvSpPr>
              <p:nvPr/>
            </p:nvSpPr>
            <p:spPr bwMode="auto">
              <a:xfrm>
                <a:off x="2823" y="2638"/>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en-US" altLang="zh-CN" b="0"/>
                  <a:t>L</a:t>
                </a:r>
                <a:r>
                  <a:rPr kumimoji="0" lang="en-US" altLang="zh-CN" b="0" baseline="-25000"/>
                  <a:t>2</a:t>
                </a:r>
                <a:endParaRPr kumimoji="0" lang="en-US" altLang="zh-CN" b="0"/>
              </a:p>
            </p:txBody>
          </p:sp>
          <p:graphicFrame>
            <p:nvGraphicFramePr>
              <p:cNvPr id="37928" name="Object 40"/>
              <p:cNvGraphicFramePr>
                <a:graphicFrameLocks noChangeAspect="1"/>
              </p:cNvGraphicFramePr>
              <p:nvPr/>
            </p:nvGraphicFramePr>
            <p:xfrm>
              <a:off x="3560" y="3346"/>
              <a:ext cx="273" cy="314"/>
            </p:xfrm>
            <a:graphic>
              <a:graphicData uri="http://schemas.openxmlformats.org/presentationml/2006/ole">
                <mc:AlternateContent xmlns:mc="http://schemas.openxmlformats.org/markup-compatibility/2006">
                  <mc:Choice xmlns:v="urn:schemas-microsoft-com:vml" Requires="v">
                    <p:oleObj spid="_x0000_s37952" name="公式" r:id="rId9" imgW="177480" imgH="228600" progId="Equation.3">
                      <p:embed/>
                    </p:oleObj>
                  </mc:Choice>
                  <mc:Fallback>
                    <p:oleObj name="公式" r:id="rId9" imgW="177480" imgH="228600" progId="Equation.3">
                      <p:embed/>
                      <p:pic>
                        <p:nvPicPr>
                          <p:cNvPr id="0" name="Object 4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60" y="3346"/>
                            <a:ext cx="273" cy="3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7932" name="AutoShape 44"/>
            <p:cNvSpPr>
              <a:spLocks noChangeArrowheads="1"/>
            </p:cNvSpPr>
            <p:nvPr/>
          </p:nvSpPr>
          <p:spPr bwMode="auto">
            <a:xfrm>
              <a:off x="4195" y="2523"/>
              <a:ext cx="408" cy="318"/>
            </a:xfrm>
            <a:prstGeom prst="wedgeEllipseCallout">
              <a:avLst>
                <a:gd name="adj1" fmla="val 73773"/>
                <a:gd name="adj2" fmla="val 115407"/>
              </a:avLst>
            </a:prstGeom>
            <a:noFill/>
            <a:ln w="9525"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endParaRPr kumimoji="0" lang="zh-CN" altLang="zh-CN" b="0"/>
            </a:p>
          </p:txBody>
        </p:sp>
        <p:graphicFrame>
          <p:nvGraphicFramePr>
            <p:cNvPr id="37933" name="Object 45"/>
            <p:cNvGraphicFramePr>
              <a:graphicFrameLocks noChangeAspect="1"/>
            </p:cNvGraphicFramePr>
            <p:nvPr/>
          </p:nvGraphicFramePr>
          <p:xfrm>
            <a:off x="4195" y="2523"/>
            <a:ext cx="409" cy="272"/>
          </p:xfrm>
          <a:graphic>
            <a:graphicData uri="http://schemas.openxmlformats.org/presentationml/2006/ole">
              <mc:AlternateContent xmlns:mc="http://schemas.openxmlformats.org/markup-compatibility/2006">
                <mc:Choice xmlns:v="urn:schemas-microsoft-com:vml" Requires="v">
                  <p:oleObj spid="_x0000_s37953" name="公式" r:id="rId11" imgW="190440" imgH="177480" progId="Equation.3">
                    <p:embed/>
                  </p:oleObj>
                </mc:Choice>
                <mc:Fallback>
                  <p:oleObj name="公式" r:id="rId11" imgW="190440" imgH="177480" progId="Equation.3">
                    <p:embed/>
                    <p:pic>
                      <p:nvPicPr>
                        <p:cNvPr id="0" name="Object 4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95" y="2523"/>
                          <a:ext cx="409"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7935" name="Text Box 47"/>
          <p:cNvSpPr txBox="1">
            <a:spLocks noChangeArrowheads="1"/>
          </p:cNvSpPr>
          <p:nvPr/>
        </p:nvSpPr>
        <p:spPr bwMode="auto">
          <a:xfrm>
            <a:off x="611188" y="4291013"/>
            <a:ext cx="38893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zh-CN" altLang="en-US" b="0"/>
              <a:t>亮条纹宽度</a:t>
            </a:r>
            <a:r>
              <a:rPr kumimoji="0" lang="en-US" altLang="zh-CN" b="0"/>
              <a:t>—</a:t>
            </a:r>
            <a:r>
              <a:rPr kumimoji="0" lang="zh-CN" altLang="en-US" b="0"/>
              <a:t>相邻暗条纹间的间隔。</a:t>
            </a:r>
          </a:p>
        </p:txBody>
      </p:sp>
      <p:graphicFrame>
        <p:nvGraphicFramePr>
          <p:cNvPr id="37936" name="Object 48"/>
          <p:cNvGraphicFramePr>
            <a:graphicFrameLocks noChangeAspect="1"/>
          </p:cNvGraphicFramePr>
          <p:nvPr/>
        </p:nvGraphicFramePr>
        <p:xfrm>
          <a:off x="687388" y="4581525"/>
          <a:ext cx="4748212" cy="2016125"/>
        </p:xfrm>
        <a:graphic>
          <a:graphicData uri="http://schemas.openxmlformats.org/presentationml/2006/ole">
            <mc:AlternateContent xmlns:mc="http://schemas.openxmlformats.org/markup-compatibility/2006">
              <mc:Choice xmlns:v="urn:schemas-microsoft-com:vml" Requires="v">
                <p:oleObj spid="_x0000_s37954" name="公式" r:id="rId13" imgW="2616120" imgH="1218960" progId="Equation.3">
                  <p:embed/>
                </p:oleObj>
              </mc:Choice>
              <mc:Fallback>
                <p:oleObj name="公式" r:id="rId13" imgW="2616120" imgH="1218960" progId="Equation.3">
                  <p:embed/>
                  <p:pic>
                    <p:nvPicPr>
                      <p:cNvPr id="0" name="Object 4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7388" y="4581525"/>
                        <a:ext cx="4748212" cy="2016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CCECFF"/>
        </a:solidFill>
        <a:effectLst/>
      </p:bgPr>
    </p:bg>
    <p:spTree>
      <p:nvGrpSpPr>
        <p:cNvPr id="1" name=""/>
        <p:cNvGrpSpPr/>
        <p:nvPr/>
      </p:nvGrpSpPr>
      <p:grpSpPr>
        <a:xfrm>
          <a:off x="0" y="0"/>
          <a:ext cx="0" cy="0"/>
          <a:chOff x="0" y="0"/>
          <a:chExt cx="0" cy="0"/>
        </a:xfrm>
      </p:grpSpPr>
      <p:grpSp>
        <p:nvGrpSpPr>
          <p:cNvPr id="38916" name="Group 4"/>
          <p:cNvGrpSpPr>
            <a:grpSpLocks/>
          </p:cNvGrpSpPr>
          <p:nvPr/>
        </p:nvGrpSpPr>
        <p:grpSpPr bwMode="auto">
          <a:xfrm>
            <a:off x="5921375" y="1268413"/>
            <a:ext cx="3222625" cy="2814637"/>
            <a:chOff x="3027" y="2523"/>
            <a:chExt cx="2008" cy="1773"/>
          </a:xfrm>
        </p:grpSpPr>
        <p:grpSp>
          <p:nvGrpSpPr>
            <p:cNvPr id="38917" name="Group 5"/>
            <p:cNvGrpSpPr>
              <a:grpSpLocks/>
            </p:cNvGrpSpPr>
            <p:nvPr/>
          </p:nvGrpSpPr>
          <p:grpSpPr bwMode="auto">
            <a:xfrm>
              <a:off x="3027" y="2628"/>
              <a:ext cx="2008" cy="1668"/>
              <a:chOff x="2823" y="2568"/>
              <a:chExt cx="2008" cy="1668"/>
            </a:xfrm>
          </p:grpSpPr>
          <p:sp>
            <p:nvSpPr>
              <p:cNvPr id="38918" name="Line 6"/>
              <p:cNvSpPr>
                <a:spLocks noChangeShapeType="1"/>
              </p:cNvSpPr>
              <p:nvPr/>
            </p:nvSpPr>
            <p:spPr bwMode="auto">
              <a:xfrm>
                <a:off x="4513" y="2575"/>
                <a:ext cx="0" cy="166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19" name="Line 7"/>
              <p:cNvSpPr>
                <a:spLocks noChangeShapeType="1"/>
              </p:cNvSpPr>
              <p:nvPr/>
            </p:nvSpPr>
            <p:spPr bwMode="auto">
              <a:xfrm>
                <a:off x="2925" y="3339"/>
                <a:ext cx="15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20" name="Line 8"/>
              <p:cNvSpPr>
                <a:spLocks noChangeShapeType="1"/>
              </p:cNvSpPr>
              <p:nvPr/>
            </p:nvSpPr>
            <p:spPr bwMode="auto">
              <a:xfrm>
                <a:off x="4513" y="2840"/>
                <a:ext cx="0" cy="18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21" name="Rectangle 9"/>
              <p:cNvSpPr>
                <a:spLocks noChangeArrowheads="1"/>
              </p:cNvSpPr>
              <p:nvPr/>
            </p:nvSpPr>
            <p:spPr bwMode="auto">
              <a:xfrm>
                <a:off x="2844" y="2840"/>
                <a:ext cx="45" cy="363"/>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22" name="Rectangle 10"/>
              <p:cNvSpPr>
                <a:spLocks noChangeArrowheads="1"/>
              </p:cNvSpPr>
              <p:nvPr/>
            </p:nvSpPr>
            <p:spPr bwMode="auto">
              <a:xfrm>
                <a:off x="2844" y="3463"/>
                <a:ext cx="45" cy="363"/>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23" name="Line 11"/>
              <p:cNvSpPr>
                <a:spLocks noChangeShapeType="1"/>
              </p:cNvSpPr>
              <p:nvPr/>
            </p:nvSpPr>
            <p:spPr bwMode="auto">
              <a:xfrm flipV="1">
                <a:off x="2925" y="2840"/>
                <a:ext cx="1588" cy="499"/>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24" name="Line 12"/>
              <p:cNvSpPr>
                <a:spLocks noChangeShapeType="1"/>
              </p:cNvSpPr>
              <p:nvPr/>
            </p:nvSpPr>
            <p:spPr bwMode="auto">
              <a:xfrm flipV="1">
                <a:off x="2925" y="3022"/>
                <a:ext cx="1588" cy="317"/>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8925" name="Object 13"/>
              <p:cNvGraphicFramePr>
                <a:graphicFrameLocks noChangeAspect="1"/>
              </p:cNvGraphicFramePr>
              <p:nvPr/>
            </p:nvGraphicFramePr>
            <p:xfrm>
              <a:off x="3515" y="2568"/>
              <a:ext cx="317" cy="234"/>
            </p:xfrm>
            <a:graphic>
              <a:graphicData uri="http://schemas.openxmlformats.org/presentationml/2006/ole">
                <mc:AlternateContent xmlns:mc="http://schemas.openxmlformats.org/markup-compatibility/2006">
                  <mc:Choice xmlns:v="urn:schemas-microsoft-com:vml" Requires="v">
                    <p:oleObj spid="_x0000_s39004" name="公式" r:id="rId3" imgW="241200" imgH="177480" progId="Equation.3">
                      <p:embed/>
                    </p:oleObj>
                  </mc:Choice>
                  <mc:Fallback>
                    <p:oleObj name="公式" r:id="rId3" imgW="241200" imgH="177480"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5" y="2568"/>
                            <a:ext cx="317"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26" name="AutoShape 14"/>
              <p:cNvSpPr>
                <a:spLocks noChangeArrowheads="1"/>
              </p:cNvSpPr>
              <p:nvPr/>
            </p:nvSpPr>
            <p:spPr bwMode="auto">
              <a:xfrm>
                <a:off x="3424" y="2568"/>
                <a:ext cx="499" cy="227"/>
              </a:xfrm>
              <a:prstGeom prst="wedgeEllipseCallout">
                <a:avLst>
                  <a:gd name="adj1" fmla="val -19741"/>
                  <a:gd name="adj2" fmla="val 228412"/>
                </a:avLst>
              </a:prstGeom>
              <a:noFill/>
              <a:ln w="9525"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endParaRPr kumimoji="0" lang="zh-CN" altLang="zh-CN" b="0"/>
              </a:p>
            </p:txBody>
          </p:sp>
          <p:sp>
            <p:nvSpPr>
              <p:cNvPr id="38927" name="Text Box 15"/>
              <p:cNvSpPr txBox="1">
                <a:spLocks noChangeArrowheads="1"/>
              </p:cNvSpPr>
              <p:nvPr/>
            </p:nvSpPr>
            <p:spPr bwMode="auto">
              <a:xfrm>
                <a:off x="4429" y="2840"/>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en-US" altLang="zh-CN" b="0"/>
                  <a:t>P</a:t>
                </a:r>
              </a:p>
            </p:txBody>
          </p:sp>
          <p:sp>
            <p:nvSpPr>
              <p:cNvPr id="38928" name="Text Box 16"/>
              <p:cNvSpPr txBox="1">
                <a:spLocks noChangeArrowheads="1"/>
              </p:cNvSpPr>
              <p:nvPr/>
            </p:nvSpPr>
            <p:spPr bwMode="auto">
              <a:xfrm>
                <a:off x="4468" y="3222"/>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en-US" altLang="zh-CN" b="0"/>
                  <a:t>P</a:t>
                </a:r>
                <a:r>
                  <a:rPr kumimoji="0" lang="en-US" altLang="zh-CN" b="0" baseline="-25000"/>
                  <a:t>0</a:t>
                </a:r>
                <a:endParaRPr kumimoji="0" lang="en-US" altLang="zh-CN" b="0"/>
              </a:p>
            </p:txBody>
          </p:sp>
          <p:sp>
            <p:nvSpPr>
              <p:cNvPr id="38929" name="Line 17"/>
              <p:cNvSpPr>
                <a:spLocks noChangeShapeType="1"/>
              </p:cNvSpPr>
              <p:nvPr/>
            </p:nvSpPr>
            <p:spPr bwMode="auto">
              <a:xfrm>
                <a:off x="2961" y="2840"/>
                <a:ext cx="0" cy="953"/>
              </a:xfrm>
              <a:prstGeom prst="line">
                <a:avLst/>
              </a:prstGeom>
              <a:noFill/>
              <a:ln w="9525">
                <a:solidFill>
                  <a:schemeClr val="tx1"/>
                </a:solidFill>
                <a:round/>
                <a:headEnd type="arrow" w="lg" len="sm"/>
                <a:tailEnd type="arrow"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30" name="Text Box 18"/>
              <p:cNvSpPr txBox="1">
                <a:spLocks noChangeArrowheads="1"/>
              </p:cNvSpPr>
              <p:nvPr/>
            </p:nvSpPr>
            <p:spPr bwMode="auto">
              <a:xfrm>
                <a:off x="2823" y="2638"/>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en-US" altLang="zh-CN" b="0"/>
                  <a:t>L</a:t>
                </a:r>
                <a:r>
                  <a:rPr kumimoji="0" lang="en-US" altLang="zh-CN" b="0" baseline="-25000"/>
                  <a:t>2</a:t>
                </a:r>
                <a:endParaRPr kumimoji="0" lang="en-US" altLang="zh-CN" b="0"/>
              </a:p>
            </p:txBody>
          </p:sp>
          <p:graphicFrame>
            <p:nvGraphicFramePr>
              <p:cNvPr id="38931" name="Object 19"/>
              <p:cNvGraphicFramePr>
                <a:graphicFrameLocks noChangeAspect="1"/>
              </p:cNvGraphicFramePr>
              <p:nvPr/>
            </p:nvGraphicFramePr>
            <p:xfrm>
              <a:off x="3560" y="3346"/>
              <a:ext cx="273" cy="314"/>
            </p:xfrm>
            <a:graphic>
              <a:graphicData uri="http://schemas.openxmlformats.org/presentationml/2006/ole">
                <mc:AlternateContent xmlns:mc="http://schemas.openxmlformats.org/markup-compatibility/2006">
                  <mc:Choice xmlns:v="urn:schemas-microsoft-com:vml" Requires="v">
                    <p:oleObj spid="_x0000_s39005" name="公式" r:id="rId5" imgW="177480" imgH="228600" progId="Equation.3">
                      <p:embed/>
                    </p:oleObj>
                  </mc:Choice>
                  <mc:Fallback>
                    <p:oleObj name="公式" r:id="rId5" imgW="177480" imgH="228600" progId="Equation.3">
                      <p:embed/>
                      <p:pic>
                        <p:nvPicPr>
                          <p:cNvPr id="0"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0" y="3346"/>
                            <a:ext cx="273" cy="3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8932" name="AutoShape 20"/>
            <p:cNvSpPr>
              <a:spLocks noChangeArrowheads="1"/>
            </p:cNvSpPr>
            <p:nvPr/>
          </p:nvSpPr>
          <p:spPr bwMode="auto">
            <a:xfrm>
              <a:off x="4195" y="2523"/>
              <a:ext cx="408" cy="318"/>
            </a:xfrm>
            <a:prstGeom prst="wedgeEllipseCallout">
              <a:avLst>
                <a:gd name="adj1" fmla="val 73773"/>
                <a:gd name="adj2" fmla="val 115407"/>
              </a:avLst>
            </a:prstGeom>
            <a:noFill/>
            <a:ln w="9525"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endParaRPr kumimoji="0" lang="zh-CN" altLang="zh-CN" b="0"/>
            </a:p>
          </p:txBody>
        </p:sp>
        <p:graphicFrame>
          <p:nvGraphicFramePr>
            <p:cNvPr id="38933" name="Object 21"/>
            <p:cNvGraphicFramePr>
              <a:graphicFrameLocks noChangeAspect="1"/>
            </p:cNvGraphicFramePr>
            <p:nvPr/>
          </p:nvGraphicFramePr>
          <p:xfrm>
            <a:off x="4195" y="2523"/>
            <a:ext cx="409" cy="272"/>
          </p:xfrm>
          <a:graphic>
            <a:graphicData uri="http://schemas.openxmlformats.org/presentationml/2006/ole">
              <mc:AlternateContent xmlns:mc="http://schemas.openxmlformats.org/markup-compatibility/2006">
                <mc:Choice xmlns:v="urn:schemas-microsoft-com:vml" Requires="v">
                  <p:oleObj spid="_x0000_s39006" name="公式" r:id="rId7" imgW="190440" imgH="177480" progId="Equation.3">
                    <p:embed/>
                  </p:oleObj>
                </mc:Choice>
                <mc:Fallback>
                  <p:oleObj name="公式" r:id="rId7" imgW="190440" imgH="177480" progId="Equation.3">
                    <p:embed/>
                    <p:pic>
                      <p:nvPicPr>
                        <p:cNvPr id="0" name="Object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95" y="2523"/>
                          <a:ext cx="409"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8934" name="Object 22"/>
          <p:cNvGraphicFramePr>
            <a:graphicFrameLocks noChangeAspect="1"/>
          </p:cNvGraphicFramePr>
          <p:nvPr/>
        </p:nvGraphicFramePr>
        <p:xfrm>
          <a:off x="395288" y="87313"/>
          <a:ext cx="8353425" cy="1992312"/>
        </p:xfrm>
        <a:graphic>
          <a:graphicData uri="http://schemas.openxmlformats.org/presentationml/2006/ole">
            <mc:AlternateContent xmlns:mc="http://schemas.openxmlformats.org/markup-compatibility/2006">
              <mc:Choice xmlns:v="urn:schemas-microsoft-com:vml" Requires="v">
                <p:oleObj spid="_x0000_s39007" name="公式" r:id="rId9" imgW="4305240" imgH="1041120" progId="Equation.3">
                  <p:embed/>
                </p:oleObj>
              </mc:Choice>
              <mc:Fallback>
                <p:oleObj name="公式" r:id="rId9" imgW="4305240" imgH="1041120" progId="Equation.3">
                  <p:embed/>
                  <p:pic>
                    <p:nvPicPr>
                      <p:cNvPr id="0" name="Object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5288" y="87313"/>
                        <a:ext cx="8353425" cy="1992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35" name="Text Box 23"/>
          <p:cNvSpPr txBox="1">
            <a:spLocks noChangeArrowheads="1"/>
          </p:cNvSpPr>
          <p:nvPr/>
        </p:nvSpPr>
        <p:spPr bwMode="auto">
          <a:xfrm>
            <a:off x="395288" y="2492375"/>
            <a:ext cx="46815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b="0"/>
              <a:t>4</a:t>
            </a:r>
            <a:r>
              <a:rPr kumimoji="0" lang="zh-CN" altLang="en-US" b="0"/>
              <a:t>、暗条纹间是等间距的。</a:t>
            </a:r>
          </a:p>
        </p:txBody>
      </p:sp>
      <p:graphicFrame>
        <p:nvGraphicFramePr>
          <p:cNvPr id="38936" name="Object 24"/>
          <p:cNvGraphicFramePr>
            <a:graphicFrameLocks noChangeAspect="1"/>
          </p:cNvGraphicFramePr>
          <p:nvPr/>
        </p:nvGraphicFramePr>
        <p:xfrm>
          <a:off x="1250950" y="2924175"/>
          <a:ext cx="4333875" cy="649288"/>
        </p:xfrm>
        <a:graphic>
          <a:graphicData uri="http://schemas.openxmlformats.org/presentationml/2006/ole">
            <mc:AlternateContent xmlns:mc="http://schemas.openxmlformats.org/markup-compatibility/2006">
              <mc:Choice xmlns:v="urn:schemas-microsoft-com:vml" Requires="v">
                <p:oleObj spid="_x0000_s39008" name="公式" r:id="rId11" imgW="2552400" imgH="393480" progId="Equation.3">
                  <p:embed/>
                </p:oleObj>
              </mc:Choice>
              <mc:Fallback>
                <p:oleObj name="公式" r:id="rId11" imgW="2552400" imgH="393480" progId="Equation.3">
                  <p:embed/>
                  <p:pic>
                    <p:nvPicPr>
                      <p:cNvPr id="0" name="Object 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50950" y="2924175"/>
                        <a:ext cx="4333875" cy="649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37" name="Text Box 25"/>
          <p:cNvSpPr txBox="1">
            <a:spLocks noChangeArrowheads="1"/>
          </p:cNvSpPr>
          <p:nvPr/>
        </p:nvSpPr>
        <p:spPr bwMode="auto">
          <a:xfrm>
            <a:off x="387350" y="3789363"/>
            <a:ext cx="8280400" cy="77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b="0"/>
              <a:t>5</a:t>
            </a:r>
            <a:r>
              <a:rPr kumimoji="0" lang="zh-CN" altLang="en-US" b="0"/>
              <a:t>、次最大值间（次亮条纹中点间距）是不等间距的，不过随级次的增大现时逐</a:t>
            </a:r>
          </a:p>
          <a:p>
            <a:pPr eaLnBrk="1" hangingPunct="1">
              <a:spcBef>
                <a:spcPct val="50000"/>
              </a:spcBef>
            </a:pPr>
            <a:r>
              <a:rPr kumimoji="0" lang="zh-CN" altLang="en-US" b="0"/>
              <a:t>     惭趋于等间距。</a:t>
            </a:r>
          </a:p>
        </p:txBody>
      </p:sp>
      <p:sp>
        <p:nvSpPr>
          <p:cNvPr id="38938" name="Text Box 26"/>
          <p:cNvSpPr txBox="1">
            <a:spLocks noChangeArrowheads="1"/>
          </p:cNvSpPr>
          <p:nvPr/>
        </p:nvSpPr>
        <p:spPr bwMode="auto">
          <a:xfrm>
            <a:off x="411163" y="4619625"/>
            <a:ext cx="8208962"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b="0"/>
              <a:t>6</a:t>
            </a:r>
            <a:r>
              <a:rPr kumimoji="0" lang="zh-CN" altLang="en-US" b="0"/>
              <a:t>、若以白光入射，除中央条纹仍为白色外，其它各级亮条纹均为彩色；随衍射</a:t>
            </a:r>
          </a:p>
          <a:p>
            <a:pPr eaLnBrk="1" hangingPunct="1">
              <a:spcBef>
                <a:spcPct val="50000"/>
              </a:spcBef>
            </a:pPr>
            <a:r>
              <a:rPr kumimoji="0" lang="zh-CN" altLang="en-US" b="0"/>
              <a:t>      级次的增大，可能发生重叠。</a:t>
            </a:r>
          </a:p>
        </p:txBody>
      </p:sp>
      <p:grpSp>
        <p:nvGrpSpPr>
          <p:cNvPr id="39003" name="Group 91"/>
          <p:cNvGrpSpPr>
            <a:grpSpLocks/>
          </p:cNvGrpSpPr>
          <p:nvPr/>
        </p:nvGrpSpPr>
        <p:grpSpPr bwMode="auto">
          <a:xfrm>
            <a:off x="2195513" y="5554663"/>
            <a:ext cx="4608512" cy="1208087"/>
            <a:chOff x="1383" y="3499"/>
            <a:chExt cx="2903" cy="761"/>
          </a:xfrm>
        </p:grpSpPr>
        <p:sp>
          <p:nvSpPr>
            <p:cNvPr id="38941" name="Rectangle 29"/>
            <p:cNvSpPr>
              <a:spLocks noChangeArrowheads="1"/>
            </p:cNvSpPr>
            <p:nvPr/>
          </p:nvSpPr>
          <p:spPr bwMode="auto">
            <a:xfrm>
              <a:off x="1383" y="3507"/>
              <a:ext cx="2903" cy="544"/>
            </a:xfrm>
            <a:prstGeom prst="rect">
              <a:avLst/>
            </a:prstGeom>
            <a:solidFill>
              <a:srgbClr val="00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42" name="Rectangle 30"/>
            <p:cNvSpPr>
              <a:spLocks noChangeArrowheads="1"/>
            </p:cNvSpPr>
            <p:nvPr/>
          </p:nvSpPr>
          <p:spPr bwMode="auto">
            <a:xfrm>
              <a:off x="2505" y="3507"/>
              <a:ext cx="473" cy="53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50" name="Text Box 38"/>
            <p:cNvSpPr txBox="1">
              <a:spLocks noChangeArrowheads="1"/>
            </p:cNvSpPr>
            <p:nvPr/>
          </p:nvSpPr>
          <p:spPr bwMode="auto">
            <a:xfrm>
              <a:off x="2589" y="4029"/>
              <a:ext cx="4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en-US" altLang="zh-CN" b="0"/>
                <a:t>P</a:t>
              </a:r>
              <a:r>
                <a:rPr kumimoji="0" lang="en-US" altLang="zh-CN" b="0" baseline="-25000"/>
                <a:t>0</a:t>
              </a:r>
              <a:endParaRPr kumimoji="0" lang="en-US" altLang="zh-CN" b="0"/>
            </a:p>
          </p:txBody>
        </p:sp>
        <p:grpSp>
          <p:nvGrpSpPr>
            <p:cNvPr id="38973" name="Group 61"/>
            <p:cNvGrpSpPr>
              <a:grpSpLocks/>
            </p:cNvGrpSpPr>
            <p:nvPr/>
          </p:nvGrpSpPr>
          <p:grpSpPr bwMode="auto">
            <a:xfrm>
              <a:off x="1773" y="3521"/>
              <a:ext cx="193" cy="536"/>
              <a:chOff x="703" y="2251"/>
              <a:chExt cx="633" cy="476"/>
            </a:xfrm>
          </p:grpSpPr>
          <p:sp>
            <p:nvSpPr>
              <p:cNvPr id="38974" name="Rectangle 62"/>
              <p:cNvSpPr>
                <a:spLocks noChangeArrowheads="1"/>
              </p:cNvSpPr>
              <p:nvPr/>
            </p:nvSpPr>
            <p:spPr bwMode="auto">
              <a:xfrm flipH="1">
                <a:off x="703" y="2251"/>
                <a:ext cx="624" cy="476"/>
              </a:xfrm>
              <a:prstGeom prst="rect">
                <a:avLst/>
              </a:prstGeom>
              <a:gradFill rotWithShape="0">
                <a:gsLst>
                  <a:gs pos="0">
                    <a:srgbClr val="FF3399"/>
                  </a:gs>
                  <a:gs pos="25000">
                    <a:srgbClr val="FF6633"/>
                  </a:gs>
                  <a:gs pos="50000">
                    <a:srgbClr val="FFFF00"/>
                  </a:gs>
                  <a:gs pos="75000">
                    <a:srgbClr val="01A78F"/>
                  </a:gs>
                  <a:gs pos="100000">
                    <a:srgbClr val="3366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75" name="Rectangle 63"/>
              <p:cNvSpPr>
                <a:spLocks noChangeArrowheads="1"/>
              </p:cNvSpPr>
              <p:nvPr/>
            </p:nvSpPr>
            <p:spPr bwMode="auto">
              <a:xfrm>
                <a:off x="1292" y="2263"/>
                <a:ext cx="44" cy="457"/>
              </a:xfrm>
              <a:prstGeom prst="rect">
                <a:avLst/>
              </a:prstGeom>
              <a:solidFill>
                <a:srgbClr val="800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8976" name="Group 64"/>
            <p:cNvGrpSpPr>
              <a:grpSpLocks/>
            </p:cNvGrpSpPr>
            <p:nvPr/>
          </p:nvGrpSpPr>
          <p:grpSpPr bwMode="auto">
            <a:xfrm>
              <a:off x="2009" y="3521"/>
              <a:ext cx="193" cy="536"/>
              <a:chOff x="703" y="2251"/>
              <a:chExt cx="633" cy="476"/>
            </a:xfrm>
          </p:grpSpPr>
          <p:sp>
            <p:nvSpPr>
              <p:cNvPr id="38977" name="Rectangle 65"/>
              <p:cNvSpPr>
                <a:spLocks noChangeArrowheads="1"/>
              </p:cNvSpPr>
              <p:nvPr/>
            </p:nvSpPr>
            <p:spPr bwMode="auto">
              <a:xfrm flipH="1">
                <a:off x="703" y="2251"/>
                <a:ext cx="624" cy="476"/>
              </a:xfrm>
              <a:prstGeom prst="rect">
                <a:avLst/>
              </a:prstGeom>
              <a:gradFill rotWithShape="0">
                <a:gsLst>
                  <a:gs pos="0">
                    <a:srgbClr val="FF3399"/>
                  </a:gs>
                  <a:gs pos="25000">
                    <a:srgbClr val="FF6633"/>
                  </a:gs>
                  <a:gs pos="50000">
                    <a:srgbClr val="FFFF00"/>
                  </a:gs>
                  <a:gs pos="75000">
                    <a:srgbClr val="01A78F"/>
                  </a:gs>
                  <a:gs pos="100000">
                    <a:srgbClr val="3366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78" name="Rectangle 66"/>
              <p:cNvSpPr>
                <a:spLocks noChangeArrowheads="1"/>
              </p:cNvSpPr>
              <p:nvPr/>
            </p:nvSpPr>
            <p:spPr bwMode="auto">
              <a:xfrm>
                <a:off x="1292" y="2263"/>
                <a:ext cx="44" cy="457"/>
              </a:xfrm>
              <a:prstGeom prst="rect">
                <a:avLst/>
              </a:prstGeom>
              <a:solidFill>
                <a:srgbClr val="800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8979" name="Group 67"/>
            <p:cNvGrpSpPr>
              <a:grpSpLocks/>
            </p:cNvGrpSpPr>
            <p:nvPr/>
          </p:nvGrpSpPr>
          <p:grpSpPr bwMode="auto">
            <a:xfrm>
              <a:off x="2269" y="3509"/>
              <a:ext cx="193" cy="536"/>
              <a:chOff x="703" y="2251"/>
              <a:chExt cx="633" cy="476"/>
            </a:xfrm>
          </p:grpSpPr>
          <p:sp>
            <p:nvSpPr>
              <p:cNvPr id="38980" name="Rectangle 68"/>
              <p:cNvSpPr>
                <a:spLocks noChangeArrowheads="1"/>
              </p:cNvSpPr>
              <p:nvPr/>
            </p:nvSpPr>
            <p:spPr bwMode="auto">
              <a:xfrm flipH="1">
                <a:off x="703" y="2251"/>
                <a:ext cx="624" cy="476"/>
              </a:xfrm>
              <a:prstGeom prst="rect">
                <a:avLst/>
              </a:prstGeom>
              <a:gradFill rotWithShape="0">
                <a:gsLst>
                  <a:gs pos="0">
                    <a:srgbClr val="FF3399"/>
                  </a:gs>
                  <a:gs pos="25000">
                    <a:srgbClr val="FF6633"/>
                  </a:gs>
                  <a:gs pos="50000">
                    <a:srgbClr val="FFFF00"/>
                  </a:gs>
                  <a:gs pos="75000">
                    <a:srgbClr val="01A78F"/>
                  </a:gs>
                  <a:gs pos="100000">
                    <a:srgbClr val="3366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81" name="Rectangle 69"/>
              <p:cNvSpPr>
                <a:spLocks noChangeArrowheads="1"/>
              </p:cNvSpPr>
              <p:nvPr/>
            </p:nvSpPr>
            <p:spPr bwMode="auto">
              <a:xfrm>
                <a:off x="1292" y="2263"/>
                <a:ext cx="44" cy="457"/>
              </a:xfrm>
              <a:prstGeom prst="rect">
                <a:avLst/>
              </a:prstGeom>
              <a:solidFill>
                <a:srgbClr val="800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8988" name="Rectangle 76"/>
            <p:cNvSpPr>
              <a:spLocks noChangeArrowheads="1"/>
            </p:cNvSpPr>
            <p:nvPr/>
          </p:nvSpPr>
          <p:spPr bwMode="auto">
            <a:xfrm>
              <a:off x="3025" y="3509"/>
              <a:ext cx="196" cy="544"/>
            </a:xfrm>
            <a:prstGeom prst="rect">
              <a:avLst/>
            </a:prstGeom>
            <a:solidFill>
              <a:srgbClr val="C0C0C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89" name="Rectangle 77"/>
            <p:cNvSpPr>
              <a:spLocks noChangeArrowheads="1"/>
            </p:cNvSpPr>
            <p:nvPr/>
          </p:nvSpPr>
          <p:spPr bwMode="auto">
            <a:xfrm>
              <a:off x="3264" y="3509"/>
              <a:ext cx="196" cy="544"/>
            </a:xfrm>
            <a:prstGeom prst="rect">
              <a:avLst/>
            </a:prstGeom>
            <a:solidFill>
              <a:srgbClr val="969696"/>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90" name="Rectangle 78"/>
            <p:cNvSpPr>
              <a:spLocks noChangeArrowheads="1"/>
            </p:cNvSpPr>
            <p:nvPr/>
          </p:nvSpPr>
          <p:spPr bwMode="auto">
            <a:xfrm>
              <a:off x="3503" y="3509"/>
              <a:ext cx="196" cy="544"/>
            </a:xfrm>
            <a:prstGeom prst="rect">
              <a:avLst/>
            </a:prstGeom>
            <a:solidFill>
              <a:srgbClr val="80808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91" name="Line 79"/>
            <p:cNvSpPr>
              <a:spLocks noChangeShapeType="1"/>
            </p:cNvSpPr>
            <p:nvPr/>
          </p:nvSpPr>
          <p:spPr bwMode="auto">
            <a:xfrm>
              <a:off x="3037" y="3499"/>
              <a:ext cx="0" cy="544"/>
            </a:xfrm>
            <a:prstGeom prst="line">
              <a:avLst/>
            </a:prstGeom>
            <a:noFill/>
            <a:ln w="50800">
              <a:solidFill>
                <a:srgbClr val="8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92" name="Line 80"/>
            <p:cNvSpPr>
              <a:spLocks noChangeShapeType="1"/>
            </p:cNvSpPr>
            <p:nvPr/>
          </p:nvSpPr>
          <p:spPr bwMode="auto">
            <a:xfrm>
              <a:off x="3198" y="3509"/>
              <a:ext cx="0" cy="544"/>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95" name="Line 83"/>
            <p:cNvSpPr>
              <a:spLocks noChangeShapeType="1"/>
            </p:cNvSpPr>
            <p:nvPr/>
          </p:nvSpPr>
          <p:spPr bwMode="auto">
            <a:xfrm>
              <a:off x="3436" y="3509"/>
              <a:ext cx="0" cy="544"/>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96" name="Line 84"/>
            <p:cNvSpPr>
              <a:spLocks noChangeShapeType="1"/>
            </p:cNvSpPr>
            <p:nvPr/>
          </p:nvSpPr>
          <p:spPr bwMode="auto">
            <a:xfrm>
              <a:off x="3675" y="3509"/>
              <a:ext cx="0" cy="544"/>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97" name="Line 85"/>
            <p:cNvSpPr>
              <a:spLocks noChangeShapeType="1"/>
            </p:cNvSpPr>
            <p:nvPr/>
          </p:nvSpPr>
          <p:spPr bwMode="auto">
            <a:xfrm>
              <a:off x="3286" y="3509"/>
              <a:ext cx="0" cy="544"/>
            </a:xfrm>
            <a:prstGeom prst="line">
              <a:avLst/>
            </a:prstGeom>
            <a:noFill/>
            <a:ln w="50800">
              <a:solidFill>
                <a:srgbClr val="8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98" name="Line 86"/>
            <p:cNvSpPr>
              <a:spLocks noChangeShapeType="1"/>
            </p:cNvSpPr>
            <p:nvPr/>
          </p:nvSpPr>
          <p:spPr bwMode="auto">
            <a:xfrm>
              <a:off x="3515" y="3509"/>
              <a:ext cx="0" cy="544"/>
            </a:xfrm>
            <a:prstGeom prst="line">
              <a:avLst/>
            </a:prstGeom>
            <a:noFill/>
            <a:ln w="50800">
              <a:solidFill>
                <a:srgbClr val="8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9000" name="Group 88"/>
          <p:cNvGrpSpPr>
            <a:grpSpLocks/>
          </p:cNvGrpSpPr>
          <p:nvPr/>
        </p:nvGrpSpPr>
        <p:grpSpPr bwMode="auto">
          <a:xfrm>
            <a:off x="7885113" y="5589588"/>
            <a:ext cx="863600" cy="850900"/>
            <a:chOff x="703" y="2251"/>
            <a:chExt cx="633" cy="476"/>
          </a:xfrm>
        </p:grpSpPr>
        <p:sp>
          <p:nvSpPr>
            <p:cNvPr id="39001" name="Rectangle 89"/>
            <p:cNvSpPr>
              <a:spLocks noChangeArrowheads="1"/>
            </p:cNvSpPr>
            <p:nvPr/>
          </p:nvSpPr>
          <p:spPr bwMode="auto">
            <a:xfrm flipH="1">
              <a:off x="703" y="2251"/>
              <a:ext cx="624" cy="476"/>
            </a:xfrm>
            <a:prstGeom prst="rect">
              <a:avLst/>
            </a:prstGeom>
            <a:gradFill rotWithShape="0">
              <a:gsLst>
                <a:gs pos="0">
                  <a:srgbClr val="FF3399"/>
                </a:gs>
                <a:gs pos="25000">
                  <a:srgbClr val="FF6633"/>
                </a:gs>
                <a:gs pos="50000">
                  <a:srgbClr val="FFFF00"/>
                </a:gs>
                <a:gs pos="75000">
                  <a:srgbClr val="01A78F"/>
                </a:gs>
                <a:gs pos="100000">
                  <a:srgbClr val="3366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002" name="Rectangle 90"/>
            <p:cNvSpPr>
              <a:spLocks noChangeArrowheads="1"/>
            </p:cNvSpPr>
            <p:nvPr/>
          </p:nvSpPr>
          <p:spPr bwMode="auto">
            <a:xfrm>
              <a:off x="1292" y="2263"/>
              <a:ext cx="44" cy="457"/>
            </a:xfrm>
            <a:prstGeom prst="rect">
              <a:avLst/>
            </a:prstGeom>
            <a:solidFill>
              <a:srgbClr val="800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CCECFF"/>
        </a:solidFill>
        <a:effectLst/>
      </p:bgPr>
    </p:bg>
    <p:spTree>
      <p:nvGrpSpPr>
        <p:cNvPr id="1" name=""/>
        <p:cNvGrpSpPr/>
        <p:nvPr/>
      </p:nvGrpSpPr>
      <p:grpSpPr>
        <a:xfrm>
          <a:off x="0" y="0"/>
          <a:ext cx="0" cy="0"/>
          <a:chOff x="0" y="0"/>
          <a:chExt cx="0" cy="0"/>
        </a:xfrm>
      </p:grpSpPr>
      <p:grpSp>
        <p:nvGrpSpPr>
          <p:cNvPr id="39967" name="Group 31"/>
          <p:cNvGrpSpPr>
            <a:grpSpLocks/>
          </p:cNvGrpSpPr>
          <p:nvPr/>
        </p:nvGrpSpPr>
        <p:grpSpPr bwMode="auto">
          <a:xfrm>
            <a:off x="323850" y="342900"/>
            <a:ext cx="8424863" cy="2882900"/>
            <a:chOff x="204" y="156"/>
            <a:chExt cx="5080" cy="1769"/>
          </a:xfrm>
        </p:grpSpPr>
        <p:sp>
          <p:nvSpPr>
            <p:cNvPr id="39965" name="Text Box 29"/>
            <p:cNvSpPr txBox="1">
              <a:spLocks noChangeArrowheads="1"/>
            </p:cNvSpPr>
            <p:nvPr/>
          </p:nvSpPr>
          <p:spPr bwMode="auto">
            <a:xfrm>
              <a:off x="204" y="255"/>
              <a:ext cx="363" cy="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b="0"/>
                <a:t>7</a:t>
              </a:r>
              <a:r>
                <a:rPr kumimoji="0" lang="zh-CN" altLang="en-US" b="0"/>
                <a:t>、</a:t>
              </a:r>
            </a:p>
          </p:txBody>
        </p:sp>
        <p:graphicFrame>
          <p:nvGraphicFramePr>
            <p:cNvPr id="39966" name="Object 30"/>
            <p:cNvGraphicFramePr>
              <a:graphicFrameLocks noChangeAspect="1"/>
            </p:cNvGraphicFramePr>
            <p:nvPr/>
          </p:nvGraphicFramePr>
          <p:xfrm>
            <a:off x="521" y="156"/>
            <a:ext cx="4763" cy="1769"/>
          </p:xfrm>
          <a:graphic>
            <a:graphicData uri="http://schemas.openxmlformats.org/presentationml/2006/ole">
              <mc:AlternateContent xmlns:mc="http://schemas.openxmlformats.org/markup-compatibility/2006">
                <mc:Choice xmlns:v="urn:schemas-microsoft-com:vml" Requires="v">
                  <p:oleObj spid="_x0000_s39973" name="公式" r:id="rId3" imgW="4279680" imgH="1600200" progId="Equation.3">
                    <p:embed/>
                  </p:oleObj>
                </mc:Choice>
                <mc:Fallback>
                  <p:oleObj name="公式" r:id="rId3" imgW="4279680" imgH="1600200" progId="Equation.3">
                    <p:embed/>
                    <p:pic>
                      <p:nvPicPr>
                        <p:cNvPr id="0" name="Object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 y="156"/>
                          <a:ext cx="4763" cy="17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9970" name="Group 34"/>
          <p:cNvGrpSpPr>
            <a:grpSpLocks/>
          </p:cNvGrpSpPr>
          <p:nvPr/>
        </p:nvGrpSpPr>
        <p:grpSpPr bwMode="auto">
          <a:xfrm>
            <a:off x="317500" y="3552825"/>
            <a:ext cx="7993063" cy="2109788"/>
            <a:chOff x="295" y="2082"/>
            <a:chExt cx="4830" cy="1285"/>
          </a:xfrm>
        </p:grpSpPr>
        <p:sp>
          <p:nvSpPr>
            <p:cNvPr id="39968" name="Text Box 32"/>
            <p:cNvSpPr txBox="1">
              <a:spLocks noChangeArrowheads="1"/>
            </p:cNvSpPr>
            <p:nvPr/>
          </p:nvSpPr>
          <p:spPr bwMode="auto">
            <a:xfrm>
              <a:off x="295" y="2205"/>
              <a:ext cx="453"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b="0"/>
                <a:t>8</a:t>
              </a:r>
              <a:r>
                <a:rPr kumimoji="0" lang="zh-CN" altLang="en-US" b="0"/>
                <a:t>、</a:t>
              </a:r>
            </a:p>
          </p:txBody>
        </p:sp>
        <p:graphicFrame>
          <p:nvGraphicFramePr>
            <p:cNvPr id="39969" name="Object 33"/>
            <p:cNvGraphicFramePr>
              <a:graphicFrameLocks noChangeAspect="1"/>
            </p:cNvGraphicFramePr>
            <p:nvPr/>
          </p:nvGraphicFramePr>
          <p:xfrm>
            <a:off x="544" y="2082"/>
            <a:ext cx="4581" cy="1285"/>
          </p:xfrm>
          <a:graphic>
            <a:graphicData uri="http://schemas.openxmlformats.org/presentationml/2006/ole">
              <mc:AlternateContent xmlns:mc="http://schemas.openxmlformats.org/markup-compatibility/2006">
                <mc:Choice xmlns:v="urn:schemas-microsoft-com:vml" Requires="v">
                  <p:oleObj spid="_x0000_s39974" name="公式" r:id="rId5" imgW="3708360" imgH="1117440" progId="Equation.3">
                    <p:embed/>
                  </p:oleObj>
                </mc:Choice>
                <mc:Fallback>
                  <p:oleObj name="公式" r:id="rId5" imgW="3708360" imgH="1117440" progId="Equation.3">
                    <p:embed/>
                    <p:pic>
                      <p:nvPicPr>
                        <p:cNvPr id="0" name="Object 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4" y="2082"/>
                          <a:ext cx="4581" cy="1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9972" name="Text Box 36"/>
          <p:cNvSpPr txBox="1">
            <a:spLocks noChangeArrowheads="1"/>
          </p:cNvSpPr>
          <p:nvPr/>
        </p:nvSpPr>
        <p:spPr bwMode="auto">
          <a:xfrm>
            <a:off x="4419600" y="533400"/>
            <a:ext cx="1752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en-US" altLang="zh-CN" sz="2000" b="0"/>
              <a:t>b</a:t>
            </a:r>
            <a:r>
              <a:rPr kumimoji="0" lang="zh-CN" altLang="en-US" sz="2000" b="0"/>
              <a:t>狭缝宽</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
        <p:cNvGrpSpPr/>
        <p:nvPr/>
      </p:nvGrpSpPr>
      <p:grpSpPr>
        <a:xfrm>
          <a:off x="0" y="0"/>
          <a:ext cx="0" cy="0"/>
          <a:chOff x="0" y="0"/>
          <a:chExt cx="0" cy="0"/>
        </a:xfrm>
      </p:grpSpPr>
      <p:sp>
        <p:nvSpPr>
          <p:cNvPr id="51204" name="Text Box 4"/>
          <p:cNvSpPr txBox="1">
            <a:spLocks noChangeArrowheads="1"/>
          </p:cNvSpPr>
          <p:nvPr/>
        </p:nvSpPr>
        <p:spPr bwMode="auto">
          <a:xfrm>
            <a:off x="468313" y="260350"/>
            <a:ext cx="69834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zh-CN" sz="2000" b="0">
                <a:latin typeface="Times New Roman" pitchFamily="18" charset="0"/>
              </a:rPr>
              <a:t>9</a:t>
            </a:r>
            <a:r>
              <a:rPr lang="zh-CN" altLang="en-US" sz="2000" b="0">
                <a:latin typeface="Times New Roman" pitchFamily="18" charset="0"/>
              </a:rPr>
              <a:t>、衍射花样与缝在垂直于透镜  </a:t>
            </a:r>
            <a:r>
              <a:rPr lang="en-US" altLang="en-US" sz="2000" b="0">
                <a:latin typeface="Times New Roman" pitchFamily="18" charset="0"/>
              </a:rPr>
              <a:t>L</a:t>
            </a:r>
            <a:r>
              <a:rPr lang="zh-CN" altLang="en-US" sz="2000" b="0">
                <a:latin typeface="Times New Roman" pitchFamily="18" charset="0"/>
              </a:rPr>
              <a:t>的光轴方向上的位置无关。</a:t>
            </a:r>
          </a:p>
        </p:txBody>
      </p:sp>
      <p:sp>
        <p:nvSpPr>
          <p:cNvPr id="51205" name="Text Box 5"/>
          <p:cNvSpPr txBox="1">
            <a:spLocks noChangeArrowheads="1"/>
          </p:cNvSpPr>
          <p:nvPr/>
        </p:nvSpPr>
        <p:spPr bwMode="auto">
          <a:xfrm>
            <a:off x="755650" y="1989138"/>
            <a:ext cx="34893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zh-CN" sz="2000" b="0">
                <a:latin typeface="Times New Roman" pitchFamily="18" charset="0"/>
              </a:rPr>
              <a:t>∵     </a:t>
            </a:r>
            <a:r>
              <a:rPr lang="zh-CN" altLang="en-US" sz="2000" b="0">
                <a:latin typeface="Times New Roman" pitchFamily="18" charset="0"/>
              </a:rPr>
              <a:t>衍射角相同的光线，会聚在接收屏的相同位置上。</a:t>
            </a:r>
          </a:p>
        </p:txBody>
      </p:sp>
      <p:sp>
        <p:nvSpPr>
          <p:cNvPr id="51206" name="Text Box 6"/>
          <p:cNvSpPr txBox="1">
            <a:spLocks noChangeArrowheads="1"/>
          </p:cNvSpPr>
          <p:nvPr/>
        </p:nvSpPr>
        <p:spPr bwMode="auto">
          <a:xfrm>
            <a:off x="395288" y="4652963"/>
            <a:ext cx="3290887" cy="118745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zh-CN" sz="2400" b="0">
                <a:latin typeface="Times New Roman" pitchFamily="18" charset="0"/>
              </a:rPr>
              <a:t>∴   </a:t>
            </a:r>
            <a:r>
              <a:rPr lang="zh-CN" altLang="en-US" sz="2400" b="0">
                <a:latin typeface="Times New Roman" pitchFamily="18" charset="0"/>
              </a:rPr>
              <a:t>单缝的夫琅和费衍射花样，不随缝的上下移动而变化。</a:t>
            </a:r>
          </a:p>
        </p:txBody>
      </p:sp>
      <p:grpSp>
        <p:nvGrpSpPr>
          <p:cNvPr id="51267" name="Group 67"/>
          <p:cNvGrpSpPr>
            <a:grpSpLocks/>
          </p:cNvGrpSpPr>
          <p:nvPr/>
        </p:nvGrpSpPr>
        <p:grpSpPr bwMode="auto">
          <a:xfrm>
            <a:off x="4297363" y="871538"/>
            <a:ext cx="4343400" cy="2844800"/>
            <a:chOff x="2707" y="549"/>
            <a:chExt cx="2736" cy="1792"/>
          </a:xfrm>
        </p:grpSpPr>
        <p:sp>
          <p:nvSpPr>
            <p:cNvPr id="51209" name="Line 9"/>
            <p:cNvSpPr>
              <a:spLocks noChangeShapeType="1"/>
            </p:cNvSpPr>
            <p:nvPr/>
          </p:nvSpPr>
          <p:spPr bwMode="auto">
            <a:xfrm>
              <a:off x="5142" y="642"/>
              <a:ext cx="0" cy="16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12" name="Text Box 12"/>
            <p:cNvSpPr txBox="1">
              <a:spLocks noChangeArrowheads="1"/>
            </p:cNvSpPr>
            <p:nvPr/>
          </p:nvSpPr>
          <p:spPr bwMode="auto">
            <a:xfrm>
              <a:off x="5156" y="1249"/>
              <a:ext cx="2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2400" b="0">
                  <a:latin typeface="Times New Roman" pitchFamily="18" charset="0"/>
                </a:rPr>
                <a:t>P</a:t>
              </a:r>
              <a:r>
                <a:rPr lang="en-US" altLang="zh-CN" sz="2400" b="0" baseline="-25000">
                  <a:latin typeface="Times New Roman" pitchFamily="18" charset="0"/>
                </a:rPr>
                <a:t>0</a:t>
              </a:r>
              <a:endParaRPr lang="en-US" altLang="zh-CN" sz="2400" b="0">
                <a:latin typeface="Times New Roman" pitchFamily="18" charset="0"/>
              </a:endParaRPr>
            </a:p>
          </p:txBody>
        </p:sp>
        <p:sp>
          <p:nvSpPr>
            <p:cNvPr id="51214" name="Line 14"/>
            <p:cNvSpPr>
              <a:spLocks noChangeShapeType="1"/>
            </p:cNvSpPr>
            <p:nvPr/>
          </p:nvSpPr>
          <p:spPr bwMode="auto">
            <a:xfrm>
              <a:off x="3827" y="552"/>
              <a:ext cx="0" cy="1750"/>
            </a:xfrm>
            <a:prstGeom prst="line">
              <a:avLst/>
            </a:prstGeom>
            <a:noFill/>
            <a:ln w="952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15" name="Line 15"/>
            <p:cNvSpPr>
              <a:spLocks noChangeShapeType="1"/>
            </p:cNvSpPr>
            <p:nvPr/>
          </p:nvSpPr>
          <p:spPr bwMode="auto">
            <a:xfrm>
              <a:off x="3821" y="1026"/>
              <a:ext cx="1344" cy="378"/>
            </a:xfrm>
            <a:prstGeom prst="line">
              <a:avLst/>
            </a:prstGeom>
            <a:noFill/>
            <a:ln w="9525">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16" name="Line 16"/>
            <p:cNvSpPr>
              <a:spLocks noChangeShapeType="1"/>
            </p:cNvSpPr>
            <p:nvPr/>
          </p:nvSpPr>
          <p:spPr bwMode="auto">
            <a:xfrm flipH="1">
              <a:off x="3803" y="1387"/>
              <a:ext cx="1344" cy="377"/>
            </a:xfrm>
            <a:prstGeom prst="line">
              <a:avLst/>
            </a:prstGeom>
            <a:noFill/>
            <a:ln w="9525">
              <a:solidFill>
                <a:srgbClr val="FF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1217" name="Group 17"/>
            <p:cNvGrpSpPr>
              <a:grpSpLocks/>
            </p:cNvGrpSpPr>
            <p:nvPr/>
          </p:nvGrpSpPr>
          <p:grpSpPr bwMode="auto">
            <a:xfrm rot="-5523508">
              <a:off x="4496" y="1116"/>
              <a:ext cx="889" cy="541"/>
              <a:chOff x="3696" y="2241"/>
              <a:chExt cx="678" cy="541"/>
            </a:xfrm>
          </p:grpSpPr>
          <p:sp>
            <p:nvSpPr>
              <p:cNvPr id="51218" name="Freeform 18"/>
              <p:cNvSpPr>
                <a:spLocks/>
              </p:cNvSpPr>
              <p:nvPr/>
            </p:nvSpPr>
            <p:spPr bwMode="auto">
              <a:xfrm rot="21585315" flipH="1">
                <a:off x="3927" y="2241"/>
                <a:ext cx="212" cy="449"/>
              </a:xfrm>
              <a:custGeom>
                <a:avLst/>
                <a:gdLst>
                  <a:gd name="T0" fmla="*/ 0 w 388"/>
                  <a:gd name="T1" fmla="*/ 921 h 934"/>
                  <a:gd name="T2" fmla="*/ 66 w 388"/>
                  <a:gd name="T3" fmla="*/ 600 h 934"/>
                  <a:gd name="T4" fmla="*/ 194 w 388"/>
                  <a:gd name="T5" fmla="*/ 0 h 934"/>
                  <a:gd name="T6" fmla="*/ 304 w 388"/>
                  <a:gd name="T7" fmla="*/ 600 h 934"/>
                  <a:gd name="T8" fmla="*/ 388 w 388"/>
                  <a:gd name="T9" fmla="*/ 909 h 934"/>
                </a:gdLst>
                <a:ahLst/>
                <a:cxnLst>
                  <a:cxn ang="0">
                    <a:pos x="T0" y="T1"/>
                  </a:cxn>
                  <a:cxn ang="0">
                    <a:pos x="T2" y="T3"/>
                  </a:cxn>
                  <a:cxn ang="0">
                    <a:pos x="T4" y="T5"/>
                  </a:cxn>
                  <a:cxn ang="0">
                    <a:pos x="T6" y="T7"/>
                  </a:cxn>
                  <a:cxn ang="0">
                    <a:pos x="T8" y="T9"/>
                  </a:cxn>
                </a:cxnLst>
                <a:rect l="0" t="0" r="r" b="b"/>
                <a:pathLst>
                  <a:path w="388" h="934">
                    <a:moveTo>
                      <a:pt x="0" y="921"/>
                    </a:moveTo>
                    <a:cubicBezTo>
                      <a:pt x="26" y="934"/>
                      <a:pt x="34" y="753"/>
                      <a:pt x="66" y="600"/>
                    </a:cubicBezTo>
                    <a:cubicBezTo>
                      <a:pt x="98" y="447"/>
                      <a:pt x="143" y="0"/>
                      <a:pt x="194" y="0"/>
                    </a:cubicBezTo>
                    <a:cubicBezTo>
                      <a:pt x="246" y="0"/>
                      <a:pt x="278" y="440"/>
                      <a:pt x="304" y="600"/>
                    </a:cubicBezTo>
                    <a:cubicBezTo>
                      <a:pt x="330" y="760"/>
                      <a:pt x="382" y="903"/>
                      <a:pt x="388" y="909"/>
                    </a:cubicBezTo>
                  </a:path>
                </a:pathLst>
              </a:custGeom>
              <a:noFill/>
              <a:ln w="41275">
                <a:solidFill>
                  <a:srgbClr val="FF0066"/>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19" name="Freeform 19"/>
              <p:cNvSpPr>
                <a:spLocks/>
              </p:cNvSpPr>
              <p:nvPr/>
            </p:nvSpPr>
            <p:spPr bwMode="auto">
              <a:xfrm>
                <a:off x="4138" y="2630"/>
                <a:ext cx="236" cy="152"/>
              </a:xfrm>
              <a:custGeom>
                <a:avLst/>
                <a:gdLst>
                  <a:gd name="T0" fmla="*/ 0 w 236"/>
                  <a:gd name="T1" fmla="*/ 50 h 152"/>
                  <a:gd name="T2" fmla="*/ 98 w 236"/>
                  <a:gd name="T3" fmla="*/ 64 h 152"/>
                  <a:gd name="T4" fmla="*/ 236 w 236"/>
                  <a:gd name="T5" fmla="*/ 88 h 152"/>
                </a:gdLst>
                <a:ahLst/>
                <a:cxnLst>
                  <a:cxn ang="0">
                    <a:pos x="T0" y="T1"/>
                  </a:cxn>
                  <a:cxn ang="0">
                    <a:pos x="T2" y="T3"/>
                  </a:cxn>
                  <a:cxn ang="0">
                    <a:pos x="T4" y="T5"/>
                  </a:cxn>
                </a:cxnLst>
                <a:rect l="0" t="0" r="r" b="b"/>
                <a:pathLst>
                  <a:path w="236" h="152">
                    <a:moveTo>
                      <a:pt x="0" y="50"/>
                    </a:moveTo>
                    <a:cubicBezTo>
                      <a:pt x="0" y="51"/>
                      <a:pt x="52" y="152"/>
                      <a:pt x="98" y="64"/>
                    </a:cubicBezTo>
                    <a:cubicBezTo>
                      <a:pt x="149" y="0"/>
                      <a:pt x="207" y="83"/>
                      <a:pt x="236" y="88"/>
                    </a:cubicBezTo>
                  </a:path>
                </a:pathLst>
              </a:custGeom>
              <a:noFill/>
              <a:ln w="41275">
                <a:solidFill>
                  <a:srgbClr val="FF0066"/>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20" name="Freeform 20"/>
              <p:cNvSpPr>
                <a:spLocks/>
              </p:cNvSpPr>
              <p:nvPr/>
            </p:nvSpPr>
            <p:spPr bwMode="auto">
              <a:xfrm>
                <a:off x="3696" y="2610"/>
                <a:ext cx="234" cy="151"/>
              </a:xfrm>
              <a:custGeom>
                <a:avLst/>
                <a:gdLst>
                  <a:gd name="T0" fmla="*/ 270 w 270"/>
                  <a:gd name="T1" fmla="*/ 54 h 151"/>
                  <a:gd name="T2" fmla="*/ 161 w 270"/>
                  <a:gd name="T3" fmla="*/ 64 h 151"/>
                  <a:gd name="T4" fmla="*/ 0 w 270"/>
                  <a:gd name="T5" fmla="*/ 90 h 151"/>
                </a:gdLst>
                <a:ahLst/>
                <a:cxnLst>
                  <a:cxn ang="0">
                    <a:pos x="T0" y="T1"/>
                  </a:cxn>
                  <a:cxn ang="0">
                    <a:pos x="T2" y="T3"/>
                  </a:cxn>
                  <a:cxn ang="0">
                    <a:pos x="T4" y="T5"/>
                  </a:cxn>
                </a:cxnLst>
                <a:rect l="0" t="0" r="r" b="b"/>
                <a:pathLst>
                  <a:path w="270" h="151">
                    <a:moveTo>
                      <a:pt x="270" y="54"/>
                    </a:moveTo>
                    <a:cubicBezTo>
                      <a:pt x="270" y="55"/>
                      <a:pt x="216" y="151"/>
                      <a:pt x="161" y="64"/>
                    </a:cubicBezTo>
                    <a:cubicBezTo>
                      <a:pt x="101" y="0"/>
                      <a:pt x="34" y="85"/>
                      <a:pt x="0" y="90"/>
                    </a:cubicBezTo>
                  </a:path>
                </a:pathLst>
              </a:custGeom>
              <a:noFill/>
              <a:ln w="41275">
                <a:solidFill>
                  <a:srgbClr val="FF0066"/>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1213" name="Text Box 13"/>
            <p:cNvSpPr txBox="1">
              <a:spLocks noChangeArrowheads="1"/>
            </p:cNvSpPr>
            <p:nvPr/>
          </p:nvSpPr>
          <p:spPr bwMode="auto">
            <a:xfrm>
              <a:off x="3252" y="1072"/>
              <a:ext cx="26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3600" b="0">
                  <a:latin typeface="Times New Roman" pitchFamily="18" charset="0"/>
                </a:rPr>
                <a:t>b</a:t>
              </a:r>
            </a:p>
          </p:txBody>
        </p:sp>
        <p:sp>
          <p:nvSpPr>
            <p:cNvPr id="51221" name="Line 21"/>
            <p:cNvSpPr>
              <a:spLocks noChangeShapeType="1"/>
            </p:cNvSpPr>
            <p:nvPr/>
          </p:nvSpPr>
          <p:spPr bwMode="auto">
            <a:xfrm>
              <a:off x="2868" y="1198"/>
              <a:ext cx="336" cy="0"/>
            </a:xfrm>
            <a:prstGeom prst="line">
              <a:avLst/>
            </a:prstGeom>
            <a:noFill/>
            <a:ln w="9525">
              <a:solidFill>
                <a:schemeClr val="tx1"/>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22" name="Line 22"/>
            <p:cNvSpPr>
              <a:spLocks noChangeShapeType="1"/>
            </p:cNvSpPr>
            <p:nvPr/>
          </p:nvSpPr>
          <p:spPr bwMode="auto">
            <a:xfrm>
              <a:off x="2881" y="1592"/>
              <a:ext cx="336" cy="0"/>
            </a:xfrm>
            <a:prstGeom prst="line">
              <a:avLst/>
            </a:prstGeom>
            <a:noFill/>
            <a:ln w="9525">
              <a:solidFill>
                <a:schemeClr val="tx1"/>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24" name="Line 24"/>
            <p:cNvSpPr>
              <a:spLocks noChangeShapeType="1"/>
            </p:cNvSpPr>
            <p:nvPr/>
          </p:nvSpPr>
          <p:spPr bwMode="auto">
            <a:xfrm>
              <a:off x="3312" y="1763"/>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25" name="Text Box 25"/>
            <p:cNvSpPr txBox="1">
              <a:spLocks noChangeArrowheads="1"/>
            </p:cNvSpPr>
            <p:nvPr/>
          </p:nvSpPr>
          <p:spPr bwMode="auto">
            <a:xfrm>
              <a:off x="2707" y="1135"/>
              <a:ext cx="257" cy="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3200" b="0">
                  <a:latin typeface="Times New Roman" pitchFamily="18" charset="0"/>
                  <a:sym typeface="Symbol" pitchFamily="18" charset="2"/>
                </a:rPr>
                <a:t></a:t>
              </a:r>
              <a:endParaRPr lang="en-US" altLang="zh-CN" sz="2400" b="0">
                <a:latin typeface="Times New Roman" pitchFamily="18" charset="0"/>
              </a:endParaRPr>
            </a:p>
          </p:txBody>
        </p:sp>
        <p:sp>
          <p:nvSpPr>
            <p:cNvPr id="51248" name="Rectangle 48"/>
            <p:cNvSpPr>
              <a:spLocks noChangeArrowheads="1"/>
            </p:cNvSpPr>
            <p:nvPr/>
          </p:nvSpPr>
          <p:spPr bwMode="auto">
            <a:xfrm>
              <a:off x="3492" y="1754"/>
              <a:ext cx="45" cy="356"/>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49" name="Rectangle 49"/>
            <p:cNvSpPr>
              <a:spLocks noChangeArrowheads="1"/>
            </p:cNvSpPr>
            <p:nvPr/>
          </p:nvSpPr>
          <p:spPr bwMode="auto">
            <a:xfrm>
              <a:off x="3480" y="655"/>
              <a:ext cx="45" cy="357"/>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50" name="Line 50"/>
            <p:cNvSpPr>
              <a:spLocks noChangeShapeType="1"/>
            </p:cNvSpPr>
            <p:nvPr/>
          </p:nvSpPr>
          <p:spPr bwMode="auto">
            <a:xfrm>
              <a:off x="3308" y="1012"/>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51" name="Text Box 51"/>
            <p:cNvSpPr txBox="1">
              <a:spLocks noChangeArrowheads="1"/>
            </p:cNvSpPr>
            <p:nvPr/>
          </p:nvSpPr>
          <p:spPr bwMode="auto">
            <a:xfrm>
              <a:off x="3878" y="549"/>
              <a:ext cx="2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2400" b="0">
                  <a:latin typeface="Times New Roman" pitchFamily="18" charset="0"/>
                  <a:sym typeface="Symbol" pitchFamily="18" charset="2"/>
                </a:rPr>
                <a:t>L</a:t>
              </a:r>
              <a:endParaRPr lang="en-US" altLang="zh-CN" sz="2400" b="0">
                <a:latin typeface="Times New Roman" pitchFamily="18" charset="0"/>
              </a:endParaRPr>
            </a:p>
          </p:txBody>
        </p:sp>
        <p:sp>
          <p:nvSpPr>
            <p:cNvPr id="51258" name="Line 58"/>
            <p:cNvSpPr>
              <a:spLocks noChangeShapeType="1"/>
            </p:cNvSpPr>
            <p:nvPr/>
          </p:nvSpPr>
          <p:spPr bwMode="auto">
            <a:xfrm>
              <a:off x="3515" y="1752"/>
              <a:ext cx="318" cy="0"/>
            </a:xfrm>
            <a:prstGeom prst="line">
              <a:avLst/>
            </a:prstGeom>
            <a:noFill/>
            <a:ln w="9525">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59" name="Line 59"/>
            <p:cNvSpPr>
              <a:spLocks noChangeShapeType="1"/>
            </p:cNvSpPr>
            <p:nvPr/>
          </p:nvSpPr>
          <p:spPr bwMode="auto">
            <a:xfrm>
              <a:off x="3539" y="1029"/>
              <a:ext cx="272" cy="0"/>
            </a:xfrm>
            <a:prstGeom prst="line">
              <a:avLst/>
            </a:prstGeom>
            <a:noFill/>
            <a:ln w="9525">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60" name="Line 60"/>
            <p:cNvSpPr>
              <a:spLocks noChangeShapeType="1"/>
            </p:cNvSpPr>
            <p:nvPr/>
          </p:nvSpPr>
          <p:spPr bwMode="auto">
            <a:xfrm>
              <a:off x="3379" y="1401"/>
              <a:ext cx="1769" cy="0"/>
            </a:xfrm>
            <a:prstGeom prst="line">
              <a:avLst/>
            </a:prstGeom>
            <a:noFill/>
            <a:ln w="9525">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268" name="Group 68"/>
          <p:cNvGrpSpPr>
            <a:grpSpLocks/>
          </p:cNvGrpSpPr>
          <p:nvPr/>
        </p:nvGrpSpPr>
        <p:grpSpPr bwMode="auto">
          <a:xfrm>
            <a:off x="4513263" y="3711575"/>
            <a:ext cx="4102100" cy="3032125"/>
            <a:chOff x="2843" y="2338"/>
            <a:chExt cx="2584" cy="1910"/>
          </a:xfrm>
        </p:grpSpPr>
        <p:sp>
          <p:nvSpPr>
            <p:cNvPr id="51228" name="Line 28"/>
            <p:cNvSpPr>
              <a:spLocks noChangeShapeType="1"/>
            </p:cNvSpPr>
            <p:nvPr/>
          </p:nvSpPr>
          <p:spPr bwMode="auto">
            <a:xfrm>
              <a:off x="5126" y="2544"/>
              <a:ext cx="0" cy="17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32" name="Text Box 32"/>
            <p:cNvSpPr txBox="1">
              <a:spLocks noChangeArrowheads="1"/>
            </p:cNvSpPr>
            <p:nvPr/>
          </p:nvSpPr>
          <p:spPr bwMode="auto">
            <a:xfrm>
              <a:off x="5140" y="3170"/>
              <a:ext cx="2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2400" b="0">
                  <a:latin typeface="Times New Roman" pitchFamily="18" charset="0"/>
                </a:rPr>
                <a:t>P</a:t>
              </a:r>
              <a:r>
                <a:rPr lang="en-US" altLang="zh-CN" sz="2400" b="0" baseline="-25000">
                  <a:latin typeface="Times New Roman" pitchFamily="18" charset="0"/>
                </a:rPr>
                <a:t>0</a:t>
              </a:r>
              <a:endParaRPr lang="en-US" altLang="zh-CN" sz="2400" b="0">
                <a:latin typeface="Times New Roman" pitchFamily="18" charset="0"/>
              </a:endParaRPr>
            </a:p>
          </p:txBody>
        </p:sp>
        <p:sp>
          <p:nvSpPr>
            <p:cNvPr id="51234" name="Line 34"/>
            <p:cNvSpPr>
              <a:spLocks noChangeShapeType="1"/>
            </p:cNvSpPr>
            <p:nvPr/>
          </p:nvSpPr>
          <p:spPr bwMode="auto">
            <a:xfrm>
              <a:off x="3831" y="2488"/>
              <a:ext cx="0" cy="1755"/>
            </a:xfrm>
            <a:prstGeom prst="line">
              <a:avLst/>
            </a:prstGeom>
            <a:noFill/>
            <a:ln w="952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1235" name="Group 35"/>
            <p:cNvGrpSpPr>
              <a:grpSpLocks/>
            </p:cNvGrpSpPr>
            <p:nvPr/>
          </p:nvGrpSpPr>
          <p:grpSpPr bwMode="auto">
            <a:xfrm rot="-5523508">
              <a:off x="4479" y="3037"/>
              <a:ext cx="892" cy="541"/>
              <a:chOff x="3696" y="2241"/>
              <a:chExt cx="678" cy="541"/>
            </a:xfrm>
          </p:grpSpPr>
          <p:sp>
            <p:nvSpPr>
              <p:cNvPr id="51236" name="Freeform 36"/>
              <p:cNvSpPr>
                <a:spLocks/>
              </p:cNvSpPr>
              <p:nvPr/>
            </p:nvSpPr>
            <p:spPr bwMode="auto">
              <a:xfrm rot="21585315" flipH="1">
                <a:off x="3927" y="2241"/>
                <a:ext cx="212" cy="449"/>
              </a:xfrm>
              <a:custGeom>
                <a:avLst/>
                <a:gdLst>
                  <a:gd name="T0" fmla="*/ 0 w 388"/>
                  <a:gd name="T1" fmla="*/ 921 h 934"/>
                  <a:gd name="T2" fmla="*/ 66 w 388"/>
                  <a:gd name="T3" fmla="*/ 600 h 934"/>
                  <a:gd name="T4" fmla="*/ 194 w 388"/>
                  <a:gd name="T5" fmla="*/ 0 h 934"/>
                  <a:gd name="T6" fmla="*/ 304 w 388"/>
                  <a:gd name="T7" fmla="*/ 600 h 934"/>
                  <a:gd name="T8" fmla="*/ 388 w 388"/>
                  <a:gd name="T9" fmla="*/ 909 h 934"/>
                </a:gdLst>
                <a:ahLst/>
                <a:cxnLst>
                  <a:cxn ang="0">
                    <a:pos x="T0" y="T1"/>
                  </a:cxn>
                  <a:cxn ang="0">
                    <a:pos x="T2" y="T3"/>
                  </a:cxn>
                  <a:cxn ang="0">
                    <a:pos x="T4" y="T5"/>
                  </a:cxn>
                  <a:cxn ang="0">
                    <a:pos x="T6" y="T7"/>
                  </a:cxn>
                  <a:cxn ang="0">
                    <a:pos x="T8" y="T9"/>
                  </a:cxn>
                </a:cxnLst>
                <a:rect l="0" t="0" r="r" b="b"/>
                <a:pathLst>
                  <a:path w="388" h="934">
                    <a:moveTo>
                      <a:pt x="0" y="921"/>
                    </a:moveTo>
                    <a:cubicBezTo>
                      <a:pt x="26" y="934"/>
                      <a:pt x="34" y="753"/>
                      <a:pt x="66" y="600"/>
                    </a:cubicBezTo>
                    <a:cubicBezTo>
                      <a:pt x="98" y="447"/>
                      <a:pt x="143" y="0"/>
                      <a:pt x="194" y="0"/>
                    </a:cubicBezTo>
                    <a:cubicBezTo>
                      <a:pt x="246" y="0"/>
                      <a:pt x="278" y="440"/>
                      <a:pt x="304" y="600"/>
                    </a:cubicBezTo>
                    <a:cubicBezTo>
                      <a:pt x="330" y="760"/>
                      <a:pt x="382" y="903"/>
                      <a:pt x="388" y="909"/>
                    </a:cubicBezTo>
                  </a:path>
                </a:pathLst>
              </a:custGeom>
              <a:noFill/>
              <a:ln w="41275">
                <a:solidFill>
                  <a:srgbClr val="FF0066"/>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37" name="Freeform 37"/>
              <p:cNvSpPr>
                <a:spLocks/>
              </p:cNvSpPr>
              <p:nvPr/>
            </p:nvSpPr>
            <p:spPr bwMode="auto">
              <a:xfrm>
                <a:off x="4138" y="2630"/>
                <a:ext cx="236" cy="152"/>
              </a:xfrm>
              <a:custGeom>
                <a:avLst/>
                <a:gdLst>
                  <a:gd name="T0" fmla="*/ 0 w 236"/>
                  <a:gd name="T1" fmla="*/ 50 h 152"/>
                  <a:gd name="T2" fmla="*/ 98 w 236"/>
                  <a:gd name="T3" fmla="*/ 64 h 152"/>
                  <a:gd name="T4" fmla="*/ 236 w 236"/>
                  <a:gd name="T5" fmla="*/ 88 h 152"/>
                </a:gdLst>
                <a:ahLst/>
                <a:cxnLst>
                  <a:cxn ang="0">
                    <a:pos x="T0" y="T1"/>
                  </a:cxn>
                  <a:cxn ang="0">
                    <a:pos x="T2" y="T3"/>
                  </a:cxn>
                  <a:cxn ang="0">
                    <a:pos x="T4" y="T5"/>
                  </a:cxn>
                </a:cxnLst>
                <a:rect l="0" t="0" r="r" b="b"/>
                <a:pathLst>
                  <a:path w="236" h="152">
                    <a:moveTo>
                      <a:pt x="0" y="50"/>
                    </a:moveTo>
                    <a:cubicBezTo>
                      <a:pt x="0" y="51"/>
                      <a:pt x="52" y="152"/>
                      <a:pt x="98" y="64"/>
                    </a:cubicBezTo>
                    <a:cubicBezTo>
                      <a:pt x="149" y="0"/>
                      <a:pt x="207" y="83"/>
                      <a:pt x="236" y="88"/>
                    </a:cubicBezTo>
                  </a:path>
                </a:pathLst>
              </a:custGeom>
              <a:noFill/>
              <a:ln w="41275">
                <a:solidFill>
                  <a:srgbClr val="FF0066"/>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38" name="Freeform 38"/>
              <p:cNvSpPr>
                <a:spLocks/>
              </p:cNvSpPr>
              <p:nvPr/>
            </p:nvSpPr>
            <p:spPr bwMode="auto">
              <a:xfrm>
                <a:off x="3696" y="2610"/>
                <a:ext cx="234" cy="151"/>
              </a:xfrm>
              <a:custGeom>
                <a:avLst/>
                <a:gdLst>
                  <a:gd name="T0" fmla="*/ 270 w 270"/>
                  <a:gd name="T1" fmla="*/ 54 h 151"/>
                  <a:gd name="T2" fmla="*/ 161 w 270"/>
                  <a:gd name="T3" fmla="*/ 64 h 151"/>
                  <a:gd name="T4" fmla="*/ 0 w 270"/>
                  <a:gd name="T5" fmla="*/ 90 h 151"/>
                </a:gdLst>
                <a:ahLst/>
                <a:cxnLst>
                  <a:cxn ang="0">
                    <a:pos x="T0" y="T1"/>
                  </a:cxn>
                  <a:cxn ang="0">
                    <a:pos x="T2" y="T3"/>
                  </a:cxn>
                  <a:cxn ang="0">
                    <a:pos x="T4" y="T5"/>
                  </a:cxn>
                </a:cxnLst>
                <a:rect l="0" t="0" r="r" b="b"/>
                <a:pathLst>
                  <a:path w="270" h="151">
                    <a:moveTo>
                      <a:pt x="270" y="54"/>
                    </a:moveTo>
                    <a:cubicBezTo>
                      <a:pt x="270" y="55"/>
                      <a:pt x="216" y="151"/>
                      <a:pt x="161" y="64"/>
                    </a:cubicBezTo>
                    <a:cubicBezTo>
                      <a:pt x="101" y="0"/>
                      <a:pt x="34" y="85"/>
                      <a:pt x="0" y="90"/>
                    </a:cubicBezTo>
                  </a:path>
                </a:pathLst>
              </a:custGeom>
              <a:noFill/>
              <a:ln w="41275">
                <a:solidFill>
                  <a:srgbClr val="FF0066"/>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1239" name="Line 39"/>
            <p:cNvSpPr>
              <a:spLocks noChangeShapeType="1"/>
            </p:cNvSpPr>
            <p:nvPr/>
          </p:nvSpPr>
          <p:spPr bwMode="auto">
            <a:xfrm>
              <a:off x="3844" y="2757"/>
              <a:ext cx="1296" cy="568"/>
            </a:xfrm>
            <a:prstGeom prst="line">
              <a:avLst/>
            </a:prstGeom>
            <a:noFill/>
            <a:ln w="9525">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40" name="Line 40"/>
            <p:cNvSpPr>
              <a:spLocks noChangeShapeType="1"/>
            </p:cNvSpPr>
            <p:nvPr/>
          </p:nvSpPr>
          <p:spPr bwMode="auto">
            <a:xfrm flipV="1">
              <a:off x="3820" y="3328"/>
              <a:ext cx="1296" cy="189"/>
            </a:xfrm>
            <a:prstGeom prst="line">
              <a:avLst/>
            </a:prstGeom>
            <a:noFill/>
            <a:ln w="9525">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33" name="Text Box 33"/>
            <p:cNvSpPr txBox="1">
              <a:spLocks noChangeArrowheads="1"/>
            </p:cNvSpPr>
            <p:nvPr/>
          </p:nvSpPr>
          <p:spPr bwMode="auto">
            <a:xfrm>
              <a:off x="3243" y="2840"/>
              <a:ext cx="26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3600" b="0">
                  <a:latin typeface="Times New Roman" pitchFamily="18" charset="0"/>
                </a:rPr>
                <a:t>b</a:t>
              </a:r>
            </a:p>
          </p:txBody>
        </p:sp>
        <p:sp>
          <p:nvSpPr>
            <p:cNvPr id="51241" name="Line 41"/>
            <p:cNvSpPr>
              <a:spLocks noChangeShapeType="1"/>
            </p:cNvSpPr>
            <p:nvPr/>
          </p:nvSpPr>
          <p:spPr bwMode="auto">
            <a:xfrm>
              <a:off x="2921" y="3433"/>
              <a:ext cx="336" cy="0"/>
            </a:xfrm>
            <a:prstGeom prst="line">
              <a:avLst/>
            </a:prstGeom>
            <a:noFill/>
            <a:ln w="9525">
              <a:solidFill>
                <a:schemeClr val="tx1"/>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42" name="Line 42"/>
            <p:cNvSpPr>
              <a:spLocks noChangeShapeType="1"/>
            </p:cNvSpPr>
            <p:nvPr/>
          </p:nvSpPr>
          <p:spPr bwMode="auto">
            <a:xfrm>
              <a:off x="3292" y="2756"/>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43" name="Line 43"/>
            <p:cNvSpPr>
              <a:spLocks noChangeShapeType="1"/>
            </p:cNvSpPr>
            <p:nvPr/>
          </p:nvSpPr>
          <p:spPr bwMode="auto">
            <a:xfrm>
              <a:off x="3280" y="350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44" name="Line 44"/>
            <p:cNvSpPr>
              <a:spLocks noChangeShapeType="1"/>
            </p:cNvSpPr>
            <p:nvPr/>
          </p:nvSpPr>
          <p:spPr bwMode="auto">
            <a:xfrm>
              <a:off x="2925" y="2957"/>
              <a:ext cx="336" cy="0"/>
            </a:xfrm>
            <a:prstGeom prst="line">
              <a:avLst/>
            </a:prstGeom>
            <a:noFill/>
            <a:ln w="9525">
              <a:solidFill>
                <a:schemeClr val="tx1"/>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45" name="Text Box 45"/>
            <p:cNvSpPr txBox="1">
              <a:spLocks noChangeArrowheads="1"/>
            </p:cNvSpPr>
            <p:nvPr/>
          </p:nvSpPr>
          <p:spPr bwMode="auto">
            <a:xfrm>
              <a:off x="2843" y="2911"/>
              <a:ext cx="257"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3200" b="0">
                  <a:latin typeface="Times New Roman" pitchFamily="18" charset="0"/>
                  <a:sym typeface="Symbol" pitchFamily="18" charset="2"/>
                </a:rPr>
                <a:t></a:t>
              </a:r>
              <a:endParaRPr lang="en-US" altLang="zh-CN" sz="2400" b="0">
                <a:latin typeface="Times New Roman" pitchFamily="18" charset="0"/>
              </a:endParaRPr>
            </a:p>
          </p:txBody>
        </p:sp>
        <p:sp>
          <p:nvSpPr>
            <p:cNvPr id="51246" name="Rectangle 46"/>
            <p:cNvSpPr>
              <a:spLocks noChangeArrowheads="1"/>
            </p:cNvSpPr>
            <p:nvPr/>
          </p:nvSpPr>
          <p:spPr bwMode="auto">
            <a:xfrm>
              <a:off x="3478" y="3505"/>
              <a:ext cx="45" cy="358"/>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47" name="Rectangle 47"/>
            <p:cNvSpPr>
              <a:spLocks noChangeArrowheads="1"/>
            </p:cNvSpPr>
            <p:nvPr/>
          </p:nvSpPr>
          <p:spPr bwMode="auto">
            <a:xfrm>
              <a:off x="3480" y="2397"/>
              <a:ext cx="45" cy="358"/>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53" name="Text Box 53"/>
            <p:cNvSpPr txBox="1">
              <a:spLocks noChangeArrowheads="1"/>
            </p:cNvSpPr>
            <p:nvPr/>
          </p:nvSpPr>
          <p:spPr bwMode="auto">
            <a:xfrm>
              <a:off x="3878" y="2338"/>
              <a:ext cx="2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2400" b="0">
                  <a:latin typeface="Times New Roman" pitchFamily="18" charset="0"/>
                  <a:sym typeface="Symbol" pitchFamily="18" charset="2"/>
                </a:rPr>
                <a:t>L</a:t>
              </a:r>
              <a:endParaRPr lang="en-US" altLang="zh-CN" sz="2400" b="0">
                <a:latin typeface="Times New Roman" pitchFamily="18" charset="0"/>
              </a:endParaRPr>
            </a:p>
          </p:txBody>
        </p:sp>
        <p:sp>
          <p:nvSpPr>
            <p:cNvPr id="51263" name="Line 63"/>
            <p:cNvSpPr>
              <a:spLocks noChangeShapeType="1"/>
            </p:cNvSpPr>
            <p:nvPr/>
          </p:nvSpPr>
          <p:spPr bwMode="auto">
            <a:xfrm>
              <a:off x="3379" y="3306"/>
              <a:ext cx="1724" cy="0"/>
            </a:xfrm>
            <a:prstGeom prst="line">
              <a:avLst/>
            </a:prstGeom>
            <a:noFill/>
            <a:ln w="9525">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64" name="Line 64"/>
            <p:cNvSpPr>
              <a:spLocks noChangeShapeType="1"/>
            </p:cNvSpPr>
            <p:nvPr/>
          </p:nvSpPr>
          <p:spPr bwMode="auto">
            <a:xfrm>
              <a:off x="3515" y="2750"/>
              <a:ext cx="318" cy="0"/>
            </a:xfrm>
            <a:prstGeom prst="line">
              <a:avLst/>
            </a:prstGeom>
            <a:noFill/>
            <a:ln w="9525">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65" name="Line 65"/>
            <p:cNvSpPr>
              <a:spLocks noChangeShapeType="1"/>
            </p:cNvSpPr>
            <p:nvPr/>
          </p:nvSpPr>
          <p:spPr bwMode="auto">
            <a:xfrm>
              <a:off x="3515" y="3521"/>
              <a:ext cx="318" cy="0"/>
            </a:xfrm>
            <a:prstGeom prst="line">
              <a:avLst/>
            </a:prstGeom>
            <a:noFill/>
            <a:ln w="9525">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272" name="Group 72"/>
          <p:cNvGrpSpPr>
            <a:grpSpLocks/>
          </p:cNvGrpSpPr>
          <p:nvPr/>
        </p:nvGrpSpPr>
        <p:grpSpPr bwMode="auto">
          <a:xfrm>
            <a:off x="4298950" y="2997200"/>
            <a:ext cx="549275" cy="1368425"/>
            <a:chOff x="1264" y="2976"/>
            <a:chExt cx="346" cy="862"/>
          </a:xfrm>
        </p:grpSpPr>
        <p:sp>
          <p:nvSpPr>
            <p:cNvPr id="51270" name="AutoShape 70"/>
            <p:cNvSpPr>
              <a:spLocks noChangeArrowheads="1"/>
            </p:cNvSpPr>
            <p:nvPr/>
          </p:nvSpPr>
          <p:spPr bwMode="auto">
            <a:xfrm>
              <a:off x="1474" y="2976"/>
              <a:ext cx="136" cy="862"/>
            </a:xfrm>
            <a:prstGeom prst="downArrow">
              <a:avLst>
                <a:gd name="adj1" fmla="val 50000"/>
                <a:gd name="adj2" fmla="val 158456"/>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71" name="Text Box 71"/>
            <p:cNvSpPr txBox="1">
              <a:spLocks noChangeArrowheads="1"/>
            </p:cNvSpPr>
            <p:nvPr/>
          </p:nvSpPr>
          <p:spPr bwMode="auto">
            <a:xfrm>
              <a:off x="1264" y="3031"/>
              <a:ext cx="272"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zh-CN" altLang="en-US" b="0"/>
                <a:t>缝平移</a:t>
              </a:r>
            </a:p>
          </p:txBody>
        </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0964" name="Rectangle 4"/>
          <p:cNvSpPr>
            <a:spLocks noGrp="1" noChangeArrowheads="1"/>
          </p:cNvSpPr>
          <p:nvPr>
            <p:ph type="title"/>
          </p:nvPr>
        </p:nvSpPr>
        <p:spPr>
          <a:xfrm>
            <a:off x="395288" y="141288"/>
            <a:ext cx="5472112" cy="490537"/>
          </a:xfrm>
        </p:spPr>
        <p:txBody>
          <a:bodyPr/>
          <a:lstStyle/>
          <a:p>
            <a:r>
              <a:rPr lang="en-US" altLang="zh-CN" sz="2800" b="1">
                <a:solidFill>
                  <a:srgbClr val="0000FF"/>
                </a:solidFill>
                <a:latin typeface="宋体" pitchFamily="2" charset="-122"/>
              </a:rPr>
              <a:t>3.2 </a:t>
            </a:r>
            <a:r>
              <a:rPr lang="zh-CN" altLang="en-US" sz="2800" b="1">
                <a:solidFill>
                  <a:srgbClr val="0000FF"/>
                </a:solidFill>
                <a:latin typeface="宋体" pitchFamily="2" charset="-122"/>
              </a:rPr>
              <a:t>夫琅和费园孔衍射</a:t>
            </a:r>
          </a:p>
        </p:txBody>
      </p:sp>
      <p:sp>
        <p:nvSpPr>
          <p:cNvPr id="41010" name="Text Box 50"/>
          <p:cNvSpPr txBox="1">
            <a:spLocks noChangeArrowheads="1"/>
          </p:cNvSpPr>
          <p:nvPr/>
        </p:nvSpPr>
        <p:spPr bwMode="auto">
          <a:xfrm>
            <a:off x="334963" y="887413"/>
            <a:ext cx="20875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zh-CN" altLang="en-US" sz="2400">
                <a:solidFill>
                  <a:srgbClr val="0000FF"/>
                </a:solidFill>
              </a:rPr>
              <a:t>一、实验装置</a:t>
            </a:r>
          </a:p>
        </p:txBody>
      </p:sp>
      <p:sp>
        <p:nvSpPr>
          <p:cNvPr id="41034" name="Text Box 74"/>
          <p:cNvSpPr txBox="1">
            <a:spLocks noChangeArrowheads="1"/>
          </p:cNvSpPr>
          <p:nvPr/>
        </p:nvSpPr>
        <p:spPr bwMode="auto">
          <a:xfrm>
            <a:off x="2555875" y="908050"/>
            <a:ext cx="1441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zh-CN" altLang="en-US" sz="2400" b="0"/>
              <a:t>如图示：</a:t>
            </a:r>
          </a:p>
        </p:txBody>
      </p:sp>
      <p:sp>
        <p:nvSpPr>
          <p:cNvPr id="41035" name="Text Box 75"/>
          <p:cNvSpPr txBox="1">
            <a:spLocks noChangeArrowheads="1"/>
          </p:cNvSpPr>
          <p:nvPr/>
        </p:nvSpPr>
        <p:spPr bwMode="auto">
          <a:xfrm>
            <a:off x="323850" y="1628775"/>
            <a:ext cx="2403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zh-CN" altLang="en-US" sz="2400">
                <a:solidFill>
                  <a:srgbClr val="0000FF"/>
                </a:solidFill>
              </a:rPr>
              <a:t>二、衍射花样</a:t>
            </a:r>
          </a:p>
        </p:txBody>
      </p:sp>
      <p:sp>
        <p:nvSpPr>
          <p:cNvPr id="41036" name="Text Box 76"/>
          <p:cNvSpPr txBox="1">
            <a:spLocks noChangeArrowheads="1"/>
          </p:cNvSpPr>
          <p:nvPr/>
        </p:nvSpPr>
        <p:spPr bwMode="auto">
          <a:xfrm>
            <a:off x="465138" y="2152650"/>
            <a:ext cx="2232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sz="2400"/>
              <a:t>1</a:t>
            </a:r>
            <a:r>
              <a:rPr kumimoji="0" lang="zh-CN" altLang="en-US" sz="2400"/>
              <a:t>、花样形状：</a:t>
            </a:r>
          </a:p>
        </p:txBody>
      </p:sp>
      <p:grpSp>
        <p:nvGrpSpPr>
          <p:cNvPr id="41051" name="Group 91"/>
          <p:cNvGrpSpPr>
            <a:grpSpLocks/>
          </p:cNvGrpSpPr>
          <p:nvPr/>
        </p:nvGrpSpPr>
        <p:grpSpPr bwMode="auto">
          <a:xfrm>
            <a:off x="6607175" y="4005263"/>
            <a:ext cx="2447925" cy="2376487"/>
            <a:chOff x="3742" y="2523"/>
            <a:chExt cx="1542" cy="1497"/>
          </a:xfrm>
        </p:grpSpPr>
        <p:sp>
          <p:nvSpPr>
            <p:cNvPr id="41037" name="Rectangle 77"/>
            <p:cNvSpPr>
              <a:spLocks noChangeArrowheads="1"/>
            </p:cNvSpPr>
            <p:nvPr/>
          </p:nvSpPr>
          <p:spPr bwMode="auto">
            <a:xfrm>
              <a:off x="3742" y="2523"/>
              <a:ext cx="1542" cy="1497"/>
            </a:xfrm>
            <a:prstGeom prst="rect">
              <a:avLst/>
            </a:prstGeom>
            <a:solidFill>
              <a:schemeClr val="tx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38" name="Oval 78"/>
            <p:cNvSpPr>
              <a:spLocks noChangeArrowheads="1"/>
            </p:cNvSpPr>
            <p:nvPr/>
          </p:nvSpPr>
          <p:spPr bwMode="auto">
            <a:xfrm>
              <a:off x="3911" y="2766"/>
              <a:ext cx="1140" cy="1106"/>
            </a:xfrm>
            <a:prstGeom prst="ellipse">
              <a:avLst/>
            </a:prstGeom>
            <a:solidFill>
              <a:srgbClr val="808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39" name="Oval 79"/>
            <p:cNvSpPr>
              <a:spLocks noChangeArrowheads="1"/>
            </p:cNvSpPr>
            <p:nvPr/>
          </p:nvSpPr>
          <p:spPr bwMode="auto">
            <a:xfrm>
              <a:off x="3988" y="2839"/>
              <a:ext cx="998" cy="975"/>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40" name="Oval 80"/>
            <p:cNvSpPr>
              <a:spLocks noChangeArrowheads="1"/>
            </p:cNvSpPr>
            <p:nvPr/>
          </p:nvSpPr>
          <p:spPr bwMode="auto">
            <a:xfrm>
              <a:off x="4039" y="2867"/>
              <a:ext cx="910" cy="907"/>
            </a:xfrm>
            <a:prstGeom prst="ellipse">
              <a:avLst/>
            </a:prstGeom>
            <a:solidFill>
              <a:srgbClr val="969696"/>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41" name="Oval 81"/>
            <p:cNvSpPr>
              <a:spLocks noChangeArrowheads="1"/>
            </p:cNvSpPr>
            <p:nvPr/>
          </p:nvSpPr>
          <p:spPr bwMode="auto">
            <a:xfrm>
              <a:off x="4132" y="2951"/>
              <a:ext cx="729" cy="726"/>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42" name="Oval 82"/>
            <p:cNvSpPr>
              <a:spLocks noChangeArrowheads="1"/>
            </p:cNvSpPr>
            <p:nvPr/>
          </p:nvSpPr>
          <p:spPr bwMode="auto">
            <a:xfrm>
              <a:off x="4187" y="3002"/>
              <a:ext cx="623" cy="635"/>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1044" name="Text Box 84"/>
          <p:cNvSpPr txBox="1">
            <a:spLocks noChangeArrowheads="1"/>
          </p:cNvSpPr>
          <p:nvPr/>
        </p:nvSpPr>
        <p:spPr bwMode="auto">
          <a:xfrm>
            <a:off x="468313" y="2628900"/>
            <a:ext cx="27352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zh-CN" altLang="en-US" sz="2000" b="0"/>
              <a:t>明暗相间的同心园环且中心为很亮的亮斑。</a:t>
            </a:r>
          </a:p>
        </p:txBody>
      </p:sp>
      <p:sp>
        <p:nvSpPr>
          <p:cNvPr id="41046" name="Text Box 86"/>
          <p:cNvSpPr txBox="1">
            <a:spLocks noChangeArrowheads="1"/>
          </p:cNvSpPr>
          <p:nvPr/>
        </p:nvSpPr>
        <p:spPr bwMode="auto">
          <a:xfrm>
            <a:off x="468313" y="3429000"/>
            <a:ext cx="2447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sz="2400"/>
              <a:t>2</a:t>
            </a:r>
            <a:r>
              <a:rPr kumimoji="0" lang="zh-CN" altLang="en-US" sz="2400"/>
              <a:t>、光强公式：</a:t>
            </a:r>
          </a:p>
        </p:txBody>
      </p:sp>
      <p:grpSp>
        <p:nvGrpSpPr>
          <p:cNvPr id="41052" name="Group 92"/>
          <p:cNvGrpSpPr>
            <a:grpSpLocks/>
          </p:cNvGrpSpPr>
          <p:nvPr/>
        </p:nvGrpSpPr>
        <p:grpSpPr bwMode="auto">
          <a:xfrm>
            <a:off x="3146425" y="620713"/>
            <a:ext cx="5965825" cy="3036887"/>
            <a:chOff x="1982" y="391"/>
            <a:chExt cx="3758" cy="1913"/>
          </a:xfrm>
        </p:grpSpPr>
        <p:sp>
          <p:nvSpPr>
            <p:cNvPr id="40995" name="Oval 35"/>
            <p:cNvSpPr>
              <a:spLocks noChangeArrowheads="1"/>
            </p:cNvSpPr>
            <p:nvPr/>
          </p:nvSpPr>
          <p:spPr bwMode="auto">
            <a:xfrm>
              <a:off x="5061" y="946"/>
              <a:ext cx="324" cy="680"/>
            </a:xfrm>
            <a:prstGeom prst="ellipse">
              <a:avLst/>
            </a:prstGeom>
            <a:noFill/>
            <a:ln w="3175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77" name="Line 17"/>
            <p:cNvSpPr>
              <a:spLocks noChangeShapeType="1"/>
            </p:cNvSpPr>
            <p:nvPr/>
          </p:nvSpPr>
          <p:spPr bwMode="auto">
            <a:xfrm>
              <a:off x="3830" y="115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78" name="Line 18"/>
            <p:cNvSpPr>
              <a:spLocks noChangeShapeType="1"/>
            </p:cNvSpPr>
            <p:nvPr/>
          </p:nvSpPr>
          <p:spPr bwMode="auto">
            <a:xfrm>
              <a:off x="3826" y="1427"/>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79" name="Line 19"/>
            <p:cNvSpPr>
              <a:spLocks noChangeShapeType="1"/>
            </p:cNvSpPr>
            <p:nvPr/>
          </p:nvSpPr>
          <p:spPr bwMode="auto">
            <a:xfrm>
              <a:off x="3852" y="1296"/>
              <a:ext cx="13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0980" name="Object 20"/>
            <p:cNvGraphicFramePr>
              <a:graphicFrameLocks noChangeAspect="1"/>
            </p:cNvGraphicFramePr>
            <p:nvPr/>
          </p:nvGraphicFramePr>
          <p:xfrm>
            <a:off x="4816" y="580"/>
            <a:ext cx="230" cy="230"/>
          </p:xfrm>
          <a:graphic>
            <a:graphicData uri="http://schemas.openxmlformats.org/presentationml/2006/ole">
              <mc:AlternateContent xmlns:mc="http://schemas.openxmlformats.org/markup-compatibility/2006">
                <mc:Choice xmlns:v="urn:schemas-microsoft-com:vml" Requires="v">
                  <p:oleObj spid="_x0000_s41053" name="公式" r:id="rId3" imgW="164880" imgH="164880" progId="Equation.3">
                    <p:embed/>
                  </p:oleObj>
                </mc:Choice>
                <mc:Fallback>
                  <p:oleObj name="公式" r:id="rId3" imgW="164880" imgH="164880" progId="Equation.3">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6" y="580"/>
                          <a:ext cx="230"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81" name="Line 21"/>
            <p:cNvSpPr>
              <a:spLocks noChangeShapeType="1"/>
            </p:cNvSpPr>
            <p:nvPr/>
          </p:nvSpPr>
          <p:spPr bwMode="auto">
            <a:xfrm flipH="1">
              <a:off x="4061" y="1584"/>
              <a:ext cx="333" cy="0"/>
            </a:xfrm>
            <a:prstGeom prst="line">
              <a:avLst/>
            </a:prstGeom>
            <a:noFill/>
            <a:ln w="9525">
              <a:solidFill>
                <a:schemeClr val="tx1"/>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82" name="Oval 22"/>
            <p:cNvSpPr>
              <a:spLocks noChangeArrowheads="1"/>
            </p:cNvSpPr>
            <p:nvPr/>
          </p:nvSpPr>
          <p:spPr bwMode="auto">
            <a:xfrm>
              <a:off x="4009" y="1008"/>
              <a:ext cx="96" cy="576"/>
            </a:xfrm>
            <a:prstGeom prst="ellipse">
              <a:avLst/>
            </a:prstGeom>
            <a:solidFill>
              <a:srgbClr val="FFFFFF"/>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83" name="Text Box 23"/>
            <p:cNvSpPr txBox="1">
              <a:spLocks noChangeArrowheads="1"/>
            </p:cNvSpPr>
            <p:nvPr/>
          </p:nvSpPr>
          <p:spPr bwMode="auto">
            <a:xfrm>
              <a:off x="4908" y="2016"/>
              <a:ext cx="6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400">
                  <a:latin typeface="Times New Roman" pitchFamily="18" charset="0"/>
                </a:rPr>
                <a:t>接收屏</a:t>
              </a:r>
              <a:endParaRPr lang="zh-CN" altLang="en-US" sz="2400" b="0">
                <a:latin typeface="Times New Roman" pitchFamily="18" charset="0"/>
              </a:endParaRPr>
            </a:p>
          </p:txBody>
        </p:sp>
        <p:sp>
          <p:nvSpPr>
            <p:cNvPr id="40984" name="Line 24"/>
            <p:cNvSpPr>
              <a:spLocks noChangeShapeType="1"/>
            </p:cNvSpPr>
            <p:nvPr/>
          </p:nvSpPr>
          <p:spPr bwMode="auto">
            <a:xfrm>
              <a:off x="4620" y="1584"/>
              <a:ext cx="492" cy="0"/>
            </a:xfrm>
            <a:prstGeom prst="line">
              <a:avLst/>
            </a:prstGeom>
            <a:noFill/>
            <a:ln w="9525">
              <a:solidFill>
                <a:schemeClr val="tx1"/>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85" name="Line 25"/>
            <p:cNvSpPr>
              <a:spLocks noChangeShapeType="1"/>
            </p:cNvSpPr>
            <p:nvPr/>
          </p:nvSpPr>
          <p:spPr bwMode="auto">
            <a:xfrm flipV="1">
              <a:off x="4044" y="1296"/>
              <a:ext cx="1152"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86" name="Line 26"/>
            <p:cNvSpPr>
              <a:spLocks noChangeShapeType="1"/>
            </p:cNvSpPr>
            <p:nvPr/>
          </p:nvSpPr>
          <p:spPr bwMode="auto">
            <a:xfrm>
              <a:off x="4092" y="1152"/>
              <a:ext cx="1152"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87" name="Line 27"/>
            <p:cNvSpPr>
              <a:spLocks noChangeShapeType="1"/>
            </p:cNvSpPr>
            <p:nvPr/>
          </p:nvSpPr>
          <p:spPr bwMode="auto">
            <a:xfrm>
              <a:off x="4755" y="396"/>
              <a:ext cx="0" cy="119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88" name="Line 28"/>
            <p:cNvSpPr>
              <a:spLocks noChangeShapeType="1"/>
            </p:cNvSpPr>
            <p:nvPr/>
          </p:nvSpPr>
          <p:spPr bwMode="auto">
            <a:xfrm>
              <a:off x="5689" y="907"/>
              <a:ext cx="0" cy="1193"/>
            </a:xfrm>
            <a:prstGeom prst="line">
              <a:avLst/>
            </a:prstGeom>
            <a:noFill/>
            <a:ln w="476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89" name="Line 29"/>
            <p:cNvSpPr>
              <a:spLocks noChangeShapeType="1"/>
            </p:cNvSpPr>
            <p:nvPr/>
          </p:nvSpPr>
          <p:spPr bwMode="auto">
            <a:xfrm rot="651748">
              <a:off x="4716" y="480"/>
              <a:ext cx="1024" cy="341"/>
            </a:xfrm>
            <a:prstGeom prst="line">
              <a:avLst/>
            </a:prstGeom>
            <a:noFill/>
            <a:ln w="412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91" name="Oval 31"/>
            <p:cNvSpPr>
              <a:spLocks noChangeArrowheads="1"/>
            </p:cNvSpPr>
            <p:nvPr/>
          </p:nvSpPr>
          <p:spPr bwMode="auto">
            <a:xfrm>
              <a:off x="4974" y="855"/>
              <a:ext cx="497" cy="86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0996" name="Object 36"/>
            <p:cNvGraphicFramePr>
              <a:graphicFrameLocks noChangeAspect="1"/>
            </p:cNvGraphicFramePr>
            <p:nvPr/>
          </p:nvGraphicFramePr>
          <p:xfrm>
            <a:off x="3948" y="672"/>
            <a:ext cx="248" cy="302"/>
          </p:xfrm>
          <a:graphic>
            <a:graphicData uri="http://schemas.openxmlformats.org/presentationml/2006/ole">
              <mc:AlternateContent xmlns:mc="http://schemas.openxmlformats.org/markup-compatibility/2006">
                <mc:Choice xmlns:v="urn:schemas-microsoft-com:vml" Requires="v">
                  <p:oleObj spid="_x0000_s41054" name="公式" r:id="rId5" imgW="177480" imgH="215640" progId="Equation.3">
                    <p:embed/>
                  </p:oleObj>
                </mc:Choice>
                <mc:Fallback>
                  <p:oleObj name="公式" r:id="rId5" imgW="177480" imgH="215640" progId="Equation.3">
                    <p:embed/>
                    <p:pic>
                      <p:nvPicPr>
                        <p:cNvPr id="0" name="Object 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48" y="672"/>
                          <a:ext cx="248"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97" name="Object 37"/>
            <p:cNvGraphicFramePr>
              <a:graphicFrameLocks noChangeAspect="1"/>
            </p:cNvGraphicFramePr>
            <p:nvPr/>
          </p:nvGraphicFramePr>
          <p:xfrm>
            <a:off x="4389" y="1480"/>
            <a:ext cx="240" cy="310"/>
          </p:xfrm>
          <a:graphic>
            <a:graphicData uri="http://schemas.openxmlformats.org/presentationml/2006/ole">
              <mc:AlternateContent xmlns:mc="http://schemas.openxmlformats.org/markup-compatibility/2006">
                <mc:Choice xmlns:v="urn:schemas-microsoft-com:vml" Requires="v">
                  <p:oleObj spid="_x0000_s41055" name="公式" r:id="rId7" imgW="177480" imgH="228600" progId="Equation.3">
                    <p:embed/>
                  </p:oleObj>
                </mc:Choice>
                <mc:Fallback>
                  <p:oleObj name="公式" r:id="rId7" imgW="177480" imgH="228600" progId="Equation.3">
                    <p:embed/>
                    <p:pic>
                      <p:nvPicPr>
                        <p:cNvPr id="0" name="Object 3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89" y="1480"/>
                          <a:ext cx="240" cy="3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00" name="Line 40"/>
            <p:cNvSpPr>
              <a:spLocks noChangeShapeType="1"/>
            </p:cNvSpPr>
            <p:nvPr/>
          </p:nvSpPr>
          <p:spPr bwMode="auto">
            <a:xfrm>
              <a:off x="3285" y="786"/>
              <a:ext cx="0" cy="559"/>
            </a:xfrm>
            <a:prstGeom prst="line">
              <a:avLst/>
            </a:prstGeom>
            <a:noFill/>
            <a:ln w="412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1001" name="Object 41"/>
            <p:cNvGraphicFramePr>
              <a:graphicFrameLocks noChangeAspect="1"/>
            </p:cNvGraphicFramePr>
            <p:nvPr/>
          </p:nvGraphicFramePr>
          <p:xfrm>
            <a:off x="3285" y="874"/>
            <a:ext cx="177" cy="192"/>
          </p:xfrm>
          <a:graphic>
            <a:graphicData uri="http://schemas.openxmlformats.org/presentationml/2006/ole">
              <mc:AlternateContent xmlns:mc="http://schemas.openxmlformats.org/markup-compatibility/2006">
                <mc:Choice xmlns:v="urn:schemas-microsoft-com:vml" Requires="v">
                  <p:oleObj spid="_x0000_s41056" name="公式" r:id="rId9" imgW="152280" imgH="164880" progId="Equation.3">
                    <p:embed/>
                  </p:oleObj>
                </mc:Choice>
                <mc:Fallback>
                  <p:oleObj name="公式" r:id="rId9" imgW="152280" imgH="164880" progId="Equation.3">
                    <p:embed/>
                    <p:pic>
                      <p:nvPicPr>
                        <p:cNvPr id="0" name="Object 4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85" y="874"/>
                          <a:ext cx="177"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02" name="Text Box 42"/>
            <p:cNvSpPr txBox="1">
              <a:spLocks noChangeArrowheads="1"/>
            </p:cNvSpPr>
            <p:nvPr/>
          </p:nvSpPr>
          <p:spPr bwMode="auto">
            <a:xfrm>
              <a:off x="3273" y="1798"/>
              <a:ext cx="6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400">
                  <a:latin typeface="Times New Roman" pitchFamily="18" charset="0"/>
                </a:rPr>
                <a:t>障碍物</a:t>
              </a:r>
            </a:p>
          </p:txBody>
        </p:sp>
        <p:sp>
          <p:nvSpPr>
            <p:cNvPr id="41003" name="Line 43"/>
            <p:cNvSpPr>
              <a:spLocks noChangeShapeType="1"/>
            </p:cNvSpPr>
            <p:nvPr/>
          </p:nvSpPr>
          <p:spPr bwMode="auto">
            <a:xfrm>
              <a:off x="3801" y="1147"/>
              <a:ext cx="0" cy="559"/>
            </a:xfrm>
            <a:prstGeom prst="line">
              <a:avLst/>
            </a:prstGeom>
            <a:noFill/>
            <a:ln w="444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04" name="Line 44"/>
            <p:cNvSpPr>
              <a:spLocks noChangeShapeType="1"/>
            </p:cNvSpPr>
            <p:nvPr/>
          </p:nvSpPr>
          <p:spPr bwMode="auto">
            <a:xfrm rot="983372">
              <a:off x="3239" y="870"/>
              <a:ext cx="619" cy="205"/>
            </a:xfrm>
            <a:prstGeom prst="line">
              <a:avLst/>
            </a:prstGeom>
            <a:noFill/>
            <a:ln w="412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06" name="Oval 46"/>
            <p:cNvSpPr>
              <a:spLocks noChangeArrowheads="1"/>
            </p:cNvSpPr>
            <p:nvPr/>
          </p:nvSpPr>
          <p:spPr bwMode="auto">
            <a:xfrm>
              <a:off x="3496" y="1131"/>
              <a:ext cx="128" cy="288"/>
            </a:xfrm>
            <a:prstGeom prst="ellipse">
              <a:avLst/>
            </a:prstGeom>
            <a:noFill/>
            <a:ln w="412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11" name="Line 51"/>
            <p:cNvSpPr>
              <a:spLocks noChangeShapeType="1"/>
            </p:cNvSpPr>
            <p:nvPr/>
          </p:nvSpPr>
          <p:spPr bwMode="auto">
            <a:xfrm rot="983372">
              <a:off x="3228" y="1428"/>
              <a:ext cx="619" cy="205"/>
            </a:xfrm>
            <a:prstGeom prst="line">
              <a:avLst/>
            </a:prstGeom>
            <a:noFill/>
            <a:ln w="412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12" name="Line 52"/>
            <p:cNvSpPr>
              <a:spLocks noChangeShapeType="1"/>
            </p:cNvSpPr>
            <p:nvPr/>
          </p:nvSpPr>
          <p:spPr bwMode="auto">
            <a:xfrm flipV="1">
              <a:off x="3557" y="1128"/>
              <a:ext cx="0" cy="136"/>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13" name="Line 53"/>
            <p:cNvSpPr>
              <a:spLocks noChangeShapeType="1"/>
            </p:cNvSpPr>
            <p:nvPr/>
          </p:nvSpPr>
          <p:spPr bwMode="auto">
            <a:xfrm>
              <a:off x="3626" y="1152"/>
              <a:ext cx="137"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15" name="Line 55"/>
            <p:cNvSpPr>
              <a:spLocks noChangeShapeType="1"/>
            </p:cNvSpPr>
            <p:nvPr/>
          </p:nvSpPr>
          <p:spPr bwMode="auto">
            <a:xfrm>
              <a:off x="3569" y="1297"/>
              <a:ext cx="227"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16" name="Line 56"/>
            <p:cNvSpPr>
              <a:spLocks noChangeShapeType="1"/>
            </p:cNvSpPr>
            <p:nvPr/>
          </p:nvSpPr>
          <p:spPr bwMode="auto">
            <a:xfrm>
              <a:off x="3545" y="1421"/>
              <a:ext cx="272"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22" name="Line 62"/>
            <p:cNvSpPr>
              <a:spLocks noChangeShapeType="1"/>
            </p:cNvSpPr>
            <p:nvPr/>
          </p:nvSpPr>
          <p:spPr bwMode="auto">
            <a:xfrm rot="651748">
              <a:off x="4704" y="1666"/>
              <a:ext cx="1024" cy="341"/>
            </a:xfrm>
            <a:prstGeom prst="line">
              <a:avLst/>
            </a:prstGeom>
            <a:noFill/>
            <a:ln w="412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1026" name="Group 66"/>
            <p:cNvGrpSpPr>
              <a:grpSpLocks/>
            </p:cNvGrpSpPr>
            <p:nvPr/>
          </p:nvGrpSpPr>
          <p:grpSpPr bwMode="auto">
            <a:xfrm>
              <a:off x="1982" y="746"/>
              <a:ext cx="1576" cy="1008"/>
              <a:chOff x="1634" y="602"/>
              <a:chExt cx="1576" cy="1008"/>
            </a:xfrm>
          </p:grpSpPr>
          <p:sp>
            <p:nvSpPr>
              <p:cNvPr id="40966" name="Line 6"/>
              <p:cNvSpPr>
                <a:spLocks noChangeShapeType="1"/>
              </p:cNvSpPr>
              <p:nvPr/>
            </p:nvSpPr>
            <p:spPr bwMode="auto">
              <a:xfrm flipV="1">
                <a:off x="2018" y="938"/>
                <a:ext cx="553" cy="240"/>
              </a:xfrm>
              <a:prstGeom prst="line">
                <a:avLst/>
              </a:prstGeom>
              <a:noFill/>
              <a:ln w="9525">
                <a:solidFill>
                  <a:schemeClr val="tx1"/>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67" name="Line 7"/>
              <p:cNvSpPr>
                <a:spLocks noChangeShapeType="1"/>
              </p:cNvSpPr>
              <p:nvPr/>
            </p:nvSpPr>
            <p:spPr bwMode="auto">
              <a:xfrm>
                <a:off x="2018" y="1178"/>
                <a:ext cx="553" cy="240"/>
              </a:xfrm>
              <a:prstGeom prst="line">
                <a:avLst/>
              </a:prstGeom>
              <a:noFill/>
              <a:ln w="9525">
                <a:solidFill>
                  <a:schemeClr val="tx1"/>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0968" name="Object 8"/>
              <p:cNvGraphicFramePr>
                <a:graphicFrameLocks noChangeAspect="1"/>
              </p:cNvGraphicFramePr>
              <p:nvPr/>
            </p:nvGraphicFramePr>
            <p:xfrm>
              <a:off x="1778" y="1034"/>
              <a:ext cx="190" cy="240"/>
            </p:xfrm>
            <a:graphic>
              <a:graphicData uri="http://schemas.openxmlformats.org/presentationml/2006/ole">
                <mc:AlternateContent xmlns:mc="http://schemas.openxmlformats.org/markup-compatibility/2006">
                  <mc:Choice xmlns:v="urn:schemas-microsoft-com:vml" Requires="v">
                    <p:oleObj spid="_x0000_s41057" name="公式" r:id="rId11" imgW="139680" imgH="177480" progId="Equation.3">
                      <p:embed/>
                    </p:oleObj>
                  </mc:Choice>
                  <mc:Fallback>
                    <p:oleObj name="公式" r:id="rId11" imgW="139680" imgH="17748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78" y="1034"/>
                            <a:ext cx="19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9" name="Object 9"/>
              <p:cNvGraphicFramePr>
                <a:graphicFrameLocks noChangeAspect="1"/>
              </p:cNvGraphicFramePr>
              <p:nvPr/>
            </p:nvGraphicFramePr>
            <p:xfrm>
              <a:off x="2450" y="602"/>
              <a:ext cx="230" cy="302"/>
            </p:xfrm>
            <a:graphic>
              <a:graphicData uri="http://schemas.openxmlformats.org/presentationml/2006/ole">
                <mc:AlternateContent xmlns:mc="http://schemas.openxmlformats.org/markup-compatibility/2006">
                  <mc:Choice xmlns:v="urn:schemas-microsoft-com:vml" Requires="v">
                    <p:oleObj spid="_x0000_s41058" name="公式" r:id="rId13" imgW="164880" imgH="215640" progId="Equation.3">
                      <p:embed/>
                    </p:oleObj>
                  </mc:Choice>
                  <mc:Fallback>
                    <p:oleObj name="公式" r:id="rId13" imgW="164880" imgH="215640"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50" y="602"/>
                            <a:ext cx="230"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70" name="Oval 10"/>
              <p:cNvSpPr>
                <a:spLocks noChangeArrowheads="1"/>
              </p:cNvSpPr>
              <p:nvPr/>
            </p:nvSpPr>
            <p:spPr bwMode="auto">
              <a:xfrm>
                <a:off x="2533" y="938"/>
                <a:ext cx="96" cy="480"/>
              </a:xfrm>
              <a:prstGeom prst="ellipse">
                <a:avLst/>
              </a:prstGeom>
              <a:solidFill>
                <a:srgbClr val="FFFFFF"/>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71" name="Text Box 11"/>
              <p:cNvSpPr txBox="1">
                <a:spLocks noChangeArrowheads="1"/>
              </p:cNvSpPr>
              <p:nvPr/>
            </p:nvSpPr>
            <p:spPr bwMode="auto">
              <a:xfrm>
                <a:off x="1634" y="1322"/>
                <a:ext cx="5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400">
                    <a:latin typeface="Times New Roman" pitchFamily="18" charset="0"/>
                  </a:rPr>
                  <a:t>光源</a:t>
                </a:r>
                <a:endParaRPr lang="zh-CN" altLang="en-US" sz="2400" b="0">
                  <a:latin typeface="Times New Roman" pitchFamily="18" charset="0"/>
                </a:endParaRPr>
              </a:p>
            </p:txBody>
          </p:sp>
          <p:sp>
            <p:nvSpPr>
              <p:cNvPr id="41019" name="Line 59"/>
              <p:cNvSpPr>
                <a:spLocks noChangeShapeType="1"/>
              </p:cNvSpPr>
              <p:nvPr/>
            </p:nvSpPr>
            <p:spPr bwMode="auto">
              <a:xfrm>
                <a:off x="2586" y="965"/>
                <a:ext cx="59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23" name="Line 63"/>
              <p:cNvSpPr>
                <a:spLocks noChangeShapeType="1"/>
              </p:cNvSpPr>
              <p:nvPr/>
            </p:nvSpPr>
            <p:spPr bwMode="auto">
              <a:xfrm>
                <a:off x="2602" y="1173"/>
                <a:ext cx="59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24" name="Line 64"/>
              <p:cNvSpPr>
                <a:spLocks noChangeShapeType="1"/>
              </p:cNvSpPr>
              <p:nvPr/>
            </p:nvSpPr>
            <p:spPr bwMode="auto">
              <a:xfrm>
                <a:off x="2040" y="1174"/>
                <a:ext cx="5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25" name="Line 65"/>
              <p:cNvSpPr>
                <a:spLocks noChangeShapeType="1"/>
              </p:cNvSpPr>
              <p:nvPr/>
            </p:nvSpPr>
            <p:spPr bwMode="auto">
              <a:xfrm>
                <a:off x="2574" y="1413"/>
                <a:ext cx="6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0994" name="Oval 34"/>
            <p:cNvSpPr>
              <a:spLocks noChangeArrowheads="1"/>
            </p:cNvSpPr>
            <p:nvPr/>
          </p:nvSpPr>
          <p:spPr bwMode="auto">
            <a:xfrm>
              <a:off x="5133" y="1082"/>
              <a:ext cx="182" cy="408"/>
            </a:xfrm>
            <a:prstGeom prst="ellipse">
              <a:avLst/>
            </a:prstGeom>
            <a:noFill/>
            <a:ln w="41275">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29" name="Line 69"/>
            <p:cNvSpPr>
              <a:spLocks noChangeShapeType="1"/>
            </p:cNvSpPr>
            <p:nvPr/>
          </p:nvSpPr>
          <p:spPr bwMode="auto">
            <a:xfrm flipV="1">
              <a:off x="4054" y="841"/>
              <a:ext cx="1179" cy="45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31" name="AutoShape 71"/>
            <p:cNvSpPr>
              <a:spLocks noChangeArrowheads="1"/>
            </p:cNvSpPr>
            <p:nvPr/>
          </p:nvSpPr>
          <p:spPr bwMode="auto">
            <a:xfrm>
              <a:off x="3371" y="391"/>
              <a:ext cx="771" cy="363"/>
            </a:xfrm>
            <a:prstGeom prst="wedgeEllipseCallout">
              <a:avLst>
                <a:gd name="adj1" fmla="val -25097"/>
                <a:gd name="adj2" fmla="val 169282"/>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kumimoji="0" lang="zh-CN" altLang="en-US" b="0"/>
                <a:t>半径</a:t>
              </a:r>
              <a:r>
                <a:rPr kumimoji="0" lang="en-US" altLang="zh-CN" b="0"/>
                <a:t>R</a:t>
              </a:r>
            </a:p>
          </p:txBody>
        </p:sp>
        <p:sp>
          <p:nvSpPr>
            <p:cNvPr id="41032" name="AutoShape 72"/>
            <p:cNvSpPr>
              <a:spLocks noChangeArrowheads="1"/>
            </p:cNvSpPr>
            <p:nvPr/>
          </p:nvSpPr>
          <p:spPr bwMode="auto">
            <a:xfrm>
              <a:off x="4377" y="482"/>
              <a:ext cx="181" cy="317"/>
            </a:xfrm>
            <a:prstGeom prst="wedgeRectCallout">
              <a:avLst>
                <a:gd name="adj1" fmla="val -106907"/>
                <a:gd name="adj2" fmla="val 197005"/>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kumimoji="0" lang="en-US" altLang="zh-CN" b="0"/>
                <a:t>θ</a:t>
              </a:r>
            </a:p>
          </p:txBody>
        </p:sp>
        <p:sp>
          <p:nvSpPr>
            <p:cNvPr id="41047" name="Text Box 87"/>
            <p:cNvSpPr txBox="1">
              <a:spLocks noChangeArrowheads="1"/>
            </p:cNvSpPr>
            <p:nvPr/>
          </p:nvSpPr>
          <p:spPr bwMode="auto">
            <a:xfrm>
              <a:off x="5036" y="661"/>
              <a:ext cx="45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en-US" altLang="zh-CN" b="0"/>
                <a:t>P</a:t>
              </a:r>
            </a:p>
          </p:txBody>
        </p:sp>
      </p:grpSp>
      <p:graphicFrame>
        <p:nvGraphicFramePr>
          <p:cNvPr id="41049" name="Object 89"/>
          <p:cNvGraphicFramePr>
            <a:graphicFrameLocks noChangeAspect="1"/>
          </p:cNvGraphicFramePr>
          <p:nvPr>
            <p:ph idx="1"/>
          </p:nvPr>
        </p:nvGraphicFramePr>
        <p:xfrm>
          <a:off x="1046163" y="4005263"/>
          <a:ext cx="5035550" cy="2592387"/>
        </p:xfrm>
        <a:graphic>
          <a:graphicData uri="http://schemas.openxmlformats.org/presentationml/2006/ole">
            <mc:AlternateContent xmlns:mc="http://schemas.openxmlformats.org/markup-compatibility/2006">
              <mc:Choice xmlns:v="urn:schemas-microsoft-com:vml" Requires="v">
                <p:oleObj spid="_x0000_s41059" name="公式" r:id="rId15" imgW="3009600" imgH="1549080" progId="Equation.3">
                  <p:embed/>
                </p:oleObj>
              </mc:Choice>
              <mc:Fallback>
                <p:oleObj name="公式" r:id="rId15" imgW="3009600" imgH="1549080" progId="Equation.3">
                  <p:embed/>
                  <p:pic>
                    <p:nvPicPr>
                      <p:cNvPr id="0" name="Object 8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46163" y="4005263"/>
                        <a:ext cx="5035550" cy="2592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CCECFF"/>
        </a:solidFill>
        <a:effectLst/>
      </p:bgPr>
    </p:bg>
    <p:spTree>
      <p:nvGrpSpPr>
        <p:cNvPr id="1" name=""/>
        <p:cNvGrpSpPr/>
        <p:nvPr/>
      </p:nvGrpSpPr>
      <p:grpSpPr>
        <a:xfrm>
          <a:off x="0" y="0"/>
          <a:ext cx="0" cy="0"/>
          <a:chOff x="0" y="0"/>
          <a:chExt cx="0" cy="0"/>
        </a:xfrm>
      </p:grpSpPr>
      <p:sp>
        <p:nvSpPr>
          <p:cNvPr id="44036" name="Text Box 4"/>
          <p:cNvSpPr txBox="1">
            <a:spLocks noChangeArrowheads="1"/>
          </p:cNvSpPr>
          <p:nvPr/>
        </p:nvSpPr>
        <p:spPr bwMode="auto">
          <a:xfrm>
            <a:off x="285750" y="180975"/>
            <a:ext cx="2486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sz="2400"/>
              <a:t>3</a:t>
            </a:r>
            <a:r>
              <a:rPr kumimoji="0" lang="zh-CN" altLang="en-US" sz="2400"/>
              <a:t>、花样特点</a:t>
            </a:r>
          </a:p>
        </p:txBody>
      </p:sp>
      <p:graphicFrame>
        <p:nvGraphicFramePr>
          <p:cNvPr id="44037" name="Object 5"/>
          <p:cNvGraphicFramePr>
            <a:graphicFrameLocks noChangeAspect="1"/>
          </p:cNvGraphicFramePr>
          <p:nvPr/>
        </p:nvGraphicFramePr>
        <p:xfrm>
          <a:off x="611188" y="900113"/>
          <a:ext cx="7343775" cy="5381625"/>
        </p:xfrm>
        <a:graphic>
          <a:graphicData uri="http://schemas.openxmlformats.org/presentationml/2006/ole">
            <mc:AlternateContent xmlns:mc="http://schemas.openxmlformats.org/markup-compatibility/2006">
              <mc:Choice xmlns:v="urn:schemas-microsoft-com:vml" Requires="v">
                <p:oleObj spid="_x0000_s44038" name="公式" r:id="rId3" imgW="4394160" imgH="3047760" progId="Equation.3">
                  <p:embed/>
                </p:oleObj>
              </mc:Choice>
              <mc:Fallback>
                <p:oleObj name="公式" r:id="rId3" imgW="4394160" imgH="304776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900113"/>
                        <a:ext cx="7343775" cy="538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CCECFF"/>
        </a:solidFill>
        <a:effectLst/>
      </p:bgPr>
    </p:bg>
    <p:spTree>
      <p:nvGrpSpPr>
        <p:cNvPr id="1" name=""/>
        <p:cNvGrpSpPr/>
        <p:nvPr/>
      </p:nvGrpSpPr>
      <p:grpSpPr>
        <a:xfrm>
          <a:off x="0" y="0"/>
          <a:ext cx="0" cy="0"/>
          <a:chOff x="0" y="0"/>
          <a:chExt cx="0" cy="0"/>
        </a:xfrm>
      </p:grpSpPr>
      <p:sp>
        <p:nvSpPr>
          <p:cNvPr id="45060" name="Text Box 4"/>
          <p:cNvSpPr txBox="1">
            <a:spLocks noChangeArrowheads="1"/>
          </p:cNvSpPr>
          <p:nvPr/>
        </p:nvSpPr>
        <p:spPr bwMode="auto">
          <a:xfrm>
            <a:off x="300038" y="195263"/>
            <a:ext cx="22320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sz="2000" b="0"/>
              <a:t>D</a:t>
            </a:r>
            <a:r>
              <a:rPr kumimoji="0" lang="zh-CN" altLang="en-US" sz="2000" b="0"/>
              <a:t>：光强分布图：</a:t>
            </a:r>
          </a:p>
        </p:txBody>
      </p:sp>
      <p:grpSp>
        <p:nvGrpSpPr>
          <p:cNvPr id="45080" name="Group 24"/>
          <p:cNvGrpSpPr>
            <a:grpSpLocks/>
          </p:cNvGrpSpPr>
          <p:nvPr/>
        </p:nvGrpSpPr>
        <p:grpSpPr bwMode="auto">
          <a:xfrm>
            <a:off x="4856163" y="142875"/>
            <a:ext cx="4184650" cy="3733800"/>
            <a:chOff x="3059" y="90"/>
            <a:chExt cx="2636" cy="2352"/>
          </a:xfrm>
        </p:grpSpPr>
        <p:sp>
          <p:nvSpPr>
            <p:cNvPr id="45061" name="Line 5"/>
            <p:cNvSpPr>
              <a:spLocks noChangeShapeType="1"/>
            </p:cNvSpPr>
            <p:nvPr/>
          </p:nvSpPr>
          <p:spPr bwMode="auto">
            <a:xfrm>
              <a:off x="3316" y="2159"/>
              <a:ext cx="176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62" name="Line 6"/>
            <p:cNvSpPr>
              <a:spLocks noChangeShapeType="1"/>
            </p:cNvSpPr>
            <p:nvPr/>
          </p:nvSpPr>
          <p:spPr bwMode="auto">
            <a:xfrm flipV="1">
              <a:off x="3326" y="180"/>
              <a:ext cx="0" cy="197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64" name="Freeform 8"/>
            <p:cNvSpPr>
              <a:spLocks/>
            </p:cNvSpPr>
            <p:nvPr/>
          </p:nvSpPr>
          <p:spPr bwMode="auto">
            <a:xfrm>
              <a:off x="3266" y="210"/>
              <a:ext cx="1633" cy="2116"/>
            </a:xfrm>
            <a:custGeom>
              <a:avLst/>
              <a:gdLst>
                <a:gd name="T0" fmla="*/ 0 w 1633"/>
                <a:gd name="T1" fmla="*/ 189 h 2116"/>
                <a:gd name="T2" fmla="*/ 136 w 1633"/>
                <a:gd name="T3" fmla="*/ 280 h 2116"/>
                <a:gd name="T4" fmla="*/ 317 w 1633"/>
                <a:gd name="T5" fmla="*/ 1867 h 2116"/>
                <a:gd name="T6" fmla="*/ 635 w 1633"/>
                <a:gd name="T7" fmla="*/ 1776 h 2116"/>
                <a:gd name="T8" fmla="*/ 862 w 1633"/>
                <a:gd name="T9" fmla="*/ 1958 h 2116"/>
                <a:gd name="T10" fmla="*/ 1088 w 1633"/>
                <a:gd name="T11" fmla="*/ 1822 h 2116"/>
                <a:gd name="T12" fmla="*/ 1270 w 1633"/>
                <a:gd name="T13" fmla="*/ 1958 h 2116"/>
                <a:gd name="T14" fmla="*/ 1497 w 1633"/>
                <a:gd name="T15" fmla="*/ 1867 h 2116"/>
                <a:gd name="T16" fmla="*/ 1633 w 1633"/>
                <a:gd name="T17" fmla="*/ 2003 h 2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33" h="2116">
                  <a:moveTo>
                    <a:pt x="0" y="189"/>
                  </a:moveTo>
                  <a:cubicBezTo>
                    <a:pt x="41" y="94"/>
                    <a:pt x="83" y="0"/>
                    <a:pt x="136" y="280"/>
                  </a:cubicBezTo>
                  <a:cubicBezTo>
                    <a:pt x="189" y="560"/>
                    <a:pt x="234" y="1618"/>
                    <a:pt x="317" y="1867"/>
                  </a:cubicBezTo>
                  <a:cubicBezTo>
                    <a:pt x="400" y="2116"/>
                    <a:pt x="544" y="1761"/>
                    <a:pt x="635" y="1776"/>
                  </a:cubicBezTo>
                  <a:cubicBezTo>
                    <a:pt x="726" y="1791"/>
                    <a:pt x="787" y="1950"/>
                    <a:pt x="862" y="1958"/>
                  </a:cubicBezTo>
                  <a:cubicBezTo>
                    <a:pt x="937" y="1966"/>
                    <a:pt x="1020" y="1822"/>
                    <a:pt x="1088" y="1822"/>
                  </a:cubicBezTo>
                  <a:cubicBezTo>
                    <a:pt x="1156" y="1822"/>
                    <a:pt x="1202" y="1951"/>
                    <a:pt x="1270" y="1958"/>
                  </a:cubicBezTo>
                  <a:cubicBezTo>
                    <a:pt x="1338" y="1965"/>
                    <a:pt x="1436" y="1860"/>
                    <a:pt x="1497" y="1867"/>
                  </a:cubicBezTo>
                  <a:cubicBezTo>
                    <a:pt x="1558" y="1874"/>
                    <a:pt x="1610" y="1980"/>
                    <a:pt x="1633" y="2003"/>
                  </a:cubicBezTo>
                </a:path>
              </a:pathLst>
            </a:custGeom>
            <a:noFill/>
            <a:ln w="9525" cap="flat" cmpd="sng">
              <a:solidFill>
                <a:srgbClr val="FF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5066" name="Object 10"/>
            <p:cNvGraphicFramePr>
              <a:graphicFrameLocks noChangeAspect="1"/>
            </p:cNvGraphicFramePr>
            <p:nvPr/>
          </p:nvGraphicFramePr>
          <p:xfrm>
            <a:off x="3434" y="90"/>
            <a:ext cx="499" cy="408"/>
          </p:xfrm>
          <a:graphic>
            <a:graphicData uri="http://schemas.openxmlformats.org/presentationml/2006/ole">
              <mc:AlternateContent xmlns:mc="http://schemas.openxmlformats.org/markup-compatibility/2006">
                <mc:Choice xmlns:v="urn:schemas-microsoft-com:vml" Requires="v">
                  <p:oleObj spid="_x0000_s45097" name="公式" r:id="rId3" imgW="393480" imgH="228600" progId="Equation.3">
                    <p:embed/>
                  </p:oleObj>
                </mc:Choice>
                <mc:Fallback>
                  <p:oleObj name="公式" r:id="rId3" imgW="393480" imgH="22860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4" y="90"/>
                          <a:ext cx="499"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67" name="Object 11"/>
            <p:cNvGraphicFramePr>
              <a:graphicFrameLocks noChangeAspect="1"/>
            </p:cNvGraphicFramePr>
            <p:nvPr/>
          </p:nvGraphicFramePr>
          <p:xfrm>
            <a:off x="3222" y="2105"/>
            <a:ext cx="235" cy="328"/>
          </p:xfrm>
          <a:graphic>
            <a:graphicData uri="http://schemas.openxmlformats.org/presentationml/2006/ole">
              <mc:AlternateContent xmlns:mc="http://schemas.openxmlformats.org/markup-compatibility/2006">
                <mc:Choice xmlns:v="urn:schemas-microsoft-com:vml" Requires="v">
                  <p:oleObj spid="_x0000_s45098" name="公式" r:id="rId5" imgW="126720" imgH="177480" progId="Equation.3">
                    <p:embed/>
                  </p:oleObj>
                </mc:Choice>
                <mc:Fallback>
                  <p:oleObj name="公式" r:id="rId5" imgW="126720" imgH="17748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22" y="2105"/>
                          <a:ext cx="235" cy="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68" name="Object 12"/>
            <p:cNvGraphicFramePr>
              <a:graphicFrameLocks noChangeAspect="1"/>
            </p:cNvGraphicFramePr>
            <p:nvPr/>
          </p:nvGraphicFramePr>
          <p:xfrm>
            <a:off x="5060" y="1864"/>
            <a:ext cx="635" cy="578"/>
          </p:xfrm>
          <a:graphic>
            <a:graphicData uri="http://schemas.openxmlformats.org/presentationml/2006/ole">
              <mc:AlternateContent xmlns:mc="http://schemas.openxmlformats.org/markup-compatibility/2006">
                <mc:Choice xmlns:v="urn:schemas-microsoft-com:vml" Requires="v">
                  <p:oleObj spid="_x0000_s45099" name="公式" r:id="rId7" imgW="482400" imgH="393480" progId="Equation.3">
                    <p:embed/>
                  </p:oleObj>
                </mc:Choice>
                <mc:Fallback>
                  <p:oleObj name="公式" r:id="rId7" imgW="482400" imgH="39348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60" y="1864"/>
                          <a:ext cx="635" cy="5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69" name="Text Box 13"/>
            <p:cNvSpPr txBox="1">
              <a:spLocks noChangeArrowheads="1"/>
            </p:cNvSpPr>
            <p:nvPr/>
          </p:nvSpPr>
          <p:spPr bwMode="auto">
            <a:xfrm>
              <a:off x="3682" y="2160"/>
              <a:ext cx="90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en-US" altLang="zh-CN" b="0"/>
                <a:t>1.116</a:t>
              </a:r>
            </a:p>
          </p:txBody>
        </p:sp>
        <p:sp>
          <p:nvSpPr>
            <p:cNvPr id="45070" name="Text Box 14"/>
            <p:cNvSpPr txBox="1">
              <a:spLocks noChangeArrowheads="1"/>
            </p:cNvSpPr>
            <p:nvPr/>
          </p:nvSpPr>
          <p:spPr bwMode="auto">
            <a:xfrm>
              <a:off x="3226" y="2160"/>
              <a:ext cx="90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en-US" altLang="zh-CN" b="0"/>
                <a:t>0.610</a:t>
              </a:r>
            </a:p>
          </p:txBody>
        </p:sp>
        <p:sp>
          <p:nvSpPr>
            <p:cNvPr id="45071" name="Text Box 15"/>
            <p:cNvSpPr txBox="1">
              <a:spLocks noChangeArrowheads="1"/>
            </p:cNvSpPr>
            <p:nvPr/>
          </p:nvSpPr>
          <p:spPr bwMode="auto">
            <a:xfrm>
              <a:off x="4217" y="2148"/>
              <a:ext cx="7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en-US" altLang="zh-CN" b="0"/>
                <a:t>1.619</a:t>
              </a:r>
            </a:p>
          </p:txBody>
        </p:sp>
        <p:sp>
          <p:nvSpPr>
            <p:cNvPr id="45072" name="Line 16"/>
            <p:cNvSpPr>
              <a:spLocks noChangeShapeType="1"/>
            </p:cNvSpPr>
            <p:nvPr/>
          </p:nvSpPr>
          <p:spPr bwMode="auto">
            <a:xfrm>
              <a:off x="3287" y="307"/>
              <a:ext cx="9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73" name="Text Box 17"/>
            <p:cNvSpPr txBox="1">
              <a:spLocks noChangeArrowheads="1"/>
            </p:cNvSpPr>
            <p:nvPr/>
          </p:nvSpPr>
          <p:spPr bwMode="auto">
            <a:xfrm>
              <a:off x="3059" y="186"/>
              <a:ext cx="2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en-US" altLang="zh-CN" b="0"/>
                <a:t>1</a:t>
              </a:r>
            </a:p>
          </p:txBody>
        </p:sp>
        <p:sp>
          <p:nvSpPr>
            <p:cNvPr id="45074" name="Line 18"/>
            <p:cNvSpPr>
              <a:spLocks noChangeShapeType="1"/>
            </p:cNvSpPr>
            <p:nvPr/>
          </p:nvSpPr>
          <p:spPr bwMode="auto">
            <a:xfrm>
              <a:off x="3334" y="1979"/>
              <a:ext cx="589"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75" name="Line 19"/>
            <p:cNvSpPr>
              <a:spLocks noChangeShapeType="1"/>
            </p:cNvSpPr>
            <p:nvPr/>
          </p:nvSpPr>
          <p:spPr bwMode="auto">
            <a:xfrm>
              <a:off x="3322" y="2033"/>
              <a:ext cx="1043"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76" name="Line 20"/>
            <p:cNvSpPr>
              <a:spLocks noChangeShapeType="1"/>
            </p:cNvSpPr>
            <p:nvPr/>
          </p:nvSpPr>
          <p:spPr bwMode="auto">
            <a:xfrm>
              <a:off x="3322" y="2079"/>
              <a:ext cx="1406"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77" name="AutoShape 21"/>
            <p:cNvSpPr>
              <a:spLocks noChangeArrowheads="1"/>
            </p:cNvSpPr>
            <p:nvPr/>
          </p:nvSpPr>
          <p:spPr bwMode="auto">
            <a:xfrm>
              <a:off x="3787" y="1117"/>
              <a:ext cx="590" cy="181"/>
            </a:xfrm>
            <a:prstGeom prst="wedgeRectCallout">
              <a:avLst>
                <a:gd name="adj1" fmla="val -66102"/>
                <a:gd name="adj2" fmla="val 421269"/>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kumimoji="0" lang="en-US" altLang="zh-CN" b="0"/>
                <a:t>0.0175</a:t>
              </a:r>
            </a:p>
          </p:txBody>
        </p:sp>
        <p:sp>
          <p:nvSpPr>
            <p:cNvPr id="45078" name="AutoShape 22"/>
            <p:cNvSpPr>
              <a:spLocks noChangeArrowheads="1"/>
            </p:cNvSpPr>
            <p:nvPr/>
          </p:nvSpPr>
          <p:spPr bwMode="auto">
            <a:xfrm>
              <a:off x="4150" y="1344"/>
              <a:ext cx="590" cy="181"/>
            </a:xfrm>
            <a:prstGeom prst="wedgeRectCallout">
              <a:avLst>
                <a:gd name="adj1" fmla="val -17120"/>
                <a:gd name="adj2" fmla="val 317954"/>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kumimoji="0" lang="en-US" altLang="zh-CN" b="0"/>
                <a:t>0.0042</a:t>
              </a:r>
            </a:p>
          </p:txBody>
        </p:sp>
        <p:sp>
          <p:nvSpPr>
            <p:cNvPr id="45079" name="AutoShape 23"/>
            <p:cNvSpPr>
              <a:spLocks noChangeArrowheads="1"/>
            </p:cNvSpPr>
            <p:nvPr/>
          </p:nvSpPr>
          <p:spPr bwMode="auto">
            <a:xfrm>
              <a:off x="4830" y="1434"/>
              <a:ext cx="590" cy="181"/>
            </a:xfrm>
            <a:prstGeom prst="wedgeRectCallout">
              <a:avLst>
                <a:gd name="adj1" fmla="val -62542"/>
                <a:gd name="adj2" fmla="val 303593"/>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kumimoji="0" lang="en-US" altLang="zh-CN" b="0"/>
                <a:t>0.0016</a:t>
              </a:r>
            </a:p>
          </p:txBody>
        </p:sp>
      </p:grpSp>
      <p:grpSp>
        <p:nvGrpSpPr>
          <p:cNvPr id="45094" name="Group 38"/>
          <p:cNvGrpSpPr>
            <a:grpSpLocks/>
          </p:cNvGrpSpPr>
          <p:nvPr/>
        </p:nvGrpSpPr>
        <p:grpSpPr bwMode="auto">
          <a:xfrm>
            <a:off x="5076825" y="4005263"/>
            <a:ext cx="3978275" cy="2590800"/>
            <a:chOff x="3198" y="2523"/>
            <a:chExt cx="2506" cy="1632"/>
          </a:xfrm>
        </p:grpSpPr>
        <p:sp>
          <p:nvSpPr>
            <p:cNvPr id="45082" name="Rectangle 26"/>
            <p:cNvSpPr>
              <a:spLocks noChangeArrowheads="1"/>
            </p:cNvSpPr>
            <p:nvPr/>
          </p:nvSpPr>
          <p:spPr bwMode="auto">
            <a:xfrm>
              <a:off x="4162" y="2523"/>
              <a:ext cx="1542" cy="1497"/>
            </a:xfrm>
            <a:prstGeom prst="rect">
              <a:avLst/>
            </a:prstGeom>
            <a:solidFill>
              <a:schemeClr val="tx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83" name="Oval 27"/>
            <p:cNvSpPr>
              <a:spLocks noChangeArrowheads="1"/>
            </p:cNvSpPr>
            <p:nvPr/>
          </p:nvSpPr>
          <p:spPr bwMode="auto">
            <a:xfrm>
              <a:off x="4331" y="2766"/>
              <a:ext cx="1140" cy="1106"/>
            </a:xfrm>
            <a:prstGeom prst="ellipse">
              <a:avLst/>
            </a:prstGeom>
            <a:solidFill>
              <a:srgbClr val="808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84" name="Oval 28"/>
            <p:cNvSpPr>
              <a:spLocks noChangeArrowheads="1"/>
            </p:cNvSpPr>
            <p:nvPr/>
          </p:nvSpPr>
          <p:spPr bwMode="auto">
            <a:xfrm>
              <a:off x="4408" y="2839"/>
              <a:ext cx="998" cy="975"/>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85" name="Oval 29"/>
            <p:cNvSpPr>
              <a:spLocks noChangeArrowheads="1"/>
            </p:cNvSpPr>
            <p:nvPr/>
          </p:nvSpPr>
          <p:spPr bwMode="auto">
            <a:xfrm>
              <a:off x="4459" y="2867"/>
              <a:ext cx="910" cy="907"/>
            </a:xfrm>
            <a:prstGeom prst="ellipse">
              <a:avLst/>
            </a:prstGeom>
            <a:solidFill>
              <a:srgbClr val="969696"/>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86" name="Oval 30"/>
            <p:cNvSpPr>
              <a:spLocks noChangeArrowheads="1"/>
            </p:cNvSpPr>
            <p:nvPr/>
          </p:nvSpPr>
          <p:spPr bwMode="auto">
            <a:xfrm>
              <a:off x="4552" y="2951"/>
              <a:ext cx="729" cy="726"/>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87" name="Oval 31"/>
            <p:cNvSpPr>
              <a:spLocks noChangeArrowheads="1"/>
            </p:cNvSpPr>
            <p:nvPr/>
          </p:nvSpPr>
          <p:spPr bwMode="auto">
            <a:xfrm>
              <a:off x="4607" y="3002"/>
              <a:ext cx="623" cy="635"/>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88" name="AutoShape 32"/>
            <p:cNvSpPr>
              <a:spLocks noChangeArrowheads="1"/>
            </p:cNvSpPr>
            <p:nvPr/>
          </p:nvSpPr>
          <p:spPr bwMode="auto">
            <a:xfrm>
              <a:off x="3198" y="3566"/>
              <a:ext cx="816" cy="589"/>
            </a:xfrm>
            <a:prstGeom prst="wedgeEllipseCallout">
              <a:avLst>
                <a:gd name="adj1" fmla="val 144486"/>
                <a:gd name="adj2" fmla="val -92273"/>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kumimoji="0" lang="zh-CN" altLang="en-US" b="0"/>
                <a:t>爱里斑</a:t>
              </a:r>
            </a:p>
          </p:txBody>
        </p:sp>
      </p:grpSp>
      <p:sp>
        <p:nvSpPr>
          <p:cNvPr id="45090" name="Text Box 34"/>
          <p:cNvSpPr txBox="1">
            <a:spLocks noChangeArrowheads="1"/>
          </p:cNvSpPr>
          <p:nvPr/>
        </p:nvSpPr>
        <p:spPr bwMode="auto">
          <a:xfrm>
            <a:off x="334963" y="736600"/>
            <a:ext cx="22320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sz="2000" b="0"/>
              <a:t>E</a:t>
            </a:r>
            <a:r>
              <a:rPr kumimoji="0" lang="zh-CN" altLang="en-US" sz="2000" b="0"/>
              <a:t>：爱里斑：</a:t>
            </a:r>
          </a:p>
        </p:txBody>
      </p:sp>
      <p:sp>
        <p:nvSpPr>
          <p:cNvPr id="45091" name="Text Box 35"/>
          <p:cNvSpPr txBox="1">
            <a:spLocks noChangeArrowheads="1"/>
          </p:cNvSpPr>
          <p:nvPr/>
        </p:nvSpPr>
        <p:spPr bwMode="auto">
          <a:xfrm>
            <a:off x="539750" y="1125538"/>
            <a:ext cx="453707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zh-CN" altLang="en-US" sz="2000" b="0"/>
              <a:t>第一级暗环所包围的部分为中央亮斑，称为爱里斑，其上光强点总入射光强的</a:t>
            </a:r>
            <a:r>
              <a:rPr kumimoji="0" lang="en-US" altLang="zh-CN" sz="2000" b="0"/>
              <a:t>84%</a:t>
            </a:r>
            <a:r>
              <a:rPr kumimoji="0" lang="zh-CN" altLang="en-US" sz="2000" b="0"/>
              <a:t>。</a:t>
            </a:r>
          </a:p>
        </p:txBody>
      </p:sp>
      <p:graphicFrame>
        <p:nvGraphicFramePr>
          <p:cNvPr id="45092" name="Object 36"/>
          <p:cNvGraphicFramePr>
            <a:graphicFrameLocks noChangeAspect="1"/>
          </p:cNvGraphicFramePr>
          <p:nvPr/>
        </p:nvGraphicFramePr>
        <p:xfrm>
          <a:off x="414338" y="2014538"/>
          <a:ext cx="4479925" cy="1997075"/>
        </p:xfrm>
        <a:graphic>
          <a:graphicData uri="http://schemas.openxmlformats.org/presentationml/2006/ole">
            <mc:AlternateContent xmlns:mc="http://schemas.openxmlformats.org/markup-compatibility/2006">
              <mc:Choice xmlns:v="urn:schemas-microsoft-com:vml" Requires="v">
                <p:oleObj spid="_x0000_s45100" name="公式" r:id="rId9" imgW="2920680" imgH="1206360" progId="Equation.3">
                  <p:embed/>
                </p:oleObj>
              </mc:Choice>
              <mc:Fallback>
                <p:oleObj name="公式" r:id="rId9" imgW="2920680" imgH="1206360" progId="Equation.3">
                  <p:embed/>
                  <p:pic>
                    <p:nvPicPr>
                      <p:cNvPr id="0" name="Object 3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4338" y="2014538"/>
                        <a:ext cx="4479925" cy="199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93" name="Object 37"/>
          <p:cNvGraphicFramePr>
            <a:graphicFrameLocks noChangeAspect="1"/>
          </p:cNvGraphicFramePr>
          <p:nvPr/>
        </p:nvGraphicFramePr>
        <p:xfrm>
          <a:off x="468313" y="4005263"/>
          <a:ext cx="5688012" cy="1295400"/>
        </p:xfrm>
        <a:graphic>
          <a:graphicData uri="http://schemas.openxmlformats.org/presentationml/2006/ole">
            <mc:AlternateContent xmlns:mc="http://schemas.openxmlformats.org/markup-compatibility/2006">
              <mc:Choice xmlns:v="urn:schemas-microsoft-com:vml" Requires="v">
                <p:oleObj spid="_x0000_s45101" name="公式" r:id="rId11" imgW="3276360" imgH="723600" progId="Equation.3">
                  <p:embed/>
                </p:oleObj>
              </mc:Choice>
              <mc:Fallback>
                <p:oleObj name="公式" r:id="rId11" imgW="3276360" imgH="723600" progId="Equation.3">
                  <p:embed/>
                  <p:pic>
                    <p:nvPicPr>
                      <p:cNvPr id="0" name="Object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8313" y="4005263"/>
                        <a:ext cx="5688012" cy="129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95" name="Text Box 39"/>
          <p:cNvSpPr txBox="1">
            <a:spLocks noChangeArrowheads="1"/>
          </p:cNvSpPr>
          <p:nvPr/>
        </p:nvSpPr>
        <p:spPr bwMode="auto">
          <a:xfrm>
            <a:off x="315913" y="5345113"/>
            <a:ext cx="14398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zh-CN" altLang="en-US" sz="2400" b="0">
                <a:solidFill>
                  <a:srgbClr val="0000FF"/>
                </a:solidFill>
              </a:rPr>
              <a:t>三、应用</a:t>
            </a:r>
          </a:p>
        </p:txBody>
      </p:sp>
      <p:sp>
        <p:nvSpPr>
          <p:cNvPr id="45096" name="Text Box 40"/>
          <p:cNvSpPr txBox="1">
            <a:spLocks noChangeArrowheads="1"/>
          </p:cNvSpPr>
          <p:nvPr/>
        </p:nvSpPr>
        <p:spPr bwMode="auto">
          <a:xfrm>
            <a:off x="869950" y="5915025"/>
            <a:ext cx="3887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zh-CN" altLang="en-US" sz="2000" b="0"/>
              <a:t>星点法检测透镜质量。</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CCECFF"/>
        </a:solidFill>
        <a:effectLst/>
      </p:bgPr>
    </p:bg>
    <p:spTree>
      <p:nvGrpSpPr>
        <p:cNvPr id="1" name=""/>
        <p:cNvGrpSpPr/>
        <p:nvPr/>
      </p:nvGrpSpPr>
      <p:grpSpPr>
        <a:xfrm>
          <a:off x="0" y="0"/>
          <a:ext cx="0" cy="0"/>
          <a:chOff x="0" y="0"/>
          <a:chExt cx="0" cy="0"/>
        </a:xfrm>
      </p:grpSpPr>
      <p:sp>
        <p:nvSpPr>
          <p:cNvPr id="46084" name="Rectangle 4"/>
          <p:cNvSpPr>
            <a:spLocks noGrp="1" noChangeArrowheads="1"/>
          </p:cNvSpPr>
          <p:nvPr>
            <p:ph type="title"/>
          </p:nvPr>
        </p:nvSpPr>
        <p:spPr>
          <a:xfrm>
            <a:off x="457200" y="274638"/>
            <a:ext cx="8229600" cy="490537"/>
          </a:xfrm>
        </p:spPr>
        <p:txBody>
          <a:bodyPr/>
          <a:lstStyle/>
          <a:p>
            <a:r>
              <a:rPr lang="en-US" altLang="zh-CN" sz="2800" b="1">
                <a:solidFill>
                  <a:srgbClr val="0000FF"/>
                </a:solidFill>
                <a:latin typeface="宋体" pitchFamily="2" charset="-122"/>
              </a:rPr>
              <a:t>3.3 </a:t>
            </a:r>
            <a:r>
              <a:rPr lang="zh-CN" altLang="en-US" sz="2800" b="1">
                <a:solidFill>
                  <a:srgbClr val="0000FF"/>
                </a:solidFill>
                <a:latin typeface="宋体" pitchFamily="2" charset="-122"/>
              </a:rPr>
              <a:t>平面衍射光栅</a:t>
            </a:r>
          </a:p>
        </p:txBody>
      </p:sp>
      <p:sp>
        <p:nvSpPr>
          <p:cNvPr id="46085" name="Text Box 5"/>
          <p:cNvSpPr txBox="1">
            <a:spLocks noChangeArrowheads="1"/>
          </p:cNvSpPr>
          <p:nvPr/>
        </p:nvSpPr>
        <p:spPr bwMode="auto">
          <a:xfrm>
            <a:off x="395288" y="717550"/>
            <a:ext cx="2232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zh-CN" altLang="en-US" sz="2400">
                <a:solidFill>
                  <a:srgbClr val="0000FF"/>
                </a:solidFill>
              </a:rPr>
              <a:t>一、衍射光栅</a:t>
            </a:r>
          </a:p>
        </p:txBody>
      </p:sp>
      <p:sp>
        <p:nvSpPr>
          <p:cNvPr id="46086" name="Text Box 6"/>
          <p:cNvSpPr txBox="1">
            <a:spLocks noChangeArrowheads="1"/>
          </p:cNvSpPr>
          <p:nvPr/>
        </p:nvSpPr>
        <p:spPr bwMode="auto">
          <a:xfrm>
            <a:off x="755650" y="1268413"/>
            <a:ext cx="7920038" cy="100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sz="2400" b="0"/>
              <a:t>1</a:t>
            </a:r>
            <a:r>
              <a:rPr kumimoji="0" lang="zh-CN" altLang="en-US" sz="2400" b="0"/>
              <a:t>、</a:t>
            </a:r>
            <a:r>
              <a:rPr kumimoji="0" lang="zh-CN" altLang="en-US" sz="2400"/>
              <a:t>定义</a:t>
            </a:r>
            <a:r>
              <a:rPr kumimoji="0" lang="zh-CN" altLang="en-US" sz="2400" b="0"/>
              <a:t>：任何具有空间周期性，且能等宽、等间距地分</a:t>
            </a:r>
          </a:p>
          <a:p>
            <a:pPr eaLnBrk="1" hangingPunct="1">
              <a:spcBef>
                <a:spcPct val="50000"/>
              </a:spcBef>
            </a:pPr>
            <a:r>
              <a:rPr kumimoji="0" lang="zh-CN" altLang="en-US" sz="2400" b="0"/>
              <a:t>                 割波阵面的衍射屏。</a:t>
            </a:r>
          </a:p>
        </p:txBody>
      </p:sp>
      <p:sp>
        <p:nvSpPr>
          <p:cNvPr id="46087" name="Text Box 7"/>
          <p:cNvSpPr txBox="1">
            <a:spLocks noChangeArrowheads="1"/>
          </p:cNvSpPr>
          <p:nvPr/>
        </p:nvSpPr>
        <p:spPr bwMode="auto">
          <a:xfrm>
            <a:off x="1739900" y="2270125"/>
            <a:ext cx="7153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zh-CN" altLang="en-US" sz="2000" b="0"/>
              <a:t>如：在不透明的光屏上开出平行、等宽、等间距的多条缝。</a:t>
            </a:r>
          </a:p>
        </p:txBody>
      </p:sp>
      <p:sp>
        <p:nvSpPr>
          <p:cNvPr id="46088" name="Text Box 8"/>
          <p:cNvSpPr txBox="1">
            <a:spLocks noChangeArrowheads="1"/>
          </p:cNvSpPr>
          <p:nvPr/>
        </p:nvSpPr>
        <p:spPr bwMode="auto">
          <a:xfrm>
            <a:off x="747713" y="2816225"/>
            <a:ext cx="20875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sz="2400"/>
              <a:t>2</a:t>
            </a:r>
            <a:r>
              <a:rPr kumimoji="0" lang="zh-CN" altLang="en-US" sz="2400"/>
              <a:t>、分类：</a:t>
            </a:r>
          </a:p>
        </p:txBody>
      </p:sp>
      <p:graphicFrame>
        <p:nvGraphicFramePr>
          <p:cNvPr id="46089" name="Object 9"/>
          <p:cNvGraphicFramePr>
            <a:graphicFrameLocks noChangeAspect="1"/>
          </p:cNvGraphicFramePr>
          <p:nvPr>
            <p:ph idx="1"/>
          </p:nvPr>
        </p:nvGraphicFramePr>
        <p:xfrm>
          <a:off x="109538" y="3624263"/>
          <a:ext cx="3311525" cy="2397125"/>
        </p:xfrm>
        <a:graphic>
          <a:graphicData uri="http://schemas.openxmlformats.org/presentationml/2006/ole">
            <mc:AlternateContent xmlns:mc="http://schemas.openxmlformats.org/markup-compatibility/2006">
              <mc:Choice xmlns:v="urn:schemas-microsoft-com:vml" Requires="v">
                <p:oleObj spid="_x0000_s46096" name="公式" r:id="rId3" imgW="2070000" imgH="1498320" progId="Equation.3">
                  <p:embed/>
                </p:oleObj>
              </mc:Choice>
              <mc:Fallback>
                <p:oleObj name="公式" r:id="rId3" imgW="2070000" imgH="149832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538" y="3624263"/>
                        <a:ext cx="3311525" cy="2397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091" name="Text Box 11"/>
          <p:cNvSpPr txBox="1">
            <a:spLocks noChangeArrowheads="1"/>
          </p:cNvSpPr>
          <p:nvPr/>
        </p:nvSpPr>
        <p:spPr bwMode="auto">
          <a:xfrm>
            <a:off x="3346450" y="3443288"/>
            <a:ext cx="5111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zh-CN" altLang="en-US" b="0"/>
              <a:t>在透明的屏上刻有大量相互平行而又等宽、等间距的刻痕，其刻痕是不透光部分。</a:t>
            </a:r>
          </a:p>
        </p:txBody>
      </p:sp>
      <p:sp>
        <p:nvSpPr>
          <p:cNvPr id="46092" name="Text Box 12"/>
          <p:cNvSpPr txBox="1">
            <a:spLocks noChangeArrowheads="1"/>
          </p:cNvSpPr>
          <p:nvPr/>
        </p:nvSpPr>
        <p:spPr bwMode="auto">
          <a:xfrm>
            <a:off x="3333750" y="4057650"/>
            <a:ext cx="5867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zh-CN" altLang="en-US" b="0"/>
              <a:t>用单色激光的双光束干涉图样刻划的多狭缝组成的光栅</a:t>
            </a:r>
          </a:p>
        </p:txBody>
      </p:sp>
      <p:sp>
        <p:nvSpPr>
          <p:cNvPr id="46093" name="Text Box 13"/>
          <p:cNvSpPr txBox="1">
            <a:spLocks noChangeArrowheads="1"/>
          </p:cNvSpPr>
          <p:nvPr/>
        </p:nvSpPr>
        <p:spPr bwMode="auto">
          <a:xfrm>
            <a:off x="3311525" y="4610100"/>
            <a:ext cx="55086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zh-CN" altLang="en-US" b="0"/>
              <a:t>在光洁度很高的金属屏上刻有大量相互平行而又等宽、等间距的刻痕，其未刻部分的反射光形成衍射。</a:t>
            </a:r>
          </a:p>
        </p:txBody>
      </p:sp>
      <p:sp>
        <p:nvSpPr>
          <p:cNvPr id="46094" name="Text Box 14"/>
          <p:cNvSpPr txBox="1">
            <a:spLocks noChangeArrowheads="1"/>
          </p:cNvSpPr>
          <p:nvPr/>
        </p:nvSpPr>
        <p:spPr bwMode="auto">
          <a:xfrm>
            <a:off x="3276600" y="5189538"/>
            <a:ext cx="5867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zh-CN" altLang="en-US" b="0"/>
              <a:t>在球面反射镜上沿弦刻划出间距、等宽的许多平行直刻痕。</a:t>
            </a:r>
          </a:p>
        </p:txBody>
      </p:sp>
      <p:sp>
        <p:nvSpPr>
          <p:cNvPr id="46095" name="Text Box 15"/>
          <p:cNvSpPr txBox="1">
            <a:spLocks noChangeArrowheads="1"/>
          </p:cNvSpPr>
          <p:nvPr/>
        </p:nvSpPr>
        <p:spPr bwMode="auto">
          <a:xfrm>
            <a:off x="2389188" y="6067425"/>
            <a:ext cx="59039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zh-CN" altLang="en-US" sz="2400"/>
              <a:t>主要研究透射式平面衍射光栅。</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CCECFF"/>
        </a:solidFill>
        <a:effectLst/>
      </p:bgPr>
    </p:bg>
    <p:spTree>
      <p:nvGrpSpPr>
        <p:cNvPr id="1" name=""/>
        <p:cNvGrpSpPr/>
        <p:nvPr/>
      </p:nvGrpSpPr>
      <p:grpSpPr>
        <a:xfrm>
          <a:off x="0" y="0"/>
          <a:ext cx="0" cy="0"/>
          <a:chOff x="0" y="0"/>
          <a:chExt cx="0" cy="0"/>
        </a:xfrm>
      </p:grpSpPr>
      <p:sp>
        <p:nvSpPr>
          <p:cNvPr id="49156" name="Text Box 4"/>
          <p:cNvSpPr txBox="1">
            <a:spLocks noChangeArrowheads="1"/>
          </p:cNvSpPr>
          <p:nvPr/>
        </p:nvSpPr>
        <p:spPr bwMode="auto">
          <a:xfrm>
            <a:off x="250825" y="219075"/>
            <a:ext cx="3025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zh-CN" altLang="en-US" sz="2400">
                <a:solidFill>
                  <a:srgbClr val="0000FF"/>
                </a:solidFill>
              </a:rPr>
              <a:t>二、实验装置</a:t>
            </a:r>
          </a:p>
        </p:txBody>
      </p:sp>
      <p:sp>
        <p:nvSpPr>
          <p:cNvPr id="49201" name="Text Box 49"/>
          <p:cNvSpPr txBox="1">
            <a:spLocks noChangeArrowheads="1"/>
          </p:cNvSpPr>
          <p:nvPr/>
        </p:nvSpPr>
        <p:spPr bwMode="auto">
          <a:xfrm>
            <a:off x="395288" y="2708275"/>
            <a:ext cx="2881312" cy="762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zh-CN" sz="2400" b="0">
                <a:latin typeface="Times New Roman" pitchFamily="18" charset="0"/>
              </a:rPr>
              <a:t>d=a+b</a:t>
            </a:r>
            <a:r>
              <a:rPr lang="zh-CN" altLang="en-US" sz="2000" b="0">
                <a:latin typeface="Times New Roman" pitchFamily="18" charset="0"/>
              </a:rPr>
              <a:t>称为光栅常数，</a:t>
            </a:r>
            <a:r>
              <a:rPr lang="zh-CN" altLang="en-US" sz="2000" b="0"/>
              <a:t>其数量级约</a:t>
            </a:r>
            <a:r>
              <a:rPr lang="en-US" altLang="zh-CN" sz="2000" b="0"/>
              <a:t>10</a:t>
            </a:r>
            <a:r>
              <a:rPr lang="en-US" altLang="zh-CN" sz="2000" b="0" baseline="30000"/>
              <a:t>-6</a:t>
            </a:r>
            <a:r>
              <a:rPr lang="en-US" altLang="zh-CN" sz="2000" b="0"/>
              <a:t> </a:t>
            </a:r>
            <a:r>
              <a:rPr lang="zh-CN" altLang="en-US" sz="2000" b="0"/>
              <a:t>米</a:t>
            </a:r>
          </a:p>
        </p:txBody>
      </p:sp>
      <p:grpSp>
        <p:nvGrpSpPr>
          <p:cNvPr id="49218" name="Group 66"/>
          <p:cNvGrpSpPr>
            <a:grpSpLocks/>
          </p:cNvGrpSpPr>
          <p:nvPr/>
        </p:nvGrpSpPr>
        <p:grpSpPr bwMode="auto">
          <a:xfrm>
            <a:off x="2771775" y="69850"/>
            <a:ext cx="6432550" cy="3044825"/>
            <a:chOff x="1526" y="44"/>
            <a:chExt cx="4273" cy="1918"/>
          </a:xfrm>
        </p:grpSpPr>
        <p:sp>
          <p:nvSpPr>
            <p:cNvPr id="49158" name="Line 6"/>
            <p:cNvSpPr>
              <a:spLocks noChangeShapeType="1"/>
            </p:cNvSpPr>
            <p:nvPr/>
          </p:nvSpPr>
          <p:spPr bwMode="auto">
            <a:xfrm>
              <a:off x="3413" y="335"/>
              <a:ext cx="0" cy="182"/>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59" name="Line 7"/>
            <p:cNvSpPr>
              <a:spLocks noChangeShapeType="1"/>
            </p:cNvSpPr>
            <p:nvPr/>
          </p:nvSpPr>
          <p:spPr bwMode="auto">
            <a:xfrm>
              <a:off x="1693" y="1029"/>
              <a:ext cx="3783" cy="0"/>
            </a:xfrm>
            <a:prstGeom prst="line">
              <a:avLst/>
            </a:prstGeom>
            <a:noFill/>
            <a:ln w="9525">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60" name="Line 8"/>
            <p:cNvSpPr>
              <a:spLocks noChangeShapeType="1"/>
            </p:cNvSpPr>
            <p:nvPr/>
          </p:nvSpPr>
          <p:spPr bwMode="auto">
            <a:xfrm>
              <a:off x="5479" y="97"/>
              <a:ext cx="0" cy="1852"/>
            </a:xfrm>
            <a:prstGeom prst="line">
              <a:avLst/>
            </a:prstGeom>
            <a:noFill/>
            <a:ln w="666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61" name="Line 9"/>
            <p:cNvSpPr>
              <a:spLocks noChangeShapeType="1"/>
            </p:cNvSpPr>
            <p:nvPr/>
          </p:nvSpPr>
          <p:spPr bwMode="auto">
            <a:xfrm>
              <a:off x="3695" y="94"/>
              <a:ext cx="0" cy="1851"/>
            </a:xfrm>
            <a:prstGeom prst="line">
              <a:avLst/>
            </a:prstGeom>
            <a:noFill/>
            <a:ln w="50800">
              <a:solidFill>
                <a:schemeClr val="tx1"/>
              </a:solidFill>
              <a:round/>
              <a:headEnd type="arrow" w="med" len="lg"/>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62" name="Line 10"/>
            <p:cNvSpPr>
              <a:spLocks noChangeShapeType="1"/>
            </p:cNvSpPr>
            <p:nvPr/>
          </p:nvSpPr>
          <p:spPr bwMode="auto">
            <a:xfrm>
              <a:off x="3413" y="658"/>
              <a:ext cx="0" cy="182"/>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63" name="Line 11"/>
            <p:cNvSpPr>
              <a:spLocks noChangeShapeType="1"/>
            </p:cNvSpPr>
            <p:nvPr/>
          </p:nvSpPr>
          <p:spPr bwMode="auto">
            <a:xfrm>
              <a:off x="3413" y="965"/>
              <a:ext cx="0" cy="182"/>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64" name="Line 12"/>
            <p:cNvSpPr>
              <a:spLocks noChangeShapeType="1"/>
            </p:cNvSpPr>
            <p:nvPr/>
          </p:nvSpPr>
          <p:spPr bwMode="auto">
            <a:xfrm>
              <a:off x="3413" y="1678"/>
              <a:ext cx="0" cy="182"/>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65" name="Line 13"/>
            <p:cNvSpPr>
              <a:spLocks noChangeShapeType="1"/>
            </p:cNvSpPr>
            <p:nvPr/>
          </p:nvSpPr>
          <p:spPr bwMode="auto">
            <a:xfrm>
              <a:off x="3413" y="1333"/>
              <a:ext cx="0" cy="182"/>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66" name="Line 14"/>
            <p:cNvSpPr>
              <a:spLocks noChangeShapeType="1"/>
            </p:cNvSpPr>
            <p:nvPr/>
          </p:nvSpPr>
          <p:spPr bwMode="auto">
            <a:xfrm flipV="1">
              <a:off x="3413" y="425"/>
              <a:ext cx="263" cy="79"/>
            </a:xfrm>
            <a:prstGeom prst="line">
              <a:avLst/>
            </a:prstGeom>
            <a:noFill/>
            <a:ln w="9525">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67" name="Line 15"/>
            <p:cNvSpPr>
              <a:spLocks noChangeShapeType="1"/>
            </p:cNvSpPr>
            <p:nvPr/>
          </p:nvSpPr>
          <p:spPr bwMode="auto">
            <a:xfrm flipV="1">
              <a:off x="3413" y="772"/>
              <a:ext cx="263" cy="79"/>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68" name="Line 16"/>
            <p:cNvSpPr>
              <a:spLocks noChangeShapeType="1"/>
            </p:cNvSpPr>
            <p:nvPr/>
          </p:nvSpPr>
          <p:spPr bwMode="auto">
            <a:xfrm flipV="1">
              <a:off x="3422" y="1059"/>
              <a:ext cx="263" cy="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69" name="Line 17"/>
            <p:cNvSpPr>
              <a:spLocks noChangeShapeType="1"/>
            </p:cNvSpPr>
            <p:nvPr/>
          </p:nvSpPr>
          <p:spPr bwMode="auto">
            <a:xfrm flipV="1">
              <a:off x="3423" y="1416"/>
              <a:ext cx="263" cy="8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71" name="Line 19"/>
            <p:cNvSpPr>
              <a:spLocks noChangeShapeType="1"/>
            </p:cNvSpPr>
            <p:nvPr/>
          </p:nvSpPr>
          <p:spPr bwMode="auto">
            <a:xfrm flipV="1">
              <a:off x="3714" y="454"/>
              <a:ext cx="1765" cy="318"/>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72" name="Line 20"/>
            <p:cNvSpPr>
              <a:spLocks noChangeShapeType="1"/>
            </p:cNvSpPr>
            <p:nvPr/>
          </p:nvSpPr>
          <p:spPr bwMode="auto">
            <a:xfrm flipH="1">
              <a:off x="3714" y="454"/>
              <a:ext cx="1728" cy="952"/>
            </a:xfrm>
            <a:prstGeom prst="line">
              <a:avLst/>
            </a:prstGeom>
            <a:noFill/>
            <a:ln w="9525">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73" name="Line 21"/>
            <p:cNvSpPr>
              <a:spLocks noChangeShapeType="1"/>
            </p:cNvSpPr>
            <p:nvPr/>
          </p:nvSpPr>
          <p:spPr bwMode="auto">
            <a:xfrm flipH="1" flipV="1">
              <a:off x="3714" y="414"/>
              <a:ext cx="1765" cy="40"/>
            </a:xfrm>
            <a:prstGeom prst="line">
              <a:avLst/>
            </a:prstGeom>
            <a:noFill/>
            <a:ln w="9525">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74" name="Line 22"/>
            <p:cNvSpPr>
              <a:spLocks noChangeShapeType="1"/>
            </p:cNvSpPr>
            <p:nvPr/>
          </p:nvSpPr>
          <p:spPr bwMode="auto">
            <a:xfrm>
              <a:off x="3413" y="515"/>
              <a:ext cx="2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75" name="Line 23"/>
            <p:cNvSpPr>
              <a:spLocks noChangeShapeType="1"/>
            </p:cNvSpPr>
            <p:nvPr/>
          </p:nvSpPr>
          <p:spPr bwMode="auto">
            <a:xfrm>
              <a:off x="3413" y="842"/>
              <a:ext cx="2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76" name="Line 24"/>
            <p:cNvSpPr>
              <a:spLocks noChangeShapeType="1"/>
            </p:cNvSpPr>
            <p:nvPr/>
          </p:nvSpPr>
          <p:spPr bwMode="auto">
            <a:xfrm>
              <a:off x="3441" y="1157"/>
              <a:ext cx="2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77" name="Line 25"/>
            <p:cNvSpPr>
              <a:spLocks noChangeShapeType="1"/>
            </p:cNvSpPr>
            <p:nvPr/>
          </p:nvSpPr>
          <p:spPr bwMode="auto">
            <a:xfrm>
              <a:off x="3424" y="1506"/>
              <a:ext cx="2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78" name="Line 26"/>
            <p:cNvSpPr>
              <a:spLocks noChangeShapeType="1"/>
            </p:cNvSpPr>
            <p:nvPr/>
          </p:nvSpPr>
          <p:spPr bwMode="auto">
            <a:xfrm flipH="1">
              <a:off x="3714" y="1040"/>
              <a:ext cx="1765" cy="4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82" name="Text Box 30"/>
            <p:cNvSpPr txBox="1">
              <a:spLocks noChangeArrowheads="1"/>
            </p:cNvSpPr>
            <p:nvPr/>
          </p:nvSpPr>
          <p:spPr bwMode="auto">
            <a:xfrm>
              <a:off x="3188" y="216"/>
              <a:ext cx="2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b="0">
                  <a:latin typeface="Times New Roman" pitchFamily="18" charset="0"/>
                </a:rPr>
                <a:t>A</a:t>
              </a:r>
              <a:endParaRPr lang="en-US" altLang="zh-CN" sz="2400" b="0">
                <a:latin typeface="Times New Roman" pitchFamily="18" charset="0"/>
              </a:endParaRPr>
            </a:p>
          </p:txBody>
        </p:sp>
        <p:sp>
          <p:nvSpPr>
            <p:cNvPr id="49183" name="Text Box 31"/>
            <p:cNvSpPr txBox="1">
              <a:spLocks noChangeArrowheads="1"/>
            </p:cNvSpPr>
            <p:nvPr/>
          </p:nvSpPr>
          <p:spPr bwMode="auto">
            <a:xfrm>
              <a:off x="3219" y="1617"/>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b="0">
                  <a:latin typeface="Times New Roman" pitchFamily="18" charset="0"/>
                </a:rPr>
                <a:t>a</a:t>
              </a:r>
              <a:endParaRPr lang="en-US" altLang="zh-CN" sz="2400" b="0">
                <a:latin typeface="Times New Roman" pitchFamily="18" charset="0"/>
              </a:endParaRPr>
            </a:p>
          </p:txBody>
        </p:sp>
        <p:sp>
          <p:nvSpPr>
            <p:cNvPr id="49184" name="Text Box 32"/>
            <p:cNvSpPr txBox="1">
              <a:spLocks noChangeArrowheads="1"/>
            </p:cNvSpPr>
            <p:nvPr/>
          </p:nvSpPr>
          <p:spPr bwMode="auto">
            <a:xfrm>
              <a:off x="3165" y="1088"/>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2400" b="0">
                  <a:latin typeface="Times New Roman" pitchFamily="18" charset="0"/>
                </a:rPr>
                <a:t>b</a:t>
              </a:r>
            </a:p>
          </p:txBody>
        </p:sp>
        <p:sp>
          <p:nvSpPr>
            <p:cNvPr id="49185" name="Text Box 33"/>
            <p:cNvSpPr txBox="1">
              <a:spLocks noChangeArrowheads="1"/>
            </p:cNvSpPr>
            <p:nvPr/>
          </p:nvSpPr>
          <p:spPr bwMode="auto">
            <a:xfrm>
              <a:off x="2587" y="565"/>
              <a:ext cx="2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2800" b="0">
                  <a:latin typeface="Times New Roman" pitchFamily="18" charset="0"/>
                  <a:sym typeface="Symbol" pitchFamily="18" charset="2"/>
                </a:rPr>
                <a:t></a:t>
              </a:r>
              <a:endParaRPr lang="en-US" altLang="zh-CN" sz="2800" b="0">
                <a:latin typeface="Times New Roman" pitchFamily="18" charset="0"/>
              </a:endParaRPr>
            </a:p>
          </p:txBody>
        </p:sp>
        <p:sp>
          <p:nvSpPr>
            <p:cNvPr id="49186" name="Text Box 34"/>
            <p:cNvSpPr txBox="1">
              <a:spLocks noChangeArrowheads="1"/>
            </p:cNvSpPr>
            <p:nvPr/>
          </p:nvSpPr>
          <p:spPr bwMode="auto">
            <a:xfrm>
              <a:off x="5490" y="332"/>
              <a:ext cx="23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2400" b="0">
                  <a:latin typeface="Times New Roman" pitchFamily="18" charset="0"/>
                </a:rPr>
                <a:t>P</a:t>
              </a:r>
            </a:p>
          </p:txBody>
        </p:sp>
        <p:sp>
          <p:nvSpPr>
            <p:cNvPr id="49187" name="Text Box 35"/>
            <p:cNvSpPr txBox="1">
              <a:spLocks noChangeArrowheads="1"/>
            </p:cNvSpPr>
            <p:nvPr/>
          </p:nvSpPr>
          <p:spPr bwMode="auto">
            <a:xfrm>
              <a:off x="5496" y="941"/>
              <a:ext cx="30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2400" b="0">
                  <a:latin typeface="Times New Roman" pitchFamily="18" charset="0"/>
                </a:rPr>
                <a:t>P</a:t>
              </a:r>
              <a:r>
                <a:rPr lang="en-US" altLang="zh-CN" sz="2400" b="0" baseline="-25000">
                  <a:latin typeface="Times New Roman" pitchFamily="18" charset="0"/>
                </a:rPr>
                <a:t>0</a:t>
              </a:r>
              <a:endParaRPr lang="en-US" altLang="zh-CN" sz="2400" b="0">
                <a:latin typeface="Times New Roman" pitchFamily="18" charset="0"/>
              </a:endParaRPr>
            </a:p>
          </p:txBody>
        </p:sp>
        <p:sp>
          <p:nvSpPr>
            <p:cNvPr id="49188" name="AutoShape 36"/>
            <p:cNvSpPr>
              <a:spLocks noChangeArrowheads="1"/>
            </p:cNvSpPr>
            <p:nvPr/>
          </p:nvSpPr>
          <p:spPr bwMode="auto">
            <a:xfrm>
              <a:off x="4195" y="164"/>
              <a:ext cx="225" cy="158"/>
            </a:xfrm>
            <a:prstGeom prst="wedgeRoundRectCallout">
              <a:avLst>
                <a:gd name="adj1" fmla="val -321556"/>
                <a:gd name="adj2" fmla="val 155694"/>
                <a:gd name="adj3" fmla="val 16667"/>
              </a:avLst>
            </a:prstGeom>
            <a:solidFill>
              <a:srgbClr val="FFFF00"/>
            </a:solidFill>
            <a:ln w="9525">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sz="2400" b="0">
                  <a:latin typeface="Times New Roman" pitchFamily="18" charset="0"/>
                  <a:sym typeface="Symbol" pitchFamily="18" charset="2"/>
                </a:rPr>
                <a:t></a:t>
              </a:r>
              <a:endParaRPr lang="en-US" altLang="zh-CN" sz="2400" b="0">
                <a:latin typeface="Times New Roman" pitchFamily="18" charset="0"/>
              </a:endParaRPr>
            </a:p>
          </p:txBody>
        </p:sp>
        <p:sp>
          <p:nvSpPr>
            <p:cNvPr id="49189" name="Line 37"/>
            <p:cNvSpPr>
              <a:spLocks noChangeShapeType="1"/>
            </p:cNvSpPr>
            <p:nvPr/>
          </p:nvSpPr>
          <p:spPr bwMode="auto">
            <a:xfrm>
              <a:off x="2625" y="851"/>
              <a:ext cx="488" cy="0"/>
            </a:xfrm>
            <a:prstGeom prst="line">
              <a:avLst/>
            </a:prstGeom>
            <a:noFill/>
            <a:ln w="9525">
              <a:solidFill>
                <a:schemeClr val="tx1"/>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90" name="Line 38"/>
            <p:cNvSpPr>
              <a:spLocks noChangeShapeType="1"/>
            </p:cNvSpPr>
            <p:nvPr/>
          </p:nvSpPr>
          <p:spPr bwMode="auto">
            <a:xfrm>
              <a:off x="2625" y="1258"/>
              <a:ext cx="488" cy="0"/>
            </a:xfrm>
            <a:prstGeom prst="line">
              <a:avLst/>
            </a:prstGeom>
            <a:noFill/>
            <a:ln w="9525">
              <a:solidFill>
                <a:schemeClr val="tx1"/>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91" name="Line 39"/>
            <p:cNvSpPr>
              <a:spLocks noChangeShapeType="1"/>
            </p:cNvSpPr>
            <p:nvPr/>
          </p:nvSpPr>
          <p:spPr bwMode="auto">
            <a:xfrm>
              <a:off x="2625" y="1457"/>
              <a:ext cx="488" cy="0"/>
            </a:xfrm>
            <a:prstGeom prst="line">
              <a:avLst/>
            </a:prstGeom>
            <a:noFill/>
            <a:ln w="9525">
              <a:solidFill>
                <a:schemeClr val="tx1"/>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92" name="Line 40"/>
            <p:cNvSpPr>
              <a:spLocks noChangeShapeType="1"/>
            </p:cNvSpPr>
            <p:nvPr/>
          </p:nvSpPr>
          <p:spPr bwMode="auto">
            <a:xfrm>
              <a:off x="2625" y="613"/>
              <a:ext cx="488" cy="0"/>
            </a:xfrm>
            <a:prstGeom prst="line">
              <a:avLst/>
            </a:prstGeom>
            <a:noFill/>
            <a:ln w="9525">
              <a:solidFill>
                <a:schemeClr val="tx1"/>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93" name="Line 41"/>
            <p:cNvSpPr>
              <a:spLocks noChangeShapeType="1"/>
            </p:cNvSpPr>
            <p:nvPr/>
          </p:nvSpPr>
          <p:spPr bwMode="auto">
            <a:xfrm>
              <a:off x="2625" y="1029"/>
              <a:ext cx="488" cy="0"/>
            </a:xfrm>
            <a:prstGeom prst="line">
              <a:avLst/>
            </a:prstGeom>
            <a:noFill/>
            <a:ln w="9525">
              <a:solidFill>
                <a:schemeClr val="tx1"/>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94" name="Line 42"/>
            <p:cNvSpPr>
              <a:spLocks noChangeShapeType="1"/>
            </p:cNvSpPr>
            <p:nvPr/>
          </p:nvSpPr>
          <p:spPr bwMode="auto">
            <a:xfrm>
              <a:off x="3263" y="1039"/>
              <a:ext cx="0" cy="119"/>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95" name="Line 43"/>
            <p:cNvSpPr>
              <a:spLocks noChangeShapeType="1"/>
            </p:cNvSpPr>
            <p:nvPr/>
          </p:nvSpPr>
          <p:spPr bwMode="auto">
            <a:xfrm flipV="1">
              <a:off x="3263" y="1338"/>
              <a:ext cx="0" cy="119"/>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96" name="Line 44"/>
            <p:cNvSpPr>
              <a:spLocks noChangeShapeType="1"/>
            </p:cNvSpPr>
            <p:nvPr/>
          </p:nvSpPr>
          <p:spPr bwMode="auto">
            <a:xfrm flipV="1">
              <a:off x="3314" y="1843"/>
              <a:ext cx="0" cy="119"/>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97" name="Line 45"/>
            <p:cNvSpPr>
              <a:spLocks noChangeShapeType="1"/>
            </p:cNvSpPr>
            <p:nvPr/>
          </p:nvSpPr>
          <p:spPr bwMode="auto">
            <a:xfrm>
              <a:off x="3314" y="1559"/>
              <a:ext cx="0" cy="119"/>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98" name="Line 46"/>
            <p:cNvSpPr>
              <a:spLocks noChangeShapeType="1"/>
            </p:cNvSpPr>
            <p:nvPr/>
          </p:nvSpPr>
          <p:spPr bwMode="auto">
            <a:xfrm>
              <a:off x="4671" y="1684"/>
              <a:ext cx="798" cy="0"/>
            </a:xfrm>
            <a:prstGeom prst="line">
              <a:avLst/>
            </a:prstGeom>
            <a:noFill/>
            <a:ln w="9525">
              <a:solidFill>
                <a:srgbClr val="FF00FF"/>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99" name="Line 47"/>
            <p:cNvSpPr>
              <a:spLocks noChangeShapeType="1"/>
            </p:cNvSpPr>
            <p:nvPr/>
          </p:nvSpPr>
          <p:spPr bwMode="auto">
            <a:xfrm flipH="1">
              <a:off x="3789" y="1684"/>
              <a:ext cx="639" cy="0"/>
            </a:xfrm>
            <a:prstGeom prst="line">
              <a:avLst/>
            </a:prstGeom>
            <a:noFill/>
            <a:ln w="9525">
              <a:solidFill>
                <a:srgbClr val="FF00FF"/>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00" name="Text Box 48"/>
            <p:cNvSpPr txBox="1">
              <a:spLocks noChangeArrowheads="1"/>
            </p:cNvSpPr>
            <p:nvPr/>
          </p:nvSpPr>
          <p:spPr bwMode="auto">
            <a:xfrm>
              <a:off x="4474" y="1565"/>
              <a:ext cx="30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2400" b="0">
                  <a:latin typeface="Times New Roman" pitchFamily="18" charset="0"/>
                </a:rPr>
                <a:t>f</a:t>
              </a:r>
              <a:r>
                <a:rPr lang="en-US" altLang="zh-CN" sz="2400" b="0" baseline="-25000">
                  <a:latin typeface="Times New Roman" pitchFamily="18" charset="0"/>
                </a:rPr>
                <a:t>2</a:t>
              </a:r>
              <a:r>
                <a:rPr lang="en-US" altLang="zh-CN" sz="2400" b="0" baseline="30000">
                  <a:latin typeface="Times New Roman" pitchFamily="18" charset="0"/>
                </a:rPr>
                <a:t>’</a:t>
              </a:r>
              <a:endParaRPr lang="en-US" altLang="zh-CN" sz="2400" b="0">
                <a:latin typeface="Times New Roman" pitchFamily="18" charset="0"/>
              </a:endParaRPr>
            </a:p>
          </p:txBody>
        </p:sp>
        <p:sp>
          <p:nvSpPr>
            <p:cNvPr id="49203" name="Line 51"/>
            <p:cNvSpPr>
              <a:spLocks noChangeShapeType="1"/>
            </p:cNvSpPr>
            <p:nvPr/>
          </p:nvSpPr>
          <p:spPr bwMode="auto">
            <a:xfrm flipV="1">
              <a:off x="3716" y="1047"/>
              <a:ext cx="1739" cy="1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04" name="Line 52"/>
            <p:cNvSpPr>
              <a:spLocks noChangeShapeType="1"/>
            </p:cNvSpPr>
            <p:nvPr/>
          </p:nvSpPr>
          <p:spPr bwMode="auto">
            <a:xfrm>
              <a:off x="3716" y="842"/>
              <a:ext cx="1739" cy="1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05" name="Line 53"/>
            <p:cNvSpPr>
              <a:spLocks noChangeShapeType="1"/>
            </p:cNvSpPr>
            <p:nvPr/>
          </p:nvSpPr>
          <p:spPr bwMode="auto">
            <a:xfrm>
              <a:off x="3680" y="504"/>
              <a:ext cx="1775" cy="5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06" name="Line 54"/>
            <p:cNvSpPr>
              <a:spLocks noChangeShapeType="1"/>
            </p:cNvSpPr>
            <p:nvPr/>
          </p:nvSpPr>
          <p:spPr bwMode="auto">
            <a:xfrm flipV="1">
              <a:off x="3432" y="466"/>
              <a:ext cx="2023" cy="67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07" name="Line 55"/>
            <p:cNvSpPr>
              <a:spLocks noChangeShapeType="1"/>
            </p:cNvSpPr>
            <p:nvPr/>
          </p:nvSpPr>
          <p:spPr bwMode="auto">
            <a:xfrm>
              <a:off x="3236" y="1691"/>
              <a:ext cx="177" cy="0"/>
            </a:xfrm>
            <a:prstGeom prst="line">
              <a:avLst/>
            </a:prstGeom>
            <a:noFill/>
            <a:ln w="9525">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08" name="Line 56"/>
            <p:cNvSpPr>
              <a:spLocks noChangeShapeType="1"/>
            </p:cNvSpPr>
            <p:nvPr/>
          </p:nvSpPr>
          <p:spPr bwMode="auto">
            <a:xfrm>
              <a:off x="3236" y="1855"/>
              <a:ext cx="177" cy="0"/>
            </a:xfrm>
            <a:prstGeom prst="line">
              <a:avLst/>
            </a:prstGeom>
            <a:noFill/>
            <a:ln w="9525">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09" name="Line 57"/>
            <p:cNvSpPr>
              <a:spLocks noChangeShapeType="1"/>
            </p:cNvSpPr>
            <p:nvPr/>
          </p:nvSpPr>
          <p:spPr bwMode="auto">
            <a:xfrm>
              <a:off x="3255" y="1330"/>
              <a:ext cx="176" cy="0"/>
            </a:xfrm>
            <a:prstGeom prst="line">
              <a:avLst/>
            </a:prstGeom>
            <a:noFill/>
            <a:ln w="9525">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10" name="Line 58"/>
            <p:cNvSpPr>
              <a:spLocks noChangeShapeType="1"/>
            </p:cNvSpPr>
            <p:nvPr/>
          </p:nvSpPr>
          <p:spPr bwMode="auto">
            <a:xfrm>
              <a:off x="3255" y="1142"/>
              <a:ext cx="176" cy="0"/>
            </a:xfrm>
            <a:prstGeom prst="line">
              <a:avLst/>
            </a:prstGeom>
            <a:noFill/>
            <a:ln w="9525">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11" name="Line 59"/>
            <p:cNvSpPr>
              <a:spLocks noChangeShapeType="1"/>
            </p:cNvSpPr>
            <p:nvPr/>
          </p:nvSpPr>
          <p:spPr bwMode="auto">
            <a:xfrm>
              <a:off x="2580" y="92"/>
              <a:ext cx="0" cy="1852"/>
            </a:xfrm>
            <a:prstGeom prst="line">
              <a:avLst/>
            </a:prstGeom>
            <a:noFill/>
            <a:ln w="50800">
              <a:solidFill>
                <a:schemeClr val="tx1"/>
              </a:solidFill>
              <a:round/>
              <a:headEnd type="arrow" w="med" len="lg"/>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12" name="Line 60"/>
            <p:cNvSpPr>
              <a:spLocks noChangeShapeType="1"/>
            </p:cNvSpPr>
            <p:nvPr/>
          </p:nvSpPr>
          <p:spPr bwMode="auto">
            <a:xfrm flipV="1">
              <a:off x="1693" y="617"/>
              <a:ext cx="887" cy="4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13" name="Line 61"/>
            <p:cNvSpPr>
              <a:spLocks noChangeShapeType="1"/>
            </p:cNvSpPr>
            <p:nvPr/>
          </p:nvSpPr>
          <p:spPr bwMode="auto">
            <a:xfrm>
              <a:off x="1693" y="1021"/>
              <a:ext cx="887" cy="45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14" name="Text Box 62"/>
            <p:cNvSpPr txBox="1">
              <a:spLocks noChangeArrowheads="1"/>
            </p:cNvSpPr>
            <p:nvPr/>
          </p:nvSpPr>
          <p:spPr bwMode="auto">
            <a:xfrm>
              <a:off x="2569" y="44"/>
              <a:ext cx="35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en-US" altLang="zh-CN" b="0"/>
                <a:t>L</a:t>
              </a:r>
              <a:r>
                <a:rPr kumimoji="0" lang="en-US" altLang="zh-CN" b="0" baseline="-25000"/>
                <a:t>1</a:t>
              </a:r>
              <a:endParaRPr kumimoji="0" lang="en-US" altLang="zh-CN" b="0"/>
            </a:p>
          </p:txBody>
        </p:sp>
        <p:sp>
          <p:nvSpPr>
            <p:cNvPr id="49215" name="Text Box 63"/>
            <p:cNvSpPr txBox="1">
              <a:spLocks noChangeArrowheads="1"/>
            </p:cNvSpPr>
            <p:nvPr/>
          </p:nvSpPr>
          <p:spPr bwMode="auto">
            <a:xfrm>
              <a:off x="3356" y="69"/>
              <a:ext cx="35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en-US" altLang="zh-CN" b="0"/>
                <a:t>L</a:t>
              </a:r>
              <a:r>
                <a:rPr kumimoji="0" lang="en-US" altLang="zh-CN" b="0" baseline="-25000"/>
                <a:t>2</a:t>
              </a:r>
              <a:endParaRPr kumimoji="0" lang="en-US" altLang="zh-CN" b="0"/>
            </a:p>
          </p:txBody>
        </p:sp>
        <p:sp>
          <p:nvSpPr>
            <p:cNvPr id="49216" name="Text Box 64"/>
            <p:cNvSpPr txBox="1">
              <a:spLocks noChangeArrowheads="1"/>
            </p:cNvSpPr>
            <p:nvPr/>
          </p:nvSpPr>
          <p:spPr bwMode="auto">
            <a:xfrm>
              <a:off x="1526" y="1023"/>
              <a:ext cx="35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en-US" altLang="zh-CN" b="0"/>
                <a:t>S</a:t>
              </a:r>
            </a:p>
          </p:txBody>
        </p:sp>
      </p:grpSp>
      <p:sp>
        <p:nvSpPr>
          <p:cNvPr id="49219" name="Text Box 67"/>
          <p:cNvSpPr txBox="1">
            <a:spLocks noChangeArrowheads="1"/>
          </p:cNvSpPr>
          <p:nvPr/>
        </p:nvSpPr>
        <p:spPr bwMode="auto">
          <a:xfrm>
            <a:off x="323850" y="919163"/>
            <a:ext cx="2519363"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sz="2000" b="0"/>
              <a:t>S</a:t>
            </a:r>
            <a:r>
              <a:rPr kumimoji="0" lang="zh-CN" altLang="en-US" sz="2000" b="0"/>
              <a:t>为垂直纸面的缝光源，</a:t>
            </a:r>
            <a:r>
              <a:rPr kumimoji="0" lang="en-US" altLang="zh-CN" sz="2000" b="0"/>
              <a:t>A</a:t>
            </a:r>
            <a:r>
              <a:rPr kumimoji="0" lang="zh-CN" altLang="en-US" sz="2000" b="0"/>
              <a:t>为平面衍射光栅。透光部分宽为</a:t>
            </a:r>
            <a:r>
              <a:rPr kumimoji="0" lang="en-US" altLang="zh-CN" sz="2000" b="0"/>
              <a:t>a</a:t>
            </a:r>
            <a:r>
              <a:rPr kumimoji="0" lang="zh-CN" altLang="en-US" sz="2000" b="0"/>
              <a:t>，不透光部分宽为</a:t>
            </a:r>
            <a:r>
              <a:rPr kumimoji="0" lang="en-US" altLang="zh-CN" sz="2000" b="0"/>
              <a:t>b</a:t>
            </a:r>
            <a:r>
              <a:rPr kumimoji="0" lang="zh-CN" altLang="en-US" sz="2000" b="0"/>
              <a:t>。总缝数为</a:t>
            </a:r>
            <a:r>
              <a:rPr kumimoji="0" lang="en-US" altLang="zh-CN" sz="2000" b="0"/>
              <a:t>N</a:t>
            </a:r>
            <a:r>
              <a:rPr kumimoji="0" lang="zh-CN" altLang="en-US" sz="2000" b="0"/>
              <a:t>。</a:t>
            </a:r>
          </a:p>
        </p:txBody>
      </p:sp>
      <p:sp>
        <p:nvSpPr>
          <p:cNvPr id="49220" name="Text Box 68"/>
          <p:cNvSpPr txBox="1">
            <a:spLocks noChangeArrowheads="1"/>
          </p:cNvSpPr>
          <p:nvPr/>
        </p:nvSpPr>
        <p:spPr bwMode="auto">
          <a:xfrm>
            <a:off x="228600" y="3586163"/>
            <a:ext cx="3635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zh-CN" altLang="en-US" sz="2400">
                <a:solidFill>
                  <a:srgbClr val="0000FF"/>
                </a:solidFill>
              </a:rPr>
              <a:t>三、表观现象及定性解释</a:t>
            </a:r>
          </a:p>
        </p:txBody>
      </p:sp>
      <p:sp>
        <p:nvSpPr>
          <p:cNvPr id="49221" name="Text Box 69"/>
          <p:cNvSpPr txBox="1">
            <a:spLocks noChangeArrowheads="1"/>
          </p:cNvSpPr>
          <p:nvPr/>
        </p:nvSpPr>
        <p:spPr bwMode="auto">
          <a:xfrm>
            <a:off x="330200" y="4113213"/>
            <a:ext cx="18716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sz="2000"/>
              <a:t>1</a:t>
            </a:r>
            <a:r>
              <a:rPr kumimoji="0" lang="zh-CN" altLang="en-US" sz="2000"/>
              <a:t>、现象</a:t>
            </a:r>
          </a:p>
        </p:txBody>
      </p:sp>
      <p:sp>
        <p:nvSpPr>
          <p:cNvPr id="49222" name="Text Box 70"/>
          <p:cNvSpPr txBox="1">
            <a:spLocks noChangeArrowheads="1"/>
          </p:cNvSpPr>
          <p:nvPr/>
        </p:nvSpPr>
        <p:spPr bwMode="auto">
          <a:xfrm>
            <a:off x="706438" y="4559300"/>
            <a:ext cx="8208962"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sz="2000" b="0"/>
              <a:t>A</a:t>
            </a:r>
            <a:r>
              <a:rPr kumimoji="0" lang="zh-CN" altLang="en-US" sz="2000" b="0"/>
              <a:t>、与单缝衍射相比，出现了一系列新的最大值和最小值；其中，强度</a:t>
            </a:r>
          </a:p>
          <a:p>
            <a:pPr eaLnBrk="1" hangingPunct="1">
              <a:spcBef>
                <a:spcPct val="50000"/>
              </a:spcBef>
            </a:pPr>
            <a:r>
              <a:rPr kumimoji="0" lang="zh-CN" altLang="en-US" sz="2000" b="0"/>
              <a:t>      较大的亮线称为主最大，较小的称为次最大。</a:t>
            </a:r>
          </a:p>
        </p:txBody>
      </p:sp>
      <p:sp>
        <p:nvSpPr>
          <p:cNvPr id="49223" name="Text Box 71"/>
          <p:cNvSpPr txBox="1">
            <a:spLocks noChangeArrowheads="1"/>
          </p:cNvSpPr>
          <p:nvPr/>
        </p:nvSpPr>
        <p:spPr bwMode="auto">
          <a:xfrm>
            <a:off x="679450" y="5510213"/>
            <a:ext cx="79962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sz="2000" b="0"/>
              <a:t>B</a:t>
            </a:r>
            <a:r>
              <a:rPr kumimoji="0" lang="zh-CN" altLang="en-US" sz="2000" b="0"/>
              <a:t>、主最大位置与</a:t>
            </a:r>
            <a:r>
              <a:rPr kumimoji="0" lang="en-US" altLang="zh-CN" sz="2000" b="0"/>
              <a:t>N</a:t>
            </a:r>
            <a:r>
              <a:rPr kumimoji="0" lang="zh-CN" altLang="en-US" sz="2000" b="0"/>
              <a:t>无关，但宽度随</a:t>
            </a:r>
            <a:r>
              <a:rPr kumimoji="0" lang="en-US" altLang="zh-CN" sz="2000" b="0"/>
              <a:t>N</a:t>
            </a:r>
            <a:r>
              <a:rPr kumimoji="0" lang="zh-CN" altLang="en-US" sz="2000" b="0"/>
              <a:t>的增大而变窄，强度正比于</a:t>
            </a:r>
            <a:r>
              <a:rPr kumimoji="0" lang="en-US" altLang="zh-CN" sz="2000" b="0"/>
              <a:t>N</a:t>
            </a:r>
            <a:r>
              <a:rPr kumimoji="0" lang="en-US" altLang="zh-CN" sz="2000" b="0" baseline="30000"/>
              <a:t>2</a:t>
            </a:r>
            <a:r>
              <a:rPr kumimoji="0" lang="zh-CN" altLang="en-US" sz="2000" b="0"/>
              <a:t>；</a:t>
            </a:r>
          </a:p>
        </p:txBody>
      </p:sp>
      <p:sp>
        <p:nvSpPr>
          <p:cNvPr id="49224" name="Text Box 72"/>
          <p:cNvSpPr txBox="1">
            <a:spLocks noChangeArrowheads="1"/>
          </p:cNvSpPr>
          <p:nvPr/>
        </p:nvSpPr>
        <p:spPr bwMode="auto">
          <a:xfrm>
            <a:off x="684213" y="6092825"/>
            <a:ext cx="6985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sz="2000" b="0"/>
              <a:t>C</a:t>
            </a:r>
            <a:r>
              <a:rPr kumimoji="0" lang="zh-CN" altLang="en-US" sz="2000" b="0"/>
              <a:t>、相邻主最大间有（</a:t>
            </a:r>
            <a:r>
              <a:rPr kumimoji="0" lang="en-US" altLang="zh-CN" sz="2000" b="0"/>
              <a:t>N-1</a:t>
            </a:r>
            <a:r>
              <a:rPr kumimoji="0" lang="zh-CN" altLang="en-US" sz="2000" b="0"/>
              <a:t>）个最小值、（</a:t>
            </a:r>
            <a:r>
              <a:rPr kumimoji="0" lang="en-US" altLang="zh-CN" sz="2000" b="0"/>
              <a:t>N-2</a:t>
            </a:r>
            <a:r>
              <a:rPr kumimoji="0" lang="zh-CN" altLang="en-US" sz="2000" b="0"/>
              <a:t>）个次最大；</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533400" y="0"/>
            <a:ext cx="8229600" cy="1143000"/>
          </a:xfrm>
        </p:spPr>
        <p:txBody>
          <a:bodyPr/>
          <a:lstStyle/>
          <a:p>
            <a:r>
              <a:rPr lang="zh-CN" altLang="en-US"/>
              <a:t>光的衍射</a:t>
            </a:r>
          </a:p>
        </p:txBody>
      </p:sp>
      <p:sp>
        <p:nvSpPr>
          <p:cNvPr id="89091" name="Rectangle 3"/>
          <p:cNvSpPr>
            <a:spLocks noGrp="1" noChangeArrowheads="1"/>
          </p:cNvSpPr>
          <p:nvPr>
            <p:ph type="body" idx="1"/>
          </p:nvPr>
        </p:nvSpPr>
        <p:spPr>
          <a:xfrm>
            <a:off x="533400" y="1219200"/>
            <a:ext cx="8229600" cy="4525963"/>
          </a:xfrm>
        </p:spPr>
        <p:txBody>
          <a:bodyPr/>
          <a:lstStyle/>
          <a:p>
            <a:pPr marL="0" indent="0"/>
            <a:r>
              <a:rPr lang="zh-CN" altLang="en-US"/>
              <a:t>这些现象表明，衍射不简单是偏离直线传播的问题，还与某种复杂的干涉效应有联系。</a:t>
            </a:r>
          </a:p>
          <a:p>
            <a:pPr marL="0" indent="0"/>
            <a:r>
              <a:rPr lang="zh-CN" altLang="en-US"/>
              <a:t>从实验上看：</a:t>
            </a:r>
            <a:r>
              <a:rPr lang="zh-CN" altLang="en-US" b="1">
                <a:solidFill>
                  <a:srgbClr val="00FF00"/>
                </a:solidFill>
              </a:rPr>
              <a:t>衍射现象</a:t>
            </a:r>
            <a:r>
              <a:rPr lang="zh-CN" altLang="en-US"/>
              <a:t>有如下</a:t>
            </a:r>
            <a:r>
              <a:rPr lang="zh-CN" altLang="en-US" b="1">
                <a:solidFill>
                  <a:srgbClr val="00FF00"/>
                </a:solidFill>
              </a:rPr>
              <a:t>特点</a:t>
            </a:r>
            <a:r>
              <a:rPr lang="zh-CN" altLang="en-US"/>
              <a:t>：</a:t>
            </a:r>
          </a:p>
          <a:p>
            <a:pPr marL="0" indent="0"/>
            <a:r>
              <a:rPr lang="en-US" altLang="zh-CN"/>
              <a:t>1</a:t>
            </a:r>
            <a:r>
              <a:rPr lang="zh-CN" altLang="en-US"/>
              <a:t>、光束在衍射屏上的什么方位受到限制，则接收屏幕上的衍射图样就沿该方向扩展；</a:t>
            </a:r>
          </a:p>
          <a:p>
            <a:pPr marL="0" indent="0"/>
            <a:r>
              <a:rPr lang="en-US" altLang="zh-CN"/>
              <a:t>2</a:t>
            </a:r>
            <a:r>
              <a:rPr lang="zh-CN" altLang="en-US"/>
              <a:t>、光孔线度越小，对光束限制越厉害，则衍射图样的扩展越强，即衍射效应越强。</a:t>
            </a:r>
          </a:p>
          <a:p>
            <a:pPr marL="0" indent="0"/>
            <a:r>
              <a:rPr lang="en-US" altLang="zh-CN"/>
              <a:t>3</a:t>
            </a:r>
            <a:r>
              <a:rPr lang="zh-CN" altLang="en-US"/>
              <a:t>、光的衍射与光的波长有关。</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CCECFF"/>
        </a:solidFill>
        <a:effectLst/>
      </p:bgPr>
    </p:bg>
    <p:spTree>
      <p:nvGrpSpPr>
        <p:cNvPr id="1" name=""/>
        <p:cNvGrpSpPr/>
        <p:nvPr/>
      </p:nvGrpSpPr>
      <p:grpSpPr>
        <a:xfrm>
          <a:off x="0" y="0"/>
          <a:ext cx="0" cy="0"/>
          <a:chOff x="0" y="0"/>
          <a:chExt cx="0" cy="0"/>
        </a:xfrm>
      </p:grpSpPr>
      <p:grpSp>
        <p:nvGrpSpPr>
          <p:cNvPr id="53279" name="Group 31"/>
          <p:cNvGrpSpPr>
            <a:grpSpLocks/>
          </p:cNvGrpSpPr>
          <p:nvPr/>
        </p:nvGrpSpPr>
        <p:grpSpPr bwMode="auto">
          <a:xfrm>
            <a:off x="6946900" y="260350"/>
            <a:ext cx="1849438" cy="3036888"/>
            <a:chOff x="3596" y="164"/>
            <a:chExt cx="1165" cy="1913"/>
          </a:xfrm>
        </p:grpSpPr>
        <p:sp>
          <p:nvSpPr>
            <p:cNvPr id="53252" name="Line 4"/>
            <p:cNvSpPr>
              <a:spLocks noChangeShapeType="1"/>
            </p:cNvSpPr>
            <p:nvPr/>
          </p:nvSpPr>
          <p:spPr bwMode="auto">
            <a:xfrm>
              <a:off x="4195" y="210"/>
              <a:ext cx="0" cy="1769"/>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53" name="Rectangle 5"/>
            <p:cNvSpPr>
              <a:spLocks noChangeArrowheads="1"/>
            </p:cNvSpPr>
            <p:nvPr/>
          </p:nvSpPr>
          <p:spPr bwMode="auto">
            <a:xfrm>
              <a:off x="4150" y="1805"/>
              <a:ext cx="45" cy="272"/>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55" name="Rectangle 7"/>
            <p:cNvSpPr>
              <a:spLocks noChangeArrowheads="1"/>
            </p:cNvSpPr>
            <p:nvPr/>
          </p:nvSpPr>
          <p:spPr bwMode="auto">
            <a:xfrm>
              <a:off x="4153" y="1273"/>
              <a:ext cx="45" cy="272"/>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56" name="Rectangle 8"/>
            <p:cNvSpPr>
              <a:spLocks noChangeArrowheads="1"/>
            </p:cNvSpPr>
            <p:nvPr/>
          </p:nvSpPr>
          <p:spPr bwMode="auto">
            <a:xfrm>
              <a:off x="4153" y="709"/>
              <a:ext cx="45" cy="272"/>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58" name="Rectangle 10"/>
            <p:cNvSpPr>
              <a:spLocks noChangeArrowheads="1"/>
            </p:cNvSpPr>
            <p:nvPr/>
          </p:nvSpPr>
          <p:spPr bwMode="auto">
            <a:xfrm>
              <a:off x="4153" y="164"/>
              <a:ext cx="45" cy="272"/>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59" name="Line 11"/>
            <p:cNvSpPr>
              <a:spLocks noChangeShapeType="1"/>
            </p:cNvSpPr>
            <p:nvPr/>
          </p:nvSpPr>
          <p:spPr bwMode="auto">
            <a:xfrm flipV="1">
              <a:off x="4195" y="164"/>
              <a:ext cx="545" cy="2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60" name="Line 12"/>
            <p:cNvSpPr>
              <a:spLocks noChangeShapeType="1"/>
            </p:cNvSpPr>
            <p:nvPr/>
          </p:nvSpPr>
          <p:spPr bwMode="auto">
            <a:xfrm flipV="1">
              <a:off x="4195" y="436"/>
              <a:ext cx="545" cy="2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61" name="Line 13"/>
            <p:cNvSpPr>
              <a:spLocks noChangeShapeType="1"/>
            </p:cNvSpPr>
            <p:nvPr/>
          </p:nvSpPr>
          <p:spPr bwMode="auto">
            <a:xfrm flipV="1">
              <a:off x="4195" y="1525"/>
              <a:ext cx="545" cy="2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62" name="Line 14"/>
            <p:cNvSpPr>
              <a:spLocks noChangeShapeType="1"/>
            </p:cNvSpPr>
            <p:nvPr/>
          </p:nvSpPr>
          <p:spPr bwMode="auto">
            <a:xfrm flipV="1">
              <a:off x="4195" y="1005"/>
              <a:ext cx="545" cy="2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63" name="Line 15"/>
            <p:cNvSpPr>
              <a:spLocks noChangeShapeType="1"/>
            </p:cNvSpPr>
            <p:nvPr/>
          </p:nvSpPr>
          <p:spPr bwMode="auto">
            <a:xfrm>
              <a:off x="4195" y="709"/>
              <a:ext cx="227" cy="45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64" name="Line 16"/>
            <p:cNvSpPr>
              <a:spLocks noChangeShapeType="1"/>
            </p:cNvSpPr>
            <p:nvPr/>
          </p:nvSpPr>
          <p:spPr bwMode="auto">
            <a:xfrm>
              <a:off x="4195" y="1250"/>
              <a:ext cx="227" cy="45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65" name="Line 17"/>
            <p:cNvSpPr>
              <a:spLocks noChangeShapeType="1"/>
            </p:cNvSpPr>
            <p:nvPr/>
          </p:nvSpPr>
          <p:spPr bwMode="auto">
            <a:xfrm>
              <a:off x="4171" y="1809"/>
              <a:ext cx="59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66" name="Line 18"/>
            <p:cNvSpPr>
              <a:spLocks noChangeShapeType="1"/>
            </p:cNvSpPr>
            <p:nvPr/>
          </p:nvSpPr>
          <p:spPr bwMode="auto">
            <a:xfrm>
              <a:off x="3969" y="709"/>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67" name="Line 19"/>
            <p:cNvSpPr>
              <a:spLocks noChangeShapeType="1"/>
            </p:cNvSpPr>
            <p:nvPr/>
          </p:nvSpPr>
          <p:spPr bwMode="auto">
            <a:xfrm>
              <a:off x="3680" y="709"/>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68" name="Line 20"/>
            <p:cNvSpPr>
              <a:spLocks noChangeShapeType="1"/>
            </p:cNvSpPr>
            <p:nvPr/>
          </p:nvSpPr>
          <p:spPr bwMode="auto">
            <a:xfrm>
              <a:off x="3966" y="981"/>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69" name="Line 21"/>
            <p:cNvSpPr>
              <a:spLocks noChangeShapeType="1"/>
            </p:cNvSpPr>
            <p:nvPr/>
          </p:nvSpPr>
          <p:spPr bwMode="auto">
            <a:xfrm>
              <a:off x="3966" y="1286"/>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70" name="Line 22"/>
            <p:cNvSpPr>
              <a:spLocks noChangeShapeType="1"/>
            </p:cNvSpPr>
            <p:nvPr/>
          </p:nvSpPr>
          <p:spPr bwMode="auto">
            <a:xfrm>
              <a:off x="3684" y="1286"/>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71" name="Line 23"/>
            <p:cNvSpPr>
              <a:spLocks noChangeShapeType="1"/>
            </p:cNvSpPr>
            <p:nvPr/>
          </p:nvSpPr>
          <p:spPr bwMode="auto">
            <a:xfrm>
              <a:off x="3742" y="1117"/>
              <a:ext cx="0" cy="18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72" name="Line 24"/>
            <p:cNvSpPr>
              <a:spLocks noChangeShapeType="1"/>
            </p:cNvSpPr>
            <p:nvPr/>
          </p:nvSpPr>
          <p:spPr bwMode="auto">
            <a:xfrm flipV="1">
              <a:off x="3742" y="709"/>
              <a:ext cx="0" cy="18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73" name="Text Box 25"/>
            <p:cNvSpPr txBox="1">
              <a:spLocks noChangeArrowheads="1"/>
            </p:cNvSpPr>
            <p:nvPr/>
          </p:nvSpPr>
          <p:spPr bwMode="auto">
            <a:xfrm>
              <a:off x="3596" y="890"/>
              <a:ext cx="2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en-US" altLang="zh-CN" b="0"/>
                <a:t>d</a:t>
              </a:r>
            </a:p>
          </p:txBody>
        </p:sp>
        <p:sp>
          <p:nvSpPr>
            <p:cNvPr id="53274" name="Text Box 26"/>
            <p:cNvSpPr txBox="1">
              <a:spLocks noChangeArrowheads="1"/>
            </p:cNvSpPr>
            <p:nvPr/>
          </p:nvSpPr>
          <p:spPr bwMode="auto">
            <a:xfrm>
              <a:off x="3890" y="718"/>
              <a:ext cx="2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en-US" altLang="zh-CN" b="0"/>
                <a:t>a</a:t>
              </a:r>
            </a:p>
          </p:txBody>
        </p:sp>
        <p:sp>
          <p:nvSpPr>
            <p:cNvPr id="53275" name="Text Box 27"/>
            <p:cNvSpPr txBox="1">
              <a:spLocks noChangeArrowheads="1"/>
            </p:cNvSpPr>
            <p:nvPr/>
          </p:nvSpPr>
          <p:spPr bwMode="auto">
            <a:xfrm>
              <a:off x="3888" y="1038"/>
              <a:ext cx="2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en-US" altLang="zh-CN" b="0"/>
                <a:t>b</a:t>
              </a:r>
            </a:p>
          </p:txBody>
        </p:sp>
        <p:sp>
          <p:nvSpPr>
            <p:cNvPr id="53276" name="Text Box 28"/>
            <p:cNvSpPr txBox="1">
              <a:spLocks noChangeArrowheads="1"/>
            </p:cNvSpPr>
            <p:nvPr/>
          </p:nvSpPr>
          <p:spPr bwMode="auto">
            <a:xfrm>
              <a:off x="4304" y="1618"/>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en-US" altLang="zh-CN" b="0"/>
                <a:t>θ</a:t>
              </a:r>
            </a:p>
          </p:txBody>
        </p:sp>
        <p:sp>
          <p:nvSpPr>
            <p:cNvPr id="53277" name="Text Box 29"/>
            <p:cNvSpPr txBox="1">
              <a:spLocks noChangeArrowheads="1"/>
            </p:cNvSpPr>
            <p:nvPr/>
          </p:nvSpPr>
          <p:spPr bwMode="auto">
            <a:xfrm>
              <a:off x="4081" y="1374"/>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en-US" altLang="zh-CN" b="0"/>
                <a:t>θ</a:t>
              </a:r>
            </a:p>
          </p:txBody>
        </p:sp>
        <p:sp>
          <p:nvSpPr>
            <p:cNvPr id="53278" name="Text Box 30"/>
            <p:cNvSpPr txBox="1">
              <a:spLocks noChangeArrowheads="1"/>
            </p:cNvSpPr>
            <p:nvPr/>
          </p:nvSpPr>
          <p:spPr bwMode="auto">
            <a:xfrm>
              <a:off x="4081" y="827"/>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en-US" altLang="zh-CN" b="0"/>
                <a:t>θ</a:t>
              </a:r>
            </a:p>
          </p:txBody>
        </p:sp>
      </p:grpSp>
      <p:grpSp>
        <p:nvGrpSpPr>
          <p:cNvPr id="53282" name="Group 34"/>
          <p:cNvGrpSpPr>
            <a:grpSpLocks/>
          </p:cNvGrpSpPr>
          <p:nvPr/>
        </p:nvGrpSpPr>
        <p:grpSpPr bwMode="auto">
          <a:xfrm>
            <a:off x="311150" y="404813"/>
            <a:ext cx="6354763" cy="2508250"/>
            <a:chOff x="196" y="255"/>
            <a:chExt cx="4003" cy="1580"/>
          </a:xfrm>
        </p:grpSpPr>
        <p:sp>
          <p:nvSpPr>
            <p:cNvPr id="53280" name="Text Box 32"/>
            <p:cNvSpPr txBox="1">
              <a:spLocks noChangeArrowheads="1"/>
            </p:cNvSpPr>
            <p:nvPr/>
          </p:nvSpPr>
          <p:spPr bwMode="auto">
            <a:xfrm>
              <a:off x="196" y="255"/>
              <a:ext cx="353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zh-CN" altLang="en-US" sz="2000" b="0"/>
                <a:t>如右图示：相邻两缝上任一对应点到观察点</a:t>
              </a:r>
              <a:r>
                <a:rPr kumimoji="0" lang="en-US" altLang="zh-CN" sz="2000" b="0"/>
                <a:t>P</a:t>
              </a:r>
              <a:r>
                <a:rPr kumimoji="0" lang="zh-CN" altLang="en-US" sz="2000" b="0"/>
                <a:t>的</a:t>
              </a:r>
            </a:p>
          </p:txBody>
        </p:sp>
        <p:graphicFrame>
          <p:nvGraphicFramePr>
            <p:cNvPr id="53281" name="Object 33"/>
            <p:cNvGraphicFramePr>
              <a:graphicFrameLocks noChangeAspect="1"/>
            </p:cNvGraphicFramePr>
            <p:nvPr/>
          </p:nvGraphicFramePr>
          <p:xfrm>
            <a:off x="204" y="474"/>
            <a:ext cx="3995" cy="1361"/>
          </p:xfrm>
          <a:graphic>
            <a:graphicData uri="http://schemas.openxmlformats.org/presentationml/2006/ole">
              <mc:AlternateContent xmlns:mc="http://schemas.openxmlformats.org/markup-compatibility/2006">
                <mc:Choice xmlns:v="urn:schemas-microsoft-com:vml" Requires="v">
                  <p:oleObj spid="_x0000_s53297" name="公式" r:id="rId3" imgW="3124080" imgH="1244520" progId="Equation.3">
                    <p:embed/>
                  </p:oleObj>
                </mc:Choice>
                <mc:Fallback>
                  <p:oleObj name="公式" r:id="rId3" imgW="3124080" imgH="1244520" progId="Equation.3">
                    <p:embed/>
                    <p:pic>
                      <p:nvPicPr>
                        <p:cNvPr id="0" name="Object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 y="474"/>
                          <a:ext cx="3995" cy="13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3283" name="Text Box 35"/>
          <p:cNvSpPr txBox="1">
            <a:spLocks noChangeArrowheads="1"/>
          </p:cNvSpPr>
          <p:nvPr/>
        </p:nvSpPr>
        <p:spPr bwMode="auto">
          <a:xfrm>
            <a:off x="395288" y="2924175"/>
            <a:ext cx="13668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sz="2000" b="0"/>
              <a:t>2</a:t>
            </a:r>
            <a:r>
              <a:rPr kumimoji="0" lang="zh-CN" altLang="en-US" sz="2000" b="0"/>
              <a:t>、讨论：</a:t>
            </a:r>
          </a:p>
        </p:txBody>
      </p:sp>
      <p:grpSp>
        <p:nvGrpSpPr>
          <p:cNvPr id="53293" name="Group 45"/>
          <p:cNvGrpSpPr>
            <a:grpSpLocks/>
          </p:cNvGrpSpPr>
          <p:nvPr/>
        </p:nvGrpSpPr>
        <p:grpSpPr bwMode="auto">
          <a:xfrm>
            <a:off x="514350" y="3386138"/>
            <a:ext cx="8274050" cy="755650"/>
            <a:chOff x="324" y="2133"/>
            <a:chExt cx="5212" cy="476"/>
          </a:xfrm>
        </p:grpSpPr>
        <p:sp>
          <p:nvSpPr>
            <p:cNvPr id="53284" name="Text Box 36"/>
            <p:cNvSpPr txBox="1">
              <a:spLocks noChangeArrowheads="1"/>
            </p:cNvSpPr>
            <p:nvPr/>
          </p:nvSpPr>
          <p:spPr bwMode="auto">
            <a:xfrm>
              <a:off x="324" y="2133"/>
              <a:ext cx="3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b="0"/>
                <a:t>①</a:t>
              </a:r>
            </a:p>
          </p:txBody>
        </p:sp>
        <p:graphicFrame>
          <p:nvGraphicFramePr>
            <p:cNvPr id="53287" name="Object 39"/>
            <p:cNvGraphicFramePr>
              <a:graphicFrameLocks noChangeAspect="1"/>
            </p:cNvGraphicFramePr>
            <p:nvPr/>
          </p:nvGraphicFramePr>
          <p:xfrm>
            <a:off x="683" y="2142"/>
            <a:ext cx="4853" cy="467"/>
          </p:xfrm>
          <a:graphic>
            <a:graphicData uri="http://schemas.openxmlformats.org/presentationml/2006/ole">
              <mc:AlternateContent xmlns:mc="http://schemas.openxmlformats.org/markup-compatibility/2006">
                <mc:Choice xmlns:v="urn:schemas-microsoft-com:vml" Requires="v">
                  <p:oleObj spid="_x0000_s53298" name="公式" r:id="rId5" imgW="4572000" imgH="457200" progId="Equation.3">
                    <p:embed/>
                  </p:oleObj>
                </mc:Choice>
                <mc:Fallback>
                  <p:oleObj name="公式" r:id="rId5" imgW="4572000" imgH="457200" progId="Equation.3">
                    <p:embed/>
                    <p:pic>
                      <p:nvPicPr>
                        <p:cNvPr id="0" name="Object 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3" y="2142"/>
                          <a:ext cx="4853" cy="4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3291" name="Group 43"/>
          <p:cNvGrpSpPr>
            <a:grpSpLocks/>
          </p:cNvGrpSpPr>
          <p:nvPr/>
        </p:nvGrpSpPr>
        <p:grpSpPr bwMode="auto">
          <a:xfrm>
            <a:off x="506413" y="4191000"/>
            <a:ext cx="7450137" cy="1152525"/>
            <a:chOff x="319" y="2640"/>
            <a:chExt cx="4693" cy="726"/>
          </a:xfrm>
        </p:grpSpPr>
        <p:sp>
          <p:nvSpPr>
            <p:cNvPr id="53285" name="Text Box 37"/>
            <p:cNvSpPr txBox="1">
              <a:spLocks noChangeArrowheads="1"/>
            </p:cNvSpPr>
            <p:nvPr/>
          </p:nvSpPr>
          <p:spPr bwMode="auto">
            <a:xfrm>
              <a:off x="319" y="2886"/>
              <a:ext cx="45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b="0"/>
                <a:t>②</a:t>
              </a:r>
            </a:p>
          </p:txBody>
        </p:sp>
        <p:graphicFrame>
          <p:nvGraphicFramePr>
            <p:cNvPr id="53289" name="Object 41"/>
            <p:cNvGraphicFramePr>
              <a:graphicFrameLocks noChangeAspect="1"/>
            </p:cNvGraphicFramePr>
            <p:nvPr/>
          </p:nvGraphicFramePr>
          <p:xfrm>
            <a:off x="607" y="2640"/>
            <a:ext cx="816" cy="726"/>
          </p:xfrm>
          <a:graphic>
            <a:graphicData uri="http://schemas.openxmlformats.org/presentationml/2006/ole">
              <mc:AlternateContent xmlns:mc="http://schemas.openxmlformats.org/markup-compatibility/2006">
                <mc:Choice xmlns:v="urn:schemas-microsoft-com:vml" Requires="v">
                  <p:oleObj spid="_x0000_s53299" name="公式" r:id="rId7" imgW="799920" imgH="838080" progId="Equation.3">
                    <p:embed/>
                  </p:oleObj>
                </mc:Choice>
                <mc:Fallback>
                  <p:oleObj name="公式" r:id="rId7" imgW="799920" imgH="838080" progId="Equation.3">
                    <p:embed/>
                    <p:pic>
                      <p:nvPicPr>
                        <p:cNvPr id="0" name="Object 4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7" y="2640"/>
                          <a:ext cx="816" cy="7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90" name="Text Box 42"/>
            <p:cNvSpPr txBox="1">
              <a:spLocks noChangeArrowheads="1"/>
            </p:cNvSpPr>
            <p:nvPr/>
          </p:nvSpPr>
          <p:spPr bwMode="auto">
            <a:xfrm>
              <a:off x="1474" y="2750"/>
              <a:ext cx="3538"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zh-CN" altLang="en-US" sz="2000" b="0"/>
                <a:t>为多缝干涉光强分布函数，来源于多缝隙干涉，决定各个主最大的位置。称为缝间干涉因子。</a:t>
              </a:r>
            </a:p>
          </p:txBody>
        </p:sp>
      </p:grpSp>
      <p:grpSp>
        <p:nvGrpSpPr>
          <p:cNvPr id="53295" name="Group 47"/>
          <p:cNvGrpSpPr>
            <a:grpSpLocks/>
          </p:cNvGrpSpPr>
          <p:nvPr/>
        </p:nvGrpSpPr>
        <p:grpSpPr bwMode="auto">
          <a:xfrm>
            <a:off x="471488" y="5383213"/>
            <a:ext cx="7786687" cy="404812"/>
            <a:chOff x="297" y="3391"/>
            <a:chExt cx="4905" cy="255"/>
          </a:xfrm>
        </p:grpSpPr>
        <p:sp>
          <p:nvSpPr>
            <p:cNvPr id="53286" name="Text Box 38"/>
            <p:cNvSpPr txBox="1">
              <a:spLocks noChangeArrowheads="1"/>
            </p:cNvSpPr>
            <p:nvPr/>
          </p:nvSpPr>
          <p:spPr bwMode="auto">
            <a:xfrm>
              <a:off x="297" y="3415"/>
              <a:ext cx="3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en-US" altLang="zh-CN" b="0"/>
                <a:t>③</a:t>
              </a:r>
            </a:p>
          </p:txBody>
        </p:sp>
        <p:sp>
          <p:nvSpPr>
            <p:cNvPr id="53294" name="Text Box 46"/>
            <p:cNvSpPr txBox="1">
              <a:spLocks noChangeArrowheads="1"/>
            </p:cNvSpPr>
            <p:nvPr/>
          </p:nvSpPr>
          <p:spPr bwMode="auto">
            <a:xfrm>
              <a:off x="576" y="3391"/>
              <a:ext cx="462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zh-CN" altLang="en-US" sz="2000" b="0"/>
                <a:t>光栅衍射的光强是单缝衍射因子和缝间干涉因子的乘积。</a:t>
              </a:r>
            </a:p>
          </p:txBody>
        </p:sp>
      </p:grpSp>
      <p:sp>
        <p:nvSpPr>
          <p:cNvPr id="53296" name="Text Box 48"/>
          <p:cNvSpPr txBox="1">
            <a:spLocks noChangeArrowheads="1"/>
          </p:cNvSpPr>
          <p:nvPr/>
        </p:nvSpPr>
        <p:spPr bwMode="auto">
          <a:xfrm>
            <a:off x="1485900" y="5876925"/>
            <a:ext cx="6757988"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zh-CN" altLang="en-US" sz="2000" b="0"/>
              <a:t>光栅衍射过程是由单缝衍射过程和多缝干涉过程组成的。</a:t>
            </a:r>
          </a:p>
          <a:p>
            <a:pPr eaLnBrk="1" hangingPunct="1">
              <a:spcBef>
                <a:spcPct val="50000"/>
              </a:spcBef>
            </a:pPr>
            <a:r>
              <a:rPr kumimoji="0" lang="zh-CN" altLang="en-US" sz="2000" b="0"/>
              <a:t>故也称为单缝衍射和多缝干涉的合效应。</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CCECFF"/>
        </a:solidFill>
        <a:effectLst/>
      </p:bgPr>
    </p:bg>
    <p:spTree>
      <p:nvGrpSpPr>
        <p:cNvPr id="1" name=""/>
        <p:cNvGrpSpPr/>
        <p:nvPr/>
      </p:nvGrpSpPr>
      <p:grpSpPr>
        <a:xfrm>
          <a:off x="0" y="0"/>
          <a:ext cx="0" cy="0"/>
          <a:chOff x="0" y="0"/>
          <a:chExt cx="0" cy="0"/>
        </a:xfrm>
      </p:grpSpPr>
      <p:grpSp>
        <p:nvGrpSpPr>
          <p:cNvPr id="54477" name="Group 205"/>
          <p:cNvGrpSpPr>
            <a:grpSpLocks/>
          </p:cNvGrpSpPr>
          <p:nvPr/>
        </p:nvGrpSpPr>
        <p:grpSpPr bwMode="auto">
          <a:xfrm>
            <a:off x="531813" y="136525"/>
            <a:ext cx="8707437" cy="5459413"/>
            <a:chOff x="335" y="24"/>
            <a:chExt cx="5485" cy="4082"/>
          </a:xfrm>
        </p:grpSpPr>
        <p:sp>
          <p:nvSpPr>
            <p:cNvPr id="54278" name="Line 6"/>
            <p:cNvSpPr>
              <a:spLocks noChangeShapeType="1"/>
            </p:cNvSpPr>
            <p:nvPr/>
          </p:nvSpPr>
          <p:spPr bwMode="auto">
            <a:xfrm flipV="1">
              <a:off x="2699" y="24"/>
              <a:ext cx="0" cy="381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4296" name="Group 24"/>
            <p:cNvGrpSpPr>
              <a:grpSpLocks/>
            </p:cNvGrpSpPr>
            <p:nvPr/>
          </p:nvGrpSpPr>
          <p:grpSpPr bwMode="auto">
            <a:xfrm>
              <a:off x="345" y="470"/>
              <a:ext cx="4763" cy="2"/>
              <a:chOff x="345" y="470"/>
              <a:chExt cx="4763" cy="2"/>
            </a:xfrm>
          </p:grpSpPr>
          <p:sp>
            <p:nvSpPr>
              <p:cNvPr id="54279" name="Line 7"/>
              <p:cNvSpPr>
                <a:spLocks noChangeShapeType="1"/>
              </p:cNvSpPr>
              <p:nvPr/>
            </p:nvSpPr>
            <p:spPr bwMode="auto">
              <a:xfrm>
                <a:off x="2699" y="470"/>
                <a:ext cx="409" cy="0"/>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80" name="Line 8"/>
              <p:cNvSpPr>
                <a:spLocks noChangeShapeType="1"/>
              </p:cNvSpPr>
              <p:nvPr/>
            </p:nvSpPr>
            <p:spPr bwMode="auto">
              <a:xfrm>
                <a:off x="3116" y="470"/>
                <a:ext cx="409" cy="0"/>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81" name="Line 9"/>
              <p:cNvSpPr>
                <a:spLocks noChangeShapeType="1"/>
              </p:cNvSpPr>
              <p:nvPr/>
            </p:nvSpPr>
            <p:spPr bwMode="auto">
              <a:xfrm>
                <a:off x="3515" y="470"/>
                <a:ext cx="409" cy="0"/>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82" name="Line 10"/>
              <p:cNvSpPr>
                <a:spLocks noChangeShapeType="1"/>
              </p:cNvSpPr>
              <p:nvPr/>
            </p:nvSpPr>
            <p:spPr bwMode="auto">
              <a:xfrm>
                <a:off x="3923" y="470"/>
                <a:ext cx="409" cy="0"/>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83" name="Line 11"/>
              <p:cNvSpPr>
                <a:spLocks noChangeShapeType="1"/>
              </p:cNvSpPr>
              <p:nvPr/>
            </p:nvSpPr>
            <p:spPr bwMode="auto">
              <a:xfrm>
                <a:off x="4341" y="472"/>
                <a:ext cx="409" cy="0"/>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84" name="Line 12"/>
              <p:cNvSpPr>
                <a:spLocks noChangeShapeType="1"/>
              </p:cNvSpPr>
              <p:nvPr/>
            </p:nvSpPr>
            <p:spPr bwMode="auto">
              <a:xfrm flipH="1">
                <a:off x="2281" y="470"/>
                <a:ext cx="409" cy="0"/>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88" name="Line 16"/>
              <p:cNvSpPr>
                <a:spLocks noChangeShapeType="1"/>
              </p:cNvSpPr>
              <p:nvPr/>
            </p:nvSpPr>
            <p:spPr bwMode="auto">
              <a:xfrm>
                <a:off x="345" y="472"/>
                <a:ext cx="47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89" name="Line 17"/>
              <p:cNvSpPr>
                <a:spLocks noChangeShapeType="1"/>
              </p:cNvSpPr>
              <p:nvPr/>
            </p:nvSpPr>
            <p:spPr bwMode="auto">
              <a:xfrm flipH="1">
                <a:off x="1861" y="470"/>
                <a:ext cx="409" cy="0"/>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90" name="Line 18"/>
              <p:cNvSpPr>
                <a:spLocks noChangeShapeType="1"/>
              </p:cNvSpPr>
              <p:nvPr/>
            </p:nvSpPr>
            <p:spPr bwMode="auto">
              <a:xfrm flipH="1">
                <a:off x="1443" y="470"/>
                <a:ext cx="409" cy="0"/>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91" name="Line 19"/>
              <p:cNvSpPr>
                <a:spLocks noChangeShapeType="1"/>
              </p:cNvSpPr>
              <p:nvPr/>
            </p:nvSpPr>
            <p:spPr bwMode="auto">
              <a:xfrm flipH="1">
                <a:off x="1020" y="470"/>
                <a:ext cx="409" cy="0"/>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92" name="Line 20"/>
              <p:cNvSpPr>
                <a:spLocks noChangeShapeType="1"/>
              </p:cNvSpPr>
              <p:nvPr/>
            </p:nvSpPr>
            <p:spPr bwMode="auto">
              <a:xfrm flipH="1">
                <a:off x="612" y="470"/>
                <a:ext cx="409" cy="0"/>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4297" name="Group 25"/>
            <p:cNvGrpSpPr>
              <a:grpSpLocks/>
            </p:cNvGrpSpPr>
            <p:nvPr/>
          </p:nvGrpSpPr>
          <p:grpSpPr bwMode="auto">
            <a:xfrm>
              <a:off x="344" y="1542"/>
              <a:ext cx="4763" cy="2"/>
              <a:chOff x="345" y="470"/>
              <a:chExt cx="4763" cy="2"/>
            </a:xfrm>
          </p:grpSpPr>
          <p:sp>
            <p:nvSpPr>
              <p:cNvPr id="54298" name="Line 26"/>
              <p:cNvSpPr>
                <a:spLocks noChangeShapeType="1"/>
              </p:cNvSpPr>
              <p:nvPr/>
            </p:nvSpPr>
            <p:spPr bwMode="auto">
              <a:xfrm>
                <a:off x="2699" y="470"/>
                <a:ext cx="409" cy="0"/>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99" name="Line 27"/>
              <p:cNvSpPr>
                <a:spLocks noChangeShapeType="1"/>
              </p:cNvSpPr>
              <p:nvPr/>
            </p:nvSpPr>
            <p:spPr bwMode="auto">
              <a:xfrm>
                <a:off x="3116" y="470"/>
                <a:ext cx="409" cy="0"/>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00" name="Line 28"/>
              <p:cNvSpPr>
                <a:spLocks noChangeShapeType="1"/>
              </p:cNvSpPr>
              <p:nvPr/>
            </p:nvSpPr>
            <p:spPr bwMode="auto">
              <a:xfrm>
                <a:off x="3515" y="470"/>
                <a:ext cx="409" cy="0"/>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01" name="Line 29"/>
              <p:cNvSpPr>
                <a:spLocks noChangeShapeType="1"/>
              </p:cNvSpPr>
              <p:nvPr/>
            </p:nvSpPr>
            <p:spPr bwMode="auto">
              <a:xfrm>
                <a:off x="3923" y="470"/>
                <a:ext cx="409" cy="0"/>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02" name="Line 30"/>
              <p:cNvSpPr>
                <a:spLocks noChangeShapeType="1"/>
              </p:cNvSpPr>
              <p:nvPr/>
            </p:nvSpPr>
            <p:spPr bwMode="auto">
              <a:xfrm>
                <a:off x="4341" y="472"/>
                <a:ext cx="409" cy="0"/>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03" name="Line 31"/>
              <p:cNvSpPr>
                <a:spLocks noChangeShapeType="1"/>
              </p:cNvSpPr>
              <p:nvPr/>
            </p:nvSpPr>
            <p:spPr bwMode="auto">
              <a:xfrm flipH="1">
                <a:off x="2281" y="470"/>
                <a:ext cx="409" cy="0"/>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04" name="Line 32"/>
              <p:cNvSpPr>
                <a:spLocks noChangeShapeType="1"/>
              </p:cNvSpPr>
              <p:nvPr/>
            </p:nvSpPr>
            <p:spPr bwMode="auto">
              <a:xfrm>
                <a:off x="345" y="472"/>
                <a:ext cx="47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05" name="Line 33"/>
              <p:cNvSpPr>
                <a:spLocks noChangeShapeType="1"/>
              </p:cNvSpPr>
              <p:nvPr/>
            </p:nvSpPr>
            <p:spPr bwMode="auto">
              <a:xfrm flipH="1">
                <a:off x="1861" y="470"/>
                <a:ext cx="409" cy="0"/>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06" name="Line 34"/>
              <p:cNvSpPr>
                <a:spLocks noChangeShapeType="1"/>
              </p:cNvSpPr>
              <p:nvPr/>
            </p:nvSpPr>
            <p:spPr bwMode="auto">
              <a:xfrm flipH="1">
                <a:off x="1443" y="470"/>
                <a:ext cx="409" cy="0"/>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07" name="Line 35"/>
              <p:cNvSpPr>
                <a:spLocks noChangeShapeType="1"/>
              </p:cNvSpPr>
              <p:nvPr/>
            </p:nvSpPr>
            <p:spPr bwMode="auto">
              <a:xfrm flipH="1">
                <a:off x="1020" y="470"/>
                <a:ext cx="409" cy="0"/>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08" name="Line 36"/>
              <p:cNvSpPr>
                <a:spLocks noChangeShapeType="1"/>
              </p:cNvSpPr>
              <p:nvPr/>
            </p:nvSpPr>
            <p:spPr bwMode="auto">
              <a:xfrm flipH="1">
                <a:off x="612" y="470"/>
                <a:ext cx="409" cy="0"/>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4321" name="Group 49"/>
            <p:cNvGrpSpPr>
              <a:grpSpLocks/>
            </p:cNvGrpSpPr>
            <p:nvPr/>
          </p:nvGrpSpPr>
          <p:grpSpPr bwMode="auto">
            <a:xfrm>
              <a:off x="336" y="2570"/>
              <a:ext cx="4763" cy="2"/>
              <a:chOff x="345" y="470"/>
              <a:chExt cx="4763" cy="2"/>
            </a:xfrm>
          </p:grpSpPr>
          <p:sp>
            <p:nvSpPr>
              <p:cNvPr id="54322" name="Line 50"/>
              <p:cNvSpPr>
                <a:spLocks noChangeShapeType="1"/>
              </p:cNvSpPr>
              <p:nvPr/>
            </p:nvSpPr>
            <p:spPr bwMode="auto">
              <a:xfrm>
                <a:off x="2699" y="470"/>
                <a:ext cx="409" cy="0"/>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23" name="Line 51"/>
              <p:cNvSpPr>
                <a:spLocks noChangeShapeType="1"/>
              </p:cNvSpPr>
              <p:nvPr/>
            </p:nvSpPr>
            <p:spPr bwMode="auto">
              <a:xfrm>
                <a:off x="3116" y="470"/>
                <a:ext cx="409" cy="0"/>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24" name="Line 52"/>
              <p:cNvSpPr>
                <a:spLocks noChangeShapeType="1"/>
              </p:cNvSpPr>
              <p:nvPr/>
            </p:nvSpPr>
            <p:spPr bwMode="auto">
              <a:xfrm>
                <a:off x="3515" y="470"/>
                <a:ext cx="409" cy="0"/>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25" name="Line 53"/>
              <p:cNvSpPr>
                <a:spLocks noChangeShapeType="1"/>
              </p:cNvSpPr>
              <p:nvPr/>
            </p:nvSpPr>
            <p:spPr bwMode="auto">
              <a:xfrm>
                <a:off x="3923" y="470"/>
                <a:ext cx="409" cy="0"/>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26" name="Line 54"/>
              <p:cNvSpPr>
                <a:spLocks noChangeShapeType="1"/>
              </p:cNvSpPr>
              <p:nvPr/>
            </p:nvSpPr>
            <p:spPr bwMode="auto">
              <a:xfrm>
                <a:off x="4341" y="472"/>
                <a:ext cx="409" cy="0"/>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27" name="Line 55"/>
              <p:cNvSpPr>
                <a:spLocks noChangeShapeType="1"/>
              </p:cNvSpPr>
              <p:nvPr/>
            </p:nvSpPr>
            <p:spPr bwMode="auto">
              <a:xfrm flipH="1">
                <a:off x="2281" y="470"/>
                <a:ext cx="409" cy="0"/>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28" name="Line 56"/>
              <p:cNvSpPr>
                <a:spLocks noChangeShapeType="1"/>
              </p:cNvSpPr>
              <p:nvPr/>
            </p:nvSpPr>
            <p:spPr bwMode="auto">
              <a:xfrm>
                <a:off x="345" y="472"/>
                <a:ext cx="47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29" name="Line 57"/>
              <p:cNvSpPr>
                <a:spLocks noChangeShapeType="1"/>
              </p:cNvSpPr>
              <p:nvPr/>
            </p:nvSpPr>
            <p:spPr bwMode="auto">
              <a:xfrm flipH="1">
                <a:off x="1861" y="470"/>
                <a:ext cx="409" cy="0"/>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30" name="Line 58"/>
              <p:cNvSpPr>
                <a:spLocks noChangeShapeType="1"/>
              </p:cNvSpPr>
              <p:nvPr/>
            </p:nvSpPr>
            <p:spPr bwMode="auto">
              <a:xfrm flipH="1">
                <a:off x="1443" y="470"/>
                <a:ext cx="409" cy="0"/>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31" name="Line 59"/>
              <p:cNvSpPr>
                <a:spLocks noChangeShapeType="1"/>
              </p:cNvSpPr>
              <p:nvPr/>
            </p:nvSpPr>
            <p:spPr bwMode="auto">
              <a:xfrm flipH="1">
                <a:off x="1020" y="470"/>
                <a:ext cx="409" cy="0"/>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32" name="Line 60"/>
              <p:cNvSpPr>
                <a:spLocks noChangeShapeType="1"/>
              </p:cNvSpPr>
              <p:nvPr/>
            </p:nvSpPr>
            <p:spPr bwMode="auto">
              <a:xfrm flipH="1">
                <a:off x="612" y="470"/>
                <a:ext cx="409" cy="0"/>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4333" name="Group 61"/>
            <p:cNvGrpSpPr>
              <a:grpSpLocks/>
            </p:cNvGrpSpPr>
            <p:nvPr/>
          </p:nvGrpSpPr>
          <p:grpSpPr bwMode="auto">
            <a:xfrm>
              <a:off x="341" y="3836"/>
              <a:ext cx="4763" cy="2"/>
              <a:chOff x="345" y="470"/>
              <a:chExt cx="4763" cy="2"/>
            </a:xfrm>
          </p:grpSpPr>
          <p:sp>
            <p:nvSpPr>
              <p:cNvPr id="54334" name="Line 62"/>
              <p:cNvSpPr>
                <a:spLocks noChangeShapeType="1"/>
              </p:cNvSpPr>
              <p:nvPr/>
            </p:nvSpPr>
            <p:spPr bwMode="auto">
              <a:xfrm>
                <a:off x="2699" y="470"/>
                <a:ext cx="409" cy="0"/>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35" name="Line 63"/>
              <p:cNvSpPr>
                <a:spLocks noChangeShapeType="1"/>
              </p:cNvSpPr>
              <p:nvPr/>
            </p:nvSpPr>
            <p:spPr bwMode="auto">
              <a:xfrm>
                <a:off x="3116" y="470"/>
                <a:ext cx="409" cy="0"/>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36" name="Line 64"/>
              <p:cNvSpPr>
                <a:spLocks noChangeShapeType="1"/>
              </p:cNvSpPr>
              <p:nvPr/>
            </p:nvSpPr>
            <p:spPr bwMode="auto">
              <a:xfrm>
                <a:off x="3515" y="470"/>
                <a:ext cx="409" cy="0"/>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37" name="Line 65"/>
              <p:cNvSpPr>
                <a:spLocks noChangeShapeType="1"/>
              </p:cNvSpPr>
              <p:nvPr/>
            </p:nvSpPr>
            <p:spPr bwMode="auto">
              <a:xfrm>
                <a:off x="3923" y="470"/>
                <a:ext cx="409" cy="0"/>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38" name="Line 66"/>
              <p:cNvSpPr>
                <a:spLocks noChangeShapeType="1"/>
              </p:cNvSpPr>
              <p:nvPr/>
            </p:nvSpPr>
            <p:spPr bwMode="auto">
              <a:xfrm>
                <a:off x="4341" y="472"/>
                <a:ext cx="409" cy="0"/>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39" name="Line 67"/>
              <p:cNvSpPr>
                <a:spLocks noChangeShapeType="1"/>
              </p:cNvSpPr>
              <p:nvPr/>
            </p:nvSpPr>
            <p:spPr bwMode="auto">
              <a:xfrm flipH="1">
                <a:off x="2281" y="470"/>
                <a:ext cx="409" cy="0"/>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40" name="Line 68"/>
              <p:cNvSpPr>
                <a:spLocks noChangeShapeType="1"/>
              </p:cNvSpPr>
              <p:nvPr/>
            </p:nvSpPr>
            <p:spPr bwMode="auto">
              <a:xfrm>
                <a:off x="345" y="472"/>
                <a:ext cx="47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41" name="Line 69"/>
              <p:cNvSpPr>
                <a:spLocks noChangeShapeType="1"/>
              </p:cNvSpPr>
              <p:nvPr/>
            </p:nvSpPr>
            <p:spPr bwMode="auto">
              <a:xfrm flipH="1">
                <a:off x="1861" y="470"/>
                <a:ext cx="409" cy="0"/>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42" name="Line 70"/>
              <p:cNvSpPr>
                <a:spLocks noChangeShapeType="1"/>
              </p:cNvSpPr>
              <p:nvPr/>
            </p:nvSpPr>
            <p:spPr bwMode="auto">
              <a:xfrm flipH="1">
                <a:off x="1443" y="470"/>
                <a:ext cx="409" cy="0"/>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43" name="Line 71"/>
              <p:cNvSpPr>
                <a:spLocks noChangeShapeType="1"/>
              </p:cNvSpPr>
              <p:nvPr/>
            </p:nvSpPr>
            <p:spPr bwMode="auto">
              <a:xfrm flipH="1">
                <a:off x="1020" y="470"/>
                <a:ext cx="409" cy="0"/>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44" name="Line 72"/>
              <p:cNvSpPr>
                <a:spLocks noChangeShapeType="1"/>
              </p:cNvSpPr>
              <p:nvPr/>
            </p:nvSpPr>
            <p:spPr bwMode="auto">
              <a:xfrm flipH="1">
                <a:off x="612" y="470"/>
                <a:ext cx="409" cy="0"/>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54345" name="Object 73"/>
            <p:cNvGraphicFramePr>
              <a:graphicFrameLocks noChangeAspect="1"/>
            </p:cNvGraphicFramePr>
            <p:nvPr/>
          </p:nvGraphicFramePr>
          <p:xfrm>
            <a:off x="5148" y="355"/>
            <a:ext cx="197" cy="233"/>
          </p:xfrm>
          <a:graphic>
            <a:graphicData uri="http://schemas.openxmlformats.org/presentationml/2006/ole">
              <mc:AlternateContent xmlns:mc="http://schemas.openxmlformats.org/markup-compatibility/2006">
                <mc:Choice xmlns:v="urn:schemas-microsoft-com:vml" Requires="v">
                  <p:oleObj spid="_x0000_s54604" name="公式" r:id="rId3" imgW="139680" imgH="164880" progId="Equation.3">
                    <p:embed/>
                  </p:oleObj>
                </mc:Choice>
                <mc:Fallback>
                  <p:oleObj name="公式" r:id="rId3" imgW="139680" imgH="164880" progId="Equation.3">
                    <p:embed/>
                    <p:pic>
                      <p:nvPicPr>
                        <p:cNvPr id="0" name="Object 7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 y="355"/>
                          <a:ext cx="197"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346" name="Object 74"/>
            <p:cNvGraphicFramePr>
              <a:graphicFrameLocks noChangeAspect="1"/>
            </p:cNvGraphicFramePr>
            <p:nvPr/>
          </p:nvGraphicFramePr>
          <p:xfrm>
            <a:off x="5084" y="1329"/>
            <a:ext cx="736" cy="454"/>
          </p:xfrm>
          <a:graphic>
            <a:graphicData uri="http://schemas.openxmlformats.org/presentationml/2006/ole">
              <mc:AlternateContent xmlns:mc="http://schemas.openxmlformats.org/markup-compatibility/2006">
                <mc:Choice xmlns:v="urn:schemas-microsoft-com:vml" Requires="v">
                  <p:oleObj spid="_x0000_s54605" name="公式" r:id="rId5" imgW="609480" imgH="431640" progId="Equation.3">
                    <p:embed/>
                  </p:oleObj>
                </mc:Choice>
                <mc:Fallback>
                  <p:oleObj name="公式" r:id="rId5" imgW="609480" imgH="431640" progId="Equation.3">
                    <p:embed/>
                    <p:pic>
                      <p:nvPicPr>
                        <p:cNvPr id="0" name="Object 7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84" y="1329"/>
                          <a:ext cx="736" cy="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347" name="Object 75"/>
            <p:cNvGraphicFramePr>
              <a:graphicFrameLocks noChangeAspect="1"/>
            </p:cNvGraphicFramePr>
            <p:nvPr/>
          </p:nvGraphicFramePr>
          <p:xfrm>
            <a:off x="5140" y="2329"/>
            <a:ext cx="596" cy="454"/>
          </p:xfrm>
          <a:graphic>
            <a:graphicData uri="http://schemas.openxmlformats.org/presentationml/2006/ole">
              <mc:AlternateContent xmlns:mc="http://schemas.openxmlformats.org/markup-compatibility/2006">
                <mc:Choice xmlns:v="urn:schemas-microsoft-com:vml" Requires="v">
                  <p:oleObj spid="_x0000_s54606" name="公式" r:id="rId7" imgW="596880" imgH="431640" progId="Equation.3">
                    <p:embed/>
                  </p:oleObj>
                </mc:Choice>
                <mc:Fallback>
                  <p:oleObj name="公式" r:id="rId7" imgW="596880" imgH="431640" progId="Equation.3">
                    <p:embed/>
                    <p:pic>
                      <p:nvPicPr>
                        <p:cNvPr id="0" name="Object 7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40" y="2329"/>
                          <a:ext cx="596" cy="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348" name="Object 76"/>
            <p:cNvGraphicFramePr>
              <a:graphicFrameLocks noChangeAspect="1"/>
            </p:cNvGraphicFramePr>
            <p:nvPr/>
          </p:nvGraphicFramePr>
          <p:xfrm>
            <a:off x="5157" y="3724"/>
            <a:ext cx="197" cy="233"/>
          </p:xfrm>
          <a:graphic>
            <a:graphicData uri="http://schemas.openxmlformats.org/presentationml/2006/ole">
              <mc:AlternateContent xmlns:mc="http://schemas.openxmlformats.org/markup-compatibility/2006">
                <mc:Choice xmlns:v="urn:schemas-microsoft-com:vml" Requires="v">
                  <p:oleObj spid="_x0000_s54607" name="公式" r:id="rId9" imgW="139680" imgH="164880" progId="Equation.3">
                    <p:embed/>
                  </p:oleObj>
                </mc:Choice>
                <mc:Fallback>
                  <p:oleObj name="公式" r:id="rId9" imgW="139680" imgH="164880" progId="Equation.3">
                    <p:embed/>
                    <p:pic>
                      <p:nvPicPr>
                        <p:cNvPr id="0" name="Object 7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7" y="3724"/>
                          <a:ext cx="197"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352" name="Text Box 80"/>
            <p:cNvSpPr txBox="1">
              <a:spLocks noChangeArrowheads="1"/>
            </p:cNvSpPr>
            <p:nvPr/>
          </p:nvSpPr>
          <p:spPr bwMode="auto">
            <a:xfrm>
              <a:off x="870" y="2542"/>
              <a:ext cx="317"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en-US" altLang="zh-CN" b="0"/>
                <a:t>-π</a:t>
              </a:r>
            </a:p>
          </p:txBody>
        </p:sp>
        <p:sp>
          <p:nvSpPr>
            <p:cNvPr id="54354" name="Text Box 82"/>
            <p:cNvSpPr txBox="1">
              <a:spLocks noChangeArrowheads="1"/>
            </p:cNvSpPr>
            <p:nvPr/>
          </p:nvSpPr>
          <p:spPr bwMode="auto">
            <a:xfrm>
              <a:off x="4193" y="2542"/>
              <a:ext cx="317"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en-US" altLang="zh-CN" b="0"/>
                <a:t>π</a:t>
              </a:r>
            </a:p>
          </p:txBody>
        </p:sp>
        <p:grpSp>
          <p:nvGrpSpPr>
            <p:cNvPr id="54376" name="Group 104"/>
            <p:cNvGrpSpPr>
              <a:grpSpLocks/>
            </p:cNvGrpSpPr>
            <p:nvPr/>
          </p:nvGrpSpPr>
          <p:grpSpPr bwMode="auto">
            <a:xfrm>
              <a:off x="337" y="251"/>
              <a:ext cx="4684" cy="290"/>
              <a:chOff x="337" y="443"/>
              <a:chExt cx="4684" cy="290"/>
            </a:xfrm>
          </p:grpSpPr>
          <p:sp>
            <p:nvSpPr>
              <p:cNvPr id="54349" name="Text Box 77"/>
              <p:cNvSpPr txBox="1">
                <a:spLocks noChangeArrowheads="1"/>
              </p:cNvSpPr>
              <p:nvPr/>
            </p:nvSpPr>
            <p:spPr bwMode="auto">
              <a:xfrm>
                <a:off x="1662" y="448"/>
                <a:ext cx="454"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en-US" altLang="zh-CN" b="0"/>
                  <a:t>-4π</a:t>
                </a:r>
              </a:p>
            </p:txBody>
          </p:sp>
          <p:sp>
            <p:nvSpPr>
              <p:cNvPr id="54350" name="Text Box 78"/>
              <p:cNvSpPr txBox="1">
                <a:spLocks noChangeArrowheads="1"/>
              </p:cNvSpPr>
              <p:nvPr/>
            </p:nvSpPr>
            <p:spPr bwMode="auto">
              <a:xfrm>
                <a:off x="2140" y="458"/>
                <a:ext cx="398"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en-US" altLang="zh-CN" b="0"/>
                  <a:t>-2π</a:t>
                </a:r>
              </a:p>
            </p:txBody>
          </p:sp>
          <p:sp>
            <p:nvSpPr>
              <p:cNvPr id="54353" name="Text Box 81"/>
              <p:cNvSpPr txBox="1">
                <a:spLocks noChangeArrowheads="1"/>
              </p:cNvSpPr>
              <p:nvPr/>
            </p:nvSpPr>
            <p:spPr bwMode="auto">
              <a:xfrm>
                <a:off x="2598" y="447"/>
                <a:ext cx="317"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en-US" altLang="zh-CN" b="0"/>
                  <a:t>0</a:t>
                </a:r>
              </a:p>
            </p:txBody>
          </p:sp>
          <p:sp>
            <p:nvSpPr>
              <p:cNvPr id="54355" name="Text Box 83"/>
              <p:cNvSpPr txBox="1">
                <a:spLocks noChangeArrowheads="1"/>
              </p:cNvSpPr>
              <p:nvPr/>
            </p:nvSpPr>
            <p:spPr bwMode="auto">
              <a:xfrm>
                <a:off x="3340" y="458"/>
                <a:ext cx="40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en-US" altLang="zh-CN" b="0"/>
                  <a:t>4π</a:t>
                </a:r>
              </a:p>
            </p:txBody>
          </p:sp>
          <p:sp>
            <p:nvSpPr>
              <p:cNvPr id="54356" name="Text Box 84"/>
              <p:cNvSpPr txBox="1">
                <a:spLocks noChangeArrowheads="1"/>
              </p:cNvSpPr>
              <p:nvPr/>
            </p:nvSpPr>
            <p:spPr bwMode="auto">
              <a:xfrm>
                <a:off x="2935" y="458"/>
                <a:ext cx="408"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en-US" altLang="zh-CN" b="0"/>
                  <a:t>2π</a:t>
                </a:r>
              </a:p>
            </p:txBody>
          </p:sp>
          <p:sp>
            <p:nvSpPr>
              <p:cNvPr id="54357" name="Text Box 85"/>
              <p:cNvSpPr txBox="1">
                <a:spLocks noChangeArrowheads="1"/>
              </p:cNvSpPr>
              <p:nvPr/>
            </p:nvSpPr>
            <p:spPr bwMode="auto">
              <a:xfrm>
                <a:off x="3742" y="455"/>
                <a:ext cx="409"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en-US" altLang="zh-CN" b="0"/>
                  <a:t>6π</a:t>
                </a:r>
              </a:p>
            </p:txBody>
          </p:sp>
          <p:sp>
            <p:nvSpPr>
              <p:cNvPr id="54358" name="Text Box 86"/>
              <p:cNvSpPr txBox="1">
                <a:spLocks noChangeArrowheads="1"/>
              </p:cNvSpPr>
              <p:nvPr/>
            </p:nvSpPr>
            <p:spPr bwMode="auto">
              <a:xfrm>
                <a:off x="4153" y="458"/>
                <a:ext cx="40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en-US" altLang="zh-CN" b="0"/>
                  <a:t>8π</a:t>
                </a:r>
              </a:p>
            </p:txBody>
          </p:sp>
          <p:sp>
            <p:nvSpPr>
              <p:cNvPr id="54359" name="Text Box 87"/>
              <p:cNvSpPr txBox="1">
                <a:spLocks noChangeArrowheads="1"/>
              </p:cNvSpPr>
              <p:nvPr/>
            </p:nvSpPr>
            <p:spPr bwMode="auto">
              <a:xfrm>
                <a:off x="4534" y="458"/>
                <a:ext cx="487"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en-US" altLang="zh-CN" b="0"/>
                  <a:t>10π</a:t>
                </a:r>
              </a:p>
            </p:txBody>
          </p:sp>
          <p:sp>
            <p:nvSpPr>
              <p:cNvPr id="54360" name="Text Box 88"/>
              <p:cNvSpPr txBox="1">
                <a:spLocks noChangeArrowheads="1"/>
              </p:cNvSpPr>
              <p:nvPr/>
            </p:nvSpPr>
            <p:spPr bwMode="auto">
              <a:xfrm>
                <a:off x="1226" y="447"/>
                <a:ext cx="454"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en-US" altLang="zh-CN" b="0"/>
                  <a:t>-6π</a:t>
                </a:r>
              </a:p>
            </p:txBody>
          </p:sp>
          <p:sp>
            <p:nvSpPr>
              <p:cNvPr id="54361" name="Text Box 89"/>
              <p:cNvSpPr txBox="1">
                <a:spLocks noChangeArrowheads="1"/>
              </p:cNvSpPr>
              <p:nvPr/>
            </p:nvSpPr>
            <p:spPr bwMode="auto">
              <a:xfrm>
                <a:off x="805" y="443"/>
                <a:ext cx="454"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en-US" altLang="zh-CN" b="0"/>
                  <a:t>-8π</a:t>
                </a:r>
              </a:p>
            </p:txBody>
          </p:sp>
          <p:sp>
            <p:nvSpPr>
              <p:cNvPr id="54362" name="Text Box 90"/>
              <p:cNvSpPr txBox="1">
                <a:spLocks noChangeArrowheads="1"/>
              </p:cNvSpPr>
              <p:nvPr/>
            </p:nvSpPr>
            <p:spPr bwMode="auto">
              <a:xfrm>
                <a:off x="337" y="455"/>
                <a:ext cx="578"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en-US" altLang="zh-CN" b="0"/>
                  <a:t>-10π</a:t>
                </a:r>
              </a:p>
            </p:txBody>
          </p:sp>
        </p:grpSp>
        <p:grpSp>
          <p:nvGrpSpPr>
            <p:cNvPr id="54377" name="Group 105"/>
            <p:cNvGrpSpPr>
              <a:grpSpLocks/>
            </p:cNvGrpSpPr>
            <p:nvPr/>
          </p:nvGrpSpPr>
          <p:grpSpPr bwMode="auto">
            <a:xfrm>
              <a:off x="335" y="3816"/>
              <a:ext cx="4684" cy="290"/>
              <a:chOff x="337" y="443"/>
              <a:chExt cx="4684" cy="290"/>
            </a:xfrm>
          </p:grpSpPr>
          <p:sp>
            <p:nvSpPr>
              <p:cNvPr id="54378" name="Text Box 106"/>
              <p:cNvSpPr txBox="1">
                <a:spLocks noChangeArrowheads="1"/>
              </p:cNvSpPr>
              <p:nvPr/>
            </p:nvSpPr>
            <p:spPr bwMode="auto">
              <a:xfrm>
                <a:off x="1662" y="448"/>
                <a:ext cx="454"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en-US" altLang="zh-CN" b="0"/>
                  <a:t>-4π</a:t>
                </a:r>
              </a:p>
            </p:txBody>
          </p:sp>
          <p:sp>
            <p:nvSpPr>
              <p:cNvPr id="54379" name="Text Box 107"/>
              <p:cNvSpPr txBox="1">
                <a:spLocks noChangeArrowheads="1"/>
              </p:cNvSpPr>
              <p:nvPr/>
            </p:nvSpPr>
            <p:spPr bwMode="auto">
              <a:xfrm>
                <a:off x="2140" y="458"/>
                <a:ext cx="398"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en-US" altLang="zh-CN" b="0"/>
                  <a:t>-2π</a:t>
                </a:r>
              </a:p>
            </p:txBody>
          </p:sp>
          <p:sp>
            <p:nvSpPr>
              <p:cNvPr id="54380" name="Text Box 108"/>
              <p:cNvSpPr txBox="1">
                <a:spLocks noChangeArrowheads="1"/>
              </p:cNvSpPr>
              <p:nvPr/>
            </p:nvSpPr>
            <p:spPr bwMode="auto">
              <a:xfrm>
                <a:off x="2598" y="447"/>
                <a:ext cx="317"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en-US" altLang="zh-CN" b="0"/>
                  <a:t>0</a:t>
                </a:r>
              </a:p>
            </p:txBody>
          </p:sp>
          <p:sp>
            <p:nvSpPr>
              <p:cNvPr id="54381" name="Text Box 109"/>
              <p:cNvSpPr txBox="1">
                <a:spLocks noChangeArrowheads="1"/>
              </p:cNvSpPr>
              <p:nvPr/>
            </p:nvSpPr>
            <p:spPr bwMode="auto">
              <a:xfrm>
                <a:off x="3340" y="458"/>
                <a:ext cx="409"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en-US" altLang="zh-CN" b="0"/>
                  <a:t>4π</a:t>
                </a:r>
              </a:p>
            </p:txBody>
          </p:sp>
          <p:sp>
            <p:nvSpPr>
              <p:cNvPr id="54382" name="Text Box 110"/>
              <p:cNvSpPr txBox="1">
                <a:spLocks noChangeArrowheads="1"/>
              </p:cNvSpPr>
              <p:nvPr/>
            </p:nvSpPr>
            <p:spPr bwMode="auto">
              <a:xfrm>
                <a:off x="2935" y="458"/>
                <a:ext cx="408"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en-US" altLang="zh-CN" b="0"/>
                  <a:t>2π</a:t>
                </a:r>
              </a:p>
            </p:txBody>
          </p:sp>
          <p:sp>
            <p:nvSpPr>
              <p:cNvPr id="54383" name="Text Box 111"/>
              <p:cNvSpPr txBox="1">
                <a:spLocks noChangeArrowheads="1"/>
              </p:cNvSpPr>
              <p:nvPr/>
            </p:nvSpPr>
            <p:spPr bwMode="auto">
              <a:xfrm>
                <a:off x="3742" y="455"/>
                <a:ext cx="40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en-US" altLang="zh-CN" b="0"/>
                  <a:t>6π</a:t>
                </a:r>
              </a:p>
            </p:txBody>
          </p:sp>
          <p:sp>
            <p:nvSpPr>
              <p:cNvPr id="54384" name="Text Box 112"/>
              <p:cNvSpPr txBox="1">
                <a:spLocks noChangeArrowheads="1"/>
              </p:cNvSpPr>
              <p:nvPr/>
            </p:nvSpPr>
            <p:spPr bwMode="auto">
              <a:xfrm>
                <a:off x="4153" y="458"/>
                <a:ext cx="409"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en-US" altLang="zh-CN" b="0"/>
                  <a:t>8π</a:t>
                </a:r>
              </a:p>
            </p:txBody>
          </p:sp>
          <p:sp>
            <p:nvSpPr>
              <p:cNvPr id="54385" name="Text Box 113"/>
              <p:cNvSpPr txBox="1">
                <a:spLocks noChangeArrowheads="1"/>
              </p:cNvSpPr>
              <p:nvPr/>
            </p:nvSpPr>
            <p:spPr bwMode="auto">
              <a:xfrm>
                <a:off x="4534" y="458"/>
                <a:ext cx="487"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en-US" altLang="zh-CN" b="0"/>
                  <a:t>10π</a:t>
                </a:r>
              </a:p>
            </p:txBody>
          </p:sp>
          <p:sp>
            <p:nvSpPr>
              <p:cNvPr id="54386" name="Text Box 114"/>
              <p:cNvSpPr txBox="1">
                <a:spLocks noChangeArrowheads="1"/>
              </p:cNvSpPr>
              <p:nvPr/>
            </p:nvSpPr>
            <p:spPr bwMode="auto">
              <a:xfrm>
                <a:off x="1226" y="447"/>
                <a:ext cx="454"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en-US" altLang="zh-CN" b="0"/>
                  <a:t>-6π</a:t>
                </a:r>
              </a:p>
            </p:txBody>
          </p:sp>
          <p:sp>
            <p:nvSpPr>
              <p:cNvPr id="54387" name="Text Box 115"/>
              <p:cNvSpPr txBox="1">
                <a:spLocks noChangeArrowheads="1"/>
              </p:cNvSpPr>
              <p:nvPr/>
            </p:nvSpPr>
            <p:spPr bwMode="auto">
              <a:xfrm>
                <a:off x="805" y="443"/>
                <a:ext cx="454"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en-US" altLang="zh-CN" b="0"/>
                  <a:t>-8π</a:t>
                </a:r>
              </a:p>
            </p:txBody>
          </p:sp>
          <p:sp>
            <p:nvSpPr>
              <p:cNvPr id="54388" name="Text Box 116"/>
              <p:cNvSpPr txBox="1">
                <a:spLocks noChangeArrowheads="1"/>
              </p:cNvSpPr>
              <p:nvPr/>
            </p:nvSpPr>
            <p:spPr bwMode="auto">
              <a:xfrm>
                <a:off x="337" y="455"/>
                <a:ext cx="578"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en-US" altLang="zh-CN" b="0"/>
                  <a:t>-10π</a:t>
                </a:r>
              </a:p>
            </p:txBody>
          </p:sp>
        </p:grpSp>
        <p:grpSp>
          <p:nvGrpSpPr>
            <p:cNvPr id="54389" name="Group 117"/>
            <p:cNvGrpSpPr>
              <a:grpSpLocks/>
            </p:cNvGrpSpPr>
            <p:nvPr/>
          </p:nvGrpSpPr>
          <p:grpSpPr bwMode="auto">
            <a:xfrm>
              <a:off x="337" y="1508"/>
              <a:ext cx="4684" cy="290"/>
              <a:chOff x="337" y="443"/>
              <a:chExt cx="4684" cy="290"/>
            </a:xfrm>
          </p:grpSpPr>
          <p:sp>
            <p:nvSpPr>
              <p:cNvPr id="54390" name="Text Box 118"/>
              <p:cNvSpPr txBox="1">
                <a:spLocks noChangeArrowheads="1"/>
              </p:cNvSpPr>
              <p:nvPr/>
            </p:nvSpPr>
            <p:spPr bwMode="auto">
              <a:xfrm>
                <a:off x="1662" y="448"/>
                <a:ext cx="454"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en-US" altLang="zh-CN" b="0"/>
                  <a:t>-2π</a:t>
                </a:r>
              </a:p>
            </p:txBody>
          </p:sp>
          <p:sp>
            <p:nvSpPr>
              <p:cNvPr id="54391" name="Text Box 119"/>
              <p:cNvSpPr txBox="1">
                <a:spLocks noChangeArrowheads="1"/>
              </p:cNvSpPr>
              <p:nvPr/>
            </p:nvSpPr>
            <p:spPr bwMode="auto">
              <a:xfrm>
                <a:off x="2140" y="458"/>
                <a:ext cx="398"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en-US" altLang="zh-CN" b="0"/>
                  <a:t>-π</a:t>
                </a:r>
              </a:p>
            </p:txBody>
          </p:sp>
          <p:sp>
            <p:nvSpPr>
              <p:cNvPr id="54392" name="Text Box 120"/>
              <p:cNvSpPr txBox="1">
                <a:spLocks noChangeArrowheads="1"/>
              </p:cNvSpPr>
              <p:nvPr/>
            </p:nvSpPr>
            <p:spPr bwMode="auto">
              <a:xfrm>
                <a:off x="2598" y="447"/>
                <a:ext cx="317"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endParaRPr kumimoji="0" lang="zh-CN" altLang="zh-CN" b="0"/>
              </a:p>
            </p:txBody>
          </p:sp>
          <p:sp>
            <p:nvSpPr>
              <p:cNvPr id="54393" name="Text Box 121"/>
              <p:cNvSpPr txBox="1">
                <a:spLocks noChangeArrowheads="1"/>
              </p:cNvSpPr>
              <p:nvPr/>
            </p:nvSpPr>
            <p:spPr bwMode="auto">
              <a:xfrm>
                <a:off x="3340" y="458"/>
                <a:ext cx="409"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en-US" altLang="zh-CN" b="0"/>
                  <a:t>2π</a:t>
                </a:r>
              </a:p>
            </p:txBody>
          </p:sp>
          <p:sp>
            <p:nvSpPr>
              <p:cNvPr id="54394" name="Text Box 122"/>
              <p:cNvSpPr txBox="1">
                <a:spLocks noChangeArrowheads="1"/>
              </p:cNvSpPr>
              <p:nvPr/>
            </p:nvSpPr>
            <p:spPr bwMode="auto">
              <a:xfrm>
                <a:off x="2935" y="458"/>
                <a:ext cx="408"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en-US" altLang="zh-CN" b="0"/>
                  <a:t>π</a:t>
                </a:r>
              </a:p>
            </p:txBody>
          </p:sp>
          <p:sp>
            <p:nvSpPr>
              <p:cNvPr id="54395" name="Text Box 123"/>
              <p:cNvSpPr txBox="1">
                <a:spLocks noChangeArrowheads="1"/>
              </p:cNvSpPr>
              <p:nvPr/>
            </p:nvSpPr>
            <p:spPr bwMode="auto">
              <a:xfrm>
                <a:off x="3742" y="455"/>
                <a:ext cx="40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en-US" altLang="zh-CN" b="0"/>
                  <a:t>3π</a:t>
                </a:r>
              </a:p>
            </p:txBody>
          </p:sp>
          <p:sp>
            <p:nvSpPr>
              <p:cNvPr id="54396" name="Text Box 124"/>
              <p:cNvSpPr txBox="1">
                <a:spLocks noChangeArrowheads="1"/>
              </p:cNvSpPr>
              <p:nvPr/>
            </p:nvSpPr>
            <p:spPr bwMode="auto">
              <a:xfrm>
                <a:off x="4153" y="458"/>
                <a:ext cx="409"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en-US" altLang="zh-CN" b="0"/>
                  <a:t>4π</a:t>
                </a:r>
              </a:p>
            </p:txBody>
          </p:sp>
          <p:sp>
            <p:nvSpPr>
              <p:cNvPr id="54397" name="Text Box 125"/>
              <p:cNvSpPr txBox="1">
                <a:spLocks noChangeArrowheads="1"/>
              </p:cNvSpPr>
              <p:nvPr/>
            </p:nvSpPr>
            <p:spPr bwMode="auto">
              <a:xfrm>
                <a:off x="4534" y="458"/>
                <a:ext cx="487"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en-US" altLang="zh-CN" b="0"/>
                  <a:t>5π</a:t>
                </a:r>
              </a:p>
            </p:txBody>
          </p:sp>
          <p:sp>
            <p:nvSpPr>
              <p:cNvPr id="54398" name="Text Box 126"/>
              <p:cNvSpPr txBox="1">
                <a:spLocks noChangeArrowheads="1"/>
              </p:cNvSpPr>
              <p:nvPr/>
            </p:nvSpPr>
            <p:spPr bwMode="auto">
              <a:xfrm>
                <a:off x="1226" y="447"/>
                <a:ext cx="454"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en-US" altLang="zh-CN" b="0"/>
                  <a:t>-3π</a:t>
                </a:r>
              </a:p>
            </p:txBody>
          </p:sp>
          <p:sp>
            <p:nvSpPr>
              <p:cNvPr id="54399" name="Text Box 127"/>
              <p:cNvSpPr txBox="1">
                <a:spLocks noChangeArrowheads="1"/>
              </p:cNvSpPr>
              <p:nvPr/>
            </p:nvSpPr>
            <p:spPr bwMode="auto">
              <a:xfrm>
                <a:off x="805" y="443"/>
                <a:ext cx="454"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en-US" altLang="zh-CN" b="0"/>
                  <a:t>-4π</a:t>
                </a:r>
              </a:p>
            </p:txBody>
          </p:sp>
          <p:sp>
            <p:nvSpPr>
              <p:cNvPr id="54400" name="Text Box 128"/>
              <p:cNvSpPr txBox="1">
                <a:spLocks noChangeArrowheads="1"/>
              </p:cNvSpPr>
              <p:nvPr/>
            </p:nvSpPr>
            <p:spPr bwMode="auto">
              <a:xfrm>
                <a:off x="337" y="455"/>
                <a:ext cx="578"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en-US" altLang="zh-CN" b="0"/>
                  <a:t>-5π</a:t>
                </a:r>
              </a:p>
            </p:txBody>
          </p:sp>
        </p:grpSp>
      </p:grpSp>
      <p:grpSp>
        <p:nvGrpSpPr>
          <p:cNvPr id="54411" name="Group 139"/>
          <p:cNvGrpSpPr>
            <a:grpSpLocks/>
          </p:cNvGrpSpPr>
          <p:nvPr/>
        </p:nvGrpSpPr>
        <p:grpSpPr bwMode="auto">
          <a:xfrm>
            <a:off x="95250" y="2322513"/>
            <a:ext cx="8135938" cy="1274762"/>
            <a:chOff x="68" y="1752"/>
            <a:chExt cx="5125" cy="862"/>
          </a:xfrm>
        </p:grpSpPr>
        <p:sp>
          <p:nvSpPr>
            <p:cNvPr id="54407" name="Freeform 135"/>
            <p:cNvSpPr>
              <a:spLocks/>
            </p:cNvSpPr>
            <p:nvPr/>
          </p:nvSpPr>
          <p:spPr bwMode="auto">
            <a:xfrm>
              <a:off x="1020" y="1752"/>
              <a:ext cx="3312" cy="816"/>
            </a:xfrm>
            <a:custGeom>
              <a:avLst/>
              <a:gdLst>
                <a:gd name="T0" fmla="*/ 0 w 3312"/>
                <a:gd name="T1" fmla="*/ 816 h 816"/>
                <a:gd name="T2" fmla="*/ 1679 w 3312"/>
                <a:gd name="T3" fmla="*/ 0 h 816"/>
                <a:gd name="T4" fmla="*/ 3312 w 3312"/>
                <a:gd name="T5" fmla="*/ 816 h 816"/>
              </a:gdLst>
              <a:ahLst/>
              <a:cxnLst>
                <a:cxn ang="0">
                  <a:pos x="T0" y="T1"/>
                </a:cxn>
                <a:cxn ang="0">
                  <a:pos x="T2" y="T3"/>
                </a:cxn>
                <a:cxn ang="0">
                  <a:pos x="T4" y="T5"/>
                </a:cxn>
              </a:cxnLst>
              <a:rect l="0" t="0" r="r" b="b"/>
              <a:pathLst>
                <a:path w="3312" h="816">
                  <a:moveTo>
                    <a:pt x="0" y="816"/>
                  </a:moveTo>
                  <a:cubicBezTo>
                    <a:pt x="563" y="408"/>
                    <a:pt x="1127" y="0"/>
                    <a:pt x="1679" y="0"/>
                  </a:cubicBezTo>
                  <a:cubicBezTo>
                    <a:pt x="2231" y="0"/>
                    <a:pt x="3040" y="680"/>
                    <a:pt x="3312" y="816"/>
                  </a:cubicBez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408" name="Freeform 136"/>
            <p:cNvSpPr>
              <a:spLocks/>
            </p:cNvSpPr>
            <p:nvPr/>
          </p:nvSpPr>
          <p:spPr bwMode="auto">
            <a:xfrm>
              <a:off x="68" y="2387"/>
              <a:ext cx="907" cy="181"/>
            </a:xfrm>
            <a:custGeom>
              <a:avLst/>
              <a:gdLst>
                <a:gd name="T0" fmla="*/ 907 w 907"/>
                <a:gd name="T1" fmla="*/ 295 h 295"/>
                <a:gd name="T2" fmla="*/ 317 w 907"/>
                <a:gd name="T3" fmla="*/ 23 h 295"/>
                <a:gd name="T4" fmla="*/ 0 w 907"/>
                <a:gd name="T5" fmla="*/ 159 h 295"/>
              </a:gdLst>
              <a:ahLst/>
              <a:cxnLst>
                <a:cxn ang="0">
                  <a:pos x="T0" y="T1"/>
                </a:cxn>
                <a:cxn ang="0">
                  <a:pos x="T2" y="T3"/>
                </a:cxn>
                <a:cxn ang="0">
                  <a:pos x="T4" y="T5"/>
                </a:cxn>
              </a:cxnLst>
              <a:rect l="0" t="0" r="r" b="b"/>
              <a:pathLst>
                <a:path w="907" h="295">
                  <a:moveTo>
                    <a:pt x="907" y="295"/>
                  </a:moveTo>
                  <a:cubicBezTo>
                    <a:pt x="687" y="170"/>
                    <a:pt x="468" y="46"/>
                    <a:pt x="317" y="23"/>
                  </a:cubicBezTo>
                  <a:cubicBezTo>
                    <a:pt x="166" y="0"/>
                    <a:pt x="53" y="136"/>
                    <a:pt x="0" y="159"/>
                  </a:cubicBez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409" name="Freeform 137"/>
            <p:cNvSpPr>
              <a:spLocks/>
            </p:cNvSpPr>
            <p:nvPr/>
          </p:nvSpPr>
          <p:spPr bwMode="auto">
            <a:xfrm>
              <a:off x="4286" y="2387"/>
              <a:ext cx="907" cy="227"/>
            </a:xfrm>
            <a:custGeom>
              <a:avLst/>
              <a:gdLst>
                <a:gd name="T0" fmla="*/ 0 w 1179"/>
                <a:gd name="T1" fmla="*/ 355 h 355"/>
                <a:gd name="T2" fmla="*/ 771 w 1179"/>
                <a:gd name="T3" fmla="*/ 38 h 355"/>
                <a:gd name="T4" fmla="*/ 1179 w 1179"/>
                <a:gd name="T5" fmla="*/ 128 h 355"/>
              </a:gdLst>
              <a:ahLst/>
              <a:cxnLst>
                <a:cxn ang="0">
                  <a:pos x="T0" y="T1"/>
                </a:cxn>
                <a:cxn ang="0">
                  <a:pos x="T2" y="T3"/>
                </a:cxn>
                <a:cxn ang="0">
                  <a:pos x="T4" y="T5"/>
                </a:cxn>
              </a:cxnLst>
              <a:rect l="0" t="0" r="r" b="b"/>
              <a:pathLst>
                <a:path w="1179" h="355">
                  <a:moveTo>
                    <a:pt x="0" y="355"/>
                  </a:moveTo>
                  <a:cubicBezTo>
                    <a:pt x="287" y="215"/>
                    <a:pt x="575" y="76"/>
                    <a:pt x="771" y="38"/>
                  </a:cubicBezTo>
                  <a:cubicBezTo>
                    <a:pt x="967" y="0"/>
                    <a:pt x="1111" y="113"/>
                    <a:pt x="1179" y="128"/>
                  </a:cubicBez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4488" name="Group 216"/>
          <p:cNvGrpSpPr>
            <a:grpSpLocks/>
          </p:cNvGrpSpPr>
          <p:nvPr/>
        </p:nvGrpSpPr>
        <p:grpSpPr bwMode="auto">
          <a:xfrm>
            <a:off x="4284663" y="2155825"/>
            <a:ext cx="3830637" cy="1092200"/>
            <a:chOff x="2699" y="1570"/>
            <a:chExt cx="2413" cy="816"/>
          </a:xfrm>
        </p:grpSpPr>
        <p:sp>
          <p:nvSpPr>
            <p:cNvPr id="54479" name="Line 207"/>
            <p:cNvSpPr>
              <a:spLocks noChangeShapeType="1"/>
            </p:cNvSpPr>
            <p:nvPr/>
          </p:nvSpPr>
          <p:spPr bwMode="auto">
            <a:xfrm>
              <a:off x="2699" y="1570"/>
              <a:ext cx="0" cy="363"/>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4481" name="Object 209"/>
            <p:cNvGraphicFramePr>
              <a:graphicFrameLocks noChangeAspect="1"/>
            </p:cNvGraphicFramePr>
            <p:nvPr/>
          </p:nvGraphicFramePr>
          <p:xfrm>
            <a:off x="4694" y="1979"/>
            <a:ext cx="318" cy="367"/>
          </p:xfrm>
          <a:graphic>
            <a:graphicData uri="http://schemas.openxmlformats.org/presentationml/2006/ole">
              <mc:AlternateContent xmlns:mc="http://schemas.openxmlformats.org/markup-compatibility/2006">
                <mc:Choice xmlns:v="urn:schemas-microsoft-com:vml" Requires="v">
                  <p:oleObj spid="_x0000_s54608" name="公式" r:id="rId10" imgW="419040" imgH="419040" progId="Equation.3">
                    <p:embed/>
                  </p:oleObj>
                </mc:Choice>
                <mc:Fallback>
                  <p:oleObj name="公式" r:id="rId10" imgW="419040" imgH="419040" progId="Equation.3">
                    <p:embed/>
                    <p:pic>
                      <p:nvPicPr>
                        <p:cNvPr id="0" name="Object 20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94" y="1979"/>
                          <a:ext cx="318" cy="3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482" name="AutoShape 210"/>
            <p:cNvSpPr>
              <a:spLocks noChangeArrowheads="1"/>
            </p:cNvSpPr>
            <p:nvPr/>
          </p:nvSpPr>
          <p:spPr bwMode="auto">
            <a:xfrm>
              <a:off x="4591" y="1933"/>
              <a:ext cx="521" cy="453"/>
            </a:xfrm>
            <a:prstGeom prst="wedgeRectCallout">
              <a:avLst>
                <a:gd name="adj1" fmla="val -414106"/>
                <a:gd name="adj2" fmla="val -108056"/>
              </a:avLst>
            </a:prstGeom>
            <a:noFill/>
            <a:ln w="9525"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endParaRPr kumimoji="0" lang="zh-CN" altLang="zh-CN" b="0"/>
            </a:p>
          </p:txBody>
        </p:sp>
      </p:grpSp>
      <p:grpSp>
        <p:nvGrpSpPr>
          <p:cNvPr id="54484" name="Group 212"/>
          <p:cNvGrpSpPr>
            <a:grpSpLocks/>
          </p:cNvGrpSpPr>
          <p:nvPr/>
        </p:nvGrpSpPr>
        <p:grpSpPr bwMode="auto">
          <a:xfrm>
            <a:off x="4271963" y="738188"/>
            <a:ext cx="4681537" cy="849312"/>
            <a:chOff x="2699" y="482"/>
            <a:chExt cx="2949" cy="635"/>
          </a:xfrm>
        </p:grpSpPr>
        <p:sp>
          <p:nvSpPr>
            <p:cNvPr id="54485" name="Line 213"/>
            <p:cNvSpPr>
              <a:spLocks noChangeShapeType="1"/>
            </p:cNvSpPr>
            <p:nvPr/>
          </p:nvSpPr>
          <p:spPr bwMode="auto">
            <a:xfrm>
              <a:off x="2699" y="482"/>
              <a:ext cx="0" cy="363"/>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4486" name="Object 214"/>
            <p:cNvGraphicFramePr>
              <a:graphicFrameLocks noChangeAspect="1"/>
            </p:cNvGraphicFramePr>
            <p:nvPr/>
          </p:nvGraphicFramePr>
          <p:xfrm>
            <a:off x="5179" y="750"/>
            <a:ext cx="423" cy="367"/>
          </p:xfrm>
          <a:graphic>
            <a:graphicData uri="http://schemas.openxmlformats.org/presentationml/2006/ole">
              <mc:AlternateContent xmlns:mc="http://schemas.openxmlformats.org/markup-compatibility/2006">
                <mc:Choice xmlns:v="urn:schemas-microsoft-com:vml" Requires="v">
                  <p:oleObj spid="_x0000_s54609" name="公式" r:id="rId12" imgW="558720" imgH="419040" progId="Equation.3">
                    <p:embed/>
                  </p:oleObj>
                </mc:Choice>
                <mc:Fallback>
                  <p:oleObj name="公式" r:id="rId12" imgW="558720" imgH="419040" progId="Equation.3">
                    <p:embed/>
                    <p:pic>
                      <p:nvPicPr>
                        <p:cNvPr id="0" name="Object 2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79" y="750"/>
                          <a:ext cx="423" cy="3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487" name="AutoShape 215"/>
            <p:cNvSpPr>
              <a:spLocks noChangeArrowheads="1"/>
            </p:cNvSpPr>
            <p:nvPr/>
          </p:nvSpPr>
          <p:spPr bwMode="auto">
            <a:xfrm>
              <a:off x="5012" y="663"/>
              <a:ext cx="636" cy="453"/>
            </a:xfrm>
            <a:prstGeom prst="wedgeRectCallout">
              <a:avLst>
                <a:gd name="adj1" fmla="val -413681"/>
                <a:gd name="adj2" fmla="val -72074"/>
              </a:avLst>
            </a:prstGeom>
            <a:noFill/>
            <a:ln w="9525"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endParaRPr kumimoji="0" lang="zh-CN" altLang="zh-CN" b="0"/>
            </a:p>
          </p:txBody>
        </p:sp>
      </p:grpSp>
      <p:grpSp>
        <p:nvGrpSpPr>
          <p:cNvPr id="54493" name="Group 221"/>
          <p:cNvGrpSpPr>
            <a:grpSpLocks/>
          </p:cNvGrpSpPr>
          <p:nvPr/>
        </p:nvGrpSpPr>
        <p:grpSpPr bwMode="auto">
          <a:xfrm>
            <a:off x="4284663" y="3600450"/>
            <a:ext cx="3743325" cy="1031875"/>
            <a:chOff x="2699" y="2614"/>
            <a:chExt cx="2358" cy="771"/>
          </a:xfrm>
        </p:grpSpPr>
        <p:sp>
          <p:nvSpPr>
            <p:cNvPr id="54480" name="Line 208"/>
            <p:cNvSpPr>
              <a:spLocks noChangeShapeType="1"/>
            </p:cNvSpPr>
            <p:nvPr/>
          </p:nvSpPr>
          <p:spPr bwMode="auto">
            <a:xfrm>
              <a:off x="2699" y="2614"/>
              <a:ext cx="0" cy="363"/>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4491" name="Object 219"/>
            <p:cNvGraphicFramePr>
              <a:graphicFrameLocks noChangeAspect="1"/>
            </p:cNvGraphicFramePr>
            <p:nvPr/>
          </p:nvGraphicFramePr>
          <p:xfrm>
            <a:off x="4748" y="3151"/>
            <a:ext cx="299" cy="201"/>
          </p:xfrm>
          <a:graphic>
            <a:graphicData uri="http://schemas.openxmlformats.org/presentationml/2006/ole">
              <mc:AlternateContent xmlns:mc="http://schemas.openxmlformats.org/markup-compatibility/2006">
                <mc:Choice xmlns:v="urn:schemas-microsoft-com:vml" Requires="v">
                  <p:oleObj spid="_x0000_s54610" name="公式" r:id="rId14" imgW="393480" imgH="228600" progId="Equation.3">
                    <p:embed/>
                  </p:oleObj>
                </mc:Choice>
                <mc:Fallback>
                  <p:oleObj name="公式" r:id="rId14" imgW="393480" imgH="228600" progId="Equation.3">
                    <p:embed/>
                    <p:pic>
                      <p:nvPicPr>
                        <p:cNvPr id="0" name="Object 21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48" y="3151"/>
                          <a:ext cx="299" cy="2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492" name="AutoShape 220"/>
            <p:cNvSpPr>
              <a:spLocks noChangeArrowheads="1"/>
            </p:cNvSpPr>
            <p:nvPr/>
          </p:nvSpPr>
          <p:spPr bwMode="auto">
            <a:xfrm>
              <a:off x="4694" y="3022"/>
              <a:ext cx="363" cy="363"/>
            </a:xfrm>
            <a:prstGeom prst="wedgeRectCallout">
              <a:avLst>
                <a:gd name="adj1" fmla="val -598486"/>
                <a:gd name="adj2" fmla="val -150000"/>
              </a:avLst>
            </a:prstGeom>
            <a:noFill/>
            <a:ln w="9525"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endParaRPr kumimoji="0" lang="zh-CN" altLang="zh-CN" b="0"/>
            </a:p>
          </p:txBody>
        </p:sp>
      </p:grpSp>
      <p:grpSp>
        <p:nvGrpSpPr>
          <p:cNvPr id="54539" name="Group 267"/>
          <p:cNvGrpSpPr>
            <a:grpSpLocks/>
          </p:cNvGrpSpPr>
          <p:nvPr/>
        </p:nvGrpSpPr>
        <p:grpSpPr bwMode="auto">
          <a:xfrm>
            <a:off x="449263" y="3867150"/>
            <a:ext cx="7588250" cy="1374775"/>
            <a:chOff x="283" y="2436"/>
            <a:chExt cx="4780" cy="866"/>
          </a:xfrm>
        </p:grpSpPr>
        <p:sp>
          <p:nvSpPr>
            <p:cNvPr id="54416" name="Freeform 144"/>
            <p:cNvSpPr>
              <a:spLocks/>
            </p:cNvSpPr>
            <p:nvPr/>
          </p:nvSpPr>
          <p:spPr bwMode="auto">
            <a:xfrm>
              <a:off x="2780" y="3152"/>
              <a:ext cx="233" cy="124"/>
            </a:xfrm>
            <a:custGeom>
              <a:avLst/>
              <a:gdLst>
                <a:gd name="T0" fmla="*/ 0 w 590"/>
                <a:gd name="T1" fmla="*/ 273 h 273"/>
                <a:gd name="T2" fmla="*/ 91 w 590"/>
                <a:gd name="T3" fmla="*/ 0 h 273"/>
                <a:gd name="T4" fmla="*/ 182 w 590"/>
                <a:gd name="T5" fmla="*/ 273 h 273"/>
                <a:gd name="T6" fmla="*/ 227 w 590"/>
                <a:gd name="T7" fmla="*/ 0 h 273"/>
                <a:gd name="T8" fmla="*/ 318 w 590"/>
                <a:gd name="T9" fmla="*/ 273 h 273"/>
                <a:gd name="T10" fmla="*/ 363 w 590"/>
                <a:gd name="T11" fmla="*/ 0 h 273"/>
                <a:gd name="T12" fmla="*/ 454 w 590"/>
                <a:gd name="T13" fmla="*/ 273 h 273"/>
                <a:gd name="T14" fmla="*/ 499 w 590"/>
                <a:gd name="T15" fmla="*/ 0 h 273"/>
                <a:gd name="T16" fmla="*/ 590 w 590"/>
                <a:gd name="T17"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0" h="273">
                  <a:moveTo>
                    <a:pt x="0" y="273"/>
                  </a:moveTo>
                  <a:cubicBezTo>
                    <a:pt x="30" y="136"/>
                    <a:pt x="61" y="0"/>
                    <a:pt x="91" y="0"/>
                  </a:cubicBezTo>
                  <a:cubicBezTo>
                    <a:pt x="121" y="0"/>
                    <a:pt x="159" y="273"/>
                    <a:pt x="182" y="273"/>
                  </a:cubicBezTo>
                  <a:cubicBezTo>
                    <a:pt x="205" y="273"/>
                    <a:pt x="204" y="0"/>
                    <a:pt x="227" y="0"/>
                  </a:cubicBezTo>
                  <a:cubicBezTo>
                    <a:pt x="250" y="0"/>
                    <a:pt x="295" y="273"/>
                    <a:pt x="318" y="273"/>
                  </a:cubicBezTo>
                  <a:cubicBezTo>
                    <a:pt x="341" y="273"/>
                    <a:pt x="340" y="0"/>
                    <a:pt x="363" y="0"/>
                  </a:cubicBezTo>
                  <a:cubicBezTo>
                    <a:pt x="386" y="0"/>
                    <a:pt x="431" y="273"/>
                    <a:pt x="454" y="273"/>
                  </a:cubicBezTo>
                  <a:cubicBezTo>
                    <a:pt x="477" y="273"/>
                    <a:pt x="476" y="0"/>
                    <a:pt x="499" y="0"/>
                  </a:cubicBezTo>
                  <a:cubicBezTo>
                    <a:pt x="522" y="0"/>
                    <a:pt x="575" y="228"/>
                    <a:pt x="590" y="273"/>
                  </a:cubicBezTo>
                </a:path>
              </a:pathLst>
            </a:custGeom>
            <a:noFill/>
            <a:ln w="9525" cap="flat" cmpd="sng">
              <a:solidFill>
                <a:srgbClr val="FF66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420" name="Freeform 148"/>
            <p:cNvSpPr>
              <a:spLocks/>
            </p:cNvSpPr>
            <p:nvPr/>
          </p:nvSpPr>
          <p:spPr bwMode="auto">
            <a:xfrm>
              <a:off x="2631" y="2436"/>
              <a:ext cx="125" cy="841"/>
            </a:xfrm>
            <a:custGeom>
              <a:avLst/>
              <a:gdLst>
                <a:gd name="T0" fmla="*/ 0 w 499"/>
                <a:gd name="T1" fmla="*/ 998 h 998"/>
                <a:gd name="T2" fmla="*/ 227 w 499"/>
                <a:gd name="T3" fmla="*/ 0 h 998"/>
                <a:gd name="T4" fmla="*/ 499 w 499"/>
                <a:gd name="T5" fmla="*/ 998 h 998"/>
              </a:gdLst>
              <a:ahLst/>
              <a:cxnLst>
                <a:cxn ang="0">
                  <a:pos x="T0" y="T1"/>
                </a:cxn>
                <a:cxn ang="0">
                  <a:pos x="T2" y="T3"/>
                </a:cxn>
                <a:cxn ang="0">
                  <a:pos x="T4" y="T5"/>
                </a:cxn>
              </a:cxnLst>
              <a:rect l="0" t="0" r="r" b="b"/>
              <a:pathLst>
                <a:path w="499" h="998">
                  <a:moveTo>
                    <a:pt x="0" y="998"/>
                  </a:moveTo>
                  <a:cubicBezTo>
                    <a:pt x="72" y="499"/>
                    <a:pt x="144" y="0"/>
                    <a:pt x="227" y="0"/>
                  </a:cubicBezTo>
                  <a:cubicBezTo>
                    <a:pt x="310" y="0"/>
                    <a:pt x="454" y="832"/>
                    <a:pt x="499" y="998"/>
                  </a:cubicBezTo>
                </a:path>
              </a:pathLst>
            </a:custGeom>
            <a:noFill/>
            <a:ln w="9525" cap="flat" cmpd="sng">
              <a:solidFill>
                <a:srgbClr val="FF66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423" name="Freeform 151"/>
            <p:cNvSpPr>
              <a:spLocks/>
            </p:cNvSpPr>
            <p:nvPr/>
          </p:nvSpPr>
          <p:spPr bwMode="auto">
            <a:xfrm>
              <a:off x="3061" y="2516"/>
              <a:ext cx="101" cy="761"/>
            </a:xfrm>
            <a:custGeom>
              <a:avLst/>
              <a:gdLst>
                <a:gd name="T0" fmla="*/ 0 w 499"/>
                <a:gd name="T1" fmla="*/ 998 h 998"/>
                <a:gd name="T2" fmla="*/ 227 w 499"/>
                <a:gd name="T3" fmla="*/ 0 h 998"/>
                <a:gd name="T4" fmla="*/ 499 w 499"/>
                <a:gd name="T5" fmla="*/ 998 h 998"/>
              </a:gdLst>
              <a:ahLst/>
              <a:cxnLst>
                <a:cxn ang="0">
                  <a:pos x="T0" y="T1"/>
                </a:cxn>
                <a:cxn ang="0">
                  <a:pos x="T2" y="T3"/>
                </a:cxn>
                <a:cxn ang="0">
                  <a:pos x="T4" y="T5"/>
                </a:cxn>
              </a:cxnLst>
              <a:rect l="0" t="0" r="r" b="b"/>
              <a:pathLst>
                <a:path w="499" h="998">
                  <a:moveTo>
                    <a:pt x="0" y="998"/>
                  </a:moveTo>
                  <a:cubicBezTo>
                    <a:pt x="72" y="499"/>
                    <a:pt x="144" y="0"/>
                    <a:pt x="227" y="0"/>
                  </a:cubicBezTo>
                  <a:cubicBezTo>
                    <a:pt x="310" y="0"/>
                    <a:pt x="454" y="832"/>
                    <a:pt x="499" y="998"/>
                  </a:cubicBezTo>
                </a:path>
              </a:pathLst>
            </a:custGeom>
            <a:noFill/>
            <a:ln w="9525" cap="flat" cmpd="sng">
              <a:solidFill>
                <a:srgbClr val="FF66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424" name="Freeform 152"/>
            <p:cNvSpPr>
              <a:spLocks/>
            </p:cNvSpPr>
            <p:nvPr/>
          </p:nvSpPr>
          <p:spPr bwMode="auto">
            <a:xfrm>
              <a:off x="3470" y="2745"/>
              <a:ext cx="115" cy="540"/>
            </a:xfrm>
            <a:custGeom>
              <a:avLst/>
              <a:gdLst>
                <a:gd name="T0" fmla="*/ 0 w 499"/>
                <a:gd name="T1" fmla="*/ 998 h 998"/>
                <a:gd name="T2" fmla="*/ 227 w 499"/>
                <a:gd name="T3" fmla="*/ 0 h 998"/>
                <a:gd name="T4" fmla="*/ 499 w 499"/>
                <a:gd name="T5" fmla="*/ 998 h 998"/>
              </a:gdLst>
              <a:ahLst/>
              <a:cxnLst>
                <a:cxn ang="0">
                  <a:pos x="T0" y="T1"/>
                </a:cxn>
                <a:cxn ang="0">
                  <a:pos x="T2" y="T3"/>
                </a:cxn>
                <a:cxn ang="0">
                  <a:pos x="T4" y="T5"/>
                </a:cxn>
              </a:cxnLst>
              <a:rect l="0" t="0" r="r" b="b"/>
              <a:pathLst>
                <a:path w="499" h="998">
                  <a:moveTo>
                    <a:pt x="0" y="998"/>
                  </a:moveTo>
                  <a:cubicBezTo>
                    <a:pt x="72" y="499"/>
                    <a:pt x="144" y="0"/>
                    <a:pt x="227" y="0"/>
                  </a:cubicBezTo>
                  <a:cubicBezTo>
                    <a:pt x="310" y="0"/>
                    <a:pt x="454" y="832"/>
                    <a:pt x="499" y="998"/>
                  </a:cubicBezTo>
                </a:path>
              </a:pathLst>
            </a:custGeom>
            <a:noFill/>
            <a:ln w="9525" cap="flat" cmpd="sng">
              <a:solidFill>
                <a:srgbClr val="FF66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426" name="Freeform 154"/>
            <p:cNvSpPr>
              <a:spLocks/>
            </p:cNvSpPr>
            <p:nvPr/>
          </p:nvSpPr>
          <p:spPr bwMode="auto">
            <a:xfrm>
              <a:off x="1383" y="2925"/>
              <a:ext cx="124" cy="377"/>
            </a:xfrm>
            <a:custGeom>
              <a:avLst/>
              <a:gdLst>
                <a:gd name="T0" fmla="*/ 0 w 499"/>
                <a:gd name="T1" fmla="*/ 998 h 998"/>
                <a:gd name="T2" fmla="*/ 227 w 499"/>
                <a:gd name="T3" fmla="*/ 0 h 998"/>
                <a:gd name="T4" fmla="*/ 499 w 499"/>
                <a:gd name="T5" fmla="*/ 998 h 998"/>
              </a:gdLst>
              <a:ahLst/>
              <a:cxnLst>
                <a:cxn ang="0">
                  <a:pos x="T0" y="T1"/>
                </a:cxn>
                <a:cxn ang="0">
                  <a:pos x="T2" y="T3"/>
                </a:cxn>
                <a:cxn ang="0">
                  <a:pos x="T4" y="T5"/>
                </a:cxn>
              </a:cxnLst>
              <a:rect l="0" t="0" r="r" b="b"/>
              <a:pathLst>
                <a:path w="499" h="998">
                  <a:moveTo>
                    <a:pt x="0" y="998"/>
                  </a:moveTo>
                  <a:cubicBezTo>
                    <a:pt x="72" y="499"/>
                    <a:pt x="144" y="0"/>
                    <a:pt x="227" y="0"/>
                  </a:cubicBezTo>
                  <a:cubicBezTo>
                    <a:pt x="310" y="0"/>
                    <a:pt x="454" y="832"/>
                    <a:pt x="499" y="998"/>
                  </a:cubicBezTo>
                </a:path>
              </a:pathLst>
            </a:custGeom>
            <a:noFill/>
            <a:ln w="9525" cap="flat" cmpd="sng">
              <a:solidFill>
                <a:srgbClr val="FF66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427" name="Freeform 155"/>
            <p:cNvSpPr>
              <a:spLocks/>
            </p:cNvSpPr>
            <p:nvPr/>
          </p:nvSpPr>
          <p:spPr bwMode="auto">
            <a:xfrm>
              <a:off x="1813" y="2669"/>
              <a:ext cx="90" cy="608"/>
            </a:xfrm>
            <a:custGeom>
              <a:avLst/>
              <a:gdLst>
                <a:gd name="T0" fmla="*/ 0 w 499"/>
                <a:gd name="T1" fmla="*/ 998 h 998"/>
                <a:gd name="T2" fmla="*/ 227 w 499"/>
                <a:gd name="T3" fmla="*/ 0 h 998"/>
                <a:gd name="T4" fmla="*/ 499 w 499"/>
                <a:gd name="T5" fmla="*/ 998 h 998"/>
              </a:gdLst>
              <a:ahLst/>
              <a:cxnLst>
                <a:cxn ang="0">
                  <a:pos x="T0" y="T1"/>
                </a:cxn>
                <a:cxn ang="0">
                  <a:pos x="T2" y="T3"/>
                </a:cxn>
                <a:cxn ang="0">
                  <a:pos x="T4" y="T5"/>
                </a:cxn>
              </a:cxnLst>
              <a:rect l="0" t="0" r="r" b="b"/>
              <a:pathLst>
                <a:path w="499" h="998">
                  <a:moveTo>
                    <a:pt x="0" y="998"/>
                  </a:moveTo>
                  <a:cubicBezTo>
                    <a:pt x="72" y="499"/>
                    <a:pt x="144" y="0"/>
                    <a:pt x="227" y="0"/>
                  </a:cubicBezTo>
                  <a:cubicBezTo>
                    <a:pt x="310" y="0"/>
                    <a:pt x="454" y="832"/>
                    <a:pt x="499" y="998"/>
                  </a:cubicBezTo>
                </a:path>
              </a:pathLst>
            </a:custGeom>
            <a:noFill/>
            <a:ln w="9525" cap="flat" cmpd="sng">
              <a:solidFill>
                <a:srgbClr val="FF66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428" name="Freeform 156"/>
            <p:cNvSpPr>
              <a:spLocks/>
            </p:cNvSpPr>
            <p:nvPr/>
          </p:nvSpPr>
          <p:spPr bwMode="auto">
            <a:xfrm>
              <a:off x="2233" y="2516"/>
              <a:ext cx="104" cy="761"/>
            </a:xfrm>
            <a:custGeom>
              <a:avLst/>
              <a:gdLst>
                <a:gd name="T0" fmla="*/ 0 w 499"/>
                <a:gd name="T1" fmla="*/ 998 h 998"/>
                <a:gd name="T2" fmla="*/ 227 w 499"/>
                <a:gd name="T3" fmla="*/ 0 h 998"/>
                <a:gd name="T4" fmla="*/ 499 w 499"/>
                <a:gd name="T5" fmla="*/ 998 h 998"/>
              </a:gdLst>
              <a:ahLst/>
              <a:cxnLst>
                <a:cxn ang="0">
                  <a:pos x="T0" y="T1"/>
                </a:cxn>
                <a:cxn ang="0">
                  <a:pos x="T2" y="T3"/>
                </a:cxn>
                <a:cxn ang="0">
                  <a:pos x="T4" y="T5"/>
                </a:cxn>
              </a:cxnLst>
              <a:rect l="0" t="0" r="r" b="b"/>
              <a:pathLst>
                <a:path w="499" h="998">
                  <a:moveTo>
                    <a:pt x="0" y="998"/>
                  </a:moveTo>
                  <a:cubicBezTo>
                    <a:pt x="72" y="499"/>
                    <a:pt x="144" y="0"/>
                    <a:pt x="227" y="0"/>
                  </a:cubicBezTo>
                  <a:cubicBezTo>
                    <a:pt x="310" y="0"/>
                    <a:pt x="454" y="832"/>
                    <a:pt x="499" y="998"/>
                  </a:cubicBezTo>
                </a:path>
              </a:pathLst>
            </a:custGeom>
            <a:noFill/>
            <a:ln w="9525" cap="flat" cmpd="sng">
              <a:solidFill>
                <a:srgbClr val="FF66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429" name="Freeform 157"/>
            <p:cNvSpPr>
              <a:spLocks/>
            </p:cNvSpPr>
            <p:nvPr/>
          </p:nvSpPr>
          <p:spPr bwMode="auto">
            <a:xfrm>
              <a:off x="3866" y="2986"/>
              <a:ext cx="101" cy="300"/>
            </a:xfrm>
            <a:custGeom>
              <a:avLst/>
              <a:gdLst>
                <a:gd name="T0" fmla="*/ 0 w 499"/>
                <a:gd name="T1" fmla="*/ 998 h 998"/>
                <a:gd name="T2" fmla="*/ 227 w 499"/>
                <a:gd name="T3" fmla="*/ 0 h 998"/>
                <a:gd name="T4" fmla="*/ 499 w 499"/>
                <a:gd name="T5" fmla="*/ 998 h 998"/>
              </a:gdLst>
              <a:ahLst/>
              <a:cxnLst>
                <a:cxn ang="0">
                  <a:pos x="T0" y="T1"/>
                </a:cxn>
                <a:cxn ang="0">
                  <a:pos x="T2" y="T3"/>
                </a:cxn>
                <a:cxn ang="0">
                  <a:pos x="T4" y="T5"/>
                </a:cxn>
              </a:cxnLst>
              <a:rect l="0" t="0" r="r" b="b"/>
              <a:pathLst>
                <a:path w="499" h="998">
                  <a:moveTo>
                    <a:pt x="0" y="998"/>
                  </a:moveTo>
                  <a:cubicBezTo>
                    <a:pt x="72" y="499"/>
                    <a:pt x="144" y="0"/>
                    <a:pt x="227" y="0"/>
                  </a:cubicBezTo>
                  <a:cubicBezTo>
                    <a:pt x="310" y="0"/>
                    <a:pt x="454" y="832"/>
                    <a:pt x="499" y="998"/>
                  </a:cubicBezTo>
                </a:path>
              </a:pathLst>
            </a:custGeom>
            <a:noFill/>
            <a:ln w="9525" cap="flat" cmpd="sng">
              <a:solidFill>
                <a:srgbClr val="FF66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431" name="Freeform 159"/>
            <p:cNvSpPr>
              <a:spLocks/>
            </p:cNvSpPr>
            <p:nvPr/>
          </p:nvSpPr>
          <p:spPr bwMode="auto">
            <a:xfrm>
              <a:off x="4694" y="3128"/>
              <a:ext cx="116" cy="149"/>
            </a:xfrm>
            <a:custGeom>
              <a:avLst/>
              <a:gdLst>
                <a:gd name="T0" fmla="*/ 0 w 499"/>
                <a:gd name="T1" fmla="*/ 998 h 998"/>
                <a:gd name="T2" fmla="*/ 227 w 499"/>
                <a:gd name="T3" fmla="*/ 0 h 998"/>
                <a:gd name="T4" fmla="*/ 499 w 499"/>
                <a:gd name="T5" fmla="*/ 998 h 998"/>
              </a:gdLst>
              <a:ahLst/>
              <a:cxnLst>
                <a:cxn ang="0">
                  <a:pos x="T0" y="T1"/>
                </a:cxn>
                <a:cxn ang="0">
                  <a:pos x="T2" y="T3"/>
                </a:cxn>
                <a:cxn ang="0">
                  <a:pos x="T4" y="T5"/>
                </a:cxn>
              </a:cxnLst>
              <a:rect l="0" t="0" r="r" b="b"/>
              <a:pathLst>
                <a:path w="499" h="998">
                  <a:moveTo>
                    <a:pt x="0" y="998"/>
                  </a:moveTo>
                  <a:cubicBezTo>
                    <a:pt x="72" y="499"/>
                    <a:pt x="144" y="0"/>
                    <a:pt x="227" y="0"/>
                  </a:cubicBezTo>
                  <a:cubicBezTo>
                    <a:pt x="310" y="0"/>
                    <a:pt x="454" y="832"/>
                    <a:pt x="499" y="998"/>
                  </a:cubicBezTo>
                </a:path>
              </a:pathLst>
            </a:custGeom>
            <a:noFill/>
            <a:ln w="9525" cap="flat" cmpd="sng">
              <a:solidFill>
                <a:srgbClr val="FF66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432" name="Freeform 160"/>
            <p:cNvSpPr>
              <a:spLocks/>
            </p:cNvSpPr>
            <p:nvPr/>
          </p:nvSpPr>
          <p:spPr bwMode="auto">
            <a:xfrm>
              <a:off x="567" y="3128"/>
              <a:ext cx="103" cy="149"/>
            </a:xfrm>
            <a:custGeom>
              <a:avLst/>
              <a:gdLst>
                <a:gd name="T0" fmla="*/ 0 w 499"/>
                <a:gd name="T1" fmla="*/ 998 h 998"/>
                <a:gd name="T2" fmla="*/ 227 w 499"/>
                <a:gd name="T3" fmla="*/ 0 h 998"/>
                <a:gd name="T4" fmla="*/ 499 w 499"/>
                <a:gd name="T5" fmla="*/ 998 h 998"/>
              </a:gdLst>
              <a:ahLst/>
              <a:cxnLst>
                <a:cxn ang="0">
                  <a:pos x="T0" y="T1"/>
                </a:cxn>
                <a:cxn ang="0">
                  <a:pos x="T2" y="T3"/>
                </a:cxn>
                <a:cxn ang="0">
                  <a:pos x="T4" y="T5"/>
                </a:cxn>
              </a:cxnLst>
              <a:rect l="0" t="0" r="r" b="b"/>
              <a:pathLst>
                <a:path w="499" h="998">
                  <a:moveTo>
                    <a:pt x="0" y="998"/>
                  </a:moveTo>
                  <a:cubicBezTo>
                    <a:pt x="72" y="499"/>
                    <a:pt x="144" y="0"/>
                    <a:pt x="227" y="0"/>
                  </a:cubicBezTo>
                  <a:cubicBezTo>
                    <a:pt x="310" y="0"/>
                    <a:pt x="454" y="832"/>
                    <a:pt x="499" y="998"/>
                  </a:cubicBezTo>
                </a:path>
              </a:pathLst>
            </a:custGeom>
            <a:noFill/>
            <a:ln w="9525" cap="flat" cmpd="sng">
              <a:solidFill>
                <a:srgbClr val="FF66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433" name="Freeform 161"/>
            <p:cNvSpPr>
              <a:spLocks/>
            </p:cNvSpPr>
            <p:nvPr/>
          </p:nvSpPr>
          <p:spPr bwMode="auto">
            <a:xfrm>
              <a:off x="703" y="3204"/>
              <a:ext cx="218" cy="75"/>
            </a:xfrm>
            <a:custGeom>
              <a:avLst/>
              <a:gdLst>
                <a:gd name="T0" fmla="*/ 0 w 590"/>
                <a:gd name="T1" fmla="*/ 273 h 273"/>
                <a:gd name="T2" fmla="*/ 91 w 590"/>
                <a:gd name="T3" fmla="*/ 0 h 273"/>
                <a:gd name="T4" fmla="*/ 182 w 590"/>
                <a:gd name="T5" fmla="*/ 273 h 273"/>
                <a:gd name="T6" fmla="*/ 227 w 590"/>
                <a:gd name="T7" fmla="*/ 0 h 273"/>
                <a:gd name="T8" fmla="*/ 318 w 590"/>
                <a:gd name="T9" fmla="*/ 273 h 273"/>
                <a:gd name="T10" fmla="*/ 363 w 590"/>
                <a:gd name="T11" fmla="*/ 0 h 273"/>
                <a:gd name="T12" fmla="*/ 454 w 590"/>
                <a:gd name="T13" fmla="*/ 273 h 273"/>
                <a:gd name="T14" fmla="*/ 499 w 590"/>
                <a:gd name="T15" fmla="*/ 0 h 273"/>
                <a:gd name="T16" fmla="*/ 590 w 590"/>
                <a:gd name="T17"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0" h="273">
                  <a:moveTo>
                    <a:pt x="0" y="273"/>
                  </a:moveTo>
                  <a:cubicBezTo>
                    <a:pt x="30" y="136"/>
                    <a:pt x="61" y="0"/>
                    <a:pt x="91" y="0"/>
                  </a:cubicBezTo>
                  <a:cubicBezTo>
                    <a:pt x="121" y="0"/>
                    <a:pt x="159" y="273"/>
                    <a:pt x="182" y="273"/>
                  </a:cubicBezTo>
                  <a:cubicBezTo>
                    <a:pt x="205" y="273"/>
                    <a:pt x="204" y="0"/>
                    <a:pt x="227" y="0"/>
                  </a:cubicBezTo>
                  <a:cubicBezTo>
                    <a:pt x="250" y="0"/>
                    <a:pt x="295" y="273"/>
                    <a:pt x="318" y="273"/>
                  </a:cubicBezTo>
                  <a:cubicBezTo>
                    <a:pt x="341" y="273"/>
                    <a:pt x="340" y="0"/>
                    <a:pt x="363" y="0"/>
                  </a:cubicBezTo>
                  <a:cubicBezTo>
                    <a:pt x="386" y="0"/>
                    <a:pt x="431" y="273"/>
                    <a:pt x="454" y="273"/>
                  </a:cubicBezTo>
                  <a:cubicBezTo>
                    <a:pt x="477" y="273"/>
                    <a:pt x="476" y="0"/>
                    <a:pt x="499" y="0"/>
                  </a:cubicBezTo>
                  <a:cubicBezTo>
                    <a:pt x="522" y="0"/>
                    <a:pt x="575" y="228"/>
                    <a:pt x="590" y="273"/>
                  </a:cubicBezTo>
                </a:path>
              </a:pathLst>
            </a:custGeom>
            <a:noFill/>
            <a:ln w="9525" cap="flat" cmpd="sng">
              <a:solidFill>
                <a:srgbClr val="FF66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434" name="Freeform 162"/>
            <p:cNvSpPr>
              <a:spLocks/>
            </p:cNvSpPr>
            <p:nvPr/>
          </p:nvSpPr>
          <p:spPr bwMode="auto">
            <a:xfrm>
              <a:off x="1118" y="3152"/>
              <a:ext cx="233" cy="124"/>
            </a:xfrm>
            <a:custGeom>
              <a:avLst/>
              <a:gdLst>
                <a:gd name="T0" fmla="*/ 0 w 590"/>
                <a:gd name="T1" fmla="*/ 273 h 273"/>
                <a:gd name="T2" fmla="*/ 91 w 590"/>
                <a:gd name="T3" fmla="*/ 0 h 273"/>
                <a:gd name="T4" fmla="*/ 182 w 590"/>
                <a:gd name="T5" fmla="*/ 273 h 273"/>
                <a:gd name="T6" fmla="*/ 227 w 590"/>
                <a:gd name="T7" fmla="*/ 0 h 273"/>
                <a:gd name="T8" fmla="*/ 318 w 590"/>
                <a:gd name="T9" fmla="*/ 273 h 273"/>
                <a:gd name="T10" fmla="*/ 363 w 590"/>
                <a:gd name="T11" fmla="*/ 0 h 273"/>
                <a:gd name="T12" fmla="*/ 454 w 590"/>
                <a:gd name="T13" fmla="*/ 273 h 273"/>
                <a:gd name="T14" fmla="*/ 499 w 590"/>
                <a:gd name="T15" fmla="*/ 0 h 273"/>
                <a:gd name="T16" fmla="*/ 590 w 590"/>
                <a:gd name="T17"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0" h="273">
                  <a:moveTo>
                    <a:pt x="0" y="273"/>
                  </a:moveTo>
                  <a:cubicBezTo>
                    <a:pt x="30" y="136"/>
                    <a:pt x="61" y="0"/>
                    <a:pt x="91" y="0"/>
                  </a:cubicBezTo>
                  <a:cubicBezTo>
                    <a:pt x="121" y="0"/>
                    <a:pt x="159" y="273"/>
                    <a:pt x="182" y="273"/>
                  </a:cubicBezTo>
                  <a:cubicBezTo>
                    <a:pt x="205" y="273"/>
                    <a:pt x="204" y="0"/>
                    <a:pt x="227" y="0"/>
                  </a:cubicBezTo>
                  <a:cubicBezTo>
                    <a:pt x="250" y="0"/>
                    <a:pt x="295" y="273"/>
                    <a:pt x="318" y="273"/>
                  </a:cubicBezTo>
                  <a:cubicBezTo>
                    <a:pt x="341" y="273"/>
                    <a:pt x="340" y="0"/>
                    <a:pt x="363" y="0"/>
                  </a:cubicBezTo>
                  <a:cubicBezTo>
                    <a:pt x="386" y="0"/>
                    <a:pt x="431" y="273"/>
                    <a:pt x="454" y="273"/>
                  </a:cubicBezTo>
                  <a:cubicBezTo>
                    <a:pt x="477" y="273"/>
                    <a:pt x="476" y="0"/>
                    <a:pt x="499" y="0"/>
                  </a:cubicBezTo>
                  <a:cubicBezTo>
                    <a:pt x="522" y="0"/>
                    <a:pt x="575" y="228"/>
                    <a:pt x="590" y="273"/>
                  </a:cubicBezTo>
                </a:path>
              </a:pathLst>
            </a:custGeom>
            <a:noFill/>
            <a:ln w="9525" cap="flat" cmpd="sng">
              <a:solidFill>
                <a:srgbClr val="FF66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435" name="Freeform 163"/>
            <p:cNvSpPr>
              <a:spLocks/>
            </p:cNvSpPr>
            <p:nvPr/>
          </p:nvSpPr>
          <p:spPr bwMode="auto">
            <a:xfrm>
              <a:off x="1523" y="3134"/>
              <a:ext cx="268" cy="160"/>
            </a:xfrm>
            <a:custGeom>
              <a:avLst/>
              <a:gdLst>
                <a:gd name="T0" fmla="*/ 0 w 590"/>
                <a:gd name="T1" fmla="*/ 273 h 273"/>
                <a:gd name="T2" fmla="*/ 91 w 590"/>
                <a:gd name="T3" fmla="*/ 0 h 273"/>
                <a:gd name="T4" fmla="*/ 182 w 590"/>
                <a:gd name="T5" fmla="*/ 273 h 273"/>
                <a:gd name="T6" fmla="*/ 227 w 590"/>
                <a:gd name="T7" fmla="*/ 0 h 273"/>
                <a:gd name="T8" fmla="*/ 318 w 590"/>
                <a:gd name="T9" fmla="*/ 273 h 273"/>
                <a:gd name="T10" fmla="*/ 363 w 590"/>
                <a:gd name="T11" fmla="*/ 0 h 273"/>
                <a:gd name="T12" fmla="*/ 454 w 590"/>
                <a:gd name="T13" fmla="*/ 273 h 273"/>
                <a:gd name="T14" fmla="*/ 499 w 590"/>
                <a:gd name="T15" fmla="*/ 0 h 273"/>
                <a:gd name="T16" fmla="*/ 590 w 590"/>
                <a:gd name="T17"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0" h="273">
                  <a:moveTo>
                    <a:pt x="0" y="273"/>
                  </a:moveTo>
                  <a:cubicBezTo>
                    <a:pt x="30" y="136"/>
                    <a:pt x="61" y="0"/>
                    <a:pt x="91" y="0"/>
                  </a:cubicBezTo>
                  <a:cubicBezTo>
                    <a:pt x="121" y="0"/>
                    <a:pt x="159" y="273"/>
                    <a:pt x="182" y="273"/>
                  </a:cubicBezTo>
                  <a:cubicBezTo>
                    <a:pt x="205" y="273"/>
                    <a:pt x="204" y="0"/>
                    <a:pt x="227" y="0"/>
                  </a:cubicBezTo>
                  <a:cubicBezTo>
                    <a:pt x="250" y="0"/>
                    <a:pt x="295" y="273"/>
                    <a:pt x="318" y="273"/>
                  </a:cubicBezTo>
                  <a:cubicBezTo>
                    <a:pt x="341" y="273"/>
                    <a:pt x="340" y="0"/>
                    <a:pt x="363" y="0"/>
                  </a:cubicBezTo>
                  <a:cubicBezTo>
                    <a:pt x="386" y="0"/>
                    <a:pt x="431" y="273"/>
                    <a:pt x="454" y="273"/>
                  </a:cubicBezTo>
                  <a:cubicBezTo>
                    <a:pt x="477" y="273"/>
                    <a:pt x="476" y="0"/>
                    <a:pt x="499" y="0"/>
                  </a:cubicBezTo>
                  <a:cubicBezTo>
                    <a:pt x="522" y="0"/>
                    <a:pt x="575" y="228"/>
                    <a:pt x="590" y="273"/>
                  </a:cubicBezTo>
                </a:path>
              </a:pathLst>
            </a:custGeom>
            <a:noFill/>
            <a:ln w="9525" cap="flat" cmpd="sng">
              <a:solidFill>
                <a:srgbClr val="FF66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436" name="Freeform 164"/>
            <p:cNvSpPr>
              <a:spLocks/>
            </p:cNvSpPr>
            <p:nvPr/>
          </p:nvSpPr>
          <p:spPr bwMode="auto">
            <a:xfrm>
              <a:off x="1915" y="3140"/>
              <a:ext cx="318" cy="154"/>
            </a:xfrm>
            <a:custGeom>
              <a:avLst/>
              <a:gdLst>
                <a:gd name="T0" fmla="*/ 0 w 590"/>
                <a:gd name="T1" fmla="*/ 273 h 273"/>
                <a:gd name="T2" fmla="*/ 91 w 590"/>
                <a:gd name="T3" fmla="*/ 0 h 273"/>
                <a:gd name="T4" fmla="*/ 182 w 590"/>
                <a:gd name="T5" fmla="*/ 273 h 273"/>
                <a:gd name="T6" fmla="*/ 227 w 590"/>
                <a:gd name="T7" fmla="*/ 0 h 273"/>
                <a:gd name="T8" fmla="*/ 318 w 590"/>
                <a:gd name="T9" fmla="*/ 273 h 273"/>
                <a:gd name="T10" fmla="*/ 363 w 590"/>
                <a:gd name="T11" fmla="*/ 0 h 273"/>
                <a:gd name="T12" fmla="*/ 454 w 590"/>
                <a:gd name="T13" fmla="*/ 273 h 273"/>
                <a:gd name="T14" fmla="*/ 499 w 590"/>
                <a:gd name="T15" fmla="*/ 0 h 273"/>
                <a:gd name="T16" fmla="*/ 590 w 590"/>
                <a:gd name="T17"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0" h="273">
                  <a:moveTo>
                    <a:pt x="0" y="273"/>
                  </a:moveTo>
                  <a:cubicBezTo>
                    <a:pt x="30" y="136"/>
                    <a:pt x="61" y="0"/>
                    <a:pt x="91" y="0"/>
                  </a:cubicBezTo>
                  <a:cubicBezTo>
                    <a:pt x="121" y="0"/>
                    <a:pt x="159" y="273"/>
                    <a:pt x="182" y="273"/>
                  </a:cubicBezTo>
                  <a:cubicBezTo>
                    <a:pt x="205" y="273"/>
                    <a:pt x="204" y="0"/>
                    <a:pt x="227" y="0"/>
                  </a:cubicBezTo>
                  <a:cubicBezTo>
                    <a:pt x="250" y="0"/>
                    <a:pt x="295" y="273"/>
                    <a:pt x="318" y="273"/>
                  </a:cubicBezTo>
                  <a:cubicBezTo>
                    <a:pt x="341" y="273"/>
                    <a:pt x="340" y="0"/>
                    <a:pt x="363" y="0"/>
                  </a:cubicBezTo>
                  <a:cubicBezTo>
                    <a:pt x="386" y="0"/>
                    <a:pt x="431" y="273"/>
                    <a:pt x="454" y="273"/>
                  </a:cubicBezTo>
                  <a:cubicBezTo>
                    <a:pt x="477" y="273"/>
                    <a:pt x="476" y="0"/>
                    <a:pt x="499" y="0"/>
                  </a:cubicBezTo>
                  <a:cubicBezTo>
                    <a:pt x="522" y="0"/>
                    <a:pt x="575" y="228"/>
                    <a:pt x="590" y="273"/>
                  </a:cubicBezTo>
                </a:path>
              </a:pathLst>
            </a:custGeom>
            <a:noFill/>
            <a:ln w="9525" cap="flat" cmpd="sng">
              <a:solidFill>
                <a:srgbClr val="FF66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437" name="Freeform 165"/>
            <p:cNvSpPr>
              <a:spLocks/>
            </p:cNvSpPr>
            <p:nvPr/>
          </p:nvSpPr>
          <p:spPr bwMode="auto">
            <a:xfrm>
              <a:off x="2369" y="3152"/>
              <a:ext cx="233" cy="124"/>
            </a:xfrm>
            <a:custGeom>
              <a:avLst/>
              <a:gdLst>
                <a:gd name="T0" fmla="*/ 0 w 590"/>
                <a:gd name="T1" fmla="*/ 273 h 273"/>
                <a:gd name="T2" fmla="*/ 91 w 590"/>
                <a:gd name="T3" fmla="*/ 0 h 273"/>
                <a:gd name="T4" fmla="*/ 182 w 590"/>
                <a:gd name="T5" fmla="*/ 273 h 273"/>
                <a:gd name="T6" fmla="*/ 227 w 590"/>
                <a:gd name="T7" fmla="*/ 0 h 273"/>
                <a:gd name="T8" fmla="*/ 318 w 590"/>
                <a:gd name="T9" fmla="*/ 273 h 273"/>
                <a:gd name="T10" fmla="*/ 363 w 590"/>
                <a:gd name="T11" fmla="*/ 0 h 273"/>
                <a:gd name="T12" fmla="*/ 454 w 590"/>
                <a:gd name="T13" fmla="*/ 273 h 273"/>
                <a:gd name="T14" fmla="*/ 499 w 590"/>
                <a:gd name="T15" fmla="*/ 0 h 273"/>
                <a:gd name="T16" fmla="*/ 590 w 590"/>
                <a:gd name="T17"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0" h="273">
                  <a:moveTo>
                    <a:pt x="0" y="273"/>
                  </a:moveTo>
                  <a:cubicBezTo>
                    <a:pt x="30" y="136"/>
                    <a:pt x="61" y="0"/>
                    <a:pt x="91" y="0"/>
                  </a:cubicBezTo>
                  <a:cubicBezTo>
                    <a:pt x="121" y="0"/>
                    <a:pt x="159" y="273"/>
                    <a:pt x="182" y="273"/>
                  </a:cubicBezTo>
                  <a:cubicBezTo>
                    <a:pt x="205" y="273"/>
                    <a:pt x="204" y="0"/>
                    <a:pt x="227" y="0"/>
                  </a:cubicBezTo>
                  <a:cubicBezTo>
                    <a:pt x="250" y="0"/>
                    <a:pt x="295" y="273"/>
                    <a:pt x="318" y="273"/>
                  </a:cubicBezTo>
                  <a:cubicBezTo>
                    <a:pt x="341" y="273"/>
                    <a:pt x="340" y="0"/>
                    <a:pt x="363" y="0"/>
                  </a:cubicBezTo>
                  <a:cubicBezTo>
                    <a:pt x="386" y="0"/>
                    <a:pt x="431" y="273"/>
                    <a:pt x="454" y="273"/>
                  </a:cubicBezTo>
                  <a:cubicBezTo>
                    <a:pt x="477" y="273"/>
                    <a:pt x="476" y="0"/>
                    <a:pt x="499" y="0"/>
                  </a:cubicBezTo>
                  <a:cubicBezTo>
                    <a:pt x="522" y="0"/>
                    <a:pt x="575" y="228"/>
                    <a:pt x="590" y="273"/>
                  </a:cubicBezTo>
                </a:path>
              </a:pathLst>
            </a:custGeom>
            <a:noFill/>
            <a:ln w="9525" cap="flat" cmpd="sng">
              <a:solidFill>
                <a:srgbClr val="FF66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438" name="Freeform 166"/>
            <p:cNvSpPr>
              <a:spLocks/>
            </p:cNvSpPr>
            <p:nvPr/>
          </p:nvSpPr>
          <p:spPr bwMode="auto">
            <a:xfrm>
              <a:off x="3195" y="3150"/>
              <a:ext cx="233" cy="124"/>
            </a:xfrm>
            <a:custGeom>
              <a:avLst/>
              <a:gdLst>
                <a:gd name="T0" fmla="*/ 0 w 590"/>
                <a:gd name="T1" fmla="*/ 273 h 273"/>
                <a:gd name="T2" fmla="*/ 91 w 590"/>
                <a:gd name="T3" fmla="*/ 0 h 273"/>
                <a:gd name="T4" fmla="*/ 182 w 590"/>
                <a:gd name="T5" fmla="*/ 273 h 273"/>
                <a:gd name="T6" fmla="*/ 227 w 590"/>
                <a:gd name="T7" fmla="*/ 0 h 273"/>
                <a:gd name="T8" fmla="*/ 318 w 590"/>
                <a:gd name="T9" fmla="*/ 273 h 273"/>
                <a:gd name="T10" fmla="*/ 363 w 590"/>
                <a:gd name="T11" fmla="*/ 0 h 273"/>
                <a:gd name="T12" fmla="*/ 454 w 590"/>
                <a:gd name="T13" fmla="*/ 273 h 273"/>
                <a:gd name="T14" fmla="*/ 499 w 590"/>
                <a:gd name="T15" fmla="*/ 0 h 273"/>
                <a:gd name="T16" fmla="*/ 590 w 590"/>
                <a:gd name="T17"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0" h="273">
                  <a:moveTo>
                    <a:pt x="0" y="273"/>
                  </a:moveTo>
                  <a:cubicBezTo>
                    <a:pt x="30" y="136"/>
                    <a:pt x="61" y="0"/>
                    <a:pt x="91" y="0"/>
                  </a:cubicBezTo>
                  <a:cubicBezTo>
                    <a:pt x="121" y="0"/>
                    <a:pt x="159" y="273"/>
                    <a:pt x="182" y="273"/>
                  </a:cubicBezTo>
                  <a:cubicBezTo>
                    <a:pt x="205" y="273"/>
                    <a:pt x="204" y="0"/>
                    <a:pt x="227" y="0"/>
                  </a:cubicBezTo>
                  <a:cubicBezTo>
                    <a:pt x="250" y="0"/>
                    <a:pt x="295" y="273"/>
                    <a:pt x="318" y="273"/>
                  </a:cubicBezTo>
                  <a:cubicBezTo>
                    <a:pt x="341" y="273"/>
                    <a:pt x="340" y="0"/>
                    <a:pt x="363" y="0"/>
                  </a:cubicBezTo>
                  <a:cubicBezTo>
                    <a:pt x="386" y="0"/>
                    <a:pt x="431" y="273"/>
                    <a:pt x="454" y="273"/>
                  </a:cubicBezTo>
                  <a:cubicBezTo>
                    <a:pt x="477" y="273"/>
                    <a:pt x="476" y="0"/>
                    <a:pt x="499" y="0"/>
                  </a:cubicBezTo>
                  <a:cubicBezTo>
                    <a:pt x="522" y="0"/>
                    <a:pt x="575" y="228"/>
                    <a:pt x="590" y="273"/>
                  </a:cubicBezTo>
                </a:path>
              </a:pathLst>
            </a:custGeom>
            <a:noFill/>
            <a:ln w="9525" cap="flat" cmpd="sng">
              <a:solidFill>
                <a:srgbClr val="FF66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439" name="Freeform 167"/>
            <p:cNvSpPr>
              <a:spLocks/>
            </p:cNvSpPr>
            <p:nvPr/>
          </p:nvSpPr>
          <p:spPr bwMode="auto">
            <a:xfrm>
              <a:off x="3606" y="3155"/>
              <a:ext cx="233" cy="124"/>
            </a:xfrm>
            <a:custGeom>
              <a:avLst/>
              <a:gdLst>
                <a:gd name="T0" fmla="*/ 0 w 590"/>
                <a:gd name="T1" fmla="*/ 273 h 273"/>
                <a:gd name="T2" fmla="*/ 91 w 590"/>
                <a:gd name="T3" fmla="*/ 0 h 273"/>
                <a:gd name="T4" fmla="*/ 182 w 590"/>
                <a:gd name="T5" fmla="*/ 273 h 273"/>
                <a:gd name="T6" fmla="*/ 227 w 590"/>
                <a:gd name="T7" fmla="*/ 0 h 273"/>
                <a:gd name="T8" fmla="*/ 318 w 590"/>
                <a:gd name="T9" fmla="*/ 273 h 273"/>
                <a:gd name="T10" fmla="*/ 363 w 590"/>
                <a:gd name="T11" fmla="*/ 0 h 273"/>
                <a:gd name="T12" fmla="*/ 454 w 590"/>
                <a:gd name="T13" fmla="*/ 273 h 273"/>
                <a:gd name="T14" fmla="*/ 499 w 590"/>
                <a:gd name="T15" fmla="*/ 0 h 273"/>
                <a:gd name="T16" fmla="*/ 590 w 590"/>
                <a:gd name="T17"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0" h="273">
                  <a:moveTo>
                    <a:pt x="0" y="273"/>
                  </a:moveTo>
                  <a:cubicBezTo>
                    <a:pt x="30" y="136"/>
                    <a:pt x="61" y="0"/>
                    <a:pt x="91" y="0"/>
                  </a:cubicBezTo>
                  <a:cubicBezTo>
                    <a:pt x="121" y="0"/>
                    <a:pt x="159" y="273"/>
                    <a:pt x="182" y="273"/>
                  </a:cubicBezTo>
                  <a:cubicBezTo>
                    <a:pt x="205" y="273"/>
                    <a:pt x="204" y="0"/>
                    <a:pt x="227" y="0"/>
                  </a:cubicBezTo>
                  <a:cubicBezTo>
                    <a:pt x="250" y="0"/>
                    <a:pt x="295" y="273"/>
                    <a:pt x="318" y="273"/>
                  </a:cubicBezTo>
                  <a:cubicBezTo>
                    <a:pt x="341" y="273"/>
                    <a:pt x="340" y="0"/>
                    <a:pt x="363" y="0"/>
                  </a:cubicBezTo>
                  <a:cubicBezTo>
                    <a:pt x="386" y="0"/>
                    <a:pt x="431" y="273"/>
                    <a:pt x="454" y="273"/>
                  </a:cubicBezTo>
                  <a:cubicBezTo>
                    <a:pt x="477" y="273"/>
                    <a:pt x="476" y="0"/>
                    <a:pt x="499" y="0"/>
                  </a:cubicBezTo>
                  <a:cubicBezTo>
                    <a:pt x="522" y="0"/>
                    <a:pt x="575" y="228"/>
                    <a:pt x="590" y="273"/>
                  </a:cubicBezTo>
                </a:path>
              </a:pathLst>
            </a:custGeom>
            <a:noFill/>
            <a:ln w="9525" cap="flat" cmpd="sng">
              <a:solidFill>
                <a:srgbClr val="FF66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440" name="Freeform 168"/>
            <p:cNvSpPr>
              <a:spLocks/>
            </p:cNvSpPr>
            <p:nvPr/>
          </p:nvSpPr>
          <p:spPr bwMode="auto">
            <a:xfrm>
              <a:off x="4002" y="3152"/>
              <a:ext cx="233" cy="124"/>
            </a:xfrm>
            <a:custGeom>
              <a:avLst/>
              <a:gdLst>
                <a:gd name="T0" fmla="*/ 0 w 590"/>
                <a:gd name="T1" fmla="*/ 273 h 273"/>
                <a:gd name="T2" fmla="*/ 91 w 590"/>
                <a:gd name="T3" fmla="*/ 0 h 273"/>
                <a:gd name="T4" fmla="*/ 182 w 590"/>
                <a:gd name="T5" fmla="*/ 273 h 273"/>
                <a:gd name="T6" fmla="*/ 227 w 590"/>
                <a:gd name="T7" fmla="*/ 0 h 273"/>
                <a:gd name="T8" fmla="*/ 318 w 590"/>
                <a:gd name="T9" fmla="*/ 273 h 273"/>
                <a:gd name="T10" fmla="*/ 363 w 590"/>
                <a:gd name="T11" fmla="*/ 0 h 273"/>
                <a:gd name="T12" fmla="*/ 454 w 590"/>
                <a:gd name="T13" fmla="*/ 273 h 273"/>
                <a:gd name="T14" fmla="*/ 499 w 590"/>
                <a:gd name="T15" fmla="*/ 0 h 273"/>
                <a:gd name="T16" fmla="*/ 590 w 590"/>
                <a:gd name="T17"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0" h="273">
                  <a:moveTo>
                    <a:pt x="0" y="273"/>
                  </a:moveTo>
                  <a:cubicBezTo>
                    <a:pt x="30" y="136"/>
                    <a:pt x="61" y="0"/>
                    <a:pt x="91" y="0"/>
                  </a:cubicBezTo>
                  <a:cubicBezTo>
                    <a:pt x="121" y="0"/>
                    <a:pt x="159" y="273"/>
                    <a:pt x="182" y="273"/>
                  </a:cubicBezTo>
                  <a:cubicBezTo>
                    <a:pt x="205" y="273"/>
                    <a:pt x="204" y="0"/>
                    <a:pt x="227" y="0"/>
                  </a:cubicBezTo>
                  <a:cubicBezTo>
                    <a:pt x="250" y="0"/>
                    <a:pt x="295" y="273"/>
                    <a:pt x="318" y="273"/>
                  </a:cubicBezTo>
                  <a:cubicBezTo>
                    <a:pt x="341" y="273"/>
                    <a:pt x="340" y="0"/>
                    <a:pt x="363" y="0"/>
                  </a:cubicBezTo>
                  <a:cubicBezTo>
                    <a:pt x="386" y="0"/>
                    <a:pt x="431" y="273"/>
                    <a:pt x="454" y="273"/>
                  </a:cubicBezTo>
                  <a:cubicBezTo>
                    <a:pt x="477" y="273"/>
                    <a:pt x="476" y="0"/>
                    <a:pt x="499" y="0"/>
                  </a:cubicBezTo>
                  <a:cubicBezTo>
                    <a:pt x="522" y="0"/>
                    <a:pt x="575" y="228"/>
                    <a:pt x="590" y="273"/>
                  </a:cubicBezTo>
                </a:path>
              </a:pathLst>
            </a:custGeom>
            <a:noFill/>
            <a:ln w="9525" cap="flat" cmpd="sng">
              <a:solidFill>
                <a:srgbClr val="FF66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441" name="Freeform 169"/>
            <p:cNvSpPr>
              <a:spLocks/>
            </p:cNvSpPr>
            <p:nvPr/>
          </p:nvSpPr>
          <p:spPr bwMode="auto">
            <a:xfrm>
              <a:off x="4422" y="3204"/>
              <a:ext cx="233" cy="72"/>
            </a:xfrm>
            <a:custGeom>
              <a:avLst/>
              <a:gdLst>
                <a:gd name="T0" fmla="*/ 0 w 590"/>
                <a:gd name="T1" fmla="*/ 273 h 273"/>
                <a:gd name="T2" fmla="*/ 91 w 590"/>
                <a:gd name="T3" fmla="*/ 0 h 273"/>
                <a:gd name="T4" fmla="*/ 182 w 590"/>
                <a:gd name="T5" fmla="*/ 273 h 273"/>
                <a:gd name="T6" fmla="*/ 227 w 590"/>
                <a:gd name="T7" fmla="*/ 0 h 273"/>
                <a:gd name="T8" fmla="*/ 318 w 590"/>
                <a:gd name="T9" fmla="*/ 273 h 273"/>
                <a:gd name="T10" fmla="*/ 363 w 590"/>
                <a:gd name="T11" fmla="*/ 0 h 273"/>
                <a:gd name="T12" fmla="*/ 454 w 590"/>
                <a:gd name="T13" fmla="*/ 273 h 273"/>
                <a:gd name="T14" fmla="*/ 499 w 590"/>
                <a:gd name="T15" fmla="*/ 0 h 273"/>
                <a:gd name="T16" fmla="*/ 590 w 590"/>
                <a:gd name="T17"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0" h="273">
                  <a:moveTo>
                    <a:pt x="0" y="273"/>
                  </a:moveTo>
                  <a:cubicBezTo>
                    <a:pt x="30" y="136"/>
                    <a:pt x="61" y="0"/>
                    <a:pt x="91" y="0"/>
                  </a:cubicBezTo>
                  <a:cubicBezTo>
                    <a:pt x="121" y="0"/>
                    <a:pt x="159" y="273"/>
                    <a:pt x="182" y="273"/>
                  </a:cubicBezTo>
                  <a:cubicBezTo>
                    <a:pt x="205" y="273"/>
                    <a:pt x="204" y="0"/>
                    <a:pt x="227" y="0"/>
                  </a:cubicBezTo>
                  <a:cubicBezTo>
                    <a:pt x="250" y="0"/>
                    <a:pt x="295" y="273"/>
                    <a:pt x="318" y="273"/>
                  </a:cubicBezTo>
                  <a:cubicBezTo>
                    <a:pt x="341" y="273"/>
                    <a:pt x="340" y="0"/>
                    <a:pt x="363" y="0"/>
                  </a:cubicBezTo>
                  <a:cubicBezTo>
                    <a:pt x="386" y="0"/>
                    <a:pt x="431" y="273"/>
                    <a:pt x="454" y="273"/>
                  </a:cubicBezTo>
                  <a:cubicBezTo>
                    <a:pt x="477" y="273"/>
                    <a:pt x="476" y="0"/>
                    <a:pt x="499" y="0"/>
                  </a:cubicBezTo>
                  <a:cubicBezTo>
                    <a:pt x="522" y="0"/>
                    <a:pt x="575" y="228"/>
                    <a:pt x="590" y="273"/>
                  </a:cubicBezTo>
                </a:path>
              </a:pathLst>
            </a:custGeom>
            <a:noFill/>
            <a:ln w="9525" cap="flat" cmpd="sng">
              <a:solidFill>
                <a:srgbClr val="FF66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442" name="Freeform 170"/>
            <p:cNvSpPr>
              <a:spLocks/>
            </p:cNvSpPr>
            <p:nvPr/>
          </p:nvSpPr>
          <p:spPr bwMode="auto">
            <a:xfrm>
              <a:off x="283" y="3162"/>
              <a:ext cx="233" cy="124"/>
            </a:xfrm>
            <a:custGeom>
              <a:avLst/>
              <a:gdLst>
                <a:gd name="T0" fmla="*/ 0 w 590"/>
                <a:gd name="T1" fmla="*/ 273 h 273"/>
                <a:gd name="T2" fmla="*/ 91 w 590"/>
                <a:gd name="T3" fmla="*/ 0 h 273"/>
                <a:gd name="T4" fmla="*/ 182 w 590"/>
                <a:gd name="T5" fmla="*/ 273 h 273"/>
                <a:gd name="T6" fmla="*/ 227 w 590"/>
                <a:gd name="T7" fmla="*/ 0 h 273"/>
                <a:gd name="T8" fmla="*/ 318 w 590"/>
                <a:gd name="T9" fmla="*/ 273 h 273"/>
                <a:gd name="T10" fmla="*/ 363 w 590"/>
                <a:gd name="T11" fmla="*/ 0 h 273"/>
                <a:gd name="T12" fmla="*/ 454 w 590"/>
                <a:gd name="T13" fmla="*/ 273 h 273"/>
                <a:gd name="T14" fmla="*/ 499 w 590"/>
                <a:gd name="T15" fmla="*/ 0 h 273"/>
                <a:gd name="T16" fmla="*/ 590 w 590"/>
                <a:gd name="T17"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0" h="273">
                  <a:moveTo>
                    <a:pt x="0" y="273"/>
                  </a:moveTo>
                  <a:cubicBezTo>
                    <a:pt x="30" y="136"/>
                    <a:pt x="61" y="0"/>
                    <a:pt x="91" y="0"/>
                  </a:cubicBezTo>
                  <a:cubicBezTo>
                    <a:pt x="121" y="0"/>
                    <a:pt x="159" y="273"/>
                    <a:pt x="182" y="273"/>
                  </a:cubicBezTo>
                  <a:cubicBezTo>
                    <a:pt x="205" y="273"/>
                    <a:pt x="204" y="0"/>
                    <a:pt x="227" y="0"/>
                  </a:cubicBezTo>
                  <a:cubicBezTo>
                    <a:pt x="250" y="0"/>
                    <a:pt x="295" y="273"/>
                    <a:pt x="318" y="273"/>
                  </a:cubicBezTo>
                  <a:cubicBezTo>
                    <a:pt x="341" y="273"/>
                    <a:pt x="340" y="0"/>
                    <a:pt x="363" y="0"/>
                  </a:cubicBezTo>
                  <a:cubicBezTo>
                    <a:pt x="386" y="0"/>
                    <a:pt x="431" y="273"/>
                    <a:pt x="454" y="273"/>
                  </a:cubicBezTo>
                  <a:cubicBezTo>
                    <a:pt x="477" y="273"/>
                    <a:pt x="476" y="0"/>
                    <a:pt x="499" y="0"/>
                  </a:cubicBezTo>
                  <a:cubicBezTo>
                    <a:pt x="522" y="0"/>
                    <a:pt x="575" y="228"/>
                    <a:pt x="590" y="273"/>
                  </a:cubicBezTo>
                </a:path>
              </a:pathLst>
            </a:custGeom>
            <a:noFill/>
            <a:ln w="9525" cap="flat" cmpd="sng">
              <a:solidFill>
                <a:srgbClr val="FF66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443" name="Freeform 171"/>
            <p:cNvSpPr>
              <a:spLocks/>
            </p:cNvSpPr>
            <p:nvPr/>
          </p:nvSpPr>
          <p:spPr bwMode="auto">
            <a:xfrm>
              <a:off x="4830" y="3162"/>
              <a:ext cx="233" cy="124"/>
            </a:xfrm>
            <a:custGeom>
              <a:avLst/>
              <a:gdLst>
                <a:gd name="T0" fmla="*/ 0 w 590"/>
                <a:gd name="T1" fmla="*/ 273 h 273"/>
                <a:gd name="T2" fmla="*/ 91 w 590"/>
                <a:gd name="T3" fmla="*/ 0 h 273"/>
                <a:gd name="T4" fmla="*/ 182 w 590"/>
                <a:gd name="T5" fmla="*/ 273 h 273"/>
                <a:gd name="T6" fmla="*/ 227 w 590"/>
                <a:gd name="T7" fmla="*/ 0 h 273"/>
                <a:gd name="T8" fmla="*/ 318 w 590"/>
                <a:gd name="T9" fmla="*/ 273 h 273"/>
                <a:gd name="T10" fmla="*/ 363 w 590"/>
                <a:gd name="T11" fmla="*/ 0 h 273"/>
                <a:gd name="T12" fmla="*/ 454 w 590"/>
                <a:gd name="T13" fmla="*/ 273 h 273"/>
                <a:gd name="T14" fmla="*/ 499 w 590"/>
                <a:gd name="T15" fmla="*/ 0 h 273"/>
                <a:gd name="T16" fmla="*/ 590 w 590"/>
                <a:gd name="T17"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0" h="273">
                  <a:moveTo>
                    <a:pt x="0" y="273"/>
                  </a:moveTo>
                  <a:cubicBezTo>
                    <a:pt x="30" y="136"/>
                    <a:pt x="61" y="0"/>
                    <a:pt x="91" y="0"/>
                  </a:cubicBezTo>
                  <a:cubicBezTo>
                    <a:pt x="121" y="0"/>
                    <a:pt x="159" y="273"/>
                    <a:pt x="182" y="273"/>
                  </a:cubicBezTo>
                  <a:cubicBezTo>
                    <a:pt x="205" y="273"/>
                    <a:pt x="204" y="0"/>
                    <a:pt x="227" y="0"/>
                  </a:cubicBezTo>
                  <a:cubicBezTo>
                    <a:pt x="250" y="0"/>
                    <a:pt x="295" y="273"/>
                    <a:pt x="318" y="273"/>
                  </a:cubicBezTo>
                  <a:cubicBezTo>
                    <a:pt x="341" y="273"/>
                    <a:pt x="340" y="0"/>
                    <a:pt x="363" y="0"/>
                  </a:cubicBezTo>
                  <a:cubicBezTo>
                    <a:pt x="386" y="0"/>
                    <a:pt x="431" y="273"/>
                    <a:pt x="454" y="273"/>
                  </a:cubicBezTo>
                  <a:cubicBezTo>
                    <a:pt x="477" y="273"/>
                    <a:pt x="476" y="0"/>
                    <a:pt x="499" y="0"/>
                  </a:cubicBezTo>
                  <a:cubicBezTo>
                    <a:pt x="522" y="0"/>
                    <a:pt x="575" y="228"/>
                    <a:pt x="590" y="273"/>
                  </a:cubicBezTo>
                </a:path>
              </a:pathLst>
            </a:custGeom>
            <a:noFill/>
            <a:ln w="9525" cap="flat" cmpd="sng">
              <a:solidFill>
                <a:srgbClr val="FF66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4526" name="Group 254"/>
          <p:cNvGrpSpPr>
            <a:grpSpLocks/>
          </p:cNvGrpSpPr>
          <p:nvPr/>
        </p:nvGrpSpPr>
        <p:grpSpPr bwMode="auto">
          <a:xfrm>
            <a:off x="19050" y="3859213"/>
            <a:ext cx="8218488" cy="1350962"/>
            <a:chOff x="0" y="2831"/>
            <a:chExt cx="5177" cy="1011"/>
          </a:xfrm>
        </p:grpSpPr>
        <p:sp>
          <p:nvSpPr>
            <p:cNvPr id="54495" name="Freeform 223"/>
            <p:cNvSpPr>
              <a:spLocks/>
            </p:cNvSpPr>
            <p:nvPr/>
          </p:nvSpPr>
          <p:spPr bwMode="auto">
            <a:xfrm>
              <a:off x="1002" y="2831"/>
              <a:ext cx="3312" cy="966"/>
            </a:xfrm>
            <a:custGeom>
              <a:avLst/>
              <a:gdLst>
                <a:gd name="T0" fmla="*/ 0 w 3312"/>
                <a:gd name="T1" fmla="*/ 816 h 816"/>
                <a:gd name="T2" fmla="*/ 1679 w 3312"/>
                <a:gd name="T3" fmla="*/ 0 h 816"/>
                <a:gd name="T4" fmla="*/ 3312 w 3312"/>
                <a:gd name="T5" fmla="*/ 816 h 816"/>
              </a:gdLst>
              <a:ahLst/>
              <a:cxnLst>
                <a:cxn ang="0">
                  <a:pos x="T0" y="T1"/>
                </a:cxn>
                <a:cxn ang="0">
                  <a:pos x="T2" y="T3"/>
                </a:cxn>
                <a:cxn ang="0">
                  <a:pos x="T4" y="T5"/>
                </a:cxn>
              </a:cxnLst>
              <a:rect l="0" t="0" r="r" b="b"/>
              <a:pathLst>
                <a:path w="3312" h="816">
                  <a:moveTo>
                    <a:pt x="0" y="816"/>
                  </a:moveTo>
                  <a:cubicBezTo>
                    <a:pt x="563" y="408"/>
                    <a:pt x="1127" y="0"/>
                    <a:pt x="1679" y="0"/>
                  </a:cubicBezTo>
                  <a:cubicBezTo>
                    <a:pt x="2231" y="0"/>
                    <a:pt x="3040" y="680"/>
                    <a:pt x="3312" y="816"/>
                  </a:cubicBezTo>
                </a:path>
              </a:pathLst>
            </a:custGeom>
            <a:noFill/>
            <a:ln w="9525" cap="flat" cmpd="sng">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496" name="Freeform 224"/>
            <p:cNvSpPr>
              <a:spLocks/>
            </p:cNvSpPr>
            <p:nvPr/>
          </p:nvSpPr>
          <p:spPr bwMode="auto">
            <a:xfrm>
              <a:off x="0" y="3595"/>
              <a:ext cx="907" cy="215"/>
            </a:xfrm>
            <a:custGeom>
              <a:avLst/>
              <a:gdLst>
                <a:gd name="T0" fmla="*/ 907 w 907"/>
                <a:gd name="T1" fmla="*/ 295 h 295"/>
                <a:gd name="T2" fmla="*/ 317 w 907"/>
                <a:gd name="T3" fmla="*/ 23 h 295"/>
                <a:gd name="T4" fmla="*/ 0 w 907"/>
                <a:gd name="T5" fmla="*/ 159 h 295"/>
              </a:gdLst>
              <a:ahLst/>
              <a:cxnLst>
                <a:cxn ang="0">
                  <a:pos x="T0" y="T1"/>
                </a:cxn>
                <a:cxn ang="0">
                  <a:pos x="T2" y="T3"/>
                </a:cxn>
                <a:cxn ang="0">
                  <a:pos x="T4" y="T5"/>
                </a:cxn>
              </a:cxnLst>
              <a:rect l="0" t="0" r="r" b="b"/>
              <a:pathLst>
                <a:path w="907" h="295">
                  <a:moveTo>
                    <a:pt x="907" y="295"/>
                  </a:moveTo>
                  <a:cubicBezTo>
                    <a:pt x="687" y="170"/>
                    <a:pt x="468" y="46"/>
                    <a:pt x="317" y="23"/>
                  </a:cubicBezTo>
                  <a:cubicBezTo>
                    <a:pt x="166" y="0"/>
                    <a:pt x="53" y="136"/>
                    <a:pt x="0" y="159"/>
                  </a:cubicBezTo>
                </a:path>
              </a:pathLst>
            </a:custGeom>
            <a:noFill/>
            <a:ln w="9525" cap="flat" cmpd="sng">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497" name="Freeform 225"/>
            <p:cNvSpPr>
              <a:spLocks/>
            </p:cNvSpPr>
            <p:nvPr/>
          </p:nvSpPr>
          <p:spPr bwMode="auto">
            <a:xfrm>
              <a:off x="4270" y="3573"/>
              <a:ext cx="907" cy="269"/>
            </a:xfrm>
            <a:custGeom>
              <a:avLst/>
              <a:gdLst>
                <a:gd name="T0" fmla="*/ 0 w 1179"/>
                <a:gd name="T1" fmla="*/ 355 h 355"/>
                <a:gd name="T2" fmla="*/ 771 w 1179"/>
                <a:gd name="T3" fmla="*/ 38 h 355"/>
                <a:gd name="T4" fmla="*/ 1179 w 1179"/>
                <a:gd name="T5" fmla="*/ 128 h 355"/>
              </a:gdLst>
              <a:ahLst/>
              <a:cxnLst>
                <a:cxn ang="0">
                  <a:pos x="T0" y="T1"/>
                </a:cxn>
                <a:cxn ang="0">
                  <a:pos x="T2" y="T3"/>
                </a:cxn>
                <a:cxn ang="0">
                  <a:pos x="T4" y="T5"/>
                </a:cxn>
              </a:cxnLst>
              <a:rect l="0" t="0" r="r" b="b"/>
              <a:pathLst>
                <a:path w="1179" h="355">
                  <a:moveTo>
                    <a:pt x="0" y="355"/>
                  </a:moveTo>
                  <a:cubicBezTo>
                    <a:pt x="287" y="215"/>
                    <a:pt x="575" y="76"/>
                    <a:pt x="771" y="38"/>
                  </a:cubicBezTo>
                  <a:cubicBezTo>
                    <a:pt x="967" y="0"/>
                    <a:pt x="1111" y="113"/>
                    <a:pt x="1179" y="128"/>
                  </a:cubicBezTo>
                </a:path>
              </a:pathLst>
            </a:custGeom>
            <a:noFill/>
            <a:ln w="9525" cap="flat" cmpd="sng">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4498" name="Group 226"/>
          <p:cNvGrpSpPr>
            <a:grpSpLocks/>
          </p:cNvGrpSpPr>
          <p:nvPr/>
        </p:nvGrpSpPr>
        <p:grpSpPr bwMode="auto">
          <a:xfrm>
            <a:off x="439738" y="814388"/>
            <a:ext cx="7588250" cy="1357312"/>
            <a:chOff x="283" y="534"/>
            <a:chExt cx="4780" cy="1014"/>
          </a:xfrm>
        </p:grpSpPr>
        <p:sp>
          <p:nvSpPr>
            <p:cNvPr id="54499" name="Freeform 227"/>
            <p:cNvSpPr>
              <a:spLocks/>
            </p:cNvSpPr>
            <p:nvPr/>
          </p:nvSpPr>
          <p:spPr bwMode="auto">
            <a:xfrm>
              <a:off x="2780" y="1389"/>
              <a:ext cx="233" cy="147"/>
            </a:xfrm>
            <a:custGeom>
              <a:avLst/>
              <a:gdLst>
                <a:gd name="T0" fmla="*/ 0 w 590"/>
                <a:gd name="T1" fmla="*/ 273 h 273"/>
                <a:gd name="T2" fmla="*/ 91 w 590"/>
                <a:gd name="T3" fmla="*/ 0 h 273"/>
                <a:gd name="T4" fmla="*/ 182 w 590"/>
                <a:gd name="T5" fmla="*/ 273 h 273"/>
                <a:gd name="T6" fmla="*/ 227 w 590"/>
                <a:gd name="T7" fmla="*/ 0 h 273"/>
                <a:gd name="T8" fmla="*/ 318 w 590"/>
                <a:gd name="T9" fmla="*/ 273 h 273"/>
                <a:gd name="T10" fmla="*/ 363 w 590"/>
                <a:gd name="T11" fmla="*/ 0 h 273"/>
                <a:gd name="T12" fmla="*/ 454 w 590"/>
                <a:gd name="T13" fmla="*/ 273 h 273"/>
                <a:gd name="T14" fmla="*/ 499 w 590"/>
                <a:gd name="T15" fmla="*/ 0 h 273"/>
                <a:gd name="T16" fmla="*/ 590 w 590"/>
                <a:gd name="T17"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0" h="273">
                  <a:moveTo>
                    <a:pt x="0" y="273"/>
                  </a:moveTo>
                  <a:cubicBezTo>
                    <a:pt x="30" y="136"/>
                    <a:pt x="61" y="0"/>
                    <a:pt x="91" y="0"/>
                  </a:cubicBezTo>
                  <a:cubicBezTo>
                    <a:pt x="121" y="0"/>
                    <a:pt x="159" y="273"/>
                    <a:pt x="182" y="273"/>
                  </a:cubicBezTo>
                  <a:cubicBezTo>
                    <a:pt x="205" y="273"/>
                    <a:pt x="204" y="0"/>
                    <a:pt x="227" y="0"/>
                  </a:cubicBezTo>
                  <a:cubicBezTo>
                    <a:pt x="250" y="0"/>
                    <a:pt x="295" y="273"/>
                    <a:pt x="318" y="273"/>
                  </a:cubicBezTo>
                  <a:cubicBezTo>
                    <a:pt x="341" y="273"/>
                    <a:pt x="340" y="0"/>
                    <a:pt x="363" y="0"/>
                  </a:cubicBezTo>
                  <a:cubicBezTo>
                    <a:pt x="386" y="0"/>
                    <a:pt x="431" y="273"/>
                    <a:pt x="454" y="273"/>
                  </a:cubicBezTo>
                  <a:cubicBezTo>
                    <a:pt x="477" y="273"/>
                    <a:pt x="476" y="0"/>
                    <a:pt x="499" y="0"/>
                  </a:cubicBezTo>
                  <a:cubicBezTo>
                    <a:pt x="522" y="0"/>
                    <a:pt x="575" y="228"/>
                    <a:pt x="590" y="273"/>
                  </a:cubicBezTo>
                </a:path>
              </a:pathLst>
            </a:custGeom>
            <a:noFill/>
            <a:ln w="9525" cap="flat" cmpd="sng">
              <a:solidFill>
                <a:srgbClr val="FF66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500" name="Freeform 228"/>
            <p:cNvSpPr>
              <a:spLocks/>
            </p:cNvSpPr>
            <p:nvPr/>
          </p:nvSpPr>
          <p:spPr bwMode="auto">
            <a:xfrm>
              <a:off x="2631" y="539"/>
              <a:ext cx="125" cy="998"/>
            </a:xfrm>
            <a:custGeom>
              <a:avLst/>
              <a:gdLst>
                <a:gd name="T0" fmla="*/ 0 w 499"/>
                <a:gd name="T1" fmla="*/ 998 h 998"/>
                <a:gd name="T2" fmla="*/ 227 w 499"/>
                <a:gd name="T3" fmla="*/ 0 h 998"/>
                <a:gd name="T4" fmla="*/ 499 w 499"/>
                <a:gd name="T5" fmla="*/ 998 h 998"/>
              </a:gdLst>
              <a:ahLst/>
              <a:cxnLst>
                <a:cxn ang="0">
                  <a:pos x="T0" y="T1"/>
                </a:cxn>
                <a:cxn ang="0">
                  <a:pos x="T2" y="T3"/>
                </a:cxn>
                <a:cxn ang="0">
                  <a:pos x="T4" y="T5"/>
                </a:cxn>
              </a:cxnLst>
              <a:rect l="0" t="0" r="r" b="b"/>
              <a:pathLst>
                <a:path w="499" h="998">
                  <a:moveTo>
                    <a:pt x="0" y="998"/>
                  </a:moveTo>
                  <a:cubicBezTo>
                    <a:pt x="72" y="499"/>
                    <a:pt x="144" y="0"/>
                    <a:pt x="227" y="0"/>
                  </a:cubicBezTo>
                  <a:cubicBezTo>
                    <a:pt x="310" y="0"/>
                    <a:pt x="454" y="832"/>
                    <a:pt x="499" y="998"/>
                  </a:cubicBezTo>
                </a:path>
              </a:pathLst>
            </a:custGeom>
            <a:noFill/>
            <a:ln w="9525" cap="flat" cmpd="sng">
              <a:solidFill>
                <a:srgbClr val="FF66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501" name="Freeform 229"/>
            <p:cNvSpPr>
              <a:spLocks/>
            </p:cNvSpPr>
            <p:nvPr/>
          </p:nvSpPr>
          <p:spPr bwMode="auto">
            <a:xfrm>
              <a:off x="3037" y="539"/>
              <a:ext cx="125" cy="998"/>
            </a:xfrm>
            <a:custGeom>
              <a:avLst/>
              <a:gdLst>
                <a:gd name="T0" fmla="*/ 0 w 499"/>
                <a:gd name="T1" fmla="*/ 998 h 998"/>
                <a:gd name="T2" fmla="*/ 227 w 499"/>
                <a:gd name="T3" fmla="*/ 0 h 998"/>
                <a:gd name="T4" fmla="*/ 499 w 499"/>
                <a:gd name="T5" fmla="*/ 998 h 998"/>
              </a:gdLst>
              <a:ahLst/>
              <a:cxnLst>
                <a:cxn ang="0">
                  <a:pos x="T0" y="T1"/>
                </a:cxn>
                <a:cxn ang="0">
                  <a:pos x="T2" y="T3"/>
                </a:cxn>
                <a:cxn ang="0">
                  <a:pos x="T4" y="T5"/>
                </a:cxn>
              </a:cxnLst>
              <a:rect l="0" t="0" r="r" b="b"/>
              <a:pathLst>
                <a:path w="499" h="998">
                  <a:moveTo>
                    <a:pt x="0" y="998"/>
                  </a:moveTo>
                  <a:cubicBezTo>
                    <a:pt x="72" y="499"/>
                    <a:pt x="144" y="0"/>
                    <a:pt x="227" y="0"/>
                  </a:cubicBezTo>
                  <a:cubicBezTo>
                    <a:pt x="310" y="0"/>
                    <a:pt x="454" y="832"/>
                    <a:pt x="499" y="998"/>
                  </a:cubicBezTo>
                </a:path>
              </a:pathLst>
            </a:custGeom>
            <a:noFill/>
            <a:ln w="9525" cap="flat" cmpd="sng">
              <a:solidFill>
                <a:srgbClr val="FF66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502" name="Freeform 230"/>
            <p:cNvSpPr>
              <a:spLocks/>
            </p:cNvSpPr>
            <p:nvPr/>
          </p:nvSpPr>
          <p:spPr bwMode="auto">
            <a:xfrm>
              <a:off x="3460" y="548"/>
              <a:ext cx="125" cy="998"/>
            </a:xfrm>
            <a:custGeom>
              <a:avLst/>
              <a:gdLst>
                <a:gd name="T0" fmla="*/ 0 w 499"/>
                <a:gd name="T1" fmla="*/ 998 h 998"/>
                <a:gd name="T2" fmla="*/ 227 w 499"/>
                <a:gd name="T3" fmla="*/ 0 h 998"/>
                <a:gd name="T4" fmla="*/ 499 w 499"/>
                <a:gd name="T5" fmla="*/ 998 h 998"/>
              </a:gdLst>
              <a:ahLst/>
              <a:cxnLst>
                <a:cxn ang="0">
                  <a:pos x="T0" y="T1"/>
                </a:cxn>
                <a:cxn ang="0">
                  <a:pos x="T2" y="T3"/>
                </a:cxn>
                <a:cxn ang="0">
                  <a:pos x="T4" y="T5"/>
                </a:cxn>
              </a:cxnLst>
              <a:rect l="0" t="0" r="r" b="b"/>
              <a:pathLst>
                <a:path w="499" h="998">
                  <a:moveTo>
                    <a:pt x="0" y="998"/>
                  </a:moveTo>
                  <a:cubicBezTo>
                    <a:pt x="72" y="499"/>
                    <a:pt x="144" y="0"/>
                    <a:pt x="227" y="0"/>
                  </a:cubicBezTo>
                  <a:cubicBezTo>
                    <a:pt x="310" y="0"/>
                    <a:pt x="454" y="832"/>
                    <a:pt x="499" y="998"/>
                  </a:cubicBezTo>
                </a:path>
              </a:pathLst>
            </a:custGeom>
            <a:noFill/>
            <a:ln w="9525" cap="flat" cmpd="sng">
              <a:solidFill>
                <a:srgbClr val="FF66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503" name="Freeform 231"/>
            <p:cNvSpPr>
              <a:spLocks/>
            </p:cNvSpPr>
            <p:nvPr/>
          </p:nvSpPr>
          <p:spPr bwMode="auto">
            <a:xfrm>
              <a:off x="951" y="536"/>
              <a:ext cx="125" cy="998"/>
            </a:xfrm>
            <a:custGeom>
              <a:avLst/>
              <a:gdLst>
                <a:gd name="T0" fmla="*/ 0 w 499"/>
                <a:gd name="T1" fmla="*/ 998 h 998"/>
                <a:gd name="T2" fmla="*/ 227 w 499"/>
                <a:gd name="T3" fmla="*/ 0 h 998"/>
                <a:gd name="T4" fmla="*/ 499 w 499"/>
                <a:gd name="T5" fmla="*/ 998 h 998"/>
              </a:gdLst>
              <a:ahLst/>
              <a:cxnLst>
                <a:cxn ang="0">
                  <a:pos x="T0" y="T1"/>
                </a:cxn>
                <a:cxn ang="0">
                  <a:pos x="T2" y="T3"/>
                </a:cxn>
                <a:cxn ang="0">
                  <a:pos x="T4" y="T5"/>
                </a:cxn>
              </a:cxnLst>
              <a:rect l="0" t="0" r="r" b="b"/>
              <a:pathLst>
                <a:path w="499" h="998">
                  <a:moveTo>
                    <a:pt x="0" y="998"/>
                  </a:moveTo>
                  <a:cubicBezTo>
                    <a:pt x="72" y="499"/>
                    <a:pt x="144" y="0"/>
                    <a:pt x="227" y="0"/>
                  </a:cubicBezTo>
                  <a:cubicBezTo>
                    <a:pt x="310" y="0"/>
                    <a:pt x="454" y="832"/>
                    <a:pt x="499" y="998"/>
                  </a:cubicBezTo>
                </a:path>
              </a:pathLst>
            </a:custGeom>
            <a:noFill/>
            <a:ln w="9525" cap="flat" cmpd="sng">
              <a:solidFill>
                <a:srgbClr val="FF66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504" name="Freeform 232"/>
            <p:cNvSpPr>
              <a:spLocks/>
            </p:cNvSpPr>
            <p:nvPr/>
          </p:nvSpPr>
          <p:spPr bwMode="auto">
            <a:xfrm>
              <a:off x="1383" y="539"/>
              <a:ext cx="125" cy="998"/>
            </a:xfrm>
            <a:custGeom>
              <a:avLst/>
              <a:gdLst>
                <a:gd name="T0" fmla="*/ 0 w 499"/>
                <a:gd name="T1" fmla="*/ 998 h 998"/>
                <a:gd name="T2" fmla="*/ 227 w 499"/>
                <a:gd name="T3" fmla="*/ 0 h 998"/>
                <a:gd name="T4" fmla="*/ 499 w 499"/>
                <a:gd name="T5" fmla="*/ 998 h 998"/>
              </a:gdLst>
              <a:ahLst/>
              <a:cxnLst>
                <a:cxn ang="0">
                  <a:pos x="T0" y="T1"/>
                </a:cxn>
                <a:cxn ang="0">
                  <a:pos x="T2" y="T3"/>
                </a:cxn>
                <a:cxn ang="0">
                  <a:pos x="T4" y="T5"/>
                </a:cxn>
              </a:cxnLst>
              <a:rect l="0" t="0" r="r" b="b"/>
              <a:pathLst>
                <a:path w="499" h="998">
                  <a:moveTo>
                    <a:pt x="0" y="998"/>
                  </a:moveTo>
                  <a:cubicBezTo>
                    <a:pt x="72" y="499"/>
                    <a:pt x="144" y="0"/>
                    <a:pt x="227" y="0"/>
                  </a:cubicBezTo>
                  <a:cubicBezTo>
                    <a:pt x="310" y="0"/>
                    <a:pt x="454" y="832"/>
                    <a:pt x="499" y="998"/>
                  </a:cubicBezTo>
                </a:path>
              </a:pathLst>
            </a:custGeom>
            <a:noFill/>
            <a:ln w="9525" cap="flat" cmpd="sng">
              <a:solidFill>
                <a:srgbClr val="FF66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505" name="Freeform 233"/>
            <p:cNvSpPr>
              <a:spLocks/>
            </p:cNvSpPr>
            <p:nvPr/>
          </p:nvSpPr>
          <p:spPr bwMode="auto">
            <a:xfrm>
              <a:off x="1803" y="539"/>
              <a:ext cx="125" cy="998"/>
            </a:xfrm>
            <a:custGeom>
              <a:avLst/>
              <a:gdLst>
                <a:gd name="T0" fmla="*/ 0 w 499"/>
                <a:gd name="T1" fmla="*/ 998 h 998"/>
                <a:gd name="T2" fmla="*/ 227 w 499"/>
                <a:gd name="T3" fmla="*/ 0 h 998"/>
                <a:gd name="T4" fmla="*/ 499 w 499"/>
                <a:gd name="T5" fmla="*/ 998 h 998"/>
              </a:gdLst>
              <a:ahLst/>
              <a:cxnLst>
                <a:cxn ang="0">
                  <a:pos x="T0" y="T1"/>
                </a:cxn>
                <a:cxn ang="0">
                  <a:pos x="T2" y="T3"/>
                </a:cxn>
                <a:cxn ang="0">
                  <a:pos x="T4" y="T5"/>
                </a:cxn>
              </a:cxnLst>
              <a:rect l="0" t="0" r="r" b="b"/>
              <a:pathLst>
                <a:path w="499" h="998">
                  <a:moveTo>
                    <a:pt x="0" y="998"/>
                  </a:moveTo>
                  <a:cubicBezTo>
                    <a:pt x="72" y="499"/>
                    <a:pt x="144" y="0"/>
                    <a:pt x="227" y="0"/>
                  </a:cubicBezTo>
                  <a:cubicBezTo>
                    <a:pt x="310" y="0"/>
                    <a:pt x="454" y="832"/>
                    <a:pt x="499" y="998"/>
                  </a:cubicBezTo>
                </a:path>
              </a:pathLst>
            </a:custGeom>
            <a:noFill/>
            <a:ln w="9525" cap="flat" cmpd="sng">
              <a:solidFill>
                <a:srgbClr val="FF66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506" name="Freeform 234"/>
            <p:cNvSpPr>
              <a:spLocks/>
            </p:cNvSpPr>
            <p:nvPr/>
          </p:nvSpPr>
          <p:spPr bwMode="auto">
            <a:xfrm>
              <a:off x="2224" y="539"/>
              <a:ext cx="125" cy="998"/>
            </a:xfrm>
            <a:custGeom>
              <a:avLst/>
              <a:gdLst>
                <a:gd name="T0" fmla="*/ 0 w 499"/>
                <a:gd name="T1" fmla="*/ 998 h 998"/>
                <a:gd name="T2" fmla="*/ 227 w 499"/>
                <a:gd name="T3" fmla="*/ 0 h 998"/>
                <a:gd name="T4" fmla="*/ 499 w 499"/>
                <a:gd name="T5" fmla="*/ 998 h 998"/>
              </a:gdLst>
              <a:ahLst/>
              <a:cxnLst>
                <a:cxn ang="0">
                  <a:pos x="T0" y="T1"/>
                </a:cxn>
                <a:cxn ang="0">
                  <a:pos x="T2" y="T3"/>
                </a:cxn>
                <a:cxn ang="0">
                  <a:pos x="T4" y="T5"/>
                </a:cxn>
              </a:cxnLst>
              <a:rect l="0" t="0" r="r" b="b"/>
              <a:pathLst>
                <a:path w="499" h="998">
                  <a:moveTo>
                    <a:pt x="0" y="998"/>
                  </a:moveTo>
                  <a:cubicBezTo>
                    <a:pt x="72" y="499"/>
                    <a:pt x="144" y="0"/>
                    <a:pt x="227" y="0"/>
                  </a:cubicBezTo>
                  <a:cubicBezTo>
                    <a:pt x="310" y="0"/>
                    <a:pt x="454" y="832"/>
                    <a:pt x="499" y="998"/>
                  </a:cubicBezTo>
                </a:path>
              </a:pathLst>
            </a:custGeom>
            <a:noFill/>
            <a:ln w="9525" cap="flat" cmpd="sng">
              <a:solidFill>
                <a:srgbClr val="FF66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507" name="Freeform 235"/>
            <p:cNvSpPr>
              <a:spLocks/>
            </p:cNvSpPr>
            <p:nvPr/>
          </p:nvSpPr>
          <p:spPr bwMode="auto">
            <a:xfrm>
              <a:off x="3854" y="536"/>
              <a:ext cx="125" cy="998"/>
            </a:xfrm>
            <a:custGeom>
              <a:avLst/>
              <a:gdLst>
                <a:gd name="T0" fmla="*/ 0 w 499"/>
                <a:gd name="T1" fmla="*/ 998 h 998"/>
                <a:gd name="T2" fmla="*/ 227 w 499"/>
                <a:gd name="T3" fmla="*/ 0 h 998"/>
                <a:gd name="T4" fmla="*/ 499 w 499"/>
                <a:gd name="T5" fmla="*/ 998 h 998"/>
              </a:gdLst>
              <a:ahLst/>
              <a:cxnLst>
                <a:cxn ang="0">
                  <a:pos x="T0" y="T1"/>
                </a:cxn>
                <a:cxn ang="0">
                  <a:pos x="T2" y="T3"/>
                </a:cxn>
                <a:cxn ang="0">
                  <a:pos x="T4" y="T5"/>
                </a:cxn>
              </a:cxnLst>
              <a:rect l="0" t="0" r="r" b="b"/>
              <a:pathLst>
                <a:path w="499" h="998">
                  <a:moveTo>
                    <a:pt x="0" y="998"/>
                  </a:moveTo>
                  <a:cubicBezTo>
                    <a:pt x="72" y="499"/>
                    <a:pt x="144" y="0"/>
                    <a:pt x="227" y="0"/>
                  </a:cubicBezTo>
                  <a:cubicBezTo>
                    <a:pt x="310" y="0"/>
                    <a:pt x="454" y="832"/>
                    <a:pt x="499" y="998"/>
                  </a:cubicBezTo>
                </a:path>
              </a:pathLst>
            </a:custGeom>
            <a:noFill/>
            <a:ln w="9525" cap="flat" cmpd="sng">
              <a:solidFill>
                <a:srgbClr val="FF66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508" name="Freeform 236"/>
            <p:cNvSpPr>
              <a:spLocks/>
            </p:cNvSpPr>
            <p:nvPr/>
          </p:nvSpPr>
          <p:spPr bwMode="auto">
            <a:xfrm>
              <a:off x="4265" y="534"/>
              <a:ext cx="125" cy="998"/>
            </a:xfrm>
            <a:custGeom>
              <a:avLst/>
              <a:gdLst>
                <a:gd name="T0" fmla="*/ 0 w 499"/>
                <a:gd name="T1" fmla="*/ 998 h 998"/>
                <a:gd name="T2" fmla="*/ 227 w 499"/>
                <a:gd name="T3" fmla="*/ 0 h 998"/>
                <a:gd name="T4" fmla="*/ 499 w 499"/>
                <a:gd name="T5" fmla="*/ 998 h 998"/>
              </a:gdLst>
              <a:ahLst/>
              <a:cxnLst>
                <a:cxn ang="0">
                  <a:pos x="T0" y="T1"/>
                </a:cxn>
                <a:cxn ang="0">
                  <a:pos x="T2" y="T3"/>
                </a:cxn>
                <a:cxn ang="0">
                  <a:pos x="T4" y="T5"/>
                </a:cxn>
              </a:cxnLst>
              <a:rect l="0" t="0" r="r" b="b"/>
              <a:pathLst>
                <a:path w="499" h="998">
                  <a:moveTo>
                    <a:pt x="0" y="998"/>
                  </a:moveTo>
                  <a:cubicBezTo>
                    <a:pt x="72" y="499"/>
                    <a:pt x="144" y="0"/>
                    <a:pt x="227" y="0"/>
                  </a:cubicBezTo>
                  <a:cubicBezTo>
                    <a:pt x="310" y="0"/>
                    <a:pt x="454" y="832"/>
                    <a:pt x="499" y="998"/>
                  </a:cubicBezTo>
                </a:path>
              </a:pathLst>
            </a:custGeom>
            <a:noFill/>
            <a:ln w="9525" cap="flat" cmpd="sng">
              <a:solidFill>
                <a:srgbClr val="FF66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509" name="Freeform 237"/>
            <p:cNvSpPr>
              <a:spLocks/>
            </p:cNvSpPr>
            <p:nvPr/>
          </p:nvSpPr>
          <p:spPr bwMode="auto">
            <a:xfrm>
              <a:off x="4685" y="539"/>
              <a:ext cx="125" cy="998"/>
            </a:xfrm>
            <a:custGeom>
              <a:avLst/>
              <a:gdLst>
                <a:gd name="T0" fmla="*/ 0 w 499"/>
                <a:gd name="T1" fmla="*/ 998 h 998"/>
                <a:gd name="T2" fmla="*/ 227 w 499"/>
                <a:gd name="T3" fmla="*/ 0 h 998"/>
                <a:gd name="T4" fmla="*/ 499 w 499"/>
                <a:gd name="T5" fmla="*/ 998 h 998"/>
              </a:gdLst>
              <a:ahLst/>
              <a:cxnLst>
                <a:cxn ang="0">
                  <a:pos x="T0" y="T1"/>
                </a:cxn>
                <a:cxn ang="0">
                  <a:pos x="T2" y="T3"/>
                </a:cxn>
                <a:cxn ang="0">
                  <a:pos x="T4" y="T5"/>
                </a:cxn>
              </a:cxnLst>
              <a:rect l="0" t="0" r="r" b="b"/>
              <a:pathLst>
                <a:path w="499" h="998">
                  <a:moveTo>
                    <a:pt x="0" y="998"/>
                  </a:moveTo>
                  <a:cubicBezTo>
                    <a:pt x="72" y="499"/>
                    <a:pt x="144" y="0"/>
                    <a:pt x="227" y="0"/>
                  </a:cubicBezTo>
                  <a:cubicBezTo>
                    <a:pt x="310" y="0"/>
                    <a:pt x="454" y="832"/>
                    <a:pt x="499" y="998"/>
                  </a:cubicBezTo>
                </a:path>
              </a:pathLst>
            </a:custGeom>
            <a:noFill/>
            <a:ln w="9525" cap="flat" cmpd="sng">
              <a:solidFill>
                <a:srgbClr val="FF66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510" name="Freeform 238"/>
            <p:cNvSpPr>
              <a:spLocks/>
            </p:cNvSpPr>
            <p:nvPr/>
          </p:nvSpPr>
          <p:spPr bwMode="auto">
            <a:xfrm>
              <a:off x="545" y="539"/>
              <a:ext cx="125" cy="998"/>
            </a:xfrm>
            <a:custGeom>
              <a:avLst/>
              <a:gdLst>
                <a:gd name="T0" fmla="*/ 0 w 499"/>
                <a:gd name="T1" fmla="*/ 998 h 998"/>
                <a:gd name="T2" fmla="*/ 227 w 499"/>
                <a:gd name="T3" fmla="*/ 0 h 998"/>
                <a:gd name="T4" fmla="*/ 499 w 499"/>
                <a:gd name="T5" fmla="*/ 998 h 998"/>
              </a:gdLst>
              <a:ahLst/>
              <a:cxnLst>
                <a:cxn ang="0">
                  <a:pos x="T0" y="T1"/>
                </a:cxn>
                <a:cxn ang="0">
                  <a:pos x="T2" y="T3"/>
                </a:cxn>
                <a:cxn ang="0">
                  <a:pos x="T4" y="T5"/>
                </a:cxn>
              </a:cxnLst>
              <a:rect l="0" t="0" r="r" b="b"/>
              <a:pathLst>
                <a:path w="499" h="998">
                  <a:moveTo>
                    <a:pt x="0" y="998"/>
                  </a:moveTo>
                  <a:cubicBezTo>
                    <a:pt x="72" y="499"/>
                    <a:pt x="144" y="0"/>
                    <a:pt x="227" y="0"/>
                  </a:cubicBezTo>
                  <a:cubicBezTo>
                    <a:pt x="310" y="0"/>
                    <a:pt x="454" y="832"/>
                    <a:pt x="499" y="998"/>
                  </a:cubicBezTo>
                </a:path>
              </a:pathLst>
            </a:custGeom>
            <a:noFill/>
            <a:ln w="9525" cap="flat" cmpd="sng">
              <a:solidFill>
                <a:srgbClr val="FF66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511" name="Freeform 239"/>
            <p:cNvSpPr>
              <a:spLocks/>
            </p:cNvSpPr>
            <p:nvPr/>
          </p:nvSpPr>
          <p:spPr bwMode="auto">
            <a:xfrm>
              <a:off x="688" y="1392"/>
              <a:ext cx="233" cy="147"/>
            </a:xfrm>
            <a:custGeom>
              <a:avLst/>
              <a:gdLst>
                <a:gd name="T0" fmla="*/ 0 w 590"/>
                <a:gd name="T1" fmla="*/ 273 h 273"/>
                <a:gd name="T2" fmla="*/ 91 w 590"/>
                <a:gd name="T3" fmla="*/ 0 h 273"/>
                <a:gd name="T4" fmla="*/ 182 w 590"/>
                <a:gd name="T5" fmla="*/ 273 h 273"/>
                <a:gd name="T6" fmla="*/ 227 w 590"/>
                <a:gd name="T7" fmla="*/ 0 h 273"/>
                <a:gd name="T8" fmla="*/ 318 w 590"/>
                <a:gd name="T9" fmla="*/ 273 h 273"/>
                <a:gd name="T10" fmla="*/ 363 w 590"/>
                <a:gd name="T11" fmla="*/ 0 h 273"/>
                <a:gd name="T12" fmla="*/ 454 w 590"/>
                <a:gd name="T13" fmla="*/ 273 h 273"/>
                <a:gd name="T14" fmla="*/ 499 w 590"/>
                <a:gd name="T15" fmla="*/ 0 h 273"/>
                <a:gd name="T16" fmla="*/ 590 w 590"/>
                <a:gd name="T17"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0" h="273">
                  <a:moveTo>
                    <a:pt x="0" y="273"/>
                  </a:moveTo>
                  <a:cubicBezTo>
                    <a:pt x="30" y="136"/>
                    <a:pt x="61" y="0"/>
                    <a:pt x="91" y="0"/>
                  </a:cubicBezTo>
                  <a:cubicBezTo>
                    <a:pt x="121" y="0"/>
                    <a:pt x="159" y="273"/>
                    <a:pt x="182" y="273"/>
                  </a:cubicBezTo>
                  <a:cubicBezTo>
                    <a:pt x="205" y="273"/>
                    <a:pt x="204" y="0"/>
                    <a:pt x="227" y="0"/>
                  </a:cubicBezTo>
                  <a:cubicBezTo>
                    <a:pt x="250" y="0"/>
                    <a:pt x="295" y="273"/>
                    <a:pt x="318" y="273"/>
                  </a:cubicBezTo>
                  <a:cubicBezTo>
                    <a:pt x="341" y="273"/>
                    <a:pt x="340" y="0"/>
                    <a:pt x="363" y="0"/>
                  </a:cubicBezTo>
                  <a:cubicBezTo>
                    <a:pt x="386" y="0"/>
                    <a:pt x="431" y="273"/>
                    <a:pt x="454" y="273"/>
                  </a:cubicBezTo>
                  <a:cubicBezTo>
                    <a:pt x="477" y="273"/>
                    <a:pt x="476" y="0"/>
                    <a:pt x="499" y="0"/>
                  </a:cubicBezTo>
                  <a:cubicBezTo>
                    <a:pt x="522" y="0"/>
                    <a:pt x="575" y="228"/>
                    <a:pt x="590" y="273"/>
                  </a:cubicBezTo>
                </a:path>
              </a:pathLst>
            </a:custGeom>
            <a:noFill/>
            <a:ln w="9525" cap="flat" cmpd="sng">
              <a:solidFill>
                <a:srgbClr val="FF66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512" name="Freeform 240"/>
            <p:cNvSpPr>
              <a:spLocks/>
            </p:cNvSpPr>
            <p:nvPr/>
          </p:nvSpPr>
          <p:spPr bwMode="auto">
            <a:xfrm>
              <a:off x="1118" y="1389"/>
              <a:ext cx="233" cy="147"/>
            </a:xfrm>
            <a:custGeom>
              <a:avLst/>
              <a:gdLst>
                <a:gd name="T0" fmla="*/ 0 w 590"/>
                <a:gd name="T1" fmla="*/ 273 h 273"/>
                <a:gd name="T2" fmla="*/ 91 w 590"/>
                <a:gd name="T3" fmla="*/ 0 h 273"/>
                <a:gd name="T4" fmla="*/ 182 w 590"/>
                <a:gd name="T5" fmla="*/ 273 h 273"/>
                <a:gd name="T6" fmla="*/ 227 w 590"/>
                <a:gd name="T7" fmla="*/ 0 h 273"/>
                <a:gd name="T8" fmla="*/ 318 w 590"/>
                <a:gd name="T9" fmla="*/ 273 h 273"/>
                <a:gd name="T10" fmla="*/ 363 w 590"/>
                <a:gd name="T11" fmla="*/ 0 h 273"/>
                <a:gd name="T12" fmla="*/ 454 w 590"/>
                <a:gd name="T13" fmla="*/ 273 h 273"/>
                <a:gd name="T14" fmla="*/ 499 w 590"/>
                <a:gd name="T15" fmla="*/ 0 h 273"/>
                <a:gd name="T16" fmla="*/ 590 w 590"/>
                <a:gd name="T17"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0" h="273">
                  <a:moveTo>
                    <a:pt x="0" y="273"/>
                  </a:moveTo>
                  <a:cubicBezTo>
                    <a:pt x="30" y="136"/>
                    <a:pt x="61" y="0"/>
                    <a:pt x="91" y="0"/>
                  </a:cubicBezTo>
                  <a:cubicBezTo>
                    <a:pt x="121" y="0"/>
                    <a:pt x="159" y="273"/>
                    <a:pt x="182" y="273"/>
                  </a:cubicBezTo>
                  <a:cubicBezTo>
                    <a:pt x="205" y="273"/>
                    <a:pt x="204" y="0"/>
                    <a:pt x="227" y="0"/>
                  </a:cubicBezTo>
                  <a:cubicBezTo>
                    <a:pt x="250" y="0"/>
                    <a:pt x="295" y="273"/>
                    <a:pt x="318" y="273"/>
                  </a:cubicBezTo>
                  <a:cubicBezTo>
                    <a:pt x="341" y="273"/>
                    <a:pt x="340" y="0"/>
                    <a:pt x="363" y="0"/>
                  </a:cubicBezTo>
                  <a:cubicBezTo>
                    <a:pt x="386" y="0"/>
                    <a:pt x="431" y="273"/>
                    <a:pt x="454" y="273"/>
                  </a:cubicBezTo>
                  <a:cubicBezTo>
                    <a:pt x="477" y="273"/>
                    <a:pt x="476" y="0"/>
                    <a:pt x="499" y="0"/>
                  </a:cubicBezTo>
                  <a:cubicBezTo>
                    <a:pt x="522" y="0"/>
                    <a:pt x="575" y="228"/>
                    <a:pt x="590" y="273"/>
                  </a:cubicBezTo>
                </a:path>
              </a:pathLst>
            </a:custGeom>
            <a:noFill/>
            <a:ln w="9525" cap="flat" cmpd="sng">
              <a:solidFill>
                <a:srgbClr val="FF66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513" name="Freeform 241"/>
            <p:cNvSpPr>
              <a:spLocks/>
            </p:cNvSpPr>
            <p:nvPr/>
          </p:nvSpPr>
          <p:spPr bwMode="auto">
            <a:xfrm>
              <a:off x="1541" y="1389"/>
              <a:ext cx="233" cy="147"/>
            </a:xfrm>
            <a:custGeom>
              <a:avLst/>
              <a:gdLst>
                <a:gd name="T0" fmla="*/ 0 w 590"/>
                <a:gd name="T1" fmla="*/ 273 h 273"/>
                <a:gd name="T2" fmla="*/ 91 w 590"/>
                <a:gd name="T3" fmla="*/ 0 h 273"/>
                <a:gd name="T4" fmla="*/ 182 w 590"/>
                <a:gd name="T5" fmla="*/ 273 h 273"/>
                <a:gd name="T6" fmla="*/ 227 w 590"/>
                <a:gd name="T7" fmla="*/ 0 h 273"/>
                <a:gd name="T8" fmla="*/ 318 w 590"/>
                <a:gd name="T9" fmla="*/ 273 h 273"/>
                <a:gd name="T10" fmla="*/ 363 w 590"/>
                <a:gd name="T11" fmla="*/ 0 h 273"/>
                <a:gd name="T12" fmla="*/ 454 w 590"/>
                <a:gd name="T13" fmla="*/ 273 h 273"/>
                <a:gd name="T14" fmla="*/ 499 w 590"/>
                <a:gd name="T15" fmla="*/ 0 h 273"/>
                <a:gd name="T16" fmla="*/ 590 w 590"/>
                <a:gd name="T17"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0" h="273">
                  <a:moveTo>
                    <a:pt x="0" y="273"/>
                  </a:moveTo>
                  <a:cubicBezTo>
                    <a:pt x="30" y="136"/>
                    <a:pt x="61" y="0"/>
                    <a:pt x="91" y="0"/>
                  </a:cubicBezTo>
                  <a:cubicBezTo>
                    <a:pt x="121" y="0"/>
                    <a:pt x="159" y="273"/>
                    <a:pt x="182" y="273"/>
                  </a:cubicBezTo>
                  <a:cubicBezTo>
                    <a:pt x="205" y="273"/>
                    <a:pt x="204" y="0"/>
                    <a:pt x="227" y="0"/>
                  </a:cubicBezTo>
                  <a:cubicBezTo>
                    <a:pt x="250" y="0"/>
                    <a:pt x="295" y="273"/>
                    <a:pt x="318" y="273"/>
                  </a:cubicBezTo>
                  <a:cubicBezTo>
                    <a:pt x="341" y="273"/>
                    <a:pt x="340" y="0"/>
                    <a:pt x="363" y="0"/>
                  </a:cubicBezTo>
                  <a:cubicBezTo>
                    <a:pt x="386" y="0"/>
                    <a:pt x="431" y="273"/>
                    <a:pt x="454" y="273"/>
                  </a:cubicBezTo>
                  <a:cubicBezTo>
                    <a:pt x="477" y="273"/>
                    <a:pt x="476" y="0"/>
                    <a:pt x="499" y="0"/>
                  </a:cubicBezTo>
                  <a:cubicBezTo>
                    <a:pt x="522" y="0"/>
                    <a:pt x="575" y="228"/>
                    <a:pt x="590" y="273"/>
                  </a:cubicBezTo>
                </a:path>
              </a:pathLst>
            </a:custGeom>
            <a:noFill/>
            <a:ln w="9525" cap="flat" cmpd="sng">
              <a:solidFill>
                <a:srgbClr val="FF66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514" name="Freeform 242"/>
            <p:cNvSpPr>
              <a:spLocks/>
            </p:cNvSpPr>
            <p:nvPr/>
          </p:nvSpPr>
          <p:spPr bwMode="auto">
            <a:xfrm>
              <a:off x="1961" y="1392"/>
              <a:ext cx="233" cy="147"/>
            </a:xfrm>
            <a:custGeom>
              <a:avLst/>
              <a:gdLst>
                <a:gd name="T0" fmla="*/ 0 w 590"/>
                <a:gd name="T1" fmla="*/ 273 h 273"/>
                <a:gd name="T2" fmla="*/ 91 w 590"/>
                <a:gd name="T3" fmla="*/ 0 h 273"/>
                <a:gd name="T4" fmla="*/ 182 w 590"/>
                <a:gd name="T5" fmla="*/ 273 h 273"/>
                <a:gd name="T6" fmla="*/ 227 w 590"/>
                <a:gd name="T7" fmla="*/ 0 h 273"/>
                <a:gd name="T8" fmla="*/ 318 w 590"/>
                <a:gd name="T9" fmla="*/ 273 h 273"/>
                <a:gd name="T10" fmla="*/ 363 w 590"/>
                <a:gd name="T11" fmla="*/ 0 h 273"/>
                <a:gd name="T12" fmla="*/ 454 w 590"/>
                <a:gd name="T13" fmla="*/ 273 h 273"/>
                <a:gd name="T14" fmla="*/ 499 w 590"/>
                <a:gd name="T15" fmla="*/ 0 h 273"/>
                <a:gd name="T16" fmla="*/ 590 w 590"/>
                <a:gd name="T17"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0" h="273">
                  <a:moveTo>
                    <a:pt x="0" y="273"/>
                  </a:moveTo>
                  <a:cubicBezTo>
                    <a:pt x="30" y="136"/>
                    <a:pt x="61" y="0"/>
                    <a:pt x="91" y="0"/>
                  </a:cubicBezTo>
                  <a:cubicBezTo>
                    <a:pt x="121" y="0"/>
                    <a:pt x="159" y="273"/>
                    <a:pt x="182" y="273"/>
                  </a:cubicBezTo>
                  <a:cubicBezTo>
                    <a:pt x="205" y="273"/>
                    <a:pt x="204" y="0"/>
                    <a:pt x="227" y="0"/>
                  </a:cubicBezTo>
                  <a:cubicBezTo>
                    <a:pt x="250" y="0"/>
                    <a:pt x="295" y="273"/>
                    <a:pt x="318" y="273"/>
                  </a:cubicBezTo>
                  <a:cubicBezTo>
                    <a:pt x="341" y="273"/>
                    <a:pt x="340" y="0"/>
                    <a:pt x="363" y="0"/>
                  </a:cubicBezTo>
                  <a:cubicBezTo>
                    <a:pt x="386" y="0"/>
                    <a:pt x="431" y="273"/>
                    <a:pt x="454" y="273"/>
                  </a:cubicBezTo>
                  <a:cubicBezTo>
                    <a:pt x="477" y="273"/>
                    <a:pt x="476" y="0"/>
                    <a:pt x="499" y="0"/>
                  </a:cubicBezTo>
                  <a:cubicBezTo>
                    <a:pt x="522" y="0"/>
                    <a:pt x="575" y="228"/>
                    <a:pt x="590" y="273"/>
                  </a:cubicBezTo>
                </a:path>
              </a:pathLst>
            </a:custGeom>
            <a:noFill/>
            <a:ln w="9525" cap="flat" cmpd="sng">
              <a:solidFill>
                <a:srgbClr val="FF66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515" name="Freeform 243"/>
            <p:cNvSpPr>
              <a:spLocks/>
            </p:cNvSpPr>
            <p:nvPr/>
          </p:nvSpPr>
          <p:spPr bwMode="auto">
            <a:xfrm>
              <a:off x="2369" y="1389"/>
              <a:ext cx="233" cy="147"/>
            </a:xfrm>
            <a:custGeom>
              <a:avLst/>
              <a:gdLst>
                <a:gd name="T0" fmla="*/ 0 w 590"/>
                <a:gd name="T1" fmla="*/ 273 h 273"/>
                <a:gd name="T2" fmla="*/ 91 w 590"/>
                <a:gd name="T3" fmla="*/ 0 h 273"/>
                <a:gd name="T4" fmla="*/ 182 w 590"/>
                <a:gd name="T5" fmla="*/ 273 h 273"/>
                <a:gd name="T6" fmla="*/ 227 w 590"/>
                <a:gd name="T7" fmla="*/ 0 h 273"/>
                <a:gd name="T8" fmla="*/ 318 w 590"/>
                <a:gd name="T9" fmla="*/ 273 h 273"/>
                <a:gd name="T10" fmla="*/ 363 w 590"/>
                <a:gd name="T11" fmla="*/ 0 h 273"/>
                <a:gd name="T12" fmla="*/ 454 w 590"/>
                <a:gd name="T13" fmla="*/ 273 h 273"/>
                <a:gd name="T14" fmla="*/ 499 w 590"/>
                <a:gd name="T15" fmla="*/ 0 h 273"/>
                <a:gd name="T16" fmla="*/ 590 w 590"/>
                <a:gd name="T17"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0" h="273">
                  <a:moveTo>
                    <a:pt x="0" y="273"/>
                  </a:moveTo>
                  <a:cubicBezTo>
                    <a:pt x="30" y="136"/>
                    <a:pt x="61" y="0"/>
                    <a:pt x="91" y="0"/>
                  </a:cubicBezTo>
                  <a:cubicBezTo>
                    <a:pt x="121" y="0"/>
                    <a:pt x="159" y="273"/>
                    <a:pt x="182" y="273"/>
                  </a:cubicBezTo>
                  <a:cubicBezTo>
                    <a:pt x="205" y="273"/>
                    <a:pt x="204" y="0"/>
                    <a:pt x="227" y="0"/>
                  </a:cubicBezTo>
                  <a:cubicBezTo>
                    <a:pt x="250" y="0"/>
                    <a:pt x="295" y="273"/>
                    <a:pt x="318" y="273"/>
                  </a:cubicBezTo>
                  <a:cubicBezTo>
                    <a:pt x="341" y="273"/>
                    <a:pt x="340" y="0"/>
                    <a:pt x="363" y="0"/>
                  </a:cubicBezTo>
                  <a:cubicBezTo>
                    <a:pt x="386" y="0"/>
                    <a:pt x="431" y="273"/>
                    <a:pt x="454" y="273"/>
                  </a:cubicBezTo>
                  <a:cubicBezTo>
                    <a:pt x="477" y="273"/>
                    <a:pt x="476" y="0"/>
                    <a:pt x="499" y="0"/>
                  </a:cubicBezTo>
                  <a:cubicBezTo>
                    <a:pt x="522" y="0"/>
                    <a:pt x="575" y="228"/>
                    <a:pt x="590" y="273"/>
                  </a:cubicBezTo>
                </a:path>
              </a:pathLst>
            </a:custGeom>
            <a:noFill/>
            <a:ln w="9525" cap="flat" cmpd="sng">
              <a:solidFill>
                <a:srgbClr val="FF66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516" name="Freeform 244"/>
            <p:cNvSpPr>
              <a:spLocks/>
            </p:cNvSpPr>
            <p:nvPr/>
          </p:nvSpPr>
          <p:spPr bwMode="auto">
            <a:xfrm>
              <a:off x="3195" y="1386"/>
              <a:ext cx="233" cy="147"/>
            </a:xfrm>
            <a:custGeom>
              <a:avLst/>
              <a:gdLst>
                <a:gd name="T0" fmla="*/ 0 w 590"/>
                <a:gd name="T1" fmla="*/ 273 h 273"/>
                <a:gd name="T2" fmla="*/ 91 w 590"/>
                <a:gd name="T3" fmla="*/ 0 h 273"/>
                <a:gd name="T4" fmla="*/ 182 w 590"/>
                <a:gd name="T5" fmla="*/ 273 h 273"/>
                <a:gd name="T6" fmla="*/ 227 w 590"/>
                <a:gd name="T7" fmla="*/ 0 h 273"/>
                <a:gd name="T8" fmla="*/ 318 w 590"/>
                <a:gd name="T9" fmla="*/ 273 h 273"/>
                <a:gd name="T10" fmla="*/ 363 w 590"/>
                <a:gd name="T11" fmla="*/ 0 h 273"/>
                <a:gd name="T12" fmla="*/ 454 w 590"/>
                <a:gd name="T13" fmla="*/ 273 h 273"/>
                <a:gd name="T14" fmla="*/ 499 w 590"/>
                <a:gd name="T15" fmla="*/ 0 h 273"/>
                <a:gd name="T16" fmla="*/ 590 w 590"/>
                <a:gd name="T17"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0" h="273">
                  <a:moveTo>
                    <a:pt x="0" y="273"/>
                  </a:moveTo>
                  <a:cubicBezTo>
                    <a:pt x="30" y="136"/>
                    <a:pt x="61" y="0"/>
                    <a:pt x="91" y="0"/>
                  </a:cubicBezTo>
                  <a:cubicBezTo>
                    <a:pt x="121" y="0"/>
                    <a:pt x="159" y="273"/>
                    <a:pt x="182" y="273"/>
                  </a:cubicBezTo>
                  <a:cubicBezTo>
                    <a:pt x="205" y="273"/>
                    <a:pt x="204" y="0"/>
                    <a:pt x="227" y="0"/>
                  </a:cubicBezTo>
                  <a:cubicBezTo>
                    <a:pt x="250" y="0"/>
                    <a:pt x="295" y="273"/>
                    <a:pt x="318" y="273"/>
                  </a:cubicBezTo>
                  <a:cubicBezTo>
                    <a:pt x="341" y="273"/>
                    <a:pt x="340" y="0"/>
                    <a:pt x="363" y="0"/>
                  </a:cubicBezTo>
                  <a:cubicBezTo>
                    <a:pt x="386" y="0"/>
                    <a:pt x="431" y="273"/>
                    <a:pt x="454" y="273"/>
                  </a:cubicBezTo>
                  <a:cubicBezTo>
                    <a:pt x="477" y="273"/>
                    <a:pt x="476" y="0"/>
                    <a:pt x="499" y="0"/>
                  </a:cubicBezTo>
                  <a:cubicBezTo>
                    <a:pt x="522" y="0"/>
                    <a:pt x="575" y="228"/>
                    <a:pt x="590" y="273"/>
                  </a:cubicBezTo>
                </a:path>
              </a:pathLst>
            </a:custGeom>
            <a:noFill/>
            <a:ln w="9525" cap="flat" cmpd="sng">
              <a:solidFill>
                <a:srgbClr val="FF66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517" name="Freeform 245"/>
            <p:cNvSpPr>
              <a:spLocks/>
            </p:cNvSpPr>
            <p:nvPr/>
          </p:nvSpPr>
          <p:spPr bwMode="auto">
            <a:xfrm>
              <a:off x="3606" y="1392"/>
              <a:ext cx="233" cy="147"/>
            </a:xfrm>
            <a:custGeom>
              <a:avLst/>
              <a:gdLst>
                <a:gd name="T0" fmla="*/ 0 w 590"/>
                <a:gd name="T1" fmla="*/ 273 h 273"/>
                <a:gd name="T2" fmla="*/ 91 w 590"/>
                <a:gd name="T3" fmla="*/ 0 h 273"/>
                <a:gd name="T4" fmla="*/ 182 w 590"/>
                <a:gd name="T5" fmla="*/ 273 h 273"/>
                <a:gd name="T6" fmla="*/ 227 w 590"/>
                <a:gd name="T7" fmla="*/ 0 h 273"/>
                <a:gd name="T8" fmla="*/ 318 w 590"/>
                <a:gd name="T9" fmla="*/ 273 h 273"/>
                <a:gd name="T10" fmla="*/ 363 w 590"/>
                <a:gd name="T11" fmla="*/ 0 h 273"/>
                <a:gd name="T12" fmla="*/ 454 w 590"/>
                <a:gd name="T13" fmla="*/ 273 h 273"/>
                <a:gd name="T14" fmla="*/ 499 w 590"/>
                <a:gd name="T15" fmla="*/ 0 h 273"/>
                <a:gd name="T16" fmla="*/ 590 w 590"/>
                <a:gd name="T17"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0" h="273">
                  <a:moveTo>
                    <a:pt x="0" y="273"/>
                  </a:moveTo>
                  <a:cubicBezTo>
                    <a:pt x="30" y="136"/>
                    <a:pt x="61" y="0"/>
                    <a:pt x="91" y="0"/>
                  </a:cubicBezTo>
                  <a:cubicBezTo>
                    <a:pt x="121" y="0"/>
                    <a:pt x="159" y="273"/>
                    <a:pt x="182" y="273"/>
                  </a:cubicBezTo>
                  <a:cubicBezTo>
                    <a:pt x="205" y="273"/>
                    <a:pt x="204" y="0"/>
                    <a:pt x="227" y="0"/>
                  </a:cubicBezTo>
                  <a:cubicBezTo>
                    <a:pt x="250" y="0"/>
                    <a:pt x="295" y="273"/>
                    <a:pt x="318" y="273"/>
                  </a:cubicBezTo>
                  <a:cubicBezTo>
                    <a:pt x="341" y="273"/>
                    <a:pt x="340" y="0"/>
                    <a:pt x="363" y="0"/>
                  </a:cubicBezTo>
                  <a:cubicBezTo>
                    <a:pt x="386" y="0"/>
                    <a:pt x="431" y="273"/>
                    <a:pt x="454" y="273"/>
                  </a:cubicBezTo>
                  <a:cubicBezTo>
                    <a:pt x="477" y="273"/>
                    <a:pt x="476" y="0"/>
                    <a:pt x="499" y="0"/>
                  </a:cubicBezTo>
                  <a:cubicBezTo>
                    <a:pt x="522" y="0"/>
                    <a:pt x="575" y="228"/>
                    <a:pt x="590" y="273"/>
                  </a:cubicBezTo>
                </a:path>
              </a:pathLst>
            </a:custGeom>
            <a:noFill/>
            <a:ln w="9525" cap="flat" cmpd="sng">
              <a:solidFill>
                <a:srgbClr val="FF66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518" name="Freeform 246"/>
            <p:cNvSpPr>
              <a:spLocks/>
            </p:cNvSpPr>
            <p:nvPr/>
          </p:nvSpPr>
          <p:spPr bwMode="auto">
            <a:xfrm>
              <a:off x="4002" y="1389"/>
              <a:ext cx="233" cy="147"/>
            </a:xfrm>
            <a:custGeom>
              <a:avLst/>
              <a:gdLst>
                <a:gd name="T0" fmla="*/ 0 w 590"/>
                <a:gd name="T1" fmla="*/ 273 h 273"/>
                <a:gd name="T2" fmla="*/ 91 w 590"/>
                <a:gd name="T3" fmla="*/ 0 h 273"/>
                <a:gd name="T4" fmla="*/ 182 w 590"/>
                <a:gd name="T5" fmla="*/ 273 h 273"/>
                <a:gd name="T6" fmla="*/ 227 w 590"/>
                <a:gd name="T7" fmla="*/ 0 h 273"/>
                <a:gd name="T8" fmla="*/ 318 w 590"/>
                <a:gd name="T9" fmla="*/ 273 h 273"/>
                <a:gd name="T10" fmla="*/ 363 w 590"/>
                <a:gd name="T11" fmla="*/ 0 h 273"/>
                <a:gd name="T12" fmla="*/ 454 w 590"/>
                <a:gd name="T13" fmla="*/ 273 h 273"/>
                <a:gd name="T14" fmla="*/ 499 w 590"/>
                <a:gd name="T15" fmla="*/ 0 h 273"/>
                <a:gd name="T16" fmla="*/ 590 w 590"/>
                <a:gd name="T17"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0" h="273">
                  <a:moveTo>
                    <a:pt x="0" y="273"/>
                  </a:moveTo>
                  <a:cubicBezTo>
                    <a:pt x="30" y="136"/>
                    <a:pt x="61" y="0"/>
                    <a:pt x="91" y="0"/>
                  </a:cubicBezTo>
                  <a:cubicBezTo>
                    <a:pt x="121" y="0"/>
                    <a:pt x="159" y="273"/>
                    <a:pt x="182" y="273"/>
                  </a:cubicBezTo>
                  <a:cubicBezTo>
                    <a:pt x="205" y="273"/>
                    <a:pt x="204" y="0"/>
                    <a:pt x="227" y="0"/>
                  </a:cubicBezTo>
                  <a:cubicBezTo>
                    <a:pt x="250" y="0"/>
                    <a:pt x="295" y="273"/>
                    <a:pt x="318" y="273"/>
                  </a:cubicBezTo>
                  <a:cubicBezTo>
                    <a:pt x="341" y="273"/>
                    <a:pt x="340" y="0"/>
                    <a:pt x="363" y="0"/>
                  </a:cubicBezTo>
                  <a:cubicBezTo>
                    <a:pt x="386" y="0"/>
                    <a:pt x="431" y="273"/>
                    <a:pt x="454" y="273"/>
                  </a:cubicBezTo>
                  <a:cubicBezTo>
                    <a:pt x="477" y="273"/>
                    <a:pt x="476" y="0"/>
                    <a:pt x="499" y="0"/>
                  </a:cubicBezTo>
                  <a:cubicBezTo>
                    <a:pt x="522" y="0"/>
                    <a:pt x="575" y="228"/>
                    <a:pt x="590" y="273"/>
                  </a:cubicBezTo>
                </a:path>
              </a:pathLst>
            </a:custGeom>
            <a:noFill/>
            <a:ln w="9525" cap="flat" cmpd="sng">
              <a:solidFill>
                <a:srgbClr val="FF66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519" name="Freeform 247"/>
            <p:cNvSpPr>
              <a:spLocks/>
            </p:cNvSpPr>
            <p:nvPr/>
          </p:nvSpPr>
          <p:spPr bwMode="auto">
            <a:xfrm>
              <a:off x="4422" y="1389"/>
              <a:ext cx="233" cy="147"/>
            </a:xfrm>
            <a:custGeom>
              <a:avLst/>
              <a:gdLst>
                <a:gd name="T0" fmla="*/ 0 w 590"/>
                <a:gd name="T1" fmla="*/ 273 h 273"/>
                <a:gd name="T2" fmla="*/ 91 w 590"/>
                <a:gd name="T3" fmla="*/ 0 h 273"/>
                <a:gd name="T4" fmla="*/ 182 w 590"/>
                <a:gd name="T5" fmla="*/ 273 h 273"/>
                <a:gd name="T6" fmla="*/ 227 w 590"/>
                <a:gd name="T7" fmla="*/ 0 h 273"/>
                <a:gd name="T8" fmla="*/ 318 w 590"/>
                <a:gd name="T9" fmla="*/ 273 h 273"/>
                <a:gd name="T10" fmla="*/ 363 w 590"/>
                <a:gd name="T11" fmla="*/ 0 h 273"/>
                <a:gd name="T12" fmla="*/ 454 w 590"/>
                <a:gd name="T13" fmla="*/ 273 h 273"/>
                <a:gd name="T14" fmla="*/ 499 w 590"/>
                <a:gd name="T15" fmla="*/ 0 h 273"/>
                <a:gd name="T16" fmla="*/ 590 w 590"/>
                <a:gd name="T17"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0" h="273">
                  <a:moveTo>
                    <a:pt x="0" y="273"/>
                  </a:moveTo>
                  <a:cubicBezTo>
                    <a:pt x="30" y="136"/>
                    <a:pt x="61" y="0"/>
                    <a:pt x="91" y="0"/>
                  </a:cubicBezTo>
                  <a:cubicBezTo>
                    <a:pt x="121" y="0"/>
                    <a:pt x="159" y="273"/>
                    <a:pt x="182" y="273"/>
                  </a:cubicBezTo>
                  <a:cubicBezTo>
                    <a:pt x="205" y="273"/>
                    <a:pt x="204" y="0"/>
                    <a:pt x="227" y="0"/>
                  </a:cubicBezTo>
                  <a:cubicBezTo>
                    <a:pt x="250" y="0"/>
                    <a:pt x="295" y="273"/>
                    <a:pt x="318" y="273"/>
                  </a:cubicBezTo>
                  <a:cubicBezTo>
                    <a:pt x="341" y="273"/>
                    <a:pt x="340" y="0"/>
                    <a:pt x="363" y="0"/>
                  </a:cubicBezTo>
                  <a:cubicBezTo>
                    <a:pt x="386" y="0"/>
                    <a:pt x="431" y="273"/>
                    <a:pt x="454" y="273"/>
                  </a:cubicBezTo>
                  <a:cubicBezTo>
                    <a:pt x="477" y="273"/>
                    <a:pt x="476" y="0"/>
                    <a:pt x="499" y="0"/>
                  </a:cubicBezTo>
                  <a:cubicBezTo>
                    <a:pt x="522" y="0"/>
                    <a:pt x="575" y="228"/>
                    <a:pt x="590" y="273"/>
                  </a:cubicBezTo>
                </a:path>
              </a:pathLst>
            </a:custGeom>
            <a:noFill/>
            <a:ln w="9525" cap="flat" cmpd="sng">
              <a:solidFill>
                <a:srgbClr val="FF66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520" name="Freeform 248"/>
            <p:cNvSpPr>
              <a:spLocks/>
            </p:cNvSpPr>
            <p:nvPr/>
          </p:nvSpPr>
          <p:spPr bwMode="auto">
            <a:xfrm>
              <a:off x="283" y="1401"/>
              <a:ext cx="233" cy="147"/>
            </a:xfrm>
            <a:custGeom>
              <a:avLst/>
              <a:gdLst>
                <a:gd name="T0" fmla="*/ 0 w 590"/>
                <a:gd name="T1" fmla="*/ 273 h 273"/>
                <a:gd name="T2" fmla="*/ 91 w 590"/>
                <a:gd name="T3" fmla="*/ 0 h 273"/>
                <a:gd name="T4" fmla="*/ 182 w 590"/>
                <a:gd name="T5" fmla="*/ 273 h 273"/>
                <a:gd name="T6" fmla="*/ 227 w 590"/>
                <a:gd name="T7" fmla="*/ 0 h 273"/>
                <a:gd name="T8" fmla="*/ 318 w 590"/>
                <a:gd name="T9" fmla="*/ 273 h 273"/>
                <a:gd name="T10" fmla="*/ 363 w 590"/>
                <a:gd name="T11" fmla="*/ 0 h 273"/>
                <a:gd name="T12" fmla="*/ 454 w 590"/>
                <a:gd name="T13" fmla="*/ 273 h 273"/>
                <a:gd name="T14" fmla="*/ 499 w 590"/>
                <a:gd name="T15" fmla="*/ 0 h 273"/>
                <a:gd name="T16" fmla="*/ 590 w 590"/>
                <a:gd name="T17"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0" h="273">
                  <a:moveTo>
                    <a:pt x="0" y="273"/>
                  </a:moveTo>
                  <a:cubicBezTo>
                    <a:pt x="30" y="136"/>
                    <a:pt x="61" y="0"/>
                    <a:pt x="91" y="0"/>
                  </a:cubicBezTo>
                  <a:cubicBezTo>
                    <a:pt x="121" y="0"/>
                    <a:pt x="159" y="273"/>
                    <a:pt x="182" y="273"/>
                  </a:cubicBezTo>
                  <a:cubicBezTo>
                    <a:pt x="205" y="273"/>
                    <a:pt x="204" y="0"/>
                    <a:pt x="227" y="0"/>
                  </a:cubicBezTo>
                  <a:cubicBezTo>
                    <a:pt x="250" y="0"/>
                    <a:pt x="295" y="273"/>
                    <a:pt x="318" y="273"/>
                  </a:cubicBezTo>
                  <a:cubicBezTo>
                    <a:pt x="341" y="273"/>
                    <a:pt x="340" y="0"/>
                    <a:pt x="363" y="0"/>
                  </a:cubicBezTo>
                  <a:cubicBezTo>
                    <a:pt x="386" y="0"/>
                    <a:pt x="431" y="273"/>
                    <a:pt x="454" y="273"/>
                  </a:cubicBezTo>
                  <a:cubicBezTo>
                    <a:pt x="477" y="273"/>
                    <a:pt x="476" y="0"/>
                    <a:pt x="499" y="0"/>
                  </a:cubicBezTo>
                  <a:cubicBezTo>
                    <a:pt x="522" y="0"/>
                    <a:pt x="575" y="228"/>
                    <a:pt x="590" y="273"/>
                  </a:cubicBezTo>
                </a:path>
              </a:pathLst>
            </a:custGeom>
            <a:noFill/>
            <a:ln w="9525" cap="flat" cmpd="sng">
              <a:solidFill>
                <a:srgbClr val="FF66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521" name="Freeform 249"/>
            <p:cNvSpPr>
              <a:spLocks/>
            </p:cNvSpPr>
            <p:nvPr/>
          </p:nvSpPr>
          <p:spPr bwMode="auto">
            <a:xfrm>
              <a:off x="4830" y="1401"/>
              <a:ext cx="233" cy="147"/>
            </a:xfrm>
            <a:custGeom>
              <a:avLst/>
              <a:gdLst>
                <a:gd name="T0" fmla="*/ 0 w 590"/>
                <a:gd name="T1" fmla="*/ 273 h 273"/>
                <a:gd name="T2" fmla="*/ 91 w 590"/>
                <a:gd name="T3" fmla="*/ 0 h 273"/>
                <a:gd name="T4" fmla="*/ 182 w 590"/>
                <a:gd name="T5" fmla="*/ 273 h 273"/>
                <a:gd name="T6" fmla="*/ 227 w 590"/>
                <a:gd name="T7" fmla="*/ 0 h 273"/>
                <a:gd name="T8" fmla="*/ 318 w 590"/>
                <a:gd name="T9" fmla="*/ 273 h 273"/>
                <a:gd name="T10" fmla="*/ 363 w 590"/>
                <a:gd name="T11" fmla="*/ 0 h 273"/>
                <a:gd name="T12" fmla="*/ 454 w 590"/>
                <a:gd name="T13" fmla="*/ 273 h 273"/>
                <a:gd name="T14" fmla="*/ 499 w 590"/>
                <a:gd name="T15" fmla="*/ 0 h 273"/>
                <a:gd name="T16" fmla="*/ 590 w 590"/>
                <a:gd name="T17"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0" h="273">
                  <a:moveTo>
                    <a:pt x="0" y="273"/>
                  </a:moveTo>
                  <a:cubicBezTo>
                    <a:pt x="30" y="136"/>
                    <a:pt x="61" y="0"/>
                    <a:pt x="91" y="0"/>
                  </a:cubicBezTo>
                  <a:cubicBezTo>
                    <a:pt x="121" y="0"/>
                    <a:pt x="159" y="273"/>
                    <a:pt x="182" y="273"/>
                  </a:cubicBezTo>
                  <a:cubicBezTo>
                    <a:pt x="205" y="273"/>
                    <a:pt x="204" y="0"/>
                    <a:pt x="227" y="0"/>
                  </a:cubicBezTo>
                  <a:cubicBezTo>
                    <a:pt x="250" y="0"/>
                    <a:pt x="295" y="273"/>
                    <a:pt x="318" y="273"/>
                  </a:cubicBezTo>
                  <a:cubicBezTo>
                    <a:pt x="341" y="273"/>
                    <a:pt x="340" y="0"/>
                    <a:pt x="363" y="0"/>
                  </a:cubicBezTo>
                  <a:cubicBezTo>
                    <a:pt x="386" y="0"/>
                    <a:pt x="431" y="273"/>
                    <a:pt x="454" y="273"/>
                  </a:cubicBezTo>
                  <a:cubicBezTo>
                    <a:pt x="477" y="273"/>
                    <a:pt x="476" y="0"/>
                    <a:pt x="499" y="0"/>
                  </a:cubicBezTo>
                  <a:cubicBezTo>
                    <a:pt x="522" y="0"/>
                    <a:pt x="575" y="228"/>
                    <a:pt x="590" y="273"/>
                  </a:cubicBezTo>
                </a:path>
              </a:pathLst>
            </a:custGeom>
            <a:noFill/>
            <a:ln w="9525" cap="flat" cmpd="sng">
              <a:solidFill>
                <a:srgbClr val="FF66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54524" name="Object 252"/>
          <p:cNvGraphicFramePr>
            <a:graphicFrameLocks noChangeAspect="1"/>
          </p:cNvGraphicFramePr>
          <p:nvPr/>
        </p:nvGraphicFramePr>
        <p:xfrm>
          <a:off x="319088" y="66675"/>
          <a:ext cx="1587500" cy="454025"/>
        </p:xfrm>
        <a:graphic>
          <a:graphicData uri="http://schemas.openxmlformats.org/presentationml/2006/ole">
            <mc:AlternateContent xmlns:mc="http://schemas.openxmlformats.org/markup-compatibility/2006">
              <mc:Choice xmlns:v="urn:schemas-microsoft-com:vml" Requires="v">
                <p:oleObj spid="_x0000_s54611" name="公式" r:id="rId16" imgW="965160" imgH="304560" progId="Equation.3">
                  <p:embed/>
                </p:oleObj>
              </mc:Choice>
              <mc:Fallback>
                <p:oleObj name="公式" r:id="rId16" imgW="965160" imgH="304560" progId="Equation.3">
                  <p:embed/>
                  <p:pic>
                    <p:nvPicPr>
                      <p:cNvPr id="0" name="Object 25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19088" y="66675"/>
                        <a:ext cx="1587500"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4601" name="Group 329"/>
          <p:cNvGrpSpPr>
            <a:grpSpLocks/>
          </p:cNvGrpSpPr>
          <p:nvPr/>
        </p:nvGrpSpPr>
        <p:grpSpPr bwMode="auto">
          <a:xfrm>
            <a:off x="425450" y="5643563"/>
            <a:ext cx="7777163" cy="1062037"/>
            <a:chOff x="268" y="3555"/>
            <a:chExt cx="4899" cy="669"/>
          </a:xfrm>
        </p:grpSpPr>
        <p:sp>
          <p:nvSpPr>
            <p:cNvPr id="54529" name="Rectangle 257"/>
            <p:cNvSpPr>
              <a:spLocks noChangeArrowheads="1"/>
            </p:cNvSpPr>
            <p:nvPr/>
          </p:nvSpPr>
          <p:spPr bwMode="auto">
            <a:xfrm>
              <a:off x="268" y="3561"/>
              <a:ext cx="4899" cy="663"/>
            </a:xfrm>
            <a:prstGeom prst="rect">
              <a:avLst/>
            </a:prstGeom>
            <a:solidFill>
              <a:schemeClr val="tx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530" name="Rectangle 258"/>
            <p:cNvSpPr>
              <a:spLocks noChangeArrowheads="1"/>
            </p:cNvSpPr>
            <p:nvPr/>
          </p:nvSpPr>
          <p:spPr bwMode="auto">
            <a:xfrm>
              <a:off x="2638" y="3558"/>
              <a:ext cx="115" cy="65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531" name="Rectangle 259"/>
            <p:cNvSpPr>
              <a:spLocks noChangeArrowheads="1"/>
            </p:cNvSpPr>
            <p:nvPr/>
          </p:nvSpPr>
          <p:spPr bwMode="auto">
            <a:xfrm>
              <a:off x="4692" y="3557"/>
              <a:ext cx="115" cy="658"/>
            </a:xfrm>
            <a:prstGeom prst="rect">
              <a:avLst/>
            </a:prstGeom>
            <a:solidFill>
              <a:srgbClr val="80808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532" name="Rectangle 260"/>
            <p:cNvSpPr>
              <a:spLocks noChangeArrowheads="1"/>
            </p:cNvSpPr>
            <p:nvPr/>
          </p:nvSpPr>
          <p:spPr bwMode="auto">
            <a:xfrm>
              <a:off x="3887" y="3559"/>
              <a:ext cx="115" cy="658"/>
            </a:xfrm>
            <a:prstGeom prst="rect">
              <a:avLst/>
            </a:prstGeom>
            <a:solidFill>
              <a:srgbClr val="80808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533" name="Rectangle 261"/>
            <p:cNvSpPr>
              <a:spLocks noChangeArrowheads="1"/>
            </p:cNvSpPr>
            <p:nvPr/>
          </p:nvSpPr>
          <p:spPr bwMode="auto">
            <a:xfrm>
              <a:off x="3470" y="3557"/>
              <a:ext cx="115" cy="658"/>
            </a:xfrm>
            <a:prstGeom prst="rect">
              <a:avLst/>
            </a:prstGeom>
            <a:solidFill>
              <a:srgbClr val="969696"/>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534" name="Rectangle 262"/>
            <p:cNvSpPr>
              <a:spLocks noChangeArrowheads="1"/>
            </p:cNvSpPr>
            <p:nvPr/>
          </p:nvSpPr>
          <p:spPr bwMode="auto">
            <a:xfrm>
              <a:off x="545" y="3557"/>
              <a:ext cx="115" cy="658"/>
            </a:xfrm>
            <a:prstGeom prst="rect">
              <a:avLst/>
            </a:prstGeom>
            <a:solidFill>
              <a:srgbClr val="80808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535" name="Rectangle 263"/>
            <p:cNvSpPr>
              <a:spLocks noChangeArrowheads="1"/>
            </p:cNvSpPr>
            <p:nvPr/>
          </p:nvSpPr>
          <p:spPr bwMode="auto">
            <a:xfrm>
              <a:off x="3061" y="3555"/>
              <a:ext cx="115" cy="658"/>
            </a:xfrm>
            <a:prstGeom prst="rect">
              <a:avLst/>
            </a:prstGeom>
            <a:solidFill>
              <a:srgbClr val="C0C0C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536" name="Rectangle 264"/>
            <p:cNvSpPr>
              <a:spLocks noChangeArrowheads="1"/>
            </p:cNvSpPr>
            <p:nvPr/>
          </p:nvSpPr>
          <p:spPr bwMode="auto">
            <a:xfrm>
              <a:off x="2236" y="3557"/>
              <a:ext cx="115" cy="658"/>
            </a:xfrm>
            <a:prstGeom prst="rect">
              <a:avLst/>
            </a:prstGeom>
            <a:solidFill>
              <a:srgbClr val="C0C0C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537" name="Rectangle 265"/>
            <p:cNvSpPr>
              <a:spLocks noChangeArrowheads="1"/>
            </p:cNvSpPr>
            <p:nvPr/>
          </p:nvSpPr>
          <p:spPr bwMode="auto">
            <a:xfrm>
              <a:off x="1395" y="3557"/>
              <a:ext cx="115" cy="658"/>
            </a:xfrm>
            <a:prstGeom prst="rect">
              <a:avLst/>
            </a:prstGeom>
            <a:solidFill>
              <a:srgbClr val="80808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538" name="Rectangle 266"/>
            <p:cNvSpPr>
              <a:spLocks noChangeArrowheads="1"/>
            </p:cNvSpPr>
            <p:nvPr/>
          </p:nvSpPr>
          <p:spPr bwMode="auto">
            <a:xfrm>
              <a:off x="1825" y="3557"/>
              <a:ext cx="115" cy="658"/>
            </a:xfrm>
            <a:prstGeom prst="rect">
              <a:avLst/>
            </a:prstGeom>
            <a:solidFill>
              <a:srgbClr val="969696"/>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4545" name="Group 273"/>
            <p:cNvGrpSpPr>
              <a:grpSpLocks/>
            </p:cNvGrpSpPr>
            <p:nvPr/>
          </p:nvGrpSpPr>
          <p:grpSpPr bwMode="auto">
            <a:xfrm>
              <a:off x="1565" y="3562"/>
              <a:ext cx="204" cy="642"/>
              <a:chOff x="1565" y="3562"/>
              <a:chExt cx="204" cy="642"/>
            </a:xfrm>
          </p:grpSpPr>
          <p:sp>
            <p:nvSpPr>
              <p:cNvPr id="54541" name="Line 269"/>
              <p:cNvSpPr>
                <a:spLocks noChangeShapeType="1"/>
              </p:cNvSpPr>
              <p:nvPr/>
            </p:nvSpPr>
            <p:spPr bwMode="auto">
              <a:xfrm>
                <a:off x="1565" y="3566"/>
                <a:ext cx="0" cy="634"/>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542" name="Line 270"/>
              <p:cNvSpPr>
                <a:spLocks noChangeShapeType="1"/>
              </p:cNvSpPr>
              <p:nvPr/>
            </p:nvSpPr>
            <p:spPr bwMode="auto">
              <a:xfrm>
                <a:off x="1641" y="3570"/>
                <a:ext cx="0" cy="634"/>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543" name="Line 271"/>
              <p:cNvSpPr>
                <a:spLocks noChangeShapeType="1"/>
              </p:cNvSpPr>
              <p:nvPr/>
            </p:nvSpPr>
            <p:spPr bwMode="auto">
              <a:xfrm>
                <a:off x="1705" y="3562"/>
                <a:ext cx="0" cy="634"/>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544" name="Line 272"/>
              <p:cNvSpPr>
                <a:spLocks noChangeShapeType="1"/>
              </p:cNvSpPr>
              <p:nvPr/>
            </p:nvSpPr>
            <p:spPr bwMode="auto">
              <a:xfrm>
                <a:off x="1769" y="3566"/>
                <a:ext cx="0" cy="634"/>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4546" name="Group 274"/>
            <p:cNvGrpSpPr>
              <a:grpSpLocks/>
            </p:cNvGrpSpPr>
            <p:nvPr/>
          </p:nvGrpSpPr>
          <p:grpSpPr bwMode="auto">
            <a:xfrm>
              <a:off x="3630" y="3557"/>
              <a:ext cx="204" cy="642"/>
              <a:chOff x="1565" y="3562"/>
              <a:chExt cx="204" cy="642"/>
            </a:xfrm>
          </p:grpSpPr>
          <p:sp>
            <p:nvSpPr>
              <p:cNvPr id="54547" name="Line 275"/>
              <p:cNvSpPr>
                <a:spLocks noChangeShapeType="1"/>
              </p:cNvSpPr>
              <p:nvPr/>
            </p:nvSpPr>
            <p:spPr bwMode="auto">
              <a:xfrm>
                <a:off x="1565" y="3566"/>
                <a:ext cx="0" cy="634"/>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548" name="Line 276"/>
              <p:cNvSpPr>
                <a:spLocks noChangeShapeType="1"/>
              </p:cNvSpPr>
              <p:nvPr/>
            </p:nvSpPr>
            <p:spPr bwMode="auto">
              <a:xfrm>
                <a:off x="1641" y="3570"/>
                <a:ext cx="0" cy="634"/>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549" name="Line 277"/>
              <p:cNvSpPr>
                <a:spLocks noChangeShapeType="1"/>
              </p:cNvSpPr>
              <p:nvPr/>
            </p:nvSpPr>
            <p:spPr bwMode="auto">
              <a:xfrm>
                <a:off x="1705" y="3562"/>
                <a:ext cx="0" cy="634"/>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550" name="Line 278"/>
              <p:cNvSpPr>
                <a:spLocks noChangeShapeType="1"/>
              </p:cNvSpPr>
              <p:nvPr/>
            </p:nvSpPr>
            <p:spPr bwMode="auto">
              <a:xfrm>
                <a:off x="1769" y="3566"/>
                <a:ext cx="0" cy="634"/>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4551" name="Group 279"/>
            <p:cNvGrpSpPr>
              <a:grpSpLocks/>
            </p:cNvGrpSpPr>
            <p:nvPr/>
          </p:nvGrpSpPr>
          <p:grpSpPr bwMode="auto">
            <a:xfrm>
              <a:off x="4047" y="3557"/>
              <a:ext cx="204" cy="642"/>
              <a:chOff x="1565" y="3562"/>
              <a:chExt cx="204" cy="642"/>
            </a:xfrm>
          </p:grpSpPr>
          <p:sp>
            <p:nvSpPr>
              <p:cNvPr id="54552" name="Line 280"/>
              <p:cNvSpPr>
                <a:spLocks noChangeShapeType="1"/>
              </p:cNvSpPr>
              <p:nvPr/>
            </p:nvSpPr>
            <p:spPr bwMode="auto">
              <a:xfrm>
                <a:off x="1565" y="3566"/>
                <a:ext cx="0" cy="634"/>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553" name="Line 281"/>
              <p:cNvSpPr>
                <a:spLocks noChangeShapeType="1"/>
              </p:cNvSpPr>
              <p:nvPr/>
            </p:nvSpPr>
            <p:spPr bwMode="auto">
              <a:xfrm>
                <a:off x="1641" y="3570"/>
                <a:ext cx="0" cy="634"/>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554" name="Line 282"/>
              <p:cNvSpPr>
                <a:spLocks noChangeShapeType="1"/>
              </p:cNvSpPr>
              <p:nvPr/>
            </p:nvSpPr>
            <p:spPr bwMode="auto">
              <a:xfrm>
                <a:off x="1705" y="3562"/>
                <a:ext cx="0" cy="634"/>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555" name="Line 283"/>
              <p:cNvSpPr>
                <a:spLocks noChangeShapeType="1"/>
              </p:cNvSpPr>
              <p:nvPr/>
            </p:nvSpPr>
            <p:spPr bwMode="auto">
              <a:xfrm>
                <a:off x="1769" y="3566"/>
                <a:ext cx="0" cy="634"/>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4556" name="Group 284"/>
            <p:cNvGrpSpPr>
              <a:grpSpLocks/>
            </p:cNvGrpSpPr>
            <p:nvPr/>
          </p:nvGrpSpPr>
          <p:grpSpPr bwMode="auto">
            <a:xfrm>
              <a:off x="4840" y="3558"/>
              <a:ext cx="204" cy="642"/>
              <a:chOff x="1565" y="3562"/>
              <a:chExt cx="204" cy="642"/>
            </a:xfrm>
          </p:grpSpPr>
          <p:sp>
            <p:nvSpPr>
              <p:cNvPr id="54557" name="Line 285"/>
              <p:cNvSpPr>
                <a:spLocks noChangeShapeType="1"/>
              </p:cNvSpPr>
              <p:nvPr/>
            </p:nvSpPr>
            <p:spPr bwMode="auto">
              <a:xfrm>
                <a:off x="1565" y="3566"/>
                <a:ext cx="0" cy="634"/>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558" name="Line 286"/>
              <p:cNvSpPr>
                <a:spLocks noChangeShapeType="1"/>
              </p:cNvSpPr>
              <p:nvPr/>
            </p:nvSpPr>
            <p:spPr bwMode="auto">
              <a:xfrm>
                <a:off x="1641" y="3570"/>
                <a:ext cx="0" cy="634"/>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559" name="Line 287"/>
              <p:cNvSpPr>
                <a:spLocks noChangeShapeType="1"/>
              </p:cNvSpPr>
              <p:nvPr/>
            </p:nvSpPr>
            <p:spPr bwMode="auto">
              <a:xfrm>
                <a:off x="1705" y="3562"/>
                <a:ext cx="0" cy="634"/>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560" name="Line 288"/>
              <p:cNvSpPr>
                <a:spLocks noChangeShapeType="1"/>
              </p:cNvSpPr>
              <p:nvPr/>
            </p:nvSpPr>
            <p:spPr bwMode="auto">
              <a:xfrm>
                <a:off x="1769" y="3566"/>
                <a:ext cx="0" cy="634"/>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4561" name="Group 289"/>
            <p:cNvGrpSpPr>
              <a:grpSpLocks/>
            </p:cNvGrpSpPr>
            <p:nvPr/>
          </p:nvGrpSpPr>
          <p:grpSpPr bwMode="auto">
            <a:xfrm>
              <a:off x="4458" y="3557"/>
              <a:ext cx="204" cy="642"/>
              <a:chOff x="1565" y="3562"/>
              <a:chExt cx="204" cy="642"/>
            </a:xfrm>
          </p:grpSpPr>
          <p:sp>
            <p:nvSpPr>
              <p:cNvPr id="54562" name="Line 290"/>
              <p:cNvSpPr>
                <a:spLocks noChangeShapeType="1"/>
              </p:cNvSpPr>
              <p:nvPr/>
            </p:nvSpPr>
            <p:spPr bwMode="auto">
              <a:xfrm>
                <a:off x="1565" y="3566"/>
                <a:ext cx="0" cy="634"/>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563" name="Line 291"/>
              <p:cNvSpPr>
                <a:spLocks noChangeShapeType="1"/>
              </p:cNvSpPr>
              <p:nvPr/>
            </p:nvSpPr>
            <p:spPr bwMode="auto">
              <a:xfrm>
                <a:off x="1641" y="3570"/>
                <a:ext cx="0" cy="634"/>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564" name="Line 292"/>
              <p:cNvSpPr>
                <a:spLocks noChangeShapeType="1"/>
              </p:cNvSpPr>
              <p:nvPr/>
            </p:nvSpPr>
            <p:spPr bwMode="auto">
              <a:xfrm>
                <a:off x="1705" y="3562"/>
                <a:ext cx="0" cy="634"/>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565" name="Line 293"/>
              <p:cNvSpPr>
                <a:spLocks noChangeShapeType="1"/>
              </p:cNvSpPr>
              <p:nvPr/>
            </p:nvSpPr>
            <p:spPr bwMode="auto">
              <a:xfrm>
                <a:off x="1769" y="3566"/>
                <a:ext cx="0" cy="634"/>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4566" name="Group 294"/>
            <p:cNvGrpSpPr>
              <a:grpSpLocks/>
            </p:cNvGrpSpPr>
            <p:nvPr/>
          </p:nvGrpSpPr>
          <p:grpSpPr bwMode="auto">
            <a:xfrm>
              <a:off x="1982" y="3557"/>
              <a:ext cx="204" cy="642"/>
              <a:chOff x="1565" y="3562"/>
              <a:chExt cx="204" cy="642"/>
            </a:xfrm>
          </p:grpSpPr>
          <p:sp>
            <p:nvSpPr>
              <p:cNvPr id="54567" name="Line 295"/>
              <p:cNvSpPr>
                <a:spLocks noChangeShapeType="1"/>
              </p:cNvSpPr>
              <p:nvPr/>
            </p:nvSpPr>
            <p:spPr bwMode="auto">
              <a:xfrm>
                <a:off x="1565" y="3566"/>
                <a:ext cx="0" cy="634"/>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568" name="Line 296"/>
              <p:cNvSpPr>
                <a:spLocks noChangeShapeType="1"/>
              </p:cNvSpPr>
              <p:nvPr/>
            </p:nvSpPr>
            <p:spPr bwMode="auto">
              <a:xfrm>
                <a:off x="1641" y="3570"/>
                <a:ext cx="0" cy="634"/>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569" name="Line 297"/>
              <p:cNvSpPr>
                <a:spLocks noChangeShapeType="1"/>
              </p:cNvSpPr>
              <p:nvPr/>
            </p:nvSpPr>
            <p:spPr bwMode="auto">
              <a:xfrm>
                <a:off x="1705" y="3562"/>
                <a:ext cx="0" cy="634"/>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570" name="Line 298"/>
              <p:cNvSpPr>
                <a:spLocks noChangeShapeType="1"/>
              </p:cNvSpPr>
              <p:nvPr/>
            </p:nvSpPr>
            <p:spPr bwMode="auto">
              <a:xfrm>
                <a:off x="1769" y="3566"/>
                <a:ext cx="0" cy="634"/>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4571" name="Group 299"/>
            <p:cNvGrpSpPr>
              <a:grpSpLocks/>
            </p:cNvGrpSpPr>
            <p:nvPr/>
          </p:nvGrpSpPr>
          <p:grpSpPr bwMode="auto">
            <a:xfrm>
              <a:off x="2390" y="3558"/>
              <a:ext cx="204" cy="642"/>
              <a:chOff x="1565" y="3562"/>
              <a:chExt cx="204" cy="642"/>
            </a:xfrm>
          </p:grpSpPr>
          <p:sp>
            <p:nvSpPr>
              <p:cNvPr id="54572" name="Line 300"/>
              <p:cNvSpPr>
                <a:spLocks noChangeShapeType="1"/>
              </p:cNvSpPr>
              <p:nvPr/>
            </p:nvSpPr>
            <p:spPr bwMode="auto">
              <a:xfrm>
                <a:off x="1565" y="3566"/>
                <a:ext cx="0" cy="634"/>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573" name="Line 301"/>
              <p:cNvSpPr>
                <a:spLocks noChangeShapeType="1"/>
              </p:cNvSpPr>
              <p:nvPr/>
            </p:nvSpPr>
            <p:spPr bwMode="auto">
              <a:xfrm>
                <a:off x="1641" y="3570"/>
                <a:ext cx="0" cy="634"/>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574" name="Line 302"/>
              <p:cNvSpPr>
                <a:spLocks noChangeShapeType="1"/>
              </p:cNvSpPr>
              <p:nvPr/>
            </p:nvSpPr>
            <p:spPr bwMode="auto">
              <a:xfrm>
                <a:off x="1705" y="3562"/>
                <a:ext cx="0" cy="634"/>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575" name="Line 303"/>
              <p:cNvSpPr>
                <a:spLocks noChangeShapeType="1"/>
              </p:cNvSpPr>
              <p:nvPr/>
            </p:nvSpPr>
            <p:spPr bwMode="auto">
              <a:xfrm>
                <a:off x="1769" y="3566"/>
                <a:ext cx="0" cy="634"/>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4576" name="Group 304"/>
            <p:cNvGrpSpPr>
              <a:grpSpLocks/>
            </p:cNvGrpSpPr>
            <p:nvPr/>
          </p:nvGrpSpPr>
          <p:grpSpPr bwMode="auto">
            <a:xfrm>
              <a:off x="2811" y="3557"/>
              <a:ext cx="204" cy="642"/>
              <a:chOff x="1565" y="3562"/>
              <a:chExt cx="204" cy="642"/>
            </a:xfrm>
          </p:grpSpPr>
          <p:sp>
            <p:nvSpPr>
              <p:cNvPr id="54577" name="Line 305"/>
              <p:cNvSpPr>
                <a:spLocks noChangeShapeType="1"/>
              </p:cNvSpPr>
              <p:nvPr/>
            </p:nvSpPr>
            <p:spPr bwMode="auto">
              <a:xfrm>
                <a:off x="1565" y="3566"/>
                <a:ext cx="0" cy="634"/>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578" name="Line 306"/>
              <p:cNvSpPr>
                <a:spLocks noChangeShapeType="1"/>
              </p:cNvSpPr>
              <p:nvPr/>
            </p:nvSpPr>
            <p:spPr bwMode="auto">
              <a:xfrm>
                <a:off x="1641" y="3570"/>
                <a:ext cx="0" cy="634"/>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579" name="Line 307"/>
              <p:cNvSpPr>
                <a:spLocks noChangeShapeType="1"/>
              </p:cNvSpPr>
              <p:nvPr/>
            </p:nvSpPr>
            <p:spPr bwMode="auto">
              <a:xfrm>
                <a:off x="1705" y="3562"/>
                <a:ext cx="0" cy="634"/>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580" name="Line 308"/>
              <p:cNvSpPr>
                <a:spLocks noChangeShapeType="1"/>
              </p:cNvSpPr>
              <p:nvPr/>
            </p:nvSpPr>
            <p:spPr bwMode="auto">
              <a:xfrm>
                <a:off x="1769" y="3566"/>
                <a:ext cx="0" cy="634"/>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4581" name="Group 309"/>
            <p:cNvGrpSpPr>
              <a:grpSpLocks/>
            </p:cNvGrpSpPr>
            <p:nvPr/>
          </p:nvGrpSpPr>
          <p:grpSpPr bwMode="auto">
            <a:xfrm>
              <a:off x="3222" y="3558"/>
              <a:ext cx="204" cy="642"/>
              <a:chOff x="1565" y="3562"/>
              <a:chExt cx="204" cy="642"/>
            </a:xfrm>
          </p:grpSpPr>
          <p:sp>
            <p:nvSpPr>
              <p:cNvPr id="54582" name="Line 310"/>
              <p:cNvSpPr>
                <a:spLocks noChangeShapeType="1"/>
              </p:cNvSpPr>
              <p:nvPr/>
            </p:nvSpPr>
            <p:spPr bwMode="auto">
              <a:xfrm>
                <a:off x="1565" y="3566"/>
                <a:ext cx="0" cy="634"/>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583" name="Line 311"/>
              <p:cNvSpPr>
                <a:spLocks noChangeShapeType="1"/>
              </p:cNvSpPr>
              <p:nvPr/>
            </p:nvSpPr>
            <p:spPr bwMode="auto">
              <a:xfrm>
                <a:off x="1641" y="3570"/>
                <a:ext cx="0" cy="634"/>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584" name="Line 312"/>
              <p:cNvSpPr>
                <a:spLocks noChangeShapeType="1"/>
              </p:cNvSpPr>
              <p:nvPr/>
            </p:nvSpPr>
            <p:spPr bwMode="auto">
              <a:xfrm>
                <a:off x="1705" y="3562"/>
                <a:ext cx="0" cy="634"/>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585" name="Line 313"/>
              <p:cNvSpPr>
                <a:spLocks noChangeShapeType="1"/>
              </p:cNvSpPr>
              <p:nvPr/>
            </p:nvSpPr>
            <p:spPr bwMode="auto">
              <a:xfrm>
                <a:off x="1769" y="3566"/>
                <a:ext cx="0" cy="634"/>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4586" name="Group 314"/>
            <p:cNvGrpSpPr>
              <a:grpSpLocks/>
            </p:cNvGrpSpPr>
            <p:nvPr/>
          </p:nvGrpSpPr>
          <p:grpSpPr bwMode="auto">
            <a:xfrm>
              <a:off x="307" y="3557"/>
              <a:ext cx="204" cy="642"/>
              <a:chOff x="1565" y="3562"/>
              <a:chExt cx="204" cy="642"/>
            </a:xfrm>
          </p:grpSpPr>
          <p:sp>
            <p:nvSpPr>
              <p:cNvPr id="54587" name="Line 315"/>
              <p:cNvSpPr>
                <a:spLocks noChangeShapeType="1"/>
              </p:cNvSpPr>
              <p:nvPr/>
            </p:nvSpPr>
            <p:spPr bwMode="auto">
              <a:xfrm>
                <a:off x="1565" y="3566"/>
                <a:ext cx="0" cy="634"/>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588" name="Line 316"/>
              <p:cNvSpPr>
                <a:spLocks noChangeShapeType="1"/>
              </p:cNvSpPr>
              <p:nvPr/>
            </p:nvSpPr>
            <p:spPr bwMode="auto">
              <a:xfrm>
                <a:off x="1641" y="3570"/>
                <a:ext cx="0" cy="634"/>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589" name="Line 317"/>
              <p:cNvSpPr>
                <a:spLocks noChangeShapeType="1"/>
              </p:cNvSpPr>
              <p:nvPr/>
            </p:nvSpPr>
            <p:spPr bwMode="auto">
              <a:xfrm>
                <a:off x="1705" y="3562"/>
                <a:ext cx="0" cy="634"/>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590" name="Line 318"/>
              <p:cNvSpPr>
                <a:spLocks noChangeShapeType="1"/>
              </p:cNvSpPr>
              <p:nvPr/>
            </p:nvSpPr>
            <p:spPr bwMode="auto">
              <a:xfrm>
                <a:off x="1769" y="3566"/>
                <a:ext cx="0" cy="634"/>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4591" name="Group 319"/>
            <p:cNvGrpSpPr>
              <a:grpSpLocks/>
            </p:cNvGrpSpPr>
            <p:nvPr/>
          </p:nvGrpSpPr>
          <p:grpSpPr bwMode="auto">
            <a:xfrm>
              <a:off x="703" y="3557"/>
              <a:ext cx="204" cy="642"/>
              <a:chOff x="1565" y="3562"/>
              <a:chExt cx="204" cy="642"/>
            </a:xfrm>
          </p:grpSpPr>
          <p:sp>
            <p:nvSpPr>
              <p:cNvPr id="54592" name="Line 320"/>
              <p:cNvSpPr>
                <a:spLocks noChangeShapeType="1"/>
              </p:cNvSpPr>
              <p:nvPr/>
            </p:nvSpPr>
            <p:spPr bwMode="auto">
              <a:xfrm>
                <a:off x="1565" y="3566"/>
                <a:ext cx="0" cy="634"/>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593" name="Line 321"/>
              <p:cNvSpPr>
                <a:spLocks noChangeShapeType="1"/>
              </p:cNvSpPr>
              <p:nvPr/>
            </p:nvSpPr>
            <p:spPr bwMode="auto">
              <a:xfrm>
                <a:off x="1641" y="3570"/>
                <a:ext cx="0" cy="634"/>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594" name="Line 322"/>
              <p:cNvSpPr>
                <a:spLocks noChangeShapeType="1"/>
              </p:cNvSpPr>
              <p:nvPr/>
            </p:nvSpPr>
            <p:spPr bwMode="auto">
              <a:xfrm>
                <a:off x="1705" y="3562"/>
                <a:ext cx="0" cy="634"/>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595" name="Line 323"/>
              <p:cNvSpPr>
                <a:spLocks noChangeShapeType="1"/>
              </p:cNvSpPr>
              <p:nvPr/>
            </p:nvSpPr>
            <p:spPr bwMode="auto">
              <a:xfrm>
                <a:off x="1769" y="3566"/>
                <a:ext cx="0" cy="634"/>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4596" name="Group 324"/>
            <p:cNvGrpSpPr>
              <a:grpSpLocks/>
            </p:cNvGrpSpPr>
            <p:nvPr/>
          </p:nvGrpSpPr>
          <p:grpSpPr bwMode="auto">
            <a:xfrm>
              <a:off x="1144" y="3569"/>
              <a:ext cx="204" cy="642"/>
              <a:chOff x="1565" y="3562"/>
              <a:chExt cx="204" cy="642"/>
            </a:xfrm>
          </p:grpSpPr>
          <p:sp>
            <p:nvSpPr>
              <p:cNvPr id="54597" name="Line 325"/>
              <p:cNvSpPr>
                <a:spLocks noChangeShapeType="1"/>
              </p:cNvSpPr>
              <p:nvPr/>
            </p:nvSpPr>
            <p:spPr bwMode="auto">
              <a:xfrm>
                <a:off x="1565" y="3566"/>
                <a:ext cx="0" cy="634"/>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598" name="Line 326"/>
              <p:cNvSpPr>
                <a:spLocks noChangeShapeType="1"/>
              </p:cNvSpPr>
              <p:nvPr/>
            </p:nvSpPr>
            <p:spPr bwMode="auto">
              <a:xfrm>
                <a:off x="1641" y="3570"/>
                <a:ext cx="0" cy="634"/>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599" name="Line 327"/>
              <p:cNvSpPr>
                <a:spLocks noChangeShapeType="1"/>
              </p:cNvSpPr>
              <p:nvPr/>
            </p:nvSpPr>
            <p:spPr bwMode="auto">
              <a:xfrm>
                <a:off x="1705" y="3562"/>
                <a:ext cx="0" cy="634"/>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600" name="Line 328"/>
              <p:cNvSpPr>
                <a:spLocks noChangeShapeType="1"/>
              </p:cNvSpPr>
              <p:nvPr/>
            </p:nvSpPr>
            <p:spPr bwMode="auto">
              <a:xfrm>
                <a:off x="1769" y="3566"/>
                <a:ext cx="0" cy="634"/>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54603" name="AutoShape 331"/>
          <p:cNvSpPr>
            <a:spLocks noChangeArrowheads="1"/>
          </p:cNvSpPr>
          <p:nvPr/>
        </p:nvSpPr>
        <p:spPr bwMode="auto">
          <a:xfrm>
            <a:off x="8532813" y="5373688"/>
            <a:ext cx="360362" cy="1223962"/>
          </a:xfrm>
          <a:prstGeom prst="wedgeRectCallout">
            <a:avLst>
              <a:gd name="adj1" fmla="val -138986"/>
              <a:gd name="adj2" fmla="val -13296"/>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kumimoji="0" lang="zh-CN" altLang="en-US" b="0"/>
              <a:t>光谱线图</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CCECFF"/>
        </a:solidFill>
        <a:effectLst/>
      </p:bgPr>
    </p:bg>
    <p:spTree>
      <p:nvGrpSpPr>
        <p:cNvPr id="1" name=""/>
        <p:cNvGrpSpPr/>
        <p:nvPr/>
      </p:nvGrpSpPr>
      <p:grpSpPr>
        <a:xfrm>
          <a:off x="0" y="0"/>
          <a:ext cx="0" cy="0"/>
          <a:chOff x="0" y="0"/>
          <a:chExt cx="0" cy="0"/>
        </a:xfrm>
      </p:grpSpPr>
      <p:sp>
        <p:nvSpPr>
          <p:cNvPr id="55409" name="Text Box 113"/>
          <p:cNvSpPr txBox="1">
            <a:spLocks noChangeArrowheads="1"/>
          </p:cNvSpPr>
          <p:nvPr/>
        </p:nvSpPr>
        <p:spPr bwMode="auto">
          <a:xfrm>
            <a:off x="133350" y="123825"/>
            <a:ext cx="2555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zh-CN" altLang="en-US" sz="2400">
                <a:solidFill>
                  <a:srgbClr val="0000FF"/>
                </a:solidFill>
              </a:rPr>
              <a:t>五、双缝衍射</a:t>
            </a:r>
          </a:p>
        </p:txBody>
      </p:sp>
      <p:sp>
        <p:nvSpPr>
          <p:cNvPr id="55410" name="Text Box 114"/>
          <p:cNvSpPr txBox="1">
            <a:spLocks noChangeArrowheads="1"/>
          </p:cNvSpPr>
          <p:nvPr/>
        </p:nvSpPr>
        <p:spPr bwMode="auto">
          <a:xfrm>
            <a:off x="684213" y="593725"/>
            <a:ext cx="61198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zh-CN" altLang="en-US" b="0"/>
              <a:t>令</a:t>
            </a:r>
            <a:r>
              <a:rPr kumimoji="0" lang="en-US" altLang="zh-CN" b="0"/>
              <a:t>N=2</a:t>
            </a:r>
            <a:r>
              <a:rPr kumimoji="0" lang="zh-CN" altLang="en-US" b="0"/>
              <a:t>，则形成双缝衍射。此时，缝隙间干涉因子变为：</a:t>
            </a:r>
          </a:p>
        </p:txBody>
      </p:sp>
      <p:graphicFrame>
        <p:nvGraphicFramePr>
          <p:cNvPr id="55412" name="Object 116"/>
          <p:cNvGraphicFramePr>
            <a:graphicFrameLocks noChangeAspect="1"/>
          </p:cNvGraphicFramePr>
          <p:nvPr/>
        </p:nvGraphicFramePr>
        <p:xfrm>
          <a:off x="900113" y="941388"/>
          <a:ext cx="6911975" cy="2232025"/>
        </p:xfrm>
        <a:graphic>
          <a:graphicData uri="http://schemas.openxmlformats.org/presentationml/2006/ole">
            <mc:AlternateContent xmlns:mc="http://schemas.openxmlformats.org/markup-compatibility/2006">
              <mc:Choice xmlns:v="urn:schemas-microsoft-com:vml" Requires="v">
                <p:oleObj spid="_x0000_s55420" name="公式" r:id="rId3" imgW="3174840" imgH="1295280" progId="Equation.3">
                  <p:embed/>
                </p:oleObj>
              </mc:Choice>
              <mc:Fallback>
                <p:oleObj name="公式" r:id="rId3" imgW="3174840" imgH="1295280" progId="Equation.3">
                  <p:embed/>
                  <p:pic>
                    <p:nvPicPr>
                      <p:cNvPr id="0" name="Object 1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941388"/>
                        <a:ext cx="6911975" cy="2232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413" name="Text Box 117"/>
          <p:cNvSpPr txBox="1">
            <a:spLocks noChangeArrowheads="1"/>
          </p:cNvSpPr>
          <p:nvPr/>
        </p:nvSpPr>
        <p:spPr bwMode="auto">
          <a:xfrm>
            <a:off x="395288" y="3068638"/>
            <a:ext cx="10080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zh-CN" altLang="en-US" sz="2000" b="0"/>
              <a:t>讨论：</a:t>
            </a:r>
          </a:p>
        </p:txBody>
      </p:sp>
      <p:graphicFrame>
        <p:nvGraphicFramePr>
          <p:cNvPr id="55415" name="Object 119"/>
          <p:cNvGraphicFramePr>
            <a:graphicFrameLocks noChangeAspect="1"/>
          </p:cNvGraphicFramePr>
          <p:nvPr/>
        </p:nvGraphicFramePr>
        <p:xfrm>
          <a:off x="576263" y="3382963"/>
          <a:ext cx="7524750" cy="1044575"/>
        </p:xfrm>
        <a:graphic>
          <a:graphicData uri="http://schemas.openxmlformats.org/presentationml/2006/ole">
            <mc:AlternateContent xmlns:mc="http://schemas.openxmlformats.org/markup-compatibility/2006">
              <mc:Choice xmlns:v="urn:schemas-microsoft-com:vml" Requires="v">
                <p:oleObj spid="_x0000_s55421" name="公式" r:id="rId5" imgW="4572000" imgH="634680" progId="Equation.3">
                  <p:embed/>
                </p:oleObj>
              </mc:Choice>
              <mc:Fallback>
                <p:oleObj name="公式" r:id="rId5" imgW="4572000" imgH="634680" progId="Equation.3">
                  <p:embed/>
                  <p:pic>
                    <p:nvPicPr>
                      <p:cNvPr id="0" name="Object 1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6263" y="3382963"/>
                        <a:ext cx="7524750" cy="1044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416" name="Text Box 120"/>
          <p:cNvSpPr txBox="1">
            <a:spLocks noChangeArrowheads="1"/>
          </p:cNvSpPr>
          <p:nvPr/>
        </p:nvSpPr>
        <p:spPr bwMode="auto">
          <a:xfrm>
            <a:off x="477838" y="4429125"/>
            <a:ext cx="73453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sz="2000" b="0"/>
              <a:t>2</a:t>
            </a:r>
            <a:r>
              <a:rPr kumimoji="0" lang="zh-CN" altLang="en-US" sz="2000" b="0"/>
              <a:t>、双缝衍射花样是单缝衍射调制的双缝干涉条纹。</a:t>
            </a:r>
          </a:p>
        </p:txBody>
      </p:sp>
      <p:sp>
        <p:nvSpPr>
          <p:cNvPr id="55417" name="Text Box 121"/>
          <p:cNvSpPr txBox="1">
            <a:spLocks noChangeArrowheads="1"/>
          </p:cNvSpPr>
          <p:nvPr/>
        </p:nvSpPr>
        <p:spPr bwMode="auto">
          <a:xfrm>
            <a:off x="477838" y="4918075"/>
            <a:ext cx="60483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b="0"/>
              <a:t>3</a:t>
            </a:r>
            <a:r>
              <a:rPr kumimoji="0" lang="zh-CN" altLang="en-US" b="0"/>
              <a:t>、杨氏双缝干涉是双缝衍射在 </a:t>
            </a:r>
            <a:r>
              <a:rPr kumimoji="0" lang="en-US" altLang="zh-CN" b="0"/>
              <a:t>b→0 </a:t>
            </a:r>
            <a:r>
              <a:rPr kumimoji="0" lang="zh-CN" altLang="en-US" b="0"/>
              <a:t>时的近似。</a:t>
            </a:r>
          </a:p>
        </p:txBody>
      </p:sp>
      <p:graphicFrame>
        <p:nvGraphicFramePr>
          <p:cNvPr id="55418" name="Object 122"/>
          <p:cNvGraphicFramePr>
            <a:graphicFrameLocks noChangeAspect="1"/>
          </p:cNvGraphicFramePr>
          <p:nvPr/>
        </p:nvGraphicFramePr>
        <p:xfrm>
          <a:off x="827088" y="5300663"/>
          <a:ext cx="7612062" cy="1190625"/>
        </p:xfrm>
        <a:graphic>
          <a:graphicData uri="http://schemas.openxmlformats.org/presentationml/2006/ole">
            <mc:AlternateContent xmlns:mc="http://schemas.openxmlformats.org/markup-compatibility/2006">
              <mc:Choice xmlns:v="urn:schemas-microsoft-com:vml" Requires="v">
                <p:oleObj spid="_x0000_s55422" name="公式" r:id="rId7" imgW="5117760" imgH="812520" progId="Equation.3">
                  <p:embed/>
                </p:oleObj>
              </mc:Choice>
              <mc:Fallback>
                <p:oleObj name="公式" r:id="rId7" imgW="5117760" imgH="812520" progId="Equation.3">
                  <p:embed/>
                  <p:pic>
                    <p:nvPicPr>
                      <p:cNvPr id="0" name="Object 1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088" y="5300663"/>
                        <a:ext cx="7612062" cy="1190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419" name="AutoShape 123"/>
          <p:cNvSpPr>
            <a:spLocks noChangeArrowheads="1"/>
          </p:cNvSpPr>
          <p:nvPr/>
        </p:nvSpPr>
        <p:spPr bwMode="auto">
          <a:xfrm>
            <a:off x="5867400" y="6092825"/>
            <a:ext cx="2881313" cy="431800"/>
          </a:xfrm>
          <a:prstGeom prst="wedgeRoundRectCallout">
            <a:avLst>
              <a:gd name="adj1" fmla="val -75620"/>
              <a:gd name="adj2" fmla="val -13972"/>
              <a:gd name="adj3" fmla="val 16667"/>
            </a:avLst>
          </a:prstGeom>
          <a:solidFill>
            <a:srgbClr val="FF00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kumimoji="0" lang="zh-CN" altLang="en-US" b="0"/>
              <a:t>杨氏双缝干涉光强公式</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CCECFF"/>
        </a:solidFill>
        <a:effectLst/>
      </p:bgPr>
    </p:bg>
    <p:spTree>
      <p:nvGrpSpPr>
        <p:cNvPr id="1" name=""/>
        <p:cNvGrpSpPr/>
        <p:nvPr/>
      </p:nvGrpSpPr>
      <p:grpSpPr>
        <a:xfrm>
          <a:off x="0" y="0"/>
          <a:ext cx="0" cy="0"/>
          <a:chOff x="0" y="0"/>
          <a:chExt cx="0" cy="0"/>
        </a:xfrm>
      </p:grpSpPr>
      <p:sp>
        <p:nvSpPr>
          <p:cNvPr id="57348" name="Text Box 4"/>
          <p:cNvSpPr txBox="1">
            <a:spLocks noChangeArrowheads="1"/>
          </p:cNvSpPr>
          <p:nvPr/>
        </p:nvSpPr>
        <p:spPr bwMode="auto">
          <a:xfrm>
            <a:off x="323850" y="333375"/>
            <a:ext cx="4392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zh-CN" altLang="en-US" sz="2400">
                <a:solidFill>
                  <a:srgbClr val="0000FF"/>
                </a:solidFill>
              </a:rPr>
              <a:t>六、干涉和衍射的区别与联系</a:t>
            </a:r>
          </a:p>
        </p:txBody>
      </p:sp>
      <p:graphicFrame>
        <p:nvGraphicFramePr>
          <p:cNvPr id="57662" name="Group 318"/>
          <p:cNvGraphicFramePr>
            <a:graphicFrameLocks noGrp="1"/>
          </p:cNvGraphicFramePr>
          <p:nvPr/>
        </p:nvGraphicFramePr>
        <p:xfrm>
          <a:off x="392113" y="830263"/>
          <a:ext cx="8351837" cy="3117850"/>
        </p:xfrm>
        <a:graphic>
          <a:graphicData uri="http://schemas.openxmlformats.org/drawingml/2006/table">
            <a:tbl>
              <a:tblPr/>
              <a:tblGrid>
                <a:gridCol w="841375"/>
                <a:gridCol w="641350"/>
                <a:gridCol w="2087562"/>
                <a:gridCol w="1901825"/>
                <a:gridCol w="1571625"/>
                <a:gridCol w="1308100"/>
              </a:tblGrid>
              <a:tr h="7207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本质</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条纹</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处理方法</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001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相同点</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光波的相干叠加</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明暗相间</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考虑位相差、光程差</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总是</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同时存在</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98513">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区别</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干涉</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有限束光的叠加，是粗略的</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间距、光强均匀</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有限项求和</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98513">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衍射</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无穷次波的叠加，是精细的</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光强相对集中</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无穷项积分</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7663" name="Text Box 319"/>
          <p:cNvSpPr txBox="1">
            <a:spLocks noChangeArrowheads="1"/>
          </p:cNvSpPr>
          <p:nvPr/>
        </p:nvSpPr>
        <p:spPr bwMode="auto">
          <a:xfrm>
            <a:off x="280988" y="4083050"/>
            <a:ext cx="280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zh-CN" altLang="en-US" sz="2400">
                <a:solidFill>
                  <a:srgbClr val="0000FF"/>
                </a:solidFill>
              </a:rPr>
              <a:t>七、光栅方程</a:t>
            </a:r>
          </a:p>
        </p:txBody>
      </p:sp>
      <p:sp>
        <p:nvSpPr>
          <p:cNvPr id="57664" name="Text Box 320"/>
          <p:cNvSpPr txBox="1">
            <a:spLocks noChangeArrowheads="1"/>
          </p:cNvSpPr>
          <p:nvPr/>
        </p:nvSpPr>
        <p:spPr bwMode="auto">
          <a:xfrm>
            <a:off x="250825" y="5018088"/>
            <a:ext cx="86423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zh-CN" altLang="en-US" sz="2000" b="0"/>
              <a:t>由于缝间干涉因子的最大值的位置就是光栅衍射中主最大（光谱线）位置</a:t>
            </a:r>
          </a:p>
        </p:txBody>
      </p:sp>
      <p:graphicFrame>
        <p:nvGraphicFramePr>
          <p:cNvPr id="57665" name="Object 321"/>
          <p:cNvGraphicFramePr>
            <a:graphicFrameLocks noChangeAspect="1"/>
          </p:cNvGraphicFramePr>
          <p:nvPr/>
        </p:nvGraphicFramePr>
        <p:xfrm>
          <a:off x="220663" y="5622925"/>
          <a:ext cx="8743950" cy="914400"/>
        </p:xfrm>
        <a:graphic>
          <a:graphicData uri="http://schemas.openxmlformats.org/presentationml/2006/ole">
            <mc:AlternateContent xmlns:mc="http://schemas.openxmlformats.org/markup-compatibility/2006">
              <mc:Choice xmlns:v="urn:schemas-microsoft-com:vml" Requires="v">
                <p:oleObj spid="_x0000_s57667" name="公式" r:id="rId3" imgW="4305240" imgH="457200" progId="Equation.3">
                  <p:embed/>
                </p:oleObj>
              </mc:Choice>
              <mc:Fallback>
                <p:oleObj name="公式" r:id="rId3" imgW="4305240" imgH="457200" progId="Equation.3">
                  <p:embed/>
                  <p:pic>
                    <p:nvPicPr>
                      <p:cNvPr id="0" name="Object 3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663" y="5622925"/>
                        <a:ext cx="874395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666" name="Text Box 322"/>
          <p:cNvSpPr txBox="1">
            <a:spLocks noChangeArrowheads="1"/>
          </p:cNvSpPr>
          <p:nvPr/>
        </p:nvSpPr>
        <p:spPr bwMode="auto">
          <a:xfrm>
            <a:off x="611188" y="4610100"/>
            <a:ext cx="2447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sz="2400"/>
              <a:t>1</a:t>
            </a:r>
            <a:r>
              <a:rPr kumimoji="0" lang="zh-CN" altLang="en-US" sz="2400"/>
              <a:t>、方程：</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CCECFF"/>
        </a:solidFill>
        <a:effectLst/>
      </p:bgPr>
    </p:bg>
    <p:spTree>
      <p:nvGrpSpPr>
        <p:cNvPr id="1" name=""/>
        <p:cNvGrpSpPr/>
        <p:nvPr/>
      </p:nvGrpSpPr>
      <p:grpSpPr>
        <a:xfrm>
          <a:off x="0" y="0"/>
          <a:ext cx="0" cy="0"/>
          <a:chOff x="0" y="0"/>
          <a:chExt cx="0" cy="0"/>
        </a:xfrm>
      </p:grpSpPr>
      <p:sp>
        <p:nvSpPr>
          <p:cNvPr id="58372" name="Text Box 4"/>
          <p:cNvSpPr txBox="1">
            <a:spLocks noChangeArrowheads="1"/>
          </p:cNvSpPr>
          <p:nvPr/>
        </p:nvSpPr>
        <p:spPr bwMode="auto">
          <a:xfrm>
            <a:off x="323850" y="119063"/>
            <a:ext cx="3095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sz="2400"/>
              <a:t>2</a:t>
            </a:r>
            <a:r>
              <a:rPr kumimoji="0" lang="zh-CN" altLang="en-US" sz="2400"/>
              <a:t>、主最大光强：</a:t>
            </a:r>
          </a:p>
        </p:txBody>
      </p:sp>
      <p:graphicFrame>
        <p:nvGraphicFramePr>
          <p:cNvPr id="58373" name="Object 5"/>
          <p:cNvGraphicFramePr>
            <a:graphicFrameLocks noChangeAspect="1"/>
          </p:cNvGraphicFramePr>
          <p:nvPr/>
        </p:nvGraphicFramePr>
        <p:xfrm>
          <a:off x="755650" y="620713"/>
          <a:ext cx="7561263" cy="1223962"/>
        </p:xfrm>
        <a:graphic>
          <a:graphicData uri="http://schemas.openxmlformats.org/presentationml/2006/ole">
            <mc:AlternateContent xmlns:mc="http://schemas.openxmlformats.org/markup-compatibility/2006">
              <mc:Choice xmlns:v="urn:schemas-microsoft-com:vml" Requires="v">
                <p:oleObj spid="_x0000_s58420" name="公式" r:id="rId3" imgW="3555720" imgH="634680" progId="Equation.3">
                  <p:embed/>
                </p:oleObj>
              </mc:Choice>
              <mc:Fallback>
                <p:oleObj name="公式" r:id="rId3" imgW="3555720" imgH="63468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620713"/>
                        <a:ext cx="7561263" cy="1223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8377" name="Group 9"/>
          <p:cNvGrpSpPr>
            <a:grpSpLocks/>
          </p:cNvGrpSpPr>
          <p:nvPr/>
        </p:nvGrpSpPr>
        <p:grpSpPr bwMode="auto">
          <a:xfrm>
            <a:off x="539750" y="1916113"/>
            <a:ext cx="7708900" cy="2566987"/>
            <a:chOff x="348" y="1211"/>
            <a:chExt cx="4856" cy="1617"/>
          </a:xfrm>
        </p:grpSpPr>
        <p:graphicFrame>
          <p:nvGraphicFramePr>
            <p:cNvPr id="58374" name="Object 6"/>
            <p:cNvGraphicFramePr>
              <a:graphicFrameLocks noChangeAspect="1"/>
            </p:cNvGraphicFramePr>
            <p:nvPr/>
          </p:nvGraphicFramePr>
          <p:xfrm>
            <a:off x="495" y="1211"/>
            <a:ext cx="4709" cy="1617"/>
          </p:xfrm>
          <a:graphic>
            <a:graphicData uri="http://schemas.openxmlformats.org/presentationml/2006/ole">
              <mc:AlternateContent xmlns:mc="http://schemas.openxmlformats.org/markup-compatibility/2006">
                <mc:Choice xmlns:v="urn:schemas-microsoft-com:vml" Requires="v">
                  <p:oleObj spid="_x0000_s58421" name="公式" r:id="rId5" imgW="3276360" imgH="1434960" progId="Equation.3">
                    <p:embed/>
                  </p:oleObj>
                </mc:Choice>
                <mc:Fallback>
                  <p:oleObj name="公式" r:id="rId5" imgW="3276360" imgH="143496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 y="1211"/>
                          <a:ext cx="4709" cy="16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75" name="Object 7"/>
            <p:cNvGraphicFramePr>
              <a:graphicFrameLocks noChangeAspect="1"/>
            </p:cNvGraphicFramePr>
            <p:nvPr/>
          </p:nvGraphicFramePr>
          <p:xfrm>
            <a:off x="348" y="2040"/>
            <a:ext cx="544" cy="160"/>
          </p:xfrm>
          <a:graphic>
            <a:graphicData uri="http://schemas.openxmlformats.org/presentationml/2006/ole">
              <mc:AlternateContent xmlns:mc="http://schemas.openxmlformats.org/markup-compatibility/2006">
                <mc:Choice xmlns:v="urn:schemas-microsoft-com:vml" Requires="v">
                  <p:oleObj spid="_x0000_s58422" name="公式" r:id="rId7" imgW="609480" imgH="203040" progId="Equation.3">
                    <p:embed/>
                  </p:oleObj>
                </mc:Choice>
                <mc:Fallback>
                  <p:oleObj name="公式" r:id="rId7" imgW="609480" imgH="20304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8" y="2040"/>
                          <a:ext cx="544"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76" name="Object 8"/>
            <p:cNvGraphicFramePr>
              <a:graphicFrameLocks noChangeAspect="1"/>
            </p:cNvGraphicFramePr>
            <p:nvPr/>
          </p:nvGraphicFramePr>
          <p:xfrm>
            <a:off x="1973" y="2033"/>
            <a:ext cx="544" cy="160"/>
          </p:xfrm>
          <a:graphic>
            <a:graphicData uri="http://schemas.openxmlformats.org/presentationml/2006/ole">
              <mc:AlternateContent xmlns:mc="http://schemas.openxmlformats.org/markup-compatibility/2006">
                <mc:Choice xmlns:v="urn:schemas-microsoft-com:vml" Requires="v">
                  <p:oleObj spid="_x0000_s58423" name="公式" r:id="rId9" imgW="609480" imgH="203040" progId="Equation.3">
                    <p:embed/>
                  </p:oleObj>
                </mc:Choice>
                <mc:Fallback>
                  <p:oleObj name="公式" r:id="rId9" imgW="609480" imgH="20304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73" y="2033"/>
                          <a:ext cx="544"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8416" name="Text Box 48"/>
          <p:cNvSpPr txBox="1">
            <a:spLocks noChangeArrowheads="1"/>
          </p:cNvSpPr>
          <p:nvPr/>
        </p:nvSpPr>
        <p:spPr bwMode="auto">
          <a:xfrm>
            <a:off x="395288" y="4581525"/>
            <a:ext cx="28082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sz="2000" b="0"/>
              <a:t>3</a:t>
            </a:r>
            <a:r>
              <a:rPr kumimoji="0" lang="zh-CN" altLang="en-US" sz="2000" b="0"/>
              <a:t>、斜入射的光栅方程</a:t>
            </a:r>
          </a:p>
        </p:txBody>
      </p:sp>
      <p:graphicFrame>
        <p:nvGraphicFramePr>
          <p:cNvPr id="58417" name="Object 49"/>
          <p:cNvGraphicFramePr>
            <a:graphicFrameLocks noChangeAspect="1"/>
          </p:cNvGraphicFramePr>
          <p:nvPr/>
        </p:nvGraphicFramePr>
        <p:xfrm>
          <a:off x="539750" y="5037138"/>
          <a:ext cx="5256213" cy="1439862"/>
        </p:xfrm>
        <a:graphic>
          <a:graphicData uri="http://schemas.openxmlformats.org/presentationml/2006/ole">
            <mc:AlternateContent xmlns:mc="http://schemas.openxmlformats.org/markup-compatibility/2006">
              <mc:Choice xmlns:v="urn:schemas-microsoft-com:vml" Requires="v">
                <p:oleObj spid="_x0000_s58424" name="公式" r:id="rId11" imgW="2412720" imgH="698400" progId="Equation.3">
                  <p:embed/>
                </p:oleObj>
              </mc:Choice>
              <mc:Fallback>
                <p:oleObj name="公式" r:id="rId11" imgW="2412720" imgH="698400" progId="Equation.3">
                  <p:embed/>
                  <p:pic>
                    <p:nvPicPr>
                      <p:cNvPr id="0" name="Object 4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9750" y="5037138"/>
                        <a:ext cx="5256213" cy="1439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8419" name="Group 51"/>
          <p:cNvGrpSpPr>
            <a:grpSpLocks/>
          </p:cNvGrpSpPr>
          <p:nvPr/>
        </p:nvGrpSpPr>
        <p:grpSpPr bwMode="auto">
          <a:xfrm>
            <a:off x="6175375" y="4508500"/>
            <a:ext cx="2149475" cy="2089150"/>
            <a:chOff x="3890" y="2840"/>
            <a:chExt cx="1354" cy="1316"/>
          </a:xfrm>
        </p:grpSpPr>
        <p:sp>
          <p:nvSpPr>
            <p:cNvPr id="58379" name="Line 11"/>
            <p:cNvSpPr>
              <a:spLocks noChangeShapeType="1"/>
            </p:cNvSpPr>
            <p:nvPr/>
          </p:nvSpPr>
          <p:spPr bwMode="auto">
            <a:xfrm>
              <a:off x="4752" y="2875"/>
              <a:ext cx="0" cy="1214"/>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80" name="Rectangle 12"/>
            <p:cNvSpPr>
              <a:spLocks noChangeArrowheads="1"/>
            </p:cNvSpPr>
            <p:nvPr/>
          </p:nvSpPr>
          <p:spPr bwMode="auto">
            <a:xfrm>
              <a:off x="4717" y="3969"/>
              <a:ext cx="35" cy="187"/>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81" name="Rectangle 13"/>
            <p:cNvSpPr>
              <a:spLocks noChangeArrowheads="1"/>
            </p:cNvSpPr>
            <p:nvPr/>
          </p:nvSpPr>
          <p:spPr bwMode="auto">
            <a:xfrm>
              <a:off x="4720" y="3604"/>
              <a:ext cx="35" cy="187"/>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82" name="Rectangle 14"/>
            <p:cNvSpPr>
              <a:spLocks noChangeArrowheads="1"/>
            </p:cNvSpPr>
            <p:nvPr/>
          </p:nvSpPr>
          <p:spPr bwMode="auto">
            <a:xfrm>
              <a:off x="4720" y="3217"/>
              <a:ext cx="35" cy="187"/>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83" name="Rectangle 15"/>
            <p:cNvSpPr>
              <a:spLocks noChangeArrowheads="1"/>
            </p:cNvSpPr>
            <p:nvPr/>
          </p:nvSpPr>
          <p:spPr bwMode="auto">
            <a:xfrm>
              <a:off x="4720" y="2843"/>
              <a:ext cx="35" cy="187"/>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84" name="Line 16"/>
            <p:cNvSpPr>
              <a:spLocks noChangeShapeType="1"/>
            </p:cNvSpPr>
            <p:nvPr/>
          </p:nvSpPr>
          <p:spPr bwMode="auto">
            <a:xfrm flipV="1">
              <a:off x="4752" y="2843"/>
              <a:ext cx="425" cy="1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85" name="Line 17"/>
            <p:cNvSpPr>
              <a:spLocks noChangeShapeType="1"/>
            </p:cNvSpPr>
            <p:nvPr/>
          </p:nvSpPr>
          <p:spPr bwMode="auto">
            <a:xfrm flipV="1">
              <a:off x="4752" y="3030"/>
              <a:ext cx="425" cy="18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86" name="Line 18"/>
            <p:cNvSpPr>
              <a:spLocks noChangeShapeType="1"/>
            </p:cNvSpPr>
            <p:nvPr/>
          </p:nvSpPr>
          <p:spPr bwMode="auto">
            <a:xfrm flipV="1">
              <a:off x="4752" y="3777"/>
              <a:ext cx="425" cy="1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87" name="Line 19"/>
            <p:cNvSpPr>
              <a:spLocks noChangeShapeType="1"/>
            </p:cNvSpPr>
            <p:nvPr/>
          </p:nvSpPr>
          <p:spPr bwMode="auto">
            <a:xfrm flipV="1">
              <a:off x="4752" y="3420"/>
              <a:ext cx="425" cy="1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90" name="Line 22"/>
            <p:cNvSpPr>
              <a:spLocks noChangeShapeType="1"/>
            </p:cNvSpPr>
            <p:nvPr/>
          </p:nvSpPr>
          <p:spPr bwMode="auto">
            <a:xfrm>
              <a:off x="4785" y="3612"/>
              <a:ext cx="459"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04" name="Line 36"/>
            <p:cNvSpPr>
              <a:spLocks noChangeShapeType="1"/>
            </p:cNvSpPr>
            <p:nvPr/>
          </p:nvSpPr>
          <p:spPr bwMode="auto">
            <a:xfrm>
              <a:off x="4014" y="2840"/>
              <a:ext cx="726" cy="18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06" name="Line 38"/>
            <p:cNvSpPr>
              <a:spLocks noChangeShapeType="1"/>
            </p:cNvSpPr>
            <p:nvPr/>
          </p:nvSpPr>
          <p:spPr bwMode="auto">
            <a:xfrm>
              <a:off x="3978" y="3055"/>
              <a:ext cx="726" cy="18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07" name="Line 39"/>
            <p:cNvSpPr>
              <a:spLocks noChangeShapeType="1"/>
            </p:cNvSpPr>
            <p:nvPr/>
          </p:nvSpPr>
          <p:spPr bwMode="auto">
            <a:xfrm>
              <a:off x="3993" y="3409"/>
              <a:ext cx="726" cy="18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08" name="Line 40"/>
            <p:cNvSpPr>
              <a:spLocks noChangeShapeType="1"/>
            </p:cNvSpPr>
            <p:nvPr/>
          </p:nvSpPr>
          <p:spPr bwMode="auto">
            <a:xfrm>
              <a:off x="3999" y="3793"/>
              <a:ext cx="726" cy="18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09" name="Line 41"/>
            <p:cNvSpPr>
              <a:spLocks noChangeShapeType="1"/>
            </p:cNvSpPr>
            <p:nvPr/>
          </p:nvSpPr>
          <p:spPr bwMode="auto">
            <a:xfrm>
              <a:off x="3912" y="3255"/>
              <a:ext cx="816"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10" name="Line 42"/>
            <p:cNvSpPr>
              <a:spLocks noChangeShapeType="1"/>
            </p:cNvSpPr>
            <p:nvPr/>
          </p:nvSpPr>
          <p:spPr bwMode="auto">
            <a:xfrm>
              <a:off x="3904" y="3607"/>
              <a:ext cx="816"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11" name="Line 43"/>
            <p:cNvSpPr>
              <a:spLocks noChangeShapeType="1"/>
            </p:cNvSpPr>
            <p:nvPr/>
          </p:nvSpPr>
          <p:spPr bwMode="auto">
            <a:xfrm>
              <a:off x="3890" y="3974"/>
              <a:ext cx="816"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8412" name="Object 44"/>
            <p:cNvGraphicFramePr>
              <a:graphicFrameLocks noChangeAspect="1"/>
            </p:cNvGraphicFramePr>
            <p:nvPr/>
          </p:nvGraphicFramePr>
          <p:xfrm>
            <a:off x="3935" y="3034"/>
            <a:ext cx="227" cy="272"/>
          </p:xfrm>
          <a:graphic>
            <a:graphicData uri="http://schemas.openxmlformats.org/presentationml/2006/ole">
              <mc:AlternateContent xmlns:mc="http://schemas.openxmlformats.org/markup-compatibility/2006">
                <mc:Choice xmlns:v="urn:schemas-microsoft-com:vml" Requires="v">
                  <p:oleObj spid="_x0000_s58425" name="公式" r:id="rId13" imgW="164880" imgH="228600" progId="Equation.3">
                    <p:embed/>
                  </p:oleObj>
                </mc:Choice>
                <mc:Fallback>
                  <p:oleObj name="公式" r:id="rId13" imgW="164880" imgH="228600" progId="Equation.3">
                    <p:embed/>
                    <p:pic>
                      <p:nvPicPr>
                        <p:cNvPr id="0" name="Object 4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35" y="3034"/>
                          <a:ext cx="227"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413" name="Object 45"/>
            <p:cNvGraphicFramePr>
              <a:graphicFrameLocks noChangeAspect="1"/>
            </p:cNvGraphicFramePr>
            <p:nvPr/>
          </p:nvGraphicFramePr>
          <p:xfrm>
            <a:off x="3926" y="3373"/>
            <a:ext cx="227" cy="272"/>
          </p:xfrm>
          <a:graphic>
            <a:graphicData uri="http://schemas.openxmlformats.org/presentationml/2006/ole">
              <mc:AlternateContent xmlns:mc="http://schemas.openxmlformats.org/markup-compatibility/2006">
                <mc:Choice xmlns:v="urn:schemas-microsoft-com:vml" Requires="v">
                  <p:oleObj spid="_x0000_s58426" name="公式" r:id="rId15" imgW="164880" imgH="228600" progId="Equation.3">
                    <p:embed/>
                  </p:oleObj>
                </mc:Choice>
                <mc:Fallback>
                  <p:oleObj name="公式" r:id="rId15" imgW="164880" imgH="228600" progId="Equation.3">
                    <p:embed/>
                    <p:pic>
                      <p:nvPicPr>
                        <p:cNvPr id="0" name="Object 4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26" y="3373"/>
                          <a:ext cx="227"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414" name="Object 46"/>
            <p:cNvGraphicFramePr>
              <a:graphicFrameLocks noChangeAspect="1"/>
            </p:cNvGraphicFramePr>
            <p:nvPr/>
          </p:nvGraphicFramePr>
          <p:xfrm>
            <a:off x="3993" y="3769"/>
            <a:ext cx="227" cy="272"/>
          </p:xfrm>
          <a:graphic>
            <a:graphicData uri="http://schemas.openxmlformats.org/presentationml/2006/ole">
              <mc:AlternateContent xmlns:mc="http://schemas.openxmlformats.org/markup-compatibility/2006">
                <mc:Choice xmlns:v="urn:schemas-microsoft-com:vml" Requires="v">
                  <p:oleObj spid="_x0000_s58427" name="公式" r:id="rId16" imgW="164880" imgH="228600" progId="Equation.3">
                    <p:embed/>
                  </p:oleObj>
                </mc:Choice>
                <mc:Fallback>
                  <p:oleObj name="公式" r:id="rId16" imgW="164880" imgH="228600" progId="Equation.3">
                    <p:embed/>
                    <p:pic>
                      <p:nvPicPr>
                        <p:cNvPr id="0" name="Object 4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93" y="3769"/>
                          <a:ext cx="227"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418" name="Object 50"/>
            <p:cNvGraphicFramePr>
              <a:graphicFrameLocks noChangeAspect="1"/>
            </p:cNvGraphicFramePr>
            <p:nvPr/>
          </p:nvGraphicFramePr>
          <p:xfrm>
            <a:off x="4993" y="3430"/>
            <a:ext cx="162" cy="227"/>
          </p:xfrm>
          <a:graphic>
            <a:graphicData uri="http://schemas.openxmlformats.org/presentationml/2006/ole">
              <mc:AlternateContent xmlns:mc="http://schemas.openxmlformats.org/markup-compatibility/2006">
                <mc:Choice xmlns:v="urn:schemas-microsoft-com:vml" Requires="v">
                  <p:oleObj spid="_x0000_s58428" name="公式" r:id="rId17" imgW="126720" imgH="177480" progId="Equation.3">
                    <p:embed/>
                  </p:oleObj>
                </mc:Choice>
                <mc:Fallback>
                  <p:oleObj name="公式" r:id="rId17" imgW="126720" imgH="177480" progId="Equation.3">
                    <p:embed/>
                    <p:pic>
                      <p:nvPicPr>
                        <p:cNvPr id="0" name="Object 5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993" y="3430"/>
                          <a:ext cx="162"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CCECFF"/>
        </a:solidFill>
        <a:effectLst/>
      </p:bgPr>
    </p:bg>
    <p:spTree>
      <p:nvGrpSpPr>
        <p:cNvPr id="1" name=""/>
        <p:cNvGrpSpPr/>
        <p:nvPr/>
      </p:nvGrpSpPr>
      <p:grpSpPr>
        <a:xfrm>
          <a:off x="0" y="0"/>
          <a:ext cx="0" cy="0"/>
          <a:chOff x="0" y="0"/>
          <a:chExt cx="0" cy="0"/>
        </a:xfrm>
      </p:grpSpPr>
      <p:sp>
        <p:nvSpPr>
          <p:cNvPr id="59398" name="Text Box 6"/>
          <p:cNvSpPr txBox="1">
            <a:spLocks noChangeArrowheads="1"/>
          </p:cNvSpPr>
          <p:nvPr/>
        </p:nvSpPr>
        <p:spPr bwMode="auto">
          <a:xfrm>
            <a:off x="349250" y="555625"/>
            <a:ext cx="82089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zh-CN" altLang="en-US" sz="2000" b="0"/>
              <a:t>谱线角宽度：该谱线左、右两侧附加第一最小值所对应的衍射角之差。</a:t>
            </a:r>
          </a:p>
        </p:txBody>
      </p:sp>
      <p:sp>
        <p:nvSpPr>
          <p:cNvPr id="59399" name="Text Box 7"/>
          <p:cNvSpPr txBox="1">
            <a:spLocks noChangeArrowheads="1"/>
          </p:cNvSpPr>
          <p:nvPr/>
        </p:nvSpPr>
        <p:spPr bwMode="auto">
          <a:xfrm>
            <a:off x="323850" y="998538"/>
            <a:ext cx="8569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zh-CN" altLang="en-US" sz="2000" b="0"/>
              <a:t>谱线半角宽度：该谱线中心点到一侧附加第一最小值所对应的衍射角之差。</a:t>
            </a:r>
          </a:p>
        </p:txBody>
      </p:sp>
      <p:grpSp>
        <p:nvGrpSpPr>
          <p:cNvPr id="59401" name="Group 9"/>
          <p:cNvGrpSpPr>
            <a:grpSpLocks/>
          </p:cNvGrpSpPr>
          <p:nvPr/>
        </p:nvGrpSpPr>
        <p:grpSpPr bwMode="auto">
          <a:xfrm>
            <a:off x="304800" y="76200"/>
            <a:ext cx="3313113" cy="457200"/>
            <a:chOff x="158" y="56"/>
            <a:chExt cx="2087" cy="288"/>
          </a:xfrm>
        </p:grpSpPr>
        <p:sp>
          <p:nvSpPr>
            <p:cNvPr id="59397" name="Text Box 5"/>
            <p:cNvSpPr txBox="1">
              <a:spLocks noChangeArrowheads="1"/>
            </p:cNvSpPr>
            <p:nvPr/>
          </p:nvSpPr>
          <p:spPr bwMode="auto">
            <a:xfrm>
              <a:off x="158" y="56"/>
              <a:ext cx="20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zh-CN" altLang="en-US" sz="2400">
                  <a:solidFill>
                    <a:srgbClr val="0000FF"/>
                  </a:solidFill>
                </a:rPr>
                <a:t>八、谱线半角宽度</a:t>
              </a:r>
            </a:p>
          </p:txBody>
        </p:sp>
        <p:graphicFrame>
          <p:nvGraphicFramePr>
            <p:cNvPr id="59400" name="Object 8"/>
            <p:cNvGraphicFramePr>
              <a:graphicFrameLocks noChangeAspect="1"/>
            </p:cNvGraphicFramePr>
            <p:nvPr/>
          </p:nvGraphicFramePr>
          <p:xfrm>
            <a:off x="1758" y="60"/>
            <a:ext cx="394" cy="283"/>
          </p:xfrm>
          <a:graphic>
            <a:graphicData uri="http://schemas.openxmlformats.org/presentationml/2006/ole">
              <mc:AlternateContent xmlns:mc="http://schemas.openxmlformats.org/markup-compatibility/2006">
                <mc:Choice xmlns:v="urn:schemas-microsoft-com:vml" Requires="v">
                  <p:oleObj spid="_x0000_s59407" name="公式" r:id="rId3" imgW="241200" imgH="177480" progId="Equation.3">
                    <p:embed/>
                  </p:oleObj>
                </mc:Choice>
                <mc:Fallback>
                  <p:oleObj name="公式" r:id="rId3" imgW="241200" imgH="17748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8" y="60"/>
                          <a:ext cx="394"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59402" name="Object 10"/>
          <p:cNvGraphicFramePr>
            <a:graphicFrameLocks noChangeAspect="1"/>
          </p:cNvGraphicFramePr>
          <p:nvPr/>
        </p:nvGraphicFramePr>
        <p:xfrm>
          <a:off x="373063" y="1501775"/>
          <a:ext cx="8340725" cy="3451225"/>
        </p:xfrm>
        <a:graphic>
          <a:graphicData uri="http://schemas.openxmlformats.org/presentationml/2006/ole">
            <mc:AlternateContent xmlns:mc="http://schemas.openxmlformats.org/markup-compatibility/2006">
              <mc:Choice xmlns:v="urn:schemas-microsoft-com:vml" Requires="v">
                <p:oleObj spid="_x0000_s59408" name="公式" r:id="rId5" imgW="4483080" imgH="1930320" progId="Equation.3">
                  <p:embed/>
                </p:oleObj>
              </mc:Choice>
              <mc:Fallback>
                <p:oleObj name="公式" r:id="rId5" imgW="4483080" imgH="193032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063" y="1501775"/>
                        <a:ext cx="8340725" cy="3451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403" name="Text Box 11"/>
          <p:cNvSpPr txBox="1">
            <a:spLocks noChangeArrowheads="1"/>
          </p:cNvSpPr>
          <p:nvPr/>
        </p:nvSpPr>
        <p:spPr bwMode="auto">
          <a:xfrm>
            <a:off x="319088" y="4913313"/>
            <a:ext cx="11525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zh-CN" altLang="en-US" sz="2000" b="0"/>
              <a:t>讨论：</a:t>
            </a:r>
          </a:p>
        </p:txBody>
      </p:sp>
      <p:graphicFrame>
        <p:nvGraphicFramePr>
          <p:cNvPr id="59404" name="Object 12"/>
          <p:cNvGraphicFramePr>
            <a:graphicFrameLocks noChangeAspect="1"/>
          </p:cNvGraphicFramePr>
          <p:nvPr/>
        </p:nvGraphicFramePr>
        <p:xfrm>
          <a:off x="468313" y="5300663"/>
          <a:ext cx="8351837" cy="576262"/>
        </p:xfrm>
        <a:graphic>
          <a:graphicData uri="http://schemas.openxmlformats.org/presentationml/2006/ole">
            <mc:AlternateContent xmlns:mc="http://schemas.openxmlformats.org/markup-compatibility/2006">
              <mc:Choice xmlns:v="urn:schemas-microsoft-com:vml" Requires="v">
                <p:oleObj spid="_x0000_s59409" name="公式" r:id="rId7" imgW="5803560" imgH="393480" progId="Equation.3">
                  <p:embed/>
                </p:oleObj>
              </mc:Choice>
              <mc:Fallback>
                <p:oleObj name="公式" r:id="rId7" imgW="5803560" imgH="39348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8313" y="5300663"/>
                        <a:ext cx="8351837"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405" name="Object 13"/>
          <p:cNvGraphicFramePr>
            <a:graphicFrameLocks noChangeAspect="1"/>
          </p:cNvGraphicFramePr>
          <p:nvPr/>
        </p:nvGraphicFramePr>
        <p:xfrm>
          <a:off x="422275" y="5819775"/>
          <a:ext cx="3611563" cy="333375"/>
        </p:xfrm>
        <a:graphic>
          <a:graphicData uri="http://schemas.openxmlformats.org/presentationml/2006/ole">
            <mc:AlternateContent xmlns:mc="http://schemas.openxmlformats.org/markup-compatibility/2006">
              <mc:Choice xmlns:v="urn:schemas-microsoft-com:vml" Requires="v">
                <p:oleObj spid="_x0000_s59410" name="公式" r:id="rId9" imgW="2197080" imgH="215640" progId="Equation.3">
                  <p:embed/>
                </p:oleObj>
              </mc:Choice>
              <mc:Fallback>
                <p:oleObj name="公式" r:id="rId9" imgW="2197080" imgH="215640"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2275" y="5819775"/>
                        <a:ext cx="3611563"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406" name="Text Box 14"/>
          <p:cNvSpPr txBox="1">
            <a:spLocks noChangeArrowheads="1"/>
          </p:cNvSpPr>
          <p:nvPr/>
        </p:nvSpPr>
        <p:spPr bwMode="auto">
          <a:xfrm>
            <a:off x="354013" y="6275388"/>
            <a:ext cx="82073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b="0"/>
              <a:t>3</a:t>
            </a:r>
            <a:r>
              <a:rPr kumimoji="0" lang="zh-CN" altLang="en-US" b="0"/>
              <a:t>、若入射光单色性好，则整个光栅光谱是一组明锐的细线。</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CCECFF"/>
        </a:solidFill>
        <a:effectLst/>
      </p:bgPr>
    </p:bg>
    <p:spTree>
      <p:nvGrpSpPr>
        <p:cNvPr id="1" name=""/>
        <p:cNvGrpSpPr/>
        <p:nvPr/>
      </p:nvGrpSpPr>
      <p:grpSpPr>
        <a:xfrm>
          <a:off x="0" y="0"/>
          <a:ext cx="0" cy="0"/>
          <a:chOff x="0" y="0"/>
          <a:chExt cx="0" cy="0"/>
        </a:xfrm>
      </p:grpSpPr>
      <p:sp>
        <p:nvSpPr>
          <p:cNvPr id="60420" name="Text Box 4"/>
          <p:cNvSpPr txBox="1">
            <a:spLocks noChangeArrowheads="1"/>
          </p:cNvSpPr>
          <p:nvPr/>
        </p:nvSpPr>
        <p:spPr bwMode="auto">
          <a:xfrm>
            <a:off x="133350" y="123825"/>
            <a:ext cx="2422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zh-CN" altLang="en-US" sz="2400">
                <a:solidFill>
                  <a:srgbClr val="0000FF"/>
                </a:solidFill>
              </a:rPr>
              <a:t>九、谱线缺级</a:t>
            </a:r>
          </a:p>
        </p:txBody>
      </p:sp>
      <p:sp>
        <p:nvSpPr>
          <p:cNvPr id="60421" name="Text Box 5"/>
          <p:cNvSpPr txBox="1">
            <a:spLocks noChangeArrowheads="1"/>
          </p:cNvSpPr>
          <p:nvPr/>
        </p:nvSpPr>
        <p:spPr bwMode="auto">
          <a:xfrm>
            <a:off x="482600" y="688975"/>
            <a:ext cx="14398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sz="2000" b="0"/>
              <a:t>1</a:t>
            </a:r>
            <a:r>
              <a:rPr kumimoji="0" lang="zh-CN" altLang="en-US" sz="2000" b="0"/>
              <a:t>、现象：</a:t>
            </a:r>
          </a:p>
        </p:txBody>
      </p:sp>
      <p:grpSp>
        <p:nvGrpSpPr>
          <p:cNvPr id="60523" name="Group 107"/>
          <p:cNvGrpSpPr>
            <a:grpSpLocks/>
          </p:cNvGrpSpPr>
          <p:nvPr/>
        </p:nvGrpSpPr>
        <p:grpSpPr bwMode="auto">
          <a:xfrm>
            <a:off x="1476375" y="0"/>
            <a:ext cx="7164388" cy="2447925"/>
            <a:chOff x="0" y="2024"/>
            <a:chExt cx="5597" cy="2044"/>
          </a:xfrm>
        </p:grpSpPr>
        <p:grpSp>
          <p:nvGrpSpPr>
            <p:cNvPr id="60422" name="Group 6"/>
            <p:cNvGrpSpPr>
              <a:grpSpLocks/>
            </p:cNvGrpSpPr>
            <p:nvPr/>
          </p:nvGrpSpPr>
          <p:grpSpPr bwMode="auto">
            <a:xfrm>
              <a:off x="283" y="2436"/>
              <a:ext cx="4780" cy="866"/>
              <a:chOff x="283" y="2436"/>
              <a:chExt cx="4780" cy="866"/>
            </a:xfrm>
          </p:grpSpPr>
          <p:sp>
            <p:nvSpPr>
              <p:cNvPr id="60423" name="Freeform 7"/>
              <p:cNvSpPr>
                <a:spLocks/>
              </p:cNvSpPr>
              <p:nvPr/>
            </p:nvSpPr>
            <p:spPr bwMode="auto">
              <a:xfrm>
                <a:off x="2780" y="3152"/>
                <a:ext cx="233" cy="124"/>
              </a:xfrm>
              <a:custGeom>
                <a:avLst/>
                <a:gdLst>
                  <a:gd name="T0" fmla="*/ 0 w 590"/>
                  <a:gd name="T1" fmla="*/ 273 h 273"/>
                  <a:gd name="T2" fmla="*/ 91 w 590"/>
                  <a:gd name="T3" fmla="*/ 0 h 273"/>
                  <a:gd name="T4" fmla="*/ 182 w 590"/>
                  <a:gd name="T5" fmla="*/ 273 h 273"/>
                  <a:gd name="T6" fmla="*/ 227 w 590"/>
                  <a:gd name="T7" fmla="*/ 0 h 273"/>
                  <a:gd name="T8" fmla="*/ 318 w 590"/>
                  <a:gd name="T9" fmla="*/ 273 h 273"/>
                  <a:gd name="T10" fmla="*/ 363 w 590"/>
                  <a:gd name="T11" fmla="*/ 0 h 273"/>
                  <a:gd name="T12" fmla="*/ 454 w 590"/>
                  <a:gd name="T13" fmla="*/ 273 h 273"/>
                  <a:gd name="T14" fmla="*/ 499 w 590"/>
                  <a:gd name="T15" fmla="*/ 0 h 273"/>
                  <a:gd name="T16" fmla="*/ 590 w 590"/>
                  <a:gd name="T17"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0" h="273">
                    <a:moveTo>
                      <a:pt x="0" y="273"/>
                    </a:moveTo>
                    <a:cubicBezTo>
                      <a:pt x="30" y="136"/>
                      <a:pt x="61" y="0"/>
                      <a:pt x="91" y="0"/>
                    </a:cubicBezTo>
                    <a:cubicBezTo>
                      <a:pt x="121" y="0"/>
                      <a:pt x="159" y="273"/>
                      <a:pt x="182" y="273"/>
                    </a:cubicBezTo>
                    <a:cubicBezTo>
                      <a:pt x="205" y="273"/>
                      <a:pt x="204" y="0"/>
                      <a:pt x="227" y="0"/>
                    </a:cubicBezTo>
                    <a:cubicBezTo>
                      <a:pt x="250" y="0"/>
                      <a:pt x="295" y="273"/>
                      <a:pt x="318" y="273"/>
                    </a:cubicBezTo>
                    <a:cubicBezTo>
                      <a:pt x="341" y="273"/>
                      <a:pt x="340" y="0"/>
                      <a:pt x="363" y="0"/>
                    </a:cubicBezTo>
                    <a:cubicBezTo>
                      <a:pt x="386" y="0"/>
                      <a:pt x="431" y="273"/>
                      <a:pt x="454" y="273"/>
                    </a:cubicBezTo>
                    <a:cubicBezTo>
                      <a:pt x="477" y="273"/>
                      <a:pt x="476" y="0"/>
                      <a:pt x="499" y="0"/>
                    </a:cubicBezTo>
                    <a:cubicBezTo>
                      <a:pt x="522" y="0"/>
                      <a:pt x="575" y="228"/>
                      <a:pt x="590" y="273"/>
                    </a:cubicBezTo>
                  </a:path>
                </a:pathLst>
              </a:custGeom>
              <a:noFill/>
              <a:ln w="9525" cap="flat" cmpd="sng">
                <a:solidFill>
                  <a:srgbClr val="FF66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24" name="Freeform 8"/>
              <p:cNvSpPr>
                <a:spLocks/>
              </p:cNvSpPr>
              <p:nvPr/>
            </p:nvSpPr>
            <p:spPr bwMode="auto">
              <a:xfrm>
                <a:off x="2631" y="2436"/>
                <a:ext cx="125" cy="841"/>
              </a:xfrm>
              <a:custGeom>
                <a:avLst/>
                <a:gdLst>
                  <a:gd name="T0" fmla="*/ 0 w 499"/>
                  <a:gd name="T1" fmla="*/ 998 h 998"/>
                  <a:gd name="T2" fmla="*/ 227 w 499"/>
                  <a:gd name="T3" fmla="*/ 0 h 998"/>
                  <a:gd name="T4" fmla="*/ 499 w 499"/>
                  <a:gd name="T5" fmla="*/ 998 h 998"/>
                </a:gdLst>
                <a:ahLst/>
                <a:cxnLst>
                  <a:cxn ang="0">
                    <a:pos x="T0" y="T1"/>
                  </a:cxn>
                  <a:cxn ang="0">
                    <a:pos x="T2" y="T3"/>
                  </a:cxn>
                  <a:cxn ang="0">
                    <a:pos x="T4" y="T5"/>
                  </a:cxn>
                </a:cxnLst>
                <a:rect l="0" t="0" r="r" b="b"/>
                <a:pathLst>
                  <a:path w="499" h="998">
                    <a:moveTo>
                      <a:pt x="0" y="998"/>
                    </a:moveTo>
                    <a:cubicBezTo>
                      <a:pt x="72" y="499"/>
                      <a:pt x="144" y="0"/>
                      <a:pt x="227" y="0"/>
                    </a:cubicBezTo>
                    <a:cubicBezTo>
                      <a:pt x="310" y="0"/>
                      <a:pt x="454" y="832"/>
                      <a:pt x="499" y="998"/>
                    </a:cubicBezTo>
                  </a:path>
                </a:pathLst>
              </a:custGeom>
              <a:noFill/>
              <a:ln w="9525" cap="flat" cmpd="sng">
                <a:solidFill>
                  <a:srgbClr val="FF66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25" name="Freeform 9"/>
              <p:cNvSpPr>
                <a:spLocks/>
              </p:cNvSpPr>
              <p:nvPr/>
            </p:nvSpPr>
            <p:spPr bwMode="auto">
              <a:xfrm>
                <a:off x="3061" y="2516"/>
                <a:ext cx="101" cy="761"/>
              </a:xfrm>
              <a:custGeom>
                <a:avLst/>
                <a:gdLst>
                  <a:gd name="T0" fmla="*/ 0 w 499"/>
                  <a:gd name="T1" fmla="*/ 998 h 998"/>
                  <a:gd name="T2" fmla="*/ 227 w 499"/>
                  <a:gd name="T3" fmla="*/ 0 h 998"/>
                  <a:gd name="T4" fmla="*/ 499 w 499"/>
                  <a:gd name="T5" fmla="*/ 998 h 998"/>
                </a:gdLst>
                <a:ahLst/>
                <a:cxnLst>
                  <a:cxn ang="0">
                    <a:pos x="T0" y="T1"/>
                  </a:cxn>
                  <a:cxn ang="0">
                    <a:pos x="T2" y="T3"/>
                  </a:cxn>
                  <a:cxn ang="0">
                    <a:pos x="T4" y="T5"/>
                  </a:cxn>
                </a:cxnLst>
                <a:rect l="0" t="0" r="r" b="b"/>
                <a:pathLst>
                  <a:path w="499" h="998">
                    <a:moveTo>
                      <a:pt x="0" y="998"/>
                    </a:moveTo>
                    <a:cubicBezTo>
                      <a:pt x="72" y="499"/>
                      <a:pt x="144" y="0"/>
                      <a:pt x="227" y="0"/>
                    </a:cubicBezTo>
                    <a:cubicBezTo>
                      <a:pt x="310" y="0"/>
                      <a:pt x="454" y="832"/>
                      <a:pt x="499" y="998"/>
                    </a:cubicBezTo>
                  </a:path>
                </a:pathLst>
              </a:custGeom>
              <a:noFill/>
              <a:ln w="9525" cap="flat" cmpd="sng">
                <a:solidFill>
                  <a:srgbClr val="FF66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26" name="Freeform 10"/>
              <p:cNvSpPr>
                <a:spLocks/>
              </p:cNvSpPr>
              <p:nvPr/>
            </p:nvSpPr>
            <p:spPr bwMode="auto">
              <a:xfrm>
                <a:off x="3470" y="2745"/>
                <a:ext cx="115" cy="540"/>
              </a:xfrm>
              <a:custGeom>
                <a:avLst/>
                <a:gdLst>
                  <a:gd name="T0" fmla="*/ 0 w 499"/>
                  <a:gd name="T1" fmla="*/ 998 h 998"/>
                  <a:gd name="T2" fmla="*/ 227 w 499"/>
                  <a:gd name="T3" fmla="*/ 0 h 998"/>
                  <a:gd name="T4" fmla="*/ 499 w 499"/>
                  <a:gd name="T5" fmla="*/ 998 h 998"/>
                </a:gdLst>
                <a:ahLst/>
                <a:cxnLst>
                  <a:cxn ang="0">
                    <a:pos x="T0" y="T1"/>
                  </a:cxn>
                  <a:cxn ang="0">
                    <a:pos x="T2" y="T3"/>
                  </a:cxn>
                  <a:cxn ang="0">
                    <a:pos x="T4" y="T5"/>
                  </a:cxn>
                </a:cxnLst>
                <a:rect l="0" t="0" r="r" b="b"/>
                <a:pathLst>
                  <a:path w="499" h="998">
                    <a:moveTo>
                      <a:pt x="0" y="998"/>
                    </a:moveTo>
                    <a:cubicBezTo>
                      <a:pt x="72" y="499"/>
                      <a:pt x="144" y="0"/>
                      <a:pt x="227" y="0"/>
                    </a:cubicBezTo>
                    <a:cubicBezTo>
                      <a:pt x="310" y="0"/>
                      <a:pt x="454" y="832"/>
                      <a:pt x="499" y="998"/>
                    </a:cubicBezTo>
                  </a:path>
                </a:pathLst>
              </a:custGeom>
              <a:noFill/>
              <a:ln w="9525" cap="flat" cmpd="sng">
                <a:solidFill>
                  <a:srgbClr val="FF66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27" name="Freeform 11"/>
              <p:cNvSpPr>
                <a:spLocks/>
              </p:cNvSpPr>
              <p:nvPr/>
            </p:nvSpPr>
            <p:spPr bwMode="auto">
              <a:xfrm>
                <a:off x="1383" y="2925"/>
                <a:ext cx="124" cy="377"/>
              </a:xfrm>
              <a:custGeom>
                <a:avLst/>
                <a:gdLst>
                  <a:gd name="T0" fmla="*/ 0 w 499"/>
                  <a:gd name="T1" fmla="*/ 998 h 998"/>
                  <a:gd name="T2" fmla="*/ 227 w 499"/>
                  <a:gd name="T3" fmla="*/ 0 h 998"/>
                  <a:gd name="T4" fmla="*/ 499 w 499"/>
                  <a:gd name="T5" fmla="*/ 998 h 998"/>
                </a:gdLst>
                <a:ahLst/>
                <a:cxnLst>
                  <a:cxn ang="0">
                    <a:pos x="T0" y="T1"/>
                  </a:cxn>
                  <a:cxn ang="0">
                    <a:pos x="T2" y="T3"/>
                  </a:cxn>
                  <a:cxn ang="0">
                    <a:pos x="T4" y="T5"/>
                  </a:cxn>
                </a:cxnLst>
                <a:rect l="0" t="0" r="r" b="b"/>
                <a:pathLst>
                  <a:path w="499" h="998">
                    <a:moveTo>
                      <a:pt x="0" y="998"/>
                    </a:moveTo>
                    <a:cubicBezTo>
                      <a:pt x="72" y="499"/>
                      <a:pt x="144" y="0"/>
                      <a:pt x="227" y="0"/>
                    </a:cubicBezTo>
                    <a:cubicBezTo>
                      <a:pt x="310" y="0"/>
                      <a:pt x="454" y="832"/>
                      <a:pt x="499" y="998"/>
                    </a:cubicBezTo>
                  </a:path>
                </a:pathLst>
              </a:custGeom>
              <a:noFill/>
              <a:ln w="9525" cap="flat" cmpd="sng">
                <a:solidFill>
                  <a:srgbClr val="FF66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28" name="Freeform 12"/>
              <p:cNvSpPr>
                <a:spLocks/>
              </p:cNvSpPr>
              <p:nvPr/>
            </p:nvSpPr>
            <p:spPr bwMode="auto">
              <a:xfrm>
                <a:off x="1813" y="2669"/>
                <a:ext cx="90" cy="608"/>
              </a:xfrm>
              <a:custGeom>
                <a:avLst/>
                <a:gdLst>
                  <a:gd name="T0" fmla="*/ 0 w 499"/>
                  <a:gd name="T1" fmla="*/ 998 h 998"/>
                  <a:gd name="T2" fmla="*/ 227 w 499"/>
                  <a:gd name="T3" fmla="*/ 0 h 998"/>
                  <a:gd name="T4" fmla="*/ 499 w 499"/>
                  <a:gd name="T5" fmla="*/ 998 h 998"/>
                </a:gdLst>
                <a:ahLst/>
                <a:cxnLst>
                  <a:cxn ang="0">
                    <a:pos x="T0" y="T1"/>
                  </a:cxn>
                  <a:cxn ang="0">
                    <a:pos x="T2" y="T3"/>
                  </a:cxn>
                  <a:cxn ang="0">
                    <a:pos x="T4" y="T5"/>
                  </a:cxn>
                </a:cxnLst>
                <a:rect l="0" t="0" r="r" b="b"/>
                <a:pathLst>
                  <a:path w="499" h="998">
                    <a:moveTo>
                      <a:pt x="0" y="998"/>
                    </a:moveTo>
                    <a:cubicBezTo>
                      <a:pt x="72" y="499"/>
                      <a:pt x="144" y="0"/>
                      <a:pt x="227" y="0"/>
                    </a:cubicBezTo>
                    <a:cubicBezTo>
                      <a:pt x="310" y="0"/>
                      <a:pt x="454" y="832"/>
                      <a:pt x="499" y="998"/>
                    </a:cubicBezTo>
                  </a:path>
                </a:pathLst>
              </a:custGeom>
              <a:noFill/>
              <a:ln w="9525" cap="flat" cmpd="sng">
                <a:solidFill>
                  <a:srgbClr val="FF66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29" name="Freeform 13"/>
              <p:cNvSpPr>
                <a:spLocks/>
              </p:cNvSpPr>
              <p:nvPr/>
            </p:nvSpPr>
            <p:spPr bwMode="auto">
              <a:xfrm>
                <a:off x="2233" y="2516"/>
                <a:ext cx="104" cy="761"/>
              </a:xfrm>
              <a:custGeom>
                <a:avLst/>
                <a:gdLst>
                  <a:gd name="T0" fmla="*/ 0 w 499"/>
                  <a:gd name="T1" fmla="*/ 998 h 998"/>
                  <a:gd name="T2" fmla="*/ 227 w 499"/>
                  <a:gd name="T3" fmla="*/ 0 h 998"/>
                  <a:gd name="T4" fmla="*/ 499 w 499"/>
                  <a:gd name="T5" fmla="*/ 998 h 998"/>
                </a:gdLst>
                <a:ahLst/>
                <a:cxnLst>
                  <a:cxn ang="0">
                    <a:pos x="T0" y="T1"/>
                  </a:cxn>
                  <a:cxn ang="0">
                    <a:pos x="T2" y="T3"/>
                  </a:cxn>
                  <a:cxn ang="0">
                    <a:pos x="T4" y="T5"/>
                  </a:cxn>
                </a:cxnLst>
                <a:rect l="0" t="0" r="r" b="b"/>
                <a:pathLst>
                  <a:path w="499" h="998">
                    <a:moveTo>
                      <a:pt x="0" y="998"/>
                    </a:moveTo>
                    <a:cubicBezTo>
                      <a:pt x="72" y="499"/>
                      <a:pt x="144" y="0"/>
                      <a:pt x="227" y="0"/>
                    </a:cubicBezTo>
                    <a:cubicBezTo>
                      <a:pt x="310" y="0"/>
                      <a:pt x="454" y="832"/>
                      <a:pt x="499" y="998"/>
                    </a:cubicBezTo>
                  </a:path>
                </a:pathLst>
              </a:custGeom>
              <a:noFill/>
              <a:ln w="9525" cap="flat" cmpd="sng">
                <a:solidFill>
                  <a:srgbClr val="FF66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30" name="Freeform 14"/>
              <p:cNvSpPr>
                <a:spLocks/>
              </p:cNvSpPr>
              <p:nvPr/>
            </p:nvSpPr>
            <p:spPr bwMode="auto">
              <a:xfrm>
                <a:off x="3866" y="2986"/>
                <a:ext cx="101" cy="300"/>
              </a:xfrm>
              <a:custGeom>
                <a:avLst/>
                <a:gdLst>
                  <a:gd name="T0" fmla="*/ 0 w 499"/>
                  <a:gd name="T1" fmla="*/ 998 h 998"/>
                  <a:gd name="T2" fmla="*/ 227 w 499"/>
                  <a:gd name="T3" fmla="*/ 0 h 998"/>
                  <a:gd name="T4" fmla="*/ 499 w 499"/>
                  <a:gd name="T5" fmla="*/ 998 h 998"/>
                </a:gdLst>
                <a:ahLst/>
                <a:cxnLst>
                  <a:cxn ang="0">
                    <a:pos x="T0" y="T1"/>
                  </a:cxn>
                  <a:cxn ang="0">
                    <a:pos x="T2" y="T3"/>
                  </a:cxn>
                  <a:cxn ang="0">
                    <a:pos x="T4" y="T5"/>
                  </a:cxn>
                </a:cxnLst>
                <a:rect l="0" t="0" r="r" b="b"/>
                <a:pathLst>
                  <a:path w="499" h="998">
                    <a:moveTo>
                      <a:pt x="0" y="998"/>
                    </a:moveTo>
                    <a:cubicBezTo>
                      <a:pt x="72" y="499"/>
                      <a:pt x="144" y="0"/>
                      <a:pt x="227" y="0"/>
                    </a:cubicBezTo>
                    <a:cubicBezTo>
                      <a:pt x="310" y="0"/>
                      <a:pt x="454" y="832"/>
                      <a:pt x="499" y="998"/>
                    </a:cubicBezTo>
                  </a:path>
                </a:pathLst>
              </a:custGeom>
              <a:noFill/>
              <a:ln w="9525" cap="flat" cmpd="sng">
                <a:solidFill>
                  <a:srgbClr val="FF66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31" name="Freeform 15"/>
              <p:cNvSpPr>
                <a:spLocks/>
              </p:cNvSpPr>
              <p:nvPr/>
            </p:nvSpPr>
            <p:spPr bwMode="auto">
              <a:xfrm>
                <a:off x="4694" y="3128"/>
                <a:ext cx="116" cy="149"/>
              </a:xfrm>
              <a:custGeom>
                <a:avLst/>
                <a:gdLst>
                  <a:gd name="T0" fmla="*/ 0 w 499"/>
                  <a:gd name="T1" fmla="*/ 998 h 998"/>
                  <a:gd name="T2" fmla="*/ 227 w 499"/>
                  <a:gd name="T3" fmla="*/ 0 h 998"/>
                  <a:gd name="T4" fmla="*/ 499 w 499"/>
                  <a:gd name="T5" fmla="*/ 998 h 998"/>
                </a:gdLst>
                <a:ahLst/>
                <a:cxnLst>
                  <a:cxn ang="0">
                    <a:pos x="T0" y="T1"/>
                  </a:cxn>
                  <a:cxn ang="0">
                    <a:pos x="T2" y="T3"/>
                  </a:cxn>
                  <a:cxn ang="0">
                    <a:pos x="T4" y="T5"/>
                  </a:cxn>
                </a:cxnLst>
                <a:rect l="0" t="0" r="r" b="b"/>
                <a:pathLst>
                  <a:path w="499" h="998">
                    <a:moveTo>
                      <a:pt x="0" y="998"/>
                    </a:moveTo>
                    <a:cubicBezTo>
                      <a:pt x="72" y="499"/>
                      <a:pt x="144" y="0"/>
                      <a:pt x="227" y="0"/>
                    </a:cubicBezTo>
                    <a:cubicBezTo>
                      <a:pt x="310" y="0"/>
                      <a:pt x="454" y="832"/>
                      <a:pt x="499" y="998"/>
                    </a:cubicBezTo>
                  </a:path>
                </a:pathLst>
              </a:custGeom>
              <a:noFill/>
              <a:ln w="9525" cap="flat" cmpd="sng">
                <a:solidFill>
                  <a:srgbClr val="FF66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32" name="Freeform 16"/>
              <p:cNvSpPr>
                <a:spLocks/>
              </p:cNvSpPr>
              <p:nvPr/>
            </p:nvSpPr>
            <p:spPr bwMode="auto">
              <a:xfrm>
                <a:off x="567" y="3128"/>
                <a:ext cx="103" cy="149"/>
              </a:xfrm>
              <a:custGeom>
                <a:avLst/>
                <a:gdLst>
                  <a:gd name="T0" fmla="*/ 0 w 499"/>
                  <a:gd name="T1" fmla="*/ 998 h 998"/>
                  <a:gd name="T2" fmla="*/ 227 w 499"/>
                  <a:gd name="T3" fmla="*/ 0 h 998"/>
                  <a:gd name="T4" fmla="*/ 499 w 499"/>
                  <a:gd name="T5" fmla="*/ 998 h 998"/>
                </a:gdLst>
                <a:ahLst/>
                <a:cxnLst>
                  <a:cxn ang="0">
                    <a:pos x="T0" y="T1"/>
                  </a:cxn>
                  <a:cxn ang="0">
                    <a:pos x="T2" y="T3"/>
                  </a:cxn>
                  <a:cxn ang="0">
                    <a:pos x="T4" y="T5"/>
                  </a:cxn>
                </a:cxnLst>
                <a:rect l="0" t="0" r="r" b="b"/>
                <a:pathLst>
                  <a:path w="499" h="998">
                    <a:moveTo>
                      <a:pt x="0" y="998"/>
                    </a:moveTo>
                    <a:cubicBezTo>
                      <a:pt x="72" y="499"/>
                      <a:pt x="144" y="0"/>
                      <a:pt x="227" y="0"/>
                    </a:cubicBezTo>
                    <a:cubicBezTo>
                      <a:pt x="310" y="0"/>
                      <a:pt x="454" y="832"/>
                      <a:pt x="499" y="998"/>
                    </a:cubicBezTo>
                  </a:path>
                </a:pathLst>
              </a:custGeom>
              <a:noFill/>
              <a:ln w="9525" cap="flat" cmpd="sng">
                <a:solidFill>
                  <a:srgbClr val="FF66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33" name="Freeform 17"/>
              <p:cNvSpPr>
                <a:spLocks/>
              </p:cNvSpPr>
              <p:nvPr/>
            </p:nvSpPr>
            <p:spPr bwMode="auto">
              <a:xfrm>
                <a:off x="703" y="3204"/>
                <a:ext cx="218" cy="75"/>
              </a:xfrm>
              <a:custGeom>
                <a:avLst/>
                <a:gdLst>
                  <a:gd name="T0" fmla="*/ 0 w 590"/>
                  <a:gd name="T1" fmla="*/ 273 h 273"/>
                  <a:gd name="T2" fmla="*/ 91 w 590"/>
                  <a:gd name="T3" fmla="*/ 0 h 273"/>
                  <a:gd name="T4" fmla="*/ 182 w 590"/>
                  <a:gd name="T5" fmla="*/ 273 h 273"/>
                  <a:gd name="T6" fmla="*/ 227 w 590"/>
                  <a:gd name="T7" fmla="*/ 0 h 273"/>
                  <a:gd name="T8" fmla="*/ 318 w 590"/>
                  <a:gd name="T9" fmla="*/ 273 h 273"/>
                  <a:gd name="T10" fmla="*/ 363 w 590"/>
                  <a:gd name="T11" fmla="*/ 0 h 273"/>
                  <a:gd name="T12" fmla="*/ 454 w 590"/>
                  <a:gd name="T13" fmla="*/ 273 h 273"/>
                  <a:gd name="T14" fmla="*/ 499 w 590"/>
                  <a:gd name="T15" fmla="*/ 0 h 273"/>
                  <a:gd name="T16" fmla="*/ 590 w 590"/>
                  <a:gd name="T17"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0" h="273">
                    <a:moveTo>
                      <a:pt x="0" y="273"/>
                    </a:moveTo>
                    <a:cubicBezTo>
                      <a:pt x="30" y="136"/>
                      <a:pt x="61" y="0"/>
                      <a:pt x="91" y="0"/>
                    </a:cubicBezTo>
                    <a:cubicBezTo>
                      <a:pt x="121" y="0"/>
                      <a:pt x="159" y="273"/>
                      <a:pt x="182" y="273"/>
                    </a:cubicBezTo>
                    <a:cubicBezTo>
                      <a:pt x="205" y="273"/>
                      <a:pt x="204" y="0"/>
                      <a:pt x="227" y="0"/>
                    </a:cubicBezTo>
                    <a:cubicBezTo>
                      <a:pt x="250" y="0"/>
                      <a:pt x="295" y="273"/>
                      <a:pt x="318" y="273"/>
                    </a:cubicBezTo>
                    <a:cubicBezTo>
                      <a:pt x="341" y="273"/>
                      <a:pt x="340" y="0"/>
                      <a:pt x="363" y="0"/>
                    </a:cubicBezTo>
                    <a:cubicBezTo>
                      <a:pt x="386" y="0"/>
                      <a:pt x="431" y="273"/>
                      <a:pt x="454" y="273"/>
                    </a:cubicBezTo>
                    <a:cubicBezTo>
                      <a:pt x="477" y="273"/>
                      <a:pt x="476" y="0"/>
                      <a:pt x="499" y="0"/>
                    </a:cubicBezTo>
                    <a:cubicBezTo>
                      <a:pt x="522" y="0"/>
                      <a:pt x="575" y="228"/>
                      <a:pt x="590" y="273"/>
                    </a:cubicBezTo>
                  </a:path>
                </a:pathLst>
              </a:custGeom>
              <a:noFill/>
              <a:ln w="9525" cap="flat" cmpd="sng">
                <a:solidFill>
                  <a:srgbClr val="FF66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34" name="Freeform 18"/>
              <p:cNvSpPr>
                <a:spLocks/>
              </p:cNvSpPr>
              <p:nvPr/>
            </p:nvSpPr>
            <p:spPr bwMode="auto">
              <a:xfrm>
                <a:off x="1118" y="3152"/>
                <a:ext cx="233" cy="124"/>
              </a:xfrm>
              <a:custGeom>
                <a:avLst/>
                <a:gdLst>
                  <a:gd name="T0" fmla="*/ 0 w 590"/>
                  <a:gd name="T1" fmla="*/ 273 h 273"/>
                  <a:gd name="T2" fmla="*/ 91 w 590"/>
                  <a:gd name="T3" fmla="*/ 0 h 273"/>
                  <a:gd name="T4" fmla="*/ 182 w 590"/>
                  <a:gd name="T5" fmla="*/ 273 h 273"/>
                  <a:gd name="T6" fmla="*/ 227 w 590"/>
                  <a:gd name="T7" fmla="*/ 0 h 273"/>
                  <a:gd name="T8" fmla="*/ 318 w 590"/>
                  <a:gd name="T9" fmla="*/ 273 h 273"/>
                  <a:gd name="T10" fmla="*/ 363 w 590"/>
                  <a:gd name="T11" fmla="*/ 0 h 273"/>
                  <a:gd name="T12" fmla="*/ 454 w 590"/>
                  <a:gd name="T13" fmla="*/ 273 h 273"/>
                  <a:gd name="T14" fmla="*/ 499 w 590"/>
                  <a:gd name="T15" fmla="*/ 0 h 273"/>
                  <a:gd name="T16" fmla="*/ 590 w 590"/>
                  <a:gd name="T17"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0" h="273">
                    <a:moveTo>
                      <a:pt x="0" y="273"/>
                    </a:moveTo>
                    <a:cubicBezTo>
                      <a:pt x="30" y="136"/>
                      <a:pt x="61" y="0"/>
                      <a:pt x="91" y="0"/>
                    </a:cubicBezTo>
                    <a:cubicBezTo>
                      <a:pt x="121" y="0"/>
                      <a:pt x="159" y="273"/>
                      <a:pt x="182" y="273"/>
                    </a:cubicBezTo>
                    <a:cubicBezTo>
                      <a:pt x="205" y="273"/>
                      <a:pt x="204" y="0"/>
                      <a:pt x="227" y="0"/>
                    </a:cubicBezTo>
                    <a:cubicBezTo>
                      <a:pt x="250" y="0"/>
                      <a:pt x="295" y="273"/>
                      <a:pt x="318" y="273"/>
                    </a:cubicBezTo>
                    <a:cubicBezTo>
                      <a:pt x="341" y="273"/>
                      <a:pt x="340" y="0"/>
                      <a:pt x="363" y="0"/>
                    </a:cubicBezTo>
                    <a:cubicBezTo>
                      <a:pt x="386" y="0"/>
                      <a:pt x="431" y="273"/>
                      <a:pt x="454" y="273"/>
                    </a:cubicBezTo>
                    <a:cubicBezTo>
                      <a:pt x="477" y="273"/>
                      <a:pt x="476" y="0"/>
                      <a:pt x="499" y="0"/>
                    </a:cubicBezTo>
                    <a:cubicBezTo>
                      <a:pt x="522" y="0"/>
                      <a:pt x="575" y="228"/>
                      <a:pt x="590" y="273"/>
                    </a:cubicBezTo>
                  </a:path>
                </a:pathLst>
              </a:custGeom>
              <a:noFill/>
              <a:ln w="9525" cap="flat" cmpd="sng">
                <a:solidFill>
                  <a:srgbClr val="FF66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35" name="Freeform 19"/>
              <p:cNvSpPr>
                <a:spLocks/>
              </p:cNvSpPr>
              <p:nvPr/>
            </p:nvSpPr>
            <p:spPr bwMode="auto">
              <a:xfrm>
                <a:off x="1523" y="3134"/>
                <a:ext cx="268" cy="160"/>
              </a:xfrm>
              <a:custGeom>
                <a:avLst/>
                <a:gdLst>
                  <a:gd name="T0" fmla="*/ 0 w 590"/>
                  <a:gd name="T1" fmla="*/ 273 h 273"/>
                  <a:gd name="T2" fmla="*/ 91 w 590"/>
                  <a:gd name="T3" fmla="*/ 0 h 273"/>
                  <a:gd name="T4" fmla="*/ 182 w 590"/>
                  <a:gd name="T5" fmla="*/ 273 h 273"/>
                  <a:gd name="T6" fmla="*/ 227 w 590"/>
                  <a:gd name="T7" fmla="*/ 0 h 273"/>
                  <a:gd name="T8" fmla="*/ 318 w 590"/>
                  <a:gd name="T9" fmla="*/ 273 h 273"/>
                  <a:gd name="T10" fmla="*/ 363 w 590"/>
                  <a:gd name="T11" fmla="*/ 0 h 273"/>
                  <a:gd name="T12" fmla="*/ 454 w 590"/>
                  <a:gd name="T13" fmla="*/ 273 h 273"/>
                  <a:gd name="T14" fmla="*/ 499 w 590"/>
                  <a:gd name="T15" fmla="*/ 0 h 273"/>
                  <a:gd name="T16" fmla="*/ 590 w 590"/>
                  <a:gd name="T17"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0" h="273">
                    <a:moveTo>
                      <a:pt x="0" y="273"/>
                    </a:moveTo>
                    <a:cubicBezTo>
                      <a:pt x="30" y="136"/>
                      <a:pt x="61" y="0"/>
                      <a:pt x="91" y="0"/>
                    </a:cubicBezTo>
                    <a:cubicBezTo>
                      <a:pt x="121" y="0"/>
                      <a:pt x="159" y="273"/>
                      <a:pt x="182" y="273"/>
                    </a:cubicBezTo>
                    <a:cubicBezTo>
                      <a:pt x="205" y="273"/>
                      <a:pt x="204" y="0"/>
                      <a:pt x="227" y="0"/>
                    </a:cubicBezTo>
                    <a:cubicBezTo>
                      <a:pt x="250" y="0"/>
                      <a:pt x="295" y="273"/>
                      <a:pt x="318" y="273"/>
                    </a:cubicBezTo>
                    <a:cubicBezTo>
                      <a:pt x="341" y="273"/>
                      <a:pt x="340" y="0"/>
                      <a:pt x="363" y="0"/>
                    </a:cubicBezTo>
                    <a:cubicBezTo>
                      <a:pt x="386" y="0"/>
                      <a:pt x="431" y="273"/>
                      <a:pt x="454" y="273"/>
                    </a:cubicBezTo>
                    <a:cubicBezTo>
                      <a:pt x="477" y="273"/>
                      <a:pt x="476" y="0"/>
                      <a:pt x="499" y="0"/>
                    </a:cubicBezTo>
                    <a:cubicBezTo>
                      <a:pt x="522" y="0"/>
                      <a:pt x="575" y="228"/>
                      <a:pt x="590" y="273"/>
                    </a:cubicBezTo>
                  </a:path>
                </a:pathLst>
              </a:custGeom>
              <a:noFill/>
              <a:ln w="9525" cap="flat" cmpd="sng">
                <a:solidFill>
                  <a:srgbClr val="FF66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36" name="Freeform 20"/>
              <p:cNvSpPr>
                <a:spLocks/>
              </p:cNvSpPr>
              <p:nvPr/>
            </p:nvSpPr>
            <p:spPr bwMode="auto">
              <a:xfrm>
                <a:off x="1915" y="3140"/>
                <a:ext cx="318" cy="154"/>
              </a:xfrm>
              <a:custGeom>
                <a:avLst/>
                <a:gdLst>
                  <a:gd name="T0" fmla="*/ 0 w 590"/>
                  <a:gd name="T1" fmla="*/ 273 h 273"/>
                  <a:gd name="T2" fmla="*/ 91 w 590"/>
                  <a:gd name="T3" fmla="*/ 0 h 273"/>
                  <a:gd name="T4" fmla="*/ 182 w 590"/>
                  <a:gd name="T5" fmla="*/ 273 h 273"/>
                  <a:gd name="T6" fmla="*/ 227 w 590"/>
                  <a:gd name="T7" fmla="*/ 0 h 273"/>
                  <a:gd name="T8" fmla="*/ 318 w 590"/>
                  <a:gd name="T9" fmla="*/ 273 h 273"/>
                  <a:gd name="T10" fmla="*/ 363 w 590"/>
                  <a:gd name="T11" fmla="*/ 0 h 273"/>
                  <a:gd name="T12" fmla="*/ 454 w 590"/>
                  <a:gd name="T13" fmla="*/ 273 h 273"/>
                  <a:gd name="T14" fmla="*/ 499 w 590"/>
                  <a:gd name="T15" fmla="*/ 0 h 273"/>
                  <a:gd name="T16" fmla="*/ 590 w 590"/>
                  <a:gd name="T17"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0" h="273">
                    <a:moveTo>
                      <a:pt x="0" y="273"/>
                    </a:moveTo>
                    <a:cubicBezTo>
                      <a:pt x="30" y="136"/>
                      <a:pt x="61" y="0"/>
                      <a:pt x="91" y="0"/>
                    </a:cubicBezTo>
                    <a:cubicBezTo>
                      <a:pt x="121" y="0"/>
                      <a:pt x="159" y="273"/>
                      <a:pt x="182" y="273"/>
                    </a:cubicBezTo>
                    <a:cubicBezTo>
                      <a:pt x="205" y="273"/>
                      <a:pt x="204" y="0"/>
                      <a:pt x="227" y="0"/>
                    </a:cubicBezTo>
                    <a:cubicBezTo>
                      <a:pt x="250" y="0"/>
                      <a:pt x="295" y="273"/>
                      <a:pt x="318" y="273"/>
                    </a:cubicBezTo>
                    <a:cubicBezTo>
                      <a:pt x="341" y="273"/>
                      <a:pt x="340" y="0"/>
                      <a:pt x="363" y="0"/>
                    </a:cubicBezTo>
                    <a:cubicBezTo>
                      <a:pt x="386" y="0"/>
                      <a:pt x="431" y="273"/>
                      <a:pt x="454" y="273"/>
                    </a:cubicBezTo>
                    <a:cubicBezTo>
                      <a:pt x="477" y="273"/>
                      <a:pt x="476" y="0"/>
                      <a:pt x="499" y="0"/>
                    </a:cubicBezTo>
                    <a:cubicBezTo>
                      <a:pt x="522" y="0"/>
                      <a:pt x="575" y="228"/>
                      <a:pt x="590" y="273"/>
                    </a:cubicBezTo>
                  </a:path>
                </a:pathLst>
              </a:custGeom>
              <a:noFill/>
              <a:ln w="9525" cap="flat" cmpd="sng">
                <a:solidFill>
                  <a:srgbClr val="FF66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37" name="Freeform 21"/>
              <p:cNvSpPr>
                <a:spLocks/>
              </p:cNvSpPr>
              <p:nvPr/>
            </p:nvSpPr>
            <p:spPr bwMode="auto">
              <a:xfrm>
                <a:off x="2369" y="3152"/>
                <a:ext cx="233" cy="124"/>
              </a:xfrm>
              <a:custGeom>
                <a:avLst/>
                <a:gdLst>
                  <a:gd name="T0" fmla="*/ 0 w 590"/>
                  <a:gd name="T1" fmla="*/ 273 h 273"/>
                  <a:gd name="T2" fmla="*/ 91 w 590"/>
                  <a:gd name="T3" fmla="*/ 0 h 273"/>
                  <a:gd name="T4" fmla="*/ 182 w 590"/>
                  <a:gd name="T5" fmla="*/ 273 h 273"/>
                  <a:gd name="T6" fmla="*/ 227 w 590"/>
                  <a:gd name="T7" fmla="*/ 0 h 273"/>
                  <a:gd name="T8" fmla="*/ 318 w 590"/>
                  <a:gd name="T9" fmla="*/ 273 h 273"/>
                  <a:gd name="T10" fmla="*/ 363 w 590"/>
                  <a:gd name="T11" fmla="*/ 0 h 273"/>
                  <a:gd name="T12" fmla="*/ 454 w 590"/>
                  <a:gd name="T13" fmla="*/ 273 h 273"/>
                  <a:gd name="T14" fmla="*/ 499 w 590"/>
                  <a:gd name="T15" fmla="*/ 0 h 273"/>
                  <a:gd name="T16" fmla="*/ 590 w 590"/>
                  <a:gd name="T17"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0" h="273">
                    <a:moveTo>
                      <a:pt x="0" y="273"/>
                    </a:moveTo>
                    <a:cubicBezTo>
                      <a:pt x="30" y="136"/>
                      <a:pt x="61" y="0"/>
                      <a:pt x="91" y="0"/>
                    </a:cubicBezTo>
                    <a:cubicBezTo>
                      <a:pt x="121" y="0"/>
                      <a:pt x="159" y="273"/>
                      <a:pt x="182" y="273"/>
                    </a:cubicBezTo>
                    <a:cubicBezTo>
                      <a:pt x="205" y="273"/>
                      <a:pt x="204" y="0"/>
                      <a:pt x="227" y="0"/>
                    </a:cubicBezTo>
                    <a:cubicBezTo>
                      <a:pt x="250" y="0"/>
                      <a:pt x="295" y="273"/>
                      <a:pt x="318" y="273"/>
                    </a:cubicBezTo>
                    <a:cubicBezTo>
                      <a:pt x="341" y="273"/>
                      <a:pt x="340" y="0"/>
                      <a:pt x="363" y="0"/>
                    </a:cubicBezTo>
                    <a:cubicBezTo>
                      <a:pt x="386" y="0"/>
                      <a:pt x="431" y="273"/>
                      <a:pt x="454" y="273"/>
                    </a:cubicBezTo>
                    <a:cubicBezTo>
                      <a:pt x="477" y="273"/>
                      <a:pt x="476" y="0"/>
                      <a:pt x="499" y="0"/>
                    </a:cubicBezTo>
                    <a:cubicBezTo>
                      <a:pt x="522" y="0"/>
                      <a:pt x="575" y="228"/>
                      <a:pt x="590" y="273"/>
                    </a:cubicBezTo>
                  </a:path>
                </a:pathLst>
              </a:custGeom>
              <a:noFill/>
              <a:ln w="9525" cap="flat" cmpd="sng">
                <a:solidFill>
                  <a:srgbClr val="FF66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38" name="Freeform 22"/>
              <p:cNvSpPr>
                <a:spLocks/>
              </p:cNvSpPr>
              <p:nvPr/>
            </p:nvSpPr>
            <p:spPr bwMode="auto">
              <a:xfrm>
                <a:off x="3195" y="3150"/>
                <a:ext cx="233" cy="124"/>
              </a:xfrm>
              <a:custGeom>
                <a:avLst/>
                <a:gdLst>
                  <a:gd name="T0" fmla="*/ 0 w 590"/>
                  <a:gd name="T1" fmla="*/ 273 h 273"/>
                  <a:gd name="T2" fmla="*/ 91 w 590"/>
                  <a:gd name="T3" fmla="*/ 0 h 273"/>
                  <a:gd name="T4" fmla="*/ 182 w 590"/>
                  <a:gd name="T5" fmla="*/ 273 h 273"/>
                  <a:gd name="T6" fmla="*/ 227 w 590"/>
                  <a:gd name="T7" fmla="*/ 0 h 273"/>
                  <a:gd name="T8" fmla="*/ 318 w 590"/>
                  <a:gd name="T9" fmla="*/ 273 h 273"/>
                  <a:gd name="T10" fmla="*/ 363 w 590"/>
                  <a:gd name="T11" fmla="*/ 0 h 273"/>
                  <a:gd name="T12" fmla="*/ 454 w 590"/>
                  <a:gd name="T13" fmla="*/ 273 h 273"/>
                  <a:gd name="T14" fmla="*/ 499 w 590"/>
                  <a:gd name="T15" fmla="*/ 0 h 273"/>
                  <a:gd name="T16" fmla="*/ 590 w 590"/>
                  <a:gd name="T17"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0" h="273">
                    <a:moveTo>
                      <a:pt x="0" y="273"/>
                    </a:moveTo>
                    <a:cubicBezTo>
                      <a:pt x="30" y="136"/>
                      <a:pt x="61" y="0"/>
                      <a:pt x="91" y="0"/>
                    </a:cubicBezTo>
                    <a:cubicBezTo>
                      <a:pt x="121" y="0"/>
                      <a:pt x="159" y="273"/>
                      <a:pt x="182" y="273"/>
                    </a:cubicBezTo>
                    <a:cubicBezTo>
                      <a:pt x="205" y="273"/>
                      <a:pt x="204" y="0"/>
                      <a:pt x="227" y="0"/>
                    </a:cubicBezTo>
                    <a:cubicBezTo>
                      <a:pt x="250" y="0"/>
                      <a:pt x="295" y="273"/>
                      <a:pt x="318" y="273"/>
                    </a:cubicBezTo>
                    <a:cubicBezTo>
                      <a:pt x="341" y="273"/>
                      <a:pt x="340" y="0"/>
                      <a:pt x="363" y="0"/>
                    </a:cubicBezTo>
                    <a:cubicBezTo>
                      <a:pt x="386" y="0"/>
                      <a:pt x="431" y="273"/>
                      <a:pt x="454" y="273"/>
                    </a:cubicBezTo>
                    <a:cubicBezTo>
                      <a:pt x="477" y="273"/>
                      <a:pt x="476" y="0"/>
                      <a:pt x="499" y="0"/>
                    </a:cubicBezTo>
                    <a:cubicBezTo>
                      <a:pt x="522" y="0"/>
                      <a:pt x="575" y="228"/>
                      <a:pt x="590" y="273"/>
                    </a:cubicBezTo>
                  </a:path>
                </a:pathLst>
              </a:custGeom>
              <a:noFill/>
              <a:ln w="9525" cap="flat" cmpd="sng">
                <a:solidFill>
                  <a:srgbClr val="FF66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39" name="Freeform 23"/>
              <p:cNvSpPr>
                <a:spLocks/>
              </p:cNvSpPr>
              <p:nvPr/>
            </p:nvSpPr>
            <p:spPr bwMode="auto">
              <a:xfrm>
                <a:off x="3606" y="3155"/>
                <a:ext cx="233" cy="124"/>
              </a:xfrm>
              <a:custGeom>
                <a:avLst/>
                <a:gdLst>
                  <a:gd name="T0" fmla="*/ 0 w 590"/>
                  <a:gd name="T1" fmla="*/ 273 h 273"/>
                  <a:gd name="T2" fmla="*/ 91 w 590"/>
                  <a:gd name="T3" fmla="*/ 0 h 273"/>
                  <a:gd name="T4" fmla="*/ 182 w 590"/>
                  <a:gd name="T5" fmla="*/ 273 h 273"/>
                  <a:gd name="T6" fmla="*/ 227 w 590"/>
                  <a:gd name="T7" fmla="*/ 0 h 273"/>
                  <a:gd name="T8" fmla="*/ 318 w 590"/>
                  <a:gd name="T9" fmla="*/ 273 h 273"/>
                  <a:gd name="T10" fmla="*/ 363 w 590"/>
                  <a:gd name="T11" fmla="*/ 0 h 273"/>
                  <a:gd name="T12" fmla="*/ 454 w 590"/>
                  <a:gd name="T13" fmla="*/ 273 h 273"/>
                  <a:gd name="T14" fmla="*/ 499 w 590"/>
                  <a:gd name="T15" fmla="*/ 0 h 273"/>
                  <a:gd name="T16" fmla="*/ 590 w 590"/>
                  <a:gd name="T17"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0" h="273">
                    <a:moveTo>
                      <a:pt x="0" y="273"/>
                    </a:moveTo>
                    <a:cubicBezTo>
                      <a:pt x="30" y="136"/>
                      <a:pt x="61" y="0"/>
                      <a:pt x="91" y="0"/>
                    </a:cubicBezTo>
                    <a:cubicBezTo>
                      <a:pt x="121" y="0"/>
                      <a:pt x="159" y="273"/>
                      <a:pt x="182" y="273"/>
                    </a:cubicBezTo>
                    <a:cubicBezTo>
                      <a:pt x="205" y="273"/>
                      <a:pt x="204" y="0"/>
                      <a:pt x="227" y="0"/>
                    </a:cubicBezTo>
                    <a:cubicBezTo>
                      <a:pt x="250" y="0"/>
                      <a:pt x="295" y="273"/>
                      <a:pt x="318" y="273"/>
                    </a:cubicBezTo>
                    <a:cubicBezTo>
                      <a:pt x="341" y="273"/>
                      <a:pt x="340" y="0"/>
                      <a:pt x="363" y="0"/>
                    </a:cubicBezTo>
                    <a:cubicBezTo>
                      <a:pt x="386" y="0"/>
                      <a:pt x="431" y="273"/>
                      <a:pt x="454" y="273"/>
                    </a:cubicBezTo>
                    <a:cubicBezTo>
                      <a:pt x="477" y="273"/>
                      <a:pt x="476" y="0"/>
                      <a:pt x="499" y="0"/>
                    </a:cubicBezTo>
                    <a:cubicBezTo>
                      <a:pt x="522" y="0"/>
                      <a:pt x="575" y="228"/>
                      <a:pt x="590" y="273"/>
                    </a:cubicBezTo>
                  </a:path>
                </a:pathLst>
              </a:custGeom>
              <a:noFill/>
              <a:ln w="9525" cap="flat" cmpd="sng">
                <a:solidFill>
                  <a:srgbClr val="FF66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40" name="Freeform 24"/>
              <p:cNvSpPr>
                <a:spLocks/>
              </p:cNvSpPr>
              <p:nvPr/>
            </p:nvSpPr>
            <p:spPr bwMode="auto">
              <a:xfrm>
                <a:off x="4002" y="3152"/>
                <a:ext cx="233" cy="124"/>
              </a:xfrm>
              <a:custGeom>
                <a:avLst/>
                <a:gdLst>
                  <a:gd name="T0" fmla="*/ 0 w 590"/>
                  <a:gd name="T1" fmla="*/ 273 h 273"/>
                  <a:gd name="T2" fmla="*/ 91 w 590"/>
                  <a:gd name="T3" fmla="*/ 0 h 273"/>
                  <a:gd name="T4" fmla="*/ 182 w 590"/>
                  <a:gd name="T5" fmla="*/ 273 h 273"/>
                  <a:gd name="T6" fmla="*/ 227 w 590"/>
                  <a:gd name="T7" fmla="*/ 0 h 273"/>
                  <a:gd name="T8" fmla="*/ 318 w 590"/>
                  <a:gd name="T9" fmla="*/ 273 h 273"/>
                  <a:gd name="T10" fmla="*/ 363 w 590"/>
                  <a:gd name="T11" fmla="*/ 0 h 273"/>
                  <a:gd name="T12" fmla="*/ 454 w 590"/>
                  <a:gd name="T13" fmla="*/ 273 h 273"/>
                  <a:gd name="T14" fmla="*/ 499 w 590"/>
                  <a:gd name="T15" fmla="*/ 0 h 273"/>
                  <a:gd name="T16" fmla="*/ 590 w 590"/>
                  <a:gd name="T17"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0" h="273">
                    <a:moveTo>
                      <a:pt x="0" y="273"/>
                    </a:moveTo>
                    <a:cubicBezTo>
                      <a:pt x="30" y="136"/>
                      <a:pt x="61" y="0"/>
                      <a:pt x="91" y="0"/>
                    </a:cubicBezTo>
                    <a:cubicBezTo>
                      <a:pt x="121" y="0"/>
                      <a:pt x="159" y="273"/>
                      <a:pt x="182" y="273"/>
                    </a:cubicBezTo>
                    <a:cubicBezTo>
                      <a:pt x="205" y="273"/>
                      <a:pt x="204" y="0"/>
                      <a:pt x="227" y="0"/>
                    </a:cubicBezTo>
                    <a:cubicBezTo>
                      <a:pt x="250" y="0"/>
                      <a:pt x="295" y="273"/>
                      <a:pt x="318" y="273"/>
                    </a:cubicBezTo>
                    <a:cubicBezTo>
                      <a:pt x="341" y="273"/>
                      <a:pt x="340" y="0"/>
                      <a:pt x="363" y="0"/>
                    </a:cubicBezTo>
                    <a:cubicBezTo>
                      <a:pt x="386" y="0"/>
                      <a:pt x="431" y="273"/>
                      <a:pt x="454" y="273"/>
                    </a:cubicBezTo>
                    <a:cubicBezTo>
                      <a:pt x="477" y="273"/>
                      <a:pt x="476" y="0"/>
                      <a:pt x="499" y="0"/>
                    </a:cubicBezTo>
                    <a:cubicBezTo>
                      <a:pt x="522" y="0"/>
                      <a:pt x="575" y="228"/>
                      <a:pt x="590" y="273"/>
                    </a:cubicBezTo>
                  </a:path>
                </a:pathLst>
              </a:custGeom>
              <a:noFill/>
              <a:ln w="9525" cap="flat" cmpd="sng">
                <a:solidFill>
                  <a:srgbClr val="FF66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41" name="Freeform 25"/>
              <p:cNvSpPr>
                <a:spLocks/>
              </p:cNvSpPr>
              <p:nvPr/>
            </p:nvSpPr>
            <p:spPr bwMode="auto">
              <a:xfrm>
                <a:off x="4422" y="3204"/>
                <a:ext cx="233" cy="72"/>
              </a:xfrm>
              <a:custGeom>
                <a:avLst/>
                <a:gdLst>
                  <a:gd name="T0" fmla="*/ 0 w 590"/>
                  <a:gd name="T1" fmla="*/ 273 h 273"/>
                  <a:gd name="T2" fmla="*/ 91 w 590"/>
                  <a:gd name="T3" fmla="*/ 0 h 273"/>
                  <a:gd name="T4" fmla="*/ 182 w 590"/>
                  <a:gd name="T5" fmla="*/ 273 h 273"/>
                  <a:gd name="T6" fmla="*/ 227 w 590"/>
                  <a:gd name="T7" fmla="*/ 0 h 273"/>
                  <a:gd name="T8" fmla="*/ 318 w 590"/>
                  <a:gd name="T9" fmla="*/ 273 h 273"/>
                  <a:gd name="T10" fmla="*/ 363 w 590"/>
                  <a:gd name="T11" fmla="*/ 0 h 273"/>
                  <a:gd name="T12" fmla="*/ 454 w 590"/>
                  <a:gd name="T13" fmla="*/ 273 h 273"/>
                  <a:gd name="T14" fmla="*/ 499 w 590"/>
                  <a:gd name="T15" fmla="*/ 0 h 273"/>
                  <a:gd name="T16" fmla="*/ 590 w 590"/>
                  <a:gd name="T17"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0" h="273">
                    <a:moveTo>
                      <a:pt x="0" y="273"/>
                    </a:moveTo>
                    <a:cubicBezTo>
                      <a:pt x="30" y="136"/>
                      <a:pt x="61" y="0"/>
                      <a:pt x="91" y="0"/>
                    </a:cubicBezTo>
                    <a:cubicBezTo>
                      <a:pt x="121" y="0"/>
                      <a:pt x="159" y="273"/>
                      <a:pt x="182" y="273"/>
                    </a:cubicBezTo>
                    <a:cubicBezTo>
                      <a:pt x="205" y="273"/>
                      <a:pt x="204" y="0"/>
                      <a:pt x="227" y="0"/>
                    </a:cubicBezTo>
                    <a:cubicBezTo>
                      <a:pt x="250" y="0"/>
                      <a:pt x="295" y="273"/>
                      <a:pt x="318" y="273"/>
                    </a:cubicBezTo>
                    <a:cubicBezTo>
                      <a:pt x="341" y="273"/>
                      <a:pt x="340" y="0"/>
                      <a:pt x="363" y="0"/>
                    </a:cubicBezTo>
                    <a:cubicBezTo>
                      <a:pt x="386" y="0"/>
                      <a:pt x="431" y="273"/>
                      <a:pt x="454" y="273"/>
                    </a:cubicBezTo>
                    <a:cubicBezTo>
                      <a:pt x="477" y="273"/>
                      <a:pt x="476" y="0"/>
                      <a:pt x="499" y="0"/>
                    </a:cubicBezTo>
                    <a:cubicBezTo>
                      <a:pt x="522" y="0"/>
                      <a:pt x="575" y="228"/>
                      <a:pt x="590" y="273"/>
                    </a:cubicBezTo>
                  </a:path>
                </a:pathLst>
              </a:custGeom>
              <a:noFill/>
              <a:ln w="9525" cap="flat" cmpd="sng">
                <a:solidFill>
                  <a:srgbClr val="FF66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42" name="Freeform 26"/>
              <p:cNvSpPr>
                <a:spLocks/>
              </p:cNvSpPr>
              <p:nvPr/>
            </p:nvSpPr>
            <p:spPr bwMode="auto">
              <a:xfrm>
                <a:off x="283" y="3162"/>
                <a:ext cx="233" cy="124"/>
              </a:xfrm>
              <a:custGeom>
                <a:avLst/>
                <a:gdLst>
                  <a:gd name="T0" fmla="*/ 0 w 590"/>
                  <a:gd name="T1" fmla="*/ 273 h 273"/>
                  <a:gd name="T2" fmla="*/ 91 w 590"/>
                  <a:gd name="T3" fmla="*/ 0 h 273"/>
                  <a:gd name="T4" fmla="*/ 182 w 590"/>
                  <a:gd name="T5" fmla="*/ 273 h 273"/>
                  <a:gd name="T6" fmla="*/ 227 w 590"/>
                  <a:gd name="T7" fmla="*/ 0 h 273"/>
                  <a:gd name="T8" fmla="*/ 318 w 590"/>
                  <a:gd name="T9" fmla="*/ 273 h 273"/>
                  <a:gd name="T10" fmla="*/ 363 w 590"/>
                  <a:gd name="T11" fmla="*/ 0 h 273"/>
                  <a:gd name="T12" fmla="*/ 454 w 590"/>
                  <a:gd name="T13" fmla="*/ 273 h 273"/>
                  <a:gd name="T14" fmla="*/ 499 w 590"/>
                  <a:gd name="T15" fmla="*/ 0 h 273"/>
                  <a:gd name="T16" fmla="*/ 590 w 590"/>
                  <a:gd name="T17"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0" h="273">
                    <a:moveTo>
                      <a:pt x="0" y="273"/>
                    </a:moveTo>
                    <a:cubicBezTo>
                      <a:pt x="30" y="136"/>
                      <a:pt x="61" y="0"/>
                      <a:pt x="91" y="0"/>
                    </a:cubicBezTo>
                    <a:cubicBezTo>
                      <a:pt x="121" y="0"/>
                      <a:pt x="159" y="273"/>
                      <a:pt x="182" y="273"/>
                    </a:cubicBezTo>
                    <a:cubicBezTo>
                      <a:pt x="205" y="273"/>
                      <a:pt x="204" y="0"/>
                      <a:pt x="227" y="0"/>
                    </a:cubicBezTo>
                    <a:cubicBezTo>
                      <a:pt x="250" y="0"/>
                      <a:pt x="295" y="273"/>
                      <a:pt x="318" y="273"/>
                    </a:cubicBezTo>
                    <a:cubicBezTo>
                      <a:pt x="341" y="273"/>
                      <a:pt x="340" y="0"/>
                      <a:pt x="363" y="0"/>
                    </a:cubicBezTo>
                    <a:cubicBezTo>
                      <a:pt x="386" y="0"/>
                      <a:pt x="431" y="273"/>
                      <a:pt x="454" y="273"/>
                    </a:cubicBezTo>
                    <a:cubicBezTo>
                      <a:pt x="477" y="273"/>
                      <a:pt x="476" y="0"/>
                      <a:pt x="499" y="0"/>
                    </a:cubicBezTo>
                    <a:cubicBezTo>
                      <a:pt x="522" y="0"/>
                      <a:pt x="575" y="228"/>
                      <a:pt x="590" y="273"/>
                    </a:cubicBezTo>
                  </a:path>
                </a:pathLst>
              </a:custGeom>
              <a:noFill/>
              <a:ln w="9525" cap="flat" cmpd="sng">
                <a:solidFill>
                  <a:srgbClr val="FF66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43" name="Freeform 27"/>
              <p:cNvSpPr>
                <a:spLocks/>
              </p:cNvSpPr>
              <p:nvPr/>
            </p:nvSpPr>
            <p:spPr bwMode="auto">
              <a:xfrm>
                <a:off x="4830" y="3162"/>
                <a:ext cx="233" cy="124"/>
              </a:xfrm>
              <a:custGeom>
                <a:avLst/>
                <a:gdLst>
                  <a:gd name="T0" fmla="*/ 0 w 590"/>
                  <a:gd name="T1" fmla="*/ 273 h 273"/>
                  <a:gd name="T2" fmla="*/ 91 w 590"/>
                  <a:gd name="T3" fmla="*/ 0 h 273"/>
                  <a:gd name="T4" fmla="*/ 182 w 590"/>
                  <a:gd name="T5" fmla="*/ 273 h 273"/>
                  <a:gd name="T6" fmla="*/ 227 w 590"/>
                  <a:gd name="T7" fmla="*/ 0 h 273"/>
                  <a:gd name="T8" fmla="*/ 318 w 590"/>
                  <a:gd name="T9" fmla="*/ 273 h 273"/>
                  <a:gd name="T10" fmla="*/ 363 w 590"/>
                  <a:gd name="T11" fmla="*/ 0 h 273"/>
                  <a:gd name="T12" fmla="*/ 454 w 590"/>
                  <a:gd name="T13" fmla="*/ 273 h 273"/>
                  <a:gd name="T14" fmla="*/ 499 w 590"/>
                  <a:gd name="T15" fmla="*/ 0 h 273"/>
                  <a:gd name="T16" fmla="*/ 590 w 590"/>
                  <a:gd name="T17"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0" h="273">
                    <a:moveTo>
                      <a:pt x="0" y="273"/>
                    </a:moveTo>
                    <a:cubicBezTo>
                      <a:pt x="30" y="136"/>
                      <a:pt x="61" y="0"/>
                      <a:pt x="91" y="0"/>
                    </a:cubicBezTo>
                    <a:cubicBezTo>
                      <a:pt x="121" y="0"/>
                      <a:pt x="159" y="273"/>
                      <a:pt x="182" y="273"/>
                    </a:cubicBezTo>
                    <a:cubicBezTo>
                      <a:pt x="205" y="273"/>
                      <a:pt x="204" y="0"/>
                      <a:pt x="227" y="0"/>
                    </a:cubicBezTo>
                    <a:cubicBezTo>
                      <a:pt x="250" y="0"/>
                      <a:pt x="295" y="273"/>
                      <a:pt x="318" y="273"/>
                    </a:cubicBezTo>
                    <a:cubicBezTo>
                      <a:pt x="341" y="273"/>
                      <a:pt x="340" y="0"/>
                      <a:pt x="363" y="0"/>
                    </a:cubicBezTo>
                    <a:cubicBezTo>
                      <a:pt x="386" y="0"/>
                      <a:pt x="431" y="273"/>
                      <a:pt x="454" y="273"/>
                    </a:cubicBezTo>
                    <a:cubicBezTo>
                      <a:pt x="477" y="273"/>
                      <a:pt x="476" y="0"/>
                      <a:pt x="499" y="0"/>
                    </a:cubicBezTo>
                    <a:cubicBezTo>
                      <a:pt x="522" y="0"/>
                      <a:pt x="575" y="228"/>
                      <a:pt x="590" y="273"/>
                    </a:cubicBezTo>
                  </a:path>
                </a:pathLst>
              </a:custGeom>
              <a:noFill/>
              <a:ln w="9525" cap="flat" cmpd="sng">
                <a:solidFill>
                  <a:srgbClr val="FF66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0444" name="Group 28"/>
            <p:cNvGrpSpPr>
              <a:grpSpLocks/>
            </p:cNvGrpSpPr>
            <p:nvPr/>
          </p:nvGrpSpPr>
          <p:grpSpPr bwMode="auto">
            <a:xfrm>
              <a:off x="12" y="2431"/>
              <a:ext cx="5177" cy="851"/>
              <a:chOff x="0" y="2831"/>
              <a:chExt cx="5177" cy="1011"/>
            </a:xfrm>
          </p:grpSpPr>
          <p:sp>
            <p:nvSpPr>
              <p:cNvPr id="60445" name="Freeform 29"/>
              <p:cNvSpPr>
                <a:spLocks/>
              </p:cNvSpPr>
              <p:nvPr/>
            </p:nvSpPr>
            <p:spPr bwMode="auto">
              <a:xfrm>
                <a:off x="1002" y="2831"/>
                <a:ext cx="3312" cy="966"/>
              </a:xfrm>
              <a:custGeom>
                <a:avLst/>
                <a:gdLst>
                  <a:gd name="T0" fmla="*/ 0 w 3312"/>
                  <a:gd name="T1" fmla="*/ 816 h 816"/>
                  <a:gd name="T2" fmla="*/ 1679 w 3312"/>
                  <a:gd name="T3" fmla="*/ 0 h 816"/>
                  <a:gd name="T4" fmla="*/ 3312 w 3312"/>
                  <a:gd name="T5" fmla="*/ 816 h 816"/>
                </a:gdLst>
                <a:ahLst/>
                <a:cxnLst>
                  <a:cxn ang="0">
                    <a:pos x="T0" y="T1"/>
                  </a:cxn>
                  <a:cxn ang="0">
                    <a:pos x="T2" y="T3"/>
                  </a:cxn>
                  <a:cxn ang="0">
                    <a:pos x="T4" y="T5"/>
                  </a:cxn>
                </a:cxnLst>
                <a:rect l="0" t="0" r="r" b="b"/>
                <a:pathLst>
                  <a:path w="3312" h="816">
                    <a:moveTo>
                      <a:pt x="0" y="816"/>
                    </a:moveTo>
                    <a:cubicBezTo>
                      <a:pt x="563" y="408"/>
                      <a:pt x="1127" y="0"/>
                      <a:pt x="1679" y="0"/>
                    </a:cubicBezTo>
                    <a:cubicBezTo>
                      <a:pt x="2231" y="0"/>
                      <a:pt x="3040" y="680"/>
                      <a:pt x="3312" y="816"/>
                    </a:cubicBezTo>
                  </a:path>
                </a:pathLst>
              </a:custGeom>
              <a:noFill/>
              <a:ln w="9525" cap="flat" cmpd="sng">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46" name="Freeform 30"/>
              <p:cNvSpPr>
                <a:spLocks/>
              </p:cNvSpPr>
              <p:nvPr/>
            </p:nvSpPr>
            <p:spPr bwMode="auto">
              <a:xfrm>
                <a:off x="0" y="3595"/>
                <a:ext cx="907" cy="215"/>
              </a:xfrm>
              <a:custGeom>
                <a:avLst/>
                <a:gdLst>
                  <a:gd name="T0" fmla="*/ 907 w 907"/>
                  <a:gd name="T1" fmla="*/ 295 h 295"/>
                  <a:gd name="T2" fmla="*/ 317 w 907"/>
                  <a:gd name="T3" fmla="*/ 23 h 295"/>
                  <a:gd name="T4" fmla="*/ 0 w 907"/>
                  <a:gd name="T5" fmla="*/ 159 h 295"/>
                </a:gdLst>
                <a:ahLst/>
                <a:cxnLst>
                  <a:cxn ang="0">
                    <a:pos x="T0" y="T1"/>
                  </a:cxn>
                  <a:cxn ang="0">
                    <a:pos x="T2" y="T3"/>
                  </a:cxn>
                  <a:cxn ang="0">
                    <a:pos x="T4" y="T5"/>
                  </a:cxn>
                </a:cxnLst>
                <a:rect l="0" t="0" r="r" b="b"/>
                <a:pathLst>
                  <a:path w="907" h="295">
                    <a:moveTo>
                      <a:pt x="907" y="295"/>
                    </a:moveTo>
                    <a:cubicBezTo>
                      <a:pt x="687" y="170"/>
                      <a:pt x="468" y="46"/>
                      <a:pt x="317" y="23"/>
                    </a:cubicBezTo>
                    <a:cubicBezTo>
                      <a:pt x="166" y="0"/>
                      <a:pt x="53" y="136"/>
                      <a:pt x="0" y="159"/>
                    </a:cubicBezTo>
                  </a:path>
                </a:pathLst>
              </a:custGeom>
              <a:noFill/>
              <a:ln w="9525" cap="flat" cmpd="sng">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47" name="Freeform 31"/>
              <p:cNvSpPr>
                <a:spLocks/>
              </p:cNvSpPr>
              <p:nvPr/>
            </p:nvSpPr>
            <p:spPr bwMode="auto">
              <a:xfrm>
                <a:off x="4270" y="3573"/>
                <a:ext cx="907" cy="269"/>
              </a:xfrm>
              <a:custGeom>
                <a:avLst/>
                <a:gdLst>
                  <a:gd name="T0" fmla="*/ 0 w 1179"/>
                  <a:gd name="T1" fmla="*/ 355 h 355"/>
                  <a:gd name="T2" fmla="*/ 771 w 1179"/>
                  <a:gd name="T3" fmla="*/ 38 h 355"/>
                  <a:gd name="T4" fmla="*/ 1179 w 1179"/>
                  <a:gd name="T5" fmla="*/ 128 h 355"/>
                </a:gdLst>
                <a:ahLst/>
                <a:cxnLst>
                  <a:cxn ang="0">
                    <a:pos x="T0" y="T1"/>
                  </a:cxn>
                  <a:cxn ang="0">
                    <a:pos x="T2" y="T3"/>
                  </a:cxn>
                  <a:cxn ang="0">
                    <a:pos x="T4" y="T5"/>
                  </a:cxn>
                </a:cxnLst>
                <a:rect l="0" t="0" r="r" b="b"/>
                <a:pathLst>
                  <a:path w="1179" h="355">
                    <a:moveTo>
                      <a:pt x="0" y="355"/>
                    </a:moveTo>
                    <a:cubicBezTo>
                      <a:pt x="287" y="215"/>
                      <a:pt x="575" y="76"/>
                      <a:pt x="771" y="38"/>
                    </a:cubicBezTo>
                    <a:cubicBezTo>
                      <a:pt x="967" y="0"/>
                      <a:pt x="1111" y="113"/>
                      <a:pt x="1179" y="128"/>
                    </a:cubicBezTo>
                  </a:path>
                </a:pathLst>
              </a:custGeom>
              <a:noFill/>
              <a:ln w="9525" cap="flat" cmpd="sng">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0448" name="Line 32"/>
            <p:cNvSpPr>
              <a:spLocks noChangeShapeType="1"/>
            </p:cNvSpPr>
            <p:nvPr/>
          </p:nvSpPr>
          <p:spPr bwMode="auto">
            <a:xfrm>
              <a:off x="0" y="3294"/>
              <a:ext cx="555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49" name="Line 33"/>
            <p:cNvSpPr>
              <a:spLocks noChangeShapeType="1"/>
            </p:cNvSpPr>
            <p:nvPr/>
          </p:nvSpPr>
          <p:spPr bwMode="auto">
            <a:xfrm flipV="1">
              <a:off x="2699" y="2024"/>
              <a:ext cx="0" cy="127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0450" name="Group 34"/>
            <p:cNvGrpSpPr>
              <a:grpSpLocks/>
            </p:cNvGrpSpPr>
            <p:nvPr/>
          </p:nvGrpSpPr>
          <p:grpSpPr bwMode="auto">
            <a:xfrm>
              <a:off x="268" y="3399"/>
              <a:ext cx="4899" cy="669"/>
              <a:chOff x="268" y="3555"/>
              <a:chExt cx="4899" cy="669"/>
            </a:xfrm>
          </p:grpSpPr>
          <p:sp>
            <p:nvSpPr>
              <p:cNvPr id="60451" name="Rectangle 35"/>
              <p:cNvSpPr>
                <a:spLocks noChangeArrowheads="1"/>
              </p:cNvSpPr>
              <p:nvPr/>
            </p:nvSpPr>
            <p:spPr bwMode="auto">
              <a:xfrm>
                <a:off x="268" y="3561"/>
                <a:ext cx="4899" cy="663"/>
              </a:xfrm>
              <a:prstGeom prst="rect">
                <a:avLst/>
              </a:prstGeom>
              <a:solidFill>
                <a:schemeClr val="tx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52" name="Rectangle 36"/>
              <p:cNvSpPr>
                <a:spLocks noChangeArrowheads="1"/>
              </p:cNvSpPr>
              <p:nvPr/>
            </p:nvSpPr>
            <p:spPr bwMode="auto">
              <a:xfrm>
                <a:off x="2638" y="3558"/>
                <a:ext cx="115" cy="65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53" name="Rectangle 37"/>
              <p:cNvSpPr>
                <a:spLocks noChangeArrowheads="1"/>
              </p:cNvSpPr>
              <p:nvPr/>
            </p:nvSpPr>
            <p:spPr bwMode="auto">
              <a:xfrm>
                <a:off x="4692" y="3557"/>
                <a:ext cx="115" cy="658"/>
              </a:xfrm>
              <a:prstGeom prst="rect">
                <a:avLst/>
              </a:prstGeom>
              <a:solidFill>
                <a:srgbClr val="80808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54" name="Rectangle 38"/>
              <p:cNvSpPr>
                <a:spLocks noChangeArrowheads="1"/>
              </p:cNvSpPr>
              <p:nvPr/>
            </p:nvSpPr>
            <p:spPr bwMode="auto">
              <a:xfrm>
                <a:off x="3887" y="3559"/>
                <a:ext cx="115" cy="658"/>
              </a:xfrm>
              <a:prstGeom prst="rect">
                <a:avLst/>
              </a:prstGeom>
              <a:solidFill>
                <a:srgbClr val="80808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55" name="Rectangle 39"/>
              <p:cNvSpPr>
                <a:spLocks noChangeArrowheads="1"/>
              </p:cNvSpPr>
              <p:nvPr/>
            </p:nvSpPr>
            <p:spPr bwMode="auto">
              <a:xfrm>
                <a:off x="3470" y="3557"/>
                <a:ext cx="115" cy="658"/>
              </a:xfrm>
              <a:prstGeom prst="rect">
                <a:avLst/>
              </a:prstGeom>
              <a:solidFill>
                <a:srgbClr val="969696"/>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56" name="Rectangle 40"/>
              <p:cNvSpPr>
                <a:spLocks noChangeArrowheads="1"/>
              </p:cNvSpPr>
              <p:nvPr/>
            </p:nvSpPr>
            <p:spPr bwMode="auto">
              <a:xfrm>
                <a:off x="545" y="3557"/>
                <a:ext cx="115" cy="658"/>
              </a:xfrm>
              <a:prstGeom prst="rect">
                <a:avLst/>
              </a:prstGeom>
              <a:solidFill>
                <a:srgbClr val="80808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57" name="Rectangle 41"/>
              <p:cNvSpPr>
                <a:spLocks noChangeArrowheads="1"/>
              </p:cNvSpPr>
              <p:nvPr/>
            </p:nvSpPr>
            <p:spPr bwMode="auto">
              <a:xfrm>
                <a:off x="3061" y="3555"/>
                <a:ext cx="115" cy="658"/>
              </a:xfrm>
              <a:prstGeom prst="rect">
                <a:avLst/>
              </a:prstGeom>
              <a:solidFill>
                <a:srgbClr val="C0C0C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58" name="Rectangle 42"/>
              <p:cNvSpPr>
                <a:spLocks noChangeArrowheads="1"/>
              </p:cNvSpPr>
              <p:nvPr/>
            </p:nvSpPr>
            <p:spPr bwMode="auto">
              <a:xfrm>
                <a:off x="2236" y="3557"/>
                <a:ext cx="115" cy="658"/>
              </a:xfrm>
              <a:prstGeom prst="rect">
                <a:avLst/>
              </a:prstGeom>
              <a:solidFill>
                <a:srgbClr val="C0C0C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59" name="Rectangle 43"/>
              <p:cNvSpPr>
                <a:spLocks noChangeArrowheads="1"/>
              </p:cNvSpPr>
              <p:nvPr/>
            </p:nvSpPr>
            <p:spPr bwMode="auto">
              <a:xfrm>
                <a:off x="1395" y="3557"/>
                <a:ext cx="115" cy="658"/>
              </a:xfrm>
              <a:prstGeom prst="rect">
                <a:avLst/>
              </a:prstGeom>
              <a:solidFill>
                <a:srgbClr val="80808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60" name="Rectangle 44"/>
              <p:cNvSpPr>
                <a:spLocks noChangeArrowheads="1"/>
              </p:cNvSpPr>
              <p:nvPr/>
            </p:nvSpPr>
            <p:spPr bwMode="auto">
              <a:xfrm>
                <a:off x="1825" y="3557"/>
                <a:ext cx="115" cy="658"/>
              </a:xfrm>
              <a:prstGeom prst="rect">
                <a:avLst/>
              </a:prstGeom>
              <a:solidFill>
                <a:srgbClr val="969696"/>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0461" name="Group 45"/>
              <p:cNvGrpSpPr>
                <a:grpSpLocks/>
              </p:cNvGrpSpPr>
              <p:nvPr/>
            </p:nvGrpSpPr>
            <p:grpSpPr bwMode="auto">
              <a:xfrm>
                <a:off x="1565" y="3562"/>
                <a:ext cx="204" cy="642"/>
                <a:chOff x="1565" y="3562"/>
                <a:chExt cx="204" cy="642"/>
              </a:xfrm>
            </p:grpSpPr>
            <p:sp>
              <p:nvSpPr>
                <p:cNvPr id="60462" name="Line 46"/>
                <p:cNvSpPr>
                  <a:spLocks noChangeShapeType="1"/>
                </p:cNvSpPr>
                <p:nvPr/>
              </p:nvSpPr>
              <p:spPr bwMode="auto">
                <a:xfrm>
                  <a:off x="1565" y="3566"/>
                  <a:ext cx="0" cy="634"/>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63" name="Line 47"/>
                <p:cNvSpPr>
                  <a:spLocks noChangeShapeType="1"/>
                </p:cNvSpPr>
                <p:nvPr/>
              </p:nvSpPr>
              <p:spPr bwMode="auto">
                <a:xfrm>
                  <a:off x="1641" y="3570"/>
                  <a:ext cx="0" cy="634"/>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64" name="Line 48"/>
                <p:cNvSpPr>
                  <a:spLocks noChangeShapeType="1"/>
                </p:cNvSpPr>
                <p:nvPr/>
              </p:nvSpPr>
              <p:spPr bwMode="auto">
                <a:xfrm>
                  <a:off x="1705" y="3562"/>
                  <a:ext cx="0" cy="634"/>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65" name="Line 49"/>
                <p:cNvSpPr>
                  <a:spLocks noChangeShapeType="1"/>
                </p:cNvSpPr>
                <p:nvPr/>
              </p:nvSpPr>
              <p:spPr bwMode="auto">
                <a:xfrm>
                  <a:off x="1769" y="3566"/>
                  <a:ext cx="0" cy="634"/>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0466" name="Group 50"/>
              <p:cNvGrpSpPr>
                <a:grpSpLocks/>
              </p:cNvGrpSpPr>
              <p:nvPr/>
            </p:nvGrpSpPr>
            <p:grpSpPr bwMode="auto">
              <a:xfrm>
                <a:off x="3630" y="3557"/>
                <a:ext cx="204" cy="642"/>
                <a:chOff x="1565" y="3562"/>
                <a:chExt cx="204" cy="642"/>
              </a:xfrm>
            </p:grpSpPr>
            <p:sp>
              <p:nvSpPr>
                <p:cNvPr id="60467" name="Line 51"/>
                <p:cNvSpPr>
                  <a:spLocks noChangeShapeType="1"/>
                </p:cNvSpPr>
                <p:nvPr/>
              </p:nvSpPr>
              <p:spPr bwMode="auto">
                <a:xfrm>
                  <a:off x="1565" y="3566"/>
                  <a:ext cx="0" cy="634"/>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68" name="Line 52"/>
                <p:cNvSpPr>
                  <a:spLocks noChangeShapeType="1"/>
                </p:cNvSpPr>
                <p:nvPr/>
              </p:nvSpPr>
              <p:spPr bwMode="auto">
                <a:xfrm>
                  <a:off x="1641" y="3570"/>
                  <a:ext cx="0" cy="634"/>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69" name="Line 53"/>
                <p:cNvSpPr>
                  <a:spLocks noChangeShapeType="1"/>
                </p:cNvSpPr>
                <p:nvPr/>
              </p:nvSpPr>
              <p:spPr bwMode="auto">
                <a:xfrm>
                  <a:off x="1705" y="3562"/>
                  <a:ext cx="0" cy="634"/>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70" name="Line 54"/>
                <p:cNvSpPr>
                  <a:spLocks noChangeShapeType="1"/>
                </p:cNvSpPr>
                <p:nvPr/>
              </p:nvSpPr>
              <p:spPr bwMode="auto">
                <a:xfrm>
                  <a:off x="1769" y="3566"/>
                  <a:ext cx="0" cy="634"/>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0471" name="Group 55"/>
              <p:cNvGrpSpPr>
                <a:grpSpLocks/>
              </p:cNvGrpSpPr>
              <p:nvPr/>
            </p:nvGrpSpPr>
            <p:grpSpPr bwMode="auto">
              <a:xfrm>
                <a:off x="4047" y="3557"/>
                <a:ext cx="204" cy="642"/>
                <a:chOff x="1565" y="3562"/>
                <a:chExt cx="204" cy="642"/>
              </a:xfrm>
            </p:grpSpPr>
            <p:sp>
              <p:nvSpPr>
                <p:cNvPr id="60472" name="Line 56"/>
                <p:cNvSpPr>
                  <a:spLocks noChangeShapeType="1"/>
                </p:cNvSpPr>
                <p:nvPr/>
              </p:nvSpPr>
              <p:spPr bwMode="auto">
                <a:xfrm>
                  <a:off x="1565" y="3566"/>
                  <a:ext cx="0" cy="634"/>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73" name="Line 57"/>
                <p:cNvSpPr>
                  <a:spLocks noChangeShapeType="1"/>
                </p:cNvSpPr>
                <p:nvPr/>
              </p:nvSpPr>
              <p:spPr bwMode="auto">
                <a:xfrm>
                  <a:off x="1641" y="3570"/>
                  <a:ext cx="0" cy="634"/>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74" name="Line 58"/>
                <p:cNvSpPr>
                  <a:spLocks noChangeShapeType="1"/>
                </p:cNvSpPr>
                <p:nvPr/>
              </p:nvSpPr>
              <p:spPr bwMode="auto">
                <a:xfrm>
                  <a:off x="1705" y="3562"/>
                  <a:ext cx="0" cy="634"/>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75" name="Line 59"/>
                <p:cNvSpPr>
                  <a:spLocks noChangeShapeType="1"/>
                </p:cNvSpPr>
                <p:nvPr/>
              </p:nvSpPr>
              <p:spPr bwMode="auto">
                <a:xfrm>
                  <a:off x="1769" y="3566"/>
                  <a:ext cx="0" cy="634"/>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0476" name="Group 60"/>
              <p:cNvGrpSpPr>
                <a:grpSpLocks/>
              </p:cNvGrpSpPr>
              <p:nvPr/>
            </p:nvGrpSpPr>
            <p:grpSpPr bwMode="auto">
              <a:xfrm>
                <a:off x="4840" y="3558"/>
                <a:ext cx="204" cy="642"/>
                <a:chOff x="1565" y="3562"/>
                <a:chExt cx="204" cy="642"/>
              </a:xfrm>
            </p:grpSpPr>
            <p:sp>
              <p:nvSpPr>
                <p:cNvPr id="60477" name="Line 61"/>
                <p:cNvSpPr>
                  <a:spLocks noChangeShapeType="1"/>
                </p:cNvSpPr>
                <p:nvPr/>
              </p:nvSpPr>
              <p:spPr bwMode="auto">
                <a:xfrm>
                  <a:off x="1565" y="3566"/>
                  <a:ext cx="0" cy="634"/>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78" name="Line 62"/>
                <p:cNvSpPr>
                  <a:spLocks noChangeShapeType="1"/>
                </p:cNvSpPr>
                <p:nvPr/>
              </p:nvSpPr>
              <p:spPr bwMode="auto">
                <a:xfrm>
                  <a:off x="1641" y="3570"/>
                  <a:ext cx="0" cy="634"/>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79" name="Line 63"/>
                <p:cNvSpPr>
                  <a:spLocks noChangeShapeType="1"/>
                </p:cNvSpPr>
                <p:nvPr/>
              </p:nvSpPr>
              <p:spPr bwMode="auto">
                <a:xfrm>
                  <a:off x="1705" y="3562"/>
                  <a:ext cx="0" cy="634"/>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80" name="Line 64"/>
                <p:cNvSpPr>
                  <a:spLocks noChangeShapeType="1"/>
                </p:cNvSpPr>
                <p:nvPr/>
              </p:nvSpPr>
              <p:spPr bwMode="auto">
                <a:xfrm>
                  <a:off x="1769" y="3566"/>
                  <a:ext cx="0" cy="634"/>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0481" name="Group 65"/>
              <p:cNvGrpSpPr>
                <a:grpSpLocks/>
              </p:cNvGrpSpPr>
              <p:nvPr/>
            </p:nvGrpSpPr>
            <p:grpSpPr bwMode="auto">
              <a:xfrm>
                <a:off x="4458" y="3557"/>
                <a:ext cx="204" cy="642"/>
                <a:chOff x="1565" y="3562"/>
                <a:chExt cx="204" cy="642"/>
              </a:xfrm>
            </p:grpSpPr>
            <p:sp>
              <p:nvSpPr>
                <p:cNvPr id="60482" name="Line 66"/>
                <p:cNvSpPr>
                  <a:spLocks noChangeShapeType="1"/>
                </p:cNvSpPr>
                <p:nvPr/>
              </p:nvSpPr>
              <p:spPr bwMode="auto">
                <a:xfrm>
                  <a:off x="1565" y="3566"/>
                  <a:ext cx="0" cy="634"/>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83" name="Line 67"/>
                <p:cNvSpPr>
                  <a:spLocks noChangeShapeType="1"/>
                </p:cNvSpPr>
                <p:nvPr/>
              </p:nvSpPr>
              <p:spPr bwMode="auto">
                <a:xfrm>
                  <a:off x="1641" y="3570"/>
                  <a:ext cx="0" cy="634"/>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84" name="Line 68"/>
                <p:cNvSpPr>
                  <a:spLocks noChangeShapeType="1"/>
                </p:cNvSpPr>
                <p:nvPr/>
              </p:nvSpPr>
              <p:spPr bwMode="auto">
                <a:xfrm>
                  <a:off x="1705" y="3562"/>
                  <a:ext cx="0" cy="634"/>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85" name="Line 69"/>
                <p:cNvSpPr>
                  <a:spLocks noChangeShapeType="1"/>
                </p:cNvSpPr>
                <p:nvPr/>
              </p:nvSpPr>
              <p:spPr bwMode="auto">
                <a:xfrm>
                  <a:off x="1769" y="3566"/>
                  <a:ext cx="0" cy="634"/>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0486" name="Group 70"/>
              <p:cNvGrpSpPr>
                <a:grpSpLocks/>
              </p:cNvGrpSpPr>
              <p:nvPr/>
            </p:nvGrpSpPr>
            <p:grpSpPr bwMode="auto">
              <a:xfrm>
                <a:off x="1982" y="3557"/>
                <a:ext cx="204" cy="642"/>
                <a:chOff x="1565" y="3562"/>
                <a:chExt cx="204" cy="642"/>
              </a:xfrm>
            </p:grpSpPr>
            <p:sp>
              <p:nvSpPr>
                <p:cNvPr id="60487" name="Line 71"/>
                <p:cNvSpPr>
                  <a:spLocks noChangeShapeType="1"/>
                </p:cNvSpPr>
                <p:nvPr/>
              </p:nvSpPr>
              <p:spPr bwMode="auto">
                <a:xfrm>
                  <a:off x="1565" y="3566"/>
                  <a:ext cx="0" cy="634"/>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88" name="Line 72"/>
                <p:cNvSpPr>
                  <a:spLocks noChangeShapeType="1"/>
                </p:cNvSpPr>
                <p:nvPr/>
              </p:nvSpPr>
              <p:spPr bwMode="auto">
                <a:xfrm>
                  <a:off x="1641" y="3570"/>
                  <a:ext cx="0" cy="634"/>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89" name="Line 73"/>
                <p:cNvSpPr>
                  <a:spLocks noChangeShapeType="1"/>
                </p:cNvSpPr>
                <p:nvPr/>
              </p:nvSpPr>
              <p:spPr bwMode="auto">
                <a:xfrm>
                  <a:off x="1705" y="3562"/>
                  <a:ext cx="0" cy="634"/>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90" name="Line 74"/>
                <p:cNvSpPr>
                  <a:spLocks noChangeShapeType="1"/>
                </p:cNvSpPr>
                <p:nvPr/>
              </p:nvSpPr>
              <p:spPr bwMode="auto">
                <a:xfrm>
                  <a:off x="1769" y="3566"/>
                  <a:ext cx="0" cy="634"/>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0491" name="Group 75"/>
              <p:cNvGrpSpPr>
                <a:grpSpLocks/>
              </p:cNvGrpSpPr>
              <p:nvPr/>
            </p:nvGrpSpPr>
            <p:grpSpPr bwMode="auto">
              <a:xfrm>
                <a:off x="2390" y="3558"/>
                <a:ext cx="204" cy="642"/>
                <a:chOff x="1565" y="3562"/>
                <a:chExt cx="204" cy="642"/>
              </a:xfrm>
            </p:grpSpPr>
            <p:sp>
              <p:nvSpPr>
                <p:cNvPr id="60492" name="Line 76"/>
                <p:cNvSpPr>
                  <a:spLocks noChangeShapeType="1"/>
                </p:cNvSpPr>
                <p:nvPr/>
              </p:nvSpPr>
              <p:spPr bwMode="auto">
                <a:xfrm>
                  <a:off x="1565" y="3566"/>
                  <a:ext cx="0" cy="634"/>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93" name="Line 77"/>
                <p:cNvSpPr>
                  <a:spLocks noChangeShapeType="1"/>
                </p:cNvSpPr>
                <p:nvPr/>
              </p:nvSpPr>
              <p:spPr bwMode="auto">
                <a:xfrm>
                  <a:off x="1641" y="3570"/>
                  <a:ext cx="0" cy="634"/>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94" name="Line 78"/>
                <p:cNvSpPr>
                  <a:spLocks noChangeShapeType="1"/>
                </p:cNvSpPr>
                <p:nvPr/>
              </p:nvSpPr>
              <p:spPr bwMode="auto">
                <a:xfrm>
                  <a:off x="1705" y="3562"/>
                  <a:ext cx="0" cy="634"/>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95" name="Line 79"/>
                <p:cNvSpPr>
                  <a:spLocks noChangeShapeType="1"/>
                </p:cNvSpPr>
                <p:nvPr/>
              </p:nvSpPr>
              <p:spPr bwMode="auto">
                <a:xfrm>
                  <a:off x="1769" y="3566"/>
                  <a:ext cx="0" cy="634"/>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0496" name="Group 80"/>
              <p:cNvGrpSpPr>
                <a:grpSpLocks/>
              </p:cNvGrpSpPr>
              <p:nvPr/>
            </p:nvGrpSpPr>
            <p:grpSpPr bwMode="auto">
              <a:xfrm>
                <a:off x="2811" y="3557"/>
                <a:ext cx="204" cy="642"/>
                <a:chOff x="1565" y="3562"/>
                <a:chExt cx="204" cy="642"/>
              </a:xfrm>
            </p:grpSpPr>
            <p:sp>
              <p:nvSpPr>
                <p:cNvPr id="60497" name="Line 81"/>
                <p:cNvSpPr>
                  <a:spLocks noChangeShapeType="1"/>
                </p:cNvSpPr>
                <p:nvPr/>
              </p:nvSpPr>
              <p:spPr bwMode="auto">
                <a:xfrm>
                  <a:off x="1565" y="3566"/>
                  <a:ext cx="0" cy="634"/>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98" name="Line 82"/>
                <p:cNvSpPr>
                  <a:spLocks noChangeShapeType="1"/>
                </p:cNvSpPr>
                <p:nvPr/>
              </p:nvSpPr>
              <p:spPr bwMode="auto">
                <a:xfrm>
                  <a:off x="1641" y="3570"/>
                  <a:ext cx="0" cy="634"/>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99" name="Line 83"/>
                <p:cNvSpPr>
                  <a:spLocks noChangeShapeType="1"/>
                </p:cNvSpPr>
                <p:nvPr/>
              </p:nvSpPr>
              <p:spPr bwMode="auto">
                <a:xfrm>
                  <a:off x="1705" y="3562"/>
                  <a:ext cx="0" cy="634"/>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500" name="Line 84"/>
                <p:cNvSpPr>
                  <a:spLocks noChangeShapeType="1"/>
                </p:cNvSpPr>
                <p:nvPr/>
              </p:nvSpPr>
              <p:spPr bwMode="auto">
                <a:xfrm>
                  <a:off x="1769" y="3566"/>
                  <a:ext cx="0" cy="634"/>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0501" name="Group 85"/>
              <p:cNvGrpSpPr>
                <a:grpSpLocks/>
              </p:cNvGrpSpPr>
              <p:nvPr/>
            </p:nvGrpSpPr>
            <p:grpSpPr bwMode="auto">
              <a:xfrm>
                <a:off x="3222" y="3558"/>
                <a:ext cx="204" cy="642"/>
                <a:chOff x="1565" y="3562"/>
                <a:chExt cx="204" cy="642"/>
              </a:xfrm>
            </p:grpSpPr>
            <p:sp>
              <p:nvSpPr>
                <p:cNvPr id="60502" name="Line 86"/>
                <p:cNvSpPr>
                  <a:spLocks noChangeShapeType="1"/>
                </p:cNvSpPr>
                <p:nvPr/>
              </p:nvSpPr>
              <p:spPr bwMode="auto">
                <a:xfrm>
                  <a:off x="1565" y="3566"/>
                  <a:ext cx="0" cy="634"/>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503" name="Line 87"/>
                <p:cNvSpPr>
                  <a:spLocks noChangeShapeType="1"/>
                </p:cNvSpPr>
                <p:nvPr/>
              </p:nvSpPr>
              <p:spPr bwMode="auto">
                <a:xfrm>
                  <a:off x="1641" y="3570"/>
                  <a:ext cx="0" cy="634"/>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504" name="Line 88"/>
                <p:cNvSpPr>
                  <a:spLocks noChangeShapeType="1"/>
                </p:cNvSpPr>
                <p:nvPr/>
              </p:nvSpPr>
              <p:spPr bwMode="auto">
                <a:xfrm>
                  <a:off x="1705" y="3562"/>
                  <a:ext cx="0" cy="634"/>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505" name="Line 89"/>
                <p:cNvSpPr>
                  <a:spLocks noChangeShapeType="1"/>
                </p:cNvSpPr>
                <p:nvPr/>
              </p:nvSpPr>
              <p:spPr bwMode="auto">
                <a:xfrm>
                  <a:off x="1769" y="3566"/>
                  <a:ext cx="0" cy="634"/>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0506" name="Group 90"/>
              <p:cNvGrpSpPr>
                <a:grpSpLocks/>
              </p:cNvGrpSpPr>
              <p:nvPr/>
            </p:nvGrpSpPr>
            <p:grpSpPr bwMode="auto">
              <a:xfrm>
                <a:off x="307" y="3557"/>
                <a:ext cx="204" cy="642"/>
                <a:chOff x="1565" y="3562"/>
                <a:chExt cx="204" cy="642"/>
              </a:xfrm>
            </p:grpSpPr>
            <p:sp>
              <p:nvSpPr>
                <p:cNvPr id="60507" name="Line 91"/>
                <p:cNvSpPr>
                  <a:spLocks noChangeShapeType="1"/>
                </p:cNvSpPr>
                <p:nvPr/>
              </p:nvSpPr>
              <p:spPr bwMode="auto">
                <a:xfrm>
                  <a:off x="1565" y="3566"/>
                  <a:ext cx="0" cy="634"/>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508" name="Line 92"/>
                <p:cNvSpPr>
                  <a:spLocks noChangeShapeType="1"/>
                </p:cNvSpPr>
                <p:nvPr/>
              </p:nvSpPr>
              <p:spPr bwMode="auto">
                <a:xfrm>
                  <a:off x="1641" y="3570"/>
                  <a:ext cx="0" cy="634"/>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509" name="Line 93"/>
                <p:cNvSpPr>
                  <a:spLocks noChangeShapeType="1"/>
                </p:cNvSpPr>
                <p:nvPr/>
              </p:nvSpPr>
              <p:spPr bwMode="auto">
                <a:xfrm>
                  <a:off x="1705" y="3562"/>
                  <a:ext cx="0" cy="634"/>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510" name="Line 94"/>
                <p:cNvSpPr>
                  <a:spLocks noChangeShapeType="1"/>
                </p:cNvSpPr>
                <p:nvPr/>
              </p:nvSpPr>
              <p:spPr bwMode="auto">
                <a:xfrm>
                  <a:off x="1769" y="3566"/>
                  <a:ext cx="0" cy="634"/>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0511" name="Group 95"/>
              <p:cNvGrpSpPr>
                <a:grpSpLocks/>
              </p:cNvGrpSpPr>
              <p:nvPr/>
            </p:nvGrpSpPr>
            <p:grpSpPr bwMode="auto">
              <a:xfrm>
                <a:off x="703" y="3557"/>
                <a:ext cx="204" cy="642"/>
                <a:chOff x="1565" y="3562"/>
                <a:chExt cx="204" cy="642"/>
              </a:xfrm>
            </p:grpSpPr>
            <p:sp>
              <p:nvSpPr>
                <p:cNvPr id="60512" name="Line 96"/>
                <p:cNvSpPr>
                  <a:spLocks noChangeShapeType="1"/>
                </p:cNvSpPr>
                <p:nvPr/>
              </p:nvSpPr>
              <p:spPr bwMode="auto">
                <a:xfrm>
                  <a:off x="1565" y="3566"/>
                  <a:ext cx="0" cy="634"/>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513" name="Line 97"/>
                <p:cNvSpPr>
                  <a:spLocks noChangeShapeType="1"/>
                </p:cNvSpPr>
                <p:nvPr/>
              </p:nvSpPr>
              <p:spPr bwMode="auto">
                <a:xfrm>
                  <a:off x="1641" y="3570"/>
                  <a:ext cx="0" cy="634"/>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514" name="Line 98"/>
                <p:cNvSpPr>
                  <a:spLocks noChangeShapeType="1"/>
                </p:cNvSpPr>
                <p:nvPr/>
              </p:nvSpPr>
              <p:spPr bwMode="auto">
                <a:xfrm>
                  <a:off x="1705" y="3562"/>
                  <a:ext cx="0" cy="634"/>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515" name="Line 99"/>
                <p:cNvSpPr>
                  <a:spLocks noChangeShapeType="1"/>
                </p:cNvSpPr>
                <p:nvPr/>
              </p:nvSpPr>
              <p:spPr bwMode="auto">
                <a:xfrm>
                  <a:off x="1769" y="3566"/>
                  <a:ext cx="0" cy="634"/>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0516" name="Group 100"/>
              <p:cNvGrpSpPr>
                <a:grpSpLocks/>
              </p:cNvGrpSpPr>
              <p:nvPr/>
            </p:nvGrpSpPr>
            <p:grpSpPr bwMode="auto">
              <a:xfrm>
                <a:off x="1144" y="3569"/>
                <a:ext cx="204" cy="642"/>
                <a:chOff x="1565" y="3562"/>
                <a:chExt cx="204" cy="642"/>
              </a:xfrm>
            </p:grpSpPr>
            <p:sp>
              <p:nvSpPr>
                <p:cNvPr id="60517" name="Line 101"/>
                <p:cNvSpPr>
                  <a:spLocks noChangeShapeType="1"/>
                </p:cNvSpPr>
                <p:nvPr/>
              </p:nvSpPr>
              <p:spPr bwMode="auto">
                <a:xfrm>
                  <a:off x="1565" y="3566"/>
                  <a:ext cx="0" cy="634"/>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518" name="Line 102"/>
                <p:cNvSpPr>
                  <a:spLocks noChangeShapeType="1"/>
                </p:cNvSpPr>
                <p:nvPr/>
              </p:nvSpPr>
              <p:spPr bwMode="auto">
                <a:xfrm>
                  <a:off x="1641" y="3570"/>
                  <a:ext cx="0" cy="634"/>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519" name="Line 103"/>
                <p:cNvSpPr>
                  <a:spLocks noChangeShapeType="1"/>
                </p:cNvSpPr>
                <p:nvPr/>
              </p:nvSpPr>
              <p:spPr bwMode="auto">
                <a:xfrm>
                  <a:off x="1705" y="3562"/>
                  <a:ext cx="0" cy="634"/>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520" name="Line 104"/>
                <p:cNvSpPr>
                  <a:spLocks noChangeShapeType="1"/>
                </p:cNvSpPr>
                <p:nvPr/>
              </p:nvSpPr>
              <p:spPr bwMode="auto">
                <a:xfrm>
                  <a:off x="1769" y="3566"/>
                  <a:ext cx="0" cy="634"/>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aphicFrame>
          <p:nvGraphicFramePr>
            <p:cNvPr id="60521" name="Object 105"/>
            <p:cNvGraphicFramePr>
              <a:graphicFrameLocks noChangeAspect="1"/>
            </p:cNvGraphicFramePr>
            <p:nvPr/>
          </p:nvGraphicFramePr>
          <p:xfrm>
            <a:off x="2756" y="2088"/>
            <a:ext cx="396" cy="230"/>
          </p:xfrm>
          <a:graphic>
            <a:graphicData uri="http://schemas.openxmlformats.org/presentationml/2006/ole">
              <mc:AlternateContent xmlns:mc="http://schemas.openxmlformats.org/markup-compatibility/2006">
                <mc:Choice xmlns:v="urn:schemas-microsoft-com:vml" Requires="v">
                  <p:oleObj spid="_x0000_s60531" name="公式" r:id="rId3" imgW="393480" imgH="228600" progId="Equation.3">
                    <p:embed/>
                  </p:oleObj>
                </mc:Choice>
                <mc:Fallback>
                  <p:oleObj name="公式" r:id="rId3" imgW="393480" imgH="228600" progId="Equation.3">
                    <p:embed/>
                    <p:pic>
                      <p:nvPicPr>
                        <p:cNvPr id="0" name="Object 10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6" y="2088"/>
                          <a:ext cx="396"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522" name="Object 106"/>
            <p:cNvGraphicFramePr>
              <a:graphicFrameLocks noChangeAspect="1"/>
            </p:cNvGraphicFramePr>
            <p:nvPr/>
          </p:nvGraphicFramePr>
          <p:xfrm>
            <a:off x="5329" y="3339"/>
            <a:ext cx="268" cy="317"/>
          </p:xfrm>
          <a:graphic>
            <a:graphicData uri="http://schemas.openxmlformats.org/presentationml/2006/ole">
              <mc:AlternateContent xmlns:mc="http://schemas.openxmlformats.org/markup-compatibility/2006">
                <mc:Choice xmlns:v="urn:schemas-microsoft-com:vml" Requires="v">
                  <p:oleObj spid="_x0000_s60532" name="公式" r:id="rId5" imgW="139680" imgH="164880" progId="Equation.3">
                    <p:embed/>
                  </p:oleObj>
                </mc:Choice>
                <mc:Fallback>
                  <p:oleObj name="公式" r:id="rId5" imgW="139680" imgH="164880" progId="Equation.3">
                    <p:embed/>
                    <p:pic>
                      <p:nvPicPr>
                        <p:cNvPr id="0" name="Object 10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29" y="3339"/>
                          <a:ext cx="268"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0530" name="Group 114"/>
          <p:cNvGrpSpPr>
            <a:grpSpLocks/>
          </p:cNvGrpSpPr>
          <p:nvPr/>
        </p:nvGrpSpPr>
        <p:grpSpPr bwMode="auto">
          <a:xfrm>
            <a:off x="2268538" y="260350"/>
            <a:ext cx="5256212" cy="649288"/>
            <a:chOff x="1429" y="164"/>
            <a:chExt cx="3311" cy="409"/>
          </a:xfrm>
        </p:grpSpPr>
        <p:sp>
          <p:nvSpPr>
            <p:cNvPr id="60524" name="AutoShape 108"/>
            <p:cNvSpPr>
              <a:spLocks noChangeArrowheads="1"/>
            </p:cNvSpPr>
            <p:nvPr/>
          </p:nvSpPr>
          <p:spPr bwMode="auto">
            <a:xfrm>
              <a:off x="4195" y="210"/>
              <a:ext cx="545" cy="363"/>
            </a:xfrm>
            <a:prstGeom prst="wedgeEllipseCallout">
              <a:avLst>
                <a:gd name="adj1" fmla="val -7981"/>
                <a:gd name="adj2" fmla="val 137880"/>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kumimoji="0" lang="zh-CN" altLang="en-US" b="0"/>
                <a:t>缺级</a:t>
              </a:r>
            </a:p>
          </p:txBody>
        </p:sp>
        <p:sp>
          <p:nvSpPr>
            <p:cNvPr id="60525" name="AutoShape 109"/>
            <p:cNvSpPr>
              <a:spLocks noChangeArrowheads="1"/>
            </p:cNvSpPr>
            <p:nvPr/>
          </p:nvSpPr>
          <p:spPr bwMode="auto">
            <a:xfrm>
              <a:off x="1429" y="164"/>
              <a:ext cx="545" cy="363"/>
            </a:xfrm>
            <a:prstGeom prst="wedgeEllipseCallout">
              <a:avLst>
                <a:gd name="adj1" fmla="val 2662"/>
                <a:gd name="adj2" fmla="val 158264"/>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kumimoji="0" lang="zh-CN" altLang="en-US" b="0"/>
                <a:t>缺级</a:t>
              </a:r>
            </a:p>
          </p:txBody>
        </p:sp>
      </p:grpSp>
      <p:sp>
        <p:nvSpPr>
          <p:cNvPr id="60526" name="Text Box 110"/>
          <p:cNvSpPr txBox="1">
            <a:spLocks noChangeArrowheads="1"/>
          </p:cNvSpPr>
          <p:nvPr/>
        </p:nvSpPr>
        <p:spPr bwMode="auto">
          <a:xfrm>
            <a:off x="698500" y="2566988"/>
            <a:ext cx="77771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zh-CN" altLang="en-US" sz="2000" b="0"/>
              <a:t>当缝间干涉因子为最大值，应出现谱线时，恰好单缝衍射因子为</a:t>
            </a:r>
            <a:r>
              <a:rPr kumimoji="0" lang="en-US" altLang="zh-CN" sz="2000" b="0"/>
              <a:t>0</a:t>
            </a:r>
            <a:r>
              <a:rPr kumimoji="0" lang="zh-CN" altLang="en-US" sz="2000" b="0"/>
              <a:t>，两者乘积为</a:t>
            </a:r>
            <a:r>
              <a:rPr kumimoji="0" lang="en-US" altLang="zh-CN" sz="2000" b="0"/>
              <a:t>0</a:t>
            </a:r>
            <a:r>
              <a:rPr kumimoji="0" lang="zh-CN" altLang="en-US" sz="2000" b="0"/>
              <a:t>，对应的光强为</a:t>
            </a:r>
            <a:r>
              <a:rPr kumimoji="0" lang="en-US" altLang="zh-CN" sz="2000" b="0"/>
              <a:t>0</a:t>
            </a:r>
            <a:r>
              <a:rPr kumimoji="0" lang="zh-CN" altLang="en-US" sz="2000" b="0"/>
              <a:t>，本应出现的谱线消失。称为缺级。</a:t>
            </a:r>
          </a:p>
        </p:txBody>
      </p:sp>
      <p:sp>
        <p:nvSpPr>
          <p:cNvPr id="60527" name="Text Box 111"/>
          <p:cNvSpPr txBox="1">
            <a:spLocks noChangeArrowheads="1"/>
          </p:cNvSpPr>
          <p:nvPr/>
        </p:nvSpPr>
        <p:spPr bwMode="auto">
          <a:xfrm>
            <a:off x="501650" y="3249613"/>
            <a:ext cx="19446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sz="2000" b="0"/>
              <a:t>2</a:t>
            </a:r>
            <a:r>
              <a:rPr kumimoji="0" lang="zh-CN" altLang="en-US" sz="2000" b="0"/>
              <a:t>、缺级条件：</a:t>
            </a:r>
          </a:p>
        </p:txBody>
      </p:sp>
      <p:graphicFrame>
        <p:nvGraphicFramePr>
          <p:cNvPr id="60528" name="Object 112"/>
          <p:cNvGraphicFramePr>
            <a:graphicFrameLocks noChangeAspect="1"/>
          </p:cNvGraphicFramePr>
          <p:nvPr/>
        </p:nvGraphicFramePr>
        <p:xfrm>
          <a:off x="755650" y="3660775"/>
          <a:ext cx="7993063" cy="2274888"/>
        </p:xfrm>
        <a:graphic>
          <a:graphicData uri="http://schemas.openxmlformats.org/presentationml/2006/ole">
            <mc:AlternateContent xmlns:mc="http://schemas.openxmlformats.org/markup-compatibility/2006">
              <mc:Choice xmlns:v="urn:schemas-microsoft-com:vml" Requires="v">
                <p:oleObj spid="_x0000_s60533" name="公式" r:id="rId7" imgW="4165560" imgH="1295280" progId="Equation.3">
                  <p:embed/>
                </p:oleObj>
              </mc:Choice>
              <mc:Fallback>
                <p:oleObj name="公式" r:id="rId7" imgW="4165560" imgH="1295280" progId="Equation.3">
                  <p:embed/>
                  <p:pic>
                    <p:nvPicPr>
                      <p:cNvPr id="0" name="Object 1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5650" y="3660775"/>
                        <a:ext cx="7993063" cy="2274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529" name="Text Box 113"/>
          <p:cNvSpPr txBox="1">
            <a:spLocks noChangeArrowheads="1"/>
          </p:cNvSpPr>
          <p:nvPr/>
        </p:nvSpPr>
        <p:spPr bwMode="auto">
          <a:xfrm>
            <a:off x="779463" y="6099175"/>
            <a:ext cx="7200900" cy="457200"/>
          </a:xfrm>
          <a:prstGeom prst="rect">
            <a:avLst/>
          </a:prstGeom>
          <a:solidFill>
            <a:srgbClr val="FF99CC"/>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zh-CN" altLang="en-US" sz="2400" b="0"/>
              <a:t>光栅方程仅是谱线出现的必要条件，而非充要条件。</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CCECFF"/>
        </a:solidFill>
        <a:effectLst/>
      </p:bgPr>
    </p:bg>
    <p:spTree>
      <p:nvGrpSpPr>
        <p:cNvPr id="1" name=""/>
        <p:cNvGrpSpPr/>
        <p:nvPr/>
      </p:nvGrpSpPr>
      <p:grpSpPr>
        <a:xfrm>
          <a:off x="0" y="0"/>
          <a:ext cx="0" cy="0"/>
          <a:chOff x="0" y="0"/>
          <a:chExt cx="0" cy="0"/>
        </a:xfrm>
      </p:grpSpPr>
      <p:sp>
        <p:nvSpPr>
          <p:cNvPr id="61444" name="Text Box 4"/>
          <p:cNvSpPr txBox="1">
            <a:spLocks noChangeArrowheads="1"/>
          </p:cNvSpPr>
          <p:nvPr/>
        </p:nvSpPr>
        <p:spPr bwMode="auto">
          <a:xfrm>
            <a:off x="323850" y="180975"/>
            <a:ext cx="2519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zh-CN" altLang="en-US" sz="2400">
                <a:solidFill>
                  <a:srgbClr val="0000FF"/>
                </a:solidFill>
              </a:rPr>
              <a:t>十、光栅光谱</a:t>
            </a:r>
          </a:p>
        </p:txBody>
      </p:sp>
      <p:sp>
        <p:nvSpPr>
          <p:cNvPr id="61445" name="Text Box 5"/>
          <p:cNvSpPr txBox="1">
            <a:spLocks noChangeArrowheads="1"/>
          </p:cNvSpPr>
          <p:nvPr/>
        </p:nvSpPr>
        <p:spPr bwMode="auto">
          <a:xfrm>
            <a:off x="539750" y="717550"/>
            <a:ext cx="8280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sz="2000" b="0"/>
              <a:t>1</a:t>
            </a:r>
            <a:r>
              <a:rPr kumimoji="0" lang="zh-CN" altLang="en-US" sz="2000" b="0"/>
              <a:t>、定义：</a:t>
            </a:r>
            <a:r>
              <a:rPr kumimoji="0" lang="zh-CN" altLang="en-US" b="0"/>
              <a:t>当用复色光入射时，不同波长的光谱线所组成的光栅衍射花样。</a:t>
            </a:r>
            <a:endParaRPr kumimoji="0" lang="zh-CN" altLang="en-US" sz="2000" b="0"/>
          </a:p>
        </p:txBody>
      </p:sp>
      <p:sp>
        <p:nvSpPr>
          <p:cNvPr id="61447" name="Text Box 7"/>
          <p:cNvSpPr txBox="1">
            <a:spLocks noChangeArrowheads="1"/>
          </p:cNvSpPr>
          <p:nvPr/>
        </p:nvSpPr>
        <p:spPr bwMode="auto">
          <a:xfrm>
            <a:off x="512763" y="1127125"/>
            <a:ext cx="1584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sz="2000" b="0"/>
              <a:t>2</a:t>
            </a:r>
            <a:r>
              <a:rPr kumimoji="0" lang="zh-CN" altLang="en-US" sz="2000" b="0"/>
              <a:t>、讨论：</a:t>
            </a:r>
          </a:p>
        </p:txBody>
      </p:sp>
      <p:graphicFrame>
        <p:nvGraphicFramePr>
          <p:cNvPr id="61448" name="Object 8"/>
          <p:cNvGraphicFramePr>
            <a:graphicFrameLocks noChangeAspect="1"/>
          </p:cNvGraphicFramePr>
          <p:nvPr/>
        </p:nvGraphicFramePr>
        <p:xfrm>
          <a:off x="765175" y="1557338"/>
          <a:ext cx="7183438" cy="792162"/>
        </p:xfrm>
        <a:graphic>
          <a:graphicData uri="http://schemas.openxmlformats.org/presentationml/2006/ole">
            <mc:AlternateContent xmlns:mc="http://schemas.openxmlformats.org/markup-compatibility/2006">
              <mc:Choice xmlns:v="urn:schemas-microsoft-com:vml" Requires="v">
                <p:oleObj spid="_x0000_s61588" name="公式" r:id="rId3" imgW="4356000" imgH="482400" progId="Equation.3">
                  <p:embed/>
                </p:oleObj>
              </mc:Choice>
              <mc:Fallback>
                <p:oleObj name="公式" r:id="rId3" imgW="4356000" imgH="4824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175" y="1557338"/>
                        <a:ext cx="7183438" cy="792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449" name="Text Box 9"/>
          <p:cNvSpPr txBox="1">
            <a:spLocks noChangeArrowheads="1"/>
          </p:cNvSpPr>
          <p:nvPr/>
        </p:nvSpPr>
        <p:spPr bwMode="auto">
          <a:xfrm>
            <a:off x="731838" y="2408238"/>
            <a:ext cx="7416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b="0"/>
              <a:t>B</a:t>
            </a:r>
            <a:r>
              <a:rPr kumimoji="0" lang="zh-CN" altLang="en-US" b="0"/>
              <a:t>、若为三基色（红、绿、蓝）合成的白光入射，则光栅光谱为：</a:t>
            </a:r>
          </a:p>
        </p:txBody>
      </p:sp>
      <p:grpSp>
        <p:nvGrpSpPr>
          <p:cNvPr id="61585" name="Group 145"/>
          <p:cNvGrpSpPr>
            <a:grpSpLocks/>
          </p:cNvGrpSpPr>
          <p:nvPr/>
        </p:nvGrpSpPr>
        <p:grpSpPr bwMode="auto">
          <a:xfrm>
            <a:off x="468313" y="2847975"/>
            <a:ext cx="7974012" cy="2093913"/>
            <a:chOff x="295" y="1794"/>
            <a:chExt cx="5023" cy="1319"/>
          </a:xfrm>
        </p:grpSpPr>
        <p:sp>
          <p:nvSpPr>
            <p:cNvPr id="61451" name="Rectangle 11"/>
            <p:cNvSpPr>
              <a:spLocks noChangeArrowheads="1"/>
            </p:cNvSpPr>
            <p:nvPr/>
          </p:nvSpPr>
          <p:spPr bwMode="auto">
            <a:xfrm>
              <a:off x="376" y="1794"/>
              <a:ext cx="4942" cy="729"/>
            </a:xfrm>
            <a:prstGeom prst="rect">
              <a:avLst/>
            </a:prstGeom>
            <a:solidFill>
              <a:schemeClr val="tx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52" name="Rectangle 12"/>
            <p:cNvSpPr>
              <a:spLocks noChangeArrowheads="1"/>
            </p:cNvSpPr>
            <p:nvPr/>
          </p:nvSpPr>
          <p:spPr bwMode="auto">
            <a:xfrm>
              <a:off x="2789" y="1833"/>
              <a:ext cx="115" cy="65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1524" name="Group 84"/>
            <p:cNvGrpSpPr>
              <a:grpSpLocks/>
            </p:cNvGrpSpPr>
            <p:nvPr/>
          </p:nvGrpSpPr>
          <p:grpSpPr bwMode="auto">
            <a:xfrm>
              <a:off x="3143" y="1835"/>
              <a:ext cx="227" cy="681"/>
              <a:chOff x="3222" y="1809"/>
              <a:chExt cx="66" cy="681"/>
            </a:xfrm>
          </p:grpSpPr>
          <p:sp>
            <p:nvSpPr>
              <p:cNvPr id="61521" name="Line 81"/>
              <p:cNvSpPr>
                <a:spLocks noChangeShapeType="1"/>
              </p:cNvSpPr>
              <p:nvPr/>
            </p:nvSpPr>
            <p:spPr bwMode="auto">
              <a:xfrm>
                <a:off x="3222" y="1809"/>
                <a:ext cx="0" cy="681"/>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22" name="Line 82"/>
              <p:cNvSpPr>
                <a:spLocks noChangeShapeType="1"/>
              </p:cNvSpPr>
              <p:nvPr/>
            </p:nvSpPr>
            <p:spPr bwMode="auto">
              <a:xfrm>
                <a:off x="3255" y="1809"/>
                <a:ext cx="0" cy="681"/>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23" name="Line 83"/>
              <p:cNvSpPr>
                <a:spLocks noChangeShapeType="1"/>
              </p:cNvSpPr>
              <p:nvPr/>
            </p:nvSpPr>
            <p:spPr bwMode="auto">
              <a:xfrm>
                <a:off x="3288" y="1809"/>
                <a:ext cx="0" cy="681"/>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525" name="Group 85"/>
            <p:cNvGrpSpPr>
              <a:grpSpLocks/>
            </p:cNvGrpSpPr>
            <p:nvPr/>
          </p:nvGrpSpPr>
          <p:grpSpPr bwMode="auto">
            <a:xfrm>
              <a:off x="3642" y="1835"/>
              <a:ext cx="318" cy="681"/>
              <a:chOff x="3222" y="1809"/>
              <a:chExt cx="66" cy="681"/>
            </a:xfrm>
          </p:grpSpPr>
          <p:sp>
            <p:nvSpPr>
              <p:cNvPr id="61526" name="Line 86"/>
              <p:cNvSpPr>
                <a:spLocks noChangeShapeType="1"/>
              </p:cNvSpPr>
              <p:nvPr/>
            </p:nvSpPr>
            <p:spPr bwMode="auto">
              <a:xfrm>
                <a:off x="3222" y="1809"/>
                <a:ext cx="0" cy="681"/>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27" name="Line 87"/>
              <p:cNvSpPr>
                <a:spLocks noChangeShapeType="1"/>
              </p:cNvSpPr>
              <p:nvPr/>
            </p:nvSpPr>
            <p:spPr bwMode="auto">
              <a:xfrm>
                <a:off x="3255" y="1809"/>
                <a:ext cx="0" cy="681"/>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28" name="Line 88"/>
              <p:cNvSpPr>
                <a:spLocks noChangeShapeType="1"/>
              </p:cNvSpPr>
              <p:nvPr/>
            </p:nvSpPr>
            <p:spPr bwMode="auto">
              <a:xfrm>
                <a:off x="3288" y="1809"/>
                <a:ext cx="0" cy="681"/>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529" name="Group 89"/>
            <p:cNvGrpSpPr>
              <a:grpSpLocks/>
            </p:cNvGrpSpPr>
            <p:nvPr/>
          </p:nvGrpSpPr>
          <p:grpSpPr bwMode="auto">
            <a:xfrm>
              <a:off x="4141" y="1814"/>
              <a:ext cx="454" cy="681"/>
              <a:chOff x="3222" y="1809"/>
              <a:chExt cx="66" cy="681"/>
            </a:xfrm>
          </p:grpSpPr>
          <p:sp>
            <p:nvSpPr>
              <p:cNvPr id="61530" name="Line 90"/>
              <p:cNvSpPr>
                <a:spLocks noChangeShapeType="1"/>
              </p:cNvSpPr>
              <p:nvPr/>
            </p:nvSpPr>
            <p:spPr bwMode="auto">
              <a:xfrm>
                <a:off x="3222" y="1809"/>
                <a:ext cx="0" cy="681"/>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31" name="Line 91"/>
              <p:cNvSpPr>
                <a:spLocks noChangeShapeType="1"/>
              </p:cNvSpPr>
              <p:nvPr/>
            </p:nvSpPr>
            <p:spPr bwMode="auto">
              <a:xfrm>
                <a:off x="3255" y="1809"/>
                <a:ext cx="0" cy="681"/>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32" name="Line 92"/>
              <p:cNvSpPr>
                <a:spLocks noChangeShapeType="1"/>
              </p:cNvSpPr>
              <p:nvPr/>
            </p:nvSpPr>
            <p:spPr bwMode="auto">
              <a:xfrm>
                <a:off x="3288" y="1809"/>
                <a:ext cx="0" cy="681"/>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537" name="Group 97"/>
            <p:cNvGrpSpPr>
              <a:grpSpLocks/>
            </p:cNvGrpSpPr>
            <p:nvPr/>
          </p:nvGrpSpPr>
          <p:grpSpPr bwMode="auto">
            <a:xfrm>
              <a:off x="4683" y="1818"/>
              <a:ext cx="454" cy="681"/>
              <a:chOff x="3222" y="1809"/>
              <a:chExt cx="66" cy="681"/>
            </a:xfrm>
          </p:grpSpPr>
          <p:sp>
            <p:nvSpPr>
              <p:cNvPr id="61538" name="Line 98"/>
              <p:cNvSpPr>
                <a:spLocks noChangeShapeType="1"/>
              </p:cNvSpPr>
              <p:nvPr/>
            </p:nvSpPr>
            <p:spPr bwMode="auto">
              <a:xfrm>
                <a:off x="3222" y="1809"/>
                <a:ext cx="0" cy="681"/>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39" name="Line 99"/>
              <p:cNvSpPr>
                <a:spLocks noChangeShapeType="1"/>
              </p:cNvSpPr>
              <p:nvPr/>
            </p:nvSpPr>
            <p:spPr bwMode="auto">
              <a:xfrm>
                <a:off x="3255" y="1809"/>
                <a:ext cx="0" cy="681"/>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40" name="Line 100"/>
              <p:cNvSpPr>
                <a:spLocks noChangeShapeType="1"/>
              </p:cNvSpPr>
              <p:nvPr/>
            </p:nvSpPr>
            <p:spPr bwMode="auto">
              <a:xfrm>
                <a:off x="3288" y="1809"/>
                <a:ext cx="0" cy="681"/>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550" name="Group 110"/>
            <p:cNvGrpSpPr>
              <a:grpSpLocks/>
            </p:cNvGrpSpPr>
            <p:nvPr/>
          </p:nvGrpSpPr>
          <p:grpSpPr bwMode="auto">
            <a:xfrm>
              <a:off x="2351" y="1826"/>
              <a:ext cx="214" cy="690"/>
              <a:chOff x="2360" y="1800"/>
              <a:chExt cx="214" cy="690"/>
            </a:xfrm>
          </p:grpSpPr>
          <p:sp>
            <p:nvSpPr>
              <p:cNvPr id="61542" name="Line 102"/>
              <p:cNvSpPr>
                <a:spLocks noChangeShapeType="1"/>
              </p:cNvSpPr>
              <p:nvPr/>
            </p:nvSpPr>
            <p:spPr bwMode="auto">
              <a:xfrm>
                <a:off x="2574" y="1802"/>
                <a:ext cx="0" cy="681"/>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43" name="Line 103"/>
              <p:cNvSpPr>
                <a:spLocks noChangeShapeType="1"/>
              </p:cNvSpPr>
              <p:nvPr/>
            </p:nvSpPr>
            <p:spPr bwMode="auto">
              <a:xfrm>
                <a:off x="2461" y="1800"/>
                <a:ext cx="0" cy="681"/>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44" name="Line 104"/>
              <p:cNvSpPr>
                <a:spLocks noChangeShapeType="1"/>
              </p:cNvSpPr>
              <p:nvPr/>
            </p:nvSpPr>
            <p:spPr bwMode="auto">
              <a:xfrm>
                <a:off x="2360" y="1809"/>
                <a:ext cx="0" cy="681"/>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551" name="Group 111"/>
            <p:cNvGrpSpPr>
              <a:grpSpLocks/>
            </p:cNvGrpSpPr>
            <p:nvPr/>
          </p:nvGrpSpPr>
          <p:grpSpPr bwMode="auto">
            <a:xfrm>
              <a:off x="1737" y="1835"/>
              <a:ext cx="350" cy="690"/>
              <a:chOff x="2360" y="1800"/>
              <a:chExt cx="214" cy="690"/>
            </a:xfrm>
          </p:grpSpPr>
          <p:sp>
            <p:nvSpPr>
              <p:cNvPr id="61552" name="Line 112"/>
              <p:cNvSpPr>
                <a:spLocks noChangeShapeType="1"/>
              </p:cNvSpPr>
              <p:nvPr/>
            </p:nvSpPr>
            <p:spPr bwMode="auto">
              <a:xfrm>
                <a:off x="2574" y="1802"/>
                <a:ext cx="0" cy="681"/>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53" name="Line 113"/>
              <p:cNvSpPr>
                <a:spLocks noChangeShapeType="1"/>
              </p:cNvSpPr>
              <p:nvPr/>
            </p:nvSpPr>
            <p:spPr bwMode="auto">
              <a:xfrm>
                <a:off x="2461" y="1800"/>
                <a:ext cx="0" cy="681"/>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54" name="Line 114"/>
              <p:cNvSpPr>
                <a:spLocks noChangeShapeType="1"/>
              </p:cNvSpPr>
              <p:nvPr/>
            </p:nvSpPr>
            <p:spPr bwMode="auto">
              <a:xfrm>
                <a:off x="2360" y="1809"/>
                <a:ext cx="0" cy="681"/>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555" name="Group 115"/>
            <p:cNvGrpSpPr>
              <a:grpSpLocks/>
            </p:cNvGrpSpPr>
            <p:nvPr/>
          </p:nvGrpSpPr>
          <p:grpSpPr bwMode="auto">
            <a:xfrm>
              <a:off x="1102" y="1835"/>
              <a:ext cx="467" cy="690"/>
              <a:chOff x="2360" y="1800"/>
              <a:chExt cx="214" cy="690"/>
            </a:xfrm>
          </p:grpSpPr>
          <p:sp>
            <p:nvSpPr>
              <p:cNvPr id="61556" name="Line 116"/>
              <p:cNvSpPr>
                <a:spLocks noChangeShapeType="1"/>
              </p:cNvSpPr>
              <p:nvPr/>
            </p:nvSpPr>
            <p:spPr bwMode="auto">
              <a:xfrm>
                <a:off x="2574" y="1802"/>
                <a:ext cx="0" cy="681"/>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57" name="Line 117"/>
              <p:cNvSpPr>
                <a:spLocks noChangeShapeType="1"/>
              </p:cNvSpPr>
              <p:nvPr/>
            </p:nvSpPr>
            <p:spPr bwMode="auto">
              <a:xfrm>
                <a:off x="2461" y="1800"/>
                <a:ext cx="0" cy="681"/>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58" name="Line 118"/>
              <p:cNvSpPr>
                <a:spLocks noChangeShapeType="1"/>
              </p:cNvSpPr>
              <p:nvPr/>
            </p:nvSpPr>
            <p:spPr bwMode="auto">
              <a:xfrm>
                <a:off x="2360" y="1809"/>
                <a:ext cx="0" cy="681"/>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559" name="Group 119"/>
            <p:cNvGrpSpPr>
              <a:grpSpLocks/>
            </p:cNvGrpSpPr>
            <p:nvPr/>
          </p:nvGrpSpPr>
          <p:grpSpPr bwMode="auto">
            <a:xfrm>
              <a:off x="524" y="1823"/>
              <a:ext cx="478" cy="690"/>
              <a:chOff x="2360" y="1800"/>
              <a:chExt cx="214" cy="690"/>
            </a:xfrm>
          </p:grpSpPr>
          <p:sp>
            <p:nvSpPr>
              <p:cNvPr id="61560" name="Line 120"/>
              <p:cNvSpPr>
                <a:spLocks noChangeShapeType="1"/>
              </p:cNvSpPr>
              <p:nvPr/>
            </p:nvSpPr>
            <p:spPr bwMode="auto">
              <a:xfrm>
                <a:off x="2574" y="1802"/>
                <a:ext cx="0" cy="681"/>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61" name="Line 121"/>
              <p:cNvSpPr>
                <a:spLocks noChangeShapeType="1"/>
              </p:cNvSpPr>
              <p:nvPr/>
            </p:nvSpPr>
            <p:spPr bwMode="auto">
              <a:xfrm>
                <a:off x="2461" y="1800"/>
                <a:ext cx="0" cy="681"/>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62" name="Line 122"/>
              <p:cNvSpPr>
                <a:spLocks noChangeShapeType="1"/>
              </p:cNvSpPr>
              <p:nvPr/>
            </p:nvSpPr>
            <p:spPr bwMode="auto">
              <a:xfrm>
                <a:off x="2360" y="1809"/>
                <a:ext cx="0" cy="681"/>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583" name="Group 143"/>
            <p:cNvGrpSpPr>
              <a:grpSpLocks/>
            </p:cNvGrpSpPr>
            <p:nvPr/>
          </p:nvGrpSpPr>
          <p:grpSpPr bwMode="auto">
            <a:xfrm>
              <a:off x="295" y="2437"/>
              <a:ext cx="5003" cy="676"/>
              <a:chOff x="304" y="2411"/>
              <a:chExt cx="5003" cy="676"/>
            </a:xfrm>
          </p:grpSpPr>
          <p:sp>
            <p:nvSpPr>
              <p:cNvPr id="61563" name="Text Box 123"/>
              <p:cNvSpPr txBox="1">
                <a:spLocks noChangeArrowheads="1"/>
              </p:cNvSpPr>
              <p:nvPr/>
            </p:nvSpPr>
            <p:spPr bwMode="auto">
              <a:xfrm rot="-5400000">
                <a:off x="2204" y="2514"/>
                <a:ext cx="49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zh-CN" altLang="en-US" sz="2800" b="0"/>
                  <a:t>｛</a:t>
                </a:r>
              </a:p>
            </p:txBody>
          </p:sp>
          <p:sp>
            <p:nvSpPr>
              <p:cNvPr id="61565" name="Text Box 125"/>
              <p:cNvSpPr txBox="1">
                <a:spLocks noChangeArrowheads="1"/>
              </p:cNvSpPr>
              <p:nvPr/>
            </p:nvSpPr>
            <p:spPr bwMode="auto">
              <a:xfrm rot="-5400000">
                <a:off x="2997" y="2497"/>
                <a:ext cx="49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zh-CN" altLang="en-US" sz="2800" b="0"/>
                  <a:t>｛</a:t>
                </a:r>
              </a:p>
            </p:txBody>
          </p:sp>
          <p:sp>
            <p:nvSpPr>
              <p:cNvPr id="61566" name="Text Box 126"/>
              <p:cNvSpPr txBox="1">
                <a:spLocks noChangeArrowheads="1"/>
              </p:cNvSpPr>
              <p:nvPr/>
            </p:nvSpPr>
            <p:spPr bwMode="auto">
              <a:xfrm rot="-5400000">
                <a:off x="1651" y="2429"/>
                <a:ext cx="499"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zh-CN" altLang="en-US" sz="4800" b="0"/>
                  <a:t>｛</a:t>
                </a:r>
              </a:p>
            </p:txBody>
          </p:sp>
          <p:sp>
            <p:nvSpPr>
              <p:cNvPr id="61567" name="Text Box 127"/>
              <p:cNvSpPr txBox="1">
                <a:spLocks noChangeArrowheads="1"/>
              </p:cNvSpPr>
              <p:nvPr/>
            </p:nvSpPr>
            <p:spPr bwMode="auto">
              <a:xfrm rot="-5400000">
                <a:off x="3534" y="2430"/>
                <a:ext cx="499"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zh-CN" altLang="en-US" sz="4800" b="0"/>
                  <a:t>｛</a:t>
                </a:r>
              </a:p>
            </p:txBody>
          </p:sp>
          <p:sp>
            <p:nvSpPr>
              <p:cNvPr id="61568" name="Text Box 128"/>
              <p:cNvSpPr txBox="1">
                <a:spLocks noChangeArrowheads="1"/>
              </p:cNvSpPr>
              <p:nvPr/>
            </p:nvSpPr>
            <p:spPr bwMode="auto">
              <a:xfrm rot="-5400000">
                <a:off x="1054" y="2410"/>
                <a:ext cx="499" cy="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zh-CN" altLang="en-US" sz="6600" b="0"/>
                  <a:t>｛</a:t>
                </a:r>
              </a:p>
            </p:txBody>
          </p:sp>
          <p:sp>
            <p:nvSpPr>
              <p:cNvPr id="61569" name="Text Box 129"/>
              <p:cNvSpPr txBox="1">
                <a:spLocks noChangeArrowheads="1"/>
              </p:cNvSpPr>
              <p:nvPr/>
            </p:nvSpPr>
            <p:spPr bwMode="auto">
              <a:xfrm rot="-5400000">
                <a:off x="467" y="2425"/>
                <a:ext cx="499"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zh-CN" altLang="en-US" sz="8000" b="0"/>
                  <a:t>｛</a:t>
                </a:r>
              </a:p>
            </p:txBody>
          </p:sp>
          <p:sp>
            <p:nvSpPr>
              <p:cNvPr id="61570" name="Text Box 130"/>
              <p:cNvSpPr txBox="1">
                <a:spLocks noChangeArrowheads="1"/>
              </p:cNvSpPr>
              <p:nvPr/>
            </p:nvSpPr>
            <p:spPr bwMode="auto">
              <a:xfrm rot="-5400000">
                <a:off x="4069" y="2408"/>
                <a:ext cx="499" cy="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zh-CN" altLang="en-US" sz="6600" b="0"/>
                  <a:t>｛</a:t>
                </a:r>
              </a:p>
            </p:txBody>
          </p:sp>
          <p:sp>
            <p:nvSpPr>
              <p:cNvPr id="61571" name="Text Box 131"/>
              <p:cNvSpPr txBox="1">
                <a:spLocks noChangeArrowheads="1"/>
              </p:cNvSpPr>
              <p:nvPr/>
            </p:nvSpPr>
            <p:spPr bwMode="auto">
              <a:xfrm rot="-5400000">
                <a:off x="4644" y="2423"/>
                <a:ext cx="499"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zh-CN" altLang="en-US" sz="8000" b="0"/>
                  <a:t>｛</a:t>
                </a:r>
              </a:p>
            </p:txBody>
          </p:sp>
          <p:sp>
            <p:nvSpPr>
              <p:cNvPr id="61572" name="Text Box 132"/>
              <p:cNvSpPr txBox="1">
                <a:spLocks noChangeArrowheads="1"/>
              </p:cNvSpPr>
              <p:nvPr/>
            </p:nvSpPr>
            <p:spPr bwMode="auto">
              <a:xfrm>
                <a:off x="549" y="2719"/>
                <a:ext cx="31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en-US" altLang="zh-CN" b="0"/>
                  <a:t>-4</a:t>
                </a:r>
              </a:p>
            </p:txBody>
          </p:sp>
          <p:sp>
            <p:nvSpPr>
              <p:cNvPr id="61573" name="Text Box 133"/>
              <p:cNvSpPr txBox="1">
                <a:spLocks noChangeArrowheads="1"/>
              </p:cNvSpPr>
              <p:nvPr/>
            </p:nvSpPr>
            <p:spPr bwMode="auto">
              <a:xfrm>
                <a:off x="1741" y="2707"/>
                <a:ext cx="31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en-US" altLang="zh-CN" b="0"/>
                  <a:t>-2</a:t>
                </a:r>
              </a:p>
            </p:txBody>
          </p:sp>
          <p:sp>
            <p:nvSpPr>
              <p:cNvPr id="61574" name="Text Box 134"/>
              <p:cNvSpPr txBox="1">
                <a:spLocks noChangeArrowheads="1"/>
              </p:cNvSpPr>
              <p:nvPr/>
            </p:nvSpPr>
            <p:spPr bwMode="auto">
              <a:xfrm>
                <a:off x="1211" y="2704"/>
                <a:ext cx="31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en-US" altLang="zh-CN" b="0"/>
                  <a:t>-3</a:t>
                </a:r>
              </a:p>
            </p:txBody>
          </p:sp>
          <p:sp>
            <p:nvSpPr>
              <p:cNvPr id="61575" name="Text Box 135"/>
              <p:cNvSpPr txBox="1">
                <a:spLocks noChangeArrowheads="1"/>
              </p:cNvSpPr>
              <p:nvPr/>
            </p:nvSpPr>
            <p:spPr bwMode="auto">
              <a:xfrm>
                <a:off x="2281" y="2702"/>
                <a:ext cx="31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en-US" altLang="zh-CN" b="0"/>
                  <a:t>-1</a:t>
                </a:r>
              </a:p>
            </p:txBody>
          </p:sp>
          <p:sp>
            <p:nvSpPr>
              <p:cNvPr id="61576" name="Text Box 136"/>
              <p:cNvSpPr txBox="1">
                <a:spLocks noChangeArrowheads="1"/>
              </p:cNvSpPr>
              <p:nvPr/>
            </p:nvSpPr>
            <p:spPr bwMode="auto">
              <a:xfrm>
                <a:off x="2713" y="2704"/>
                <a:ext cx="31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en-US" altLang="zh-CN" b="0"/>
                  <a:t>0</a:t>
                </a:r>
              </a:p>
            </p:txBody>
          </p:sp>
          <p:sp>
            <p:nvSpPr>
              <p:cNvPr id="61577" name="Text Box 137"/>
              <p:cNvSpPr txBox="1">
                <a:spLocks noChangeArrowheads="1"/>
              </p:cNvSpPr>
              <p:nvPr/>
            </p:nvSpPr>
            <p:spPr bwMode="auto">
              <a:xfrm>
                <a:off x="3104" y="2704"/>
                <a:ext cx="31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en-US" altLang="zh-CN" b="0"/>
                  <a:t>1</a:t>
                </a:r>
              </a:p>
            </p:txBody>
          </p:sp>
          <p:sp>
            <p:nvSpPr>
              <p:cNvPr id="61578" name="Text Box 138"/>
              <p:cNvSpPr txBox="1">
                <a:spLocks noChangeArrowheads="1"/>
              </p:cNvSpPr>
              <p:nvPr/>
            </p:nvSpPr>
            <p:spPr bwMode="auto">
              <a:xfrm>
                <a:off x="4241" y="2707"/>
                <a:ext cx="31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en-US" altLang="zh-CN" b="0"/>
                  <a:t>3</a:t>
                </a:r>
              </a:p>
            </p:txBody>
          </p:sp>
          <p:sp>
            <p:nvSpPr>
              <p:cNvPr id="61579" name="Text Box 139"/>
              <p:cNvSpPr txBox="1">
                <a:spLocks noChangeArrowheads="1"/>
              </p:cNvSpPr>
              <p:nvPr/>
            </p:nvSpPr>
            <p:spPr bwMode="auto">
              <a:xfrm>
                <a:off x="3651" y="2704"/>
                <a:ext cx="31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en-US" altLang="zh-CN" b="0"/>
                  <a:t>2</a:t>
                </a:r>
              </a:p>
            </p:txBody>
          </p:sp>
          <p:sp>
            <p:nvSpPr>
              <p:cNvPr id="61580" name="Text Box 140"/>
              <p:cNvSpPr txBox="1">
                <a:spLocks noChangeArrowheads="1"/>
              </p:cNvSpPr>
              <p:nvPr/>
            </p:nvSpPr>
            <p:spPr bwMode="auto">
              <a:xfrm>
                <a:off x="4785" y="2704"/>
                <a:ext cx="31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en-US" altLang="zh-CN" b="0"/>
                  <a:t>4</a:t>
                </a:r>
              </a:p>
            </p:txBody>
          </p:sp>
          <p:graphicFrame>
            <p:nvGraphicFramePr>
              <p:cNvPr id="61582" name="Object 142"/>
              <p:cNvGraphicFramePr>
                <a:graphicFrameLocks noChangeAspect="1"/>
              </p:cNvGraphicFramePr>
              <p:nvPr/>
            </p:nvGraphicFramePr>
            <p:xfrm>
              <a:off x="367" y="2738"/>
              <a:ext cx="272" cy="215"/>
            </p:xfrm>
            <a:graphic>
              <a:graphicData uri="http://schemas.openxmlformats.org/presentationml/2006/ole">
                <mc:AlternateContent xmlns:mc="http://schemas.openxmlformats.org/markup-compatibility/2006">
                  <mc:Choice xmlns:v="urn:schemas-microsoft-com:vml" Requires="v">
                    <p:oleObj spid="_x0000_s61589" name="公式" r:id="rId5" imgW="241200" imgH="190440" progId="Equation.3">
                      <p:embed/>
                    </p:oleObj>
                  </mc:Choice>
                  <mc:Fallback>
                    <p:oleObj name="公式" r:id="rId5" imgW="241200" imgH="190440" progId="Equation.3">
                      <p:embed/>
                      <p:pic>
                        <p:nvPicPr>
                          <p:cNvPr id="0" name="Object 1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7" y="2738"/>
                            <a:ext cx="272"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aphicFrame>
        <p:nvGraphicFramePr>
          <p:cNvPr id="61587" name="Object 147"/>
          <p:cNvGraphicFramePr>
            <a:graphicFrameLocks noChangeAspect="1"/>
          </p:cNvGraphicFramePr>
          <p:nvPr/>
        </p:nvGraphicFramePr>
        <p:xfrm>
          <a:off x="290513" y="4722813"/>
          <a:ext cx="8726487" cy="2093912"/>
        </p:xfrm>
        <a:graphic>
          <a:graphicData uri="http://schemas.openxmlformats.org/presentationml/2006/ole">
            <mc:AlternateContent xmlns:mc="http://schemas.openxmlformats.org/markup-compatibility/2006">
              <mc:Choice xmlns:v="urn:schemas-microsoft-com:vml" Requires="v">
                <p:oleObj spid="_x0000_s61590" name="公式" r:id="rId7" imgW="5130720" imgH="1320480" progId="Equation.3">
                  <p:embed/>
                </p:oleObj>
              </mc:Choice>
              <mc:Fallback>
                <p:oleObj name="公式" r:id="rId7" imgW="5130720" imgH="1320480" progId="Equation.3">
                  <p:embed/>
                  <p:pic>
                    <p:nvPicPr>
                      <p:cNvPr id="0" name="Object 14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0513" y="4722813"/>
                        <a:ext cx="8726487" cy="2093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CCECFF"/>
        </a:solidFill>
        <a:effectLst/>
      </p:bgPr>
    </p:bg>
    <p:spTree>
      <p:nvGrpSpPr>
        <p:cNvPr id="1" name=""/>
        <p:cNvGrpSpPr/>
        <p:nvPr/>
      </p:nvGrpSpPr>
      <p:grpSpPr>
        <a:xfrm>
          <a:off x="0" y="0"/>
          <a:ext cx="0" cy="0"/>
          <a:chOff x="0" y="0"/>
          <a:chExt cx="0" cy="0"/>
        </a:xfrm>
      </p:grpSpPr>
      <p:sp>
        <p:nvSpPr>
          <p:cNvPr id="62468" name="Text Box 4"/>
          <p:cNvSpPr txBox="1">
            <a:spLocks noChangeArrowheads="1"/>
          </p:cNvSpPr>
          <p:nvPr/>
        </p:nvSpPr>
        <p:spPr bwMode="auto">
          <a:xfrm>
            <a:off x="395288" y="260350"/>
            <a:ext cx="6337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sz="2000" b="0"/>
              <a:t>C</a:t>
            </a:r>
            <a:r>
              <a:rPr kumimoji="0" lang="zh-CN" altLang="en-US" sz="2000" b="0"/>
              <a:t>、若以波长连续分布的白光入射，则光栅光谱为：</a:t>
            </a:r>
          </a:p>
        </p:txBody>
      </p:sp>
      <p:grpSp>
        <p:nvGrpSpPr>
          <p:cNvPr id="62541" name="Group 77"/>
          <p:cNvGrpSpPr>
            <a:grpSpLocks/>
          </p:cNvGrpSpPr>
          <p:nvPr/>
        </p:nvGrpSpPr>
        <p:grpSpPr bwMode="auto">
          <a:xfrm>
            <a:off x="323850" y="836613"/>
            <a:ext cx="7974013" cy="2093912"/>
            <a:chOff x="204" y="527"/>
            <a:chExt cx="5023" cy="1319"/>
          </a:xfrm>
        </p:grpSpPr>
        <p:sp>
          <p:nvSpPr>
            <p:cNvPr id="62470" name="Rectangle 6"/>
            <p:cNvSpPr>
              <a:spLocks noChangeArrowheads="1"/>
            </p:cNvSpPr>
            <p:nvPr/>
          </p:nvSpPr>
          <p:spPr bwMode="auto">
            <a:xfrm>
              <a:off x="285" y="527"/>
              <a:ext cx="4942" cy="729"/>
            </a:xfrm>
            <a:prstGeom prst="rect">
              <a:avLst/>
            </a:prstGeom>
            <a:solidFill>
              <a:schemeClr val="tx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471" name="Rectangle 7"/>
            <p:cNvSpPr>
              <a:spLocks noChangeArrowheads="1"/>
            </p:cNvSpPr>
            <p:nvPr/>
          </p:nvSpPr>
          <p:spPr bwMode="auto">
            <a:xfrm>
              <a:off x="2698" y="566"/>
              <a:ext cx="115" cy="65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2504" name="Group 40"/>
            <p:cNvGrpSpPr>
              <a:grpSpLocks/>
            </p:cNvGrpSpPr>
            <p:nvPr/>
          </p:nvGrpSpPr>
          <p:grpSpPr bwMode="auto">
            <a:xfrm>
              <a:off x="204" y="1170"/>
              <a:ext cx="5003" cy="676"/>
              <a:chOff x="304" y="2411"/>
              <a:chExt cx="5003" cy="676"/>
            </a:xfrm>
          </p:grpSpPr>
          <p:sp>
            <p:nvSpPr>
              <p:cNvPr id="62505" name="Text Box 41"/>
              <p:cNvSpPr txBox="1">
                <a:spLocks noChangeArrowheads="1"/>
              </p:cNvSpPr>
              <p:nvPr/>
            </p:nvSpPr>
            <p:spPr bwMode="auto">
              <a:xfrm rot="-5400000">
                <a:off x="2204" y="2514"/>
                <a:ext cx="49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zh-CN" altLang="en-US" sz="2800" b="0"/>
                  <a:t>｛</a:t>
                </a:r>
              </a:p>
            </p:txBody>
          </p:sp>
          <p:sp>
            <p:nvSpPr>
              <p:cNvPr id="62506" name="Text Box 42"/>
              <p:cNvSpPr txBox="1">
                <a:spLocks noChangeArrowheads="1"/>
              </p:cNvSpPr>
              <p:nvPr/>
            </p:nvSpPr>
            <p:spPr bwMode="auto">
              <a:xfrm rot="-5400000">
                <a:off x="2997" y="2497"/>
                <a:ext cx="49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zh-CN" altLang="en-US" sz="2800" b="0"/>
                  <a:t>｛</a:t>
                </a:r>
              </a:p>
            </p:txBody>
          </p:sp>
          <p:sp>
            <p:nvSpPr>
              <p:cNvPr id="62507" name="Text Box 43"/>
              <p:cNvSpPr txBox="1">
                <a:spLocks noChangeArrowheads="1"/>
              </p:cNvSpPr>
              <p:nvPr/>
            </p:nvSpPr>
            <p:spPr bwMode="auto">
              <a:xfrm rot="-5400000">
                <a:off x="1651" y="2429"/>
                <a:ext cx="499"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zh-CN" altLang="en-US" sz="4800" b="0"/>
                  <a:t>｛</a:t>
                </a:r>
              </a:p>
            </p:txBody>
          </p:sp>
          <p:sp>
            <p:nvSpPr>
              <p:cNvPr id="62508" name="Text Box 44"/>
              <p:cNvSpPr txBox="1">
                <a:spLocks noChangeArrowheads="1"/>
              </p:cNvSpPr>
              <p:nvPr/>
            </p:nvSpPr>
            <p:spPr bwMode="auto">
              <a:xfrm rot="-5400000">
                <a:off x="3534" y="2430"/>
                <a:ext cx="499"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zh-CN" altLang="en-US" sz="4800" b="0"/>
                  <a:t>｛</a:t>
                </a:r>
              </a:p>
            </p:txBody>
          </p:sp>
          <p:sp>
            <p:nvSpPr>
              <p:cNvPr id="62509" name="Text Box 45"/>
              <p:cNvSpPr txBox="1">
                <a:spLocks noChangeArrowheads="1"/>
              </p:cNvSpPr>
              <p:nvPr/>
            </p:nvSpPr>
            <p:spPr bwMode="auto">
              <a:xfrm rot="-5400000">
                <a:off x="1054" y="2410"/>
                <a:ext cx="499" cy="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zh-CN" altLang="en-US" sz="6600" b="0"/>
                  <a:t>｛</a:t>
                </a:r>
              </a:p>
            </p:txBody>
          </p:sp>
          <p:sp>
            <p:nvSpPr>
              <p:cNvPr id="62510" name="Text Box 46"/>
              <p:cNvSpPr txBox="1">
                <a:spLocks noChangeArrowheads="1"/>
              </p:cNvSpPr>
              <p:nvPr/>
            </p:nvSpPr>
            <p:spPr bwMode="auto">
              <a:xfrm rot="-5400000">
                <a:off x="467" y="2425"/>
                <a:ext cx="499"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zh-CN" altLang="en-US" sz="8000" b="0"/>
                  <a:t>｛</a:t>
                </a:r>
              </a:p>
            </p:txBody>
          </p:sp>
          <p:sp>
            <p:nvSpPr>
              <p:cNvPr id="62511" name="Text Box 47"/>
              <p:cNvSpPr txBox="1">
                <a:spLocks noChangeArrowheads="1"/>
              </p:cNvSpPr>
              <p:nvPr/>
            </p:nvSpPr>
            <p:spPr bwMode="auto">
              <a:xfrm rot="-5400000">
                <a:off x="4069" y="2408"/>
                <a:ext cx="499" cy="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zh-CN" altLang="en-US" sz="6600" b="0"/>
                  <a:t>｛</a:t>
                </a:r>
              </a:p>
            </p:txBody>
          </p:sp>
          <p:sp>
            <p:nvSpPr>
              <p:cNvPr id="62512" name="Text Box 48"/>
              <p:cNvSpPr txBox="1">
                <a:spLocks noChangeArrowheads="1"/>
              </p:cNvSpPr>
              <p:nvPr/>
            </p:nvSpPr>
            <p:spPr bwMode="auto">
              <a:xfrm rot="-5400000">
                <a:off x="4644" y="2423"/>
                <a:ext cx="499"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zh-CN" altLang="en-US" sz="8000" b="0"/>
                  <a:t>｛</a:t>
                </a:r>
              </a:p>
            </p:txBody>
          </p:sp>
          <p:sp>
            <p:nvSpPr>
              <p:cNvPr id="62513" name="Text Box 49"/>
              <p:cNvSpPr txBox="1">
                <a:spLocks noChangeArrowheads="1"/>
              </p:cNvSpPr>
              <p:nvPr/>
            </p:nvSpPr>
            <p:spPr bwMode="auto">
              <a:xfrm>
                <a:off x="549" y="2719"/>
                <a:ext cx="31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en-US" altLang="zh-CN" b="0"/>
                  <a:t>-4</a:t>
                </a:r>
              </a:p>
            </p:txBody>
          </p:sp>
          <p:sp>
            <p:nvSpPr>
              <p:cNvPr id="62514" name="Text Box 50"/>
              <p:cNvSpPr txBox="1">
                <a:spLocks noChangeArrowheads="1"/>
              </p:cNvSpPr>
              <p:nvPr/>
            </p:nvSpPr>
            <p:spPr bwMode="auto">
              <a:xfrm>
                <a:off x="1741" y="2707"/>
                <a:ext cx="31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en-US" altLang="zh-CN" b="0"/>
                  <a:t>-2</a:t>
                </a:r>
              </a:p>
            </p:txBody>
          </p:sp>
          <p:sp>
            <p:nvSpPr>
              <p:cNvPr id="62515" name="Text Box 51"/>
              <p:cNvSpPr txBox="1">
                <a:spLocks noChangeArrowheads="1"/>
              </p:cNvSpPr>
              <p:nvPr/>
            </p:nvSpPr>
            <p:spPr bwMode="auto">
              <a:xfrm>
                <a:off x="1211" y="2704"/>
                <a:ext cx="31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en-US" altLang="zh-CN" b="0"/>
                  <a:t>-3</a:t>
                </a:r>
              </a:p>
            </p:txBody>
          </p:sp>
          <p:sp>
            <p:nvSpPr>
              <p:cNvPr id="62516" name="Text Box 52"/>
              <p:cNvSpPr txBox="1">
                <a:spLocks noChangeArrowheads="1"/>
              </p:cNvSpPr>
              <p:nvPr/>
            </p:nvSpPr>
            <p:spPr bwMode="auto">
              <a:xfrm>
                <a:off x="2281" y="2702"/>
                <a:ext cx="31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en-US" altLang="zh-CN" b="0"/>
                  <a:t>-1</a:t>
                </a:r>
              </a:p>
            </p:txBody>
          </p:sp>
          <p:sp>
            <p:nvSpPr>
              <p:cNvPr id="62517" name="Text Box 53"/>
              <p:cNvSpPr txBox="1">
                <a:spLocks noChangeArrowheads="1"/>
              </p:cNvSpPr>
              <p:nvPr/>
            </p:nvSpPr>
            <p:spPr bwMode="auto">
              <a:xfrm>
                <a:off x="2713" y="2704"/>
                <a:ext cx="31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en-US" altLang="zh-CN" b="0"/>
                  <a:t>0</a:t>
                </a:r>
              </a:p>
            </p:txBody>
          </p:sp>
          <p:sp>
            <p:nvSpPr>
              <p:cNvPr id="62518" name="Text Box 54"/>
              <p:cNvSpPr txBox="1">
                <a:spLocks noChangeArrowheads="1"/>
              </p:cNvSpPr>
              <p:nvPr/>
            </p:nvSpPr>
            <p:spPr bwMode="auto">
              <a:xfrm>
                <a:off x="3104" y="2704"/>
                <a:ext cx="31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en-US" altLang="zh-CN" b="0"/>
                  <a:t>1</a:t>
                </a:r>
              </a:p>
            </p:txBody>
          </p:sp>
          <p:sp>
            <p:nvSpPr>
              <p:cNvPr id="62519" name="Text Box 55"/>
              <p:cNvSpPr txBox="1">
                <a:spLocks noChangeArrowheads="1"/>
              </p:cNvSpPr>
              <p:nvPr/>
            </p:nvSpPr>
            <p:spPr bwMode="auto">
              <a:xfrm>
                <a:off x="4241" y="2707"/>
                <a:ext cx="31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en-US" altLang="zh-CN" b="0"/>
                  <a:t>3</a:t>
                </a:r>
              </a:p>
            </p:txBody>
          </p:sp>
          <p:sp>
            <p:nvSpPr>
              <p:cNvPr id="62520" name="Text Box 56"/>
              <p:cNvSpPr txBox="1">
                <a:spLocks noChangeArrowheads="1"/>
              </p:cNvSpPr>
              <p:nvPr/>
            </p:nvSpPr>
            <p:spPr bwMode="auto">
              <a:xfrm>
                <a:off x="3651" y="2704"/>
                <a:ext cx="31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en-US" altLang="zh-CN" b="0"/>
                  <a:t>2</a:t>
                </a:r>
              </a:p>
            </p:txBody>
          </p:sp>
          <p:sp>
            <p:nvSpPr>
              <p:cNvPr id="62521" name="Text Box 57"/>
              <p:cNvSpPr txBox="1">
                <a:spLocks noChangeArrowheads="1"/>
              </p:cNvSpPr>
              <p:nvPr/>
            </p:nvSpPr>
            <p:spPr bwMode="auto">
              <a:xfrm>
                <a:off x="4785" y="2704"/>
                <a:ext cx="31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en-US" altLang="zh-CN" b="0"/>
                  <a:t>4</a:t>
                </a:r>
              </a:p>
            </p:txBody>
          </p:sp>
          <p:graphicFrame>
            <p:nvGraphicFramePr>
              <p:cNvPr id="62522" name="Object 58"/>
              <p:cNvGraphicFramePr>
                <a:graphicFrameLocks noChangeAspect="1"/>
              </p:cNvGraphicFramePr>
              <p:nvPr/>
            </p:nvGraphicFramePr>
            <p:xfrm>
              <a:off x="367" y="2738"/>
              <a:ext cx="272" cy="215"/>
            </p:xfrm>
            <a:graphic>
              <a:graphicData uri="http://schemas.openxmlformats.org/presentationml/2006/ole">
                <mc:AlternateContent xmlns:mc="http://schemas.openxmlformats.org/markup-compatibility/2006">
                  <mc:Choice xmlns:v="urn:schemas-microsoft-com:vml" Requires="v">
                    <p:oleObj spid="_x0000_s62547" name="公式" r:id="rId3" imgW="241200" imgH="190440" progId="Equation.3">
                      <p:embed/>
                    </p:oleObj>
                  </mc:Choice>
                  <mc:Fallback>
                    <p:oleObj name="公式" r:id="rId3" imgW="241200" imgH="190440" progId="Equation.3">
                      <p:embed/>
                      <p:pic>
                        <p:nvPicPr>
                          <p:cNvPr id="0" name="Object 5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 y="2738"/>
                            <a:ext cx="272"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2523" name="Group 59"/>
            <p:cNvGrpSpPr>
              <a:grpSpLocks/>
            </p:cNvGrpSpPr>
            <p:nvPr/>
          </p:nvGrpSpPr>
          <p:grpSpPr bwMode="auto">
            <a:xfrm>
              <a:off x="2245" y="527"/>
              <a:ext cx="227" cy="718"/>
              <a:chOff x="703" y="2251"/>
              <a:chExt cx="633" cy="476"/>
            </a:xfrm>
          </p:grpSpPr>
          <p:sp>
            <p:nvSpPr>
              <p:cNvPr id="62524" name="Rectangle 60"/>
              <p:cNvSpPr>
                <a:spLocks noChangeArrowheads="1"/>
              </p:cNvSpPr>
              <p:nvPr/>
            </p:nvSpPr>
            <p:spPr bwMode="auto">
              <a:xfrm flipH="1">
                <a:off x="703" y="2251"/>
                <a:ext cx="624" cy="476"/>
              </a:xfrm>
              <a:prstGeom prst="rect">
                <a:avLst/>
              </a:prstGeom>
              <a:gradFill rotWithShape="0">
                <a:gsLst>
                  <a:gs pos="0">
                    <a:srgbClr val="FF3399"/>
                  </a:gs>
                  <a:gs pos="25000">
                    <a:srgbClr val="FF6633"/>
                  </a:gs>
                  <a:gs pos="50000">
                    <a:srgbClr val="FFFF00"/>
                  </a:gs>
                  <a:gs pos="75000">
                    <a:srgbClr val="01A78F"/>
                  </a:gs>
                  <a:gs pos="100000">
                    <a:srgbClr val="3366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525" name="Rectangle 61"/>
              <p:cNvSpPr>
                <a:spLocks noChangeArrowheads="1"/>
              </p:cNvSpPr>
              <p:nvPr/>
            </p:nvSpPr>
            <p:spPr bwMode="auto">
              <a:xfrm>
                <a:off x="1292" y="2263"/>
                <a:ext cx="44" cy="457"/>
              </a:xfrm>
              <a:prstGeom prst="rect">
                <a:avLst/>
              </a:prstGeom>
              <a:solidFill>
                <a:srgbClr val="800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2532" name="Group 68"/>
            <p:cNvGrpSpPr>
              <a:grpSpLocks/>
            </p:cNvGrpSpPr>
            <p:nvPr/>
          </p:nvGrpSpPr>
          <p:grpSpPr bwMode="auto">
            <a:xfrm>
              <a:off x="295" y="527"/>
              <a:ext cx="680" cy="718"/>
              <a:chOff x="703" y="2251"/>
              <a:chExt cx="633" cy="476"/>
            </a:xfrm>
          </p:grpSpPr>
          <p:sp>
            <p:nvSpPr>
              <p:cNvPr id="62533" name="Rectangle 69"/>
              <p:cNvSpPr>
                <a:spLocks noChangeArrowheads="1"/>
              </p:cNvSpPr>
              <p:nvPr/>
            </p:nvSpPr>
            <p:spPr bwMode="auto">
              <a:xfrm flipH="1">
                <a:off x="703" y="2251"/>
                <a:ext cx="624" cy="476"/>
              </a:xfrm>
              <a:prstGeom prst="rect">
                <a:avLst/>
              </a:prstGeom>
              <a:gradFill rotWithShape="0">
                <a:gsLst>
                  <a:gs pos="0">
                    <a:srgbClr val="FF3399"/>
                  </a:gs>
                  <a:gs pos="25000">
                    <a:srgbClr val="FF6633"/>
                  </a:gs>
                  <a:gs pos="50000">
                    <a:srgbClr val="FFFF00"/>
                  </a:gs>
                  <a:gs pos="75000">
                    <a:srgbClr val="01A78F"/>
                  </a:gs>
                  <a:gs pos="100000">
                    <a:srgbClr val="3366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534" name="Rectangle 70"/>
              <p:cNvSpPr>
                <a:spLocks noChangeArrowheads="1"/>
              </p:cNvSpPr>
              <p:nvPr/>
            </p:nvSpPr>
            <p:spPr bwMode="auto">
              <a:xfrm>
                <a:off x="1292" y="2263"/>
                <a:ext cx="44" cy="457"/>
              </a:xfrm>
              <a:prstGeom prst="rect">
                <a:avLst/>
              </a:prstGeom>
              <a:solidFill>
                <a:srgbClr val="800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2535" name="Group 71"/>
            <p:cNvGrpSpPr>
              <a:grpSpLocks/>
            </p:cNvGrpSpPr>
            <p:nvPr/>
          </p:nvGrpSpPr>
          <p:grpSpPr bwMode="auto">
            <a:xfrm>
              <a:off x="1020" y="527"/>
              <a:ext cx="499" cy="718"/>
              <a:chOff x="703" y="2251"/>
              <a:chExt cx="633" cy="476"/>
            </a:xfrm>
          </p:grpSpPr>
          <p:sp>
            <p:nvSpPr>
              <p:cNvPr id="62536" name="Rectangle 72"/>
              <p:cNvSpPr>
                <a:spLocks noChangeArrowheads="1"/>
              </p:cNvSpPr>
              <p:nvPr/>
            </p:nvSpPr>
            <p:spPr bwMode="auto">
              <a:xfrm flipH="1">
                <a:off x="703" y="2251"/>
                <a:ext cx="624" cy="476"/>
              </a:xfrm>
              <a:prstGeom prst="rect">
                <a:avLst/>
              </a:prstGeom>
              <a:gradFill rotWithShape="0">
                <a:gsLst>
                  <a:gs pos="0">
                    <a:srgbClr val="FF3399"/>
                  </a:gs>
                  <a:gs pos="25000">
                    <a:srgbClr val="FF6633"/>
                  </a:gs>
                  <a:gs pos="50000">
                    <a:srgbClr val="FFFF00"/>
                  </a:gs>
                  <a:gs pos="75000">
                    <a:srgbClr val="01A78F"/>
                  </a:gs>
                  <a:gs pos="100000">
                    <a:srgbClr val="3366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537" name="Rectangle 73"/>
              <p:cNvSpPr>
                <a:spLocks noChangeArrowheads="1"/>
              </p:cNvSpPr>
              <p:nvPr/>
            </p:nvSpPr>
            <p:spPr bwMode="auto">
              <a:xfrm>
                <a:off x="1292" y="2263"/>
                <a:ext cx="44" cy="457"/>
              </a:xfrm>
              <a:prstGeom prst="rect">
                <a:avLst/>
              </a:prstGeom>
              <a:solidFill>
                <a:srgbClr val="800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2538" name="Group 74"/>
            <p:cNvGrpSpPr>
              <a:grpSpLocks/>
            </p:cNvGrpSpPr>
            <p:nvPr/>
          </p:nvGrpSpPr>
          <p:grpSpPr bwMode="auto">
            <a:xfrm>
              <a:off x="1610" y="527"/>
              <a:ext cx="408" cy="718"/>
              <a:chOff x="703" y="2251"/>
              <a:chExt cx="633" cy="476"/>
            </a:xfrm>
          </p:grpSpPr>
          <p:sp>
            <p:nvSpPr>
              <p:cNvPr id="62539" name="Rectangle 75"/>
              <p:cNvSpPr>
                <a:spLocks noChangeArrowheads="1"/>
              </p:cNvSpPr>
              <p:nvPr/>
            </p:nvSpPr>
            <p:spPr bwMode="auto">
              <a:xfrm flipH="1">
                <a:off x="703" y="2251"/>
                <a:ext cx="624" cy="476"/>
              </a:xfrm>
              <a:prstGeom prst="rect">
                <a:avLst/>
              </a:prstGeom>
              <a:gradFill rotWithShape="0">
                <a:gsLst>
                  <a:gs pos="0">
                    <a:srgbClr val="FF3399"/>
                  </a:gs>
                  <a:gs pos="25000">
                    <a:srgbClr val="FF6633"/>
                  </a:gs>
                  <a:gs pos="50000">
                    <a:srgbClr val="FFFF00"/>
                  </a:gs>
                  <a:gs pos="75000">
                    <a:srgbClr val="01A78F"/>
                  </a:gs>
                  <a:gs pos="100000">
                    <a:srgbClr val="3366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540" name="Rectangle 76"/>
              <p:cNvSpPr>
                <a:spLocks noChangeArrowheads="1"/>
              </p:cNvSpPr>
              <p:nvPr/>
            </p:nvSpPr>
            <p:spPr bwMode="auto">
              <a:xfrm>
                <a:off x="1292" y="2263"/>
                <a:ext cx="44" cy="457"/>
              </a:xfrm>
              <a:prstGeom prst="rect">
                <a:avLst/>
              </a:prstGeom>
              <a:solidFill>
                <a:srgbClr val="800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62542" name="Text Box 78"/>
          <p:cNvSpPr txBox="1">
            <a:spLocks noChangeArrowheads="1"/>
          </p:cNvSpPr>
          <p:nvPr/>
        </p:nvSpPr>
        <p:spPr bwMode="auto">
          <a:xfrm>
            <a:off x="539750" y="3284538"/>
            <a:ext cx="6985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sz="2000" b="0"/>
              <a:t>E</a:t>
            </a:r>
            <a:r>
              <a:rPr kumimoji="0" lang="zh-CN" altLang="en-US" sz="2000" b="0"/>
              <a:t>、用不同的滤光片，可滤去不需要的谱线。</a:t>
            </a:r>
          </a:p>
          <a:p>
            <a:pPr eaLnBrk="1" hangingPunct="1">
              <a:spcBef>
                <a:spcPct val="50000"/>
              </a:spcBef>
            </a:pPr>
            <a:r>
              <a:rPr kumimoji="0" lang="zh-CN" altLang="en-US" sz="2000" b="0"/>
              <a:t>      如红色滤光片可滤去</a:t>
            </a:r>
            <a:r>
              <a:rPr kumimoji="0" lang="en-US" altLang="zh-CN" sz="2000" b="0"/>
              <a:t>600nm</a:t>
            </a:r>
            <a:r>
              <a:rPr kumimoji="0" lang="zh-CN" altLang="en-US" sz="2000" b="0"/>
              <a:t>以下的光谱线。</a:t>
            </a:r>
          </a:p>
        </p:txBody>
      </p:sp>
      <p:sp>
        <p:nvSpPr>
          <p:cNvPr id="62543" name="Text Box 79"/>
          <p:cNvSpPr txBox="1">
            <a:spLocks noChangeArrowheads="1"/>
          </p:cNvSpPr>
          <p:nvPr/>
        </p:nvSpPr>
        <p:spPr bwMode="auto">
          <a:xfrm>
            <a:off x="539750" y="2852738"/>
            <a:ext cx="69119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sz="2000" b="0"/>
              <a:t>D</a:t>
            </a:r>
            <a:r>
              <a:rPr kumimoji="0" lang="zh-CN" altLang="en-US" sz="2000" b="0"/>
              <a:t>、光栅也是一种分光元件（与棱镜一样）。</a:t>
            </a:r>
          </a:p>
        </p:txBody>
      </p:sp>
      <p:sp>
        <p:nvSpPr>
          <p:cNvPr id="62544" name="Text Box 80"/>
          <p:cNvSpPr txBox="1">
            <a:spLocks noChangeArrowheads="1"/>
          </p:cNvSpPr>
          <p:nvPr/>
        </p:nvSpPr>
        <p:spPr bwMode="auto">
          <a:xfrm>
            <a:off x="395288" y="4151313"/>
            <a:ext cx="2447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zh-CN" altLang="en-US" sz="2400">
                <a:solidFill>
                  <a:srgbClr val="0000FF"/>
                </a:solidFill>
              </a:rPr>
              <a:t>十一、闪耀光栅</a:t>
            </a:r>
          </a:p>
        </p:txBody>
      </p:sp>
      <p:sp>
        <p:nvSpPr>
          <p:cNvPr id="62545" name="Text Box 81"/>
          <p:cNvSpPr txBox="1">
            <a:spLocks noChangeArrowheads="1"/>
          </p:cNvSpPr>
          <p:nvPr/>
        </p:nvSpPr>
        <p:spPr bwMode="auto">
          <a:xfrm>
            <a:off x="990600" y="4735513"/>
            <a:ext cx="7488238" cy="176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zh-CN" altLang="en-US" sz="2000" b="0"/>
              <a:t>平面光栅衍射中，绝大多数光能集中在中央条纹中，其它谱线能</a:t>
            </a:r>
          </a:p>
          <a:p>
            <a:pPr eaLnBrk="1" hangingPunct="1">
              <a:spcBef>
                <a:spcPct val="50000"/>
              </a:spcBef>
            </a:pPr>
            <a:r>
              <a:rPr kumimoji="0" lang="zh-CN" altLang="en-US" sz="2000" b="0"/>
              <a:t>量较低。若采用刻痕具有一定倾角的反射式光栅，可以将相当大</a:t>
            </a:r>
          </a:p>
          <a:p>
            <a:pPr eaLnBrk="1" hangingPunct="1">
              <a:spcBef>
                <a:spcPct val="50000"/>
              </a:spcBef>
            </a:pPr>
            <a:r>
              <a:rPr kumimoji="0" lang="zh-CN" altLang="en-US" sz="2000" b="0"/>
              <a:t>一部分光能集中到某一级光谱线中，便于实际中应用。这种光栅</a:t>
            </a:r>
          </a:p>
          <a:p>
            <a:pPr eaLnBrk="1" hangingPunct="1">
              <a:spcBef>
                <a:spcPct val="50000"/>
              </a:spcBef>
            </a:pPr>
            <a:r>
              <a:rPr kumimoji="0" lang="zh-CN" altLang="en-US" sz="2000" b="0"/>
              <a:t>称为闪耀光栅。</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CCECFF"/>
        </a:solidFill>
        <a:effectLst/>
      </p:bgPr>
    </p:bg>
    <p:spTree>
      <p:nvGrpSpPr>
        <p:cNvPr id="1" name=""/>
        <p:cNvGrpSpPr/>
        <p:nvPr/>
      </p:nvGrpSpPr>
      <p:grpSpPr>
        <a:xfrm>
          <a:off x="0" y="0"/>
          <a:ext cx="0" cy="0"/>
          <a:chOff x="0" y="0"/>
          <a:chExt cx="0" cy="0"/>
        </a:xfrm>
      </p:grpSpPr>
      <p:sp>
        <p:nvSpPr>
          <p:cNvPr id="63492" name="Rectangle 4"/>
          <p:cNvSpPr>
            <a:spLocks noGrp="1" noChangeArrowheads="1"/>
          </p:cNvSpPr>
          <p:nvPr>
            <p:ph type="title"/>
          </p:nvPr>
        </p:nvSpPr>
        <p:spPr>
          <a:xfrm>
            <a:off x="457200" y="274638"/>
            <a:ext cx="8229600" cy="490537"/>
          </a:xfrm>
        </p:spPr>
        <p:txBody>
          <a:bodyPr/>
          <a:lstStyle/>
          <a:p>
            <a:r>
              <a:rPr lang="en-US" altLang="zh-CN" sz="2400" b="1">
                <a:solidFill>
                  <a:srgbClr val="0000FF"/>
                </a:solidFill>
                <a:latin typeface="宋体" pitchFamily="2" charset="-122"/>
              </a:rPr>
              <a:t>3.4 </a:t>
            </a:r>
            <a:r>
              <a:rPr lang="zh-CN" altLang="en-US" sz="2400" b="1">
                <a:solidFill>
                  <a:srgbClr val="0000FF"/>
                </a:solidFill>
                <a:latin typeface="宋体" pitchFamily="2" charset="-122"/>
              </a:rPr>
              <a:t>晶体对 </a:t>
            </a:r>
            <a:r>
              <a:rPr lang="en-US" altLang="zh-CN" sz="2400" b="1">
                <a:solidFill>
                  <a:srgbClr val="0000FF"/>
                </a:solidFill>
                <a:latin typeface="宋体" pitchFamily="2" charset="-122"/>
              </a:rPr>
              <a:t>X </a:t>
            </a:r>
            <a:r>
              <a:rPr lang="zh-CN" altLang="en-US" sz="2400" b="1">
                <a:solidFill>
                  <a:srgbClr val="0000FF"/>
                </a:solidFill>
                <a:latin typeface="宋体" pitchFamily="2" charset="-122"/>
              </a:rPr>
              <a:t>射线的衍射</a:t>
            </a:r>
          </a:p>
        </p:txBody>
      </p:sp>
      <p:sp>
        <p:nvSpPr>
          <p:cNvPr id="63493" name="Text Box 5"/>
          <p:cNvSpPr txBox="1">
            <a:spLocks noChangeArrowheads="1"/>
          </p:cNvSpPr>
          <p:nvPr/>
        </p:nvSpPr>
        <p:spPr bwMode="auto">
          <a:xfrm>
            <a:off x="381000" y="1035050"/>
            <a:ext cx="1700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400">
                <a:solidFill>
                  <a:srgbClr val="0000FF"/>
                </a:solidFill>
                <a:latin typeface="Times New Roman" pitchFamily="18" charset="0"/>
              </a:rPr>
              <a:t>一、</a:t>
            </a:r>
            <a:r>
              <a:rPr lang="en-US" altLang="zh-CN" sz="2400">
                <a:solidFill>
                  <a:srgbClr val="0000FF"/>
                </a:solidFill>
                <a:latin typeface="Times New Roman" pitchFamily="18" charset="0"/>
              </a:rPr>
              <a:t>X </a:t>
            </a:r>
            <a:r>
              <a:rPr lang="zh-CN" altLang="en-US" sz="2400">
                <a:solidFill>
                  <a:srgbClr val="0000FF"/>
                </a:solidFill>
                <a:latin typeface="Times New Roman" pitchFamily="18" charset="0"/>
              </a:rPr>
              <a:t>射线</a:t>
            </a:r>
            <a:endParaRPr lang="zh-CN" altLang="zh-CN" sz="2400">
              <a:solidFill>
                <a:srgbClr val="0000FF"/>
              </a:solidFill>
              <a:latin typeface="Times New Roman" pitchFamily="18" charset="0"/>
            </a:endParaRPr>
          </a:p>
        </p:txBody>
      </p:sp>
      <p:sp>
        <p:nvSpPr>
          <p:cNvPr id="63494" name="Text Box 6"/>
          <p:cNvSpPr txBox="1">
            <a:spLocks noChangeArrowheads="1"/>
          </p:cNvSpPr>
          <p:nvPr/>
        </p:nvSpPr>
        <p:spPr bwMode="auto">
          <a:xfrm>
            <a:off x="684213" y="2574925"/>
            <a:ext cx="563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zh-CN" sz="2000" b="0">
                <a:latin typeface="Times New Roman" pitchFamily="18" charset="0"/>
              </a:rPr>
              <a:t>1895</a:t>
            </a:r>
            <a:r>
              <a:rPr lang="zh-CN" altLang="en-US" sz="2000" b="0">
                <a:latin typeface="Times New Roman" pitchFamily="18" charset="0"/>
              </a:rPr>
              <a:t>年德国的伦琴偶然发现。故也称伦琴</a:t>
            </a:r>
            <a:r>
              <a:rPr lang="zh-CN" altLang="zh-CN" sz="2000" b="0">
                <a:latin typeface="Times New Roman" pitchFamily="18" charset="0"/>
              </a:rPr>
              <a:t>射线。</a:t>
            </a:r>
            <a:endParaRPr lang="zh-CN" altLang="en-US" sz="2000" b="0">
              <a:latin typeface="Times New Roman" pitchFamily="18" charset="0"/>
            </a:endParaRPr>
          </a:p>
        </p:txBody>
      </p:sp>
      <p:grpSp>
        <p:nvGrpSpPr>
          <p:cNvPr id="63495" name="Group 7"/>
          <p:cNvGrpSpPr>
            <a:grpSpLocks/>
          </p:cNvGrpSpPr>
          <p:nvPr/>
        </p:nvGrpSpPr>
        <p:grpSpPr bwMode="auto">
          <a:xfrm>
            <a:off x="5219700" y="549275"/>
            <a:ext cx="3810000" cy="2473325"/>
            <a:chOff x="2928" y="144"/>
            <a:chExt cx="2400" cy="1558"/>
          </a:xfrm>
        </p:grpSpPr>
        <p:sp>
          <p:nvSpPr>
            <p:cNvPr id="63496" name="Line 8"/>
            <p:cNvSpPr>
              <a:spLocks noChangeShapeType="1"/>
            </p:cNvSpPr>
            <p:nvPr/>
          </p:nvSpPr>
          <p:spPr bwMode="auto">
            <a:xfrm>
              <a:off x="3360" y="624"/>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497" name="Line 9"/>
            <p:cNvSpPr>
              <a:spLocks noChangeShapeType="1"/>
            </p:cNvSpPr>
            <p:nvPr/>
          </p:nvSpPr>
          <p:spPr bwMode="auto">
            <a:xfrm>
              <a:off x="3360" y="624"/>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498" name="Line 10"/>
            <p:cNvSpPr>
              <a:spLocks noChangeShapeType="1"/>
            </p:cNvSpPr>
            <p:nvPr/>
          </p:nvSpPr>
          <p:spPr bwMode="auto">
            <a:xfrm>
              <a:off x="4272" y="624"/>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499" name="Line 11"/>
            <p:cNvSpPr>
              <a:spLocks noChangeShapeType="1"/>
            </p:cNvSpPr>
            <p:nvPr/>
          </p:nvSpPr>
          <p:spPr bwMode="auto">
            <a:xfrm>
              <a:off x="5088" y="624"/>
              <a:ext cx="0" cy="4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0" name="Line 12"/>
            <p:cNvSpPr>
              <a:spLocks noChangeShapeType="1"/>
            </p:cNvSpPr>
            <p:nvPr/>
          </p:nvSpPr>
          <p:spPr bwMode="auto">
            <a:xfrm>
              <a:off x="3096" y="960"/>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1" name="Line 13"/>
            <p:cNvSpPr>
              <a:spLocks noChangeShapeType="1"/>
            </p:cNvSpPr>
            <p:nvPr/>
          </p:nvSpPr>
          <p:spPr bwMode="auto">
            <a:xfrm>
              <a:off x="3090" y="960"/>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2" name="Line 14"/>
            <p:cNvSpPr>
              <a:spLocks noChangeShapeType="1"/>
            </p:cNvSpPr>
            <p:nvPr/>
          </p:nvSpPr>
          <p:spPr bwMode="auto">
            <a:xfrm>
              <a:off x="3024" y="1056"/>
              <a:ext cx="144" cy="0"/>
            </a:xfrm>
            <a:prstGeom prst="line">
              <a:avLst/>
            </a:prstGeom>
            <a:noFill/>
            <a:ln w="412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3" name="Line 15"/>
            <p:cNvSpPr>
              <a:spLocks noChangeShapeType="1"/>
            </p:cNvSpPr>
            <p:nvPr/>
          </p:nvSpPr>
          <p:spPr bwMode="auto">
            <a:xfrm>
              <a:off x="2928" y="1104"/>
              <a:ext cx="336" cy="0"/>
            </a:xfrm>
            <a:prstGeom prst="line">
              <a:avLst/>
            </a:prstGeom>
            <a:noFill/>
            <a:ln w="412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4" name="Line 16"/>
            <p:cNvSpPr>
              <a:spLocks noChangeShapeType="1"/>
            </p:cNvSpPr>
            <p:nvPr/>
          </p:nvSpPr>
          <p:spPr bwMode="auto">
            <a:xfrm>
              <a:off x="3090" y="1104"/>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5" name="Line 17"/>
            <p:cNvSpPr>
              <a:spLocks noChangeShapeType="1"/>
            </p:cNvSpPr>
            <p:nvPr/>
          </p:nvSpPr>
          <p:spPr bwMode="auto">
            <a:xfrm>
              <a:off x="3090" y="1200"/>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3506" name="Group 18"/>
            <p:cNvGrpSpPr>
              <a:grpSpLocks/>
            </p:cNvGrpSpPr>
            <p:nvPr/>
          </p:nvGrpSpPr>
          <p:grpSpPr bwMode="auto">
            <a:xfrm>
              <a:off x="3456" y="960"/>
              <a:ext cx="174" cy="240"/>
              <a:chOff x="2760" y="1248"/>
              <a:chExt cx="174" cy="264"/>
            </a:xfrm>
          </p:grpSpPr>
          <p:sp>
            <p:nvSpPr>
              <p:cNvPr id="63507" name="Freeform 19"/>
              <p:cNvSpPr>
                <a:spLocks/>
              </p:cNvSpPr>
              <p:nvPr/>
            </p:nvSpPr>
            <p:spPr bwMode="auto">
              <a:xfrm>
                <a:off x="2760" y="1248"/>
                <a:ext cx="168" cy="96"/>
              </a:xfrm>
              <a:custGeom>
                <a:avLst/>
                <a:gdLst>
                  <a:gd name="T0" fmla="*/ 24 w 168"/>
                  <a:gd name="T1" fmla="*/ 0 h 96"/>
                  <a:gd name="T2" fmla="*/ 168 w 168"/>
                  <a:gd name="T3" fmla="*/ 48 h 96"/>
                  <a:gd name="T4" fmla="*/ 24 w 168"/>
                  <a:gd name="T5" fmla="*/ 96 h 96"/>
                  <a:gd name="T6" fmla="*/ 24 w 168"/>
                  <a:gd name="T7" fmla="*/ 48 h 96"/>
                  <a:gd name="T8" fmla="*/ 120 w 168"/>
                  <a:gd name="T9" fmla="*/ 96 h 96"/>
                </a:gdLst>
                <a:ahLst/>
                <a:cxnLst>
                  <a:cxn ang="0">
                    <a:pos x="T0" y="T1"/>
                  </a:cxn>
                  <a:cxn ang="0">
                    <a:pos x="T2" y="T3"/>
                  </a:cxn>
                  <a:cxn ang="0">
                    <a:pos x="T4" y="T5"/>
                  </a:cxn>
                  <a:cxn ang="0">
                    <a:pos x="T6" y="T7"/>
                  </a:cxn>
                  <a:cxn ang="0">
                    <a:pos x="T8" y="T9"/>
                  </a:cxn>
                </a:cxnLst>
                <a:rect l="0" t="0" r="r" b="b"/>
                <a:pathLst>
                  <a:path w="168" h="96">
                    <a:moveTo>
                      <a:pt x="24" y="0"/>
                    </a:moveTo>
                    <a:cubicBezTo>
                      <a:pt x="96" y="16"/>
                      <a:pt x="168" y="32"/>
                      <a:pt x="168" y="48"/>
                    </a:cubicBezTo>
                    <a:cubicBezTo>
                      <a:pt x="168" y="64"/>
                      <a:pt x="48" y="96"/>
                      <a:pt x="24" y="96"/>
                    </a:cubicBezTo>
                    <a:cubicBezTo>
                      <a:pt x="0" y="96"/>
                      <a:pt x="8" y="48"/>
                      <a:pt x="24" y="48"/>
                    </a:cubicBezTo>
                    <a:cubicBezTo>
                      <a:pt x="40" y="48"/>
                      <a:pt x="104" y="88"/>
                      <a:pt x="120" y="96"/>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8" name="Freeform 20"/>
              <p:cNvSpPr>
                <a:spLocks/>
              </p:cNvSpPr>
              <p:nvPr/>
            </p:nvSpPr>
            <p:spPr bwMode="auto">
              <a:xfrm>
                <a:off x="2766" y="1308"/>
                <a:ext cx="168" cy="96"/>
              </a:xfrm>
              <a:custGeom>
                <a:avLst/>
                <a:gdLst>
                  <a:gd name="T0" fmla="*/ 24 w 168"/>
                  <a:gd name="T1" fmla="*/ 0 h 96"/>
                  <a:gd name="T2" fmla="*/ 168 w 168"/>
                  <a:gd name="T3" fmla="*/ 48 h 96"/>
                  <a:gd name="T4" fmla="*/ 24 w 168"/>
                  <a:gd name="T5" fmla="*/ 96 h 96"/>
                  <a:gd name="T6" fmla="*/ 24 w 168"/>
                  <a:gd name="T7" fmla="*/ 48 h 96"/>
                  <a:gd name="T8" fmla="*/ 120 w 168"/>
                  <a:gd name="T9" fmla="*/ 96 h 96"/>
                </a:gdLst>
                <a:ahLst/>
                <a:cxnLst>
                  <a:cxn ang="0">
                    <a:pos x="T0" y="T1"/>
                  </a:cxn>
                  <a:cxn ang="0">
                    <a:pos x="T2" y="T3"/>
                  </a:cxn>
                  <a:cxn ang="0">
                    <a:pos x="T4" y="T5"/>
                  </a:cxn>
                  <a:cxn ang="0">
                    <a:pos x="T6" y="T7"/>
                  </a:cxn>
                  <a:cxn ang="0">
                    <a:pos x="T8" y="T9"/>
                  </a:cxn>
                </a:cxnLst>
                <a:rect l="0" t="0" r="r" b="b"/>
                <a:pathLst>
                  <a:path w="168" h="96">
                    <a:moveTo>
                      <a:pt x="24" y="0"/>
                    </a:moveTo>
                    <a:cubicBezTo>
                      <a:pt x="96" y="16"/>
                      <a:pt x="168" y="32"/>
                      <a:pt x="168" y="48"/>
                    </a:cubicBezTo>
                    <a:cubicBezTo>
                      <a:pt x="168" y="64"/>
                      <a:pt x="48" y="96"/>
                      <a:pt x="24" y="96"/>
                    </a:cubicBezTo>
                    <a:cubicBezTo>
                      <a:pt x="0" y="96"/>
                      <a:pt x="8" y="48"/>
                      <a:pt x="24" y="48"/>
                    </a:cubicBezTo>
                    <a:cubicBezTo>
                      <a:pt x="40" y="48"/>
                      <a:pt x="104" y="88"/>
                      <a:pt x="120" y="96"/>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9" name="Freeform 21"/>
              <p:cNvSpPr>
                <a:spLocks/>
              </p:cNvSpPr>
              <p:nvPr/>
            </p:nvSpPr>
            <p:spPr bwMode="auto">
              <a:xfrm flipV="1">
                <a:off x="2760" y="1416"/>
                <a:ext cx="168" cy="96"/>
              </a:xfrm>
              <a:custGeom>
                <a:avLst/>
                <a:gdLst>
                  <a:gd name="T0" fmla="*/ 24 w 168"/>
                  <a:gd name="T1" fmla="*/ 0 h 96"/>
                  <a:gd name="T2" fmla="*/ 168 w 168"/>
                  <a:gd name="T3" fmla="*/ 48 h 96"/>
                  <a:gd name="T4" fmla="*/ 24 w 168"/>
                  <a:gd name="T5" fmla="*/ 96 h 96"/>
                  <a:gd name="T6" fmla="*/ 24 w 168"/>
                  <a:gd name="T7" fmla="*/ 48 h 96"/>
                  <a:gd name="T8" fmla="*/ 120 w 168"/>
                  <a:gd name="T9" fmla="*/ 96 h 96"/>
                </a:gdLst>
                <a:ahLst/>
                <a:cxnLst>
                  <a:cxn ang="0">
                    <a:pos x="T0" y="T1"/>
                  </a:cxn>
                  <a:cxn ang="0">
                    <a:pos x="T2" y="T3"/>
                  </a:cxn>
                  <a:cxn ang="0">
                    <a:pos x="T4" y="T5"/>
                  </a:cxn>
                  <a:cxn ang="0">
                    <a:pos x="T6" y="T7"/>
                  </a:cxn>
                  <a:cxn ang="0">
                    <a:pos x="T8" y="T9"/>
                  </a:cxn>
                </a:cxnLst>
                <a:rect l="0" t="0" r="r" b="b"/>
                <a:pathLst>
                  <a:path w="168" h="96">
                    <a:moveTo>
                      <a:pt x="24" y="0"/>
                    </a:moveTo>
                    <a:cubicBezTo>
                      <a:pt x="96" y="16"/>
                      <a:pt x="168" y="32"/>
                      <a:pt x="168" y="48"/>
                    </a:cubicBezTo>
                    <a:cubicBezTo>
                      <a:pt x="168" y="64"/>
                      <a:pt x="48" y="96"/>
                      <a:pt x="24" y="96"/>
                    </a:cubicBezTo>
                    <a:cubicBezTo>
                      <a:pt x="0" y="96"/>
                      <a:pt x="8" y="48"/>
                      <a:pt x="24" y="48"/>
                    </a:cubicBezTo>
                    <a:cubicBezTo>
                      <a:pt x="40" y="48"/>
                      <a:pt x="104" y="88"/>
                      <a:pt x="120" y="96"/>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10" name="Freeform 22"/>
              <p:cNvSpPr>
                <a:spLocks/>
              </p:cNvSpPr>
              <p:nvPr/>
            </p:nvSpPr>
            <p:spPr bwMode="auto">
              <a:xfrm flipV="1">
                <a:off x="2766" y="1356"/>
                <a:ext cx="168" cy="96"/>
              </a:xfrm>
              <a:custGeom>
                <a:avLst/>
                <a:gdLst>
                  <a:gd name="T0" fmla="*/ 24 w 168"/>
                  <a:gd name="T1" fmla="*/ 0 h 96"/>
                  <a:gd name="T2" fmla="*/ 168 w 168"/>
                  <a:gd name="T3" fmla="*/ 48 h 96"/>
                  <a:gd name="T4" fmla="*/ 24 w 168"/>
                  <a:gd name="T5" fmla="*/ 96 h 96"/>
                  <a:gd name="T6" fmla="*/ 24 w 168"/>
                  <a:gd name="T7" fmla="*/ 48 h 96"/>
                  <a:gd name="T8" fmla="*/ 120 w 168"/>
                  <a:gd name="T9" fmla="*/ 96 h 96"/>
                </a:gdLst>
                <a:ahLst/>
                <a:cxnLst>
                  <a:cxn ang="0">
                    <a:pos x="T0" y="T1"/>
                  </a:cxn>
                  <a:cxn ang="0">
                    <a:pos x="T2" y="T3"/>
                  </a:cxn>
                  <a:cxn ang="0">
                    <a:pos x="T4" y="T5"/>
                  </a:cxn>
                  <a:cxn ang="0">
                    <a:pos x="T6" y="T7"/>
                  </a:cxn>
                  <a:cxn ang="0">
                    <a:pos x="T8" y="T9"/>
                  </a:cxn>
                </a:cxnLst>
                <a:rect l="0" t="0" r="r" b="b"/>
                <a:pathLst>
                  <a:path w="168" h="96">
                    <a:moveTo>
                      <a:pt x="24" y="0"/>
                    </a:moveTo>
                    <a:cubicBezTo>
                      <a:pt x="96" y="16"/>
                      <a:pt x="168" y="32"/>
                      <a:pt x="168" y="48"/>
                    </a:cubicBezTo>
                    <a:cubicBezTo>
                      <a:pt x="168" y="64"/>
                      <a:pt x="48" y="96"/>
                      <a:pt x="24" y="96"/>
                    </a:cubicBezTo>
                    <a:cubicBezTo>
                      <a:pt x="0" y="96"/>
                      <a:pt x="8" y="48"/>
                      <a:pt x="24" y="48"/>
                    </a:cubicBezTo>
                    <a:cubicBezTo>
                      <a:pt x="40" y="48"/>
                      <a:pt x="104" y="88"/>
                      <a:pt x="120" y="96"/>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3511" name="Oval 23"/>
            <p:cNvSpPr>
              <a:spLocks noChangeArrowheads="1"/>
            </p:cNvSpPr>
            <p:nvPr/>
          </p:nvSpPr>
          <p:spPr bwMode="auto">
            <a:xfrm flipH="1" flipV="1">
              <a:off x="4272" y="595"/>
              <a:ext cx="59" cy="59"/>
            </a:xfrm>
            <a:prstGeom prst="ellipse">
              <a:avLst/>
            </a:prstGeom>
            <a:solidFill>
              <a:srgbClr val="3366FF"/>
            </a:solidFill>
            <a:ln w="9525">
              <a:solidFill>
                <a:srgbClr val="33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12" name="Oval 24"/>
            <p:cNvSpPr>
              <a:spLocks noChangeArrowheads="1"/>
            </p:cNvSpPr>
            <p:nvPr/>
          </p:nvSpPr>
          <p:spPr bwMode="auto">
            <a:xfrm flipH="1" flipV="1">
              <a:off x="4080" y="594"/>
              <a:ext cx="59" cy="59"/>
            </a:xfrm>
            <a:prstGeom prst="ellipse">
              <a:avLst/>
            </a:prstGeom>
            <a:solidFill>
              <a:srgbClr val="3366FF"/>
            </a:solidFill>
            <a:ln w="9525">
              <a:solidFill>
                <a:srgbClr val="33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13" name="Line 25"/>
            <p:cNvSpPr>
              <a:spLocks noChangeShapeType="1"/>
            </p:cNvSpPr>
            <p:nvPr/>
          </p:nvSpPr>
          <p:spPr bwMode="auto">
            <a:xfrm>
              <a:off x="3696" y="1056"/>
              <a:ext cx="720" cy="0"/>
            </a:xfrm>
            <a:prstGeom prst="line">
              <a:avLst/>
            </a:prstGeom>
            <a:noFill/>
            <a:ln w="9525">
              <a:solidFill>
                <a:schemeClr val="tx1"/>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14" name="Line 26"/>
            <p:cNvSpPr>
              <a:spLocks noChangeShapeType="1"/>
            </p:cNvSpPr>
            <p:nvPr/>
          </p:nvSpPr>
          <p:spPr bwMode="auto">
            <a:xfrm flipH="1">
              <a:off x="4128" y="1056"/>
              <a:ext cx="288" cy="384"/>
            </a:xfrm>
            <a:prstGeom prst="line">
              <a:avLst/>
            </a:prstGeom>
            <a:noFill/>
            <a:ln w="9525">
              <a:solidFill>
                <a:schemeClr val="tx1"/>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15" name="Line 27"/>
            <p:cNvSpPr>
              <a:spLocks noChangeShapeType="1"/>
            </p:cNvSpPr>
            <p:nvPr/>
          </p:nvSpPr>
          <p:spPr bwMode="auto">
            <a:xfrm flipH="1">
              <a:off x="3792" y="1152"/>
              <a:ext cx="432" cy="336"/>
            </a:xfrm>
            <a:prstGeom prst="line">
              <a:avLst/>
            </a:prstGeom>
            <a:noFill/>
            <a:ln w="9525">
              <a:solidFill>
                <a:schemeClr val="tx1"/>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16" name="Line 28"/>
            <p:cNvSpPr>
              <a:spLocks noChangeShapeType="1"/>
            </p:cNvSpPr>
            <p:nvPr/>
          </p:nvSpPr>
          <p:spPr bwMode="auto">
            <a:xfrm flipH="1">
              <a:off x="4272" y="1200"/>
              <a:ext cx="144" cy="432"/>
            </a:xfrm>
            <a:prstGeom prst="line">
              <a:avLst/>
            </a:prstGeom>
            <a:noFill/>
            <a:ln w="9525">
              <a:solidFill>
                <a:schemeClr val="tx1"/>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17" name="Line 29"/>
            <p:cNvSpPr>
              <a:spLocks noChangeShapeType="1"/>
            </p:cNvSpPr>
            <p:nvPr/>
          </p:nvSpPr>
          <p:spPr bwMode="auto">
            <a:xfrm>
              <a:off x="4368" y="912"/>
              <a:ext cx="432" cy="432"/>
            </a:xfrm>
            <a:prstGeom prst="line">
              <a:avLst/>
            </a:prstGeom>
            <a:noFill/>
            <a:ln w="984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18" name="Line 30"/>
            <p:cNvSpPr>
              <a:spLocks noChangeShapeType="1"/>
            </p:cNvSpPr>
            <p:nvPr/>
          </p:nvSpPr>
          <p:spPr bwMode="auto">
            <a:xfrm>
              <a:off x="4560" y="1104"/>
              <a:ext cx="768" cy="0"/>
            </a:xfrm>
            <a:prstGeom prst="line">
              <a:avLst/>
            </a:prstGeom>
            <a:noFill/>
            <a:ln w="857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3519" name="Group 31"/>
            <p:cNvGrpSpPr>
              <a:grpSpLocks/>
            </p:cNvGrpSpPr>
            <p:nvPr/>
          </p:nvGrpSpPr>
          <p:grpSpPr bwMode="auto">
            <a:xfrm>
              <a:off x="3171" y="747"/>
              <a:ext cx="1908" cy="955"/>
              <a:chOff x="402" y="1013"/>
              <a:chExt cx="1908" cy="955"/>
            </a:xfrm>
          </p:grpSpPr>
          <p:sp>
            <p:nvSpPr>
              <p:cNvPr id="63520" name="Freeform 32"/>
              <p:cNvSpPr>
                <a:spLocks/>
              </p:cNvSpPr>
              <p:nvPr/>
            </p:nvSpPr>
            <p:spPr bwMode="auto">
              <a:xfrm>
                <a:off x="761" y="1013"/>
                <a:ext cx="1421" cy="231"/>
              </a:xfrm>
              <a:custGeom>
                <a:avLst/>
                <a:gdLst>
                  <a:gd name="T0" fmla="*/ 0 w 1421"/>
                  <a:gd name="T1" fmla="*/ 147 h 231"/>
                  <a:gd name="T2" fmla="*/ 1421 w 1421"/>
                  <a:gd name="T3" fmla="*/ 231 h 231"/>
                </a:gdLst>
                <a:ahLst/>
                <a:cxnLst>
                  <a:cxn ang="0">
                    <a:pos x="T0" y="T1"/>
                  </a:cxn>
                  <a:cxn ang="0">
                    <a:pos x="T2" y="T3"/>
                  </a:cxn>
                </a:cxnLst>
                <a:rect l="0" t="0" r="r" b="b"/>
                <a:pathLst>
                  <a:path w="1421" h="231">
                    <a:moveTo>
                      <a:pt x="0" y="147"/>
                    </a:moveTo>
                    <a:cubicBezTo>
                      <a:pt x="106" y="0"/>
                      <a:pt x="1271" y="139"/>
                      <a:pt x="1421" y="231"/>
                    </a:cubicBezTo>
                  </a:path>
                </a:pathLst>
              </a:custGeom>
              <a:noFill/>
              <a:ln w="41275">
                <a:solidFill>
                  <a:srgbClr val="CC33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21" name="Freeform 33"/>
              <p:cNvSpPr>
                <a:spLocks/>
              </p:cNvSpPr>
              <p:nvPr/>
            </p:nvSpPr>
            <p:spPr bwMode="auto">
              <a:xfrm>
                <a:off x="402" y="1093"/>
                <a:ext cx="371" cy="522"/>
              </a:xfrm>
              <a:custGeom>
                <a:avLst/>
                <a:gdLst>
                  <a:gd name="T0" fmla="*/ 345 w 371"/>
                  <a:gd name="T1" fmla="*/ 94 h 522"/>
                  <a:gd name="T2" fmla="*/ 174 w 371"/>
                  <a:gd name="T3" fmla="*/ 522 h 522"/>
                </a:gdLst>
                <a:ahLst/>
                <a:cxnLst>
                  <a:cxn ang="0">
                    <a:pos x="T0" y="T1"/>
                  </a:cxn>
                  <a:cxn ang="0">
                    <a:pos x="T2" y="T3"/>
                  </a:cxn>
                </a:cxnLst>
                <a:rect l="0" t="0" r="r" b="b"/>
                <a:pathLst>
                  <a:path w="371" h="522">
                    <a:moveTo>
                      <a:pt x="345" y="94"/>
                    </a:moveTo>
                    <a:cubicBezTo>
                      <a:pt x="371" y="0"/>
                      <a:pt x="0" y="435"/>
                      <a:pt x="174" y="522"/>
                    </a:cubicBezTo>
                  </a:path>
                </a:pathLst>
              </a:custGeom>
              <a:noFill/>
              <a:ln w="41275">
                <a:solidFill>
                  <a:srgbClr val="CC33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22" name="Freeform 34"/>
              <p:cNvSpPr>
                <a:spLocks/>
              </p:cNvSpPr>
              <p:nvPr/>
            </p:nvSpPr>
            <p:spPr bwMode="auto">
              <a:xfrm>
                <a:off x="528" y="1618"/>
                <a:ext cx="1164" cy="350"/>
              </a:xfrm>
              <a:custGeom>
                <a:avLst/>
                <a:gdLst>
                  <a:gd name="T0" fmla="*/ 72 w 1164"/>
                  <a:gd name="T1" fmla="*/ 0 h 432"/>
                  <a:gd name="T2" fmla="*/ 1164 w 1164"/>
                  <a:gd name="T3" fmla="*/ 378 h 432"/>
                </a:gdLst>
                <a:ahLst/>
                <a:cxnLst>
                  <a:cxn ang="0">
                    <a:pos x="T0" y="T1"/>
                  </a:cxn>
                  <a:cxn ang="0">
                    <a:pos x="T2" y="T3"/>
                  </a:cxn>
                </a:cxnLst>
                <a:rect l="0" t="0" r="r" b="b"/>
                <a:pathLst>
                  <a:path w="1164" h="432">
                    <a:moveTo>
                      <a:pt x="72" y="0"/>
                    </a:moveTo>
                    <a:cubicBezTo>
                      <a:pt x="0" y="24"/>
                      <a:pt x="1008" y="432"/>
                      <a:pt x="1164" y="378"/>
                    </a:cubicBezTo>
                  </a:path>
                </a:pathLst>
              </a:custGeom>
              <a:noFill/>
              <a:ln w="41275">
                <a:solidFill>
                  <a:srgbClr val="CC33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23" name="Freeform 35"/>
              <p:cNvSpPr>
                <a:spLocks/>
              </p:cNvSpPr>
              <p:nvPr/>
            </p:nvSpPr>
            <p:spPr bwMode="auto">
              <a:xfrm>
                <a:off x="2160" y="1230"/>
                <a:ext cx="144" cy="466"/>
              </a:xfrm>
              <a:custGeom>
                <a:avLst/>
                <a:gdLst>
                  <a:gd name="T0" fmla="*/ 0 w 144"/>
                  <a:gd name="T1" fmla="*/ 0 h 576"/>
                  <a:gd name="T2" fmla="*/ 96 w 144"/>
                  <a:gd name="T3" fmla="*/ 576 h 576"/>
                </a:gdLst>
                <a:ahLst/>
                <a:cxnLst>
                  <a:cxn ang="0">
                    <a:pos x="T0" y="T1"/>
                  </a:cxn>
                  <a:cxn ang="0">
                    <a:pos x="T2" y="T3"/>
                  </a:cxn>
                </a:cxnLst>
                <a:rect l="0" t="0" r="r" b="b"/>
                <a:pathLst>
                  <a:path w="144" h="576">
                    <a:moveTo>
                      <a:pt x="0" y="0"/>
                    </a:moveTo>
                    <a:cubicBezTo>
                      <a:pt x="138" y="36"/>
                      <a:pt x="144" y="456"/>
                      <a:pt x="96" y="576"/>
                    </a:cubicBezTo>
                  </a:path>
                </a:pathLst>
              </a:custGeom>
              <a:noFill/>
              <a:ln w="41275">
                <a:solidFill>
                  <a:srgbClr val="CC33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24" name="Freeform 36"/>
              <p:cNvSpPr>
                <a:spLocks/>
              </p:cNvSpPr>
              <p:nvPr/>
            </p:nvSpPr>
            <p:spPr bwMode="auto">
              <a:xfrm>
                <a:off x="1680" y="1696"/>
                <a:ext cx="630" cy="248"/>
              </a:xfrm>
              <a:custGeom>
                <a:avLst/>
                <a:gdLst>
                  <a:gd name="T0" fmla="*/ 0 w 630"/>
                  <a:gd name="T1" fmla="*/ 288 h 306"/>
                  <a:gd name="T2" fmla="*/ 576 w 630"/>
                  <a:gd name="T3" fmla="*/ 0 h 306"/>
                </a:gdLst>
                <a:ahLst/>
                <a:cxnLst>
                  <a:cxn ang="0">
                    <a:pos x="T0" y="T1"/>
                  </a:cxn>
                  <a:cxn ang="0">
                    <a:pos x="T2" y="T3"/>
                  </a:cxn>
                </a:cxnLst>
                <a:rect l="0" t="0" r="r" b="b"/>
                <a:pathLst>
                  <a:path w="630" h="306">
                    <a:moveTo>
                      <a:pt x="0" y="288"/>
                    </a:moveTo>
                    <a:cubicBezTo>
                      <a:pt x="150" y="306"/>
                      <a:pt x="630" y="42"/>
                      <a:pt x="576" y="0"/>
                    </a:cubicBezTo>
                  </a:path>
                </a:pathLst>
              </a:custGeom>
              <a:noFill/>
              <a:ln w="41275">
                <a:solidFill>
                  <a:srgbClr val="CC33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3525" name="Group 37"/>
            <p:cNvGrpSpPr>
              <a:grpSpLocks/>
            </p:cNvGrpSpPr>
            <p:nvPr/>
          </p:nvGrpSpPr>
          <p:grpSpPr bwMode="auto">
            <a:xfrm>
              <a:off x="3699" y="1030"/>
              <a:ext cx="170" cy="170"/>
              <a:chOff x="1872" y="1117"/>
              <a:chExt cx="170" cy="170"/>
            </a:xfrm>
          </p:grpSpPr>
          <p:sp>
            <p:nvSpPr>
              <p:cNvPr id="63526" name="Oval 38"/>
              <p:cNvSpPr>
                <a:spLocks noChangeArrowheads="1"/>
              </p:cNvSpPr>
              <p:nvPr/>
            </p:nvSpPr>
            <p:spPr bwMode="auto">
              <a:xfrm>
                <a:off x="1872" y="1117"/>
                <a:ext cx="170" cy="170"/>
              </a:xfrm>
              <a:prstGeom prst="ellipse">
                <a:avLst/>
              </a:prstGeom>
              <a:noFill/>
              <a:ln w="9525">
                <a:solidFill>
                  <a:srgbClr val="0066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27" name="Line 39"/>
              <p:cNvSpPr>
                <a:spLocks noChangeShapeType="1"/>
              </p:cNvSpPr>
              <p:nvPr/>
            </p:nvSpPr>
            <p:spPr bwMode="auto">
              <a:xfrm>
                <a:off x="1920" y="1213"/>
                <a:ext cx="96" cy="0"/>
              </a:xfrm>
              <a:prstGeom prst="line">
                <a:avLst/>
              </a:prstGeom>
              <a:noFill/>
              <a:ln w="41275">
                <a:solidFill>
                  <a:srgbClr val="00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3528" name="Line 40"/>
            <p:cNvSpPr>
              <a:spLocks noChangeShapeType="1"/>
            </p:cNvSpPr>
            <p:nvPr/>
          </p:nvSpPr>
          <p:spPr bwMode="auto">
            <a:xfrm>
              <a:off x="3965" y="489"/>
              <a:ext cx="186" cy="0"/>
            </a:xfrm>
            <a:prstGeom prst="line">
              <a:avLst/>
            </a:prstGeom>
            <a:noFill/>
            <a:ln w="412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3529" name="Group 41"/>
            <p:cNvGrpSpPr>
              <a:grpSpLocks/>
            </p:cNvGrpSpPr>
            <p:nvPr/>
          </p:nvGrpSpPr>
          <p:grpSpPr bwMode="auto">
            <a:xfrm>
              <a:off x="4301" y="384"/>
              <a:ext cx="186" cy="192"/>
              <a:chOff x="1632" y="1632"/>
              <a:chExt cx="186" cy="192"/>
            </a:xfrm>
          </p:grpSpPr>
          <p:sp>
            <p:nvSpPr>
              <p:cNvPr id="63530" name="Line 42"/>
              <p:cNvSpPr>
                <a:spLocks noChangeShapeType="1"/>
              </p:cNvSpPr>
              <p:nvPr/>
            </p:nvSpPr>
            <p:spPr bwMode="auto">
              <a:xfrm>
                <a:off x="1632" y="1728"/>
                <a:ext cx="186" cy="0"/>
              </a:xfrm>
              <a:prstGeom prst="line">
                <a:avLst/>
              </a:prstGeom>
              <a:noFill/>
              <a:ln w="412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31" name="Line 43"/>
              <p:cNvSpPr>
                <a:spLocks noChangeShapeType="1"/>
              </p:cNvSpPr>
              <p:nvPr/>
            </p:nvSpPr>
            <p:spPr bwMode="auto">
              <a:xfrm>
                <a:off x="1715" y="1632"/>
                <a:ext cx="0" cy="192"/>
              </a:xfrm>
              <a:prstGeom prst="line">
                <a:avLst/>
              </a:prstGeom>
              <a:noFill/>
              <a:ln w="412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3532" name="Text Box 44"/>
            <p:cNvSpPr txBox="1">
              <a:spLocks noChangeArrowheads="1"/>
            </p:cNvSpPr>
            <p:nvPr/>
          </p:nvSpPr>
          <p:spPr bwMode="auto">
            <a:xfrm>
              <a:off x="4541" y="1190"/>
              <a:ext cx="2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000">
                  <a:latin typeface="Times New Roman" pitchFamily="18" charset="0"/>
                </a:rPr>
                <a:t>A</a:t>
              </a:r>
              <a:endParaRPr lang="en-US" altLang="zh-CN" sz="2000">
                <a:latin typeface="Times New Roman" pitchFamily="18" charset="0"/>
              </a:endParaRPr>
            </a:p>
          </p:txBody>
        </p:sp>
        <p:sp>
          <p:nvSpPr>
            <p:cNvPr id="63533" name="Text Box 45"/>
            <p:cNvSpPr txBox="1">
              <a:spLocks noChangeArrowheads="1"/>
            </p:cNvSpPr>
            <p:nvPr/>
          </p:nvSpPr>
          <p:spPr bwMode="auto">
            <a:xfrm>
              <a:off x="3485" y="1152"/>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zh-CN" sz="2000">
                  <a:latin typeface="Times New Roman" pitchFamily="18" charset="0"/>
                </a:rPr>
                <a:t>K</a:t>
              </a:r>
              <a:endParaRPr lang="en-US" altLang="zh-CN" sz="2400">
                <a:latin typeface="Times New Roman" pitchFamily="18" charset="0"/>
              </a:endParaRPr>
            </a:p>
          </p:txBody>
        </p:sp>
        <p:sp>
          <p:nvSpPr>
            <p:cNvPr id="63534" name="Text Box 46"/>
            <p:cNvSpPr txBox="1">
              <a:spLocks noChangeArrowheads="1"/>
            </p:cNvSpPr>
            <p:nvPr/>
          </p:nvSpPr>
          <p:spPr bwMode="auto">
            <a:xfrm>
              <a:off x="3936" y="144"/>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400">
                  <a:latin typeface="Times New Roman" pitchFamily="18" charset="0"/>
                </a:rPr>
                <a:t>高压</a:t>
              </a:r>
            </a:p>
          </p:txBody>
        </p:sp>
      </p:grpSp>
      <p:sp>
        <p:nvSpPr>
          <p:cNvPr id="63535" name="Text Box 47"/>
          <p:cNvSpPr txBox="1">
            <a:spLocks noChangeArrowheads="1"/>
          </p:cNvSpPr>
          <p:nvPr/>
        </p:nvSpPr>
        <p:spPr bwMode="auto">
          <a:xfrm>
            <a:off x="684213" y="1916113"/>
            <a:ext cx="4248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sz="2000" b="0">
                <a:latin typeface="Times New Roman" pitchFamily="18" charset="0"/>
              </a:rPr>
              <a:t>高速电子束轰击固体靶</a:t>
            </a:r>
            <a:r>
              <a:rPr lang="en-US" altLang="zh-CN" sz="2000" b="0">
                <a:latin typeface="Times New Roman" pitchFamily="18" charset="0"/>
              </a:rPr>
              <a:t>(</a:t>
            </a:r>
            <a:r>
              <a:rPr lang="zh-CN" altLang="en-US" sz="2000" b="0">
                <a:latin typeface="Times New Roman" pitchFamily="18" charset="0"/>
              </a:rPr>
              <a:t>金属</a:t>
            </a:r>
            <a:r>
              <a:rPr lang="en-US" altLang="zh-CN" sz="2000" b="0">
                <a:latin typeface="Times New Roman" pitchFamily="18" charset="0"/>
              </a:rPr>
              <a:t>)</a:t>
            </a:r>
            <a:r>
              <a:rPr lang="zh-CN" altLang="en-US" sz="2000" b="0">
                <a:latin typeface="Times New Roman" pitchFamily="18" charset="0"/>
              </a:rPr>
              <a:t>时所产生的一种波长极短的电磁辐射。</a:t>
            </a:r>
            <a:endParaRPr lang="zh-CN" altLang="zh-CN" sz="2000" b="0">
              <a:latin typeface="Times New Roman" pitchFamily="18" charset="0"/>
            </a:endParaRPr>
          </a:p>
        </p:txBody>
      </p:sp>
      <p:sp>
        <p:nvSpPr>
          <p:cNvPr id="63536" name="Text Box 48"/>
          <p:cNvSpPr txBox="1">
            <a:spLocks noChangeArrowheads="1"/>
          </p:cNvSpPr>
          <p:nvPr/>
        </p:nvSpPr>
        <p:spPr bwMode="auto">
          <a:xfrm>
            <a:off x="457200" y="3716338"/>
            <a:ext cx="3232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2000" b="0">
                <a:latin typeface="Times New Roman" pitchFamily="18" charset="0"/>
              </a:rPr>
              <a:t>#  </a:t>
            </a:r>
            <a:r>
              <a:rPr lang="zh-CN" altLang="en-US" sz="2000" b="0">
                <a:latin typeface="Times New Roman" pitchFamily="18" charset="0"/>
              </a:rPr>
              <a:t>在电磁场中不发生偏转。</a:t>
            </a:r>
          </a:p>
        </p:txBody>
      </p:sp>
      <p:sp>
        <p:nvSpPr>
          <p:cNvPr id="63537" name="Text Box 49"/>
          <p:cNvSpPr txBox="1">
            <a:spLocks noChangeArrowheads="1"/>
          </p:cNvSpPr>
          <p:nvPr/>
        </p:nvSpPr>
        <p:spPr bwMode="auto">
          <a:xfrm>
            <a:off x="452438" y="4176713"/>
            <a:ext cx="1454150" cy="39687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2000" b="0">
                <a:latin typeface="Times New Roman" pitchFamily="18" charset="0"/>
              </a:rPr>
              <a:t>#  </a:t>
            </a:r>
            <a:r>
              <a:rPr lang="zh-CN" altLang="en-US" sz="2000" b="0">
                <a:latin typeface="Times New Roman" pitchFamily="18" charset="0"/>
              </a:rPr>
              <a:t>穿透力强</a:t>
            </a:r>
          </a:p>
        </p:txBody>
      </p:sp>
      <p:sp>
        <p:nvSpPr>
          <p:cNvPr id="63538" name="Text Box 50"/>
          <p:cNvSpPr txBox="1">
            <a:spLocks noChangeArrowheads="1"/>
          </p:cNvSpPr>
          <p:nvPr/>
        </p:nvSpPr>
        <p:spPr bwMode="auto">
          <a:xfrm>
            <a:off x="442913" y="4652963"/>
            <a:ext cx="49069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2000" b="0">
                <a:latin typeface="Times New Roman" pitchFamily="18" charset="0"/>
              </a:rPr>
              <a:t>#  </a:t>
            </a:r>
            <a:r>
              <a:rPr lang="zh-CN" altLang="en-US" sz="2000" b="0">
                <a:latin typeface="Times New Roman" pitchFamily="18" charset="0"/>
              </a:rPr>
              <a:t>波长极短， 范围在</a:t>
            </a:r>
            <a:r>
              <a:rPr lang="en-US" altLang="zh-CN" sz="2000" b="0">
                <a:latin typeface="Times New Roman" pitchFamily="18" charset="0"/>
              </a:rPr>
              <a:t>0.001nm~10nm</a:t>
            </a:r>
            <a:r>
              <a:rPr lang="zh-CN" altLang="zh-CN" sz="2000" b="0">
                <a:latin typeface="Times New Roman" pitchFamily="18" charset="0"/>
              </a:rPr>
              <a:t>之间。</a:t>
            </a:r>
            <a:endParaRPr lang="zh-CN" altLang="en-US" sz="2000" b="0">
              <a:latin typeface="Times New Roman" pitchFamily="18" charset="0"/>
            </a:endParaRPr>
          </a:p>
          <a:p>
            <a:pPr eaLnBrk="1" hangingPunct="1"/>
            <a:r>
              <a:rPr lang="zh-CN" altLang="en-US" sz="2000" b="0">
                <a:latin typeface="Times New Roman" pitchFamily="18" charset="0"/>
              </a:rPr>
              <a:t>    当遇含杂质的溶液时能发生散射。</a:t>
            </a:r>
          </a:p>
        </p:txBody>
      </p:sp>
      <p:sp>
        <p:nvSpPr>
          <p:cNvPr id="63539" name="Text Box 51"/>
          <p:cNvSpPr txBox="1">
            <a:spLocks noChangeArrowheads="1"/>
          </p:cNvSpPr>
          <p:nvPr/>
        </p:nvSpPr>
        <p:spPr bwMode="auto">
          <a:xfrm>
            <a:off x="611188" y="1484313"/>
            <a:ext cx="2305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sz="2400"/>
              <a:t>1</a:t>
            </a:r>
            <a:r>
              <a:rPr kumimoji="0" lang="zh-CN" altLang="en-US" sz="2400"/>
              <a:t>、定义：</a:t>
            </a:r>
          </a:p>
        </p:txBody>
      </p:sp>
      <p:sp>
        <p:nvSpPr>
          <p:cNvPr id="63540" name="Text Box 52"/>
          <p:cNvSpPr txBox="1">
            <a:spLocks noChangeArrowheads="1"/>
          </p:cNvSpPr>
          <p:nvPr/>
        </p:nvSpPr>
        <p:spPr bwMode="auto">
          <a:xfrm>
            <a:off x="641350" y="3262313"/>
            <a:ext cx="20589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sz="2400"/>
              <a:t>2</a:t>
            </a:r>
            <a:r>
              <a:rPr kumimoji="0" lang="zh-CN" altLang="en-US" sz="2400"/>
              <a:t>、特点：</a:t>
            </a:r>
          </a:p>
        </p:txBody>
      </p:sp>
      <p:sp>
        <p:nvSpPr>
          <p:cNvPr id="63541" name="Text Box 53"/>
          <p:cNvSpPr txBox="1">
            <a:spLocks noChangeArrowheads="1"/>
          </p:cNvSpPr>
          <p:nvPr/>
        </p:nvSpPr>
        <p:spPr bwMode="auto">
          <a:xfrm>
            <a:off x="466725" y="5497513"/>
            <a:ext cx="39608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b="0"/>
              <a:t>#  </a:t>
            </a:r>
            <a:r>
              <a:rPr kumimoji="0" lang="zh-CN" altLang="en-US" b="0"/>
              <a:t>能使许多固体发出可见荧光</a:t>
            </a:r>
          </a:p>
        </p:txBody>
      </p:sp>
      <p:sp>
        <p:nvSpPr>
          <p:cNvPr id="63542" name="Text Box 54"/>
          <p:cNvSpPr txBox="1">
            <a:spLocks noChangeArrowheads="1"/>
          </p:cNvSpPr>
          <p:nvPr/>
        </p:nvSpPr>
        <p:spPr bwMode="auto">
          <a:xfrm>
            <a:off x="495300" y="5943600"/>
            <a:ext cx="3600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b="0"/>
              <a:t>#  </a:t>
            </a:r>
            <a:r>
              <a:rPr kumimoji="0" lang="zh-CN" altLang="en-US" b="0"/>
              <a:t>能使空气电离</a:t>
            </a:r>
          </a:p>
        </p:txBody>
      </p:sp>
      <p:sp>
        <p:nvSpPr>
          <p:cNvPr id="63543" name="Text Box 55"/>
          <p:cNvSpPr txBox="1">
            <a:spLocks noChangeArrowheads="1"/>
          </p:cNvSpPr>
          <p:nvPr/>
        </p:nvSpPr>
        <p:spPr bwMode="auto">
          <a:xfrm>
            <a:off x="476250" y="6375400"/>
            <a:ext cx="3600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b="0"/>
              <a:t>#  </a:t>
            </a:r>
            <a:r>
              <a:rPr kumimoji="0" lang="zh-CN" altLang="en-US" b="0"/>
              <a:t>能使照像底片感光</a:t>
            </a:r>
          </a:p>
        </p:txBody>
      </p:sp>
      <p:pic>
        <p:nvPicPr>
          <p:cNvPr id="63544" name="Picture 5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225" y="3854450"/>
            <a:ext cx="1647825" cy="1895475"/>
          </a:xfrm>
          <a:prstGeom prst="rect">
            <a:avLst/>
          </a:prstGeom>
          <a:noFill/>
          <a:extLst>
            <a:ext uri="{909E8E84-426E-40DD-AFC4-6F175D3DCCD1}">
              <a14:hiddenFill xmlns:a14="http://schemas.microsoft.com/office/drawing/2010/main">
                <a:solidFill>
                  <a:srgbClr val="FFFFFF"/>
                </a:solidFill>
              </a14:hiddenFill>
            </a:ext>
          </a:extLst>
        </p:spPr>
      </p:pic>
      <p:sp>
        <p:nvSpPr>
          <p:cNvPr id="63545" name="Text Box 57"/>
          <p:cNvSpPr txBox="1">
            <a:spLocks noChangeArrowheads="1"/>
          </p:cNvSpPr>
          <p:nvPr/>
        </p:nvSpPr>
        <p:spPr bwMode="auto">
          <a:xfrm>
            <a:off x="6157913" y="5870575"/>
            <a:ext cx="19431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charset="0"/>
                <a:ea typeface="宋体" pitchFamily="2" charset="-122"/>
              </a:defRPr>
            </a:lvl1pPr>
            <a:lvl2pPr defTabSz="762000">
              <a:defRPr>
                <a:solidFill>
                  <a:schemeClr val="tx1"/>
                </a:solidFill>
                <a:latin typeface="Arial" charset="0"/>
                <a:ea typeface="宋体" pitchFamily="2" charset="-122"/>
              </a:defRPr>
            </a:lvl2pPr>
            <a:lvl3pPr defTabSz="762000">
              <a:defRPr>
                <a:solidFill>
                  <a:schemeClr val="tx1"/>
                </a:solidFill>
                <a:latin typeface="Arial" charset="0"/>
                <a:ea typeface="宋体" pitchFamily="2" charset="-122"/>
              </a:defRPr>
            </a:lvl3pPr>
            <a:lvl4pPr defTabSz="762000">
              <a:defRPr>
                <a:solidFill>
                  <a:schemeClr val="tx1"/>
                </a:solidFill>
                <a:latin typeface="Arial" charset="0"/>
                <a:ea typeface="宋体" pitchFamily="2" charset="-122"/>
              </a:defRPr>
            </a:lvl4pPr>
            <a:lvl5pPr defTabSz="762000">
              <a:defRPr>
                <a:solidFill>
                  <a:schemeClr val="tx1"/>
                </a:solidFill>
                <a:latin typeface="Arial" charset="0"/>
                <a:ea typeface="宋体" pitchFamily="2" charset="-122"/>
              </a:defRPr>
            </a:lvl5pPr>
            <a:lvl6pPr defTabSz="762000" fontAlgn="base">
              <a:spcBef>
                <a:spcPct val="0"/>
              </a:spcBef>
              <a:spcAft>
                <a:spcPct val="0"/>
              </a:spcAft>
              <a:defRPr>
                <a:solidFill>
                  <a:schemeClr val="tx1"/>
                </a:solidFill>
                <a:latin typeface="Arial" charset="0"/>
                <a:ea typeface="宋体" pitchFamily="2" charset="-122"/>
              </a:defRPr>
            </a:lvl6pPr>
            <a:lvl7pPr defTabSz="762000" fontAlgn="base">
              <a:spcBef>
                <a:spcPct val="0"/>
              </a:spcBef>
              <a:spcAft>
                <a:spcPct val="0"/>
              </a:spcAft>
              <a:defRPr>
                <a:solidFill>
                  <a:schemeClr val="tx1"/>
                </a:solidFill>
                <a:latin typeface="Arial" charset="0"/>
                <a:ea typeface="宋体" pitchFamily="2" charset="-122"/>
              </a:defRPr>
            </a:lvl7pPr>
            <a:lvl8pPr defTabSz="762000" fontAlgn="base">
              <a:spcBef>
                <a:spcPct val="0"/>
              </a:spcBef>
              <a:spcAft>
                <a:spcPct val="0"/>
              </a:spcAft>
              <a:defRPr>
                <a:solidFill>
                  <a:schemeClr val="tx1"/>
                </a:solidFill>
                <a:latin typeface="Arial" charset="0"/>
                <a:ea typeface="宋体" pitchFamily="2" charset="-122"/>
              </a:defRPr>
            </a:lvl8pPr>
            <a:lvl9pPr defTabSz="762000" fontAlgn="base">
              <a:spcBef>
                <a:spcPct val="0"/>
              </a:spcBef>
              <a:spcAft>
                <a:spcPct val="0"/>
              </a:spcAft>
              <a:defRPr>
                <a:solidFill>
                  <a:schemeClr val="tx1"/>
                </a:solidFill>
                <a:latin typeface="Arial" charset="0"/>
                <a:ea typeface="宋体" pitchFamily="2" charset="-122"/>
              </a:defRPr>
            </a:lvl9pPr>
          </a:lstStyle>
          <a:p>
            <a:pPr algn="ctr">
              <a:spcBef>
                <a:spcPct val="50000"/>
              </a:spcBef>
            </a:pPr>
            <a:r>
              <a:rPr lang="zh-CN" altLang="en-US"/>
              <a:t>伦琴</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533400" y="0"/>
            <a:ext cx="8229600" cy="1447800"/>
          </a:xfrm>
        </p:spPr>
        <p:txBody>
          <a:bodyPr/>
          <a:lstStyle/>
          <a:p>
            <a:r>
              <a:rPr lang="zh-CN" altLang="en-US"/>
              <a:t>光的衍射</a:t>
            </a:r>
          </a:p>
        </p:txBody>
      </p:sp>
      <p:sp>
        <p:nvSpPr>
          <p:cNvPr id="91139" name="Rectangle 3"/>
          <p:cNvSpPr>
            <a:spLocks noGrp="1" noChangeArrowheads="1"/>
          </p:cNvSpPr>
          <p:nvPr>
            <p:ph type="body" idx="1"/>
          </p:nvPr>
        </p:nvSpPr>
        <p:spPr>
          <a:xfrm>
            <a:off x="457200" y="1447800"/>
            <a:ext cx="8229600" cy="5059363"/>
          </a:xfrm>
        </p:spPr>
        <p:txBody>
          <a:bodyPr/>
          <a:lstStyle/>
          <a:p>
            <a:pPr marL="0" indent="0"/>
            <a:r>
              <a:rPr lang="zh-CN" altLang="en-US" b="1">
                <a:solidFill>
                  <a:srgbClr val="FFCC00"/>
                </a:solidFill>
              </a:rPr>
              <a:t>二、衍射理论</a:t>
            </a:r>
            <a:r>
              <a:rPr lang="zh-CN" altLang="en-US"/>
              <a:t>：</a:t>
            </a:r>
          </a:p>
          <a:p>
            <a:pPr marL="0" indent="0"/>
            <a:r>
              <a:rPr lang="zh-CN" altLang="en-US"/>
              <a:t>光的衍射是光的波动性的主要标志之一，</a:t>
            </a:r>
            <a:r>
              <a:rPr lang="en-US" altLang="zh-CN"/>
              <a:t>1818</a:t>
            </a:r>
            <a:r>
              <a:rPr lang="zh-CN" altLang="en-US"/>
              <a:t>年，菲涅尔最早成动地用波动光学原理解释了衍射现象，发展惠更斯原理为惠更斯－菲涅尔原理。</a:t>
            </a:r>
          </a:p>
          <a:p>
            <a:pPr marL="0" indent="0"/>
            <a:r>
              <a:rPr lang="en-US" altLang="zh-CN"/>
              <a:t>1818</a:t>
            </a:r>
            <a:r>
              <a:rPr lang="zh-CN" altLang="en-US"/>
              <a:t>年，法国巴黎科学院举行的以解释衍射现象为内容的有奖竞赛会上，年青的菲涅耳取得了优胜，开始了波动说的兴旺时期。</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CCECFF"/>
        </a:solidFill>
        <a:effectLst/>
      </p:bgPr>
    </p:bg>
    <p:spTree>
      <p:nvGrpSpPr>
        <p:cNvPr id="1" name=""/>
        <p:cNvGrpSpPr/>
        <p:nvPr/>
      </p:nvGrpSpPr>
      <p:grpSpPr>
        <a:xfrm>
          <a:off x="0" y="0"/>
          <a:ext cx="0" cy="0"/>
          <a:chOff x="0" y="0"/>
          <a:chExt cx="0" cy="0"/>
        </a:xfrm>
      </p:grpSpPr>
      <p:sp>
        <p:nvSpPr>
          <p:cNvPr id="65540" name="Text Box 4"/>
          <p:cNvSpPr txBox="1">
            <a:spLocks noChangeArrowheads="1"/>
          </p:cNvSpPr>
          <p:nvPr/>
        </p:nvSpPr>
        <p:spPr bwMode="auto">
          <a:xfrm>
            <a:off x="381000" y="349250"/>
            <a:ext cx="3833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400">
                <a:solidFill>
                  <a:srgbClr val="0000FF"/>
                </a:solidFill>
                <a:latin typeface="Times New Roman" pitchFamily="18" charset="0"/>
              </a:rPr>
              <a:t>二、晶体对</a:t>
            </a:r>
            <a:r>
              <a:rPr lang="en-US" altLang="zh-CN" sz="2400">
                <a:solidFill>
                  <a:srgbClr val="0000FF"/>
                </a:solidFill>
                <a:latin typeface="Times New Roman" pitchFamily="18" charset="0"/>
              </a:rPr>
              <a:t>X </a:t>
            </a:r>
            <a:r>
              <a:rPr lang="zh-CN" altLang="en-US" sz="2400">
                <a:solidFill>
                  <a:srgbClr val="0000FF"/>
                </a:solidFill>
                <a:latin typeface="Times New Roman" pitchFamily="18" charset="0"/>
              </a:rPr>
              <a:t>射线的衍射    </a:t>
            </a:r>
            <a:endParaRPr lang="zh-CN" altLang="zh-CN" sz="2400">
              <a:solidFill>
                <a:srgbClr val="0000FF"/>
              </a:solidFill>
              <a:latin typeface="Times New Roman" pitchFamily="18" charset="0"/>
            </a:endParaRPr>
          </a:p>
        </p:txBody>
      </p:sp>
      <p:sp>
        <p:nvSpPr>
          <p:cNvPr id="65541" name="Text Box 5"/>
          <p:cNvSpPr txBox="1">
            <a:spLocks noChangeArrowheads="1"/>
          </p:cNvSpPr>
          <p:nvPr/>
        </p:nvSpPr>
        <p:spPr bwMode="auto">
          <a:xfrm>
            <a:off x="395288" y="931863"/>
            <a:ext cx="85661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2400" b="0">
                <a:latin typeface="Times New Roman" pitchFamily="18" charset="0"/>
              </a:rPr>
              <a:t>        </a:t>
            </a:r>
            <a:r>
              <a:rPr lang="zh-CN" altLang="en-US" sz="2400" b="0">
                <a:latin typeface="Times New Roman" pitchFamily="18" charset="0"/>
              </a:rPr>
              <a:t>天然晶体的点阵间距与</a:t>
            </a:r>
            <a:r>
              <a:rPr lang="en-US" altLang="zh-CN" sz="2400" b="0">
                <a:latin typeface="Times New Roman" pitchFamily="18" charset="0"/>
              </a:rPr>
              <a:t>X</a:t>
            </a:r>
            <a:r>
              <a:rPr lang="zh-CN" altLang="en-US" sz="2400" b="0">
                <a:latin typeface="Times New Roman" pitchFamily="18" charset="0"/>
              </a:rPr>
              <a:t>射线的波长同数量级（</a:t>
            </a:r>
            <a:r>
              <a:rPr lang="en-US" altLang="zh-CN" sz="2400" b="0">
                <a:latin typeface="Times New Roman" pitchFamily="18" charset="0"/>
              </a:rPr>
              <a:t>10</a:t>
            </a:r>
            <a:r>
              <a:rPr lang="en-US" altLang="zh-CN" sz="2400" b="0" baseline="30000">
                <a:latin typeface="Times New Roman" pitchFamily="18" charset="0"/>
              </a:rPr>
              <a:t>-8</a:t>
            </a:r>
            <a:r>
              <a:rPr lang="en-US" altLang="zh-CN" sz="2400" b="0">
                <a:latin typeface="Times New Roman" pitchFamily="18" charset="0"/>
              </a:rPr>
              <a:t>cm</a:t>
            </a:r>
            <a:r>
              <a:rPr lang="zh-CN" altLang="en-US" sz="2400" b="0">
                <a:latin typeface="Times New Roman" pitchFamily="18" charset="0"/>
              </a:rPr>
              <a:t>），</a:t>
            </a:r>
          </a:p>
          <a:p>
            <a:pPr eaLnBrk="1" hangingPunct="1"/>
            <a:r>
              <a:rPr lang="zh-CN" altLang="en-US" sz="2400" b="0">
                <a:latin typeface="Times New Roman" pitchFamily="18" charset="0"/>
              </a:rPr>
              <a:t>可以看作是光栅常数很小的空间三维衍射光栅。</a:t>
            </a:r>
          </a:p>
        </p:txBody>
      </p:sp>
      <p:sp>
        <p:nvSpPr>
          <p:cNvPr id="65542" name="Text Box 6"/>
          <p:cNvSpPr txBox="1">
            <a:spLocks noChangeArrowheads="1"/>
          </p:cNvSpPr>
          <p:nvPr/>
        </p:nvSpPr>
        <p:spPr bwMode="auto">
          <a:xfrm>
            <a:off x="323850" y="2047875"/>
            <a:ext cx="452755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2400" b="0">
                <a:latin typeface="Times New Roman" pitchFamily="18" charset="0"/>
              </a:rPr>
              <a:t>         </a:t>
            </a:r>
            <a:r>
              <a:rPr lang="zh-CN" altLang="en-US" sz="2400" b="0">
                <a:latin typeface="Times New Roman" pitchFamily="18" charset="0"/>
              </a:rPr>
              <a:t>劳厄于</a:t>
            </a:r>
            <a:r>
              <a:rPr lang="en-US" altLang="zh-CN" sz="2400" b="0">
                <a:latin typeface="Times New Roman" pitchFamily="18" charset="0"/>
              </a:rPr>
              <a:t>1912</a:t>
            </a:r>
            <a:r>
              <a:rPr lang="zh-CN" altLang="en-US" sz="2400" b="0">
                <a:latin typeface="Times New Roman" pitchFamily="18" charset="0"/>
              </a:rPr>
              <a:t>年利用右图所示</a:t>
            </a:r>
          </a:p>
          <a:p>
            <a:pPr eaLnBrk="1" hangingPunct="1"/>
            <a:r>
              <a:rPr lang="zh-CN" altLang="en-US" sz="2400" b="0">
                <a:latin typeface="Times New Roman" pitchFamily="18" charset="0"/>
              </a:rPr>
              <a:t>的实验装置，进行了</a:t>
            </a:r>
            <a:r>
              <a:rPr lang="zh-CN" altLang="en-US" sz="2400" b="0"/>
              <a:t>晶体对</a:t>
            </a:r>
            <a:r>
              <a:rPr lang="en-US" altLang="zh-CN" sz="2400" b="0"/>
              <a:t>X </a:t>
            </a:r>
            <a:r>
              <a:rPr lang="zh-CN" altLang="en-US" sz="2400" b="0"/>
              <a:t>射</a:t>
            </a:r>
          </a:p>
          <a:p>
            <a:pPr eaLnBrk="1" hangingPunct="1"/>
            <a:r>
              <a:rPr lang="zh-CN" altLang="en-US" sz="2400" b="0"/>
              <a:t>线的衍射实验，在乳胶板上观察</a:t>
            </a:r>
          </a:p>
          <a:p>
            <a:pPr eaLnBrk="1" hangingPunct="1"/>
            <a:r>
              <a:rPr lang="zh-CN" altLang="en-US" sz="2400" b="0"/>
              <a:t>到了对称分布的若干衍射斑点，</a:t>
            </a:r>
          </a:p>
          <a:p>
            <a:pPr eaLnBrk="1" hangingPunct="1"/>
            <a:r>
              <a:rPr lang="zh-CN" altLang="en-US" sz="2400" b="0"/>
              <a:t>称为劳厄斑。</a:t>
            </a:r>
          </a:p>
        </p:txBody>
      </p:sp>
      <p:sp>
        <p:nvSpPr>
          <p:cNvPr id="65544" name="Text Box 8"/>
          <p:cNvSpPr txBox="1">
            <a:spLocks noChangeArrowheads="1"/>
          </p:cNvSpPr>
          <p:nvPr/>
        </p:nvSpPr>
        <p:spPr bwMode="auto">
          <a:xfrm>
            <a:off x="611188" y="5589588"/>
            <a:ext cx="75612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zh-CN" sz="2400" b="0">
                <a:latin typeface="Times New Roman" pitchFamily="18" charset="0"/>
              </a:rPr>
              <a:t>       1913</a:t>
            </a:r>
            <a:r>
              <a:rPr lang="zh-CN" altLang="en-US" sz="2400" b="0">
                <a:latin typeface="Times New Roman" pitchFamily="18" charset="0"/>
              </a:rPr>
              <a:t>年英国物理学家布喇格父子提出一种简化了的研究</a:t>
            </a:r>
            <a:r>
              <a:rPr lang="en-US" altLang="zh-CN" sz="2400" b="0">
                <a:latin typeface="Times New Roman" pitchFamily="18" charset="0"/>
              </a:rPr>
              <a:t>X</a:t>
            </a:r>
            <a:r>
              <a:rPr lang="zh-CN" altLang="zh-CN" sz="2400" b="0">
                <a:latin typeface="Times New Roman" pitchFamily="18" charset="0"/>
              </a:rPr>
              <a:t>射线衍射的方法，与劳厄理论结果一致。</a:t>
            </a:r>
            <a:endParaRPr lang="zh-CN" altLang="en-US" sz="2400" b="0">
              <a:latin typeface="Times New Roman" pitchFamily="18" charset="0"/>
            </a:endParaRPr>
          </a:p>
        </p:txBody>
      </p:sp>
      <p:grpSp>
        <p:nvGrpSpPr>
          <p:cNvPr id="65599" name="Group 63"/>
          <p:cNvGrpSpPr>
            <a:grpSpLocks/>
          </p:cNvGrpSpPr>
          <p:nvPr/>
        </p:nvGrpSpPr>
        <p:grpSpPr bwMode="auto">
          <a:xfrm>
            <a:off x="5210175" y="2005013"/>
            <a:ext cx="3897313" cy="3200400"/>
            <a:chOff x="3282" y="624"/>
            <a:chExt cx="2455" cy="2016"/>
          </a:xfrm>
        </p:grpSpPr>
        <p:grpSp>
          <p:nvGrpSpPr>
            <p:cNvPr id="65545" name="Group 9"/>
            <p:cNvGrpSpPr>
              <a:grpSpLocks/>
            </p:cNvGrpSpPr>
            <p:nvPr/>
          </p:nvGrpSpPr>
          <p:grpSpPr bwMode="auto">
            <a:xfrm>
              <a:off x="3282" y="624"/>
              <a:ext cx="1902" cy="2016"/>
              <a:chOff x="3282" y="624"/>
              <a:chExt cx="1902" cy="2016"/>
            </a:xfrm>
          </p:grpSpPr>
          <p:sp>
            <p:nvSpPr>
              <p:cNvPr id="65546" name="Line 10"/>
              <p:cNvSpPr>
                <a:spLocks noChangeShapeType="1"/>
              </p:cNvSpPr>
              <p:nvPr/>
            </p:nvSpPr>
            <p:spPr bwMode="auto">
              <a:xfrm>
                <a:off x="3364" y="1359"/>
                <a:ext cx="0" cy="1063"/>
              </a:xfrm>
              <a:prstGeom prst="line">
                <a:avLst/>
              </a:prstGeom>
              <a:noFill/>
              <a:ln w="412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47" name="Line 11"/>
              <p:cNvSpPr>
                <a:spLocks noChangeShapeType="1"/>
              </p:cNvSpPr>
              <p:nvPr/>
            </p:nvSpPr>
            <p:spPr bwMode="auto">
              <a:xfrm flipV="1">
                <a:off x="3364" y="1005"/>
                <a:ext cx="405" cy="354"/>
              </a:xfrm>
              <a:prstGeom prst="line">
                <a:avLst/>
              </a:prstGeom>
              <a:noFill/>
              <a:ln w="412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48" name="Line 12"/>
              <p:cNvSpPr>
                <a:spLocks noChangeShapeType="1"/>
              </p:cNvSpPr>
              <p:nvPr/>
            </p:nvSpPr>
            <p:spPr bwMode="auto">
              <a:xfrm flipV="1">
                <a:off x="3368" y="2068"/>
                <a:ext cx="405" cy="354"/>
              </a:xfrm>
              <a:prstGeom prst="line">
                <a:avLst/>
              </a:prstGeom>
              <a:noFill/>
              <a:ln w="412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49" name="Line 13"/>
              <p:cNvSpPr>
                <a:spLocks noChangeShapeType="1"/>
              </p:cNvSpPr>
              <p:nvPr/>
            </p:nvSpPr>
            <p:spPr bwMode="auto">
              <a:xfrm>
                <a:off x="3782" y="1005"/>
                <a:ext cx="0" cy="1063"/>
              </a:xfrm>
              <a:prstGeom prst="line">
                <a:avLst/>
              </a:prstGeom>
              <a:noFill/>
              <a:ln w="412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50" name="Line 14"/>
              <p:cNvSpPr>
                <a:spLocks noChangeShapeType="1"/>
              </p:cNvSpPr>
              <p:nvPr/>
            </p:nvSpPr>
            <p:spPr bwMode="auto">
              <a:xfrm>
                <a:off x="4224" y="1632"/>
                <a:ext cx="0" cy="310"/>
              </a:xfrm>
              <a:prstGeom prst="line">
                <a:avLst/>
              </a:prstGeom>
              <a:noFill/>
              <a:ln w="412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51" name="Line 15"/>
              <p:cNvSpPr>
                <a:spLocks noChangeShapeType="1"/>
              </p:cNvSpPr>
              <p:nvPr/>
            </p:nvSpPr>
            <p:spPr bwMode="auto">
              <a:xfrm flipV="1">
                <a:off x="4217" y="1491"/>
                <a:ext cx="164" cy="132"/>
              </a:xfrm>
              <a:prstGeom prst="line">
                <a:avLst/>
              </a:prstGeom>
              <a:noFill/>
              <a:ln w="412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52" name="Line 16"/>
              <p:cNvSpPr>
                <a:spLocks noChangeShapeType="1"/>
              </p:cNvSpPr>
              <p:nvPr/>
            </p:nvSpPr>
            <p:spPr bwMode="auto">
              <a:xfrm>
                <a:off x="4274" y="1640"/>
                <a:ext cx="0" cy="310"/>
              </a:xfrm>
              <a:prstGeom prst="line">
                <a:avLst/>
              </a:prstGeom>
              <a:noFill/>
              <a:ln w="412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53" name="Line 17"/>
              <p:cNvSpPr>
                <a:spLocks noChangeShapeType="1"/>
              </p:cNvSpPr>
              <p:nvPr/>
            </p:nvSpPr>
            <p:spPr bwMode="auto">
              <a:xfrm>
                <a:off x="4426" y="1537"/>
                <a:ext cx="0" cy="309"/>
              </a:xfrm>
              <a:prstGeom prst="line">
                <a:avLst/>
              </a:prstGeom>
              <a:noFill/>
              <a:ln w="412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54" name="Line 18"/>
              <p:cNvSpPr>
                <a:spLocks noChangeShapeType="1"/>
              </p:cNvSpPr>
              <p:nvPr/>
            </p:nvSpPr>
            <p:spPr bwMode="auto">
              <a:xfrm flipV="1">
                <a:off x="4268" y="1514"/>
                <a:ext cx="164" cy="132"/>
              </a:xfrm>
              <a:prstGeom prst="line">
                <a:avLst/>
              </a:prstGeom>
              <a:noFill/>
              <a:ln w="412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55" name="Line 19"/>
              <p:cNvSpPr>
                <a:spLocks noChangeShapeType="1"/>
              </p:cNvSpPr>
              <p:nvPr/>
            </p:nvSpPr>
            <p:spPr bwMode="auto">
              <a:xfrm flipV="1">
                <a:off x="4274" y="1832"/>
                <a:ext cx="164" cy="131"/>
              </a:xfrm>
              <a:prstGeom prst="line">
                <a:avLst/>
              </a:prstGeom>
              <a:noFill/>
              <a:ln w="412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56" name="Line 20"/>
              <p:cNvSpPr>
                <a:spLocks noChangeShapeType="1"/>
              </p:cNvSpPr>
              <p:nvPr/>
            </p:nvSpPr>
            <p:spPr bwMode="auto">
              <a:xfrm>
                <a:off x="4375" y="1714"/>
                <a:ext cx="809" cy="1"/>
              </a:xfrm>
              <a:prstGeom prst="line">
                <a:avLst/>
              </a:prstGeom>
              <a:noFill/>
              <a:ln w="41275">
                <a:solidFill>
                  <a:srgbClr val="0000FF"/>
                </a:solidFill>
                <a:round/>
                <a:headEnd type="arrow"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57" name="Line 21"/>
              <p:cNvSpPr>
                <a:spLocks noChangeShapeType="1"/>
              </p:cNvSpPr>
              <p:nvPr/>
            </p:nvSpPr>
            <p:spPr bwMode="auto">
              <a:xfrm>
                <a:off x="3288" y="1308"/>
                <a:ext cx="0" cy="1062"/>
              </a:xfrm>
              <a:prstGeom prst="line">
                <a:avLst/>
              </a:prstGeom>
              <a:noFill/>
              <a:ln w="412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58" name="Line 22"/>
              <p:cNvSpPr>
                <a:spLocks noChangeShapeType="1"/>
              </p:cNvSpPr>
              <p:nvPr/>
            </p:nvSpPr>
            <p:spPr bwMode="auto">
              <a:xfrm flipV="1">
                <a:off x="3282" y="954"/>
                <a:ext cx="404" cy="354"/>
              </a:xfrm>
              <a:prstGeom prst="line">
                <a:avLst/>
              </a:prstGeom>
              <a:noFill/>
              <a:ln w="412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59" name="Line 23"/>
              <p:cNvSpPr>
                <a:spLocks noChangeShapeType="1"/>
              </p:cNvSpPr>
              <p:nvPr/>
            </p:nvSpPr>
            <p:spPr bwMode="auto">
              <a:xfrm>
                <a:off x="4375" y="1477"/>
                <a:ext cx="67" cy="53"/>
              </a:xfrm>
              <a:prstGeom prst="line">
                <a:avLst/>
              </a:prstGeom>
              <a:noFill/>
              <a:ln w="412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60" name="Line 24"/>
              <p:cNvSpPr>
                <a:spLocks noChangeShapeType="1"/>
              </p:cNvSpPr>
              <p:nvPr/>
            </p:nvSpPr>
            <p:spPr bwMode="auto">
              <a:xfrm>
                <a:off x="4217" y="1610"/>
                <a:ext cx="67" cy="53"/>
              </a:xfrm>
              <a:prstGeom prst="line">
                <a:avLst/>
              </a:prstGeom>
              <a:noFill/>
              <a:ln w="412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61" name="Line 25"/>
              <p:cNvSpPr>
                <a:spLocks noChangeShapeType="1"/>
              </p:cNvSpPr>
              <p:nvPr/>
            </p:nvSpPr>
            <p:spPr bwMode="auto">
              <a:xfrm>
                <a:off x="4208" y="1913"/>
                <a:ext cx="66" cy="53"/>
              </a:xfrm>
              <a:prstGeom prst="line">
                <a:avLst/>
              </a:prstGeom>
              <a:noFill/>
              <a:ln w="412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62" name="Line 26"/>
              <p:cNvSpPr>
                <a:spLocks noChangeShapeType="1"/>
              </p:cNvSpPr>
              <p:nvPr/>
            </p:nvSpPr>
            <p:spPr bwMode="auto">
              <a:xfrm>
                <a:off x="3699" y="946"/>
                <a:ext cx="66" cy="53"/>
              </a:xfrm>
              <a:prstGeom prst="line">
                <a:avLst/>
              </a:prstGeom>
              <a:noFill/>
              <a:ln w="412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63" name="Line 27"/>
              <p:cNvSpPr>
                <a:spLocks noChangeShapeType="1"/>
              </p:cNvSpPr>
              <p:nvPr/>
            </p:nvSpPr>
            <p:spPr bwMode="auto">
              <a:xfrm>
                <a:off x="3295" y="1300"/>
                <a:ext cx="66" cy="53"/>
              </a:xfrm>
              <a:prstGeom prst="line">
                <a:avLst/>
              </a:prstGeom>
              <a:noFill/>
              <a:ln w="412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64" name="Line 28"/>
              <p:cNvSpPr>
                <a:spLocks noChangeShapeType="1"/>
              </p:cNvSpPr>
              <p:nvPr/>
            </p:nvSpPr>
            <p:spPr bwMode="auto">
              <a:xfrm>
                <a:off x="3295" y="2363"/>
                <a:ext cx="66" cy="53"/>
              </a:xfrm>
              <a:prstGeom prst="line">
                <a:avLst/>
              </a:prstGeom>
              <a:noFill/>
              <a:ln w="412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65" name="Oval 29"/>
              <p:cNvSpPr>
                <a:spLocks noChangeArrowheads="1"/>
              </p:cNvSpPr>
              <p:nvPr/>
            </p:nvSpPr>
            <p:spPr bwMode="auto">
              <a:xfrm rot="-1968401">
                <a:off x="3665" y="1537"/>
                <a:ext cx="67" cy="59"/>
              </a:xfrm>
              <a:prstGeom prst="ellipse">
                <a:avLst/>
              </a:prstGeom>
              <a:solidFill>
                <a:srgbClr val="FFFFFF"/>
              </a:solidFill>
              <a:ln w="9525">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66" name="Oval 30"/>
              <p:cNvSpPr>
                <a:spLocks noChangeArrowheads="1"/>
              </p:cNvSpPr>
              <p:nvPr/>
            </p:nvSpPr>
            <p:spPr bwMode="auto">
              <a:xfrm rot="-1968401">
                <a:off x="3551" y="1300"/>
                <a:ext cx="66" cy="59"/>
              </a:xfrm>
              <a:prstGeom prst="ellipse">
                <a:avLst/>
              </a:prstGeom>
              <a:solidFill>
                <a:srgbClr val="FFFFFF"/>
              </a:solidFill>
              <a:ln w="9525">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67" name="Oval 31"/>
              <p:cNvSpPr>
                <a:spLocks noChangeArrowheads="1"/>
              </p:cNvSpPr>
              <p:nvPr/>
            </p:nvSpPr>
            <p:spPr bwMode="auto">
              <a:xfrm rot="-1968401">
                <a:off x="3516" y="1655"/>
                <a:ext cx="66" cy="59"/>
              </a:xfrm>
              <a:prstGeom prst="ellipse">
                <a:avLst/>
              </a:prstGeom>
              <a:solidFill>
                <a:srgbClr val="FFFFFF"/>
              </a:solidFill>
              <a:ln w="9525">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68" name="Oval 32"/>
              <p:cNvSpPr>
                <a:spLocks noChangeArrowheads="1"/>
              </p:cNvSpPr>
              <p:nvPr/>
            </p:nvSpPr>
            <p:spPr bwMode="auto">
              <a:xfrm rot="-1968401">
                <a:off x="3383" y="1758"/>
                <a:ext cx="66" cy="59"/>
              </a:xfrm>
              <a:prstGeom prst="ellipse">
                <a:avLst/>
              </a:prstGeom>
              <a:solidFill>
                <a:srgbClr val="FFFFFF"/>
              </a:solidFill>
              <a:ln w="9525">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69" name="Oval 33"/>
              <p:cNvSpPr>
                <a:spLocks noChangeArrowheads="1"/>
              </p:cNvSpPr>
              <p:nvPr/>
            </p:nvSpPr>
            <p:spPr bwMode="auto">
              <a:xfrm rot="-1968401">
                <a:off x="3551" y="1950"/>
                <a:ext cx="66" cy="59"/>
              </a:xfrm>
              <a:prstGeom prst="ellipse">
                <a:avLst/>
              </a:prstGeom>
              <a:solidFill>
                <a:srgbClr val="FFFFFF"/>
              </a:solidFill>
              <a:ln w="9525">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70" name="Line 34"/>
              <p:cNvSpPr>
                <a:spLocks noChangeShapeType="1"/>
              </p:cNvSpPr>
              <p:nvPr/>
            </p:nvSpPr>
            <p:spPr bwMode="auto">
              <a:xfrm>
                <a:off x="3598" y="1337"/>
                <a:ext cx="404" cy="1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71" name="Line 35"/>
              <p:cNvSpPr>
                <a:spLocks noChangeShapeType="1"/>
              </p:cNvSpPr>
              <p:nvPr/>
            </p:nvSpPr>
            <p:spPr bwMode="auto">
              <a:xfrm>
                <a:off x="3705" y="1581"/>
                <a:ext cx="354" cy="5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72" name="Line 36"/>
              <p:cNvSpPr>
                <a:spLocks noChangeShapeType="1"/>
              </p:cNvSpPr>
              <p:nvPr/>
            </p:nvSpPr>
            <p:spPr bwMode="auto">
              <a:xfrm>
                <a:off x="3554" y="1691"/>
                <a:ext cx="606" cy="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73" name="Line 37"/>
              <p:cNvSpPr>
                <a:spLocks noChangeShapeType="1"/>
              </p:cNvSpPr>
              <p:nvPr/>
            </p:nvSpPr>
            <p:spPr bwMode="auto">
              <a:xfrm>
                <a:off x="3415" y="1773"/>
                <a:ext cx="657" cy="5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74" name="Line 38"/>
              <p:cNvSpPr>
                <a:spLocks noChangeShapeType="1"/>
              </p:cNvSpPr>
              <p:nvPr/>
            </p:nvSpPr>
            <p:spPr bwMode="auto">
              <a:xfrm flipV="1">
                <a:off x="3566" y="1891"/>
                <a:ext cx="455" cy="5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75" name="Line 39"/>
              <p:cNvSpPr>
                <a:spLocks noChangeShapeType="1"/>
              </p:cNvSpPr>
              <p:nvPr/>
            </p:nvSpPr>
            <p:spPr bwMode="auto">
              <a:xfrm>
                <a:off x="4830" y="1300"/>
                <a:ext cx="0" cy="355"/>
              </a:xfrm>
              <a:prstGeom prst="line">
                <a:avLst/>
              </a:prstGeom>
              <a:noFill/>
              <a:ln w="412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76" name="Line 40"/>
              <p:cNvSpPr>
                <a:spLocks noChangeShapeType="1"/>
              </p:cNvSpPr>
              <p:nvPr/>
            </p:nvSpPr>
            <p:spPr bwMode="auto">
              <a:xfrm>
                <a:off x="4982" y="1300"/>
                <a:ext cx="0" cy="355"/>
              </a:xfrm>
              <a:prstGeom prst="line">
                <a:avLst/>
              </a:prstGeom>
              <a:noFill/>
              <a:ln w="412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77" name="Line 41"/>
              <p:cNvSpPr>
                <a:spLocks noChangeShapeType="1"/>
              </p:cNvSpPr>
              <p:nvPr/>
            </p:nvSpPr>
            <p:spPr bwMode="auto">
              <a:xfrm>
                <a:off x="4982" y="1773"/>
                <a:ext cx="0" cy="354"/>
              </a:xfrm>
              <a:prstGeom prst="line">
                <a:avLst/>
              </a:prstGeom>
              <a:noFill/>
              <a:ln w="412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78" name="Line 42"/>
              <p:cNvSpPr>
                <a:spLocks noChangeShapeType="1"/>
              </p:cNvSpPr>
              <p:nvPr/>
            </p:nvSpPr>
            <p:spPr bwMode="auto">
              <a:xfrm>
                <a:off x="4830" y="1773"/>
                <a:ext cx="0" cy="354"/>
              </a:xfrm>
              <a:prstGeom prst="line">
                <a:avLst/>
              </a:prstGeom>
              <a:noFill/>
              <a:ln w="412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79" name="Line 43"/>
              <p:cNvSpPr>
                <a:spLocks noChangeShapeType="1"/>
              </p:cNvSpPr>
              <p:nvPr/>
            </p:nvSpPr>
            <p:spPr bwMode="auto">
              <a:xfrm>
                <a:off x="4830" y="1655"/>
                <a:ext cx="152" cy="0"/>
              </a:xfrm>
              <a:prstGeom prst="line">
                <a:avLst/>
              </a:prstGeom>
              <a:noFill/>
              <a:ln w="412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80" name="Line 44"/>
              <p:cNvSpPr>
                <a:spLocks noChangeShapeType="1"/>
              </p:cNvSpPr>
              <p:nvPr/>
            </p:nvSpPr>
            <p:spPr bwMode="auto">
              <a:xfrm>
                <a:off x="4830" y="1773"/>
                <a:ext cx="152" cy="0"/>
              </a:xfrm>
              <a:prstGeom prst="line">
                <a:avLst/>
              </a:prstGeom>
              <a:noFill/>
              <a:ln w="412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81" name="Line 45"/>
              <p:cNvSpPr>
                <a:spLocks noChangeShapeType="1"/>
              </p:cNvSpPr>
              <p:nvPr/>
            </p:nvSpPr>
            <p:spPr bwMode="auto">
              <a:xfrm>
                <a:off x="4830" y="1359"/>
                <a:ext cx="152" cy="59"/>
              </a:xfrm>
              <a:prstGeom prst="line">
                <a:avLst/>
              </a:prstGeom>
              <a:noFill/>
              <a:ln w="412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82" name="Line 46"/>
              <p:cNvSpPr>
                <a:spLocks noChangeShapeType="1"/>
              </p:cNvSpPr>
              <p:nvPr/>
            </p:nvSpPr>
            <p:spPr bwMode="auto">
              <a:xfrm>
                <a:off x="4830" y="1418"/>
                <a:ext cx="152" cy="59"/>
              </a:xfrm>
              <a:prstGeom prst="line">
                <a:avLst/>
              </a:prstGeom>
              <a:noFill/>
              <a:ln w="412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83" name="Line 47"/>
              <p:cNvSpPr>
                <a:spLocks noChangeShapeType="1"/>
              </p:cNvSpPr>
              <p:nvPr/>
            </p:nvSpPr>
            <p:spPr bwMode="auto">
              <a:xfrm>
                <a:off x="4830" y="1477"/>
                <a:ext cx="152" cy="60"/>
              </a:xfrm>
              <a:prstGeom prst="line">
                <a:avLst/>
              </a:prstGeom>
              <a:noFill/>
              <a:ln w="412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84" name="Line 48"/>
              <p:cNvSpPr>
                <a:spLocks noChangeShapeType="1"/>
              </p:cNvSpPr>
              <p:nvPr/>
            </p:nvSpPr>
            <p:spPr bwMode="auto">
              <a:xfrm>
                <a:off x="4830" y="1537"/>
                <a:ext cx="152" cy="59"/>
              </a:xfrm>
              <a:prstGeom prst="line">
                <a:avLst/>
              </a:prstGeom>
              <a:noFill/>
              <a:ln w="412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85" name="Line 49"/>
              <p:cNvSpPr>
                <a:spLocks noChangeShapeType="1"/>
              </p:cNvSpPr>
              <p:nvPr/>
            </p:nvSpPr>
            <p:spPr bwMode="auto">
              <a:xfrm>
                <a:off x="4830" y="1773"/>
                <a:ext cx="152" cy="59"/>
              </a:xfrm>
              <a:prstGeom prst="line">
                <a:avLst/>
              </a:prstGeom>
              <a:noFill/>
              <a:ln w="412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86" name="Line 50"/>
              <p:cNvSpPr>
                <a:spLocks noChangeShapeType="1"/>
              </p:cNvSpPr>
              <p:nvPr/>
            </p:nvSpPr>
            <p:spPr bwMode="auto">
              <a:xfrm>
                <a:off x="4830" y="1832"/>
                <a:ext cx="152" cy="59"/>
              </a:xfrm>
              <a:prstGeom prst="line">
                <a:avLst/>
              </a:prstGeom>
              <a:noFill/>
              <a:ln w="412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87" name="Line 51"/>
              <p:cNvSpPr>
                <a:spLocks noChangeShapeType="1"/>
              </p:cNvSpPr>
              <p:nvPr/>
            </p:nvSpPr>
            <p:spPr bwMode="auto">
              <a:xfrm>
                <a:off x="4830" y="1891"/>
                <a:ext cx="152" cy="59"/>
              </a:xfrm>
              <a:prstGeom prst="line">
                <a:avLst/>
              </a:prstGeom>
              <a:noFill/>
              <a:ln w="412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88" name="Line 52"/>
              <p:cNvSpPr>
                <a:spLocks noChangeShapeType="1"/>
              </p:cNvSpPr>
              <p:nvPr/>
            </p:nvSpPr>
            <p:spPr bwMode="auto">
              <a:xfrm>
                <a:off x="4830" y="2009"/>
                <a:ext cx="152" cy="59"/>
              </a:xfrm>
              <a:prstGeom prst="line">
                <a:avLst/>
              </a:prstGeom>
              <a:noFill/>
              <a:ln w="412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89" name="Line 53"/>
              <p:cNvSpPr>
                <a:spLocks noChangeShapeType="1"/>
              </p:cNvSpPr>
              <p:nvPr/>
            </p:nvSpPr>
            <p:spPr bwMode="auto">
              <a:xfrm>
                <a:off x="4830" y="1950"/>
                <a:ext cx="152" cy="59"/>
              </a:xfrm>
              <a:prstGeom prst="line">
                <a:avLst/>
              </a:prstGeom>
              <a:noFill/>
              <a:ln w="412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90" name="Line 54"/>
              <p:cNvSpPr>
                <a:spLocks noChangeShapeType="1"/>
              </p:cNvSpPr>
              <p:nvPr/>
            </p:nvSpPr>
            <p:spPr bwMode="auto">
              <a:xfrm>
                <a:off x="4830" y="2068"/>
                <a:ext cx="152" cy="59"/>
              </a:xfrm>
              <a:prstGeom prst="line">
                <a:avLst/>
              </a:prstGeom>
              <a:noFill/>
              <a:ln w="412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91" name="Line 55"/>
              <p:cNvSpPr>
                <a:spLocks noChangeShapeType="1"/>
              </p:cNvSpPr>
              <p:nvPr/>
            </p:nvSpPr>
            <p:spPr bwMode="auto">
              <a:xfrm>
                <a:off x="4830" y="1596"/>
                <a:ext cx="152" cy="59"/>
              </a:xfrm>
              <a:prstGeom prst="line">
                <a:avLst/>
              </a:prstGeom>
              <a:noFill/>
              <a:ln w="412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92" name="Text Box 56"/>
              <p:cNvSpPr txBox="1">
                <a:spLocks noChangeArrowheads="1"/>
              </p:cNvSpPr>
              <p:nvPr/>
            </p:nvSpPr>
            <p:spPr bwMode="auto">
              <a:xfrm>
                <a:off x="4769" y="801"/>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a:latin typeface="Times New Roman" pitchFamily="18" charset="0"/>
                  </a:rPr>
                  <a:t>B</a:t>
                </a:r>
                <a:endParaRPr lang="en-US" altLang="zh-CN" sz="2400">
                  <a:latin typeface="Times New Roman" pitchFamily="18" charset="0"/>
                </a:endParaRPr>
              </a:p>
            </p:txBody>
          </p:sp>
          <p:sp>
            <p:nvSpPr>
              <p:cNvPr id="65593" name="Text Box 57"/>
              <p:cNvSpPr txBox="1">
                <a:spLocks noChangeArrowheads="1"/>
              </p:cNvSpPr>
              <p:nvPr/>
            </p:nvSpPr>
            <p:spPr bwMode="auto">
              <a:xfrm>
                <a:off x="4153" y="1079"/>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2400">
                    <a:latin typeface="Times New Roman" pitchFamily="18" charset="0"/>
                  </a:rPr>
                  <a:t>C</a:t>
                </a:r>
              </a:p>
            </p:txBody>
          </p:sp>
          <p:sp>
            <p:nvSpPr>
              <p:cNvPr id="65594" name="Text Box 58"/>
              <p:cNvSpPr txBox="1">
                <a:spLocks noChangeArrowheads="1"/>
              </p:cNvSpPr>
              <p:nvPr/>
            </p:nvSpPr>
            <p:spPr bwMode="auto">
              <a:xfrm>
                <a:off x="3404" y="624"/>
                <a:ext cx="2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2400">
                    <a:latin typeface="Times New Roman" pitchFamily="18" charset="0"/>
                  </a:rPr>
                  <a:t>P</a:t>
                </a:r>
              </a:p>
            </p:txBody>
          </p:sp>
          <p:sp>
            <p:nvSpPr>
              <p:cNvPr id="65595" name="Text Box 59"/>
              <p:cNvSpPr txBox="1">
                <a:spLocks noChangeArrowheads="1"/>
              </p:cNvSpPr>
              <p:nvPr/>
            </p:nvSpPr>
            <p:spPr bwMode="auto">
              <a:xfrm>
                <a:off x="4684" y="2304"/>
                <a:ext cx="5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400">
                    <a:solidFill>
                      <a:srgbClr val="3333FF"/>
                    </a:solidFill>
                    <a:latin typeface="Times New Roman" pitchFamily="18" charset="0"/>
                  </a:rPr>
                  <a:t>铅版</a:t>
                </a:r>
                <a:endParaRPr lang="zh-CN" altLang="en-US" sz="2400">
                  <a:latin typeface="Times New Roman" pitchFamily="18" charset="0"/>
                </a:endParaRPr>
              </a:p>
            </p:txBody>
          </p:sp>
          <p:sp>
            <p:nvSpPr>
              <p:cNvPr id="65596" name="Text Box 60"/>
              <p:cNvSpPr txBox="1">
                <a:spLocks noChangeArrowheads="1"/>
              </p:cNvSpPr>
              <p:nvPr/>
            </p:nvSpPr>
            <p:spPr bwMode="auto">
              <a:xfrm>
                <a:off x="4156" y="2112"/>
                <a:ext cx="50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400">
                    <a:solidFill>
                      <a:srgbClr val="CC3300"/>
                    </a:solidFill>
                    <a:latin typeface="Times New Roman" pitchFamily="18" charset="0"/>
                  </a:rPr>
                  <a:t>天然</a:t>
                </a:r>
              </a:p>
              <a:p>
                <a:pPr eaLnBrk="1" hangingPunct="1"/>
                <a:r>
                  <a:rPr lang="zh-CN" altLang="en-US" sz="2400">
                    <a:solidFill>
                      <a:srgbClr val="CC3300"/>
                    </a:solidFill>
                    <a:latin typeface="Times New Roman" pitchFamily="18" charset="0"/>
                  </a:rPr>
                  <a:t>晶体</a:t>
                </a:r>
                <a:endParaRPr lang="zh-CN" altLang="en-US" sz="2400">
                  <a:latin typeface="Times New Roman" pitchFamily="18" charset="0"/>
                </a:endParaRPr>
              </a:p>
            </p:txBody>
          </p:sp>
          <p:sp>
            <p:nvSpPr>
              <p:cNvPr id="65597" name="Text Box 61"/>
              <p:cNvSpPr txBox="1">
                <a:spLocks noChangeArrowheads="1"/>
              </p:cNvSpPr>
              <p:nvPr/>
            </p:nvSpPr>
            <p:spPr bwMode="auto">
              <a:xfrm>
                <a:off x="3360" y="2352"/>
                <a:ext cx="692" cy="288"/>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400">
                    <a:solidFill>
                      <a:srgbClr val="996600"/>
                    </a:solidFill>
                    <a:latin typeface="Times New Roman" pitchFamily="18" charset="0"/>
                  </a:rPr>
                  <a:t>乳胶板</a:t>
                </a:r>
                <a:endParaRPr lang="zh-CN" altLang="en-US" sz="2400">
                  <a:latin typeface="Times New Roman" pitchFamily="18" charset="0"/>
                </a:endParaRPr>
              </a:p>
            </p:txBody>
          </p:sp>
        </p:grpSp>
        <p:sp>
          <p:nvSpPr>
            <p:cNvPr id="65598" name="Text Box 62"/>
            <p:cNvSpPr txBox="1">
              <a:spLocks noChangeArrowheads="1"/>
            </p:cNvSpPr>
            <p:nvPr/>
          </p:nvSpPr>
          <p:spPr bwMode="auto">
            <a:xfrm>
              <a:off x="4830" y="1683"/>
              <a:ext cx="90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en-US" altLang="zh-CN" sz="2000" b="0"/>
                <a:t>X</a:t>
              </a:r>
              <a:r>
                <a:rPr kumimoji="0" lang="zh-CN" altLang="en-US" sz="2000" b="0"/>
                <a:t>射线</a:t>
              </a:r>
            </a:p>
          </p:txBody>
        </p:sp>
      </p:grpSp>
      <p:sp>
        <p:nvSpPr>
          <p:cNvPr id="65600" name="Text Box 64"/>
          <p:cNvSpPr txBox="1">
            <a:spLocks noChangeArrowheads="1"/>
          </p:cNvSpPr>
          <p:nvPr/>
        </p:nvSpPr>
        <p:spPr bwMode="auto">
          <a:xfrm>
            <a:off x="468313" y="4221163"/>
            <a:ext cx="4440237"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sz="2400" b="0"/>
              <a:t>       </a:t>
            </a:r>
            <a:r>
              <a:rPr kumimoji="0" lang="zh-CN" altLang="en-US" sz="2400" b="0"/>
              <a:t>验证了</a:t>
            </a:r>
            <a:r>
              <a:rPr kumimoji="0" lang="en-US" altLang="zh-CN" sz="2400" b="0"/>
              <a:t>X</a:t>
            </a:r>
            <a:r>
              <a:rPr kumimoji="0" lang="zh-CN" altLang="en-US" sz="2400" b="0"/>
              <a:t>射线的波动性，也因此获得了</a:t>
            </a:r>
            <a:r>
              <a:rPr kumimoji="0" lang="en-US" altLang="zh-CN" sz="2400" b="0"/>
              <a:t>1914</a:t>
            </a:r>
            <a:r>
              <a:rPr kumimoji="0" lang="zh-CN" altLang="en-US" sz="2400" b="0"/>
              <a:t>年的诺贝尔物理学奖。</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CCECFF"/>
        </a:solidFill>
        <a:effectLst/>
      </p:bgPr>
    </p:bg>
    <p:spTree>
      <p:nvGrpSpPr>
        <p:cNvPr id="1" name=""/>
        <p:cNvGrpSpPr/>
        <p:nvPr/>
      </p:nvGrpSpPr>
      <p:grpSpPr>
        <a:xfrm>
          <a:off x="0" y="0"/>
          <a:ext cx="0" cy="0"/>
          <a:chOff x="0" y="0"/>
          <a:chExt cx="0" cy="0"/>
        </a:xfrm>
      </p:grpSpPr>
      <p:sp>
        <p:nvSpPr>
          <p:cNvPr id="66628" name="Text Box 68"/>
          <p:cNvSpPr txBox="1">
            <a:spLocks noChangeArrowheads="1"/>
          </p:cNvSpPr>
          <p:nvPr/>
        </p:nvSpPr>
        <p:spPr bwMode="auto">
          <a:xfrm>
            <a:off x="457200" y="146050"/>
            <a:ext cx="3251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sz="2800">
                <a:solidFill>
                  <a:srgbClr val="0000FF"/>
                </a:solidFill>
                <a:latin typeface="Times New Roman" pitchFamily="18" charset="0"/>
              </a:rPr>
              <a:t>三、布喇格方程</a:t>
            </a:r>
            <a:endParaRPr lang="zh-CN" altLang="zh-CN" sz="2800">
              <a:solidFill>
                <a:srgbClr val="0000FF"/>
              </a:solidFill>
              <a:latin typeface="Times New Roman" pitchFamily="18" charset="0"/>
            </a:endParaRPr>
          </a:p>
        </p:txBody>
      </p:sp>
      <p:sp>
        <p:nvSpPr>
          <p:cNvPr id="66629" name="Text Box 69"/>
          <p:cNvSpPr txBox="1">
            <a:spLocks noChangeArrowheads="1"/>
          </p:cNvSpPr>
          <p:nvPr/>
        </p:nvSpPr>
        <p:spPr bwMode="auto">
          <a:xfrm>
            <a:off x="611188" y="2970213"/>
            <a:ext cx="8281987"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sz="2000" b="0">
                <a:latin typeface="Times New Roman" pitchFamily="18" charset="0"/>
              </a:rPr>
              <a:t>一束平行光与晶面成</a:t>
            </a:r>
            <a:r>
              <a:rPr lang="en-US" altLang="zh-CN" sz="2000" b="0">
                <a:latin typeface="Times New Roman" pitchFamily="18" charset="0"/>
              </a:rPr>
              <a:t>α</a:t>
            </a:r>
            <a:r>
              <a:rPr lang="en-US" altLang="zh-CN" sz="2000" b="0" baseline="-25000">
                <a:latin typeface="Times New Roman" pitchFamily="18" charset="0"/>
              </a:rPr>
              <a:t>0</a:t>
            </a:r>
            <a:r>
              <a:rPr lang="zh-CN" altLang="en-US" sz="2000" b="0">
                <a:latin typeface="Times New Roman" pitchFamily="18" charset="0"/>
              </a:rPr>
              <a:t>角入射到晶面上，则：同一晶面上相邻粒子（如</a:t>
            </a:r>
            <a:r>
              <a:rPr lang="en-US" altLang="zh-CN" sz="2000" b="0">
                <a:latin typeface="Times New Roman" pitchFamily="18" charset="0"/>
              </a:rPr>
              <a:t>A</a:t>
            </a:r>
            <a:r>
              <a:rPr lang="zh-CN" altLang="en-US" sz="2000" b="0">
                <a:latin typeface="Times New Roman" pitchFamily="18" charset="0"/>
              </a:rPr>
              <a:t>、</a:t>
            </a:r>
            <a:r>
              <a:rPr lang="en-US" altLang="zh-CN" sz="2000" b="0">
                <a:latin typeface="Times New Roman" pitchFamily="18" charset="0"/>
              </a:rPr>
              <a:t>B</a:t>
            </a:r>
            <a:r>
              <a:rPr lang="zh-CN" altLang="en-US" sz="2000" b="0">
                <a:latin typeface="Times New Roman" pitchFamily="18" charset="0"/>
              </a:rPr>
              <a:t>）散射的光波的光程差零 </a:t>
            </a:r>
            <a:r>
              <a:rPr lang="en-US" altLang="en-US" sz="2000" b="0">
                <a:latin typeface="Times New Roman" pitchFamily="18" charset="0"/>
              </a:rPr>
              <a:t>AD-BC= 0</a:t>
            </a:r>
            <a:r>
              <a:rPr lang="zh-CN" altLang="en-US" sz="2000" b="0">
                <a:latin typeface="Times New Roman" pitchFamily="18" charset="0"/>
              </a:rPr>
              <a:t>， 它们相干加强。若要在该方向上不同晶面上粒子散射光相干加强，则相邻层对应粒子必须满足：</a:t>
            </a:r>
          </a:p>
        </p:txBody>
      </p:sp>
      <p:graphicFrame>
        <p:nvGraphicFramePr>
          <p:cNvPr id="66630" name="Object 70"/>
          <p:cNvGraphicFramePr>
            <a:graphicFrameLocks noChangeAspect="1"/>
          </p:cNvGraphicFramePr>
          <p:nvPr/>
        </p:nvGraphicFramePr>
        <p:xfrm>
          <a:off x="1803400" y="4065588"/>
          <a:ext cx="5000625" cy="415925"/>
        </p:xfrm>
        <a:graphic>
          <a:graphicData uri="http://schemas.openxmlformats.org/presentationml/2006/ole">
            <mc:AlternateContent xmlns:mc="http://schemas.openxmlformats.org/markup-compatibility/2006">
              <mc:Choice xmlns:v="urn:schemas-microsoft-com:vml" Requires="v">
                <p:oleObj spid="_x0000_s66653" name="公式" r:id="rId3" imgW="2323800" imgH="203040" progId="Equation.3">
                  <p:embed/>
                </p:oleObj>
              </mc:Choice>
              <mc:Fallback>
                <p:oleObj name="公式" r:id="rId3" imgW="2323800" imgH="203040" progId="Equation.3">
                  <p:embed/>
                  <p:pic>
                    <p:nvPicPr>
                      <p:cNvPr id="0" name="Object 7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3400" y="4065588"/>
                        <a:ext cx="5000625" cy="415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632" name="Object 72"/>
          <p:cNvGraphicFramePr>
            <a:graphicFrameLocks noChangeAspect="1"/>
          </p:cNvGraphicFramePr>
          <p:nvPr/>
        </p:nvGraphicFramePr>
        <p:xfrm>
          <a:off x="661988" y="4487863"/>
          <a:ext cx="7842250" cy="603250"/>
        </p:xfrm>
        <a:graphic>
          <a:graphicData uri="http://schemas.openxmlformats.org/presentationml/2006/ole">
            <mc:AlternateContent xmlns:mc="http://schemas.openxmlformats.org/markup-compatibility/2006">
              <mc:Choice xmlns:v="urn:schemas-microsoft-com:vml" Requires="v">
                <p:oleObj spid="_x0000_s66654" name="公式" r:id="rId5" imgW="3085920" imgH="228600" progId="Equation.3">
                  <p:embed/>
                </p:oleObj>
              </mc:Choice>
              <mc:Fallback>
                <p:oleObj name="公式" r:id="rId5" imgW="3085920" imgH="228600" progId="Equation.3">
                  <p:embed/>
                  <p:pic>
                    <p:nvPicPr>
                      <p:cNvPr id="0" name="Object 7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1988" y="4487863"/>
                        <a:ext cx="7842250" cy="60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633" name="Text Box 73"/>
          <p:cNvSpPr txBox="1">
            <a:spLocks noChangeArrowheads="1"/>
          </p:cNvSpPr>
          <p:nvPr/>
        </p:nvSpPr>
        <p:spPr bwMode="auto">
          <a:xfrm>
            <a:off x="539750" y="5084763"/>
            <a:ext cx="81597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sz="2000">
                <a:latin typeface="Times New Roman" pitchFamily="18" charset="0"/>
              </a:rPr>
              <a:t>即当满足上式时，各层面上的众多粒子的无穷次波（即反射光）相干加强，形成细锐的亮点，称为 </a:t>
            </a:r>
            <a:r>
              <a:rPr lang="en-US" altLang="zh-CN" sz="2000" i="1">
                <a:latin typeface="Times New Roman" pitchFamily="18" charset="0"/>
              </a:rPr>
              <a:t>j</a:t>
            </a:r>
            <a:r>
              <a:rPr lang="en-US" altLang="en-US" sz="2000" i="1">
                <a:latin typeface="Times New Roman" pitchFamily="18" charset="0"/>
              </a:rPr>
              <a:t> </a:t>
            </a:r>
            <a:r>
              <a:rPr lang="zh-CN" altLang="en-US" sz="2000">
                <a:latin typeface="Times New Roman" pitchFamily="18" charset="0"/>
              </a:rPr>
              <a:t>级衍射主极大。</a:t>
            </a:r>
          </a:p>
        </p:txBody>
      </p:sp>
      <p:sp>
        <p:nvSpPr>
          <p:cNvPr id="66634" name="Text Box 74"/>
          <p:cNvSpPr txBox="1">
            <a:spLocks noChangeArrowheads="1"/>
          </p:cNvSpPr>
          <p:nvPr/>
        </p:nvSpPr>
        <p:spPr bwMode="auto">
          <a:xfrm>
            <a:off x="395288" y="5949950"/>
            <a:ext cx="8424862" cy="3968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sz="2000" b="0">
                <a:solidFill>
                  <a:schemeClr val="bg2"/>
                </a:solidFill>
                <a:latin typeface="Times New Roman" pitchFamily="18" charset="0"/>
              </a:rPr>
              <a:t>因为晶体中粒子排列的空间性，所以，</a:t>
            </a:r>
            <a:r>
              <a:rPr lang="zh-CN" altLang="en-US" sz="2000" b="0">
                <a:solidFill>
                  <a:srgbClr val="CC3300"/>
                </a:solidFill>
                <a:latin typeface="Times New Roman" pitchFamily="18" charset="0"/>
              </a:rPr>
              <a:t>劳厄斑是由空间分布的亮斑组成。</a:t>
            </a:r>
          </a:p>
        </p:txBody>
      </p:sp>
      <p:sp>
        <p:nvSpPr>
          <p:cNvPr id="66636" name="Text Box 76"/>
          <p:cNvSpPr txBox="1">
            <a:spLocks noChangeArrowheads="1"/>
          </p:cNvSpPr>
          <p:nvPr/>
        </p:nvSpPr>
        <p:spPr bwMode="auto">
          <a:xfrm>
            <a:off x="755650" y="703263"/>
            <a:ext cx="280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sz="2400"/>
              <a:t>1</a:t>
            </a:r>
            <a:r>
              <a:rPr kumimoji="0" lang="zh-CN" altLang="en-US" sz="2400"/>
              <a:t>、点阵平面簇</a:t>
            </a:r>
          </a:p>
        </p:txBody>
      </p:sp>
      <p:sp>
        <p:nvSpPr>
          <p:cNvPr id="66639" name="Text Box 79"/>
          <p:cNvSpPr txBox="1">
            <a:spLocks noChangeArrowheads="1"/>
          </p:cNvSpPr>
          <p:nvPr/>
        </p:nvSpPr>
        <p:spPr bwMode="auto">
          <a:xfrm>
            <a:off x="900113" y="1112838"/>
            <a:ext cx="3887787"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zh-CN" altLang="en-US" sz="2000" b="0"/>
              <a:t>构成晶体的粒子（如原子）密集地排列成一系列平行于晶体天然晶面的平面簇（如右图示），平面簇间的间距均为</a:t>
            </a:r>
            <a:r>
              <a:rPr kumimoji="0" lang="en-US" altLang="zh-CN" sz="2000" b="0"/>
              <a:t>d</a:t>
            </a:r>
            <a:r>
              <a:rPr kumimoji="0" lang="zh-CN" altLang="en-US" sz="2000" b="0"/>
              <a:t>。</a:t>
            </a:r>
          </a:p>
        </p:txBody>
      </p:sp>
      <p:grpSp>
        <p:nvGrpSpPr>
          <p:cNvPr id="66648" name="Group 88"/>
          <p:cNvGrpSpPr>
            <a:grpSpLocks/>
          </p:cNvGrpSpPr>
          <p:nvPr/>
        </p:nvGrpSpPr>
        <p:grpSpPr bwMode="auto">
          <a:xfrm>
            <a:off x="5148263" y="1125538"/>
            <a:ext cx="3733800" cy="1727200"/>
            <a:chOff x="3243" y="210"/>
            <a:chExt cx="2352" cy="1088"/>
          </a:xfrm>
        </p:grpSpPr>
        <p:grpSp>
          <p:nvGrpSpPr>
            <p:cNvPr id="66638" name="Group 78"/>
            <p:cNvGrpSpPr>
              <a:grpSpLocks/>
            </p:cNvGrpSpPr>
            <p:nvPr/>
          </p:nvGrpSpPr>
          <p:grpSpPr bwMode="auto">
            <a:xfrm>
              <a:off x="3243" y="210"/>
              <a:ext cx="2352" cy="1034"/>
              <a:chOff x="3216" y="684"/>
              <a:chExt cx="2352" cy="1034"/>
            </a:xfrm>
          </p:grpSpPr>
          <p:grpSp>
            <p:nvGrpSpPr>
              <p:cNvPr id="66580" name="Group 20"/>
              <p:cNvGrpSpPr>
                <a:grpSpLocks/>
              </p:cNvGrpSpPr>
              <p:nvPr/>
            </p:nvGrpSpPr>
            <p:grpSpPr bwMode="auto">
              <a:xfrm>
                <a:off x="3244" y="1430"/>
                <a:ext cx="2324" cy="288"/>
                <a:chOff x="2668" y="1802"/>
                <a:chExt cx="2324" cy="288"/>
              </a:xfrm>
            </p:grpSpPr>
            <p:sp>
              <p:nvSpPr>
                <p:cNvPr id="66581" name="Line 21"/>
                <p:cNvSpPr>
                  <a:spLocks noChangeShapeType="1"/>
                </p:cNvSpPr>
                <p:nvPr/>
              </p:nvSpPr>
              <p:spPr bwMode="auto">
                <a:xfrm>
                  <a:off x="2880" y="1972"/>
                  <a:ext cx="211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82" name="Oval 22"/>
                <p:cNvSpPr>
                  <a:spLocks noChangeArrowheads="1"/>
                </p:cNvSpPr>
                <p:nvPr/>
              </p:nvSpPr>
              <p:spPr bwMode="auto">
                <a:xfrm>
                  <a:off x="2986" y="1934"/>
                  <a:ext cx="73" cy="73"/>
                </a:xfrm>
                <a:prstGeom prst="ellipse">
                  <a:avLst/>
                </a:prstGeom>
                <a:solidFill>
                  <a:srgbClr val="3366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83" name="Oval 23"/>
                <p:cNvSpPr>
                  <a:spLocks noChangeArrowheads="1"/>
                </p:cNvSpPr>
                <p:nvPr/>
              </p:nvSpPr>
              <p:spPr bwMode="auto">
                <a:xfrm>
                  <a:off x="3338" y="1929"/>
                  <a:ext cx="73" cy="73"/>
                </a:xfrm>
                <a:prstGeom prst="ellipse">
                  <a:avLst/>
                </a:prstGeom>
                <a:solidFill>
                  <a:srgbClr val="3366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84" name="Oval 24"/>
                <p:cNvSpPr>
                  <a:spLocks noChangeArrowheads="1"/>
                </p:cNvSpPr>
                <p:nvPr/>
              </p:nvSpPr>
              <p:spPr bwMode="auto">
                <a:xfrm>
                  <a:off x="3693" y="1943"/>
                  <a:ext cx="73" cy="73"/>
                </a:xfrm>
                <a:prstGeom prst="ellipse">
                  <a:avLst/>
                </a:prstGeom>
                <a:solidFill>
                  <a:srgbClr val="3366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85" name="Oval 25"/>
                <p:cNvSpPr>
                  <a:spLocks noChangeArrowheads="1"/>
                </p:cNvSpPr>
                <p:nvPr/>
              </p:nvSpPr>
              <p:spPr bwMode="auto">
                <a:xfrm>
                  <a:off x="4038" y="1929"/>
                  <a:ext cx="73" cy="73"/>
                </a:xfrm>
                <a:prstGeom prst="ellipse">
                  <a:avLst/>
                </a:prstGeom>
                <a:solidFill>
                  <a:srgbClr val="3366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86" name="Oval 26"/>
                <p:cNvSpPr>
                  <a:spLocks noChangeArrowheads="1"/>
                </p:cNvSpPr>
                <p:nvPr/>
              </p:nvSpPr>
              <p:spPr bwMode="auto">
                <a:xfrm>
                  <a:off x="4407" y="1942"/>
                  <a:ext cx="73" cy="73"/>
                </a:xfrm>
                <a:prstGeom prst="ellipse">
                  <a:avLst/>
                </a:prstGeom>
                <a:solidFill>
                  <a:srgbClr val="3366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87" name="Oval 27"/>
                <p:cNvSpPr>
                  <a:spLocks noChangeArrowheads="1"/>
                </p:cNvSpPr>
                <p:nvPr/>
              </p:nvSpPr>
              <p:spPr bwMode="auto">
                <a:xfrm>
                  <a:off x="4752" y="1942"/>
                  <a:ext cx="73" cy="73"/>
                </a:xfrm>
                <a:prstGeom prst="ellipse">
                  <a:avLst/>
                </a:prstGeom>
                <a:solidFill>
                  <a:srgbClr val="3366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88" name="Text Box 28"/>
                <p:cNvSpPr txBox="1">
                  <a:spLocks noChangeArrowheads="1"/>
                </p:cNvSpPr>
                <p:nvPr/>
              </p:nvSpPr>
              <p:spPr bwMode="auto">
                <a:xfrm>
                  <a:off x="2668" y="1802"/>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2400">
                      <a:latin typeface="Times New Roman" pitchFamily="18" charset="0"/>
                    </a:rPr>
                    <a:t>3</a:t>
                  </a:r>
                </a:p>
              </p:txBody>
            </p:sp>
          </p:grpSp>
          <p:grpSp>
            <p:nvGrpSpPr>
              <p:cNvPr id="66589" name="Group 29"/>
              <p:cNvGrpSpPr>
                <a:grpSpLocks/>
              </p:cNvGrpSpPr>
              <p:nvPr/>
            </p:nvGrpSpPr>
            <p:grpSpPr bwMode="auto">
              <a:xfrm>
                <a:off x="3216" y="1068"/>
                <a:ext cx="2352" cy="288"/>
                <a:chOff x="2640" y="1440"/>
                <a:chExt cx="2352" cy="288"/>
              </a:xfrm>
            </p:grpSpPr>
            <p:sp>
              <p:nvSpPr>
                <p:cNvPr id="66590" name="Line 30"/>
                <p:cNvSpPr>
                  <a:spLocks noChangeShapeType="1"/>
                </p:cNvSpPr>
                <p:nvPr/>
              </p:nvSpPr>
              <p:spPr bwMode="auto">
                <a:xfrm>
                  <a:off x="2880" y="1588"/>
                  <a:ext cx="211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91" name="Oval 31"/>
                <p:cNvSpPr>
                  <a:spLocks noChangeArrowheads="1"/>
                </p:cNvSpPr>
                <p:nvPr/>
              </p:nvSpPr>
              <p:spPr bwMode="auto">
                <a:xfrm>
                  <a:off x="2976" y="1540"/>
                  <a:ext cx="73" cy="73"/>
                </a:xfrm>
                <a:prstGeom prst="ellipse">
                  <a:avLst/>
                </a:prstGeom>
                <a:solidFill>
                  <a:srgbClr val="3366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92" name="Oval 32"/>
                <p:cNvSpPr>
                  <a:spLocks noChangeArrowheads="1"/>
                </p:cNvSpPr>
                <p:nvPr/>
              </p:nvSpPr>
              <p:spPr bwMode="auto">
                <a:xfrm>
                  <a:off x="4042" y="1540"/>
                  <a:ext cx="73" cy="73"/>
                </a:xfrm>
                <a:prstGeom prst="ellipse">
                  <a:avLst/>
                </a:prstGeom>
                <a:solidFill>
                  <a:srgbClr val="3366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93" name="Oval 33"/>
                <p:cNvSpPr>
                  <a:spLocks noChangeArrowheads="1"/>
                </p:cNvSpPr>
                <p:nvPr/>
              </p:nvSpPr>
              <p:spPr bwMode="auto">
                <a:xfrm>
                  <a:off x="4404" y="1540"/>
                  <a:ext cx="73" cy="73"/>
                </a:xfrm>
                <a:prstGeom prst="ellipse">
                  <a:avLst/>
                </a:prstGeom>
                <a:solidFill>
                  <a:srgbClr val="3366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94" name="Oval 34"/>
                <p:cNvSpPr>
                  <a:spLocks noChangeArrowheads="1"/>
                </p:cNvSpPr>
                <p:nvPr/>
              </p:nvSpPr>
              <p:spPr bwMode="auto">
                <a:xfrm>
                  <a:off x="3326" y="1549"/>
                  <a:ext cx="73" cy="73"/>
                </a:xfrm>
                <a:prstGeom prst="ellipse">
                  <a:avLst/>
                </a:prstGeom>
                <a:solidFill>
                  <a:srgbClr val="3366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95" name="Oval 35"/>
                <p:cNvSpPr>
                  <a:spLocks noChangeArrowheads="1"/>
                </p:cNvSpPr>
                <p:nvPr/>
              </p:nvSpPr>
              <p:spPr bwMode="auto">
                <a:xfrm>
                  <a:off x="3671" y="1559"/>
                  <a:ext cx="73" cy="73"/>
                </a:xfrm>
                <a:prstGeom prst="ellipse">
                  <a:avLst/>
                </a:prstGeom>
                <a:solidFill>
                  <a:srgbClr val="3366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96" name="Oval 36"/>
                <p:cNvSpPr>
                  <a:spLocks noChangeArrowheads="1"/>
                </p:cNvSpPr>
                <p:nvPr/>
              </p:nvSpPr>
              <p:spPr bwMode="auto">
                <a:xfrm>
                  <a:off x="4752" y="1536"/>
                  <a:ext cx="73" cy="73"/>
                </a:xfrm>
                <a:prstGeom prst="ellipse">
                  <a:avLst/>
                </a:prstGeom>
                <a:solidFill>
                  <a:srgbClr val="3366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97" name="Text Box 37"/>
                <p:cNvSpPr txBox="1">
                  <a:spLocks noChangeArrowheads="1"/>
                </p:cNvSpPr>
                <p:nvPr/>
              </p:nvSpPr>
              <p:spPr bwMode="auto">
                <a:xfrm>
                  <a:off x="2640" y="144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2400">
                      <a:latin typeface="Times New Roman" pitchFamily="18" charset="0"/>
                    </a:rPr>
                    <a:t>2</a:t>
                  </a:r>
                </a:p>
              </p:txBody>
            </p:sp>
          </p:grpSp>
          <p:grpSp>
            <p:nvGrpSpPr>
              <p:cNvPr id="66598" name="Group 38"/>
              <p:cNvGrpSpPr>
                <a:grpSpLocks/>
              </p:cNvGrpSpPr>
              <p:nvPr/>
            </p:nvGrpSpPr>
            <p:grpSpPr bwMode="auto">
              <a:xfrm>
                <a:off x="3216" y="684"/>
                <a:ext cx="2352" cy="366"/>
                <a:chOff x="2640" y="1056"/>
                <a:chExt cx="2352" cy="366"/>
              </a:xfrm>
            </p:grpSpPr>
            <p:sp>
              <p:nvSpPr>
                <p:cNvPr id="66599" name="Line 39"/>
                <p:cNvSpPr>
                  <a:spLocks noChangeShapeType="1"/>
                </p:cNvSpPr>
                <p:nvPr/>
              </p:nvSpPr>
              <p:spPr bwMode="auto">
                <a:xfrm>
                  <a:off x="2880" y="1162"/>
                  <a:ext cx="211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600" name="Oval 40"/>
                <p:cNvSpPr>
                  <a:spLocks noChangeArrowheads="1"/>
                </p:cNvSpPr>
                <p:nvPr/>
              </p:nvSpPr>
              <p:spPr bwMode="auto">
                <a:xfrm>
                  <a:off x="2976" y="1127"/>
                  <a:ext cx="73" cy="73"/>
                </a:xfrm>
                <a:prstGeom prst="ellipse">
                  <a:avLst/>
                </a:prstGeom>
                <a:solidFill>
                  <a:srgbClr val="3366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601" name="Oval 41"/>
                <p:cNvSpPr>
                  <a:spLocks noChangeArrowheads="1"/>
                </p:cNvSpPr>
                <p:nvPr/>
              </p:nvSpPr>
              <p:spPr bwMode="auto">
                <a:xfrm>
                  <a:off x="4389" y="1127"/>
                  <a:ext cx="73" cy="73"/>
                </a:xfrm>
                <a:prstGeom prst="ellipse">
                  <a:avLst/>
                </a:prstGeom>
                <a:solidFill>
                  <a:srgbClr val="3366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602" name="Oval 42"/>
                <p:cNvSpPr>
                  <a:spLocks noChangeArrowheads="1"/>
                </p:cNvSpPr>
                <p:nvPr/>
              </p:nvSpPr>
              <p:spPr bwMode="auto">
                <a:xfrm>
                  <a:off x="4027" y="1127"/>
                  <a:ext cx="73" cy="73"/>
                </a:xfrm>
                <a:prstGeom prst="ellipse">
                  <a:avLst/>
                </a:prstGeom>
                <a:solidFill>
                  <a:srgbClr val="3366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603" name="Oval 43"/>
                <p:cNvSpPr>
                  <a:spLocks noChangeArrowheads="1"/>
                </p:cNvSpPr>
                <p:nvPr/>
              </p:nvSpPr>
              <p:spPr bwMode="auto">
                <a:xfrm>
                  <a:off x="3330" y="1127"/>
                  <a:ext cx="73" cy="73"/>
                </a:xfrm>
                <a:prstGeom prst="ellipse">
                  <a:avLst/>
                </a:prstGeom>
                <a:solidFill>
                  <a:srgbClr val="3366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604" name="Oval 44"/>
                <p:cNvSpPr>
                  <a:spLocks noChangeArrowheads="1"/>
                </p:cNvSpPr>
                <p:nvPr/>
              </p:nvSpPr>
              <p:spPr bwMode="auto">
                <a:xfrm>
                  <a:off x="3674" y="1124"/>
                  <a:ext cx="73" cy="73"/>
                </a:xfrm>
                <a:prstGeom prst="ellipse">
                  <a:avLst/>
                </a:prstGeom>
                <a:solidFill>
                  <a:srgbClr val="3366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605" name="Oval 45"/>
                <p:cNvSpPr>
                  <a:spLocks noChangeArrowheads="1"/>
                </p:cNvSpPr>
                <p:nvPr/>
              </p:nvSpPr>
              <p:spPr bwMode="auto">
                <a:xfrm>
                  <a:off x="4744" y="1127"/>
                  <a:ext cx="73" cy="73"/>
                </a:xfrm>
                <a:prstGeom prst="ellipse">
                  <a:avLst/>
                </a:prstGeom>
                <a:solidFill>
                  <a:srgbClr val="3366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606" name="Text Box 46"/>
                <p:cNvSpPr txBox="1">
                  <a:spLocks noChangeArrowheads="1"/>
                </p:cNvSpPr>
                <p:nvPr/>
              </p:nvSpPr>
              <p:spPr bwMode="auto">
                <a:xfrm>
                  <a:off x="3255" y="1130"/>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a:latin typeface="Times New Roman" pitchFamily="18" charset="0"/>
                    </a:rPr>
                    <a:t>A</a:t>
                  </a:r>
                  <a:endParaRPr lang="en-US" altLang="zh-CN" sz="2400">
                    <a:latin typeface="Times New Roman" pitchFamily="18" charset="0"/>
                  </a:endParaRPr>
                </a:p>
              </p:txBody>
            </p:sp>
            <p:sp>
              <p:nvSpPr>
                <p:cNvPr id="66607" name="Text Box 47"/>
                <p:cNvSpPr txBox="1">
                  <a:spLocks noChangeArrowheads="1"/>
                </p:cNvSpPr>
                <p:nvPr/>
              </p:nvSpPr>
              <p:spPr bwMode="auto">
                <a:xfrm>
                  <a:off x="3613" y="1134"/>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a:latin typeface="Times New Roman" pitchFamily="18" charset="0"/>
                    </a:rPr>
                    <a:t>B</a:t>
                  </a:r>
                  <a:endParaRPr lang="en-US" altLang="zh-CN" sz="2400">
                    <a:latin typeface="Times New Roman" pitchFamily="18" charset="0"/>
                  </a:endParaRPr>
                </a:p>
              </p:txBody>
            </p:sp>
            <p:sp>
              <p:nvSpPr>
                <p:cNvPr id="66608" name="Text Box 48"/>
                <p:cNvSpPr txBox="1">
                  <a:spLocks noChangeArrowheads="1"/>
                </p:cNvSpPr>
                <p:nvPr/>
              </p:nvSpPr>
              <p:spPr bwMode="auto">
                <a:xfrm>
                  <a:off x="2640" y="105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2400">
                      <a:latin typeface="Times New Roman" pitchFamily="18" charset="0"/>
                    </a:rPr>
                    <a:t>1</a:t>
                  </a:r>
                </a:p>
              </p:txBody>
            </p:sp>
          </p:grpSp>
        </p:grpSp>
        <p:sp>
          <p:nvSpPr>
            <p:cNvPr id="66641" name="Text Box 81"/>
            <p:cNvSpPr txBox="1">
              <a:spLocks noChangeArrowheads="1"/>
            </p:cNvSpPr>
            <p:nvPr/>
          </p:nvSpPr>
          <p:spPr bwMode="auto">
            <a:xfrm>
              <a:off x="3350" y="436"/>
              <a:ext cx="29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en-US" altLang="zh-CN" b="0"/>
                <a:t>d</a:t>
              </a:r>
            </a:p>
          </p:txBody>
        </p:sp>
        <p:sp>
          <p:nvSpPr>
            <p:cNvPr id="66642" name="Text Box 82"/>
            <p:cNvSpPr txBox="1">
              <a:spLocks noChangeArrowheads="1"/>
            </p:cNvSpPr>
            <p:nvPr/>
          </p:nvSpPr>
          <p:spPr bwMode="auto">
            <a:xfrm>
              <a:off x="3355" y="845"/>
              <a:ext cx="29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0" lang="en-US" altLang="zh-CN" b="0"/>
                <a:t>d</a:t>
              </a:r>
            </a:p>
          </p:txBody>
        </p:sp>
        <p:sp>
          <p:nvSpPr>
            <p:cNvPr id="66643" name="Line 83"/>
            <p:cNvSpPr>
              <a:spLocks noChangeShapeType="1"/>
            </p:cNvSpPr>
            <p:nvPr/>
          </p:nvSpPr>
          <p:spPr bwMode="auto">
            <a:xfrm>
              <a:off x="3482" y="663"/>
              <a:ext cx="0" cy="9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644" name="Line 84"/>
            <p:cNvSpPr>
              <a:spLocks noChangeShapeType="1"/>
            </p:cNvSpPr>
            <p:nvPr/>
          </p:nvSpPr>
          <p:spPr bwMode="auto">
            <a:xfrm flipV="1">
              <a:off x="3515" y="1117"/>
              <a:ext cx="0" cy="18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645" name="Line 85"/>
            <p:cNvSpPr>
              <a:spLocks noChangeShapeType="1"/>
            </p:cNvSpPr>
            <p:nvPr/>
          </p:nvSpPr>
          <p:spPr bwMode="auto">
            <a:xfrm>
              <a:off x="3470" y="210"/>
              <a:ext cx="0" cy="9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647" name="Line 87"/>
            <p:cNvSpPr>
              <a:spLocks noChangeShapeType="1"/>
            </p:cNvSpPr>
            <p:nvPr/>
          </p:nvSpPr>
          <p:spPr bwMode="auto">
            <a:xfrm flipV="1">
              <a:off x="3482" y="754"/>
              <a:ext cx="0" cy="4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6651" name="Group 91"/>
          <p:cNvGrpSpPr>
            <a:grpSpLocks/>
          </p:cNvGrpSpPr>
          <p:nvPr/>
        </p:nvGrpSpPr>
        <p:grpSpPr bwMode="auto">
          <a:xfrm>
            <a:off x="4859338" y="-26988"/>
            <a:ext cx="3779837" cy="2352676"/>
            <a:chOff x="3061" y="210"/>
            <a:chExt cx="2381" cy="1482"/>
          </a:xfrm>
        </p:grpSpPr>
        <p:grpSp>
          <p:nvGrpSpPr>
            <p:cNvPr id="66640" name="Group 80"/>
            <p:cNvGrpSpPr>
              <a:grpSpLocks/>
            </p:cNvGrpSpPr>
            <p:nvPr/>
          </p:nvGrpSpPr>
          <p:grpSpPr bwMode="auto">
            <a:xfrm>
              <a:off x="3061" y="210"/>
              <a:ext cx="2381" cy="1482"/>
              <a:chOff x="3152" y="1616"/>
              <a:chExt cx="2381" cy="1482"/>
            </a:xfrm>
          </p:grpSpPr>
          <p:grpSp>
            <p:nvGrpSpPr>
              <p:cNvPr id="66564" name="Group 4"/>
              <p:cNvGrpSpPr>
                <a:grpSpLocks/>
              </p:cNvGrpSpPr>
              <p:nvPr/>
            </p:nvGrpSpPr>
            <p:grpSpPr bwMode="auto">
              <a:xfrm>
                <a:off x="3152" y="1888"/>
                <a:ext cx="2169" cy="1210"/>
                <a:chOff x="2426" y="662"/>
                <a:chExt cx="2169" cy="1210"/>
              </a:xfrm>
            </p:grpSpPr>
            <p:sp>
              <p:nvSpPr>
                <p:cNvPr id="66565" name="Line 5"/>
                <p:cNvSpPr>
                  <a:spLocks noChangeShapeType="1"/>
                </p:cNvSpPr>
                <p:nvPr/>
              </p:nvSpPr>
              <p:spPr bwMode="auto">
                <a:xfrm>
                  <a:off x="2426" y="662"/>
                  <a:ext cx="912" cy="528"/>
                </a:xfrm>
                <a:prstGeom prst="line">
                  <a:avLst/>
                </a:prstGeom>
                <a:noFill/>
                <a:ln w="9525">
                  <a:solidFill>
                    <a:schemeClr val="tx1"/>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66" name="Line 6"/>
                <p:cNvSpPr>
                  <a:spLocks noChangeShapeType="1"/>
                </p:cNvSpPr>
                <p:nvPr/>
              </p:nvSpPr>
              <p:spPr bwMode="auto">
                <a:xfrm>
                  <a:off x="2762" y="662"/>
                  <a:ext cx="912" cy="528"/>
                </a:xfrm>
                <a:prstGeom prst="line">
                  <a:avLst/>
                </a:prstGeom>
                <a:noFill/>
                <a:ln w="9525">
                  <a:solidFill>
                    <a:schemeClr val="tx1"/>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67" name="Line 7"/>
                <p:cNvSpPr>
                  <a:spLocks noChangeShapeType="1"/>
                </p:cNvSpPr>
                <p:nvPr/>
              </p:nvSpPr>
              <p:spPr bwMode="auto">
                <a:xfrm flipV="1">
                  <a:off x="3338" y="1085"/>
                  <a:ext cx="912" cy="528"/>
                </a:xfrm>
                <a:prstGeom prst="line">
                  <a:avLst/>
                </a:prstGeom>
                <a:noFill/>
                <a:ln w="9525">
                  <a:solidFill>
                    <a:schemeClr val="tx1"/>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68" name="Line 8"/>
                <p:cNvSpPr>
                  <a:spLocks noChangeShapeType="1"/>
                </p:cNvSpPr>
                <p:nvPr/>
              </p:nvSpPr>
              <p:spPr bwMode="auto">
                <a:xfrm>
                  <a:off x="2430" y="1085"/>
                  <a:ext cx="912" cy="528"/>
                </a:xfrm>
                <a:prstGeom prst="line">
                  <a:avLst/>
                </a:prstGeom>
                <a:noFill/>
                <a:ln w="9525">
                  <a:solidFill>
                    <a:schemeClr val="tx1"/>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69" name="Line 9"/>
                <p:cNvSpPr>
                  <a:spLocks noChangeShapeType="1"/>
                </p:cNvSpPr>
                <p:nvPr/>
              </p:nvSpPr>
              <p:spPr bwMode="auto">
                <a:xfrm flipV="1">
                  <a:off x="3683" y="684"/>
                  <a:ext cx="912" cy="528"/>
                </a:xfrm>
                <a:prstGeom prst="line">
                  <a:avLst/>
                </a:prstGeom>
                <a:noFill/>
                <a:ln w="9525">
                  <a:solidFill>
                    <a:schemeClr val="tx1"/>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70" name="Line 10"/>
                <p:cNvSpPr>
                  <a:spLocks noChangeShapeType="1"/>
                </p:cNvSpPr>
                <p:nvPr/>
              </p:nvSpPr>
              <p:spPr bwMode="auto">
                <a:xfrm flipV="1">
                  <a:off x="3351" y="675"/>
                  <a:ext cx="912" cy="528"/>
                </a:xfrm>
                <a:prstGeom prst="line">
                  <a:avLst/>
                </a:prstGeom>
                <a:noFill/>
                <a:ln w="9525">
                  <a:solidFill>
                    <a:schemeClr val="tx1"/>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71" name="Text Box 11"/>
                <p:cNvSpPr txBox="1">
                  <a:spLocks noChangeArrowheads="1"/>
                </p:cNvSpPr>
                <p:nvPr/>
              </p:nvSpPr>
              <p:spPr bwMode="auto">
                <a:xfrm>
                  <a:off x="3194" y="758"/>
                  <a:ext cx="2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000">
                      <a:latin typeface="Times New Roman" pitchFamily="18" charset="0"/>
                    </a:rPr>
                    <a:t>C</a:t>
                  </a:r>
                  <a:endParaRPr lang="en-US" altLang="zh-CN" sz="2000">
                    <a:latin typeface="Times New Roman" pitchFamily="18" charset="0"/>
                  </a:endParaRPr>
                </a:p>
              </p:txBody>
            </p:sp>
            <p:sp>
              <p:nvSpPr>
                <p:cNvPr id="66572" name="Text Box 12"/>
                <p:cNvSpPr txBox="1">
                  <a:spLocks noChangeArrowheads="1"/>
                </p:cNvSpPr>
                <p:nvPr/>
              </p:nvSpPr>
              <p:spPr bwMode="auto">
                <a:xfrm>
                  <a:off x="3591" y="754"/>
                  <a:ext cx="2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000">
                      <a:latin typeface="Times New Roman" pitchFamily="18" charset="0"/>
                    </a:rPr>
                    <a:t>D</a:t>
                  </a:r>
                  <a:endParaRPr lang="en-US" altLang="zh-CN" sz="2400">
                    <a:latin typeface="Times New Roman" pitchFamily="18" charset="0"/>
                  </a:endParaRPr>
                </a:p>
              </p:txBody>
            </p:sp>
            <p:sp>
              <p:nvSpPr>
                <p:cNvPr id="66573" name="Text Box 13"/>
                <p:cNvSpPr txBox="1">
                  <a:spLocks noChangeArrowheads="1"/>
                </p:cNvSpPr>
                <p:nvPr/>
              </p:nvSpPr>
              <p:spPr bwMode="auto">
                <a:xfrm>
                  <a:off x="3215" y="1622"/>
                  <a:ext cx="26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000">
                      <a:latin typeface="Times New Roman" pitchFamily="18" charset="0"/>
                    </a:rPr>
                    <a:t>M</a:t>
                  </a:r>
                  <a:endParaRPr lang="en-US" altLang="zh-CN" sz="2400">
                    <a:latin typeface="Times New Roman" pitchFamily="18" charset="0"/>
                  </a:endParaRPr>
                </a:p>
              </p:txBody>
            </p:sp>
            <p:sp>
              <p:nvSpPr>
                <p:cNvPr id="66574" name="Text Box 14"/>
                <p:cNvSpPr txBox="1">
                  <a:spLocks noChangeArrowheads="1"/>
                </p:cNvSpPr>
                <p:nvPr/>
              </p:nvSpPr>
              <p:spPr bwMode="auto">
                <a:xfrm>
                  <a:off x="2997" y="1469"/>
                  <a:ext cx="2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000">
                      <a:latin typeface="Times New Roman" pitchFamily="18" charset="0"/>
                    </a:rPr>
                    <a:t>N</a:t>
                  </a:r>
                  <a:endParaRPr lang="en-US" altLang="zh-CN" sz="2400">
                    <a:latin typeface="Times New Roman" pitchFamily="18" charset="0"/>
                  </a:endParaRPr>
                </a:p>
              </p:txBody>
            </p:sp>
            <p:sp>
              <p:nvSpPr>
                <p:cNvPr id="66575" name="Text Box 15"/>
                <p:cNvSpPr txBox="1">
                  <a:spLocks noChangeArrowheads="1"/>
                </p:cNvSpPr>
                <p:nvPr/>
              </p:nvSpPr>
              <p:spPr bwMode="auto">
                <a:xfrm>
                  <a:off x="3469" y="1456"/>
                  <a:ext cx="21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000">
                      <a:latin typeface="Times New Roman" pitchFamily="18" charset="0"/>
                    </a:rPr>
                    <a:t>P</a:t>
                  </a:r>
                  <a:endParaRPr lang="en-US" altLang="zh-CN" sz="2400">
                    <a:latin typeface="Times New Roman" pitchFamily="18" charset="0"/>
                  </a:endParaRPr>
                </a:p>
              </p:txBody>
            </p:sp>
            <p:sp>
              <p:nvSpPr>
                <p:cNvPr id="66576" name="Line 16"/>
                <p:cNvSpPr>
                  <a:spLocks noChangeShapeType="1"/>
                </p:cNvSpPr>
                <p:nvPr/>
              </p:nvSpPr>
              <p:spPr bwMode="auto">
                <a:xfrm flipH="1" flipV="1">
                  <a:off x="3351" y="1234"/>
                  <a:ext cx="192" cy="288"/>
                </a:xfrm>
                <a:prstGeom prst="line">
                  <a:avLst/>
                </a:prstGeom>
                <a:noFill/>
                <a:ln w="4127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77" name="Line 17"/>
                <p:cNvSpPr>
                  <a:spLocks noChangeShapeType="1"/>
                </p:cNvSpPr>
                <p:nvPr/>
              </p:nvSpPr>
              <p:spPr bwMode="auto">
                <a:xfrm flipV="1">
                  <a:off x="3338" y="1046"/>
                  <a:ext cx="96" cy="144"/>
                </a:xfrm>
                <a:prstGeom prst="line">
                  <a:avLst/>
                </a:prstGeom>
                <a:noFill/>
                <a:ln w="4127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78" name="Line 18"/>
                <p:cNvSpPr>
                  <a:spLocks noChangeShapeType="1"/>
                </p:cNvSpPr>
                <p:nvPr/>
              </p:nvSpPr>
              <p:spPr bwMode="auto">
                <a:xfrm>
                  <a:off x="3600" y="1042"/>
                  <a:ext cx="96" cy="144"/>
                </a:xfrm>
                <a:prstGeom prst="line">
                  <a:avLst/>
                </a:prstGeom>
                <a:noFill/>
                <a:ln w="4127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79" name="Line 19"/>
                <p:cNvSpPr>
                  <a:spLocks noChangeShapeType="1"/>
                </p:cNvSpPr>
                <p:nvPr/>
              </p:nvSpPr>
              <p:spPr bwMode="auto">
                <a:xfrm flipH="1">
                  <a:off x="3134" y="1220"/>
                  <a:ext cx="192" cy="288"/>
                </a:xfrm>
                <a:prstGeom prst="line">
                  <a:avLst/>
                </a:prstGeom>
                <a:noFill/>
                <a:ln w="4127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6637" name="Group 77"/>
              <p:cNvGrpSpPr>
                <a:grpSpLocks/>
              </p:cNvGrpSpPr>
              <p:nvPr/>
            </p:nvGrpSpPr>
            <p:grpSpPr bwMode="auto">
              <a:xfrm>
                <a:off x="4785" y="1616"/>
                <a:ext cx="748" cy="759"/>
                <a:chOff x="4560" y="60"/>
                <a:chExt cx="748" cy="759"/>
              </a:xfrm>
            </p:grpSpPr>
            <p:sp>
              <p:nvSpPr>
                <p:cNvPr id="66625" name="Rectangle 65"/>
                <p:cNvSpPr>
                  <a:spLocks noChangeArrowheads="1"/>
                </p:cNvSpPr>
                <p:nvPr/>
              </p:nvSpPr>
              <p:spPr bwMode="auto">
                <a:xfrm>
                  <a:off x="4560" y="60"/>
                  <a:ext cx="3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2800">
                      <a:latin typeface="Times New Roman" pitchFamily="18" charset="0"/>
                      <a:sym typeface="Wingdings" pitchFamily="2" charset="2"/>
                    </a:rPr>
                    <a:t></a:t>
                  </a:r>
                </a:p>
              </p:txBody>
            </p:sp>
            <p:sp>
              <p:nvSpPr>
                <p:cNvPr id="66626" name="Rectangle 66"/>
                <p:cNvSpPr>
                  <a:spLocks noChangeArrowheads="1"/>
                </p:cNvSpPr>
                <p:nvPr/>
              </p:nvSpPr>
              <p:spPr bwMode="auto">
                <a:xfrm>
                  <a:off x="4992" y="108"/>
                  <a:ext cx="3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2800">
                      <a:latin typeface="Times New Roman" pitchFamily="18" charset="0"/>
                      <a:sym typeface="Wingdings" pitchFamily="2" charset="2"/>
                    </a:rPr>
                    <a:t></a:t>
                  </a:r>
                </a:p>
              </p:txBody>
            </p:sp>
            <p:sp>
              <p:nvSpPr>
                <p:cNvPr id="66627" name="Rectangle 67"/>
                <p:cNvSpPr>
                  <a:spLocks noChangeArrowheads="1"/>
                </p:cNvSpPr>
                <p:nvPr/>
              </p:nvSpPr>
              <p:spPr bwMode="auto">
                <a:xfrm>
                  <a:off x="4800" y="492"/>
                  <a:ext cx="3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2800">
                      <a:latin typeface="Times New Roman" pitchFamily="18" charset="0"/>
                      <a:sym typeface="Wingdings" pitchFamily="2" charset="2"/>
                    </a:rPr>
                    <a:t></a:t>
                  </a:r>
                </a:p>
              </p:txBody>
            </p:sp>
          </p:grpSp>
        </p:grpSp>
        <p:graphicFrame>
          <p:nvGraphicFramePr>
            <p:cNvPr id="66649" name="Object 89"/>
            <p:cNvGraphicFramePr>
              <a:graphicFrameLocks noChangeAspect="1"/>
            </p:cNvGraphicFramePr>
            <p:nvPr/>
          </p:nvGraphicFramePr>
          <p:xfrm>
            <a:off x="3560" y="790"/>
            <a:ext cx="249" cy="299"/>
          </p:xfrm>
          <a:graphic>
            <a:graphicData uri="http://schemas.openxmlformats.org/presentationml/2006/ole">
              <mc:AlternateContent xmlns:mc="http://schemas.openxmlformats.org/markup-compatibility/2006">
                <mc:Choice xmlns:v="urn:schemas-microsoft-com:vml" Requires="v">
                  <p:oleObj spid="_x0000_s66655" name="公式" r:id="rId7" imgW="190440" imgH="228600" progId="Equation.3">
                    <p:embed/>
                  </p:oleObj>
                </mc:Choice>
                <mc:Fallback>
                  <p:oleObj name="公式" r:id="rId7" imgW="190440" imgH="228600" progId="Equation.3">
                    <p:embed/>
                    <p:pic>
                      <p:nvPicPr>
                        <p:cNvPr id="0" name="Object 8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60" y="790"/>
                          <a:ext cx="249" cy="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650" name="Line 90"/>
            <p:cNvSpPr>
              <a:spLocks noChangeShapeType="1"/>
            </p:cNvSpPr>
            <p:nvPr/>
          </p:nvSpPr>
          <p:spPr bwMode="auto">
            <a:xfrm>
              <a:off x="3969" y="1071"/>
              <a:ext cx="0" cy="363"/>
            </a:xfrm>
            <a:prstGeom prst="line">
              <a:avLst/>
            </a:prstGeom>
            <a:noFill/>
            <a:ln w="9525">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6652" name="Text Box 92"/>
          <p:cNvSpPr txBox="1">
            <a:spLocks noChangeArrowheads="1"/>
          </p:cNvSpPr>
          <p:nvPr/>
        </p:nvSpPr>
        <p:spPr bwMode="auto">
          <a:xfrm>
            <a:off x="827088" y="2503488"/>
            <a:ext cx="28813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sz="2400"/>
              <a:t>2</a:t>
            </a:r>
            <a:r>
              <a:rPr kumimoji="0" lang="zh-CN" altLang="en-US" sz="2400"/>
              <a:t>、</a:t>
            </a:r>
            <a:r>
              <a:rPr lang="zh-CN" altLang="en-US" sz="2400"/>
              <a:t>布喇格方程</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CCECFF"/>
        </a:solidFill>
        <a:effectLst/>
      </p:bgPr>
    </p:bg>
    <p:spTree>
      <p:nvGrpSpPr>
        <p:cNvPr id="1" name=""/>
        <p:cNvGrpSpPr/>
        <p:nvPr/>
      </p:nvGrpSpPr>
      <p:grpSpPr>
        <a:xfrm>
          <a:off x="0" y="0"/>
          <a:ext cx="0" cy="0"/>
          <a:chOff x="0" y="0"/>
          <a:chExt cx="0" cy="0"/>
        </a:xfrm>
      </p:grpSpPr>
      <p:sp>
        <p:nvSpPr>
          <p:cNvPr id="67588" name="Text Box 4"/>
          <p:cNvSpPr txBox="1">
            <a:spLocks noChangeArrowheads="1"/>
          </p:cNvSpPr>
          <p:nvPr/>
        </p:nvSpPr>
        <p:spPr bwMode="auto">
          <a:xfrm>
            <a:off x="533400" y="1141413"/>
            <a:ext cx="8031163" cy="1373187"/>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a:latin typeface="Times New Roman" pitchFamily="18" charset="0"/>
              </a:rPr>
              <a:t>X </a:t>
            </a:r>
            <a:r>
              <a:rPr lang="zh-CN" altLang="en-US" sz="2800">
                <a:latin typeface="Times New Roman" pitchFamily="18" charset="0"/>
              </a:rPr>
              <a:t>射线的应用不仅开创了研究晶体结构的新领域，</a:t>
            </a:r>
          </a:p>
          <a:p>
            <a:pPr eaLnBrk="1" hangingPunct="1"/>
            <a:r>
              <a:rPr lang="zh-CN" altLang="en-US" sz="2800">
                <a:latin typeface="Times New Roman" pitchFamily="18" charset="0"/>
              </a:rPr>
              <a:t>而且用它可以作光谱分析，在科学研究和工程技</a:t>
            </a:r>
          </a:p>
          <a:p>
            <a:pPr eaLnBrk="1" hangingPunct="1"/>
            <a:r>
              <a:rPr lang="zh-CN" altLang="en-US" sz="2800">
                <a:latin typeface="Times New Roman" pitchFamily="18" charset="0"/>
              </a:rPr>
              <a:t>术上有着广泛的应用。</a:t>
            </a:r>
          </a:p>
        </p:txBody>
      </p:sp>
      <p:sp>
        <p:nvSpPr>
          <p:cNvPr id="67589" name="Text Box 5"/>
          <p:cNvSpPr txBox="1">
            <a:spLocks noChangeArrowheads="1"/>
          </p:cNvSpPr>
          <p:nvPr/>
        </p:nvSpPr>
        <p:spPr bwMode="auto">
          <a:xfrm>
            <a:off x="800100" y="3030538"/>
            <a:ext cx="7327900" cy="222726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800">
                <a:latin typeface="楷体_GB2312" pitchFamily="49" charset="-122"/>
                <a:ea typeface="楷体_GB2312" pitchFamily="49" charset="-122"/>
              </a:rPr>
              <a:t>在医学和分子生物学领域也不断有新的突破。</a:t>
            </a:r>
          </a:p>
          <a:p>
            <a:pPr eaLnBrk="1" hangingPunct="1"/>
            <a:r>
              <a:rPr lang="en-US" altLang="zh-CN" sz="2800">
                <a:latin typeface="楷体_GB2312" pitchFamily="49" charset="-122"/>
                <a:ea typeface="楷体_GB2312" pitchFamily="49" charset="-122"/>
              </a:rPr>
              <a:t>1953</a:t>
            </a:r>
            <a:r>
              <a:rPr lang="zh-CN" altLang="en-US" sz="2800">
                <a:latin typeface="楷体_GB2312" pitchFamily="49" charset="-122"/>
                <a:ea typeface="楷体_GB2312" pitchFamily="49" charset="-122"/>
              </a:rPr>
              <a:t>年英国的威尔金斯、沃森和克里克利用</a:t>
            </a:r>
          </a:p>
          <a:p>
            <a:pPr eaLnBrk="1" hangingPunct="1"/>
            <a:r>
              <a:rPr lang="en-US" altLang="en-US" sz="2800">
                <a:latin typeface="楷体_GB2312" pitchFamily="49" charset="-122"/>
                <a:ea typeface="楷体_GB2312" pitchFamily="49" charset="-122"/>
              </a:rPr>
              <a:t>X </a:t>
            </a:r>
            <a:r>
              <a:rPr lang="zh-CN" altLang="en-US" sz="2800">
                <a:latin typeface="楷体_GB2312" pitchFamily="49" charset="-122"/>
                <a:ea typeface="楷体_GB2312" pitchFamily="49" charset="-122"/>
              </a:rPr>
              <a:t>射线的结构分析得到了遗传基因脱氧核糖</a:t>
            </a:r>
          </a:p>
          <a:p>
            <a:pPr eaLnBrk="1" hangingPunct="1"/>
            <a:r>
              <a:rPr lang="zh-CN" altLang="en-US" sz="2800">
                <a:latin typeface="楷体_GB2312" pitchFamily="49" charset="-122"/>
                <a:ea typeface="楷体_GB2312" pitchFamily="49" charset="-122"/>
              </a:rPr>
              <a:t>核酸（</a:t>
            </a:r>
            <a:r>
              <a:rPr lang="en-US" altLang="en-US" sz="2800">
                <a:latin typeface="楷体_GB2312" pitchFamily="49" charset="-122"/>
                <a:ea typeface="楷体_GB2312" pitchFamily="49" charset="-122"/>
              </a:rPr>
              <a:t>DNA) </a:t>
            </a:r>
            <a:r>
              <a:rPr lang="zh-CN" altLang="en-US" sz="2800">
                <a:latin typeface="楷体_GB2312" pitchFamily="49" charset="-122"/>
                <a:ea typeface="楷体_GB2312" pitchFamily="49" charset="-122"/>
              </a:rPr>
              <a:t>的双螺旋结构，荣获了</a:t>
            </a:r>
            <a:r>
              <a:rPr lang="en-US" altLang="zh-CN" sz="2800">
                <a:latin typeface="楷体_GB2312" pitchFamily="49" charset="-122"/>
                <a:ea typeface="楷体_GB2312" pitchFamily="49" charset="-122"/>
              </a:rPr>
              <a:t>1962 </a:t>
            </a:r>
            <a:r>
              <a:rPr lang="zh-CN" altLang="en-US" sz="2800">
                <a:latin typeface="楷体_GB2312" pitchFamily="49" charset="-122"/>
                <a:ea typeface="楷体_GB2312" pitchFamily="49" charset="-122"/>
              </a:rPr>
              <a:t>年</a:t>
            </a:r>
          </a:p>
          <a:p>
            <a:pPr eaLnBrk="1" hangingPunct="1"/>
            <a:r>
              <a:rPr lang="zh-CN" altLang="en-US" sz="2800">
                <a:latin typeface="楷体_GB2312" pitchFamily="49" charset="-122"/>
                <a:ea typeface="楷体_GB2312" pitchFamily="49" charset="-122"/>
              </a:rPr>
              <a:t>度诺贝尔生物和医学奖。</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0" name="Picture 2" descr="云中峭壁"/>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56412"/>
          </a:xfrm>
          <a:prstGeom prst="rect">
            <a:avLst/>
          </a:prstGeom>
          <a:noFill/>
          <a:extLst>
            <a:ext uri="{909E8E84-426E-40DD-AFC4-6F175D3DCCD1}">
              <a14:hiddenFill xmlns:a14="http://schemas.microsoft.com/office/drawing/2010/main">
                <a:solidFill>
                  <a:srgbClr val="FFFFFF"/>
                </a:solidFill>
              </a14:hiddenFill>
            </a:ext>
          </a:extLst>
        </p:spPr>
      </p:pic>
      <p:sp>
        <p:nvSpPr>
          <p:cNvPr id="83971" name="WordArt 3"/>
          <p:cNvSpPr>
            <a:spLocks noChangeArrowheads="1" noChangeShapeType="1" noTextEdit="1"/>
          </p:cNvSpPr>
          <p:nvPr/>
        </p:nvSpPr>
        <p:spPr bwMode="auto">
          <a:xfrm rot="67877">
            <a:off x="1670050" y="2225675"/>
            <a:ext cx="5946775" cy="2125663"/>
          </a:xfrm>
          <a:prstGeom prst="rect">
            <a:avLst/>
          </a:prstGeom>
        </p:spPr>
        <p:txBody>
          <a:bodyPr wrap="none" fromWordArt="1">
            <a:prstTxWarp prst="textSlantUp">
              <a:avLst>
                <a:gd name="adj" fmla="val 32056"/>
              </a:avLst>
            </a:prstTxWarp>
          </a:bodyPr>
          <a:lstStyle/>
          <a:p>
            <a:pPr algn="ctr"/>
            <a:r>
              <a:rPr lang="zh-CN" altLang="en-US" sz="4400" kern="10">
                <a:ln w="9525">
                  <a:solidFill>
                    <a:srgbClr val="CC99FF"/>
                  </a:solidFill>
                  <a:round/>
                  <a:headEnd/>
                  <a:tailEnd/>
                </a:ln>
                <a:gradFill rotWithShape="0">
                  <a:gsLst>
                    <a:gs pos="0">
                      <a:srgbClr val="6600CC"/>
                    </a:gs>
                    <a:gs pos="100000">
                      <a:srgbClr val="CC00CC"/>
                    </a:gs>
                  </a:gsLst>
                  <a:lin ang="5332123" scaled="1"/>
                </a:gradFill>
                <a:effectLst>
                  <a:outerShdw dist="53882" dir="2700000" algn="ctr" rotWithShape="0">
                    <a:srgbClr val="9999FF"/>
                  </a:outerShdw>
                </a:effectLst>
                <a:latin typeface="隶书"/>
                <a:ea typeface="隶书"/>
              </a:rPr>
              <a:t>谢谢各位！</a:t>
            </a:r>
          </a:p>
        </p:txBody>
      </p:sp>
      <p:pic>
        <p:nvPicPr>
          <p:cNvPr id="83972" name="Picture 4" descr="pctower"/>
          <p:cNvPicPr>
            <a:picLocks noChangeAspect="1" noChangeArrowheads="1"/>
          </p:cNvPicPr>
          <p:nvPr/>
        </p:nvPicPr>
        <p:blipFill>
          <a:blip r:embed="rId3">
            <a:clrChange>
              <a:clrFrom>
                <a:srgbClr val="00006B"/>
              </a:clrFrom>
              <a:clrTo>
                <a:srgbClr val="00006B">
                  <a:alpha val="0"/>
                </a:srgbClr>
              </a:clrTo>
            </a:clrChange>
            <a:extLst>
              <a:ext uri="{28A0092B-C50C-407E-A947-70E740481C1C}">
                <a14:useLocalDpi xmlns:a14="http://schemas.microsoft.com/office/drawing/2010/main" val="0"/>
              </a:ext>
            </a:extLst>
          </a:blip>
          <a:srcRect/>
          <a:stretch>
            <a:fillRect/>
          </a:stretch>
        </p:blipFill>
        <p:spPr bwMode="auto">
          <a:xfrm>
            <a:off x="6096000" y="4267200"/>
            <a:ext cx="2057400" cy="19637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3" fill="hold" grpId="0" nodeType="afterEffect">
                                  <p:stCondLst>
                                    <p:cond delay="0"/>
                                  </p:stCondLst>
                                  <p:childTnLst>
                                    <p:set>
                                      <p:cBhvr>
                                        <p:cTn id="6" dur="1" fill="hold">
                                          <p:stCondLst>
                                            <p:cond delay="0"/>
                                          </p:stCondLst>
                                        </p:cTn>
                                        <p:tgtEl>
                                          <p:spTgt spid="83971"/>
                                        </p:tgtEl>
                                        <p:attrNameLst>
                                          <p:attrName>style.visibility</p:attrName>
                                        </p:attrNameLst>
                                      </p:cBhvr>
                                      <p:to>
                                        <p:strVal val="visible"/>
                                      </p:to>
                                    </p:set>
                                    <p:anim calcmode="lin" valueType="num">
                                      <p:cBhvr additive="base">
                                        <p:cTn id="7" dur="500" fill="hold"/>
                                        <p:tgtEl>
                                          <p:spTgt spid="83971"/>
                                        </p:tgtEl>
                                        <p:attrNameLst>
                                          <p:attrName>ppt_x</p:attrName>
                                        </p:attrNameLst>
                                      </p:cBhvr>
                                      <p:tavLst>
                                        <p:tav tm="0">
                                          <p:val>
                                            <p:strVal val="1+#ppt_w/2"/>
                                          </p:val>
                                        </p:tav>
                                        <p:tav tm="100000">
                                          <p:val>
                                            <p:strVal val="#ppt_x"/>
                                          </p:val>
                                        </p:tav>
                                      </p:tavLst>
                                    </p:anim>
                                    <p:anim calcmode="lin" valueType="num">
                                      <p:cBhvr additive="base">
                                        <p:cTn id="8" dur="500" fill="hold"/>
                                        <p:tgtEl>
                                          <p:spTgt spid="8397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533400" y="0"/>
            <a:ext cx="8229600" cy="1143000"/>
          </a:xfrm>
        </p:spPr>
        <p:txBody>
          <a:bodyPr/>
          <a:lstStyle/>
          <a:p>
            <a:r>
              <a:rPr lang="zh-CN" altLang="en-US"/>
              <a:t>光的衍射</a:t>
            </a:r>
          </a:p>
        </p:txBody>
      </p:sp>
      <p:sp>
        <p:nvSpPr>
          <p:cNvPr id="93187" name="Rectangle 3"/>
          <p:cNvSpPr>
            <a:spLocks noGrp="1" noChangeArrowheads="1"/>
          </p:cNvSpPr>
          <p:nvPr>
            <p:ph type="body" idx="1"/>
          </p:nvPr>
        </p:nvSpPr>
        <p:spPr>
          <a:xfrm>
            <a:off x="457200" y="990600"/>
            <a:ext cx="8382000" cy="5486400"/>
          </a:xfrm>
        </p:spPr>
        <p:txBody>
          <a:bodyPr/>
          <a:lstStyle/>
          <a:p>
            <a:pPr marL="0" indent="0">
              <a:lnSpc>
                <a:spcPct val="90000"/>
              </a:lnSpc>
            </a:pPr>
            <a:r>
              <a:rPr lang="zh-CN" altLang="en-US" sz="3600" b="1">
                <a:solidFill>
                  <a:srgbClr val="FFCC00"/>
                </a:solidFill>
              </a:rPr>
              <a:t>三、衍射问题</a:t>
            </a:r>
            <a:r>
              <a:rPr lang="zh-CN" altLang="en-US" sz="3600"/>
              <a:t>：</a:t>
            </a:r>
          </a:p>
          <a:p>
            <a:pPr marL="0" indent="0">
              <a:lnSpc>
                <a:spcPct val="90000"/>
              </a:lnSpc>
            </a:pPr>
            <a:r>
              <a:rPr lang="zh-CN" altLang="en-US"/>
              <a:t>衍射现象中包含了</a:t>
            </a:r>
            <a:r>
              <a:rPr lang="zh-CN" altLang="en-US" b="1">
                <a:solidFill>
                  <a:schemeClr val="hlink"/>
                </a:solidFill>
              </a:rPr>
              <a:t>三项基本要素</a:t>
            </a:r>
            <a:endParaRPr lang="zh-CN" altLang="en-US"/>
          </a:p>
          <a:p>
            <a:pPr marL="0" indent="0">
              <a:lnSpc>
                <a:spcPct val="90000"/>
              </a:lnSpc>
            </a:pPr>
            <a:r>
              <a:rPr lang="en-US" altLang="zh-CN"/>
              <a:t>1</a:t>
            </a:r>
            <a:r>
              <a:rPr lang="zh-CN" altLang="en-US"/>
              <a:t>、由光源</a:t>
            </a:r>
            <a:r>
              <a:rPr lang="en-US" altLang="zh-CN"/>
              <a:t>S</a:t>
            </a:r>
            <a:r>
              <a:rPr lang="zh-CN" altLang="en-US"/>
              <a:t>发出的</a:t>
            </a:r>
            <a:r>
              <a:rPr lang="zh-CN" altLang="en-US" b="1">
                <a:solidFill>
                  <a:srgbClr val="00FF00"/>
                </a:solidFill>
              </a:rPr>
              <a:t>光波</a:t>
            </a:r>
            <a:r>
              <a:rPr lang="zh-CN" altLang="en-US"/>
              <a:t>。其性质可以用光波的波长、波面形状、复振幅分布等参量定量描述。</a:t>
            </a:r>
          </a:p>
          <a:p>
            <a:pPr marL="0" indent="0">
              <a:lnSpc>
                <a:spcPct val="90000"/>
              </a:lnSpc>
            </a:pPr>
            <a:r>
              <a:rPr lang="en-US" altLang="zh-CN"/>
              <a:t>2</a:t>
            </a:r>
            <a:r>
              <a:rPr lang="zh-CN" altLang="en-US"/>
              <a:t>、</a:t>
            </a:r>
            <a:r>
              <a:rPr lang="zh-CN" altLang="en-US" b="1">
                <a:solidFill>
                  <a:srgbClr val="00FF00"/>
                </a:solidFill>
              </a:rPr>
              <a:t>衍射物（屏），</a:t>
            </a:r>
            <a:r>
              <a:rPr lang="zh-CN" altLang="en-US"/>
              <a:t>若是二维“屏”状，其性质可由屏的（复）振幅透射系数分布描述。</a:t>
            </a:r>
          </a:p>
          <a:p>
            <a:pPr marL="0" indent="0">
              <a:lnSpc>
                <a:spcPct val="90000"/>
              </a:lnSpc>
            </a:pPr>
            <a:r>
              <a:rPr lang="en-US" altLang="zh-CN"/>
              <a:t>3</a:t>
            </a:r>
            <a:r>
              <a:rPr lang="zh-CN" altLang="en-US"/>
              <a:t>、观察屏上的“</a:t>
            </a:r>
            <a:r>
              <a:rPr lang="zh-CN" altLang="en-US" b="1">
                <a:solidFill>
                  <a:srgbClr val="00FF00"/>
                </a:solidFill>
              </a:rPr>
              <a:t>衍射图形</a:t>
            </a:r>
            <a:r>
              <a:rPr lang="zh-CN" altLang="en-US"/>
              <a:t>”，用电场的复振幅分布描述衍射问题：</a:t>
            </a:r>
          </a:p>
          <a:p>
            <a:pPr marL="0" indent="0">
              <a:lnSpc>
                <a:spcPct val="90000"/>
              </a:lnSpc>
            </a:pPr>
            <a:r>
              <a:rPr lang="zh-CN" altLang="en-US"/>
              <a:t>已知上述两项时，求第三项，中心是建立上三项要素之间的定量关系。</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CECFF"/>
        </a:solidFill>
        <a:effectLst/>
      </p:bgPr>
    </p:bg>
    <p:spTree>
      <p:nvGrpSpPr>
        <p:cNvPr id="1" name=""/>
        <p:cNvGrpSpPr/>
        <p:nvPr/>
      </p:nvGrpSpPr>
      <p:grpSpPr>
        <a:xfrm>
          <a:off x="0" y="0"/>
          <a:ext cx="0" cy="0"/>
          <a:chOff x="0" y="0"/>
          <a:chExt cx="0" cy="0"/>
        </a:xfrm>
      </p:grpSpPr>
      <p:sp>
        <p:nvSpPr>
          <p:cNvPr id="3076" name="Rectangle 4"/>
          <p:cNvSpPr>
            <a:spLocks noGrp="1" noChangeArrowheads="1"/>
          </p:cNvSpPr>
          <p:nvPr>
            <p:ph type="title"/>
          </p:nvPr>
        </p:nvSpPr>
        <p:spPr>
          <a:xfrm>
            <a:off x="457200" y="274638"/>
            <a:ext cx="8229600" cy="346075"/>
          </a:xfrm>
        </p:spPr>
        <p:txBody>
          <a:bodyPr/>
          <a:lstStyle/>
          <a:p>
            <a:r>
              <a:rPr lang="zh-CN" altLang="en-US" sz="2400" b="1">
                <a:solidFill>
                  <a:srgbClr val="0000FF"/>
                </a:solidFill>
                <a:latin typeface="宋体" pitchFamily="2" charset="-122"/>
              </a:rPr>
              <a:t>光的衍射现象</a:t>
            </a:r>
          </a:p>
        </p:txBody>
      </p:sp>
      <p:sp>
        <p:nvSpPr>
          <p:cNvPr id="3078" name="Text Box 6"/>
          <p:cNvSpPr txBox="1">
            <a:spLocks noChangeArrowheads="1"/>
          </p:cNvSpPr>
          <p:nvPr/>
        </p:nvSpPr>
        <p:spPr bwMode="auto">
          <a:xfrm>
            <a:off x="323850" y="620713"/>
            <a:ext cx="3960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zh-CN" altLang="en-US" sz="2400" b="0">
                <a:solidFill>
                  <a:srgbClr val="0000FF"/>
                </a:solidFill>
              </a:rPr>
              <a:t>一、衍射现象：</a:t>
            </a:r>
          </a:p>
        </p:txBody>
      </p:sp>
      <p:sp>
        <p:nvSpPr>
          <p:cNvPr id="3079" name="Text Box 7"/>
          <p:cNvSpPr txBox="1">
            <a:spLocks noChangeArrowheads="1"/>
          </p:cNvSpPr>
          <p:nvPr/>
        </p:nvSpPr>
        <p:spPr bwMode="auto">
          <a:xfrm>
            <a:off x="684213" y="1017588"/>
            <a:ext cx="32400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sz="2000" b="0"/>
              <a:t>1</a:t>
            </a:r>
            <a:r>
              <a:rPr kumimoji="0" lang="zh-CN" altLang="en-US" sz="2000" b="0"/>
              <a:t>、机械波的衍射</a:t>
            </a:r>
          </a:p>
        </p:txBody>
      </p:sp>
      <p:sp>
        <p:nvSpPr>
          <p:cNvPr id="3080" name="Text Box 8"/>
          <p:cNvSpPr txBox="1">
            <a:spLocks noChangeArrowheads="1"/>
          </p:cNvSpPr>
          <p:nvPr/>
        </p:nvSpPr>
        <p:spPr bwMode="auto">
          <a:xfrm>
            <a:off x="1073150" y="1420813"/>
            <a:ext cx="78200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zh-CN" altLang="en-US" b="0"/>
              <a:t>不沿直线传播而绕过障碍物，沿各方向绕射的现象。如声波、水波的衍射。</a:t>
            </a:r>
          </a:p>
        </p:txBody>
      </p:sp>
      <p:sp>
        <p:nvSpPr>
          <p:cNvPr id="3081" name="Text Box 9"/>
          <p:cNvSpPr txBox="1">
            <a:spLocks noChangeArrowheads="1"/>
          </p:cNvSpPr>
          <p:nvPr/>
        </p:nvSpPr>
        <p:spPr bwMode="auto">
          <a:xfrm>
            <a:off x="731838" y="1797050"/>
            <a:ext cx="23050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sz="2000" b="0"/>
              <a:t>2</a:t>
            </a:r>
            <a:r>
              <a:rPr kumimoji="0" lang="zh-CN" altLang="en-US" sz="2000" b="0"/>
              <a:t>、电磁波的衍射</a:t>
            </a:r>
          </a:p>
        </p:txBody>
      </p:sp>
      <p:sp>
        <p:nvSpPr>
          <p:cNvPr id="3083" name="Text Box 11"/>
          <p:cNvSpPr txBox="1">
            <a:spLocks noChangeArrowheads="1"/>
          </p:cNvSpPr>
          <p:nvPr/>
        </p:nvSpPr>
        <p:spPr bwMode="auto">
          <a:xfrm>
            <a:off x="1047750" y="2222500"/>
            <a:ext cx="78200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zh-CN" altLang="en-US" b="0"/>
              <a:t>不沿直线传播而绕过障碍物，继续传播的现象。如无线电波（电视、广播）的衍射。</a:t>
            </a:r>
          </a:p>
        </p:txBody>
      </p:sp>
      <p:sp>
        <p:nvSpPr>
          <p:cNvPr id="3084" name="Text Box 12"/>
          <p:cNvSpPr txBox="1">
            <a:spLocks noChangeArrowheads="1"/>
          </p:cNvSpPr>
          <p:nvPr/>
        </p:nvSpPr>
        <p:spPr bwMode="auto">
          <a:xfrm>
            <a:off x="760413" y="2890838"/>
            <a:ext cx="20304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sz="2000" b="0"/>
              <a:t>3</a:t>
            </a:r>
            <a:r>
              <a:rPr kumimoji="0" lang="zh-CN" altLang="en-US" sz="2000" b="0"/>
              <a:t>、光波的衍射</a:t>
            </a:r>
          </a:p>
        </p:txBody>
      </p:sp>
      <p:grpSp>
        <p:nvGrpSpPr>
          <p:cNvPr id="3190" name="Group 118"/>
          <p:cNvGrpSpPr>
            <a:grpSpLocks/>
          </p:cNvGrpSpPr>
          <p:nvPr/>
        </p:nvGrpSpPr>
        <p:grpSpPr bwMode="auto">
          <a:xfrm>
            <a:off x="895350" y="3036888"/>
            <a:ext cx="2767013" cy="1820862"/>
            <a:chOff x="204" y="1913"/>
            <a:chExt cx="1743" cy="1147"/>
          </a:xfrm>
        </p:grpSpPr>
        <p:grpSp>
          <p:nvGrpSpPr>
            <p:cNvPr id="3180" name="Group 108"/>
            <p:cNvGrpSpPr>
              <a:grpSpLocks/>
            </p:cNvGrpSpPr>
            <p:nvPr/>
          </p:nvGrpSpPr>
          <p:grpSpPr bwMode="auto">
            <a:xfrm>
              <a:off x="394" y="1913"/>
              <a:ext cx="1553" cy="1147"/>
              <a:chOff x="382" y="1913"/>
              <a:chExt cx="1553" cy="1147"/>
            </a:xfrm>
          </p:grpSpPr>
          <p:sp>
            <p:nvSpPr>
              <p:cNvPr id="3091" name="Rectangle 19"/>
              <p:cNvSpPr>
                <a:spLocks noChangeArrowheads="1"/>
              </p:cNvSpPr>
              <p:nvPr/>
            </p:nvSpPr>
            <p:spPr bwMode="auto">
              <a:xfrm>
                <a:off x="1841" y="2769"/>
                <a:ext cx="93" cy="177"/>
              </a:xfrm>
              <a:prstGeom prst="rect">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096" name="Object 24"/>
              <p:cNvGraphicFramePr>
                <a:graphicFrameLocks noChangeAspect="1"/>
              </p:cNvGraphicFramePr>
              <p:nvPr/>
            </p:nvGraphicFramePr>
            <p:xfrm>
              <a:off x="774" y="2848"/>
              <a:ext cx="208" cy="212"/>
            </p:xfrm>
            <a:graphic>
              <a:graphicData uri="http://schemas.openxmlformats.org/presentationml/2006/ole">
                <mc:AlternateContent xmlns:mc="http://schemas.openxmlformats.org/markup-compatibility/2006">
                  <mc:Choice xmlns:v="urn:schemas-microsoft-com:vml" Requires="v">
                    <p:oleObj spid="_x0000_s3194" name="公式" r:id="rId3" imgW="152280" imgH="164880" progId="Equation.3">
                      <p:embed/>
                    </p:oleObj>
                  </mc:Choice>
                  <mc:Fallback>
                    <p:oleObj name="公式" r:id="rId3" imgW="152280" imgH="164880" progId="Equation.3">
                      <p:embed/>
                      <p:pic>
                        <p:nvPicPr>
                          <p:cNvPr id="0" name="Object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4" y="2848"/>
                            <a:ext cx="208"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097" name="Group 25"/>
              <p:cNvGrpSpPr>
                <a:grpSpLocks/>
              </p:cNvGrpSpPr>
              <p:nvPr/>
            </p:nvGrpSpPr>
            <p:grpSpPr bwMode="auto">
              <a:xfrm>
                <a:off x="1627" y="1913"/>
                <a:ext cx="208" cy="1105"/>
                <a:chOff x="2044" y="1450"/>
                <a:chExt cx="212" cy="1200"/>
              </a:xfrm>
            </p:grpSpPr>
            <p:sp>
              <p:nvSpPr>
                <p:cNvPr id="3098" name="Line 26"/>
                <p:cNvSpPr>
                  <a:spLocks noChangeShapeType="1"/>
                </p:cNvSpPr>
                <p:nvPr/>
              </p:nvSpPr>
              <p:spPr bwMode="auto">
                <a:xfrm>
                  <a:off x="2160" y="1642"/>
                  <a:ext cx="0" cy="10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099" name="Object 27"/>
                <p:cNvGraphicFramePr>
                  <a:graphicFrameLocks noChangeAspect="1"/>
                </p:cNvGraphicFramePr>
                <p:nvPr/>
              </p:nvGraphicFramePr>
              <p:xfrm>
                <a:off x="2044" y="1450"/>
                <a:ext cx="212" cy="230"/>
              </p:xfrm>
              <a:graphic>
                <a:graphicData uri="http://schemas.openxmlformats.org/presentationml/2006/ole">
                  <mc:AlternateContent xmlns:mc="http://schemas.openxmlformats.org/markup-compatibility/2006">
                    <mc:Choice xmlns:v="urn:schemas-microsoft-com:vml" Requires="v">
                      <p:oleObj spid="_x0000_s3195" name="公式" r:id="rId5" imgW="152280" imgH="164880" progId="Equation.3">
                        <p:embed/>
                      </p:oleObj>
                    </mc:Choice>
                    <mc:Fallback>
                      <p:oleObj name="公式" r:id="rId5" imgW="152280" imgH="164880" progId="Equation.3">
                        <p:embed/>
                        <p:pic>
                          <p:nvPicPr>
                            <p:cNvPr id="0" name="Object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44" y="1450"/>
                              <a:ext cx="212"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086" name="Group 14"/>
              <p:cNvGrpSpPr>
                <a:grpSpLocks/>
              </p:cNvGrpSpPr>
              <p:nvPr/>
            </p:nvGrpSpPr>
            <p:grpSpPr bwMode="auto">
              <a:xfrm>
                <a:off x="382" y="2327"/>
                <a:ext cx="1365" cy="442"/>
                <a:chOff x="768" y="1882"/>
                <a:chExt cx="1392" cy="480"/>
              </a:xfrm>
            </p:grpSpPr>
            <p:sp>
              <p:nvSpPr>
                <p:cNvPr id="3087" name="Line 15"/>
                <p:cNvSpPr>
                  <a:spLocks noChangeShapeType="1"/>
                </p:cNvSpPr>
                <p:nvPr/>
              </p:nvSpPr>
              <p:spPr bwMode="auto">
                <a:xfrm flipV="1">
                  <a:off x="768" y="1882"/>
                  <a:ext cx="13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8" name="Line 16"/>
                <p:cNvSpPr>
                  <a:spLocks noChangeShapeType="1"/>
                </p:cNvSpPr>
                <p:nvPr/>
              </p:nvSpPr>
              <p:spPr bwMode="auto">
                <a:xfrm>
                  <a:off x="768" y="2122"/>
                  <a:ext cx="13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089" name="Rectangle 17"/>
              <p:cNvSpPr>
                <a:spLocks noChangeArrowheads="1"/>
              </p:cNvSpPr>
              <p:nvPr/>
            </p:nvSpPr>
            <p:spPr bwMode="auto">
              <a:xfrm>
                <a:off x="1841" y="2327"/>
                <a:ext cx="94" cy="44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0" name="Rectangle 18"/>
              <p:cNvSpPr>
                <a:spLocks noChangeArrowheads="1"/>
              </p:cNvSpPr>
              <p:nvPr/>
            </p:nvSpPr>
            <p:spPr bwMode="auto">
              <a:xfrm>
                <a:off x="1841" y="2150"/>
                <a:ext cx="93" cy="177"/>
              </a:xfrm>
              <a:prstGeom prst="rect">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3" name="Line 21"/>
              <p:cNvSpPr>
                <a:spLocks noChangeShapeType="1"/>
              </p:cNvSpPr>
              <p:nvPr/>
            </p:nvSpPr>
            <p:spPr bwMode="auto">
              <a:xfrm>
                <a:off x="879" y="2229"/>
                <a:ext cx="0" cy="22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4" name="Line 22"/>
              <p:cNvSpPr>
                <a:spLocks noChangeShapeType="1"/>
              </p:cNvSpPr>
              <p:nvPr/>
            </p:nvSpPr>
            <p:spPr bwMode="auto">
              <a:xfrm>
                <a:off x="887" y="2625"/>
                <a:ext cx="0" cy="221"/>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095" name="Object 23"/>
              <p:cNvGraphicFramePr>
                <a:graphicFrameLocks noChangeAspect="1"/>
              </p:cNvGraphicFramePr>
              <p:nvPr/>
            </p:nvGraphicFramePr>
            <p:xfrm>
              <a:off x="766" y="2012"/>
              <a:ext cx="209" cy="212"/>
            </p:xfrm>
            <a:graphic>
              <a:graphicData uri="http://schemas.openxmlformats.org/presentationml/2006/ole">
                <mc:AlternateContent xmlns:mc="http://schemas.openxmlformats.org/markup-compatibility/2006">
                  <mc:Choice xmlns:v="urn:schemas-microsoft-com:vml" Requires="v">
                    <p:oleObj spid="_x0000_s3196" name="公式" r:id="rId7" imgW="152280" imgH="164880" progId="Equation.3">
                      <p:embed/>
                    </p:oleObj>
                  </mc:Choice>
                  <mc:Fallback>
                    <p:oleObj name="公式" r:id="rId7" imgW="152280" imgH="164880" progId="Equation.3">
                      <p:embed/>
                      <p:pic>
                        <p:nvPicPr>
                          <p:cNvPr id="0" name="Object 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6" y="2012"/>
                            <a:ext cx="209"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100" name="Object 28"/>
            <p:cNvGraphicFramePr>
              <a:graphicFrameLocks noChangeAspect="1"/>
            </p:cNvGraphicFramePr>
            <p:nvPr/>
          </p:nvGraphicFramePr>
          <p:xfrm>
            <a:off x="204" y="2442"/>
            <a:ext cx="182" cy="218"/>
          </p:xfrm>
          <a:graphic>
            <a:graphicData uri="http://schemas.openxmlformats.org/presentationml/2006/ole">
              <mc:AlternateContent xmlns:mc="http://schemas.openxmlformats.org/markup-compatibility/2006">
                <mc:Choice xmlns:v="urn:schemas-microsoft-com:vml" Requires="v">
                  <p:oleObj spid="_x0000_s3197" name="公式" r:id="rId9" imgW="139680" imgH="177480" progId="Equation.3">
                    <p:embed/>
                  </p:oleObj>
                </mc:Choice>
                <mc:Fallback>
                  <p:oleObj name="公式" r:id="rId9" imgW="139680" imgH="177480" progId="Equation.3">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4" y="2442"/>
                          <a:ext cx="182" cy="2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103" name="Group 31"/>
          <p:cNvGrpSpPr>
            <a:grpSpLocks/>
          </p:cNvGrpSpPr>
          <p:nvPr/>
        </p:nvGrpSpPr>
        <p:grpSpPr bwMode="auto">
          <a:xfrm>
            <a:off x="822325" y="4724400"/>
            <a:ext cx="2819400" cy="1981200"/>
            <a:chOff x="3216" y="1379"/>
            <a:chExt cx="1776" cy="1248"/>
          </a:xfrm>
        </p:grpSpPr>
        <p:graphicFrame>
          <p:nvGraphicFramePr>
            <p:cNvPr id="3104" name="Object 32"/>
            <p:cNvGraphicFramePr>
              <a:graphicFrameLocks noChangeAspect="1"/>
            </p:cNvGraphicFramePr>
            <p:nvPr/>
          </p:nvGraphicFramePr>
          <p:xfrm>
            <a:off x="3216" y="2003"/>
            <a:ext cx="190" cy="240"/>
          </p:xfrm>
          <a:graphic>
            <a:graphicData uri="http://schemas.openxmlformats.org/presentationml/2006/ole">
              <mc:AlternateContent xmlns:mc="http://schemas.openxmlformats.org/markup-compatibility/2006">
                <mc:Choice xmlns:v="urn:schemas-microsoft-com:vml" Requires="v">
                  <p:oleObj spid="_x0000_s3198" name="公式" r:id="rId11" imgW="139680" imgH="177480" progId="Equation.3">
                    <p:embed/>
                  </p:oleObj>
                </mc:Choice>
                <mc:Fallback>
                  <p:oleObj name="公式" r:id="rId11" imgW="139680" imgH="177480" progId="Equation.3">
                    <p:embed/>
                    <p:pic>
                      <p:nvPicPr>
                        <p:cNvPr id="0" name="Object 3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16" y="2003"/>
                          <a:ext cx="19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105" name="Group 33"/>
            <p:cNvGrpSpPr>
              <a:grpSpLocks/>
            </p:cNvGrpSpPr>
            <p:nvPr/>
          </p:nvGrpSpPr>
          <p:grpSpPr bwMode="auto">
            <a:xfrm>
              <a:off x="3792" y="1570"/>
              <a:ext cx="212" cy="1046"/>
              <a:chOff x="3840" y="1571"/>
              <a:chExt cx="212" cy="1046"/>
            </a:xfrm>
          </p:grpSpPr>
          <p:sp>
            <p:nvSpPr>
              <p:cNvPr id="3106" name="Line 34"/>
              <p:cNvSpPr>
                <a:spLocks noChangeShapeType="1"/>
              </p:cNvSpPr>
              <p:nvPr/>
            </p:nvSpPr>
            <p:spPr bwMode="auto">
              <a:xfrm>
                <a:off x="3984" y="1811"/>
                <a:ext cx="0" cy="24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7" name="Line 35"/>
              <p:cNvSpPr>
                <a:spLocks noChangeShapeType="1"/>
              </p:cNvSpPr>
              <p:nvPr/>
            </p:nvSpPr>
            <p:spPr bwMode="auto">
              <a:xfrm>
                <a:off x="3984" y="2147"/>
                <a:ext cx="0" cy="24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108" name="Object 36"/>
              <p:cNvGraphicFramePr>
                <a:graphicFrameLocks noChangeAspect="1"/>
              </p:cNvGraphicFramePr>
              <p:nvPr/>
            </p:nvGraphicFramePr>
            <p:xfrm>
              <a:off x="3840" y="1571"/>
              <a:ext cx="212" cy="230"/>
            </p:xfrm>
            <a:graphic>
              <a:graphicData uri="http://schemas.openxmlformats.org/presentationml/2006/ole">
                <mc:AlternateContent xmlns:mc="http://schemas.openxmlformats.org/markup-compatibility/2006">
                  <mc:Choice xmlns:v="urn:schemas-microsoft-com:vml" Requires="v">
                    <p:oleObj spid="_x0000_s3199" name="公式" r:id="rId12" imgW="152280" imgH="164880" progId="Equation.3">
                      <p:embed/>
                    </p:oleObj>
                  </mc:Choice>
                  <mc:Fallback>
                    <p:oleObj name="公式" r:id="rId12" imgW="152280" imgH="164880" progId="Equation.3">
                      <p:embed/>
                      <p:pic>
                        <p:nvPicPr>
                          <p:cNvPr id="0" name="Object 3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40" y="1571"/>
                            <a:ext cx="212"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09" name="Object 37"/>
              <p:cNvGraphicFramePr>
                <a:graphicFrameLocks noChangeAspect="1"/>
              </p:cNvGraphicFramePr>
              <p:nvPr/>
            </p:nvGraphicFramePr>
            <p:xfrm>
              <a:off x="3840" y="2387"/>
              <a:ext cx="212" cy="230"/>
            </p:xfrm>
            <a:graphic>
              <a:graphicData uri="http://schemas.openxmlformats.org/presentationml/2006/ole">
                <mc:AlternateContent xmlns:mc="http://schemas.openxmlformats.org/markup-compatibility/2006">
                  <mc:Choice xmlns:v="urn:schemas-microsoft-com:vml" Requires="v">
                    <p:oleObj spid="_x0000_s3200" name="公式" r:id="rId13" imgW="152280" imgH="164880" progId="Equation.3">
                      <p:embed/>
                    </p:oleObj>
                  </mc:Choice>
                  <mc:Fallback>
                    <p:oleObj name="公式" r:id="rId13" imgW="152280" imgH="164880" progId="Equation.3">
                      <p:embed/>
                      <p:pic>
                        <p:nvPicPr>
                          <p:cNvPr id="0" name="Object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0" y="2387"/>
                            <a:ext cx="212"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110" name="Group 38"/>
            <p:cNvGrpSpPr>
              <a:grpSpLocks/>
            </p:cNvGrpSpPr>
            <p:nvPr/>
          </p:nvGrpSpPr>
          <p:grpSpPr bwMode="auto">
            <a:xfrm>
              <a:off x="4704" y="1379"/>
              <a:ext cx="212" cy="1248"/>
              <a:chOff x="4972" y="1379"/>
              <a:chExt cx="212" cy="1248"/>
            </a:xfrm>
          </p:grpSpPr>
          <p:sp>
            <p:nvSpPr>
              <p:cNvPr id="3111" name="Line 39"/>
              <p:cNvSpPr>
                <a:spLocks noChangeShapeType="1"/>
              </p:cNvSpPr>
              <p:nvPr/>
            </p:nvSpPr>
            <p:spPr bwMode="auto">
              <a:xfrm>
                <a:off x="5088" y="1619"/>
                <a:ext cx="0" cy="10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112" name="Object 40"/>
              <p:cNvGraphicFramePr>
                <a:graphicFrameLocks noChangeAspect="1"/>
              </p:cNvGraphicFramePr>
              <p:nvPr/>
            </p:nvGraphicFramePr>
            <p:xfrm>
              <a:off x="4972" y="1379"/>
              <a:ext cx="212" cy="230"/>
            </p:xfrm>
            <a:graphic>
              <a:graphicData uri="http://schemas.openxmlformats.org/presentationml/2006/ole">
                <mc:AlternateContent xmlns:mc="http://schemas.openxmlformats.org/markup-compatibility/2006">
                  <mc:Choice xmlns:v="urn:schemas-microsoft-com:vml" Requires="v">
                    <p:oleObj spid="_x0000_s3201" name="公式" r:id="rId14" imgW="152280" imgH="164880" progId="Equation.3">
                      <p:embed/>
                    </p:oleObj>
                  </mc:Choice>
                  <mc:Fallback>
                    <p:oleObj name="公式" r:id="rId14" imgW="152280" imgH="164880" progId="Equation.3">
                      <p:embed/>
                      <p:pic>
                        <p:nvPicPr>
                          <p:cNvPr id="0" name="Object 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72" y="1379"/>
                            <a:ext cx="212"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113" name="Group 41"/>
            <p:cNvGrpSpPr>
              <a:grpSpLocks/>
            </p:cNvGrpSpPr>
            <p:nvPr/>
          </p:nvGrpSpPr>
          <p:grpSpPr bwMode="auto">
            <a:xfrm>
              <a:off x="3408" y="1619"/>
              <a:ext cx="1584" cy="981"/>
              <a:chOff x="3408" y="1619"/>
              <a:chExt cx="1584" cy="981"/>
            </a:xfrm>
          </p:grpSpPr>
          <p:grpSp>
            <p:nvGrpSpPr>
              <p:cNvPr id="3114" name="Group 42"/>
              <p:cNvGrpSpPr>
                <a:grpSpLocks/>
              </p:cNvGrpSpPr>
              <p:nvPr/>
            </p:nvGrpSpPr>
            <p:grpSpPr bwMode="auto">
              <a:xfrm>
                <a:off x="4896" y="1667"/>
                <a:ext cx="96" cy="864"/>
                <a:chOff x="5184" y="1667"/>
                <a:chExt cx="96" cy="864"/>
              </a:xfrm>
            </p:grpSpPr>
            <p:sp>
              <p:nvSpPr>
                <p:cNvPr id="3115" name="Rectangle 43"/>
                <p:cNvSpPr>
                  <a:spLocks noChangeArrowheads="1"/>
                </p:cNvSpPr>
                <p:nvPr/>
              </p:nvSpPr>
              <p:spPr bwMode="auto">
                <a:xfrm>
                  <a:off x="5184" y="1811"/>
                  <a:ext cx="96" cy="571"/>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6" name="Rectangle 44"/>
                <p:cNvSpPr>
                  <a:spLocks noChangeArrowheads="1"/>
                </p:cNvSpPr>
                <p:nvPr/>
              </p:nvSpPr>
              <p:spPr bwMode="auto">
                <a:xfrm>
                  <a:off x="5184" y="1667"/>
                  <a:ext cx="95" cy="147"/>
                </a:xfrm>
                <a:prstGeom prst="rect">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7" name="Rectangle 45"/>
                <p:cNvSpPr>
                  <a:spLocks noChangeArrowheads="1"/>
                </p:cNvSpPr>
                <p:nvPr/>
              </p:nvSpPr>
              <p:spPr bwMode="auto">
                <a:xfrm>
                  <a:off x="5184" y="2384"/>
                  <a:ext cx="95" cy="147"/>
                </a:xfrm>
                <a:prstGeom prst="rect">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8" name="Line 46"/>
                <p:cNvSpPr>
                  <a:spLocks noChangeShapeType="1"/>
                </p:cNvSpPr>
                <p:nvPr/>
              </p:nvSpPr>
              <p:spPr bwMode="auto">
                <a:xfrm>
                  <a:off x="5184" y="1955"/>
                  <a:ext cx="96" cy="0"/>
                </a:xfrm>
                <a:prstGeom prst="line">
                  <a:avLst/>
                </a:prstGeom>
                <a:noFill/>
                <a:ln w="476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9" name="Line 47"/>
                <p:cNvSpPr>
                  <a:spLocks noChangeShapeType="1"/>
                </p:cNvSpPr>
                <p:nvPr/>
              </p:nvSpPr>
              <p:spPr bwMode="auto">
                <a:xfrm>
                  <a:off x="5184" y="2237"/>
                  <a:ext cx="96" cy="0"/>
                </a:xfrm>
                <a:prstGeom prst="line">
                  <a:avLst/>
                </a:prstGeom>
                <a:noFill/>
                <a:ln w="476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20" name="Line 48"/>
                <p:cNvSpPr>
                  <a:spLocks noChangeShapeType="1"/>
                </p:cNvSpPr>
                <p:nvPr/>
              </p:nvSpPr>
              <p:spPr bwMode="auto">
                <a:xfrm>
                  <a:off x="5184" y="1907"/>
                  <a:ext cx="96"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21" name="Line 49"/>
                <p:cNvSpPr>
                  <a:spLocks noChangeShapeType="1"/>
                </p:cNvSpPr>
                <p:nvPr/>
              </p:nvSpPr>
              <p:spPr bwMode="auto">
                <a:xfrm>
                  <a:off x="5184" y="1859"/>
                  <a:ext cx="96" cy="0"/>
                </a:xfrm>
                <a:prstGeom prst="line">
                  <a:avLst/>
                </a:prstGeom>
                <a:noFill/>
                <a:ln w="158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22" name="Line 50"/>
                <p:cNvSpPr>
                  <a:spLocks noChangeShapeType="1"/>
                </p:cNvSpPr>
                <p:nvPr/>
              </p:nvSpPr>
              <p:spPr bwMode="auto">
                <a:xfrm>
                  <a:off x="5184" y="2345"/>
                  <a:ext cx="96" cy="0"/>
                </a:xfrm>
                <a:prstGeom prst="line">
                  <a:avLst/>
                </a:prstGeom>
                <a:noFill/>
                <a:ln w="158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23" name="Line 51"/>
                <p:cNvSpPr>
                  <a:spLocks noChangeShapeType="1"/>
                </p:cNvSpPr>
                <p:nvPr/>
              </p:nvSpPr>
              <p:spPr bwMode="auto">
                <a:xfrm>
                  <a:off x="5184" y="2297"/>
                  <a:ext cx="96"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124" name="Line 52"/>
              <p:cNvSpPr>
                <a:spLocks noChangeShapeType="1"/>
              </p:cNvSpPr>
              <p:nvPr/>
            </p:nvSpPr>
            <p:spPr bwMode="auto">
              <a:xfrm flipV="1">
                <a:off x="3408" y="1955"/>
                <a:ext cx="1392"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25" name="Line 53"/>
              <p:cNvSpPr>
                <a:spLocks noChangeShapeType="1"/>
              </p:cNvSpPr>
              <p:nvPr/>
            </p:nvSpPr>
            <p:spPr bwMode="auto">
              <a:xfrm>
                <a:off x="3408" y="2099"/>
                <a:ext cx="1392" cy="1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26" name="Freeform 54"/>
              <p:cNvSpPr>
                <a:spLocks/>
              </p:cNvSpPr>
              <p:nvPr/>
            </p:nvSpPr>
            <p:spPr bwMode="auto">
              <a:xfrm>
                <a:off x="3984" y="1799"/>
                <a:ext cx="810" cy="234"/>
              </a:xfrm>
              <a:custGeom>
                <a:avLst/>
                <a:gdLst>
                  <a:gd name="T0" fmla="*/ 0 w 810"/>
                  <a:gd name="T1" fmla="*/ 234 h 234"/>
                  <a:gd name="T2" fmla="*/ 414 w 810"/>
                  <a:gd name="T3" fmla="*/ 132 h 234"/>
                  <a:gd name="T4" fmla="*/ 810 w 810"/>
                  <a:gd name="T5" fmla="*/ 0 h 234"/>
                </a:gdLst>
                <a:ahLst/>
                <a:cxnLst>
                  <a:cxn ang="0">
                    <a:pos x="T0" y="T1"/>
                  </a:cxn>
                  <a:cxn ang="0">
                    <a:pos x="T2" y="T3"/>
                  </a:cxn>
                  <a:cxn ang="0">
                    <a:pos x="T4" y="T5"/>
                  </a:cxn>
                </a:cxnLst>
                <a:rect l="0" t="0" r="r" b="b"/>
                <a:pathLst>
                  <a:path w="810" h="234">
                    <a:moveTo>
                      <a:pt x="0" y="234"/>
                    </a:moveTo>
                    <a:cubicBezTo>
                      <a:pt x="69" y="217"/>
                      <a:pt x="279" y="171"/>
                      <a:pt x="414" y="132"/>
                    </a:cubicBezTo>
                    <a:cubicBezTo>
                      <a:pt x="549" y="93"/>
                      <a:pt x="728" y="27"/>
                      <a:pt x="810" y="0"/>
                    </a:cubicBezTo>
                  </a:path>
                </a:pathLst>
              </a:custGeom>
              <a:noFill/>
              <a:ln w="9525" cap="flat">
                <a:solidFill>
                  <a:schemeClr val="tx1"/>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27" name="Freeform 55"/>
              <p:cNvSpPr>
                <a:spLocks/>
              </p:cNvSpPr>
              <p:nvPr/>
            </p:nvSpPr>
            <p:spPr bwMode="auto">
              <a:xfrm flipV="1">
                <a:off x="3984" y="2147"/>
                <a:ext cx="810" cy="234"/>
              </a:xfrm>
              <a:custGeom>
                <a:avLst/>
                <a:gdLst>
                  <a:gd name="T0" fmla="*/ 0 w 810"/>
                  <a:gd name="T1" fmla="*/ 234 h 234"/>
                  <a:gd name="T2" fmla="*/ 414 w 810"/>
                  <a:gd name="T3" fmla="*/ 132 h 234"/>
                  <a:gd name="T4" fmla="*/ 810 w 810"/>
                  <a:gd name="T5" fmla="*/ 0 h 234"/>
                </a:gdLst>
                <a:ahLst/>
                <a:cxnLst>
                  <a:cxn ang="0">
                    <a:pos x="T0" y="T1"/>
                  </a:cxn>
                  <a:cxn ang="0">
                    <a:pos x="T2" y="T3"/>
                  </a:cxn>
                  <a:cxn ang="0">
                    <a:pos x="T4" y="T5"/>
                  </a:cxn>
                </a:cxnLst>
                <a:rect l="0" t="0" r="r" b="b"/>
                <a:pathLst>
                  <a:path w="810" h="234">
                    <a:moveTo>
                      <a:pt x="0" y="234"/>
                    </a:moveTo>
                    <a:cubicBezTo>
                      <a:pt x="69" y="217"/>
                      <a:pt x="279" y="171"/>
                      <a:pt x="414" y="132"/>
                    </a:cubicBezTo>
                    <a:cubicBezTo>
                      <a:pt x="549" y="93"/>
                      <a:pt x="728" y="27"/>
                      <a:pt x="810" y="0"/>
                    </a:cubicBezTo>
                  </a:path>
                </a:pathLst>
              </a:custGeom>
              <a:noFill/>
              <a:ln w="9525" cap="flat">
                <a:solidFill>
                  <a:schemeClr val="tx1"/>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128" name="Object 56"/>
              <p:cNvGraphicFramePr>
                <a:graphicFrameLocks noChangeAspect="1"/>
              </p:cNvGraphicFramePr>
              <p:nvPr/>
            </p:nvGraphicFramePr>
            <p:xfrm>
              <a:off x="4656" y="2352"/>
              <a:ext cx="197" cy="248"/>
            </p:xfrm>
            <a:graphic>
              <a:graphicData uri="http://schemas.openxmlformats.org/presentationml/2006/ole">
                <mc:AlternateContent xmlns:mc="http://schemas.openxmlformats.org/markup-compatibility/2006">
                  <mc:Choice xmlns:v="urn:schemas-microsoft-com:vml" Requires="v">
                    <p:oleObj spid="_x0000_s3202" name="公式" r:id="rId15" imgW="139680" imgH="177480" progId="Equation.3">
                      <p:embed/>
                    </p:oleObj>
                  </mc:Choice>
                  <mc:Fallback>
                    <p:oleObj name="公式" r:id="rId15" imgW="139680" imgH="177480" progId="Equation.3">
                      <p:embed/>
                      <p:pic>
                        <p:nvPicPr>
                          <p:cNvPr id="0" name="Object 5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656" y="2352"/>
                            <a:ext cx="197"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29" name="Object 57"/>
              <p:cNvGraphicFramePr>
                <a:graphicFrameLocks noChangeAspect="1"/>
              </p:cNvGraphicFramePr>
              <p:nvPr/>
            </p:nvGraphicFramePr>
            <p:xfrm>
              <a:off x="4673" y="2051"/>
              <a:ext cx="176" cy="247"/>
            </p:xfrm>
            <a:graphic>
              <a:graphicData uri="http://schemas.openxmlformats.org/presentationml/2006/ole">
                <mc:AlternateContent xmlns:mc="http://schemas.openxmlformats.org/markup-compatibility/2006">
                  <mc:Choice xmlns:v="urn:schemas-microsoft-com:vml" Requires="v">
                    <p:oleObj spid="_x0000_s3203" name="公式" r:id="rId17" imgW="126720" imgH="177480" progId="Equation.3">
                      <p:embed/>
                    </p:oleObj>
                  </mc:Choice>
                  <mc:Fallback>
                    <p:oleObj name="公式" r:id="rId17" imgW="126720" imgH="177480" progId="Equation.3">
                      <p:embed/>
                      <p:pic>
                        <p:nvPicPr>
                          <p:cNvPr id="0" name="Object 5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73" y="2051"/>
                            <a:ext cx="176"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30" name="Object 58"/>
              <p:cNvGraphicFramePr>
                <a:graphicFrameLocks noChangeAspect="1"/>
              </p:cNvGraphicFramePr>
              <p:nvPr/>
            </p:nvGraphicFramePr>
            <p:xfrm>
              <a:off x="4652" y="1920"/>
              <a:ext cx="176" cy="196"/>
            </p:xfrm>
            <a:graphic>
              <a:graphicData uri="http://schemas.openxmlformats.org/presentationml/2006/ole">
                <mc:AlternateContent xmlns:mc="http://schemas.openxmlformats.org/markup-compatibility/2006">
                  <mc:Choice xmlns:v="urn:schemas-microsoft-com:vml" Requires="v">
                    <p:oleObj spid="_x0000_s3204" name="公式" r:id="rId19" imgW="126720" imgH="139680" progId="Equation.3">
                      <p:embed/>
                    </p:oleObj>
                  </mc:Choice>
                  <mc:Fallback>
                    <p:oleObj name="公式" r:id="rId19" imgW="126720" imgH="139680" progId="Equation.3">
                      <p:embed/>
                      <p:pic>
                        <p:nvPicPr>
                          <p:cNvPr id="0" name="Object 5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652" y="1920"/>
                            <a:ext cx="176" cy="1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31" name="Object 59"/>
              <p:cNvGraphicFramePr>
                <a:graphicFrameLocks noChangeAspect="1"/>
              </p:cNvGraphicFramePr>
              <p:nvPr/>
            </p:nvGraphicFramePr>
            <p:xfrm>
              <a:off x="4608" y="1619"/>
              <a:ext cx="212" cy="247"/>
            </p:xfrm>
            <a:graphic>
              <a:graphicData uri="http://schemas.openxmlformats.org/presentationml/2006/ole">
                <mc:AlternateContent xmlns:mc="http://schemas.openxmlformats.org/markup-compatibility/2006">
                  <mc:Choice xmlns:v="urn:schemas-microsoft-com:vml" Requires="v">
                    <p:oleObj spid="_x0000_s3205" name="公式" r:id="rId21" imgW="152280" imgH="177480" progId="Equation.3">
                      <p:embed/>
                    </p:oleObj>
                  </mc:Choice>
                  <mc:Fallback>
                    <p:oleObj name="公式" r:id="rId21" imgW="152280" imgH="177480" progId="Equation.3">
                      <p:embed/>
                      <p:pic>
                        <p:nvPicPr>
                          <p:cNvPr id="0" name="Object 5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608" y="1619"/>
                            <a:ext cx="212"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3132" name="Text Box 60"/>
          <p:cNvSpPr txBox="1">
            <a:spLocks noChangeArrowheads="1"/>
          </p:cNvSpPr>
          <p:nvPr/>
        </p:nvSpPr>
        <p:spPr bwMode="auto">
          <a:xfrm>
            <a:off x="3881438" y="5611813"/>
            <a:ext cx="5040312" cy="1006475"/>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000">
                <a:solidFill>
                  <a:schemeClr val="bg2"/>
                </a:solidFill>
                <a:latin typeface="Times New Roman" pitchFamily="18" charset="0"/>
              </a:rPr>
              <a:t>光绕过障碍物的边缘，偏离直线传播而进入</a:t>
            </a:r>
          </a:p>
          <a:p>
            <a:pPr eaLnBrk="1" hangingPunct="1"/>
            <a:r>
              <a:rPr lang="zh-CN" altLang="en-US" sz="2000">
                <a:solidFill>
                  <a:schemeClr val="bg2"/>
                </a:solidFill>
                <a:latin typeface="Times New Roman" pitchFamily="18" charset="0"/>
              </a:rPr>
              <a:t>几何阴影区，并在屏上出现光强不均匀分布</a:t>
            </a:r>
          </a:p>
          <a:p>
            <a:pPr eaLnBrk="1" hangingPunct="1"/>
            <a:r>
              <a:rPr lang="zh-CN" altLang="en-US" sz="2000">
                <a:solidFill>
                  <a:schemeClr val="bg2"/>
                </a:solidFill>
                <a:latin typeface="Times New Roman" pitchFamily="18" charset="0"/>
              </a:rPr>
              <a:t>的现象称为光的衍射现象。</a:t>
            </a:r>
          </a:p>
        </p:txBody>
      </p:sp>
      <p:grpSp>
        <p:nvGrpSpPr>
          <p:cNvPr id="3145" name="Group 73"/>
          <p:cNvGrpSpPr>
            <a:grpSpLocks/>
          </p:cNvGrpSpPr>
          <p:nvPr/>
        </p:nvGrpSpPr>
        <p:grpSpPr bwMode="auto">
          <a:xfrm>
            <a:off x="1141413" y="4206875"/>
            <a:ext cx="825500" cy="1511300"/>
            <a:chOff x="2381" y="2296"/>
            <a:chExt cx="520" cy="952"/>
          </a:xfrm>
        </p:grpSpPr>
        <p:grpSp>
          <p:nvGrpSpPr>
            <p:cNvPr id="3141" name="Group 69"/>
            <p:cNvGrpSpPr>
              <a:grpSpLocks/>
            </p:cNvGrpSpPr>
            <p:nvPr/>
          </p:nvGrpSpPr>
          <p:grpSpPr bwMode="auto">
            <a:xfrm>
              <a:off x="2472" y="2296"/>
              <a:ext cx="429" cy="952"/>
              <a:chOff x="2100" y="2296"/>
              <a:chExt cx="429" cy="952"/>
            </a:xfrm>
          </p:grpSpPr>
          <p:sp>
            <p:nvSpPr>
              <p:cNvPr id="3138" name="Line 66"/>
              <p:cNvSpPr>
                <a:spLocks noChangeShapeType="1"/>
              </p:cNvSpPr>
              <p:nvPr/>
            </p:nvSpPr>
            <p:spPr bwMode="auto">
              <a:xfrm>
                <a:off x="2245" y="2523"/>
                <a:ext cx="0" cy="499"/>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39" name="Text Box 67"/>
              <p:cNvSpPr txBox="1">
                <a:spLocks noChangeArrowheads="1"/>
              </p:cNvSpPr>
              <p:nvPr/>
            </p:nvSpPr>
            <p:spPr bwMode="auto">
              <a:xfrm>
                <a:off x="2100" y="2296"/>
                <a:ext cx="4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zh-CN" altLang="en-US" b="0"/>
                  <a:t>宽</a:t>
                </a:r>
              </a:p>
            </p:txBody>
          </p:sp>
          <p:sp>
            <p:nvSpPr>
              <p:cNvPr id="3140" name="Text Box 68"/>
              <p:cNvSpPr txBox="1">
                <a:spLocks noChangeArrowheads="1"/>
              </p:cNvSpPr>
              <p:nvPr/>
            </p:nvSpPr>
            <p:spPr bwMode="auto">
              <a:xfrm>
                <a:off x="2121" y="3017"/>
                <a:ext cx="4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zh-CN" altLang="en-US" b="0"/>
                  <a:t>窄</a:t>
                </a:r>
              </a:p>
            </p:txBody>
          </p:sp>
        </p:grpSp>
        <p:sp>
          <p:nvSpPr>
            <p:cNvPr id="3144" name="Text Box 72"/>
            <p:cNvSpPr txBox="1">
              <a:spLocks noChangeArrowheads="1"/>
            </p:cNvSpPr>
            <p:nvPr/>
          </p:nvSpPr>
          <p:spPr bwMode="auto">
            <a:xfrm>
              <a:off x="2381" y="2614"/>
              <a:ext cx="45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zh-CN" altLang="en-US" b="0"/>
                <a:t>缝</a:t>
              </a:r>
            </a:p>
          </p:txBody>
        </p:sp>
      </p:grpSp>
      <p:grpSp>
        <p:nvGrpSpPr>
          <p:cNvPr id="3189" name="Group 117"/>
          <p:cNvGrpSpPr>
            <a:grpSpLocks/>
          </p:cNvGrpSpPr>
          <p:nvPr/>
        </p:nvGrpSpPr>
        <p:grpSpPr bwMode="auto">
          <a:xfrm>
            <a:off x="4859338" y="2997200"/>
            <a:ext cx="3671887" cy="2087563"/>
            <a:chOff x="3061" y="1888"/>
            <a:chExt cx="2313" cy="1315"/>
          </a:xfrm>
        </p:grpSpPr>
        <p:graphicFrame>
          <p:nvGraphicFramePr>
            <p:cNvPr id="3147" name="Object 75"/>
            <p:cNvGraphicFramePr>
              <a:graphicFrameLocks noChangeAspect="1"/>
            </p:cNvGraphicFramePr>
            <p:nvPr/>
          </p:nvGraphicFramePr>
          <p:xfrm>
            <a:off x="3061" y="2512"/>
            <a:ext cx="190" cy="240"/>
          </p:xfrm>
          <a:graphic>
            <a:graphicData uri="http://schemas.openxmlformats.org/presentationml/2006/ole">
              <mc:AlternateContent xmlns:mc="http://schemas.openxmlformats.org/markup-compatibility/2006">
                <mc:Choice xmlns:v="urn:schemas-microsoft-com:vml" Requires="v">
                  <p:oleObj spid="_x0000_s3206" name="公式" r:id="rId23" imgW="139680" imgH="177480" progId="Equation.3">
                    <p:embed/>
                  </p:oleObj>
                </mc:Choice>
                <mc:Fallback>
                  <p:oleObj name="公式" r:id="rId23" imgW="139680" imgH="177480" progId="Equation.3">
                    <p:embed/>
                    <p:pic>
                      <p:nvPicPr>
                        <p:cNvPr id="0" name="Object 7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61" y="2512"/>
                          <a:ext cx="19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153" name="Group 81"/>
            <p:cNvGrpSpPr>
              <a:grpSpLocks/>
            </p:cNvGrpSpPr>
            <p:nvPr/>
          </p:nvGrpSpPr>
          <p:grpSpPr bwMode="auto">
            <a:xfrm>
              <a:off x="4549" y="1888"/>
              <a:ext cx="212" cy="1248"/>
              <a:chOff x="4972" y="1379"/>
              <a:chExt cx="212" cy="1248"/>
            </a:xfrm>
          </p:grpSpPr>
          <p:sp>
            <p:nvSpPr>
              <p:cNvPr id="3154" name="Line 82"/>
              <p:cNvSpPr>
                <a:spLocks noChangeShapeType="1"/>
              </p:cNvSpPr>
              <p:nvPr/>
            </p:nvSpPr>
            <p:spPr bwMode="auto">
              <a:xfrm>
                <a:off x="5088" y="1619"/>
                <a:ext cx="0" cy="10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155" name="Object 83"/>
              <p:cNvGraphicFramePr>
                <a:graphicFrameLocks noChangeAspect="1"/>
              </p:cNvGraphicFramePr>
              <p:nvPr/>
            </p:nvGraphicFramePr>
            <p:xfrm>
              <a:off x="4972" y="1379"/>
              <a:ext cx="212" cy="230"/>
            </p:xfrm>
            <a:graphic>
              <a:graphicData uri="http://schemas.openxmlformats.org/presentationml/2006/ole">
                <mc:AlternateContent xmlns:mc="http://schemas.openxmlformats.org/markup-compatibility/2006">
                  <mc:Choice xmlns:v="urn:schemas-microsoft-com:vml" Requires="v">
                    <p:oleObj spid="_x0000_s3207" name="公式" r:id="rId24" imgW="152280" imgH="164880" progId="Equation.3">
                      <p:embed/>
                    </p:oleObj>
                  </mc:Choice>
                  <mc:Fallback>
                    <p:oleObj name="公式" r:id="rId24" imgW="152280" imgH="164880" progId="Equation.3">
                      <p:embed/>
                      <p:pic>
                        <p:nvPicPr>
                          <p:cNvPr id="0" name="Object 8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72" y="1379"/>
                            <a:ext cx="212"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167" name="Line 95"/>
            <p:cNvSpPr>
              <a:spLocks noChangeShapeType="1"/>
            </p:cNvSpPr>
            <p:nvPr/>
          </p:nvSpPr>
          <p:spPr bwMode="auto">
            <a:xfrm flipV="1">
              <a:off x="3253" y="2464"/>
              <a:ext cx="1392"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68" name="Line 96"/>
            <p:cNvSpPr>
              <a:spLocks noChangeShapeType="1"/>
            </p:cNvSpPr>
            <p:nvPr/>
          </p:nvSpPr>
          <p:spPr bwMode="auto">
            <a:xfrm>
              <a:off x="3253" y="2608"/>
              <a:ext cx="1392" cy="1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172" name="Object 100"/>
            <p:cNvGraphicFramePr>
              <a:graphicFrameLocks noChangeAspect="1"/>
            </p:cNvGraphicFramePr>
            <p:nvPr/>
          </p:nvGraphicFramePr>
          <p:xfrm>
            <a:off x="4518" y="2684"/>
            <a:ext cx="176" cy="247"/>
          </p:xfrm>
          <a:graphic>
            <a:graphicData uri="http://schemas.openxmlformats.org/presentationml/2006/ole">
              <mc:AlternateContent xmlns:mc="http://schemas.openxmlformats.org/markup-compatibility/2006">
                <mc:Choice xmlns:v="urn:schemas-microsoft-com:vml" Requires="v">
                  <p:oleObj spid="_x0000_s3208" name="公式" r:id="rId25" imgW="126720" imgH="177480" progId="Equation.3">
                    <p:embed/>
                  </p:oleObj>
                </mc:Choice>
                <mc:Fallback>
                  <p:oleObj name="公式" r:id="rId25" imgW="126720" imgH="177480" progId="Equation.3">
                    <p:embed/>
                    <p:pic>
                      <p:nvPicPr>
                        <p:cNvPr id="0" name="Object 10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518" y="2684"/>
                          <a:ext cx="176"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3" name="Object 101"/>
            <p:cNvGraphicFramePr>
              <a:graphicFrameLocks noChangeAspect="1"/>
            </p:cNvGraphicFramePr>
            <p:nvPr/>
          </p:nvGraphicFramePr>
          <p:xfrm>
            <a:off x="4497" y="2296"/>
            <a:ext cx="176" cy="196"/>
          </p:xfrm>
          <a:graphic>
            <a:graphicData uri="http://schemas.openxmlformats.org/presentationml/2006/ole">
              <mc:AlternateContent xmlns:mc="http://schemas.openxmlformats.org/markup-compatibility/2006">
                <mc:Choice xmlns:v="urn:schemas-microsoft-com:vml" Requires="v">
                  <p:oleObj spid="_x0000_s3209" name="公式" r:id="rId26" imgW="126720" imgH="139680" progId="Equation.3">
                    <p:embed/>
                  </p:oleObj>
                </mc:Choice>
                <mc:Fallback>
                  <p:oleObj name="公式" r:id="rId26" imgW="126720" imgH="139680" progId="Equation.3">
                    <p:embed/>
                    <p:pic>
                      <p:nvPicPr>
                        <p:cNvPr id="0" name="Object 10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497" y="2296"/>
                          <a:ext cx="176" cy="1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5" name="Text Box 103"/>
            <p:cNvSpPr txBox="1">
              <a:spLocks noChangeArrowheads="1"/>
            </p:cNvSpPr>
            <p:nvPr/>
          </p:nvSpPr>
          <p:spPr bwMode="auto">
            <a:xfrm>
              <a:off x="3606" y="2478"/>
              <a:ext cx="49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en-US" altLang="zh-CN" b="0"/>
                <a:t>●</a:t>
              </a:r>
            </a:p>
          </p:txBody>
        </p:sp>
        <p:sp>
          <p:nvSpPr>
            <p:cNvPr id="3176" name="Rectangle 104"/>
            <p:cNvSpPr>
              <a:spLocks noChangeArrowheads="1"/>
            </p:cNvSpPr>
            <p:nvPr/>
          </p:nvSpPr>
          <p:spPr bwMode="auto">
            <a:xfrm>
              <a:off x="4740" y="2456"/>
              <a:ext cx="90" cy="297"/>
            </a:xfrm>
            <a:prstGeom prst="rect">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8" name="Rectangle 106"/>
            <p:cNvSpPr>
              <a:spLocks noChangeArrowheads="1"/>
            </p:cNvSpPr>
            <p:nvPr/>
          </p:nvSpPr>
          <p:spPr bwMode="auto">
            <a:xfrm>
              <a:off x="4741" y="2748"/>
              <a:ext cx="93" cy="35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1" name="Line 109"/>
            <p:cNvSpPr>
              <a:spLocks noChangeShapeType="1"/>
            </p:cNvSpPr>
            <p:nvPr/>
          </p:nvSpPr>
          <p:spPr bwMode="auto">
            <a:xfrm>
              <a:off x="4740" y="2611"/>
              <a:ext cx="90" cy="0"/>
            </a:xfrm>
            <a:prstGeom prst="line">
              <a:avLst/>
            </a:prstGeom>
            <a:noFill/>
            <a:ln w="254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82" name="Line 110"/>
            <p:cNvSpPr>
              <a:spLocks noChangeShapeType="1"/>
            </p:cNvSpPr>
            <p:nvPr/>
          </p:nvSpPr>
          <p:spPr bwMode="auto">
            <a:xfrm>
              <a:off x="4744" y="2507"/>
              <a:ext cx="9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83" name="Line 111"/>
            <p:cNvSpPr>
              <a:spLocks noChangeShapeType="1"/>
            </p:cNvSpPr>
            <p:nvPr/>
          </p:nvSpPr>
          <p:spPr bwMode="auto">
            <a:xfrm>
              <a:off x="4740" y="2559"/>
              <a:ext cx="9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84" name="Line 112"/>
            <p:cNvSpPr>
              <a:spLocks noChangeShapeType="1"/>
            </p:cNvSpPr>
            <p:nvPr/>
          </p:nvSpPr>
          <p:spPr bwMode="auto">
            <a:xfrm>
              <a:off x="4749" y="2668"/>
              <a:ext cx="9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85" name="Line 113"/>
            <p:cNvSpPr>
              <a:spLocks noChangeShapeType="1"/>
            </p:cNvSpPr>
            <p:nvPr/>
          </p:nvSpPr>
          <p:spPr bwMode="auto">
            <a:xfrm>
              <a:off x="5284" y="3203"/>
              <a:ext cx="9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86" name="Line 114"/>
            <p:cNvSpPr>
              <a:spLocks noChangeShapeType="1"/>
            </p:cNvSpPr>
            <p:nvPr/>
          </p:nvSpPr>
          <p:spPr bwMode="auto">
            <a:xfrm>
              <a:off x="4736" y="2715"/>
              <a:ext cx="9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87" name="Rectangle 115"/>
            <p:cNvSpPr>
              <a:spLocks noChangeArrowheads="1"/>
            </p:cNvSpPr>
            <p:nvPr/>
          </p:nvSpPr>
          <p:spPr bwMode="auto">
            <a:xfrm>
              <a:off x="4740" y="2093"/>
              <a:ext cx="93" cy="35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8" name="Text Box 116"/>
            <p:cNvSpPr txBox="1">
              <a:spLocks noChangeArrowheads="1"/>
            </p:cNvSpPr>
            <p:nvPr/>
          </p:nvSpPr>
          <p:spPr bwMode="auto">
            <a:xfrm>
              <a:off x="3584" y="2160"/>
              <a:ext cx="27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zh-CN" altLang="en-US" b="0"/>
                <a:t>细丝</a:t>
              </a:r>
            </a:p>
          </p:txBody>
        </p:sp>
      </p:grpSp>
      <p:sp>
        <p:nvSpPr>
          <p:cNvPr id="3191" name="AutoShape 119"/>
          <p:cNvSpPr>
            <a:spLocks noChangeArrowheads="1"/>
          </p:cNvSpPr>
          <p:nvPr/>
        </p:nvSpPr>
        <p:spPr bwMode="auto">
          <a:xfrm>
            <a:off x="3851275" y="2997200"/>
            <a:ext cx="1657350" cy="503238"/>
          </a:xfrm>
          <a:prstGeom prst="wedgeEllipseCallout">
            <a:avLst>
              <a:gd name="adj1" fmla="val -58718"/>
              <a:gd name="adj2" fmla="val 11151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kumimoji="0" lang="zh-CN" altLang="en-US" b="0"/>
              <a:t>直线传播</a:t>
            </a:r>
          </a:p>
        </p:txBody>
      </p:sp>
      <p:sp>
        <p:nvSpPr>
          <p:cNvPr id="3192" name="AutoShape 120"/>
          <p:cNvSpPr>
            <a:spLocks noChangeArrowheads="1"/>
          </p:cNvSpPr>
          <p:nvPr/>
        </p:nvSpPr>
        <p:spPr bwMode="auto">
          <a:xfrm>
            <a:off x="3995738" y="4797425"/>
            <a:ext cx="1439862" cy="431800"/>
          </a:xfrm>
          <a:prstGeom prst="wedgeEllipseCallout">
            <a:avLst>
              <a:gd name="adj1" fmla="val -70176"/>
              <a:gd name="adj2" fmla="val 12720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kumimoji="0" lang="zh-CN" altLang="en-US" b="0"/>
              <a:t>衍射</a:t>
            </a:r>
          </a:p>
        </p:txBody>
      </p:sp>
      <p:sp>
        <p:nvSpPr>
          <p:cNvPr id="3193" name="AutoShape 121"/>
          <p:cNvSpPr>
            <a:spLocks noChangeArrowheads="1"/>
          </p:cNvSpPr>
          <p:nvPr/>
        </p:nvSpPr>
        <p:spPr bwMode="auto">
          <a:xfrm>
            <a:off x="7646988" y="5084763"/>
            <a:ext cx="1439862" cy="431800"/>
          </a:xfrm>
          <a:prstGeom prst="wedgeEllipseCallout">
            <a:avLst>
              <a:gd name="adj1" fmla="val -41509"/>
              <a:gd name="adj2" fmla="val -13198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kumimoji="0" lang="zh-CN" altLang="en-US" b="0"/>
              <a:t>衍射</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
        <p:cNvGrpSpPr/>
        <p:nvPr/>
      </p:nvGrpSpPr>
      <p:grpSpPr>
        <a:xfrm>
          <a:off x="0" y="0"/>
          <a:ext cx="0" cy="0"/>
          <a:chOff x="0" y="0"/>
          <a:chExt cx="0" cy="0"/>
        </a:xfrm>
      </p:grpSpPr>
      <p:sp>
        <p:nvSpPr>
          <p:cNvPr id="6148" name="Text Box 4"/>
          <p:cNvSpPr txBox="1">
            <a:spLocks noChangeArrowheads="1"/>
          </p:cNvSpPr>
          <p:nvPr/>
        </p:nvSpPr>
        <p:spPr bwMode="auto">
          <a:xfrm>
            <a:off x="323850" y="333375"/>
            <a:ext cx="2303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zh-CN" altLang="en-US" sz="2400" b="0">
                <a:solidFill>
                  <a:srgbClr val="0000FF"/>
                </a:solidFill>
              </a:rPr>
              <a:t>二、衍射条件</a:t>
            </a:r>
          </a:p>
        </p:txBody>
      </p:sp>
      <p:sp>
        <p:nvSpPr>
          <p:cNvPr id="6149" name="Text Box 5"/>
          <p:cNvSpPr txBox="1">
            <a:spLocks noChangeArrowheads="1"/>
          </p:cNvSpPr>
          <p:nvPr/>
        </p:nvSpPr>
        <p:spPr bwMode="auto">
          <a:xfrm>
            <a:off x="922338" y="938213"/>
            <a:ext cx="7105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zh-CN" altLang="en-US" sz="2000" b="0"/>
              <a:t>当</a:t>
            </a:r>
            <a:r>
              <a:rPr kumimoji="0" lang="zh-CN" altLang="en-US" sz="2000" b="0">
                <a:solidFill>
                  <a:srgbClr val="0000FF"/>
                </a:solidFill>
              </a:rPr>
              <a:t>障碍物线度与光波波长可以比拟</a:t>
            </a:r>
            <a:r>
              <a:rPr kumimoji="0" lang="zh-CN" altLang="en-US" sz="2000" b="0"/>
              <a:t>时，才能发生衍射现象。</a:t>
            </a:r>
          </a:p>
        </p:txBody>
      </p:sp>
      <p:sp>
        <p:nvSpPr>
          <p:cNvPr id="6150" name="Text Box 6"/>
          <p:cNvSpPr txBox="1">
            <a:spLocks noChangeArrowheads="1"/>
          </p:cNvSpPr>
          <p:nvPr/>
        </p:nvSpPr>
        <p:spPr bwMode="auto">
          <a:xfrm>
            <a:off x="354013" y="1700213"/>
            <a:ext cx="4967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zh-CN" altLang="en-US" sz="2400" b="0">
                <a:solidFill>
                  <a:srgbClr val="0000FF"/>
                </a:solidFill>
              </a:rPr>
              <a:t>三、衍射与直线传播的内在联系</a:t>
            </a:r>
          </a:p>
        </p:txBody>
      </p:sp>
      <p:sp>
        <p:nvSpPr>
          <p:cNvPr id="6151" name="Text Box 7"/>
          <p:cNvSpPr txBox="1">
            <a:spLocks noChangeArrowheads="1"/>
          </p:cNvSpPr>
          <p:nvPr/>
        </p:nvSpPr>
        <p:spPr bwMode="auto">
          <a:xfrm>
            <a:off x="963613" y="2420938"/>
            <a:ext cx="7640637"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zh-CN" altLang="en-US" sz="2000" b="0"/>
              <a:t>可见光波长在</a:t>
            </a:r>
            <a:r>
              <a:rPr kumimoji="0" lang="en-US" altLang="zh-CN" sz="2000" b="0"/>
              <a:t>390nm</a:t>
            </a:r>
            <a:r>
              <a:rPr kumimoji="0" lang="zh-CN" altLang="en-US" sz="2000" b="0"/>
              <a:t>～</a:t>
            </a:r>
            <a:r>
              <a:rPr kumimoji="0" lang="en-US" altLang="zh-CN" sz="2000" b="0"/>
              <a:t>760nm</a:t>
            </a:r>
            <a:r>
              <a:rPr kumimoji="0" lang="zh-CN" altLang="en-US" sz="2000" b="0"/>
              <a:t>范围内，常见的障碍物线度均远大于</a:t>
            </a:r>
          </a:p>
          <a:p>
            <a:pPr eaLnBrk="1" hangingPunct="1">
              <a:spcBef>
                <a:spcPct val="50000"/>
              </a:spcBef>
            </a:pPr>
            <a:r>
              <a:rPr kumimoji="0" lang="zh-CN" altLang="en-US" sz="2000" b="0"/>
              <a:t>它，因而，光波通常显示出直线传播性质；一旦遇到线度与波长有</a:t>
            </a:r>
          </a:p>
          <a:p>
            <a:pPr eaLnBrk="1" hangingPunct="1">
              <a:spcBef>
                <a:spcPct val="50000"/>
              </a:spcBef>
            </a:pPr>
            <a:r>
              <a:rPr kumimoji="0" lang="zh-CN" altLang="en-US" sz="2000" b="0"/>
              <a:t>相同或更小数量级的障碍物，衍射现象就会明显地显示出来。</a:t>
            </a:r>
          </a:p>
        </p:txBody>
      </p:sp>
      <p:sp>
        <p:nvSpPr>
          <p:cNvPr id="6153" name="AutoShape 9"/>
          <p:cNvSpPr>
            <a:spLocks noChangeArrowheads="1"/>
          </p:cNvSpPr>
          <p:nvPr/>
        </p:nvSpPr>
        <p:spPr bwMode="auto">
          <a:xfrm>
            <a:off x="1042988" y="3860800"/>
            <a:ext cx="1511300" cy="1008063"/>
          </a:xfrm>
          <a:prstGeom prst="wedgeEllipseCallout">
            <a:avLst>
              <a:gd name="adj1" fmla="val 74792"/>
              <a:gd name="adj2" fmla="val 32204"/>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kumimoji="0" lang="zh-CN" altLang="en-US" sz="2800" b="0">
                <a:solidFill>
                  <a:schemeClr val="bg1"/>
                </a:solidFill>
              </a:rPr>
              <a:t>结论</a:t>
            </a:r>
          </a:p>
        </p:txBody>
      </p:sp>
      <p:sp>
        <p:nvSpPr>
          <p:cNvPr id="6154" name="Text Box 10"/>
          <p:cNvSpPr txBox="1">
            <a:spLocks noChangeArrowheads="1"/>
          </p:cNvSpPr>
          <p:nvPr/>
        </p:nvSpPr>
        <p:spPr bwMode="auto">
          <a:xfrm>
            <a:off x="2987675" y="4292600"/>
            <a:ext cx="5545138" cy="1382713"/>
          </a:xfrm>
          <a:prstGeom prst="rect">
            <a:avLst/>
          </a:prstGeom>
          <a:solidFill>
            <a:srgbClr val="CC99FF"/>
          </a:solidFill>
          <a:ln w="952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zh-CN" altLang="en-US" sz="2800">
                <a:ea typeface="楷体_GB2312" pitchFamily="49" charset="-122"/>
              </a:rPr>
              <a:t>对光而言，衍射是绝对的，直线传播是相对的；直线传播仅是衍射的一种近似。</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ChangeArrowheads="1"/>
          </p:cNvSpPr>
          <p:nvPr/>
        </p:nvSpPr>
        <p:spPr bwMode="auto">
          <a:xfrm>
            <a:off x="762000" y="381000"/>
            <a:ext cx="5213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a:r>
              <a:rPr lang="en-US" altLang="zh-CN" sz="3600">
                <a:solidFill>
                  <a:srgbClr val="FFFFFF"/>
                </a:solidFill>
                <a:latin typeface="楷体_GB2312" pitchFamily="49" charset="-122"/>
                <a:ea typeface="楷体_GB2312" pitchFamily="49" charset="-122"/>
              </a:rPr>
              <a:t>2.1 </a:t>
            </a:r>
            <a:r>
              <a:rPr lang="zh-CN" altLang="en-US" sz="3600">
                <a:solidFill>
                  <a:srgbClr val="FFFFFF"/>
                </a:solidFill>
                <a:latin typeface="楷体_GB2312" pitchFamily="49" charset="-122"/>
                <a:ea typeface="楷体_GB2312" pitchFamily="49" charset="-122"/>
              </a:rPr>
              <a:t>惠更斯</a:t>
            </a:r>
            <a:r>
              <a:rPr lang="en-US" altLang="zh-CN" sz="3600">
                <a:solidFill>
                  <a:srgbClr val="FFFFFF"/>
                </a:solidFill>
                <a:latin typeface="楷体_GB2312" pitchFamily="49" charset="-122"/>
                <a:ea typeface="楷体_GB2312" pitchFamily="49" charset="-122"/>
              </a:rPr>
              <a:t>--</a:t>
            </a:r>
            <a:r>
              <a:rPr lang="zh-CN" altLang="en-US" sz="3600">
                <a:solidFill>
                  <a:srgbClr val="FFFFFF"/>
                </a:solidFill>
                <a:latin typeface="楷体_GB2312" pitchFamily="49" charset="-122"/>
                <a:ea typeface="楷体_GB2312" pitchFamily="49" charset="-122"/>
              </a:rPr>
              <a:t>菲涅耳原理</a:t>
            </a:r>
          </a:p>
        </p:txBody>
      </p:sp>
      <p:sp>
        <p:nvSpPr>
          <p:cNvPr id="101379" name="Text Box 3"/>
          <p:cNvSpPr txBox="1">
            <a:spLocks noChangeArrowheads="1"/>
          </p:cNvSpPr>
          <p:nvPr/>
        </p:nvSpPr>
        <p:spPr bwMode="auto">
          <a:xfrm>
            <a:off x="1143000" y="1066800"/>
            <a:ext cx="3505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spcBef>
                <a:spcPct val="50000"/>
              </a:spcBef>
            </a:pPr>
            <a:r>
              <a:rPr lang="en-US" altLang="zh-CN" sz="3200">
                <a:solidFill>
                  <a:srgbClr val="FFFF00"/>
                </a:solidFill>
                <a:latin typeface="楷体_GB2312" pitchFamily="49" charset="-122"/>
                <a:ea typeface="楷体_GB2312" pitchFamily="49" charset="-122"/>
              </a:rPr>
              <a:t>1</a:t>
            </a:r>
            <a:r>
              <a:rPr lang="zh-CN" altLang="en-US" sz="3200">
                <a:solidFill>
                  <a:srgbClr val="FFFF00"/>
                </a:solidFill>
                <a:latin typeface="楷体_GB2312" pitchFamily="49" charset="-122"/>
                <a:ea typeface="楷体_GB2312" pitchFamily="49" charset="-122"/>
              </a:rPr>
              <a:t>、惠更斯原理</a:t>
            </a:r>
          </a:p>
        </p:txBody>
      </p:sp>
      <p:grpSp>
        <p:nvGrpSpPr>
          <p:cNvPr id="101380" name="Group 4"/>
          <p:cNvGrpSpPr>
            <a:grpSpLocks/>
          </p:cNvGrpSpPr>
          <p:nvPr/>
        </p:nvGrpSpPr>
        <p:grpSpPr bwMode="auto">
          <a:xfrm>
            <a:off x="2057400" y="1976438"/>
            <a:ext cx="2473325" cy="1152525"/>
            <a:chOff x="1104" y="2304"/>
            <a:chExt cx="1152" cy="768"/>
          </a:xfrm>
        </p:grpSpPr>
        <p:sp>
          <p:nvSpPr>
            <p:cNvPr id="101381" name="Line 5"/>
            <p:cNvSpPr>
              <a:spLocks noChangeShapeType="1"/>
            </p:cNvSpPr>
            <p:nvPr/>
          </p:nvSpPr>
          <p:spPr bwMode="auto">
            <a:xfrm>
              <a:off x="1104" y="2304"/>
              <a:ext cx="1152"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382" name="Line 6"/>
            <p:cNvSpPr>
              <a:spLocks noChangeShapeType="1"/>
            </p:cNvSpPr>
            <p:nvPr/>
          </p:nvSpPr>
          <p:spPr bwMode="auto">
            <a:xfrm>
              <a:off x="1104" y="2496"/>
              <a:ext cx="1152"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383" name="Line 7"/>
            <p:cNvSpPr>
              <a:spLocks noChangeShapeType="1"/>
            </p:cNvSpPr>
            <p:nvPr/>
          </p:nvSpPr>
          <p:spPr bwMode="auto">
            <a:xfrm>
              <a:off x="1104" y="2688"/>
              <a:ext cx="1152"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384" name="Line 8"/>
            <p:cNvSpPr>
              <a:spLocks noChangeShapeType="1"/>
            </p:cNvSpPr>
            <p:nvPr/>
          </p:nvSpPr>
          <p:spPr bwMode="auto">
            <a:xfrm>
              <a:off x="1104" y="2880"/>
              <a:ext cx="1152"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385" name="Line 9"/>
            <p:cNvSpPr>
              <a:spLocks noChangeShapeType="1"/>
            </p:cNvSpPr>
            <p:nvPr/>
          </p:nvSpPr>
          <p:spPr bwMode="auto">
            <a:xfrm>
              <a:off x="1104" y="3072"/>
              <a:ext cx="1152"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1386" name="Group 10"/>
          <p:cNvGrpSpPr>
            <a:grpSpLocks/>
          </p:cNvGrpSpPr>
          <p:nvPr/>
        </p:nvGrpSpPr>
        <p:grpSpPr bwMode="auto">
          <a:xfrm>
            <a:off x="4738688" y="1371600"/>
            <a:ext cx="138112" cy="2286000"/>
            <a:chOff x="2400" y="1776"/>
            <a:chExt cx="0" cy="1872"/>
          </a:xfrm>
        </p:grpSpPr>
        <p:sp>
          <p:nvSpPr>
            <p:cNvPr id="101387" name="Line 11"/>
            <p:cNvSpPr>
              <a:spLocks noChangeShapeType="1"/>
            </p:cNvSpPr>
            <p:nvPr/>
          </p:nvSpPr>
          <p:spPr bwMode="auto">
            <a:xfrm>
              <a:off x="2400" y="1776"/>
              <a:ext cx="0" cy="672"/>
            </a:xfrm>
            <a:prstGeom prst="line">
              <a:avLst/>
            </a:prstGeom>
            <a:noFill/>
            <a:ln w="76200">
              <a:pattFill prst="wdUpDiag">
                <a:fgClr>
                  <a:srgbClr val="FF0000"/>
                </a:fgClr>
                <a:bgClr>
                  <a:srgbClr val="FFFF00"/>
                </a:bgClr>
              </a:patt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388" name="Line 12"/>
            <p:cNvSpPr>
              <a:spLocks noChangeShapeType="1"/>
            </p:cNvSpPr>
            <p:nvPr/>
          </p:nvSpPr>
          <p:spPr bwMode="auto">
            <a:xfrm>
              <a:off x="2400" y="2976"/>
              <a:ext cx="0" cy="672"/>
            </a:xfrm>
            <a:prstGeom prst="line">
              <a:avLst/>
            </a:prstGeom>
            <a:noFill/>
            <a:ln w="76200">
              <a:pattFill prst="wdUpDiag">
                <a:fgClr>
                  <a:srgbClr val="FF0000"/>
                </a:fgClr>
                <a:bgClr>
                  <a:srgbClr val="FFFF00"/>
                </a:bgClr>
              </a:patt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1389" name="Group 13"/>
          <p:cNvGrpSpPr>
            <a:grpSpLocks/>
          </p:cNvGrpSpPr>
          <p:nvPr/>
        </p:nvGrpSpPr>
        <p:grpSpPr bwMode="auto">
          <a:xfrm>
            <a:off x="4633913" y="2238375"/>
            <a:ext cx="207962" cy="628650"/>
            <a:chOff x="2304" y="2592"/>
            <a:chExt cx="96" cy="576"/>
          </a:xfrm>
        </p:grpSpPr>
        <p:sp>
          <p:nvSpPr>
            <p:cNvPr id="101390" name="Oval 14"/>
            <p:cNvSpPr>
              <a:spLocks noChangeArrowheads="1"/>
            </p:cNvSpPr>
            <p:nvPr/>
          </p:nvSpPr>
          <p:spPr bwMode="auto">
            <a:xfrm>
              <a:off x="2304" y="2592"/>
              <a:ext cx="96" cy="144"/>
            </a:xfrm>
            <a:prstGeom prst="ellipse">
              <a:avLst/>
            </a:prstGeom>
            <a:gradFill rotWithShape="0">
              <a:gsLst>
                <a:gs pos="0">
                  <a:srgbClr val="4D0808"/>
                </a:gs>
                <a:gs pos="15000">
                  <a:srgbClr val="FF0300"/>
                </a:gs>
                <a:gs pos="27500">
                  <a:srgbClr val="FF7A00"/>
                </a:gs>
                <a:gs pos="50000">
                  <a:srgbClr val="FFF200"/>
                </a:gs>
                <a:gs pos="72500">
                  <a:srgbClr val="FF7A00"/>
                </a:gs>
                <a:gs pos="85000">
                  <a:srgbClr val="FF0300"/>
                </a:gs>
                <a:gs pos="100000">
                  <a:srgbClr val="4D0808"/>
                </a:gs>
              </a:gsLst>
              <a:lin ang="5400000" scaled="1"/>
            </a:gra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391" name="Oval 15"/>
            <p:cNvSpPr>
              <a:spLocks noChangeArrowheads="1"/>
            </p:cNvSpPr>
            <p:nvPr/>
          </p:nvSpPr>
          <p:spPr bwMode="auto">
            <a:xfrm>
              <a:off x="2304" y="2736"/>
              <a:ext cx="96" cy="144"/>
            </a:xfrm>
            <a:prstGeom prst="ellipse">
              <a:avLst/>
            </a:prstGeom>
            <a:gradFill rotWithShape="0">
              <a:gsLst>
                <a:gs pos="0">
                  <a:srgbClr val="4D0808"/>
                </a:gs>
                <a:gs pos="15000">
                  <a:srgbClr val="FF0300"/>
                </a:gs>
                <a:gs pos="27500">
                  <a:srgbClr val="FF7A00"/>
                </a:gs>
                <a:gs pos="50000">
                  <a:srgbClr val="FFF200"/>
                </a:gs>
                <a:gs pos="72500">
                  <a:srgbClr val="FF7A00"/>
                </a:gs>
                <a:gs pos="85000">
                  <a:srgbClr val="FF0300"/>
                </a:gs>
                <a:gs pos="100000">
                  <a:srgbClr val="4D0808"/>
                </a:gs>
              </a:gsLst>
              <a:lin ang="5400000" scaled="1"/>
            </a:gra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392" name="Oval 16"/>
            <p:cNvSpPr>
              <a:spLocks noChangeArrowheads="1"/>
            </p:cNvSpPr>
            <p:nvPr/>
          </p:nvSpPr>
          <p:spPr bwMode="auto">
            <a:xfrm>
              <a:off x="2304" y="2880"/>
              <a:ext cx="96" cy="144"/>
            </a:xfrm>
            <a:prstGeom prst="ellipse">
              <a:avLst/>
            </a:prstGeom>
            <a:gradFill rotWithShape="0">
              <a:gsLst>
                <a:gs pos="0">
                  <a:srgbClr val="4D0808"/>
                </a:gs>
                <a:gs pos="15000">
                  <a:srgbClr val="FF0300"/>
                </a:gs>
                <a:gs pos="27500">
                  <a:srgbClr val="FF7A00"/>
                </a:gs>
                <a:gs pos="50000">
                  <a:srgbClr val="FFF200"/>
                </a:gs>
                <a:gs pos="72500">
                  <a:srgbClr val="FF7A00"/>
                </a:gs>
                <a:gs pos="85000">
                  <a:srgbClr val="FF0300"/>
                </a:gs>
                <a:gs pos="100000">
                  <a:srgbClr val="4D0808"/>
                </a:gs>
              </a:gsLst>
              <a:lin ang="5400000" scaled="1"/>
            </a:gra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393" name="Oval 17"/>
            <p:cNvSpPr>
              <a:spLocks noChangeArrowheads="1"/>
            </p:cNvSpPr>
            <p:nvPr/>
          </p:nvSpPr>
          <p:spPr bwMode="auto">
            <a:xfrm>
              <a:off x="2304" y="3024"/>
              <a:ext cx="96" cy="144"/>
            </a:xfrm>
            <a:prstGeom prst="ellipse">
              <a:avLst/>
            </a:prstGeom>
            <a:gradFill rotWithShape="0">
              <a:gsLst>
                <a:gs pos="0">
                  <a:srgbClr val="4D0808"/>
                </a:gs>
                <a:gs pos="15000">
                  <a:srgbClr val="FF0300"/>
                </a:gs>
                <a:gs pos="27500">
                  <a:srgbClr val="FF7A00"/>
                </a:gs>
                <a:gs pos="50000">
                  <a:srgbClr val="FFF200"/>
                </a:gs>
                <a:gs pos="72500">
                  <a:srgbClr val="FF7A00"/>
                </a:gs>
                <a:gs pos="85000">
                  <a:srgbClr val="FF0300"/>
                </a:gs>
                <a:gs pos="100000">
                  <a:srgbClr val="4D0808"/>
                </a:gs>
              </a:gsLst>
              <a:lin ang="5400000" scaled="1"/>
            </a:gra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1394" name="Group 18"/>
          <p:cNvGrpSpPr>
            <a:grpSpLocks/>
          </p:cNvGrpSpPr>
          <p:nvPr/>
        </p:nvGrpSpPr>
        <p:grpSpPr bwMode="auto">
          <a:xfrm>
            <a:off x="4733925" y="2187575"/>
            <a:ext cx="227013" cy="731838"/>
            <a:chOff x="2350" y="2546"/>
            <a:chExt cx="150" cy="670"/>
          </a:xfrm>
        </p:grpSpPr>
        <p:sp>
          <p:nvSpPr>
            <p:cNvPr id="101395" name="Arc 19"/>
            <p:cNvSpPr>
              <a:spLocks/>
            </p:cNvSpPr>
            <p:nvPr/>
          </p:nvSpPr>
          <p:spPr bwMode="auto">
            <a:xfrm>
              <a:off x="2350" y="2546"/>
              <a:ext cx="148" cy="192"/>
            </a:xfrm>
            <a:custGeom>
              <a:avLst/>
              <a:gdLst>
                <a:gd name="G0" fmla="+- 599 0 0"/>
                <a:gd name="G1" fmla="+- 21600 0 0"/>
                <a:gd name="G2" fmla="+- 21600 0 0"/>
                <a:gd name="T0" fmla="*/ 599 w 22199"/>
                <a:gd name="T1" fmla="*/ 0 h 43200"/>
                <a:gd name="T2" fmla="*/ 0 w 22199"/>
                <a:gd name="T3" fmla="*/ 43192 h 43200"/>
                <a:gd name="T4" fmla="*/ 599 w 22199"/>
                <a:gd name="T5" fmla="*/ 21600 h 43200"/>
              </a:gdLst>
              <a:ahLst/>
              <a:cxnLst>
                <a:cxn ang="0">
                  <a:pos x="T0" y="T1"/>
                </a:cxn>
                <a:cxn ang="0">
                  <a:pos x="T2" y="T3"/>
                </a:cxn>
                <a:cxn ang="0">
                  <a:pos x="T4" y="T5"/>
                </a:cxn>
              </a:cxnLst>
              <a:rect l="0" t="0" r="r" b="b"/>
              <a:pathLst>
                <a:path w="22199" h="43200" fill="none" extrusionOk="0">
                  <a:moveTo>
                    <a:pt x="598" y="0"/>
                  </a:moveTo>
                  <a:cubicBezTo>
                    <a:pt x="12528" y="0"/>
                    <a:pt x="22199" y="9670"/>
                    <a:pt x="22199" y="21600"/>
                  </a:cubicBezTo>
                  <a:cubicBezTo>
                    <a:pt x="22199" y="33529"/>
                    <a:pt x="12528" y="43200"/>
                    <a:pt x="599" y="43200"/>
                  </a:cubicBezTo>
                  <a:cubicBezTo>
                    <a:pt x="399" y="43200"/>
                    <a:pt x="199" y="43197"/>
                    <a:pt x="0" y="43191"/>
                  </a:cubicBezTo>
                </a:path>
                <a:path w="22199" h="43200" stroke="0" extrusionOk="0">
                  <a:moveTo>
                    <a:pt x="598" y="0"/>
                  </a:moveTo>
                  <a:cubicBezTo>
                    <a:pt x="12528" y="0"/>
                    <a:pt x="22199" y="9670"/>
                    <a:pt x="22199" y="21600"/>
                  </a:cubicBezTo>
                  <a:cubicBezTo>
                    <a:pt x="22199" y="33529"/>
                    <a:pt x="12528" y="43200"/>
                    <a:pt x="599" y="43200"/>
                  </a:cubicBezTo>
                  <a:cubicBezTo>
                    <a:pt x="399" y="43200"/>
                    <a:pt x="199" y="43197"/>
                    <a:pt x="0" y="43191"/>
                  </a:cubicBezTo>
                  <a:lnTo>
                    <a:pt x="599" y="21600"/>
                  </a:lnTo>
                  <a:close/>
                </a:path>
              </a:pathLst>
            </a:custGeom>
            <a:noFill/>
            <a:ln w="1905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396" name="Arc 20"/>
            <p:cNvSpPr>
              <a:spLocks/>
            </p:cNvSpPr>
            <p:nvPr/>
          </p:nvSpPr>
          <p:spPr bwMode="auto">
            <a:xfrm>
              <a:off x="2352" y="2642"/>
              <a:ext cx="148" cy="192"/>
            </a:xfrm>
            <a:custGeom>
              <a:avLst/>
              <a:gdLst>
                <a:gd name="G0" fmla="+- 599 0 0"/>
                <a:gd name="G1" fmla="+- 21600 0 0"/>
                <a:gd name="G2" fmla="+- 21600 0 0"/>
                <a:gd name="T0" fmla="*/ 599 w 22199"/>
                <a:gd name="T1" fmla="*/ 0 h 43200"/>
                <a:gd name="T2" fmla="*/ 0 w 22199"/>
                <a:gd name="T3" fmla="*/ 43192 h 43200"/>
                <a:gd name="T4" fmla="*/ 599 w 22199"/>
                <a:gd name="T5" fmla="*/ 21600 h 43200"/>
              </a:gdLst>
              <a:ahLst/>
              <a:cxnLst>
                <a:cxn ang="0">
                  <a:pos x="T0" y="T1"/>
                </a:cxn>
                <a:cxn ang="0">
                  <a:pos x="T2" y="T3"/>
                </a:cxn>
                <a:cxn ang="0">
                  <a:pos x="T4" y="T5"/>
                </a:cxn>
              </a:cxnLst>
              <a:rect l="0" t="0" r="r" b="b"/>
              <a:pathLst>
                <a:path w="22199" h="43200" fill="none" extrusionOk="0">
                  <a:moveTo>
                    <a:pt x="598" y="0"/>
                  </a:moveTo>
                  <a:cubicBezTo>
                    <a:pt x="12528" y="0"/>
                    <a:pt x="22199" y="9670"/>
                    <a:pt x="22199" y="21600"/>
                  </a:cubicBezTo>
                  <a:cubicBezTo>
                    <a:pt x="22199" y="33529"/>
                    <a:pt x="12528" y="43200"/>
                    <a:pt x="599" y="43200"/>
                  </a:cubicBezTo>
                  <a:cubicBezTo>
                    <a:pt x="399" y="43200"/>
                    <a:pt x="199" y="43197"/>
                    <a:pt x="0" y="43191"/>
                  </a:cubicBezTo>
                </a:path>
                <a:path w="22199" h="43200" stroke="0" extrusionOk="0">
                  <a:moveTo>
                    <a:pt x="598" y="0"/>
                  </a:moveTo>
                  <a:cubicBezTo>
                    <a:pt x="12528" y="0"/>
                    <a:pt x="22199" y="9670"/>
                    <a:pt x="22199" y="21600"/>
                  </a:cubicBezTo>
                  <a:cubicBezTo>
                    <a:pt x="22199" y="33529"/>
                    <a:pt x="12528" y="43200"/>
                    <a:pt x="599" y="43200"/>
                  </a:cubicBezTo>
                  <a:cubicBezTo>
                    <a:pt x="399" y="43200"/>
                    <a:pt x="199" y="43197"/>
                    <a:pt x="0" y="43191"/>
                  </a:cubicBezTo>
                  <a:lnTo>
                    <a:pt x="599" y="21600"/>
                  </a:lnTo>
                  <a:close/>
                </a:path>
              </a:pathLst>
            </a:custGeom>
            <a:noFill/>
            <a:ln w="1905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397" name="Arc 21"/>
            <p:cNvSpPr>
              <a:spLocks/>
            </p:cNvSpPr>
            <p:nvPr/>
          </p:nvSpPr>
          <p:spPr bwMode="auto">
            <a:xfrm>
              <a:off x="2352" y="2832"/>
              <a:ext cx="148" cy="192"/>
            </a:xfrm>
            <a:custGeom>
              <a:avLst/>
              <a:gdLst>
                <a:gd name="G0" fmla="+- 599 0 0"/>
                <a:gd name="G1" fmla="+- 21600 0 0"/>
                <a:gd name="G2" fmla="+- 21600 0 0"/>
                <a:gd name="T0" fmla="*/ 599 w 22199"/>
                <a:gd name="T1" fmla="*/ 0 h 43200"/>
                <a:gd name="T2" fmla="*/ 0 w 22199"/>
                <a:gd name="T3" fmla="*/ 43192 h 43200"/>
                <a:gd name="T4" fmla="*/ 599 w 22199"/>
                <a:gd name="T5" fmla="*/ 21600 h 43200"/>
              </a:gdLst>
              <a:ahLst/>
              <a:cxnLst>
                <a:cxn ang="0">
                  <a:pos x="T0" y="T1"/>
                </a:cxn>
                <a:cxn ang="0">
                  <a:pos x="T2" y="T3"/>
                </a:cxn>
                <a:cxn ang="0">
                  <a:pos x="T4" y="T5"/>
                </a:cxn>
              </a:cxnLst>
              <a:rect l="0" t="0" r="r" b="b"/>
              <a:pathLst>
                <a:path w="22199" h="43200" fill="none" extrusionOk="0">
                  <a:moveTo>
                    <a:pt x="598" y="0"/>
                  </a:moveTo>
                  <a:cubicBezTo>
                    <a:pt x="12528" y="0"/>
                    <a:pt x="22199" y="9670"/>
                    <a:pt x="22199" y="21600"/>
                  </a:cubicBezTo>
                  <a:cubicBezTo>
                    <a:pt x="22199" y="33529"/>
                    <a:pt x="12528" y="43200"/>
                    <a:pt x="599" y="43200"/>
                  </a:cubicBezTo>
                  <a:cubicBezTo>
                    <a:pt x="399" y="43200"/>
                    <a:pt x="199" y="43197"/>
                    <a:pt x="0" y="43191"/>
                  </a:cubicBezTo>
                </a:path>
                <a:path w="22199" h="43200" stroke="0" extrusionOk="0">
                  <a:moveTo>
                    <a:pt x="598" y="0"/>
                  </a:moveTo>
                  <a:cubicBezTo>
                    <a:pt x="12528" y="0"/>
                    <a:pt x="22199" y="9670"/>
                    <a:pt x="22199" y="21600"/>
                  </a:cubicBezTo>
                  <a:cubicBezTo>
                    <a:pt x="22199" y="33529"/>
                    <a:pt x="12528" y="43200"/>
                    <a:pt x="599" y="43200"/>
                  </a:cubicBezTo>
                  <a:cubicBezTo>
                    <a:pt x="399" y="43200"/>
                    <a:pt x="199" y="43197"/>
                    <a:pt x="0" y="43191"/>
                  </a:cubicBezTo>
                  <a:lnTo>
                    <a:pt x="599" y="21600"/>
                  </a:lnTo>
                  <a:close/>
                </a:path>
              </a:pathLst>
            </a:custGeom>
            <a:noFill/>
            <a:ln w="1905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398" name="Arc 22"/>
            <p:cNvSpPr>
              <a:spLocks/>
            </p:cNvSpPr>
            <p:nvPr/>
          </p:nvSpPr>
          <p:spPr bwMode="auto">
            <a:xfrm>
              <a:off x="2352" y="3024"/>
              <a:ext cx="148" cy="192"/>
            </a:xfrm>
            <a:custGeom>
              <a:avLst/>
              <a:gdLst>
                <a:gd name="G0" fmla="+- 599 0 0"/>
                <a:gd name="G1" fmla="+- 21600 0 0"/>
                <a:gd name="G2" fmla="+- 21600 0 0"/>
                <a:gd name="T0" fmla="*/ 599 w 22199"/>
                <a:gd name="T1" fmla="*/ 0 h 43200"/>
                <a:gd name="T2" fmla="*/ 0 w 22199"/>
                <a:gd name="T3" fmla="*/ 43192 h 43200"/>
                <a:gd name="T4" fmla="*/ 599 w 22199"/>
                <a:gd name="T5" fmla="*/ 21600 h 43200"/>
              </a:gdLst>
              <a:ahLst/>
              <a:cxnLst>
                <a:cxn ang="0">
                  <a:pos x="T0" y="T1"/>
                </a:cxn>
                <a:cxn ang="0">
                  <a:pos x="T2" y="T3"/>
                </a:cxn>
                <a:cxn ang="0">
                  <a:pos x="T4" y="T5"/>
                </a:cxn>
              </a:cxnLst>
              <a:rect l="0" t="0" r="r" b="b"/>
              <a:pathLst>
                <a:path w="22199" h="43200" fill="none" extrusionOk="0">
                  <a:moveTo>
                    <a:pt x="598" y="0"/>
                  </a:moveTo>
                  <a:cubicBezTo>
                    <a:pt x="12528" y="0"/>
                    <a:pt x="22199" y="9670"/>
                    <a:pt x="22199" y="21600"/>
                  </a:cubicBezTo>
                  <a:cubicBezTo>
                    <a:pt x="22199" y="33529"/>
                    <a:pt x="12528" y="43200"/>
                    <a:pt x="599" y="43200"/>
                  </a:cubicBezTo>
                  <a:cubicBezTo>
                    <a:pt x="399" y="43200"/>
                    <a:pt x="199" y="43197"/>
                    <a:pt x="0" y="43191"/>
                  </a:cubicBezTo>
                </a:path>
                <a:path w="22199" h="43200" stroke="0" extrusionOk="0">
                  <a:moveTo>
                    <a:pt x="598" y="0"/>
                  </a:moveTo>
                  <a:cubicBezTo>
                    <a:pt x="12528" y="0"/>
                    <a:pt x="22199" y="9670"/>
                    <a:pt x="22199" y="21600"/>
                  </a:cubicBezTo>
                  <a:cubicBezTo>
                    <a:pt x="22199" y="33529"/>
                    <a:pt x="12528" y="43200"/>
                    <a:pt x="599" y="43200"/>
                  </a:cubicBezTo>
                  <a:cubicBezTo>
                    <a:pt x="399" y="43200"/>
                    <a:pt x="199" y="43197"/>
                    <a:pt x="0" y="43191"/>
                  </a:cubicBezTo>
                  <a:lnTo>
                    <a:pt x="599" y="21600"/>
                  </a:lnTo>
                  <a:close/>
                </a:path>
              </a:pathLst>
            </a:custGeom>
            <a:noFill/>
            <a:ln w="1905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1399" name="Group 23"/>
          <p:cNvGrpSpPr>
            <a:grpSpLocks/>
          </p:cNvGrpSpPr>
          <p:nvPr/>
        </p:nvGrpSpPr>
        <p:grpSpPr bwMode="auto">
          <a:xfrm>
            <a:off x="4738688" y="1557338"/>
            <a:ext cx="2576512" cy="1990725"/>
            <a:chOff x="2352" y="1968"/>
            <a:chExt cx="1200" cy="1824"/>
          </a:xfrm>
        </p:grpSpPr>
        <p:sp>
          <p:nvSpPr>
            <p:cNvPr id="101400" name="Line 24"/>
            <p:cNvSpPr>
              <a:spLocks noChangeShapeType="1"/>
            </p:cNvSpPr>
            <p:nvPr/>
          </p:nvSpPr>
          <p:spPr bwMode="auto">
            <a:xfrm flipV="1">
              <a:off x="2352" y="1968"/>
              <a:ext cx="1200" cy="720"/>
            </a:xfrm>
            <a:prstGeom prst="line">
              <a:avLst/>
            </a:prstGeom>
            <a:noFill/>
            <a:ln w="28575">
              <a:solidFill>
                <a:srgbClr val="FFFF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401" name="Line 25"/>
            <p:cNvSpPr>
              <a:spLocks noChangeShapeType="1"/>
            </p:cNvSpPr>
            <p:nvPr/>
          </p:nvSpPr>
          <p:spPr bwMode="auto">
            <a:xfrm>
              <a:off x="2352" y="3072"/>
              <a:ext cx="1152" cy="720"/>
            </a:xfrm>
            <a:prstGeom prst="line">
              <a:avLst/>
            </a:prstGeom>
            <a:noFill/>
            <a:ln w="28575">
              <a:solidFill>
                <a:srgbClr val="FFFF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402" name="Line 26"/>
            <p:cNvSpPr>
              <a:spLocks noChangeShapeType="1"/>
            </p:cNvSpPr>
            <p:nvPr/>
          </p:nvSpPr>
          <p:spPr bwMode="auto">
            <a:xfrm>
              <a:off x="2352" y="2928"/>
              <a:ext cx="1152" cy="240"/>
            </a:xfrm>
            <a:prstGeom prst="line">
              <a:avLst/>
            </a:prstGeom>
            <a:noFill/>
            <a:ln w="28575">
              <a:solidFill>
                <a:srgbClr val="FFFF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403" name="Line 27"/>
            <p:cNvSpPr>
              <a:spLocks noChangeShapeType="1"/>
            </p:cNvSpPr>
            <p:nvPr/>
          </p:nvSpPr>
          <p:spPr bwMode="auto">
            <a:xfrm flipV="1">
              <a:off x="2352" y="2592"/>
              <a:ext cx="1152" cy="240"/>
            </a:xfrm>
            <a:prstGeom prst="line">
              <a:avLst/>
            </a:prstGeom>
            <a:noFill/>
            <a:ln w="28575">
              <a:solidFill>
                <a:srgbClr val="FFFF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1404" name="Freeform 28"/>
          <p:cNvSpPr>
            <a:spLocks/>
          </p:cNvSpPr>
          <p:nvPr/>
        </p:nvSpPr>
        <p:spPr bwMode="auto">
          <a:xfrm>
            <a:off x="4960938" y="2200275"/>
            <a:ext cx="1587" cy="704850"/>
          </a:xfrm>
          <a:custGeom>
            <a:avLst/>
            <a:gdLst>
              <a:gd name="T0" fmla="*/ 0 w 1"/>
              <a:gd name="T1" fmla="*/ 0 h 672"/>
              <a:gd name="T2" fmla="*/ 0 w 1"/>
              <a:gd name="T3" fmla="*/ 672 h 672"/>
            </a:gdLst>
            <a:ahLst/>
            <a:cxnLst>
              <a:cxn ang="0">
                <a:pos x="T0" y="T1"/>
              </a:cxn>
              <a:cxn ang="0">
                <a:pos x="T2" y="T3"/>
              </a:cxn>
            </a:cxnLst>
            <a:rect l="0" t="0" r="r" b="b"/>
            <a:pathLst>
              <a:path w="1" h="672">
                <a:moveTo>
                  <a:pt x="0" y="0"/>
                </a:moveTo>
                <a:cubicBezTo>
                  <a:pt x="0" y="284"/>
                  <a:pt x="0" y="568"/>
                  <a:pt x="0" y="672"/>
                </a:cubicBezTo>
              </a:path>
            </a:pathLst>
          </a:custGeom>
          <a:noFill/>
          <a:ln w="38100" cap="flat"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01405" name="Group 29"/>
          <p:cNvGrpSpPr>
            <a:grpSpLocks/>
          </p:cNvGrpSpPr>
          <p:nvPr/>
        </p:nvGrpSpPr>
        <p:grpSpPr bwMode="auto">
          <a:xfrm>
            <a:off x="4960938" y="2200275"/>
            <a:ext cx="157162" cy="704850"/>
            <a:chOff x="2880" y="2592"/>
            <a:chExt cx="96" cy="672"/>
          </a:xfrm>
        </p:grpSpPr>
        <p:sp>
          <p:nvSpPr>
            <p:cNvPr id="101406" name="Oval 30"/>
            <p:cNvSpPr>
              <a:spLocks noChangeArrowheads="1"/>
            </p:cNvSpPr>
            <p:nvPr/>
          </p:nvSpPr>
          <p:spPr bwMode="auto">
            <a:xfrm>
              <a:off x="2880" y="2688"/>
              <a:ext cx="96" cy="96"/>
            </a:xfrm>
            <a:prstGeom prst="ellipse">
              <a:avLst/>
            </a:prstGeom>
            <a:solidFill>
              <a:srgbClr val="FFFF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407" name="Oval 31"/>
            <p:cNvSpPr>
              <a:spLocks noChangeArrowheads="1"/>
            </p:cNvSpPr>
            <p:nvPr/>
          </p:nvSpPr>
          <p:spPr bwMode="auto">
            <a:xfrm>
              <a:off x="2880" y="2592"/>
              <a:ext cx="96" cy="96"/>
            </a:xfrm>
            <a:prstGeom prst="ellipse">
              <a:avLst/>
            </a:prstGeom>
            <a:solidFill>
              <a:srgbClr val="FFFF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408" name="Oval 32"/>
            <p:cNvSpPr>
              <a:spLocks noChangeArrowheads="1"/>
            </p:cNvSpPr>
            <p:nvPr/>
          </p:nvSpPr>
          <p:spPr bwMode="auto">
            <a:xfrm>
              <a:off x="2880" y="2784"/>
              <a:ext cx="96" cy="96"/>
            </a:xfrm>
            <a:prstGeom prst="ellipse">
              <a:avLst/>
            </a:prstGeom>
            <a:solidFill>
              <a:srgbClr val="FFFF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409" name="Oval 33"/>
            <p:cNvSpPr>
              <a:spLocks noChangeArrowheads="1"/>
            </p:cNvSpPr>
            <p:nvPr/>
          </p:nvSpPr>
          <p:spPr bwMode="auto">
            <a:xfrm>
              <a:off x="2880" y="2880"/>
              <a:ext cx="96" cy="96"/>
            </a:xfrm>
            <a:prstGeom prst="ellipse">
              <a:avLst/>
            </a:prstGeom>
            <a:solidFill>
              <a:srgbClr val="FFFF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410" name="Oval 34"/>
            <p:cNvSpPr>
              <a:spLocks noChangeArrowheads="1"/>
            </p:cNvSpPr>
            <p:nvPr/>
          </p:nvSpPr>
          <p:spPr bwMode="auto">
            <a:xfrm>
              <a:off x="2880" y="2976"/>
              <a:ext cx="96" cy="96"/>
            </a:xfrm>
            <a:prstGeom prst="ellipse">
              <a:avLst/>
            </a:prstGeom>
            <a:solidFill>
              <a:srgbClr val="FFFF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411" name="Oval 35"/>
            <p:cNvSpPr>
              <a:spLocks noChangeArrowheads="1"/>
            </p:cNvSpPr>
            <p:nvPr/>
          </p:nvSpPr>
          <p:spPr bwMode="auto">
            <a:xfrm>
              <a:off x="2880" y="3072"/>
              <a:ext cx="96" cy="96"/>
            </a:xfrm>
            <a:prstGeom prst="ellipse">
              <a:avLst/>
            </a:prstGeom>
            <a:solidFill>
              <a:srgbClr val="FFFF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412" name="Oval 36"/>
            <p:cNvSpPr>
              <a:spLocks noChangeArrowheads="1"/>
            </p:cNvSpPr>
            <p:nvPr/>
          </p:nvSpPr>
          <p:spPr bwMode="auto">
            <a:xfrm>
              <a:off x="2880" y="3168"/>
              <a:ext cx="96" cy="96"/>
            </a:xfrm>
            <a:prstGeom prst="ellipse">
              <a:avLst/>
            </a:prstGeom>
            <a:solidFill>
              <a:srgbClr val="FFFF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1413" name="Group 37"/>
          <p:cNvGrpSpPr>
            <a:grpSpLocks/>
          </p:cNvGrpSpPr>
          <p:nvPr/>
        </p:nvGrpSpPr>
        <p:grpSpPr bwMode="auto">
          <a:xfrm>
            <a:off x="5038725" y="2000250"/>
            <a:ext cx="393700" cy="1079500"/>
            <a:chOff x="2928" y="2400"/>
            <a:chExt cx="240" cy="1031"/>
          </a:xfrm>
        </p:grpSpPr>
        <p:sp>
          <p:nvSpPr>
            <p:cNvPr id="101414" name="Arc 38"/>
            <p:cNvSpPr>
              <a:spLocks/>
            </p:cNvSpPr>
            <p:nvPr/>
          </p:nvSpPr>
          <p:spPr bwMode="auto">
            <a:xfrm>
              <a:off x="2928" y="2666"/>
              <a:ext cx="240" cy="358"/>
            </a:xfrm>
            <a:custGeom>
              <a:avLst/>
              <a:gdLst>
                <a:gd name="G0" fmla="+- 763 0 0"/>
                <a:gd name="G1" fmla="+- 21600 0 0"/>
                <a:gd name="G2" fmla="+- 21600 0 0"/>
                <a:gd name="T0" fmla="*/ 0 w 22363"/>
                <a:gd name="T1" fmla="*/ 13 h 43200"/>
                <a:gd name="T2" fmla="*/ 164 w 22363"/>
                <a:gd name="T3" fmla="*/ 43192 h 43200"/>
                <a:gd name="T4" fmla="*/ 763 w 22363"/>
                <a:gd name="T5" fmla="*/ 21600 h 43200"/>
              </a:gdLst>
              <a:ahLst/>
              <a:cxnLst>
                <a:cxn ang="0">
                  <a:pos x="T0" y="T1"/>
                </a:cxn>
                <a:cxn ang="0">
                  <a:pos x="T2" y="T3"/>
                </a:cxn>
                <a:cxn ang="0">
                  <a:pos x="T4" y="T5"/>
                </a:cxn>
              </a:cxnLst>
              <a:rect l="0" t="0" r="r" b="b"/>
              <a:pathLst>
                <a:path w="22363" h="43200" fill="none" extrusionOk="0">
                  <a:moveTo>
                    <a:pt x="0" y="13"/>
                  </a:moveTo>
                  <a:cubicBezTo>
                    <a:pt x="254" y="4"/>
                    <a:pt x="508" y="-1"/>
                    <a:pt x="763" y="0"/>
                  </a:cubicBezTo>
                  <a:cubicBezTo>
                    <a:pt x="12692" y="0"/>
                    <a:pt x="22363" y="9670"/>
                    <a:pt x="22363" y="21600"/>
                  </a:cubicBezTo>
                  <a:cubicBezTo>
                    <a:pt x="22363" y="33529"/>
                    <a:pt x="12692" y="43200"/>
                    <a:pt x="763" y="43200"/>
                  </a:cubicBezTo>
                  <a:cubicBezTo>
                    <a:pt x="563" y="43200"/>
                    <a:pt x="363" y="43197"/>
                    <a:pt x="164" y="43191"/>
                  </a:cubicBezTo>
                </a:path>
                <a:path w="22363" h="43200" stroke="0" extrusionOk="0">
                  <a:moveTo>
                    <a:pt x="0" y="13"/>
                  </a:moveTo>
                  <a:cubicBezTo>
                    <a:pt x="254" y="4"/>
                    <a:pt x="508" y="-1"/>
                    <a:pt x="763" y="0"/>
                  </a:cubicBezTo>
                  <a:cubicBezTo>
                    <a:pt x="12692" y="0"/>
                    <a:pt x="22363" y="9670"/>
                    <a:pt x="22363" y="21600"/>
                  </a:cubicBezTo>
                  <a:cubicBezTo>
                    <a:pt x="22363" y="33529"/>
                    <a:pt x="12692" y="43200"/>
                    <a:pt x="763" y="43200"/>
                  </a:cubicBezTo>
                  <a:cubicBezTo>
                    <a:pt x="563" y="43200"/>
                    <a:pt x="363" y="43197"/>
                    <a:pt x="164" y="43191"/>
                  </a:cubicBezTo>
                  <a:lnTo>
                    <a:pt x="763" y="21600"/>
                  </a:lnTo>
                  <a:close/>
                </a:path>
              </a:pathLst>
            </a:custGeom>
            <a:noFill/>
            <a:ln w="19050">
              <a:solidFill>
                <a:srgbClr val="FFFF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01415" name="Group 39"/>
            <p:cNvGrpSpPr>
              <a:grpSpLocks/>
            </p:cNvGrpSpPr>
            <p:nvPr/>
          </p:nvGrpSpPr>
          <p:grpSpPr bwMode="auto">
            <a:xfrm>
              <a:off x="2928" y="2400"/>
              <a:ext cx="240" cy="1031"/>
              <a:chOff x="2928" y="2400"/>
              <a:chExt cx="240" cy="1031"/>
            </a:xfrm>
          </p:grpSpPr>
          <p:sp>
            <p:nvSpPr>
              <p:cNvPr id="101416" name="Arc 40"/>
              <p:cNvSpPr>
                <a:spLocks/>
              </p:cNvSpPr>
              <p:nvPr/>
            </p:nvSpPr>
            <p:spPr bwMode="auto">
              <a:xfrm>
                <a:off x="2928" y="2521"/>
                <a:ext cx="240" cy="359"/>
              </a:xfrm>
              <a:custGeom>
                <a:avLst/>
                <a:gdLst>
                  <a:gd name="G0" fmla="+- 763 0 0"/>
                  <a:gd name="G1" fmla="+- 21600 0 0"/>
                  <a:gd name="G2" fmla="+- 21600 0 0"/>
                  <a:gd name="T0" fmla="*/ 0 w 22363"/>
                  <a:gd name="T1" fmla="*/ 13 h 43200"/>
                  <a:gd name="T2" fmla="*/ 164 w 22363"/>
                  <a:gd name="T3" fmla="*/ 43192 h 43200"/>
                  <a:gd name="T4" fmla="*/ 763 w 22363"/>
                  <a:gd name="T5" fmla="*/ 21600 h 43200"/>
                </a:gdLst>
                <a:ahLst/>
                <a:cxnLst>
                  <a:cxn ang="0">
                    <a:pos x="T0" y="T1"/>
                  </a:cxn>
                  <a:cxn ang="0">
                    <a:pos x="T2" y="T3"/>
                  </a:cxn>
                  <a:cxn ang="0">
                    <a:pos x="T4" y="T5"/>
                  </a:cxn>
                </a:cxnLst>
                <a:rect l="0" t="0" r="r" b="b"/>
                <a:pathLst>
                  <a:path w="22363" h="43200" fill="none" extrusionOk="0">
                    <a:moveTo>
                      <a:pt x="0" y="13"/>
                    </a:moveTo>
                    <a:cubicBezTo>
                      <a:pt x="254" y="4"/>
                      <a:pt x="508" y="-1"/>
                      <a:pt x="763" y="0"/>
                    </a:cubicBezTo>
                    <a:cubicBezTo>
                      <a:pt x="12692" y="0"/>
                      <a:pt x="22363" y="9670"/>
                      <a:pt x="22363" y="21600"/>
                    </a:cubicBezTo>
                    <a:cubicBezTo>
                      <a:pt x="22363" y="33529"/>
                      <a:pt x="12692" y="43200"/>
                      <a:pt x="763" y="43200"/>
                    </a:cubicBezTo>
                    <a:cubicBezTo>
                      <a:pt x="563" y="43200"/>
                      <a:pt x="363" y="43197"/>
                      <a:pt x="164" y="43191"/>
                    </a:cubicBezTo>
                  </a:path>
                  <a:path w="22363" h="43200" stroke="0" extrusionOk="0">
                    <a:moveTo>
                      <a:pt x="0" y="13"/>
                    </a:moveTo>
                    <a:cubicBezTo>
                      <a:pt x="254" y="4"/>
                      <a:pt x="508" y="-1"/>
                      <a:pt x="763" y="0"/>
                    </a:cubicBezTo>
                    <a:cubicBezTo>
                      <a:pt x="12692" y="0"/>
                      <a:pt x="22363" y="9670"/>
                      <a:pt x="22363" y="21600"/>
                    </a:cubicBezTo>
                    <a:cubicBezTo>
                      <a:pt x="22363" y="33529"/>
                      <a:pt x="12692" y="43200"/>
                      <a:pt x="763" y="43200"/>
                    </a:cubicBezTo>
                    <a:cubicBezTo>
                      <a:pt x="563" y="43200"/>
                      <a:pt x="363" y="43197"/>
                      <a:pt x="164" y="43191"/>
                    </a:cubicBezTo>
                    <a:lnTo>
                      <a:pt x="763" y="21600"/>
                    </a:lnTo>
                    <a:close/>
                  </a:path>
                </a:pathLst>
              </a:custGeom>
              <a:noFill/>
              <a:ln w="19050">
                <a:solidFill>
                  <a:srgbClr val="FFFF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417" name="Arc 41"/>
              <p:cNvSpPr>
                <a:spLocks/>
              </p:cNvSpPr>
              <p:nvPr/>
            </p:nvSpPr>
            <p:spPr bwMode="auto">
              <a:xfrm>
                <a:off x="2928" y="2858"/>
                <a:ext cx="240" cy="358"/>
              </a:xfrm>
              <a:custGeom>
                <a:avLst/>
                <a:gdLst>
                  <a:gd name="G0" fmla="+- 763 0 0"/>
                  <a:gd name="G1" fmla="+- 21600 0 0"/>
                  <a:gd name="G2" fmla="+- 21600 0 0"/>
                  <a:gd name="T0" fmla="*/ 0 w 22363"/>
                  <a:gd name="T1" fmla="*/ 13 h 43200"/>
                  <a:gd name="T2" fmla="*/ 164 w 22363"/>
                  <a:gd name="T3" fmla="*/ 43192 h 43200"/>
                  <a:gd name="T4" fmla="*/ 763 w 22363"/>
                  <a:gd name="T5" fmla="*/ 21600 h 43200"/>
                </a:gdLst>
                <a:ahLst/>
                <a:cxnLst>
                  <a:cxn ang="0">
                    <a:pos x="T0" y="T1"/>
                  </a:cxn>
                  <a:cxn ang="0">
                    <a:pos x="T2" y="T3"/>
                  </a:cxn>
                  <a:cxn ang="0">
                    <a:pos x="T4" y="T5"/>
                  </a:cxn>
                </a:cxnLst>
                <a:rect l="0" t="0" r="r" b="b"/>
                <a:pathLst>
                  <a:path w="22363" h="43200" fill="none" extrusionOk="0">
                    <a:moveTo>
                      <a:pt x="0" y="13"/>
                    </a:moveTo>
                    <a:cubicBezTo>
                      <a:pt x="254" y="4"/>
                      <a:pt x="508" y="-1"/>
                      <a:pt x="763" y="0"/>
                    </a:cubicBezTo>
                    <a:cubicBezTo>
                      <a:pt x="12692" y="0"/>
                      <a:pt x="22363" y="9670"/>
                      <a:pt x="22363" y="21600"/>
                    </a:cubicBezTo>
                    <a:cubicBezTo>
                      <a:pt x="22363" y="33529"/>
                      <a:pt x="12692" y="43200"/>
                      <a:pt x="763" y="43200"/>
                    </a:cubicBezTo>
                    <a:cubicBezTo>
                      <a:pt x="563" y="43200"/>
                      <a:pt x="363" y="43197"/>
                      <a:pt x="164" y="43191"/>
                    </a:cubicBezTo>
                  </a:path>
                  <a:path w="22363" h="43200" stroke="0" extrusionOk="0">
                    <a:moveTo>
                      <a:pt x="0" y="13"/>
                    </a:moveTo>
                    <a:cubicBezTo>
                      <a:pt x="254" y="4"/>
                      <a:pt x="508" y="-1"/>
                      <a:pt x="763" y="0"/>
                    </a:cubicBezTo>
                    <a:cubicBezTo>
                      <a:pt x="12692" y="0"/>
                      <a:pt x="22363" y="9670"/>
                      <a:pt x="22363" y="21600"/>
                    </a:cubicBezTo>
                    <a:cubicBezTo>
                      <a:pt x="22363" y="33529"/>
                      <a:pt x="12692" y="43200"/>
                      <a:pt x="763" y="43200"/>
                    </a:cubicBezTo>
                    <a:cubicBezTo>
                      <a:pt x="563" y="43200"/>
                      <a:pt x="363" y="43197"/>
                      <a:pt x="164" y="43191"/>
                    </a:cubicBezTo>
                    <a:lnTo>
                      <a:pt x="763" y="21600"/>
                    </a:lnTo>
                    <a:close/>
                  </a:path>
                </a:pathLst>
              </a:custGeom>
              <a:noFill/>
              <a:ln w="19050">
                <a:solidFill>
                  <a:srgbClr val="FFFF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418" name="Arc 42"/>
              <p:cNvSpPr>
                <a:spLocks/>
              </p:cNvSpPr>
              <p:nvPr/>
            </p:nvSpPr>
            <p:spPr bwMode="auto">
              <a:xfrm>
                <a:off x="2928" y="3072"/>
                <a:ext cx="240" cy="359"/>
              </a:xfrm>
              <a:custGeom>
                <a:avLst/>
                <a:gdLst>
                  <a:gd name="G0" fmla="+- 763 0 0"/>
                  <a:gd name="G1" fmla="+- 21600 0 0"/>
                  <a:gd name="G2" fmla="+- 21600 0 0"/>
                  <a:gd name="T0" fmla="*/ 0 w 22363"/>
                  <a:gd name="T1" fmla="*/ 13 h 43200"/>
                  <a:gd name="T2" fmla="*/ 164 w 22363"/>
                  <a:gd name="T3" fmla="*/ 43192 h 43200"/>
                  <a:gd name="T4" fmla="*/ 763 w 22363"/>
                  <a:gd name="T5" fmla="*/ 21600 h 43200"/>
                </a:gdLst>
                <a:ahLst/>
                <a:cxnLst>
                  <a:cxn ang="0">
                    <a:pos x="T0" y="T1"/>
                  </a:cxn>
                  <a:cxn ang="0">
                    <a:pos x="T2" y="T3"/>
                  </a:cxn>
                  <a:cxn ang="0">
                    <a:pos x="T4" y="T5"/>
                  </a:cxn>
                </a:cxnLst>
                <a:rect l="0" t="0" r="r" b="b"/>
                <a:pathLst>
                  <a:path w="22363" h="43200" fill="none" extrusionOk="0">
                    <a:moveTo>
                      <a:pt x="0" y="13"/>
                    </a:moveTo>
                    <a:cubicBezTo>
                      <a:pt x="254" y="4"/>
                      <a:pt x="508" y="-1"/>
                      <a:pt x="763" y="0"/>
                    </a:cubicBezTo>
                    <a:cubicBezTo>
                      <a:pt x="12692" y="0"/>
                      <a:pt x="22363" y="9670"/>
                      <a:pt x="22363" y="21600"/>
                    </a:cubicBezTo>
                    <a:cubicBezTo>
                      <a:pt x="22363" y="33529"/>
                      <a:pt x="12692" y="43200"/>
                      <a:pt x="763" y="43200"/>
                    </a:cubicBezTo>
                    <a:cubicBezTo>
                      <a:pt x="563" y="43200"/>
                      <a:pt x="363" y="43197"/>
                      <a:pt x="164" y="43191"/>
                    </a:cubicBezTo>
                  </a:path>
                  <a:path w="22363" h="43200" stroke="0" extrusionOk="0">
                    <a:moveTo>
                      <a:pt x="0" y="13"/>
                    </a:moveTo>
                    <a:cubicBezTo>
                      <a:pt x="254" y="4"/>
                      <a:pt x="508" y="-1"/>
                      <a:pt x="763" y="0"/>
                    </a:cubicBezTo>
                    <a:cubicBezTo>
                      <a:pt x="12692" y="0"/>
                      <a:pt x="22363" y="9670"/>
                      <a:pt x="22363" y="21600"/>
                    </a:cubicBezTo>
                    <a:cubicBezTo>
                      <a:pt x="22363" y="33529"/>
                      <a:pt x="12692" y="43200"/>
                      <a:pt x="763" y="43200"/>
                    </a:cubicBezTo>
                    <a:cubicBezTo>
                      <a:pt x="563" y="43200"/>
                      <a:pt x="363" y="43197"/>
                      <a:pt x="164" y="43191"/>
                    </a:cubicBezTo>
                    <a:lnTo>
                      <a:pt x="763" y="21600"/>
                    </a:lnTo>
                    <a:close/>
                  </a:path>
                </a:pathLst>
              </a:custGeom>
              <a:noFill/>
              <a:ln w="19050">
                <a:solidFill>
                  <a:srgbClr val="FFFF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419" name="Arc 43"/>
              <p:cNvSpPr>
                <a:spLocks/>
              </p:cNvSpPr>
              <p:nvPr/>
            </p:nvSpPr>
            <p:spPr bwMode="auto">
              <a:xfrm>
                <a:off x="2928" y="2761"/>
                <a:ext cx="240" cy="359"/>
              </a:xfrm>
              <a:custGeom>
                <a:avLst/>
                <a:gdLst>
                  <a:gd name="G0" fmla="+- 763 0 0"/>
                  <a:gd name="G1" fmla="+- 21600 0 0"/>
                  <a:gd name="G2" fmla="+- 21600 0 0"/>
                  <a:gd name="T0" fmla="*/ 0 w 22363"/>
                  <a:gd name="T1" fmla="*/ 13 h 43200"/>
                  <a:gd name="T2" fmla="*/ 164 w 22363"/>
                  <a:gd name="T3" fmla="*/ 43192 h 43200"/>
                  <a:gd name="T4" fmla="*/ 763 w 22363"/>
                  <a:gd name="T5" fmla="*/ 21600 h 43200"/>
                </a:gdLst>
                <a:ahLst/>
                <a:cxnLst>
                  <a:cxn ang="0">
                    <a:pos x="T0" y="T1"/>
                  </a:cxn>
                  <a:cxn ang="0">
                    <a:pos x="T2" y="T3"/>
                  </a:cxn>
                  <a:cxn ang="0">
                    <a:pos x="T4" y="T5"/>
                  </a:cxn>
                </a:cxnLst>
                <a:rect l="0" t="0" r="r" b="b"/>
                <a:pathLst>
                  <a:path w="22363" h="43200" fill="none" extrusionOk="0">
                    <a:moveTo>
                      <a:pt x="0" y="13"/>
                    </a:moveTo>
                    <a:cubicBezTo>
                      <a:pt x="254" y="4"/>
                      <a:pt x="508" y="-1"/>
                      <a:pt x="763" y="0"/>
                    </a:cubicBezTo>
                    <a:cubicBezTo>
                      <a:pt x="12692" y="0"/>
                      <a:pt x="22363" y="9670"/>
                      <a:pt x="22363" y="21600"/>
                    </a:cubicBezTo>
                    <a:cubicBezTo>
                      <a:pt x="22363" y="33529"/>
                      <a:pt x="12692" y="43200"/>
                      <a:pt x="763" y="43200"/>
                    </a:cubicBezTo>
                    <a:cubicBezTo>
                      <a:pt x="563" y="43200"/>
                      <a:pt x="363" y="43197"/>
                      <a:pt x="164" y="43191"/>
                    </a:cubicBezTo>
                  </a:path>
                  <a:path w="22363" h="43200" stroke="0" extrusionOk="0">
                    <a:moveTo>
                      <a:pt x="0" y="13"/>
                    </a:moveTo>
                    <a:cubicBezTo>
                      <a:pt x="254" y="4"/>
                      <a:pt x="508" y="-1"/>
                      <a:pt x="763" y="0"/>
                    </a:cubicBezTo>
                    <a:cubicBezTo>
                      <a:pt x="12692" y="0"/>
                      <a:pt x="22363" y="9670"/>
                      <a:pt x="22363" y="21600"/>
                    </a:cubicBezTo>
                    <a:cubicBezTo>
                      <a:pt x="22363" y="33529"/>
                      <a:pt x="12692" y="43200"/>
                      <a:pt x="763" y="43200"/>
                    </a:cubicBezTo>
                    <a:cubicBezTo>
                      <a:pt x="563" y="43200"/>
                      <a:pt x="363" y="43197"/>
                      <a:pt x="164" y="43191"/>
                    </a:cubicBezTo>
                    <a:lnTo>
                      <a:pt x="763" y="21600"/>
                    </a:lnTo>
                    <a:close/>
                  </a:path>
                </a:pathLst>
              </a:custGeom>
              <a:noFill/>
              <a:ln w="19050">
                <a:solidFill>
                  <a:srgbClr val="FFFF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420" name="Arc 44"/>
              <p:cNvSpPr>
                <a:spLocks/>
              </p:cNvSpPr>
              <p:nvPr/>
            </p:nvSpPr>
            <p:spPr bwMode="auto">
              <a:xfrm>
                <a:off x="2928" y="2976"/>
                <a:ext cx="240" cy="359"/>
              </a:xfrm>
              <a:custGeom>
                <a:avLst/>
                <a:gdLst>
                  <a:gd name="G0" fmla="+- 763 0 0"/>
                  <a:gd name="G1" fmla="+- 21600 0 0"/>
                  <a:gd name="G2" fmla="+- 21600 0 0"/>
                  <a:gd name="T0" fmla="*/ 0 w 22363"/>
                  <a:gd name="T1" fmla="*/ 13 h 43200"/>
                  <a:gd name="T2" fmla="*/ 164 w 22363"/>
                  <a:gd name="T3" fmla="*/ 43192 h 43200"/>
                  <a:gd name="T4" fmla="*/ 763 w 22363"/>
                  <a:gd name="T5" fmla="*/ 21600 h 43200"/>
                </a:gdLst>
                <a:ahLst/>
                <a:cxnLst>
                  <a:cxn ang="0">
                    <a:pos x="T0" y="T1"/>
                  </a:cxn>
                  <a:cxn ang="0">
                    <a:pos x="T2" y="T3"/>
                  </a:cxn>
                  <a:cxn ang="0">
                    <a:pos x="T4" y="T5"/>
                  </a:cxn>
                </a:cxnLst>
                <a:rect l="0" t="0" r="r" b="b"/>
                <a:pathLst>
                  <a:path w="22363" h="43200" fill="none" extrusionOk="0">
                    <a:moveTo>
                      <a:pt x="0" y="13"/>
                    </a:moveTo>
                    <a:cubicBezTo>
                      <a:pt x="254" y="4"/>
                      <a:pt x="508" y="-1"/>
                      <a:pt x="763" y="0"/>
                    </a:cubicBezTo>
                    <a:cubicBezTo>
                      <a:pt x="12692" y="0"/>
                      <a:pt x="22363" y="9670"/>
                      <a:pt x="22363" y="21600"/>
                    </a:cubicBezTo>
                    <a:cubicBezTo>
                      <a:pt x="22363" y="33529"/>
                      <a:pt x="12692" y="43200"/>
                      <a:pt x="763" y="43200"/>
                    </a:cubicBezTo>
                    <a:cubicBezTo>
                      <a:pt x="563" y="43200"/>
                      <a:pt x="363" y="43197"/>
                      <a:pt x="164" y="43191"/>
                    </a:cubicBezTo>
                  </a:path>
                  <a:path w="22363" h="43200" stroke="0" extrusionOk="0">
                    <a:moveTo>
                      <a:pt x="0" y="13"/>
                    </a:moveTo>
                    <a:cubicBezTo>
                      <a:pt x="254" y="4"/>
                      <a:pt x="508" y="-1"/>
                      <a:pt x="763" y="0"/>
                    </a:cubicBezTo>
                    <a:cubicBezTo>
                      <a:pt x="12692" y="0"/>
                      <a:pt x="22363" y="9670"/>
                      <a:pt x="22363" y="21600"/>
                    </a:cubicBezTo>
                    <a:cubicBezTo>
                      <a:pt x="22363" y="33529"/>
                      <a:pt x="12692" y="43200"/>
                      <a:pt x="763" y="43200"/>
                    </a:cubicBezTo>
                    <a:cubicBezTo>
                      <a:pt x="563" y="43200"/>
                      <a:pt x="363" y="43197"/>
                      <a:pt x="164" y="43191"/>
                    </a:cubicBezTo>
                    <a:lnTo>
                      <a:pt x="763" y="21600"/>
                    </a:lnTo>
                    <a:close/>
                  </a:path>
                </a:pathLst>
              </a:custGeom>
              <a:noFill/>
              <a:ln w="19050">
                <a:solidFill>
                  <a:srgbClr val="FFFF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421" name="Arc 45"/>
              <p:cNvSpPr>
                <a:spLocks/>
              </p:cNvSpPr>
              <p:nvPr/>
            </p:nvSpPr>
            <p:spPr bwMode="auto">
              <a:xfrm>
                <a:off x="2928" y="2400"/>
                <a:ext cx="240" cy="359"/>
              </a:xfrm>
              <a:custGeom>
                <a:avLst/>
                <a:gdLst>
                  <a:gd name="G0" fmla="+- 763 0 0"/>
                  <a:gd name="G1" fmla="+- 21600 0 0"/>
                  <a:gd name="G2" fmla="+- 21600 0 0"/>
                  <a:gd name="T0" fmla="*/ 0 w 22363"/>
                  <a:gd name="T1" fmla="*/ 13 h 43200"/>
                  <a:gd name="T2" fmla="*/ 164 w 22363"/>
                  <a:gd name="T3" fmla="*/ 43192 h 43200"/>
                  <a:gd name="T4" fmla="*/ 763 w 22363"/>
                  <a:gd name="T5" fmla="*/ 21600 h 43200"/>
                </a:gdLst>
                <a:ahLst/>
                <a:cxnLst>
                  <a:cxn ang="0">
                    <a:pos x="T0" y="T1"/>
                  </a:cxn>
                  <a:cxn ang="0">
                    <a:pos x="T2" y="T3"/>
                  </a:cxn>
                  <a:cxn ang="0">
                    <a:pos x="T4" y="T5"/>
                  </a:cxn>
                </a:cxnLst>
                <a:rect l="0" t="0" r="r" b="b"/>
                <a:pathLst>
                  <a:path w="22363" h="43200" fill="none" extrusionOk="0">
                    <a:moveTo>
                      <a:pt x="0" y="13"/>
                    </a:moveTo>
                    <a:cubicBezTo>
                      <a:pt x="254" y="4"/>
                      <a:pt x="508" y="-1"/>
                      <a:pt x="763" y="0"/>
                    </a:cubicBezTo>
                    <a:cubicBezTo>
                      <a:pt x="12692" y="0"/>
                      <a:pt x="22363" y="9670"/>
                      <a:pt x="22363" y="21600"/>
                    </a:cubicBezTo>
                    <a:cubicBezTo>
                      <a:pt x="22363" y="33529"/>
                      <a:pt x="12692" y="43200"/>
                      <a:pt x="763" y="43200"/>
                    </a:cubicBezTo>
                    <a:cubicBezTo>
                      <a:pt x="563" y="43200"/>
                      <a:pt x="363" y="43197"/>
                      <a:pt x="164" y="43191"/>
                    </a:cubicBezTo>
                  </a:path>
                  <a:path w="22363" h="43200" stroke="0" extrusionOk="0">
                    <a:moveTo>
                      <a:pt x="0" y="13"/>
                    </a:moveTo>
                    <a:cubicBezTo>
                      <a:pt x="254" y="4"/>
                      <a:pt x="508" y="-1"/>
                      <a:pt x="763" y="0"/>
                    </a:cubicBezTo>
                    <a:cubicBezTo>
                      <a:pt x="12692" y="0"/>
                      <a:pt x="22363" y="9670"/>
                      <a:pt x="22363" y="21600"/>
                    </a:cubicBezTo>
                    <a:cubicBezTo>
                      <a:pt x="22363" y="33529"/>
                      <a:pt x="12692" y="43200"/>
                      <a:pt x="763" y="43200"/>
                    </a:cubicBezTo>
                    <a:cubicBezTo>
                      <a:pt x="563" y="43200"/>
                      <a:pt x="363" y="43197"/>
                      <a:pt x="164" y="43191"/>
                    </a:cubicBezTo>
                    <a:lnTo>
                      <a:pt x="763" y="21600"/>
                    </a:lnTo>
                    <a:close/>
                  </a:path>
                </a:pathLst>
              </a:custGeom>
              <a:noFill/>
              <a:ln w="19050">
                <a:solidFill>
                  <a:srgbClr val="FFFF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01422" name="Freeform 46"/>
          <p:cNvSpPr>
            <a:spLocks/>
          </p:cNvSpPr>
          <p:nvPr/>
        </p:nvSpPr>
        <p:spPr bwMode="auto">
          <a:xfrm>
            <a:off x="5275263" y="1931988"/>
            <a:ext cx="182562" cy="1190625"/>
          </a:xfrm>
          <a:custGeom>
            <a:avLst/>
            <a:gdLst>
              <a:gd name="T0" fmla="*/ 0 w 112"/>
              <a:gd name="T1" fmla="*/ 16 h 1136"/>
              <a:gd name="T2" fmla="*/ 96 w 112"/>
              <a:gd name="T3" fmla="*/ 160 h 1136"/>
              <a:gd name="T4" fmla="*/ 96 w 112"/>
              <a:gd name="T5" fmla="*/ 976 h 1136"/>
              <a:gd name="T6" fmla="*/ 48 w 112"/>
              <a:gd name="T7" fmla="*/ 1120 h 1136"/>
            </a:gdLst>
            <a:ahLst/>
            <a:cxnLst>
              <a:cxn ang="0">
                <a:pos x="T0" y="T1"/>
              </a:cxn>
              <a:cxn ang="0">
                <a:pos x="T2" y="T3"/>
              </a:cxn>
              <a:cxn ang="0">
                <a:pos x="T4" y="T5"/>
              </a:cxn>
              <a:cxn ang="0">
                <a:pos x="T6" y="T7"/>
              </a:cxn>
            </a:cxnLst>
            <a:rect l="0" t="0" r="r" b="b"/>
            <a:pathLst>
              <a:path w="112" h="1136">
                <a:moveTo>
                  <a:pt x="0" y="16"/>
                </a:moveTo>
                <a:cubicBezTo>
                  <a:pt x="40" y="8"/>
                  <a:pt x="80" y="0"/>
                  <a:pt x="96" y="160"/>
                </a:cubicBezTo>
                <a:cubicBezTo>
                  <a:pt x="112" y="320"/>
                  <a:pt x="104" y="816"/>
                  <a:pt x="96" y="976"/>
                </a:cubicBezTo>
                <a:cubicBezTo>
                  <a:pt x="88" y="1136"/>
                  <a:pt x="56" y="1096"/>
                  <a:pt x="48" y="1120"/>
                </a:cubicBezTo>
              </a:path>
            </a:pathLst>
          </a:custGeom>
          <a:noFill/>
          <a:ln w="28575" cap="flat" cmpd="sng">
            <a:solidFill>
              <a:srgbClr val="00FF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01423" name="Group 47"/>
          <p:cNvGrpSpPr>
            <a:grpSpLocks/>
          </p:cNvGrpSpPr>
          <p:nvPr/>
        </p:nvGrpSpPr>
        <p:grpSpPr bwMode="auto">
          <a:xfrm>
            <a:off x="5432425" y="2000250"/>
            <a:ext cx="155575" cy="1104900"/>
            <a:chOff x="3168" y="2400"/>
            <a:chExt cx="96" cy="1056"/>
          </a:xfrm>
        </p:grpSpPr>
        <p:sp>
          <p:nvSpPr>
            <p:cNvPr id="101424" name="Oval 48"/>
            <p:cNvSpPr>
              <a:spLocks noChangeArrowheads="1"/>
            </p:cNvSpPr>
            <p:nvPr/>
          </p:nvSpPr>
          <p:spPr bwMode="auto">
            <a:xfrm>
              <a:off x="3168" y="2400"/>
              <a:ext cx="96" cy="96"/>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425" name="Oval 49"/>
            <p:cNvSpPr>
              <a:spLocks noChangeArrowheads="1"/>
            </p:cNvSpPr>
            <p:nvPr/>
          </p:nvSpPr>
          <p:spPr bwMode="auto">
            <a:xfrm>
              <a:off x="3168" y="2496"/>
              <a:ext cx="96" cy="96"/>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426" name="Oval 50"/>
            <p:cNvSpPr>
              <a:spLocks noChangeArrowheads="1"/>
            </p:cNvSpPr>
            <p:nvPr/>
          </p:nvSpPr>
          <p:spPr bwMode="auto">
            <a:xfrm>
              <a:off x="3168" y="2592"/>
              <a:ext cx="96" cy="96"/>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427" name="Oval 51"/>
            <p:cNvSpPr>
              <a:spLocks noChangeArrowheads="1"/>
            </p:cNvSpPr>
            <p:nvPr/>
          </p:nvSpPr>
          <p:spPr bwMode="auto">
            <a:xfrm>
              <a:off x="3168" y="2688"/>
              <a:ext cx="96" cy="96"/>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428" name="Oval 52"/>
            <p:cNvSpPr>
              <a:spLocks noChangeArrowheads="1"/>
            </p:cNvSpPr>
            <p:nvPr/>
          </p:nvSpPr>
          <p:spPr bwMode="auto">
            <a:xfrm>
              <a:off x="3168" y="2784"/>
              <a:ext cx="96" cy="96"/>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429" name="Oval 53"/>
            <p:cNvSpPr>
              <a:spLocks noChangeArrowheads="1"/>
            </p:cNvSpPr>
            <p:nvPr/>
          </p:nvSpPr>
          <p:spPr bwMode="auto">
            <a:xfrm>
              <a:off x="3168" y="2880"/>
              <a:ext cx="96" cy="96"/>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430" name="Oval 54"/>
            <p:cNvSpPr>
              <a:spLocks noChangeArrowheads="1"/>
            </p:cNvSpPr>
            <p:nvPr/>
          </p:nvSpPr>
          <p:spPr bwMode="auto">
            <a:xfrm>
              <a:off x="3168" y="2976"/>
              <a:ext cx="96" cy="96"/>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431" name="Oval 55"/>
            <p:cNvSpPr>
              <a:spLocks noChangeArrowheads="1"/>
            </p:cNvSpPr>
            <p:nvPr/>
          </p:nvSpPr>
          <p:spPr bwMode="auto">
            <a:xfrm>
              <a:off x="3168" y="3360"/>
              <a:ext cx="96" cy="96"/>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432" name="Oval 56"/>
            <p:cNvSpPr>
              <a:spLocks noChangeArrowheads="1"/>
            </p:cNvSpPr>
            <p:nvPr/>
          </p:nvSpPr>
          <p:spPr bwMode="auto">
            <a:xfrm>
              <a:off x="3168" y="3168"/>
              <a:ext cx="96" cy="96"/>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433" name="Oval 57"/>
            <p:cNvSpPr>
              <a:spLocks noChangeArrowheads="1"/>
            </p:cNvSpPr>
            <p:nvPr/>
          </p:nvSpPr>
          <p:spPr bwMode="auto">
            <a:xfrm>
              <a:off x="3168" y="3264"/>
              <a:ext cx="96" cy="96"/>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434" name="Oval 58"/>
            <p:cNvSpPr>
              <a:spLocks noChangeArrowheads="1"/>
            </p:cNvSpPr>
            <p:nvPr/>
          </p:nvSpPr>
          <p:spPr bwMode="auto">
            <a:xfrm>
              <a:off x="3168" y="3072"/>
              <a:ext cx="96" cy="96"/>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1435" name="Group 59"/>
          <p:cNvGrpSpPr>
            <a:grpSpLocks/>
          </p:cNvGrpSpPr>
          <p:nvPr/>
        </p:nvGrpSpPr>
        <p:grpSpPr bwMode="auto">
          <a:xfrm>
            <a:off x="5510213" y="1847850"/>
            <a:ext cx="471487" cy="1414463"/>
            <a:chOff x="4032" y="2256"/>
            <a:chExt cx="288" cy="1349"/>
          </a:xfrm>
        </p:grpSpPr>
        <p:grpSp>
          <p:nvGrpSpPr>
            <p:cNvPr id="101436" name="Group 60"/>
            <p:cNvGrpSpPr>
              <a:grpSpLocks/>
            </p:cNvGrpSpPr>
            <p:nvPr/>
          </p:nvGrpSpPr>
          <p:grpSpPr bwMode="auto">
            <a:xfrm>
              <a:off x="4032" y="2491"/>
              <a:ext cx="288" cy="725"/>
              <a:chOff x="3312" y="2491"/>
              <a:chExt cx="288" cy="725"/>
            </a:xfrm>
          </p:grpSpPr>
          <p:sp>
            <p:nvSpPr>
              <p:cNvPr id="101437" name="Arc 61"/>
              <p:cNvSpPr>
                <a:spLocks/>
              </p:cNvSpPr>
              <p:nvPr/>
            </p:nvSpPr>
            <p:spPr bwMode="auto">
              <a:xfrm>
                <a:off x="3312" y="2491"/>
                <a:ext cx="288" cy="341"/>
              </a:xfrm>
              <a:custGeom>
                <a:avLst/>
                <a:gdLst>
                  <a:gd name="G0" fmla="+- 1539 0 0"/>
                  <a:gd name="G1" fmla="+- 21600 0 0"/>
                  <a:gd name="G2" fmla="+- 21600 0 0"/>
                  <a:gd name="T0" fmla="*/ 1539 w 23139"/>
                  <a:gd name="T1" fmla="*/ 0 h 43200"/>
                  <a:gd name="T2" fmla="*/ 0 w 23139"/>
                  <a:gd name="T3" fmla="*/ 43145 h 43200"/>
                  <a:gd name="T4" fmla="*/ 1539 w 23139"/>
                  <a:gd name="T5" fmla="*/ 21600 h 43200"/>
                </a:gdLst>
                <a:ahLst/>
                <a:cxnLst>
                  <a:cxn ang="0">
                    <a:pos x="T0" y="T1"/>
                  </a:cxn>
                  <a:cxn ang="0">
                    <a:pos x="T2" y="T3"/>
                  </a:cxn>
                  <a:cxn ang="0">
                    <a:pos x="T4" y="T5"/>
                  </a:cxn>
                </a:cxnLst>
                <a:rect l="0" t="0" r="r" b="b"/>
                <a:pathLst>
                  <a:path w="23139" h="43200" fill="none" extrusionOk="0">
                    <a:moveTo>
                      <a:pt x="1538" y="0"/>
                    </a:moveTo>
                    <a:cubicBezTo>
                      <a:pt x="13468" y="0"/>
                      <a:pt x="23139" y="9670"/>
                      <a:pt x="23139" y="21600"/>
                    </a:cubicBezTo>
                    <a:cubicBezTo>
                      <a:pt x="23139" y="33529"/>
                      <a:pt x="13468" y="43200"/>
                      <a:pt x="1539" y="43200"/>
                    </a:cubicBezTo>
                    <a:cubicBezTo>
                      <a:pt x="1025" y="43200"/>
                      <a:pt x="512" y="43181"/>
                      <a:pt x="-1" y="43145"/>
                    </a:cubicBezTo>
                  </a:path>
                  <a:path w="23139" h="43200" stroke="0" extrusionOk="0">
                    <a:moveTo>
                      <a:pt x="1538" y="0"/>
                    </a:moveTo>
                    <a:cubicBezTo>
                      <a:pt x="13468" y="0"/>
                      <a:pt x="23139" y="9670"/>
                      <a:pt x="23139" y="21600"/>
                    </a:cubicBezTo>
                    <a:cubicBezTo>
                      <a:pt x="23139" y="33529"/>
                      <a:pt x="13468" y="43200"/>
                      <a:pt x="1539" y="43200"/>
                    </a:cubicBezTo>
                    <a:cubicBezTo>
                      <a:pt x="1025" y="43200"/>
                      <a:pt x="512" y="43181"/>
                      <a:pt x="-1" y="43145"/>
                    </a:cubicBezTo>
                    <a:lnTo>
                      <a:pt x="1539" y="21600"/>
                    </a:lnTo>
                    <a:close/>
                  </a:path>
                </a:pathLst>
              </a:custGeom>
              <a:noFill/>
              <a:ln w="19050">
                <a:solidFill>
                  <a:srgbClr val="FF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438" name="Arc 62"/>
              <p:cNvSpPr>
                <a:spLocks/>
              </p:cNvSpPr>
              <p:nvPr/>
            </p:nvSpPr>
            <p:spPr bwMode="auto">
              <a:xfrm>
                <a:off x="3312" y="2688"/>
                <a:ext cx="288" cy="341"/>
              </a:xfrm>
              <a:custGeom>
                <a:avLst/>
                <a:gdLst>
                  <a:gd name="G0" fmla="+- 1539 0 0"/>
                  <a:gd name="G1" fmla="+- 21600 0 0"/>
                  <a:gd name="G2" fmla="+- 21600 0 0"/>
                  <a:gd name="T0" fmla="*/ 1539 w 23139"/>
                  <a:gd name="T1" fmla="*/ 0 h 43200"/>
                  <a:gd name="T2" fmla="*/ 0 w 23139"/>
                  <a:gd name="T3" fmla="*/ 43145 h 43200"/>
                  <a:gd name="T4" fmla="*/ 1539 w 23139"/>
                  <a:gd name="T5" fmla="*/ 21600 h 43200"/>
                </a:gdLst>
                <a:ahLst/>
                <a:cxnLst>
                  <a:cxn ang="0">
                    <a:pos x="T0" y="T1"/>
                  </a:cxn>
                  <a:cxn ang="0">
                    <a:pos x="T2" y="T3"/>
                  </a:cxn>
                  <a:cxn ang="0">
                    <a:pos x="T4" y="T5"/>
                  </a:cxn>
                </a:cxnLst>
                <a:rect l="0" t="0" r="r" b="b"/>
                <a:pathLst>
                  <a:path w="23139" h="43200" fill="none" extrusionOk="0">
                    <a:moveTo>
                      <a:pt x="1538" y="0"/>
                    </a:moveTo>
                    <a:cubicBezTo>
                      <a:pt x="13468" y="0"/>
                      <a:pt x="23139" y="9670"/>
                      <a:pt x="23139" y="21600"/>
                    </a:cubicBezTo>
                    <a:cubicBezTo>
                      <a:pt x="23139" y="33529"/>
                      <a:pt x="13468" y="43200"/>
                      <a:pt x="1539" y="43200"/>
                    </a:cubicBezTo>
                    <a:cubicBezTo>
                      <a:pt x="1025" y="43200"/>
                      <a:pt x="512" y="43181"/>
                      <a:pt x="-1" y="43145"/>
                    </a:cubicBezTo>
                  </a:path>
                  <a:path w="23139" h="43200" stroke="0" extrusionOk="0">
                    <a:moveTo>
                      <a:pt x="1538" y="0"/>
                    </a:moveTo>
                    <a:cubicBezTo>
                      <a:pt x="13468" y="0"/>
                      <a:pt x="23139" y="9670"/>
                      <a:pt x="23139" y="21600"/>
                    </a:cubicBezTo>
                    <a:cubicBezTo>
                      <a:pt x="23139" y="33529"/>
                      <a:pt x="13468" y="43200"/>
                      <a:pt x="1539" y="43200"/>
                    </a:cubicBezTo>
                    <a:cubicBezTo>
                      <a:pt x="1025" y="43200"/>
                      <a:pt x="512" y="43181"/>
                      <a:pt x="-1" y="43145"/>
                    </a:cubicBezTo>
                    <a:lnTo>
                      <a:pt x="1539" y="21600"/>
                    </a:lnTo>
                    <a:close/>
                  </a:path>
                </a:pathLst>
              </a:custGeom>
              <a:noFill/>
              <a:ln w="19050">
                <a:solidFill>
                  <a:srgbClr val="FF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439" name="Arc 63"/>
              <p:cNvSpPr>
                <a:spLocks/>
              </p:cNvSpPr>
              <p:nvPr/>
            </p:nvSpPr>
            <p:spPr bwMode="auto">
              <a:xfrm>
                <a:off x="3312" y="2875"/>
                <a:ext cx="288" cy="341"/>
              </a:xfrm>
              <a:custGeom>
                <a:avLst/>
                <a:gdLst>
                  <a:gd name="G0" fmla="+- 1539 0 0"/>
                  <a:gd name="G1" fmla="+- 21600 0 0"/>
                  <a:gd name="G2" fmla="+- 21600 0 0"/>
                  <a:gd name="T0" fmla="*/ 1539 w 23139"/>
                  <a:gd name="T1" fmla="*/ 0 h 43200"/>
                  <a:gd name="T2" fmla="*/ 0 w 23139"/>
                  <a:gd name="T3" fmla="*/ 43145 h 43200"/>
                  <a:gd name="T4" fmla="*/ 1539 w 23139"/>
                  <a:gd name="T5" fmla="*/ 21600 h 43200"/>
                </a:gdLst>
                <a:ahLst/>
                <a:cxnLst>
                  <a:cxn ang="0">
                    <a:pos x="T0" y="T1"/>
                  </a:cxn>
                  <a:cxn ang="0">
                    <a:pos x="T2" y="T3"/>
                  </a:cxn>
                  <a:cxn ang="0">
                    <a:pos x="T4" y="T5"/>
                  </a:cxn>
                </a:cxnLst>
                <a:rect l="0" t="0" r="r" b="b"/>
                <a:pathLst>
                  <a:path w="23139" h="43200" fill="none" extrusionOk="0">
                    <a:moveTo>
                      <a:pt x="1538" y="0"/>
                    </a:moveTo>
                    <a:cubicBezTo>
                      <a:pt x="13468" y="0"/>
                      <a:pt x="23139" y="9670"/>
                      <a:pt x="23139" y="21600"/>
                    </a:cubicBezTo>
                    <a:cubicBezTo>
                      <a:pt x="23139" y="33529"/>
                      <a:pt x="13468" y="43200"/>
                      <a:pt x="1539" y="43200"/>
                    </a:cubicBezTo>
                    <a:cubicBezTo>
                      <a:pt x="1025" y="43200"/>
                      <a:pt x="512" y="43181"/>
                      <a:pt x="-1" y="43145"/>
                    </a:cubicBezTo>
                  </a:path>
                  <a:path w="23139" h="43200" stroke="0" extrusionOk="0">
                    <a:moveTo>
                      <a:pt x="1538" y="0"/>
                    </a:moveTo>
                    <a:cubicBezTo>
                      <a:pt x="13468" y="0"/>
                      <a:pt x="23139" y="9670"/>
                      <a:pt x="23139" y="21600"/>
                    </a:cubicBezTo>
                    <a:cubicBezTo>
                      <a:pt x="23139" y="33529"/>
                      <a:pt x="13468" y="43200"/>
                      <a:pt x="1539" y="43200"/>
                    </a:cubicBezTo>
                    <a:cubicBezTo>
                      <a:pt x="1025" y="43200"/>
                      <a:pt x="512" y="43181"/>
                      <a:pt x="-1" y="43145"/>
                    </a:cubicBezTo>
                    <a:lnTo>
                      <a:pt x="1539" y="21600"/>
                    </a:lnTo>
                    <a:close/>
                  </a:path>
                </a:pathLst>
              </a:custGeom>
              <a:noFill/>
              <a:ln w="19050">
                <a:solidFill>
                  <a:srgbClr val="FF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1440" name="Group 64"/>
            <p:cNvGrpSpPr>
              <a:grpSpLocks/>
            </p:cNvGrpSpPr>
            <p:nvPr/>
          </p:nvGrpSpPr>
          <p:grpSpPr bwMode="auto">
            <a:xfrm>
              <a:off x="4032" y="2256"/>
              <a:ext cx="288" cy="1349"/>
              <a:chOff x="3216" y="2251"/>
              <a:chExt cx="288" cy="1349"/>
            </a:xfrm>
          </p:grpSpPr>
          <p:sp>
            <p:nvSpPr>
              <p:cNvPr id="101441" name="Arc 65"/>
              <p:cNvSpPr>
                <a:spLocks/>
              </p:cNvSpPr>
              <p:nvPr/>
            </p:nvSpPr>
            <p:spPr bwMode="auto">
              <a:xfrm>
                <a:off x="3216" y="3067"/>
                <a:ext cx="288" cy="341"/>
              </a:xfrm>
              <a:custGeom>
                <a:avLst/>
                <a:gdLst>
                  <a:gd name="G0" fmla="+- 1539 0 0"/>
                  <a:gd name="G1" fmla="+- 21600 0 0"/>
                  <a:gd name="G2" fmla="+- 21600 0 0"/>
                  <a:gd name="T0" fmla="*/ 1539 w 23139"/>
                  <a:gd name="T1" fmla="*/ 0 h 43200"/>
                  <a:gd name="T2" fmla="*/ 0 w 23139"/>
                  <a:gd name="T3" fmla="*/ 43145 h 43200"/>
                  <a:gd name="T4" fmla="*/ 1539 w 23139"/>
                  <a:gd name="T5" fmla="*/ 21600 h 43200"/>
                </a:gdLst>
                <a:ahLst/>
                <a:cxnLst>
                  <a:cxn ang="0">
                    <a:pos x="T0" y="T1"/>
                  </a:cxn>
                  <a:cxn ang="0">
                    <a:pos x="T2" y="T3"/>
                  </a:cxn>
                  <a:cxn ang="0">
                    <a:pos x="T4" y="T5"/>
                  </a:cxn>
                </a:cxnLst>
                <a:rect l="0" t="0" r="r" b="b"/>
                <a:pathLst>
                  <a:path w="23139" h="43200" fill="none" extrusionOk="0">
                    <a:moveTo>
                      <a:pt x="1538" y="0"/>
                    </a:moveTo>
                    <a:cubicBezTo>
                      <a:pt x="13468" y="0"/>
                      <a:pt x="23139" y="9670"/>
                      <a:pt x="23139" y="21600"/>
                    </a:cubicBezTo>
                    <a:cubicBezTo>
                      <a:pt x="23139" y="33529"/>
                      <a:pt x="13468" y="43200"/>
                      <a:pt x="1539" y="43200"/>
                    </a:cubicBezTo>
                    <a:cubicBezTo>
                      <a:pt x="1025" y="43200"/>
                      <a:pt x="512" y="43181"/>
                      <a:pt x="-1" y="43145"/>
                    </a:cubicBezTo>
                  </a:path>
                  <a:path w="23139" h="43200" stroke="0" extrusionOk="0">
                    <a:moveTo>
                      <a:pt x="1538" y="0"/>
                    </a:moveTo>
                    <a:cubicBezTo>
                      <a:pt x="13468" y="0"/>
                      <a:pt x="23139" y="9670"/>
                      <a:pt x="23139" y="21600"/>
                    </a:cubicBezTo>
                    <a:cubicBezTo>
                      <a:pt x="23139" y="33529"/>
                      <a:pt x="13468" y="43200"/>
                      <a:pt x="1539" y="43200"/>
                    </a:cubicBezTo>
                    <a:cubicBezTo>
                      <a:pt x="1025" y="43200"/>
                      <a:pt x="512" y="43181"/>
                      <a:pt x="-1" y="43145"/>
                    </a:cubicBezTo>
                    <a:lnTo>
                      <a:pt x="1539" y="21600"/>
                    </a:lnTo>
                    <a:close/>
                  </a:path>
                </a:pathLst>
              </a:custGeom>
              <a:noFill/>
              <a:ln w="19050">
                <a:solidFill>
                  <a:srgbClr val="FF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01442" name="Group 66"/>
              <p:cNvGrpSpPr>
                <a:grpSpLocks/>
              </p:cNvGrpSpPr>
              <p:nvPr/>
            </p:nvGrpSpPr>
            <p:grpSpPr bwMode="auto">
              <a:xfrm>
                <a:off x="3216" y="2251"/>
                <a:ext cx="288" cy="1349"/>
                <a:chOff x="3216" y="2251"/>
                <a:chExt cx="288" cy="1349"/>
              </a:xfrm>
            </p:grpSpPr>
            <p:sp>
              <p:nvSpPr>
                <p:cNvPr id="101443" name="Arc 67"/>
                <p:cNvSpPr>
                  <a:spLocks/>
                </p:cNvSpPr>
                <p:nvPr/>
              </p:nvSpPr>
              <p:spPr bwMode="auto">
                <a:xfrm>
                  <a:off x="3216" y="2587"/>
                  <a:ext cx="288" cy="341"/>
                </a:xfrm>
                <a:custGeom>
                  <a:avLst/>
                  <a:gdLst>
                    <a:gd name="G0" fmla="+- 1539 0 0"/>
                    <a:gd name="G1" fmla="+- 21600 0 0"/>
                    <a:gd name="G2" fmla="+- 21600 0 0"/>
                    <a:gd name="T0" fmla="*/ 1539 w 23139"/>
                    <a:gd name="T1" fmla="*/ 0 h 43200"/>
                    <a:gd name="T2" fmla="*/ 0 w 23139"/>
                    <a:gd name="T3" fmla="*/ 43145 h 43200"/>
                    <a:gd name="T4" fmla="*/ 1539 w 23139"/>
                    <a:gd name="T5" fmla="*/ 21600 h 43200"/>
                  </a:gdLst>
                  <a:ahLst/>
                  <a:cxnLst>
                    <a:cxn ang="0">
                      <a:pos x="T0" y="T1"/>
                    </a:cxn>
                    <a:cxn ang="0">
                      <a:pos x="T2" y="T3"/>
                    </a:cxn>
                    <a:cxn ang="0">
                      <a:pos x="T4" y="T5"/>
                    </a:cxn>
                  </a:cxnLst>
                  <a:rect l="0" t="0" r="r" b="b"/>
                  <a:pathLst>
                    <a:path w="23139" h="43200" fill="none" extrusionOk="0">
                      <a:moveTo>
                        <a:pt x="1538" y="0"/>
                      </a:moveTo>
                      <a:cubicBezTo>
                        <a:pt x="13468" y="0"/>
                        <a:pt x="23139" y="9670"/>
                        <a:pt x="23139" y="21600"/>
                      </a:cubicBezTo>
                      <a:cubicBezTo>
                        <a:pt x="23139" y="33529"/>
                        <a:pt x="13468" y="43200"/>
                        <a:pt x="1539" y="43200"/>
                      </a:cubicBezTo>
                      <a:cubicBezTo>
                        <a:pt x="1025" y="43200"/>
                        <a:pt x="512" y="43181"/>
                        <a:pt x="-1" y="43145"/>
                      </a:cubicBezTo>
                    </a:path>
                    <a:path w="23139" h="43200" stroke="0" extrusionOk="0">
                      <a:moveTo>
                        <a:pt x="1538" y="0"/>
                      </a:moveTo>
                      <a:cubicBezTo>
                        <a:pt x="13468" y="0"/>
                        <a:pt x="23139" y="9670"/>
                        <a:pt x="23139" y="21600"/>
                      </a:cubicBezTo>
                      <a:cubicBezTo>
                        <a:pt x="23139" y="33529"/>
                        <a:pt x="13468" y="43200"/>
                        <a:pt x="1539" y="43200"/>
                      </a:cubicBezTo>
                      <a:cubicBezTo>
                        <a:pt x="1025" y="43200"/>
                        <a:pt x="512" y="43181"/>
                        <a:pt x="-1" y="43145"/>
                      </a:cubicBezTo>
                      <a:lnTo>
                        <a:pt x="1539" y="21600"/>
                      </a:lnTo>
                      <a:close/>
                    </a:path>
                  </a:pathLst>
                </a:custGeom>
                <a:noFill/>
                <a:ln w="19050">
                  <a:solidFill>
                    <a:srgbClr val="FF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444" name="Arc 68"/>
                <p:cNvSpPr>
                  <a:spLocks/>
                </p:cNvSpPr>
                <p:nvPr/>
              </p:nvSpPr>
              <p:spPr bwMode="auto">
                <a:xfrm>
                  <a:off x="3216" y="2779"/>
                  <a:ext cx="288" cy="341"/>
                </a:xfrm>
                <a:custGeom>
                  <a:avLst/>
                  <a:gdLst>
                    <a:gd name="G0" fmla="+- 1539 0 0"/>
                    <a:gd name="G1" fmla="+- 21600 0 0"/>
                    <a:gd name="G2" fmla="+- 21600 0 0"/>
                    <a:gd name="T0" fmla="*/ 1539 w 23139"/>
                    <a:gd name="T1" fmla="*/ 0 h 43200"/>
                    <a:gd name="T2" fmla="*/ 0 w 23139"/>
                    <a:gd name="T3" fmla="*/ 43145 h 43200"/>
                    <a:gd name="T4" fmla="*/ 1539 w 23139"/>
                    <a:gd name="T5" fmla="*/ 21600 h 43200"/>
                  </a:gdLst>
                  <a:ahLst/>
                  <a:cxnLst>
                    <a:cxn ang="0">
                      <a:pos x="T0" y="T1"/>
                    </a:cxn>
                    <a:cxn ang="0">
                      <a:pos x="T2" y="T3"/>
                    </a:cxn>
                    <a:cxn ang="0">
                      <a:pos x="T4" y="T5"/>
                    </a:cxn>
                  </a:cxnLst>
                  <a:rect l="0" t="0" r="r" b="b"/>
                  <a:pathLst>
                    <a:path w="23139" h="43200" fill="none" extrusionOk="0">
                      <a:moveTo>
                        <a:pt x="1538" y="0"/>
                      </a:moveTo>
                      <a:cubicBezTo>
                        <a:pt x="13468" y="0"/>
                        <a:pt x="23139" y="9670"/>
                        <a:pt x="23139" y="21600"/>
                      </a:cubicBezTo>
                      <a:cubicBezTo>
                        <a:pt x="23139" y="33529"/>
                        <a:pt x="13468" y="43200"/>
                        <a:pt x="1539" y="43200"/>
                      </a:cubicBezTo>
                      <a:cubicBezTo>
                        <a:pt x="1025" y="43200"/>
                        <a:pt x="512" y="43181"/>
                        <a:pt x="-1" y="43145"/>
                      </a:cubicBezTo>
                    </a:path>
                    <a:path w="23139" h="43200" stroke="0" extrusionOk="0">
                      <a:moveTo>
                        <a:pt x="1538" y="0"/>
                      </a:moveTo>
                      <a:cubicBezTo>
                        <a:pt x="13468" y="0"/>
                        <a:pt x="23139" y="9670"/>
                        <a:pt x="23139" y="21600"/>
                      </a:cubicBezTo>
                      <a:cubicBezTo>
                        <a:pt x="23139" y="33529"/>
                        <a:pt x="13468" y="43200"/>
                        <a:pt x="1539" y="43200"/>
                      </a:cubicBezTo>
                      <a:cubicBezTo>
                        <a:pt x="1025" y="43200"/>
                        <a:pt x="512" y="43181"/>
                        <a:pt x="-1" y="43145"/>
                      </a:cubicBezTo>
                      <a:lnTo>
                        <a:pt x="1539" y="21600"/>
                      </a:lnTo>
                      <a:close/>
                    </a:path>
                  </a:pathLst>
                </a:custGeom>
                <a:noFill/>
                <a:ln w="19050">
                  <a:solidFill>
                    <a:srgbClr val="FF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445" name="Arc 69"/>
                <p:cNvSpPr>
                  <a:spLocks/>
                </p:cNvSpPr>
                <p:nvPr/>
              </p:nvSpPr>
              <p:spPr bwMode="auto">
                <a:xfrm>
                  <a:off x="3216" y="2971"/>
                  <a:ext cx="288" cy="341"/>
                </a:xfrm>
                <a:custGeom>
                  <a:avLst/>
                  <a:gdLst>
                    <a:gd name="G0" fmla="+- 1539 0 0"/>
                    <a:gd name="G1" fmla="+- 21600 0 0"/>
                    <a:gd name="G2" fmla="+- 21600 0 0"/>
                    <a:gd name="T0" fmla="*/ 1539 w 23139"/>
                    <a:gd name="T1" fmla="*/ 0 h 43200"/>
                    <a:gd name="T2" fmla="*/ 0 w 23139"/>
                    <a:gd name="T3" fmla="*/ 43145 h 43200"/>
                    <a:gd name="T4" fmla="*/ 1539 w 23139"/>
                    <a:gd name="T5" fmla="*/ 21600 h 43200"/>
                  </a:gdLst>
                  <a:ahLst/>
                  <a:cxnLst>
                    <a:cxn ang="0">
                      <a:pos x="T0" y="T1"/>
                    </a:cxn>
                    <a:cxn ang="0">
                      <a:pos x="T2" y="T3"/>
                    </a:cxn>
                    <a:cxn ang="0">
                      <a:pos x="T4" y="T5"/>
                    </a:cxn>
                  </a:cxnLst>
                  <a:rect l="0" t="0" r="r" b="b"/>
                  <a:pathLst>
                    <a:path w="23139" h="43200" fill="none" extrusionOk="0">
                      <a:moveTo>
                        <a:pt x="1538" y="0"/>
                      </a:moveTo>
                      <a:cubicBezTo>
                        <a:pt x="13468" y="0"/>
                        <a:pt x="23139" y="9670"/>
                        <a:pt x="23139" y="21600"/>
                      </a:cubicBezTo>
                      <a:cubicBezTo>
                        <a:pt x="23139" y="33529"/>
                        <a:pt x="13468" y="43200"/>
                        <a:pt x="1539" y="43200"/>
                      </a:cubicBezTo>
                      <a:cubicBezTo>
                        <a:pt x="1025" y="43200"/>
                        <a:pt x="512" y="43181"/>
                        <a:pt x="-1" y="43145"/>
                      </a:cubicBezTo>
                    </a:path>
                    <a:path w="23139" h="43200" stroke="0" extrusionOk="0">
                      <a:moveTo>
                        <a:pt x="1538" y="0"/>
                      </a:moveTo>
                      <a:cubicBezTo>
                        <a:pt x="13468" y="0"/>
                        <a:pt x="23139" y="9670"/>
                        <a:pt x="23139" y="21600"/>
                      </a:cubicBezTo>
                      <a:cubicBezTo>
                        <a:pt x="23139" y="33529"/>
                        <a:pt x="13468" y="43200"/>
                        <a:pt x="1539" y="43200"/>
                      </a:cubicBezTo>
                      <a:cubicBezTo>
                        <a:pt x="1025" y="43200"/>
                        <a:pt x="512" y="43181"/>
                        <a:pt x="-1" y="43145"/>
                      </a:cubicBezTo>
                      <a:lnTo>
                        <a:pt x="1539" y="21600"/>
                      </a:lnTo>
                      <a:close/>
                    </a:path>
                  </a:pathLst>
                </a:custGeom>
                <a:noFill/>
                <a:ln w="19050">
                  <a:solidFill>
                    <a:srgbClr val="FF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446" name="Arc 70"/>
                <p:cNvSpPr>
                  <a:spLocks/>
                </p:cNvSpPr>
                <p:nvPr/>
              </p:nvSpPr>
              <p:spPr bwMode="auto">
                <a:xfrm>
                  <a:off x="3216" y="3163"/>
                  <a:ext cx="288" cy="341"/>
                </a:xfrm>
                <a:custGeom>
                  <a:avLst/>
                  <a:gdLst>
                    <a:gd name="G0" fmla="+- 1539 0 0"/>
                    <a:gd name="G1" fmla="+- 21600 0 0"/>
                    <a:gd name="G2" fmla="+- 21600 0 0"/>
                    <a:gd name="T0" fmla="*/ 1539 w 23139"/>
                    <a:gd name="T1" fmla="*/ 0 h 43200"/>
                    <a:gd name="T2" fmla="*/ 0 w 23139"/>
                    <a:gd name="T3" fmla="*/ 43145 h 43200"/>
                    <a:gd name="T4" fmla="*/ 1539 w 23139"/>
                    <a:gd name="T5" fmla="*/ 21600 h 43200"/>
                  </a:gdLst>
                  <a:ahLst/>
                  <a:cxnLst>
                    <a:cxn ang="0">
                      <a:pos x="T0" y="T1"/>
                    </a:cxn>
                    <a:cxn ang="0">
                      <a:pos x="T2" y="T3"/>
                    </a:cxn>
                    <a:cxn ang="0">
                      <a:pos x="T4" y="T5"/>
                    </a:cxn>
                  </a:cxnLst>
                  <a:rect l="0" t="0" r="r" b="b"/>
                  <a:pathLst>
                    <a:path w="23139" h="43200" fill="none" extrusionOk="0">
                      <a:moveTo>
                        <a:pt x="1538" y="0"/>
                      </a:moveTo>
                      <a:cubicBezTo>
                        <a:pt x="13468" y="0"/>
                        <a:pt x="23139" y="9670"/>
                        <a:pt x="23139" y="21600"/>
                      </a:cubicBezTo>
                      <a:cubicBezTo>
                        <a:pt x="23139" y="33529"/>
                        <a:pt x="13468" y="43200"/>
                        <a:pt x="1539" y="43200"/>
                      </a:cubicBezTo>
                      <a:cubicBezTo>
                        <a:pt x="1025" y="43200"/>
                        <a:pt x="512" y="43181"/>
                        <a:pt x="-1" y="43145"/>
                      </a:cubicBezTo>
                    </a:path>
                    <a:path w="23139" h="43200" stroke="0" extrusionOk="0">
                      <a:moveTo>
                        <a:pt x="1538" y="0"/>
                      </a:moveTo>
                      <a:cubicBezTo>
                        <a:pt x="13468" y="0"/>
                        <a:pt x="23139" y="9670"/>
                        <a:pt x="23139" y="21600"/>
                      </a:cubicBezTo>
                      <a:cubicBezTo>
                        <a:pt x="23139" y="33529"/>
                        <a:pt x="13468" y="43200"/>
                        <a:pt x="1539" y="43200"/>
                      </a:cubicBezTo>
                      <a:cubicBezTo>
                        <a:pt x="1025" y="43200"/>
                        <a:pt x="512" y="43181"/>
                        <a:pt x="-1" y="43145"/>
                      </a:cubicBezTo>
                      <a:lnTo>
                        <a:pt x="1539" y="21600"/>
                      </a:lnTo>
                      <a:close/>
                    </a:path>
                  </a:pathLst>
                </a:custGeom>
                <a:noFill/>
                <a:ln w="19050">
                  <a:solidFill>
                    <a:srgbClr val="FF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447" name="Arc 71"/>
                <p:cNvSpPr>
                  <a:spLocks/>
                </p:cNvSpPr>
                <p:nvPr/>
              </p:nvSpPr>
              <p:spPr bwMode="auto">
                <a:xfrm>
                  <a:off x="3216" y="3259"/>
                  <a:ext cx="288" cy="341"/>
                </a:xfrm>
                <a:custGeom>
                  <a:avLst/>
                  <a:gdLst>
                    <a:gd name="G0" fmla="+- 1539 0 0"/>
                    <a:gd name="G1" fmla="+- 21600 0 0"/>
                    <a:gd name="G2" fmla="+- 21600 0 0"/>
                    <a:gd name="T0" fmla="*/ 1539 w 23139"/>
                    <a:gd name="T1" fmla="*/ 0 h 43200"/>
                    <a:gd name="T2" fmla="*/ 0 w 23139"/>
                    <a:gd name="T3" fmla="*/ 43145 h 43200"/>
                    <a:gd name="T4" fmla="*/ 1539 w 23139"/>
                    <a:gd name="T5" fmla="*/ 21600 h 43200"/>
                  </a:gdLst>
                  <a:ahLst/>
                  <a:cxnLst>
                    <a:cxn ang="0">
                      <a:pos x="T0" y="T1"/>
                    </a:cxn>
                    <a:cxn ang="0">
                      <a:pos x="T2" y="T3"/>
                    </a:cxn>
                    <a:cxn ang="0">
                      <a:pos x="T4" y="T5"/>
                    </a:cxn>
                  </a:cxnLst>
                  <a:rect l="0" t="0" r="r" b="b"/>
                  <a:pathLst>
                    <a:path w="23139" h="43200" fill="none" extrusionOk="0">
                      <a:moveTo>
                        <a:pt x="1538" y="0"/>
                      </a:moveTo>
                      <a:cubicBezTo>
                        <a:pt x="13468" y="0"/>
                        <a:pt x="23139" y="9670"/>
                        <a:pt x="23139" y="21600"/>
                      </a:cubicBezTo>
                      <a:cubicBezTo>
                        <a:pt x="23139" y="33529"/>
                        <a:pt x="13468" y="43200"/>
                        <a:pt x="1539" y="43200"/>
                      </a:cubicBezTo>
                      <a:cubicBezTo>
                        <a:pt x="1025" y="43200"/>
                        <a:pt x="512" y="43181"/>
                        <a:pt x="-1" y="43145"/>
                      </a:cubicBezTo>
                    </a:path>
                    <a:path w="23139" h="43200" stroke="0" extrusionOk="0">
                      <a:moveTo>
                        <a:pt x="1538" y="0"/>
                      </a:moveTo>
                      <a:cubicBezTo>
                        <a:pt x="13468" y="0"/>
                        <a:pt x="23139" y="9670"/>
                        <a:pt x="23139" y="21600"/>
                      </a:cubicBezTo>
                      <a:cubicBezTo>
                        <a:pt x="23139" y="33529"/>
                        <a:pt x="13468" y="43200"/>
                        <a:pt x="1539" y="43200"/>
                      </a:cubicBezTo>
                      <a:cubicBezTo>
                        <a:pt x="1025" y="43200"/>
                        <a:pt x="512" y="43181"/>
                        <a:pt x="-1" y="43145"/>
                      </a:cubicBezTo>
                      <a:lnTo>
                        <a:pt x="1539" y="21600"/>
                      </a:lnTo>
                      <a:close/>
                    </a:path>
                  </a:pathLst>
                </a:custGeom>
                <a:noFill/>
                <a:ln w="19050">
                  <a:solidFill>
                    <a:srgbClr val="FF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448" name="Arc 72"/>
                <p:cNvSpPr>
                  <a:spLocks/>
                </p:cNvSpPr>
                <p:nvPr/>
              </p:nvSpPr>
              <p:spPr bwMode="auto">
                <a:xfrm>
                  <a:off x="3216" y="2251"/>
                  <a:ext cx="288" cy="341"/>
                </a:xfrm>
                <a:custGeom>
                  <a:avLst/>
                  <a:gdLst>
                    <a:gd name="G0" fmla="+- 1539 0 0"/>
                    <a:gd name="G1" fmla="+- 21600 0 0"/>
                    <a:gd name="G2" fmla="+- 21600 0 0"/>
                    <a:gd name="T0" fmla="*/ 1539 w 23139"/>
                    <a:gd name="T1" fmla="*/ 0 h 43200"/>
                    <a:gd name="T2" fmla="*/ 0 w 23139"/>
                    <a:gd name="T3" fmla="*/ 43145 h 43200"/>
                    <a:gd name="T4" fmla="*/ 1539 w 23139"/>
                    <a:gd name="T5" fmla="*/ 21600 h 43200"/>
                  </a:gdLst>
                  <a:ahLst/>
                  <a:cxnLst>
                    <a:cxn ang="0">
                      <a:pos x="T0" y="T1"/>
                    </a:cxn>
                    <a:cxn ang="0">
                      <a:pos x="T2" y="T3"/>
                    </a:cxn>
                    <a:cxn ang="0">
                      <a:pos x="T4" y="T5"/>
                    </a:cxn>
                  </a:cxnLst>
                  <a:rect l="0" t="0" r="r" b="b"/>
                  <a:pathLst>
                    <a:path w="23139" h="43200" fill="none" extrusionOk="0">
                      <a:moveTo>
                        <a:pt x="1538" y="0"/>
                      </a:moveTo>
                      <a:cubicBezTo>
                        <a:pt x="13468" y="0"/>
                        <a:pt x="23139" y="9670"/>
                        <a:pt x="23139" y="21600"/>
                      </a:cubicBezTo>
                      <a:cubicBezTo>
                        <a:pt x="23139" y="33529"/>
                        <a:pt x="13468" y="43200"/>
                        <a:pt x="1539" y="43200"/>
                      </a:cubicBezTo>
                      <a:cubicBezTo>
                        <a:pt x="1025" y="43200"/>
                        <a:pt x="512" y="43181"/>
                        <a:pt x="-1" y="43145"/>
                      </a:cubicBezTo>
                    </a:path>
                    <a:path w="23139" h="43200" stroke="0" extrusionOk="0">
                      <a:moveTo>
                        <a:pt x="1538" y="0"/>
                      </a:moveTo>
                      <a:cubicBezTo>
                        <a:pt x="13468" y="0"/>
                        <a:pt x="23139" y="9670"/>
                        <a:pt x="23139" y="21600"/>
                      </a:cubicBezTo>
                      <a:cubicBezTo>
                        <a:pt x="23139" y="33529"/>
                        <a:pt x="13468" y="43200"/>
                        <a:pt x="1539" y="43200"/>
                      </a:cubicBezTo>
                      <a:cubicBezTo>
                        <a:pt x="1025" y="43200"/>
                        <a:pt x="512" y="43181"/>
                        <a:pt x="-1" y="43145"/>
                      </a:cubicBezTo>
                      <a:lnTo>
                        <a:pt x="1539" y="21600"/>
                      </a:lnTo>
                      <a:close/>
                    </a:path>
                  </a:pathLst>
                </a:custGeom>
                <a:noFill/>
                <a:ln w="19050">
                  <a:solidFill>
                    <a:srgbClr val="FF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449" name="Arc 73"/>
                <p:cNvSpPr>
                  <a:spLocks/>
                </p:cNvSpPr>
                <p:nvPr/>
              </p:nvSpPr>
              <p:spPr bwMode="auto">
                <a:xfrm>
                  <a:off x="3216" y="2395"/>
                  <a:ext cx="288" cy="341"/>
                </a:xfrm>
                <a:custGeom>
                  <a:avLst/>
                  <a:gdLst>
                    <a:gd name="G0" fmla="+- 1539 0 0"/>
                    <a:gd name="G1" fmla="+- 21600 0 0"/>
                    <a:gd name="G2" fmla="+- 21600 0 0"/>
                    <a:gd name="T0" fmla="*/ 1539 w 23139"/>
                    <a:gd name="T1" fmla="*/ 0 h 43200"/>
                    <a:gd name="T2" fmla="*/ 0 w 23139"/>
                    <a:gd name="T3" fmla="*/ 43145 h 43200"/>
                    <a:gd name="T4" fmla="*/ 1539 w 23139"/>
                    <a:gd name="T5" fmla="*/ 21600 h 43200"/>
                  </a:gdLst>
                  <a:ahLst/>
                  <a:cxnLst>
                    <a:cxn ang="0">
                      <a:pos x="T0" y="T1"/>
                    </a:cxn>
                    <a:cxn ang="0">
                      <a:pos x="T2" y="T3"/>
                    </a:cxn>
                    <a:cxn ang="0">
                      <a:pos x="T4" y="T5"/>
                    </a:cxn>
                  </a:cxnLst>
                  <a:rect l="0" t="0" r="r" b="b"/>
                  <a:pathLst>
                    <a:path w="23139" h="43200" fill="none" extrusionOk="0">
                      <a:moveTo>
                        <a:pt x="1538" y="0"/>
                      </a:moveTo>
                      <a:cubicBezTo>
                        <a:pt x="13468" y="0"/>
                        <a:pt x="23139" y="9670"/>
                        <a:pt x="23139" y="21600"/>
                      </a:cubicBezTo>
                      <a:cubicBezTo>
                        <a:pt x="23139" y="33529"/>
                        <a:pt x="13468" y="43200"/>
                        <a:pt x="1539" y="43200"/>
                      </a:cubicBezTo>
                      <a:cubicBezTo>
                        <a:pt x="1025" y="43200"/>
                        <a:pt x="512" y="43181"/>
                        <a:pt x="-1" y="43145"/>
                      </a:cubicBezTo>
                    </a:path>
                    <a:path w="23139" h="43200" stroke="0" extrusionOk="0">
                      <a:moveTo>
                        <a:pt x="1538" y="0"/>
                      </a:moveTo>
                      <a:cubicBezTo>
                        <a:pt x="13468" y="0"/>
                        <a:pt x="23139" y="9670"/>
                        <a:pt x="23139" y="21600"/>
                      </a:cubicBezTo>
                      <a:cubicBezTo>
                        <a:pt x="23139" y="33529"/>
                        <a:pt x="13468" y="43200"/>
                        <a:pt x="1539" y="43200"/>
                      </a:cubicBezTo>
                      <a:cubicBezTo>
                        <a:pt x="1025" y="43200"/>
                        <a:pt x="512" y="43181"/>
                        <a:pt x="-1" y="43145"/>
                      </a:cubicBezTo>
                      <a:lnTo>
                        <a:pt x="1539" y="21600"/>
                      </a:lnTo>
                      <a:close/>
                    </a:path>
                  </a:pathLst>
                </a:custGeom>
                <a:noFill/>
                <a:ln w="19050">
                  <a:solidFill>
                    <a:srgbClr val="FF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sp>
        <p:nvSpPr>
          <p:cNvPr id="101450" name="Freeform 74"/>
          <p:cNvSpPr>
            <a:spLocks/>
          </p:cNvSpPr>
          <p:nvPr/>
        </p:nvSpPr>
        <p:spPr bwMode="auto">
          <a:xfrm>
            <a:off x="5902325" y="1781175"/>
            <a:ext cx="92075" cy="1584325"/>
          </a:xfrm>
          <a:custGeom>
            <a:avLst/>
            <a:gdLst>
              <a:gd name="T0" fmla="*/ 0 w 56"/>
              <a:gd name="T1" fmla="*/ 64 h 1512"/>
              <a:gd name="T2" fmla="*/ 48 w 56"/>
              <a:gd name="T3" fmla="*/ 208 h 1512"/>
              <a:gd name="T4" fmla="*/ 48 w 56"/>
              <a:gd name="T5" fmla="*/ 1312 h 1512"/>
              <a:gd name="T6" fmla="*/ 0 w 56"/>
              <a:gd name="T7" fmla="*/ 1408 h 1512"/>
            </a:gdLst>
            <a:ahLst/>
            <a:cxnLst>
              <a:cxn ang="0">
                <a:pos x="T0" y="T1"/>
              </a:cxn>
              <a:cxn ang="0">
                <a:pos x="T2" y="T3"/>
              </a:cxn>
              <a:cxn ang="0">
                <a:pos x="T4" y="T5"/>
              </a:cxn>
              <a:cxn ang="0">
                <a:pos x="T6" y="T7"/>
              </a:cxn>
            </a:cxnLst>
            <a:rect l="0" t="0" r="r" b="b"/>
            <a:pathLst>
              <a:path w="56" h="1512">
                <a:moveTo>
                  <a:pt x="0" y="64"/>
                </a:moveTo>
                <a:cubicBezTo>
                  <a:pt x="20" y="32"/>
                  <a:pt x="40" y="0"/>
                  <a:pt x="48" y="208"/>
                </a:cubicBezTo>
                <a:cubicBezTo>
                  <a:pt x="56" y="416"/>
                  <a:pt x="56" y="1112"/>
                  <a:pt x="48" y="1312"/>
                </a:cubicBezTo>
                <a:cubicBezTo>
                  <a:pt x="40" y="1512"/>
                  <a:pt x="20" y="1460"/>
                  <a:pt x="0" y="1408"/>
                </a:cubicBezTo>
              </a:path>
            </a:pathLst>
          </a:custGeom>
          <a:noFill/>
          <a:ln w="38100" cap="flat"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451" name="Text Box 75"/>
          <p:cNvSpPr txBox="1">
            <a:spLocks noChangeArrowheads="1"/>
          </p:cNvSpPr>
          <p:nvPr/>
        </p:nvSpPr>
        <p:spPr bwMode="auto">
          <a:xfrm>
            <a:off x="1295400" y="4237038"/>
            <a:ext cx="7239000" cy="15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490538" defTabSz="762000">
              <a:defRPr>
                <a:solidFill>
                  <a:schemeClr val="tx1"/>
                </a:solidFill>
                <a:latin typeface="Arial" charset="0"/>
                <a:ea typeface="宋体" pitchFamily="2" charset="-122"/>
              </a:defRPr>
            </a:lvl1pPr>
            <a:lvl2pPr marL="681038"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spcBef>
                <a:spcPct val="50000"/>
              </a:spcBef>
            </a:pPr>
            <a:r>
              <a:rPr lang="zh-CN" altLang="en-US" sz="3200">
                <a:latin typeface="Times New Roman" pitchFamily="18" charset="0"/>
                <a:ea typeface="楷体_GB2312" pitchFamily="49" charset="-122"/>
              </a:rPr>
              <a:t>从同一波面上各点发出的子波</a:t>
            </a:r>
            <a:r>
              <a:rPr lang="en-US" altLang="zh-CN" sz="3200">
                <a:latin typeface="Times New Roman" pitchFamily="18" charset="0"/>
                <a:ea typeface="楷体_GB2312" pitchFamily="49" charset="-122"/>
              </a:rPr>
              <a:t>,</a:t>
            </a:r>
            <a:r>
              <a:rPr lang="zh-CN" altLang="en-US" sz="3200">
                <a:latin typeface="Times New Roman" pitchFamily="18" charset="0"/>
                <a:ea typeface="楷体_GB2312" pitchFamily="49" charset="-122"/>
              </a:rPr>
              <a:t>在传播到空间的某一点时</a:t>
            </a:r>
            <a:r>
              <a:rPr lang="en-US" altLang="zh-CN" sz="3200">
                <a:latin typeface="Times New Roman" pitchFamily="18" charset="0"/>
                <a:ea typeface="楷体_GB2312" pitchFamily="49" charset="-122"/>
              </a:rPr>
              <a:t>,</a:t>
            </a:r>
            <a:r>
              <a:rPr lang="zh-CN" altLang="en-US" sz="3200">
                <a:latin typeface="Times New Roman" pitchFamily="18" charset="0"/>
                <a:ea typeface="楷体_GB2312" pitchFamily="49" charset="-122"/>
              </a:rPr>
              <a:t>各个子波也可以互相叠加而产生干涉现象。</a:t>
            </a:r>
          </a:p>
        </p:txBody>
      </p:sp>
      <p:sp>
        <p:nvSpPr>
          <p:cNvPr id="101453" name="Text Box 77"/>
          <p:cNvSpPr txBox="1">
            <a:spLocks noChangeArrowheads="1"/>
          </p:cNvSpPr>
          <p:nvPr/>
        </p:nvSpPr>
        <p:spPr bwMode="auto">
          <a:xfrm>
            <a:off x="1143000" y="3611563"/>
            <a:ext cx="5867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spcBef>
                <a:spcPct val="50000"/>
              </a:spcBef>
            </a:pPr>
            <a:r>
              <a:rPr lang="en-US" altLang="zh-CN" sz="3200">
                <a:solidFill>
                  <a:srgbClr val="FFFF00"/>
                </a:solidFill>
                <a:latin typeface="楷体_GB2312" pitchFamily="49" charset="-122"/>
                <a:ea typeface="楷体_GB2312" pitchFamily="49" charset="-122"/>
              </a:rPr>
              <a:t>2</a:t>
            </a:r>
            <a:r>
              <a:rPr lang="zh-CN" altLang="en-US" sz="3200">
                <a:solidFill>
                  <a:srgbClr val="FFFF00"/>
                </a:solidFill>
                <a:latin typeface="楷体_GB2312" pitchFamily="49" charset="-122"/>
                <a:ea typeface="楷体_GB2312" pitchFamily="49" charset="-122"/>
              </a:rPr>
              <a:t>、惠更斯</a:t>
            </a:r>
            <a:r>
              <a:rPr lang="en-US" altLang="zh-CN" sz="3200">
                <a:solidFill>
                  <a:srgbClr val="FFFF00"/>
                </a:solidFill>
                <a:latin typeface="楷体_GB2312" pitchFamily="49" charset="-122"/>
                <a:ea typeface="楷体_GB2312" pitchFamily="49" charset="-122"/>
              </a:rPr>
              <a:t>--</a:t>
            </a:r>
            <a:r>
              <a:rPr lang="zh-CN" altLang="en-US" sz="3200">
                <a:solidFill>
                  <a:srgbClr val="FFFF00"/>
                </a:solidFill>
                <a:latin typeface="楷体_GB2312" pitchFamily="49" charset="-122"/>
                <a:ea typeface="楷体_GB2312" pitchFamily="49" charset="-122"/>
              </a:rPr>
              <a:t>菲涅耳原理</a:t>
            </a:r>
          </a:p>
        </p:txBody>
      </p:sp>
      <p:sp>
        <p:nvSpPr>
          <p:cNvPr id="101454" name="Text Box 78"/>
          <p:cNvSpPr txBox="1">
            <a:spLocks noChangeArrowheads="1"/>
          </p:cNvSpPr>
          <p:nvPr/>
        </p:nvSpPr>
        <p:spPr bwMode="auto">
          <a:xfrm>
            <a:off x="1547813" y="5876925"/>
            <a:ext cx="4103687"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charset="0"/>
                <a:ea typeface="宋体" pitchFamily="2" charset="-122"/>
              </a:defRPr>
            </a:lvl1pPr>
            <a:lvl2pPr defTabSz="762000">
              <a:defRPr>
                <a:solidFill>
                  <a:schemeClr val="tx1"/>
                </a:solidFill>
                <a:latin typeface="Arial" charset="0"/>
                <a:ea typeface="宋体" pitchFamily="2" charset="-122"/>
              </a:defRPr>
            </a:lvl2pPr>
            <a:lvl3pPr defTabSz="762000">
              <a:defRPr>
                <a:solidFill>
                  <a:schemeClr val="tx1"/>
                </a:solidFill>
                <a:latin typeface="Arial" charset="0"/>
                <a:ea typeface="宋体" pitchFamily="2" charset="-122"/>
              </a:defRPr>
            </a:lvl3pPr>
            <a:lvl4pPr defTabSz="762000">
              <a:defRPr>
                <a:solidFill>
                  <a:schemeClr val="tx1"/>
                </a:solidFill>
                <a:latin typeface="Arial" charset="0"/>
                <a:ea typeface="宋体" pitchFamily="2" charset="-122"/>
              </a:defRPr>
            </a:lvl4pPr>
            <a:lvl5pPr defTabSz="762000">
              <a:defRPr>
                <a:solidFill>
                  <a:schemeClr val="tx1"/>
                </a:solidFill>
                <a:latin typeface="Arial" charset="0"/>
                <a:ea typeface="宋体" pitchFamily="2" charset="-122"/>
              </a:defRPr>
            </a:lvl5pPr>
            <a:lvl6pPr defTabSz="762000" fontAlgn="base">
              <a:spcBef>
                <a:spcPct val="0"/>
              </a:spcBef>
              <a:spcAft>
                <a:spcPct val="0"/>
              </a:spcAft>
              <a:defRPr>
                <a:solidFill>
                  <a:schemeClr val="tx1"/>
                </a:solidFill>
                <a:latin typeface="Arial" charset="0"/>
                <a:ea typeface="宋体" pitchFamily="2" charset="-122"/>
              </a:defRPr>
            </a:lvl6pPr>
            <a:lvl7pPr defTabSz="762000" fontAlgn="base">
              <a:spcBef>
                <a:spcPct val="0"/>
              </a:spcBef>
              <a:spcAft>
                <a:spcPct val="0"/>
              </a:spcAft>
              <a:defRPr>
                <a:solidFill>
                  <a:schemeClr val="tx1"/>
                </a:solidFill>
                <a:latin typeface="Arial" charset="0"/>
                <a:ea typeface="宋体" pitchFamily="2" charset="-122"/>
              </a:defRPr>
            </a:lvl7pPr>
            <a:lvl8pPr defTabSz="762000" fontAlgn="base">
              <a:spcBef>
                <a:spcPct val="0"/>
              </a:spcBef>
              <a:spcAft>
                <a:spcPct val="0"/>
              </a:spcAft>
              <a:defRPr>
                <a:solidFill>
                  <a:schemeClr val="tx1"/>
                </a:solidFill>
                <a:latin typeface="Arial" charset="0"/>
                <a:ea typeface="宋体" pitchFamily="2" charset="-122"/>
              </a:defRPr>
            </a:lvl8pPr>
            <a:lvl9pPr defTabSz="762000" fontAlgn="base">
              <a:spcBef>
                <a:spcPct val="0"/>
              </a:spcBef>
              <a:spcAft>
                <a:spcPct val="0"/>
              </a:spcAft>
              <a:defRPr>
                <a:solidFill>
                  <a:schemeClr val="tx1"/>
                </a:solidFill>
                <a:latin typeface="Arial" charset="0"/>
                <a:ea typeface="宋体" pitchFamily="2" charset="-122"/>
              </a:defRPr>
            </a:lvl9pPr>
          </a:lstStyle>
          <a:p>
            <a:pPr>
              <a:spcBef>
                <a:spcPct val="50000"/>
              </a:spcBef>
            </a:pPr>
            <a:r>
              <a:rPr lang="zh-CN" altLang="en-US" sz="3200" u="sng">
                <a:solidFill>
                  <a:srgbClr val="FFFF00"/>
                </a:solidFill>
                <a:latin typeface="楷体_GB2312" pitchFamily="49" charset="-122"/>
                <a:ea typeface="楷体_GB2312" pitchFamily="49" charset="-122"/>
              </a:rPr>
              <a:t>子波干涉</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762000" rtl="0" eaLnBrk="0" fontAlgn="base" latinLnBrk="0" hangingPunct="0">
          <a:lnSpc>
            <a:spcPct val="100000"/>
          </a:lnSpc>
          <a:spcBef>
            <a:spcPct val="0"/>
          </a:spcBef>
          <a:spcAft>
            <a:spcPct val="0"/>
          </a:spcAft>
          <a:buClrTx/>
          <a:buSzTx/>
          <a:buFontTx/>
          <a:buNone/>
          <a:tabLst/>
          <a:defRPr kumimoji="1" lang="zh-CN" altLang="en-US" sz="18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762000" rtl="0" eaLnBrk="0" fontAlgn="base" latinLnBrk="0" hangingPunct="0">
          <a:lnSpc>
            <a:spcPct val="100000"/>
          </a:lnSpc>
          <a:spcBef>
            <a:spcPct val="0"/>
          </a:spcBef>
          <a:spcAft>
            <a:spcPct val="0"/>
          </a:spcAft>
          <a:buClrTx/>
          <a:buSzTx/>
          <a:buFontTx/>
          <a:buNone/>
          <a:tabLst/>
          <a:defRPr kumimoji="1" lang="zh-CN" altLang="en-US" sz="18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4798</TotalTime>
  <Words>4623</Words>
  <Application>Microsoft Office PowerPoint</Application>
  <PresentationFormat>全屏显示(4:3)</PresentationFormat>
  <Paragraphs>569</Paragraphs>
  <Slides>53</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53</vt:i4>
      </vt:variant>
    </vt:vector>
  </HeadingPairs>
  <TitlesOfParts>
    <vt:vector size="64" baseType="lpstr">
      <vt:lpstr>Arial</vt:lpstr>
      <vt:lpstr>宋体</vt:lpstr>
      <vt:lpstr>楷体_GB2312</vt:lpstr>
      <vt:lpstr>华文细黑</vt:lpstr>
      <vt:lpstr>Comic Sans MS</vt:lpstr>
      <vt:lpstr>Times New Roman</vt:lpstr>
      <vt:lpstr>Symbol</vt:lpstr>
      <vt:lpstr>Wingdings</vt:lpstr>
      <vt:lpstr>默认设计模板</vt:lpstr>
      <vt:lpstr>Microsoft Equation 3.0</vt:lpstr>
      <vt:lpstr>Microsoft 公式 3.0</vt:lpstr>
      <vt:lpstr>PowerPoint 演示文稿</vt:lpstr>
      <vt:lpstr>1.1 光的衍射的现象</vt:lpstr>
      <vt:lpstr>光的衍射</vt:lpstr>
      <vt:lpstr>光的衍射</vt:lpstr>
      <vt:lpstr>光的衍射</vt:lpstr>
      <vt:lpstr>光的衍射</vt:lpstr>
      <vt:lpstr>光的衍射现象</vt:lpstr>
      <vt:lpstr>PowerPoint 演示文稿</vt:lpstr>
      <vt:lpstr>PowerPoint 演示文稿</vt:lpstr>
      <vt:lpstr>惠更斯—菲涅耳原理 </vt:lpstr>
      <vt:lpstr>PowerPoint 演示文稿</vt:lpstr>
      <vt:lpstr>PowerPoint 演示文稿</vt:lpstr>
      <vt:lpstr>PowerPoint 演示文稿</vt:lpstr>
      <vt:lpstr>PowerPoint 演示文稿</vt:lpstr>
      <vt:lpstr>2.2 菲涅耳半波带</vt:lpstr>
      <vt:lpstr>PowerPoint 演示文稿</vt:lpstr>
      <vt:lpstr>PowerPoint 演示文稿</vt:lpstr>
      <vt:lpstr>PowerPoint 演示文稿</vt:lpstr>
      <vt:lpstr>2.3 菲涅耳衍射（园孔和园屏）</vt:lpstr>
      <vt:lpstr>PowerPoint 演示文稿</vt:lpstr>
      <vt:lpstr>PowerPoint 演示文稿</vt:lpstr>
      <vt:lpstr>PowerPoint 演示文稿</vt:lpstr>
      <vt:lpstr>PowerPoint 演示文稿</vt:lpstr>
      <vt:lpstr>PowerPoint 演示文稿</vt:lpstr>
      <vt:lpstr>3.1 夫琅和费单缝衍射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3.2 夫琅和费园孔衍射</vt:lpstr>
      <vt:lpstr>PowerPoint 演示文稿</vt:lpstr>
      <vt:lpstr>PowerPoint 演示文稿</vt:lpstr>
      <vt:lpstr>3.3 平面衍射光栅</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3.4 晶体对 X 射线的衍射</vt:lpstr>
      <vt:lpstr>PowerPoint 演示文稿</vt:lpstr>
      <vt:lpstr>PowerPoint 演示文稿</vt:lpstr>
      <vt:lpstr>PowerPoint 演示文稿</vt:lpstr>
      <vt:lpstr>PowerPoint 演示文稿</vt:lpstr>
    </vt:vector>
  </TitlesOfParts>
  <Company>wulixi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    光的衍射</dc:title>
  <dc:creator>耿涛</dc:creator>
  <cp:lastModifiedBy>admin</cp:lastModifiedBy>
  <cp:revision>168</cp:revision>
  <dcterms:created xsi:type="dcterms:W3CDTF">2004-08-13T02:52:09Z</dcterms:created>
  <dcterms:modified xsi:type="dcterms:W3CDTF">2019-08-04T07:27:27Z</dcterms:modified>
</cp:coreProperties>
</file>