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766" r:id="rId2"/>
    <p:sldId id="256" r:id="rId3"/>
    <p:sldId id="613" r:id="rId4"/>
    <p:sldId id="713" r:id="rId5"/>
    <p:sldId id="714" r:id="rId6"/>
    <p:sldId id="614" r:id="rId7"/>
    <p:sldId id="616" r:id="rId8"/>
    <p:sldId id="617" r:id="rId9"/>
    <p:sldId id="618" r:id="rId10"/>
    <p:sldId id="715" r:id="rId11"/>
    <p:sldId id="716" r:id="rId12"/>
    <p:sldId id="717" r:id="rId13"/>
    <p:sldId id="622" r:id="rId14"/>
    <p:sldId id="623" r:id="rId15"/>
    <p:sldId id="624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765" r:id="rId25"/>
    <p:sldId id="634" r:id="rId26"/>
    <p:sldId id="638" r:id="rId27"/>
    <p:sldId id="727" r:id="rId28"/>
    <p:sldId id="728" r:id="rId29"/>
    <p:sldId id="729" r:id="rId30"/>
    <p:sldId id="730" r:id="rId31"/>
    <p:sldId id="731" r:id="rId32"/>
    <p:sldId id="732" r:id="rId33"/>
    <p:sldId id="733" r:id="rId34"/>
    <p:sldId id="734" r:id="rId35"/>
    <p:sldId id="735" r:id="rId36"/>
    <p:sldId id="736" r:id="rId37"/>
    <p:sldId id="737" r:id="rId38"/>
    <p:sldId id="739" r:id="rId39"/>
    <p:sldId id="740" r:id="rId40"/>
    <p:sldId id="741" r:id="rId41"/>
    <p:sldId id="742" r:id="rId42"/>
    <p:sldId id="743" r:id="rId43"/>
    <p:sldId id="744" r:id="rId44"/>
    <p:sldId id="745" r:id="rId45"/>
    <p:sldId id="746" r:id="rId46"/>
    <p:sldId id="747" r:id="rId47"/>
    <p:sldId id="748" r:id="rId48"/>
    <p:sldId id="749" r:id="rId49"/>
    <p:sldId id="750" r:id="rId50"/>
    <p:sldId id="751" r:id="rId51"/>
    <p:sldId id="752" r:id="rId52"/>
    <p:sldId id="753" r:id="rId53"/>
    <p:sldId id="754" r:id="rId54"/>
    <p:sldId id="756" r:id="rId55"/>
    <p:sldId id="757" r:id="rId56"/>
    <p:sldId id="758" r:id="rId57"/>
    <p:sldId id="759" r:id="rId58"/>
    <p:sldId id="755" r:id="rId5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2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60033"/>
    <a:srgbClr val="FF33CC"/>
    <a:srgbClr val="FF66FF"/>
    <a:srgbClr val="2520F2"/>
    <a:srgbClr val="FF0000"/>
    <a:srgbClr val="FF99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/>
    <p:restoredTop sz="86449"/>
  </p:normalViewPr>
  <p:slideViewPr>
    <p:cSldViewPr snapToGrid="0" snapToObjects="1" showGuides="1">
      <p:cViewPr varScale="1">
        <p:scale>
          <a:sx n="95" d="100"/>
          <a:sy n="95" d="100"/>
        </p:scale>
        <p:origin x="1578" y="78"/>
      </p:cViewPr>
      <p:guideLst>
        <p:guide orient="horz" pos="576"/>
        <p:guide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39.wmf"/><Relationship Id="rId3" Type="http://schemas.openxmlformats.org/officeDocument/2006/relationships/image" Target="../media/image35.wmf"/><Relationship Id="rId7" Type="http://schemas.openxmlformats.org/officeDocument/2006/relationships/image" Target="../media/image17.wmf"/><Relationship Id="rId12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15.wmf"/><Relationship Id="rId11" Type="http://schemas.openxmlformats.org/officeDocument/2006/relationships/image" Target="../media/image37.wmf"/><Relationship Id="rId5" Type="http://schemas.openxmlformats.org/officeDocument/2006/relationships/image" Target="../media/image14.wmf"/><Relationship Id="rId15" Type="http://schemas.openxmlformats.org/officeDocument/2006/relationships/image" Target="../media/image41.wmf"/><Relationship Id="rId10" Type="http://schemas.openxmlformats.org/officeDocument/2006/relationships/image" Target="../media/image16.wmf"/><Relationship Id="rId4" Type="http://schemas.openxmlformats.org/officeDocument/2006/relationships/image" Target="../media/image36.wmf"/><Relationship Id="rId9" Type="http://schemas.openxmlformats.org/officeDocument/2006/relationships/image" Target="../media/image19.wmf"/><Relationship Id="rId1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5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4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61.wmf"/><Relationship Id="rId7" Type="http://schemas.openxmlformats.org/officeDocument/2006/relationships/image" Target="../media/image5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56.wmf"/><Relationship Id="rId5" Type="http://schemas.openxmlformats.org/officeDocument/2006/relationships/image" Target="../media/image63.wmf"/><Relationship Id="rId10" Type="http://schemas.openxmlformats.org/officeDocument/2006/relationships/image" Target="../media/image73.wmf"/><Relationship Id="rId4" Type="http://schemas.openxmlformats.org/officeDocument/2006/relationships/image" Target="../media/image62.wmf"/><Relationship Id="rId9" Type="http://schemas.openxmlformats.org/officeDocument/2006/relationships/image" Target="../media/image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61.wmf"/><Relationship Id="rId7" Type="http://schemas.openxmlformats.org/officeDocument/2006/relationships/image" Target="../media/image57.wmf"/><Relationship Id="rId2" Type="http://schemas.openxmlformats.org/officeDocument/2006/relationships/image" Target="../media/image73.wmf"/><Relationship Id="rId1" Type="http://schemas.openxmlformats.org/officeDocument/2006/relationships/image" Target="../media/image5.wmf"/><Relationship Id="rId6" Type="http://schemas.openxmlformats.org/officeDocument/2006/relationships/image" Target="../media/image56.wmf"/><Relationship Id="rId11" Type="http://schemas.openxmlformats.org/officeDocument/2006/relationships/image" Target="../media/image76.wmf"/><Relationship Id="rId5" Type="http://schemas.openxmlformats.org/officeDocument/2006/relationships/image" Target="../media/image63.wmf"/><Relationship Id="rId10" Type="http://schemas.openxmlformats.org/officeDocument/2006/relationships/image" Target="../media/image75.wmf"/><Relationship Id="rId4" Type="http://schemas.openxmlformats.org/officeDocument/2006/relationships/image" Target="../media/image62.wmf"/><Relationship Id="rId9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73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73.wmf"/><Relationship Id="rId1" Type="http://schemas.openxmlformats.org/officeDocument/2006/relationships/image" Target="../media/image24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87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2.wmf"/><Relationship Id="rId7" Type="http://schemas.openxmlformats.org/officeDocument/2006/relationships/image" Target="../media/image99.wmf"/><Relationship Id="rId2" Type="http://schemas.openxmlformats.org/officeDocument/2006/relationships/image" Target="../media/image93.wmf"/><Relationship Id="rId1" Type="http://schemas.openxmlformats.org/officeDocument/2006/relationships/image" Target="../media/image95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image" Target="../media/image10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7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7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1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24.wmf"/><Relationship Id="rId4" Type="http://schemas.openxmlformats.org/officeDocument/2006/relationships/image" Target="../media/image7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3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7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3.wmf"/><Relationship Id="rId5" Type="http://schemas.openxmlformats.org/officeDocument/2006/relationships/image" Target="../media/image15.wmf"/><Relationship Id="rId10" Type="http://schemas.openxmlformats.org/officeDocument/2006/relationships/image" Target="../media/image22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03781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203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  <p:sp>
        <p:nvSpPr>
          <p:cNvPr id="613378" name="幻灯片图像占位符 6133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613379" name="文本占位符 613378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81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  <p:sp>
        <p:nvSpPr>
          <p:cNvPr id="406530" name="幻灯片图像占位符 40652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2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日期占位符 60518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05189" name="动作按钮: 后退或前一项 605188">
            <a:hlinkClick r:id="" action="ppaction://hlinkshowjump?jump=previousslide"/>
          </p:cNvPr>
          <p:cNvSpPr/>
          <p:nvPr/>
        </p:nvSpPr>
        <p:spPr>
          <a:xfrm>
            <a:off x="8210550" y="6267450"/>
            <a:ext cx="447675" cy="5715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5190" name="动作按钮: 前进或下一项 605189">
            <a:hlinkClick r:id="" action="ppaction://hlinkshowjump?jump=nextslide"/>
          </p:cNvPr>
          <p:cNvSpPr/>
          <p:nvPr/>
        </p:nvSpPr>
        <p:spPr>
          <a:xfrm>
            <a:off x="8677275" y="6267450"/>
            <a:ext cx="447675" cy="5715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98930" lvl="3" indent="-2273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6130" lvl="4" indent="-2273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1.jpe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16.wmf"/><Relationship Id="rId22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29.wmf"/><Relationship Id="rId22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18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37.wmf"/><Relationship Id="rId32" Type="http://schemas.openxmlformats.org/officeDocument/2006/relationships/image" Target="../media/image41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39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71.bin"/><Relationship Id="rId31" Type="http://schemas.openxmlformats.org/officeDocument/2006/relationships/oleObject" Target="../embeddings/oleObject77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5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75.bin"/><Relationship Id="rId30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89.bin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48.wmf"/><Relationship Id="rId22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59.wmf"/><Relationship Id="rId7" Type="http://schemas.openxmlformats.org/officeDocument/2006/relationships/image" Target="../media/image60.png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11" Type="http://schemas.openxmlformats.org/officeDocument/2006/relationships/image" Target="../media/image54.wmf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58.wmf"/><Relationship Id="rId4" Type="http://schemas.openxmlformats.org/officeDocument/2006/relationships/image" Target="../media/image51.w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56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7.pn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10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6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56.wmf"/><Relationship Id="rId22" Type="http://schemas.openxmlformats.org/officeDocument/2006/relationships/image" Target="../media/image7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58.wmf"/><Relationship Id="rId26" Type="http://schemas.openxmlformats.org/officeDocument/2006/relationships/image" Target="../media/image77.png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29.bin"/><Relationship Id="rId25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79.png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56.wmf"/><Relationship Id="rId22" Type="http://schemas.openxmlformats.org/officeDocument/2006/relationships/image" Target="../media/image75.wmf"/><Relationship Id="rId27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24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3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84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8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4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8.bin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102.png"/><Relationship Id="rId18" Type="http://schemas.openxmlformats.org/officeDocument/2006/relationships/oleObject" Target="../embeddings/oleObject168.bin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101.w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97.wmf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image" Target="../media/image98.wmf"/><Relationship Id="rId10" Type="http://schemas.openxmlformats.org/officeDocument/2006/relationships/image" Target="../media/image94.wmf"/><Relationship Id="rId19" Type="http://schemas.openxmlformats.org/officeDocument/2006/relationships/image" Target="../media/image100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64.bin"/><Relationship Id="rId14" Type="http://schemas.openxmlformats.org/officeDocument/2006/relationships/oleObject" Target="../embeddings/oleObject166.bin"/><Relationship Id="rId22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53.bin"/><Relationship Id="rId18" Type="http://schemas.openxmlformats.org/officeDocument/2006/relationships/oleObject" Target="../embeddings/oleObject164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9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1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12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1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image" Target="../media/image122.png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2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123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9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3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20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3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21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4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2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22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15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10" Type="http://schemas.openxmlformats.org/officeDocument/2006/relationships/image" Target="../media/image160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162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audio" Target="../media/audio1.wav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40.bin"/><Relationship Id="rId14" Type="http://schemas.openxmlformats.org/officeDocument/2006/relationships/oleObject" Target="../embeddings/oleObject243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249.bin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73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47.bin"/><Relationship Id="rId14" Type="http://schemas.openxmlformats.org/officeDocument/2006/relationships/audio" Target="../media/audio1.wav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image" Target="../media/image16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31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15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文本框 612353"/>
          <p:cNvSpPr txBox="1"/>
          <p:nvPr/>
        </p:nvSpPr>
        <p:spPr>
          <a:xfrm>
            <a:off x="517525" y="7620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2355" name="矩形 612354"/>
          <p:cNvSpPr/>
          <p:nvPr/>
        </p:nvSpPr>
        <p:spPr>
          <a:xfrm>
            <a:off x="2133600" y="1466850"/>
            <a:ext cx="4876800" cy="1227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>
              <a:spcBef>
                <a:spcPct val="0"/>
              </a:spcBef>
            </a:pPr>
            <a:r>
              <a:rPr lang="zh-CN" altLang="en-US" sz="9600" b="1">
                <a:ln w="9525" cap="sq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电路基础</a:t>
            </a:r>
          </a:p>
        </p:txBody>
      </p:sp>
      <p:sp>
        <p:nvSpPr>
          <p:cNvPr id="612356" name="文本框 612355"/>
          <p:cNvSpPr txBox="1"/>
          <p:nvPr/>
        </p:nvSpPr>
        <p:spPr>
          <a:xfrm>
            <a:off x="2956427" y="3915460"/>
            <a:ext cx="3310522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第</a:t>
            </a:r>
            <a:r>
              <a:rPr lang="en-US" altLang="zh-CN" sz="3600" b="1" dirty="0">
                <a:solidFill>
                  <a:srgbClr val="00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6</a:t>
            </a:r>
            <a:r>
              <a:rPr lang="zh-CN" altLang="en-US" sz="3600" b="1" dirty="0">
                <a:solidFill>
                  <a:srgbClr val="00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章 三相电路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文本框 547843"/>
          <p:cNvSpPr txBox="1"/>
          <p:nvPr/>
        </p:nvSpPr>
        <p:spPr>
          <a:xfrm>
            <a:off x="193675" y="598488"/>
            <a:ext cx="44973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关于三相负载的连接方式</a:t>
            </a:r>
          </a:p>
        </p:txBody>
      </p:sp>
      <p:sp>
        <p:nvSpPr>
          <p:cNvPr id="547845" name="文本框 547844"/>
          <p:cNvSpPr txBox="1"/>
          <p:nvPr/>
        </p:nvSpPr>
        <p:spPr>
          <a:xfrm>
            <a:off x="449263" y="1231900"/>
            <a:ext cx="838835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与三相电源的连接方式类似，三相负载也有星形</a:t>
            </a:r>
            <a:r>
              <a:rPr lang="en-US" altLang="zh-CN" b="1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(Y)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 三角形</a:t>
            </a:r>
            <a:r>
              <a:rPr lang="en-US" altLang="zh-CN" b="1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(</a:t>
            </a:r>
            <a:r>
              <a:rPr lang="en-US" altLang="zh-CN" b="1">
                <a:solidFill>
                  <a:srgbClr val="FF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连接方式。如果各相的参数都相同，即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个负载阻抗相等（大小相等、性质相同），则称为对称三相负载。</a:t>
            </a:r>
          </a:p>
        </p:txBody>
      </p:sp>
      <p:sp>
        <p:nvSpPr>
          <p:cNvPr id="547848" name="文本框 547847"/>
          <p:cNvSpPr txBox="1"/>
          <p:nvPr/>
        </p:nvSpPr>
        <p:spPr>
          <a:xfrm>
            <a:off x="528638" y="3443288"/>
            <a:ext cx="8139112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0" indent="-66675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</a:rPr>
              <a:t>电源：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负载：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。故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三相电路：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有四种连接方式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Y-Y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Y-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-Y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-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 其中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Y-Y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连接方式又可以分为有中线和无中线连接方式。</a:t>
            </a:r>
          </a:p>
        </p:txBody>
      </p:sp>
      <p:sp>
        <p:nvSpPr>
          <p:cNvPr id="547849" name="文本框 547848"/>
          <p:cNvSpPr txBox="1"/>
          <p:nvPr/>
        </p:nvSpPr>
        <p:spPr>
          <a:xfrm>
            <a:off x="193675" y="2852738"/>
            <a:ext cx="28178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关于三相电路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7850" name="文本框 547849"/>
          <p:cNvSpPr txBox="1"/>
          <p:nvPr/>
        </p:nvSpPr>
        <p:spPr>
          <a:xfrm>
            <a:off x="368300" y="4889500"/>
            <a:ext cx="86439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0" indent="-66675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对称三相电路：</a:t>
            </a:r>
            <a:r>
              <a:rPr lang="zh-CN" altLang="en-US" b="1" dirty="0">
                <a:latin typeface="Times New Roman" panose="02020603050405020304" pitchFamily="18" charset="0"/>
              </a:rPr>
              <a:t>电源、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负载皆对称，且三相的输电线阻抗相等</a:t>
            </a:r>
          </a:p>
        </p:txBody>
      </p:sp>
      <p:sp>
        <p:nvSpPr>
          <p:cNvPr id="547851" name="文本框 547850"/>
          <p:cNvSpPr txBox="1"/>
          <p:nvPr/>
        </p:nvSpPr>
        <p:spPr>
          <a:xfrm>
            <a:off x="1100138" y="5553075"/>
            <a:ext cx="76057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0" indent="-666750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实际电路中，若电路不对称，则一般是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负载不对称。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7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4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5" grpId="0"/>
      <p:bldP spid="547848" grpId="0"/>
      <p:bldP spid="547849" grpId="0"/>
      <p:bldP spid="547850" grpId="0"/>
      <p:bldP spid="5478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73" name="矩形 548872"/>
          <p:cNvSpPr/>
          <p:nvPr/>
        </p:nvSpPr>
        <p:spPr>
          <a:xfrm>
            <a:off x="3230563" y="-541337"/>
            <a:ext cx="247650" cy="2444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48874" name="矩形 548873"/>
          <p:cNvSpPr/>
          <p:nvPr/>
        </p:nvSpPr>
        <p:spPr>
          <a:xfrm>
            <a:off x="3230563" y="712788"/>
            <a:ext cx="342900" cy="2444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48876" name="矩形 548875"/>
          <p:cNvSpPr/>
          <p:nvPr/>
        </p:nvSpPr>
        <p:spPr>
          <a:xfrm>
            <a:off x="3230563" y="3998913"/>
            <a:ext cx="247650" cy="2444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00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548879" name="组合 548878"/>
          <p:cNvGrpSpPr>
            <a:grpSpLocks noChangeAspect="1"/>
          </p:cNvGrpSpPr>
          <p:nvPr/>
        </p:nvGrpSpPr>
        <p:grpSpPr>
          <a:xfrm>
            <a:off x="627063" y="206375"/>
            <a:ext cx="3824287" cy="1552575"/>
            <a:chOff x="416" y="213"/>
            <a:chExt cx="2409" cy="978"/>
          </a:xfrm>
        </p:grpSpPr>
        <p:sp>
          <p:nvSpPr>
            <p:cNvPr id="548878" name="矩形 548877"/>
            <p:cNvSpPr>
              <a:spLocks noChangeAspect="1" noTextEdit="1"/>
            </p:cNvSpPr>
            <p:nvPr/>
          </p:nvSpPr>
          <p:spPr>
            <a:xfrm>
              <a:off x="416" y="213"/>
              <a:ext cx="2409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80" name="直接连接符 548879"/>
            <p:cNvSpPr/>
            <p:nvPr/>
          </p:nvSpPr>
          <p:spPr>
            <a:xfrm flipH="1">
              <a:off x="534" y="453"/>
              <a:ext cx="86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1" name="直接连接符 548880"/>
            <p:cNvSpPr/>
            <p:nvPr/>
          </p:nvSpPr>
          <p:spPr>
            <a:xfrm flipH="1">
              <a:off x="537" y="808"/>
              <a:ext cx="851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2" name="矩形 548881"/>
            <p:cNvSpPr/>
            <p:nvPr/>
          </p:nvSpPr>
          <p:spPr>
            <a:xfrm>
              <a:off x="425" y="740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883" name="直接连接符 548882"/>
            <p:cNvSpPr/>
            <p:nvPr/>
          </p:nvSpPr>
          <p:spPr>
            <a:xfrm flipH="1">
              <a:off x="534" y="1101"/>
              <a:ext cx="8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4" name="直接连接符 548883"/>
            <p:cNvSpPr/>
            <p:nvPr/>
          </p:nvSpPr>
          <p:spPr>
            <a:xfrm>
              <a:off x="536" y="453"/>
              <a:ext cx="1" cy="647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5" name="任意多边形 548884"/>
            <p:cNvSpPr/>
            <p:nvPr/>
          </p:nvSpPr>
          <p:spPr>
            <a:xfrm>
              <a:off x="523" y="789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86" name="任意多边形 548885"/>
            <p:cNvSpPr>
              <a:spLocks noEditPoints="1"/>
            </p:cNvSpPr>
            <p:nvPr/>
          </p:nvSpPr>
          <p:spPr>
            <a:xfrm>
              <a:off x="985" y="716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87" name="直接连接符 548886"/>
            <p:cNvSpPr/>
            <p:nvPr/>
          </p:nvSpPr>
          <p:spPr>
            <a:xfrm>
              <a:off x="700" y="734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88" name="任意多边形 548887"/>
            <p:cNvSpPr>
              <a:spLocks noEditPoints="1"/>
            </p:cNvSpPr>
            <p:nvPr/>
          </p:nvSpPr>
          <p:spPr>
            <a:xfrm>
              <a:off x="985" y="352"/>
              <a:ext cx="58" cy="59"/>
            </a:xfrm>
            <a:custGeom>
              <a:avLst/>
              <a:gdLst/>
              <a:ahLst/>
              <a:cxnLst/>
              <a:rect l="0" t="0" r="0" b="0"/>
              <a:pathLst>
                <a:path w="58" h="59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9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89" name="直接连接符 548888"/>
            <p:cNvSpPr/>
            <p:nvPr/>
          </p:nvSpPr>
          <p:spPr>
            <a:xfrm>
              <a:off x="700" y="381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90" name="任意多边形 548889"/>
            <p:cNvSpPr>
              <a:spLocks noEditPoints="1"/>
            </p:cNvSpPr>
            <p:nvPr/>
          </p:nvSpPr>
          <p:spPr>
            <a:xfrm>
              <a:off x="985" y="1003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1" name="直接连接符 548890"/>
            <p:cNvSpPr/>
            <p:nvPr/>
          </p:nvSpPr>
          <p:spPr>
            <a:xfrm>
              <a:off x="700" y="1032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892" name="任意多边形 548891"/>
            <p:cNvSpPr/>
            <p:nvPr/>
          </p:nvSpPr>
          <p:spPr>
            <a:xfrm>
              <a:off x="800" y="378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3" name="任意多边形 548892"/>
            <p:cNvSpPr>
              <a:spLocks noEditPoints="1"/>
            </p:cNvSpPr>
            <p:nvPr/>
          </p:nvSpPr>
          <p:spPr>
            <a:xfrm>
              <a:off x="800" y="378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4" name="任意多边形 548893"/>
            <p:cNvSpPr/>
            <p:nvPr/>
          </p:nvSpPr>
          <p:spPr>
            <a:xfrm>
              <a:off x="800" y="73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5" name="任意多边形 548894"/>
            <p:cNvSpPr>
              <a:spLocks noEditPoints="1"/>
            </p:cNvSpPr>
            <p:nvPr/>
          </p:nvSpPr>
          <p:spPr>
            <a:xfrm>
              <a:off x="800" y="73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  <a:moveTo>
                    <a:pt x="0" y="134"/>
                  </a:moveTo>
                  <a:lnTo>
                    <a:pt x="264" y="134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6" name="任意多边形 548895"/>
            <p:cNvSpPr/>
            <p:nvPr/>
          </p:nvSpPr>
          <p:spPr>
            <a:xfrm>
              <a:off x="800" y="1029"/>
              <a:ext cx="143" cy="145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7" name="任意多边形 548896"/>
            <p:cNvSpPr>
              <a:spLocks noEditPoints="1"/>
            </p:cNvSpPr>
            <p:nvPr/>
          </p:nvSpPr>
          <p:spPr>
            <a:xfrm>
              <a:off x="800" y="1029"/>
              <a:ext cx="143" cy="145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898" name="矩形 548897"/>
            <p:cNvSpPr/>
            <p:nvPr/>
          </p:nvSpPr>
          <p:spPr>
            <a:xfrm>
              <a:off x="1426" y="28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899" name="矩形 548898"/>
            <p:cNvSpPr/>
            <p:nvPr/>
          </p:nvSpPr>
          <p:spPr>
            <a:xfrm>
              <a:off x="1478" y="342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00" name="矩形 548899"/>
            <p:cNvSpPr/>
            <p:nvPr/>
          </p:nvSpPr>
          <p:spPr>
            <a:xfrm>
              <a:off x="1388" y="423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1" name="矩形 548900"/>
            <p:cNvSpPr/>
            <p:nvPr/>
          </p:nvSpPr>
          <p:spPr>
            <a:xfrm>
              <a:off x="1388" y="423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2" name="矩形 548901"/>
            <p:cNvSpPr/>
            <p:nvPr/>
          </p:nvSpPr>
          <p:spPr>
            <a:xfrm>
              <a:off x="1383" y="780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3" name="矩形 548902"/>
            <p:cNvSpPr/>
            <p:nvPr/>
          </p:nvSpPr>
          <p:spPr>
            <a:xfrm>
              <a:off x="1383" y="780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4" name="矩形 548903"/>
            <p:cNvSpPr/>
            <p:nvPr/>
          </p:nvSpPr>
          <p:spPr>
            <a:xfrm>
              <a:off x="1388" y="1074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5" name="矩形 548904"/>
            <p:cNvSpPr/>
            <p:nvPr/>
          </p:nvSpPr>
          <p:spPr>
            <a:xfrm>
              <a:off x="1388" y="1074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06" name="直接连接符 548905"/>
            <p:cNvSpPr/>
            <p:nvPr/>
          </p:nvSpPr>
          <p:spPr>
            <a:xfrm>
              <a:off x="1540" y="452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07" name="直接连接符 548906"/>
            <p:cNvSpPr/>
            <p:nvPr/>
          </p:nvSpPr>
          <p:spPr>
            <a:xfrm>
              <a:off x="1535" y="810"/>
              <a:ext cx="106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08" name="直接连接符 548907"/>
            <p:cNvSpPr/>
            <p:nvPr/>
          </p:nvSpPr>
          <p:spPr>
            <a:xfrm>
              <a:off x="1540" y="1103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09" name="矩形 548908"/>
            <p:cNvSpPr/>
            <p:nvPr/>
          </p:nvSpPr>
          <p:spPr>
            <a:xfrm>
              <a:off x="2188" y="778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0" name="矩形 548909"/>
            <p:cNvSpPr/>
            <p:nvPr/>
          </p:nvSpPr>
          <p:spPr>
            <a:xfrm>
              <a:off x="2188" y="778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1" name="矩形 548910"/>
            <p:cNvSpPr/>
            <p:nvPr/>
          </p:nvSpPr>
          <p:spPr>
            <a:xfrm>
              <a:off x="2183" y="422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2" name="矩形 548911"/>
            <p:cNvSpPr/>
            <p:nvPr/>
          </p:nvSpPr>
          <p:spPr>
            <a:xfrm>
              <a:off x="2183" y="422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3" name="矩形 548912"/>
            <p:cNvSpPr/>
            <p:nvPr/>
          </p:nvSpPr>
          <p:spPr>
            <a:xfrm>
              <a:off x="2178" y="1075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4" name="矩形 548913"/>
            <p:cNvSpPr/>
            <p:nvPr/>
          </p:nvSpPr>
          <p:spPr>
            <a:xfrm>
              <a:off x="2178" y="1075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15" name="矩形 548914"/>
            <p:cNvSpPr/>
            <p:nvPr/>
          </p:nvSpPr>
          <p:spPr>
            <a:xfrm>
              <a:off x="1435" y="63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16" name="矩形 548915"/>
            <p:cNvSpPr/>
            <p:nvPr/>
          </p:nvSpPr>
          <p:spPr>
            <a:xfrm>
              <a:off x="1487" y="705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17" name="矩形 548916"/>
            <p:cNvSpPr/>
            <p:nvPr/>
          </p:nvSpPr>
          <p:spPr>
            <a:xfrm>
              <a:off x="1426" y="91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18" name="矩形 548917"/>
            <p:cNvSpPr/>
            <p:nvPr/>
          </p:nvSpPr>
          <p:spPr>
            <a:xfrm>
              <a:off x="1478" y="973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19" name="矩形 548918"/>
            <p:cNvSpPr/>
            <p:nvPr/>
          </p:nvSpPr>
          <p:spPr>
            <a:xfrm>
              <a:off x="2212" y="28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0" name="矩形 548919"/>
            <p:cNvSpPr/>
            <p:nvPr/>
          </p:nvSpPr>
          <p:spPr>
            <a:xfrm>
              <a:off x="2221" y="63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1" name="矩形 548920"/>
            <p:cNvSpPr/>
            <p:nvPr/>
          </p:nvSpPr>
          <p:spPr>
            <a:xfrm>
              <a:off x="2238" y="931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2" name="直接连接符 548921"/>
            <p:cNvSpPr/>
            <p:nvPr/>
          </p:nvSpPr>
          <p:spPr>
            <a:xfrm>
              <a:off x="2609" y="450"/>
              <a:ext cx="1" cy="650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23" name="任意多边形 548922"/>
            <p:cNvSpPr/>
            <p:nvPr/>
          </p:nvSpPr>
          <p:spPr>
            <a:xfrm>
              <a:off x="2595" y="797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52" h="53">
                  <a:moveTo>
                    <a:pt x="0" y="26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41"/>
                    <a:pt x="41" y="53"/>
                    <a:pt x="26" y="53"/>
                  </a:cubicBezTo>
                  <a:cubicBezTo>
                    <a:pt x="11" y="53"/>
                    <a:pt x="0" y="41"/>
                    <a:pt x="0" y="26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26" name="组合 548925"/>
            <p:cNvGrpSpPr/>
            <p:nvPr/>
          </p:nvGrpSpPr>
          <p:grpSpPr>
            <a:xfrm>
              <a:off x="2674" y="733"/>
              <a:ext cx="116" cy="152"/>
              <a:chOff x="2674" y="733"/>
              <a:chExt cx="116" cy="152"/>
            </a:xfrm>
          </p:grpSpPr>
          <p:sp>
            <p:nvSpPr>
              <p:cNvPr id="548924" name="矩形 548923"/>
              <p:cNvSpPr/>
              <p:nvPr/>
            </p:nvSpPr>
            <p:spPr>
              <a:xfrm>
                <a:off x="2674" y="751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25" name="矩形 548924"/>
              <p:cNvSpPr/>
              <p:nvPr/>
            </p:nvSpPr>
            <p:spPr>
              <a:xfrm>
                <a:off x="2762" y="733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27" name="矩形 548926"/>
            <p:cNvSpPr/>
            <p:nvPr/>
          </p:nvSpPr>
          <p:spPr>
            <a:xfrm>
              <a:off x="1141" y="663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8" name="矩形 548927"/>
            <p:cNvSpPr/>
            <p:nvPr/>
          </p:nvSpPr>
          <p:spPr>
            <a:xfrm>
              <a:off x="1141" y="317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29" name="矩形 548928"/>
            <p:cNvSpPr/>
            <p:nvPr/>
          </p:nvSpPr>
          <p:spPr>
            <a:xfrm>
              <a:off x="1150" y="974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30" name="任意多边形 548929"/>
            <p:cNvSpPr/>
            <p:nvPr/>
          </p:nvSpPr>
          <p:spPr>
            <a:xfrm>
              <a:off x="1170" y="797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1" name="任意多边形 548930"/>
            <p:cNvSpPr/>
            <p:nvPr/>
          </p:nvSpPr>
          <p:spPr>
            <a:xfrm>
              <a:off x="1170" y="797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2" name="任意多边形 548931"/>
            <p:cNvSpPr/>
            <p:nvPr/>
          </p:nvSpPr>
          <p:spPr>
            <a:xfrm>
              <a:off x="1161" y="1085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3" name="任意多边形 548932"/>
            <p:cNvSpPr/>
            <p:nvPr/>
          </p:nvSpPr>
          <p:spPr>
            <a:xfrm>
              <a:off x="1161" y="1085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4" name="任意多边形 548933"/>
            <p:cNvSpPr/>
            <p:nvPr/>
          </p:nvSpPr>
          <p:spPr>
            <a:xfrm>
              <a:off x="1161" y="432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35" name="任意多边形 548934"/>
            <p:cNvSpPr/>
            <p:nvPr/>
          </p:nvSpPr>
          <p:spPr>
            <a:xfrm>
              <a:off x="1161" y="432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38" name="组合 548937"/>
            <p:cNvGrpSpPr/>
            <p:nvPr/>
          </p:nvGrpSpPr>
          <p:grpSpPr>
            <a:xfrm>
              <a:off x="1972" y="291"/>
              <a:ext cx="117" cy="164"/>
              <a:chOff x="1972" y="291"/>
              <a:chExt cx="117" cy="164"/>
            </a:xfrm>
          </p:grpSpPr>
          <p:sp>
            <p:nvSpPr>
              <p:cNvPr id="548936" name="矩形 548935"/>
              <p:cNvSpPr/>
              <p:nvPr/>
            </p:nvSpPr>
            <p:spPr>
              <a:xfrm>
                <a:off x="1972" y="311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37" name="矩形 548936"/>
              <p:cNvSpPr/>
              <p:nvPr/>
            </p:nvSpPr>
            <p:spPr>
              <a:xfrm>
                <a:off x="2059" y="291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8941" name="组合 548940"/>
            <p:cNvGrpSpPr/>
            <p:nvPr/>
          </p:nvGrpSpPr>
          <p:grpSpPr>
            <a:xfrm>
              <a:off x="1981" y="655"/>
              <a:ext cx="99" cy="152"/>
              <a:chOff x="1981" y="655"/>
              <a:chExt cx="99" cy="152"/>
            </a:xfrm>
          </p:grpSpPr>
          <p:sp>
            <p:nvSpPr>
              <p:cNvPr id="548939" name="矩形 548938"/>
              <p:cNvSpPr/>
              <p:nvPr/>
            </p:nvSpPr>
            <p:spPr>
              <a:xfrm>
                <a:off x="1981" y="673"/>
                <a:ext cx="75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40" name="矩形 548939"/>
              <p:cNvSpPr/>
              <p:nvPr/>
            </p:nvSpPr>
            <p:spPr>
              <a:xfrm>
                <a:off x="2052" y="655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8944" name="组合 548943"/>
            <p:cNvGrpSpPr/>
            <p:nvPr/>
          </p:nvGrpSpPr>
          <p:grpSpPr>
            <a:xfrm>
              <a:off x="1976" y="914"/>
              <a:ext cx="105" cy="164"/>
              <a:chOff x="1976" y="914"/>
              <a:chExt cx="105" cy="164"/>
            </a:xfrm>
          </p:grpSpPr>
          <p:sp>
            <p:nvSpPr>
              <p:cNvPr id="548942" name="矩形 548941"/>
              <p:cNvSpPr/>
              <p:nvPr/>
            </p:nvSpPr>
            <p:spPr>
              <a:xfrm>
                <a:off x="1976" y="934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43" name="矩形 548942"/>
              <p:cNvSpPr/>
              <p:nvPr/>
            </p:nvSpPr>
            <p:spPr>
              <a:xfrm>
                <a:off x="2051" y="914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45" name="任意多边形 548944"/>
            <p:cNvSpPr/>
            <p:nvPr/>
          </p:nvSpPr>
          <p:spPr>
            <a:xfrm>
              <a:off x="2015" y="1085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46" name="任意多边形 548945"/>
            <p:cNvSpPr/>
            <p:nvPr/>
          </p:nvSpPr>
          <p:spPr>
            <a:xfrm>
              <a:off x="2015" y="1085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47" name="任意多边形 548946"/>
            <p:cNvSpPr/>
            <p:nvPr/>
          </p:nvSpPr>
          <p:spPr>
            <a:xfrm>
              <a:off x="2015" y="797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48" name="任意多边形 548947"/>
            <p:cNvSpPr/>
            <p:nvPr/>
          </p:nvSpPr>
          <p:spPr>
            <a:xfrm>
              <a:off x="2015" y="797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28" h="28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49" name="任意多边形 548948"/>
            <p:cNvSpPr/>
            <p:nvPr/>
          </p:nvSpPr>
          <p:spPr>
            <a:xfrm>
              <a:off x="2001" y="43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50" name="任意多边形 548949"/>
            <p:cNvSpPr/>
            <p:nvPr/>
          </p:nvSpPr>
          <p:spPr>
            <a:xfrm>
              <a:off x="2001" y="43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54" name="组合 548953"/>
            <p:cNvGrpSpPr/>
            <p:nvPr/>
          </p:nvGrpSpPr>
          <p:grpSpPr>
            <a:xfrm>
              <a:off x="1741" y="665"/>
              <a:ext cx="87" cy="141"/>
              <a:chOff x="1741" y="665"/>
              <a:chExt cx="87" cy="141"/>
            </a:xfrm>
          </p:grpSpPr>
          <p:sp>
            <p:nvSpPr>
              <p:cNvPr id="548951" name="矩形 548950"/>
              <p:cNvSpPr/>
              <p:nvPr/>
            </p:nvSpPr>
            <p:spPr>
              <a:xfrm>
                <a:off x="1780" y="720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52" name="矩形 548951"/>
              <p:cNvSpPr/>
              <p:nvPr/>
            </p:nvSpPr>
            <p:spPr>
              <a:xfrm>
                <a:off x="1741" y="683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53" name="矩形 548952"/>
              <p:cNvSpPr/>
              <p:nvPr/>
            </p:nvSpPr>
            <p:spPr>
              <a:xfrm>
                <a:off x="1751" y="665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55" name="直接连接符 548954"/>
            <p:cNvSpPr/>
            <p:nvPr/>
          </p:nvSpPr>
          <p:spPr>
            <a:xfrm>
              <a:off x="1701" y="811"/>
              <a:ext cx="68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56" name="任意多边形 548955"/>
            <p:cNvSpPr/>
            <p:nvPr/>
          </p:nvSpPr>
          <p:spPr>
            <a:xfrm>
              <a:off x="1765" y="794"/>
              <a:ext cx="50" cy="34"/>
            </a:xfrm>
            <a:custGeom>
              <a:avLst/>
              <a:gdLst/>
              <a:ahLst/>
              <a:cxnLst/>
              <a:rect l="0" t="0" r="0" b="0"/>
              <a:pathLst>
                <a:path w="50" h="34">
                  <a:moveTo>
                    <a:pt x="0" y="0"/>
                  </a:moveTo>
                  <a:lnTo>
                    <a:pt x="50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60" name="组合 548959"/>
            <p:cNvGrpSpPr/>
            <p:nvPr/>
          </p:nvGrpSpPr>
          <p:grpSpPr>
            <a:xfrm>
              <a:off x="1725" y="958"/>
              <a:ext cx="93" cy="142"/>
              <a:chOff x="1725" y="958"/>
              <a:chExt cx="93" cy="142"/>
            </a:xfrm>
          </p:grpSpPr>
          <p:sp>
            <p:nvSpPr>
              <p:cNvPr id="548957" name="矩形 548956"/>
              <p:cNvSpPr/>
              <p:nvPr/>
            </p:nvSpPr>
            <p:spPr>
              <a:xfrm>
                <a:off x="1766" y="1014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58" name="矩形 548957"/>
              <p:cNvSpPr/>
              <p:nvPr/>
            </p:nvSpPr>
            <p:spPr>
              <a:xfrm>
                <a:off x="1725" y="976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59" name="矩形 548958"/>
              <p:cNvSpPr/>
              <p:nvPr/>
            </p:nvSpPr>
            <p:spPr>
              <a:xfrm>
                <a:off x="1736" y="958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61" name="直接连接符 548960"/>
            <p:cNvSpPr/>
            <p:nvPr/>
          </p:nvSpPr>
          <p:spPr>
            <a:xfrm>
              <a:off x="1708" y="1103"/>
              <a:ext cx="54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62" name="任意多边形 548961"/>
            <p:cNvSpPr/>
            <p:nvPr/>
          </p:nvSpPr>
          <p:spPr>
            <a:xfrm>
              <a:off x="1757" y="1086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66" name="组合 548965"/>
            <p:cNvGrpSpPr/>
            <p:nvPr/>
          </p:nvGrpSpPr>
          <p:grpSpPr>
            <a:xfrm>
              <a:off x="1725" y="301"/>
              <a:ext cx="93" cy="143"/>
              <a:chOff x="1725" y="301"/>
              <a:chExt cx="93" cy="143"/>
            </a:xfrm>
          </p:grpSpPr>
          <p:sp>
            <p:nvSpPr>
              <p:cNvPr id="548963" name="矩形 548962"/>
              <p:cNvSpPr/>
              <p:nvPr/>
            </p:nvSpPr>
            <p:spPr>
              <a:xfrm>
                <a:off x="1766" y="358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64" name="矩形 548963"/>
              <p:cNvSpPr/>
              <p:nvPr/>
            </p:nvSpPr>
            <p:spPr>
              <a:xfrm>
                <a:off x="1725" y="320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65" name="矩形 548964"/>
              <p:cNvSpPr/>
              <p:nvPr/>
            </p:nvSpPr>
            <p:spPr>
              <a:xfrm>
                <a:off x="1736" y="301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8967" name="直接连接符 548966"/>
            <p:cNvSpPr/>
            <p:nvPr/>
          </p:nvSpPr>
          <p:spPr>
            <a:xfrm>
              <a:off x="1716" y="450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68" name="任意多边形 548967"/>
            <p:cNvSpPr/>
            <p:nvPr/>
          </p:nvSpPr>
          <p:spPr>
            <a:xfrm>
              <a:off x="1758" y="433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8972" name="组合 548971"/>
            <p:cNvGrpSpPr/>
            <p:nvPr/>
          </p:nvGrpSpPr>
          <p:grpSpPr>
            <a:xfrm>
              <a:off x="817" y="240"/>
              <a:ext cx="118" cy="143"/>
              <a:chOff x="817" y="240"/>
              <a:chExt cx="118" cy="143"/>
            </a:xfrm>
          </p:grpSpPr>
          <p:sp>
            <p:nvSpPr>
              <p:cNvPr id="548969" name="矩形 548968"/>
              <p:cNvSpPr/>
              <p:nvPr/>
            </p:nvSpPr>
            <p:spPr>
              <a:xfrm>
                <a:off x="883" y="297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0" name="矩形 548969"/>
              <p:cNvSpPr/>
              <p:nvPr/>
            </p:nvSpPr>
            <p:spPr>
              <a:xfrm>
                <a:off x="817" y="259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1" name="矩形 548970"/>
              <p:cNvSpPr/>
              <p:nvPr/>
            </p:nvSpPr>
            <p:spPr>
              <a:xfrm>
                <a:off x="845" y="240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8976" name="组合 548975"/>
            <p:cNvGrpSpPr/>
            <p:nvPr/>
          </p:nvGrpSpPr>
          <p:grpSpPr>
            <a:xfrm>
              <a:off x="817" y="586"/>
              <a:ext cx="114" cy="143"/>
              <a:chOff x="817" y="586"/>
              <a:chExt cx="114" cy="143"/>
            </a:xfrm>
          </p:grpSpPr>
          <p:sp>
            <p:nvSpPr>
              <p:cNvPr id="548973" name="矩形 548972"/>
              <p:cNvSpPr/>
              <p:nvPr/>
            </p:nvSpPr>
            <p:spPr>
              <a:xfrm>
                <a:off x="883" y="643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4" name="矩形 548973"/>
              <p:cNvSpPr/>
              <p:nvPr/>
            </p:nvSpPr>
            <p:spPr>
              <a:xfrm>
                <a:off x="817" y="605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5" name="矩形 548974"/>
              <p:cNvSpPr/>
              <p:nvPr/>
            </p:nvSpPr>
            <p:spPr>
              <a:xfrm>
                <a:off x="845" y="586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8980" name="组合 548979"/>
            <p:cNvGrpSpPr/>
            <p:nvPr/>
          </p:nvGrpSpPr>
          <p:grpSpPr>
            <a:xfrm>
              <a:off x="834" y="897"/>
              <a:ext cx="118" cy="143"/>
              <a:chOff x="834" y="897"/>
              <a:chExt cx="118" cy="143"/>
            </a:xfrm>
          </p:grpSpPr>
          <p:sp>
            <p:nvSpPr>
              <p:cNvPr id="548977" name="矩形 548976"/>
              <p:cNvSpPr/>
              <p:nvPr/>
            </p:nvSpPr>
            <p:spPr>
              <a:xfrm>
                <a:off x="900" y="954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8" name="矩形 548977"/>
              <p:cNvSpPr/>
              <p:nvPr/>
            </p:nvSpPr>
            <p:spPr>
              <a:xfrm>
                <a:off x="834" y="916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979" name="矩形 548978"/>
              <p:cNvSpPr/>
              <p:nvPr/>
            </p:nvSpPr>
            <p:spPr>
              <a:xfrm>
                <a:off x="863" y="89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8982" name="组合 548981"/>
          <p:cNvGrpSpPr>
            <a:grpSpLocks noChangeAspect="1"/>
          </p:cNvGrpSpPr>
          <p:nvPr/>
        </p:nvGrpSpPr>
        <p:grpSpPr>
          <a:xfrm>
            <a:off x="4932363" y="82550"/>
            <a:ext cx="3773487" cy="2033588"/>
            <a:chOff x="3107" y="70"/>
            <a:chExt cx="2377" cy="1281"/>
          </a:xfrm>
        </p:grpSpPr>
        <p:sp>
          <p:nvSpPr>
            <p:cNvPr id="548981" name="矩形 548980"/>
            <p:cNvSpPr>
              <a:spLocks noChangeAspect="1" noTextEdit="1"/>
            </p:cNvSpPr>
            <p:nvPr/>
          </p:nvSpPr>
          <p:spPr>
            <a:xfrm>
              <a:off x="3107" y="70"/>
              <a:ext cx="2377" cy="128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83" name="直接连接符 548982"/>
            <p:cNvSpPr/>
            <p:nvPr/>
          </p:nvSpPr>
          <p:spPr>
            <a:xfrm>
              <a:off x="4934" y="365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4" name="直接连接符 548983"/>
            <p:cNvSpPr/>
            <p:nvPr/>
          </p:nvSpPr>
          <p:spPr>
            <a:xfrm>
              <a:off x="5220" y="365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5" name="直接连接符 548984"/>
            <p:cNvSpPr/>
            <p:nvPr/>
          </p:nvSpPr>
          <p:spPr>
            <a:xfrm flipH="1">
              <a:off x="3225" y="356"/>
              <a:ext cx="86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6" name="直接连接符 548985"/>
            <p:cNvSpPr/>
            <p:nvPr/>
          </p:nvSpPr>
          <p:spPr>
            <a:xfrm flipH="1">
              <a:off x="3228" y="797"/>
              <a:ext cx="851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7" name="矩形 548986"/>
            <p:cNvSpPr/>
            <p:nvPr/>
          </p:nvSpPr>
          <p:spPr>
            <a:xfrm>
              <a:off x="3116" y="727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8988" name="直接连接符 548987"/>
            <p:cNvSpPr/>
            <p:nvPr/>
          </p:nvSpPr>
          <p:spPr>
            <a:xfrm flipH="1">
              <a:off x="3225" y="1227"/>
              <a:ext cx="8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89" name="直接连接符 548988"/>
            <p:cNvSpPr/>
            <p:nvPr/>
          </p:nvSpPr>
          <p:spPr>
            <a:xfrm>
              <a:off x="3227" y="365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90" name="任意多边形 548989"/>
            <p:cNvSpPr/>
            <p:nvPr/>
          </p:nvSpPr>
          <p:spPr>
            <a:xfrm>
              <a:off x="3214" y="778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1" name="任意多边形 548990"/>
            <p:cNvSpPr>
              <a:spLocks noEditPoints="1"/>
            </p:cNvSpPr>
            <p:nvPr/>
          </p:nvSpPr>
          <p:spPr>
            <a:xfrm>
              <a:off x="3676" y="705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2" name="直接连接符 548991"/>
            <p:cNvSpPr/>
            <p:nvPr/>
          </p:nvSpPr>
          <p:spPr>
            <a:xfrm>
              <a:off x="3391" y="723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93" name="任意多边形 548992"/>
            <p:cNvSpPr>
              <a:spLocks noEditPoints="1"/>
            </p:cNvSpPr>
            <p:nvPr/>
          </p:nvSpPr>
          <p:spPr>
            <a:xfrm>
              <a:off x="3676" y="255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4" name="直接连接符 548993"/>
            <p:cNvSpPr/>
            <p:nvPr/>
          </p:nvSpPr>
          <p:spPr>
            <a:xfrm>
              <a:off x="3391" y="284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95" name="任意多边形 548994"/>
            <p:cNvSpPr>
              <a:spLocks noEditPoints="1"/>
            </p:cNvSpPr>
            <p:nvPr/>
          </p:nvSpPr>
          <p:spPr>
            <a:xfrm>
              <a:off x="3676" y="1130"/>
              <a:ext cx="58" cy="57"/>
            </a:xfrm>
            <a:custGeom>
              <a:avLst/>
              <a:gdLst/>
              <a:ahLst/>
              <a:cxnLst/>
              <a:rect l="0" t="0" r="0" b="0"/>
              <a:pathLst>
                <a:path w="58" h="57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7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6" name="直接连接符 548995"/>
            <p:cNvSpPr/>
            <p:nvPr/>
          </p:nvSpPr>
          <p:spPr>
            <a:xfrm>
              <a:off x="3391" y="1159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8997" name="任意多边形 548996"/>
            <p:cNvSpPr/>
            <p:nvPr/>
          </p:nvSpPr>
          <p:spPr>
            <a:xfrm>
              <a:off x="3491" y="281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8" name="任意多边形 548997"/>
            <p:cNvSpPr>
              <a:spLocks noEditPoints="1"/>
            </p:cNvSpPr>
            <p:nvPr/>
          </p:nvSpPr>
          <p:spPr>
            <a:xfrm>
              <a:off x="3491" y="281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59"/>
                    <a:pt x="59" y="0"/>
                    <a:pt x="132" y="0"/>
                  </a:cubicBezTo>
                  <a:cubicBezTo>
                    <a:pt x="205" y="0"/>
                    <a:pt x="264" y="59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999" name="任意多边形 548998"/>
            <p:cNvSpPr/>
            <p:nvPr/>
          </p:nvSpPr>
          <p:spPr>
            <a:xfrm>
              <a:off x="3491" y="72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0" name="任意多边形 548999"/>
            <p:cNvSpPr>
              <a:spLocks noEditPoints="1"/>
            </p:cNvSpPr>
            <p:nvPr/>
          </p:nvSpPr>
          <p:spPr>
            <a:xfrm>
              <a:off x="3491" y="72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  <a:moveTo>
                    <a:pt x="0" y="134"/>
                  </a:moveTo>
                  <a:lnTo>
                    <a:pt x="264" y="134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1" name="任意多边形 549000"/>
            <p:cNvSpPr/>
            <p:nvPr/>
          </p:nvSpPr>
          <p:spPr>
            <a:xfrm>
              <a:off x="3491" y="1155"/>
              <a:ext cx="143" cy="145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2" name="任意多边形 549001"/>
            <p:cNvSpPr>
              <a:spLocks noEditPoints="1"/>
            </p:cNvSpPr>
            <p:nvPr/>
          </p:nvSpPr>
          <p:spPr>
            <a:xfrm>
              <a:off x="3491" y="1155"/>
              <a:ext cx="143" cy="145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  <a:moveTo>
                    <a:pt x="0" y="134"/>
                  </a:moveTo>
                  <a:lnTo>
                    <a:pt x="264" y="134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3" name="矩形 549002"/>
            <p:cNvSpPr/>
            <p:nvPr/>
          </p:nvSpPr>
          <p:spPr>
            <a:xfrm>
              <a:off x="4117" y="18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04" name="矩形 549003"/>
            <p:cNvSpPr/>
            <p:nvPr/>
          </p:nvSpPr>
          <p:spPr>
            <a:xfrm>
              <a:off x="4169" y="243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05" name="矩形 549004"/>
            <p:cNvSpPr/>
            <p:nvPr/>
          </p:nvSpPr>
          <p:spPr>
            <a:xfrm>
              <a:off x="4079" y="325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6" name="矩形 549005"/>
            <p:cNvSpPr/>
            <p:nvPr/>
          </p:nvSpPr>
          <p:spPr>
            <a:xfrm>
              <a:off x="4079" y="325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7" name="矩形 549006"/>
            <p:cNvSpPr/>
            <p:nvPr/>
          </p:nvSpPr>
          <p:spPr>
            <a:xfrm>
              <a:off x="4074" y="769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8" name="矩形 549007"/>
            <p:cNvSpPr/>
            <p:nvPr/>
          </p:nvSpPr>
          <p:spPr>
            <a:xfrm>
              <a:off x="4074" y="769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09" name="矩形 549008"/>
            <p:cNvSpPr/>
            <p:nvPr/>
          </p:nvSpPr>
          <p:spPr>
            <a:xfrm>
              <a:off x="4079" y="1200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0" name="矩形 549009"/>
            <p:cNvSpPr/>
            <p:nvPr/>
          </p:nvSpPr>
          <p:spPr>
            <a:xfrm>
              <a:off x="4079" y="1200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1" name="直接连接符 549010"/>
            <p:cNvSpPr/>
            <p:nvPr/>
          </p:nvSpPr>
          <p:spPr>
            <a:xfrm>
              <a:off x="4231" y="355"/>
              <a:ext cx="989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12" name="直接连接符 549011"/>
            <p:cNvSpPr/>
            <p:nvPr/>
          </p:nvSpPr>
          <p:spPr>
            <a:xfrm>
              <a:off x="4226" y="799"/>
              <a:ext cx="70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13" name="直接连接符 549012"/>
            <p:cNvSpPr/>
            <p:nvPr/>
          </p:nvSpPr>
          <p:spPr>
            <a:xfrm>
              <a:off x="4231" y="1230"/>
              <a:ext cx="989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14" name="矩形 549013"/>
            <p:cNvSpPr/>
            <p:nvPr/>
          </p:nvSpPr>
          <p:spPr>
            <a:xfrm>
              <a:off x="4904" y="1009"/>
              <a:ext cx="6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5" name="矩形 549014"/>
            <p:cNvSpPr/>
            <p:nvPr/>
          </p:nvSpPr>
          <p:spPr>
            <a:xfrm>
              <a:off x="4904" y="1009"/>
              <a:ext cx="60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6" name="矩形 549015"/>
            <p:cNvSpPr/>
            <p:nvPr/>
          </p:nvSpPr>
          <p:spPr>
            <a:xfrm>
              <a:off x="4904" y="577"/>
              <a:ext cx="60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7" name="矩形 549016"/>
            <p:cNvSpPr/>
            <p:nvPr/>
          </p:nvSpPr>
          <p:spPr>
            <a:xfrm>
              <a:off x="4904" y="577"/>
              <a:ext cx="60" cy="153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8" name="矩形 549017"/>
            <p:cNvSpPr/>
            <p:nvPr/>
          </p:nvSpPr>
          <p:spPr>
            <a:xfrm>
              <a:off x="5190" y="721"/>
              <a:ext cx="59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19" name="矩形 549018"/>
            <p:cNvSpPr/>
            <p:nvPr/>
          </p:nvSpPr>
          <p:spPr>
            <a:xfrm>
              <a:off x="5190" y="721"/>
              <a:ext cx="59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20" name="矩形 549019"/>
            <p:cNvSpPr/>
            <p:nvPr/>
          </p:nvSpPr>
          <p:spPr>
            <a:xfrm>
              <a:off x="4126" y="632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1" name="矩形 549020"/>
            <p:cNvSpPr/>
            <p:nvPr/>
          </p:nvSpPr>
          <p:spPr>
            <a:xfrm>
              <a:off x="4178" y="692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2" name="矩形 549021"/>
            <p:cNvSpPr/>
            <p:nvPr/>
          </p:nvSpPr>
          <p:spPr>
            <a:xfrm>
              <a:off x="4117" y="900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3" name="矩形 549022"/>
            <p:cNvSpPr/>
            <p:nvPr/>
          </p:nvSpPr>
          <p:spPr>
            <a:xfrm>
              <a:off x="4169" y="968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4" name="矩形 549023"/>
            <p:cNvSpPr/>
            <p:nvPr/>
          </p:nvSpPr>
          <p:spPr>
            <a:xfrm>
              <a:off x="5275" y="736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5" name="矩形 549024"/>
            <p:cNvSpPr/>
            <p:nvPr/>
          </p:nvSpPr>
          <p:spPr>
            <a:xfrm>
              <a:off x="4990" y="59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6" name="矩形 549025"/>
            <p:cNvSpPr/>
            <p:nvPr/>
          </p:nvSpPr>
          <p:spPr>
            <a:xfrm>
              <a:off x="4990" y="1029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7" name="任意多边形 549026"/>
            <p:cNvSpPr/>
            <p:nvPr/>
          </p:nvSpPr>
          <p:spPr>
            <a:xfrm>
              <a:off x="4920" y="351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28" name="矩形 549027"/>
            <p:cNvSpPr/>
            <p:nvPr/>
          </p:nvSpPr>
          <p:spPr>
            <a:xfrm>
              <a:off x="3832" y="658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29" name="矩形 549028"/>
            <p:cNvSpPr/>
            <p:nvPr/>
          </p:nvSpPr>
          <p:spPr>
            <a:xfrm>
              <a:off x="3832" y="226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30" name="矩形 549029"/>
            <p:cNvSpPr/>
            <p:nvPr/>
          </p:nvSpPr>
          <p:spPr>
            <a:xfrm>
              <a:off x="3841" y="1099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031" name="任意多边形 549030"/>
            <p:cNvSpPr/>
            <p:nvPr/>
          </p:nvSpPr>
          <p:spPr>
            <a:xfrm>
              <a:off x="3861" y="786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2" name="任意多边形 549031"/>
            <p:cNvSpPr/>
            <p:nvPr/>
          </p:nvSpPr>
          <p:spPr>
            <a:xfrm>
              <a:off x="3861" y="786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4"/>
                  </a:moveTo>
                  <a:cubicBezTo>
                    <a:pt x="0" y="7"/>
                    <a:pt x="7" y="0"/>
                    <a:pt x="15" y="0"/>
                  </a:cubicBezTo>
                  <a:cubicBezTo>
                    <a:pt x="22" y="0"/>
                    <a:pt x="29" y="7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3" name="任意多边形 549032"/>
            <p:cNvSpPr/>
            <p:nvPr/>
          </p:nvSpPr>
          <p:spPr>
            <a:xfrm>
              <a:off x="3852" y="1211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4" name="任意多边形 549033"/>
            <p:cNvSpPr/>
            <p:nvPr/>
          </p:nvSpPr>
          <p:spPr>
            <a:xfrm>
              <a:off x="3852" y="1211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5" name="任意多边形 549034"/>
            <p:cNvSpPr/>
            <p:nvPr/>
          </p:nvSpPr>
          <p:spPr>
            <a:xfrm>
              <a:off x="3852" y="335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36" name="任意多边形 549035"/>
            <p:cNvSpPr/>
            <p:nvPr/>
          </p:nvSpPr>
          <p:spPr>
            <a:xfrm>
              <a:off x="3852" y="335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8"/>
                    <a:pt x="15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39" name="组合 549038"/>
            <p:cNvGrpSpPr/>
            <p:nvPr/>
          </p:nvGrpSpPr>
          <p:grpSpPr>
            <a:xfrm>
              <a:off x="4663" y="201"/>
              <a:ext cx="115" cy="152"/>
              <a:chOff x="4663" y="201"/>
              <a:chExt cx="115" cy="152"/>
            </a:xfrm>
          </p:grpSpPr>
          <p:sp>
            <p:nvSpPr>
              <p:cNvPr id="549037" name="矩形 549036"/>
              <p:cNvSpPr/>
              <p:nvPr/>
            </p:nvSpPr>
            <p:spPr>
              <a:xfrm>
                <a:off x="4663" y="219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38" name="矩形 549037"/>
              <p:cNvSpPr/>
              <p:nvPr/>
            </p:nvSpPr>
            <p:spPr>
              <a:xfrm>
                <a:off x="4750" y="201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042" name="组合 549041"/>
            <p:cNvGrpSpPr/>
            <p:nvPr/>
          </p:nvGrpSpPr>
          <p:grpSpPr>
            <a:xfrm>
              <a:off x="4671" y="640"/>
              <a:ext cx="102" cy="164"/>
              <a:chOff x="4671" y="640"/>
              <a:chExt cx="102" cy="164"/>
            </a:xfrm>
          </p:grpSpPr>
          <p:sp>
            <p:nvSpPr>
              <p:cNvPr id="549040" name="矩形 549039"/>
              <p:cNvSpPr/>
              <p:nvPr/>
            </p:nvSpPr>
            <p:spPr>
              <a:xfrm>
                <a:off x="4671" y="660"/>
                <a:ext cx="8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41" name="矩形 549040"/>
              <p:cNvSpPr/>
              <p:nvPr/>
            </p:nvSpPr>
            <p:spPr>
              <a:xfrm>
                <a:off x="4743" y="640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045" name="组合 549044"/>
            <p:cNvGrpSpPr/>
            <p:nvPr/>
          </p:nvGrpSpPr>
          <p:grpSpPr>
            <a:xfrm>
              <a:off x="4667" y="1039"/>
              <a:ext cx="105" cy="164"/>
              <a:chOff x="4667" y="1039"/>
              <a:chExt cx="105" cy="164"/>
            </a:xfrm>
          </p:grpSpPr>
          <p:sp>
            <p:nvSpPr>
              <p:cNvPr id="549043" name="矩形 549042"/>
              <p:cNvSpPr/>
              <p:nvPr/>
            </p:nvSpPr>
            <p:spPr>
              <a:xfrm>
                <a:off x="4667" y="1059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44" name="矩形 549043"/>
              <p:cNvSpPr/>
              <p:nvPr/>
            </p:nvSpPr>
            <p:spPr>
              <a:xfrm>
                <a:off x="4742" y="1039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046" name="任意多边形 549045"/>
            <p:cNvSpPr/>
            <p:nvPr/>
          </p:nvSpPr>
          <p:spPr>
            <a:xfrm>
              <a:off x="4706" y="1211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47" name="任意多边形 549046"/>
            <p:cNvSpPr/>
            <p:nvPr/>
          </p:nvSpPr>
          <p:spPr>
            <a:xfrm>
              <a:off x="4706" y="1211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48" name="任意多边形 549047"/>
            <p:cNvSpPr/>
            <p:nvPr/>
          </p:nvSpPr>
          <p:spPr>
            <a:xfrm>
              <a:off x="4706" y="78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49" name="任意多边形 549048"/>
            <p:cNvSpPr/>
            <p:nvPr/>
          </p:nvSpPr>
          <p:spPr>
            <a:xfrm>
              <a:off x="4706" y="78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50" name="任意多边形 549049"/>
            <p:cNvSpPr/>
            <p:nvPr/>
          </p:nvSpPr>
          <p:spPr>
            <a:xfrm>
              <a:off x="4692" y="338"/>
              <a:ext cx="28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51" name="任意多边形 549050"/>
            <p:cNvSpPr/>
            <p:nvPr/>
          </p:nvSpPr>
          <p:spPr>
            <a:xfrm>
              <a:off x="4692" y="338"/>
              <a:ext cx="28" cy="30"/>
            </a:xfrm>
            <a:custGeom>
              <a:avLst/>
              <a:gdLst/>
              <a:ahLst/>
              <a:cxnLst/>
              <a:rect l="0" t="0" r="0" b="0"/>
              <a:pathLst>
                <a:path w="28" h="30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3"/>
                    <a:pt x="22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55" name="组合 549054"/>
            <p:cNvGrpSpPr/>
            <p:nvPr/>
          </p:nvGrpSpPr>
          <p:grpSpPr>
            <a:xfrm>
              <a:off x="4424" y="626"/>
              <a:ext cx="88" cy="168"/>
              <a:chOff x="4424" y="626"/>
              <a:chExt cx="88" cy="168"/>
            </a:xfrm>
          </p:grpSpPr>
          <p:sp>
            <p:nvSpPr>
              <p:cNvPr id="549052" name="矩形 549051"/>
              <p:cNvSpPr/>
              <p:nvPr/>
            </p:nvSpPr>
            <p:spPr>
              <a:xfrm>
                <a:off x="4469" y="717"/>
                <a:ext cx="43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53" name="矩形 549052"/>
              <p:cNvSpPr/>
              <p:nvPr/>
            </p:nvSpPr>
            <p:spPr>
              <a:xfrm>
                <a:off x="4424" y="64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54" name="矩形 549053"/>
              <p:cNvSpPr/>
              <p:nvPr/>
            </p:nvSpPr>
            <p:spPr>
              <a:xfrm>
                <a:off x="4436" y="626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056" name="直接连接符 549055"/>
            <p:cNvSpPr/>
            <p:nvPr/>
          </p:nvSpPr>
          <p:spPr>
            <a:xfrm>
              <a:off x="4392" y="800"/>
              <a:ext cx="68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57" name="任意多边形 549056"/>
            <p:cNvSpPr/>
            <p:nvPr/>
          </p:nvSpPr>
          <p:spPr>
            <a:xfrm>
              <a:off x="4456" y="783"/>
              <a:ext cx="50" cy="34"/>
            </a:xfrm>
            <a:custGeom>
              <a:avLst/>
              <a:gdLst/>
              <a:ahLst/>
              <a:cxnLst/>
              <a:rect l="0" t="0" r="0" b="0"/>
              <a:pathLst>
                <a:path w="50" h="34">
                  <a:moveTo>
                    <a:pt x="0" y="0"/>
                  </a:moveTo>
                  <a:lnTo>
                    <a:pt x="50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61" name="组合 549060"/>
            <p:cNvGrpSpPr/>
            <p:nvPr/>
          </p:nvGrpSpPr>
          <p:grpSpPr>
            <a:xfrm>
              <a:off x="4417" y="1058"/>
              <a:ext cx="92" cy="167"/>
              <a:chOff x="4417" y="1058"/>
              <a:chExt cx="92" cy="167"/>
            </a:xfrm>
          </p:grpSpPr>
          <p:sp>
            <p:nvSpPr>
              <p:cNvPr id="549058" name="矩形 549057"/>
              <p:cNvSpPr/>
              <p:nvPr/>
            </p:nvSpPr>
            <p:spPr>
              <a:xfrm>
                <a:off x="4463" y="1148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59" name="矩形 549058"/>
              <p:cNvSpPr/>
              <p:nvPr/>
            </p:nvSpPr>
            <p:spPr>
              <a:xfrm>
                <a:off x="4417" y="1076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60" name="矩形 549059"/>
              <p:cNvSpPr/>
              <p:nvPr/>
            </p:nvSpPr>
            <p:spPr>
              <a:xfrm>
                <a:off x="4430" y="1058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062" name="直接连接符 549061"/>
            <p:cNvSpPr/>
            <p:nvPr/>
          </p:nvSpPr>
          <p:spPr>
            <a:xfrm>
              <a:off x="4399" y="1229"/>
              <a:ext cx="54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63" name="任意多边形 549062"/>
            <p:cNvSpPr/>
            <p:nvPr/>
          </p:nvSpPr>
          <p:spPr>
            <a:xfrm>
              <a:off x="4448" y="1213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67" name="组合 549066"/>
            <p:cNvGrpSpPr/>
            <p:nvPr/>
          </p:nvGrpSpPr>
          <p:grpSpPr>
            <a:xfrm>
              <a:off x="4415" y="176"/>
              <a:ext cx="91" cy="168"/>
              <a:chOff x="4415" y="176"/>
              <a:chExt cx="91" cy="168"/>
            </a:xfrm>
          </p:grpSpPr>
          <p:sp>
            <p:nvSpPr>
              <p:cNvPr id="549064" name="矩形 549063"/>
              <p:cNvSpPr/>
              <p:nvPr/>
            </p:nvSpPr>
            <p:spPr>
              <a:xfrm>
                <a:off x="4460" y="267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65" name="矩形 549064"/>
              <p:cNvSpPr/>
              <p:nvPr/>
            </p:nvSpPr>
            <p:spPr>
              <a:xfrm>
                <a:off x="4415" y="19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66" name="矩形 549065"/>
              <p:cNvSpPr/>
              <p:nvPr/>
            </p:nvSpPr>
            <p:spPr>
              <a:xfrm>
                <a:off x="4427" y="176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068" name="直接连接符 549067"/>
            <p:cNvSpPr/>
            <p:nvPr/>
          </p:nvSpPr>
          <p:spPr>
            <a:xfrm>
              <a:off x="4407" y="353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69" name="任意多边形 549068"/>
            <p:cNvSpPr/>
            <p:nvPr/>
          </p:nvSpPr>
          <p:spPr>
            <a:xfrm>
              <a:off x="4449" y="336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0" name="任意多边形 549069"/>
            <p:cNvSpPr/>
            <p:nvPr/>
          </p:nvSpPr>
          <p:spPr>
            <a:xfrm>
              <a:off x="4920" y="783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1" name="任意多边形 549070"/>
            <p:cNvSpPr/>
            <p:nvPr/>
          </p:nvSpPr>
          <p:spPr>
            <a:xfrm>
              <a:off x="4920" y="1216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2" name="直接连接符 549071"/>
            <p:cNvSpPr/>
            <p:nvPr/>
          </p:nvSpPr>
          <p:spPr>
            <a:xfrm>
              <a:off x="4934" y="394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73" name="任意多边形 549072"/>
            <p:cNvSpPr/>
            <p:nvPr/>
          </p:nvSpPr>
          <p:spPr>
            <a:xfrm>
              <a:off x="4917" y="437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0"/>
                  </a:moveTo>
                  <a:lnTo>
                    <a:pt x="17" y="51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4" name="直接连接符 549073"/>
            <p:cNvSpPr/>
            <p:nvPr/>
          </p:nvSpPr>
          <p:spPr>
            <a:xfrm>
              <a:off x="4934" y="841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75" name="任意多边形 549074"/>
            <p:cNvSpPr/>
            <p:nvPr/>
          </p:nvSpPr>
          <p:spPr>
            <a:xfrm>
              <a:off x="4917" y="884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0"/>
                  </a:moveTo>
                  <a:lnTo>
                    <a:pt x="17" y="51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076" name="直接连接符 549075"/>
            <p:cNvSpPr/>
            <p:nvPr/>
          </p:nvSpPr>
          <p:spPr>
            <a:xfrm flipV="1">
              <a:off x="5220" y="1025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077" name="任意多边形 549076"/>
            <p:cNvSpPr/>
            <p:nvPr/>
          </p:nvSpPr>
          <p:spPr>
            <a:xfrm>
              <a:off x="5202" y="978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51"/>
                  </a:moveTo>
                  <a:lnTo>
                    <a:pt x="18" y="0"/>
                  </a:lnTo>
                  <a:lnTo>
                    <a:pt x="0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084" name="组合 549083"/>
            <p:cNvGrpSpPr/>
            <p:nvPr/>
          </p:nvGrpSpPr>
          <p:grpSpPr>
            <a:xfrm>
              <a:off x="4960" y="375"/>
              <a:ext cx="174" cy="177"/>
              <a:chOff x="4960" y="375"/>
              <a:chExt cx="174" cy="177"/>
            </a:xfrm>
          </p:grpSpPr>
          <p:sp>
            <p:nvSpPr>
              <p:cNvPr id="549078" name="矩形 549077"/>
              <p:cNvSpPr/>
              <p:nvPr/>
            </p:nvSpPr>
            <p:spPr>
              <a:xfrm>
                <a:off x="5072" y="466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79" name="矩形 549078"/>
              <p:cNvSpPr/>
              <p:nvPr/>
            </p:nvSpPr>
            <p:spPr>
              <a:xfrm>
                <a:off x="5008" y="466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0" name="矩形 549079"/>
              <p:cNvSpPr/>
              <p:nvPr/>
            </p:nvSpPr>
            <p:spPr>
              <a:xfrm>
                <a:off x="5116" y="456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1" name="矩形 549080"/>
              <p:cNvSpPr/>
              <p:nvPr/>
            </p:nvSpPr>
            <p:spPr>
              <a:xfrm>
                <a:off x="5059" y="456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2" name="矩形 549081"/>
              <p:cNvSpPr/>
              <p:nvPr/>
            </p:nvSpPr>
            <p:spPr>
              <a:xfrm>
                <a:off x="4960" y="394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3" name="矩形 549082"/>
              <p:cNvSpPr/>
              <p:nvPr/>
            </p:nvSpPr>
            <p:spPr>
              <a:xfrm>
                <a:off x="4974" y="375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091" name="组合 549090"/>
            <p:cNvGrpSpPr/>
            <p:nvPr/>
          </p:nvGrpSpPr>
          <p:grpSpPr>
            <a:xfrm>
              <a:off x="4961" y="824"/>
              <a:ext cx="171" cy="181"/>
              <a:chOff x="4961" y="824"/>
              <a:chExt cx="171" cy="181"/>
            </a:xfrm>
          </p:grpSpPr>
          <p:sp>
            <p:nvSpPr>
              <p:cNvPr id="549085" name="矩形 549084"/>
              <p:cNvSpPr/>
              <p:nvPr/>
            </p:nvSpPr>
            <p:spPr>
              <a:xfrm>
                <a:off x="5069" y="919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6" name="矩形 549085"/>
              <p:cNvSpPr/>
              <p:nvPr/>
            </p:nvSpPr>
            <p:spPr>
              <a:xfrm>
                <a:off x="5009" y="919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7" name="矩形 549086"/>
              <p:cNvSpPr/>
              <p:nvPr/>
            </p:nvSpPr>
            <p:spPr>
              <a:xfrm>
                <a:off x="5114" y="907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8" name="矩形 549087"/>
              <p:cNvSpPr/>
              <p:nvPr/>
            </p:nvSpPr>
            <p:spPr>
              <a:xfrm>
                <a:off x="5053" y="907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89" name="矩形 549088"/>
              <p:cNvSpPr/>
              <p:nvPr/>
            </p:nvSpPr>
            <p:spPr>
              <a:xfrm>
                <a:off x="4961" y="845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0" name="矩形 549089"/>
              <p:cNvSpPr/>
              <p:nvPr/>
            </p:nvSpPr>
            <p:spPr>
              <a:xfrm>
                <a:off x="4974" y="824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098" name="组合 549097"/>
            <p:cNvGrpSpPr/>
            <p:nvPr/>
          </p:nvGrpSpPr>
          <p:grpSpPr>
            <a:xfrm>
              <a:off x="5279" y="903"/>
              <a:ext cx="167" cy="167"/>
              <a:chOff x="5279" y="903"/>
              <a:chExt cx="167" cy="167"/>
            </a:xfrm>
          </p:grpSpPr>
          <p:sp>
            <p:nvSpPr>
              <p:cNvPr id="549092" name="矩形 549091"/>
              <p:cNvSpPr/>
              <p:nvPr/>
            </p:nvSpPr>
            <p:spPr>
              <a:xfrm>
                <a:off x="5382" y="993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3" name="矩形 549092"/>
              <p:cNvSpPr/>
              <p:nvPr/>
            </p:nvSpPr>
            <p:spPr>
              <a:xfrm>
                <a:off x="5325" y="993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4" name="矩形 549093"/>
              <p:cNvSpPr/>
              <p:nvPr/>
            </p:nvSpPr>
            <p:spPr>
              <a:xfrm>
                <a:off x="5430" y="982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5" name="矩形 549094"/>
              <p:cNvSpPr/>
              <p:nvPr/>
            </p:nvSpPr>
            <p:spPr>
              <a:xfrm>
                <a:off x="5368" y="982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6" name="矩形 549095"/>
              <p:cNvSpPr/>
              <p:nvPr/>
            </p:nvSpPr>
            <p:spPr>
              <a:xfrm>
                <a:off x="5279" y="922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097" name="矩形 549096"/>
              <p:cNvSpPr/>
              <p:nvPr/>
            </p:nvSpPr>
            <p:spPr>
              <a:xfrm>
                <a:off x="5292" y="903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02" name="组合 549101"/>
            <p:cNvGrpSpPr/>
            <p:nvPr/>
          </p:nvGrpSpPr>
          <p:grpSpPr>
            <a:xfrm>
              <a:off x="3508" y="97"/>
              <a:ext cx="118" cy="143"/>
              <a:chOff x="3508" y="97"/>
              <a:chExt cx="118" cy="143"/>
            </a:xfrm>
          </p:grpSpPr>
          <p:sp>
            <p:nvSpPr>
              <p:cNvPr id="549099" name="矩形 549098"/>
              <p:cNvSpPr/>
              <p:nvPr/>
            </p:nvSpPr>
            <p:spPr>
              <a:xfrm>
                <a:off x="3574" y="154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0" name="矩形 549099"/>
              <p:cNvSpPr/>
              <p:nvPr/>
            </p:nvSpPr>
            <p:spPr>
              <a:xfrm>
                <a:off x="3508" y="116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1" name="矩形 549100"/>
              <p:cNvSpPr/>
              <p:nvPr/>
            </p:nvSpPr>
            <p:spPr>
              <a:xfrm>
                <a:off x="3536" y="9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06" name="组合 549105"/>
            <p:cNvGrpSpPr/>
            <p:nvPr/>
          </p:nvGrpSpPr>
          <p:grpSpPr>
            <a:xfrm>
              <a:off x="3508" y="590"/>
              <a:ext cx="109" cy="129"/>
              <a:chOff x="3508" y="590"/>
              <a:chExt cx="109" cy="129"/>
            </a:xfrm>
          </p:grpSpPr>
          <p:sp>
            <p:nvSpPr>
              <p:cNvPr id="549103" name="矩形 549102"/>
              <p:cNvSpPr/>
              <p:nvPr/>
            </p:nvSpPr>
            <p:spPr>
              <a:xfrm>
                <a:off x="3574" y="642"/>
                <a:ext cx="43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4" name="矩形 549103"/>
              <p:cNvSpPr/>
              <p:nvPr/>
            </p:nvSpPr>
            <p:spPr>
              <a:xfrm>
                <a:off x="3508" y="606"/>
                <a:ext cx="5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5" name="矩形 549104"/>
              <p:cNvSpPr/>
              <p:nvPr/>
            </p:nvSpPr>
            <p:spPr>
              <a:xfrm>
                <a:off x="3536" y="590"/>
                <a:ext cx="27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10" name="组合 549109"/>
            <p:cNvGrpSpPr/>
            <p:nvPr/>
          </p:nvGrpSpPr>
          <p:grpSpPr>
            <a:xfrm>
              <a:off x="3508" y="1022"/>
              <a:ext cx="112" cy="129"/>
              <a:chOff x="3508" y="1022"/>
              <a:chExt cx="112" cy="129"/>
            </a:xfrm>
          </p:grpSpPr>
          <p:sp>
            <p:nvSpPr>
              <p:cNvPr id="549107" name="矩形 549106"/>
              <p:cNvSpPr/>
              <p:nvPr/>
            </p:nvSpPr>
            <p:spPr>
              <a:xfrm>
                <a:off x="3574" y="1074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8" name="矩形 549107"/>
              <p:cNvSpPr/>
              <p:nvPr/>
            </p:nvSpPr>
            <p:spPr>
              <a:xfrm>
                <a:off x="3508" y="1038"/>
                <a:ext cx="5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09" name="矩形 549108"/>
              <p:cNvSpPr/>
              <p:nvPr/>
            </p:nvSpPr>
            <p:spPr>
              <a:xfrm>
                <a:off x="3536" y="1022"/>
                <a:ext cx="27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9112" name="组合 549111"/>
          <p:cNvGrpSpPr>
            <a:grpSpLocks noChangeAspect="1"/>
          </p:cNvGrpSpPr>
          <p:nvPr/>
        </p:nvGrpSpPr>
        <p:grpSpPr>
          <a:xfrm>
            <a:off x="536575" y="2205038"/>
            <a:ext cx="3968750" cy="1885950"/>
            <a:chOff x="416" y="1351"/>
            <a:chExt cx="2500" cy="1188"/>
          </a:xfrm>
        </p:grpSpPr>
        <p:sp>
          <p:nvSpPr>
            <p:cNvPr id="549111" name="矩形 549110"/>
            <p:cNvSpPr>
              <a:spLocks noChangeAspect="1" noTextEdit="1"/>
            </p:cNvSpPr>
            <p:nvPr/>
          </p:nvSpPr>
          <p:spPr>
            <a:xfrm>
              <a:off x="416" y="1351"/>
              <a:ext cx="2500" cy="11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13" name="直接连接符 549112"/>
            <p:cNvSpPr/>
            <p:nvPr/>
          </p:nvSpPr>
          <p:spPr>
            <a:xfrm flipH="1">
              <a:off x="652" y="1546"/>
              <a:ext cx="869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14" name="直接连接符 549113"/>
            <p:cNvSpPr/>
            <p:nvPr/>
          </p:nvSpPr>
          <p:spPr>
            <a:xfrm flipH="1">
              <a:off x="1007" y="1985"/>
              <a:ext cx="50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15" name="直接连接符 549114"/>
            <p:cNvSpPr/>
            <p:nvPr/>
          </p:nvSpPr>
          <p:spPr>
            <a:xfrm flipH="1">
              <a:off x="652" y="2415"/>
              <a:ext cx="85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16" name="直接连接符 549115"/>
            <p:cNvSpPr/>
            <p:nvPr/>
          </p:nvSpPr>
          <p:spPr>
            <a:xfrm>
              <a:off x="655" y="1553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17" name="矩形 549116"/>
            <p:cNvSpPr/>
            <p:nvPr/>
          </p:nvSpPr>
          <p:spPr>
            <a:xfrm>
              <a:off x="1548" y="1369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18" name="矩形 549117"/>
            <p:cNvSpPr/>
            <p:nvPr/>
          </p:nvSpPr>
          <p:spPr>
            <a:xfrm>
              <a:off x="1600" y="1437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19" name="矩形 549118"/>
            <p:cNvSpPr/>
            <p:nvPr/>
          </p:nvSpPr>
          <p:spPr>
            <a:xfrm>
              <a:off x="1507" y="1517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0" name="矩形 549119"/>
            <p:cNvSpPr/>
            <p:nvPr/>
          </p:nvSpPr>
          <p:spPr>
            <a:xfrm>
              <a:off x="1507" y="1517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1" name="矩形 549120"/>
            <p:cNvSpPr/>
            <p:nvPr/>
          </p:nvSpPr>
          <p:spPr>
            <a:xfrm>
              <a:off x="1502" y="1957"/>
              <a:ext cx="153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2" name="矩形 549121"/>
            <p:cNvSpPr/>
            <p:nvPr/>
          </p:nvSpPr>
          <p:spPr>
            <a:xfrm>
              <a:off x="1502" y="1957"/>
              <a:ext cx="153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3" name="矩形 549122"/>
            <p:cNvSpPr/>
            <p:nvPr/>
          </p:nvSpPr>
          <p:spPr>
            <a:xfrm>
              <a:off x="1507" y="2388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4" name="矩形 549123"/>
            <p:cNvSpPr/>
            <p:nvPr/>
          </p:nvSpPr>
          <p:spPr>
            <a:xfrm>
              <a:off x="1507" y="2388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5" name="直接连接符 549124"/>
            <p:cNvSpPr/>
            <p:nvPr/>
          </p:nvSpPr>
          <p:spPr>
            <a:xfrm>
              <a:off x="1659" y="1546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26" name="直接连接符 549125"/>
            <p:cNvSpPr/>
            <p:nvPr/>
          </p:nvSpPr>
          <p:spPr>
            <a:xfrm>
              <a:off x="1655" y="1987"/>
              <a:ext cx="106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27" name="直接连接符 549126"/>
            <p:cNvSpPr/>
            <p:nvPr/>
          </p:nvSpPr>
          <p:spPr>
            <a:xfrm>
              <a:off x="1659" y="2417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28" name="矩形 549127"/>
            <p:cNvSpPr/>
            <p:nvPr/>
          </p:nvSpPr>
          <p:spPr>
            <a:xfrm>
              <a:off x="2307" y="1955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29" name="矩形 549128"/>
            <p:cNvSpPr/>
            <p:nvPr/>
          </p:nvSpPr>
          <p:spPr>
            <a:xfrm>
              <a:off x="2307" y="1955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0" name="矩形 549129"/>
            <p:cNvSpPr/>
            <p:nvPr/>
          </p:nvSpPr>
          <p:spPr>
            <a:xfrm>
              <a:off x="2302" y="1516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1" name="矩形 549130"/>
            <p:cNvSpPr/>
            <p:nvPr/>
          </p:nvSpPr>
          <p:spPr>
            <a:xfrm>
              <a:off x="2302" y="1516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2" name="矩形 549131"/>
            <p:cNvSpPr/>
            <p:nvPr/>
          </p:nvSpPr>
          <p:spPr>
            <a:xfrm>
              <a:off x="2298" y="2389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3" name="矩形 549132"/>
            <p:cNvSpPr/>
            <p:nvPr/>
          </p:nvSpPr>
          <p:spPr>
            <a:xfrm>
              <a:off x="2298" y="2389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34" name="矩形 549133"/>
            <p:cNvSpPr/>
            <p:nvPr/>
          </p:nvSpPr>
          <p:spPr>
            <a:xfrm>
              <a:off x="1556" y="1818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5" name="矩形 549134"/>
            <p:cNvSpPr/>
            <p:nvPr/>
          </p:nvSpPr>
          <p:spPr>
            <a:xfrm>
              <a:off x="1608" y="1878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6" name="矩形 549135"/>
            <p:cNvSpPr/>
            <p:nvPr/>
          </p:nvSpPr>
          <p:spPr>
            <a:xfrm>
              <a:off x="1548" y="2224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7" name="矩形 549136"/>
            <p:cNvSpPr/>
            <p:nvPr/>
          </p:nvSpPr>
          <p:spPr>
            <a:xfrm>
              <a:off x="1600" y="2293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8" name="矩形 549137"/>
            <p:cNvSpPr/>
            <p:nvPr/>
          </p:nvSpPr>
          <p:spPr>
            <a:xfrm>
              <a:off x="2334" y="1369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39" name="矩形 549138"/>
            <p:cNvSpPr/>
            <p:nvPr/>
          </p:nvSpPr>
          <p:spPr>
            <a:xfrm>
              <a:off x="2342" y="1818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0" name="矩形 549139"/>
            <p:cNvSpPr/>
            <p:nvPr/>
          </p:nvSpPr>
          <p:spPr>
            <a:xfrm>
              <a:off x="2351" y="2241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1" name="直接连接符 549140"/>
            <p:cNvSpPr/>
            <p:nvPr/>
          </p:nvSpPr>
          <p:spPr>
            <a:xfrm>
              <a:off x="2719" y="1553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42" name="任意多边形 549141"/>
            <p:cNvSpPr/>
            <p:nvPr/>
          </p:nvSpPr>
          <p:spPr>
            <a:xfrm>
              <a:off x="2705" y="1974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45" name="组合 549144"/>
            <p:cNvGrpSpPr/>
            <p:nvPr/>
          </p:nvGrpSpPr>
          <p:grpSpPr>
            <a:xfrm>
              <a:off x="2769" y="1931"/>
              <a:ext cx="119" cy="164"/>
              <a:chOff x="2769" y="1931"/>
              <a:chExt cx="119" cy="164"/>
            </a:xfrm>
          </p:grpSpPr>
          <p:sp>
            <p:nvSpPr>
              <p:cNvPr id="549143" name="矩形 549142"/>
              <p:cNvSpPr/>
              <p:nvPr/>
            </p:nvSpPr>
            <p:spPr>
              <a:xfrm>
                <a:off x="2769" y="1951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44" name="矩形 549143"/>
              <p:cNvSpPr/>
              <p:nvPr/>
            </p:nvSpPr>
            <p:spPr>
              <a:xfrm>
                <a:off x="2858" y="1931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46" name="矩形 549145"/>
            <p:cNvSpPr/>
            <p:nvPr/>
          </p:nvSpPr>
          <p:spPr>
            <a:xfrm>
              <a:off x="1263" y="1844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7" name="矩形 549146"/>
            <p:cNvSpPr/>
            <p:nvPr/>
          </p:nvSpPr>
          <p:spPr>
            <a:xfrm>
              <a:off x="1263" y="1412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8" name="矩形 549147"/>
            <p:cNvSpPr/>
            <p:nvPr/>
          </p:nvSpPr>
          <p:spPr>
            <a:xfrm>
              <a:off x="1263" y="2284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149" name="任意多边形 549148"/>
            <p:cNvSpPr/>
            <p:nvPr/>
          </p:nvSpPr>
          <p:spPr>
            <a:xfrm>
              <a:off x="1290" y="1974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0" name="任意多边形 549149"/>
            <p:cNvSpPr/>
            <p:nvPr/>
          </p:nvSpPr>
          <p:spPr>
            <a:xfrm>
              <a:off x="1290" y="1974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1" name="任意多边形 549150"/>
            <p:cNvSpPr/>
            <p:nvPr/>
          </p:nvSpPr>
          <p:spPr>
            <a:xfrm>
              <a:off x="1281" y="2399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2" name="任意多边形 549151"/>
            <p:cNvSpPr/>
            <p:nvPr/>
          </p:nvSpPr>
          <p:spPr>
            <a:xfrm>
              <a:off x="1281" y="2399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3" name="任意多边形 549152"/>
            <p:cNvSpPr/>
            <p:nvPr/>
          </p:nvSpPr>
          <p:spPr>
            <a:xfrm>
              <a:off x="1281" y="1525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54" name="任意多边形 549153"/>
            <p:cNvSpPr/>
            <p:nvPr/>
          </p:nvSpPr>
          <p:spPr>
            <a:xfrm>
              <a:off x="1281" y="1525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29" h="30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3"/>
                    <a:pt x="22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57" name="组合 549156"/>
            <p:cNvGrpSpPr/>
            <p:nvPr/>
          </p:nvGrpSpPr>
          <p:grpSpPr>
            <a:xfrm>
              <a:off x="2092" y="1387"/>
              <a:ext cx="110" cy="152"/>
              <a:chOff x="2092" y="1387"/>
              <a:chExt cx="110" cy="152"/>
            </a:xfrm>
          </p:grpSpPr>
          <p:sp>
            <p:nvSpPr>
              <p:cNvPr id="549155" name="矩形 549154"/>
              <p:cNvSpPr/>
              <p:nvPr/>
            </p:nvSpPr>
            <p:spPr>
              <a:xfrm>
                <a:off x="2092" y="1405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56" name="矩形 549155"/>
              <p:cNvSpPr/>
              <p:nvPr/>
            </p:nvSpPr>
            <p:spPr>
              <a:xfrm>
                <a:off x="2174" y="1387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60" name="组合 549159"/>
            <p:cNvGrpSpPr/>
            <p:nvPr/>
          </p:nvGrpSpPr>
          <p:grpSpPr>
            <a:xfrm>
              <a:off x="2102" y="1836"/>
              <a:ext cx="99" cy="152"/>
              <a:chOff x="2102" y="1836"/>
              <a:chExt cx="99" cy="152"/>
            </a:xfrm>
          </p:grpSpPr>
          <p:sp>
            <p:nvSpPr>
              <p:cNvPr id="549158" name="矩形 549157"/>
              <p:cNvSpPr/>
              <p:nvPr/>
            </p:nvSpPr>
            <p:spPr>
              <a:xfrm>
                <a:off x="2102" y="1854"/>
                <a:ext cx="75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59" name="矩形 549158"/>
              <p:cNvSpPr/>
              <p:nvPr/>
            </p:nvSpPr>
            <p:spPr>
              <a:xfrm>
                <a:off x="2173" y="1836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163" name="组合 549162"/>
            <p:cNvGrpSpPr/>
            <p:nvPr/>
          </p:nvGrpSpPr>
          <p:grpSpPr>
            <a:xfrm>
              <a:off x="2098" y="2235"/>
              <a:ext cx="102" cy="152"/>
              <a:chOff x="2098" y="2235"/>
              <a:chExt cx="102" cy="152"/>
            </a:xfrm>
          </p:grpSpPr>
          <p:sp>
            <p:nvSpPr>
              <p:cNvPr id="549161" name="矩形 549160"/>
              <p:cNvSpPr/>
              <p:nvPr/>
            </p:nvSpPr>
            <p:spPr>
              <a:xfrm>
                <a:off x="2098" y="2253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62" name="矩形 549161"/>
              <p:cNvSpPr/>
              <p:nvPr/>
            </p:nvSpPr>
            <p:spPr>
              <a:xfrm>
                <a:off x="2172" y="2235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64" name="任意多边形 549163"/>
            <p:cNvSpPr/>
            <p:nvPr/>
          </p:nvSpPr>
          <p:spPr>
            <a:xfrm>
              <a:off x="2135" y="2399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5" name="任意多边形 549164"/>
            <p:cNvSpPr/>
            <p:nvPr/>
          </p:nvSpPr>
          <p:spPr>
            <a:xfrm>
              <a:off x="2135" y="2399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6" name="任意多边形 549165"/>
            <p:cNvSpPr/>
            <p:nvPr/>
          </p:nvSpPr>
          <p:spPr>
            <a:xfrm>
              <a:off x="2135" y="1974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7" name="任意多边形 549166"/>
            <p:cNvSpPr/>
            <p:nvPr/>
          </p:nvSpPr>
          <p:spPr>
            <a:xfrm>
              <a:off x="2135" y="1974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8" name="任意多边形 549167"/>
            <p:cNvSpPr/>
            <p:nvPr/>
          </p:nvSpPr>
          <p:spPr>
            <a:xfrm>
              <a:off x="2121" y="1530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2" h="54">
                  <a:moveTo>
                    <a:pt x="0" y="27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42"/>
                    <a:pt x="41" y="54"/>
                    <a:pt x="26" y="54"/>
                  </a:cubicBezTo>
                  <a:cubicBezTo>
                    <a:pt x="11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69" name="任意多边形 549168"/>
            <p:cNvSpPr/>
            <p:nvPr/>
          </p:nvSpPr>
          <p:spPr>
            <a:xfrm>
              <a:off x="2121" y="1530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5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5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73" name="组合 549172"/>
            <p:cNvGrpSpPr/>
            <p:nvPr/>
          </p:nvGrpSpPr>
          <p:grpSpPr>
            <a:xfrm>
              <a:off x="1855" y="1836"/>
              <a:ext cx="90" cy="143"/>
              <a:chOff x="1855" y="1836"/>
              <a:chExt cx="90" cy="143"/>
            </a:xfrm>
          </p:grpSpPr>
          <p:sp>
            <p:nvSpPr>
              <p:cNvPr id="549170" name="矩形 549169"/>
              <p:cNvSpPr/>
              <p:nvPr/>
            </p:nvSpPr>
            <p:spPr>
              <a:xfrm>
                <a:off x="1897" y="1893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71" name="矩形 549170"/>
              <p:cNvSpPr/>
              <p:nvPr/>
            </p:nvSpPr>
            <p:spPr>
              <a:xfrm>
                <a:off x="1855" y="1855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72" name="矩形 549171"/>
              <p:cNvSpPr/>
              <p:nvPr/>
            </p:nvSpPr>
            <p:spPr>
              <a:xfrm>
                <a:off x="1866" y="1836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74" name="直接连接符 549173"/>
            <p:cNvSpPr/>
            <p:nvPr/>
          </p:nvSpPr>
          <p:spPr>
            <a:xfrm>
              <a:off x="1821" y="1988"/>
              <a:ext cx="67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75" name="任意多边形 549174"/>
            <p:cNvSpPr/>
            <p:nvPr/>
          </p:nvSpPr>
          <p:spPr>
            <a:xfrm>
              <a:off x="1884" y="1971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79" name="组合 549178"/>
            <p:cNvGrpSpPr/>
            <p:nvPr/>
          </p:nvGrpSpPr>
          <p:grpSpPr>
            <a:xfrm>
              <a:off x="1847" y="2268"/>
              <a:ext cx="92" cy="143"/>
              <a:chOff x="1847" y="2268"/>
              <a:chExt cx="92" cy="143"/>
            </a:xfrm>
          </p:grpSpPr>
          <p:sp>
            <p:nvSpPr>
              <p:cNvPr id="549176" name="矩形 549175"/>
              <p:cNvSpPr/>
              <p:nvPr/>
            </p:nvSpPr>
            <p:spPr>
              <a:xfrm>
                <a:off x="1887" y="2325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77" name="矩形 549176"/>
              <p:cNvSpPr/>
              <p:nvPr/>
            </p:nvSpPr>
            <p:spPr>
              <a:xfrm>
                <a:off x="1847" y="2287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78" name="矩形 549177"/>
              <p:cNvSpPr/>
              <p:nvPr/>
            </p:nvSpPr>
            <p:spPr>
              <a:xfrm>
                <a:off x="1857" y="2268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80" name="直接连接符 549179"/>
            <p:cNvSpPr/>
            <p:nvPr/>
          </p:nvSpPr>
          <p:spPr>
            <a:xfrm>
              <a:off x="1828" y="2417"/>
              <a:ext cx="53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81" name="任意多边形 549180"/>
            <p:cNvSpPr/>
            <p:nvPr/>
          </p:nvSpPr>
          <p:spPr>
            <a:xfrm>
              <a:off x="1877" y="2400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185" name="组合 549184"/>
            <p:cNvGrpSpPr/>
            <p:nvPr/>
          </p:nvGrpSpPr>
          <p:grpSpPr>
            <a:xfrm>
              <a:off x="1845" y="1397"/>
              <a:ext cx="90" cy="141"/>
              <a:chOff x="1845" y="1397"/>
              <a:chExt cx="90" cy="141"/>
            </a:xfrm>
          </p:grpSpPr>
          <p:sp>
            <p:nvSpPr>
              <p:cNvPr id="549182" name="矩形 549181"/>
              <p:cNvSpPr/>
              <p:nvPr/>
            </p:nvSpPr>
            <p:spPr>
              <a:xfrm>
                <a:off x="1883" y="1452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83" name="矩形 549182"/>
              <p:cNvSpPr/>
              <p:nvPr/>
            </p:nvSpPr>
            <p:spPr>
              <a:xfrm>
                <a:off x="1845" y="1414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184" name="矩形 549183"/>
              <p:cNvSpPr/>
              <p:nvPr/>
            </p:nvSpPr>
            <p:spPr>
              <a:xfrm>
                <a:off x="1855" y="139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186" name="直接连接符 549185"/>
            <p:cNvSpPr/>
            <p:nvPr/>
          </p:nvSpPr>
          <p:spPr>
            <a:xfrm>
              <a:off x="1835" y="1544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87" name="任意多边形 549186"/>
            <p:cNvSpPr/>
            <p:nvPr/>
          </p:nvSpPr>
          <p:spPr>
            <a:xfrm>
              <a:off x="1877" y="1527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88" name="任意多边形 549187"/>
            <p:cNvSpPr>
              <a:spLocks noEditPoints="1"/>
            </p:cNvSpPr>
            <p:nvPr/>
          </p:nvSpPr>
          <p:spPr>
            <a:xfrm>
              <a:off x="892" y="1611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89" name="直接连接符 549188"/>
            <p:cNvSpPr/>
            <p:nvPr/>
          </p:nvSpPr>
          <p:spPr>
            <a:xfrm>
              <a:off x="892" y="1895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90" name="任意多边形 549189"/>
            <p:cNvSpPr/>
            <p:nvPr/>
          </p:nvSpPr>
          <p:spPr>
            <a:xfrm>
              <a:off x="939" y="1715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60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60" y="58"/>
                    <a:pt x="260" y="131"/>
                  </a:cubicBezTo>
                  <a:cubicBezTo>
                    <a:pt x="260" y="203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1" name="任意多边形 549190"/>
            <p:cNvSpPr>
              <a:spLocks noEditPoints="1"/>
            </p:cNvSpPr>
            <p:nvPr/>
          </p:nvSpPr>
          <p:spPr>
            <a:xfrm>
              <a:off x="939" y="1715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60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60" y="58"/>
                    <a:pt x="260" y="131"/>
                  </a:cubicBezTo>
                  <a:cubicBezTo>
                    <a:pt x="260" y="203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2" name="任意多边形 549191"/>
            <p:cNvSpPr>
              <a:spLocks noEditPoints="1"/>
            </p:cNvSpPr>
            <p:nvPr/>
          </p:nvSpPr>
          <p:spPr>
            <a:xfrm>
              <a:off x="892" y="2020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3" name="直接连接符 549192"/>
            <p:cNvSpPr/>
            <p:nvPr/>
          </p:nvSpPr>
          <p:spPr>
            <a:xfrm>
              <a:off x="892" y="2304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94" name="任意多边形 549193"/>
            <p:cNvSpPr/>
            <p:nvPr/>
          </p:nvSpPr>
          <p:spPr>
            <a:xfrm>
              <a:off x="939" y="2124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60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60" y="59"/>
                    <a:pt x="260" y="131"/>
                  </a:cubicBezTo>
                  <a:cubicBezTo>
                    <a:pt x="260" y="204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5" name="任意多边形 549194"/>
            <p:cNvSpPr>
              <a:spLocks noEditPoints="1"/>
            </p:cNvSpPr>
            <p:nvPr/>
          </p:nvSpPr>
          <p:spPr>
            <a:xfrm>
              <a:off x="939" y="2124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60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60" y="59"/>
                    <a:pt x="260" y="131"/>
                  </a:cubicBezTo>
                  <a:cubicBezTo>
                    <a:pt x="260" y="204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6" name="任意多边形 549195"/>
            <p:cNvSpPr>
              <a:spLocks noEditPoints="1"/>
            </p:cNvSpPr>
            <p:nvPr/>
          </p:nvSpPr>
          <p:spPr>
            <a:xfrm>
              <a:off x="536" y="2096"/>
              <a:ext cx="58" cy="57"/>
            </a:xfrm>
            <a:custGeom>
              <a:avLst/>
              <a:gdLst/>
              <a:ahLst/>
              <a:cxnLst/>
              <a:rect l="0" t="0" r="0" b="0"/>
              <a:pathLst>
                <a:path w="58" h="57">
                  <a:moveTo>
                    <a:pt x="0" y="29"/>
                  </a:moveTo>
                  <a:lnTo>
                    <a:pt x="58" y="29"/>
                  </a:lnTo>
                  <a:moveTo>
                    <a:pt x="30" y="57"/>
                  </a:moveTo>
                  <a:lnTo>
                    <a:pt x="30" y="0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7" name="直接连接符 549196"/>
            <p:cNvSpPr/>
            <p:nvPr/>
          </p:nvSpPr>
          <p:spPr>
            <a:xfrm>
              <a:off x="536" y="1870"/>
              <a:ext cx="57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198" name="任意多边形 549197"/>
            <p:cNvSpPr/>
            <p:nvPr/>
          </p:nvSpPr>
          <p:spPr>
            <a:xfrm>
              <a:off x="583" y="1908"/>
              <a:ext cx="140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29" y="0"/>
                  </a:moveTo>
                  <a:cubicBezTo>
                    <a:pt x="58" y="0"/>
                    <a:pt x="0" y="58"/>
                    <a:pt x="0" y="131"/>
                  </a:cubicBezTo>
                  <a:cubicBezTo>
                    <a:pt x="0" y="203"/>
                    <a:pt x="58" y="262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201" y="262"/>
                    <a:pt x="259" y="203"/>
                    <a:pt x="259" y="131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199" name="任意多边形 549198"/>
            <p:cNvSpPr>
              <a:spLocks noEditPoints="1"/>
            </p:cNvSpPr>
            <p:nvPr/>
          </p:nvSpPr>
          <p:spPr>
            <a:xfrm>
              <a:off x="583" y="1908"/>
              <a:ext cx="140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29" y="0"/>
                  </a:moveTo>
                  <a:cubicBezTo>
                    <a:pt x="58" y="0"/>
                    <a:pt x="0" y="58"/>
                    <a:pt x="0" y="131"/>
                  </a:cubicBezTo>
                  <a:cubicBezTo>
                    <a:pt x="0" y="203"/>
                    <a:pt x="58" y="262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201" y="262"/>
                    <a:pt x="259" y="203"/>
                    <a:pt x="259" y="131"/>
                  </a:cubicBezTo>
                  <a:cubicBezTo>
                    <a:pt x="259" y="58"/>
                    <a:pt x="201" y="0"/>
                    <a:pt x="129" y="0"/>
                  </a:cubicBezTo>
                  <a:moveTo>
                    <a:pt x="129" y="0"/>
                  </a:moveTo>
                  <a:lnTo>
                    <a:pt x="129" y="262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00" name="直接连接符 549199"/>
            <p:cNvSpPr/>
            <p:nvPr/>
          </p:nvSpPr>
          <p:spPr>
            <a:xfrm>
              <a:off x="1007" y="1553"/>
              <a:ext cx="1" cy="866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01" name="任意多边形 549200"/>
            <p:cNvSpPr/>
            <p:nvPr/>
          </p:nvSpPr>
          <p:spPr>
            <a:xfrm>
              <a:off x="993" y="2404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02" name="任意多边形 549201"/>
            <p:cNvSpPr/>
            <p:nvPr/>
          </p:nvSpPr>
          <p:spPr>
            <a:xfrm>
              <a:off x="993" y="1971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03" name="任意多边形 549202"/>
            <p:cNvSpPr/>
            <p:nvPr/>
          </p:nvSpPr>
          <p:spPr>
            <a:xfrm>
              <a:off x="993" y="1538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07" name="组合 549206"/>
            <p:cNvGrpSpPr/>
            <p:nvPr/>
          </p:nvGrpSpPr>
          <p:grpSpPr>
            <a:xfrm>
              <a:off x="792" y="1689"/>
              <a:ext cx="122" cy="143"/>
              <a:chOff x="792" y="1689"/>
              <a:chExt cx="122" cy="143"/>
            </a:xfrm>
          </p:grpSpPr>
          <p:sp>
            <p:nvSpPr>
              <p:cNvPr id="549204" name="矩形 549203"/>
              <p:cNvSpPr/>
              <p:nvPr/>
            </p:nvSpPr>
            <p:spPr>
              <a:xfrm>
                <a:off x="862" y="1746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05" name="矩形 549204"/>
              <p:cNvSpPr/>
              <p:nvPr/>
            </p:nvSpPr>
            <p:spPr>
              <a:xfrm>
                <a:off x="792" y="1708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06" name="矩形 549205"/>
              <p:cNvSpPr/>
              <p:nvPr/>
            </p:nvSpPr>
            <p:spPr>
              <a:xfrm>
                <a:off x="822" y="1689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211" name="组合 549210"/>
            <p:cNvGrpSpPr/>
            <p:nvPr/>
          </p:nvGrpSpPr>
          <p:grpSpPr>
            <a:xfrm>
              <a:off x="792" y="2121"/>
              <a:ext cx="118" cy="143"/>
              <a:chOff x="792" y="2121"/>
              <a:chExt cx="118" cy="143"/>
            </a:xfrm>
          </p:grpSpPr>
          <p:sp>
            <p:nvSpPr>
              <p:cNvPr id="549208" name="矩形 549207"/>
              <p:cNvSpPr/>
              <p:nvPr/>
            </p:nvSpPr>
            <p:spPr>
              <a:xfrm>
                <a:off x="862" y="2178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09" name="矩形 549208"/>
              <p:cNvSpPr/>
              <p:nvPr/>
            </p:nvSpPr>
            <p:spPr>
              <a:xfrm>
                <a:off x="792" y="2140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10" name="矩形 549209"/>
              <p:cNvSpPr/>
              <p:nvPr/>
            </p:nvSpPr>
            <p:spPr>
              <a:xfrm>
                <a:off x="822" y="2121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215" name="组合 549214"/>
            <p:cNvGrpSpPr/>
            <p:nvPr/>
          </p:nvGrpSpPr>
          <p:grpSpPr>
            <a:xfrm>
              <a:off x="445" y="1914"/>
              <a:ext cx="118" cy="143"/>
              <a:chOff x="445" y="1914"/>
              <a:chExt cx="118" cy="143"/>
            </a:xfrm>
          </p:grpSpPr>
          <p:sp>
            <p:nvSpPr>
              <p:cNvPr id="549212" name="矩形 549211"/>
              <p:cNvSpPr/>
              <p:nvPr/>
            </p:nvSpPr>
            <p:spPr>
              <a:xfrm>
                <a:off x="511" y="1971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13" name="矩形 549212"/>
              <p:cNvSpPr/>
              <p:nvPr/>
            </p:nvSpPr>
            <p:spPr>
              <a:xfrm>
                <a:off x="445" y="1933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14" name="矩形 549213"/>
              <p:cNvSpPr/>
              <p:nvPr/>
            </p:nvSpPr>
            <p:spPr>
              <a:xfrm>
                <a:off x="474" y="1914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9217" name="组合 549216"/>
          <p:cNvGrpSpPr>
            <a:grpSpLocks noChangeAspect="1"/>
          </p:cNvGrpSpPr>
          <p:nvPr/>
        </p:nvGrpSpPr>
        <p:grpSpPr>
          <a:xfrm>
            <a:off x="4932363" y="2513013"/>
            <a:ext cx="4095750" cy="1768475"/>
            <a:chOff x="3107" y="1529"/>
            <a:chExt cx="2580" cy="1114"/>
          </a:xfrm>
        </p:grpSpPr>
        <p:sp>
          <p:nvSpPr>
            <p:cNvPr id="549216" name="矩形 549215"/>
            <p:cNvSpPr>
              <a:spLocks noChangeAspect="1" noTextEdit="1"/>
            </p:cNvSpPr>
            <p:nvPr/>
          </p:nvSpPr>
          <p:spPr>
            <a:xfrm>
              <a:off x="3107" y="1529"/>
              <a:ext cx="2580" cy="111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18" name="直接连接符 549217"/>
            <p:cNvSpPr/>
            <p:nvPr/>
          </p:nvSpPr>
          <p:spPr>
            <a:xfrm flipH="1">
              <a:off x="3353" y="1724"/>
              <a:ext cx="86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19" name="直接连接符 549218"/>
            <p:cNvSpPr/>
            <p:nvPr/>
          </p:nvSpPr>
          <p:spPr>
            <a:xfrm flipH="1">
              <a:off x="3707" y="2163"/>
              <a:ext cx="50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20" name="直接连接符 549219"/>
            <p:cNvSpPr/>
            <p:nvPr/>
          </p:nvSpPr>
          <p:spPr>
            <a:xfrm flipH="1">
              <a:off x="3353" y="2593"/>
              <a:ext cx="8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21" name="直接连接符 549220"/>
            <p:cNvSpPr/>
            <p:nvPr/>
          </p:nvSpPr>
          <p:spPr>
            <a:xfrm>
              <a:off x="3355" y="1731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22" name="矩形 549221"/>
            <p:cNvSpPr/>
            <p:nvPr/>
          </p:nvSpPr>
          <p:spPr>
            <a:xfrm>
              <a:off x="4247" y="154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23" name="矩形 549222"/>
            <p:cNvSpPr/>
            <p:nvPr/>
          </p:nvSpPr>
          <p:spPr>
            <a:xfrm>
              <a:off x="4299" y="1615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24" name="矩形 549223"/>
            <p:cNvSpPr/>
            <p:nvPr/>
          </p:nvSpPr>
          <p:spPr>
            <a:xfrm>
              <a:off x="4207" y="1695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5" name="矩形 549224"/>
            <p:cNvSpPr/>
            <p:nvPr/>
          </p:nvSpPr>
          <p:spPr>
            <a:xfrm>
              <a:off x="4207" y="1695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6" name="矩形 549225"/>
            <p:cNvSpPr/>
            <p:nvPr/>
          </p:nvSpPr>
          <p:spPr>
            <a:xfrm>
              <a:off x="4202" y="2135"/>
              <a:ext cx="153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7" name="矩形 549226"/>
            <p:cNvSpPr/>
            <p:nvPr/>
          </p:nvSpPr>
          <p:spPr>
            <a:xfrm>
              <a:off x="4202" y="2135"/>
              <a:ext cx="153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8" name="矩形 549227"/>
            <p:cNvSpPr/>
            <p:nvPr/>
          </p:nvSpPr>
          <p:spPr>
            <a:xfrm>
              <a:off x="4207" y="2566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29" name="矩形 549228"/>
            <p:cNvSpPr/>
            <p:nvPr/>
          </p:nvSpPr>
          <p:spPr>
            <a:xfrm>
              <a:off x="4207" y="2566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30" name="直接连接符 549229"/>
            <p:cNvSpPr/>
            <p:nvPr/>
          </p:nvSpPr>
          <p:spPr>
            <a:xfrm>
              <a:off x="4359" y="1724"/>
              <a:ext cx="77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31" name="直接连接符 549230"/>
            <p:cNvSpPr/>
            <p:nvPr/>
          </p:nvSpPr>
          <p:spPr>
            <a:xfrm>
              <a:off x="4355" y="2165"/>
              <a:ext cx="77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32" name="直接连接符 549231"/>
            <p:cNvSpPr/>
            <p:nvPr/>
          </p:nvSpPr>
          <p:spPr>
            <a:xfrm>
              <a:off x="4359" y="2596"/>
              <a:ext cx="775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33" name="矩形 549232"/>
            <p:cNvSpPr/>
            <p:nvPr/>
          </p:nvSpPr>
          <p:spPr>
            <a:xfrm>
              <a:off x="4256" y="1996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4" name="矩形 549233"/>
            <p:cNvSpPr/>
            <p:nvPr/>
          </p:nvSpPr>
          <p:spPr>
            <a:xfrm>
              <a:off x="4308" y="2056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5" name="矩形 549234"/>
            <p:cNvSpPr/>
            <p:nvPr/>
          </p:nvSpPr>
          <p:spPr>
            <a:xfrm>
              <a:off x="4247" y="2402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6" name="矩形 549235"/>
            <p:cNvSpPr/>
            <p:nvPr/>
          </p:nvSpPr>
          <p:spPr>
            <a:xfrm>
              <a:off x="4299" y="2471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7" name="矩形 549236"/>
            <p:cNvSpPr/>
            <p:nvPr/>
          </p:nvSpPr>
          <p:spPr>
            <a:xfrm>
              <a:off x="3962" y="2022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8" name="矩形 549237"/>
            <p:cNvSpPr/>
            <p:nvPr/>
          </p:nvSpPr>
          <p:spPr>
            <a:xfrm>
              <a:off x="3962" y="1590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39" name="矩形 549238"/>
            <p:cNvSpPr/>
            <p:nvPr/>
          </p:nvSpPr>
          <p:spPr>
            <a:xfrm>
              <a:off x="3962" y="2463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240" name="任意多边形 549239"/>
            <p:cNvSpPr/>
            <p:nvPr/>
          </p:nvSpPr>
          <p:spPr>
            <a:xfrm>
              <a:off x="3990" y="2152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1" name="任意多边形 549240"/>
            <p:cNvSpPr/>
            <p:nvPr/>
          </p:nvSpPr>
          <p:spPr>
            <a:xfrm>
              <a:off x="3990" y="2152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2" name="任意多边形 549241"/>
            <p:cNvSpPr/>
            <p:nvPr/>
          </p:nvSpPr>
          <p:spPr>
            <a:xfrm>
              <a:off x="3981" y="2577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3" name="任意多边形 549242"/>
            <p:cNvSpPr/>
            <p:nvPr/>
          </p:nvSpPr>
          <p:spPr>
            <a:xfrm>
              <a:off x="3981" y="2577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4" name="任意多边形 549243"/>
            <p:cNvSpPr/>
            <p:nvPr/>
          </p:nvSpPr>
          <p:spPr>
            <a:xfrm>
              <a:off x="3981" y="1703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45" name="任意多边形 549244"/>
            <p:cNvSpPr/>
            <p:nvPr/>
          </p:nvSpPr>
          <p:spPr>
            <a:xfrm>
              <a:off x="3981" y="1703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29" h="30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3"/>
                    <a:pt x="22" y="30"/>
                    <a:pt x="14" y="30"/>
                  </a:cubicBezTo>
                  <a:cubicBezTo>
                    <a:pt x="6" y="30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48" name="组合 549247"/>
            <p:cNvGrpSpPr/>
            <p:nvPr/>
          </p:nvGrpSpPr>
          <p:grpSpPr>
            <a:xfrm>
              <a:off x="4791" y="1565"/>
              <a:ext cx="111" cy="152"/>
              <a:chOff x="4791" y="1565"/>
              <a:chExt cx="111" cy="152"/>
            </a:xfrm>
          </p:grpSpPr>
          <p:sp>
            <p:nvSpPr>
              <p:cNvPr id="549246" name="矩形 549245"/>
              <p:cNvSpPr/>
              <p:nvPr/>
            </p:nvSpPr>
            <p:spPr>
              <a:xfrm>
                <a:off x="4791" y="1583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47" name="矩形 549246"/>
              <p:cNvSpPr/>
              <p:nvPr/>
            </p:nvSpPr>
            <p:spPr>
              <a:xfrm>
                <a:off x="4874" y="1565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251" name="组合 549250"/>
            <p:cNvGrpSpPr/>
            <p:nvPr/>
          </p:nvGrpSpPr>
          <p:grpSpPr>
            <a:xfrm>
              <a:off x="4801" y="2014"/>
              <a:ext cx="100" cy="153"/>
              <a:chOff x="4801" y="2014"/>
              <a:chExt cx="100" cy="153"/>
            </a:xfrm>
          </p:grpSpPr>
          <p:sp>
            <p:nvSpPr>
              <p:cNvPr id="549249" name="矩形 549248"/>
              <p:cNvSpPr/>
              <p:nvPr/>
            </p:nvSpPr>
            <p:spPr>
              <a:xfrm>
                <a:off x="4801" y="2033"/>
                <a:ext cx="75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50" name="矩形 549249"/>
              <p:cNvSpPr/>
              <p:nvPr/>
            </p:nvSpPr>
            <p:spPr>
              <a:xfrm>
                <a:off x="4873" y="2014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254" name="组合 549253"/>
            <p:cNvGrpSpPr/>
            <p:nvPr/>
          </p:nvGrpSpPr>
          <p:grpSpPr>
            <a:xfrm>
              <a:off x="4797" y="2412"/>
              <a:ext cx="102" cy="152"/>
              <a:chOff x="4797" y="2412"/>
              <a:chExt cx="102" cy="152"/>
            </a:xfrm>
          </p:grpSpPr>
          <p:sp>
            <p:nvSpPr>
              <p:cNvPr id="549252" name="矩形 549251"/>
              <p:cNvSpPr/>
              <p:nvPr/>
            </p:nvSpPr>
            <p:spPr>
              <a:xfrm>
                <a:off x="4797" y="2430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53" name="矩形 549252"/>
              <p:cNvSpPr/>
              <p:nvPr/>
            </p:nvSpPr>
            <p:spPr>
              <a:xfrm>
                <a:off x="4871" y="2412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255" name="任意多边形 549254"/>
            <p:cNvSpPr/>
            <p:nvPr/>
          </p:nvSpPr>
          <p:spPr>
            <a:xfrm>
              <a:off x="4834" y="2577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56" name="任意多边形 549255"/>
            <p:cNvSpPr/>
            <p:nvPr/>
          </p:nvSpPr>
          <p:spPr>
            <a:xfrm>
              <a:off x="4834" y="2577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5"/>
                  </a:moveTo>
                  <a:cubicBezTo>
                    <a:pt x="0" y="7"/>
                    <a:pt x="7" y="0"/>
                    <a:pt x="14" y="0"/>
                  </a:cubicBezTo>
                  <a:cubicBezTo>
                    <a:pt x="23" y="0"/>
                    <a:pt x="29" y="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3" y="29"/>
                    <a:pt x="14" y="29"/>
                  </a:cubicBezTo>
                  <a:cubicBezTo>
                    <a:pt x="7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57" name="任意多边形 549256"/>
            <p:cNvSpPr/>
            <p:nvPr/>
          </p:nvSpPr>
          <p:spPr>
            <a:xfrm>
              <a:off x="4834" y="2152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58" name="任意多边形 549257"/>
            <p:cNvSpPr/>
            <p:nvPr/>
          </p:nvSpPr>
          <p:spPr>
            <a:xfrm>
              <a:off x="4834" y="2152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4"/>
                  </a:moveTo>
                  <a:cubicBezTo>
                    <a:pt x="0" y="6"/>
                    <a:pt x="7" y="0"/>
                    <a:pt x="14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3" y="29"/>
                    <a:pt x="14" y="29"/>
                  </a:cubicBezTo>
                  <a:cubicBezTo>
                    <a:pt x="7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59" name="任意多边形 549258"/>
            <p:cNvSpPr/>
            <p:nvPr/>
          </p:nvSpPr>
          <p:spPr>
            <a:xfrm>
              <a:off x="4820" y="1708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2" h="54">
                  <a:moveTo>
                    <a:pt x="0" y="27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42"/>
                    <a:pt x="41" y="54"/>
                    <a:pt x="26" y="54"/>
                  </a:cubicBezTo>
                  <a:cubicBezTo>
                    <a:pt x="11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60" name="任意多边形 549259"/>
            <p:cNvSpPr/>
            <p:nvPr/>
          </p:nvSpPr>
          <p:spPr>
            <a:xfrm>
              <a:off x="4820" y="1708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3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3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64" name="组合 549263"/>
            <p:cNvGrpSpPr/>
            <p:nvPr/>
          </p:nvGrpSpPr>
          <p:grpSpPr>
            <a:xfrm>
              <a:off x="4555" y="2014"/>
              <a:ext cx="90" cy="143"/>
              <a:chOff x="4555" y="2014"/>
              <a:chExt cx="90" cy="143"/>
            </a:xfrm>
          </p:grpSpPr>
          <p:sp>
            <p:nvSpPr>
              <p:cNvPr id="549261" name="矩形 549260"/>
              <p:cNvSpPr/>
              <p:nvPr/>
            </p:nvSpPr>
            <p:spPr>
              <a:xfrm>
                <a:off x="4597" y="2071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62" name="矩形 549261"/>
              <p:cNvSpPr/>
              <p:nvPr/>
            </p:nvSpPr>
            <p:spPr>
              <a:xfrm>
                <a:off x="4555" y="2033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63" name="矩形 549262"/>
              <p:cNvSpPr/>
              <p:nvPr/>
            </p:nvSpPr>
            <p:spPr>
              <a:xfrm>
                <a:off x="4566" y="2014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265" name="直接连接符 549264"/>
            <p:cNvSpPr/>
            <p:nvPr/>
          </p:nvSpPr>
          <p:spPr>
            <a:xfrm>
              <a:off x="4521" y="2166"/>
              <a:ext cx="67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66" name="任意多边形 549265"/>
            <p:cNvSpPr/>
            <p:nvPr/>
          </p:nvSpPr>
          <p:spPr>
            <a:xfrm>
              <a:off x="4584" y="2150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6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70" name="组合 549269"/>
            <p:cNvGrpSpPr/>
            <p:nvPr/>
          </p:nvGrpSpPr>
          <p:grpSpPr>
            <a:xfrm>
              <a:off x="4546" y="2446"/>
              <a:ext cx="92" cy="143"/>
              <a:chOff x="4546" y="2446"/>
              <a:chExt cx="92" cy="143"/>
            </a:xfrm>
          </p:grpSpPr>
          <p:sp>
            <p:nvSpPr>
              <p:cNvPr id="549267" name="矩形 549266"/>
              <p:cNvSpPr/>
              <p:nvPr/>
            </p:nvSpPr>
            <p:spPr>
              <a:xfrm>
                <a:off x="4586" y="2503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68" name="矩形 549267"/>
              <p:cNvSpPr/>
              <p:nvPr/>
            </p:nvSpPr>
            <p:spPr>
              <a:xfrm>
                <a:off x="4546" y="2465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69" name="矩形 549268"/>
              <p:cNvSpPr/>
              <p:nvPr/>
            </p:nvSpPr>
            <p:spPr>
              <a:xfrm>
                <a:off x="4557" y="2446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271" name="直接连接符 549270"/>
            <p:cNvSpPr/>
            <p:nvPr/>
          </p:nvSpPr>
          <p:spPr>
            <a:xfrm>
              <a:off x="4528" y="2596"/>
              <a:ext cx="53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72" name="任意多边形 549271"/>
            <p:cNvSpPr/>
            <p:nvPr/>
          </p:nvSpPr>
          <p:spPr>
            <a:xfrm>
              <a:off x="4577" y="2578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8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276" name="组合 549275"/>
            <p:cNvGrpSpPr/>
            <p:nvPr/>
          </p:nvGrpSpPr>
          <p:grpSpPr>
            <a:xfrm>
              <a:off x="4545" y="1575"/>
              <a:ext cx="90" cy="141"/>
              <a:chOff x="4545" y="1575"/>
              <a:chExt cx="90" cy="141"/>
            </a:xfrm>
          </p:grpSpPr>
          <p:sp>
            <p:nvSpPr>
              <p:cNvPr id="549273" name="矩形 549272"/>
              <p:cNvSpPr/>
              <p:nvPr/>
            </p:nvSpPr>
            <p:spPr>
              <a:xfrm>
                <a:off x="4583" y="1630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74" name="矩形 549273"/>
              <p:cNvSpPr/>
              <p:nvPr/>
            </p:nvSpPr>
            <p:spPr>
              <a:xfrm>
                <a:off x="4545" y="1592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275" name="矩形 549274"/>
              <p:cNvSpPr/>
              <p:nvPr/>
            </p:nvSpPr>
            <p:spPr>
              <a:xfrm>
                <a:off x="4555" y="1575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277" name="直接连接符 549276"/>
            <p:cNvSpPr/>
            <p:nvPr/>
          </p:nvSpPr>
          <p:spPr>
            <a:xfrm>
              <a:off x="4535" y="1722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78" name="任意多边形 549277"/>
            <p:cNvSpPr/>
            <p:nvPr/>
          </p:nvSpPr>
          <p:spPr>
            <a:xfrm>
              <a:off x="4577" y="1705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0" y="0"/>
                  </a:moveTo>
                  <a:lnTo>
                    <a:pt x="51" y="17"/>
                  </a:lnTo>
                  <a:lnTo>
                    <a:pt x="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79" name="任意多边形 549278"/>
            <p:cNvSpPr>
              <a:spLocks noEditPoints="1"/>
            </p:cNvSpPr>
            <p:nvPr/>
          </p:nvSpPr>
          <p:spPr>
            <a:xfrm>
              <a:off x="3592" y="1789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0" name="直接连接符 549279"/>
            <p:cNvSpPr/>
            <p:nvPr/>
          </p:nvSpPr>
          <p:spPr>
            <a:xfrm>
              <a:off x="3592" y="2073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81" name="任意多边形 549280"/>
            <p:cNvSpPr/>
            <p:nvPr/>
          </p:nvSpPr>
          <p:spPr>
            <a:xfrm>
              <a:off x="3639" y="1894"/>
              <a:ext cx="140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2" name="任意多边形 549281"/>
            <p:cNvSpPr>
              <a:spLocks noEditPoints="1"/>
            </p:cNvSpPr>
            <p:nvPr/>
          </p:nvSpPr>
          <p:spPr>
            <a:xfrm>
              <a:off x="3639" y="1894"/>
              <a:ext cx="140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3" name="任意多边形 549282"/>
            <p:cNvSpPr>
              <a:spLocks noEditPoints="1"/>
            </p:cNvSpPr>
            <p:nvPr/>
          </p:nvSpPr>
          <p:spPr>
            <a:xfrm>
              <a:off x="3592" y="2198"/>
              <a:ext cx="58" cy="58"/>
            </a:xfrm>
            <a:custGeom>
              <a:avLst/>
              <a:gdLst/>
              <a:ahLst/>
              <a:cxnLst/>
              <a:rect l="0" t="0" r="0" b="0"/>
              <a:pathLst>
                <a:path w="58" h="58">
                  <a:moveTo>
                    <a:pt x="0" y="29"/>
                  </a:moveTo>
                  <a:lnTo>
                    <a:pt x="58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4" name="直接连接符 549283"/>
            <p:cNvSpPr/>
            <p:nvPr/>
          </p:nvSpPr>
          <p:spPr>
            <a:xfrm>
              <a:off x="3592" y="2482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85" name="任意多边形 549284"/>
            <p:cNvSpPr/>
            <p:nvPr/>
          </p:nvSpPr>
          <p:spPr>
            <a:xfrm>
              <a:off x="3639" y="2302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9"/>
                    <a:pt x="259" y="131"/>
                  </a:cubicBezTo>
                  <a:cubicBezTo>
                    <a:pt x="259" y="204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6" name="任意多边形 549285"/>
            <p:cNvSpPr>
              <a:spLocks noEditPoints="1"/>
            </p:cNvSpPr>
            <p:nvPr/>
          </p:nvSpPr>
          <p:spPr>
            <a:xfrm>
              <a:off x="3639" y="2302"/>
              <a:ext cx="140" cy="142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9"/>
                    <a:pt x="259" y="131"/>
                  </a:cubicBezTo>
                  <a:cubicBezTo>
                    <a:pt x="259" y="204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7" name="任意多边形 549286"/>
            <p:cNvSpPr>
              <a:spLocks noEditPoints="1"/>
            </p:cNvSpPr>
            <p:nvPr/>
          </p:nvSpPr>
          <p:spPr>
            <a:xfrm>
              <a:off x="3237" y="2274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58"/>
                  </a:moveTo>
                  <a:lnTo>
                    <a:pt x="29" y="0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88" name="直接连接符 549287"/>
            <p:cNvSpPr/>
            <p:nvPr/>
          </p:nvSpPr>
          <p:spPr>
            <a:xfrm>
              <a:off x="3237" y="2048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89" name="任意多边形 549288"/>
            <p:cNvSpPr/>
            <p:nvPr/>
          </p:nvSpPr>
          <p:spPr>
            <a:xfrm>
              <a:off x="3284" y="2086"/>
              <a:ext cx="139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29" y="0"/>
                  </a:moveTo>
                  <a:cubicBezTo>
                    <a:pt x="58" y="0"/>
                    <a:pt x="0" y="58"/>
                    <a:pt x="0" y="131"/>
                  </a:cubicBezTo>
                  <a:cubicBezTo>
                    <a:pt x="0" y="203"/>
                    <a:pt x="58" y="262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201" y="262"/>
                    <a:pt x="259" y="203"/>
                    <a:pt x="259" y="131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0" name="任意多边形 549289"/>
            <p:cNvSpPr>
              <a:spLocks noEditPoints="1"/>
            </p:cNvSpPr>
            <p:nvPr/>
          </p:nvSpPr>
          <p:spPr>
            <a:xfrm>
              <a:off x="3284" y="2086"/>
              <a:ext cx="139" cy="14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29" y="0"/>
                  </a:moveTo>
                  <a:cubicBezTo>
                    <a:pt x="58" y="0"/>
                    <a:pt x="0" y="58"/>
                    <a:pt x="0" y="131"/>
                  </a:cubicBezTo>
                  <a:cubicBezTo>
                    <a:pt x="0" y="203"/>
                    <a:pt x="58" y="262"/>
                    <a:pt x="129" y="26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201" y="262"/>
                    <a:pt x="259" y="203"/>
                    <a:pt x="259" y="131"/>
                  </a:cubicBezTo>
                  <a:cubicBezTo>
                    <a:pt x="259" y="58"/>
                    <a:pt x="201" y="0"/>
                    <a:pt x="129" y="0"/>
                  </a:cubicBezTo>
                  <a:moveTo>
                    <a:pt x="129" y="0"/>
                  </a:moveTo>
                  <a:lnTo>
                    <a:pt x="129" y="262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1" name="直接连接符 549290"/>
            <p:cNvSpPr/>
            <p:nvPr/>
          </p:nvSpPr>
          <p:spPr>
            <a:xfrm>
              <a:off x="3707" y="1731"/>
              <a:ext cx="1" cy="866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2" name="任意多边形 549291"/>
            <p:cNvSpPr/>
            <p:nvPr/>
          </p:nvSpPr>
          <p:spPr>
            <a:xfrm>
              <a:off x="3693" y="2582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3" name="任意多边形 549292"/>
            <p:cNvSpPr/>
            <p:nvPr/>
          </p:nvSpPr>
          <p:spPr>
            <a:xfrm>
              <a:off x="3693" y="2150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4" name="任意多边形 549293"/>
            <p:cNvSpPr/>
            <p:nvPr/>
          </p:nvSpPr>
          <p:spPr>
            <a:xfrm>
              <a:off x="3693" y="1716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295" name="直接连接符 549294"/>
            <p:cNvSpPr/>
            <p:nvPr/>
          </p:nvSpPr>
          <p:spPr>
            <a:xfrm>
              <a:off x="5137" y="1731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6" name="直接连接符 549295"/>
            <p:cNvSpPr/>
            <p:nvPr/>
          </p:nvSpPr>
          <p:spPr>
            <a:xfrm>
              <a:off x="5423" y="1731"/>
              <a:ext cx="1" cy="866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7" name="直接连接符 549296"/>
            <p:cNvSpPr/>
            <p:nvPr/>
          </p:nvSpPr>
          <p:spPr>
            <a:xfrm>
              <a:off x="5146" y="1721"/>
              <a:ext cx="277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8" name="直接连接符 549297"/>
            <p:cNvSpPr/>
            <p:nvPr/>
          </p:nvSpPr>
          <p:spPr>
            <a:xfrm>
              <a:off x="5146" y="2596"/>
              <a:ext cx="277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299" name="矩形 549298"/>
            <p:cNvSpPr/>
            <p:nvPr/>
          </p:nvSpPr>
          <p:spPr>
            <a:xfrm>
              <a:off x="5108" y="2375"/>
              <a:ext cx="59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0" name="矩形 549299"/>
            <p:cNvSpPr/>
            <p:nvPr/>
          </p:nvSpPr>
          <p:spPr>
            <a:xfrm>
              <a:off x="5108" y="2375"/>
              <a:ext cx="59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1" name="矩形 549300"/>
            <p:cNvSpPr/>
            <p:nvPr/>
          </p:nvSpPr>
          <p:spPr>
            <a:xfrm>
              <a:off x="5108" y="1943"/>
              <a:ext cx="59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2" name="矩形 549301"/>
            <p:cNvSpPr/>
            <p:nvPr/>
          </p:nvSpPr>
          <p:spPr>
            <a:xfrm>
              <a:off x="5108" y="1943"/>
              <a:ext cx="59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3" name="矩形 549302"/>
            <p:cNvSpPr/>
            <p:nvPr/>
          </p:nvSpPr>
          <p:spPr>
            <a:xfrm>
              <a:off x="5393" y="2087"/>
              <a:ext cx="6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4" name="矩形 549303"/>
            <p:cNvSpPr/>
            <p:nvPr/>
          </p:nvSpPr>
          <p:spPr>
            <a:xfrm>
              <a:off x="5393" y="2087"/>
              <a:ext cx="60" cy="154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5" name="矩形 549304"/>
            <p:cNvSpPr/>
            <p:nvPr/>
          </p:nvSpPr>
          <p:spPr>
            <a:xfrm>
              <a:off x="5482" y="2108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06" name="矩形 549305"/>
            <p:cNvSpPr/>
            <p:nvPr/>
          </p:nvSpPr>
          <p:spPr>
            <a:xfrm>
              <a:off x="5197" y="1961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07" name="矩形 549306"/>
            <p:cNvSpPr/>
            <p:nvPr/>
          </p:nvSpPr>
          <p:spPr>
            <a:xfrm>
              <a:off x="5197" y="239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08" name="任意多边形 549307"/>
            <p:cNvSpPr/>
            <p:nvPr/>
          </p:nvSpPr>
          <p:spPr>
            <a:xfrm>
              <a:off x="5123" y="1716"/>
              <a:ext cx="29" cy="30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09" name="任意多边形 549308"/>
            <p:cNvSpPr/>
            <p:nvPr/>
          </p:nvSpPr>
          <p:spPr>
            <a:xfrm>
              <a:off x="5123" y="2150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10" name="任意多边形 549309"/>
            <p:cNvSpPr/>
            <p:nvPr/>
          </p:nvSpPr>
          <p:spPr>
            <a:xfrm>
              <a:off x="5123" y="2582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11" name="直接连接符 549310"/>
            <p:cNvSpPr/>
            <p:nvPr/>
          </p:nvSpPr>
          <p:spPr>
            <a:xfrm>
              <a:off x="5137" y="1760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12" name="任意多边形 549311"/>
            <p:cNvSpPr/>
            <p:nvPr/>
          </p:nvSpPr>
          <p:spPr>
            <a:xfrm>
              <a:off x="5121" y="1803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0"/>
                  </a:moveTo>
                  <a:lnTo>
                    <a:pt x="16" y="51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13" name="直接连接符 549312"/>
            <p:cNvSpPr/>
            <p:nvPr/>
          </p:nvSpPr>
          <p:spPr>
            <a:xfrm>
              <a:off x="5137" y="2207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14" name="任意多边形 549313"/>
            <p:cNvSpPr/>
            <p:nvPr/>
          </p:nvSpPr>
          <p:spPr>
            <a:xfrm>
              <a:off x="5121" y="2250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0"/>
                  </a:moveTo>
                  <a:lnTo>
                    <a:pt x="16" y="51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15" name="直接连接符 549314"/>
            <p:cNvSpPr/>
            <p:nvPr/>
          </p:nvSpPr>
          <p:spPr>
            <a:xfrm flipV="1">
              <a:off x="5423" y="2391"/>
              <a:ext cx="1" cy="47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16" name="任意多边形 549315"/>
            <p:cNvSpPr/>
            <p:nvPr/>
          </p:nvSpPr>
          <p:spPr>
            <a:xfrm>
              <a:off x="5406" y="2344"/>
              <a:ext cx="34" cy="51"/>
            </a:xfrm>
            <a:custGeom>
              <a:avLst/>
              <a:gdLst/>
              <a:ahLst/>
              <a:cxnLst/>
              <a:rect l="0" t="0" r="0" b="0"/>
              <a:pathLst>
                <a:path w="34" h="51">
                  <a:moveTo>
                    <a:pt x="34" y="51"/>
                  </a:moveTo>
                  <a:lnTo>
                    <a:pt x="17" y="0"/>
                  </a:lnTo>
                  <a:lnTo>
                    <a:pt x="0" y="51"/>
                  </a:lnTo>
                  <a:lnTo>
                    <a:pt x="34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323" name="组合 549322"/>
            <p:cNvGrpSpPr/>
            <p:nvPr/>
          </p:nvGrpSpPr>
          <p:grpSpPr>
            <a:xfrm>
              <a:off x="5167" y="1739"/>
              <a:ext cx="167" cy="177"/>
              <a:chOff x="5167" y="1739"/>
              <a:chExt cx="167" cy="177"/>
            </a:xfrm>
          </p:grpSpPr>
          <p:sp>
            <p:nvSpPr>
              <p:cNvPr id="549317" name="矩形 549316"/>
              <p:cNvSpPr/>
              <p:nvPr/>
            </p:nvSpPr>
            <p:spPr>
              <a:xfrm>
                <a:off x="5274" y="1830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18" name="矩形 549317"/>
              <p:cNvSpPr/>
              <p:nvPr/>
            </p:nvSpPr>
            <p:spPr>
              <a:xfrm>
                <a:off x="5212" y="1830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19" name="矩形 549318"/>
              <p:cNvSpPr/>
              <p:nvPr/>
            </p:nvSpPr>
            <p:spPr>
              <a:xfrm>
                <a:off x="5316" y="1820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0" name="矩形 549319"/>
              <p:cNvSpPr/>
              <p:nvPr/>
            </p:nvSpPr>
            <p:spPr>
              <a:xfrm>
                <a:off x="5261" y="1820"/>
                <a:ext cx="1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1" name="矩形 549320"/>
              <p:cNvSpPr/>
              <p:nvPr/>
            </p:nvSpPr>
            <p:spPr>
              <a:xfrm>
                <a:off x="5167" y="1758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2" name="矩形 549321"/>
              <p:cNvSpPr/>
              <p:nvPr/>
            </p:nvSpPr>
            <p:spPr>
              <a:xfrm>
                <a:off x="5180" y="1739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30" name="组合 549329"/>
            <p:cNvGrpSpPr/>
            <p:nvPr/>
          </p:nvGrpSpPr>
          <p:grpSpPr>
            <a:xfrm>
              <a:off x="5168" y="2197"/>
              <a:ext cx="170" cy="167"/>
              <a:chOff x="5168" y="2197"/>
              <a:chExt cx="170" cy="167"/>
            </a:xfrm>
          </p:grpSpPr>
          <p:sp>
            <p:nvSpPr>
              <p:cNvPr id="549324" name="矩形 549323"/>
              <p:cNvSpPr/>
              <p:nvPr/>
            </p:nvSpPr>
            <p:spPr>
              <a:xfrm>
                <a:off x="5276" y="2287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5" name="矩形 549324"/>
              <p:cNvSpPr/>
              <p:nvPr/>
            </p:nvSpPr>
            <p:spPr>
              <a:xfrm>
                <a:off x="5216" y="2287"/>
                <a:ext cx="43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6" name="矩形 549325"/>
              <p:cNvSpPr/>
              <p:nvPr/>
            </p:nvSpPr>
            <p:spPr>
              <a:xfrm>
                <a:off x="5322" y="2277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7" name="矩形 549326"/>
              <p:cNvSpPr/>
              <p:nvPr/>
            </p:nvSpPr>
            <p:spPr>
              <a:xfrm>
                <a:off x="5260" y="2277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8" name="矩形 549327"/>
              <p:cNvSpPr/>
              <p:nvPr/>
            </p:nvSpPr>
            <p:spPr>
              <a:xfrm>
                <a:off x="5168" y="221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29" name="矩形 549328"/>
              <p:cNvSpPr/>
              <p:nvPr/>
            </p:nvSpPr>
            <p:spPr>
              <a:xfrm>
                <a:off x="5181" y="2197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37" name="组合 549336"/>
            <p:cNvGrpSpPr/>
            <p:nvPr/>
          </p:nvGrpSpPr>
          <p:grpSpPr>
            <a:xfrm>
              <a:off x="5479" y="2266"/>
              <a:ext cx="173" cy="167"/>
              <a:chOff x="5479" y="2266"/>
              <a:chExt cx="173" cy="167"/>
            </a:xfrm>
          </p:grpSpPr>
          <p:sp>
            <p:nvSpPr>
              <p:cNvPr id="549331" name="矩形 549330"/>
              <p:cNvSpPr/>
              <p:nvPr/>
            </p:nvSpPr>
            <p:spPr>
              <a:xfrm>
                <a:off x="5586" y="2356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2" name="矩形 549331"/>
              <p:cNvSpPr/>
              <p:nvPr/>
            </p:nvSpPr>
            <p:spPr>
              <a:xfrm>
                <a:off x="5527" y="2356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3" name="矩形 549332"/>
              <p:cNvSpPr/>
              <p:nvPr/>
            </p:nvSpPr>
            <p:spPr>
              <a:xfrm>
                <a:off x="5636" y="2345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4" name="矩形 549333"/>
              <p:cNvSpPr/>
              <p:nvPr/>
            </p:nvSpPr>
            <p:spPr>
              <a:xfrm>
                <a:off x="5572" y="2345"/>
                <a:ext cx="1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5" name="矩形 549334"/>
              <p:cNvSpPr/>
              <p:nvPr/>
            </p:nvSpPr>
            <p:spPr>
              <a:xfrm>
                <a:off x="5479" y="228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6" name="矩形 549335"/>
              <p:cNvSpPr/>
              <p:nvPr/>
            </p:nvSpPr>
            <p:spPr>
              <a:xfrm>
                <a:off x="5492" y="2266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41" name="组合 549340"/>
            <p:cNvGrpSpPr/>
            <p:nvPr/>
          </p:nvGrpSpPr>
          <p:grpSpPr>
            <a:xfrm>
              <a:off x="3500" y="1893"/>
              <a:ext cx="116" cy="130"/>
              <a:chOff x="3500" y="1893"/>
              <a:chExt cx="116" cy="130"/>
            </a:xfrm>
          </p:grpSpPr>
          <p:sp>
            <p:nvSpPr>
              <p:cNvPr id="549338" name="矩形 549337"/>
              <p:cNvSpPr/>
              <p:nvPr/>
            </p:nvSpPr>
            <p:spPr>
              <a:xfrm>
                <a:off x="3570" y="1946"/>
                <a:ext cx="46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39" name="矩形 549338"/>
              <p:cNvSpPr/>
              <p:nvPr/>
            </p:nvSpPr>
            <p:spPr>
              <a:xfrm>
                <a:off x="3500" y="1909"/>
                <a:ext cx="5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0" name="矩形 549339"/>
              <p:cNvSpPr/>
              <p:nvPr/>
            </p:nvSpPr>
            <p:spPr>
              <a:xfrm>
                <a:off x="3530" y="1893"/>
                <a:ext cx="27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45" name="组合 549344"/>
            <p:cNvGrpSpPr/>
            <p:nvPr/>
          </p:nvGrpSpPr>
          <p:grpSpPr>
            <a:xfrm>
              <a:off x="3500" y="2325"/>
              <a:ext cx="114" cy="130"/>
              <a:chOff x="3500" y="2325"/>
              <a:chExt cx="114" cy="130"/>
            </a:xfrm>
          </p:grpSpPr>
          <p:sp>
            <p:nvSpPr>
              <p:cNvPr id="549342" name="矩形 549341"/>
              <p:cNvSpPr/>
              <p:nvPr/>
            </p:nvSpPr>
            <p:spPr>
              <a:xfrm>
                <a:off x="3571" y="2378"/>
                <a:ext cx="43" cy="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3" name="矩形 549342"/>
              <p:cNvSpPr/>
              <p:nvPr/>
            </p:nvSpPr>
            <p:spPr>
              <a:xfrm>
                <a:off x="3500" y="2341"/>
                <a:ext cx="58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4" name="矩形 549343"/>
              <p:cNvSpPr/>
              <p:nvPr/>
            </p:nvSpPr>
            <p:spPr>
              <a:xfrm>
                <a:off x="3530" y="2325"/>
                <a:ext cx="27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349" name="组合 549348"/>
            <p:cNvGrpSpPr/>
            <p:nvPr/>
          </p:nvGrpSpPr>
          <p:grpSpPr>
            <a:xfrm>
              <a:off x="3136" y="2092"/>
              <a:ext cx="118" cy="143"/>
              <a:chOff x="3136" y="2092"/>
              <a:chExt cx="118" cy="143"/>
            </a:xfrm>
          </p:grpSpPr>
          <p:sp>
            <p:nvSpPr>
              <p:cNvPr id="549346" name="矩形 549345"/>
              <p:cNvSpPr/>
              <p:nvPr/>
            </p:nvSpPr>
            <p:spPr>
              <a:xfrm>
                <a:off x="3202" y="2149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7" name="矩形 549346"/>
              <p:cNvSpPr/>
              <p:nvPr/>
            </p:nvSpPr>
            <p:spPr>
              <a:xfrm>
                <a:off x="3136" y="2111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48" name="矩形 549347"/>
              <p:cNvSpPr/>
              <p:nvPr/>
            </p:nvSpPr>
            <p:spPr>
              <a:xfrm>
                <a:off x="3165" y="2092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49351" name="组合 549350"/>
          <p:cNvGrpSpPr>
            <a:grpSpLocks noChangeAspect="1"/>
          </p:cNvGrpSpPr>
          <p:nvPr/>
        </p:nvGrpSpPr>
        <p:grpSpPr>
          <a:xfrm>
            <a:off x="838200" y="4676775"/>
            <a:ext cx="3851275" cy="2060575"/>
            <a:chOff x="1270" y="2673"/>
            <a:chExt cx="2426" cy="1298"/>
          </a:xfrm>
        </p:grpSpPr>
        <p:sp>
          <p:nvSpPr>
            <p:cNvPr id="549350" name="矩形 549349"/>
            <p:cNvSpPr>
              <a:spLocks noChangeAspect="1" noTextEdit="1"/>
            </p:cNvSpPr>
            <p:nvPr/>
          </p:nvSpPr>
          <p:spPr>
            <a:xfrm>
              <a:off x="1270" y="2673"/>
              <a:ext cx="2426" cy="129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52" name="直接连接符 549351"/>
            <p:cNvSpPr/>
            <p:nvPr/>
          </p:nvSpPr>
          <p:spPr>
            <a:xfrm>
              <a:off x="1288" y="3925"/>
              <a:ext cx="23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53" name="矩形 549352"/>
            <p:cNvSpPr/>
            <p:nvPr/>
          </p:nvSpPr>
          <p:spPr>
            <a:xfrm>
              <a:off x="2249" y="3894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54" name="矩形 549353"/>
            <p:cNvSpPr/>
            <p:nvPr/>
          </p:nvSpPr>
          <p:spPr>
            <a:xfrm>
              <a:off x="2249" y="3894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55" name="矩形 549354"/>
            <p:cNvSpPr/>
            <p:nvPr/>
          </p:nvSpPr>
          <p:spPr>
            <a:xfrm>
              <a:off x="2289" y="375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56" name="矩形 549355"/>
            <p:cNvSpPr/>
            <p:nvPr/>
          </p:nvSpPr>
          <p:spPr>
            <a:xfrm>
              <a:off x="2341" y="3813"/>
              <a:ext cx="46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57" name="直接连接符 549356"/>
            <p:cNvSpPr/>
            <p:nvPr/>
          </p:nvSpPr>
          <p:spPr>
            <a:xfrm flipH="1">
              <a:off x="2631" y="3925"/>
              <a:ext cx="50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58" name="任意多边形 549357"/>
            <p:cNvSpPr/>
            <p:nvPr/>
          </p:nvSpPr>
          <p:spPr>
            <a:xfrm>
              <a:off x="2584" y="3907"/>
              <a:ext cx="51" cy="35"/>
            </a:xfrm>
            <a:custGeom>
              <a:avLst/>
              <a:gdLst/>
              <a:ahLst/>
              <a:cxnLst/>
              <a:rect l="0" t="0" r="0" b="0"/>
              <a:pathLst>
                <a:path w="51" h="35">
                  <a:moveTo>
                    <a:pt x="51" y="35"/>
                  </a:moveTo>
                  <a:lnTo>
                    <a:pt x="0" y="18"/>
                  </a:lnTo>
                  <a:lnTo>
                    <a:pt x="51" y="0"/>
                  </a:lnTo>
                  <a:lnTo>
                    <a:pt x="5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362" name="组合 549361"/>
            <p:cNvGrpSpPr/>
            <p:nvPr/>
          </p:nvGrpSpPr>
          <p:grpSpPr>
            <a:xfrm>
              <a:off x="2588" y="3738"/>
              <a:ext cx="102" cy="180"/>
              <a:chOff x="2588" y="3738"/>
              <a:chExt cx="102" cy="180"/>
            </a:xfrm>
          </p:grpSpPr>
          <p:sp>
            <p:nvSpPr>
              <p:cNvPr id="549359" name="矩形 549358"/>
              <p:cNvSpPr/>
              <p:nvPr/>
            </p:nvSpPr>
            <p:spPr>
              <a:xfrm>
                <a:off x="2638" y="3832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60" name="矩形 549359"/>
              <p:cNvSpPr/>
              <p:nvPr/>
            </p:nvSpPr>
            <p:spPr>
              <a:xfrm>
                <a:off x="2588" y="3758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361" name="矩形 549360"/>
              <p:cNvSpPr/>
              <p:nvPr/>
            </p:nvSpPr>
            <p:spPr>
              <a:xfrm>
                <a:off x="2601" y="3738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363" name="直接连接符 549362"/>
            <p:cNvSpPr/>
            <p:nvPr/>
          </p:nvSpPr>
          <p:spPr>
            <a:xfrm flipH="1">
              <a:off x="1437" y="2913"/>
              <a:ext cx="868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64" name="直接连接符 549363"/>
            <p:cNvSpPr/>
            <p:nvPr/>
          </p:nvSpPr>
          <p:spPr>
            <a:xfrm flipH="1">
              <a:off x="1441" y="3267"/>
              <a:ext cx="85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65" name="矩形 549364"/>
            <p:cNvSpPr/>
            <p:nvPr/>
          </p:nvSpPr>
          <p:spPr>
            <a:xfrm>
              <a:off x="1330" y="3131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66" name="直接连接符 549365"/>
            <p:cNvSpPr/>
            <p:nvPr/>
          </p:nvSpPr>
          <p:spPr>
            <a:xfrm flipH="1">
              <a:off x="1437" y="3561"/>
              <a:ext cx="854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67" name="直接连接符 549366"/>
            <p:cNvSpPr/>
            <p:nvPr/>
          </p:nvSpPr>
          <p:spPr>
            <a:xfrm>
              <a:off x="1440" y="2913"/>
              <a:ext cx="1" cy="65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68" name="任意多边形 549367"/>
            <p:cNvSpPr/>
            <p:nvPr/>
          </p:nvSpPr>
          <p:spPr>
            <a:xfrm>
              <a:off x="1427" y="3248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69" name="任意多边形 549368"/>
            <p:cNvSpPr>
              <a:spLocks noEditPoints="1"/>
            </p:cNvSpPr>
            <p:nvPr/>
          </p:nvSpPr>
          <p:spPr>
            <a:xfrm>
              <a:off x="1889" y="3176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0" name="直接连接符 549369"/>
            <p:cNvSpPr/>
            <p:nvPr/>
          </p:nvSpPr>
          <p:spPr>
            <a:xfrm>
              <a:off x="1604" y="3193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71" name="任意多边形 549370"/>
            <p:cNvSpPr>
              <a:spLocks noEditPoints="1"/>
            </p:cNvSpPr>
            <p:nvPr/>
          </p:nvSpPr>
          <p:spPr>
            <a:xfrm>
              <a:off x="1889" y="2812"/>
              <a:ext cx="57" cy="59"/>
            </a:xfrm>
            <a:custGeom>
              <a:avLst/>
              <a:gdLst/>
              <a:ahLst/>
              <a:cxnLst/>
              <a:rect l="0" t="0" r="0" b="0"/>
              <a:pathLst>
                <a:path w="57" h="59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9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2" name="直接连接符 549371"/>
            <p:cNvSpPr/>
            <p:nvPr/>
          </p:nvSpPr>
          <p:spPr>
            <a:xfrm>
              <a:off x="1604" y="2841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73" name="任意多边形 549372"/>
            <p:cNvSpPr>
              <a:spLocks noEditPoints="1"/>
            </p:cNvSpPr>
            <p:nvPr/>
          </p:nvSpPr>
          <p:spPr>
            <a:xfrm>
              <a:off x="1889" y="3463"/>
              <a:ext cx="57" cy="58"/>
            </a:xfrm>
            <a:custGeom>
              <a:avLst/>
              <a:gdLst/>
              <a:ahLst/>
              <a:cxnLst/>
              <a:rect l="0" t="0" r="0" b="0"/>
              <a:pathLst>
                <a:path w="57" h="58">
                  <a:moveTo>
                    <a:pt x="0" y="29"/>
                  </a:moveTo>
                  <a:lnTo>
                    <a:pt x="57" y="29"/>
                  </a:lnTo>
                  <a:moveTo>
                    <a:pt x="29" y="0"/>
                  </a:moveTo>
                  <a:lnTo>
                    <a:pt x="29" y="58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4" name="直接连接符 549373"/>
            <p:cNvSpPr/>
            <p:nvPr/>
          </p:nvSpPr>
          <p:spPr>
            <a:xfrm>
              <a:off x="1604" y="3492"/>
              <a:ext cx="56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75" name="任意多边形 549374"/>
            <p:cNvSpPr/>
            <p:nvPr/>
          </p:nvSpPr>
          <p:spPr>
            <a:xfrm>
              <a:off x="1703" y="2838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6" name="任意多边形 549375"/>
            <p:cNvSpPr>
              <a:spLocks noEditPoints="1"/>
            </p:cNvSpPr>
            <p:nvPr/>
          </p:nvSpPr>
          <p:spPr>
            <a:xfrm>
              <a:off x="1703" y="2838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7" name="任意多边形 549376"/>
            <p:cNvSpPr/>
            <p:nvPr/>
          </p:nvSpPr>
          <p:spPr>
            <a:xfrm>
              <a:off x="1703" y="319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8" name="任意多边形 549377"/>
            <p:cNvSpPr>
              <a:spLocks noEditPoints="1"/>
            </p:cNvSpPr>
            <p:nvPr/>
          </p:nvSpPr>
          <p:spPr>
            <a:xfrm>
              <a:off x="1703" y="3190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4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4"/>
                  </a:cubicBezTo>
                  <a:cubicBezTo>
                    <a:pt x="264" y="134"/>
                    <a:pt x="264" y="134"/>
                    <a:pt x="264" y="134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4"/>
                  </a:cubicBezTo>
                  <a:moveTo>
                    <a:pt x="0" y="134"/>
                  </a:moveTo>
                  <a:lnTo>
                    <a:pt x="264" y="134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79" name="任意多边形 549378"/>
            <p:cNvSpPr/>
            <p:nvPr/>
          </p:nvSpPr>
          <p:spPr>
            <a:xfrm>
              <a:off x="1703" y="3489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0" name="任意多边形 549379"/>
            <p:cNvSpPr>
              <a:spLocks noEditPoints="1"/>
            </p:cNvSpPr>
            <p:nvPr/>
          </p:nvSpPr>
          <p:spPr>
            <a:xfrm>
              <a:off x="1703" y="3489"/>
              <a:ext cx="143" cy="144"/>
            </a:xfrm>
            <a:custGeom>
              <a:avLst/>
              <a:gdLst/>
              <a:ahLst/>
              <a:cxnLst/>
              <a:rect l="0" t="0" r="0" b="0"/>
              <a:pathLst>
                <a:path w="264" h="267">
                  <a:moveTo>
                    <a:pt x="0" y="133"/>
                  </a:moveTo>
                  <a:cubicBezTo>
                    <a:pt x="0" y="60"/>
                    <a:pt x="59" y="0"/>
                    <a:pt x="132" y="0"/>
                  </a:cubicBezTo>
                  <a:cubicBezTo>
                    <a:pt x="205" y="0"/>
                    <a:pt x="264" y="60"/>
                    <a:pt x="264" y="133"/>
                  </a:cubicBezTo>
                  <a:cubicBezTo>
                    <a:pt x="264" y="133"/>
                    <a:pt x="264" y="133"/>
                    <a:pt x="264" y="133"/>
                  </a:cubicBezTo>
                  <a:cubicBezTo>
                    <a:pt x="264" y="207"/>
                    <a:pt x="205" y="267"/>
                    <a:pt x="132" y="267"/>
                  </a:cubicBezTo>
                  <a:cubicBezTo>
                    <a:pt x="59" y="267"/>
                    <a:pt x="0" y="207"/>
                    <a:pt x="0" y="133"/>
                  </a:cubicBezTo>
                  <a:moveTo>
                    <a:pt x="0" y="133"/>
                  </a:moveTo>
                  <a:lnTo>
                    <a:pt x="264" y="133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190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1" name="矩形 549380"/>
            <p:cNvSpPr/>
            <p:nvPr/>
          </p:nvSpPr>
          <p:spPr>
            <a:xfrm>
              <a:off x="2332" y="2742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82" name="矩形 549381"/>
            <p:cNvSpPr/>
            <p:nvPr/>
          </p:nvSpPr>
          <p:spPr>
            <a:xfrm>
              <a:off x="2384" y="2802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83" name="矩形 549382"/>
            <p:cNvSpPr/>
            <p:nvPr/>
          </p:nvSpPr>
          <p:spPr>
            <a:xfrm>
              <a:off x="2291" y="2882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4" name="矩形 549383"/>
            <p:cNvSpPr/>
            <p:nvPr/>
          </p:nvSpPr>
          <p:spPr>
            <a:xfrm>
              <a:off x="2291" y="2882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5" name="矩形 549384"/>
            <p:cNvSpPr/>
            <p:nvPr/>
          </p:nvSpPr>
          <p:spPr>
            <a:xfrm>
              <a:off x="2287" y="3240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6" name="矩形 549385"/>
            <p:cNvSpPr/>
            <p:nvPr/>
          </p:nvSpPr>
          <p:spPr>
            <a:xfrm>
              <a:off x="2287" y="3240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7" name="矩形 549386"/>
            <p:cNvSpPr/>
            <p:nvPr/>
          </p:nvSpPr>
          <p:spPr>
            <a:xfrm>
              <a:off x="2291" y="3533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8" name="矩形 549387"/>
            <p:cNvSpPr/>
            <p:nvPr/>
          </p:nvSpPr>
          <p:spPr>
            <a:xfrm>
              <a:off x="2291" y="3533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89" name="直接连接符 549388"/>
            <p:cNvSpPr/>
            <p:nvPr/>
          </p:nvSpPr>
          <p:spPr>
            <a:xfrm>
              <a:off x="2443" y="2912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90" name="直接连接符 549389"/>
            <p:cNvSpPr/>
            <p:nvPr/>
          </p:nvSpPr>
          <p:spPr>
            <a:xfrm>
              <a:off x="2439" y="3269"/>
              <a:ext cx="1203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91" name="直接连接符 549390"/>
            <p:cNvSpPr/>
            <p:nvPr/>
          </p:nvSpPr>
          <p:spPr>
            <a:xfrm>
              <a:off x="2443" y="3563"/>
              <a:ext cx="1060" cy="1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392" name="矩形 549391"/>
            <p:cNvSpPr/>
            <p:nvPr/>
          </p:nvSpPr>
          <p:spPr>
            <a:xfrm>
              <a:off x="3091" y="3238"/>
              <a:ext cx="152" cy="5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3" name="矩形 549392"/>
            <p:cNvSpPr/>
            <p:nvPr/>
          </p:nvSpPr>
          <p:spPr>
            <a:xfrm>
              <a:off x="3091" y="3238"/>
              <a:ext cx="152" cy="59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4" name="矩形 549393"/>
            <p:cNvSpPr/>
            <p:nvPr/>
          </p:nvSpPr>
          <p:spPr>
            <a:xfrm>
              <a:off x="3087" y="2882"/>
              <a:ext cx="151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5" name="矩形 549394"/>
            <p:cNvSpPr/>
            <p:nvPr/>
          </p:nvSpPr>
          <p:spPr>
            <a:xfrm>
              <a:off x="3087" y="2882"/>
              <a:ext cx="151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6" name="矩形 549395"/>
            <p:cNvSpPr/>
            <p:nvPr/>
          </p:nvSpPr>
          <p:spPr>
            <a:xfrm>
              <a:off x="3082" y="3534"/>
              <a:ext cx="152" cy="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7" name="矩形 549396"/>
            <p:cNvSpPr/>
            <p:nvPr/>
          </p:nvSpPr>
          <p:spPr>
            <a:xfrm>
              <a:off x="3082" y="3534"/>
              <a:ext cx="152" cy="60"/>
            </a:xfrm>
            <a:prstGeom prst="rect">
              <a:avLst/>
            </a:prstGeom>
            <a:solidFill>
              <a:srgbClr val="FF99CC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398" name="矩形 549397"/>
            <p:cNvSpPr/>
            <p:nvPr/>
          </p:nvSpPr>
          <p:spPr>
            <a:xfrm>
              <a:off x="2341" y="309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399" name="矩形 549398"/>
            <p:cNvSpPr/>
            <p:nvPr/>
          </p:nvSpPr>
          <p:spPr>
            <a:xfrm>
              <a:off x="2393" y="3165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0" name="矩形 549399"/>
            <p:cNvSpPr/>
            <p:nvPr/>
          </p:nvSpPr>
          <p:spPr>
            <a:xfrm>
              <a:off x="2332" y="3373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1" name="矩形 549400"/>
            <p:cNvSpPr/>
            <p:nvPr/>
          </p:nvSpPr>
          <p:spPr>
            <a:xfrm>
              <a:off x="2384" y="3433"/>
              <a:ext cx="43" cy="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2" name="矩形 549401"/>
            <p:cNvSpPr/>
            <p:nvPr/>
          </p:nvSpPr>
          <p:spPr>
            <a:xfrm>
              <a:off x="3118" y="2742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3" name="矩形 549402"/>
            <p:cNvSpPr/>
            <p:nvPr/>
          </p:nvSpPr>
          <p:spPr>
            <a:xfrm>
              <a:off x="3127" y="3097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4" name="矩形 549403"/>
            <p:cNvSpPr/>
            <p:nvPr/>
          </p:nvSpPr>
          <p:spPr>
            <a:xfrm>
              <a:off x="3136" y="3390"/>
              <a:ext cx="5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05" name="直接连接符 549404"/>
            <p:cNvSpPr/>
            <p:nvPr/>
          </p:nvSpPr>
          <p:spPr>
            <a:xfrm>
              <a:off x="3512" y="2910"/>
              <a:ext cx="1" cy="654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406" name="任意多边形 549405"/>
            <p:cNvSpPr/>
            <p:nvPr/>
          </p:nvSpPr>
          <p:spPr>
            <a:xfrm>
              <a:off x="3498" y="3256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09" name="组合 549408"/>
            <p:cNvGrpSpPr/>
            <p:nvPr/>
          </p:nvGrpSpPr>
          <p:grpSpPr>
            <a:xfrm>
              <a:off x="3545" y="3124"/>
              <a:ext cx="117" cy="151"/>
              <a:chOff x="3545" y="3124"/>
              <a:chExt cx="117" cy="151"/>
            </a:xfrm>
          </p:grpSpPr>
          <p:sp>
            <p:nvSpPr>
              <p:cNvPr id="549407" name="矩形 549406"/>
              <p:cNvSpPr/>
              <p:nvPr/>
            </p:nvSpPr>
            <p:spPr>
              <a:xfrm>
                <a:off x="3545" y="3141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08" name="矩形 549407"/>
              <p:cNvSpPr/>
              <p:nvPr/>
            </p:nvSpPr>
            <p:spPr>
              <a:xfrm>
                <a:off x="3634" y="3124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10" name="矩形 549409"/>
            <p:cNvSpPr/>
            <p:nvPr/>
          </p:nvSpPr>
          <p:spPr>
            <a:xfrm>
              <a:off x="2047" y="3122"/>
              <a:ext cx="64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11" name="矩形 549410"/>
            <p:cNvSpPr/>
            <p:nvPr/>
          </p:nvSpPr>
          <p:spPr>
            <a:xfrm>
              <a:off x="2047" y="2777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12" name="矩形 549411"/>
            <p:cNvSpPr/>
            <p:nvPr/>
          </p:nvSpPr>
          <p:spPr>
            <a:xfrm>
              <a:off x="2047" y="3433"/>
              <a:ext cx="69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9413" name="任意多边形 549412"/>
            <p:cNvSpPr/>
            <p:nvPr/>
          </p:nvSpPr>
          <p:spPr>
            <a:xfrm>
              <a:off x="2074" y="325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4" name="任意多边形 549413"/>
            <p:cNvSpPr/>
            <p:nvPr/>
          </p:nvSpPr>
          <p:spPr>
            <a:xfrm>
              <a:off x="2074" y="325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5" name="任意多边形 549414"/>
            <p:cNvSpPr/>
            <p:nvPr/>
          </p:nvSpPr>
          <p:spPr>
            <a:xfrm>
              <a:off x="2065" y="3544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6" name="任意多边形 549415"/>
            <p:cNvSpPr/>
            <p:nvPr/>
          </p:nvSpPr>
          <p:spPr>
            <a:xfrm>
              <a:off x="2065" y="3544"/>
              <a:ext cx="29" cy="29"/>
            </a:xfrm>
            <a:custGeom>
              <a:avLst/>
              <a:gdLst/>
              <a:ahLst/>
              <a:cxnLst/>
              <a:rect l="0" t="0" r="0" b="0"/>
              <a:pathLst>
                <a:path w="29" h="29">
                  <a:moveTo>
                    <a:pt x="0" y="15"/>
                  </a:move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2" y="29"/>
                    <a:pt x="14" y="29"/>
                  </a:cubicBezTo>
                  <a:cubicBezTo>
                    <a:pt x="7" y="29"/>
                    <a:pt x="0" y="22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7" name="任意多边形 549416"/>
            <p:cNvSpPr/>
            <p:nvPr/>
          </p:nvSpPr>
          <p:spPr>
            <a:xfrm>
              <a:off x="2065" y="2892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18" name="任意多边形 549417"/>
            <p:cNvSpPr/>
            <p:nvPr/>
          </p:nvSpPr>
          <p:spPr>
            <a:xfrm>
              <a:off x="2065" y="2892"/>
              <a:ext cx="29" cy="28"/>
            </a:xfrm>
            <a:custGeom>
              <a:avLst/>
              <a:gdLst/>
              <a:ahLst/>
              <a:cxnLst/>
              <a:rect l="0" t="0" r="0" b="0"/>
              <a:pathLst>
                <a:path w="29" h="28">
                  <a:moveTo>
                    <a:pt x="0" y="14"/>
                  </a:move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2" y="28"/>
                    <a:pt x="14" y="28"/>
                  </a:cubicBezTo>
                  <a:cubicBezTo>
                    <a:pt x="7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21" name="组合 549420"/>
            <p:cNvGrpSpPr/>
            <p:nvPr/>
          </p:nvGrpSpPr>
          <p:grpSpPr>
            <a:xfrm>
              <a:off x="2877" y="2751"/>
              <a:ext cx="112" cy="164"/>
              <a:chOff x="2877" y="2751"/>
              <a:chExt cx="112" cy="164"/>
            </a:xfrm>
          </p:grpSpPr>
          <p:sp>
            <p:nvSpPr>
              <p:cNvPr id="549419" name="矩形 549418"/>
              <p:cNvSpPr/>
              <p:nvPr/>
            </p:nvSpPr>
            <p:spPr>
              <a:xfrm>
                <a:off x="2877" y="2771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20" name="矩形 549419"/>
              <p:cNvSpPr/>
              <p:nvPr/>
            </p:nvSpPr>
            <p:spPr>
              <a:xfrm>
                <a:off x="2959" y="2751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424" name="组合 549423"/>
            <p:cNvGrpSpPr/>
            <p:nvPr/>
          </p:nvGrpSpPr>
          <p:grpSpPr>
            <a:xfrm>
              <a:off x="2886" y="3114"/>
              <a:ext cx="100" cy="153"/>
              <a:chOff x="2886" y="3114"/>
              <a:chExt cx="100" cy="153"/>
            </a:xfrm>
          </p:grpSpPr>
          <p:sp>
            <p:nvSpPr>
              <p:cNvPr id="549422" name="矩形 549421"/>
              <p:cNvSpPr/>
              <p:nvPr/>
            </p:nvSpPr>
            <p:spPr>
              <a:xfrm>
                <a:off x="2886" y="3133"/>
                <a:ext cx="75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23" name="矩形 549422"/>
              <p:cNvSpPr/>
              <p:nvPr/>
            </p:nvSpPr>
            <p:spPr>
              <a:xfrm>
                <a:off x="2958" y="3114"/>
                <a:ext cx="28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427" name="组合 549426"/>
            <p:cNvGrpSpPr/>
            <p:nvPr/>
          </p:nvGrpSpPr>
          <p:grpSpPr>
            <a:xfrm>
              <a:off x="2882" y="3374"/>
              <a:ext cx="105" cy="163"/>
              <a:chOff x="2882" y="3374"/>
              <a:chExt cx="105" cy="163"/>
            </a:xfrm>
          </p:grpSpPr>
          <p:sp>
            <p:nvSpPr>
              <p:cNvPr id="549425" name="矩形 549424"/>
              <p:cNvSpPr/>
              <p:nvPr/>
            </p:nvSpPr>
            <p:spPr>
              <a:xfrm>
                <a:off x="2882" y="3393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26" name="矩形 549425"/>
              <p:cNvSpPr/>
              <p:nvPr/>
            </p:nvSpPr>
            <p:spPr>
              <a:xfrm>
                <a:off x="2957" y="3374"/>
                <a:ext cx="3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28" name="任意多边形 549427"/>
            <p:cNvSpPr/>
            <p:nvPr/>
          </p:nvSpPr>
          <p:spPr>
            <a:xfrm>
              <a:off x="2919" y="3545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29" name="任意多边形 549428"/>
            <p:cNvSpPr/>
            <p:nvPr/>
          </p:nvSpPr>
          <p:spPr>
            <a:xfrm>
              <a:off x="2919" y="3545"/>
              <a:ext cx="28" cy="28"/>
            </a:xfrm>
            <a:custGeom>
              <a:avLst/>
              <a:gdLst/>
              <a:ahLst/>
              <a:cxnLst/>
              <a:rect l="0" t="0" r="0" b="0"/>
              <a:pathLst>
                <a:path w="28" h="28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30" name="任意多边形 549429"/>
            <p:cNvSpPr/>
            <p:nvPr/>
          </p:nvSpPr>
          <p:spPr>
            <a:xfrm>
              <a:off x="2919" y="325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31" name="任意多边形 549430"/>
            <p:cNvSpPr/>
            <p:nvPr/>
          </p:nvSpPr>
          <p:spPr>
            <a:xfrm>
              <a:off x="2919" y="325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5"/>
                  </a:move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32" name="任意多边形 549431"/>
            <p:cNvSpPr/>
            <p:nvPr/>
          </p:nvSpPr>
          <p:spPr>
            <a:xfrm>
              <a:off x="2905" y="289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52" h="53">
                  <a:moveTo>
                    <a:pt x="0" y="26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41"/>
                    <a:pt x="41" y="53"/>
                    <a:pt x="26" y="53"/>
                  </a:cubicBezTo>
                  <a:cubicBezTo>
                    <a:pt x="11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33" name="任意多边形 549432"/>
            <p:cNvSpPr/>
            <p:nvPr/>
          </p:nvSpPr>
          <p:spPr>
            <a:xfrm>
              <a:off x="2905" y="2896"/>
              <a:ext cx="28" cy="29"/>
            </a:xfrm>
            <a:custGeom>
              <a:avLst/>
              <a:gdLst/>
              <a:ahLst/>
              <a:cxnLst/>
              <a:rect l="0" t="0" r="0" b="0"/>
              <a:pathLst>
                <a:path w="28" h="29">
                  <a:moveTo>
                    <a:pt x="0" y="14"/>
                  </a:move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37" name="组合 549436"/>
            <p:cNvGrpSpPr/>
            <p:nvPr/>
          </p:nvGrpSpPr>
          <p:grpSpPr>
            <a:xfrm>
              <a:off x="2639" y="3123"/>
              <a:ext cx="87" cy="143"/>
              <a:chOff x="2639" y="3123"/>
              <a:chExt cx="87" cy="143"/>
            </a:xfrm>
          </p:grpSpPr>
          <p:sp>
            <p:nvSpPr>
              <p:cNvPr id="549434" name="矩形 549433"/>
              <p:cNvSpPr/>
              <p:nvPr/>
            </p:nvSpPr>
            <p:spPr>
              <a:xfrm>
                <a:off x="2678" y="3180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35" name="矩形 549434"/>
              <p:cNvSpPr/>
              <p:nvPr/>
            </p:nvSpPr>
            <p:spPr>
              <a:xfrm>
                <a:off x="2639" y="3142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36" name="矩形 549435"/>
              <p:cNvSpPr/>
              <p:nvPr/>
            </p:nvSpPr>
            <p:spPr>
              <a:xfrm>
                <a:off x="2649" y="3123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38" name="直接连接符 549437"/>
            <p:cNvSpPr/>
            <p:nvPr/>
          </p:nvSpPr>
          <p:spPr>
            <a:xfrm>
              <a:off x="2605" y="3271"/>
              <a:ext cx="67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439" name="任意多边形 549438"/>
            <p:cNvSpPr/>
            <p:nvPr/>
          </p:nvSpPr>
          <p:spPr>
            <a:xfrm>
              <a:off x="2668" y="3254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43" name="组合 549442"/>
            <p:cNvGrpSpPr/>
            <p:nvPr/>
          </p:nvGrpSpPr>
          <p:grpSpPr>
            <a:xfrm>
              <a:off x="2630" y="3417"/>
              <a:ext cx="90" cy="143"/>
              <a:chOff x="2630" y="3417"/>
              <a:chExt cx="90" cy="143"/>
            </a:xfrm>
          </p:grpSpPr>
          <p:sp>
            <p:nvSpPr>
              <p:cNvPr id="549440" name="矩形 549439"/>
              <p:cNvSpPr/>
              <p:nvPr/>
            </p:nvSpPr>
            <p:spPr>
              <a:xfrm>
                <a:off x="2668" y="3474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41" name="矩形 549440"/>
              <p:cNvSpPr/>
              <p:nvPr/>
            </p:nvSpPr>
            <p:spPr>
              <a:xfrm>
                <a:off x="2630" y="3436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42" name="矩形 549441"/>
              <p:cNvSpPr/>
              <p:nvPr/>
            </p:nvSpPr>
            <p:spPr>
              <a:xfrm>
                <a:off x="2640" y="341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44" name="直接连接符 549443"/>
            <p:cNvSpPr/>
            <p:nvPr/>
          </p:nvSpPr>
          <p:spPr>
            <a:xfrm>
              <a:off x="2612" y="3563"/>
              <a:ext cx="53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445" name="任意多边形 549444"/>
            <p:cNvSpPr/>
            <p:nvPr/>
          </p:nvSpPr>
          <p:spPr>
            <a:xfrm>
              <a:off x="2661" y="3546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49" name="组合 549448"/>
            <p:cNvGrpSpPr/>
            <p:nvPr/>
          </p:nvGrpSpPr>
          <p:grpSpPr>
            <a:xfrm>
              <a:off x="2630" y="2761"/>
              <a:ext cx="90" cy="142"/>
              <a:chOff x="2630" y="2761"/>
              <a:chExt cx="90" cy="142"/>
            </a:xfrm>
          </p:grpSpPr>
          <p:sp>
            <p:nvSpPr>
              <p:cNvPr id="549446" name="矩形 549445"/>
              <p:cNvSpPr/>
              <p:nvPr/>
            </p:nvSpPr>
            <p:spPr>
              <a:xfrm>
                <a:off x="2668" y="2817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47" name="矩形 549446"/>
              <p:cNvSpPr/>
              <p:nvPr/>
            </p:nvSpPr>
            <p:spPr>
              <a:xfrm>
                <a:off x="2630" y="2780"/>
                <a:ext cx="3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48" name="矩形 549447"/>
              <p:cNvSpPr/>
              <p:nvPr/>
            </p:nvSpPr>
            <p:spPr>
              <a:xfrm>
                <a:off x="2640" y="2761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50" name="直接连接符 549449"/>
            <p:cNvSpPr/>
            <p:nvPr/>
          </p:nvSpPr>
          <p:spPr>
            <a:xfrm>
              <a:off x="2619" y="2910"/>
              <a:ext cx="46" cy="1"/>
            </a:xfrm>
            <a:prstGeom prst="line">
              <a:avLst/>
            </a:prstGeom>
            <a:ln w="31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9451" name="任意多边形 549450"/>
            <p:cNvSpPr/>
            <p:nvPr/>
          </p:nvSpPr>
          <p:spPr>
            <a:xfrm>
              <a:off x="2661" y="2893"/>
              <a:ext cx="51" cy="34"/>
            </a:xfrm>
            <a:custGeom>
              <a:avLst/>
              <a:gdLst/>
              <a:ahLst/>
              <a:cxnLst/>
              <a:rect l="0" t="0" r="0" b="0"/>
              <a:pathLst>
                <a:path w="51" h="34">
                  <a:moveTo>
                    <a:pt x="0" y="0"/>
                  </a:moveTo>
                  <a:lnTo>
                    <a:pt x="51" y="17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9455" name="组合 549454"/>
            <p:cNvGrpSpPr/>
            <p:nvPr/>
          </p:nvGrpSpPr>
          <p:grpSpPr>
            <a:xfrm>
              <a:off x="1715" y="2700"/>
              <a:ext cx="122" cy="143"/>
              <a:chOff x="1715" y="2700"/>
              <a:chExt cx="122" cy="143"/>
            </a:xfrm>
          </p:grpSpPr>
          <p:sp>
            <p:nvSpPr>
              <p:cNvPr id="549452" name="矩形 549451"/>
              <p:cNvSpPr/>
              <p:nvPr/>
            </p:nvSpPr>
            <p:spPr>
              <a:xfrm>
                <a:off x="1785" y="2757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53" name="矩形 549452"/>
              <p:cNvSpPr/>
              <p:nvPr/>
            </p:nvSpPr>
            <p:spPr>
              <a:xfrm>
                <a:off x="1715" y="2719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54" name="矩形 549453"/>
              <p:cNvSpPr/>
              <p:nvPr/>
            </p:nvSpPr>
            <p:spPr>
              <a:xfrm>
                <a:off x="1745" y="2700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459" name="组合 549458"/>
            <p:cNvGrpSpPr/>
            <p:nvPr/>
          </p:nvGrpSpPr>
          <p:grpSpPr>
            <a:xfrm>
              <a:off x="1715" y="3046"/>
              <a:ext cx="118" cy="142"/>
              <a:chOff x="1715" y="3046"/>
              <a:chExt cx="118" cy="142"/>
            </a:xfrm>
          </p:grpSpPr>
          <p:sp>
            <p:nvSpPr>
              <p:cNvPr id="549456" name="矩形 549455"/>
              <p:cNvSpPr/>
              <p:nvPr/>
            </p:nvSpPr>
            <p:spPr>
              <a:xfrm>
                <a:off x="1785" y="3102"/>
                <a:ext cx="48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57" name="矩形 549456"/>
              <p:cNvSpPr/>
              <p:nvPr/>
            </p:nvSpPr>
            <p:spPr>
              <a:xfrm>
                <a:off x="1715" y="3065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58" name="矩形 549457"/>
              <p:cNvSpPr/>
              <p:nvPr/>
            </p:nvSpPr>
            <p:spPr>
              <a:xfrm>
                <a:off x="1745" y="3046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9463" name="组合 549462"/>
            <p:cNvGrpSpPr/>
            <p:nvPr/>
          </p:nvGrpSpPr>
          <p:grpSpPr>
            <a:xfrm>
              <a:off x="1740" y="3357"/>
              <a:ext cx="118" cy="142"/>
              <a:chOff x="1740" y="3357"/>
              <a:chExt cx="118" cy="142"/>
            </a:xfrm>
          </p:grpSpPr>
          <p:sp>
            <p:nvSpPr>
              <p:cNvPr id="549460" name="矩形 549459"/>
              <p:cNvSpPr/>
              <p:nvPr/>
            </p:nvSpPr>
            <p:spPr>
              <a:xfrm>
                <a:off x="1806" y="3413"/>
                <a:ext cx="52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61" name="矩形 549460"/>
              <p:cNvSpPr/>
              <p:nvPr/>
            </p:nvSpPr>
            <p:spPr>
              <a:xfrm>
                <a:off x="1740" y="3375"/>
                <a:ext cx="6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462" name="矩形 549461"/>
              <p:cNvSpPr/>
              <p:nvPr/>
            </p:nvSpPr>
            <p:spPr>
              <a:xfrm>
                <a:off x="1768" y="3357"/>
                <a:ext cx="29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9464" name="任意多边形 549463"/>
            <p:cNvSpPr/>
            <p:nvPr/>
          </p:nvSpPr>
          <p:spPr>
            <a:xfrm>
              <a:off x="1285" y="3261"/>
              <a:ext cx="146" cy="664"/>
            </a:xfrm>
            <a:custGeom>
              <a:avLst/>
              <a:gdLst/>
              <a:ahLst/>
              <a:cxnLst/>
              <a:rect l="0" t="0" r="0" b="0"/>
              <a:pathLst>
                <a:path w="146" h="664">
                  <a:moveTo>
                    <a:pt x="0" y="664"/>
                  </a:moveTo>
                  <a:lnTo>
                    <a:pt x="0" y="0"/>
                  </a:lnTo>
                  <a:lnTo>
                    <a:pt x="146" y="0"/>
                  </a:lnTo>
                </a:path>
              </a:pathLst>
            </a:custGeom>
            <a:noFill/>
            <a:ln w="111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465" name="直接连接符 549464"/>
            <p:cNvSpPr/>
            <p:nvPr/>
          </p:nvSpPr>
          <p:spPr>
            <a:xfrm flipV="1">
              <a:off x="3642" y="3276"/>
              <a:ext cx="1" cy="649"/>
            </a:xfrm>
            <a:prstGeom prst="line">
              <a:avLst/>
            </a:prstGeom>
            <a:ln w="111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9467" name="矩形 549466"/>
          <p:cNvSpPr/>
          <p:nvPr/>
        </p:nvSpPr>
        <p:spPr>
          <a:xfrm>
            <a:off x="1728788" y="1784350"/>
            <a:ext cx="7270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Y-Y</a:t>
            </a:r>
          </a:p>
        </p:txBody>
      </p:sp>
      <p:sp>
        <p:nvSpPr>
          <p:cNvPr id="549468" name="矩形 549467"/>
          <p:cNvSpPr/>
          <p:nvPr/>
        </p:nvSpPr>
        <p:spPr>
          <a:xfrm>
            <a:off x="6302375" y="2116138"/>
            <a:ext cx="693738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Y-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</a:p>
        </p:txBody>
      </p:sp>
      <p:sp>
        <p:nvSpPr>
          <p:cNvPr id="549469" name="矩形 549468"/>
          <p:cNvSpPr/>
          <p:nvPr/>
        </p:nvSpPr>
        <p:spPr>
          <a:xfrm>
            <a:off x="1379538" y="4106863"/>
            <a:ext cx="69373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-Y</a:t>
            </a:r>
          </a:p>
        </p:txBody>
      </p:sp>
      <p:sp>
        <p:nvSpPr>
          <p:cNvPr id="549470" name="矩形 549469"/>
          <p:cNvSpPr/>
          <p:nvPr/>
        </p:nvSpPr>
        <p:spPr>
          <a:xfrm>
            <a:off x="6716713" y="4484688"/>
            <a:ext cx="6604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-</a:t>
            </a:r>
          </a:p>
        </p:txBody>
      </p:sp>
      <p:sp>
        <p:nvSpPr>
          <p:cNvPr id="549471" name="矩形 549470"/>
          <p:cNvSpPr/>
          <p:nvPr/>
        </p:nvSpPr>
        <p:spPr>
          <a:xfrm>
            <a:off x="1941513" y="4254500"/>
            <a:ext cx="43116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520F2"/>
                </a:solidFill>
                <a:latin typeface="Times New Roman" panose="02020603050405020304" pitchFamily="18" charset="0"/>
              </a:rPr>
              <a:t>以上种四连接方式均属于三相三线制 </a:t>
            </a:r>
          </a:p>
        </p:txBody>
      </p:sp>
      <p:sp>
        <p:nvSpPr>
          <p:cNvPr id="549473" name="矩形 549472"/>
          <p:cNvSpPr/>
          <p:nvPr/>
        </p:nvSpPr>
        <p:spPr>
          <a:xfrm>
            <a:off x="4941888" y="5103813"/>
            <a:ext cx="3605212" cy="118745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三相四线制方式，其中连接电源中性点与负载中性点的传输线</a:t>
            </a:r>
            <a:r>
              <a:rPr lang="en-US" altLang="zh-CN" sz="2000" b="1">
                <a:latin typeface="Times New Roman" panose="02020603050405020304" pitchFamily="18" charset="0"/>
              </a:rPr>
              <a:t>NN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中性线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，俗称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零线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4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467" grpId="0"/>
      <p:bldP spid="549468" grpId="0"/>
      <p:bldP spid="549469" grpId="0"/>
      <p:bldP spid="549470" grpId="0"/>
      <p:bldP spid="549471" grpId="0"/>
      <p:bldP spid="5494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2" name="文本框 549891" descr="新闻纸"/>
          <p:cNvSpPr txBox="1"/>
          <p:nvPr/>
        </p:nvSpPr>
        <p:spPr>
          <a:xfrm>
            <a:off x="304800" y="495300"/>
            <a:ext cx="5238750" cy="457200"/>
          </a:xfrm>
          <a:prstGeom prst="rect">
            <a:avLst/>
          </a:prstGeom>
          <a:blipFill rotWithShape="1">
            <a:blip r:embed="rId3"/>
          </a:blipFill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FF99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．对称三相电路中的电压、电流关系</a:t>
            </a:r>
            <a:endParaRPr lang="zh-CN" altLang="en-US" b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9893" name="矩形 549892"/>
          <p:cNvSpPr/>
          <p:nvPr/>
        </p:nvSpPr>
        <p:spPr>
          <a:xfrm>
            <a:off x="727075" y="3749675"/>
            <a:ext cx="4752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④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en-US" b="1" dirty="0">
                <a:latin typeface="Times New Roman" panose="02020603050405020304" pitchFamily="18" charset="0"/>
              </a:rPr>
              <a:t>电压：每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相电源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负载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的电压</a:t>
            </a:r>
          </a:p>
        </p:txBody>
      </p:sp>
      <p:grpSp>
        <p:nvGrpSpPr>
          <p:cNvPr id="549894" name="组合 549893"/>
          <p:cNvGrpSpPr/>
          <p:nvPr/>
        </p:nvGrpSpPr>
        <p:grpSpPr>
          <a:xfrm>
            <a:off x="727075" y="2898772"/>
            <a:ext cx="6770688" cy="641349"/>
            <a:chOff x="288" y="2622"/>
            <a:chExt cx="4265" cy="404"/>
          </a:xfrm>
        </p:grpSpPr>
        <p:sp>
          <p:nvSpPr>
            <p:cNvPr id="549895" name="文本框 549894"/>
            <p:cNvSpPr txBox="1"/>
            <p:nvPr/>
          </p:nvSpPr>
          <p:spPr>
            <a:xfrm>
              <a:off x="288" y="2738"/>
              <a:ext cx="30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③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线</a:t>
              </a:r>
              <a:r>
                <a:rPr lang="zh-CN" altLang="en-US" b="1" dirty="0">
                  <a:latin typeface="Times New Roman" panose="02020603050405020304" pitchFamily="18" charset="0"/>
                </a:rPr>
                <a:t>电压：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端线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端线</a:t>
              </a:r>
              <a:r>
                <a:rPr lang="zh-CN" altLang="en-US" b="1" dirty="0">
                  <a:latin typeface="Times New Roman" panose="02020603050405020304" pitchFamily="18" charset="0"/>
                </a:rPr>
                <a:t>之间的电压</a:t>
              </a:r>
            </a:p>
          </p:txBody>
        </p:sp>
        <p:graphicFrame>
          <p:nvGraphicFramePr>
            <p:cNvPr id="549896" name="对象 549895"/>
            <p:cNvGraphicFramePr/>
            <p:nvPr>
              <p:extLst>
                <p:ext uri="{D42A27DB-BD31-4B8C-83A1-F6EECF244321}">
                  <p14:modId xmlns:p14="http://schemas.microsoft.com/office/powerpoint/2010/main" val="2487943265"/>
                </p:ext>
              </p:extLst>
            </p:nvPr>
          </p:nvGraphicFramePr>
          <p:xfrm>
            <a:off x="3322" y="2622"/>
            <a:ext cx="123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2" r:id="rId4" imgW="977265" imgH="304800" progId="Equation.DSMT4">
                    <p:embed/>
                  </p:oleObj>
                </mc:Choice>
                <mc:Fallback>
                  <p:oleObj r:id="rId4" imgW="977265" imgH="304800" progId="Equation.DSMT4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22" y="2622"/>
                          <a:ext cx="1231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9897" name="组合 549896"/>
          <p:cNvGrpSpPr/>
          <p:nvPr/>
        </p:nvGrpSpPr>
        <p:grpSpPr>
          <a:xfrm>
            <a:off x="1484313" y="4116388"/>
            <a:ext cx="2898775" cy="630237"/>
            <a:chOff x="1053" y="2237"/>
            <a:chExt cx="1826" cy="397"/>
          </a:xfrm>
        </p:grpSpPr>
        <p:sp>
          <p:nvSpPr>
            <p:cNvPr id="549898" name="矩形 549897"/>
            <p:cNvSpPr/>
            <p:nvPr/>
          </p:nvSpPr>
          <p:spPr>
            <a:xfrm>
              <a:off x="1053" y="2317"/>
              <a:ext cx="6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接：</a:t>
              </a:r>
            </a:p>
          </p:txBody>
        </p:sp>
        <p:graphicFrame>
          <p:nvGraphicFramePr>
            <p:cNvPr id="549899" name="对象 549898"/>
            <p:cNvGraphicFramePr/>
            <p:nvPr/>
          </p:nvGraphicFramePr>
          <p:xfrm>
            <a:off x="1664" y="2237"/>
            <a:ext cx="121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3" r:id="rId6" imgW="964565" imgH="317500" progId="Equation.3">
                    <p:embed/>
                  </p:oleObj>
                </mc:Choice>
                <mc:Fallback>
                  <p:oleObj r:id="rId6" imgW="964565" imgH="3175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64" y="2237"/>
                          <a:ext cx="1215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9900" name="组合 549899"/>
          <p:cNvGrpSpPr/>
          <p:nvPr/>
        </p:nvGrpSpPr>
        <p:grpSpPr>
          <a:xfrm>
            <a:off x="1519238" y="4637088"/>
            <a:ext cx="2940050" cy="604837"/>
            <a:chOff x="1075" y="2565"/>
            <a:chExt cx="1852" cy="381"/>
          </a:xfrm>
        </p:grpSpPr>
        <p:sp>
          <p:nvSpPr>
            <p:cNvPr id="549901" name="矩形 549900"/>
            <p:cNvSpPr/>
            <p:nvPr/>
          </p:nvSpPr>
          <p:spPr>
            <a:xfrm>
              <a:off x="1075" y="2634"/>
              <a:ext cx="6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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接：</a:t>
              </a:r>
            </a:p>
          </p:txBody>
        </p:sp>
        <p:graphicFrame>
          <p:nvGraphicFramePr>
            <p:cNvPr id="549902" name="对象 549901"/>
            <p:cNvGraphicFramePr/>
            <p:nvPr/>
          </p:nvGraphicFramePr>
          <p:xfrm>
            <a:off x="1696" y="2565"/>
            <a:ext cx="123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4" r:id="rId8" imgW="977265" imgH="304800" progId="Equation.3">
                    <p:embed/>
                  </p:oleObj>
                </mc:Choice>
                <mc:Fallback>
                  <p:oleObj r:id="rId8" imgW="977265" imgH="3048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96" y="2565"/>
                          <a:ext cx="1231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9903" name="文本框 549902"/>
          <p:cNvSpPr txBox="1"/>
          <p:nvPr/>
        </p:nvSpPr>
        <p:spPr>
          <a:xfrm>
            <a:off x="573088" y="1189038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名词介绍：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9904" name="文本框 549903"/>
          <p:cNvSpPr txBox="1"/>
          <p:nvPr/>
        </p:nvSpPr>
        <p:spPr>
          <a:xfrm>
            <a:off x="741363" y="1792288"/>
            <a:ext cx="5939446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① </a:t>
            </a:r>
            <a:r>
              <a:rPr lang="zh-CN" altLang="en-US" b="1" dirty="0">
                <a:latin typeface="Times New Roman" panose="02020603050405020304" pitchFamily="18" charset="0"/>
              </a:rPr>
              <a:t>端线（相线）：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</a:rPr>
              <a:t>三端引出线。</a:t>
            </a:r>
          </a:p>
        </p:txBody>
      </p:sp>
      <p:sp>
        <p:nvSpPr>
          <p:cNvPr id="549905" name="矩形 549904"/>
          <p:cNvSpPr/>
          <p:nvPr/>
        </p:nvSpPr>
        <p:spPr>
          <a:xfrm>
            <a:off x="741363" y="2395538"/>
            <a:ext cx="84026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② </a:t>
            </a:r>
            <a:r>
              <a:rPr lang="zh-CN" altLang="en-US" b="1" dirty="0">
                <a:latin typeface="Times New Roman" panose="02020603050405020304" pitchFamily="18" charset="0"/>
              </a:rPr>
              <a:t>中性线（零线）：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接时从中性点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引出线。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</a:rPr>
              <a:t>接无中性线。</a:t>
            </a:r>
          </a:p>
        </p:txBody>
      </p:sp>
      <p:sp>
        <p:nvSpPr>
          <p:cNvPr id="549906" name="文本框 549905"/>
          <p:cNvSpPr txBox="1"/>
          <p:nvPr/>
        </p:nvSpPr>
        <p:spPr>
          <a:xfrm>
            <a:off x="611188" y="5813425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⑥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en-US" b="1" dirty="0">
                <a:latin typeface="Times New Roman" panose="02020603050405020304" pitchFamily="18" charset="0"/>
              </a:rPr>
              <a:t>电流：流过每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相电源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负载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的电流</a:t>
            </a:r>
          </a:p>
        </p:txBody>
      </p:sp>
      <p:sp>
        <p:nvSpPr>
          <p:cNvPr id="549907" name="矩形 549906"/>
          <p:cNvSpPr/>
          <p:nvPr/>
        </p:nvSpPr>
        <p:spPr>
          <a:xfrm>
            <a:off x="611188" y="5299075"/>
            <a:ext cx="3937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⑤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</a:t>
            </a:r>
            <a:r>
              <a:rPr lang="zh-CN" altLang="en-US" b="1" dirty="0">
                <a:latin typeface="Times New Roman" panose="02020603050405020304" pitchFamily="18" charset="0"/>
              </a:rPr>
              <a:t>电流：流过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端线</a:t>
            </a:r>
            <a:r>
              <a:rPr lang="zh-CN" altLang="en-US" b="1" dirty="0">
                <a:latin typeface="Times New Roman" panose="02020603050405020304" pitchFamily="18" charset="0"/>
              </a:rPr>
              <a:t>的电流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20676" y="4161849"/>
            <a:ext cx="3870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区分：定义的</a:t>
            </a:r>
            <a:r>
              <a:rPr lang="zh-CN" altLang="en-US" sz="1400" b="1" dirty="0">
                <a:solidFill>
                  <a:srgbClr val="FF0000"/>
                </a:solidFill>
              </a:rPr>
              <a:t>位置</a:t>
            </a:r>
            <a:r>
              <a:rPr lang="zh-CN" altLang="en-US" sz="1400" b="1" dirty="0"/>
              <a:t>不同</a:t>
            </a:r>
            <a:endParaRPr lang="en-US" altLang="zh-CN" sz="1400" b="1" dirty="0"/>
          </a:p>
          <a:p>
            <a:r>
              <a:rPr lang="zh-CN" altLang="en-US" sz="1400" b="1" dirty="0">
                <a:solidFill>
                  <a:srgbClr val="FF0000"/>
                </a:solidFill>
              </a:rPr>
              <a:t>线</a:t>
            </a:r>
            <a:r>
              <a:rPr lang="en-US" altLang="zh-CN" sz="1400" b="1" dirty="0"/>
              <a:t>~~</a:t>
            </a:r>
            <a:r>
              <a:rPr lang="zh-CN" altLang="en-US" sz="1400" b="1" dirty="0"/>
              <a:t>：指</a:t>
            </a:r>
            <a:r>
              <a:rPr lang="zh-CN" altLang="en-US" sz="1400" b="1" dirty="0">
                <a:solidFill>
                  <a:srgbClr val="FF0000"/>
                </a:solidFill>
              </a:rPr>
              <a:t>端线，与连接方式无关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>
                <a:solidFill>
                  <a:srgbClr val="FF0000"/>
                </a:solidFill>
              </a:rPr>
              <a:t>相</a:t>
            </a:r>
            <a:r>
              <a:rPr lang="en-US" altLang="zh-CN" sz="1400" b="1" dirty="0"/>
              <a:t>~~</a:t>
            </a:r>
            <a:r>
              <a:rPr lang="zh-CN" altLang="en-US" sz="1400" b="1" dirty="0"/>
              <a:t>：指</a:t>
            </a:r>
            <a:r>
              <a:rPr lang="zh-CN" altLang="en-US" sz="1400" b="1" dirty="0">
                <a:solidFill>
                  <a:srgbClr val="FF0000"/>
                </a:solidFill>
              </a:rPr>
              <a:t>某相电源或负载，与连接方式有关</a:t>
            </a:r>
          </a:p>
        </p:txBody>
      </p:sp>
      <p:sp>
        <p:nvSpPr>
          <p:cNvPr id="3" name="矩形 2"/>
          <p:cNvSpPr/>
          <p:nvPr/>
        </p:nvSpPr>
        <p:spPr>
          <a:xfrm>
            <a:off x="4942681" y="4108446"/>
            <a:ext cx="3870538" cy="1181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9EF0B71-486A-49E5-A809-ED2DD76DF42D}"/>
              </a:ext>
            </a:extLst>
          </p:cNvPr>
          <p:cNvCxnSpPr>
            <a:cxnSpLocks/>
          </p:cNvCxnSpPr>
          <p:nvPr/>
        </p:nvCxnSpPr>
        <p:spPr>
          <a:xfrm flipH="1">
            <a:off x="5480050" y="3503609"/>
            <a:ext cx="795339" cy="96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544E002-DA32-46F6-BFE3-0BCD0FA4B236}"/>
              </a:ext>
            </a:extLst>
          </p:cNvPr>
          <p:cNvCxnSpPr>
            <a:cxnSpLocks/>
          </p:cNvCxnSpPr>
          <p:nvPr/>
        </p:nvCxnSpPr>
        <p:spPr>
          <a:xfrm>
            <a:off x="4446216" y="4708327"/>
            <a:ext cx="674460" cy="23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5557165-DD7E-4D56-B46F-82C71FB745F9}"/>
              </a:ext>
            </a:extLst>
          </p:cNvPr>
          <p:cNvCxnSpPr/>
          <p:nvPr/>
        </p:nvCxnSpPr>
        <p:spPr>
          <a:xfrm>
            <a:off x="5677319" y="3503609"/>
            <a:ext cx="1718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01B033D-B5C4-41D6-8343-74515FE616FD}"/>
              </a:ext>
            </a:extLst>
          </p:cNvPr>
          <p:cNvCxnSpPr/>
          <p:nvPr/>
        </p:nvCxnSpPr>
        <p:spPr>
          <a:xfrm>
            <a:off x="2501901" y="4700588"/>
            <a:ext cx="1957388" cy="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7CFB707-AB63-4BBA-B11D-7249F012217C}"/>
              </a:ext>
            </a:extLst>
          </p:cNvPr>
          <p:cNvCxnSpPr/>
          <p:nvPr/>
        </p:nvCxnSpPr>
        <p:spPr>
          <a:xfrm flipV="1">
            <a:off x="2505076" y="5140325"/>
            <a:ext cx="1954213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ABE95BF-69C3-4C44-B6A5-1D52BDE66D85}"/>
              </a:ext>
            </a:extLst>
          </p:cNvPr>
          <p:cNvCxnSpPr/>
          <p:nvPr/>
        </p:nvCxnSpPr>
        <p:spPr>
          <a:xfrm flipV="1">
            <a:off x="4414653" y="4963617"/>
            <a:ext cx="706023" cy="20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19030E-353B-4A84-A831-4703C05B951A}"/>
              </a:ext>
            </a:extLst>
          </p:cNvPr>
          <p:cNvCxnSpPr>
            <a:stCxn id="549907" idx="3"/>
          </p:cNvCxnSpPr>
          <p:nvPr/>
        </p:nvCxnSpPr>
        <p:spPr>
          <a:xfrm flipV="1">
            <a:off x="4548188" y="4746625"/>
            <a:ext cx="2132621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10D5FF6-3CF7-43BD-AED9-F0B95D470403}"/>
              </a:ext>
            </a:extLst>
          </p:cNvPr>
          <p:cNvCxnSpPr>
            <a:stCxn id="549906" idx="3"/>
          </p:cNvCxnSpPr>
          <p:nvPr/>
        </p:nvCxnSpPr>
        <p:spPr>
          <a:xfrm flipV="1">
            <a:off x="5976938" y="5098951"/>
            <a:ext cx="1647824" cy="94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9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4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9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3" grpId="0"/>
      <p:bldP spid="549903" grpId="0"/>
      <p:bldP spid="549904" grpId="0"/>
      <p:bldP spid="549905" grpId="0"/>
      <p:bldP spid="549906" grpId="0"/>
      <p:bldP spid="54990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1" name="文本框 411650"/>
          <p:cNvSpPr txBox="1"/>
          <p:nvPr/>
        </p:nvSpPr>
        <p:spPr>
          <a:xfrm>
            <a:off x="4425950" y="1409700"/>
            <a:ext cx="469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线电流与对应的相电流显然相等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11652" name="组合 411651"/>
          <p:cNvGrpSpPr/>
          <p:nvPr/>
        </p:nvGrpSpPr>
        <p:grpSpPr>
          <a:xfrm>
            <a:off x="396875" y="1063625"/>
            <a:ext cx="4067175" cy="3324225"/>
            <a:chOff x="550" y="1440"/>
            <a:chExt cx="2562" cy="2094"/>
          </a:xfrm>
        </p:grpSpPr>
        <p:sp>
          <p:nvSpPr>
            <p:cNvPr id="411653" name="文本框 411652"/>
            <p:cNvSpPr txBox="1"/>
            <p:nvPr/>
          </p:nvSpPr>
          <p:spPr>
            <a:xfrm>
              <a:off x="961" y="174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411654" name="组合 411653"/>
            <p:cNvGrpSpPr/>
            <p:nvPr/>
          </p:nvGrpSpPr>
          <p:grpSpPr>
            <a:xfrm>
              <a:off x="1027" y="1873"/>
              <a:ext cx="312" cy="771"/>
              <a:chOff x="967" y="1813"/>
              <a:chExt cx="312" cy="771"/>
            </a:xfrm>
          </p:grpSpPr>
          <p:sp>
            <p:nvSpPr>
              <p:cNvPr id="411655" name="椭圆 411654"/>
              <p:cNvSpPr/>
              <p:nvPr/>
            </p:nvSpPr>
            <p:spPr>
              <a:xfrm>
                <a:off x="1007" y="2055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56" name="直接连接符 411655"/>
              <p:cNvSpPr/>
              <p:nvPr/>
            </p:nvSpPr>
            <p:spPr>
              <a:xfrm flipH="1">
                <a:off x="1153" y="1852"/>
                <a:ext cx="0" cy="69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1657" name="椭圆 411656"/>
              <p:cNvSpPr/>
              <p:nvPr/>
            </p:nvSpPr>
            <p:spPr>
              <a:xfrm>
                <a:off x="1132" y="1813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58" name="椭圆 411657"/>
              <p:cNvSpPr/>
              <p:nvPr/>
            </p:nvSpPr>
            <p:spPr>
              <a:xfrm>
                <a:off x="1136" y="2550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659" name="文本框 411658"/>
              <p:cNvSpPr txBox="1"/>
              <p:nvPr/>
            </p:nvSpPr>
            <p:spPr>
              <a:xfrm>
                <a:off x="967" y="182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11660" name="文本框 411659"/>
              <p:cNvSpPr txBox="1"/>
              <p:nvPr/>
            </p:nvSpPr>
            <p:spPr>
              <a:xfrm>
                <a:off x="967" y="229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</p:grpSp>
        <p:sp>
          <p:nvSpPr>
            <p:cNvPr id="411661" name="文本框 411660"/>
            <p:cNvSpPr txBox="1"/>
            <p:nvPr/>
          </p:nvSpPr>
          <p:spPr>
            <a:xfrm>
              <a:off x="973" y="24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1662" name="椭圆 411661"/>
            <p:cNvSpPr/>
            <p:nvPr/>
          </p:nvSpPr>
          <p:spPr>
            <a:xfrm rot="7200000">
              <a:off x="1409" y="2673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3" name="直接连接符 411662"/>
            <p:cNvSpPr/>
            <p:nvPr/>
          </p:nvSpPr>
          <p:spPr>
            <a:xfrm rot="7200000" flipH="1">
              <a:off x="1532" y="2463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64" name="椭圆 411663"/>
            <p:cNvSpPr/>
            <p:nvPr/>
          </p:nvSpPr>
          <p:spPr>
            <a:xfrm rot="7200000">
              <a:off x="1824" y="297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5" name="椭圆 411664"/>
            <p:cNvSpPr/>
            <p:nvPr/>
          </p:nvSpPr>
          <p:spPr>
            <a:xfrm rot="7200000">
              <a:off x="1198" y="261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6" name="文本框 411665"/>
            <p:cNvSpPr txBox="1"/>
            <p:nvPr/>
          </p:nvSpPr>
          <p:spPr>
            <a:xfrm rot="7200000">
              <a:off x="1709" y="274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1667" name="文本框 411666"/>
            <p:cNvSpPr txBox="1"/>
            <p:nvPr/>
          </p:nvSpPr>
          <p:spPr>
            <a:xfrm rot="7200000">
              <a:off x="1356" y="255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1668" name="椭圆 411667"/>
            <p:cNvSpPr/>
            <p:nvPr/>
          </p:nvSpPr>
          <p:spPr>
            <a:xfrm rot="14400000">
              <a:off x="759" y="2689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69" name="直接连接符 411668"/>
            <p:cNvSpPr/>
            <p:nvPr/>
          </p:nvSpPr>
          <p:spPr>
            <a:xfrm rot="14400000" flipH="1">
              <a:off x="899" y="2462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70" name="椭圆 411669"/>
            <p:cNvSpPr/>
            <p:nvPr/>
          </p:nvSpPr>
          <p:spPr>
            <a:xfrm rot="14400000">
              <a:off x="559" y="296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71" name="椭圆 411670"/>
            <p:cNvSpPr/>
            <p:nvPr/>
          </p:nvSpPr>
          <p:spPr>
            <a:xfrm rot="14400000">
              <a:off x="1199" y="261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72" name="文本框 411671"/>
            <p:cNvSpPr txBox="1"/>
            <p:nvPr/>
          </p:nvSpPr>
          <p:spPr>
            <a:xfrm rot="14400000">
              <a:off x="683" y="288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1673" name="文本框 411672"/>
            <p:cNvSpPr txBox="1"/>
            <p:nvPr/>
          </p:nvSpPr>
          <p:spPr>
            <a:xfrm rot="14400000">
              <a:off x="1011" y="269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1674" name="文本框 411673"/>
            <p:cNvSpPr txBox="1"/>
            <p:nvPr/>
          </p:nvSpPr>
          <p:spPr>
            <a:xfrm>
              <a:off x="1824" y="274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1675" name="文本框 411674"/>
            <p:cNvSpPr txBox="1"/>
            <p:nvPr/>
          </p:nvSpPr>
          <p:spPr>
            <a:xfrm>
              <a:off x="567" y="29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1676" name="文本框 411675"/>
            <p:cNvSpPr txBox="1"/>
            <p:nvPr/>
          </p:nvSpPr>
          <p:spPr>
            <a:xfrm>
              <a:off x="1183" y="237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677" name="文本框 411676"/>
            <p:cNvSpPr txBox="1"/>
            <p:nvPr/>
          </p:nvSpPr>
          <p:spPr>
            <a:xfrm>
              <a:off x="1121" y="262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11678" name="直接连接符 411677"/>
            <p:cNvSpPr/>
            <p:nvPr/>
          </p:nvSpPr>
          <p:spPr>
            <a:xfrm>
              <a:off x="1231" y="1894"/>
              <a:ext cx="15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79" name="直接连接符 411678"/>
            <p:cNvSpPr/>
            <p:nvPr/>
          </p:nvSpPr>
          <p:spPr>
            <a:xfrm>
              <a:off x="1213" y="2620"/>
              <a:ext cx="15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80" name="直接连接符 411679"/>
            <p:cNvSpPr/>
            <p:nvPr/>
          </p:nvSpPr>
          <p:spPr>
            <a:xfrm>
              <a:off x="1863" y="3002"/>
              <a:ext cx="8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681" name="任意多边形 411680"/>
            <p:cNvSpPr/>
            <p:nvPr/>
          </p:nvSpPr>
          <p:spPr>
            <a:xfrm>
              <a:off x="576" y="3006"/>
              <a:ext cx="2184" cy="426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2" name="椭圆 411681"/>
            <p:cNvSpPr/>
            <p:nvPr/>
          </p:nvSpPr>
          <p:spPr>
            <a:xfrm>
              <a:off x="2760" y="1870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3" name="椭圆 411682"/>
            <p:cNvSpPr/>
            <p:nvPr/>
          </p:nvSpPr>
          <p:spPr>
            <a:xfrm>
              <a:off x="2760" y="259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4" name="椭圆 411683"/>
            <p:cNvSpPr/>
            <p:nvPr/>
          </p:nvSpPr>
          <p:spPr>
            <a:xfrm>
              <a:off x="2766" y="2974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5" name="椭圆 411684"/>
            <p:cNvSpPr/>
            <p:nvPr/>
          </p:nvSpPr>
          <p:spPr>
            <a:xfrm>
              <a:off x="2760" y="3403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86" name="文本框 411685"/>
            <p:cNvSpPr txBox="1"/>
            <p:nvPr/>
          </p:nvSpPr>
          <p:spPr>
            <a:xfrm>
              <a:off x="2813" y="175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1687" name="文本框 411686"/>
            <p:cNvSpPr txBox="1"/>
            <p:nvPr/>
          </p:nvSpPr>
          <p:spPr>
            <a:xfrm>
              <a:off x="2813" y="28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1688" name="文本框 411687"/>
            <p:cNvSpPr txBox="1"/>
            <p:nvPr/>
          </p:nvSpPr>
          <p:spPr>
            <a:xfrm>
              <a:off x="2814" y="328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1689" name="文本框 411688"/>
            <p:cNvSpPr txBox="1"/>
            <p:nvPr/>
          </p:nvSpPr>
          <p:spPr>
            <a:xfrm>
              <a:off x="2813" y="248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N</a:t>
              </a:r>
            </a:p>
          </p:txBody>
        </p:sp>
        <p:graphicFrame>
          <p:nvGraphicFramePr>
            <p:cNvPr id="411690" name="对象 411689"/>
            <p:cNvGraphicFramePr/>
            <p:nvPr/>
          </p:nvGraphicFramePr>
          <p:xfrm>
            <a:off x="808" y="20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57" r:id="rId3" imgW="215900" imgH="291465" progId="Equation.3">
                    <p:embed/>
                  </p:oleObj>
                </mc:Choice>
                <mc:Fallback>
                  <p:oleObj r:id="rId3" imgW="215900" imgH="291465" progId="Equation.3">
                    <p:embed/>
                    <p:pic>
                      <p:nvPicPr>
                        <p:cNvPr id="0" name="图片 37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8" y="20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91" name="对象 411690"/>
            <p:cNvGraphicFramePr/>
            <p:nvPr/>
          </p:nvGraphicFramePr>
          <p:xfrm>
            <a:off x="1372" y="283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58" r:id="rId5" imgW="215900" imgH="304165" progId="Equation.3">
                    <p:embed/>
                  </p:oleObj>
                </mc:Choice>
                <mc:Fallback>
                  <p:oleObj r:id="rId5" imgW="215900" imgH="304165" progId="Equation.3">
                    <p:embed/>
                    <p:pic>
                      <p:nvPicPr>
                        <p:cNvPr id="0" name="图片 37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72" y="2837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92" name="对象 411691"/>
            <p:cNvGraphicFramePr/>
            <p:nvPr/>
          </p:nvGraphicFramePr>
          <p:xfrm>
            <a:off x="856" y="2885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59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7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6" y="2885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93" name="直接连接符 411692"/>
            <p:cNvSpPr/>
            <p:nvPr/>
          </p:nvSpPr>
          <p:spPr>
            <a:xfrm>
              <a:off x="2322" y="1936"/>
              <a:ext cx="0" cy="105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1694" name="直接连接符 411693"/>
            <p:cNvSpPr/>
            <p:nvPr/>
          </p:nvSpPr>
          <p:spPr>
            <a:xfrm>
              <a:off x="2322" y="3028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695" name="对象 411694"/>
            <p:cNvGraphicFramePr/>
            <p:nvPr/>
          </p:nvGraphicFramePr>
          <p:xfrm>
            <a:off x="2335" y="2086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60" r:id="rId9" imgW="292100" imgH="292100" progId="Equation.3">
                    <p:embed/>
                  </p:oleObj>
                </mc:Choice>
                <mc:Fallback>
                  <p:oleObj r:id="rId9" imgW="292100" imgH="292100" progId="Equation.3">
                    <p:embed/>
                    <p:pic>
                      <p:nvPicPr>
                        <p:cNvPr id="0" name="图片 378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5" y="2086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96" name="对象 411695"/>
            <p:cNvGraphicFramePr/>
            <p:nvPr/>
          </p:nvGraphicFramePr>
          <p:xfrm>
            <a:off x="2313" y="2999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61" r:id="rId11" imgW="279400" imgH="292100" progId="Equation.3">
                    <p:embed/>
                  </p:oleObj>
                </mc:Choice>
                <mc:Fallback>
                  <p:oleObj r:id="rId11" imgW="279400" imgH="292100" progId="Equation.3">
                    <p:embed/>
                    <p:pic>
                      <p:nvPicPr>
                        <p:cNvPr id="0" name="图片 378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3" y="2999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97" name="直接连接符 411696"/>
            <p:cNvSpPr/>
            <p:nvPr/>
          </p:nvSpPr>
          <p:spPr>
            <a:xfrm flipV="1">
              <a:off x="2675" y="1935"/>
              <a:ext cx="0" cy="1453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698" name="对象 411697"/>
            <p:cNvGraphicFramePr/>
            <p:nvPr/>
          </p:nvGraphicFramePr>
          <p:xfrm>
            <a:off x="2707" y="208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62" r:id="rId13" imgW="279400" imgH="292100" progId="Equation.3">
                    <p:embed/>
                  </p:oleObj>
                </mc:Choice>
                <mc:Fallback>
                  <p:oleObj r:id="rId13" imgW="279400" imgH="292100" progId="Equation.3">
                    <p:embed/>
                    <p:pic>
                      <p:nvPicPr>
                        <p:cNvPr id="0" name="图片 379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07" y="2086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99" name="直接连接符 411698"/>
            <p:cNvSpPr/>
            <p:nvPr/>
          </p:nvSpPr>
          <p:spPr>
            <a:xfrm rot="-5400000">
              <a:off x="2110" y="1626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700" name="对象 411699"/>
            <p:cNvGraphicFramePr/>
            <p:nvPr/>
          </p:nvGraphicFramePr>
          <p:xfrm>
            <a:off x="2033" y="1440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63" r:id="rId15" imgW="177800" imgH="291465" progId="Equation.3">
                    <p:embed/>
                  </p:oleObj>
                </mc:Choice>
                <mc:Fallback>
                  <p:oleObj r:id="rId15" imgW="177800" imgH="291465" progId="Equation.3">
                    <p:embed/>
                    <p:pic>
                      <p:nvPicPr>
                        <p:cNvPr id="0" name="图片 379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" y="1440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01" name="直接连接符 411700"/>
            <p:cNvSpPr/>
            <p:nvPr/>
          </p:nvSpPr>
          <p:spPr>
            <a:xfrm rot="-5400000">
              <a:off x="2097" y="2378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702" name="对象 411701"/>
            <p:cNvGraphicFramePr/>
            <p:nvPr/>
          </p:nvGraphicFramePr>
          <p:xfrm>
            <a:off x="2011" y="2184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64" r:id="rId17" imgW="190500" imgH="304800" progId="Equation.3">
                    <p:embed/>
                  </p:oleObj>
                </mc:Choice>
                <mc:Fallback>
                  <p:oleObj r:id="rId17" imgW="190500" imgH="304800" progId="Equation.3">
                    <p:embed/>
                    <p:pic>
                      <p:nvPicPr>
                        <p:cNvPr id="0" name="图片 380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1" y="2184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03" name="直接连接符 411702"/>
            <p:cNvSpPr/>
            <p:nvPr/>
          </p:nvSpPr>
          <p:spPr>
            <a:xfrm rot="-5400000">
              <a:off x="2100" y="3196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1704" name="对象 411703"/>
            <p:cNvGraphicFramePr/>
            <p:nvPr/>
          </p:nvGraphicFramePr>
          <p:xfrm>
            <a:off x="2014" y="30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365" r:id="rId19" imgW="190500" imgH="304800" progId="Equation.3">
                    <p:embed/>
                  </p:oleObj>
                </mc:Choice>
                <mc:Fallback>
                  <p:oleObj r:id="rId19" imgW="190500" imgH="304800" progId="Equation.3">
                    <p:embed/>
                    <p:pic>
                      <p:nvPicPr>
                        <p:cNvPr id="0" name="图片 379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4" y="30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705" name="对象 411704"/>
          <p:cNvGraphicFramePr/>
          <p:nvPr/>
        </p:nvGraphicFramePr>
        <p:xfrm>
          <a:off x="5473700" y="2454275"/>
          <a:ext cx="337343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6" r:id="rId21" imgW="1689100" imgH="939800" progId="Equation.DSMT4">
                  <p:embed/>
                </p:oleObj>
              </mc:Choice>
              <mc:Fallback>
                <p:oleObj r:id="rId21" imgW="1689100" imgH="939800" progId="Equation.DSMT4">
                  <p:embed/>
                  <p:pic>
                    <p:nvPicPr>
                      <p:cNvPr id="0" name="图片 37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73700" y="2454275"/>
                        <a:ext cx="3373438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06" name="对象 411705"/>
          <p:cNvGraphicFramePr/>
          <p:nvPr/>
        </p:nvGraphicFramePr>
        <p:xfrm>
          <a:off x="1076325" y="4597400"/>
          <a:ext cx="720248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67" r:id="rId23" imgW="3606800" imgH="939800" progId="Equation.DSMT4">
                  <p:embed/>
                </p:oleObj>
              </mc:Choice>
              <mc:Fallback>
                <p:oleObj r:id="rId23" imgW="3606800" imgH="939800" progId="Equation.DSMT4">
                  <p:embed/>
                  <p:pic>
                    <p:nvPicPr>
                      <p:cNvPr id="0" name="图片 38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76325" y="4597400"/>
                        <a:ext cx="7202488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10" name="文本框 411709"/>
          <p:cNvSpPr txBox="1"/>
          <p:nvPr/>
        </p:nvSpPr>
        <p:spPr>
          <a:xfrm>
            <a:off x="4989513" y="2000250"/>
            <a:ext cx="2116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对于电压：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1711" name="矩形 411710"/>
          <p:cNvSpPr/>
          <p:nvPr/>
        </p:nvSpPr>
        <p:spPr>
          <a:xfrm>
            <a:off x="0" y="584200"/>
            <a:ext cx="88757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）对称星形连接时线电压（电流）与相电压（电流）的关系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15F11ED-8225-427F-BDE1-D7EC2CE5A26D}"/>
              </a:ext>
            </a:extLst>
          </p:cNvPr>
          <p:cNvSpPr/>
          <p:nvPr/>
        </p:nvSpPr>
        <p:spPr>
          <a:xfrm>
            <a:off x="2784560" y="1155671"/>
            <a:ext cx="1263649" cy="366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48ACCEC-F931-4A27-BBBE-ABE1B4493B1A}"/>
              </a:ext>
            </a:extLst>
          </p:cNvPr>
          <p:cNvSpPr/>
          <p:nvPr/>
        </p:nvSpPr>
        <p:spPr>
          <a:xfrm>
            <a:off x="641582" y="1970880"/>
            <a:ext cx="1658790" cy="202009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/>
      <p:bldP spid="4117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文本框 412673"/>
          <p:cNvSpPr txBox="1"/>
          <p:nvPr/>
        </p:nvSpPr>
        <p:spPr>
          <a:xfrm>
            <a:off x="384175" y="496888"/>
            <a:ext cx="719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利用相量图也可以得到相电压和线电压之间的关系：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2675" name="文本框 412674"/>
          <p:cNvSpPr txBox="1"/>
          <p:nvPr/>
        </p:nvSpPr>
        <p:spPr>
          <a:xfrm>
            <a:off x="4194175" y="5087938"/>
            <a:ext cx="33337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线电压对称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大小相等，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相位互差</a:t>
            </a:r>
            <a:r>
              <a:rPr lang="en-US" altLang="zh-CN" b="1">
                <a:latin typeface="Times New Roman" panose="02020603050405020304" pitchFamily="18" charset="0"/>
              </a:rPr>
              <a:t>120</a:t>
            </a:r>
            <a:r>
              <a:rPr lang="en-US" altLang="zh-CN" b="1" baseline="42000">
                <a:latin typeface="Times New Roman" panose="02020603050405020304" pitchFamily="18" charset="0"/>
              </a:rPr>
              <a:t>o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2676" name="右大括号 412675"/>
          <p:cNvSpPr/>
          <p:nvPr/>
        </p:nvSpPr>
        <p:spPr>
          <a:xfrm>
            <a:off x="3924300" y="4762500"/>
            <a:ext cx="152400" cy="1460500"/>
          </a:xfrm>
          <a:prstGeom prst="rightBrace">
            <a:avLst>
              <a:gd name="adj1" fmla="val 7986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677" name="文本框 412676"/>
          <p:cNvSpPr txBox="1"/>
          <p:nvPr/>
        </p:nvSpPr>
        <p:spPr>
          <a:xfrm>
            <a:off x="593725" y="4059238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一般表示为：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12678" name="组合 412677"/>
          <p:cNvGrpSpPr/>
          <p:nvPr/>
        </p:nvGrpSpPr>
        <p:grpSpPr>
          <a:xfrm>
            <a:off x="479425" y="955675"/>
            <a:ext cx="3379788" cy="2832100"/>
            <a:chOff x="302" y="602"/>
            <a:chExt cx="2129" cy="1784"/>
          </a:xfrm>
        </p:grpSpPr>
        <p:sp>
          <p:nvSpPr>
            <p:cNvPr id="412679" name="直接连接符 412678"/>
            <p:cNvSpPr/>
            <p:nvPr/>
          </p:nvSpPr>
          <p:spPr>
            <a:xfrm>
              <a:off x="1284" y="138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80" name="直接连接符 412679"/>
            <p:cNvSpPr/>
            <p:nvPr/>
          </p:nvSpPr>
          <p:spPr>
            <a:xfrm rot="-7089965">
              <a:off x="1702" y="622"/>
              <a:ext cx="27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81" name="文本框 412680"/>
            <p:cNvSpPr txBox="1"/>
            <p:nvPr/>
          </p:nvSpPr>
          <p:spPr>
            <a:xfrm>
              <a:off x="1485" y="1174"/>
              <a:ext cx="3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30</a:t>
              </a:r>
              <a:r>
                <a:rPr lang="en-US" altLang="zh-CN" sz="2000" b="1" baseline="40000">
                  <a:latin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12682" name="文本框 412681"/>
            <p:cNvSpPr txBox="1"/>
            <p:nvPr/>
          </p:nvSpPr>
          <p:spPr>
            <a:xfrm>
              <a:off x="792" y="961"/>
              <a:ext cx="3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30</a:t>
              </a:r>
              <a:r>
                <a:rPr lang="en-US" altLang="zh-CN" sz="2000" b="1" baseline="40000">
                  <a:latin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12683" name="文本框 412682"/>
            <p:cNvSpPr txBox="1"/>
            <p:nvPr/>
          </p:nvSpPr>
          <p:spPr>
            <a:xfrm>
              <a:off x="993" y="1696"/>
              <a:ext cx="3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30</a:t>
              </a:r>
              <a:r>
                <a:rPr lang="en-US" altLang="zh-CN" sz="2000" b="1" baseline="40000">
                  <a:latin typeface="Times New Roman" panose="02020603050405020304" pitchFamily="18" charset="0"/>
                </a:rPr>
                <a:t>o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2684" name="对象 412683"/>
            <p:cNvGraphicFramePr/>
            <p:nvPr/>
          </p:nvGraphicFramePr>
          <p:xfrm>
            <a:off x="1669" y="1332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1" r:id="rId3" imgW="292100" imgH="304800" progId="Equation.3">
                    <p:embed/>
                  </p:oleObj>
                </mc:Choice>
                <mc:Fallback>
                  <p:oleObj r:id="rId3" imgW="292100" imgH="304800" progId="Equation.3">
                    <p:embed/>
                    <p:pic>
                      <p:nvPicPr>
                        <p:cNvPr id="0" name="图片 37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69" y="1332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5" name="对象 412684"/>
            <p:cNvGraphicFramePr/>
            <p:nvPr/>
          </p:nvGraphicFramePr>
          <p:xfrm>
            <a:off x="829" y="1784"/>
            <a:ext cx="35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2" r:id="rId5" imgW="279400" imgH="304800" progId="Equation.3">
                    <p:embed/>
                  </p:oleObj>
                </mc:Choice>
                <mc:Fallback>
                  <p:oleObj r:id="rId5" imgW="279400" imgH="304800" progId="Equation.3">
                    <p:embed/>
                    <p:pic>
                      <p:nvPicPr>
                        <p:cNvPr id="0" name="图片 37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29" y="1784"/>
                          <a:ext cx="35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6" name="对象 412685"/>
            <p:cNvGraphicFramePr/>
            <p:nvPr/>
          </p:nvGraphicFramePr>
          <p:xfrm>
            <a:off x="1074" y="602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3" r:id="rId7" imgW="292100" imgH="304800" progId="Equation.3">
                    <p:embed/>
                  </p:oleObj>
                </mc:Choice>
                <mc:Fallback>
                  <p:oleObj r:id="rId7" imgW="292100" imgH="304800" progId="Equation.3">
                    <p:embed/>
                    <p:pic>
                      <p:nvPicPr>
                        <p:cNvPr id="0" name="图片 37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4" y="602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7" name="对象 412686"/>
            <p:cNvGraphicFramePr/>
            <p:nvPr/>
          </p:nvGraphicFramePr>
          <p:xfrm>
            <a:off x="2065" y="80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4" r:id="rId9" imgW="292100" imgH="304800" progId="Equation.3">
                    <p:embed/>
                  </p:oleObj>
                </mc:Choice>
                <mc:Fallback>
                  <p:oleObj r:id="rId9" imgW="292100" imgH="304800" progId="Equation.3">
                    <p:embed/>
                    <p:pic>
                      <p:nvPicPr>
                        <p:cNvPr id="0" name="图片 379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5" y="80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8" name="对象 412687"/>
            <p:cNvGraphicFramePr/>
            <p:nvPr/>
          </p:nvGraphicFramePr>
          <p:xfrm>
            <a:off x="1321" y="1954"/>
            <a:ext cx="3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5" r:id="rId11" imgW="279400" imgH="317500" progId="Equation.3">
                    <p:embed/>
                  </p:oleObj>
                </mc:Choice>
                <mc:Fallback>
                  <p:oleObj r:id="rId11" imgW="279400" imgH="317500" progId="Equation.3">
                    <p:embed/>
                    <p:pic>
                      <p:nvPicPr>
                        <p:cNvPr id="0" name="图片 379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1" y="1954"/>
                          <a:ext cx="35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9" name="对象 412688"/>
            <p:cNvGraphicFramePr/>
            <p:nvPr/>
          </p:nvGraphicFramePr>
          <p:xfrm>
            <a:off x="302" y="90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6" r:id="rId13" imgW="292100" imgH="304800" progId="Equation.3">
                    <p:embed/>
                  </p:oleObj>
                </mc:Choice>
                <mc:Fallback>
                  <p:oleObj r:id="rId13" imgW="292100" imgH="304800" progId="Equation.3">
                    <p:embed/>
                    <p:pic>
                      <p:nvPicPr>
                        <p:cNvPr id="0" name="图片 380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" y="90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90" name="任意多边形 412689"/>
            <p:cNvSpPr/>
            <p:nvPr/>
          </p:nvSpPr>
          <p:spPr>
            <a:xfrm rot="-18966174" flipV="1">
              <a:off x="1188" y="1542"/>
              <a:ext cx="84" cy="47"/>
            </a:xfrm>
            <a:custGeom>
              <a:avLst/>
              <a:gdLst>
                <a:gd name="txL" fmla="*/ 0 w 21631"/>
                <a:gd name="txT" fmla="*/ 0 h 21600"/>
                <a:gd name="txR" fmla="*/ 21631 w 21631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631" y="21600"/>
                </a:cxn>
                <a:cxn ang="90">
                  <a:pos x="31" y="21600"/>
                </a:cxn>
              </a:cxnLst>
              <a:rect l="txL" t="txT" r="txR" b="txB"/>
              <a:pathLst>
                <a:path w="21631" h="21600" fill="none">
                  <a:moveTo>
                    <a:pt x="0" y="0"/>
                  </a:moveTo>
                  <a:arcTo wR="21600" hR="21600" stAng="-5404934" swAng="5404934"/>
                </a:path>
                <a:path w="21631" h="21600" stroke="0">
                  <a:moveTo>
                    <a:pt x="0" y="0"/>
                  </a:moveTo>
                  <a:arcTo wR="21600" hR="21600" stAng="-5404934" swAng="5404934"/>
                  <a:lnTo>
                    <a:pt x="31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1" name="任意多边形 412690"/>
            <p:cNvSpPr/>
            <p:nvPr/>
          </p:nvSpPr>
          <p:spPr>
            <a:xfrm rot="-26038641" flipV="1">
              <a:off x="1406" y="1299"/>
              <a:ext cx="84" cy="47"/>
            </a:xfrm>
            <a:custGeom>
              <a:avLst/>
              <a:gdLst>
                <a:gd name="txL" fmla="*/ 0 w 21631"/>
                <a:gd name="txT" fmla="*/ 0 h 21600"/>
                <a:gd name="txR" fmla="*/ 21631 w 21631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631" y="21600"/>
                </a:cxn>
                <a:cxn ang="90">
                  <a:pos x="31" y="21600"/>
                </a:cxn>
              </a:cxnLst>
              <a:rect l="txL" t="txT" r="txR" b="txB"/>
              <a:pathLst>
                <a:path w="21631" h="21600" fill="none">
                  <a:moveTo>
                    <a:pt x="0" y="0"/>
                  </a:moveTo>
                  <a:arcTo wR="21600" hR="21600" stAng="-5404934" swAng="5404934"/>
                </a:path>
                <a:path w="21631" h="21600" stroke="0">
                  <a:moveTo>
                    <a:pt x="0" y="0"/>
                  </a:moveTo>
                  <a:arcTo wR="21600" hR="21600" stAng="-5404934" swAng="5404934"/>
                  <a:lnTo>
                    <a:pt x="31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2" name="任意多边形 412691"/>
            <p:cNvSpPr/>
            <p:nvPr/>
          </p:nvSpPr>
          <p:spPr>
            <a:xfrm rot="-33813505" flipV="1">
              <a:off x="1104" y="1225"/>
              <a:ext cx="84" cy="47"/>
            </a:xfrm>
            <a:custGeom>
              <a:avLst/>
              <a:gdLst>
                <a:gd name="txL" fmla="*/ 0 w 21631"/>
                <a:gd name="txT" fmla="*/ 0 h 21600"/>
                <a:gd name="txR" fmla="*/ 21631 w 21631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631" y="21600"/>
                </a:cxn>
                <a:cxn ang="90">
                  <a:pos x="31" y="21600"/>
                </a:cxn>
              </a:cxnLst>
              <a:rect l="txL" t="txT" r="txR" b="txB"/>
              <a:pathLst>
                <a:path w="21631" h="21600" fill="none">
                  <a:moveTo>
                    <a:pt x="0" y="0"/>
                  </a:moveTo>
                  <a:arcTo wR="21600" hR="21600" stAng="-5404934" swAng="5404934"/>
                </a:path>
                <a:path w="21631" h="21600" stroke="0">
                  <a:moveTo>
                    <a:pt x="0" y="0"/>
                  </a:moveTo>
                  <a:arcTo wR="21600" hR="21600" stAng="-5404934" swAng="5404934"/>
                  <a:lnTo>
                    <a:pt x="31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93" name="直接连接符 412692"/>
            <p:cNvSpPr/>
            <p:nvPr/>
          </p:nvSpPr>
          <p:spPr>
            <a:xfrm rot="14400000">
              <a:off x="846" y="1122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94" name="直接连接符 412693"/>
            <p:cNvSpPr/>
            <p:nvPr/>
          </p:nvSpPr>
          <p:spPr>
            <a:xfrm rot="7200000">
              <a:off x="846" y="1626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95" name="直接连接符 412694"/>
            <p:cNvSpPr/>
            <p:nvPr/>
          </p:nvSpPr>
          <p:spPr>
            <a:xfrm rot="7200000">
              <a:off x="821" y="637"/>
              <a:ext cx="27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96" name="直接连接符 412695"/>
            <p:cNvSpPr/>
            <p:nvPr/>
          </p:nvSpPr>
          <p:spPr>
            <a:xfrm rot="21676899">
              <a:off x="1267" y="1378"/>
              <a:ext cx="22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</p:grpSp>
      <p:grpSp>
        <p:nvGrpSpPr>
          <p:cNvPr id="412697" name="组合 412696"/>
          <p:cNvGrpSpPr/>
          <p:nvPr/>
        </p:nvGrpSpPr>
        <p:grpSpPr>
          <a:xfrm>
            <a:off x="5262563" y="1298575"/>
            <a:ext cx="2416175" cy="2473325"/>
            <a:chOff x="3195" y="770"/>
            <a:chExt cx="1522" cy="1558"/>
          </a:xfrm>
        </p:grpSpPr>
        <p:sp>
          <p:nvSpPr>
            <p:cNvPr id="412698" name="直接连接符 412697"/>
            <p:cNvSpPr/>
            <p:nvPr/>
          </p:nvSpPr>
          <p:spPr>
            <a:xfrm>
              <a:off x="3850" y="1554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699" name="直接连接符 412698"/>
            <p:cNvSpPr/>
            <p:nvPr/>
          </p:nvSpPr>
          <p:spPr>
            <a:xfrm rot="-7089965">
              <a:off x="3974" y="1301"/>
              <a:ext cx="27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2700" name="对象 412699"/>
            <p:cNvGraphicFramePr/>
            <p:nvPr/>
          </p:nvGraphicFramePr>
          <p:xfrm>
            <a:off x="4426" y="1266"/>
            <a:ext cx="29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7" r:id="rId15" imgW="292100" imgH="304800" progId="Equation.3">
                    <p:embed/>
                  </p:oleObj>
                </mc:Choice>
                <mc:Fallback>
                  <p:oleObj r:id="rId15" imgW="292100" imgH="304800" progId="Equation.3">
                    <p:embed/>
                    <p:pic>
                      <p:nvPicPr>
                        <p:cNvPr id="0" name="图片 38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26" y="1266"/>
                          <a:ext cx="291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1" name="对象 412700"/>
            <p:cNvGraphicFramePr/>
            <p:nvPr/>
          </p:nvGraphicFramePr>
          <p:xfrm>
            <a:off x="3395" y="2034"/>
            <a:ext cx="27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8" r:id="rId16" imgW="279400" imgH="304800" progId="Equation.3">
                    <p:embed/>
                  </p:oleObj>
                </mc:Choice>
                <mc:Fallback>
                  <p:oleObj r:id="rId16" imgW="279400" imgH="304800" progId="Equation.3">
                    <p:embed/>
                    <p:pic>
                      <p:nvPicPr>
                        <p:cNvPr id="0" name="图片 38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95" y="2034"/>
                          <a:ext cx="271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2" name="对象 412701"/>
            <p:cNvGraphicFramePr/>
            <p:nvPr/>
          </p:nvGraphicFramePr>
          <p:xfrm>
            <a:off x="3381" y="770"/>
            <a:ext cx="2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9" r:id="rId17" imgW="292100" imgH="304800" progId="Equation.3">
                    <p:embed/>
                  </p:oleObj>
                </mc:Choice>
                <mc:Fallback>
                  <p:oleObj r:id="rId17" imgW="292100" imgH="304800" progId="Equation.3">
                    <p:embed/>
                    <p:pic>
                      <p:nvPicPr>
                        <p:cNvPr id="0" name="图片 38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81" y="770"/>
                          <a:ext cx="25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3" name="对象 412702"/>
            <p:cNvGraphicFramePr/>
            <p:nvPr/>
          </p:nvGraphicFramePr>
          <p:xfrm>
            <a:off x="4210" y="1544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20" r:id="rId18" imgW="292100" imgH="304800" progId="Equation.3">
                    <p:embed/>
                  </p:oleObj>
                </mc:Choice>
                <mc:Fallback>
                  <p:oleObj r:id="rId18" imgW="292100" imgH="304800" progId="Equation.3">
                    <p:embed/>
                    <p:pic>
                      <p:nvPicPr>
                        <p:cNvPr id="0" name="图片 381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0" y="1544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4" name="对象 412703"/>
            <p:cNvGraphicFramePr/>
            <p:nvPr/>
          </p:nvGraphicFramePr>
          <p:xfrm>
            <a:off x="3195" y="1569"/>
            <a:ext cx="3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21" r:id="rId19" imgW="279400" imgH="317500" progId="Equation.3">
                    <p:embed/>
                  </p:oleObj>
                </mc:Choice>
                <mc:Fallback>
                  <p:oleObj r:id="rId19" imgW="279400" imgH="317500" progId="Equation.3">
                    <p:embed/>
                    <p:pic>
                      <p:nvPicPr>
                        <p:cNvPr id="0" name="图片 381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95" y="1569"/>
                          <a:ext cx="35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705" name="对象 412704"/>
            <p:cNvGraphicFramePr/>
            <p:nvPr/>
          </p:nvGraphicFramePr>
          <p:xfrm>
            <a:off x="3681" y="795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22" r:id="rId20" imgW="292100" imgH="304800" progId="Equation.3">
                    <p:embed/>
                  </p:oleObj>
                </mc:Choice>
                <mc:Fallback>
                  <p:oleObj r:id="rId20" imgW="292100" imgH="304800" progId="Equation.3">
                    <p:embed/>
                    <p:pic>
                      <p:nvPicPr>
                        <p:cNvPr id="0" name="图片 380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1" y="795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06" name="直接连接符 412705"/>
            <p:cNvSpPr/>
            <p:nvPr/>
          </p:nvSpPr>
          <p:spPr>
            <a:xfrm rot="14400000">
              <a:off x="3412" y="1296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707" name="直接连接符 412706"/>
            <p:cNvSpPr/>
            <p:nvPr/>
          </p:nvSpPr>
          <p:spPr>
            <a:xfrm rot="7200000">
              <a:off x="3412" y="1800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708" name="直接连接符 412707"/>
            <p:cNvSpPr/>
            <p:nvPr/>
          </p:nvSpPr>
          <p:spPr>
            <a:xfrm rot="7200000">
              <a:off x="3969" y="786"/>
              <a:ext cx="7" cy="101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2709" name="直接连接符 412708"/>
            <p:cNvSpPr/>
            <p:nvPr/>
          </p:nvSpPr>
          <p:spPr>
            <a:xfrm rot="21676899">
              <a:off x="3537" y="1062"/>
              <a:ext cx="22" cy="100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</p:grpSp>
      <p:graphicFrame>
        <p:nvGraphicFramePr>
          <p:cNvPr id="412710" name="对象 412709"/>
          <p:cNvGraphicFramePr/>
          <p:nvPr/>
        </p:nvGraphicFramePr>
        <p:xfrm>
          <a:off x="1333500" y="4459288"/>
          <a:ext cx="2689225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23" r:id="rId21" imgW="1346200" imgH="939800" progId="Equation.DSMT4">
                  <p:embed/>
                </p:oleObj>
              </mc:Choice>
              <mc:Fallback>
                <p:oleObj r:id="rId21" imgW="1346200" imgH="939800" progId="Equation.DSMT4">
                  <p:embed/>
                  <p:pic>
                    <p:nvPicPr>
                      <p:cNvPr id="0" name="图片 38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33500" y="4459288"/>
                        <a:ext cx="2689225" cy="187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/>
      <p:bldP spid="412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文本框 413697"/>
          <p:cNvSpPr txBox="1"/>
          <p:nvPr/>
        </p:nvSpPr>
        <p:spPr>
          <a:xfrm>
            <a:off x="434975" y="554038"/>
            <a:ext cx="436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结论</a:t>
            </a:r>
            <a:r>
              <a:rPr lang="zh-CN" altLang="en-US" b="1" dirty="0">
                <a:latin typeface="Times New Roman" panose="02020603050405020304" pitchFamily="18" charset="0"/>
              </a:rPr>
              <a:t>：对</a:t>
            </a:r>
            <a:r>
              <a:rPr lang="zh-CN" altLang="zh-CN" b="1" dirty="0">
                <a:latin typeface="Times New Roman" panose="02020603050405020304" pitchFamily="18" charset="0"/>
              </a:rPr>
              <a:t>Y接法的</a:t>
            </a:r>
            <a:r>
              <a:rPr lang="zh-CN" altLang="en-US" b="1" dirty="0">
                <a:latin typeface="Times New Roman" panose="02020603050405020304" pitchFamily="18" charset="0"/>
              </a:rPr>
              <a:t>对称三相电源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3699" name="文本框 413698"/>
          <p:cNvSpPr txBox="1"/>
          <p:nvPr/>
        </p:nvSpPr>
        <p:spPr>
          <a:xfrm>
            <a:off x="1266825" y="3063875"/>
            <a:ext cx="3155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</a:rPr>
              <a:t>所谓的“对应”：即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3700" name="矩形 413699"/>
          <p:cNvSpPr/>
          <p:nvPr/>
        </p:nvSpPr>
        <p:spPr>
          <a:xfrm>
            <a:off x="1193800" y="1162050"/>
            <a:ext cx="495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lang="zh-CN" altLang="zh-CN" b="1" dirty="0">
                <a:latin typeface="Times New Roman" panose="02020603050405020304" pitchFamily="18" charset="0"/>
              </a:rPr>
              <a:t>相电压对称，则线电压也对称。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3701" name="矩形 413700"/>
          <p:cNvSpPr/>
          <p:nvPr/>
        </p:nvSpPr>
        <p:spPr>
          <a:xfrm>
            <a:off x="1212850" y="2554288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zh-CN" b="1" dirty="0">
                <a:latin typeface="Times New Roman" panose="02020603050405020304" pitchFamily="18" charset="0"/>
              </a:rPr>
              <a:t>线电压相位领先“对应”相电压30</a:t>
            </a:r>
            <a:r>
              <a:rPr lang="en-US" altLang="zh-CN" b="1" baseline="42000">
                <a:latin typeface="Times New Roman" panose="02020603050405020304" pitchFamily="18" charset="0"/>
              </a:rPr>
              <a:t>o</a:t>
            </a:r>
            <a:r>
              <a:rPr lang="zh-CN" altLang="en-US" b="1">
                <a:latin typeface="Times New Roman" panose="02020603050405020304" pitchFamily="18" charset="0"/>
              </a:rPr>
              <a:t>。 </a:t>
            </a:r>
            <a:endParaRPr lang="zh-CN" altLang="en-US" b="1" baseline="42000">
              <a:latin typeface="Times New Roman" panose="02020603050405020304" pitchFamily="18" charset="0"/>
            </a:endParaRPr>
          </a:p>
        </p:txBody>
      </p:sp>
      <p:graphicFrame>
        <p:nvGraphicFramePr>
          <p:cNvPr id="413702" name="对象 413701"/>
          <p:cNvGraphicFramePr/>
          <p:nvPr/>
        </p:nvGraphicFramePr>
        <p:xfrm>
          <a:off x="1250950" y="1847850"/>
          <a:ext cx="67881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49" name="公式" r:id="rId3" imgW="3322955" imgH="266065" progId="Equation.3">
                  <p:embed/>
                </p:oleObj>
              </mc:Choice>
              <mc:Fallback>
                <p:oleObj name="公式" r:id="rId3" imgW="3322955" imgH="266065" progId="Equation.3">
                  <p:embed/>
                  <p:pic>
                    <p:nvPicPr>
                      <p:cNvPr id="0" name="图片 38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1847850"/>
                        <a:ext cx="678815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3" name="对象 413702"/>
          <p:cNvGraphicFramePr/>
          <p:nvPr/>
        </p:nvGraphicFramePr>
        <p:xfrm>
          <a:off x="2900363" y="3486150"/>
          <a:ext cx="1649412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0" r:id="rId5" imgW="825500" imgH="939800" progId="Equation.3">
                  <p:embed/>
                </p:oleObj>
              </mc:Choice>
              <mc:Fallback>
                <p:oleObj r:id="rId5" imgW="825500" imgH="939800" progId="Equation.3">
                  <p:embed/>
                  <p:pic>
                    <p:nvPicPr>
                      <p:cNvPr id="0" name="图片 38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0363" y="3486150"/>
                        <a:ext cx="1649412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4" name="左大括号 413703"/>
          <p:cNvSpPr/>
          <p:nvPr/>
        </p:nvSpPr>
        <p:spPr>
          <a:xfrm>
            <a:off x="2724150" y="3810000"/>
            <a:ext cx="176213" cy="1554163"/>
          </a:xfrm>
          <a:prstGeom prst="leftBrace">
            <a:avLst>
              <a:gd name="adj1" fmla="val 7349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707" name="文本框 413706"/>
          <p:cNvSpPr txBox="1"/>
          <p:nvPr/>
        </p:nvSpPr>
        <p:spPr>
          <a:xfrm>
            <a:off x="1250950" y="5459413"/>
            <a:ext cx="4675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(4)  </a:t>
            </a:r>
            <a:r>
              <a:rPr lang="zh-CN" altLang="en-US" b="1" dirty="0">
                <a:latin typeface="Times New Roman" panose="02020603050405020304" pitchFamily="18" charset="0"/>
              </a:rPr>
              <a:t>线电流与对应的相电流相等。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3708" name="文本框 413707"/>
          <p:cNvSpPr txBox="1"/>
          <p:nvPr/>
        </p:nvSpPr>
        <p:spPr>
          <a:xfrm>
            <a:off x="1033463" y="6043613"/>
            <a:ext cx="6778625" cy="5397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以上讨论的是电源侧的情况，负载侧完全类似。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" fill="hold"/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" fill="hold"/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699" grpId="0"/>
      <p:bldP spid="413700" grpId="0"/>
      <p:bldP spid="413701" grpId="0"/>
      <p:bldP spid="413707" grpId="0"/>
      <p:bldP spid="4137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7" name="对象 415746"/>
          <p:cNvGraphicFramePr/>
          <p:nvPr/>
        </p:nvGraphicFramePr>
        <p:xfrm>
          <a:off x="5689600" y="1606550"/>
          <a:ext cx="12668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1" r:id="rId3" imgW="635000" imgH="698500" progId="Equation.DSMT4">
                  <p:embed/>
                </p:oleObj>
              </mc:Choice>
              <mc:Fallback>
                <p:oleObj r:id="rId3" imgW="635000" imgH="698500" progId="Equation.DSMT4">
                  <p:embed/>
                  <p:pic>
                    <p:nvPicPr>
                      <p:cNvPr id="0" name="图片 38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9600" y="1606550"/>
                        <a:ext cx="126682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文本框 415747"/>
          <p:cNvSpPr txBox="1"/>
          <p:nvPr/>
        </p:nvSpPr>
        <p:spPr>
          <a:xfrm>
            <a:off x="4527550" y="908050"/>
            <a:ext cx="44148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线电压显然等于对应的相电压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5751" name="文本框 415750"/>
          <p:cNvSpPr txBox="1"/>
          <p:nvPr/>
        </p:nvSpPr>
        <p:spPr>
          <a:xfrm>
            <a:off x="365125" y="3576638"/>
            <a:ext cx="2003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对于电流：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15752" name="组合 415751"/>
          <p:cNvGrpSpPr/>
          <p:nvPr/>
        </p:nvGrpSpPr>
        <p:grpSpPr>
          <a:xfrm>
            <a:off x="309563" y="395288"/>
            <a:ext cx="4227512" cy="3076575"/>
            <a:chOff x="363" y="465"/>
            <a:chExt cx="2663" cy="1938"/>
          </a:xfrm>
        </p:grpSpPr>
        <p:sp>
          <p:nvSpPr>
            <p:cNvPr id="415753" name="椭圆 415752"/>
            <p:cNvSpPr/>
            <p:nvPr/>
          </p:nvSpPr>
          <p:spPr>
            <a:xfrm rot="19800000">
              <a:off x="1267" y="1207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4" name="直接连接符 415753"/>
            <p:cNvSpPr/>
            <p:nvPr/>
          </p:nvSpPr>
          <p:spPr>
            <a:xfrm rot="19800000" flipH="1">
              <a:off x="1404" y="854"/>
              <a:ext cx="17" cy="9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55" name="椭圆 415754"/>
            <p:cNvSpPr/>
            <p:nvPr/>
          </p:nvSpPr>
          <p:spPr>
            <a:xfrm rot="19800000">
              <a:off x="1638" y="1766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6" name="文本框 415755"/>
            <p:cNvSpPr txBox="1"/>
            <p:nvPr/>
          </p:nvSpPr>
          <p:spPr>
            <a:xfrm rot="19800000">
              <a:off x="1221" y="91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5757" name="文本框 415756"/>
            <p:cNvSpPr txBox="1"/>
            <p:nvPr/>
          </p:nvSpPr>
          <p:spPr>
            <a:xfrm rot="19800000">
              <a:off x="1470" y="133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5758" name="椭圆 415757"/>
            <p:cNvSpPr/>
            <p:nvPr/>
          </p:nvSpPr>
          <p:spPr>
            <a:xfrm rot="5400000">
              <a:off x="1053" y="1640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9" name="直接连接符 415758"/>
            <p:cNvSpPr/>
            <p:nvPr/>
          </p:nvSpPr>
          <p:spPr>
            <a:xfrm rot="-5400000" flipH="1" flipV="1">
              <a:off x="1167" y="1293"/>
              <a:ext cx="6" cy="9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60" name="椭圆 415759"/>
            <p:cNvSpPr/>
            <p:nvPr/>
          </p:nvSpPr>
          <p:spPr>
            <a:xfrm rot="5400000">
              <a:off x="664" y="1769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1" name="文本框 415760"/>
            <p:cNvSpPr txBox="1"/>
            <p:nvPr/>
          </p:nvSpPr>
          <p:spPr>
            <a:xfrm rot="5400000">
              <a:off x="1290" y="1818"/>
              <a:ext cx="3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00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5762" name="文本框 415761"/>
            <p:cNvSpPr txBox="1"/>
            <p:nvPr/>
          </p:nvSpPr>
          <p:spPr>
            <a:xfrm>
              <a:off x="856" y="174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rgbClr val="00FF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5763" name="椭圆 415762"/>
            <p:cNvSpPr/>
            <p:nvPr/>
          </p:nvSpPr>
          <p:spPr>
            <a:xfrm rot="12600000">
              <a:off x="778" y="1224"/>
              <a:ext cx="271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4" name="直接连接符 415763"/>
            <p:cNvSpPr/>
            <p:nvPr/>
          </p:nvSpPr>
          <p:spPr>
            <a:xfrm rot="12600000">
              <a:off x="908" y="866"/>
              <a:ext cx="13" cy="9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65" name="椭圆 415764"/>
            <p:cNvSpPr/>
            <p:nvPr/>
          </p:nvSpPr>
          <p:spPr>
            <a:xfrm rot="12600000">
              <a:off x="1148" y="898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66" name="文本框 415765"/>
            <p:cNvSpPr txBox="1"/>
            <p:nvPr/>
          </p:nvSpPr>
          <p:spPr>
            <a:xfrm rot="12600000">
              <a:off x="363" y="1383"/>
              <a:ext cx="4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15767" name="文本框 415766"/>
            <p:cNvSpPr txBox="1"/>
            <p:nvPr/>
          </p:nvSpPr>
          <p:spPr>
            <a:xfrm rot="12600000">
              <a:off x="860" y="104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15768" name="直接连接符 415767"/>
            <p:cNvSpPr/>
            <p:nvPr/>
          </p:nvSpPr>
          <p:spPr>
            <a:xfrm>
              <a:off x="1170" y="917"/>
              <a:ext cx="15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69" name="直接连接符 415768"/>
            <p:cNvSpPr/>
            <p:nvPr/>
          </p:nvSpPr>
          <p:spPr>
            <a:xfrm>
              <a:off x="1654" y="1786"/>
              <a:ext cx="10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770" name="任意多边形 415769"/>
            <p:cNvSpPr/>
            <p:nvPr/>
          </p:nvSpPr>
          <p:spPr>
            <a:xfrm>
              <a:off x="677" y="1789"/>
              <a:ext cx="1998" cy="492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1" name="椭圆 415770"/>
            <p:cNvSpPr/>
            <p:nvPr/>
          </p:nvSpPr>
          <p:spPr>
            <a:xfrm>
              <a:off x="2699" y="893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2" name="椭圆 415771"/>
            <p:cNvSpPr/>
            <p:nvPr/>
          </p:nvSpPr>
          <p:spPr>
            <a:xfrm>
              <a:off x="2675" y="1766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3" name="椭圆 415772"/>
            <p:cNvSpPr/>
            <p:nvPr/>
          </p:nvSpPr>
          <p:spPr>
            <a:xfrm>
              <a:off x="2681" y="2249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74" name="文本框 415773"/>
            <p:cNvSpPr txBox="1"/>
            <p:nvPr/>
          </p:nvSpPr>
          <p:spPr>
            <a:xfrm>
              <a:off x="2728" y="77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5775" name="文本框 415774"/>
            <p:cNvSpPr txBox="1"/>
            <p:nvPr/>
          </p:nvSpPr>
          <p:spPr>
            <a:xfrm>
              <a:off x="2723" y="1668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5776" name="文本框 415775"/>
            <p:cNvSpPr txBox="1"/>
            <p:nvPr/>
          </p:nvSpPr>
          <p:spPr>
            <a:xfrm>
              <a:off x="2722" y="2153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415777" name="对象 415776"/>
            <p:cNvGraphicFramePr/>
            <p:nvPr/>
          </p:nvGraphicFramePr>
          <p:xfrm>
            <a:off x="1349" y="1506"/>
            <a:ext cx="18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2" r:id="rId5" imgW="177800" imgH="291465" progId="Equation.DSMT4">
                    <p:embed/>
                  </p:oleObj>
                </mc:Choice>
                <mc:Fallback>
                  <p:oleObj r:id="rId5" imgW="177800" imgH="291465" progId="Equation.DSMT4">
                    <p:embed/>
                    <p:pic>
                      <p:nvPicPr>
                        <p:cNvPr id="0" name="图片 38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49" y="1506"/>
                          <a:ext cx="182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78" name="对象 415777"/>
            <p:cNvGraphicFramePr/>
            <p:nvPr/>
          </p:nvGraphicFramePr>
          <p:xfrm>
            <a:off x="838" y="1450"/>
            <a:ext cx="20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3" r:id="rId7" imgW="203200" imgH="292100" progId="Equation.DSMT4">
                    <p:embed/>
                  </p:oleObj>
                </mc:Choice>
                <mc:Fallback>
                  <p:oleObj r:id="rId7" imgW="203200" imgH="292100" progId="Equation.DSMT4">
                    <p:embed/>
                    <p:pic>
                      <p:nvPicPr>
                        <p:cNvPr id="0" name="图片 38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38" y="1450"/>
                          <a:ext cx="204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79" name="对象 415778"/>
            <p:cNvGraphicFramePr/>
            <p:nvPr/>
          </p:nvGraphicFramePr>
          <p:xfrm>
            <a:off x="1133" y="996"/>
            <a:ext cx="18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4" r:id="rId9" imgW="190500" imgH="279400" progId="Equation.DSMT4">
                    <p:embed/>
                  </p:oleObj>
                </mc:Choice>
                <mc:Fallback>
                  <p:oleObj r:id="rId9" imgW="190500" imgH="279400" progId="Equation.DSMT4">
                    <p:embed/>
                    <p:pic>
                      <p:nvPicPr>
                        <p:cNvPr id="0" name="图片 38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33" y="996"/>
                          <a:ext cx="18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0" name="直接连接符 415779"/>
            <p:cNvSpPr/>
            <p:nvPr/>
          </p:nvSpPr>
          <p:spPr>
            <a:xfrm>
              <a:off x="2286" y="959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5781" name="直接连接符 415780"/>
            <p:cNvSpPr/>
            <p:nvPr/>
          </p:nvSpPr>
          <p:spPr>
            <a:xfrm>
              <a:off x="2290" y="1839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5782" name="对象 415781"/>
            <p:cNvGraphicFramePr/>
            <p:nvPr/>
          </p:nvGraphicFramePr>
          <p:xfrm>
            <a:off x="2286" y="1131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5" r:id="rId11" imgW="292100" imgH="292100" progId="Equation.3">
                    <p:embed/>
                  </p:oleObj>
                </mc:Choice>
                <mc:Fallback>
                  <p:oleObj r:id="rId11" imgW="292100" imgH="292100" progId="Equation.3">
                    <p:embed/>
                    <p:pic>
                      <p:nvPicPr>
                        <p:cNvPr id="0" name="图片 382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86" y="1131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83" name="对象 415782"/>
            <p:cNvGraphicFramePr/>
            <p:nvPr/>
          </p:nvGraphicFramePr>
          <p:xfrm>
            <a:off x="2295" y="1813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6" r:id="rId13" imgW="279400" imgH="292100" progId="Equation.3">
                    <p:embed/>
                  </p:oleObj>
                </mc:Choice>
                <mc:Fallback>
                  <p:oleObj r:id="rId13" imgW="279400" imgH="292100" progId="Equation.3">
                    <p:embed/>
                    <p:pic>
                      <p:nvPicPr>
                        <p:cNvPr id="0" name="图片 382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95" y="1813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4" name="直接连接符 415783"/>
            <p:cNvSpPr/>
            <p:nvPr/>
          </p:nvSpPr>
          <p:spPr>
            <a:xfrm flipH="1" flipV="1">
              <a:off x="2645" y="1007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5785" name="直接连接符 415784"/>
            <p:cNvSpPr/>
            <p:nvPr/>
          </p:nvSpPr>
          <p:spPr>
            <a:xfrm rot="-5400000">
              <a:off x="2071" y="663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5786" name="对象 415785"/>
            <p:cNvGraphicFramePr/>
            <p:nvPr/>
          </p:nvGraphicFramePr>
          <p:xfrm>
            <a:off x="1994" y="465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7" r:id="rId15" imgW="177800" imgH="291465" progId="Equation.3">
                    <p:embed/>
                  </p:oleObj>
                </mc:Choice>
                <mc:Fallback>
                  <p:oleObj r:id="rId15" imgW="177800" imgH="291465" progId="Equation.3">
                    <p:embed/>
                    <p:pic>
                      <p:nvPicPr>
                        <p:cNvPr id="0" name="图片 381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4" y="465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7" name="直接连接符 415786"/>
            <p:cNvSpPr/>
            <p:nvPr/>
          </p:nvSpPr>
          <p:spPr>
            <a:xfrm rot="-5400000">
              <a:off x="2062" y="1504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5788" name="对象 415787"/>
            <p:cNvGraphicFramePr/>
            <p:nvPr/>
          </p:nvGraphicFramePr>
          <p:xfrm>
            <a:off x="1964" y="131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8" r:id="rId17" imgW="190500" imgH="304800" progId="Equation.3">
                    <p:embed/>
                  </p:oleObj>
                </mc:Choice>
                <mc:Fallback>
                  <p:oleObj r:id="rId17" imgW="190500" imgH="304800" progId="Equation.3">
                    <p:embed/>
                    <p:pic>
                      <p:nvPicPr>
                        <p:cNvPr id="0" name="图片 381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4" y="131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89" name="直接连接符 415788"/>
            <p:cNvSpPr/>
            <p:nvPr/>
          </p:nvSpPr>
          <p:spPr>
            <a:xfrm rot="-5400000">
              <a:off x="2062" y="2007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5790" name="对象 415789"/>
            <p:cNvGraphicFramePr/>
            <p:nvPr/>
          </p:nvGraphicFramePr>
          <p:xfrm>
            <a:off x="1976" y="1813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9" r:id="rId19" imgW="190500" imgH="304800" progId="Equation.3">
                    <p:embed/>
                  </p:oleObj>
                </mc:Choice>
                <mc:Fallback>
                  <p:oleObj r:id="rId19" imgW="190500" imgH="304800" progId="Equation.3">
                    <p:embed/>
                    <p:pic>
                      <p:nvPicPr>
                        <p:cNvPr id="0" name="图片 382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6" y="1813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91" name="对象 415790"/>
            <p:cNvGraphicFramePr/>
            <p:nvPr/>
          </p:nvGraphicFramePr>
          <p:xfrm>
            <a:off x="2674" y="117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0" r:id="rId21" imgW="279400" imgH="292100" progId="Equation.3">
                    <p:embed/>
                  </p:oleObj>
                </mc:Choice>
                <mc:Fallback>
                  <p:oleObj r:id="rId21" imgW="279400" imgH="292100" progId="Equation.3">
                    <p:embed/>
                    <p:pic>
                      <p:nvPicPr>
                        <p:cNvPr id="0" name="图片 382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74" y="1170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92" name="直接连接符 415791"/>
            <p:cNvSpPr/>
            <p:nvPr/>
          </p:nvSpPr>
          <p:spPr>
            <a:xfrm flipH="1" flipV="1">
              <a:off x="1516" y="1079"/>
              <a:ext cx="207" cy="3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5793" name="直接连接符 415792"/>
            <p:cNvSpPr/>
            <p:nvPr/>
          </p:nvSpPr>
          <p:spPr>
            <a:xfrm>
              <a:off x="933" y="1985"/>
              <a:ext cx="5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5794" name="直接连接符 415793"/>
            <p:cNvSpPr/>
            <p:nvPr/>
          </p:nvSpPr>
          <p:spPr>
            <a:xfrm rot="7200000">
              <a:off x="455" y="1232"/>
              <a:ext cx="5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5795" name="对象 415794"/>
            <p:cNvGraphicFramePr/>
            <p:nvPr/>
          </p:nvGraphicFramePr>
          <p:xfrm>
            <a:off x="1618" y="103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1" r:id="rId23" imgW="228600" imgH="228600" progId="Equation.DSMT4">
                    <p:embed/>
                  </p:oleObj>
                </mc:Choice>
                <mc:Fallback>
                  <p:oleObj r:id="rId23" imgW="228600" imgH="228600" progId="Equation.DSMT4">
                    <p:embed/>
                    <p:pic>
                      <p:nvPicPr>
                        <p:cNvPr id="0" name="图片 381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618" y="103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96" name="对象 415795"/>
            <p:cNvGraphicFramePr/>
            <p:nvPr/>
          </p:nvGraphicFramePr>
          <p:xfrm>
            <a:off x="1090" y="198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2" r:id="rId25" imgW="228600" imgH="228600" progId="Equation.DSMT4">
                    <p:embed/>
                  </p:oleObj>
                </mc:Choice>
                <mc:Fallback>
                  <p:oleObj r:id="rId25" imgW="228600" imgH="228600" progId="Equation.DSMT4">
                    <p:embed/>
                    <p:pic>
                      <p:nvPicPr>
                        <p:cNvPr id="0" name="图片 381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90" y="198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97" name="对象 415796"/>
            <p:cNvGraphicFramePr/>
            <p:nvPr/>
          </p:nvGraphicFramePr>
          <p:xfrm>
            <a:off x="387" y="1033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3" r:id="rId27" imgW="228600" imgH="228600" progId="Equation.DSMT4">
                    <p:embed/>
                  </p:oleObj>
                </mc:Choice>
                <mc:Fallback>
                  <p:oleObj r:id="rId27" imgW="228600" imgH="228600" progId="Equation.DSMT4">
                    <p:embed/>
                    <p:pic>
                      <p:nvPicPr>
                        <p:cNvPr id="0" name="图片 382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87" y="1033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5798" name="对象 415797"/>
          <p:cNvGraphicFramePr/>
          <p:nvPr/>
        </p:nvGraphicFramePr>
        <p:xfrm>
          <a:off x="2068513" y="3567113"/>
          <a:ext cx="25527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4" r:id="rId29" imgW="1155700" imgH="698500" progId="Equation.DSMT4">
                  <p:embed/>
                </p:oleObj>
              </mc:Choice>
              <mc:Fallback>
                <p:oleObj r:id="rId29" imgW="1155700" imgH="698500" progId="Equation.DSMT4">
                  <p:embed/>
                  <p:pic>
                    <p:nvPicPr>
                      <p:cNvPr id="0" name="图片 381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068513" y="3567113"/>
                        <a:ext cx="2552700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99" name="对象 415798"/>
          <p:cNvGraphicFramePr/>
          <p:nvPr/>
        </p:nvGraphicFramePr>
        <p:xfrm>
          <a:off x="1309688" y="5162550"/>
          <a:ext cx="59055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5" r:id="rId31" imgW="2794000" imgH="736600" progId="Equation.DSMT4">
                  <p:embed/>
                </p:oleObj>
              </mc:Choice>
              <mc:Fallback>
                <p:oleObj r:id="rId31" imgW="2794000" imgH="736600" progId="Equation.DSMT4">
                  <p:embed/>
                  <p:pic>
                    <p:nvPicPr>
                      <p:cNvPr id="0" name="图片 381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09688" y="5162550"/>
                        <a:ext cx="5905500" cy="155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800" name="右箭头 415799"/>
          <p:cNvSpPr/>
          <p:nvPr/>
        </p:nvSpPr>
        <p:spPr>
          <a:xfrm>
            <a:off x="5314950" y="4052888"/>
            <a:ext cx="1143000" cy="500062"/>
          </a:xfrm>
          <a:prstGeom prst="rightArrow">
            <a:avLst>
              <a:gd name="adj1" fmla="val 50000"/>
              <a:gd name="adj2" fmla="val 5714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5801" name="矩形 415800"/>
          <p:cNvSpPr/>
          <p:nvPr/>
        </p:nvSpPr>
        <p:spPr>
          <a:xfrm>
            <a:off x="-31750" y="166688"/>
            <a:ext cx="91821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）对称三角形连接时线电流（电压）与相电流（电压）的关系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5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5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  <p:bldP spid="4157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文本框 416769"/>
          <p:cNvSpPr txBox="1"/>
          <p:nvPr/>
        </p:nvSpPr>
        <p:spPr>
          <a:xfrm>
            <a:off x="1089025" y="6683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相量图：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6784" name="文本框 416783"/>
          <p:cNvSpPr txBox="1"/>
          <p:nvPr/>
        </p:nvSpPr>
        <p:spPr>
          <a:xfrm>
            <a:off x="434975" y="3290888"/>
            <a:ext cx="4333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结论</a:t>
            </a:r>
            <a:r>
              <a:rPr lang="zh-CN" altLang="en-US" b="1" dirty="0">
                <a:latin typeface="Times New Roman" panose="02020603050405020304" pitchFamily="18" charset="0"/>
              </a:rPr>
              <a:t>：对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zh-CN" b="1" dirty="0">
                <a:latin typeface="Times New Roman" panose="02020603050405020304" pitchFamily="18" charset="0"/>
              </a:rPr>
              <a:t>接法的</a:t>
            </a:r>
            <a:r>
              <a:rPr lang="zh-CN" altLang="en-US" b="1" dirty="0">
                <a:latin typeface="Times New Roman" panose="02020603050405020304" pitchFamily="18" charset="0"/>
              </a:rPr>
              <a:t>对称三相电源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6785" name="矩形 416784"/>
          <p:cNvSpPr/>
          <p:nvPr/>
        </p:nvSpPr>
        <p:spPr>
          <a:xfrm>
            <a:off x="1212850" y="4573588"/>
            <a:ext cx="544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</a:rPr>
              <a:t>线电流相位滞后“对应”相电流30</a:t>
            </a:r>
            <a:r>
              <a:rPr lang="en-US" altLang="zh-CN" b="1" baseline="42000">
                <a:latin typeface="Times New Roman" panose="02020603050405020304" pitchFamily="18" charset="0"/>
              </a:rPr>
              <a:t>o</a:t>
            </a:r>
            <a:r>
              <a:rPr lang="zh-CN" altLang="en-US" b="1">
                <a:latin typeface="Times New Roman" panose="02020603050405020304" pitchFamily="18" charset="0"/>
              </a:rPr>
              <a:t>。 </a:t>
            </a:r>
            <a:endParaRPr lang="zh-CN" altLang="en-US" b="1" baseline="42000">
              <a:latin typeface="Times New Roman" panose="02020603050405020304" pitchFamily="18" charset="0"/>
            </a:endParaRPr>
          </a:p>
        </p:txBody>
      </p:sp>
      <p:graphicFrame>
        <p:nvGraphicFramePr>
          <p:cNvPr id="416786" name="对象 416785"/>
          <p:cNvGraphicFramePr/>
          <p:nvPr/>
        </p:nvGraphicFramePr>
        <p:xfrm>
          <a:off x="1314450" y="3810000"/>
          <a:ext cx="67992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7" r:id="rId3" imgW="2980690" imgH="266065" progId="Equation.DSMT4">
                  <p:embed/>
                </p:oleObj>
              </mc:Choice>
              <mc:Fallback>
                <p:oleObj r:id="rId3" imgW="2980690" imgH="266065" progId="Equation.DSMT4">
                  <p:embed/>
                  <p:pic>
                    <p:nvPicPr>
                      <p:cNvPr id="0" name="图片 38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4450" y="3810000"/>
                        <a:ext cx="6799263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7" name="文本框 416786"/>
          <p:cNvSpPr txBox="1"/>
          <p:nvPr/>
        </p:nvSpPr>
        <p:spPr>
          <a:xfrm>
            <a:off x="1231900" y="5307013"/>
            <a:ext cx="465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线电压与对应的相电压相等。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6790" name="文本框 416789"/>
          <p:cNvSpPr txBox="1"/>
          <p:nvPr/>
        </p:nvSpPr>
        <p:spPr>
          <a:xfrm>
            <a:off x="1784350" y="5983288"/>
            <a:ext cx="4870450" cy="5397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以上讨论同样适用于负载侧的情况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6792" name="矩形 416791"/>
          <p:cNvSpPr/>
          <p:nvPr/>
        </p:nvSpPr>
        <p:spPr>
          <a:xfrm>
            <a:off x="0" y="2533650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6791" name="对象 416790"/>
          <p:cNvGraphicFramePr/>
          <p:nvPr/>
        </p:nvGraphicFramePr>
        <p:xfrm>
          <a:off x="2654300" y="290513"/>
          <a:ext cx="3443288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8" r:id="rId5" imgW="2275205" imgH="1926590" progId="Visio.Drawing.11">
                  <p:embed/>
                </p:oleObj>
              </mc:Choice>
              <mc:Fallback>
                <p:oleObj r:id="rId5" imgW="2275205" imgH="1926590" progId="Visio.Drawing.11">
                  <p:embed/>
                  <p:pic>
                    <p:nvPicPr>
                      <p:cNvPr id="0" name="图片 38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4300" y="290513"/>
                        <a:ext cx="3443288" cy="291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4" grpId="0"/>
      <p:bldP spid="416785" grpId="0"/>
      <p:bldP spid="416787" grpId="0"/>
      <p:bldP spid="4167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文本框 417793"/>
          <p:cNvSpPr txBox="1"/>
          <p:nvPr/>
        </p:nvSpPr>
        <p:spPr>
          <a:xfrm>
            <a:off x="441325" y="849313"/>
            <a:ext cx="5857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关于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</a:rPr>
              <a:t>接还要强调一点：务必要依次相连。</a:t>
            </a:r>
          </a:p>
        </p:txBody>
      </p:sp>
      <p:sp>
        <p:nvSpPr>
          <p:cNvPr id="417795" name="矩形 417794"/>
          <p:cNvSpPr/>
          <p:nvPr/>
        </p:nvSpPr>
        <p:spPr>
          <a:xfrm>
            <a:off x="650875" y="152082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正确接法</a:t>
            </a:r>
          </a:p>
        </p:txBody>
      </p:sp>
      <p:sp>
        <p:nvSpPr>
          <p:cNvPr id="417796" name="矩形 417795"/>
          <p:cNvSpPr/>
          <p:nvPr/>
        </p:nvSpPr>
        <p:spPr>
          <a:xfrm>
            <a:off x="628650" y="30813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错误接法</a:t>
            </a:r>
          </a:p>
        </p:txBody>
      </p:sp>
      <p:sp>
        <p:nvSpPr>
          <p:cNvPr id="417797" name="文本框 417796"/>
          <p:cNvSpPr txBox="1"/>
          <p:nvPr/>
        </p:nvSpPr>
        <p:spPr>
          <a:xfrm>
            <a:off x="4370388" y="2278063"/>
            <a:ext cx="4625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>
                <a:latin typeface="Times New Roman" panose="02020603050405020304" pitchFamily="18" charset="0"/>
              </a:rPr>
              <a:t>I </a:t>
            </a:r>
            <a:r>
              <a:rPr lang="en-US" altLang="zh-CN" b="1">
                <a:latin typeface="Times New Roman" panose="02020603050405020304" pitchFamily="18" charset="0"/>
              </a:rPr>
              <a:t>=0 ,  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接电源</a:t>
            </a:r>
            <a:r>
              <a:rPr lang="zh-CN" altLang="zh-CN" b="1" dirty="0">
                <a:latin typeface="Times New Roman" panose="02020603050405020304" pitchFamily="18" charset="0"/>
              </a:rPr>
              <a:t>中不会产生环流。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285750" y="315913"/>
            <a:ext cx="1695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7799" name="组合 417798"/>
          <p:cNvGrpSpPr/>
          <p:nvPr/>
        </p:nvGrpSpPr>
        <p:grpSpPr>
          <a:xfrm>
            <a:off x="2079625" y="1314450"/>
            <a:ext cx="1668463" cy="1976438"/>
            <a:chOff x="1340" y="804"/>
            <a:chExt cx="1051" cy="1245"/>
          </a:xfrm>
        </p:grpSpPr>
        <p:graphicFrame>
          <p:nvGraphicFramePr>
            <p:cNvPr id="417800" name="对象 417799"/>
            <p:cNvGraphicFramePr/>
            <p:nvPr/>
          </p:nvGraphicFramePr>
          <p:xfrm>
            <a:off x="2103" y="804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1" r:id="rId3" imgW="228600" imgH="304800" progId="Equation.3">
                    <p:embed/>
                  </p:oleObj>
                </mc:Choice>
                <mc:Fallback>
                  <p:oleObj r:id="rId3" imgW="228600" imgH="304800" progId="Equation.3">
                    <p:embed/>
                    <p:pic>
                      <p:nvPicPr>
                        <p:cNvPr id="0" name="图片 38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03" y="804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01" name="对象 417800"/>
            <p:cNvGraphicFramePr/>
            <p:nvPr/>
          </p:nvGraphicFramePr>
          <p:xfrm>
            <a:off x="2033" y="1667"/>
            <a:ext cx="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2" r:id="rId5" imgW="215900" imgH="304165" progId="Equation.3">
                    <p:embed/>
                  </p:oleObj>
                </mc:Choice>
                <mc:Fallback>
                  <p:oleObj r:id="rId5" imgW="215900" imgH="304165" progId="Equation.3">
                    <p:embed/>
                    <p:pic>
                      <p:nvPicPr>
                        <p:cNvPr id="0" name="图片 38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33" y="1667"/>
                          <a:ext cx="2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02" name="对象 417801"/>
            <p:cNvGraphicFramePr/>
            <p:nvPr/>
          </p:nvGraphicFramePr>
          <p:xfrm>
            <a:off x="1340" y="1114"/>
            <a:ext cx="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3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8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0" y="1114"/>
                          <a:ext cx="2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03" name="直接连接符 417802"/>
            <p:cNvSpPr/>
            <p:nvPr/>
          </p:nvSpPr>
          <p:spPr>
            <a:xfrm>
              <a:off x="1530" y="1168"/>
              <a:ext cx="8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04" name="直接连接符 417803"/>
            <p:cNvSpPr/>
            <p:nvPr/>
          </p:nvSpPr>
          <p:spPr>
            <a:xfrm rot="14400000">
              <a:off x="1293" y="1535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05" name="直接连接符 417804"/>
            <p:cNvSpPr/>
            <p:nvPr/>
          </p:nvSpPr>
          <p:spPr>
            <a:xfrm rot="7200000">
              <a:off x="1716" y="1547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06" name="任意多边形 417805"/>
            <p:cNvSpPr>
              <a:spLocks noChangeAspect="1"/>
            </p:cNvSpPr>
            <p:nvPr/>
          </p:nvSpPr>
          <p:spPr>
            <a:xfrm>
              <a:off x="1761" y="1258"/>
              <a:ext cx="357" cy="367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270">
                  <a:pos x="21600" y="0"/>
                </a:cxn>
                <a:cxn ang="270">
                  <a:pos x="8867" y="4151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3200" fill="none">
                  <a:moveTo>
                    <a:pt x="21600" y="0"/>
                  </a:moveTo>
                  <a:arcTo wR="21600" hR="21600" stAng="-5400000" swAng="19432846"/>
                </a:path>
                <a:path w="43200" h="43200" stroke="0">
                  <a:moveTo>
                    <a:pt x="21600" y="0"/>
                  </a:moveTo>
                  <a:arcTo wR="21600" hR="21600" stAng="-5400000" swAng="19432846"/>
                  <a:lnTo>
                    <a:pt x="2160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7807" name="对象 417806"/>
            <p:cNvGraphicFramePr/>
            <p:nvPr/>
          </p:nvGraphicFramePr>
          <p:xfrm>
            <a:off x="1853" y="1222"/>
            <a:ext cx="1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4" r:id="rId9" imgW="127000" imgH="266065" progId="Equation.3">
                    <p:embed/>
                  </p:oleObj>
                </mc:Choice>
                <mc:Fallback>
                  <p:oleObj r:id="rId9" imgW="127000" imgH="266065" progId="Equation.3">
                    <p:embed/>
                    <p:pic>
                      <p:nvPicPr>
                        <p:cNvPr id="0" name="图片 383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3" y="1222"/>
                          <a:ext cx="158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7808" name="对象 417807"/>
          <p:cNvGraphicFramePr/>
          <p:nvPr/>
        </p:nvGraphicFramePr>
        <p:xfrm>
          <a:off x="4784725" y="1520825"/>
          <a:ext cx="22574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5" r:id="rId11" imgW="1129030" imgH="304800" progId="Equation.3">
                  <p:embed/>
                </p:oleObj>
              </mc:Choice>
              <mc:Fallback>
                <p:oleObj r:id="rId11" imgW="1129030" imgH="304800" progId="Equation.3">
                  <p:embed/>
                  <p:pic>
                    <p:nvPicPr>
                      <p:cNvPr id="0" name="图片 38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4725" y="1520825"/>
                        <a:ext cx="2257425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9" name="对象 417808"/>
          <p:cNvGraphicFramePr/>
          <p:nvPr/>
        </p:nvGraphicFramePr>
        <p:xfrm>
          <a:off x="4391025" y="3746500"/>
          <a:ext cx="28162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86" r:id="rId13" imgW="1408430" imgH="317500" progId="Equation.3">
                  <p:embed/>
                </p:oleObj>
              </mc:Choice>
              <mc:Fallback>
                <p:oleObj r:id="rId13" imgW="1408430" imgH="317500" progId="Equation.3">
                  <p:embed/>
                  <p:pic>
                    <p:nvPicPr>
                      <p:cNvPr id="0" name="图片 38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91025" y="3746500"/>
                        <a:ext cx="28162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810" name="组合 417809"/>
          <p:cNvGrpSpPr/>
          <p:nvPr/>
        </p:nvGrpSpPr>
        <p:grpSpPr>
          <a:xfrm>
            <a:off x="1603375" y="3448050"/>
            <a:ext cx="2341563" cy="3114675"/>
            <a:chOff x="1010" y="2268"/>
            <a:chExt cx="1475" cy="1962"/>
          </a:xfrm>
        </p:grpSpPr>
        <p:graphicFrame>
          <p:nvGraphicFramePr>
            <p:cNvPr id="417811" name="对象 417810"/>
            <p:cNvGraphicFramePr/>
            <p:nvPr/>
          </p:nvGraphicFramePr>
          <p:xfrm>
            <a:off x="1821" y="2268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7" r:id="rId15" imgW="228600" imgH="304800" progId="Equation.3">
                    <p:embed/>
                  </p:oleObj>
                </mc:Choice>
                <mc:Fallback>
                  <p:oleObj r:id="rId15" imgW="228600" imgH="304800" progId="Equation.3">
                    <p:embed/>
                    <p:pic>
                      <p:nvPicPr>
                        <p:cNvPr id="0" name="图片 38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1" y="2268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12" name="对象 417811"/>
            <p:cNvGraphicFramePr/>
            <p:nvPr/>
          </p:nvGraphicFramePr>
          <p:xfrm>
            <a:off x="1751" y="3131"/>
            <a:ext cx="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8" r:id="rId16" imgW="215900" imgH="304165" progId="Equation.3">
                    <p:embed/>
                  </p:oleObj>
                </mc:Choice>
                <mc:Fallback>
                  <p:oleObj r:id="rId16" imgW="215900" imgH="304165" progId="Equation.3">
                    <p:embed/>
                    <p:pic>
                      <p:nvPicPr>
                        <p:cNvPr id="0" name="图片 38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51" y="3131"/>
                          <a:ext cx="2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13" name="对象 417812"/>
            <p:cNvGraphicFramePr/>
            <p:nvPr/>
          </p:nvGraphicFramePr>
          <p:xfrm>
            <a:off x="1010" y="2268"/>
            <a:ext cx="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9" r:id="rId17" imgW="215900" imgH="304165" progId="Equation.3">
                    <p:embed/>
                  </p:oleObj>
                </mc:Choice>
                <mc:Fallback>
                  <p:oleObj r:id="rId17" imgW="215900" imgH="304165" progId="Equation.3">
                    <p:embed/>
                    <p:pic>
                      <p:nvPicPr>
                        <p:cNvPr id="0" name="图片 38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10" y="2268"/>
                          <a:ext cx="270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14" name="直接连接符 417813"/>
            <p:cNvSpPr/>
            <p:nvPr/>
          </p:nvSpPr>
          <p:spPr>
            <a:xfrm>
              <a:off x="1248" y="2632"/>
              <a:ext cx="8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15" name="直接连接符 417814"/>
            <p:cNvSpPr/>
            <p:nvPr/>
          </p:nvSpPr>
          <p:spPr>
            <a:xfrm rot="14400000">
              <a:off x="1011" y="2999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stealth" w="sm" len="med"/>
            </a:ln>
          </p:spPr>
        </p:sp>
        <p:sp>
          <p:nvSpPr>
            <p:cNvPr id="417816" name="直接连接符 417815"/>
            <p:cNvSpPr/>
            <p:nvPr/>
          </p:nvSpPr>
          <p:spPr>
            <a:xfrm rot="7200000">
              <a:off x="1434" y="3011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17" name="任意多边形 417816"/>
            <p:cNvSpPr>
              <a:spLocks noChangeAspect="1"/>
            </p:cNvSpPr>
            <p:nvPr/>
          </p:nvSpPr>
          <p:spPr>
            <a:xfrm>
              <a:off x="1575" y="2686"/>
              <a:ext cx="284" cy="292"/>
            </a:xfrm>
            <a:custGeom>
              <a:avLst/>
              <a:gdLst>
                <a:gd name="txL" fmla="*/ 0 w 43200"/>
                <a:gd name="txT" fmla="*/ 0 h 43200"/>
                <a:gd name="txR" fmla="*/ 43200 w 43200"/>
                <a:gd name="txB" fmla="*/ 43200 h 43200"/>
              </a:gdLst>
              <a:ahLst/>
              <a:cxnLst>
                <a:cxn ang="270">
                  <a:pos x="21600" y="0"/>
                </a:cxn>
                <a:cxn ang="270">
                  <a:pos x="8867" y="4151"/>
                </a:cxn>
                <a:cxn ang="90">
                  <a:pos x="21600" y="21600"/>
                </a:cxn>
              </a:cxnLst>
              <a:rect l="txL" t="txT" r="txR" b="txB"/>
              <a:pathLst>
                <a:path w="43200" h="43200" fill="none">
                  <a:moveTo>
                    <a:pt x="21600" y="0"/>
                  </a:moveTo>
                  <a:arcTo wR="21600" hR="21600" stAng="-5400000" swAng="19432846"/>
                </a:path>
                <a:path w="43200" h="43200" stroke="0">
                  <a:moveTo>
                    <a:pt x="21600" y="0"/>
                  </a:moveTo>
                  <a:arcTo wR="21600" hR="21600" stAng="-5400000" swAng="19432846"/>
                  <a:lnTo>
                    <a:pt x="2160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7818" name="对象 417817"/>
            <p:cNvGraphicFramePr/>
            <p:nvPr/>
          </p:nvGraphicFramePr>
          <p:xfrm>
            <a:off x="1625" y="2632"/>
            <a:ext cx="15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0" r:id="rId18" imgW="127000" imgH="266065" progId="Equation.3">
                    <p:embed/>
                  </p:oleObj>
                </mc:Choice>
                <mc:Fallback>
                  <p:oleObj r:id="rId18" imgW="127000" imgH="266065" progId="Equation.3">
                    <p:embed/>
                    <p:pic>
                      <p:nvPicPr>
                        <p:cNvPr id="0" name="图片 384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25" y="2632"/>
                          <a:ext cx="158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19" name="直接连接符 417818"/>
            <p:cNvSpPr/>
            <p:nvPr/>
          </p:nvSpPr>
          <p:spPr>
            <a:xfrm rot="14400000" flipH="1">
              <a:off x="1428" y="3731"/>
              <a:ext cx="864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7820" name="直接连接符 417819"/>
            <p:cNvSpPr/>
            <p:nvPr/>
          </p:nvSpPr>
          <p:spPr>
            <a:xfrm rot="14400000" flipH="1">
              <a:off x="776" y="3380"/>
              <a:ext cx="1700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7821" name="对象 417820"/>
            <p:cNvGraphicFramePr/>
            <p:nvPr/>
          </p:nvGraphicFramePr>
          <p:xfrm>
            <a:off x="2021" y="3700"/>
            <a:ext cx="46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1" r:id="rId19" imgW="367665" imgH="304800" progId="Equation.3">
                    <p:embed/>
                  </p:oleObj>
                </mc:Choice>
                <mc:Fallback>
                  <p:oleObj r:id="rId19" imgW="367665" imgH="304800" progId="Equation.3">
                    <p:embed/>
                    <p:pic>
                      <p:nvPicPr>
                        <p:cNvPr id="0" name="图片 384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21" y="3700"/>
                          <a:ext cx="464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22" name="对象 417821"/>
            <p:cNvGraphicFramePr/>
            <p:nvPr/>
          </p:nvGraphicFramePr>
          <p:xfrm>
            <a:off x="1345" y="3191"/>
            <a:ext cx="30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2" r:id="rId21" imgW="241300" imgH="304800" progId="Equation.3">
                    <p:embed/>
                  </p:oleObj>
                </mc:Choice>
                <mc:Fallback>
                  <p:oleObj r:id="rId21" imgW="241300" imgH="304800" progId="Equation.3">
                    <p:embed/>
                    <p:pic>
                      <p:nvPicPr>
                        <p:cNvPr id="0" name="图片 383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45" y="3191"/>
                          <a:ext cx="30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23" name="文本框 417822"/>
          <p:cNvSpPr txBox="1"/>
          <p:nvPr/>
        </p:nvSpPr>
        <p:spPr>
          <a:xfrm>
            <a:off x="4103688" y="4699000"/>
            <a:ext cx="4619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>
                <a:latin typeface="Times New Roman" panose="02020603050405020304" pitchFamily="18" charset="0"/>
              </a:rPr>
              <a:t>I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>
                <a:latin typeface="Times New Roman" panose="02020603050405020304" pitchFamily="18" charset="0"/>
              </a:rPr>
              <a:t>0 ,  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接电源</a:t>
            </a:r>
            <a:r>
              <a:rPr lang="zh-CN" altLang="zh-CN" b="1" dirty="0">
                <a:latin typeface="Times New Roman" panose="02020603050405020304" pitchFamily="18" charset="0"/>
              </a:rPr>
              <a:t>中将会产生环流。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/>
      <p:bldP spid="417795" grpId="0"/>
      <p:bldP spid="417796" grpId="0"/>
      <p:bldP spid="417797" grpId="0"/>
      <p:bldP spid="417798" grpId="0"/>
      <p:bldP spid="4178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文本框 418817"/>
          <p:cNvSpPr txBox="1"/>
          <p:nvPr/>
        </p:nvSpPr>
        <p:spPr>
          <a:xfrm>
            <a:off x="320675" y="45878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小结：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1162050" y="1314450"/>
            <a:ext cx="819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接</a:t>
            </a:r>
          </a:p>
        </p:txBody>
      </p:sp>
      <p:graphicFrame>
        <p:nvGraphicFramePr>
          <p:cNvPr id="418820" name="对象 418819"/>
          <p:cNvGraphicFramePr/>
          <p:nvPr/>
        </p:nvGraphicFramePr>
        <p:xfrm>
          <a:off x="2486025" y="1068388"/>
          <a:ext cx="55530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6" r:id="rId3" imgW="2754630" imgH="241300" progId="Equation.3">
                  <p:embed/>
                </p:oleObj>
              </mc:Choice>
              <mc:Fallback>
                <p:oleObj r:id="rId3" imgW="2754630" imgH="241300" progId="Equation.3">
                  <p:embed/>
                  <p:pic>
                    <p:nvPicPr>
                      <p:cNvPr id="0" name="图片 38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6025" y="1068388"/>
                        <a:ext cx="55530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1" name="文本框 418820"/>
          <p:cNvSpPr txBox="1"/>
          <p:nvPr/>
        </p:nvSpPr>
        <p:spPr>
          <a:xfrm>
            <a:off x="2486025" y="1600200"/>
            <a:ext cx="4352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线电流与对应的相电流相同。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8822" name="左大括号 418821"/>
          <p:cNvSpPr/>
          <p:nvPr/>
        </p:nvSpPr>
        <p:spPr>
          <a:xfrm>
            <a:off x="2238375" y="1143000"/>
            <a:ext cx="209550" cy="857250"/>
          </a:xfrm>
          <a:prstGeom prst="leftBrace">
            <a:avLst>
              <a:gd name="adj1" fmla="val 3409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823" name="文本框 418822"/>
          <p:cNvSpPr txBox="1"/>
          <p:nvPr/>
        </p:nvSpPr>
        <p:spPr>
          <a:xfrm>
            <a:off x="1238250" y="2627313"/>
            <a:ext cx="819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</a:rPr>
              <a:t>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18824" name="对象 418823"/>
          <p:cNvGraphicFramePr/>
          <p:nvPr/>
        </p:nvGraphicFramePr>
        <p:xfrm>
          <a:off x="2536825" y="3008313"/>
          <a:ext cx="5527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7" r:id="rId5" imgW="2741930" imgH="241300" progId="Equation.3">
                  <p:embed/>
                </p:oleObj>
              </mc:Choice>
              <mc:Fallback>
                <p:oleObj r:id="rId5" imgW="2741930" imgH="241300" progId="Equation.3">
                  <p:embed/>
                  <p:pic>
                    <p:nvPicPr>
                      <p:cNvPr id="0" name="图片 38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6825" y="3008313"/>
                        <a:ext cx="55276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5" name="文本框 418824"/>
          <p:cNvSpPr txBox="1"/>
          <p:nvPr/>
        </p:nvSpPr>
        <p:spPr>
          <a:xfrm>
            <a:off x="2524125" y="2360613"/>
            <a:ext cx="4352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线电压与对应的相电压相同。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8826" name="左大括号 418825"/>
          <p:cNvSpPr/>
          <p:nvPr/>
        </p:nvSpPr>
        <p:spPr>
          <a:xfrm>
            <a:off x="2219325" y="2436813"/>
            <a:ext cx="266700" cy="935037"/>
          </a:xfrm>
          <a:prstGeom prst="leftBrace">
            <a:avLst>
              <a:gd name="adj1" fmla="val 29216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8827" name="文本框 418826"/>
          <p:cNvSpPr txBox="1"/>
          <p:nvPr/>
        </p:nvSpPr>
        <p:spPr>
          <a:xfrm>
            <a:off x="4140200" y="5540375"/>
            <a:ext cx="4946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应如何设定正方向才能有此结论 ？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8828" name="图片 418827" descr="qesti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75" y="3929063"/>
            <a:ext cx="698500" cy="522287"/>
          </a:xfrm>
          <a:prstGeom prst="rect">
            <a:avLst/>
          </a:prstGeom>
          <a:noFill/>
          <a:ln w="9525">
            <a:noFill/>
          </a:ln>
          <a:effectLst>
            <a:outerShdw dist="107763" dir="13499999" algn="ctr" rotWithShape="0">
              <a:srgbClr val="808080"/>
            </a:outerShdw>
          </a:effectLst>
        </p:spPr>
      </p:pic>
      <p:grpSp>
        <p:nvGrpSpPr>
          <p:cNvPr id="418829" name="组合 418828"/>
          <p:cNvGrpSpPr/>
          <p:nvPr/>
        </p:nvGrpSpPr>
        <p:grpSpPr>
          <a:xfrm>
            <a:off x="384175" y="3714750"/>
            <a:ext cx="3592513" cy="2724150"/>
            <a:chOff x="518" y="2394"/>
            <a:chExt cx="2263" cy="1716"/>
          </a:xfrm>
        </p:grpSpPr>
        <p:sp>
          <p:nvSpPr>
            <p:cNvPr id="418830" name="椭圆 418829"/>
            <p:cNvSpPr/>
            <p:nvPr/>
          </p:nvSpPr>
          <p:spPr>
            <a:xfrm>
              <a:off x="1428" y="304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1" name="椭圆 418830"/>
            <p:cNvSpPr/>
            <p:nvPr/>
          </p:nvSpPr>
          <p:spPr>
            <a:xfrm>
              <a:off x="1194" y="351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2" name="椭圆 418831"/>
            <p:cNvSpPr/>
            <p:nvPr/>
          </p:nvSpPr>
          <p:spPr>
            <a:xfrm>
              <a:off x="948" y="306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3" name="等腰三角形 418832"/>
            <p:cNvSpPr/>
            <p:nvPr/>
          </p:nvSpPr>
          <p:spPr>
            <a:xfrm>
              <a:off x="858" y="2748"/>
              <a:ext cx="960" cy="91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4" name="直接连接符 418833"/>
            <p:cNvSpPr/>
            <p:nvPr/>
          </p:nvSpPr>
          <p:spPr>
            <a:xfrm>
              <a:off x="1338" y="2748"/>
              <a:ext cx="13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18835" name="直接连接符 418834"/>
            <p:cNvSpPr/>
            <p:nvPr/>
          </p:nvSpPr>
          <p:spPr>
            <a:xfrm>
              <a:off x="1818" y="3660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8836" name="直接连接符 418835"/>
            <p:cNvSpPr/>
            <p:nvPr/>
          </p:nvSpPr>
          <p:spPr>
            <a:xfrm>
              <a:off x="861" y="3672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18837" name="直接连接符 418836"/>
            <p:cNvSpPr/>
            <p:nvPr/>
          </p:nvSpPr>
          <p:spPr>
            <a:xfrm>
              <a:off x="870" y="4092"/>
              <a:ext cx="18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8838" name="文本框 418837"/>
            <p:cNvSpPr txBox="1"/>
            <p:nvPr/>
          </p:nvSpPr>
          <p:spPr>
            <a:xfrm>
              <a:off x="792" y="3222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8839" name="直接连接符 418838"/>
            <p:cNvSpPr/>
            <p:nvPr/>
          </p:nvSpPr>
          <p:spPr>
            <a:xfrm>
              <a:off x="2040" y="2675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8840" name="文本框 418839"/>
            <p:cNvSpPr txBox="1"/>
            <p:nvPr/>
          </p:nvSpPr>
          <p:spPr>
            <a:xfrm>
              <a:off x="1464" y="3402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8841" name="文本框 418840"/>
            <p:cNvSpPr txBox="1"/>
            <p:nvPr/>
          </p:nvSpPr>
          <p:spPr>
            <a:xfrm>
              <a:off x="1482" y="279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18842" name="文本框 418841"/>
            <p:cNvSpPr txBox="1"/>
            <p:nvPr/>
          </p:nvSpPr>
          <p:spPr>
            <a:xfrm>
              <a:off x="1002" y="332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18843" name="文本框 418842"/>
            <p:cNvSpPr txBox="1"/>
            <p:nvPr/>
          </p:nvSpPr>
          <p:spPr>
            <a:xfrm>
              <a:off x="1674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18844" name="文本框 418843"/>
            <p:cNvSpPr txBox="1"/>
            <p:nvPr/>
          </p:nvSpPr>
          <p:spPr>
            <a:xfrm>
              <a:off x="996" y="270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18845" name="文本框 418844"/>
            <p:cNvSpPr txBox="1"/>
            <p:nvPr/>
          </p:nvSpPr>
          <p:spPr>
            <a:xfrm>
              <a:off x="1214" y="246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8846" name="文本框 418845"/>
            <p:cNvSpPr txBox="1"/>
            <p:nvPr/>
          </p:nvSpPr>
          <p:spPr>
            <a:xfrm>
              <a:off x="614" y="348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8847" name="文本框 418846"/>
            <p:cNvSpPr txBox="1"/>
            <p:nvPr/>
          </p:nvSpPr>
          <p:spPr>
            <a:xfrm>
              <a:off x="1825" y="340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8848" name="直接连接符 418847"/>
            <p:cNvSpPr/>
            <p:nvPr/>
          </p:nvSpPr>
          <p:spPr>
            <a:xfrm>
              <a:off x="1722" y="2940"/>
              <a:ext cx="192" cy="33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8849" name="直接连接符 418848"/>
            <p:cNvSpPr/>
            <p:nvPr/>
          </p:nvSpPr>
          <p:spPr>
            <a:xfrm flipV="1">
              <a:off x="768" y="2934"/>
              <a:ext cx="192" cy="33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8850" name="直接连接符 418849"/>
            <p:cNvSpPr/>
            <p:nvPr/>
          </p:nvSpPr>
          <p:spPr>
            <a:xfrm flipH="1">
              <a:off x="1164" y="3852"/>
              <a:ext cx="415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8851" name="对象 418850"/>
            <p:cNvGraphicFramePr/>
            <p:nvPr/>
          </p:nvGraphicFramePr>
          <p:xfrm>
            <a:off x="1868" y="2880"/>
            <a:ext cx="3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38" r:id="rId8" imgW="266065" imgH="278765" progId="Equation.3">
                    <p:embed/>
                  </p:oleObj>
                </mc:Choice>
                <mc:Fallback>
                  <p:oleObj r:id="rId8" imgW="266065" imgH="278765" progId="Equation.3">
                    <p:embed/>
                    <p:pic>
                      <p:nvPicPr>
                        <p:cNvPr id="0" name="图片 384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68" y="2880"/>
                          <a:ext cx="3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52" name="对象 418851"/>
            <p:cNvGraphicFramePr/>
            <p:nvPr/>
          </p:nvGraphicFramePr>
          <p:xfrm>
            <a:off x="1556" y="3660"/>
            <a:ext cx="3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39" r:id="rId10" imgW="266065" imgH="278765" progId="Equation.3">
                    <p:embed/>
                  </p:oleObj>
                </mc:Choice>
                <mc:Fallback>
                  <p:oleObj r:id="rId10" imgW="266065" imgH="278765" progId="Equation.3">
                    <p:embed/>
                    <p:pic>
                      <p:nvPicPr>
                        <p:cNvPr id="0" name="图片 384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56" y="3660"/>
                          <a:ext cx="3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53" name="对象 418852"/>
            <p:cNvGraphicFramePr/>
            <p:nvPr/>
          </p:nvGraphicFramePr>
          <p:xfrm>
            <a:off x="518" y="2826"/>
            <a:ext cx="3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40" r:id="rId12" imgW="266065" imgH="278765" progId="Equation.3">
                    <p:embed/>
                  </p:oleObj>
                </mc:Choice>
                <mc:Fallback>
                  <p:oleObj r:id="rId12" imgW="266065" imgH="278765" progId="Equation.3">
                    <p:embed/>
                    <p:pic>
                      <p:nvPicPr>
                        <p:cNvPr id="0" name="图片 384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18" y="2826"/>
                          <a:ext cx="3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54" name="对象 418853"/>
            <p:cNvGraphicFramePr/>
            <p:nvPr/>
          </p:nvGraphicFramePr>
          <p:xfrm>
            <a:off x="2426" y="2394"/>
            <a:ext cx="27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41" r:id="rId14" imgW="215900" imgH="278765" progId="Equation.3">
                    <p:embed/>
                  </p:oleObj>
                </mc:Choice>
                <mc:Fallback>
                  <p:oleObj r:id="rId14" imgW="215900" imgH="278765" progId="Equation.3">
                    <p:embed/>
                    <p:pic>
                      <p:nvPicPr>
                        <p:cNvPr id="0" name="图片 384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426" y="2394"/>
                          <a:ext cx="272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55" name="椭圆 418854"/>
            <p:cNvSpPr/>
            <p:nvPr/>
          </p:nvSpPr>
          <p:spPr>
            <a:xfrm>
              <a:off x="2688" y="272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6" name="椭圆 418855"/>
            <p:cNvSpPr/>
            <p:nvPr/>
          </p:nvSpPr>
          <p:spPr>
            <a:xfrm>
              <a:off x="2724" y="3630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7" name="椭圆 418856"/>
            <p:cNvSpPr/>
            <p:nvPr/>
          </p:nvSpPr>
          <p:spPr>
            <a:xfrm>
              <a:off x="2736" y="406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58" name="直接连接符 418857"/>
            <p:cNvSpPr/>
            <p:nvPr/>
          </p:nvSpPr>
          <p:spPr>
            <a:xfrm>
              <a:off x="2108" y="3581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8859" name="对象 418858"/>
            <p:cNvGraphicFramePr/>
            <p:nvPr/>
          </p:nvGraphicFramePr>
          <p:xfrm>
            <a:off x="2505" y="3282"/>
            <a:ext cx="25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42" r:id="rId16" imgW="203200" imgH="279400" progId="Equation.3">
                    <p:embed/>
                  </p:oleObj>
                </mc:Choice>
                <mc:Fallback>
                  <p:oleObj r:id="rId16" imgW="203200" imgH="279400" progId="Equation.3">
                    <p:embed/>
                    <p:pic>
                      <p:nvPicPr>
                        <p:cNvPr id="0" name="图片 384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505" y="3282"/>
                          <a:ext cx="25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60" name="直接连接符 418859"/>
            <p:cNvSpPr/>
            <p:nvPr/>
          </p:nvSpPr>
          <p:spPr>
            <a:xfrm>
              <a:off x="2111" y="4006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18861" name="对象 418860"/>
            <p:cNvGraphicFramePr/>
            <p:nvPr/>
          </p:nvGraphicFramePr>
          <p:xfrm>
            <a:off x="2505" y="3718"/>
            <a:ext cx="25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43" r:id="rId18" imgW="203200" imgH="279400" progId="Equation.3">
                    <p:embed/>
                  </p:oleObj>
                </mc:Choice>
                <mc:Fallback>
                  <p:oleObj r:id="rId18" imgW="203200" imgH="279400" progId="Equation.3">
                    <p:embed/>
                    <p:pic>
                      <p:nvPicPr>
                        <p:cNvPr id="0" name="图片 384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505" y="3718"/>
                          <a:ext cx="25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62" name="椭圆 418861"/>
            <p:cNvSpPr/>
            <p:nvPr/>
          </p:nvSpPr>
          <p:spPr>
            <a:xfrm>
              <a:off x="1785" y="3630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8863" name="对象 418862"/>
          <p:cNvGraphicFramePr/>
          <p:nvPr>
            <p:extLst>
              <p:ext uri="{D42A27DB-BD31-4B8C-83A1-F6EECF244321}">
                <p14:modId xmlns:p14="http://schemas.microsoft.com/office/powerpoint/2010/main" val="3413436518"/>
              </p:ext>
            </p:extLst>
          </p:nvPr>
        </p:nvGraphicFramePr>
        <p:xfrm>
          <a:off x="4258512" y="4315595"/>
          <a:ext cx="4762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4" r:id="rId20" imgW="2259330" imgH="482600" progId="Equation.DSMT4">
                  <p:embed/>
                </p:oleObj>
              </mc:Choice>
              <mc:Fallback>
                <p:oleObj r:id="rId20" imgW="2259330" imgH="482600" progId="Equation.DSMT4">
                  <p:embed/>
                  <p:pic>
                    <p:nvPicPr>
                      <p:cNvPr id="0" name="图片 3849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58512" y="4315595"/>
                        <a:ext cx="4762500" cy="9620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/>
      <p:bldP spid="418819" grpId="0"/>
      <p:bldP spid="418821" grpId="0"/>
      <p:bldP spid="418823" grpId="0"/>
      <p:bldP spid="418825" grpId="0"/>
      <p:bldP spid="4188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标题 7177" descr="新闻纸"/>
          <p:cNvSpPr>
            <a:spLocks noGrp="1"/>
          </p:cNvSpPr>
          <p:nvPr>
            <p:ph type="title" idx="4294967295"/>
          </p:nvPr>
        </p:nvSpPr>
        <p:spPr>
          <a:xfrm>
            <a:off x="1562100" y="533400"/>
            <a:ext cx="6305550" cy="828675"/>
          </a:xfrm>
          <a:prstGeom prst="rect">
            <a:avLst/>
          </a:prstGeom>
          <a:blipFill rotWithShape="0">
            <a:blip r:embed="rId2"/>
          </a:blip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6</a:t>
            </a:r>
            <a:r>
              <a:rPr lang="zh-CN" altLang="en-US" sz="3600" b="1" dirty="0">
                <a:solidFill>
                  <a:schemeClr val="tx1"/>
                </a:solidFill>
              </a:rPr>
              <a:t>章 三相电路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9" name="标题 578562"/>
          <p:cNvSpPr txBox="1">
            <a:spLocks/>
          </p:cNvSpPr>
          <p:nvPr/>
        </p:nvSpPr>
        <p:spPr>
          <a:xfrm>
            <a:off x="1903141" y="4884322"/>
            <a:ext cx="5700713" cy="577850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6.4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三相电路的功率及其测量</a:t>
            </a:r>
          </a:p>
        </p:txBody>
      </p:sp>
      <p:sp>
        <p:nvSpPr>
          <p:cNvPr id="10" name="矩形 9"/>
          <p:cNvSpPr/>
          <p:nvPr/>
        </p:nvSpPr>
        <p:spPr>
          <a:xfrm>
            <a:off x="1903141" y="1950226"/>
            <a:ext cx="3066865" cy="523220"/>
          </a:xfrm>
          <a:prstGeom prst="rect">
            <a:avLst/>
          </a:prstGeom>
          <a:solidFill>
            <a:srgbClr val="CC99FF"/>
          </a:solidFill>
          <a:ln w="19050">
            <a:noFill/>
          </a:ln>
        </p:spPr>
        <p:txBody>
          <a:bodyPr wrap="none" anchor="t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</a:rPr>
              <a:t>6.1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对称三相电路</a:t>
            </a:r>
          </a:p>
        </p:txBody>
      </p:sp>
      <p:sp>
        <p:nvSpPr>
          <p:cNvPr id="11" name="标题 570378"/>
          <p:cNvSpPr txBox="1">
            <a:spLocks/>
          </p:cNvSpPr>
          <p:nvPr/>
        </p:nvSpPr>
        <p:spPr>
          <a:xfrm>
            <a:off x="1903141" y="3781907"/>
            <a:ext cx="5738812" cy="703263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6.3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不对称三相电路的概念</a:t>
            </a:r>
            <a:endParaRPr lang="zh-CN" altLang="en-US" sz="2800" dirty="0"/>
          </a:p>
        </p:txBody>
      </p:sp>
      <p:sp>
        <p:nvSpPr>
          <p:cNvPr id="12" name="标题 419841"/>
          <p:cNvSpPr txBox="1">
            <a:spLocks/>
          </p:cNvSpPr>
          <p:nvPr/>
        </p:nvSpPr>
        <p:spPr>
          <a:xfrm>
            <a:off x="1903141" y="2863642"/>
            <a:ext cx="5027612" cy="519113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6.2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对称三相电路的计算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标题 419841"/>
          <p:cNvSpPr>
            <a:spLocks noGrp="1"/>
          </p:cNvSpPr>
          <p:nvPr>
            <p:ph type="title" idx="4294967295"/>
          </p:nvPr>
        </p:nvSpPr>
        <p:spPr>
          <a:xfrm>
            <a:off x="2189163" y="266700"/>
            <a:ext cx="5027612" cy="519113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6.2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对称三相电路的计算</a:t>
            </a:r>
            <a:endParaRPr lang="zh-CN" altLang="en-US" sz="2800" dirty="0"/>
          </a:p>
        </p:txBody>
      </p:sp>
      <p:sp>
        <p:nvSpPr>
          <p:cNvPr id="419845" name="文本框 419844"/>
          <p:cNvSpPr txBox="1"/>
          <p:nvPr/>
        </p:nvSpPr>
        <p:spPr>
          <a:xfrm>
            <a:off x="400050" y="955675"/>
            <a:ext cx="83248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三相电路实际是一种特殊的交流电路。前面对正弦电路的分析方法完全适用于三相电路。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19846" name="文本框 419845"/>
          <p:cNvSpPr txBox="1"/>
          <p:nvPr/>
        </p:nvSpPr>
        <p:spPr>
          <a:xfrm>
            <a:off x="400050" y="1870075"/>
            <a:ext cx="83058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根据对称三相电路的特点，可简化分析。电路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连接方式不同，计算方法略有不同。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847" name="文本框 419846"/>
          <p:cNvSpPr txBox="1"/>
          <p:nvPr/>
        </p:nvSpPr>
        <p:spPr>
          <a:xfrm>
            <a:off x="442913" y="3001963"/>
            <a:ext cx="26336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三相三线制电路</a:t>
            </a:r>
          </a:p>
        </p:txBody>
      </p:sp>
      <p:grpSp>
        <p:nvGrpSpPr>
          <p:cNvPr id="419848" name="组合 419847"/>
          <p:cNvGrpSpPr/>
          <p:nvPr/>
        </p:nvGrpSpPr>
        <p:grpSpPr>
          <a:xfrm>
            <a:off x="530225" y="3432175"/>
            <a:ext cx="6021388" cy="3224213"/>
            <a:chOff x="334" y="2162"/>
            <a:chExt cx="3793" cy="2031"/>
          </a:xfrm>
        </p:grpSpPr>
        <p:grpSp>
          <p:nvGrpSpPr>
            <p:cNvPr id="419849" name="组合 419848"/>
            <p:cNvGrpSpPr/>
            <p:nvPr/>
          </p:nvGrpSpPr>
          <p:grpSpPr>
            <a:xfrm>
              <a:off x="334" y="2162"/>
              <a:ext cx="3793" cy="1713"/>
              <a:chOff x="334" y="2162"/>
              <a:chExt cx="3793" cy="1713"/>
            </a:xfrm>
          </p:grpSpPr>
          <p:sp>
            <p:nvSpPr>
              <p:cNvPr id="419850" name="椭圆 419849"/>
              <p:cNvSpPr/>
              <p:nvPr/>
            </p:nvSpPr>
            <p:spPr>
              <a:xfrm>
                <a:off x="625" y="3137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51" name="椭圆 419850"/>
              <p:cNvSpPr/>
              <p:nvPr/>
            </p:nvSpPr>
            <p:spPr>
              <a:xfrm>
                <a:off x="1141" y="3149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52" name="椭圆 419851"/>
              <p:cNvSpPr/>
              <p:nvPr/>
            </p:nvSpPr>
            <p:spPr>
              <a:xfrm>
                <a:off x="874" y="2621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53" name="直接连接符 419852"/>
              <p:cNvSpPr/>
              <p:nvPr/>
            </p:nvSpPr>
            <p:spPr>
              <a:xfrm>
                <a:off x="1021" y="2513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19854" name="直接连接符 419853"/>
              <p:cNvSpPr/>
              <p:nvPr/>
            </p:nvSpPr>
            <p:spPr>
              <a:xfrm>
                <a:off x="1021" y="3089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55" name="直接连接符 419854"/>
              <p:cNvSpPr/>
              <p:nvPr/>
            </p:nvSpPr>
            <p:spPr>
              <a:xfrm flipH="1">
                <a:off x="589" y="3089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56" name="文本框 419855"/>
              <p:cNvSpPr txBox="1"/>
              <p:nvPr/>
            </p:nvSpPr>
            <p:spPr>
              <a:xfrm>
                <a:off x="817" y="2417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19857" name="文本框 419856"/>
              <p:cNvSpPr txBox="1"/>
              <p:nvPr/>
            </p:nvSpPr>
            <p:spPr>
              <a:xfrm>
                <a:off x="830" y="2745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19858" name="直接连接符 419857"/>
              <p:cNvSpPr/>
              <p:nvPr/>
            </p:nvSpPr>
            <p:spPr>
              <a:xfrm>
                <a:off x="1453" y="3425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59" name="直接连接符 419858"/>
              <p:cNvSpPr/>
              <p:nvPr/>
            </p:nvSpPr>
            <p:spPr>
              <a:xfrm>
                <a:off x="589" y="3425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0" name="直接连接符 419859"/>
              <p:cNvSpPr/>
              <p:nvPr/>
            </p:nvSpPr>
            <p:spPr>
              <a:xfrm>
                <a:off x="3325" y="2513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19861" name="直接连接符 419860"/>
              <p:cNvSpPr/>
              <p:nvPr/>
            </p:nvSpPr>
            <p:spPr>
              <a:xfrm>
                <a:off x="3325" y="3089"/>
                <a:ext cx="523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2" name="直接连接符 419861"/>
              <p:cNvSpPr/>
              <p:nvPr/>
            </p:nvSpPr>
            <p:spPr>
              <a:xfrm flipH="1">
                <a:off x="2893" y="3089"/>
                <a:ext cx="432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3" name="直接连接符 419862"/>
              <p:cNvSpPr/>
              <p:nvPr/>
            </p:nvSpPr>
            <p:spPr>
              <a:xfrm>
                <a:off x="2893" y="3329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4" name="直接连接符 419863"/>
              <p:cNvSpPr/>
              <p:nvPr/>
            </p:nvSpPr>
            <p:spPr>
              <a:xfrm>
                <a:off x="1453" y="3569"/>
                <a:ext cx="239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5" name="直接连接符 419864"/>
              <p:cNvSpPr/>
              <p:nvPr/>
            </p:nvSpPr>
            <p:spPr>
              <a:xfrm>
                <a:off x="3848" y="3380"/>
                <a:ext cx="0" cy="1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6" name="直接连接符 419865"/>
              <p:cNvSpPr/>
              <p:nvPr/>
            </p:nvSpPr>
            <p:spPr>
              <a:xfrm>
                <a:off x="589" y="3857"/>
                <a:ext cx="2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7" name="直接连接符 419866"/>
              <p:cNvSpPr/>
              <p:nvPr/>
            </p:nvSpPr>
            <p:spPr>
              <a:xfrm>
                <a:off x="1021" y="2513"/>
                <a:ext cx="2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868" name="直接连接符 419867"/>
              <p:cNvSpPr/>
              <p:nvPr/>
            </p:nvSpPr>
            <p:spPr>
              <a:xfrm>
                <a:off x="2136" y="2441"/>
                <a:ext cx="39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19869" name="直接连接符 419868"/>
              <p:cNvSpPr/>
              <p:nvPr/>
            </p:nvSpPr>
            <p:spPr>
              <a:xfrm>
                <a:off x="2136" y="3473"/>
                <a:ext cx="43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19870" name="直接连接符 419869"/>
              <p:cNvSpPr/>
              <p:nvPr/>
            </p:nvSpPr>
            <p:spPr>
              <a:xfrm>
                <a:off x="2136" y="3773"/>
                <a:ext cx="42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19871" name="文本框 419870"/>
              <p:cNvSpPr txBox="1"/>
              <p:nvPr/>
            </p:nvSpPr>
            <p:spPr>
              <a:xfrm>
                <a:off x="577" y="3377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19872" name="文本框 419871"/>
              <p:cNvSpPr txBox="1"/>
              <p:nvPr/>
            </p:nvSpPr>
            <p:spPr>
              <a:xfrm rot="19800000">
                <a:off x="817" y="2981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19873" name="文本框 419872"/>
              <p:cNvSpPr txBox="1"/>
              <p:nvPr/>
            </p:nvSpPr>
            <p:spPr>
              <a:xfrm rot="1800000">
                <a:off x="1033" y="2975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19874" name="文本框 419873"/>
              <p:cNvSpPr txBox="1"/>
              <p:nvPr/>
            </p:nvSpPr>
            <p:spPr>
              <a:xfrm>
                <a:off x="1261" y="3365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19875" name="文本框 419874"/>
              <p:cNvSpPr txBox="1"/>
              <p:nvPr/>
            </p:nvSpPr>
            <p:spPr>
              <a:xfrm>
                <a:off x="1057" y="2849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19876" name="文本框 419875"/>
              <p:cNvSpPr txBox="1"/>
              <p:nvPr/>
            </p:nvSpPr>
            <p:spPr>
              <a:xfrm>
                <a:off x="3373" y="2849"/>
                <a:ext cx="29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419877" name="文本框 419876"/>
              <p:cNvSpPr txBox="1"/>
              <p:nvPr/>
            </p:nvSpPr>
            <p:spPr>
              <a:xfrm>
                <a:off x="3363" y="2587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878" name="文本框 419877"/>
              <p:cNvSpPr txBox="1"/>
              <p:nvPr/>
            </p:nvSpPr>
            <p:spPr>
              <a:xfrm>
                <a:off x="3571" y="2969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879" name="文本框 419878"/>
              <p:cNvSpPr txBox="1"/>
              <p:nvPr/>
            </p:nvSpPr>
            <p:spPr>
              <a:xfrm>
                <a:off x="3054" y="3208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19880" name="对象 419879"/>
              <p:cNvGraphicFramePr/>
              <p:nvPr/>
            </p:nvGraphicFramePr>
            <p:xfrm>
              <a:off x="565" y="2534"/>
              <a:ext cx="317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399" r:id="rId3" imgW="254000" imgH="279400" progId="Equation.3">
                      <p:embed/>
                    </p:oleObj>
                  </mc:Choice>
                  <mc:Fallback>
                    <p:oleObj r:id="rId3" imgW="254000" imgH="279400" progId="Equation.3">
                      <p:embed/>
                      <p:pic>
                        <p:nvPicPr>
                          <p:cNvPr id="0" name="图片 385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65" y="2534"/>
                            <a:ext cx="317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1" name="对象 419880"/>
              <p:cNvGraphicFramePr/>
              <p:nvPr/>
            </p:nvGraphicFramePr>
            <p:xfrm>
              <a:off x="1413" y="2942"/>
              <a:ext cx="30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0" r:id="rId5" imgW="241300" imgH="279400" progId="Equation.3">
                      <p:embed/>
                    </p:oleObj>
                  </mc:Choice>
                  <mc:Fallback>
                    <p:oleObj r:id="rId5" imgW="241300" imgH="279400" progId="Equation.3">
                      <p:embed/>
                      <p:pic>
                        <p:nvPicPr>
                          <p:cNvPr id="0" name="图片 385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13" y="2942"/>
                            <a:ext cx="301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2" name="对象 419881"/>
              <p:cNvGraphicFramePr/>
              <p:nvPr/>
            </p:nvGraphicFramePr>
            <p:xfrm>
              <a:off x="352" y="2930"/>
              <a:ext cx="30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1" r:id="rId7" imgW="241300" imgH="279400" progId="Equation.3">
                      <p:embed/>
                    </p:oleObj>
                  </mc:Choice>
                  <mc:Fallback>
                    <p:oleObj r:id="rId7" imgW="241300" imgH="279400" progId="Equation.3">
                      <p:embed/>
                      <p:pic>
                        <p:nvPicPr>
                          <p:cNvPr id="0" name="图片 385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2" y="2930"/>
                            <a:ext cx="301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3" name="对象 419882"/>
              <p:cNvGraphicFramePr/>
              <p:nvPr/>
            </p:nvGraphicFramePr>
            <p:xfrm>
              <a:off x="2563" y="2162"/>
              <a:ext cx="26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2" r:id="rId9" imgW="215900" imgH="278765" progId="Equation.3">
                      <p:embed/>
                    </p:oleObj>
                  </mc:Choice>
                  <mc:Fallback>
                    <p:oleObj r:id="rId9" imgW="215900" imgH="278765" progId="Equation.3">
                      <p:embed/>
                      <p:pic>
                        <p:nvPicPr>
                          <p:cNvPr id="0" name="图片 385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563" y="2162"/>
                            <a:ext cx="269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4" name="对象 419883"/>
              <p:cNvGraphicFramePr/>
              <p:nvPr/>
            </p:nvGraphicFramePr>
            <p:xfrm>
              <a:off x="2625" y="3197"/>
              <a:ext cx="2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3" r:id="rId11" imgW="203200" imgH="279400" progId="Equation.3">
                      <p:embed/>
                    </p:oleObj>
                  </mc:Choice>
                  <mc:Fallback>
                    <p:oleObj r:id="rId11" imgW="203200" imgH="279400" progId="Equation.3">
                      <p:embed/>
                      <p:pic>
                        <p:nvPicPr>
                          <p:cNvPr id="0" name="图片 385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25" y="3197"/>
                            <a:ext cx="253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885" name="对象 419884"/>
              <p:cNvGraphicFramePr/>
              <p:nvPr/>
            </p:nvGraphicFramePr>
            <p:xfrm>
              <a:off x="2597" y="3524"/>
              <a:ext cx="2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404" r:id="rId13" imgW="203200" imgH="279400" progId="Equation.3">
                      <p:embed/>
                    </p:oleObj>
                  </mc:Choice>
                  <mc:Fallback>
                    <p:oleObj r:id="rId13" imgW="203200" imgH="279400" progId="Equation.3">
                      <p:embed/>
                      <p:pic>
                        <p:nvPicPr>
                          <p:cNvPr id="0" name="图片 385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97" y="3524"/>
                            <a:ext cx="253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886" name="矩形 419885"/>
              <p:cNvSpPr/>
              <p:nvPr/>
            </p:nvSpPr>
            <p:spPr>
              <a:xfrm>
                <a:off x="3271" y="2640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87" name="矩形 419886"/>
              <p:cNvSpPr/>
              <p:nvPr/>
            </p:nvSpPr>
            <p:spPr>
              <a:xfrm rot="7200000">
                <a:off x="3514" y="3087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88" name="矩形 419887"/>
              <p:cNvSpPr/>
              <p:nvPr/>
            </p:nvSpPr>
            <p:spPr>
              <a:xfrm rot="14400000">
                <a:off x="3048" y="3076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9889" name="文本框 419888"/>
              <p:cNvSpPr txBox="1"/>
              <p:nvPr/>
            </p:nvSpPr>
            <p:spPr>
              <a:xfrm>
                <a:off x="892" y="2246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19890" name="文本框 419889"/>
              <p:cNvSpPr txBox="1"/>
              <p:nvPr/>
            </p:nvSpPr>
            <p:spPr>
              <a:xfrm>
                <a:off x="1458" y="3281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19891" name="文本框 419890"/>
              <p:cNvSpPr txBox="1"/>
              <p:nvPr/>
            </p:nvSpPr>
            <p:spPr>
              <a:xfrm>
                <a:off x="334" y="3329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19892" name="文本框 419891"/>
              <p:cNvSpPr txBox="1"/>
              <p:nvPr/>
            </p:nvSpPr>
            <p:spPr>
              <a:xfrm>
                <a:off x="3204" y="2239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19893" name="文本框 419892"/>
              <p:cNvSpPr txBox="1"/>
              <p:nvPr/>
            </p:nvSpPr>
            <p:spPr>
              <a:xfrm>
                <a:off x="3842" y="3263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19894" name="文本框 419893"/>
              <p:cNvSpPr txBox="1"/>
              <p:nvPr/>
            </p:nvSpPr>
            <p:spPr>
              <a:xfrm>
                <a:off x="2734" y="3077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19895" name="矩形 419894"/>
            <p:cNvSpPr/>
            <p:nvPr/>
          </p:nvSpPr>
          <p:spPr>
            <a:xfrm>
              <a:off x="1757" y="2460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96" name="矩形 419895"/>
            <p:cNvSpPr/>
            <p:nvPr/>
          </p:nvSpPr>
          <p:spPr>
            <a:xfrm>
              <a:off x="1757" y="3516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97" name="矩形 419896"/>
            <p:cNvSpPr/>
            <p:nvPr/>
          </p:nvSpPr>
          <p:spPr>
            <a:xfrm>
              <a:off x="1750" y="3804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898" name="文本框 419897"/>
            <p:cNvSpPr txBox="1"/>
            <p:nvPr/>
          </p:nvSpPr>
          <p:spPr>
            <a:xfrm>
              <a:off x="1749" y="2179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9899" name="文本框 419898"/>
            <p:cNvSpPr txBox="1"/>
            <p:nvPr/>
          </p:nvSpPr>
          <p:spPr>
            <a:xfrm>
              <a:off x="1749" y="3235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9900" name="文本框 419899"/>
            <p:cNvSpPr txBox="1"/>
            <p:nvPr/>
          </p:nvSpPr>
          <p:spPr>
            <a:xfrm>
              <a:off x="1750" y="3905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19901" name="矩形 419900"/>
          <p:cNvSpPr/>
          <p:nvPr/>
        </p:nvSpPr>
        <p:spPr>
          <a:xfrm>
            <a:off x="3195638" y="3001963"/>
            <a:ext cx="30178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或者 三相四线制电路</a:t>
            </a:r>
          </a:p>
        </p:txBody>
      </p:sp>
      <p:grpSp>
        <p:nvGrpSpPr>
          <p:cNvPr id="419902" name="组合 419901"/>
          <p:cNvGrpSpPr/>
          <p:nvPr/>
        </p:nvGrpSpPr>
        <p:grpSpPr>
          <a:xfrm>
            <a:off x="1639888" y="4191000"/>
            <a:ext cx="3638550" cy="811213"/>
            <a:chOff x="1033" y="2640"/>
            <a:chExt cx="2292" cy="511"/>
          </a:xfrm>
        </p:grpSpPr>
        <p:sp>
          <p:nvSpPr>
            <p:cNvPr id="419903" name="直接连接符 419902"/>
            <p:cNvSpPr/>
            <p:nvPr/>
          </p:nvSpPr>
          <p:spPr>
            <a:xfrm>
              <a:off x="1033" y="3089"/>
              <a:ext cx="229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04" name="矩形 419903"/>
            <p:cNvSpPr/>
            <p:nvPr/>
          </p:nvSpPr>
          <p:spPr>
            <a:xfrm>
              <a:off x="2052" y="3021"/>
              <a:ext cx="254" cy="130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05" name="文本框 419904"/>
            <p:cNvSpPr txBox="1"/>
            <p:nvPr/>
          </p:nvSpPr>
          <p:spPr>
            <a:xfrm>
              <a:off x="2013" y="2719"/>
              <a:ext cx="3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19906" name="直接连接符 419905"/>
            <p:cNvSpPr/>
            <p:nvPr/>
          </p:nvSpPr>
          <p:spPr>
            <a:xfrm>
              <a:off x="2449" y="3021"/>
              <a:ext cx="299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9907" name="对象 419906"/>
            <p:cNvGraphicFramePr/>
            <p:nvPr/>
          </p:nvGraphicFramePr>
          <p:xfrm>
            <a:off x="2461" y="2640"/>
            <a:ext cx="22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05" r:id="rId15" imgW="165100" imgH="266065" progId="Equation.DSMT4">
                    <p:embed/>
                  </p:oleObj>
                </mc:Choice>
                <mc:Fallback>
                  <p:oleObj r:id="rId15" imgW="165100" imgH="266065" progId="Equation.DSMT4">
                    <p:embed/>
                    <p:pic>
                      <p:nvPicPr>
                        <p:cNvPr id="0" name="图片 385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61" y="2640"/>
                          <a:ext cx="228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5" grpId="0"/>
      <p:bldP spid="419846" grpId="0"/>
      <p:bldP spid="419847" grpId="0"/>
      <p:bldP spid="4199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文本框 420865"/>
          <p:cNvSpPr txBox="1"/>
          <p:nvPr/>
        </p:nvSpPr>
        <p:spPr>
          <a:xfrm>
            <a:off x="890588" y="1643063"/>
            <a:ext cx="6542087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以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点为参考点，对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’</a:t>
            </a:r>
            <a:r>
              <a:rPr lang="zh-CN" altLang="en-US" b="1" dirty="0">
                <a:latin typeface="Times New Roman" panose="02020603050405020304" pitchFamily="18" charset="0"/>
              </a:rPr>
              <a:t>点列写节点方程：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0867" name="对象 420866"/>
              <p:cNvSpPr txBox="1"/>
              <p:nvPr/>
            </p:nvSpPr>
            <p:spPr>
              <a:xfrm>
                <a:off x="92048" y="3067373"/>
                <a:ext cx="4625975" cy="11128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∵  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p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20867" name="对象 4208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8" y="3067373"/>
                <a:ext cx="4625975" cy="1112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868" name="文本框 420867"/>
          <p:cNvSpPr txBox="1"/>
          <p:nvPr/>
        </p:nvSpPr>
        <p:spPr>
          <a:xfrm>
            <a:off x="890588" y="4895850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故：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20869" name="对象 420868"/>
          <p:cNvGraphicFramePr/>
          <p:nvPr>
            <p:extLst>
              <p:ext uri="{D42A27DB-BD31-4B8C-83A1-F6EECF244321}">
                <p14:modId xmlns:p14="http://schemas.microsoft.com/office/powerpoint/2010/main" val="1516837129"/>
              </p:ext>
            </p:extLst>
          </p:nvPr>
        </p:nvGraphicFramePr>
        <p:xfrm>
          <a:off x="2090109" y="4139257"/>
          <a:ext cx="32766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0" r:id="rId4" imgW="1434465" imgH="850265" progId="Equation.DSMT4">
                  <p:embed/>
                </p:oleObj>
              </mc:Choice>
              <mc:Fallback>
                <p:oleObj r:id="rId4" imgW="1434465" imgH="850265" progId="Equation.DSMT4">
                  <p:embed/>
                  <p:pic>
                    <p:nvPicPr>
                      <p:cNvPr id="0" name="图片 38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0109" y="4139257"/>
                        <a:ext cx="3276600" cy="194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0" name="左大括号 420869"/>
          <p:cNvSpPr/>
          <p:nvPr/>
        </p:nvSpPr>
        <p:spPr>
          <a:xfrm>
            <a:off x="1771650" y="4400550"/>
            <a:ext cx="236538" cy="1574800"/>
          </a:xfrm>
          <a:prstGeom prst="leftBrace">
            <a:avLst>
              <a:gd name="adj1" fmla="val 5548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0875" name="对象 420874"/>
          <p:cNvGraphicFramePr/>
          <p:nvPr>
            <p:extLst>
              <p:ext uri="{D42A27DB-BD31-4B8C-83A1-F6EECF244321}">
                <p14:modId xmlns:p14="http://schemas.microsoft.com/office/powerpoint/2010/main" val="1995193503"/>
              </p:ext>
            </p:extLst>
          </p:nvPr>
        </p:nvGraphicFramePr>
        <p:xfrm>
          <a:off x="615514" y="2257748"/>
          <a:ext cx="44973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1" r:id="rId6" imgW="2245995" imgH="405765" progId="Equation.DSMT4">
                  <p:embed/>
                </p:oleObj>
              </mc:Choice>
              <mc:Fallback>
                <p:oleObj r:id="rId6" imgW="2245995" imgH="405765" progId="Equation.DSMT4">
                  <p:embed/>
                  <p:pic>
                    <p:nvPicPr>
                      <p:cNvPr id="0" name="图片 385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514" y="2257748"/>
                        <a:ext cx="4497388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3" name="矩形 420882"/>
          <p:cNvSpPr/>
          <p:nvPr/>
        </p:nvSpPr>
        <p:spPr>
          <a:xfrm>
            <a:off x="890588" y="731193"/>
            <a:ext cx="5459764" cy="46166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 – Y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连接对称三相三线制电路为例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748717-0CCA-44DE-BB82-BCFC6B61E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8022" y="2488245"/>
            <a:ext cx="4267119" cy="2073707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/>
      <p:bldP spid="4208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文本框 421889"/>
          <p:cNvSpPr txBox="1"/>
          <p:nvPr/>
        </p:nvSpPr>
        <p:spPr>
          <a:xfrm>
            <a:off x="365718" y="784609"/>
            <a:ext cx="1820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各相电流：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21891" name="对象 421890"/>
          <p:cNvGraphicFramePr/>
          <p:nvPr>
            <p:extLst>
              <p:ext uri="{D42A27DB-BD31-4B8C-83A1-F6EECF244321}">
                <p14:modId xmlns:p14="http://schemas.microsoft.com/office/powerpoint/2010/main" val="1083857201"/>
              </p:ext>
            </p:extLst>
          </p:nvPr>
        </p:nvGraphicFramePr>
        <p:xfrm>
          <a:off x="2589806" y="282959"/>
          <a:ext cx="2408237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1" r:id="rId3" imgW="1206500" imgH="1511300" progId="Equation.DSMT4">
                  <p:embed/>
                </p:oleObj>
              </mc:Choice>
              <mc:Fallback>
                <p:oleObj r:id="rId3" imgW="1206500" imgH="1511300" progId="Equation.DSMT4">
                  <p:embed/>
                  <p:pic>
                    <p:nvPicPr>
                      <p:cNvPr id="0" name="图片 38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806" y="282959"/>
                        <a:ext cx="2408237" cy="302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2" name="左大括号 421891"/>
          <p:cNvSpPr/>
          <p:nvPr/>
        </p:nvSpPr>
        <p:spPr>
          <a:xfrm>
            <a:off x="2186581" y="751272"/>
            <a:ext cx="293687" cy="2224087"/>
          </a:xfrm>
          <a:prstGeom prst="leftBrace">
            <a:avLst>
              <a:gd name="adj1" fmla="val 6310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1893" name="文本框 421892"/>
          <p:cNvSpPr txBox="1"/>
          <p:nvPr/>
        </p:nvSpPr>
        <p:spPr>
          <a:xfrm>
            <a:off x="5483818" y="746509"/>
            <a:ext cx="280352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三相电流对称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1894" name="文本框 421893"/>
          <p:cNvSpPr txBox="1"/>
          <p:nvPr/>
        </p:nvSpPr>
        <p:spPr>
          <a:xfrm>
            <a:off x="666750" y="4325938"/>
            <a:ext cx="80391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eaLnBrk="1" hangingPunct="1">
              <a:lnSpc>
                <a:spcPct val="120000"/>
              </a:lnSpc>
            </a:pPr>
            <a:r>
              <a:rPr lang="zh-CN" altLang="zh-CN" b="1" dirty="0">
                <a:latin typeface="Times New Roman" panose="02020603050405020304" pitchFamily="18" charset="0"/>
              </a:rPr>
              <a:t>由于相电流完全对称，故只要分析一相即可，其他相可由对称性直接写出。这样便可将三相电路的计算化为一相电路的计算。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21897" name="文本框 421896"/>
          <p:cNvSpPr txBox="1"/>
          <p:nvPr/>
        </p:nvSpPr>
        <p:spPr>
          <a:xfrm>
            <a:off x="427037" y="3471760"/>
            <a:ext cx="1989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中性线电流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21898" name="对象 421897"/>
          <p:cNvGraphicFramePr/>
          <p:nvPr>
            <p:extLst>
              <p:ext uri="{D42A27DB-BD31-4B8C-83A1-F6EECF244321}">
                <p14:modId xmlns:p14="http://schemas.microsoft.com/office/powerpoint/2010/main" val="1942826298"/>
              </p:ext>
            </p:extLst>
          </p:nvPr>
        </p:nvGraphicFramePr>
        <p:xfrm>
          <a:off x="2480268" y="3349766"/>
          <a:ext cx="245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22" r:id="rId5" imgW="1229995" imgH="266065" progId="Equation.DSMT4">
                  <p:embed/>
                </p:oleObj>
              </mc:Choice>
              <mc:Fallback>
                <p:oleObj r:id="rId5" imgW="1229995" imgH="266065" progId="Equation.DSMT4">
                  <p:embed/>
                  <p:pic>
                    <p:nvPicPr>
                      <p:cNvPr id="0" name="图片 38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0268" y="3349766"/>
                        <a:ext cx="24590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3" grpId="0"/>
      <p:bldP spid="421894" grpId="0"/>
      <p:bldP spid="4218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文本框 422913"/>
          <p:cNvSpPr txBox="1"/>
          <p:nvPr/>
        </p:nvSpPr>
        <p:spPr>
          <a:xfrm>
            <a:off x="171449" y="2792066"/>
            <a:ext cx="439737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单相计算法：</a:t>
            </a:r>
          </a:p>
        </p:txBody>
      </p:sp>
      <p:graphicFrame>
        <p:nvGraphicFramePr>
          <p:cNvPr id="422915" name="对象 422914"/>
          <p:cNvGraphicFramePr/>
          <p:nvPr/>
        </p:nvGraphicFramePr>
        <p:xfrm>
          <a:off x="5438775" y="4375150"/>
          <a:ext cx="15208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79" r:id="rId3" imgW="761365" imgH="495300" progId="Equation.DSMT4">
                  <p:embed/>
                </p:oleObj>
              </mc:Choice>
              <mc:Fallback>
                <p:oleObj r:id="rId3" imgW="761365" imgH="495300" progId="Equation.DSMT4">
                  <p:embed/>
                  <p:pic>
                    <p:nvPicPr>
                      <p:cNvPr id="0" name="图片 38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8775" y="4375150"/>
                        <a:ext cx="1520825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文本框 422915"/>
          <p:cNvSpPr txBox="1"/>
          <p:nvPr/>
        </p:nvSpPr>
        <p:spPr>
          <a:xfrm>
            <a:off x="4438650" y="3754438"/>
            <a:ext cx="3490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由一相计算电路可得：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2917" name="文本框 422916"/>
          <p:cNvSpPr txBox="1"/>
          <p:nvPr/>
        </p:nvSpPr>
        <p:spPr>
          <a:xfrm>
            <a:off x="906847" y="5982344"/>
            <a:ext cx="27543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由对称性可写出：</a:t>
            </a:r>
          </a:p>
        </p:txBody>
      </p:sp>
      <p:graphicFrame>
        <p:nvGraphicFramePr>
          <p:cNvPr id="422918" name="对象 422917"/>
          <p:cNvGraphicFramePr/>
          <p:nvPr>
            <p:extLst>
              <p:ext uri="{D42A27DB-BD31-4B8C-83A1-F6EECF244321}">
                <p14:modId xmlns:p14="http://schemas.microsoft.com/office/powerpoint/2010/main" val="2586003533"/>
              </p:ext>
            </p:extLst>
          </p:nvPr>
        </p:nvGraphicFramePr>
        <p:xfrm>
          <a:off x="3648075" y="5862637"/>
          <a:ext cx="41084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80" r:id="rId5" imgW="2054860" imgH="266065" progId="Equation.DSMT4">
                  <p:embed/>
                </p:oleObj>
              </mc:Choice>
              <mc:Fallback>
                <p:oleObj r:id="rId5" imgW="2054860" imgH="266065" progId="Equation.DSMT4">
                  <p:embed/>
                  <p:pic>
                    <p:nvPicPr>
                      <p:cNvPr id="0" name="图片 38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8075" y="5862637"/>
                        <a:ext cx="41084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921" name="组合 422920"/>
          <p:cNvGrpSpPr/>
          <p:nvPr/>
        </p:nvGrpSpPr>
        <p:grpSpPr>
          <a:xfrm>
            <a:off x="2740025" y="214601"/>
            <a:ext cx="6021388" cy="3224213"/>
            <a:chOff x="334" y="2162"/>
            <a:chExt cx="3793" cy="2031"/>
          </a:xfrm>
        </p:grpSpPr>
        <p:grpSp>
          <p:nvGrpSpPr>
            <p:cNvPr id="422922" name="组合 422921"/>
            <p:cNvGrpSpPr/>
            <p:nvPr/>
          </p:nvGrpSpPr>
          <p:grpSpPr>
            <a:xfrm>
              <a:off x="334" y="2162"/>
              <a:ext cx="3793" cy="1713"/>
              <a:chOff x="334" y="2162"/>
              <a:chExt cx="3793" cy="1713"/>
            </a:xfrm>
          </p:grpSpPr>
          <p:sp>
            <p:nvSpPr>
              <p:cNvPr id="422923" name="椭圆 422922"/>
              <p:cNvSpPr/>
              <p:nvPr/>
            </p:nvSpPr>
            <p:spPr>
              <a:xfrm>
                <a:off x="625" y="3137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24" name="椭圆 422923"/>
              <p:cNvSpPr/>
              <p:nvPr/>
            </p:nvSpPr>
            <p:spPr>
              <a:xfrm>
                <a:off x="1141" y="3149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25" name="椭圆 422924"/>
              <p:cNvSpPr/>
              <p:nvPr/>
            </p:nvSpPr>
            <p:spPr>
              <a:xfrm>
                <a:off x="874" y="2621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26" name="直接连接符 422925"/>
              <p:cNvSpPr/>
              <p:nvPr/>
            </p:nvSpPr>
            <p:spPr>
              <a:xfrm>
                <a:off x="1021" y="2513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22927" name="直接连接符 422926"/>
              <p:cNvSpPr/>
              <p:nvPr/>
            </p:nvSpPr>
            <p:spPr>
              <a:xfrm>
                <a:off x="1021" y="3089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28" name="直接连接符 422927"/>
              <p:cNvSpPr/>
              <p:nvPr/>
            </p:nvSpPr>
            <p:spPr>
              <a:xfrm flipH="1">
                <a:off x="589" y="3089"/>
                <a:ext cx="432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29" name="文本框 422928"/>
              <p:cNvSpPr txBox="1"/>
              <p:nvPr/>
            </p:nvSpPr>
            <p:spPr>
              <a:xfrm>
                <a:off x="817" y="2417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22930" name="文本框 422929"/>
              <p:cNvSpPr txBox="1"/>
              <p:nvPr/>
            </p:nvSpPr>
            <p:spPr>
              <a:xfrm>
                <a:off x="830" y="2745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22931" name="直接连接符 422930"/>
              <p:cNvSpPr/>
              <p:nvPr/>
            </p:nvSpPr>
            <p:spPr>
              <a:xfrm>
                <a:off x="1453" y="3425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2" name="直接连接符 422931"/>
              <p:cNvSpPr/>
              <p:nvPr/>
            </p:nvSpPr>
            <p:spPr>
              <a:xfrm>
                <a:off x="589" y="3425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3" name="直接连接符 422932"/>
              <p:cNvSpPr/>
              <p:nvPr/>
            </p:nvSpPr>
            <p:spPr>
              <a:xfrm>
                <a:off x="3325" y="2513"/>
                <a:ext cx="0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22934" name="直接连接符 422933"/>
              <p:cNvSpPr/>
              <p:nvPr/>
            </p:nvSpPr>
            <p:spPr>
              <a:xfrm>
                <a:off x="3325" y="3089"/>
                <a:ext cx="523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5" name="直接连接符 422934"/>
              <p:cNvSpPr/>
              <p:nvPr/>
            </p:nvSpPr>
            <p:spPr>
              <a:xfrm flipH="1">
                <a:off x="2893" y="3089"/>
                <a:ext cx="432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6" name="直接连接符 422935"/>
              <p:cNvSpPr/>
              <p:nvPr/>
            </p:nvSpPr>
            <p:spPr>
              <a:xfrm>
                <a:off x="2893" y="3329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7" name="直接连接符 422936"/>
              <p:cNvSpPr/>
              <p:nvPr/>
            </p:nvSpPr>
            <p:spPr>
              <a:xfrm>
                <a:off x="1453" y="3569"/>
                <a:ext cx="239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8" name="直接连接符 422937"/>
              <p:cNvSpPr/>
              <p:nvPr/>
            </p:nvSpPr>
            <p:spPr>
              <a:xfrm>
                <a:off x="3848" y="3380"/>
                <a:ext cx="0" cy="1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39" name="直接连接符 422938"/>
              <p:cNvSpPr/>
              <p:nvPr/>
            </p:nvSpPr>
            <p:spPr>
              <a:xfrm>
                <a:off x="589" y="3857"/>
                <a:ext cx="2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40" name="直接连接符 422939"/>
              <p:cNvSpPr/>
              <p:nvPr/>
            </p:nvSpPr>
            <p:spPr>
              <a:xfrm>
                <a:off x="1021" y="2513"/>
                <a:ext cx="2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2941" name="直接连接符 422940"/>
              <p:cNvSpPr/>
              <p:nvPr/>
            </p:nvSpPr>
            <p:spPr>
              <a:xfrm>
                <a:off x="2136" y="2441"/>
                <a:ext cx="39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22942" name="直接连接符 422941"/>
              <p:cNvSpPr/>
              <p:nvPr/>
            </p:nvSpPr>
            <p:spPr>
              <a:xfrm>
                <a:off x="2136" y="3473"/>
                <a:ext cx="43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22943" name="直接连接符 422942"/>
              <p:cNvSpPr/>
              <p:nvPr/>
            </p:nvSpPr>
            <p:spPr>
              <a:xfrm>
                <a:off x="2136" y="3773"/>
                <a:ext cx="42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22944" name="文本框 422943"/>
              <p:cNvSpPr txBox="1"/>
              <p:nvPr/>
            </p:nvSpPr>
            <p:spPr>
              <a:xfrm>
                <a:off x="577" y="3377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22945" name="文本框 422944"/>
              <p:cNvSpPr txBox="1"/>
              <p:nvPr/>
            </p:nvSpPr>
            <p:spPr>
              <a:xfrm rot="19800000">
                <a:off x="817" y="2981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22946" name="文本框 422945"/>
              <p:cNvSpPr txBox="1"/>
              <p:nvPr/>
            </p:nvSpPr>
            <p:spPr>
              <a:xfrm rot="1800000">
                <a:off x="1033" y="2975"/>
                <a:ext cx="21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422947" name="文本框 422946"/>
              <p:cNvSpPr txBox="1"/>
              <p:nvPr/>
            </p:nvSpPr>
            <p:spPr>
              <a:xfrm>
                <a:off x="1261" y="3365"/>
                <a:ext cx="22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422948" name="文本框 422947"/>
              <p:cNvSpPr txBox="1"/>
              <p:nvPr/>
            </p:nvSpPr>
            <p:spPr>
              <a:xfrm>
                <a:off x="1057" y="2849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22949" name="文本框 422948"/>
              <p:cNvSpPr txBox="1"/>
              <p:nvPr/>
            </p:nvSpPr>
            <p:spPr>
              <a:xfrm>
                <a:off x="3373" y="2849"/>
                <a:ext cx="29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b="1" baseline="30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422950" name="文本框 422949"/>
              <p:cNvSpPr txBox="1"/>
              <p:nvPr/>
            </p:nvSpPr>
            <p:spPr>
              <a:xfrm>
                <a:off x="3363" y="2587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1" name="文本框 422950"/>
              <p:cNvSpPr txBox="1"/>
              <p:nvPr/>
            </p:nvSpPr>
            <p:spPr>
              <a:xfrm>
                <a:off x="3571" y="2969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2952" name="文本框 422951"/>
              <p:cNvSpPr txBox="1"/>
              <p:nvPr/>
            </p:nvSpPr>
            <p:spPr>
              <a:xfrm>
                <a:off x="3054" y="3208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22953" name="对象 422952"/>
              <p:cNvGraphicFramePr/>
              <p:nvPr/>
            </p:nvGraphicFramePr>
            <p:xfrm>
              <a:off x="565" y="2534"/>
              <a:ext cx="317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81" r:id="rId7" imgW="254000" imgH="279400" progId="Equation.3">
                      <p:embed/>
                    </p:oleObj>
                  </mc:Choice>
                  <mc:Fallback>
                    <p:oleObj r:id="rId7" imgW="254000" imgH="279400" progId="Equation.3">
                      <p:embed/>
                      <p:pic>
                        <p:nvPicPr>
                          <p:cNvPr id="0" name="图片 386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65" y="2534"/>
                            <a:ext cx="317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4" name="对象 422953"/>
              <p:cNvGraphicFramePr/>
              <p:nvPr/>
            </p:nvGraphicFramePr>
            <p:xfrm>
              <a:off x="1413" y="2942"/>
              <a:ext cx="30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82" r:id="rId9" imgW="241300" imgH="279400" progId="Equation.3">
                      <p:embed/>
                    </p:oleObj>
                  </mc:Choice>
                  <mc:Fallback>
                    <p:oleObj r:id="rId9" imgW="241300" imgH="279400" progId="Equation.3">
                      <p:embed/>
                      <p:pic>
                        <p:nvPicPr>
                          <p:cNvPr id="0" name="图片 386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413" y="2942"/>
                            <a:ext cx="301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5" name="对象 422954"/>
              <p:cNvGraphicFramePr/>
              <p:nvPr/>
            </p:nvGraphicFramePr>
            <p:xfrm>
              <a:off x="352" y="2930"/>
              <a:ext cx="30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83" r:id="rId11" imgW="241300" imgH="279400" progId="Equation.3">
                      <p:embed/>
                    </p:oleObj>
                  </mc:Choice>
                  <mc:Fallback>
                    <p:oleObj r:id="rId11" imgW="241300" imgH="279400" progId="Equation.3">
                      <p:embed/>
                      <p:pic>
                        <p:nvPicPr>
                          <p:cNvPr id="0" name="图片 386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2" y="2930"/>
                            <a:ext cx="301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6" name="对象 422955"/>
              <p:cNvGraphicFramePr/>
              <p:nvPr/>
            </p:nvGraphicFramePr>
            <p:xfrm>
              <a:off x="2563" y="2162"/>
              <a:ext cx="26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84" r:id="rId13" imgW="215900" imgH="278765" progId="Equation.3">
                      <p:embed/>
                    </p:oleObj>
                  </mc:Choice>
                  <mc:Fallback>
                    <p:oleObj r:id="rId13" imgW="215900" imgH="278765" progId="Equation.3">
                      <p:embed/>
                      <p:pic>
                        <p:nvPicPr>
                          <p:cNvPr id="0" name="图片 386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63" y="2162"/>
                            <a:ext cx="269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7" name="对象 422956"/>
              <p:cNvGraphicFramePr/>
              <p:nvPr/>
            </p:nvGraphicFramePr>
            <p:xfrm>
              <a:off x="2625" y="3197"/>
              <a:ext cx="2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85" r:id="rId15" imgW="203200" imgH="279400" progId="Equation.3">
                      <p:embed/>
                    </p:oleObj>
                  </mc:Choice>
                  <mc:Fallback>
                    <p:oleObj r:id="rId15" imgW="203200" imgH="279400" progId="Equation.3">
                      <p:embed/>
                      <p:pic>
                        <p:nvPicPr>
                          <p:cNvPr id="0" name="图片 3868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625" y="3197"/>
                            <a:ext cx="253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2958" name="对象 422957"/>
              <p:cNvGraphicFramePr/>
              <p:nvPr/>
            </p:nvGraphicFramePr>
            <p:xfrm>
              <a:off x="2597" y="3524"/>
              <a:ext cx="253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86" r:id="rId17" imgW="203200" imgH="279400" progId="Equation.3">
                      <p:embed/>
                    </p:oleObj>
                  </mc:Choice>
                  <mc:Fallback>
                    <p:oleObj r:id="rId17" imgW="203200" imgH="279400" progId="Equation.3">
                      <p:embed/>
                      <p:pic>
                        <p:nvPicPr>
                          <p:cNvPr id="0" name="图片 386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597" y="3524"/>
                            <a:ext cx="253" cy="3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2959" name="矩形 422958"/>
              <p:cNvSpPr/>
              <p:nvPr/>
            </p:nvSpPr>
            <p:spPr>
              <a:xfrm>
                <a:off x="3271" y="2640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60" name="矩形 422959"/>
              <p:cNvSpPr/>
              <p:nvPr/>
            </p:nvSpPr>
            <p:spPr>
              <a:xfrm rot="7200000">
                <a:off x="3514" y="3087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61" name="矩形 422960"/>
              <p:cNvSpPr/>
              <p:nvPr/>
            </p:nvSpPr>
            <p:spPr>
              <a:xfrm rot="14400000">
                <a:off x="3048" y="3076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2962" name="文本框 422961"/>
              <p:cNvSpPr txBox="1"/>
              <p:nvPr/>
            </p:nvSpPr>
            <p:spPr>
              <a:xfrm>
                <a:off x="892" y="2246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2963" name="文本框 422962"/>
              <p:cNvSpPr txBox="1"/>
              <p:nvPr/>
            </p:nvSpPr>
            <p:spPr>
              <a:xfrm>
                <a:off x="1458" y="3281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22964" name="文本框 422963"/>
              <p:cNvSpPr txBox="1"/>
              <p:nvPr/>
            </p:nvSpPr>
            <p:spPr>
              <a:xfrm>
                <a:off x="334" y="3329"/>
                <a:ext cx="33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22965" name="文本框 422964"/>
              <p:cNvSpPr txBox="1"/>
              <p:nvPr/>
            </p:nvSpPr>
            <p:spPr>
              <a:xfrm>
                <a:off x="3204" y="2239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2966" name="文本框 422965"/>
              <p:cNvSpPr txBox="1"/>
              <p:nvPr/>
            </p:nvSpPr>
            <p:spPr>
              <a:xfrm>
                <a:off x="3842" y="3263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22967" name="文本框 422966"/>
              <p:cNvSpPr txBox="1"/>
              <p:nvPr/>
            </p:nvSpPr>
            <p:spPr>
              <a:xfrm>
                <a:off x="2734" y="3077"/>
                <a:ext cx="2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sp>
          <p:nvSpPr>
            <p:cNvPr id="422968" name="矩形 422967"/>
            <p:cNvSpPr/>
            <p:nvPr/>
          </p:nvSpPr>
          <p:spPr>
            <a:xfrm>
              <a:off x="1757" y="2460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69" name="矩形 422968"/>
            <p:cNvSpPr/>
            <p:nvPr/>
          </p:nvSpPr>
          <p:spPr>
            <a:xfrm>
              <a:off x="1757" y="3516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70" name="矩形 422969"/>
            <p:cNvSpPr/>
            <p:nvPr/>
          </p:nvSpPr>
          <p:spPr>
            <a:xfrm>
              <a:off x="1750" y="3804"/>
              <a:ext cx="283" cy="10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71" name="文本框 422970"/>
            <p:cNvSpPr txBox="1"/>
            <p:nvPr/>
          </p:nvSpPr>
          <p:spPr>
            <a:xfrm>
              <a:off x="1749" y="2179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2972" name="文本框 422971"/>
            <p:cNvSpPr txBox="1"/>
            <p:nvPr/>
          </p:nvSpPr>
          <p:spPr>
            <a:xfrm>
              <a:off x="1749" y="3235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2973" name="文本框 422972"/>
            <p:cNvSpPr txBox="1"/>
            <p:nvPr/>
          </p:nvSpPr>
          <p:spPr>
            <a:xfrm>
              <a:off x="1750" y="3905"/>
              <a:ext cx="3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22974" name="直接连接符 422973"/>
          <p:cNvSpPr/>
          <p:nvPr/>
        </p:nvSpPr>
        <p:spPr>
          <a:xfrm>
            <a:off x="3849688" y="1493838"/>
            <a:ext cx="363855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22975" name="组合 422974"/>
          <p:cNvGrpSpPr/>
          <p:nvPr/>
        </p:nvGrpSpPr>
        <p:grpSpPr>
          <a:xfrm>
            <a:off x="1162050" y="3081338"/>
            <a:ext cx="3009900" cy="2244725"/>
            <a:chOff x="588" y="2181"/>
            <a:chExt cx="1896" cy="1414"/>
          </a:xfrm>
        </p:grpSpPr>
        <p:sp>
          <p:nvSpPr>
            <p:cNvPr id="422976" name="矩形 422975"/>
            <p:cNvSpPr/>
            <p:nvPr/>
          </p:nvSpPr>
          <p:spPr>
            <a:xfrm>
              <a:off x="1933" y="2851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77" name="椭圆 422976"/>
            <p:cNvSpPr/>
            <p:nvPr/>
          </p:nvSpPr>
          <p:spPr>
            <a:xfrm>
              <a:off x="842" y="2827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78" name="直接连接符 422977"/>
            <p:cNvSpPr/>
            <p:nvPr/>
          </p:nvSpPr>
          <p:spPr>
            <a:xfrm>
              <a:off x="995" y="2605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79" name="直接连接符 422978"/>
            <p:cNvSpPr/>
            <p:nvPr/>
          </p:nvSpPr>
          <p:spPr>
            <a:xfrm>
              <a:off x="1982" y="2605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80" name="直接连接符 422979"/>
            <p:cNvSpPr/>
            <p:nvPr/>
          </p:nvSpPr>
          <p:spPr>
            <a:xfrm>
              <a:off x="1982" y="3146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81" name="直接连接符 422980"/>
            <p:cNvSpPr/>
            <p:nvPr/>
          </p:nvSpPr>
          <p:spPr>
            <a:xfrm>
              <a:off x="995" y="3427"/>
              <a:ext cx="9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82" name="直接连接符 422981"/>
            <p:cNvSpPr/>
            <p:nvPr/>
          </p:nvSpPr>
          <p:spPr>
            <a:xfrm>
              <a:off x="995" y="2605"/>
              <a:ext cx="9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983" name="文本框 422982"/>
            <p:cNvSpPr txBox="1"/>
            <p:nvPr/>
          </p:nvSpPr>
          <p:spPr>
            <a:xfrm>
              <a:off x="804" y="2605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2984" name="文本框 422983"/>
            <p:cNvSpPr txBox="1"/>
            <p:nvPr/>
          </p:nvSpPr>
          <p:spPr>
            <a:xfrm>
              <a:off x="810" y="3062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22985" name="对象 422984"/>
            <p:cNvGraphicFramePr/>
            <p:nvPr/>
          </p:nvGraphicFramePr>
          <p:xfrm>
            <a:off x="588" y="2752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87" r:id="rId19" imgW="228600" imgH="304800" progId="Equation.3">
                    <p:embed/>
                  </p:oleObj>
                </mc:Choice>
                <mc:Fallback>
                  <p:oleObj r:id="rId19" imgW="228600" imgH="304800" progId="Equation.3">
                    <p:embed/>
                    <p:pic>
                      <p:nvPicPr>
                        <p:cNvPr id="0" name="图片 387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88" y="2752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986" name="直接连接符 422985"/>
            <p:cNvSpPr/>
            <p:nvPr/>
          </p:nvSpPr>
          <p:spPr>
            <a:xfrm>
              <a:off x="1079" y="2533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22987" name="对象 422986"/>
            <p:cNvGraphicFramePr/>
            <p:nvPr/>
          </p:nvGraphicFramePr>
          <p:xfrm>
            <a:off x="1135" y="2181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88" r:id="rId21" imgW="215900" imgH="278765" progId="Equation.3">
                    <p:embed/>
                  </p:oleObj>
                </mc:Choice>
                <mc:Fallback>
                  <p:oleObj r:id="rId21" imgW="215900" imgH="278765" progId="Equation.3">
                    <p:embed/>
                    <p:pic>
                      <p:nvPicPr>
                        <p:cNvPr id="0" name="图片 387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135" y="2181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2988" name="文本框 422987"/>
            <p:cNvSpPr txBox="1"/>
            <p:nvPr/>
          </p:nvSpPr>
          <p:spPr>
            <a:xfrm>
              <a:off x="762" y="2407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2989" name="文本框 422988"/>
            <p:cNvSpPr txBox="1"/>
            <p:nvPr/>
          </p:nvSpPr>
          <p:spPr>
            <a:xfrm>
              <a:off x="765" y="3307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22990" name="文本框 422989"/>
            <p:cNvSpPr txBox="1"/>
            <p:nvPr/>
          </p:nvSpPr>
          <p:spPr>
            <a:xfrm>
              <a:off x="1969" y="3301"/>
              <a:ext cx="5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422991" name="文本框 422990"/>
            <p:cNvSpPr txBox="1"/>
            <p:nvPr/>
          </p:nvSpPr>
          <p:spPr>
            <a:xfrm>
              <a:off x="1949" y="2365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2992" name="文本框 422991"/>
            <p:cNvSpPr txBox="1"/>
            <p:nvPr/>
          </p:nvSpPr>
          <p:spPr>
            <a:xfrm>
              <a:off x="2027" y="2858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22993" name="矩形 422992"/>
            <p:cNvSpPr/>
            <p:nvPr/>
          </p:nvSpPr>
          <p:spPr>
            <a:xfrm>
              <a:off x="1505" y="2533"/>
              <a:ext cx="335" cy="13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94" name="文本框 422993"/>
            <p:cNvSpPr txBox="1"/>
            <p:nvPr/>
          </p:nvSpPr>
          <p:spPr>
            <a:xfrm>
              <a:off x="1549" y="2232"/>
              <a:ext cx="4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2995" name="组合 422994"/>
          <p:cNvGrpSpPr/>
          <p:nvPr/>
        </p:nvGrpSpPr>
        <p:grpSpPr>
          <a:xfrm>
            <a:off x="1577975" y="5059366"/>
            <a:ext cx="2049463" cy="773113"/>
            <a:chOff x="994" y="3187"/>
            <a:chExt cx="1291" cy="487"/>
          </a:xfrm>
        </p:grpSpPr>
        <p:sp>
          <p:nvSpPr>
            <p:cNvPr id="422996" name="文本框 422995"/>
            <p:cNvSpPr txBox="1"/>
            <p:nvPr/>
          </p:nvSpPr>
          <p:spPr>
            <a:xfrm>
              <a:off x="994" y="3380"/>
              <a:ext cx="1291" cy="294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注意：无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2997" name="直接连接符 422996"/>
            <p:cNvSpPr/>
            <p:nvPr/>
          </p:nvSpPr>
          <p:spPr>
            <a:xfrm flipH="1" flipV="1">
              <a:off x="1609" y="3187"/>
              <a:ext cx="2" cy="191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22998" name="文本框 422997"/>
          <p:cNvSpPr txBox="1"/>
          <p:nvPr/>
        </p:nvSpPr>
        <p:spPr>
          <a:xfrm>
            <a:off x="5154613" y="1036638"/>
            <a:ext cx="13763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短路线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3000" name="矩形 422999"/>
          <p:cNvSpPr/>
          <p:nvPr/>
        </p:nvSpPr>
        <p:spPr>
          <a:xfrm>
            <a:off x="250825" y="979488"/>
            <a:ext cx="2517775" cy="822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’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两点等电位，可将其短路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2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7" grpId="0"/>
      <p:bldP spid="422998" grpId="0"/>
      <p:bldP spid="4230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文本框 601089"/>
          <p:cNvSpPr txBox="1"/>
          <p:nvPr/>
        </p:nvSpPr>
        <p:spPr>
          <a:xfrm>
            <a:off x="539750" y="241300"/>
            <a:ext cx="7796213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也可先只计算一相，再根据对称性得到其余两相结果。须先将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接负载转换为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接负载。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01091" name="组合 601090"/>
          <p:cNvGrpSpPr/>
          <p:nvPr/>
        </p:nvGrpSpPr>
        <p:grpSpPr>
          <a:xfrm>
            <a:off x="718344" y="4078411"/>
            <a:ext cx="2928937" cy="2154238"/>
            <a:chOff x="1239" y="2714"/>
            <a:chExt cx="1845" cy="1357"/>
          </a:xfrm>
        </p:grpSpPr>
        <p:sp>
          <p:nvSpPr>
            <p:cNvPr id="601092" name="矩形 601091"/>
            <p:cNvSpPr/>
            <p:nvPr/>
          </p:nvSpPr>
          <p:spPr>
            <a:xfrm>
              <a:off x="2584" y="3327"/>
              <a:ext cx="102" cy="295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093" name="椭圆 601092"/>
            <p:cNvSpPr/>
            <p:nvPr/>
          </p:nvSpPr>
          <p:spPr>
            <a:xfrm>
              <a:off x="1493" y="3303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094" name="直接连接符 601093"/>
            <p:cNvSpPr/>
            <p:nvPr/>
          </p:nvSpPr>
          <p:spPr>
            <a:xfrm>
              <a:off x="1646" y="3081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5" name="直接连接符 601094"/>
            <p:cNvSpPr/>
            <p:nvPr/>
          </p:nvSpPr>
          <p:spPr>
            <a:xfrm>
              <a:off x="2633" y="3081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6" name="直接连接符 601095"/>
            <p:cNvSpPr/>
            <p:nvPr/>
          </p:nvSpPr>
          <p:spPr>
            <a:xfrm>
              <a:off x="2633" y="3622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7" name="直接连接符 601096"/>
            <p:cNvSpPr/>
            <p:nvPr/>
          </p:nvSpPr>
          <p:spPr>
            <a:xfrm>
              <a:off x="1646" y="3903"/>
              <a:ext cx="9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8" name="直接连接符 601097"/>
            <p:cNvSpPr/>
            <p:nvPr/>
          </p:nvSpPr>
          <p:spPr>
            <a:xfrm>
              <a:off x="1646" y="3081"/>
              <a:ext cx="9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099" name="文本框 601098"/>
            <p:cNvSpPr txBox="1"/>
            <p:nvPr/>
          </p:nvSpPr>
          <p:spPr>
            <a:xfrm>
              <a:off x="1455" y="3081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01100" name="文本框 601099"/>
            <p:cNvSpPr txBox="1"/>
            <p:nvPr/>
          </p:nvSpPr>
          <p:spPr>
            <a:xfrm>
              <a:off x="1461" y="3538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601101" name="对象 601100"/>
            <p:cNvGraphicFramePr/>
            <p:nvPr/>
          </p:nvGraphicFramePr>
          <p:xfrm>
            <a:off x="1239" y="3228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0" r:id="rId3" imgW="228600" imgH="304800" progId="Equation.3">
                    <p:embed/>
                  </p:oleObj>
                </mc:Choice>
                <mc:Fallback>
                  <p:oleObj r:id="rId3" imgW="228600" imgH="304800" progId="Equation.3">
                    <p:embed/>
                    <p:pic>
                      <p:nvPicPr>
                        <p:cNvPr id="0" name="图片 387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39" y="3228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02" name="直接连接符 601101"/>
            <p:cNvSpPr/>
            <p:nvPr/>
          </p:nvSpPr>
          <p:spPr>
            <a:xfrm>
              <a:off x="1958" y="3009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01103" name="对象 601102"/>
            <p:cNvGraphicFramePr/>
            <p:nvPr/>
          </p:nvGraphicFramePr>
          <p:xfrm>
            <a:off x="2296" y="2714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1" r:id="rId5" imgW="215900" imgH="278765" progId="Equation.3">
                    <p:embed/>
                  </p:oleObj>
                </mc:Choice>
                <mc:Fallback>
                  <p:oleObj r:id="rId5" imgW="215900" imgH="278765" progId="Equation.3">
                    <p:embed/>
                    <p:pic>
                      <p:nvPicPr>
                        <p:cNvPr id="0" name="图片 38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96" y="2714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04" name="文本框 601103"/>
            <p:cNvSpPr txBox="1"/>
            <p:nvPr/>
          </p:nvSpPr>
          <p:spPr>
            <a:xfrm>
              <a:off x="1413" y="2883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1105" name="文本框 601104"/>
            <p:cNvSpPr txBox="1"/>
            <p:nvPr/>
          </p:nvSpPr>
          <p:spPr>
            <a:xfrm>
              <a:off x="1416" y="3783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1106" name="文本框 601105"/>
            <p:cNvSpPr txBox="1"/>
            <p:nvPr/>
          </p:nvSpPr>
          <p:spPr>
            <a:xfrm>
              <a:off x="2620" y="3777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1107" name="文本框 601106"/>
            <p:cNvSpPr txBox="1"/>
            <p:nvPr/>
          </p:nvSpPr>
          <p:spPr>
            <a:xfrm>
              <a:off x="2600" y="2841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1108" name="文本框 601107"/>
            <p:cNvSpPr txBox="1"/>
            <p:nvPr/>
          </p:nvSpPr>
          <p:spPr>
            <a:xfrm>
              <a:off x="2678" y="3334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Z/</a:t>
              </a:r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01109" name="组合 601108"/>
          <p:cNvGrpSpPr/>
          <p:nvPr/>
        </p:nvGrpSpPr>
        <p:grpSpPr>
          <a:xfrm>
            <a:off x="758825" y="1141413"/>
            <a:ext cx="5970588" cy="2719387"/>
            <a:chOff x="478" y="863"/>
            <a:chExt cx="3761" cy="1713"/>
          </a:xfrm>
        </p:grpSpPr>
        <p:sp>
          <p:nvSpPr>
            <p:cNvPr id="601110" name="椭圆 601109"/>
            <p:cNvSpPr/>
            <p:nvPr/>
          </p:nvSpPr>
          <p:spPr>
            <a:xfrm>
              <a:off x="769" y="183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11" name="椭圆 601110"/>
            <p:cNvSpPr/>
            <p:nvPr/>
          </p:nvSpPr>
          <p:spPr>
            <a:xfrm>
              <a:off x="1285" y="185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12" name="椭圆 601111"/>
            <p:cNvSpPr/>
            <p:nvPr/>
          </p:nvSpPr>
          <p:spPr>
            <a:xfrm>
              <a:off x="1018" y="132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13" name="直接连接符 601112"/>
            <p:cNvSpPr/>
            <p:nvPr/>
          </p:nvSpPr>
          <p:spPr>
            <a:xfrm>
              <a:off x="1165" y="121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01114" name="直接连接符 601113"/>
            <p:cNvSpPr/>
            <p:nvPr/>
          </p:nvSpPr>
          <p:spPr>
            <a:xfrm>
              <a:off x="1165" y="1790"/>
              <a:ext cx="432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15" name="直接连接符 601114"/>
            <p:cNvSpPr/>
            <p:nvPr/>
          </p:nvSpPr>
          <p:spPr>
            <a:xfrm flipH="1">
              <a:off x="733" y="1790"/>
              <a:ext cx="432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16" name="文本框 601115"/>
            <p:cNvSpPr txBox="1"/>
            <p:nvPr/>
          </p:nvSpPr>
          <p:spPr>
            <a:xfrm>
              <a:off x="961" y="1118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01117" name="文本框 601116"/>
            <p:cNvSpPr txBox="1"/>
            <p:nvPr/>
          </p:nvSpPr>
          <p:spPr>
            <a:xfrm>
              <a:off x="974" y="144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01118" name="直接连接符 601117"/>
            <p:cNvSpPr/>
            <p:nvPr/>
          </p:nvSpPr>
          <p:spPr>
            <a:xfrm>
              <a:off x="1597" y="2116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19" name="直接连接符 601118"/>
            <p:cNvSpPr/>
            <p:nvPr/>
          </p:nvSpPr>
          <p:spPr>
            <a:xfrm>
              <a:off x="733" y="2126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0" name="直接连接符 601119"/>
            <p:cNvSpPr/>
            <p:nvPr/>
          </p:nvSpPr>
          <p:spPr>
            <a:xfrm>
              <a:off x="2974" y="2030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1" name="直接连接符 601120"/>
            <p:cNvSpPr/>
            <p:nvPr/>
          </p:nvSpPr>
          <p:spPr>
            <a:xfrm>
              <a:off x="1597" y="2288"/>
              <a:ext cx="23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2" name="任意多边形 601121"/>
            <p:cNvSpPr/>
            <p:nvPr/>
          </p:nvSpPr>
          <p:spPr>
            <a:xfrm>
              <a:off x="3931" y="2049"/>
              <a:ext cx="1" cy="249"/>
            </a:xfrm>
            <a:custGeom>
              <a:avLst/>
              <a:gdLst/>
              <a:ahLst/>
              <a:cxnLst/>
              <a:rect l="0" t="0" r="0" b="0"/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23" name="直接连接符 601122"/>
            <p:cNvSpPr/>
            <p:nvPr/>
          </p:nvSpPr>
          <p:spPr>
            <a:xfrm>
              <a:off x="734" y="2547"/>
              <a:ext cx="22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4" name="直接连接符 601123"/>
            <p:cNvSpPr/>
            <p:nvPr/>
          </p:nvSpPr>
          <p:spPr>
            <a:xfrm>
              <a:off x="1165" y="1220"/>
              <a:ext cx="2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25" name="直接连接符 601124"/>
            <p:cNvSpPr/>
            <p:nvPr/>
          </p:nvSpPr>
          <p:spPr>
            <a:xfrm>
              <a:off x="2208" y="1152"/>
              <a:ext cx="38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01126" name="直接连接符 601125"/>
            <p:cNvSpPr/>
            <p:nvPr/>
          </p:nvSpPr>
          <p:spPr>
            <a:xfrm>
              <a:off x="2094" y="2185"/>
              <a:ext cx="4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01127" name="直接连接符 601126"/>
            <p:cNvSpPr/>
            <p:nvPr/>
          </p:nvSpPr>
          <p:spPr>
            <a:xfrm>
              <a:off x="2094" y="2389"/>
              <a:ext cx="43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01128" name="文本框 601127"/>
            <p:cNvSpPr txBox="1"/>
            <p:nvPr/>
          </p:nvSpPr>
          <p:spPr>
            <a:xfrm>
              <a:off x="721" y="2078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01129" name="文本框 601128"/>
            <p:cNvSpPr txBox="1"/>
            <p:nvPr/>
          </p:nvSpPr>
          <p:spPr>
            <a:xfrm rot="19800000">
              <a:off x="961" y="168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01130" name="文本框 601129"/>
            <p:cNvSpPr txBox="1"/>
            <p:nvPr/>
          </p:nvSpPr>
          <p:spPr>
            <a:xfrm rot="1800000">
              <a:off x="1177" y="16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01131" name="文本框 601130"/>
            <p:cNvSpPr txBox="1"/>
            <p:nvPr/>
          </p:nvSpPr>
          <p:spPr>
            <a:xfrm>
              <a:off x="1405" y="206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01132" name="文本框 601131"/>
            <p:cNvSpPr txBox="1"/>
            <p:nvPr/>
          </p:nvSpPr>
          <p:spPr>
            <a:xfrm>
              <a:off x="1201" y="155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1133" name="文本框 601132"/>
            <p:cNvSpPr txBox="1"/>
            <p:nvPr/>
          </p:nvSpPr>
          <p:spPr>
            <a:xfrm>
              <a:off x="3585" y="2000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01134" name="文本框 601133"/>
            <p:cNvSpPr txBox="1"/>
            <p:nvPr/>
          </p:nvSpPr>
          <p:spPr>
            <a:xfrm>
              <a:off x="3602" y="1242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601135" name="文本框 601134"/>
            <p:cNvSpPr txBox="1"/>
            <p:nvPr/>
          </p:nvSpPr>
          <p:spPr>
            <a:xfrm>
              <a:off x="3079" y="1253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1136" name="对象 601135"/>
            <p:cNvGraphicFramePr/>
            <p:nvPr/>
          </p:nvGraphicFramePr>
          <p:xfrm>
            <a:off x="709" y="1235"/>
            <a:ext cx="31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2" r:id="rId7" imgW="254000" imgH="279400" progId="Equation.3">
                    <p:embed/>
                  </p:oleObj>
                </mc:Choice>
                <mc:Fallback>
                  <p:oleObj r:id="rId7" imgW="254000" imgH="279400" progId="Equation.3">
                    <p:embed/>
                    <p:pic>
                      <p:nvPicPr>
                        <p:cNvPr id="0" name="图片 38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9" y="1235"/>
                          <a:ext cx="31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37" name="对象 601136"/>
            <p:cNvGraphicFramePr/>
            <p:nvPr/>
          </p:nvGraphicFramePr>
          <p:xfrm>
            <a:off x="1557" y="1643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3" r:id="rId9" imgW="241300" imgH="279400" progId="Equation.3">
                    <p:embed/>
                  </p:oleObj>
                </mc:Choice>
                <mc:Fallback>
                  <p:oleObj r:id="rId9" imgW="241300" imgH="279400" progId="Equation.3">
                    <p:embed/>
                    <p:pic>
                      <p:nvPicPr>
                        <p:cNvPr id="0" name="图片 38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57" y="1643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38" name="对象 601137"/>
            <p:cNvGraphicFramePr/>
            <p:nvPr/>
          </p:nvGraphicFramePr>
          <p:xfrm>
            <a:off x="496" y="1631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4" r:id="rId11" imgW="241300" imgH="279400" progId="Equation.3">
                    <p:embed/>
                  </p:oleObj>
                </mc:Choice>
                <mc:Fallback>
                  <p:oleObj r:id="rId11" imgW="241300" imgH="279400" progId="Equation.3">
                    <p:embed/>
                    <p:pic>
                      <p:nvPicPr>
                        <p:cNvPr id="0" name="图片 387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6" y="1631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39" name="对象 601138"/>
            <p:cNvGraphicFramePr/>
            <p:nvPr/>
          </p:nvGraphicFramePr>
          <p:xfrm>
            <a:off x="2593" y="863"/>
            <a:ext cx="26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5" r:id="rId13" imgW="215900" imgH="278765" progId="Equation.3">
                    <p:embed/>
                  </p:oleObj>
                </mc:Choice>
                <mc:Fallback>
                  <p:oleObj r:id="rId13" imgW="215900" imgH="278765" progId="Equation.3">
                    <p:embed/>
                    <p:pic>
                      <p:nvPicPr>
                        <p:cNvPr id="0" name="图片 387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93" y="863"/>
                          <a:ext cx="269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40" name="对象 601139"/>
            <p:cNvGraphicFramePr/>
            <p:nvPr/>
          </p:nvGraphicFramePr>
          <p:xfrm>
            <a:off x="2539" y="1919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6" r:id="rId15" imgW="203200" imgH="279400" progId="Equation.3">
                    <p:embed/>
                  </p:oleObj>
                </mc:Choice>
                <mc:Fallback>
                  <p:oleObj r:id="rId15" imgW="203200" imgH="279400" progId="Equation.3">
                    <p:embed/>
                    <p:pic>
                      <p:nvPicPr>
                        <p:cNvPr id="0" name="图片 38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39" y="1919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41" name="对象 601140"/>
            <p:cNvGraphicFramePr/>
            <p:nvPr/>
          </p:nvGraphicFramePr>
          <p:xfrm>
            <a:off x="2521" y="2225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7" r:id="rId17" imgW="203200" imgH="279400" progId="Equation.3">
                    <p:embed/>
                  </p:oleObj>
                </mc:Choice>
                <mc:Fallback>
                  <p:oleObj r:id="rId17" imgW="203200" imgH="279400" progId="Equation.3">
                    <p:embed/>
                    <p:pic>
                      <p:nvPicPr>
                        <p:cNvPr id="0" name="图片 387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21" y="2225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42" name="文本框 601141"/>
            <p:cNvSpPr txBox="1"/>
            <p:nvPr/>
          </p:nvSpPr>
          <p:spPr>
            <a:xfrm>
              <a:off x="1036" y="947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1143" name="文本框 601142"/>
            <p:cNvSpPr txBox="1"/>
            <p:nvPr/>
          </p:nvSpPr>
          <p:spPr>
            <a:xfrm>
              <a:off x="1602" y="1982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1144" name="文本框 601143"/>
            <p:cNvSpPr txBox="1"/>
            <p:nvPr/>
          </p:nvSpPr>
          <p:spPr>
            <a:xfrm>
              <a:off x="478" y="2030"/>
              <a:ext cx="3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1145" name="文本框 601144"/>
            <p:cNvSpPr txBox="1"/>
            <p:nvPr/>
          </p:nvSpPr>
          <p:spPr>
            <a:xfrm>
              <a:off x="3348" y="940"/>
              <a:ext cx="2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01146" name="文本框 601145"/>
            <p:cNvSpPr txBox="1"/>
            <p:nvPr/>
          </p:nvSpPr>
          <p:spPr>
            <a:xfrm>
              <a:off x="3938" y="1880"/>
              <a:ext cx="2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1147" name="文本框 601146"/>
            <p:cNvSpPr txBox="1"/>
            <p:nvPr/>
          </p:nvSpPr>
          <p:spPr>
            <a:xfrm>
              <a:off x="2794" y="1832"/>
              <a:ext cx="2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01148" name="等腰三角形 601147"/>
            <p:cNvSpPr/>
            <p:nvPr/>
          </p:nvSpPr>
          <p:spPr>
            <a:xfrm>
              <a:off x="2974" y="1220"/>
              <a:ext cx="970" cy="81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49" name="矩形 601148"/>
            <p:cNvSpPr/>
            <p:nvPr/>
          </p:nvSpPr>
          <p:spPr>
            <a:xfrm rot="19800000">
              <a:off x="3661" y="1512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0" name="矩形 601149"/>
            <p:cNvSpPr/>
            <p:nvPr/>
          </p:nvSpPr>
          <p:spPr>
            <a:xfrm rot="1800000">
              <a:off x="3158" y="1504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1" name="矩形 601150"/>
            <p:cNvSpPr/>
            <p:nvPr/>
          </p:nvSpPr>
          <p:spPr>
            <a:xfrm rot="5400000">
              <a:off x="3422" y="1891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2" name="椭圆 601151"/>
            <p:cNvSpPr/>
            <p:nvPr/>
          </p:nvSpPr>
          <p:spPr>
            <a:xfrm>
              <a:off x="3439" y="1208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3" name="椭圆 601152"/>
            <p:cNvSpPr/>
            <p:nvPr/>
          </p:nvSpPr>
          <p:spPr>
            <a:xfrm>
              <a:off x="2956" y="1994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4" name="椭圆 601153"/>
            <p:cNvSpPr/>
            <p:nvPr/>
          </p:nvSpPr>
          <p:spPr>
            <a:xfrm>
              <a:off x="3914" y="1997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55" name="直接连接符 601154"/>
            <p:cNvSpPr/>
            <p:nvPr/>
          </p:nvSpPr>
          <p:spPr>
            <a:xfrm rot="3600000">
              <a:off x="3681" y="1712"/>
              <a:ext cx="397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01156" name="对象 601155"/>
            <p:cNvGraphicFramePr/>
            <p:nvPr/>
          </p:nvGraphicFramePr>
          <p:xfrm>
            <a:off x="3938" y="1475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8" r:id="rId19" imgW="241300" imgH="279400" progId="Equation.3">
                    <p:embed/>
                  </p:oleObj>
                </mc:Choice>
                <mc:Fallback>
                  <p:oleObj r:id="rId19" imgW="241300" imgH="279400" progId="Equation.3">
                    <p:embed/>
                    <p:pic>
                      <p:nvPicPr>
                        <p:cNvPr id="0" name="图片 388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8" y="1475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57" name="直接连接符 601156"/>
            <p:cNvSpPr/>
            <p:nvPr/>
          </p:nvSpPr>
          <p:spPr>
            <a:xfrm flipH="1">
              <a:off x="3302" y="2168"/>
              <a:ext cx="300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01158" name="对象 601157"/>
            <p:cNvGraphicFramePr/>
            <p:nvPr/>
          </p:nvGraphicFramePr>
          <p:xfrm>
            <a:off x="3022" y="1942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9" r:id="rId21" imgW="228600" imgH="279400" progId="Equation.3">
                    <p:embed/>
                  </p:oleObj>
                </mc:Choice>
                <mc:Fallback>
                  <p:oleObj r:id="rId21" imgW="228600" imgH="279400" progId="Equation.3">
                    <p:embed/>
                    <p:pic>
                      <p:nvPicPr>
                        <p:cNvPr id="0" name="图片 388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2" y="1942"/>
                          <a:ext cx="28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59" name="直接连接符 601158"/>
            <p:cNvSpPr/>
            <p:nvPr/>
          </p:nvSpPr>
          <p:spPr>
            <a:xfrm rot="7200000" flipH="1">
              <a:off x="2826" y="1693"/>
              <a:ext cx="433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601160" name="对象 601159"/>
            <p:cNvGraphicFramePr/>
            <p:nvPr/>
          </p:nvGraphicFramePr>
          <p:xfrm>
            <a:off x="2750" y="1406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0" r:id="rId23" imgW="228600" imgH="279400" progId="Equation.3">
                    <p:embed/>
                  </p:oleObj>
                </mc:Choice>
                <mc:Fallback>
                  <p:oleObj r:id="rId23" imgW="228600" imgH="279400" progId="Equation.3">
                    <p:embed/>
                    <p:pic>
                      <p:nvPicPr>
                        <p:cNvPr id="0" name="图片 388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0" y="1406"/>
                          <a:ext cx="28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61" name="矩形 601160"/>
            <p:cNvSpPr/>
            <p:nvPr/>
          </p:nvSpPr>
          <p:spPr>
            <a:xfrm rot="10800000">
              <a:off x="3419" y="1390"/>
              <a:ext cx="91" cy="227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62" name="矩形 601161"/>
            <p:cNvSpPr/>
            <p:nvPr/>
          </p:nvSpPr>
          <p:spPr>
            <a:xfrm rot="7200000">
              <a:off x="3644" y="1768"/>
              <a:ext cx="91" cy="227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63" name="矩形 601162"/>
            <p:cNvSpPr/>
            <p:nvPr/>
          </p:nvSpPr>
          <p:spPr>
            <a:xfrm rot="14400000">
              <a:off x="3169" y="1771"/>
              <a:ext cx="91" cy="227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64" name="直接连接符 601163"/>
            <p:cNvSpPr/>
            <p:nvPr/>
          </p:nvSpPr>
          <p:spPr>
            <a:xfrm>
              <a:off x="3463" y="1226"/>
              <a:ext cx="0" cy="1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5" name="直接连接符 601164"/>
            <p:cNvSpPr/>
            <p:nvPr/>
          </p:nvSpPr>
          <p:spPr>
            <a:xfrm>
              <a:off x="3463" y="1617"/>
              <a:ext cx="0" cy="1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6" name="直接连接符 601165"/>
            <p:cNvSpPr/>
            <p:nvPr/>
          </p:nvSpPr>
          <p:spPr>
            <a:xfrm>
              <a:off x="3463" y="1757"/>
              <a:ext cx="139" cy="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7" name="直接连接符 601166"/>
            <p:cNvSpPr/>
            <p:nvPr/>
          </p:nvSpPr>
          <p:spPr>
            <a:xfrm>
              <a:off x="3788" y="1936"/>
              <a:ext cx="147" cy="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8" name="直接连接符 601167"/>
            <p:cNvSpPr/>
            <p:nvPr/>
          </p:nvSpPr>
          <p:spPr>
            <a:xfrm flipV="1">
              <a:off x="2981" y="1942"/>
              <a:ext cx="129" cy="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69" name="直接连接符 601168"/>
            <p:cNvSpPr/>
            <p:nvPr/>
          </p:nvSpPr>
          <p:spPr>
            <a:xfrm flipV="1">
              <a:off x="3312" y="1754"/>
              <a:ext cx="151" cy="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1170" name="椭圆 601169"/>
            <p:cNvSpPr/>
            <p:nvPr/>
          </p:nvSpPr>
          <p:spPr>
            <a:xfrm>
              <a:off x="3436" y="1739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171" name="文本框 601170"/>
            <p:cNvSpPr txBox="1"/>
            <p:nvPr/>
          </p:nvSpPr>
          <p:spPr>
            <a:xfrm>
              <a:off x="3362" y="1704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601172" name="动作按钮: 后退或前一项 601171">
            <a:hlinkClick r:id="" action="ppaction://hlinkshowjump?jump=previousslide">
              <a:snd r:embed="rId25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01173" name="动作按钮: 后退或前一项 601172">
            <a:hlinkClick r:id="" action="ppaction://hlinkshowjump?jump=nextslide">
              <a:snd r:embed="rId25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1174" name="对象 601173"/>
              <p:cNvSpPr txBox="1"/>
              <p:nvPr/>
            </p:nvSpPr>
            <p:spPr>
              <a:xfrm>
                <a:off x="4283075" y="4051300"/>
                <a:ext cx="2255838" cy="939800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lim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</m:lim>
                              </m:limUpp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an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lim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</m:lim>
                              </m:limUpp>
                            </m:e>
                            <m:sub>
                              <m:r>
                                <a:rPr lang="zh-CN" alt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</m:oMath>
                  </m:oMathPara>
                </a14:m>
                <a:endParaRPr lang="zh-CN" alt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1174" name="对象 601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75" y="4051300"/>
                <a:ext cx="2255838" cy="9398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1175" name="对象 601174"/>
              <p:cNvSpPr txBox="1"/>
              <p:nvPr/>
            </p:nvSpPr>
            <p:spPr>
              <a:xfrm>
                <a:off x="4283075" y="4844396"/>
                <a:ext cx="2232025" cy="81121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m:rPr>
                              <m:nor/>
                            </m:rPr>
                            <a:rPr lang="zh-CN" altLang="en-US" b="1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zh-CN" alt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zh-CN" altLang="en-US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b="1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01175" name="对象 601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075" y="4844396"/>
                <a:ext cx="2232025" cy="8112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1176" name="对象 601175"/>
              <p:cNvSpPr txBox="1"/>
              <p:nvPr/>
            </p:nvSpPr>
            <p:spPr>
              <a:xfrm>
                <a:off x="4267202" y="5434781"/>
                <a:ext cx="2459038" cy="5540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m:rPr>
                              <m:nor/>
                            </m:rP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sSub>
                        <m:sSub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m:rPr>
                              <m:nor/>
                            </m:rP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an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zh-CN" alt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b="1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01176" name="对象 601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2" y="5434781"/>
                <a:ext cx="2459038" cy="55403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3018BB8B-1864-4660-BA8D-F6873834ACFD}"/>
              </a:ext>
            </a:extLst>
          </p:cNvPr>
          <p:cNvSpPr/>
          <p:nvPr/>
        </p:nvSpPr>
        <p:spPr>
          <a:xfrm>
            <a:off x="6933058" y="3070225"/>
            <a:ext cx="1440265" cy="186210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ED2A24-A6F0-4E01-88CA-91AAAD65327C}"/>
              </a:ext>
            </a:extLst>
          </p:cNvPr>
          <p:cNvSpPr/>
          <p:nvPr/>
        </p:nvSpPr>
        <p:spPr>
          <a:xfrm>
            <a:off x="1953894" y="6165031"/>
            <a:ext cx="6114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步骤：</a:t>
            </a:r>
            <a:r>
              <a:rPr lang="zh-CN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 Y</a:t>
            </a:r>
            <a:r>
              <a:rPr lang="zh-CN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变换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---</a:t>
            </a:r>
            <a:r>
              <a:rPr lang="zh-CN" altLang="en-US" b="1" i="1" dirty="0">
                <a:solidFill>
                  <a:srgbClr val="FF0000"/>
                </a:solidFill>
                <a:sym typeface="Symbol" panose="05050102010706020507" pitchFamily="18" charset="2"/>
              </a:rPr>
              <a:t>求线量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---</a:t>
            </a:r>
            <a:r>
              <a:rPr lang="zh-CN" altLang="zh-CN" b="1" i="1" dirty="0">
                <a:solidFill>
                  <a:srgbClr val="FFFF00"/>
                </a:solidFill>
                <a:sym typeface="Symbol" panose="05050102010706020507" pitchFamily="18" charset="2"/>
              </a:rPr>
              <a:t>Y</a:t>
            </a:r>
            <a:r>
              <a:rPr lang="zh-CN" altLang="en-US" b="1" i="1" dirty="0">
                <a:solidFill>
                  <a:srgbClr val="FFFF00"/>
                </a:solidFill>
                <a:sym typeface="Symbol" panose="05050102010706020507" pitchFamily="18" charset="2"/>
              </a:rPr>
              <a:t>变换</a:t>
            </a:r>
            <a:r>
              <a:rPr lang="en-US" altLang="zh-CN" b="1" i="1" dirty="0">
                <a:solidFill>
                  <a:srgbClr val="FFFF00"/>
                </a:solidFill>
                <a:sym typeface="Symbol" panose="05050102010706020507" pitchFamily="18" charset="2"/>
              </a:rPr>
              <a:t>---</a:t>
            </a:r>
            <a:r>
              <a:rPr lang="zh-CN" altLang="en-US" b="1" i="1" dirty="0">
                <a:solidFill>
                  <a:srgbClr val="FFFF00"/>
                </a:solidFill>
                <a:sym typeface="Symbol" panose="05050102010706020507" pitchFamily="18" charset="2"/>
              </a:rPr>
              <a:t>求相量</a:t>
            </a:r>
            <a:endParaRPr lang="zh-CN" altLang="en-US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文本框 423937"/>
          <p:cNvSpPr txBox="1"/>
          <p:nvPr/>
        </p:nvSpPr>
        <p:spPr>
          <a:xfrm>
            <a:off x="327025" y="582613"/>
            <a:ext cx="1341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结论：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3939" name="文本框 423938"/>
          <p:cNvSpPr txBox="1"/>
          <p:nvPr/>
        </p:nvSpPr>
        <p:spPr>
          <a:xfrm>
            <a:off x="933450" y="1858963"/>
            <a:ext cx="7496175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有无中性线对电路情况没有影响。没有中性线</a:t>
            </a:r>
            <a:r>
              <a:rPr lang="zh-CN" altLang="zh-CN" b="1" dirty="0">
                <a:latin typeface="Times New Roman" panose="02020603050405020304" pitchFamily="18" charset="0"/>
              </a:rPr>
              <a:t>(Y–Y接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、或者有中性线</a:t>
            </a:r>
            <a:r>
              <a:rPr lang="en-US" altLang="zh-CN" b="1" dirty="0">
                <a:latin typeface="Times New Roman" panose="02020603050405020304" pitchFamily="18" charset="0"/>
              </a:rPr>
              <a:t>(Y–Y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b="1" dirty="0">
                <a:latin typeface="Times New Roman" panose="02020603050405020304" pitchFamily="18" charset="0"/>
              </a:rPr>
              <a:t>接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，计算时都可将中性线短接。因此，</a:t>
            </a:r>
            <a:r>
              <a:rPr lang="zh-CN" altLang="zh-CN" b="1" dirty="0">
                <a:latin typeface="Times New Roman" panose="02020603050405020304" pitchFamily="18" charset="0"/>
              </a:rPr>
              <a:t>Y–Y接、</a:t>
            </a:r>
            <a:r>
              <a:rPr lang="en-US" altLang="zh-CN" b="1" dirty="0">
                <a:latin typeface="Times New Roman" panose="02020603050405020304" pitchFamily="18" charset="0"/>
              </a:rPr>
              <a:t>Y–Y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b="1" dirty="0">
                <a:latin typeface="Times New Roman" panose="02020603050405020304" pitchFamily="18" charset="0"/>
              </a:rPr>
              <a:t>接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有中性线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电路计算方法相同。</a:t>
            </a:r>
          </a:p>
        </p:txBody>
      </p:sp>
      <p:sp>
        <p:nvSpPr>
          <p:cNvPr id="423940" name="文本框 423939"/>
          <p:cNvSpPr txBox="1"/>
          <p:nvPr/>
        </p:nvSpPr>
        <p:spPr>
          <a:xfrm>
            <a:off x="714375" y="4336685"/>
            <a:ext cx="81724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② </a:t>
            </a:r>
            <a:r>
              <a:rPr lang="zh-CN" altLang="en-US" b="1" dirty="0">
                <a:latin typeface="Times New Roman" panose="02020603050405020304" pitchFamily="18" charset="0"/>
              </a:rPr>
              <a:t>对称情况下，各相电压、电流是对称的，只要算出某一相电压、电流，则其他两相的电压、电流可直接写出。</a:t>
            </a:r>
          </a:p>
        </p:txBody>
      </p:sp>
      <p:sp>
        <p:nvSpPr>
          <p:cNvPr id="423941" name="矩形 423940"/>
          <p:cNvSpPr/>
          <p:nvPr/>
        </p:nvSpPr>
        <p:spPr>
          <a:xfrm>
            <a:off x="666750" y="1306513"/>
            <a:ext cx="4230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①</a:t>
            </a:r>
            <a:r>
              <a:rPr lang="en-US" altLang="zh-CN" b="1" i="1">
                <a:latin typeface="Times New Roman" panose="02020603050405020304" pitchFamily="18" charset="0"/>
              </a:rPr>
              <a:t> U</a:t>
            </a:r>
            <a:r>
              <a:rPr lang="en-US" altLang="zh-CN" b="1" baseline="-25000">
                <a:latin typeface="Times New Roman" panose="02020603050405020304" pitchFamily="18" charset="0"/>
              </a:rPr>
              <a:t>N’N</a:t>
            </a:r>
            <a:r>
              <a:rPr lang="en-US" altLang="zh-CN" b="1" dirty="0">
                <a:latin typeface="Times New Roman" panose="02020603050405020304" pitchFamily="18" charset="0"/>
              </a:rPr>
              <a:t>=0</a:t>
            </a:r>
            <a:r>
              <a:rPr lang="zh-CN" altLang="en-US" b="1" dirty="0">
                <a:latin typeface="Times New Roman" panose="02020603050405020304" pitchFamily="18" charset="0"/>
              </a:rPr>
              <a:t>，中性线电流为零。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50E527-2ED7-4150-A59A-DDF62DB4BE3B}"/>
              </a:ext>
            </a:extLst>
          </p:cNvPr>
          <p:cNvSpPr txBox="1"/>
          <p:nvPr/>
        </p:nvSpPr>
        <p:spPr>
          <a:xfrm>
            <a:off x="1980702" y="3703638"/>
            <a:ext cx="4157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FF0000"/>
                </a:solidFill>
              </a:rPr>
              <a:t>思考：中线有阻抗怎么办？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/>
      <p:bldP spid="423939" grpId="0"/>
      <p:bldP spid="423940" grpId="0"/>
      <p:bldP spid="4239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文本框 429057"/>
          <p:cNvSpPr txBox="1"/>
          <p:nvPr/>
        </p:nvSpPr>
        <p:spPr>
          <a:xfrm>
            <a:off x="628650" y="1176338"/>
            <a:ext cx="732925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将所有三相电源、负载都化为等值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接电路； </a:t>
            </a:r>
          </a:p>
        </p:txBody>
      </p:sp>
      <p:sp>
        <p:nvSpPr>
          <p:cNvPr id="429059" name="文本框 429058"/>
          <p:cNvSpPr txBox="1"/>
          <p:nvPr/>
        </p:nvSpPr>
        <p:spPr>
          <a:xfrm>
            <a:off x="625475" y="1746250"/>
            <a:ext cx="8213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连接各负载和电源中性点，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中性线上若有阻抗可不计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429060" name="文本框 429059"/>
          <p:cNvSpPr txBox="1"/>
          <p:nvPr/>
        </p:nvSpPr>
        <p:spPr>
          <a:xfrm>
            <a:off x="628650" y="2359025"/>
            <a:ext cx="7229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画出单相计算电路，求出一相的电压、电流：</a:t>
            </a:r>
          </a:p>
        </p:txBody>
      </p:sp>
      <p:sp>
        <p:nvSpPr>
          <p:cNvPr id="429061" name="文本框 429060"/>
          <p:cNvSpPr txBox="1"/>
          <p:nvPr/>
        </p:nvSpPr>
        <p:spPr>
          <a:xfrm>
            <a:off x="647700" y="3978275"/>
            <a:ext cx="7639050" cy="93634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</a:rPr>
              <a:t>根据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 、Y接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线量、相量</a:t>
            </a:r>
            <a:r>
              <a:rPr lang="zh-CN" altLang="en-US" b="1" dirty="0">
                <a:latin typeface="Times New Roman" panose="02020603050405020304" pitchFamily="18" charset="0"/>
              </a:rPr>
              <a:t>之间的关系，求出原电路的电流电压。（</a:t>
            </a:r>
            <a:r>
              <a:rPr lang="zh-CN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 Y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变换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---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求线量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---</a:t>
            </a:r>
            <a:r>
              <a:rPr lang="zh-CN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Y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变换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---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求相量</a:t>
            </a:r>
            <a:r>
              <a:rPr lang="zh-CN" altLang="en-US" b="1" dirty="0">
                <a:sym typeface="Symbol" panose="05050102010706020507" pitchFamily="18" charset="2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9062" name="文本框 429061"/>
          <p:cNvSpPr txBox="1"/>
          <p:nvPr/>
        </p:nvSpPr>
        <p:spPr>
          <a:xfrm>
            <a:off x="654050" y="5064125"/>
            <a:ext cx="6686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(5) </a:t>
            </a:r>
            <a:r>
              <a:rPr lang="zh-CN" altLang="en-US" b="1" dirty="0">
                <a:latin typeface="Times New Roman" panose="02020603050405020304" pitchFamily="18" charset="0"/>
              </a:rPr>
              <a:t>由对称性，得出其它两相的电压、电流。</a:t>
            </a:r>
          </a:p>
        </p:txBody>
      </p:sp>
      <p:sp>
        <p:nvSpPr>
          <p:cNvPr id="429063" name="文本框 429062"/>
          <p:cNvSpPr txBox="1"/>
          <p:nvPr/>
        </p:nvSpPr>
        <p:spPr>
          <a:xfrm>
            <a:off x="342900" y="477838"/>
            <a:ext cx="4343400" cy="4667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对称三相电路的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一般计算方法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29064" name="文本框 429063"/>
          <p:cNvSpPr txBox="1"/>
          <p:nvPr/>
        </p:nvSpPr>
        <p:spPr>
          <a:xfrm>
            <a:off x="1085850" y="2892425"/>
            <a:ext cx="5391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单相电路中的电压为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接时的相电压。</a:t>
            </a:r>
          </a:p>
        </p:txBody>
      </p:sp>
      <p:sp>
        <p:nvSpPr>
          <p:cNvPr id="429065" name="文本框 429064"/>
          <p:cNvSpPr txBox="1"/>
          <p:nvPr/>
        </p:nvSpPr>
        <p:spPr>
          <a:xfrm>
            <a:off x="1066800" y="3425825"/>
            <a:ext cx="4248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单相电路中的电流为线电流。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/>
      <p:bldP spid="429059" grpId="0"/>
      <p:bldP spid="429060" grpId="0"/>
      <p:bldP spid="429061" grpId="0"/>
      <p:bldP spid="429062" grpId="0"/>
      <p:bldP spid="429063" grpId="0" animBg="1"/>
      <p:bldP spid="429064" grpId="0"/>
      <p:bldP spid="4290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文本框 562177"/>
          <p:cNvSpPr txBox="1"/>
          <p:nvPr/>
        </p:nvSpPr>
        <p:spPr>
          <a:xfrm>
            <a:off x="228600" y="476250"/>
            <a:ext cx="871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</a:p>
        </p:txBody>
      </p:sp>
      <p:grpSp>
        <p:nvGrpSpPr>
          <p:cNvPr id="562179" name="组合 562178"/>
          <p:cNvGrpSpPr/>
          <p:nvPr/>
        </p:nvGrpSpPr>
        <p:grpSpPr>
          <a:xfrm>
            <a:off x="887413" y="246063"/>
            <a:ext cx="3074987" cy="2762250"/>
            <a:chOff x="559" y="155"/>
            <a:chExt cx="1937" cy="1740"/>
          </a:xfrm>
        </p:grpSpPr>
        <p:sp>
          <p:nvSpPr>
            <p:cNvPr id="562180" name="直接连接符 562179"/>
            <p:cNvSpPr/>
            <p:nvPr/>
          </p:nvSpPr>
          <p:spPr>
            <a:xfrm flipV="1">
              <a:off x="833" y="484"/>
              <a:ext cx="11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181" name="直接连接符 562180"/>
            <p:cNvSpPr/>
            <p:nvPr/>
          </p:nvSpPr>
          <p:spPr>
            <a:xfrm flipV="1">
              <a:off x="825" y="1386"/>
              <a:ext cx="6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182" name="任意多边形 562181"/>
            <p:cNvSpPr/>
            <p:nvPr/>
          </p:nvSpPr>
          <p:spPr>
            <a:xfrm flipH="1">
              <a:off x="841" y="1379"/>
              <a:ext cx="1622" cy="365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3" name="椭圆 562182"/>
            <p:cNvSpPr/>
            <p:nvPr/>
          </p:nvSpPr>
          <p:spPr>
            <a:xfrm>
              <a:off x="787" y="463"/>
              <a:ext cx="38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4" name="椭圆 562183"/>
            <p:cNvSpPr/>
            <p:nvPr/>
          </p:nvSpPr>
          <p:spPr>
            <a:xfrm>
              <a:off x="787" y="1360"/>
              <a:ext cx="38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5" name="椭圆 562184"/>
            <p:cNvSpPr/>
            <p:nvPr/>
          </p:nvSpPr>
          <p:spPr>
            <a:xfrm>
              <a:off x="797" y="171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86" name="文本框 562185"/>
            <p:cNvSpPr txBox="1"/>
            <p:nvPr/>
          </p:nvSpPr>
          <p:spPr>
            <a:xfrm>
              <a:off x="561" y="333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2187" name="文本框 562186"/>
            <p:cNvSpPr txBox="1"/>
            <p:nvPr/>
          </p:nvSpPr>
          <p:spPr>
            <a:xfrm>
              <a:off x="561" y="1241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2188" name="文本框 562187"/>
            <p:cNvSpPr txBox="1"/>
            <p:nvPr/>
          </p:nvSpPr>
          <p:spPr>
            <a:xfrm>
              <a:off x="559" y="1607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2189" name="矩形 562188"/>
            <p:cNvSpPr/>
            <p:nvPr/>
          </p:nvSpPr>
          <p:spPr>
            <a:xfrm>
              <a:off x="1931" y="669"/>
              <a:ext cx="82" cy="251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190" name="直接连接符 562189"/>
            <p:cNvSpPr/>
            <p:nvPr/>
          </p:nvSpPr>
          <p:spPr>
            <a:xfrm>
              <a:off x="1976" y="485"/>
              <a:ext cx="0" cy="1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191" name="直接连接符 562190"/>
            <p:cNvSpPr/>
            <p:nvPr/>
          </p:nvSpPr>
          <p:spPr>
            <a:xfrm>
              <a:off x="1976" y="925"/>
              <a:ext cx="0" cy="1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62192" name="组合 562191"/>
            <p:cNvGrpSpPr/>
            <p:nvPr/>
          </p:nvGrpSpPr>
          <p:grpSpPr>
            <a:xfrm rot="7200000">
              <a:off x="2170" y="951"/>
              <a:ext cx="87" cy="565"/>
              <a:chOff x="4116" y="2366"/>
              <a:chExt cx="102" cy="706"/>
            </a:xfrm>
          </p:grpSpPr>
          <p:sp>
            <p:nvSpPr>
              <p:cNvPr id="562193" name="矩形 562192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194" name="直接连接符 562193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2195" name="直接连接符 562194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62196" name="组合 562195"/>
            <p:cNvGrpSpPr/>
            <p:nvPr/>
          </p:nvGrpSpPr>
          <p:grpSpPr>
            <a:xfrm rot="14400000">
              <a:off x="1687" y="958"/>
              <a:ext cx="87" cy="565"/>
              <a:chOff x="4116" y="2366"/>
              <a:chExt cx="102" cy="706"/>
            </a:xfrm>
          </p:grpSpPr>
          <p:sp>
            <p:nvSpPr>
              <p:cNvPr id="562197" name="矩形 562196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2198" name="直接连接符 562197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2199" name="直接连接符 562198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2200" name="椭圆 562199"/>
            <p:cNvSpPr/>
            <p:nvPr/>
          </p:nvSpPr>
          <p:spPr>
            <a:xfrm>
              <a:off x="1950" y="1085"/>
              <a:ext cx="36" cy="3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1" name="文本框 562200"/>
            <p:cNvSpPr txBox="1"/>
            <p:nvPr/>
          </p:nvSpPr>
          <p:spPr>
            <a:xfrm>
              <a:off x="2014" y="669"/>
              <a:ext cx="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2" name="文本框 562201"/>
            <p:cNvSpPr txBox="1"/>
            <p:nvPr/>
          </p:nvSpPr>
          <p:spPr>
            <a:xfrm>
              <a:off x="2246" y="984"/>
              <a:ext cx="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3" name="文本框 562202"/>
            <p:cNvSpPr txBox="1"/>
            <p:nvPr/>
          </p:nvSpPr>
          <p:spPr>
            <a:xfrm>
              <a:off x="1514" y="962"/>
              <a:ext cx="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4" name="矩形 562203"/>
            <p:cNvSpPr/>
            <p:nvPr/>
          </p:nvSpPr>
          <p:spPr>
            <a:xfrm rot="-5400000">
              <a:off x="1166" y="362"/>
              <a:ext cx="87" cy="234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5" name="矩形 562204"/>
            <p:cNvSpPr/>
            <p:nvPr/>
          </p:nvSpPr>
          <p:spPr>
            <a:xfrm rot="-5400000">
              <a:off x="1185" y="1267"/>
              <a:ext cx="88" cy="23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6" name="矩形 562205"/>
            <p:cNvSpPr/>
            <p:nvPr/>
          </p:nvSpPr>
          <p:spPr>
            <a:xfrm rot="-5400000">
              <a:off x="1190" y="1630"/>
              <a:ext cx="88" cy="234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07" name="文本框 562206"/>
            <p:cNvSpPr txBox="1"/>
            <p:nvPr/>
          </p:nvSpPr>
          <p:spPr>
            <a:xfrm>
              <a:off x="1081" y="155"/>
              <a:ext cx="33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8" name="文本框 562207"/>
            <p:cNvSpPr txBox="1"/>
            <p:nvPr/>
          </p:nvSpPr>
          <p:spPr>
            <a:xfrm>
              <a:off x="1098" y="1061"/>
              <a:ext cx="3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09" name="文本框 562208"/>
            <p:cNvSpPr txBox="1"/>
            <p:nvPr/>
          </p:nvSpPr>
          <p:spPr>
            <a:xfrm>
              <a:off x="1098" y="1422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2210" name="文本框 562209"/>
          <p:cNvSpPr txBox="1"/>
          <p:nvPr/>
        </p:nvSpPr>
        <p:spPr>
          <a:xfrm>
            <a:off x="4000500" y="528638"/>
            <a:ext cx="49720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66750" indent="-66675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已知对称三相电源线电压为</a:t>
            </a:r>
            <a:r>
              <a:rPr lang="en-US" altLang="zh-CN" b="1">
                <a:latin typeface="Times New Roman" panose="02020603050405020304" pitchFamily="18" charset="0"/>
              </a:rPr>
              <a:t>380V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=6.4+j4.8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err="1">
                <a:latin typeface="Times New Roman" panose="02020603050405020304" pitchFamily="18" charset="0"/>
              </a:rPr>
              <a:t>l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=3+j4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62211" name="文本框 562210"/>
          <p:cNvSpPr txBox="1"/>
          <p:nvPr/>
        </p:nvSpPr>
        <p:spPr>
          <a:xfrm>
            <a:off x="4057650" y="1882775"/>
            <a:ext cx="5086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求负载</a:t>
            </a:r>
            <a:r>
              <a:rPr lang="en-US" altLang="zh-CN" b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的相电压、线电压和电流。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62212" name="文本框 562211"/>
          <p:cNvSpPr txBox="1"/>
          <p:nvPr/>
        </p:nvSpPr>
        <p:spPr>
          <a:xfrm>
            <a:off x="323850" y="3160713"/>
            <a:ext cx="871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2213" name="组合 562212"/>
          <p:cNvGrpSpPr/>
          <p:nvPr/>
        </p:nvGrpSpPr>
        <p:grpSpPr>
          <a:xfrm>
            <a:off x="808038" y="3001963"/>
            <a:ext cx="4056062" cy="2633662"/>
            <a:chOff x="509" y="1891"/>
            <a:chExt cx="2555" cy="1659"/>
          </a:xfrm>
        </p:grpSpPr>
        <p:graphicFrame>
          <p:nvGraphicFramePr>
            <p:cNvPr id="562214" name="对象 562213"/>
            <p:cNvGraphicFramePr/>
            <p:nvPr/>
          </p:nvGraphicFramePr>
          <p:xfrm>
            <a:off x="1013" y="1891"/>
            <a:ext cx="36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67" r:id="rId3" imgW="292100" imgH="292100" progId="Equation.3">
                    <p:embed/>
                  </p:oleObj>
                </mc:Choice>
                <mc:Fallback>
                  <p:oleObj r:id="rId3" imgW="292100" imgH="292100" progId="Equation.3">
                    <p:embed/>
                    <p:pic>
                      <p:nvPicPr>
                        <p:cNvPr id="0" name="图片 38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13" y="1891"/>
                          <a:ext cx="365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15" name="椭圆 562214"/>
            <p:cNvSpPr/>
            <p:nvPr/>
          </p:nvSpPr>
          <p:spPr>
            <a:xfrm rot="5400000">
              <a:off x="991" y="2246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16" name="直接连接符 562215"/>
            <p:cNvSpPr/>
            <p:nvPr/>
          </p:nvSpPr>
          <p:spPr>
            <a:xfrm rot="5400000" flipH="1">
              <a:off x="1132" y="2004"/>
              <a:ext cx="0" cy="7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17" name="文本框 562216"/>
            <p:cNvSpPr txBox="1"/>
            <p:nvPr/>
          </p:nvSpPr>
          <p:spPr>
            <a:xfrm rot="5400000">
              <a:off x="1279" y="217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2218" name="文本框 562217"/>
            <p:cNvSpPr txBox="1"/>
            <p:nvPr/>
          </p:nvSpPr>
          <p:spPr>
            <a:xfrm>
              <a:off x="792" y="217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62219" name="椭圆 562218"/>
            <p:cNvSpPr/>
            <p:nvPr/>
          </p:nvSpPr>
          <p:spPr>
            <a:xfrm>
              <a:off x="1516" y="2365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0" name="椭圆 562219"/>
            <p:cNvSpPr/>
            <p:nvPr/>
          </p:nvSpPr>
          <p:spPr>
            <a:xfrm>
              <a:off x="3017" y="2877"/>
              <a:ext cx="47" cy="4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1" name="文本框 562220"/>
            <p:cNvSpPr txBox="1"/>
            <p:nvPr/>
          </p:nvSpPr>
          <p:spPr>
            <a:xfrm>
              <a:off x="1424" y="210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2222" name="椭圆 562221"/>
            <p:cNvSpPr/>
            <p:nvPr/>
          </p:nvSpPr>
          <p:spPr>
            <a:xfrm rot="5400000">
              <a:off x="992" y="2767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3" name="直接连接符 562222"/>
            <p:cNvSpPr/>
            <p:nvPr/>
          </p:nvSpPr>
          <p:spPr>
            <a:xfrm rot="5400000" flipH="1">
              <a:off x="1146" y="2536"/>
              <a:ext cx="0" cy="75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24" name="椭圆 562223"/>
            <p:cNvSpPr/>
            <p:nvPr/>
          </p:nvSpPr>
          <p:spPr>
            <a:xfrm rot="5400000">
              <a:off x="735" y="2896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5" name="文本框 562224"/>
            <p:cNvSpPr txBox="1"/>
            <p:nvPr/>
          </p:nvSpPr>
          <p:spPr>
            <a:xfrm rot="5400000">
              <a:off x="1280" y="268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2226" name="文本框 562225"/>
            <p:cNvSpPr txBox="1"/>
            <p:nvPr/>
          </p:nvSpPr>
          <p:spPr>
            <a:xfrm>
              <a:off x="793" y="268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62227" name="直接连接符 562226"/>
            <p:cNvSpPr/>
            <p:nvPr/>
          </p:nvSpPr>
          <p:spPr>
            <a:xfrm flipV="1">
              <a:off x="1563" y="2386"/>
              <a:ext cx="291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28" name="椭圆 562227"/>
            <p:cNvSpPr/>
            <p:nvPr/>
          </p:nvSpPr>
          <p:spPr>
            <a:xfrm>
              <a:off x="1523" y="2892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29" name="文本框 562228"/>
            <p:cNvSpPr txBox="1"/>
            <p:nvPr/>
          </p:nvSpPr>
          <p:spPr>
            <a:xfrm>
              <a:off x="1451" y="263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2230" name="文本框 562229"/>
            <p:cNvSpPr txBox="1"/>
            <p:nvPr/>
          </p:nvSpPr>
          <p:spPr>
            <a:xfrm>
              <a:off x="509" y="27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2231" name="椭圆 562230"/>
            <p:cNvSpPr/>
            <p:nvPr/>
          </p:nvSpPr>
          <p:spPr>
            <a:xfrm rot="5400000">
              <a:off x="991" y="327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32" name="直接连接符 562231"/>
            <p:cNvSpPr/>
            <p:nvPr/>
          </p:nvSpPr>
          <p:spPr>
            <a:xfrm rot="5400000" flipH="1">
              <a:off x="1136" y="3031"/>
              <a:ext cx="0" cy="7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33" name="文本框 562232"/>
            <p:cNvSpPr txBox="1"/>
            <p:nvPr/>
          </p:nvSpPr>
          <p:spPr>
            <a:xfrm rot="5400000">
              <a:off x="1279" y="318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2234" name="文本框 562233"/>
            <p:cNvSpPr txBox="1"/>
            <p:nvPr/>
          </p:nvSpPr>
          <p:spPr>
            <a:xfrm>
              <a:off x="792" y="3193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62235" name="直接连接符 562234"/>
            <p:cNvSpPr/>
            <p:nvPr/>
          </p:nvSpPr>
          <p:spPr>
            <a:xfrm flipV="1">
              <a:off x="1562" y="3421"/>
              <a:ext cx="2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36" name="椭圆 562235"/>
            <p:cNvSpPr/>
            <p:nvPr/>
          </p:nvSpPr>
          <p:spPr>
            <a:xfrm>
              <a:off x="1516" y="339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37" name="文本框 562236"/>
            <p:cNvSpPr txBox="1"/>
            <p:nvPr/>
          </p:nvSpPr>
          <p:spPr>
            <a:xfrm>
              <a:off x="1430" y="314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2238" name="直接连接符 562237"/>
            <p:cNvSpPr/>
            <p:nvPr/>
          </p:nvSpPr>
          <p:spPr>
            <a:xfrm>
              <a:off x="753" y="2389"/>
              <a:ext cx="0" cy="10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62239" name="对象 562238"/>
            <p:cNvGraphicFramePr/>
            <p:nvPr/>
          </p:nvGraphicFramePr>
          <p:xfrm>
            <a:off x="1026" y="2429"/>
            <a:ext cx="35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68" r:id="rId5" imgW="279400" imgH="304800" progId="Equation.3">
                    <p:embed/>
                  </p:oleObj>
                </mc:Choice>
                <mc:Fallback>
                  <p:oleObj r:id="rId5" imgW="279400" imgH="304800" progId="Equation.3">
                    <p:embed/>
                    <p:pic>
                      <p:nvPicPr>
                        <p:cNvPr id="0" name="图片 38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26" y="2429"/>
                          <a:ext cx="351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2240" name="对象 562239"/>
            <p:cNvGraphicFramePr/>
            <p:nvPr/>
          </p:nvGraphicFramePr>
          <p:xfrm>
            <a:off x="1026" y="2939"/>
            <a:ext cx="36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69" r:id="rId7" imgW="292100" imgH="304800" progId="Equation.3">
                    <p:embed/>
                  </p:oleObj>
                </mc:Choice>
                <mc:Fallback>
                  <p:oleObj r:id="rId7" imgW="292100" imgH="304800" progId="Equation.3">
                    <p:embed/>
                    <p:pic>
                      <p:nvPicPr>
                        <p:cNvPr id="0" name="图片 38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26" y="2939"/>
                          <a:ext cx="364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41" name="直接连接符 562240"/>
            <p:cNvSpPr/>
            <p:nvPr/>
          </p:nvSpPr>
          <p:spPr>
            <a:xfrm flipV="1">
              <a:off x="1570" y="2913"/>
              <a:ext cx="2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42" name="矩形 562241"/>
            <p:cNvSpPr/>
            <p:nvPr/>
          </p:nvSpPr>
          <p:spPr>
            <a:xfrm>
              <a:off x="1848" y="232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3" name="矩形 562242"/>
            <p:cNvSpPr/>
            <p:nvPr/>
          </p:nvSpPr>
          <p:spPr>
            <a:xfrm>
              <a:off x="1848" y="284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4" name="矩形 562243"/>
            <p:cNvSpPr/>
            <p:nvPr/>
          </p:nvSpPr>
          <p:spPr>
            <a:xfrm>
              <a:off x="1832" y="335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5" name="矩形 562244"/>
            <p:cNvSpPr/>
            <p:nvPr/>
          </p:nvSpPr>
          <p:spPr>
            <a:xfrm>
              <a:off x="2556" y="232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6" name="矩形 562245"/>
            <p:cNvSpPr/>
            <p:nvPr/>
          </p:nvSpPr>
          <p:spPr>
            <a:xfrm>
              <a:off x="2556" y="284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7" name="矩形 562246"/>
            <p:cNvSpPr/>
            <p:nvPr/>
          </p:nvSpPr>
          <p:spPr>
            <a:xfrm>
              <a:off x="2540" y="3359"/>
              <a:ext cx="272" cy="10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48" name="直接连接符 562247"/>
            <p:cNvSpPr/>
            <p:nvPr/>
          </p:nvSpPr>
          <p:spPr>
            <a:xfrm>
              <a:off x="2120" y="2386"/>
              <a:ext cx="436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49" name="直接连接符 562248"/>
            <p:cNvSpPr/>
            <p:nvPr/>
          </p:nvSpPr>
          <p:spPr>
            <a:xfrm>
              <a:off x="2828" y="2386"/>
              <a:ext cx="208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0" name="直接连接符 562249"/>
            <p:cNvSpPr/>
            <p:nvPr/>
          </p:nvSpPr>
          <p:spPr>
            <a:xfrm>
              <a:off x="2108" y="2901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1" name="直接连接符 562250"/>
            <p:cNvSpPr/>
            <p:nvPr/>
          </p:nvSpPr>
          <p:spPr>
            <a:xfrm>
              <a:off x="2833" y="2901"/>
              <a:ext cx="2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2" name="直接连接符 562251"/>
            <p:cNvSpPr/>
            <p:nvPr/>
          </p:nvSpPr>
          <p:spPr>
            <a:xfrm>
              <a:off x="2104" y="3421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3" name="直接连接符 562252"/>
            <p:cNvSpPr/>
            <p:nvPr/>
          </p:nvSpPr>
          <p:spPr>
            <a:xfrm>
              <a:off x="2812" y="3418"/>
              <a:ext cx="2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4" name="直接连接符 562253"/>
            <p:cNvSpPr/>
            <p:nvPr/>
          </p:nvSpPr>
          <p:spPr>
            <a:xfrm>
              <a:off x="3036" y="2386"/>
              <a:ext cx="0" cy="10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55" name="文本框 562254"/>
            <p:cNvSpPr txBox="1"/>
            <p:nvPr/>
          </p:nvSpPr>
          <p:spPr>
            <a:xfrm>
              <a:off x="1832" y="2047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56" name="文本框 562255"/>
            <p:cNvSpPr txBox="1"/>
            <p:nvPr/>
          </p:nvSpPr>
          <p:spPr>
            <a:xfrm>
              <a:off x="1844" y="2540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57" name="文本框 562256"/>
            <p:cNvSpPr txBox="1"/>
            <p:nvPr/>
          </p:nvSpPr>
          <p:spPr>
            <a:xfrm>
              <a:off x="1844" y="3068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58" name="文本框 562257"/>
            <p:cNvSpPr txBox="1"/>
            <p:nvPr/>
          </p:nvSpPr>
          <p:spPr>
            <a:xfrm>
              <a:off x="2570" y="2047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59" name="文本框 562258"/>
            <p:cNvSpPr txBox="1"/>
            <p:nvPr/>
          </p:nvSpPr>
          <p:spPr>
            <a:xfrm>
              <a:off x="2580" y="2579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60" name="文本框 562259"/>
            <p:cNvSpPr txBox="1"/>
            <p:nvPr/>
          </p:nvSpPr>
          <p:spPr>
            <a:xfrm>
              <a:off x="2564" y="3092"/>
              <a:ext cx="3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2261" name="右箭头 562260"/>
          <p:cNvSpPr/>
          <p:nvPr/>
        </p:nvSpPr>
        <p:spPr>
          <a:xfrm>
            <a:off x="5048250" y="4503738"/>
            <a:ext cx="495300" cy="301625"/>
          </a:xfrm>
          <a:prstGeom prst="rightArrow">
            <a:avLst>
              <a:gd name="adj1" fmla="val 50000"/>
              <a:gd name="adj2" fmla="val 41052"/>
            </a:avLst>
          </a:prstGeom>
          <a:solidFill>
            <a:srgbClr val="3366CC"/>
          </a:solidFill>
          <a:ln w="9525" cap="flat" cmpd="sng">
            <a:solidFill>
              <a:srgbClr val="3366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62262" name="组合 562261"/>
          <p:cNvGrpSpPr/>
          <p:nvPr/>
        </p:nvGrpSpPr>
        <p:grpSpPr>
          <a:xfrm>
            <a:off x="5695950" y="3459163"/>
            <a:ext cx="3200400" cy="2290762"/>
            <a:chOff x="3588" y="2179"/>
            <a:chExt cx="2016" cy="1443"/>
          </a:xfrm>
        </p:grpSpPr>
        <p:sp>
          <p:nvSpPr>
            <p:cNvPr id="562263" name="矩形 562262"/>
            <p:cNvSpPr/>
            <p:nvPr/>
          </p:nvSpPr>
          <p:spPr>
            <a:xfrm>
              <a:off x="5116" y="283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64" name="椭圆 562263"/>
            <p:cNvSpPr/>
            <p:nvPr/>
          </p:nvSpPr>
          <p:spPr>
            <a:xfrm>
              <a:off x="3935" y="280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65" name="直接连接符 562264"/>
            <p:cNvSpPr/>
            <p:nvPr/>
          </p:nvSpPr>
          <p:spPr>
            <a:xfrm>
              <a:off x="4088" y="2584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66" name="直接连接符 562265"/>
            <p:cNvSpPr/>
            <p:nvPr/>
          </p:nvSpPr>
          <p:spPr>
            <a:xfrm>
              <a:off x="5174" y="2584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67" name="直接连接符 562266"/>
            <p:cNvSpPr/>
            <p:nvPr/>
          </p:nvSpPr>
          <p:spPr>
            <a:xfrm>
              <a:off x="5174" y="3134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68" name="直接连接符 562267"/>
            <p:cNvSpPr/>
            <p:nvPr/>
          </p:nvSpPr>
          <p:spPr>
            <a:xfrm>
              <a:off x="4082" y="3408"/>
              <a:ext cx="10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69" name="直接连接符 562268"/>
            <p:cNvSpPr/>
            <p:nvPr/>
          </p:nvSpPr>
          <p:spPr>
            <a:xfrm>
              <a:off x="4088" y="2584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70" name="文本框 562269"/>
            <p:cNvSpPr txBox="1"/>
            <p:nvPr/>
          </p:nvSpPr>
          <p:spPr>
            <a:xfrm>
              <a:off x="3897" y="2584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2271" name="文本框 562270"/>
            <p:cNvSpPr txBox="1"/>
            <p:nvPr/>
          </p:nvSpPr>
          <p:spPr>
            <a:xfrm>
              <a:off x="3903" y="3041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562272" name="对象 562271"/>
            <p:cNvGraphicFramePr/>
            <p:nvPr/>
          </p:nvGraphicFramePr>
          <p:xfrm>
            <a:off x="3588" y="2731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70" r:id="rId9" imgW="292100" imgH="304800" progId="Equation.3">
                    <p:embed/>
                  </p:oleObj>
                </mc:Choice>
                <mc:Fallback>
                  <p:oleObj r:id="rId9" imgW="292100" imgH="304800" progId="Equation.3">
                    <p:embed/>
                    <p:pic>
                      <p:nvPicPr>
                        <p:cNvPr id="0" name="图片 38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88" y="2731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73" name="直接连接符 562272"/>
            <p:cNvSpPr/>
            <p:nvPr/>
          </p:nvSpPr>
          <p:spPr>
            <a:xfrm>
              <a:off x="4424" y="2440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2274" name="对象 562273"/>
            <p:cNvGraphicFramePr/>
            <p:nvPr/>
          </p:nvGraphicFramePr>
          <p:xfrm>
            <a:off x="4763" y="2179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71" r:id="rId11" imgW="215900" imgH="278765" progId="Equation.3">
                    <p:embed/>
                  </p:oleObj>
                </mc:Choice>
                <mc:Fallback>
                  <p:oleObj r:id="rId11" imgW="215900" imgH="278765" progId="Equation.3">
                    <p:embed/>
                    <p:pic>
                      <p:nvPicPr>
                        <p:cNvPr id="0" name="图片 38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63" y="2179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2275" name="文本框 562274"/>
            <p:cNvSpPr txBox="1"/>
            <p:nvPr/>
          </p:nvSpPr>
          <p:spPr>
            <a:xfrm>
              <a:off x="3855" y="2386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2276" name="文本框 562275"/>
            <p:cNvSpPr txBox="1"/>
            <p:nvPr/>
          </p:nvSpPr>
          <p:spPr>
            <a:xfrm>
              <a:off x="3858" y="333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2277" name="文本框 562276"/>
            <p:cNvSpPr txBox="1"/>
            <p:nvPr/>
          </p:nvSpPr>
          <p:spPr>
            <a:xfrm>
              <a:off x="5194" y="3280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2278" name="文本框 562277"/>
            <p:cNvSpPr txBox="1"/>
            <p:nvPr/>
          </p:nvSpPr>
          <p:spPr>
            <a:xfrm>
              <a:off x="5174" y="234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2279" name="文本框 562278"/>
            <p:cNvSpPr txBox="1"/>
            <p:nvPr/>
          </p:nvSpPr>
          <p:spPr>
            <a:xfrm>
              <a:off x="5198" y="2837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2280" name="矩形 562279"/>
            <p:cNvSpPr/>
            <p:nvPr/>
          </p:nvSpPr>
          <p:spPr>
            <a:xfrm rot="5400000">
              <a:off x="4576" y="2440"/>
              <a:ext cx="96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281" name="直接连接符 562280"/>
            <p:cNvSpPr/>
            <p:nvPr/>
          </p:nvSpPr>
          <p:spPr>
            <a:xfrm>
              <a:off x="4779" y="2590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2282" name="文本框 562281"/>
            <p:cNvSpPr txBox="1"/>
            <p:nvPr/>
          </p:nvSpPr>
          <p:spPr>
            <a:xfrm>
              <a:off x="4496" y="2611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2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6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56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/>
      <p:bldP spid="562210" grpId="0"/>
      <p:bldP spid="562211" grpId="0"/>
      <p:bldP spid="5622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02" name="组合 563201"/>
          <p:cNvGrpSpPr/>
          <p:nvPr/>
        </p:nvGrpSpPr>
        <p:grpSpPr>
          <a:xfrm>
            <a:off x="4730750" y="354013"/>
            <a:ext cx="3200400" cy="2290762"/>
            <a:chOff x="2980" y="199"/>
            <a:chExt cx="2016" cy="1443"/>
          </a:xfrm>
        </p:grpSpPr>
        <p:sp>
          <p:nvSpPr>
            <p:cNvPr id="563203" name="矩形 563202"/>
            <p:cNvSpPr/>
            <p:nvPr/>
          </p:nvSpPr>
          <p:spPr>
            <a:xfrm>
              <a:off x="4508" y="85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04" name="椭圆 563203"/>
            <p:cNvSpPr/>
            <p:nvPr/>
          </p:nvSpPr>
          <p:spPr>
            <a:xfrm>
              <a:off x="3327" y="82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05" name="直接连接符 563204"/>
            <p:cNvSpPr/>
            <p:nvPr/>
          </p:nvSpPr>
          <p:spPr>
            <a:xfrm>
              <a:off x="3480" y="604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06" name="直接连接符 563205"/>
            <p:cNvSpPr/>
            <p:nvPr/>
          </p:nvSpPr>
          <p:spPr>
            <a:xfrm>
              <a:off x="4543" y="612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07" name="直接连接符 563206"/>
            <p:cNvSpPr/>
            <p:nvPr/>
          </p:nvSpPr>
          <p:spPr>
            <a:xfrm>
              <a:off x="4555" y="1156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08" name="直接连接符 563207"/>
            <p:cNvSpPr/>
            <p:nvPr/>
          </p:nvSpPr>
          <p:spPr>
            <a:xfrm>
              <a:off x="3474" y="1428"/>
              <a:ext cx="10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09" name="直接连接符 563208"/>
            <p:cNvSpPr/>
            <p:nvPr/>
          </p:nvSpPr>
          <p:spPr>
            <a:xfrm>
              <a:off x="3480" y="604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10" name="文本框 563209"/>
            <p:cNvSpPr txBox="1"/>
            <p:nvPr/>
          </p:nvSpPr>
          <p:spPr>
            <a:xfrm>
              <a:off x="3289" y="604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3211" name="文本框 563210"/>
            <p:cNvSpPr txBox="1"/>
            <p:nvPr/>
          </p:nvSpPr>
          <p:spPr>
            <a:xfrm>
              <a:off x="3295" y="1061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563212" name="对象 563211"/>
            <p:cNvGraphicFramePr/>
            <p:nvPr/>
          </p:nvGraphicFramePr>
          <p:xfrm>
            <a:off x="2980" y="751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7" r:id="rId3" imgW="292100" imgH="304800" progId="Equation.3">
                    <p:embed/>
                  </p:oleObj>
                </mc:Choice>
                <mc:Fallback>
                  <p:oleObj r:id="rId3" imgW="292100" imgH="304800" progId="Equation.3">
                    <p:embed/>
                    <p:pic>
                      <p:nvPicPr>
                        <p:cNvPr id="0" name="图片 38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80" y="751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13" name="直接连接符 563212"/>
            <p:cNvSpPr/>
            <p:nvPr/>
          </p:nvSpPr>
          <p:spPr>
            <a:xfrm>
              <a:off x="3816" y="460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3214" name="对象 563213"/>
            <p:cNvGraphicFramePr/>
            <p:nvPr/>
          </p:nvGraphicFramePr>
          <p:xfrm>
            <a:off x="4155" y="199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8" r:id="rId5" imgW="215900" imgH="278765" progId="Equation.3">
                    <p:embed/>
                  </p:oleObj>
                </mc:Choice>
                <mc:Fallback>
                  <p:oleObj r:id="rId5" imgW="215900" imgH="278765" progId="Equation.3">
                    <p:embed/>
                    <p:pic>
                      <p:nvPicPr>
                        <p:cNvPr id="0" name="图片 38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5" y="199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15" name="文本框 563214"/>
            <p:cNvSpPr txBox="1"/>
            <p:nvPr/>
          </p:nvSpPr>
          <p:spPr>
            <a:xfrm>
              <a:off x="3247" y="406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3216" name="文本框 563215"/>
            <p:cNvSpPr txBox="1"/>
            <p:nvPr/>
          </p:nvSpPr>
          <p:spPr>
            <a:xfrm>
              <a:off x="3250" y="135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3217" name="文本框 563216"/>
            <p:cNvSpPr txBox="1"/>
            <p:nvPr/>
          </p:nvSpPr>
          <p:spPr>
            <a:xfrm>
              <a:off x="4586" y="1300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3218" name="文本框 563217"/>
            <p:cNvSpPr txBox="1"/>
            <p:nvPr/>
          </p:nvSpPr>
          <p:spPr>
            <a:xfrm>
              <a:off x="4566" y="36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3219" name="文本框 563218"/>
            <p:cNvSpPr txBox="1"/>
            <p:nvPr/>
          </p:nvSpPr>
          <p:spPr>
            <a:xfrm>
              <a:off x="4590" y="857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3220" name="矩形 563219"/>
            <p:cNvSpPr/>
            <p:nvPr/>
          </p:nvSpPr>
          <p:spPr>
            <a:xfrm rot="5400000">
              <a:off x="3968" y="460"/>
              <a:ext cx="96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21" name="直接连接符 563220"/>
            <p:cNvSpPr/>
            <p:nvPr/>
          </p:nvSpPr>
          <p:spPr>
            <a:xfrm>
              <a:off x="4171" y="610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222" name="文本框 563221"/>
            <p:cNvSpPr txBox="1"/>
            <p:nvPr/>
          </p:nvSpPr>
          <p:spPr>
            <a:xfrm>
              <a:off x="3888" y="631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63223" name="对象 563222"/>
          <p:cNvGraphicFramePr/>
          <p:nvPr/>
        </p:nvGraphicFramePr>
        <p:xfrm>
          <a:off x="755650" y="942975"/>
          <a:ext cx="2921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9" r:id="rId7" imgW="1459865" imgH="558800" progId="Equation.3">
                  <p:embed/>
                </p:oleObj>
              </mc:Choice>
              <mc:Fallback>
                <p:oleObj r:id="rId7" imgW="1459865" imgH="558800" progId="Equation.3">
                  <p:embed/>
                  <p:pic>
                    <p:nvPicPr>
                      <p:cNvPr id="0" name="图片 389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942975"/>
                        <a:ext cx="29210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4" name="对象 563223"/>
          <p:cNvGraphicFramePr/>
          <p:nvPr/>
        </p:nvGraphicFramePr>
        <p:xfrm>
          <a:off x="649288" y="2708275"/>
          <a:ext cx="77263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0" r:id="rId9" imgW="3858895" imgH="533400" progId="Equation.3">
                  <p:embed/>
                </p:oleObj>
              </mc:Choice>
              <mc:Fallback>
                <p:oleObj r:id="rId9" imgW="3858895" imgH="533400" progId="Equation.3">
                  <p:embed/>
                  <p:pic>
                    <p:nvPicPr>
                      <p:cNvPr id="0" name="图片 389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9288" y="2708275"/>
                        <a:ext cx="7726362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5" name="对象 563224"/>
          <p:cNvGraphicFramePr/>
          <p:nvPr/>
        </p:nvGraphicFramePr>
        <p:xfrm>
          <a:off x="623888" y="3810000"/>
          <a:ext cx="72437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1" r:id="rId11" imgW="3619500" imgH="279400" progId="Equation.3">
                  <p:embed/>
                </p:oleObj>
              </mc:Choice>
              <mc:Fallback>
                <p:oleObj r:id="rId11" imgW="3619500" imgH="279400" progId="Equation.3">
                  <p:embed/>
                  <p:pic>
                    <p:nvPicPr>
                      <p:cNvPr id="0" name="图片 389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888" y="3810000"/>
                        <a:ext cx="72437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6" name="对象 563225"/>
          <p:cNvGraphicFramePr/>
          <p:nvPr/>
        </p:nvGraphicFramePr>
        <p:xfrm>
          <a:off x="604838" y="4548188"/>
          <a:ext cx="77009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2" r:id="rId13" imgW="3846195" imgH="292100" progId="Equation.3">
                  <p:embed/>
                </p:oleObj>
              </mc:Choice>
              <mc:Fallback>
                <p:oleObj r:id="rId13" imgW="3846195" imgH="292100" progId="Equation.3">
                  <p:embed/>
                  <p:pic>
                    <p:nvPicPr>
                      <p:cNvPr id="0" name="图片 389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4838" y="4548188"/>
                        <a:ext cx="7700962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6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6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文本框 564225"/>
          <p:cNvSpPr txBox="1"/>
          <p:nvPr/>
        </p:nvSpPr>
        <p:spPr>
          <a:xfrm>
            <a:off x="461963" y="64293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2. </a:t>
            </a:r>
          </a:p>
        </p:txBody>
      </p:sp>
      <p:grpSp>
        <p:nvGrpSpPr>
          <p:cNvPr id="564227" name="组合 564226"/>
          <p:cNvGrpSpPr/>
          <p:nvPr/>
        </p:nvGrpSpPr>
        <p:grpSpPr>
          <a:xfrm>
            <a:off x="3942894" y="1634751"/>
            <a:ext cx="2111301" cy="2031719"/>
            <a:chOff x="2915" y="756"/>
            <a:chExt cx="2033" cy="1577"/>
          </a:xfrm>
        </p:grpSpPr>
        <p:sp>
          <p:nvSpPr>
            <p:cNvPr id="564228" name="直接连接符 564227"/>
            <p:cNvSpPr/>
            <p:nvPr/>
          </p:nvSpPr>
          <p:spPr>
            <a:xfrm flipV="1">
              <a:off x="3208" y="1213"/>
              <a:ext cx="1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29" name="直接连接符 564228"/>
            <p:cNvSpPr/>
            <p:nvPr/>
          </p:nvSpPr>
          <p:spPr>
            <a:xfrm>
              <a:off x="3207" y="1717"/>
              <a:ext cx="117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30" name="任意多边形 564229"/>
            <p:cNvSpPr/>
            <p:nvPr/>
          </p:nvSpPr>
          <p:spPr>
            <a:xfrm flipH="1">
              <a:off x="3202" y="1718"/>
              <a:ext cx="1611" cy="489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1" name="椭圆 564230"/>
            <p:cNvSpPr/>
            <p:nvPr/>
          </p:nvSpPr>
          <p:spPr>
            <a:xfrm>
              <a:off x="3161" y="1191"/>
              <a:ext cx="41" cy="3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2" name="椭圆 564231"/>
            <p:cNvSpPr/>
            <p:nvPr/>
          </p:nvSpPr>
          <p:spPr>
            <a:xfrm>
              <a:off x="3160" y="1703"/>
              <a:ext cx="41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3" name="椭圆 564232"/>
            <p:cNvSpPr/>
            <p:nvPr/>
          </p:nvSpPr>
          <p:spPr>
            <a:xfrm>
              <a:off x="3155" y="2182"/>
              <a:ext cx="41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4" name="文本框 564233"/>
            <p:cNvSpPr txBox="1"/>
            <p:nvPr/>
          </p:nvSpPr>
          <p:spPr>
            <a:xfrm>
              <a:off x="2930" y="1097"/>
              <a:ext cx="2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4235" name="文本框 564234"/>
            <p:cNvSpPr txBox="1"/>
            <p:nvPr/>
          </p:nvSpPr>
          <p:spPr>
            <a:xfrm>
              <a:off x="2915" y="1577"/>
              <a:ext cx="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4236" name="文本框 564235"/>
            <p:cNvSpPr txBox="1"/>
            <p:nvPr/>
          </p:nvSpPr>
          <p:spPr>
            <a:xfrm>
              <a:off x="2925" y="2045"/>
              <a:ext cx="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4237" name="直接连接符 564236"/>
            <p:cNvSpPr/>
            <p:nvPr/>
          </p:nvSpPr>
          <p:spPr>
            <a:xfrm rot="-5400000">
              <a:off x="3429" y="962"/>
              <a:ext cx="0" cy="33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4238" name="对象 564237"/>
            <p:cNvGraphicFramePr/>
            <p:nvPr/>
          </p:nvGraphicFramePr>
          <p:xfrm>
            <a:off x="3255" y="756"/>
            <a:ext cx="34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42" r:id="rId3" imgW="254000" imgH="292100" progId="Equation.3">
                    <p:embed/>
                  </p:oleObj>
                </mc:Choice>
                <mc:Fallback>
                  <p:oleObj r:id="rId3" imgW="254000" imgH="292100" progId="Equation.3">
                    <p:embed/>
                    <p:pic>
                      <p:nvPicPr>
                        <p:cNvPr id="0" name="图片 389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55" y="756"/>
                          <a:ext cx="340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4239" name="组合 564238"/>
            <p:cNvGrpSpPr/>
            <p:nvPr/>
          </p:nvGrpSpPr>
          <p:grpSpPr>
            <a:xfrm rot="19800000">
              <a:off x="4610" y="1168"/>
              <a:ext cx="89" cy="577"/>
              <a:chOff x="4116" y="2366"/>
              <a:chExt cx="102" cy="706"/>
            </a:xfrm>
          </p:grpSpPr>
          <p:sp>
            <p:nvSpPr>
              <p:cNvPr id="564240" name="矩形 564239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41" name="直接连接符 564240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242" name="直接连接符 564241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64243" name="组合 564242"/>
            <p:cNvGrpSpPr/>
            <p:nvPr/>
          </p:nvGrpSpPr>
          <p:grpSpPr>
            <a:xfrm rot="5400000">
              <a:off x="4465" y="1409"/>
              <a:ext cx="84" cy="613"/>
              <a:chOff x="4116" y="2366"/>
              <a:chExt cx="102" cy="706"/>
            </a:xfrm>
          </p:grpSpPr>
          <p:sp>
            <p:nvSpPr>
              <p:cNvPr id="564244" name="矩形 564243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45" name="直接连接符 564244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246" name="直接连接符 564245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64247" name="组合 564246"/>
            <p:cNvGrpSpPr/>
            <p:nvPr/>
          </p:nvGrpSpPr>
          <p:grpSpPr>
            <a:xfrm rot="1800000">
              <a:off x="4306" y="1165"/>
              <a:ext cx="88" cy="578"/>
              <a:chOff x="4116" y="2366"/>
              <a:chExt cx="102" cy="706"/>
            </a:xfrm>
          </p:grpSpPr>
          <p:sp>
            <p:nvSpPr>
              <p:cNvPr id="564248" name="矩形 564247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249" name="直接连接符 564248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4250" name="直接连接符 564249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4251" name="椭圆 564250"/>
            <p:cNvSpPr/>
            <p:nvPr/>
          </p:nvSpPr>
          <p:spPr>
            <a:xfrm>
              <a:off x="4786" y="1689"/>
              <a:ext cx="39" cy="3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2" name="文本框 564251"/>
            <p:cNvSpPr txBox="1"/>
            <p:nvPr/>
          </p:nvSpPr>
          <p:spPr>
            <a:xfrm>
              <a:off x="4367" y="172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4253" name="文本框 564252"/>
            <p:cNvSpPr txBox="1"/>
            <p:nvPr/>
          </p:nvSpPr>
          <p:spPr>
            <a:xfrm>
              <a:off x="3861" y="127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4254" name="文本框 564253"/>
            <p:cNvSpPr txBox="1"/>
            <p:nvPr/>
          </p:nvSpPr>
          <p:spPr>
            <a:xfrm>
              <a:off x="4693" y="125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4255" name="椭圆 564254"/>
            <p:cNvSpPr/>
            <p:nvPr/>
          </p:nvSpPr>
          <p:spPr>
            <a:xfrm>
              <a:off x="4478" y="1196"/>
              <a:ext cx="39" cy="3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6" name="椭圆 564255"/>
            <p:cNvSpPr/>
            <p:nvPr/>
          </p:nvSpPr>
          <p:spPr>
            <a:xfrm>
              <a:off x="4179" y="1699"/>
              <a:ext cx="39" cy="3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4257" name="组合 564256"/>
          <p:cNvGrpSpPr/>
          <p:nvPr/>
        </p:nvGrpSpPr>
        <p:grpSpPr>
          <a:xfrm>
            <a:off x="665247" y="1709538"/>
            <a:ext cx="2101234" cy="1898650"/>
            <a:chOff x="557" y="705"/>
            <a:chExt cx="1895" cy="1694"/>
          </a:xfrm>
        </p:grpSpPr>
        <p:sp>
          <p:nvSpPr>
            <p:cNvPr id="564258" name="直接连接符 564257"/>
            <p:cNvSpPr/>
            <p:nvPr/>
          </p:nvSpPr>
          <p:spPr>
            <a:xfrm flipV="1">
              <a:off x="861" y="1134"/>
              <a:ext cx="10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59" name="直接连接符 564258"/>
            <p:cNvSpPr/>
            <p:nvPr/>
          </p:nvSpPr>
          <p:spPr>
            <a:xfrm flipV="1">
              <a:off x="851" y="1909"/>
              <a:ext cx="5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60" name="任意多边形 564259"/>
            <p:cNvSpPr/>
            <p:nvPr/>
          </p:nvSpPr>
          <p:spPr>
            <a:xfrm flipH="1">
              <a:off x="851" y="1889"/>
              <a:ext cx="1588" cy="402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1" name="椭圆 564260"/>
            <p:cNvSpPr/>
            <p:nvPr/>
          </p:nvSpPr>
          <p:spPr>
            <a:xfrm>
              <a:off x="815" y="110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2" name="文本框 564261"/>
            <p:cNvSpPr txBox="1"/>
            <p:nvPr/>
          </p:nvSpPr>
          <p:spPr>
            <a:xfrm>
              <a:off x="589" y="967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4263" name="文本框 564262"/>
            <p:cNvSpPr txBox="1"/>
            <p:nvPr/>
          </p:nvSpPr>
          <p:spPr>
            <a:xfrm>
              <a:off x="571" y="1750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4264" name="文本框 564263"/>
            <p:cNvSpPr txBox="1"/>
            <p:nvPr/>
          </p:nvSpPr>
          <p:spPr>
            <a:xfrm>
              <a:off x="557" y="2111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4265" name="直接连接符 564264"/>
            <p:cNvSpPr/>
            <p:nvPr/>
          </p:nvSpPr>
          <p:spPr>
            <a:xfrm rot="-5400000">
              <a:off x="1061" y="905"/>
              <a:ext cx="0" cy="31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4266" name="对象 564265"/>
            <p:cNvGraphicFramePr/>
            <p:nvPr/>
          </p:nvGraphicFramePr>
          <p:xfrm>
            <a:off x="873" y="705"/>
            <a:ext cx="36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543" r:id="rId5" imgW="254000" imgH="292100" progId="Equation.3">
                    <p:embed/>
                  </p:oleObj>
                </mc:Choice>
                <mc:Fallback>
                  <p:oleObj r:id="rId5" imgW="254000" imgH="292100" progId="Equation.3">
                    <p:embed/>
                    <p:pic>
                      <p:nvPicPr>
                        <p:cNvPr id="0" name="图片 389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3" y="705"/>
                          <a:ext cx="364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267" name="矩形 564266"/>
            <p:cNvSpPr/>
            <p:nvPr/>
          </p:nvSpPr>
          <p:spPr>
            <a:xfrm>
              <a:off x="1893" y="1266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8" name="直接连接符 564267"/>
            <p:cNvSpPr/>
            <p:nvPr/>
          </p:nvSpPr>
          <p:spPr>
            <a:xfrm flipH="1">
              <a:off x="1943" y="1136"/>
              <a:ext cx="2" cy="1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69" name="直接连接符 564268"/>
            <p:cNvSpPr/>
            <p:nvPr/>
          </p:nvSpPr>
          <p:spPr>
            <a:xfrm>
              <a:off x="1943" y="1500"/>
              <a:ext cx="0" cy="1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0" name="矩形 564269"/>
            <p:cNvSpPr/>
            <p:nvPr/>
          </p:nvSpPr>
          <p:spPr>
            <a:xfrm rot="7200000">
              <a:off x="2131" y="1644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71" name="直接连接符 564270"/>
            <p:cNvSpPr/>
            <p:nvPr/>
          </p:nvSpPr>
          <p:spPr>
            <a:xfrm rot="7200000">
              <a:off x="2363" y="1770"/>
              <a:ext cx="0" cy="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2" name="直接连接符 564271"/>
            <p:cNvSpPr/>
            <p:nvPr/>
          </p:nvSpPr>
          <p:spPr>
            <a:xfrm rot="7200000">
              <a:off x="2007" y="1578"/>
              <a:ext cx="0" cy="1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3" name="矩形 564272"/>
            <p:cNvSpPr/>
            <p:nvPr/>
          </p:nvSpPr>
          <p:spPr>
            <a:xfrm rot="14400000">
              <a:off x="1654" y="1635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74" name="直接连接符 564273"/>
            <p:cNvSpPr/>
            <p:nvPr/>
          </p:nvSpPr>
          <p:spPr>
            <a:xfrm rot="14400000">
              <a:off x="1519" y="1782"/>
              <a:ext cx="0" cy="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5" name="直接连接符 564274"/>
            <p:cNvSpPr/>
            <p:nvPr/>
          </p:nvSpPr>
          <p:spPr>
            <a:xfrm rot="14400000">
              <a:off x="1872" y="1580"/>
              <a:ext cx="0" cy="1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276" name="椭圆 564275"/>
            <p:cNvSpPr/>
            <p:nvPr/>
          </p:nvSpPr>
          <p:spPr>
            <a:xfrm>
              <a:off x="1924" y="1610"/>
              <a:ext cx="34" cy="3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77" name="文本框 564276"/>
            <p:cNvSpPr txBox="1"/>
            <p:nvPr/>
          </p:nvSpPr>
          <p:spPr>
            <a:xfrm>
              <a:off x="1984" y="123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4278" name="文本框 564277"/>
            <p:cNvSpPr txBox="1"/>
            <p:nvPr/>
          </p:nvSpPr>
          <p:spPr>
            <a:xfrm>
              <a:off x="2180" y="1505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4279" name="文本框 564278"/>
            <p:cNvSpPr txBox="1"/>
            <p:nvPr/>
          </p:nvSpPr>
          <p:spPr>
            <a:xfrm>
              <a:off x="1457" y="1492"/>
              <a:ext cx="2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4280" name="椭圆 564279"/>
            <p:cNvSpPr/>
            <p:nvPr/>
          </p:nvSpPr>
          <p:spPr>
            <a:xfrm>
              <a:off x="806" y="188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1" name="椭圆 564280"/>
            <p:cNvSpPr/>
            <p:nvPr/>
          </p:nvSpPr>
          <p:spPr>
            <a:xfrm>
              <a:off x="813" y="226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82" name="文本框 564281"/>
          <p:cNvSpPr txBox="1"/>
          <p:nvPr/>
        </p:nvSpPr>
        <p:spPr>
          <a:xfrm>
            <a:off x="1350964" y="642938"/>
            <a:ext cx="694418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有一对称三相负载分别接成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接，对称电源相同。分别求线电流。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64283" name="文本框 564282"/>
          <p:cNvSpPr txBox="1"/>
          <p:nvPr/>
        </p:nvSpPr>
        <p:spPr>
          <a:xfrm>
            <a:off x="595312" y="4014788"/>
            <a:ext cx="57669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解：前提是电源的相（或线）电压不变 </a:t>
            </a:r>
          </a:p>
        </p:txBody>
      </p:sp>
      <p:graphicFrame>
        <p:nvGraphicFramePr>
          <p:cNvPr id="564284" name="对象 564283"/>
          <p:cNvGraphicFramePr/>
          <p:nvPr>
            <p:extLst>
              <p:ext uri="{D42A27DB-BD31-4B8C-83A1-F6EECF244321}">
                <p14:modId xmlns:p14="http://schemas.microsoft.com/office/powerpoint/2010/main" val="850729576"/>
              </p:ext>
            </p:extLst>
          </p:nvPr>
        </p:nvGraphicFramePr>
        <p:xfrm>
          <a:off x="1053917" y="4320466"/>
          <a:ext cx="15478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4" r:id="rId7" imgW="774065" imgH="495300" progId="Equation.3">
                  <p:embed/>
                </p:oleObj>
              </mc:Choice>
              <mc:Fallback>
                <p:oleObj r:id="rId7" imgW="774065" imgH="495300" progId="Equation.3">
                  <p:embed/>
                  <p:pic>
                    <p:nvPicPr>
                      <p:cNvPr id="0" name="图片 39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53917" y="4320466"/>
                        <a:ext cx="1547813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85" name="对象 564284"/>
          <p:cNvGraphicFramePr/>
          <p:nvPr>
            <p:extLst>
              <p:ext uri="{D42A27DB-BD31-4B8C-83A1-F6EECF244321}">
                <p14:modId xmlns:p14="http://schemas.microsoft.com/office/powerpoint/2010/main" val="1638911183"/>
              </p:ext>
            </p:extLst>
          </p:nvPr>
        </p:nvGraphicFramePr>
        <p:xfrm>
          <a:off x="5080476" y="4307280"/>
          <a:ext cx="26701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5" r:id="rId9" imgW="1332865" imgH="495300" progId="Equation.3">
                  <p:embed/>
                </p:oleObj>
              </mc:Choice>
              <mc:Fallback>
                <p:oleObj r:id="rId9" imgW="1332865" imgH="495300" progId="Equation.3">
                  <p:embed/>
                  <p:pic>
                    <p:nvPicPr>
                      <p:cNvPr id="0" name="图片 38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80476" y="4307280"/>
                        <a:ext cx="2670175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86" name="对象 564285"/>
          <p:cNvGraphicFramePr/>
          <p:nvPr>
            <p:extLst>
              <p:ext uri="{D42A27DB-BD31-4B8C-83A1-F6EECF244321}">
                <p14:modId xmlns:p14="http://schemas.microsoft.com/office/powerpoint/2010/main" val="1334014121"/>
              </p:ext>
            </p:extLst>
          </p:nvPr>
        </p:nvGraphicFramePr>
        <p:xfrm>
          <a:off x="3374232" y="5465762"/>
          <a:ext cx="160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6" r:id="rId11" imgW="798830" imgH="215900" progId="Equation.3">
                  <p:embed/>
                </p:oleObj>
              </mc:Choice>
              <mc:Fallback>
                <p:oleObj r:id="rId11" imgW="798830" imgH="215900" progId="Equation.3">
                  <p:embed/>
                  <p:pic>
                    <p:nvPicPr>
                      <p:cNvPr id="0" name="图片 39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74232" y="5465762"/>
                        <a:ext cx="16033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87" name="文本框 564286"/>
          <p:cNvSpPr txBox="1"/>
          <p:nvPr/>
        </p:nvSpPr>
        <p:spPr>
          <a:xfrm>
            <a:off x="2772577" y="6173882"/>
            <a:ext cx="3470275" cy="466725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应用：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降压起动。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343179B-7677-451B-8AF8-530543392370}"/>
              </a:ext>
            </a:extLst>
          </p:cNvPr>
          <p:cNvGrpSpPr/>
          <p:nvPr/>
        </p:nvGrpSpPr>
        <p:grpSpPr>
          <a:xfrm>
            <a:off x="6483812" y="1981968"/>
            <a:ext cx="2586902" cy="1604998"/>
            <a:chOff x="557" y="967"/>
            <a:chExt cx="2333" cy="1432"/>
          </a:xfrm>
        </p:grpSpPr>
        <p:sp>
          <p:nvSpPr>
            <p:cNvPr id="65" name="直接连接符 64">
              <a:extLst>
                <a:ext uri="{FF2B5EF4-FFF2-40B4-BE49-F238E27FC236}">
                  <a16:creationId xmlns:a16="http://schemas.microsoft.com/office/drawing/2014/main" id="{5FE52329-0635-44A4-9DD6-14B1BA3C8F31}"/>
                </a:ext>
              </a:extLst>
            </p:cNvPr>
            <p:cNvSpPr/>
            <p:nvPr/>
          </p:nvSpPr>
          <p:spPr>
            <a:xfrm flipV="1">
              <a:off x="861" y="1134"/>
              <a:ext cx="10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" name="直接连接符 65">
              <a:extLst>
                <a:ext uri="{FF2B5EF4-FFF2-40B4-BE49-F238E27FC236}">
                  <a16:creationId xmlns:a16="http://schemas.microsoft.com/office/drawing/2014/main" id="{248BCE67-DE54-4D43-AA5D-9A149034FA23}"/>
                </a:ext>
              </a:extLst>
            </p:cNvPr>
            <p:cNvSpPr/>
            <p:nvPr/>
          </p:nvSpPr>
          <p:spPr>
            <a:xfrm flipV="1">
              <a:off x="851" y="1909"/>
              <a:ext cx="5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" name="任意多边形 564259">
              <a:extLst>
                <a:ext uri="{FF2B5EF4-FFF2-40B4-BE49-F238E27FC236}">
                  <a16:creationId xmlns:a16="http://schemas.microsoft.com/office/drawing/2014/main" id="{F979CE0F-EE33-4AA2-8876-43737838C787}"/>
                </a:ext>
              </a:extLst>
            </p:cNvPr>
            <p:cNvSpPr/>
            <p:nvPr/>
          </p:nvSpPr>
          <p:spPr>
            <a:xfrm flipH="1">
              <a:off x="851" y="1889"/>
              <a:ext cx="1588" cy="402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D4A86E9-763C-4455-823D-87708CE39734}"/>
                </a:ext>
              </a:extLst>
            </p:cNvPr>
            <p:cNvSpPr/>
            <p:nvPr/>
          </p:nvSpPr>
          <p:spPr>
            <a:xfrm>
              <a:off x="815" y="110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41F8077-FFDB-4E12-A4C0-2E408E826A0C}"/>
                </a:ext>
              </a:extLst>
            </p:cNvPr>
            <p:cNvSpPr txBox="1"/>
            <p:nvPr/>
          </p:nvSpPr>
          <p:spPr>
            <a:xfrm>
              <a:off x="589" y="967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5798CA3-DB96-4138-B602-646B260BE22A}"/>
                </a:ext>
              </a:extLst>
            </p:cNvPr>
            <p:cNvSpPr txBox="1"/>
            <p:nvPr/>
          </p:nvSpPr>
          <p:spPr>
            <a:xfrm>
              <a:off x="571" y="1750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3075F1C-263C-4C10-8987-F40FFC81DC23}"/>
                </a:ext>
              </a:extLst>
            </p:cNvPr>
            <p:cNvSpPr txBox="1"/>
            <p:nvPr/>
          </p:nvSpPr>
          <p:spPr>
            <a:xfrm>
              <a:off x="557" y="2111"/>
              <a:ext cx="2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2" name="直接连接符 71">
              <a:extLst>
                <a:ext uri="{FF2B5EF4-FFF2-40B4-BE49-F238E27FC236}">
                  <a16:creationId xmlns:a16="http://schemas.microsoft.com/office/drawing/2014/main" id="{C071004F-305A-48E4-AB39-CFD61597383D}"/>
                </a:ext>
              </a:extLst>
            </p:cNvPr>
            <p:cNvSpPr/>
            <p:nvPr/>
          </p:nvSpPr>
          <p:spPr>
            <a:xfrm rot="-5400000">
              <a:off x="1061" y="905"/>
              <a:ext cx="0" cy="31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22281A1B-F6F1-4AD1-BABD-EB3B28142220}"/>
                </a:ext>
              </a:extLst>
            </p:cNvPr>
            <p:cNvSpPr/>
            <p:nvPr/>
          </p:nvSpPr>
          <p:spPr>
            <a:xfrm>
              <a:off x="1893" y="1266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直接连接符 74">
              <a:extLst>
                <a:ext uri="{FF2B5EF4-FFF2-40B4-BE49-F238E27FC236}">
                  <a16:creationId xmlns:a16="http://schemas.microsoft.com/office/drawing/2014/main" id="{FEF27437-9D38-4205-BC3E-E29ED7BC87F4}"/>
                </a:ext>
              </a:extLst>
            </p:cNvPr>
            <p:cNvSpPr/>
            <p:nvPr/>
          </p:nvSpPr>
          <p:spPr>
            <a:xfrm flipH="1">
              <a:off x="1943" y="1136"/>
              <a:ext cx="2" cy="1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" name="直接连接符 75">
              <a:extLst>
                <a:ext uri="{FF2B5EF4-FFF2-40B4-BE49-F238E27FC236}">
                  <a16:creationId xmlns:a16="http://schemas.microsoft.com/office/drawing/2014/main" id="{D94B88B7-0A96-4E1C-A3F3-987A8E59B55F}"/>
                </a:ext>
              </a:extLst>
            </p:cNvPr>
            <p:cNvSpPr/>
            <p:nvPr/>
          </p:nvSpPr>
          <p:spPr>
            <a:xfrm>
              <a:off x="1943" y="1500"/>
              <a:ext cx="0" cy="1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8880768-F0E6-4D60-8891-488E3F6B3FD4}"/>
                </a:ext>
              </a:extLst>
            </p:cNvPr>
            <p:cNvSpPr/>
            <p:nvPr/>
          </p:nvSpPr>
          <p:spPr>
            <a:xfrm rot="7200000">
              <a:off x="2131" y="1644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直接连接符 77">
              <a:extLst>
                <a:ext uri="{FF2B5EF4-FFF2-40B4-BE49-F238E27FC236}">
                  <a16:creationId xmlns:a16="http://schemas.microsoft.com/office/drawing/2014/main" id="{8B069D16-4355-4CE9-BED3-29C7E1DA1D24}"/>
                </a:ext>
              </a:extLst>
            </p:cNvPr>
            <p:cNvSpPr/>
            <p:nvPr/>
          </p:nvSpPr>
          <p:spPr>
            <a:xfrm rot="7200000">
              <a:off x="2363" y="1770"/>
              <a:ext cx="0" cy="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" name="直接连接符 78">
              <a:extLst>
                <a:ext uri="{FF2B5EF4-FFF2-40B4-BE49-F238E27FC236}">
                  <a16:creationId xmlns:a16="http://schemas.microsoft.com/office/drawing/2014/main" id="{E89FC67E-7A29-47AC-86BB-0B9E5B0C4487}"/>
                </a:ext>
              </a:extLst>
            </p:cNvPr>
            <p:cNvSpPr/>
            <p:nvPr/>
          </p:nvSpPr>
          <p:spPr>
            <a:xfrm rot="7200000">
              <a:off x="2007" y="1578"/>
              <a:ext cx="0" cy="1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0321F44-953F-49CD-948B-018EFE997E8F}"/>
                </a:ext>
              </a:extLst>
            </p:cNvPr>
            <p:cNvSpPr/>
            <p:nvPr/>
          </p:nvSpPr>
          <p:spPr>
            <a:xfrm rot="14400000">
              <a:off x="1654" y="1635"/>
              <a:ext cx="91" cy="24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直接连接符 80">
              <a:extLst>
                <a:ext uri="{FF2B5EF4-FFF2-40B4-BE49-F238E27FC236}">
                  <a16:creationId xmlns:a16="http://schemas.microsoft.com/office/drawing/2014/main" id="{B96EB8AA-7A73-4BF8-B100-E9AFB47BDFC7}"/>
                </a:ext>
              </a:extLst>
            </p:cNvPr>
            <p:cNvSpPr/>
            <p:nvPr/>
          </p:nvSpPr>
          <p:spPr>
            <a:xfrm rot="14400000">
              <a:off x="1519" y="1782"/>
              <a:ext cx="0" cy="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" name="直接连接符 81">
              <a:extLst>
                <a:ext uri="{FF2B5EF4-FFF2-40B4-BE49-F238E27FC236}">
                  <a16:creationId xmlns:a16="http://schemas.microsoft.com/office/drawing/2014/main" id="{599DE270-A927-4621-982C-9C3B01B037AA}"/>
                </a:ext>
              </a:extLst>
            </p:cNvPr>
            <p:cNvSpPr/>
            <p:nvPr/>
          </p:nvSpPr>
          <p:spPr>
            <a:xfrm rot="14400000">
              <a:off x="1872" y="1580"/>
              <a:ext cx="0" cy="16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14B7531-E933-4874-9EF1-D67CEF565212}"/>
                </a:ext>
              </a:extLst>
            </p:cNvPr>
            <p:cNvSpPr/>
            <p:nvPr/>
          </p:nvSpPr>
          <p:spPr>
            <a:xfrm>
              <a:off x="1924" y="1610"/>
              <a:ext cx="34" cy="3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B76A1B1-46F6-40A9-957D-A58348E9893C}"/>
                </a:ext>
              </a:extLst>
            </p:cNvPr>
            <p:cNvSpPr txBox="1"/>
            <p:nvPr/>
          </p:nvSpPr>
          <p:spPr>
            <a:xfrm>
              <a:off x="1984" y="1236"/>
              <a:ext cx="906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Z/3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3110C43-64EC-42FC-838B-3EACB314CC89}"/>
                </a:ext>
              </a:extLst>
            </p:cNvPr>
            <p:cNvSpPr txBox="1"/>
            <p:nvPr/>
          </p:nvSpPr>
          <p:spPr>
            <a:xfrm>
              <a:off x="1789" y="1803"/>
              <a:ext cx="605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Z/3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5FD640A-2501-42BB-9A35-026C97000E2F}"/>
                </a:ext>
              </a:extLst>
            </p:cNvPr>
            <p:cNvSpPr txBox="1"/>
            <p:nvPr/>
          </p:nvSpPr>
          <p:spPr>
            <a:xfrm>
              <a:off x="1213" y="1403"/>
              <a:ext cx="672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b="1" i="1" dirty="0">
                  <a:latin typeface="Times New Roman" panose="02020603050405020304" pitchFamily="18" charset="0"/>
                </a:rPr>
                <a:t>Z/3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E2D63CA-B398-4252-8C59-BB6FB4AE53C8}"/>
                </a:ext>
              </a:extLst>
            </p:cNvPr>
            <p:cNvSpPr/>
            <p:nvPr/>
          </p:nvSpPr>
          <p:spPr>
            <a:xfrm>
              <a:off x="806" y="188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6FA6E6E-D466-444E-81E5-243CD4F39963}"/>
                </a:ext>
              </a:extLst>
            </p:cNvPr>
            <p:cNvSpPr/>
            <p:nvPr/>
          </p:nvSpPr>
          <p:spPr>
            <a:xfrm>
              <a:off x="813" y="226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1D771A3-6EC4-476B-97B4-1967CAF49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787077"/>
              </p:ext>
            </p:extLst>
          </p:nvPr>
        </p:nvGraphicFramePr>
        <p:xfrm>
          <a:off x="6873358" y="1616398"/>
          <a:ext cx="354964" cy="43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7" r:id="rId13" imgW="254000" imgH="292100" progId="Equation.3">
                  <p:embed/>
                </p:oleObj>
              </mc:Choice>
              <mc:Fallback>
                <p:oleObj r:id="rId13" imgW="254000" imgH="292100" progId="Equation.3">
                  <p:embed/>
                  <p:pic>
                    <p:nvPicPr>
                      <p:cNvPr id="564238" name="对象 56423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73358" y="1616398"/>
                        <a:ext cx="354964" cy="43826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F3BACE3-F7FB-4DB1-86F0-BBAE7B9B23DA}"/>
              </a:ext>
            </a:extLst>
          </p:cNvPr>
          <p:cNvSpPr/>
          <p:nvPr/>
        </p:nvSpPr>
        <p:spPr>
          <a:xfrm>
            <a:off x="3942894" y="1719102"/>
            <a:ext cx="4823401" cy="198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2E785-AD16-4695-A655-3C3905BD3F7B}"/>
              </a:ext>
            </a:extLst>
          </p:cNvPr>
          <p:cNvSpPr/>
          <p:nvPr/>
        </p:nvSpPr>
        <p:spPr>
          <a:xfrm>
            <a:off x="447149" y="1709538"/>
            <a:ext cx="2489144" cy="198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56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6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6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6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6" grpId="0"/>
      <p:bldP spid="564282" grpId="0"/>
      <p:bldP spid="564283" grpId="0"/>
      <p:bldP spid="5642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文本框 401409"/>
          <p:cNvSpPr txBox="1"/>
          <p:nvPr/>
        </p:nvSpPr>
        <p:spPr>
          <a:xfrm>
            <a:off x="609600" y="1641475"/>
            <a:ext cx="80200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目前，各国电力系统中电能的生产、传输和供电方式绝大多数属于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三相制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3 − Phase System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01415" name="矩形 401414"/>
          <p:cNvSpPr/>
          <p:nvPr/>
        </p:nvSpPr>
        <p:spPr>
          <a:xfrm>
            <a:off x="590550" y="5468938"/>
            <a:ext cx="81153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eaLnBrk="1" hangingPunct="1"/>
            <a:r>
              <a:rPr lang="zh-CN" altLang="en-US" b="1" dirty="0">
                <a:latin typeface="Times New Roman" panose="02020603050405020304" pitchFamily="18" charset="0"/>
              </a:rPr>
              <a:t>日常用电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如照明电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是取自三相电中的一相。工业用电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如三相电动机用电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一般为三相供电。</a:t>
            </a:r>
          </a:p>
        </p:txBody>
      </p:sp>
      <p:sp>
        <p:nvSpPr>
          <p:cNvPr id="401418" name="矩形 401417"/>
          <p:cNvSpPr/>
          <p:nvPr/>
        </p:nvSpPr>
        <p:spPr>
          <a:xfrm>
            <a:off x="0" y="2743200"/>
            <a:ext cx="90408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所谓三相制，就是由三相电源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(3 − Phase Power Supply)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供电的体系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01419" name="矩形 401418"/>
          <p:cNvSpPr/>
          <p:nvPr/>
        </p:nvSpPr>
        <p:spPr>
          <a:xfrm>
            <a:off x="590550" y="3471863"/>
            <a:ext cx="7964488" cy="18446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从电路理论的角度来看，采用三相制的电力系统不过是一个三相电路</a:t>
            </a:r>
            <a:r>
              <a:rPr lang="en-US" altLang="zh-CN" b="1" dirty="0">
                <a:latin typeface="Times New Roman" panose="02020603050405020304" pitchFamily="18" charset="0"/>
              </a:rPr>
              <a:t>(3 − Phase Circuit)</a:t>
            </a:r>
            <a:r>
              <a:rPr lang="zh-CN" altLang="en-US" b="1" dirty="0">
                <a:latin typeface="Times New Roman" panose="02020603050405020304" pitchFamily="18" charset="0"/>
              </a:rPr>
              <a:t>，三相电路是复杂交流电路的一个特例，利用其特定的对称连接方式，许多情况下可以使电路的分析大大简化。 </a:t>
            </a:r>
          </a:p>
        </p:txBody>
      </p:sp>
      <p:sp>
        <p:nvSpPr>
          <p:cNvPr id="6" name="标题 7177" descr="新闻纸"/>
          <p:cNvSpPr txBox="1">
            <a:spLocks/>
          </p:cNvSpPr>
          <p:nvPr/>
        </p:nvSpPr>
        <p:spPr>
          <a:xfrm>
            <a:off x="1562100" y="533400"/>
            <a:ext cx="6305550" cy="828675"/>
          </a:xfrm>
          <a:prstGeom prst="rect">
            <a:avLst/>
          </a:prstGeom>
          <a:blipFill rotWithShape="0">
            <a:blip r:embed="rId2"/>
          </a:blip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>
                <a:solidFill>
                  <a:schemeClr val="tx1"/>
                </a:solidFill>
              </a:rPr>
              <a:t>第</a:t>
            </a:r>
            <a:r>
              <a:rPr lang="en-US" altLang="zh-CN" sz="3600" b="1">
                <a:solidFill>
                  <a:schemeClr val="tx1"/>
                </a:solidFill>
              </a:rPr>
              <a:t>6</a:t>
            </a:r>
            <a:r>
              <a:rPr lang="zh-CN" altLang="en-US" sz="3600" b="1">
                <a:solidFill>
                  <a:schemeClr val="tx1"/>
                </a:solidFill>
              </a:rPr>
              <a:t>章 三相电路</a:t>
            </a:r>
            <a:endParaRPr lang="en-US" altLang="zh-CN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/>
      <p:bldP spid="401415" grpId="0"/>
      <p:bldP spid="401418" grpId="0"/>
      <p:bldP spid="401419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文本框 565249"/>
          <p:cNvSpPr txBox="1"/>
          <p:nvPr/>
        </p:nvSpPr>
        <p:spPr>
          <a:xfrm>
            <a:off x="376238" y="63817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</a:p>
        </p:txBody>
      </p:sp>
      <p:sp>
        <p:nvSpPr>
          <p:cNvPr id="565251" name="文本框 565250"/>
          <p:cNvSpPr txBox="1"/>
          <p:nvPr/>
        </p:nvSpPr>
        <p:spPr>
          <a:xfrm>
            <a:off x="1133475" y="638175"/>
            <a:ext cx="77819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 dirty="0">
                <a:latin typeface="Times New Roman" panose="02020603050405020304" pitchFamily="18" charset="0"/>
              </a:rPr>
              <a:t>如图对称三相电路，电源线电压为</a:t>
            </a:r>
            <a:r>
              <a:rPr lang="en-US" altLang="zh-CN" b="1">
                <a:latin typeface="Times New Roman" panose="02020603050405020304" pitchFamily="18" charset="0"/>
              </a:rPr>
              <a:t>380V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|=10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=0.6(滞后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 –j50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=1+ j2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65252" name="文本框 565251"/>
          <p:cNvSpPr txBox="1"/>
          <p:nvPr/>
        </p:nvSpPr>
        <p:spPr>
          <a:xfrm>
            <a:off x="844550" y="1576388"/>
            <a:ext cx="3543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求：线电流、相电流。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65253" name="组合 565252"/>
          <p:cNvGrpSpPr/>
          <p:nvPr/>
        </p:nvGrpSpPr>
        <p:grpSpPr>
          <a:xfrm>
            <a:off x="538163" y="1878832"/>
            <a:ext cx="4903788" cy="3838574"/>
            <a:chOff x="372" y="1224"/>
            <a:chExt cx="3089" cy="2418"/>
          </a:xfrm>
        </p:grpSpPr>
        <p:sp>
          <p:nvSpPr>
            <p:cNvPr id="565254" name="椭圆 565253"/>
            <p:cNvSpPr/>
            <p:nvPr/>
          </p:nvSpPr>
          <p:spPr>
            <a:xfrm>
              <a:off x="783" y="2025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55" name="椭圆 565254"/>
            <p:cNvSpPr/>
            <p:nvPr/>
          </p:nvSpPr>
          <p:spPr>
            <a:xfrm>
              <a:off x="783" y="2439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56" name="椭圆 565255"/>
            <p:cNvSpPr/>
            <p:nvPr/>
          </p:nvSpPr>
          <p:spPr>
            <a:xfrm>
              <a:off x="783" y="1610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57" name="直接连接符 565256"/>
            <p:cNvSpPr/>
            <p:nvPr/>
          </p:nvSpPr>
          <p:spPr>
            <a:xfrm>
              <a:off x="606" y="1748"/>
              <a:ext cx="2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58" name="直接连接符 565257"/>
            <p:cNvSpPr/>
            <p:nvPr/>
          </p:nvSpPr>
          <p:spPr>
            <a:xfrm>
              <a:off x="606" y="2163"/>
              <a:ext cx="2113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5259" name="直接连接符 565258"/>
            <p:cNvSpPr/>
            <p:nvPr/>
          </p:nvSpPr>
          <p:spPr>
            <a:xfrm>
              <a:off x="606" y="2577"/>
              <a:ext cx="2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60" name="直接连接符 565259"/>
            <p:cNvSpPr/>
            <p:nvPr/>
          </p:nvSpPr>
          <p:spPr>
            <a:xfrm>
              <a:off x="606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61" name="文本框 565260"/>
            <p:cNvSpPr txBox="1"/>
            <p:nvPr/>
          </p:nvSpPr>
          <p:spPr>
            <a:xfrm>
              <a:off x="1038" y="149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5262" name="文本框 565261"/>
            <p:cNvSpPr txBox="1"/>
            <p:nvPr/>
          </p:nvSpPr>
          <p:spPr>
            <a:xfrm>
              <a:off x="594" y="1410"/>
              <a:ext cx="19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5263" name="直接连接符 565262"/>
            <p:cNvSpPr/>
            <p:nvPr/>
          </p:nvSpPr>
          <p:spPr>
            <a:xfrm>
              <a:off x="2719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5264" name="矩形 565263"/>
            <p:cNvSpPr/>
            <p:nvPr/>
          </p:nvSpPr>
          <p:spPr>
            <a:xfrm>
              <a:off x="2664" y="2209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65" name="直接连接符 565264"/>
            <p:cNvSpPr/>
            <p:nvPr/>
          </p:nvSpPr>
          <p:spPr>
            <a:xfrm>
              <a:off x="3118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66" name="矩形 565265"/>
            <p:cNvSpPr/>
            <p:nvPr/>
          </p:nvSpPr>
          <p:spPr>
            <a:xfrm>
              <a:off x="2664" y="1829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67" name="直接连接符 565266"/>
            <p:cNvSpPr/>
            <p:nvPr/>
          </p:nvSpPr>
          <p:spPr>
            <a:xfrm>
              <a:off x="1624" y="1748"/>
              <a:ext cx="0" cy="1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65268" name="直接连接符 565267"/>
            <p:cNvSpPr/>
            <p:nvPr/>
          </p:nvSpPr>
          <p:spPr>
            <a:xfrm>
              <a:off x="1889" y="2163"/>
              <a:ext cx="0" cy="10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5269" name="直接连接符 565268"/>
            <p:cNvSpPr/>
            <p:nvPr/>
          </p:nvSpPr>
          <p:spPr>
            <a:xfrm>
              <a:off x="2155" y="2577"/>
              <a:ext cx="0" cy="6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65270" name="直接连接符 565269"/>
            <p:cNvSpPr/>
            <p:nvPr/>
          </p:nvSpPr>
          <p:spPr>
            <a:xfrm>
              <a:off x="1624" y="3222"/>
              <a:ext cx="53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1" name="矩形 565270"/>
            <p:cNvSpPr/>
            <p:nvPr/>
          </p:nvSpPr>
          <p:spPr>
            <a:xfrm>
              <a:off x="1568" y="2807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72" name="矩形 565271"/>
            <p:cNvSpPr/>
            <p:nvPr/>
          </p:nvSpPr>
          <p:spPr>
            <a:xfrm>
              <a:off x="1834" y="2795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73" name="矩形 565272"/>
            <p:cNvSpPr/>
            <p:nvPr/>
          </p:nvSpPr>
          <p:spPr>
            <a:xfrm>
              <a:off x="2099" y="2795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74" name="直接连接符 565273"/>
            <p:cNvSpPr/>
            <p:nvPr/>
          </p:nvSpPr>
          <p:spPr>
            <a:xfrm>
              <a:off x="1889" y="3222"/>
              <a:ext cx="0" cy="4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5" name="直接连接符 565274"/>
            <p:cNvSpPr/>
            <p:nvPr/>
          </p:nvSpPr>
          <p:spPr>
            <a:xfrm>
              <a:off x="372" y="2169"/>
              <a:ext cx="0" cy="14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6" name="直接连接符 565275"/>
            <p:cNvSpPr/>
            <p:nvPr/>
          </p:nvSpPr>
          <p:spPr>
            <a:xfrm>
              <a:off x="372" y="3636"/>
              <a:ext cx="15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7" name="直接连接符 565276"/>
            <p:cNvSpPr/>
            <p:nvPr/>
          </p:nvSpPr>
          <p:spPr>
            <a:xfrm flipH="1">
              <a:off x="372" y="2166"/>
              <a:ext cx="230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5278" name="矩形 565277"/>
            <p:cNvSpPr/>
            <p:nvPr/>
          </p:nvSpPr>
          <p:spPr>
            <a:xfrm>
              <a:off x="1834" y="3279"/>
              <a:ext cx="111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279" name="文本框 565278"/>
            <p:cNvSpPr txBox="1"/>
            <p:nvPr/>
          </p:nvSpPr>
          <p:spPr>
            <a:xfrm>
              <a:off x="608" y="1851"/>
              <a:ext cx="1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5280" name="文本框 565279"/>
            <p:cNvSpPr txBox="1"/>
            <p:nvPr/>
          </p:nvSpPr>
          <p:spPr>
            <a:xfrm>
              <a:off x="614" y="2249"/>
              <a:ext cx="1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5281" name="文本框 565280"/>
            <p:cNvSpPr txBox="1"/>
            <p:nvPr/>
          </p:nvSpPr>
          <p:spPr>
            <a:xfrm>
              <a:off x="1040" y="1927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5282" name="文本框 565281"/>
            <p:cNvSpPr txBox="1"/>
            <p:nvPr/>
          </p:nvSpPr>
          <p:spPr>
            <a:xfrm>
              <a:off x="1040" y="2339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5283" name="直接连接符 565282"/>
            <p:cNvSpPr/>
            <p:nvPr/>
          </p:nvSpPr>
          <p:spPr>
            <a:xfrm>
              <a:off x="1679" y="2277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5284" name="直接连接符 565283"/>
            <p:cNvSpPr/>
            <p:nvPr/>
          </p:nvSpPr>
          <p:spPr>
            <a:xfrm>
              <a:off x="2195" y="1686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65285" name="直接连接符 565284"/>
            <p:cNvSpPr/>
            <p:nvPr/>
          </p:nvSpPr>
          <p:spPr>
            <a:xfrm>
              <a:off x="1272" y="1672"/>
              <a:ext cx="2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5286" name="文本框 565285"/>
            <p:cNvSpPr txBox="1"/>
            <p:nvPr/>
          </p:nvSpPr>
          <p:spPr>
            <a:xfrm>
              <a:off x="376" y="191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65287" name="文本框 565286"/>
            <p:cNvSpPr txBox="1"/>
            <p:nvPr/>
          </p:nvSpPr>
          <p:spPr>
            <a:xfrm>
              <a:off x="1520" y="142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5288" name="文本框 565287"/>
            <p:cNvSpPr txBox="1"/>
            <p:nvPr/>
          </p:nvSpPr>
          <p:spPr>
            <a:xfrm>
              <a:off x="2123" y="22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5289" name="文本框 565288"/>
            <p:cNvSpPr txBox="1"/>
            <p:nvPr/>
          </p:nvSpPr>
          <p:spPr>
            <a:xfrm>
              <a:off x="1966" y="192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5290" name="文本框 565289"/>
            <p:cNvSpPr txBox="1"/>
            <p:nvPr/>
          </p:nvSpPr>
          <p:spPr>
            <a:xfrm>
              <a:off x="2204" y="277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5291" name="文本框 565290"/>
            <p:cNvSpPr txBox="1"/>
            <p:nvPr/>
          </p:nvSpPr>
          <p:spPr>
            <a:xfrm>
              <a:off x="3164" y="2025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5292" name="文本框 565291"/>
            <p:cNvSpPr txBox="1"/>
            <p:nvPr/>
          </p:nvSpPr>
          <p:spPr>
            <a:xfrm>
              <a:off x="1948" y="3286"/>
              <a:ext cx="3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5293" name="文本框 565292"/>
            <p:cNvSpPr txBox="1"/>
            <p:nvPr/>
          </p:nvSpPr>
          <p:spPr>
            <a:xfrm>
              <a:off x="1573" y="320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65294" name="矩形 565293"/>
            <p:cNvSpPr/>
            <p:nvPr/>
          </p:nvSpPr>
          <p:spPr>
            <a:xfrm>
              <a:off x="3070" y="2037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5295" name="对象 565294"/>
            <p:cNvGraphicFramePr/>
            <p:nvPr/>
          </p:nvGraphicFramePr>
          <p:xfrm>
            <a:off x="1265" y="1287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1" r:id="rId3" imgW="215900" imgH="304165" progId="Equation.3">
                    <p:embed/>
                  </p:oleObj>
                </mc:Choice>
                <mc:Fallback>
                  <p:oleObj r:id="rId3" imgW="215900" imgH="304165" progId="Equation.3">
                    <p:embed/>
                    <p:pic>
                      <p:nvPicPr>
                        <p:cNvPr id="0" name="图片 39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5" y="1287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296" name="对象 565295"/>
            <p:cNvGraphicFramePr/>
            <p:nvPr>
              <p:extLst>
                <p:ext uri="{D42A27DB-BD31-4B8C-83A1-F6EECF244321}">
                  <p14:modId xmlns:p14="http://schemas.microsoft.com/office/powerpoint/2010/main" val="3932793464"/>
                </p:ext>
              </p:extLst>
            </p:nvPr>
          </p:nvGraphicFramePr>
          <p:xfrm>
            <a:off x="1737" y="2135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2" r:id="rId5" imgW="215900" imgH="354965" progId="Equation.3">
                    <p:embed/>
                  </p:oleObj>
                </mc:Choice>
                <mc:Fallback>
                  <p:oleObj r:id="rId5" imgW="215900" imgH="354965" progId="Equation.3">
                    <p:embed/>
                    <p:pic>
                      <p:nvPicPr>
                        <p:cNvPr id="0" name="图片 390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37" y="2135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297" name="对象 565296"/>
            <p:cNvGraphicFramePr/>
            <p:nvPr>
              <p:extLst>
                <p:ext uri="{D42A27DB-BD31-4B8C-83A1-F6EECF244321}">
                  <p14:modId xmlns:p14="http://schemas.microsoft.com/office/powerpoint/2010/main" val="2736022064"/>
                </p:ext>
              </p:extLst>
            </p:nvPr>
          </p:nvGraphicFramePr>
          <p:xfrm>
            <a:off x="2195" y="1224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3" r:id="rId7" imgW="254000" imgH="355600" progId="Equation.3">
                    <p:embed/>
                  </p:oleObj>
                </mc:Choice>
                <mc:Fallback>
                  <p:oleObj r:id="rId7" imgW="254000" imgH="355600" progId="Equation.3">
                    <p:embed/>
                    <p:pic>
                      <p:nvPicPr>
                        <p:cNvPr id="0" name="图片 390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95" y="1224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298" name="对象 565297"/>
            <p:cNvGraphicFramePr/>
            <p:nvPr/>
          </p:nvGraphicFramePr>
          <p:xfrm>
            <a:off x="771" y="1233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4" r:id="rId9" imgW="317500" imgH="317500" progId="Equation.3">
                    <p:embed/>
                  </p:oleObj>
                </mc:Choice>
                <mc:Fallback>
                  <p:oleObj r:id="rId9" imgW="317500" imgH="317500" progId="Equation.3">
                    <p:embed/>
                    <p:pic>
                      <p:nvPicPr>
                        <p:cNvPr id="0" name="图片 39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71" y="1233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5299" name="文本框 565298"/>
          <p:cNvSpPr txBox="1"/>
          <p:nvPr/>
        </p:nvSpPr>
        <p:spPr>
          <a:xfrm>
            <a:off x="5538788" y="244157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65300" name="对象 565299"/>
          <p:cNvGraphicFramePr/>
          <p:nvPr/>
        </p:nvGraphicFramePr>
        <p:xfrm>
          <a:off x="6196013" y="2338388"/>
          <a:ext cx="28209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5" r:id="rId11" imgW="1409700" imgH="609600" progId="Equation.3">
                  <p:embed/>
                </p:oleObj>
              </mc:Choice>
              <mc:Fallback>
                <p:oleObj r:id="rId11" imgW="1409700" imgH="609600" progId="Equation.3">
                  <p:embed/>
                  <p:pic>
                    <p:nvPicPr>
                      <p:cNvPr id="0" name="图片 39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6013" y="2338388"/>
                        <a:ext cx="2820987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5301" name="组合 565300"/>
          <p:cNvGrpSpPr/>
          <p:nvPr/>
        </p:nvGrpSpPr>
        <p:grpSpPr>
          <a:xfrm>
            <a:off x="5341938" y="3551238"/>
            <a:ext cx="3716337" cy="2220912"/>
            <a:chOff x="3401" y="2237"/>
            <a:chExt cx="2341" cy="1399"/>
          </a:xfrm>
        </p:grpSpPr>
        <p:sp>
          <p:nvSpPr>
            <p:cNvPr id="565302" name="椭圆 565301"/>
            <p:cNvSpPr/>
            <p:nvPr/>
          </p:nvSpPr>
          <p:spPr>
            <a:xfrm>
              <a:off x="3401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303" name="矩形 565302"/>
            <p:cNvSpPr/>
            <p:nvPr/>
          </p:nvSpPr>
          <p:spPr>
            <a:xfrm>
              <a:off x="3537" y="2772"/>
              <a:ext cx="1824" cy="86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304" name="直接连接符 565303"/>
            <p:cNvSpPr/>
            <p:nvPr/>
          </p:nvSpPr>
          <p:spPr>
            <a:xfrm>
              <a:off x="4465" y="277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5305" name="文本框 565304"/>
            <p:cNvSpPr txBox="1"/>
            <p:nvPr/>
          </p:nvSpPr>
          <p:spPr>
            <a:xfrm>
              <a:off x="3525" y="2850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5306" name="文本框 565305"/>
            <p:cNvSpPr txBox="1"/>
            <p:nvPr/>
          </p:nvSpPr>
          <p:spPr>
            <a:xfrm>
              <a:off x="3538" y="32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5307" name="文本框 565306"/>
            <p:cNvSpPr txBox="1"/>
            <p:nvPr/>
          </p:nvSpPr>
          <p:spPr>
            <a:xfrm>
              <a:off x="4523" y="310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5308" name="对象 565307"/>
            <p:cNvGraphicFramePr/>
            <p:nvPr/>
          </p:nvGraphicFramePr>
          <p:xfrm>
            <a:off x="3688" y="3000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6" r:id="rId13" imgW="317500" imgH="317500" progId="Equation.3">
                    <p:embed/>
                  </p:oleObj>
                </mc:Choice>
                <mc:Fallback>
                  <p:oleObj r:id="rId13" imgW="317500" imgH="317500" progId="Equation.3">
                    <p:embed/>
                    <p:pic>
                      <p:nvPicPr>
                        <p:cNvPr id="0" name="图片 39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88" y="3000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5309" name="对象 565308"/>
            <p:cNvGraphicFramePr/>
            <p:nvPr/>
          </p:nvGraphicFramePr>
          <p:xfrm>
            <a:off x="4599" y="2691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7" r:id="rId14" imgW="215900" imgH="354965" progId="Equation.3">
                    <p:embed/>
                  </p:oleObj>
                </mc:Choice>
                <mc:Fallback>
                  <p:oleObj r:id="rId14" imgW="215900" imgH="354965" progId="Equation.3">
                    <p:embed/>
                    <p:pic>
                      <p:nvPicPr>
                        <p:cNvPr id="0" name="图片 390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9" y="2691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310" name="直接连接符 565309"/>
            <p:cNvSpPr/>
            <p:nvPr/>
          </p:nvSpPr>
          <p:spPr>
            <a:xfrm>
              <a:off x="4579" y="2811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5311" name="直接连接符 565310"/>
            <p:cNvSpPr/>
            <p:nvPr/>
          </p:nvSpPr>
          <p:spPr>
            <a:xfrm>
              <a:off x="4065" y="2681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5312" name="对象 565311"/>
            <p:cNvGraphicFramePr/>
            <p:nvPr/>
          </p:nvGraphicFramePr>
          <p:xfrm>
            <a:off x="4112" y="2295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8" r:id="rId15" imgW="215900" imgH="304165" progId="Equation.3">
                    <p:embed/>
                  </p:oleObj>
                </mc:Choice>
                <mc:Fallback>
                  <p:oleObj r:id="rId15" imgW="215900" imgH="304165" progId="Equation.3">
                    <p:embed/>
                    <p:pic>
                      <p:nvPicPr>
                        <p:cNvPr id="0" name="图片 390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12" y="2295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313" name="直接连接符 565312"/>
            <p:cNvSpPr/>
            <p:nvPr/>
          </p:nvSpPr>
          <p:spPr>
            <a:xfrm>
              <a:off x="4970" y="2710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5314" name="对象 565313"/>
            <p:cNvGraphicFramePr/>
            <p:nvPr>
              <p:extLst>
                <p:ext uri="{D42A27DB-BD31-4B8C-83A1-F6EECF244321}">
                  <p14:modId xmlns:p14="http://schemas.microsoft.com/office/powerpoint/2010/main" val="1940900306"/>
                </p:ext>
              </p:extLst>
            </p:nvPr>
          </p:nvGraphicFramePr>
          <p:xfrm>
            <a:off x="4970" y="2237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09" r:id="rId16" imgW="254000" imgH="355600" progId="Equation.3">
                    <p:embed/>
                  </p:oleObj>
                </mc:Choice>
                <mc:Fallback>
                  <p:oleObj r:id="rId16" imgW="254000" imgH="355600" progId="Equation.3">
                    <p:embed/>
                    <p:pic>
                      <p:nvPicPr>
                        <p:cNvPr id="0" name="图片 390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70" y="2237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315" name="矩形 565314"/>
            <p:cNvSpPr/>
            <p:nvPr/>
          </p:nvSpPr>
          <p:spPr>
            <a:xfrm>
              <a:off x="4407" y="306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316" name="矩形 565315"/>
            <p:cNvSpPr/>
            <p:nvPr/>
          </p:nvSpPr>
          <p:spPr>
            <a:xfrm>
              <a:off x="5307" y="3066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5317" name="对象 565316"/>
            <p:cNvGraphicFramePr/>
            <p:nvPr/>
          </p:nvGraphicFramePr>
          <p:xfrm>
            <a:off x="5422" y="2962"/>
            <a:ext cx="32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10" r:id="rId17" imgW="254000" imgH="405765" progId="Equation.3">
                    <p:embed/>
                  </p:oleObj>
                </mc:Choice>
                <mc:Fallback>
                  <p:oleObj r:id="rId17" imgW="254000" imgH="405765" progId="Equation.3">
                    <p:embed/>
                    <p:pic>
                      <p:nvPicPr>
                        <p:cNvPr id="0" name="图片 390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422" y="2962"/>
                          <a:ext cx="32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49E73BF-BC4D-4A76-8E29-999A4E22B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921859"/>
              </p:ext>
            </p:extLst>
          </p:nvPr>
        </p:nvGraphicFramePr>
        <p:xfrm>
          <a:off x="4446466" y="3055162"/>
          <a:ext cx="354964" cy="43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1" r:id="rId19" imgW="254000" imgH="292100" progId="Equation.3">
                  <p:embed/>
                </p:oleObj>
              </mc:Choice>
              <mc:Fallback>
                <p:oleObj r:id="rId19" imgW="254000" imgH="292100" progId="Equation.3">
                  <p:embed/>
                  <p:pic>
                    <p:nvPicPr>
                      <p:cNvPr id="564238" name="对象 56423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46466" y="3055162"/>
                        <a:ext cx="354964" cy="43826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6F4E0CF5-5336-4E1D-B788-CE07241200B1}"/>
              </a:ext>
            </a:extLst>
          </p:cNvPr>
          <p:cNvSpPr/>
          <p:nvPr/>
        </p:nvSpPr>
        <p:spPr>
          <a:xfrm>
            <a:off x="1860551" y="2043113"/>
            <a:ext cx="550863" cy="2659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3D1037D8-F113-4155-811B-5ED104A41511}"/>
              </a:ext>
            </a:extLst>
          </p:cNvPr>
          <p:cNvSpPr/>
          <p:nvPr/>
        </p:nvSpPr>
        <p:spPr>
          <a:xfrm>
            <a:off x="4416165" y="2486051"/>
            <a:ext cx="354466" cy="179546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BC53D01-3A37-4F4C-B11D-4BCB477A8D99}"/>
              </a:ext>
            </a:extLst>
          </p:cNvPr>
          <p:cNvSpPr/>
          <p:nvPr/>
        </p:nvSpPr>
        <p:spPr>
          <a:xfrm>
            <a:off x="2376709" y="4081281"/>
            <a:ext cx="1172595" cy="2653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0" grpId="0"/>
      <p:bldP spid="565251" grpId="0"/>
      <p:bldP spid="565252" grpId="0"/>
      <p:bldP spid="56529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274" name="组合 566273"/>
          <p:cNvGrpSpPr/>
          <p:nvPr/>
        </p:nvGrpSpPr>
        <p:grpSpPr>
          <a:xfrm>
            <a:off x="4851400" y="-48627"/>
            <a:ext cx="3716338" cy="2378075"/>
            <a:chOff x="3401" y="2242"/>
            <a:chExt cx="2341" cy="1498"/>
          </a:xfrm>
        </p:grpSpPr>
        <p:sp>
          <p:nvSpPr>
            <p:cNvPr id="566275" name="椭圆 566274"/>
            <p:cNvSpPr/>
            <p:nvPr/>
          </p:nvSpPr>
          <p:spPr>
            <a:xfrm>
              <a:off x="3401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76" name="矩形 566275"/>
            <p:cNvSpPr/>
            <p:nvPr/>
          </p:nvSpPr>
          <p:spPr>
            <a:xfrm>
              <a:off x="3537" y="2772"/>
              <a:ext cx="1824" cy="86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77" name="直接连接符 566276"/>
            <p:cNvSpPr/>
            <p:nvPr/>
          </p:nvSpPr>
          <p:spPr>
            <a:xfrm>
              <a:off x="4465" y="277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6278" name="文本框 566277"/>
            <p:cNvSpPr txBox="1"/>
            <p:nvPr/>
          </p:nvSpPr>
          <p:spPr>
            <a:xfrm>
              <a:off x="3525" y="2850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6279" name="文本框 566278"/>
            <p:cNvSpPr txBox="1"/>
            <p:nvPr/>
          </p:nvSpPr>
          <p:spPr>
            <a:xfrm>
              <a:off x="3538" y="32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6280" name="文本框 566279"/>
            <p:cNvSpPr txBox="1"/>
            <p:nvPr/>
          </p:nvSpPr>
          <p:spPr>
            <a:xfrm>
              <a:off x="4523" y="310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6281" name="对象 566280"/>
            <p:cNvGraphicFramePr/>
            <p:nvPr/>
          </p:nvGraphicFramePr>
          <p:xfrm>
            <a:off x="3688" y="3000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02" r:id="rId3" imgW="317500" imgH="317500" progId="Equation.3">
                    <p:embed/>
                  </p:oleObj>
                </mc:Choice>
                <mc:Fallback>
                  <p:oleObj r:id="rId3" imgW="317500" imgH="317500" progId="Equation.3">
                    <p:embed/>
                    <p:pic>
                      <p:nvPicPr>
                        <p:cNvPr id="0" name="图片 39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88" y="3000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6282" name="对象 566281"/>
            <p:cNvGraphicFramePr/>
            <p:nvPr/>
          </p:nvGraphicFramePr>
          <p:xfrm>
            <a:off x="4599" y="2691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03" r:id="rId5" imgW="215900" imgH="354965" progId="Equation.3">
                    <p:embed/>
                  </p:oleObj>
                </mc:Choice>
                <mc:Fallback>
                  <p:oleObj r:id="rId5" imgW="215900" imgH="354965" progId="Equation.3">
                    <p:embed/>
                    <p:pic>
                      <p:nvPicPr>
                        <p:cNvPr id="0" name="图片 391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9" y="2691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83" name="直接连接符 566282"/>
            <p:cNvSpPr/>
            <p:nvPr/>
          </p:nvSpPr>
          <p:spPr>
            <a:xfrm>
              <a:off x="4579" y="2811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6284" name="直接连接符 566283"/>
            <p:cNvSpPr/>
            <p:nvPr/>
          </p:nvSpPr>
          <p:spPr>
            <a:xfrm>
              <a:off x="4065" y="2681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6285" name="对象 566284"/>
            <p:cNvGraphicFramePr/>
            <p:nvPr/>
          </p:nvGraphicFramePr>
          <p:xfrm>
            <a:off x="4112" y="2295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04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92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12" y="2295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86" name="直接连接符 566285"/>
            <p:cNvSpPr/>
            <p:nvPr/>
          </p:nvSpPr>
          <p:spPr>
            <a:xfrm>
              <a:off x="4875" y="2694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6287" name="对象 566286"/>
            <p:cNvGraphicFramePr/>
            <p:nvPr>
              <p:extLst>
                <p:ext uri="{D42A27DB-BD31-4B8C-83A1-F6EECF244321}">
                  <p14:modId xmlns:p14="http://schemas.microsoft.com/office/powerpoint/2010/main" val="3705998222"/>
                </p:ext>
              </p:extLst>
            </p:nvPr>
          </p:nvGraphicFramePr>
          <p:xfrm>
            <a:off x="4911" y="2242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05" r:id="rId9" imgW="254000" imgH="355600" progId="Equation.3">
                    <p:embed/>
                  </p:oleObj>
                </mc:Choice>
                <mc:Fallback>
                  <p:oleObj r:id="rId9" imgW="254000" imgH="355600" progId="Equation.3">
                    <p:embed/>
                    <p:pic>
                      <p:nvPicPr>
                        <p:cNvPr id="0" name="图片 392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11" y="2242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6288" name="矩形 566287"/>
            <p:cNvSpPr/>
            <p:nvPr/>
          </p:nvSpPr>
          <p:spPr>
            <a:xfrm>
              <a:off x="4407" y="306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89" name="矩形 566288"/>
            <p:cNvSpPr/>
            <p:nvPr/>
          </p:nvSpPr>
          <p:spPr>
            <a:xfrm>
              <a:off x="5307" y="3066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66290" name="对象 566289"/>
            <p:cNvGraphicFramePr/>
            <p:nvPr>
              <p:extLst>
                <p:ext uri="{D42A27DB-BD31-4B8C-83A1-F6EECF244321}">
                  <p14:modId xmlns:p14="http://schemas.microsoft.com/office/powerpoint/2010/main" val="3054973737"/>
                </p:ext>
              </p:extLst>
            </p:nvPr>
          </p:nvGraphicFramePr>
          <p:xfrm>
            <a:off x="5422" y="3226"/>
            <a:ext cx="32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06" r:id="rId11" imgW="254000" imgH="405765" progId="Equation.3">
                    <p:embed/>
                  </p:oleObj>
                </mc:Choice>
                <mc:Fallback>
                  <p:oleObj r:id="rId11" imgW="254000" imgH="405765" progId="Equation.3">
                    <p:embed/>
                    <p:pic>
                      <p:nvPicPr>
                        <p:cNvPr id="0" name="图片 391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22" y="3226"/>
                          <a:ext cx="32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6291" name="对象 566290"/>
              <p:cNvSpPr txBox="1"/>
              <p:nvPr/>
            </p:nvSpPr>
            <p:spPr>
              <a:xfrm>
                <a:off x="1208087" y="506705"/>
                <a:ext cx="3190749" cy="152688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𝛗</m:t>
                          </m:r>
                        </m:e>
                        <m:sub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𝐣𝟖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b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zh-CN" altLang="en-US" b="1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b="1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f>
                        <m:fPr>
                          <m:ctrlP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66291" name="对象 566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87" y="506705"/>
                <a:ext cx="3190749" cy="15268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6292" name="对象 566291"/>
          <p:cNvGraphicFramePr/>
          <p:nvPr/>
        </p:nvGraphicFramePr>
        <p:xfrm>
          <a:off x="1319213" y="2033588"/>
          <a:ext cx="7439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7" r:id="rId14" imgW="3719195" imgH="533400" progId="Equation.3">
                  <p:embed/>
                </p:oleObj>
              </mc:Choice>
              <mc:Fallback>
                <p:oleObj r:id="rId14" imgW="3719195" imgH="533400" progId="Equation.3">
                  <p:embed/>
                  <p:pic>
                    <p:nvPicPr>
                      <p:cNvPr id="0" name="图片 39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9213" y="2033588"/>
                        <a:ext cx="743902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93" name="对象 566292"/>
          <p:cNvGraphicFramePr/>
          <p:nvPr>
            <p:extLst>
              <p:ext uri="{D42A27DB-BD31-4B8C-83A1-F6EECF244321}">
                <p14:modId xmlns:p14="http://schemas.microsoft.com/office/powerpoint/2010/main" val="3757561109"/>
              </p:ext>
            </p:extLst>
          </p:nvPr>
        </p:nvGraphicFramePr>
        <p:xfrm>
          <a:off x="1282700" y="3059113"/>
          <a:ext cx="41386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8" r:id="rId16" imgW="2069465" imgH="533400" progId="Equation.3">
                  <p:embed/>
                </p:oleObj>
              </mc:Choice>
              <mc:Fallback>
                <p:oleObj r:id="rId16" imgW="2069465" imgH="533400" progId="Equation.3">
                  <p:embed/>
                  <p:pic>
                    <p:nvPicPr>
                      <p:cNvPr id="0" name="图片 39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82700" y="3059113"/>
                        <a:ext cx="4138613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94" name="对象 566293"/>
          <p:cNvGraphicFramePr/>
          <p:nvPr>
            <p:extLst>
              <p:ext uri="{D42A27DB-BD31-4B8C-83A1-F6EECF244321}">
                <p14:modId xmlns:p14="http://schemas.microsoft.com/office/powerpoint/2010/main" val="2144169865"/>
              </p:ext>
            </p:extLst>
          </p:nvPr>
        </p:nvGraphicFramePr>
        <p:xfrm>
          <a:off x="1282700" y="4058653"/>
          <a:ext cx="4240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9" r:id="rId18" imgW="2120900" imgH="279400" progId="Equation.3">
                  <p:embed/>
                </p:oleObj>
              </mc:Choice>
              <mc:Fallback>
                <p:oleObj r:id="rId18" imgW="2120900" imgH="279400" progId="Equation.3">
                  <p:embed/>
                  <p:pic>
                    <p:nvPicPr>
                      <p:cNvPr id="0" name="图片 39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82700" y="4058653"/>
                        <a:ext cx="42402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95" name="文本框 566294"/>
          <p:cNvSpPr txBox="1"/>
          <p:nvPr/>
        </p:nvSpPr>
        <p:spPr>
          <a:xfrm>
            <a:off x="666750" y="4743450"/>
            <a:ext cx="609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根据对称性，得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相的线电流、相电流：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66296" name="对象 566295"/>
          <p:cNvGraphicFramePr/>
          <p:nvPr/>
        </p:nvGraphicFramePr>
        <p:xfrm>
          <a:off x="1327150" y="5086350"/>
          <a:ext cx="2895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0" r:id="rId20" imgW="1447800" imgH="609600" progId="Equation.3">
                  <p:embed/>
                </p:oleObj>
              </mc:Choice>
              <mc:Fallback>
                <p:oleObj r:id="rId20" imgW="1447800" imgH="609600" progId="Equation.3">
                  <p:embed/>
                  <p:pic>
                    <p:nvPicPr>
                      <p:cNvPr id="0" name="图片 39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27150" y="5086350"/>
                        <a:ext cx="28956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C7243F8-B44E-4AE7-B61E-8A18EF826890}"/>
                  </a:ext>
                </a:extLst>
              </p:cNvPr>
              <p:cNvSpPr/>
              <p:nvPr/>
            </p:nvSpPr>
            <p:spPr>
              <a:xfrm>
                <a:off x="7335865" y="1741489"/>
                <a:ext cx="779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=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C7243F8-B44E-4AE7-B61E-8A18EF826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65" y="1741489"/>
                <a:ext cx="779316" cy="461665"/>
              </a:xfrm>
              <a:prstGeom prst="rect">
                <a:avLst/>
              </a:prstGeom>
              <a:blipFill>
                <a:blip r:embed="rId22"/>
                <a:stretch>
                  <a:fillRect l="-1563" t="-10667" r="-1093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6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6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6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6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9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组合 567297"/>
          <p:cNvGrpSpPr/>
          <p:nvPr/>
        </p:nvGrpSpPr>
        <p:grpSpPr>
          <a:xfrm>
            <a:off x="1360488" y="685800"/>
            <a:ext cx="3325812" cy="2032000"/>
            <a:chOff x="221" y="504"/>
            <a:chExt cx="2095" cy="1280"/>
          </a:xfrm>
        </p:grpSpPr>
        <p:graphicFrame>
          <p:nvGraphicFramePr>
            <p:cNvPr id="567299" name="对象 567298"/>
            <p:cNvGraphicFramePr/>
            <p:nvPr/>
          </p:nvGraphicFramePr>
          <p:xfrm>
            <a:off x="221" y="504"/>
            <a:ext cx="2095" cy="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0" r:id="rId3" imgW="1663700" imgH="1016000" progId="Equation.3">
                    <p:embed/>
                  </p:oleObj>
                </mc:Choice>
                <mc:Fallback>
                  <p:oleObj r:id="rId3" imgW="1663700" imgH="1016000" progId="Equation.3">
                    <p:embed/>
                    <p:pic>
                      <p:nvPicPr>
                        <p:cNvPr id="0" name="图片 39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1" y="504"/>
                          <a:ext cx="2095" cy="1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00" name="左大括号 567299"/>
            <p:cNvSpPr/>
            <p:nvPr/>
          </p:nvSpPr>
          <p:spPr>
            <a:xfrm>
              <a:off x="293" y="828"/>
              <a:ext cx="79" cy="912"/>
            </a:xfrm>
            <a:prstGeom prst="leftBrace">
              <a:avLst>
                <a:gd name="adj1" fmla="val 9620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7301" name="组合 567300"/>
          <p:cNvGrpSpPr/>
          <p:nvPr/>
        </p:nvGrpSpPr>
        <p:grpSpPr>
          <a:xfrm>
            <a:off x="1409700" y="3333750"/>
            <a:ext cx="4748213" cy="2387600"/>
            <a:chOff x="900" y="2124"/>
            <a:chExt cx="2991" cy="1504"/>
          </a:xfrm>
        </p:grpSpPr>
        <p:graphicFrame>
          <p:nvGraphicFramePr>
            <p:cNvPr id="567302" name="对象 567301"/>
            <p:cNvGraphicFramePr/>
            <p:nvPr/>
          </p:nvGraphicFramePr>
          <p:xfrm>
            <a:off x="900" y="2124"/>
            <a:ext cx="2991" cy="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1" r:id="rId5" imgW="2374900" imgH="1193800" progId="Equation.DSMT4">
                    <p:embed/>
                  </p:oleObj>
                </mc:Choice>
                <mc:Fallback>
                  <p:oleObj r:id="rId5" imgW="2374900" imgH="1193800" progId="Equation.DSMT4">
                    <p:embed/>
                    <p:pic>
                      <p:nvPicPr>
                        <p:cNvPr id="0" name="图片 39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00" y="2124"/>
                          <a:ext cx="2991" cy="1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03" name="左大括号 567302"/>
            <p:cNvSpPr/>
            <p:nvPr/>
          </p:nvSpPr>
          <p:spPr>
            <a:xfrm>
              <a:off x="1056" y="2577"/>
              <a:ext cx="79" cy="1032"/>
            </a:xfrm>
            <a:prstGeom prst="leftBrace">
              <a:avLst>
                <a:gd name="adj1" fmla="val 10886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1E8138-1465-40C9-8286-14EE08111733}"/>
              </a:ext>
            </a:extLst>
          </p:cNvPr>
          <p:cNvGrpSpPr/>
          <p:nvPr/>
        </p:nvGrpSpPr>
        <p:grpSpPr>
          <a:xfrm>
            <a:off x="4831630" y="566285"/>
            <a:ext cx="3940581" cy="2970736"/>
            <a:chOff x="303" y="1233"/>
            <a:chExt cx="3158" cy="2409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7A92C02-4806-445E-BB55-6E0BFFFCAAEE}"/>
                </a:ext>
              </a:extLst>
            </p:cNvPr>
            <p:cNvSpPr/>
            <p:nvPr/>
          </p:nvSpPr>
          <p:spPr>
            <a:xfrm>
              <a:off x="783" y="2025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157CE99-7631-4C86-B890-6A9C46BB4787}"/>
                </a:ext>
              </a:extLst>
            </p:cNvPr>
            <p:cNvSpPr/>
            <p:nvPr/>
          </p:nvSpPr>
          <p:spPr>
            <a:xfrm>
              <a:off x="783" y="2439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81E4E9-F257-4C45-8287-3A061B250CFC}"/>
                </a:ext>
              </a:extLst>
            </p:cNvPr>
            <p:cNvSpPr/>
            <p:nvPr/>
          </p:nvSpPr>
          <p:spPr>
            <a:xfrm>
              <a:off x="783" y="1610"/>
              <a:ext cx="265" cy="276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13">
              <a:extLst>
                <a:ext uri="{FF2B5EF4-FFF2-40B4-BE49-F238E27FC236}">
                  <a16:creationId xmlns:a16="http://schemas.microsoft.com/office/drawing/2014/main" id="{92B64443-9CE1-428C-A97A-9C7346A390E9}"/>
                </a:ext>
              </a:extLst>
            </p:cNvPr>
            <p:cNvSpPr/>
            <p:nvPr/>
          </p:nvSpPr>
          <p:spPr>
            <a:xfrm>
              <a:off x="606" y="1748"/>
              <a:ext cx="2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直接连接符 14">
              <a:extLst>
                <a:ext uri="{FF2B5EF4-FFF2-40B4-BE49-F238E27FC236}">
                  <a16:creationId xmlns:a16="http://schemas.microsoft.com/office/drawing/2014/main" id="{963FB4F9-6E2B-4CB6-B22F-D6AC180E0CCB}"/>
                </a:ext>
              </a:extLst>
            </p:cNvPr>
            <p:cNvSpPr/>
            <p:nvPr/>
          </p:nvSpPr>
          <p:spPr>
            <a:xfrm>
              <a:off x="606" y="2163"/>
              <a:ext cx="2113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16" name="直接连接符 15">
              <a:extLst>
                <a:ext uri="{FF2B5EF4-FFF2-40B4-BE49-F238E27FC236}">
                  <a16:creationId xmlns:a16="http://schemas.microsoft.com/office/drawing/2014/main" id="{ADD7DB65-F336-481E-A443-7054A5D0CE88}"/>
                </a:ext>
              </a:extLst>
            </p:cNvPr>
            <p:cNvSpPr/>
            <p:nvPr/>
          </p:nvSpPr>
          <p:spPr>
            <a:xfrm>
              <a:off x="606" y="2577"/>
              <a:ext cx="25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直接连接符 16">
              <a:extLst>
                <a:ext uri="{FF2B5EF4-FFF2-40B4-BE49-F238E27FC236}">
                  <a16:creationId xmlns:a16="http://schemas.microsoft.com/office/drawing/2014/main" id="{39B46876-72D0-4A26-B5B6-70DB3F5F0CF2}"/>
                </a:ext>
              </a:extLst>
            </p:cNvPr>
            <p:cNvSpPr/>
            <p:nvPr/>
          </p:nvSpPr>
          <p:spPr>
            <a:xfrm>
              <a:off x="606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359910A-A6F2-435E-B47C-CC3455611B31}"/>
                </a:ext>
              </a:extLst>
            </p:cNvPr>
            <p:cNvSpPr txBox="1"/>
            <p:nvPr/>
          </p:nvSpPr>
          <p:spPr>
            <a:xfrm>
              <a:off x="1038" y="149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FD9A23-1D49-409A-9C5D-17849A167688}"/>
                </a:ext>
              </a:extLst>
            </p:cNvPr>
            <p:cNvSpPr txBox="1"/>
            <p:nvPr/>
          </p:nvSpPr>
          <p:spPr>
            <a:xfrm>
              <a:off x="594" y="1410"/>
              <a:ext cx="19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0" name="直接连接符 19">
              <a:extLst>
                <a:ext uri="{FF2B5EF4-FFF2-40B4-BE49-F238E27FC236}">
                  <a16:creationId xmlns:a16="http://schemas.microsoft.com/office/drawing/2014/main" id="{25590739-1CC4-4370-93C9-76BC6028B769}"/>
                </a:ext>
              </a:extLst>
            </p:cNvPr>
            <p:cNvSpPr/>
            <p:nvPr/>
          </p:nvSpPr>
          <p:spPr>
            <a:xfrm>
              <a:off x="2719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EDEC13-AAFA-4C58-9A45-3F8855B7E7FD}"/>
                </a:ext>
              </a:extLst>
            </p:cNvPr>
            <p:cNvSpPr/>
            <p:nvPr/>
          </p:nvSpPr>
          <p:spPr>
            <a:xfrm>
              <a:off x="2664" y="2209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21">
              <a:extLst>
                <a:ext uri="{FF2B5EF4-FFF2-40B4-BE49-F238E27FC236}">
                  <a16:creationId xmlns:a16="http://schemas.microsoft.com/office/drawing/2014/main" id="{D07CB635-0B68-4A0A-AAB3-7C1396A5641F}"/>
                </a:ext>
              </a:extLst>
            </p:cNvPr>
            <p:cNvSpPr/>
            <p:nvPr/>
          </p:nvSpPr>
          <p:spPr>
            <a:xfrm>
              <a:off x="3118" y="1748"/>
              <a:ext cx="0" cy="8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1B2CD1A-7CEC-4FD4-B428-16D5A51AA025}"/>
                </a:ext>
              </a:extLst>
            </p:cNvPr>
            <p:cNvSpPr/>
            <p:nvPr/>
          </p:nvSpPr>
          <p:spPr>
            <a:xfrm>
              <a:off x="2664" y="1829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23">
              <a:extLst>
                <a:ext uri="{FF2B5EF4-FFF2-40B4-BE49-F238E27FC236}">
                  <a16:creationId xmlns:a16="http://schemas.microsoft.com/office/drawing/2014/main" id="{33E9ED3B-8F98-4EAB-A6AC-F60F437FC9B6}"/>
                </a:ext>
              </a:extLst>
            </p:cNvPr>
            <p:cNvSpPr/>
            <p:nvPr/>
          </p:nvSpPr>
          <p:spPr>
            <a:xfrm>
              <a:off x="1624" y="1748"/>
              <a:ext cx="0" cy="1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5" name="直接连接符 24">
              <a:extLst>
                <a:ext uri="{FF2B5EF4-FFF2-40B4-BE49-F238E27FC236}">
                  <a16:creationId xmlns:a16="http://schemas.microsoft.com/office/drawing/2014/main" id="{8869C5B3-ED8D-431C-9196-0F8FAB2CBFE7}"/>
                </a:ext>
              </a:extLst>
            </p:cNvPr>
            <p:cNvSpPr/>
            <p:nvPr/>
          </p:nvSpPr>
          <p:spPr>
            <a:xfrm>
              <a:off x="1889" y="2163"/>
              <a:ext cx="0" cy="10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6" name="直接连接符 25">
              <a:extLst>
                <a:ext uri="{FF2B5EF4-FFF2-40B4-BE49-F238E27FC236}">
                  <a16:creationId xmlns:a16="http://schemas.microsoft.com/office/drawing/2014/main" id="{F4711A3F-3F27-41C6-B22C-8D4AB13C8B58}"/>
                </a:ext>
              </a:extLst>
            </p:cNvPr>
            <p:cNvSpPr/>
            <p:nvPr/>
          </p:nvSpPr>
          <p:spPr>
            <a:xfrm>
              <a:off x="2155" y="2577"/>
              <a:ext cx="0" cy="6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7" name="直接连接符 26">
              <a:extLst>
                <a:ext uri="{FF2B5EF4-FFF2-40B4-BE49-F238E27FC236}">
                  <a16:creationId xmlns:a16="http://schemas.microsoft.com/office/drawing/2014/main" id="{2238386A-7BC6-4C48-B11F-0155B2C1D6FC}"/>
                </a:ext>
              </a:extLst>
            </p:cNvPr>
            <p:cNvSpPr/>
            <p:nvPr/>
          </p:nvSpPr>
          <p:spPr>
            <a:xfrm>
              <a:off x="1624" y="3222"/>
              <a:ext cx="53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02BADC-C97E-4A23-BFD1-6A8B5A7AC04A}"/>
                </a:ext>
              </a:extLst>
            </p:cNvPr>
            <p:cNvSpPr/>
            <p:nvPr/>
          </p:nvSpPr>
          <p:spPr>
            <a:xfrm>
              <a:off x="1568" y="2807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E4DCE2-18A5-4259-ACD4-7DD96C774E34}"/>
                </a:ext>
              </a:extLst>
            </p:cNvPr>
            <p:cNvSpPr/>
            <p:nvPr/>
          </p:nvSpPr>
          <p:spPr>
            <a:xfrm>
              <a:off x="1834" y="2795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93245B5-53EE-47BD-B328-F7CE1D848F9C}"/>
                </a:ext>
              </a:extLst>
            </p:cNvPr>
            <p:cNvSpPr/>
            <p:nvPr/>
          </p:nvSpPr>
          <p:spPr>
            <a:xfrm>
              <a:off x="2099" y="2795"/>
              <a:ext cx="111" cy="27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直接连接符 30">
              <a:extLst>
                <a:ext uri="{FF2B5EF4-FFF2-40B4-BE49-F238E27FC236}">
                  <a16:creationId xmlns:a16="http://schemas.microsoft.com/office/drawing/2014/main" id="{5DD8E7EC-CB8B-44AD-B1D5-215D44478D74}"/>
                </a:ext>
              </a:extLst>
            </p:cNvPr>
            <p:cNvSpPr/>
            <p:nvPr/>
          </p:nvSpPr>
          <p:spPr>
            <a:xfrm>
              <a:off x="1889" y="3222"/>
              <a:ext cx="0" cy="4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直接连接符 31">
              <a:extLst>
                <a:ext uri="{FF2B5EF4-FFF2-40B4-BE49-F238E27FC236}">
                  <a16:creationId xmlns:a16="http://schemas.microsoft.com/office/drawing/2014/main" id="{978728AE-425D-4863-A4A5-047045625E20}"/>
                </a:ext>
              </a:extLst>
            </p:cNvPr>
            <p:cNvSpPr/>
            <p:nvPr/>
          </p:nvSpPr>
          <p:spPr>
            <a:xfrm>
              <a:off x="372" y="2169"/>
              <a:ext cx="0" cy="14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直接连接符 32">
              <a:extLst>
                <a:ext uri="{FF2B5EF4-FFF2-40B4-BE49-F238E27FC236}">
                  <a16:creationId xmlns:a16="http://schemas.microsoft.com/office/drawing/2014/main" id="{5A44EAA7-3B94-4751-8630-69D9AD98F6EB}"/>
                </a:ext>
              </a:extLst>
            </p:cNvPr>
            <p:cNvSpPr/>
            <p:nvPr/>
          </p:nvSpPr>
          <p:spPr>
            <a:xfrm>
              <a:off x="372" y="3636"/>
              <a:ext cx="15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直接连接符 33">
              <a:extLst>
                <a:ext uri="{FF2B5EF4-FFF2-40B4-BE49-F238E27FC236}">
                  <a16:creationId xmlns:a16="http://schemas.microsoft.com/office/drawing/2014/main" id="{4C7DC980-5034-4B18-A696-827B4B8E7938}"/>
                </a:ext>
              </a:extLst>
            </p:cNvPr>
            <p:cNvSpPr/>
            <p:nvPr/>
          </p:nvSpPr>
          <p:spPr>
            <a:xfrm flipH="1">
              <a:off x="372" y="2166"/>
              <a:ext cx="230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A67CE04-0788-4B5C-A0F8-04F9D9F2502C}"/>
                </a:ext>
              </a:extLst>
            </p:cNvPr>
            <p:cNvSpPr/>
            <p:nvPr/>
          </p:nvSpPr>
          <p:spPr>
            <a:xfrm>
              <a:off x="1834" y="3279"/>
              <a:ext cx="111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1B8C4FD-43DD-4E52-9CC3-D5FCE4EBB730}"/>
                </a:ext>
              </a:extLst>
            </p:cNvPr>
            <p:cNvSpPr txBox="1"/>
            <p:nvPr/>
          </p:nvSpPr>
          <p:spPr>
            <a:xfrm>
              <a:off x="608" y="1851"/>
              <a:ext cx="1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481C4B5-9E7A-4BC6-9A42-DC884B2F3FE0}"/>
                </a:ext>
              </a:extLst>
            </p:cNvPr>
            <p:cNvSpPr txBox="1"/>
            <p:nvPr/>
          </p:nvSpPr>
          <p:spPr>
            <a:xfrm>
              <a:off x="614" y="2249"/>
              <a:ext cx="19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66EF8C9-21C3-4323-A3E2-EE3038B4CD9C}"/>
                </a:ext>
              </a:extLst>
            </p:cNvPr>
            <p:cNvSpPr txBox="1"/>
            <p:nvPr/>
          </p:nvSpPr>
          <p:spPr>
            <a:xfrm>
              <a:off x="1040" y="1927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7C59723-0147-4434-8015-46BD41CE51D4}"/>
                </a:ext>
              </a:extLst>
            </p:cNvPr>
            <p:cNvSpPr txBox="1"/>
            <p:nvPr/>
          </p:nvSpPr>
          <p:spPr>
            <a:xfrm>
              <a:off x="1040" y="2339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0" name="直接连接符 39">
              <a:extLst>
                <a:ext uri="{FF2B5EF4-FFF2-40B4-BE49-F238E27FC236}">
                  <a16:creationId xmlns:a16="http://schemas.microsoft.com/office/drawing/2014/main" id="{7A3BAC17-8788-4D39-B6A6-C92980AD9182}"/>
                </a:ext>
              </a:extLst>
            </p:cNvPr>
            <p:cNvSpPr/>
            <p:nvPr/>
          </p:nvSpPr>
          <p:spPr>
            <a:xfrm>
              <a:off x="1706" y="1794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1" name="直接连接符 40">
              <a:extLst>
                <a:ext uri="{FF2B5EF4-FFF2-40B4-BE49-F238E27FC236}">
                  <a16:creationId xmlns:a16="http://schemas.microsoft.com/office/drawing/2014/main" id="{B828404F-E570-4ED0-90D6-63929497CA39}"/>
                </a:ext>
              </a:extLst>
            </p:cNvPr>
            <p:cNvSpPr/>
            <p:nvPr/>
          </p:nvSpPr>
          <p:spPr>
            <a:xfrm>
              <a:off x="2325" y="1694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2" name="直接连接符 41">
              <a:extLst>
                <a:ext uri="{FF2B5EF4-FFF2-40B4-BE49-F238E27FC236}">
                  <a16:creationId xmlns:a16="http://schemas.microsoft.com/office/drawing/2014/main" id="{4A4A1186-7CAF-40F4-87C1-D041F3DAA4C8}"/>
                </a:ext>
              </a:extLst>
            </p:cNvPr>
            <p:cNvSpPr/>
            <p:nvPr/>
          </p:nvSpPr>
          <p:spPr>
            <a:xfrm>
              <a:off x="1272" y="1672"/>
              <a:ext cx="2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C24BEF5-EE12-48BC-82FA-A51A1A00C53D}"/>
                </a:ext>
              </a:extLst>
            </p:cNvPr>
            <p:cNvSpPr txBox="1"/>
            <p:nvPr/>
          </p:nvSpPr>
          <p:spPr>
            <a:xfrm>
              <a:off x="303" y="183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72563AE-174B-4841-BE43-B0EBEAB3E860}"/>
                </a:ext>
              </a:extLst>
            </p:cNvPr>
            <p:cNvSpPr txBox="1"/>
            <p:nvPr/>
          </p:nvSpPr>
          <p:spPr>
            <a:xfrm>
              <a:off x="1520" y="142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BB961DF-289D-487E-8030-9BBA569692F6}"/>
                </a:ext>
              </a:extLst>
            </p:cNvPr>
            <p:cNvSpPr txBox="1"/>
            <p:nvPr/>
          </p:nvSpPr>
          <p:spPr>
            <a:xfrm>
              <a:off x="2123" y="22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388E42D-906F-4BB7-B96F-A9263BD74CF5}"/>
                </a:ext>
              </a:extLst>
            </p:cNvPr>
            <p:cNvSpPr txBox="1"/>
            <p:nvPr/>
          </p:nvSpPr>
          <p:spPr>
            <a:xfrm>
              <a:off x="1966" y="192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F62C002-47CE-47B2-9717-3F13BFEDF51E}"/>
                </a:ext>
              </a:extLst>
            </p:cNvPr>
            <p:cNvSpPr txBox="1"/>
            <p:nvPr/>
          </p:nvSpPr>
          <p:spPr>
            <a:xfrm>
              <a:off x="2204" y="277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149BA89-369B-45EB-8834-5D67D796C989}"/>
                </a:ext>
              </a:extLst>
            </p:cNvPr>
            <p:cNvSpPr txBox="1"/>
            <p:nvPr/>
          </p:nvSpPr>
          <p:spPr>
            <a:xfrm>
              <a:off x="3164" y="2025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5CBA701-74D4-4D0E-9D41-0BF5FB288C60}"/>
                </a:ext>
              </a:extLst>
            </p:cNvPr>
            <p:cNvSpPr txBox="1"/>
            <p:nvPr/>
          </p:nvSpPr>
          <p:spPr>
            <a:xfrm>
              <a:off x="1948" y="3286"/>
              <a:ext cx="3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E65ED09-F2EB-4D61-BA37-272D065B4C40}"/>
                </a:ext>
              </a:extLst>
            </p:cNvPr>
            <p:cNvSpPr txBox="1"/>
            <p:nvPr/>
          </p:nvSpPr>
          <p:spPr>
            <a:xfrm>
              <a:off x="1292" y="3051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A4CA7F9-B249-4F33-B42E-72C2007850BB}"/>
                </a:ext>
              </a:extLst>
            </p:cNvPr>
            <p:cNvSpPr/>
            <p:nvPr/>
          </p:nvSpPr>
          <p:spPr>
            <a:xfrm>
              <a:off x="3070" y="2037"/>
              <a:ext cx="100" cy="27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712D572E-FB8E-4DA5-950B-AFACB4C2E4F7}"/>
                </a:ext>
              </a:extLst>
            </p:cNvPr>
            <p:cNvGraphicFramePr/>
            <p:nvPr/>
          </p:nvGraphicFramePr>
          <p:xfrm>
            <a:off x="1265" y="1287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2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565295" name="对象 5652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65" y="1287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BBB1F890-7889-4F7F-9A83-E37592D98DBB}"/>
                </a:ext>
              </a:extLst>
            </p:cNvPr>
            <p:cNvGraphicFramePr/>
            <p:nvPr/>
          </p:nvGraphicFramePr>
          <p:xfrm>
            <a:off x="1718" y="1648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3" r:id="rId9" imgW="215900" imgH="354965" progId="Equation.3">
                    <p:embed/>
                  </p:oleObj>
                </mc:Choice>
                <mc:Fallback>
                  <p:oleObj r:id="rId9" imgW="215900" imgH="354965" progId="Equation.3">
                    <p:embed/>
                    <p:pic>
                      <p:nvPicPr>
                        <p:cNvPr id="565296" name="对象 5652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18" y="1648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>
              <a:extLst>
                <a:ext uri="{FF2B5EF4-FFF2-40B4-BE49-F238E27FC236}">
                  <a16:creationId xmlns:a16="http://schemas.microsoft.com/office/drawing/2014/main" id="{CE77E9DA-2F0B-428A-A708-52B9C3A5A7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68781943"/>
                </p:ext>
              </p:extLst>
            </p:nvPr>
          </p:nvGraphicFramePr>
          <p:xfrm>
            <a:off x="2323" y="1233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4" r:id="rId11" imgW="254000" imgH="355600" progId="Equation.3">
                    <p:embed/>
                  </p:oleObj>
                </mc:Choice>
                <mc:Fallback>
                  <p:oleObj r:id="rId11" imgW="254000" imgH="355600" progId="Equation.3">
                    <p:embed/>
                    <p:pic>
                      <p:nvPicPr>
                        <p:cNvPr id="565297" name="对象 56529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23" y="1233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EB5C1A2C-0684-41BA-85A8-958E00A754DD}"/>
                </a:ext>
              </a:extLst>
            </p:cNvPr>
            <p:cNvGraphicFramePr/>
            <p:nvPr/>
          </p:nvGraphicFramePr>
          <p:xfrm>
            <a:off x="771" y="1233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5" r:id="rId13" imgW="317500" imgH="317500" progId="Equation.3">
                    <p:embed/>
                  </p:oleObj>
                </mc:Choice>
                <mc:Fallback>
                  <p:oleObj r:id="rId13" imgW="317500" imgH="317500" progId="Equation.3">
                    <p:embed/>
                    <p:pic>
                      <p:nvPicPr>
                        <p:cNvPr id="565298" name="对象 5652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1" y="1233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FCF1817-0348-4D16-BC39-733CA6E404E4}"/>
              </a:ext>
            </a:extLst>
          </p:cNvPr>
          <p:cNvGrpSpPr/>
          <p:nvPr/>
        </p:nvGrpSpPr>
        <p:grpSpPr>
          <a:xfrm>
            <a:off x="5918244" y="4140045"/>
            <a:ext cx="2694611" cy="1597970"/>
            <a:chOff x="3401" y="2242"/>
            <a:chExt cx="2341" cy="1394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E0F0E2D2-7C52-42E9-95CC-84F52B7908DF}"/>
                </a:ext>
              </a:extLst>
            </p:cNvPr>
            <p:cNvSpPr/>
            <p:nvPr/>
          </p:nvSpPr>
          <p:spPr>
            <a:xfrm>
              <a:off x="3401" y="30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C5A3656-ABEC-4147-8837-D5974C6A75E8}"/>
                </a:ext>
              </a:extLst>
            </p:cNvPr>
            <p:cNvSpPr/>
            <p:nvPr/>
          </p:nvSpPr>
          <p:spPr>
            <a:xfrm>
              <a:off x="3537" y="2772"/>
              <a:ext cx="1824" cy="86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直接连接符 92">
              <a:extLst>
                <a:ext uri="{FF2B5EF4-FFF2-40B4-BE49-F238E27FC236}">
                  <a16:creationId xmlns:a16="http://schemas.microsoft.com/office/drawing/2014/main" id="{A77C093A-CF8E-463D-9C71-E00C8598E4B5}"/>
                </a:ext>
              </a:extLst>
            </p:cNvPr>
            <p:cNvSpPr/>
            <p:nvPr/>
          </p:nvSpPr>
          <p:spPr>
            <a:xfrm>
              <a:off x="4465" y="277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5D802C1-8BBA-4730-967E-E8AE3F13DA65}"/>
                </a:ext>
              </a:extLst>
            </p:cNvPr>
            <p:cNvSpPr txBox="1"/>
            <p:nvPr/>
          </p:nvSpPr>
          <p:spPr>
            <a:xfrm>
              <a:off x="3525" y="2850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DD17F6B-A10D-4581-AFFC-04BD97C1CC77}"/>
                </a:ext>
              </a:extLst>
            </p:cNvPr>
            <p:cNvSpPr txBox="1"/>
            <p:nvPr/>
          </p:nvSpPr>
          <p:spPr>
            <a:xfrm>
              <a:off x="3538" y="32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3144E18D-5B6B-472D-8393-583C874F6E4E}"/>
                </a:ext>
              </a:extLst>
            </p:cNvPr>
            <p:cNvSpPr txBox="1"/>
            <p:nvPr/>
          </p:nvSpPr>
          <p:spPr>
            <a:xfrm>
              <a:off x="4523" y="310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7" name="对象 96">
              <a:extLst>
                <a:ext uri="{FF2B5EF4-FFF2-40B4-BE49-F238E27FC236}">
                  <a16:creationId xmlns:a16="http://schemas.microsoft.com/office/drawing/2014/main" id="{2D061C78-F870-4959-ABF7-B950F8808D4A}"/>
                </a:ext>
              </a:extLst>
            </p:cNvPr>
            <p:cNvGraphicFramePr/>
            <p:nvPr/>
          </p:nvGraphicFramePr>
          <p:xfrm>
            <a:off x="3688" y="3000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6" r:id="rId15" imgW="317500" imgH="317500" progId="Equation.3">
                    <p:embed/>
                  </p:oleObj>
                </mc:Choice>
                <mc:Fallback>
                  <p:oleObj r:id="rId15" imgW="317500" imgH="317500" progId="Equation.3">
                    <p:embed/>
                    <p:pic>
                      <p:nvPicPr>
                        <p:cNvPr id="566281" name="对象 5662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88" y="3000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>
              <a:extLst>
                <a:ext uri="{FF2B5EF4-FFF2-40B4-BE49-F238E27FC236}">
                  <a16:creationId xmlns:a16="http://schemas.microsoft.com/office/drawing/2014/main" id="{0C14F848-487F-4D67-B8B5-26402EE1354A}"/>
                </a:ext>
              </a:extLst>
            </p:cNvPr>
            <p:cNvGraphicFramePr/>
            <p:nvPr/>
          </p:nvGraphicFramePr>
          <p:xfrm>
            <a:off x="4599" y="2691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7" r:id="rId16" imgW="215900" imgH="354965" progId="Equation.3">
                    <p:embed/>
                  </p:oleObj>
                </mc:Choice>
                <mc:Fallback>
                  <p:oleObj r:id="rId16" imgW="215900" imgH="354965" progId="Equation.3">
                    <p:embed/>
                    <p:pic>
                      <p:nvPicPr>
                        <p:cNvPr id="566282" name="对象 56628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9" y="2691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直接连接符 98">
              <a:extLst>
                <a:ext uri="{FF2B5EF4-FFF2-40B4-BE49-F238E27FC236}">
                  <a16:creationId xmlns:a16="http://schemas.microsoft.com/office/drawing/2014/main" id="{6D9BEC76-E247-438A-BE08-DCCA085637C4}"/>
                </a:ext>
              </a:extLst>
            </p:cNvPr>
            <p:cNvSpPr/>
            <p:nvPr/>
          </p:nvSpPr>
          <p:spPr>
            <a:xfrm>
              <a:off x="4579" y="2811"/>
              <a:ext cx="0" cy="277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100" name="直接连接符 99">
              <a:extLst>
                <a:ext uri="{FF2B5EF4-FFF2-40B4-BE49-F238E27FC236}">
                  <a16:creationId xmlns:a16="http://schemas.microsoft.com/office/drawing/2014/main" id="{537EBD2C-CC9D-475B-B22E-D27DB03716DE}"/>
                </a:ext>
              </a:extLst>
            </p:cNvPr>
            <p:cNvSpPr/>
            <p:nvPr/>
          </p:nvSpPr>
          <p:spPr>
            <a:xfrm>
              <a:off x="4065" y="2681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101" name="对象 100">
              <a:extLst>
                <a:ext uri="{FF2B5EF4-FFF2-40B4-BE49-F238E27FC236}">
                  <a16:creationId xmlns:a16="http://schemas.microsoft.com/office/drawing/2014/main" id="{CFBB9A48-A057-4F66-AC51-E8C18D0829EE}"/>
                </a:ext>
              </a:extLst>
            </p:cNvPr>
            <p:cNvGraphicFramePr/>
            <p:nvPr/>
          </p:nvGraphicFramePr>
          <p:xfrm>
            <a:off x="4112" y="2295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8" r:id="rId17" imgW="215900" imgH="304165" progId="Equation.3">
                    <p:embed/>
                  </p:oleObj>
                </mc:Choice>
                <mc:Fallback>
                  <p:oleObj r:id="rId17" imgW="215900" imgH="304165" progId="Equation.3">
                    <p:embed/>
                    <p:pic>
                      <p:nvPicPr>
                        <p:cNvPr id="566285" name="对象 5662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12" y="2295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直接连接符 101">
              <a:extLst>
                <a:ext uri="{FF2B5EF4-FFF2-40B4-BE49-F238E27FC236}">
                  <a16:creationId xmlns:a16="http://schemas.microsoft.com/office/drawing/2014/main" id="{A37D5498-43F6-4762-A844-A738257E7BA9}"/>
                </a:ext>
              </a:extLst>
            </p:cNvPr>
            <p:cNvSpPr/>
            <p:nvPr/>
          </p:nvSpPr>
          <p:spPr>
            <a:xfrm>
              <a:off x="4875" y="2694"/>
              <a:ext cx="27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id="{102D2DF8-6ACC-4BFE-81EB-12097292E1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14545148"/>
                </p:ext>
              </p:extLst>
            </p:nvPr>
          </p:nvGraphicFramePr>
          <p:xfrm>
            <a:off x="4911" y="2242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19" r:id="rId18" imgW="254000" imgH="355600" progId="Equation.3">
                    <p:embed/>
                  </p:oleObj>
                </mc:Choice>
                <mc:Fallback>
                  <p:oleObj r:id="rId18" imgW="254000" imgH="355600" progId="Equation.3">
                    <p:embed/>
                    <p:pic>
                      <p:nvPicPr>
                        <p:cNvPr id="566287" name="对象 56628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11" y="2242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B23601D-D9A5-49E8-95BC-4F4C132F7AF3}"/>
                </a:ext>
              </a:extLst>
            </p:cNvPr>
            <p:cNvSpPr/>
            <p:nvPr/>
          </p:nvSpPr>
          <p:spPr>
            <a:xfrm>
              <a:off x="4407" y="3060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A2AD525-09B0-497D-8A57-5952BBB8751D}"/>
                </a:ext>
              </a:extLst>
            </p:cNvPr>
            <p:cNvSpPr/>
            <p:nvPr/>
          </p:nvSpPr>
          <p:spPr>
            <a:xfrm>
              <a:off x="5307" y="3066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6" name="对象 105">
              <a:extLst>
                <a:ext uri="{FF2B5EF4-FFF2-40B4-BE49-F238E27FC236}">
                  <a16:creationId xmlns:a16="http://schemas.microsoft.com/office/drawing/2014/main" id="{99D62D28-BB37-4D1B-8A15-5BED1EE0C5ED}"/>
                </a:ext>
              </a:extLst>
            </p:cNvPr>
            <p:cNvGraphicFramePr/>
            <p:nvPr/>
          </p:nvGraphicFramePr>
          <p:xfrm>
            <a:off x="5422" y="2962"/>
            <a:ext cx="32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20" r:id="rId19" imgW="254000" imgH="405765" progId="Equation.3">
                    <p:embed/>
                  </p:oleObj>
                </mc:Choice>
                <mc:Fallback>
                  <p:oleObj r:id="rId19" imgW="254000" imgH="405765" progId="Equation.3">
                    <p:embed/>
                    <p:pic>
                      <p:nvPicPr>
                        <p:cNvPr id="566290" name="对象 56628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422" y="2962"/>
                          <a:ext cx="32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文本框 568321"/>
          <p:cNvSpPr txBox="1"/>
          <p:nvPr/>
        </p:nvSpPr>
        <p:spPr>
          <a:xfrm>
            <a:off x="441325" y="536575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4.</a:t>
            </a:r>
          </a:p>
        </p:txBody>
      </p:sp>
      <p:graphicFrame>
        <p:nvGraphicFramePr>
          <p:cNvPr id="568323" name="对象 568322"/>
          <p:cNvGraphicFramePr/>
          <p:nvPr/>
        </p:nvGraphicFramePr>
        <p:xfrm>
          <a:off x="1289050" y="403225"/>
          <a:ext cx="54895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33" r:id="rId3" imgW="2740660" imgH="304800" progId="Equation.3">
                  <p:embed/>
                </p:oleObj>
              </mc:Choice>
              <mc:Fallback>
                <p:oleObj r:id="rId3" imgW="2740660" imgH="304800" progId="Equation.3">
                  <p:embed/>
                  <p:pic>
                    <p:nvPicPr>
                      <p:cNvPr id="0" name="图片 392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9050" y="403225"/>
                        <a:ext cx="548957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324" name="对象 568323"/>
          <p:cNvGraphicFramePr/>
          <p:nvPr/>
        </p:nvGraphicFramePr>
        <p:xfrm>
          <a:off x="1123950" y="1009650"/>
          <a:ext cx="31511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34" r:id="rId5" imgW="1573530" imgH="304800" progId="Equation.3">
                  <p:embed/>
                </p:oleObj>
              </mc:Choice>
              <mc:Fallback>
                <p:oleObj r:id="rId5" imgW="1573530" imgH="304800" progId="Equation.3">
                  <p:embed/>
                  <p:pic>
                    <p:nvPicPr>
                      <p:cNvPr id="0" name="图片 39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3950" y="1009650"/>
                        <a:ext cx="3151188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8327" name="组合 568326"/>
          <p:cNvGrpSpPr/>
          <p:nvPr/>
        </p:nvGrpSpPr>
        <p:grpSpPr>
          <a:xfrm>
            <a:off x="1394016" y="1633625"/>
            <a:ext cx="6969125" cy="4329112"/>
            <a:chOff x="972" y="1005"/>
            <a:chExt cx="4390" cy="2727"/>
          </a:xfrm>
        </p:grpSpPr>
        <p:sp>
          <p:nvSpPr>
            <p:cNvPr id="568328" name="椭圆 568327"/>
            <p:cNvSpPr/>
            <p:nvPr/>
          </p:nvSpPr>
          <p:spPr>
            <a:xfrm>
              <a:off x="1176" y="138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29" name="椭圆 568328"/>
            <p:cNvSpPr/>
            <p:nvPr/>
          </p:nvSpPr>
          <p:spPr>
            <a:xfrm>
              <a:off x="1176" y="190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30" name="椭圆 568329"/>
            <p:cNvSpPr/>
            <p:nvPr/>
          </p:nvSpPr>
          <p:spPr>
            <a:xfrm>
              <a:off x="1176" y="243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31" name="直接连接符 568330"/>
            <p:cNvSpPr/>
            <p:nvPr/>
          </p:nvSpPr>
          <p:spPr>
            <a:xfrm>
              <a:off x="984" y="1524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68332" name="直接连接符 568331"/>
            <p:cNvSpPr/>
            <p:nvPr/>
          </p:nvSpPr>
          <p:spPr>
            <a:xfrm>
              <a:off x="984" y="2052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33" name="直接连接符 568332"/>
            <p:cNvSpPr/>
            <p:nvPr/>
          </p:nvSpPr>
          <p:spPr>
            <a:xfrm>
              <a:off x="984" y="2580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34" name="直接连接符 568333"/>
            <p:cNvSpPr/>
            <p:nvPr/>
          </p:nvSpPr>
          <p:spPr>
            <a:xfrm>
              <a:off x="2568" y="2580"/>
              <a:ext cx="0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68335" name="直接连接符 568334"/>
            <p:cNvSpPr/>
            <p:nvPr/>
          </p:nvSpPr>
          <p:spPr>
            <a:xfrm>
              <a:off x="3024" y="2052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36" name="直接连接符 568335"/>
            <p:cNvSpPr/>
            <p:nvPr/>
          </p:nvSpPr>
          <p:spPr>
            <a:xfrm>
              <a:off x="3480" y="1524"/>
              <a:ext cx="0" cy="18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68337" name="文本框 568336"/>
            <p:cNvSpPr txBox="1"/>
            <p:nvPr/>
          </p:nvSpPr>
          <p:spPr>
            <a:xfrm>
              <a:off x="1440" y="126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8338" name="直接连接符 568337"/>
            <p:cNvSpPr/>
            <p:nvPr/>
          </p:nvSpPr>
          <p:spPr>
            <a:xfrm>
              <a:off x="4537" y="1524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39" name="直接连接符 568338"/>
            <p:cNvSpPr/>
            <p:nvPr/>
          </p:nvSpPr>
          <p:spPr>
            <a:xfrm>
              <a:off x="1608" y="1524"/>
              <a:ext cx="3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40" name="直接连接符 568339"/>
            <p:cNvSpPr/>
            <p:nvPr/>
          </p:nvSpPr>
          <p:spPr>
            <a:xfrm>
              <a:off x="1608" y="2052"/>
              <a:ext cx="29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68341" name="直接连接符 568340"/>
            <p:cNvSpPr/>
            <p:nvPr/>
          </p:nvSpPr>
          <p:spPr>
            <a:xfrm>
              <a:off x="1656" y="2580"/>
              <a:ext cx="3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42" name="矩形 568341"/>
            <p:cNvSpPr/>
            <p:nvPr/>
          </p:nvSpPr>
          <p:spPr>
            <a:xfrm>
              <a:off x="4477" y="214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3" name="直接连接符 568342"/>
            <p:cNvSpPr/>
            <p:nvPr/>
          </p:nvSpPr>
          <p:spPr>
            <a:xfrm>
              <a:off x="5017" y="1524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44" name="矩形 568343"/>
            <p:cNvSpPr/>
            <p:nvPr/>
          </p:nvSpPr>
          <p:spPr>
            <a:xfrm>
              <a:off x="4957" y="188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5" name="矩形 568344"/>
            <p:cNvSpPr/>
            <p:nvPr/>
          </p:nvSpPr>
          <p:spPr>
            <a:xfrm>
              <a:off x="4477" y="166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6" name="矩形 568345"/>
            <p:cNvSpPr/>
            <p:nvPr/>
          </p:nvSpPr>
          <p:spPr>
            <a:xfrm rot="-5400000">
              <a:off x="1980" y="138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7" name="矩形 568346"/>
            <p:cNvSpPr/>
            <p:nvPr/>
          </p:nvSpPr>
          <p:spPr>
            <a:xfrm rot="-5400000">
              <a:off x="1980" y="19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8" name="矩形 568347"/>
            <p:cNvSpPr/>
            <p:nvPr/>
          </p:nvSpPr>
          <p:spPr>
            <a:xfrm rot="-5400000">
              <a:off x="1980" y="243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49" name="文本框 568348"/>
            <p:cNvSpPr txBox="1"/>
            <p:nvPr/>
          </p:nvSpPr>
          <p:spPr>
            <a:xfrm>
              <a:off x="1434" y="177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8350" name="文本框 568349"/>
            <p:cNvSpPr txBox="1"/>
            <p:nvPr/>
          </p:nvSpPr>
          <p:spPr>
            <a:xfrm>
              <a:off x="1455" y="2316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8351" name="文本框 568350"/>
            <p:cNvSpPr txBox="1"/>
            <p:nvPr/>
          </p:nvSpPr>
          <p:spPr>
            <a:xfrm>
              <a:off x="972" y="1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8352" name="文本框 568351"/>
            <p:cNvSpPr txBox="1"/>
            <p:nvPr/>
          </p:nvSpPr>
          <p:spPr>
            <a:xfrm>
              <a:off x="972" y="168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8353" name="文本框 568352"/>
            <p:cNvSpPr txBox="1"/>
            <p:nvPr/>
          </p:nvSpPr>
          <p:spPr>
            <a:xfrm>
              <a:off x="972" y="22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8354" name="文本框 568353"/>
            <p:cNvSpPr txBox="1"/>
            <p:nvPr/>
          </p:nvSpPr>
          <p:spPr>
            <a:xfrm>
              <a:off x="1896" y="118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55" name="文本框 568354"/>
            <p:cNvSpPr txBox="1"/>
            <p:nvPr/>
          </p:nvSpPr>
          <p:spPr>
            <a:xfrm>
              <a:off x="1896" y="1716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56" name="文本框 568355"/>
            <p:cNvSpPr txBox="1"/>
            <p:nvPr/>
          </p:nvSpPr>
          <p:spPr>
            <a:xfrm>
              <a:off x="1896" y="224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57" name="直接连接符 568356"/>
            <p:cNvSpPr/>
            <p:nvPr/>
          </p:nvSpPr>
          <p:spPr>
            <a:xfrm>
              <a:off x="2568" y="3108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8358" name="矩形 568357"/>
            <p:cNvSpPr/>
            <p:nvPr/>
          </p:nvSpPr>
          <p:spPr>
            <a:xfrm rot="-5400000">
              <a:off x="2736" y="296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59" name="矩形 568358"/>
            <p:cNvSpPr/>
            <p:nvPr/>
          </p:nvSpPr>
          <p:spPr>
            <a:xfrm rot="-5400000">
              <a:off x="3180" y="296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60" name="直接连接符 568359"/>
            <p:cNvSpPr/>
            <p:nvPr/>
          </p:nvSpPr>
          <p:spPr>
            <a:xfrm>
              <a:off x="2568" y="3396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8361" name="矩形 568360"/>
            <p:cNvSpPr/>
            <p:nvPr/>
          </p:nvSpPr>
          <p:spPr>
            <a:xfrm rot="-5400000">
              <a:off x="2988" y="325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62" name="文本框 568361"/>
            <p:cNvSpPr txBox="1"/>
            <p:nvPr/>
          </p:nvSpPr>
          <p:spPr>
            <a:xfrm>
              <a:off x="2616" y="2772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3" name="文本框 568362"/>
            <p:cNvSpPr txBox="1"/>
            <p:nvPr/>
          </p:nvSpPr>
          <p:spPr>
            <a:xfrm>
              <a:off x="3096" y="2772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4" name="文本框 568363"/>
            <p:cNvSpPr txBox="1"/>
            <p:nvPr/>
          </p:nvSpPr>
          <p:spPr>
            <a:xfrm>
              <a:off x="2904" y="344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5" name="文本框 568364"/>
            <p:cNvSpPr txBox="1"/>
            <p:nvPr/>
          </p:nvSpPr>
          <p:spPr>
            <a:xfrm>
              <a:off x="4201" y="166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6" name="文本框 568365"/>
            <p:cNvSpPr txBox="1"/>
            <p:nvPr/>
          </p:nvSpPr>
          <p:spPr>
            <a:xfrm>
              <a:off x="4201" y="214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7" name="文本框 568366"/>
            <p:cNvSpPr txBox="1"/>
            <p:nvPr/>
          </p:nvSpPr>
          <p:spPr>
            <a:xfrm>
              <a:off x="5065" y="190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68" name="矩形 568367"/>
            <p:cNvSpPr/>
            <p:nvPr/>
          </p:nvSpPr>
          <p:spPr>
            <a:xfrm rot="-5400000">
              <a:off x="3948" y="138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69" name="矩形 568368"/>
            <p:cNvSpPr/>
            <p:nvPr/>
          </p:nvSpPr>
          <p:spPr>
            <a:xfrm rot="-5400000">
              <a:off x="3948" y="19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70" name="矩形 568369"/>
            <p:cNvSpPr/>
            <p:nvPr/>
          </p:nvSpPr>
          <p:spPr>
            <a:xfrm rot="-5400000">
              <a:off x="3948" y="243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71" name="文本框 568370"/>
            <p:cNvSpPr txBox="1"/>
            <p:nvPr/>
          </p:nvSpPr>
          <p:spPr>
            <a:xfrm>
              <a:off x="3864" y="118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68372" name="文本框 568371"/>
            <p:cNvSpPr txBox="1"/>
            <p:nvPr/>
          </p:nvSpPr>
          <p:spPr>
            <a:xfrm>
              <a:off x="3864" y="1716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73" name="文本框 568372"/>
            <p:cNvSpPr txBox="1"/>
            <p:nvPr/>
          </p:nvSpPr>
          <p:spPr>
            <a:xfrm>
              <a:off x="3864" y="224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8374" name="直接连接符 568373"/>
            <p:cNvSpPr/>
            <p:nvPr/>
          </p:nvSpPr>
          <p:spPr>
            <a:xfrm>
              <a:off x="2520" y="1452"/>
              <a:ext cx="336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8375" name="直接连接符 568374"/>
            <p:cNvSpPr/>
            <p:nvPr/>
          </p:nvSpPr>
          <p:spPr>
            <a:xfrm>
              <a:off x="3420" y="1620"/>
              <a:ext cx="0" cy="336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8376" name="直接连接符 568375"/>
            <p:cNvSpPr/>
            <p:nvPr/>
          </p:nvSpPr>
          <p:spPr>
            <a:xfrm flipV="1">
              <a:off x="4248" y="1428"/>
              <a:ext cx="288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8377" name="文本框 568376"/>
            <p:cNvSpPr txBox="1"/>
            <p:nvPr/>
          </p:nvSpPr>
          <p:spPr>
            <a:xfrm>
              <a:off x="1560" y="123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8378" name="文本框 568377"/>
            <p:cNvSpPr txBox="1"/>
            <p:nvPr/>
          </p:nvSpPr>
          <p:spPr>
            <a:xfrm>
              <a:off x="1572" y="171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8379" name="文本框 568378"/>
            <p:cNvSpPr txBox="1"/>
            <p:nvPr/>
          </p:nvSpPr>
          <p:spPr>
            <a:xfrm>
              <a:off x="1560" y="226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8380" name="直接连接符 568379"/>
            <p:cNvSpPr/>
            <p:nvPr/>
          </p:nvSpPr>
          <p:spPr>
            <a:xfrm>
              <a:off x="4668" y="1620"/>
              <a:ext cx="0" cy="29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8381" name="对象 568380"/>
            <p:cNvGraphicFramePr/>
            <p:nvPr/>
          </p:nvGraphicFramePr>
          <p:xfrm>
            <a:off x="2520" y="1076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35" r:id="rId7" imgW="254000" imgH="279400" progId="Equation.3">
                    <p:embed/>
                  </p:oleObj>
                </mc:Choice>
                <mc:Fallback>
                  <p:oleObj r:id="rId7" imgW="254000" imgH="279400" progId="Equation.3">
                    <p:embed/>
                    <p:pic>
                      <p:nvPicPr>
                        <p:cNvPr id="0" name="图片 392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20" y="1076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2" name="对象 568381"/>
            <p:cNvGraphicFramePr/>
            <p:nvPr/>
          </p:nvGraphicFramePr>
          <p:xfrm>
            <a:off x="3096" y="1580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36" r:id="rId9" imgW="254000" imgH="279400" progId="Equation.3">
                    <p:embed/>
                  </p:oleObj>
                </mc:Choice>
                <mc:Fallback>
                  <p:oleObj r:id="rId9" imgW="254000" imgH="279400" progId="Equation.3">
                    <p:embed/>
                    <p:pic>
                      <p:nvPicPr>
                        <p:cNvPr id="0" name="图片 393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6" y="1580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3" name="对象 568382"/>
            <p:cNvGraphicFramePr/>
            <p:nvPr/>
          </p:nvGraphicFramePr>
          <p:xfrm>
            <a:off x="4261" y="1028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37" r:id="rId11" imgW="254000" imgH="279400" progId="Equation.3">
                    <p:embed/>
                  </p:oleObj>
                </mc:Choice>
                <mc:Fallback>
                  <p:oleObj r:id="rId11" imgW="254000" imgH="279400" progId="Equation.3">
                    <p:embed/>
                    <p:pic>
                      <p:nvPicPr>
                        <p:cNvPr id="0" name="图片 393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1" y="1028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4" name="对象 568383"/>
            <p:cNvGraphicFramePr/>
            <p:nvPr/>
          </p:nvGraphicFramePr>
          <p:xfrm>
            <a:off x="4651" y="1508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38" r:id="rId13" imgW="254000" imgH="279400" progId="Equation.3">
                    <p:embed/>
                  </p:oleObj>
                </mc:Choice>
                <mc:Fallback>
                  <p:oleObj r:id="rId13" imgW="254000" imgH="279400" progId="Equation.3">
                    <p:embed/>
                    <p:pic>
                      <p:nvPicPr>
                        <p:cNvPr id="0" name="图片 393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1" y="1508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5" name="对象 568384"/>
            <p:cNvGraphicFramePr/>
            <p:nvPr/>
          </p:nvGraphicFramePr>
          <p:xfrm>
            <a:off x="1168" y="1005"/>
            <a:ext cx="39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39" r:id="rId15" imgW="317500" imgH="279400" progId="Equation.3">
                    <p:embed/>
                  </p:oleObj>
                </mc:Choice>
                <mc:Fallback>
                  <p:oleObj r:id="rId15" imgW="317500" imgH="279400" progId="Equation.3">
                    <p:embed/>
                    <p:pic>
                      <p:nvPicPr>
                        <p:cNvPr id="0" name="图片 393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8" y="1005"/>
                          <a:ext cx="39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6" name="对象 568385"/>
            <p:cNvGraphicFramePr/>
            <p:nvPr/>
          </p:nvGraphicFramePr>
          <p:xfrm>
            <a:off x="1176" y="1580"/>
            <a:ext cx="38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40" r:id="rId17" imgW="304800" imgH="279400" progId="Equation.3">
                    <p:embed/>
                  </p:oleObj>
                </mc:Choice>
                <mc:Fallback>
                  <p:oleObj r:id="rId17" imgW="304800" imgH="279400" progId="Equation.3">
                    <p:embed/>
                    <p:pic>
                      <p:nvPicPr>
                        <p:cNvPr id="0" name="图片 392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76" y="1580"/>
                          <a:ext cx="38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87" name="对象 568386"/>
            <p:cNvGraphicFramePr/>
            <p:nvPr/>
          </p:nvGraphicFramePr>
          <p:xfrm>
            <a:off x="1199" y="2108"/>
            <a:ext cx="38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41" r:id="rId19" imgW="304800" imgH="279400" progId="Equation.3">
                    <p:embed/>
                  </p:oleObj>
                </mc:Choice>
                <mc:Fallback>
                  <p:oleObj r:id="rId19" imgW="304800" imgH="279400" progId="Equation.3">
                    <p:embed/>
                    <p:pic>
                      <p:nvPicPr>
                        <p:cNvPr id="0" name="图片 3929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99" y="2108"/>
                          <a:ext cx="38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8388" name="直接连接符 568387"/>
            <p:cNvSpPr/>
            <p:nvPr/>
          </p:nvSpPr>
          <p:spPr>
            <a:xfrm>
              <a:off x="984" y="1524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E325735-B101-4DE6-ADC9-86FCEAFA2DA7}"/>
              </a:ext>
            </a:extLst>
          </p:cNvPr>
          <p:cNvSpPr/>
          <p:nvPr/>
        </p:nvSpPr>
        <p:spPr>
          <a:xfrm>
            <a:off x="2770170" y="1852718"/>
            <a:ext cx="674685" cy="2809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D10EFD5-0610-48DA-9B78-CFB25E77A25C}"/>
              </a:ext>
            </a:extLst>
          </p:cNvPr>
          <p:cNvSpPr/>
          <p:nvPr/>
        </p:nvSpPr>
        <p:spPr>
          <a:xfrm>
            <a:off x="5867591" y="1852718"/>
            <a:ext cx="674685" cy="28098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文本框 569345"/>
          <p:cNvSpPr txBox="1"/>
          <p:nvPr/>
        </p:nvSpPr>
        <p:spPr>
          <a:xfrm>
            <a:off x="284163" y="533400"/>
            <a:ext cx="7577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解题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lang="zh-CN" altLang="en-US" b="1" dirty="0">
                <a:latin typeface="Times New Roman" panose="02020603050405020304" pitchFamily="18" charset="0"/>
              </a:rPr>
              <a:t>：首先进行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—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变换，然后取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相计算电路：</a:t>
            </a:r>
          </a:p>
        </p:txBody>
      </p:sp>
      <p:grpSp>
        <p:nvGrpSpPr>
          <p:cNvPr id="569347" name="组合 569346"/>
          <p:cNvGrpSpPr/>
          <p:nvPr/>
        </p:nvGrpSpPr>
        <p:grpSpPr>
          <a:xfrm>
            <a:off x="4322763" y="977900"/>
            <a:ext cx="4575175" cy="2012950"/>
            <a:chOff x="1212" y="460"/>
            <a:chExt cx="2882" cy="1268"/>
          </a:xfrm>
        </p:grpSpPr>
        <p:sp>
          <p:nvSpPr>
            <p:cNvPr id="569348" name="椭圆 569347"/>
            <p:cNvSpPr/>
            <p:nvPr/>
          </p:nvSpPr>
          <p:spPr>
            <a:xfrm>
              <a:off x="1582" y="117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49" name="矩形 569348"/>
            <p:cNvSpPr/>
            <p:nvPr/>
          </p:nvSpPr>
          <p:spPr>
            <a:xfrm>
              <a:off x="1726" y="912"/>
              <a:ext cx="1874" cy="81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0" name="文本框 569349"/>
            <p:cNvSpPr txBox="1"/>
            <p:nvPr/>
          </p:nvSpPr>
          <p:spPr>
            <a:xfrm>
              <a:off x="1546" y="948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9351" name="文本框 569350"/>
            <p:cNvSpPr txBox="1"/>
            <p:nvPr/>
          </p:nvSpPr>
          <p:spPr>
            <a:xfrm>
              <a:off x="1552" y="132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9352" name="矩形 569351"/>
            <p:cNvSpPr/>
            <p:nvPr/>
          </p:nvSpPr>
          <p:spPr>
            <a:xfrm rot="-5400000">
              <a:off x="2058" y="76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3" name="直接连接符 569352"/>
            <p:cNvSpPr/>
            <p:nvPr/>
          </p:nvSpPr>
          <p:spPr>
            <a:xfrm>
              <a:off x="2640" y="912"/>
              <a:ext cx="0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9354" name="矩形 569353"/>
            <p:cNvSpPr/>
            <p:nvPr/>
          </p:nvSpPr>
          <p:spPr>
            <a:xfrm>
              <a:off x="2574" y="117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5" name="矩形 569354"/>
            <p:cNvSpPr/>
            <p:nvPr/>
          </p:nvSpPr>
          <p:spPr>
            <a:xfrm rot="-5400000">
              <a:off x="3060" y="76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6" name="矩形 569355"/>
            <p:cNvSpPr/>
            <p:nvPr/>
          </p:nvSpPr>
          <p:spPr>
            <a:xfrm>
              <a:off x="3534" y="115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357" name="文本框 569356"/>
            <p:cNvSpPr txBox="1"/>
            <p:nvPr/>
          </p:nvSpPr>
          <p:spPr>
            <a:xfrm>
              <a:off x="1992" y="56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9358" name="文本框 569357"/>
            <p:cNvSpPr txBox="1"/>
            <p:nvPr/>
          </p:nvSpPr>
          <p:spPr>
            <a:xfrm>
              <a:off x="2976" y="564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69359" name="直接连接符 569358"/>
            <p:cNvSpPr/>
            <p:nvPr/>
          </p:nvSpPr>
          <p:spPr>
            <a:xfrm flipH="1">
              <a:off x="2520" y="1014"/>
              <a:ext cx="0" cy="30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9360" name="直接连接符 569359"/>
            <p:cNvSpPr/>
            <p:nvPr/>
          </p:nvSpPr>
          <p:spPr>
            <a:xfrm>
              <a:off x="2303" y="842"/>
              <a:ext cx="289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69361" name="直接连接符 569360"/>
            <p:cNvSpPr/>
            <p:nvPr/>
          </p:nvSpPr>
          <p:spPr>
            <a:xfrm>
              <a:off x="3312" y="864"/>
              <a:ext cx="288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69362" name="对象 569361"/>
            <p:cNvGraphicFramePr/>
            <p:nvPr/>
          </p:nvGraphicFramePr>
          <p:xfrm>
            <a:off x="2291" y="460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87" r:id="rId3" imgW="254000" imgH="279400" progId="Equation.3">
                    <p:embed/>
                  </p:oleObj>
                </mc:Choice>
                <mc:Fallback>
                  <p:oleObj r:id="rId3" imgW="254000" imgH="279400" progId="Equation.3">
                    <p:embed/>
                    <p:pic>
                      <p:nvPicPr>
                        <p:cNvPr id="0" name="图片 393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91" y="460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63" name="对象 569362"/>
            <p:cNvGraphicFramePr/>
            <p:nvPr/>
          </p:nvGraphicFramePr>
          <p:xfrm>
            <a:off x="2196" y="912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88" r:id="rId5" imgW="254000" imgH="279400" progId="Equation.3">
                    <p:embed/>
                  </p:oleObj>
                </mc:Choice>
                <mc:Fallback>
                  <p:oleObj r:id="rId5" imgW="254000" imgH="279400" progId="Equation.3">
                    <p:embed/>
                    <p:pic>
                      <p:nvPicPr>
                        <p:cNvPr id="0" name="图片 393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96" y="912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64" name="对象 569363"/>
            <p:cNvGraphicFramePr/>
            <p:nvPr/>
          </p:nvGraphicFramePr>
          <p:xfrm>
            <a:off x="3293" y="478"/>
            <a:ext cx="3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89" r:id="rId7" imgW="254000" imgH="279400" progId="Equation.3">
                    <p:embed/>
                  </p:oleObj>
                </mc:Choice>
                <mc:Fallback>
                  <p:oleObj r:id="rId7" imgW="254000" imgH="279400" progId="Equation.3">
                    <p:embed/>
                    <p:pic>
                      <p:nvPicPr>
                        <p:cNvPr id="0" name="图片 392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3" y="478"/>
                          <a:ext cx="31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9365" name="文本框 569364"/>
            <p:cNvSpPr txBox="1"/>
            <p:nvPr/>
          </p:nvSpPr>
          <p:spPr>
            <a:xfrm>
              <a:off x="2689" y="1152"/>
              <a:ext cx="4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b="1">
                  <a:latin typeface="Times New Roman" panose="02020603050405020304" pitchFamily="18" charset="0"/>
                </a:rPr>
                <a:t>/3</a:t>
              </a:r>
            </a:p>
          </p:txBody>
        </p:sp>
        <p:sp>
          <p:nvSpPr>
            <p:cNvPr id="569366" name="文本框 569365"/>
            <p:cNvSpPr txBox="1"/>
            <p:nvPr/>
          </p:nvSpPr>
          <p:spPr>
            <a:xfrm>
              <a:off x="3648" y="1139"/>
              <a:ext cx="4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b="1">
                  <a:latin typeface="Times New Roman" panose="02020603050405020304" pitchFamily="18" charset="0"/>
                </a:rPr>
                <a:t>/3</a:t>
              </a:r>
            </a:p>
          </p:txBody>
        </p:sp>
        <p:graphicFrame>
          <p:nvGraphicFramePr>
            <p:cNvPr id="569367" name="对象 569366"/>
            <p:cNvGraphicFramePr/>
            <p:nvPr/>
          </p:nvGraphicFramePr>
          <p:xfrm>
            <a:off x="1212" y="1112"/>
            <a:ext cx="39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90" r:id="rId9" imgW="317500" imgH="279400" progId="Equation.3">
                    <p:embed/>
                  </p:oleObj>
                </mc:Choice>
                <mc:Fallback>
                  <p:oleObj r:id="rId9" imgW="317500" imgH="279400" progId="Equation.3">
                    <p:embed/>
                    <p:pic>
                      <p:nvPicPr>
                        <p:cNvPr id="0" name="图片 393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12" y="1112"/>
                          <a:ext cx="39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9368" name="对象 569367"/>
          <p:cNvGraphicFramePr/>
          <p:nvPr/>
        </p:nvGraphicFramePr>
        <p:xfrm>
          <a:off x="790575" y="1574800"/>
          <a:ext cx="29987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1" r:id="rId11" imgW="1498600" imgH="596900" progId="Equation.3">
                  <p:embed/>
                </p:oleObj>
              </mc:Choice>
              <mc:Fallback>
                <p:oleObj r:id="rId11" imgW="1498600" imgH="596900" progId="Equation.3">
                  <p:embed/>
                  <p:pic>
                    <p:nvPicPr>
                      <p:cNvPr id="0" name="图片 393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0575" y="1574800"/>
                        <a:ext cx="2998788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69" name="对象 569368"/>
          <p:cNvGraphicFramePr/>
          <p:nvPr/>
        </p:nvGraphicFramePr>
        <p:xfrm>
          <a:off x="752475" y="3348038"/>
          <a:ext cx="71088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2" r:id="rId13" imgW="3556000" imgH="698500" progId="Equation.3">
                  <p:embed/>
                </p:oleObj>
              </mc:Choice>
              <mc:Fallback>
                <p:oleObj r:id="rId13" imgW="3556000" imgH="698500" progId="Equation.3">
                  <p:embed/>
                  <p:pic>
                    <p:nvPicPr>
                      <p:cNvPr id="0" name="图片 39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2475" y="3348038"/>
                        <a:ext cx="710882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70" name="对象 569369"/>
          <p:cNvGraphicFramePr/>
          <p:nvPr/>
        </p:nvGraphicFramePr>
        <p:xfrm>
          <a:off x="771525" y="4997450"/>
          <a:ext cx="38592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93" r:id="rId15" imgW="1929765" imgH="431800" progId="Equation.3">
                  <p:embed/>
                </p:oleObj>
              </mc:Choice>
              <mc:Fallback>
                <p:oleObj r:id="rId15" imgW="1929765" imgH="431800" progId="Equation.3">
                  <p:embed/>
                  <p:pic>
                    <p:nvPicPr>
                      <p:cNvPr id="0" name="图片 39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525" y="4997450"/>
                        <a:ext cx="3859213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9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56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6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文本框 570369"/>
          <p:cNvSpPr txBox="1"/>
          <p:nvPr/>
        </p:nvSpPr>
        <p:spPr>
          <a:xfrm>
            <a:off x="2133600" y="1868488"/>
            <a:ext cx="5292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电源不对称程度小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由系统保证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0371" name="文本框 570370"/>
          <p:cNvSpPr txBox="1"/>
          <p:nvPr/>
        </p:nvSpPr>
        <p:spPr>
          <a:xfrm>
            <a:off x="2152650" y="2401888"/>
            <a:ext cx="5273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电路参数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负载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不对称情况很多。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0372" name="文本框 570371"/>
          <p:cNvSpPr txBox="1"/>
          <p:nvPr/>
        </p:nvSpPr>
        <p:spPr>
          <a:xfrm>
            <a:off x="876300" y="3486150"/>
            <a:ext cx="58880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讨论对象：电源对称，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负载不对称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70373" name="文本框 570372"/>
          <p:cNvSpPr txBox="1"/>
          <p:nvPr/>
        </p:nvSpPr>
        <p:spPr>
          <a:xfrm>
            <a:off x="895350" y="47244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分析方法：</a:t>
            </a:r>
          </a:p>
        </p:txBody>
      </p:sp>
      <p:sp>
        <p:nvSpPr>
          <p:cNvPr id="570374" name="矩形 570373"/>
          <p:cNvSpPr/>
          <p:nvPr/>
        </p:nvSpPr>
        <p:spPr>
          <a:xfrm>
            <a:off x="857250" y="211455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不对称</a:t>
            </a:r>
          </a:p>
        </p:txBody>
      </p:sp>
      <p:sp>
        <p:nvSpPr>
          <p:cNvPr id="570375" name="左大括号 570374"/>
          <p:cNvSpPr/>
          <p:nvPr/>
        </p:nvSpPr>
        <p:spPr>
          <a:xfrm>
            <a:off x="1924050" y="200025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0376" name="矩形 570375"/>
          <p:cNvSpPr/>
          <p:nvPr/>
        </p:nvSpPr>
        <p:spPr>
          <a:xfrm>
            <a:off x="2590800" y="5124450"/>
            <a:ext cx="3940175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复杂正弦电路分析方法。</a:t>
            </a:r>
          </a:p>
        </p:txBody>
      </p:sp>
      <p:sp>
        <p:nvSpPr>
          <p:cNvPr id="570377" name="矩形 570376"/>
          <p:cNvSpPr/>
          <p:nvPr/>
        </p:nvSpPr>
        <p:spPr>
          <a:xfrm>
            <a:off x="2571750" y="4476750"/>
            <a:ext cx="56769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不对称三相电路</a:t>
            </a:r>
            <a:r>
              <a:rPr lang="zh-CN" altLang="en-US" b="1" dirty="0">
                <a:latin typeface="Times New Roman" panose="02020603050405020304" pitchFamily="18" charset="0"/>
              </a:rPr>
              <a:t>不能用单相计算电路。</a:t>
            </a:r>
          </a:p>
        </p:txBody>
      </p:sp>
      <p:sp>
        <p:nvSpPr>
          <p:cNvPr id="570378" name="左大括号 570377"/>
          <p:cNvSpPr/>
          <p:nvPr/>
        </p:nvSpPr>
        <p:spPr>
          <a:xfrm>
            <a:off x="2438400" y="4667250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0379" name="标题 570378"/>
          <p:cNvSpPr>
            <a:spLocks noGrp="1"/>
          </p:cNvSpPr>
          <p:nvPr>
            <p:ph type="title" idx="4294967295"/>
          </p:nvPr>
        </p:nvSpPr>
        <p:spPr>
          <a:xfrm>
            <a:off x="1474788" y="457200"/>
            <a:ext cx="5738812" cy="703263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6.3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不对称三相电路的概念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7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5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/>
      <p:bldP spid="570371" grpId="0"/>
      <p:bldP spid="570372" grpId="0"/>
      <p:bldP spid="570373" grpId="0"/>
      <p:bldP spid="570374" grpId="0"/>
      <p:bldP spid="570376" grpId="0"/>
      <p:bldP spid="5703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文本框 571393"/>
          <p:cNvSpPr txBox="1"/>
          <p:nvPr/>
        </p:nvSpPr>
        <p:spPr>
          <a:xfrm>
            <a:off x="590550" y="508635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负载各相电压：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1395" name="文本框 571394"/>
          <p:cNvSpPr txBox="1"/>
          <p:nvPr/>
        </p:nvSpPr>
        <p:spPr>
          <a:xfrm>
            <a:off x="6208713" y="1181100"/>
            <a:ext cx="23828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三相负载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、 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不相同。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1396" name="对象 571395"/>
              <p:cNvSpPr txBox="1"/>
              <p:nvPr/>
            </p:nvSpPr>
            <p:spPr>
              <a:xfrm>
                <a:off x="1090944" y="3976268"/>
                <a:ext cx="6607976" cy="10128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lim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</m:lim>
                              </m:limUpp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AN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lim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</m:lim>
                              </m:limUpp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BN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lim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•</m:t>
                                  </m:r>
                                </m:lim>
                              </m:limUpp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CN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b>
                          </m:sSub>
                        </m:num>
                        <m:den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sub>
                          </m:s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b>
                          </m:sSub>
                        </m:den>
                      </m:f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71396" name="对象 571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44" y="3976268"/>
                <a:ext cx="6607976" cy="1012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1397" name="对象 571396"/>
          <p:cNvGraphicFramePr/>
          <p:nvPr/>
        </p:nvGraphicFramePr>
        <p:xfrm>
          <a:off x="2873375" y="4953000"/>
          <a:ext cx="24876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7" r:id="rId4" imgW="1244600" imgH="838200" progId="Equation.3">
                  <p:embed/>
                </p:oleObj>
              </mc:Choice>
              <mc:Fallback>
                <p:oleObj r:id="rId4" imgW="1244600" imgH="838200" progId="Equation.3">
                  <p:embed/>
                  <p:pic>
                    <p:nvPicPr>
                      <p:cNvPr id="0" name="图片 393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3375" y="4953000"/>
                        <a:ext cx="2487613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00" name="文本框 571399"/>
          <p:cNvSpPr txBox="1"/>
          <p:nvPr/>
        </p:nvSpPr>
        <p:spPr>
          <a:xfrm>
            <a:off x="381000" y="268288"/>
            <a:ext cx="3240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Y-Y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为例进行分析</a:t>
            </a:r>
          </a:p>
        </p:txBody>
      </p:sp>
      <p:sp>
        <p:nvSpPr>
          <p:cNvPr id="571401" name="文本框 571400"/>
          <p:cNvSpPr txBox="1"/>
          <p:nvPr/>
        </p:nvSpPr>
        <p:spPr>
          <a:xfrm>
            <a:off x="438150" y="3486150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应用节点电压法公式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1403" name="椭圆 571402"/>
          <p:cNvSpPr/>
          <p:nvPr/>
        </p:nvSpPr>
        <p:spPr>
          <a:xfrm>
            <a:off x="2743200" y="3094038"/>
            <a:ext cx="90488" cy="90487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4" name="椭圆 571403"/>
          <p:cNvSpPr/>
          <p:nvPr/>
        </p:nvSpPr>
        <p:spPr>
          <a:xfrm>
            <a:off x="2733675" y="2636838"/>
            <a:ext cx="90488" cy="90487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5" name="椭圆 571404"/>
          <p:cNvSpPr/>
          <p:nvPr/>
        </p:nvSpPr>
        <p:spPr>
          <a:xfrm>
            <a:off x="2724150" y="960438"/>
            <a:ext cx="90488" cy="90487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6" name="椭圆 571405"/>
          <p:cNvSpPr/>
          <p:nvPr/>
        </p:nvSpPr>
        <p:spPr>
          <a:xfrm>
            <a:off x="857250" y="2000250"/>
            <a:ext cx="457200" cy="457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7" name="椭圆 571406"/>
          <p:cNvSpPr/>
          <p:nvPr/>
        </p:nvSpPr>
        <p:spPr>
          <a:xfrm>
            <a:off x="1676400" y="2019300"/>
            <a:ext cx="457200" cy="457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8" name="椭圆 571407"/>
          <p:cNvSpPr/>
          <p:nvPr/>
        </p:nvSpPr>
        <p:spPr>
          <a:xfrm>
            <a:off x="1252538" y="1162050"/>
            <a:ext cx="457200" cy="457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09" name="直接连接符 571408"/>
          <p:cNvSpPr/>
          <p:nvPr/>
        </p:nvSpPr>
        <p:spPr>
          <a:xfrm>
            <a:off x="1485900" y="100965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571410" name="直接连接符 571409"/>
          <p:cNvSpPr/>
          <p:nvPr/>
        </p:nvSpPr>
        <p:spPr>
          <a:xfrm>
            <a:off x="1485900" y="1924050"/>
            <a:ext cx="685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1" name="直接连接符 571410"/>
          <p:cNvSpPr/>
          <p:nvPr/>
        </p:nvSpPr>
        <p:spPr>
          <a:xfrm flipH="1">
            <a:off x="800100" y="1924050"/>
            <a:ext cx="685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2" name="文本框 571411"/>
          <p:cNvSpPr txBox="1"/>
          <p:nvPr/>
        </p:nvSpPr>
        <p:spPr>
          <a:xfrm>
            <a:off x="1143000" y="838200"/>
            <a:ext cx="3571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571413" name="文本框 571412"/>
          <p:cNvSpPr txBox="1"/>
          <p:nvPr/>
        </p:nvSpPr>
        <p:spPr>
          <a:xfrm>
            <a:off x="1135063" y="137795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_</a:t>
            </a:r>
          </a:p>
        </p:txBody>
      </p:sp>
      <p:sp>
        <p:nvSpPr>
          <p:cNvPr id="571414" name="直接连接符 571413"/>
          <p:cNvSpPr/>
          <p:nvPr/>
        </p:nvSpPr>
        <p:spPr>
          <a:xfrm>
            <a:off x="2171700" y="2457450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5" name="直接连接符 571414"/>
          <p:cNvSpPr/>
          <p:nvPr/>
        </p:nvSpPr>
        <p:spPr>
          <a:xfrm>
            <a:off x="800100" y="2457450"/>
            <a:ext cx="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6" name="直接连接符 571415"/>
          <p:cNvSpPr/>
          <p:nvPr/>
        </p:nvSpPr>
        <p:spPr>
          <a:xfrm>
            <a:off x="5143500" y="100965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571417" name="直接连接符 571416"/>
          <p:cNvSpPr/>
          <p:nvPr/>
        </p:nvSpPr>
        <p:spPr>
          <a:xfrm>
            <a:off x="5143500" y="1924050"/>
            <a:ext cx="685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8" name="直接连接符 571417"/>
          <p:cNvSpPr/>
          <p:nvPr/>
        </p:nvSpPr>
        <p:spPr>
          <a:xfrm flipH="1">
            <a:off x="4457700" y="1924050"/>
            <a:ext cx="685800" cy="533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19" name="直接连接符 571418"/>
          <p:cNvSpPr/>
          <p:nvPr/>
        </p:nvSpPr>
        <p:spPr>
          <a:xfrm>
            <a:off x="4457700" y="2457450"/>
            <a:ext cx="0" cy="685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20" name="直接连接符 571419"/>
          <p:cNvSpPr/>
          <p:nvPr/>
        </p:nvSpPr>
        <p:spPr>
          <a:xfrm>
            <a:off x="5829300" y="2457450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21" name="矩形 571420"/>
          <p:cNvSpPr/>
          <p:nvPr/>
        </p:nvSpPr>
        <p:spPr>
          <a:xfrm>
            <a:off x="5048250" y="1238250"/>
            <a:ext cx="190500" cy="457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22" name="矩形 571421"/>
          <p:cNvSpPr/>
          <p:nvPr/>
        </p:nvSpPr>
        <p:spPr>
          <a:xfrm rot="-3081491">
            <a:off x="5418138" y="1981200"/>
            <a:ext cx="190500" cy="457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23" name="矩形 571422"/>
          <p:cNvSpPr/>
          <p:nvPr/>
        </p:nvSpPr>
        <p:spPr>
          <a:xfrm rot="3244221">
            <a:off x="4670425" y="1981200"/>
            <a:ext cx="190500" cy="457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1424" name="文本框 571423"/>
          <p:cNvSpPr txBox="1"/>
          <p:nvPr/>
        </p:nvSpPr>
        <p:spPr>
          <a:xfrm rot="-2281704">
            <a:off x="742950" y="2314575"/>
            <a:ext cx="3571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571425" name="文本框 571424"/>
          <p:cNvSpPr txBox="1"/>
          <p:nvPr/>
        </p:nvSpPr>
        <p:spPr>
          <a:xfrm rot="-2468153">
            <a:off x="1123950" y="176530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_</a:t>
            </a:r>
          </a:p>
        </p:txBody>
      </p:sp>
      <p:sp>
        <p:nvSpPr>
          <p:cNvPr id="571426" name="文本框 571425"/>
          <p:cNvSpPr txBox="1"/>
          <p:nvPr/>
        </p:nvSpPr>
        <p:spPr>
          <a:xfrm rot="2397863">
            <a:off x="1524000" y="1733550"/>
            <a:ext cx="336550" cy="45720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_</a:t>
            </a:r>
          </a:p>
        </p:txBody>
      </p:sp>
      <p:sp>
        <p:nvSpPr>
          <p:cNvPr id="571427" name="文本框 571426"/>
          <p:cNvSpPr txBox="1"/>
          <p:nvPr/>
        </p:nvSpPr>
        <p:spPr>
          <a:xfrm rot="-2578573">
            <a:off x="1876425" y="2333625"/>
            <a:ext cx="357188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571428" name="文本框 571427"/>
          <p:cNvSpPr txBox="1"/>
          <p:nvPr/>
        </p:nvSpPr>
        <p:spPr>
          <a:xfrm>
            <a:off x="1476375" y="15240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71429" name="文本框 571428"/>
          <p:cNvSpPr txBox="1"/>
          <p:nvPr/>
        </p:nvSpPr>
        <p:spPr>
          <a:xfrm>
            <a:off x="5143500" y="15525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N'</a:t>
            </a:r>
          </a:p>
        </p:txBody>
      </p:sp>
      <p:sp>
        <p:nvSpPr>
          <p:cNvPr id="571430" name="文本框 571429"/>
          <p:cNvSpPr txBox="1"/>
          <p:nvPr/>
        </p:nvSpPr>
        <p:spPr>
          <a:xfrm>
            <a:off x="5203825" y="1127125"/>
            <a:ext cx="471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71431" name="文本框 571430"/>
          <p:cNvSpPr txBox="1"/>
          <p:nvPr/>
        </p:nvSpPr>
        <p:spPr>
          <a:xfrm>
            <a:off x="5581650" y="1847850"/>
            <a:ext cx="482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71432" name="文本框 571431"/>
          <p:cNvSpPr txBox="1"/>
          <p:nvPr/>
        </p:nvSpPr>
        <p:spPr>
          <a:xfrm>
            <a:off x="4732338" y="2152650"/>
            <a:ext cx="460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c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571433" name="对象 571432"/>
          <p:cNvGraphicFramePr/>
          <p:nvPr/>
        </p:nvGraphicFramePr>
        <p:xfrm>
          <a:off x="666750" y="989013"/>
          <a:ext cx="558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8" r:id="rId6" imgW="279400" imgH="304800" progId="Equation.3">
                  <p:embed/>
                </p:oleObj>
              </mc:Choice>
              <mc:Fallback>
                <p:oleObj r:id="rId6" imgW="279400" imgH="304800" progId="Equation.3">
                  <p:embed/>
                  <p:pic>
                    <p:nvPicPr>
                      <p:cNvPr id="0" name="图片 394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6750" y="989013"/>
                        <a:ext cx="5588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34" name="对象 571433"/>
          <p:cNvGraphicFramePr/>
          <p:nvPr/>
        </p:nvGraphicFramePr>
        <p:xfrm>
          <a:off x="366713" y="1628775"/>
          <a:ext cx="530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9" r:id="rId8" imgW="266065" imgH="304165" progId="Equation.3">
                  <p:embed/>
                </p:oleObj>
              </mc:Choice>
              <mc:Fallback>
                <p:oleObj r:id="rId8" imgW="266065" imgH="304165" progId="Equation.3">
                  <p:embed/>
                  <p:pic>
                    <p:nvPicPr>
                      <p:cNvPr id="0" name="图片 3943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713" y="1628775"/>
                        <a:ext cx="53022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35" name="对象 571434"/>
          <p:cNvGraphicFramePr/>
          <p:nvPr/>
        </p:nvGraphicFramePr>
        <p:xfrm>
          <a:off x="2166938" y="1870075"/>
          <a:ext cx="530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0" r:id="rId10" imgW="266065" imgH="304165" progId="Equation.3">
                  <p:embed/>
                </p:oleObj>
              </mc:Choice>
              <mc:Fallback>
                <p:oleObj r:id="rId10" imgW="266065" imgH="304165" progId="Equation.3">
                  <p:embed/>
                  <p:pic>
                    <p:nvPicPr>
                      <p:cNvPr id="0" name="图片 3944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6938" y="1870075"/>
                        <a:ext cx="53022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42" name="直接连接符 571441"/>
          <p:cNvSpPr/>
          <p:nvPr/>
        </p:nvSpPr>
        <p:spPr>
          <a:xfrm>
            <a:off x="1485900" y="1009650"/>
            <a:ext cx="12382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3" name="直接连接符 571442"/>
          <p:cNvSpPr/>
          <p:nvPr/>
        </p:nvSpPr>
        <p:spPr>
          <a:xfrm>
            <a:off x="2833688" y="1009650"/>
            <a:ext cx="230981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4" name="直接连接符 571443"/>
          <p:cNvSpPr/>
          <p:nvPr/>
        </p:nvSpPr>
        <p:spPr>
          <a:xfrm>
            <a:off x="2171700" y="2686050"/>
            <a:ext cx="5619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5" name="直接连接符 571444"/>
          <p:cNvSpPr/>
          <p:nvPr/>
        </p:nvSpPr>
        <p:spPr>
          <a:xfrm>
            <a:off x="2833688" y="2686050"/>
            <a:ext cx="29876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6" name="直接连接符 571445"/>
          <p:cNvSpPr/>
          <p:nvPr/>
        </p:nvSpPr>
        <p:spPr>
          <a:xfrm>
            <a:off x="800100" y="3143250"/>
            <a:ext cx="19431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7" name="直接连接符 571446"/>
          <p:cNvSpPr/>
          <p:nvPr/>
        </p:nvSpPr>
        <p:spPr>
          <a:xfrm>
            <a:off x="2833688" y="3143250"/>
            <a:ext cx="162401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1448" name="文本框 571447"/>
          <p:cNvSpPr txBox="1"/>
          <p:nvPr/>
        </p:nvSpPr>
        <p:spPr>
          <a:xfrm>
            <a:off x="2616200" y="10033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71449" name="文本框 571448"/>
          <p:cNvSpPr txBox="1"/>
          <p:nvPr/>
        </p:nvSpPr>
        <p:spPr>
          <a:xfrm>
            <a:off x="2635250" y="2222500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71450" name="文本框 571449"/>
          <p:cNvSpPr txBox="1"/>
          <p:nvPr/>
        </p:nvSpPr>
        <p:spPr>
          <a:xfrm>
            <a:off x="2730500" y="27178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571451" name="文本框 571450"/>
          <p:cNvSpPr txBox="1"/>
          <p:nvPr/>
        </p:nvSpPr>
        <p:spPr>
          <a:xfrm>
            <a:off x="5867400" y="5181600"/>
            <a:ext cx="26860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负载不对称，各相电压一般不对称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D9DBD4C-9A23-4191-8368-9EE4C8E82355}"/>
              </a:ext>
            </a:extLst>
          </p:cNvPr>
          <p:cNvCxnSpPr/>
          <p:nvPr/>
        </p:nvCxnSpPr>
        <p:spPr>
          <a:xfrm flipH="1">
            <a:off x="2063750" y="1835150"/>
            <a:ext cx="2799652" cy="1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7CC5269F-388A-4F66-AC55-298B018E38DF}"/>
              </a:ext>
            </a:extLst>
          </p:cNvPr>
          <p:cNvSpPr/>
          <p:nvPr/>
        </p:nvSpPr>
        <p:spPr>
          <a:xfrm>
            <a:off x="2431701" y="1162050"/>
            <a:ext cx="2040282" cy="548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4" grpId="0"/>
      <p:bldP spid="571395" grpId="0"/>
      <p:bldP spid="571401" grpId="0"/>
      <p:bldP spid="5714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文本框 572417"/>
          <p:cNvSpPr txBox="1"/>
          <p:nvPr/>
        </p:nvSpPr>
        <p:spPr>
          <a:xfrm>
            <a:off x="646838" y="1195629"/>
            <a:ext cx="3761054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66750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相量图中，负载中点与电源中点不重合，这个现象称为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中点位移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indent="666750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导致</a:t>
            </a:r>
            <a:r>
              <a:rPr lang="zh-CN" altLang="en-US" b="1" dirty="0">
                <a:solidFill>
                  <a:srgbClr val="FF0000"/>
                </a:solidFill>
              </a:rPr>
              <a:t>负载相电压不对称（幅值、相角）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72419" name="文本框 572418"/>
          <p:cNvSpPr txBox="1"/>
          <p:nvPr/>
        </p:nvSpPr>
        <p:spPr>
          <a:xfrm>
            <a:off x="646838" y="3240227"/>
            <a:ext cx="8385175" cy="315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在电源对称情况下，可以根据中点位移的情况来判断负载端不对称的程度。当中点位移较大时，会造成负载相电压严重不对称，可能使负载的工作状态不正常。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indent="571500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indent="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i="1" u="sng" dirty="0">
                <a:solidFill>
                  <a:srgbClr val="FF0000"/>
                </a:solidFill>
              </a:rPr>
              <a:t>负载不对称</a:t>
            </a:r>
            <a:r>
              <a:rPr lang="zh-CN" altLang="en-US" b="1" i="1" u="sng" dirty="0"/>
              <a:t>导致</a:t>
            </a:r>
            <a:r>
              <a:rPr lang="zh-CN" altLang="en-US" b="1" i="1" u="sng" dirty="0">
                <a:solidFill>
                  <a:srgbClr val="FF0000"/>
                </a:solidFill>
              </a:rPr>
              <a:t>相电压不对称，使电压对称的办法</a:t>
            </a:r>
            <a:r>
              <a:rPr lang="zh-CN" altLang="en-US" b="1" i="1" u="sng" dirty="0"/>
              <a:t>：</a:t>
            </a:r>
            <a:r>
              <a:rPr lang="zh-CN" altLang="en-US" b="1" i="1" u="sng" dirty="0">
                <a:solidFill>
                  <a:srgbClr val="FF0000"/>
                </a:solidFill>
              </a:rPr>
              <a:t>增加中线，</a:t>
            </a:r>
            <a:r>
              <a:rPr lang="zh-CN" altLang="en-US" b="1" i="1" u="sng" dirty="0"/>
              <a:t>强制负载中点与电源中点电位差为零，但电流仍不对称，中线电流不为零。</a:t>
            </a:r>
          </a:p>
        </p:txBody>
      </p:sp>
      <p:sp>
        <p:nvSpPr>
          <p:cNvPr id="572420" name="文本框 572419"/>
          <p:cNvSpPr txBox="1"/>
          <p:nvPr/>
        </p:nvSpPr>
        <p:spPr>
          <a:xfrm>
            <a:off x="777700" y="55245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相量图：</a:t>
            </a:r>
          </a:p>
        </p:txBody>
      </p:sp>
      <p:grpSp>
        <p:nvGrpSpPr>
          <p:cNvPr id="572421" name="组合 572420"/>
          <p:cNvGrpSpPr/>
          <p:nvPr/>
        </p:nvGrpSpPr>
        <p:grpSpPr>
          <a:xfrm>
            <a:off x="4800979" y="483792"/>
            <a:ext cx="2781300" cy="2797175"/>
            <a:chOff x="1020" y="776"/>
            <a:chExt cx="1752" cy="1762"/>
          </a:xfrm>
        </p:grpSpPr>
        <p:graphicFrame>
          <p:nvGraphicFramePr>
            <p:cNvPr id="572422" name="对象 572421"/>
            <p:cNvGraphicFramePr/>
            <p:nvPr/>
          </p:nvGraphicFramePr>
          <p:xfrm>
            <a:off x="2388" y="1651"/>
            <a:ext cx="32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3" r:id="rId3" imgW="292100" imgH="304800" progId="Equation.3">
                    <p:embed/>
                  </p:oleObj>
                </mc:Choice>
                <mc:Fallback>
                  <p:oleObj r:id="rId3" imgW="292100" imgH="304800" progId="Equation.3">
                    <p:embed/>
                    <p:pic>
                      <p:nvPicPr>
                        <p:cNvPr id="0" name="图片 39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88" y="1651"/>
                          <a:ext cx="32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23" name="对象 572422"/>
            <p:cNvGraphicFramePr/>
            <p:nvPr/>
          </p:nvGraphicFramePr>
          <p:xfrm>
            <a:off x="1020" y="1998"/>
            <a:ext cx="30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4" r:id="rId5" imgW="279400" imgH="304800" progId="Equation.3">
                    <p:embed/>
                  </p:oleObj>
                </mc:Choice>
                <mc:Fallback>
                  <p:oleObj r:id="rId5" imgW="279400" imgH="304800" progId="Equation.3">
                    <p:embed/>
                    <p:pic>
                      <p:nvPicPr>
                        <p:cNvPr id="0" name="图片 39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20" y="1998"/>
                          <a:ext cx="308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24" name="对象 572423"/>
            <p:cNvGraphicFramePr/>
            <p:nvPr/>
          </p:nvGraphicFramePr>
          <p:xfrm>
            <a:off x="1116" y="977"/>
            <a:ext cx="32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5" r:id="rId7" imgW="292100" imgH="304800" progId="Equation.3">
                    <p:embed/>
                  </p:oleObj>
                </mc:Choice>
                <mc:Fallback>
                  <p:oleObj r:id="rId7" imgW="292100" imgH="304800" progId="Equation.3">
                    <p:embed/>
                    <p:pic>
                      <p:nvPicPr>
                        <p:cNvPr id="0" name="图片 394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16" y="977"/>
                          <a:ext cx="32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25" name="对象 572424"/>
            <p:cNvGraphicFramePr/>
            <p:nvPr/>
          </p:nvGraphicFramePr>
          <p:xfrm>
            <a:off x="1598" y="1205"/>
            <a:ext cx="36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6" r:id="rId9" imgW="330200" imgH="304800" progId="Equation.3">
                    <p:embed/>
                  </p:oleObj>
                </mc:Choice>
                <mc:Fallback>
                  <p:oleObj r:id="rId9" imgW="330200" imgH="304800" progId="Equation.3">
                    <p:embed/>
                    <p:pic>
                      <p:nvPicPr>
                        <p:cNvPr id="0" name="图片 394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8" y="1205"/>
                          <a:ext cx="368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2426" name="文本框 572425"/>
            <p:cNvSpPr txBox="1"/>
            <p:nvPr/>
          </p:nvSpPr>
          <p:spPr>
            <a:xfrm>
              <a:off x="1449" y="1564"/>
              <a:ext cx="2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2427" name="直接连接符 572426"/>
            <p:cNvSpPr/>
            <p:nvPr/>
          </p:nvSpPr>
          <p:spPr>
            <a:xfrm>
              <a:off x="1722" y="1712"/>
              <a:ext cx="8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28" name="直接连接符 572427"/>
            <p:cNvSpPr/>
            <p:nvPr/>
          </p:nvSpPr>
          <p:spPr>
            <a:xfrm rot="-7089965">
              <a:off x="1884" y="1376"/>
              <a:ext cx="55" cy="43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29" name="直接连接符 572428"/>
            <p:cNvSpPr/>
            <p:nvPr/>
          </p:nvSpPr>
          <p:spPr>
            <a:xfrm rot="7305563">
              <a:off x="1112" y="1869"/>
              <a:ext cx="1178" cy="159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0" name="直接连接符 572429"/>
            <p:cNvSpPr/>
            <p:nvPr/>
          </p:nvSpPr>
          <p:spPr>
            <a:xfrm rot="18936317">
              <a:off x="2228" y="1332"/>
              <a:ext cx="208" cy="50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1" name="直接连接符 572430"/>
            <p:cNvSpPr/>
            <p:nvPr/>
          </p:nvSpPr>
          <p:spPr>
            <a:xfrm rot="14400000">
              <a:off x="1109" y="1354"/>
              <a:ext cx="8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2" name="直接连接符 572431"/>
            <p:cNvSpPr/>
            <p:nvPr/>
          </p:nvSpPr>
          <p:spPr>
            <a:xfrm rot="7200000">
              <a:off x="1110" y="2061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3" name="直接连接符 572432"/>
            <p:cNvSpPr/>
            <p:nvPr/>
          </p:nvSpPr>
          <p:spPr>
            <a:xfrm rot="-7130728" flipV="1">
              <a:off x="1338" y="1033"/>
              <a:ext cx="733" cy="41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72434" name="文本框 572433"/>
            <p:cNvSpPr txBox="1"/>
            <p:nvPr/>
          </p:nvSpPr>
          <p:spPr>
            <a:xfrm>
              <a:off x="1987" y="1186"/>
              <a:ext cx="4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N'</a:t>
              </a:r>
            </a:p>
          </p:txBody>
        </p:sp>
        <p:graphicFrame>
          <p:nvGraphicFramePr>
            <p:cNvPr id="572435" name="对象 572434"/>
            <p:cNvGraphicFramePr/>
            <p:nvPr/>
          </p:nvGraphicFramePr>
          <p:xfrm>
            <a:off x="2408" y="1274"/>
            <a:ext cx="36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7" r:id="rId11" imgW="330200" imgH="304800" progId="Equation.3">
                    <p:embed/>
                  </p:oleObj>
                </mc:Choice>
                <mc:Fallback>
                  <p:oleObj r:id="rId11" imgW="330200" imgH="304800" progId="Equation.3">
                    <p:embed/>
                    <p:pic>
                      <p:nvPicPr>
                        <p:cNvPr id="0" name="图片 394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8" y="1274"/>
                          <a:ext cx="364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36" name="对象 572435"/>
            <p:cNvGraphicFramePr/>
            <p:nvPr/>
          </p:nvGraphicFramePr>
          <p:xfrm>
            <a:off x="1456" y="2146"/>
            <a:ext cx="34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8" r:id="rId13" imgW="317500" imgH="304800" progId="Equation.3">
                    <p:embed/>
                  </p:oleObj>
                </mc:Choice>
                <mc:Fallback>
                  <p:oleObj r:id="rId13" imgW="317500" imgH="304800" progId="Equation.3">
                    <p:embed/>
                    <p:pic>
                      <p:nvPicPr>
                        <p:cNvPr id="0" name="图片 395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56" y="2146"/>
                          <a:ext cx="349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2437" name="对象 572436"/>
            <p:cNvGraphicFramePr/>
            <p:nvPr/>
          </p:nvGraphicFramePr>
          <p:xfrm>
            <a:off x="1488" y="776"/>
            <a:ext cx="34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69" r:id="rId15" imgW="317500" imgH="304800" progId="Equation.3">
                    <p:embed/>
                  </p:oleObj>
                </mc:Choice>
                <mc:Fallback>
                  <p:oleObj r:id="rId15" imgW="317500" imgH="304800" progId="Equation.3">
                    <p:embed/>
                    <p:pic>
                      <p:nvPicPr>
                        <p:cNvPr id="0" name="图片 395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776"/>
                          <a:ext cx="348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/>
      <p:bldP spid="572419" grpId="0"/>
      <p:bldP spid="5724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文本框 574465"/>
          <p:cNvSpPr txBox="1"/>
          <p:nvPr/>
        </p:nvSpPr>
        <p:spPr>
          <a:xfrm>
            <a:off x="134938" y="214313"/>
            <a:ext cx="211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照明电路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74467" name="文本框 574466"/>
          <p:cNvSpPr txBox="1"/>
          <p:nvPr/>
        </p:nvSpPr>
        <p:spPr>
          <a:xfrm>
            <a:off x="158750" y="650875"/>
            <a:ext cx="671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正常情况下，三相四线制，中线阻抗约为零。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4468" name="文本框 574467"/>
          <p:cNvSpPr txBox="1"/>
          <p:nvPr/>
        </p:nvSpPr>
        <p:spPr>
          <a:xfrm>
            <a:off x="4157663" y="1066800"/>
            <a:ext cx="46243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每相负载的工作情况没有相互联系，相对独立。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74469" name="组合 574468"/>
          <p:cNvGrpSpPr/>
          <p:nvPr/>
        </p:nvGrpSpPr>
        <p:grpSpPr>
          <a:xfrm>
            <a:off x="5818442" y="1636713"/>
            <a:ext cx="2249233" cy="1720849"/>
            <a:chOff x="3480" y="997"/>
            <a:chExt cx="1470" cy="1388"/>
          </a:xfrm>
        </p:grpSpPr>
        <p:sp>
          <p:nvSpPr>
            <p:cNvPr id="574470" name="等腰三角形 574469"/>
            <p:cNvSpPr/>
            <p:nvPr/>
          </p:nvSpPr>
          <p:spPr>
            <a:xfrm>
              <a:off x="3744" y="1254"/>
              <a:ext cx="950" cy="939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1" name="直接连接符 574470"/>
            <p:cNvSpPr/>
            <p:nvPr/>
          </p:nvSpPr>
          <p:spPr>
            <a:xfrm>
              <a:off x="4219" y="1254"/>
              <a:ext cx="0" cy="6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4472" name="直接箭头连接符 574471"/>
            <p:cNvCxnSpPr>
              <a:stCxn id="574470" idx="4"/>
              <a:endCxn id="574471" idx="1"/>
            </p:cNvCxnSpPr>
            <p:nvPr/>
          </p:nvCxnSpPr>
          <p:spPr>
            <a:xfrm flipH="1" flipV="1">
              <a:off x="4219" y="1918"/>
              <a:ext cx="475" cy="27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4473" name="直接箭头连接符 574472"/>
            <p:cNvCxnSpPr>
              <a:stCxn id="574470" idx="2"/>
              <a:endCxn id="574471" idx="1"/>
            </p:cNvCxnSpPr>
            <p:nvPr/>
          </p:nvCxnSpPr>
          <p:spPr>
            <a:xfrm flipV="1">
              <a:off x="3744" y="1918"/>
              <a:ext cx="475" cy="27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4474" name="文本框 574473"/>
            <p:cNvSpPr txBox="1"/>
            <p:nvPr/>
          </p:nvSpPr>
          <p:spPr>
            <a:xfrm>
              <a:off x="4104" y="997"/>
              <a:ext cx="255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475" name="文本框 574474"/>
            <p:cNvSpPr txBox="1"/>
            <p:nvPr/>
          </p:nvSpPr>
          <p:spPr>
            <a:xfrm>
              <a:off x="4706" y="2039"/>
              <a:ext cx="24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4476" name="文本框 574475"/>
            <p:cNvSpPr txBox="1"/>
            <p:nvPr/>
          </p:nvSpPr>
          <p:spPr>
            <a:xfrm>
              <a:off x="3480" y="2037"/>
              <a:ext cx="255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4477" name="文本框 574476"/>
            <p:cNvSpPr txBox="1"/>
            <p:nvPr/>
          </p:nvSpPr>
          <p:spPr>
            <a:xfrm rot="18000000">
              <a:off x="3624" y="1444"/>
              <a:ext cx="56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380V</a:t>
              </a:r>
            </a:p>
          </p:txBody>
        </p:sp>
        <p:sp>
          <p:nvSpPr>
            <p:cNvPr id="574478" name="文本框 574477"/>
            <p:cNvSpPr txBox="1"/>
            <p:nvPr/>
          </p:nvSpPr>
          <p:spPr>
            <a:xfrm rot="19800000">
              <a:off x="3820" y="1784"/>
              <a:ext cx="472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220V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4479" name="文本框 574478"/>
            <p:cNvSpPr txBox="1"/>
            <p:nvPr/>
          </p:nvSpPr>
          <p:spPr>
            <a:xfrm>
              <a:off x="4007" y="1975"/>
              <a:ext cx="483" cy="3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N=N'</a:t>
              </a:r>
            </a:p>
          </p:txBody>
        </p:sp>
      </p:grpSp>
      <p:sp>
        <p:nvSpPr>
          <p:cNvPr id="574480" name="文本框 574479"/>
          <p:cNvSpPr txBox="1"/>
          <p:nvPr/>
        </p:nvSpPr>
        <p:spPr>
          <a:xfrm>
            <a:off x="152400" y="3371850"/>
            <a:ext cx="417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假设中线断了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三相三线制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74481" name="文本框 574480"/>
          <p:cNvSpPr txBox="1"/>
          <p:nvPr/>
        </p:nvSpPr>
        <p:spPr>
          <a:xfrm>
            <a:off x="1688777" y="5973439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灯泡未在额定电压下工作，灯光昏暗。</a:t>
            </a:r>
          </a:p>
        </p:txBody>
      </p:sp>
      <p:grpSp>
        <p:nvGrpSpPr>
          <p:cNvPr id="574482" name="组合 574481"/>
          <p:cNvGrpSpPr/>
          <p:nvPr/>
        </p:nvGrpSpPr>
        <p:grpSpPr>
          <a:xfrm>
            <a:off x="838200" y="1085850"/>
            <a:ext cx="3183818" cy="1801813"/>
            <a:chOff x="336" y="756"/>
            <a:chExt cx="2304" cy="1404"/>
          </a:xfrm>
        </p:grpSpPr>
        <p:sp>
          <p:nvSpPr>
            <p:cNvPr id="574483" name="直接连接符 574482"/>
            <p:cNvSpPr/>
            <p:nvPr/>
          </p:nvSpPr>
          <p:spPr>
            <a:xfrm>
              <a:off x="2088" y="92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4484" name="直接箭头连接符 574483"/>
            <p:cNvCxnSpPr>
              <a:stCxn id="574483" idx="1"/>
            </p:cNvCxnSpPr>
            <p:nvPr/>
          </p:nvCxnSpPr>
          <p:spPr>
            <a:xfrm>
              <a:off x="2088" y="1506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4485" name="直接箭头连接符 574484"/>
            <p:cNvCxnSpPr>
              <a:endCxn id="574483" idx="1"/>
            </p:cNvCxnSpPr>
            <p:nvPr/>
          </p:nvCxnSpPr>
          <p:spPr>
            <a:xfrm flipV="1">
              <a:off x="1536" y="1506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4486" name="直接连接符 574485"/>
            <p:cNvSpPr/>
            <p:nvPr/>
          </p:nvSpPr>
          <p:spPr>
            <a:xfrm flipH="1">
              <a:off x="1227" y="924"/>
              <a:ext cx="8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87" name="直接连接符 574486"/>
            <p:cNvSpPr/>
            <p:nvPr/>
          </p:nvSpPr>
          <p:spPr>
            <a:xfrm flipH="1">
              <a:off x="624" y="1500"/>
              <a:ext cx="1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88" name="直接连接符 574487"/>
            <p:cNvSpPr/>
            <p:nvPr/>
          </p:nvSpPr>
          <p:spPr>
            <a:xfrm flipH="1">
              <a:off x="624" y="924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89" name="文本框 574488"/>
            <p:cNvSpPr txBox="1"/>
            <p:nvPr/>
          </p:nvSpPr>
          <p:spPr>
            <a:xfrm>
              <a:off x="351" y="75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490" name="文本框 574489"/>
            <p:cNvSpPr txBox="1"/>
            <p:nvPr/>
          </p:nvSpPr>
          <p:spPr>
            <a:xfrm>
              <a:off x="336" y="164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4491" name="文本框 574490"/>
            <p:cNvSpPr txBox="1"/>
            <p:nvPr/>
          </p:nvSpPr>
          <p:spPr>
            <a:xfrm>
              <a:off x="342" y="187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4492" name="文本框 574491"/>
            <p:cNvSpPr txBox="1"/>
            <p:nvPr/>
          </p:nvSpPr>
          <p:spPr>
            <a:xfrm>
              <a:off x="342" y="133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4493" name="直接连接符 574492"/>
            <p:cNvSpPr/>
            <p:nvPr/>
          </p:nvSpPr>
          <p:spPr>
            <a:xfrm flipH="1">
              <a:off x="1245" y="2028"/>
              <a:ext cx="139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94" name="直接连接符 574493"/>
            <p:cNvSpPr/>
            <p:nvPr/>
          </p:nvSpPr>
          <p:spPr>
            <a:xfrm flipH="1">
              <a:off x="624" y="2028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95" name="直接连接符 574494"/>
            <p:cNvSpPr/>
            <p:nvPr/>
          </p:nvSpPr>
          <p:spPr>
            <a:xfrm>
              <a:off x="2640" y="178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96" name="直接连接符 574495"/>
            <p:cNvSpPr/>
            <p:nvPr/>
          </p:nvSpPr>
          <p:spPr>
            <a:xfrm flipH="1">
              <a:off x="1223" y="1786"/>
              <a:ext cx="313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497" name="直接连接符 574496"/>
            <p:cNvSpPr/>
            <p:nvPr/>
          </p:nvSpPr>
          <p:spPr>
            <a:xfrm flipH="1">
              <a:off x="624" y="1798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74498" name="组合 574497"/>
            <p:cNvGrpSpPr/>
            <p:nvPr/>
          </p:nvGrpSpPr>
          <p:grpSpPr>
            <a:xfrm>
              <a:off x="1970" y="1072"/>
              <a:ext cx="227" cy="227"/>
              <a:chOff x="2363" y="1120"/>
              <a:chExt cx="277" cy="272"/>
            </a:xfrm>
          </p:grpSpPr>
          <p:sp>
            <p:nvSpPr>
              <p:cNvPr id="574499" name="椭圆 574498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00" name="直接连接符 574499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01" name="直接连接符 574500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02" name="组合 574501"/>
            <p:cNvGrpSpPr/>
            <p:nvPr/>
          </p:nvGrpSpPr>
          <p:grpSpPr>
            <a:xfrm>
              <a:off x="2248" y="1523"/>
              <a:ext cx="227" cy="227"/>
              <a:chOff x="2363" y="1120"/>
              <a:chExt cx="277" cy="272"/>
            </a:xfrm>
          </p:grpSpPr>
          <p:sp>
            <p:nvSpPr>
              <p:cNvPr id="574503" name="椭圆 574502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04" name="直接连接符 574503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05" name="直接连接符 574504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06" name="组合 574505"/>
            <p:cNvGrpSpPr/>
            <p:nvPr/>
          </p:nvGrpSpPr>
          <p:grpSpPr>
            <a:xfrm>
              <a:off x="1664" y="1545"/>
              <a:ext cx="227" cy="227"/>
              <a:chOff x="2363" y="1120"/>
              <a:chExt cx="277" cy="272"/>
            </a:xfrm>
          </p:grpSpPr>
          <p:sp>
            <p:nvSpPr>
              <p:cNvPr id="574507" name="椭圆 574506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08" name="直接连接符 574507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09" name="直接连接符 574508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10" name="组合 574509"/>
            <p:cNvGrpSpPr/>
            <p:nvPr/>
          </p:nvGrpSpPr>
          <p:grpSpPr>
            <a:xfrm>
              <a:off x="1005" y="795"/>
              <a:ext cx="240" cy="150"/>
              <a:chOff x="1212" y="795"/>
              <a:chExt cx="240" cy="150"/>
            </a:xfrm>
          </p:grpSpPr>
          <p:sp>
            <p:nvSpPr>
              <p:cNvPr id="574511" name="直接连接符 574510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12" name="椭圆 574511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13" name="任意多边形 574512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514" name="组合 574513"/>
            <p:cNvGrpSpPr/>
            <p:nvPr/>
          </p:nvGrpSpPr>
          <p:grpSpPr>
            <a:xfrm>
              <a:off x="1005" y="1660"/>
              <a:ext cx="240" cy="150"/>
              <a:chOff x="1212" y="795"/>
              <a:chExt cx="240" cy="150"/>
            </a:xfrm>
          </p:grpSpPr>
          <p:sp>
            <p:nvSpPr>
              <p:cNvPr id="574515" name="直接连接符 574514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16" name="椭圆 574515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17" name="任意多边形 574516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518" name="组合 574517"/>
            <p:cNvGrpSpPr/>
            <p:nvPr/>
          </p:nvGrpSpPr>
          <p:grpSpPr>
            <a:xfrm>
              <a:off x="1011" y="1891"/>
              <a:ext cx="240" cy="150"/>
              <a:chOff x="1212" y="795"/>
              <a:chExt cx="240" cy="150"/>
            </a:xfrm>
          </p:grpSpPr>
          <p:sp>
            <p:nvSpPr>
              <p:cNvPr id="574519" name="直接连接符 574518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20" name="椭圆 574519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21" name="任意多边形 574520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522" name="椭圆 574521"/>
            <p:cNvSpPr/>
            <p:nvPr/>
          </p:nvSpPr>
          <p:spPr>
            <a:xfrm>
              <a:off x="583" y="89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3" name="椭圆 574522"/>
            <p:cNvSpPr/>
            <p:nvPr/>
          </p:nvSpPr>
          <p:spPr>
            <a:xfrm>
              <a:off x="583" y="1467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4" name="椭圆 574523"/>
            <p:cNvSpPr/>
            <p:nvPr/>
          </p:nvSpPr>
          <p:spPr>
            <a:xfrm>
              <a:off x="573" y="176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5" name="椭圆 574524"/>
            <p:cNvSpPr/>
            <p:nvPr/>
          </p:nvSpPr>
          <p:spPr>
            <a:xfrm>
              <a:off x="571" y="200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26" name="文本框 574525"/>
            <p:cNvSpPr txBox="1"/>
            <p:nvPr/>
          </p:nvSpPr>
          <p:spPr>
            <a:xfrm>
              <a:off x="2083" y="127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N'</a:t>
              </a:r>
            </a:p>
          </p:txBody>
        </p:sp>
      </p:grpSp>
      <p:grpSp>
        <p:nvGrpSpPr>
          <p:cNvPr id="574527" name="组合 574526"/>
          <p:cNvGrpSpPr/>
          <p:nvPr/>
        </p:nvGrpSpPr>
        <p:grpSpPr>
          <a:xfrm>
            <a:off x="1778023" y="4225356"/>
            <a:ext cx="3088568" cy="1654962"/>
            <a:chOff x="457" y="2484"/>
            <a:chExt cx="2304" cy="1404"/>
          </a:xfrm>
        </p:grpSpPr>
        <p:sp>
          <p:nvSpPr>
            <p:cNvPr id="574528" name="直接连接符 574527"/>
            <p:cNvSpPr/>
            <p:nvPr/>
          </p:nvSpPr>
          <p:spPr>
            <a:xfrm>
              <a:off x="2209" y="2652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4529" name="直接箭头连接符 574528"/>
            <p:cNvCxnSpPr>
              <a:stCxn id="574528" idx="1"/>
            </p:cNvCxnSpPr>
            <p:nvPr/>
          </p:nvCxnSpPr>
          <p:spPr>
            <a:xfrm>
              <a:off x="2209" y="3234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4530" name="直接箭头连接符 574529"/>
            <p:cNvCxnSpPr>
              <a:endCxn id="574528" idx="1"/>
            </p:cNvCxnSpPr>
            <p:nvPr/>
          </p:nvCxnSpPr>
          <p:spPr>
            <a:xfrm flipV="1">
              <a:off x="1657" y="3234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4531" name="直接连接符 574530"/>
            <p:cNvSpPr/>
            <p:nvPr/>
          </p:nvSpPr>
          <p:spPr>
            <a:xfrm flipH="1">
              <a:off x="1348" y="2652"/>
              <a:ext cx="8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532" name="直接连接符 574531"/>
            <p:cNvSpPr/>
            <p:nvPr/>
          </p:nvSpPr>
          <p:spPr>
            <a:xfrm flipH="1">
              <a:off x="745" y="265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533" name="文本框 574532"/>
            <p:cNvSpPr txBox="1"/>
            <p:nvPr/>
          </p:nvSpPr>
          <p:spPr>
            <a:xfrm>
              <a:off x="472" y="248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534" name="文本框 574533"/>
            <p:cNvSpPr txBox="1"/>
            <p:nvPr/>
          </p:nvSpPr>
          <p:spPr>
            <a:xfrm>
              <a:off x="457" y="337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4535" name="文本框 574534"/>
            <p:cNvSpPr txBox="1"/>
            <p:nvPr/>
          </p:nvSpPr>
          <p:spPr>
            <a:xfrm>
              <a:off x="463" y="360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4536" name="直接连接符 574535"/>
            <p:cNvSpPr/>
            <p:nvPr/>
          </p:nvSpPr>
          <p:spPr>
            <a:xfrm flipH="1">
              <a:off x="745" y="3756"/>
              <a:ext cx="20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537" name="直接连接符 574536"/>
            <p:cNvSpPr/>
            <p:nvPr/>
          </p:nvSpPr>
          <p:spPr>
            <a:xfrm>
              <a:off x="2761" y="351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538" name="直接连接符 574537"/>
            <p:cNvSpPr/>
            <p:nvPr/>
          </p:nvSpPr>
          <p:spPr>
            <a:xfrm flipH="1">
              <a:off x="745" y="3514"/>
              <a:ext cx="912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74539" name="组合 574538"/>
            <p:cNvGrpSpPr/>
            <p:nvPr/>
          </p:nvGrpSpPr>
          <p:grpSpPr>
            <a:xfrm>
              <a:off x="2091" y="2800"/>
              <a:ext cx="227" cy="227"/>
              <a:chOff x="2363" y="1120"/>
              <a:chExt cx="277" cy="272"/>
            </a:xfrm>
          </p:grpSpPr>
          <p:sp>
            <p:nvSpPr>
              <p:cNvPr id="574540" name="椭圆 574539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41" name="直接连接符 574540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42" name="直接连接符 574541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43" name="组合 574542"/>
            <p:cNvGrpSpPr/>
            <p:nvPr/>
          </p:nvGrpSpPr>
          <p:grpSpPr>
            <a:xfrm>
              <a:off x="2369" y="3251"/>
              <a:ext cx="227" cy="227"/>
              <a:chOff x="2363" y="1120"/>
              <a:chExt cx="277" cy="272"/>
            </a:xfrm>
          </p:grpSpPr>
          <p:sp>
            <p:nvSpPr>
              <p:cNvPr id="574544" name="椭圆 574543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45" name="直接连接符 574544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46" name="直接连接符 574545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47" name="组合 574546"/>
            <p:cNvGrpSpPr/>
            <p:nvPr/>
          </p:nvGrpSpPr>
          <p:grpSpPr>
            <a:xfrm>
              <a:off x="1785" y="3273"/>
              <a:ext cx="227" cy="227"/>
              <a:chOff x="2363" y="1120"/>
              <a:chExt cx="277" cy="272"/>
            </a:xfrm>
          </p:grpSpPr>
          <p:sp>
            <p:nvSpPr>
              <p:cNvPr id="574548" name="椭圆 574547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549" name="直接连接符 574548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50" name="直接连接符 574549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4551" name="组合 574550"/>
            <p:cNvGrpSpPr/>
            <p:nvPr/>
          </p:nvGrpSpPr>
          <p:grpSpPr>
            <a:xfrm>
              <a:off x="1126" y="2523"/>
              <a:ext cx="225" cy="150"/>
              <a:chOff x="1126" y="2523"/>
              <a:chExt cx="225" cy="150"/>
            </a:xfrm>
          </p:grpSpPr>
          <p:sp>
            <p:nvSpPr>
              <p:cNvPr id="574552" name="直接连接符 574551"/>
              <p:cNvSpPr/>
              <p:nvPr/>
            </p:nvSpPr>
            <p:spPr>
              <a:xfrm flipH="1" flipV="1">
                <a:off x="1126" y="2523"/>
                <a:ext cx="192" cy="11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4553" name="椭圆 574552"/>
              <p:cNvSpPr/>
              <p:nvPr/>
            </p:nvSpPr>
            <p:spPr>
              <a:xfrm>
                <a:off x="1306" y="2628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554" name="椭圆 574553"/>
            <p:cNvSpPr/>
            <p:nvPr/>
          </p:nvSpPr>
          <p:spPr>
            <a:xfrm>
              <a:off x="704" y="262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5" name="椭圆 574554"/>
            <p:cNvSpPr/>
            <p:nvPr/>
          </p:nvSpPr>
          <p:spPr>
            <a:xfrm>
              <a:off x="694" y="349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6" name="椭圆 574555"/>
            <p:cNvSpPr/>
            <p:nvPr/>
          </p:nvSpPr>
          <p:spPr>
            <a:xfrm>
              <a:off x="692" y="3730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7" name="文本框 574556"/>
            <p:cNvSpPr txBox="1"/>
            <p:nvPr/>
          </p:nvSpPr>
          <p:spPr>
            <a:xfrm>
              <a:off x="2204" y="300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N'</a:t>
              </a:r>
            </a:p>
          </p:txBody>
        </p:sp>
      </p:grpSp>
      <p:grpSp>
        <p:nvGrpSpPr>
          <p:cNvPr id="574558" name="组合 574557"/>
          <p:cNvGrpSpPr/>
          <p:nvPr/>
        </p:nvGrpSpPr>
        <p:grpSpPr>
          <a:xfrm>
            <a:off x="5910644" y="4051301"/>
            <a:ext cx="1949975" cy="1808163"/>
            <a:chOff x="3558" y="2545"/>
            <a:chExt cx="1524" cy="1386"/>
          </a:xfrm>
        </p:grpSpPr>
        <p:sp>
          <p:nvSpPr>
            <p:cNvPr id="574559" name="矩形 574558"/>
            <p:cNvSpPr/>
            <p:nvPr/>
          </p:nvSpPr>
          <p:spPr>
            <a:xfrm>
              <a:off x="3802" y="3667"/>
              <a:ext cx="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190V</a:t>
              </a:r>
            </a:p>
          </p:txBody>
        </p:sp>
        <p:sp>
          <p:nvSpPr>
            <p:cNvPr id="574560" name="矩形 574559"/>
            <p:cNvSpPr/>
            <p:nvPr/>
          </p:nvSpPr>
          <p:spPr>
            <a:xfrm>
              <a:off x="4419" y="3681"/>
              <a:ext cx="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190V</a:t>
              </a:r>
            </a:p>
          </p:txBody>
        </p:sp>
        <p:sp>
          <p:nvSpPr>
            <p:cNvPr id="574561" name="等腰三角形 574560"/>
            <p:cNvSpPr/>
            <p:nvPr/>
          </p:nvSpPr>
          <p:spPr>
            <a:xfrm>
              <a:off x="3803" y="2796"/>
              <a:ext cx="1023" cy="888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62" name="矩形 574561"/>
            <p:cNvSpPr/>
            <p:nvPr/>
          </p:nvSpPr>
          <p:spPr>
            <a:xfrm rot="18000000">
              <a:off x="3711" y="3059"/>
              <a:ext cx="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380V</a:t>
              </a:r>
            </a:p>
          </p:txBody>
        </p:sp>
        <p:sp>
          <p:nvSpPr>
            <p:cNvPr id="574563" name="文本框 574562"/>
            <p:cNvSpPr txBox="1"/>
            <p:nvPr/>
          </p:nvSpPr>
          <p:spPr>
            <a:xfrm>
              <a:off x="4197" y="254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4564" name="文本框 574563"/>
            <p:cNvSpPr txBox="1"/>
            <p:nvPr/>
          </p:nvSpPr>
          <p:spPr>
            <a:xfrm>
              <a:off x="3558" y="3502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4565" name="文本框 574564"/>
            <p:cNvSpPr txBox="1"/>
            <p:nvPr/>
          </p:nvSpPr>
          <p:spPr>
            <a:xfrm>
              <a:off x="4838" y="349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4566" name="文本框 574565"/>
            <p:cNvSpPr txBox="1"/>
            <p:nvPr/>
          </p:nvSpPr>
          <p:spPr>
            <a:xfrm>
              <a:off x="4200" y="36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74567" name="椭圆 574566"/>
            <p:cNvSpPr/>
            <p:nvPr/>
          </p:nvSpPr>
          <p:spPr>
            <a:xfrm>
              <a:off x="4298" y="339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68" name="文本框 574567"/>
            <p:cNvSpPr txBox="1"/>
            <p:nvPr/>
          </p:nvSpPr>
          <p:spPr>
            <a:xfrm>
              <a:off x="4187" y="315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4569" name="椭圆 574568"/>
            <p:cNvSpPr/>
            <p:nvPr/>
          </p:nvSpPr>
          <p:spPr>
            <a:xfrm>
              <a:off x="4298" y="366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572" name="矩形 574571"/>
          <p:cNvSpPr/>
          <p:nvPr/>
        </p:nvSpPr>
        <p:spPr>
          <a:xfrm>
            <a:off x="630315" y="3892044"/>
            <a:ext cx="5383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b="1" dirty="0">
                <a:latin typeface="Times New Roman" panose="02020603050405020304" pitchFamily="18" charset="0"/>
              </a:rPr>
              <a:t>  A</a:t>
            </a:r>
            <a:r>
              <a:rPr lang="zh-CN" altLang="en-US" b="1" dirty="0">
                <a:latin typeface="Times New Roman" panose="02020603050405020304" pitchFamily="18" charset="0"/>
              </a:rPr>
              <a:t>相电灯没有接入电路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三相不对称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171C854-29F6-401D-BCA6-A08C8D76CB0A}"/>
              </a:ext>
            </a:extLst>
          </p:cNvPr>
          <p:cNvCxnSpPr>
            <a:cxnSpLocks/>
          </p:cNvCxnSpPr>
          <p:nvPr/>
        </p:nvCxnSpPr>
        <p:spPr>
          <a:xfrm>
            <a:off x="6870700" y="5335494"/>
            <a:ext cx="1" cy="170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  <p:bldP spid="574467" grpId="0"/>
      <p:bldP spid="574468" grpId="0"/>
      <p:bldP spid="574480" grpId="0"/>
      <p:bldP spid="574481" grpId="0"/>
      <p:bldP spid="57457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文本框 575489"/>
          <p:cNvSpPr txBox="1"/>
          <p:nvPr/>
        </p:nvSpPr>
        <p:spPr>
          <a:xfrm>
            <a:off x="584200" y="438150"/>
            <a:ext cx="1844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990000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zh-CN" b="1" dirty="0">
                <a:latin typeface="Times New Roman" panose="02020603050405020304" pitchFamily="18" charset="0"/>
              </a:rPr>
              <a:t>  A相短路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575491" name="组合 575490"/>
          <p:cNvGrpSpPr/>
          <p:nvPr/>
        </p:nvGrpSpPr>
        <p:grpSpPr>
          <a:xfrm>
            <a:off x="5752926" y="1185863"/>
            <a:ext cx="2292350" cy="1695450"/>
            <a:chOff x="3251" y="756"/>
            <a:chExt cx="1444" cy="1068"/>
          </a:xfrm>
        </p:grpSpPr>
        <p:sp>
          <p:nvSpPr>
            <p:cNvPr id="575492" name="等腰三角形 575491"/>
            <p:cNvSpPr/>
            <p:nvPr/>
          </p:nvSpPr>
          <p:spPr>
            <a:xfrm>
              <a:off x="3554" y="1006"/>
              <a:ext cx="816" cy="706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493" name="直接连接符 575492"/>
            <p:cNvSpPr/>
            <p:nvPr/>
          </p:nvSpPr>
          <p:spPr>
            <a:xfrm>
              <a:off x="3974" y="167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5494" name="矩形 575493"/>
            <p:cNvSpPr/>
            <p:nvPr/>
          </p:nvSpPr>
          <p:spPr>
            <a:xfrm>
              <a:off x="3251" y="1198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380V</a:t>
              </a:r>
            </a:p>
          </p:txBody>
        </p:sp>
        <p:sp>
          <p:nvSpPr>
            <p:cNvPr id="575495" name="文本框 575494"/>
            <p:cNvSpPr txBox="1"/>
            <p:nvPr/>
          </p:nvSpPr>
          <p:spPr>
            <a:xfrm>
              <a:off x="3964" y="767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5496" name="文本框 575495"/>
            <p:cNvSpPr txBox="1"/>
            <p:nvPr/>
          </p:nvSpPr>
          <p:spPr>
            <a:xfrm>
              <a:off x="4403" y="153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5497" name="文本框 575496"/>
            <p:cNvSpPr txBox="1"/>
            <p:nvPr/>
          </p:nvSpPr>
          <p:spPr>
            <a:xfrm>
              <a:off x="3299" y="153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5498" name="文本框 575497"/>
            <p:cNvSpPr txBox="1"/>
            <p:nvPr/>
          </p:nvSpPr>
          <p:spPr>
            <a:xfrm>
              <a:off x="3719" y="75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75499" name="椭圆 575498"/>
            <p:cNvSpPr/>
            <p:nvPr/>
          </p:nvSpPr>
          <p:spPr>
            <a:xfrm>
              <a:off x="3938" y="1486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00" name="文本框 575499"/>
            <p:cNvSpPr txBox="1"/>
            <p:nvPr/>
          </p:nvSpPr>
          <p:spPr>
            <a:xfrm>
              <a:off x="3923" y="129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5501" name="矩形 575500"/>
            <p:cNvSpPr/>
            <p:nvPr/>
          </p:nvSpPr>
          <p:spPr>
            <a:xfrm>
              <a:off x="4152" y="1200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380V</a:t>
              </a:r>
            </a:p>
          </p:txBody>
        </p:sp>
      </p:grpSp>
      <p:sp>
        <p:nvSpPr>
          <p:cNvPr id="575502" name="矩形 575501"/>
          <p:cNvSpPr/>
          <p:nvPr/>
        </p:nvSpPr>
        <p:spPr>
          <a:xfrm>
            <a:off x="1979198" y="3337809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zh-CN" b="1" dirty="0">
                <a:latin typeface="Times New Roman" panose="02020603050405020304" pitchFamily="18" charset="0"/>
              </a:rPr>
              <a:t>超过灯泡的额定电压，灯泡可能烧坏。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5503" name="文本框 575502"/>
          <p:cNvSpPr txBox="1"/>
          <p:nvPr/>
        </p:nvSpPr>
        <p:spPr>
          <a:xfrm>
            <a:off x="184150" y="4017963"/>
            <a:ext cx="88265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333500" indent="-13335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结论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(a)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照明中线不装保险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中线一旦断了，负载就可能无法正常工作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75504" name="文本框 575503"/>
          <p:cNvSpPr txBox="1"/>
          <p:nvPr/>
        </p:nvSpPr>
        <p:spPr>
          <a:xfrm>
            <a:off x="1165225" y="5024438"/>
            <a:ext cx="7596188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1000" indent="-3810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(b) </a:t>
            </a:r>
            <a:r>
              <a:rPr lang="zh-CN" altLang="en-US" b="1" dirty="0">
                <a:latin typeface="Times New Roman" panose="02020603050405020304" pitchFamily="18" charset="0"/>
              </a:rPr>
              <a:t>要消除或减少中点位移，应适当调整负载，使其接近对称情况。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75505" name="组合 575504"/>
          <p:cNvGrpSpPr/>
          <p:nvPr/>
        </p:nvGrpSpPr>
        <p:grpSpPr>
          <a:xfrm>
            <a:off x="2000871" y="895350"/>
            <a:ext cx="3424237" cy="2228850"/>
            <a:chOff x="617" y="636"/>
            <a:chExt cx="2157" cy="1404"/>
          </a:xfrm>
        </p:grpSpPr>
        <p:sp>
          <p:nvSpPr>
            <p:cNvPr id="575506" name="直接连接符 575505"/>
            <p:cNvSpPr/>
            <p:nvPr/>
          </p:nvSpPr>
          <p:spPr>
            <a:xfrm>
              <a:off x="2222" y="804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5507" name="直接箭头连接符 575506"/>
            <p:cNvCxnSpPr>
              <a:stCxn id="575506" idx="1"/>
            </p:cNvCxnSpPr>
            <p:nvPr/>
          </p:nvCxnSpPr>
          <p:spPr>
            <a:xfrm>
              <a:off x="2222" y="1386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5508" name="直接箭头连接符 575507"/>
            <p:cNvCxnSpPr>
              <a:endCxn id="575506" idx="1"/>
            </p:cNvCxnSpPr>
            <p:nvPr/>
          </p:nvCxnSpPr>
          <p:spPr>
            <a:xfrm flipV="1">
              <a:off x="1670" y="1386"/>
              <a:ext cx="552" cy="2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5509" name="直接连接符 575508"/>
            <p:cNvSpPr/>
            <p:nvPr/>
          </p:nvSpPr>
          <p:spPr>
            <a:xfrm flipH="1">
              <a:off x="912" y="804"/>
              <a:ext cx="13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5510" name="文本框 575509"/>
            <p:cNvSpPr txBox="1"/>
            <p:nvPr/>
          </p:nvSpPr>
          <p:spPr>
            <a:xfrm>
              <a:off x="617" y="63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5511" name="文本框 575510"/>
            <p:cNvSpPr txBox="1"/>
            <p:nvPr/>
          </p:nvSpPr>
          <p:spPr>
            <a:xfrm>
              <a:off x="650" y="151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5512" name="文本框 575511"/>
            <p:cNvSpPr txBox="1"/>
            <p:nvPr/>
          </p:nvSpPr>
          <p:spPr>
            <a:xfrm>
              <a:off x="650" y="175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5513" name="直接连接符 575512"/>
            <p:cNvSpPr/>
            <p:nvPr/>
          </p:nvSpPr>
          <p:spPr>
            <a:xfrm flipH="1">
              <a:off x="906" y="1908"/>
              <a:ext cx="18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5514" name="直接连接符 575513"/>
            <p:cNvSpPr/>
            <p:nvPr/>
          </p:nvSpPr>
          <p:spPr>
            <a:xfrm>
              <a:off x="2774" y="166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5515" name="直接连接符 575514"/>
            <p:cNvSpPr/>
            <p:nvPr/>
          </p:nvSpPr>
          <p:spPr>
            <a:xfrm flipH="1">
              <a:off x="906" y="1666"/>
              <a:ext cx="764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75516" name="组合 575515"/>
            <p:cNvGrpSpPr/>
            <p:nvPr/>
          </p:nvGrpSpPr>
          <p:grpSpPr>
            <a:xfrm>
              <a:off x="2104" y="952"/>
              <a:ext cx="227" cy="227"/>
              <a:chOff x="2363" y="1120"/>
              <a:chExt cx="277" cy="272"/>
            </a:xfrm>
          </p:grpSpPr>
          <p:sp>
            <p:nvSpPr>
              <p:cNvPr id="575517" name="椭圆 575516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18" name="直接连接符 575517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5519" name="直接连接符 575518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5520" name="组合 575519"/>
            <p:cNvGrpSpPr/>
            <p:nvPr/>
          </p:nvGrpSpPr>
          <p:grpSpPr>
            <a:xfrm>
              <a:off x="2382" y="1403"/>
              <a:ext cx="227" cy="227"/>
              <a:chOff x="2363" y="1120"/>
              <a:chExt cx="277" cy="272"/>
            </a:xfrm>
          </p:grpSpPr>
          <p:sp>
            <p:nvSpPr>
              <p:cNvPr id="575521" name="椭圆 575520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22" name="直接连接符 575521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5523" name="直接连接符 575522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5524" name="组合 575523"/>
            <p:cNvGrpSpPr/>
            <p:nvPr/>
          </p:nvGrpSpPr>
          <p:grpSpPr>
            <a:xfrm>
              <a:off x="1798" y="1425"/>
              <a:ext cx="227" cy="227"/>
              <a:chOff x="2363" y="1120"/>
              <a:chExt cx="277" cy="272"/>
            </a:xfrm>
          </p:grpSpPr>
          <p:sp>
            <p:nvSpPr>
              <p:cNvPr id="575525" name="椭圆 575524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5526" name="直接连接符 575525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5527" name="直接连接符 575526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5528" name="椭圆 575527"/>
            <p:cNvSpPr/>
            <p:nvPr/>
          </p:nvSpPr>
          <p:spPr>
            <a:xfrm>
              <a:off x="861" y="77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29" name="椭圆 575528"/>
            <p:cNvSpPr/>
            <p:nvPr/>
          </p:nvSpPr>
          <p:spPr>
            <a:xfrm>
              <a:off x="861" y="163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0" name="椭圆 575529"/>
            <p:cNvSpPr/>
            <p:nvPr/>
          </p:nvSpPr>
          <p:spPr>
            <a:xfrm>
              <a:off x="867" y="188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531" name="文本框 575530"/>
            <p:cNvSpPr txBox="1"/>
            <p:nvPr/>
          </p:nvSpPr>
          <p:spPr>
            <a:xfrm>
              <a:off x="2217" y="115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75532" name="任意多边形 575531"/>
            <p:cNvSpPr/>
            <p:nvPr/>
          </p:nvSpPr>
          <p:spPr>
            <a:xfrm flipH="1">
              <a:off x="1909" y="797"/>
              <a:ext cx="306" cy="583"/>
            </a:xfrm>
            <a:custGeom>
              <a:avLst/>
              <a:gdLst>
                <a:gd name="txL" fmla="*/ 0 w 21600"/>
                <a:gd name="txT" fmla="*/ 0 h 43197"/>
                <a:gd name="txR" fmla="*/ 21600 w 21600"/>
                <a:gd name="txB" fmla="*/ 43197 h 43197"/>
              </a:gdLst>
              <a:ahLst/>
              <a:cxnLst>
                <a:cxn ang="270">
                  <a:pos x="0" y="0"/>
                </a:cxn>
                <a:cxn ang="90">
                  <a:pos x="354" y="43197"/>
                </a:cxn>
                <a:cxn ang="90">
                  <a:pos x="0" y="21600"/>
                </a:cxn>
              </a:cxnLst>
              <a:rect l="txL" t="txT" r="txR" b="txB"/>
              <a:pathLst>
                <a:path w="21600" h="43197" fill="none">
                  <a:moveTo>
                    <a:pt x="0" y="0"/>
                  </a:moveTo>
                  <a:arcTo wR="21600" hR="21600" stAng="-5400000" swAng="10743656"/>
                </a:path>
                <a:path w="21600" h="43197" stroke="0">
                  <a:moveTo>
                    <a:pt x="0" y="0"/>
                  </a:moveTo>
                  <a:arcTo wR="21600" hR="21600" stAng="-5400000" swAng="10743656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5311AEC-562B-43D9-821F-4A8882797E9B}"/>
              </a:ext>
            </a:extLst>
          </p:cNvPr>
          <p:cNvCxnSpPr>
            <a:cxnSpLocks/>
          </p:cNvCxnSpPr>
          <p:nvPr/>
        </p:nvCxnSpPr>
        <p:spPr>
          <a:xfrm flipH="1" flipV="1">
            <a:off x="6875935" y="1702347"/>
            <a:ext cx="8879" cy="259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7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7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7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7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/>
      <p:bldP spid="575502" grpId="0"/>
      <p:bldP spid="575503" grpId="0"/>
      <p:bldP spid="5755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50" name="矩形 543749"/>
          <p:cNvSpPr/>
          <p:nvPr/>
        </p:nvSpPr>
        <p:spPr>
          <a:xfrm>
            <a:off x="809625" y="1571625"/>
            <a:ext cx="7820025" cy="10414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indent="268605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三相电路</a:t>
            </a:r>
            <a:r>
              <a:rPr lang="zh-CN" altLang="en-US" b="1" dirty="0">
                <a:latin typeface="Times New Roman" panose="02020603050405020304" pitchFamily="18" charset="0"/>
              </a:rPr>
              <a:t>由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三相电源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3 − Phase Power Supply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三相负载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3 − Phase Load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按照一定方式连接起来组成。</a:t>
            </a:r>
          </a:p>
        </p:txBody>
      </p:sp>
      <p:sp>
        <p:nvSpPr>
          <p:cNvPr id="543751" name="矩形 543750"/>
          <p:cNvSpPr/>
          <p:nvPr/>
        </p:nvSpPr>
        <p:spPr>
          <a:xfrm>
            <a:off x="2105025" y="660400"/>
            <a:ext cx="2887329" cy="523220"/>
          </a:xfrm>
          <a:prstGeom prst="rect">
            <a:avLst/>
          </a:prstGeom>
          <a:solidFill>
            <a:srgbClr val="CC99FF"/>
          </a:solidFill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6.1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对称三相电路</a:t>
            </a:r>
          </a:p>
        </p:txBody>
      </p:sp>
      <p:sp>
        <p:nvSpPr>
          <p:cNvPr id="543752" name="矩形 543751" descr="新闻纸"/>
          <p:cNvSpPr/>
          <p:nvPr/>
        </p:nvSpPr>
        <p:spPr>
          <a:xfrm>
            <a:off x="398463" y="2849563"/>
            <a:ext cx="2481262" cy="457200"/>
          </a:xfrm>
          <a:prstGeom prst="rect">
            <a:avLst/>
          </a:prstGeom>
          <a:blipFill rotWithShape="1">
            <a:blip r:embed="rId3"/>
          </a:blipFill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9900"/>
                </a:solidFill>
                <a:latin typeface="Times New Roman" panose="02020603050405020304" pitchFamily="18" charset="0"/>
              </a:rPr>
              <a:t>．对称三相电源</a:t>
            </a:r>
          </a:p>
        </p:txBody>
      </p:sp>
      <p:sp>
        <p:nvSpPr>
          <p:cNvPr id="543753" name="矩形 543752"/>
          <p:cNvSpPr/>
          <p:nvPr/>
        </p:nvSpPr>
        <p:spPr>
          <a:xfrm>
            <a:off x="809625" y="3311525"/>
            <a:ext cx="50863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三相电源主要由三相交流发电机产生</a:t>
            </a:r>
          </a:p>
        </p:txBody>
      </p:sp>
      <p:graphicFrame>
        <p:nvGraphicFramePr>
          <p:cNvPr id="543754" name="对象 543753"/>
          <p:cNvGraphicFramePr/>
          <p:nvPr/>
        </p:nvGraphicFramePr>
        <p:xfrm>
          <a:off x="6008688" y="2963863"/>
          <a:ext cx="2620962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1" r:id="rId4" imgW="4561205" imgH="5013325" progId="Visio.Drawing.11">
                  <p:embed/>
                </p:oleObj>
              </mc:Choice>
              <mc:Fallback>
                <p:oleObj r:id="rId4" imgW="4561205" imgH="5013325" progId="Visio.Drawing.11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8688" y="2963863"/>
                        <a:ext cx="2620962" cy="263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6" name="矩形 543755"/>
          <p:cNvSpPr/>
          <p:nvPr/>
        </p:nvSpPr>
        <p:spPr>
          <a:xfrm>
            <a:off x="5573713" y="5822950"/>
            <a:ext cx="3570287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2520F2"/>
                </a:solidFill>
                <a:latin typeface="Times New Roman" panose="02020603050405020304" pitchFamily="18" charset="0"/>
              </a:rPr>
              <a:t>三相交流发电机的剖面示意图 </a:t>
            </a:r>
          </a:p>
        </p:txBody>
      </p:sp>
      <p:sp>
        <p:nvSpPr>
          <p:cNvPr id="543758" name="矩形 543757"/>
          <p:cNvSpPr/>
          <p:nvPr/>
        </p:nvSpPr>
        <p:spPr>
          <a:xfrm>
            <a:off x="355600" y="3937000"/>
            <a:ext cx="5540375" cy="228282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AX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</a:rPr>
              <a:t>BY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</a:rPr>
              <a:t>CZ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为发电机的三相绕组，其参数相同，在空间上对称分布。转子绕组通入直流电流，建立磁场，在原动机带动下，以角速度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b="1" i="1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匀速转动形成旋转磁场，分别在绕组</a:t>
            </a:r>
            <a:r>
              <a:rPr lang="en-US" altLang="zh-CN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AX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BY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CZ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中产生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三个最大值相等，频率相同，相位互差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120°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感应电压</a:t>
            </a:r>
            <a:r>
              <a:rPr lang="en-US" altLang="zh-CN" sz="20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b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0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b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000" b="1" i="1" err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000" b="1" baseline="-3000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50" grpId="0"/>
      <p:bldP spid="543752" grpId="0" animBg="1"/>
      <p:bldP spid="543753" grpId="0"/>
      <p:bldP spid="543756" grpId="0"/>
      <p:bldP spid="5437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文本框 576513"/>
          <p:cNvSpPr txBox="1"/>
          <p:nvPr/>
        </p:nvSpPr>
        <p:spPr>
          <a:xfrm>
            <a:off x="247650" y="396875"/>
            <a:ext cx="4795838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71500" indent="-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相序仪电路</a:t>
            </a:r>
            <a:r>
              <a:rPr lang="zh-CN" altLang="en-US" b="1" dirty="0">
                <a:latin typeface="Times New Roman" panose="02020603050405020304" pitchFamily="18" charset="0"/>
              </a:rPr>
              <a:t>。已知</a:t>
            </a:r>
            <a:r>
              <a:rPr lang="en-US" altLang="zh-CN" b="1" dirty="0">
                <a:latin typeface="Times New Roman" panose="02020603050405020304" pitchFamily="18" charset="0"/>
              </a:rPr>
              <a:t>1/(</a:t>
            </a:r>
            <a:r>
              <a:rPr lang="en-US" altLang="zh-CN" b="1" i="1" dirty="0">
                <a:latin typeface="Symbol" panose="05050102010706020507" pitchFamily="18" charset="2"/>
              </a:rPr>
              <a:t>w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，三相电源对称。</a:t>
            </a:r>
          </a:p>
          <a:p>
            <a:pPr marL="571500" indent="-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　    求：灯泡承受的电压。</a:t>
            </a:r>
          </a:p>
        </p:txBody>
      </p:sp>
      <p:sp>
        <p:nvSpPr>
          <p:cNvPr id="576515" name="文本框 576514"/>
          <p:cNvSpPr txBox="1"/>
          <p:nvPr/>
        </p:nvSpPr>
        <p:spPr>
          <a:xfrm>
            <a:off x="171450" y="18113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6516" name="对象 576515"/>
              <p:cNvSpPr txBox="1"/>
              <p:nvPr/>
            </p:nvSpPr>
            <p:spPr>
              <a:xfrm>
                <a:off x="0" y="2217738"/>
                <a:ext cx="8283575" cy="6064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m:rPr>
                              <m:nor/>
                            </m:rP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AN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m:rPr>
                              <m:nor/>
                            </m:rP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BN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lim>
                              <m: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lim>
                          </m:limUpp>
                        </m:e>
                        <m:sub>
                          <m:r>
                            <m:rPr>
                              <m:nor/>
                            </m:rP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CN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zh-CN" alt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正序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76516" name="对象 576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17738"/>
                <a:ext cx="8283575" cy="606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6517" name="对象 576516"/>
          <p:cNvGraphicFramePr/>
          <p:nvPr>
            <p:extLst>
              <p:ext uri="{D42A27DB-BD31-4B8C-83A1-F6EECF244321}">
                <p14:modId xmlns:p14="http://schemas.microsoft.com/office/powerpoint/2010/main" val="3568605512"/>
              </p:ext>
            </p:extLst>
          </p:nvPr>
        </p:nvGraphicFramePr>
        <p:xfrm>
          <a:off x="323850" y="2678113"/>
          <a:ext cx="7894638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0" r:id="rId4" imgW="3949700" imgH="1016000" progId="Equation.3">
                  <p:embed/>
                </p:oleObj>
              </mc:Choice>
              <mc:Fallback>
                <p:oleObj r:id="rId4" imgW="3949700" imgH="1016000" progId="Equation.3">
                  <p:embed/>
                  <p:pic>
                    <p:nvPicPr>
                      <p:cNvPr id="0" name="图片 39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2678113"/>
                        <a:ext cx="7894638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18" name="对象 576517"/>
          <p:cNvGraphicFramePr/>
          <p:nvPr/>
        </p:nvGraphicFramePr>
        <p:xfrm>
          <a:off x="323850" y="4491038"/>
          <a:ext cx="88836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1" r:id="rId6" imgW="4443095" imgH="533400" progId="Equation.3">
                  <p:embed/>
                </p:oleObj>
              </mc:Choice>
              <mc:Fallback>
                <p:oleObj r:id="rId6" imgW="4443095" imgH="533400" progId="Equation.3">
                  <p:embed/>
                  <p:pic>
                    <p:nvPicPr>
                      <p:cNvPr id="0" name="图片 39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850" y="4491038"/>
                        <a:ext cx="888365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9" name="文本框 576518"/>
          <p:cNvSpPr txBox="1"/>
          <p:nvPr/>
        </p:nvSpPr>
        <p:spPr>
          <a:xfrm>
            <a:off x="400050" y="5535613"/>
            <a:ext cx="8283575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若以接电容一相为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相，则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相电压比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相电压高。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相灯较亮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相较暗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正序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。据此可测定三相电源的相序。</a:t>
            </a:r>
          </a:p>
        </p:txBody>
      </p:sp>
      <p:grpSp>
        <p:nvGrpSpPr>
          <p:cNvPr id="576520" name="组合 576519"/>
          <p:cNvGrpSpPr/>
          <p:nvPr/>
        </p:nvGrpSpPr>
        <p:grpSpPr>
          <a:xfrm>
            <a:off x="5154613" y="263525"/>
            <a:ext cx="3492500" cy="2062163"/>
            <a:chOff x="3247" y="190"/>
            <a:chExt cx="2200" cy="1299"/>
          </a:xfrm>
        </p:grpSpPr>
        <p:sp>
          <p:nvSpPr>
            <p:cNvPr id="576521" name="直接连接符 576520"/>
            <p:cNvSpPr/>
            <p:nvPr/>
          </p:nvSpPr>
          <p:spPr>
            <a:xfrm>
              <a:off x="4755" y="623"/>
              <a:ext cx="0" cy="24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76522" name="直接箭头连接符 576521"/>
            <p:cNvCxnSpPr>
              <a:stCxn id="576521" idx="1"/>
            </p:cNvCxnSpPr>
            <p:nvPr/>
          </p:nvCxnSpPr>
          <p:spPr>
            <a:xfrm>
              <a:off x="4755" y="870"/>
              <a:ext cx="513" cy="25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76523" name="直接箭头连接符 576522"/>
            <p:cNvCxnSpPr>
              <a:endCxn id="576521" idx="1"/>
            </p:cNvCxnSpPr>
            <p:nvPr/>
          </p:nvCxnSpPr>
          <p:spPr>
            <a:xfrm flipV="1">
              <a:off x="4242" y="870"/>
              <a:ext cx="513" cy="25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76524" name="直接连接符 576523"/>
            <p:cNvSpPr/>
            <p:nvPr/>
          </p:nvSpPr>
          <p:spPr>
            <a:xfrm flipH="1">
              <a:off x="3538" y="342"/>
              <a:ext cx="12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25" name="文本框 576524"/>
            <p:cNvSpPr txBox="1"/>
            <p:nvPr/>
          </p:nvSpPr>
          <p:spPr>
            <a:xfrm>
              <a:off x="3252" y="19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6526" name="文本框 576525"/>
            <p:cNvSpPr txBox="1"/>
            <p:nvPr/>
          </p:nvSpPr>
          <p:spPr>
            <a:xfrm>
              <a:off x="3247" y="98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76527" name="文本框 576526"/>
            <p:cNvSpPr txBox="1"/>
            <p:nvPr/>
          </p:nvSpPr>
          <p:spPr>
            <a:xfrm>
              <a:off x="3253" y="1201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76528" name="直接连接符 576527"/>
            <p:cNvSpPr/>
            <p:nvPr/>
          </p:nvSpPr>
          <p:spPr>
            <a:xfrm flipH="1">
              <a:off x="3533" y="1342"/>
              <a:ext cx="17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29" name="直接连接符 576528"/>
            <p:cNvSpPr/>
            <p:nvPr/>
          </p:nvSpPr>
          <p:spPr>
            <a:xfrm>
              <a:off x="5268" y="1125"/>
              <a:ext cx="0" cy="2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30" name="直接连接符 576529"/>
            <p:cNvSpPr/>
            <p:nvPr/>
          </p:nvSpPr>
          <p:spPr>
            <a:xfrm flipH="1">
              <a:off x="3533" y="1123"/>
              <a:ext cx="709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76531" name="组合 576530"/>
            <p:cNvGrpSpPr/>
            <p:nvPr/>
          </p:nvGrpSpPr>
          <p:grpSpPr>
            <a:xfrm>
              <a:off x="4904" y="885"/>
              <a:ext cx="211" cy="205"/>
              <a:chOff x="2363" y="1120"/>
              <a:chExt cx="277" cy="272"/>
            </a:xfrm>
          </p:grpSpPr>
          <p:sp>
            <p:nvSpPr>
              <p:cNvPr id="576532" name="椭圆 576531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33" name="直接连接符 576532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6534" name="直接连接符 576533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76535" name="组合 576534"/>
            <p:cNvGrpSpPr/>
            <p:nvPr/>
          </p:nvGrpSpPr>
          <p:grpSpPr>
            <a:xfrm>
              <a:off x="4361" y="905"/>
              <a:ext cx="211" cy="205"/>
              <a:chOff x="2363" y="1120"/>
              <a:chExt cx="277" cy="272"/>
            </a:xfrm>
          </p:grpSpPr>
          <p:sp>
            <p:nvSpPr>
              <p:cNvPr id="576536" name="椭圆 576535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537" name="直接连接符 576536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6538" name="直接连接符 576537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6539" name="椭圆 576538"/>
            <p:cNvSpPr/>
            <p:nvPr/>
          </p:nvSpPr>
          <p:spPr>
            <a:xfrm>
              <a:off x="3491" y="315"/>
              <a:ext cx="42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0" name="椭圆 576539"/>
            <p:cNvSpPr/>
            <p:nvPr/>
          </p:nvSpPr>
          <p:spPr>
            <a:xfrm>
              <a:off x="3491" y="1099"/>
              <a:ext cx="42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1" name="椭圆 576540"/>
            <p:cNvSpPr/>
            <p:nvPr/>
          </p:nvSpPr>
          <p:spPr>
            <a:xfrm>
              <a:off x="3496" y="1319"/>
              <a:ext cx="42" cy="4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2" name="文本框 576541"/>
            <p:cNvSpPr txBox="1"/>
            <p:nvPr/>
          </p:nvSpPr>
          <p:spPr>
            <a:xfrm>
              <a:off x="4751" y="663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N'</a:t>
              </a:r>
            </a:p>
          </p:txBody>
        </p:sp>
        <p:sp>
          <p:nvSpPr>
            <p:cNvPr id="576543" name="直接连接符 576542"/>
            <p:cNvSpPr/>
            <p:nvPr/>
          </p:nvSpPr>
          <p:spPr>
            <a:xfrm>
              <a:off x="4643" y="623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44" name="直接连接符 576543"/>
            <p:cNvSpPr/>
            <p:nvPr/>
          </p:nvSpPr>
          <p:spPr>
            <a:xfrm>
              <a:off x="4643" y="55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45" name="直接连接符 576544"/>
            <p:cNvSpPr/>
            <p:nvPr/>
          </p:nvSpPr>
          <p:spPr>
            <a:xfrm>
              <a:off x="4751" y="342"/>
              <a:ext cx="0" cy="2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6546" name="文本框 576545"/>
            <p:cNvSpPr txBox="1"/>
            <p:nvPr/>
          </p:nvSpPr>
          <p:spPr>
            <a:xfrm>
              <a:off x="4137" y="747"/>
              <a:ext cx="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6547" name="文本框 576546"/>
            <p:cNvSpPr txBox="1"/>
            <p:nvPr/>
          </p:nvSpPr>
          <p:spPr>
            <a:xfrm>
              <a:off x="4923" y="440"/>
              <a:ext cx="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6548" name="文本框 576547"/>
            <p:cNvSpPr txBox="1"/>
            <p:nvPr/>
          </p:nvSpPr>
          <p:spPr>
            <a:xfrm>
              <a:off x="5083" y="733"/>
              <a:ext cx="3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4" grpId="0"/>
      <p:bldP spid="576515" grpId="0"/>
      <p:bldP spid="5765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矩形 577537"/>
          <p:cNvSpPr/>
          <p:nvPr/>
        </p:nvSpPr>
        <p:spPr>
          <a:xfrm>
            <a:off x="519113" y="741363"/>
            <a:ext cx="71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77539" name="组合 577538"/>
          <p:cNvGrpSpPr/>
          <p:nvPr/>
        </p:nvGrpSpPr>
        <p:grpSpPr>
          <a:xfrm>
            <a:off x="1211263" y="1019175"/>
            <a:ext cx="3819525" cy="2176463"/>
            <a:chOff x="2880" y="650"/>
            <a:chExt cx="2406" cy="1371"/>
          </a:xfrm>
        </p:grpSpPr>
        <p:sp>
          <p:nvSpPr>
            <p:cNvPr id="577540" name="直接连接符 577539"/>
            <p:cNvSpPr/>
            <p:nvPr/>
          </p:nvSpPr>
          <p:spPr>
            <a:xfrm>
              <a:off x="4273" y="820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1" name="直接连接符 577540"/>
            <p:cNvSpPr/>
            <p:nvPr/>
          </p:nvSpPr>
          <p:spPr>
            <a:xfrm>
              <a:off x="2925" y="820"/>
              <a:ext cx="157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2" name="直接连接符 577541"/>
            <p:cNvSpPr/>
            <p:nvPr/>
          </p:nvSpPr>
          <p:spPr>
            <a:xfrm flipV="1">
              <a:off x="2942" y="1348"/>
              <a:ext cx="13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3" name="直接连接符 577542"/>
            <p:cNvSpPr/>
            <p:nvPr/>
          </p:nvSpPr>
          <p:spPr>
            <a:xfrm>
              <a:off x="2944" y="1876"/>
              <a:ext cx="20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4" name="矩形 577543"/>
            <p:cNvSpPr/>
            <p:nvPr/>
          </p:nvSpPr>
          <p:spPr>
            <a:xfrm>
              <a:off x="4213" y="144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45" name="直接连接符 577544"/>
            <p:cNvSpPr/>
            <p:nvPr/>
          </p:nvSpPr>
          <p:spPr>
            <a:xfrm>
              <a:off x="5005" y="820"/>
              <a:ext cx="0" cy="10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46" name="矩形 577545"/>
            <p:cNvSpPr/>
            <p:nvPr/>
          </p:nvSpPr>
          <p:spPr>
            <a:xfrm>
              <a:off x="4945" y="118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47" name="矩形 577546"/>
            <p:cNvSpPr/>
            <p:nvPr/>
          </p:nvSpPr>
          <p:spPr>
            <a:xfrm>
              <a:off x="4213" y="96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48" name="文本框 577547"/>
            <p:cNvSpPr txBox="1"/>
            <p:nvPr/>
          </p:nvSpPr>
          <p:spPr>
            <a:xfrm>
              <a:off x="3943" y="96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49" name="文本框 577548"/>
            <p:cNvSpPr txBox="1"/>
            <p:nvPr/>
          </p:nvSpPr>
          <p:spPr>
            <a:xfrm>
              <a:off x="3937" y="144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50" name="文本框 577549"/>
            <p:cNvSpPr txBox="1"/>
            <p:nvPr/>
          </p:nvSpPr>
          <p:spPr>
            <a:xfrm>
              <a:off x="5053" y="120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51" name="椭圆 577550"/>
            <p:cNvSpPr/>
            <p:nvPr/>
          </p:nvSpPr>
          <p:spPr>
            <a:xfrm>
              <a:off x="3396" y="67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52" name="直接连接符 577551"/>
            <p:cNvSpPr/>
            <p:nvPr/>
          </p:nvSpPr>
          <p:spPr>
            <a:xfrm flipH="1" flipV="1">
              <a:off x="4476" y="682"/>
              <a:ext cx="192" cy="11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53" name="椭圆 577552"/>
            <p:cNvSpPr/>
            <p:nvPr/>
          </p:nvSpPr>
          <p:spPr>
            <a:xfrm>
              <a:off x="4656" y="787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4" name="任意多边形 577553"/>
            <p:cNvSpPr/>
            <p:nvPr/>
          </p:nvSpPr>
          <p:spPr>
            <a:xfrm rot="-5400000">
              <a:off x="4515" y="684"/>
              <a:ext cx="201" cy="13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5" name="直接连接符 577554"/>
            <p:cNvSpPr/>
            <p:nvPr/>
          </p:nvSpPr>
          <p:spPr>
            <a:xfrm>
              <a:off x="4707" y="817"/>
              <a:ext cx="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7556" name="椭圆 577555"/>
            <p:cNvSpPr/>
            <p:nvPr/>
          </p:nvSpPr>
          <p:spPr>
            <a:xfrm>
              <a:off x="2880" y="793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7" name="椭圆 577556"/>
            <p:cNvSpPr/>
            <p:nvPr/>
          </p:nvSpPr>
          <p:spPr>
            <a:xfrm>
              <a:off x="2886" y="1318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8" name="椭圆 577557"/>
            <p:cNvSpPr/>
            <p:nvPr/>
          </p:nvSpPr>
          <p:spPr>
            <a:xfrm>
              <a:off x="2898" y="184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559" name="椭圆 577558"/>
            <p:cNvSpPr/>
            <p:nvPr/>
          </p:nvSpPr>
          <p:spPr>
            <a:xfrm>
              <a:off x="3402" y="1180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60" name="椭圆 577559"/>
            <p:cNvSpPr/>
            <p:nvPr/>
          </p:nvSpPr>
          <p:spPr>
            <a:xfrm>
              <a:off x="3414" y="1726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77561" name="文本框 577560"/>
            <p:cNvSpPr txBox="1"/>
            <p:nvPr/>
          </p:nvSpPr>
          <p:spPr>
            <a:xfrm>
              <a:off x="4515" y="826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577562" name="文本框 577561"/>
          <p:cNvSpPr txBox="1"/>
          <p:nvPr/>
        </p:nvSpPr>
        <p:spPr>
          <a:xfrm>
            <a:off x="5030788" y="874713"/>
            <a:ext cx="375285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如图电路中，电源三相对称。当开关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闭合时，电流表的读数均为</a:t>
            </a:r>
            <a:r>
              <a:rPr lang="en-US" altLang="zh-CN" b="1" dirty="0">
                <a:latin typeface="Times New Roman" panose="02020603050405020304" pitchFamily="18" charset="0"/>
              </a:rPr>
              <a:t>5A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77563" name="文本框 577562"/>
          <p:cNvSpPr txBox="1"/>
          <p:nvPr/>
        </p:nvSpPr>
        <p:spPr>
          <a:xfrm>
            <a:off x="4992688" y="2338388"/>
            <a:ext cx="37528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71500" indent="-57150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求：开关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断开</a:t>
            </a:r>
            <a:r>
              <a:rPr lang="zh-CN" altLang="en-US" b="1" dirty="0">
                <a:latin typeface="Times New Roman" panose="02020603050405020304" pitchFamily="18" charset="0"/>
              </a:rPr>
              <a:t>后各电流表的读数。</a:t>
            </a:r>
          </a:p>
        </p:txBody>
      </p:sp>
      <p:sp>
        <p:nvSpPr>
          <p:cNvPr id="577564" name="矩形 577563"/>
          <p:cNvSpPr/>
          <p:nvPr/>
        </p:nvSpPr>
        <p:spPr>
          <a:xfrm>
            <a:off x="671513" y="354012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77565" name="文本框 577564"/>
          <p:cNvSpPr txBox="1"/>
          <p:nvPr/>
        </p:nvSpPr>
        <p:spPr>
          <a:xfrm>
            <a:off x="1338263" y="3559175"/>
            <a:ext cx="727392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开关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打开后，电流表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zh-CN" b="1">
                <a:latin typeface="Times New Roman" panose="02020603050405020304" pitchFamily="18" charset="0"/>
              </a:rPr>
              <a:t>中</a:t>
            </a:r>
            <a:r>
              <a:rPr lang="zh-CN" altLang="en-US" b="1" dirty="0">
                <a:latin typeface="Times New Roman" panose="02020603050405020304" pitchFamily="18" charset="0"/>
              </a:rPr>
              <a:t>的电流与负载对称时的电流相同。而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、 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中的电流相当于负载对称时的相电流。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77566" name="文本框 577565"/>
          <p:cNvSpPr txBox="1"/>
          <p:nvPr/>
        </p:nvSpPr>
        <p:spPr>
          <a:xfrm>
            <a:off x="1243013" y="4968875"/>
            <a:ext cx="3190875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电流表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的读数</a:t>
            </a:r>
            <a:r>
              <a:rPr lang="en-US" altLang="zh-CN" b="1">
                <a:latin typeface="Times New Roman" panose="02020603050405020304" pitchFamily="18" charset="0"/>
              </a:rPr>
              <a:t>=5A</a:t>
            </a:r>
          </a:p>
        </p:txBody>
      </p:sp>
      <p:grpSp>
        <p:nvGrpSpPr>
          <p:cNvPr id="577567" name="组合 577566"/>
          <p:cNvGrpSpPr/>
          <p:nvPr/>
        </p:nvGrpSpPr>
        <p:grpSpPr>
          <a:xfrm>
            <a:off x="1230313" y="5556250"/>
            <a:ext cx="4991100" cy="530225"/>
            <a:chOff x="775" y="3500"/>
            <a:chExt cx="3144" cy="334"/>
          </a:xfrm>
        </p:grpSpPr>
        <p:sp>
          <p:nvSpPr>
            <p:cNvPr id="577568" name="文本框 577567"/>
            <p:cNvSpPr txBox="1"/>
            <p:nvPr/>
          </p:nvSpPr>
          <p:spPr>
            <a:xfrm>
              <a:off x="775" y="3500"/>
              <a:ext cx="2010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2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电流表</a:t>
              </a: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b="1">
                  <a:latin typeface="Times New Roman" panose="02020603050405020304" pitchFamily="18" charset="0"/>
                </a:rPr>
                <a:t>、</a:t>
              </a: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</a:rPr>
                <a:t>的读数</a:t>
              </a:r>
              <a:r>
                <a:rPr lang="en-US" altLang="zh-CN" b="1">
                  <a:latin typeface="Times New Roman" panose="02020603050405020304" pitchFamily="18" charset="0"/>
                </a:rPr>
                <a:t>=</a:t>
              </a:r>
            </a:p>
          </p:txBody>
        </p:sp>
        <p:graphicFrame>
          <p:nvGraphicFramePr>
            <p:cNvPr id="577569" name="对象 577568"/>
            <p:cNvGraphicFramePr/>
            <p:nvPr/>
          </p:nvGraphicFramePr>
          <p:xfrm>
            <a:off x="2717" y="3545"/>
            <a:ext cx="120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8" r:id="rId3" imgW="951865" imgH="228600" progId="Equation.3">
                    <p:embed/>
                  </p:oleObj>
                </mc:Choice>
                <mc:Fallback>
                  <p:oleObj r:id="rId3" imgW="951865" imgH="228600" progId="Equation.3">
                    <p:embed/>
                    <p:pic>
                      <p:nvPicPr>
                        <p:cNvPr id="0" name="图片 39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7" y="3545"/>
                          <a:ext cx="1202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7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7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/>
      <p:bldP spid="577562" grpId="0"/>
      <p:bldP spid="577563" grpId="0"/>
      <p:bldP spid="577564" grpId="0"/>
      <p:bldP spid="577565" grpId="0"/>
      <p:bldP spid="5775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文本框 578561"/>
          <p:cNvSpPr txBox="1"/>
          <p:nvPr/>
        </p:nvSpPr>
        <p:spPr>
          <a:xfrm>
            <a:off x="346075" y="1017588"/>
            <a:ext cx="3406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三相电路的功率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8563" name="标题 578562"/>
          <p:cNvSpPr>
            <a:spLocks noGrp="1"/>
          </p:cNvSpPr>
          <p:nvPr>
            <p:ph type="title" idx="4294967295"/>
          </p:nvPr>
        </p:nvSpPr>
        <p:spPr>
          <a:xfrm>
            <a:off x="1905000" y="233363"/>
            <a:ext cx="5700713" cy="577850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6.4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三相电路的功率及其测量</a:t>
            </a:r>
          </a:p>
        </p:txBody>
      </p:sp>
      <p:sp>
        <p:nvSpPr>
          <p:cNvPr id="578566" name="文本框 578565"/>
          <p:cNvSpPr txBox="1"/>
          <p:nvPr/>
        </p:nvSpPr>
        <p:spPr>
          <a:xfrm>
            <a:off x="650875" y="1600200"/>
            <a:ext cx="82375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三相负载吸收的平均功率等于各相负载吸收的平均功率之和</a:t>
            </a:r>
          </a:p>
        </p:txBody>
      </p:sp>
      <p:graphicFrame>
        <p:nvGraphicFramePr>
          <p:cNvPr id="578621" name="对象 578620"/>
          <p:cNvGraphicFramePr/>
          <p:nvPr/>
        </p:nvGraphicFramePr>
        <p:xfrm>
          <a:off x="752475" y="2341563"/>
          <a:ext cx="79533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1" r:id="rId3" imgW="3797300" imgH="228600" progId="Equation.DSMT4">
                  <p:embed/>
                </p:oleObj>
              </mc:Choice>
              <mc:Fallback>
                <p:oleObj r:id="rId3" imgW="3797300" imgH="228600" progId="Equation.DSMT4">
                  <p:embed/>
                  <p:pic>
                    <p:nvPicPr>
                      <p:cNvPr id="0" name="图片 39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2341563"/>
                        <a:ext cx="7953375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8624" name="矩形 578623"/>
          <p:cNvSpPr/>
          <p:nvPr/>
        </p:nvSpPr>
        <p:spPr>
          <a:xfrm>
            <a:off x="1420813" y="4560888"/>
            <a:ext cx="6954837" cy="118745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为各相电压与电流之间的相位差，即为各相负载的阻抗角。</a:t>
            </a:r>
          </a:p>
        </p:txBody>
      </p:sp>
      <p:sp>
        <p:nvSpPr>
          <p:cNvPr id="578625" name="矩形 578624"/>
          <p:cNvSpPr/>
          <p:nvPr/>
        </p:nvSpPr>
        <p:spPr>
          <a:xfrm>
            <a:off x="623888" y="3090863"/>
            <a:ext cx="7937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式中</a:t>
            </a:r>
          </a:p>
        </p:txBody>
      </p:sp>
      <p:sp>
        <p:nvSpPr>
          <p:cNvPr id="578627" name="矩形 578626"/>
          <p:cNvSpPr/>
          <p:nvPr/>
        </p:nvSpPr>
        <p:spPr>
          <a:xfrm>
            <a:off x="1487488" y="3392488"/>
            <a:ext cx="638492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30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分别为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三相的平均功率；</a:t>
            </a:r>
          </a:p>
        </p:txBody>
      </p:sp>
      <p:sp>
        <p:nvSpPr>
          <p:cNvPr id="578628" name="矩形 578627"/>
          <p:cNvSpPr/>
          <p:nvPr/>
        </p:nvSpPr>
        <p:spPr>
          <a:xfrm>
            <a:off x="1420813" y="4103688"/>
            <a:ext cx="47561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电压、电流</a:t>
            </a:r>
            <a:r>
              <a:rPr lang="zh-CN" altLang="en-US" b="1" dirty="0">
                <a:latin typeface="Times New Roman" panose="02020603050405020304" pitchFamily="18" charset="0"/>
              </a:rPr>
              <a:t>均为相电压和相电流；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7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/>
      <p:bldP spid="578566" grpId="0"/>
      <p:bldP spid="578624" grpId="0"/>
      <p:bldP spid="578625" grpId="0"/>
      <p:bldP spid="578627" grpId="0"/>
      <p:bldP spid="5786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96" name="文本框 579595"/>
          <p:cNvSpPr txBox="1"/>
          <p:nvPr/>
        </p:nvSpPr>
        <p:spPr>
          <a:xfrm>
            <a:off x="639763" y="503238"/>
            <a:ext cx="690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若三相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负载对称</a:t>
            </a:r>
            <a:r>
              <a:rPr lang="zh-CN" altLang="en-US" b="1" dirty="0">
                <a:latin typeface="Times New Roman" panose="02020603050405020304" pitchFamily="18" charset="0"/>
              </a:rPr>
              <a:t>，三相负载吸收的平均功率相同</a:t>
            </a:r>
          </a:p>
        </p:txBody>
      </p:sp>
      <p:graphicFrame>
        <p:nvGraphicFramePr>
          <p:cNvPr id="579600" name="对象 579599"/>
          <p:cNvGraphicFramePr/>
          <p:nvPr>
            <p:extLst>
              <p:ext uri="{D42A27DB-BD31-4B8C-83A1-F6EECF244321}">
                <p14:modId xmlns:p14="http://schemas.microsoft.com/office/powerpoint/2010/main" val="1044322552"/>
              </p:ext>
            </p:extLst>
          </p:nvPr>
        </p:nvGraphicFramePr>
        <p:xfrm>
          <a:off x="3362325" y="1088703"/>
          <a:ext cx="20304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4" r:id="rId3" imgW="1040765" imgH="215900" progId="Equation.DSMT4">
                  <p:embed/>
                </p:oleObj>
              </mc:Choice>
              <mc:Fallback>
                <p:oleObj r:id="rId3" imgW="1040765" imgH="215900" progId="Equation.DSMT4">
                  <p:embed/>
                  <p:pic>
                    <p:nvPicPr>
                      <p:cNvPr id="0" name="图片 39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2325" y="1088703"/>
                        <a:ext cx="203041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603" name="矩形 579602"/>
          <p:cNvSpPr/>
          <p:nvPr/>
        </p:nvSpPr>
        <p:spPr>
          <a:xfrm>
            <a:off x="574676" y="1645593"/>
            <a:ext cx="4280339" cy="46166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用线电压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和线电流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表示 </a:t>
            </a:r>
          </a:p>
        </p:txBody>
      </p:sp>
      <p:sp>
        <p:nvSpPr>
          <p:cNvPr id="579606" name="矩形 579605"/>
          <p:cNvSpPr/>
          <p:nvPr/>
        </p:nvSpPr>
        <p:spPr>
          <a:xfrm>
            <a:off x="6800851" y="3619500"/>
            <a:ext cx="2192337" cy="140652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角仍为相电压与相电流的相位差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79607" name="矩形 579606"/>
          <p:cNvSpPr/>
          <p:nvPr/>
        </p:nvSpPr>
        <p:spPr>
          <a:xfrm>
            <a:off x="574676" y="5532437"/>
            <a:ext cx="8110537" cy="82232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2520F2"/>
                </a:solidFill>
                <a:latin typeface="Times New Roman" panose="02020603050405020304" pitchFamily="18" charset="0"/>
              </a:rPr>
              <a:t>因为各种电气设备铭牌上标示的额定电压、额定电流均指线电压和线电流，同时线电压与线电流测量方便，所以这种形式使用更广泛。 </a:t>
            </a:r>
          </a:p>
        </p:txBody>
      </p:sp>
      <p:graphicFrame>
        <p:nvGraphicFramePr>
          <p:cNvPr id="579608" name="对象 579607"/>
          <p:cNvGraphicFramePr/>
          <p:nvPr>
            <p:extLst>
              <p:ext uri="{D42A27DB-BD31-4B8C-83A1-F6EECF244321}">
                <p14:modId xmlns:p14="http://schemas.microsoft.com/office/powerpoint/2010/main" val="270237004"/>
              </p:ext>
            </p:extLst>
          </p:nvPr>
        </p:nvGraphicFramePr>
        <p:xfrm>
          <a:off x="1046956" y="2228850"/>
          <a:ext cx="35829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5" r:id="rId5" imgW="1788160" imgH="266065" progId="Equation.DSMT4">
                  <p:embed/>
                </p:oleObj>
              </mc:Choice>
              <mc:Fallback>
                <p:oleObj r:id="rId5" imgW="1788160" imgH="266065" progId="Equation.DSMT4">
                  <p:embed/>
                  <p:pic>
                    <p:nvPicPr>
                      <p:cNvPr id="0" name="图片 39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6956" y="2228850"/>
                        <a:ext cx="358298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09" name="对象 579608"/>
          <p:cNvGraphicFramePr/>
          <p:nvPr>
            <p:extLst>
              <p:ext uri="{D42A27DB-BD31-4B8C-83A1-F6EECF244321}">
                <p14:modId xmlns:p14="http://schemas.microsoft.com/office/powerpoint/2010/main" val="1954241800"/>
              </p:ext>
            </p:extLst>
          </p:nvPr>
        </p:nvGraphicFramePr>
        <p:xfrm>
          <a:off x="1731963" y="2911475"/>
          <a:ext cx="4724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6" r:id="rId7" imgW="2360930" imgH="431800" progId="Equation.DSMT4">
                  <p:embed/>
                </p:oleObj>
              </mc:Choice>
              <mc:Fallback>
                <p:oleObj r:id="rId7" imgW="2360930" imgH="431800" progId="Equation.DSMT4">
                  <p:embed/>
                  <p:pic>
                    <p:nvPicPr>
                      <p:cNvPr id="0" name="图片 39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1963" y="2911475"/>
                        <a:ext cx="4724400" cy="860425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00FFCC">
                            <a:gamma/>
                            <a:shade val="60000"/>
                            <a:invGamma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0" name="对象 579609"/>
          <p:cNvGraphicFramePr/>
          <p:nvPr>
            <p:extLst>
              <p:ext uri="{D42A27DB-BD31-4B8C-83A1-F6EECF244321}">
                <p14:modId xmlns:p14="http://schemas.microsoft.com/office/powerpoint/2010/main" val="2133400751"/>
              </p:ext>
            </p:extLst>
          </p:nvPr>
        </p:nvGraphicFramePr>
        <p:xfrm>
          <a:off x="1141413" y="3914775"/>
          <a:ext cx="35829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7" r:id="rId9" imgW="1788160" imgH="266065" progId="Equation.DSMT4">
                  <p:embed/>
                </p:oleObj>
              </mc:Choice>
              <mc:Fallback>
                <p:oleObj r:id="rId9" imgW="1788160" imgH="266065" progId="Equation.DSMT4">
                  <p:embed/>
                  <p:pic>
                    <p:nvPicPr>
                      <p:cNvPr id="0" name="图片 39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1413" y="3914775"/>
                        <a:ext cx="3582988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611" name="对象 579610"/>
          <p:cNvGraphicFramePr/>
          <p:nvPr>
            <p:extLst>
              <p:ext uri="{D42A27DB-BD31-4B8C-83A1-F6EECF244321}">
                <p14:modId xmlns:p14="http://schemas.microsoft.com/office/powerpoint/2010/main" val="1686154775"/>
              </p:ext>
            </p:extLst>
          </p:nvPr>
        </p:nvGraphicFramePr>
        <p:xfrm>
          <a:off x="1684338" y="4483100"/>
          <a:ext cx="47720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8" r:id="rId11" imgW="2373630" imgH="431800" progId="Equation.DSMT4">
                  <p:embed/>
                </p:oleObj>
              </mc:Choice>
              <mc:Fallback>
                <p:oleObj r:id="rId11" imgW="2373630" imgH="431800" progId="Equation.DSMT4">
                  <p:embed/>
                  <p:pic>
                    <p:nvPicPr>
                      <p:cNvPr id="0" name="图片 39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4338" y="4483100"/>
                        <a:ext cx="4772025" cy="865187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00FFCC">
                            <a:gamma/>
                            <a:shade val="60000"/>
                            <a:invGamma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19277381-1909-41A2-8CE1-22D6E437D694}"/>
              </a:ext>
            </a:extLst>
          </p:cNvPr>
          <p:cNvSpPr/>
          <p:nvPr/>
        </p:nvSpPr>
        <p:spPr>
          <a:xfrm>
            <a:off x="4642243" y="2979746"/>
            <a:ext cx="2114489" cy="7143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63AD0AB-33DE-4851-8707-DF4549302541}"/>
              </a:ext>
            </a:extLst>
          </p:cNvPr>
          <p:cNvSpPr/>
          <p:nvPr/>
        </p:nvSpPr>
        <p:spPr>
          <a:xfrm>
            <a:off x="3711152" y="980893"/>
            <a:ext cx="1837584" cy="6121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7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7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96" grpId="0"/>
      <p:bldP spid="579603" grpId="0"/>
      <p:bldP spid="579606" grpId="0"/>
      <p:bldP spid="57960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文本框 580609"/>
          <p:cNvSpPr txBox="1"/>
          <p:nvPr/>
        </p:nvSpPr>
        <p:spPr>
          <a:xfrm>
            <a:off x="508000" y="134938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0611" name="文本框 580610"/>
          <p:cNvSpPr txBox="1"/>
          <p:nvPr/>
        </p:nvSpPr>
        <p:spPr>
          <a:xfrm>
            <a:off x="498475" y="625475"/>
            <a:ext cx="8150225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b="1" dirty="0">
                <a:latin typeface="Times New Roman" panose="02020603050405020304" pitchFamily="18" charset="0"/>
              </a:rPr>
              <a:t>为相电压与相电流的相位差角，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不是</a:t>
            </a:r>
            <a:r>
              <a:rPr lang="zh-CN" altLang="en-US" b="1" dirty="0">
                <a:latin typeface="Times New Roman" panose="02020603050405020304" pitchFamily="18" charset="0"/>
              </a:rPr>
              <a:t>线电压与线电流的相位差。</a:t>
            </a:r>
          </a:p>
        </p:txBody>
      </p:sp>
      <p:sp>
        <p:nvSpPr>
          <p:cNvPr id="580612" name="矩形 580611"/>
          <p:cNvSpPr/>
          <p:nvPr/>
        </p:nvSpPr>
        <p:spPr>
          <a:xfrm>
            <a:off x="514350" y="1687513"/>
            <a:ext cx="6583363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对称三相时：</a:t>
            </a:r>
          </a:p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cos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</a:rPr>
              <a:t>cos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</a:rPr>
              <a:t>cos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</a:rPr>
              <a:t>cos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0613" name="文本框 580612"/>
          <p:cNvSpPr txBox="1"/>
          <p:nvPr/>
        </p:nvSpPr>
        <p:spPr>
          <a:xfrm>
            <a:off x="735013" y="3956407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对称三相电路的无功功率：</a:t>
            </a:r>
          </a:p>
        </p:txBody>
      </p:sp>
      <p:sp>
        <p:nvSpPr>
          <p:cNvPr id="580616" name="文本框 580615"/>
          <p:cNvSpPr txBox="1"/>
          <p:nvPr/>
        </p:nvSpPr>
        <p:spPr>
          <a:xfrm>
            <a:off x="498475" y="2997200"/>
            <a:ext cx="731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负载吸收的有功功率或者电源发出的有功功率。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80617" name="对象 580616"/>
          <p:cNvGraphicFramePr/>
          <p:nvPr>
            <p:extLst>
              <p:ext uri="{D42A27DB-BD31-4B8C-83A1-F6EECF244321}">
                <p14:modId xmlns:p14="http://schemas.microsoft.com/office/powerpoint/2010/main" val="2640880833"/>
              </p:ext>
            </p:extLst>
          </p:nvPr>
        </p:nvGraphicFramePr>
        <p:xfrm>
          <a:off x="3160695" y="4498470"/>
          <a:ext cx="43449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9" r:id="rId3" imgW="2004060" imgH="266065" progId="Equation.DSMT4">
                  <p:embed/>
                </p:oleObj>
              </mc:Choice>
              <mc:Fallback>
                <p:oleObj r:id="rId3" imgW="2004060" imgH="266065" progId="Equation.DSMT4">
                  <p:embed/>
                  <p:pic>
                    <p:nvPicPr>
                      <p:cNvPr id="0" name="图片 39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0695" y="4498470"/>
                        <a:ext cx="4344988" cy="574675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2" name="矩形 580621"/>
          <p:cNvSpPr/>
          <p:nvPr/>
        </p:nvSpPr>
        <p:spPr>
          <a:xfrm>
            <a:off x="735013" y="5478463"/>
            <a:ext cx="2190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三相视在功率</a:t>
            </a: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580621" name="对象 580620"/>
          <p:cNvGraphicFramePr/>
          <p:nvPr>
            <p:extLst>
              <p:ext uri="{D42A27DB-BD31-4B8C-83A1-F6EECF244321}">
                <p14:modId xmlns:p14="http://schemas.microsoft.com/office/powerpoint/2010/main" val="2541002161"/>
              </p:ext>
            </p:extLst>
          </p:nvPr>
        </p:nvGraphicFramePr>
        <p:xfrm>
          <a:off x="3243672" y="5414527"/>
          <a:ext cx="175495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0" r:id="rId5" imgW="787400" imgH="241300" progId="Equation.DSMT4">
                  <p:embed/>
                </p:oleObj>
              </mc:Choice>
              <mc:Fallback>
                <p:oleObj r:id="rId5" imgW="787400" imgH="241300" progId="Equation.DSMT4">
                  <p:embed/>
                  <p:pic>
                    <p:nvPicPr>
                      <p:cNvPr id="0" name="图片 39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3672" y="5414527"/>
                        <a:ext cx="1754955" cy="574675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23" name="矩形 580622"/>
          <p:cNvSpPr/>
          <p:nvPr/>
        </p:nvSpPr>
        <p:spPr>
          <a:xfrm>
            <a:off x="3902075" y="3616325"/>
            <a:ext cx="219075" cy="26035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0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/>
      <p:bldP spid="580612" grpId="0"/>
      <p:bldP spid="580613" grpId="0"/>
      <p:bldP spid="580616" grpId="0"/>
      <p:bldP spid="5806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文本框 581633"/>
          <p:cNvSpPr txBox="1"/>
          <p:nvPr/>
        </p:nvSpPr>
        <p:spPr>
          <a:xfrm>
            <a:off x="457200" y="503238"/>
            <a:ext cx="3308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三相电路的瞬时功率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1635" name="对象 581634"/>
          <p:cNvGraphicFramePr/>
          <p:nvPr/>
        </p:nvGraphicFramePr>
        <p:xfrm>
          <a:off x="1128713" y="1468438"/>
          <a:ext cx="32496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3" r:id="rId3" imgW="1624965" imgH="495300" progId="Equation.DSMT4">
                  <p:embed/>
                </p:oleObj>
              </mc:Choice>
              <mc:Fallback>
                <p:oleObj r:id="rId3" imgW="1624965" imgH="495300" progId="Equation.DSMT4">
                  <p:embed/>
                  <p:pic>
                    <p:nvPicPr>
                      <p:cNvPr id="0" name="图片 39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8713" y="1468438"/>
                        <a:ext cx="32496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6" name="对象 581635"/>
          <p:cNvGraphicFramePr/>
          <p:nvPr/>
        </p:nvGraphicFramePr>
        <p:xfrm>
          <a:off x="1147763" y="2578100"/>
          <a:ext cx="5076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4" r:id="rId5" imgW="2538730" imgH="431800" progId="Equation.DSMT4">
                  <p:embed/>
                </p:oleObj>
              </mc:Choice>
              <mc:Fallback>
                <p:oleObj r:id="rId5" imgW="2538730" imgH="431800" progId="Equation.DSMT4">
                  <p:embed/>
                  <p:pic>
                    <p:nvPicPr>
                      <p:cNvPr id="0" name="图片 39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7763" y="2578100"/>
                        <a:ext cx="50768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39" name="文本框 581638"/>
          <p:cNvSpPr txBox="1"/>
          <p:nvPr/>
        </p:nvSpPr>
        <p:spPr>
          <a:xfrm>
            <a:off x="800100" y="922338"/>
            <a:ext cx="2782888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以对称三相为例。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81640" name="对象 581639"/>
          <p:cNvGraphicFramePr/>
          <p:nvPr>
            <p:extLst>
              <p:ext uri="{D42A27DB-BD31-4B8C-83A1-F6EECF244321}">
                <p14:modId xmlns:p14="http://schemas.microsoft.com/office/powerpoint/2010/main" val="2817331054"/>
              </p:ext>
            </p:extLst>
          </p:nvPr>
        </p:nvGraphicFramePr>
        <p:xfrm>
          <a:off x="1708150" y="3674731"/>
          <a:ext cx="59134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5" r:id="rId7" imgW="2959100" imgH="457200" progId="Equation.DSMT4">
                  <p:embed/>
                </p:oleObj>
              </mc:Choice>
              <mc:Fallback>
                <p:oleObj r:id="rId7" imgW="2959100" imgH="457200" progId="Equation.DSMT4">
                  <p:embed/>
                  <p:pic>
                    <p:nvPicPr>
                      <p:cNvPr id="0" name="图片 39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8150" y="3674731"/>
                        <a:ext cx="5913438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41" name="对象 581640"/>
          <p:cNvGraphicFramePr/>
          <p:nvPr>
            <p:extLst>
              <p:ext uri="{D42A27DB-BD31-4B8C-83A1-F6EECF244321}">
                <p14:modId xmlns:p14="http://schemas.microsoft.com/office/powerpoint/2010/main" val="43046251"/>
              </p:ext>
            </p:extLst>
          </p:nvPr>
        </p:nvGraphicFramePr>
        <p:xfrm>
          <a:off x="1581150" y="5279693"/>
          <a:ext cx="3833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6" r:id="rId9" imgW="1917700" imgH="228600" progId="Equation.DSMT4">
                  <p:embed/>
                </p:oleObj>
              </mc:Choice>
              <mc:Fallback>
                <p:oleObj r:id="rId9" imgW="1917700" imgH="228600" progId="Equation.DSMT4">
                  <p:embed/>
                  <p:pic>
                    <p:nvPicPr>
                      <p:cNvPr id="0" name="图片 396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1150" y="5279693"/>
                        <a:ext cx="38338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42" name="文本框 581641"/>
          <p:cNvSpPr txBox="1"/>
          <p:nvPr/>
        </p:nvSpPr>
        <p:spPr>
          <a:xfrm>
            <a:off x="1047750" y="3398838"/>
            <a:ext cx="11430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同理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1643" name="文本框 581642"/>
          <p:cNvSpPr txBox="1"/>
          <p:nvPr/>
        </p:nvSpPr>
        <p:spPr>
          <a:xfrm>
            <a:off x="958850" y="4678031"/>
            <a:ext cx="4572000" cy="4931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则三相电路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总的瞬时功率</a:t>
            </a:r>
            <a:r>
              <a:rPr lang="zh-CN" altLang="en-US" b="1" dirty="0">
                <a:latin typeface="Times New Roman" panose="02020603050405020304" pitchFamily="18" charset="0"/>
              </a:rPr>
              <a:t>为：</a:t>
            </a:r>
          </a:p>
        </p:txBody>
      </p:sp>
      <p:sp>
        <p:nvSpPr>
          <p:cNvPr id="581644" name="文本框 581643"/>
          <p:cNvSpPr txBox="1"/>
          <p:nvPr/>
        </p:nvSpPr>
        <p:spPr>
          <a:xfrm>
            <a:off x="6553200" y="2544763"/>
            <a:ext cx="21717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</a:rPr>
              <a:t>各相瞬时功率</a:t>
            </a:r>
            <a:endParaRPr lang="zh-CN" altLang="en-US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1645" name="文本框 581644"/>
          <p:cNvSpPr txBox="1"/>
          <p:nvPr/>
        </p:nvSpPr>
        <p:spPr>
          <a:xfrm>
            <a:off x="5414963" y="5236267"/>
            <a:ext cx="3116088" cy="4931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66FF"/>
                </a:solidFill>
              </a:rPr>
              <a:t>总功率瞬时值恒定</a:t>
            </a:r>
            <a:endParaRPr lang="zh-CN" altLang="en-US" b="1" dirty="0">
              <a:solidFill>
                <a:srgbClr val="FF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1646" name="文本框 581645"/>
          <p:cNvSpPr txBox="1"/>
          <p:nvPr/>
        </p:nvSpPr>
        <p:spPr>
          <a:xfrm>
            <a:off x="1096963" y="5801981"/>
            <a:ext cx="6872287" cy="4931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习惯上称这一性质为对称三相电路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瞬时功率平衡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9" grpId="0"/>
      <p:bldP spid="581642" grpId="0"/>
      <p:bldP spid="581643" grpId="0"/>
      <p:bldP spid="581644" grpId="0"/>
      <p:bldP spid="581645" grpId="0"/>
      <p:bldP spid="5816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文本框 582657"/>
          <p:cNvSpPr txBox="1"/>
          <p:nvPr/>
        </p:nvSpPr>
        <p:spPr>
          <a:xfrm>
            <a:off x="2595563" y="3257550"/>
            <a:ext cx="20409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单相</a:t>
            </a:r>
            <a:r>
              <a:rPr lang="zh-CN" altLang="en-US" b="1" dirty="0">
                <a:latin typeface="Times New Roman" panose="02020603050405020304" pitchFamily="18" charset="0"/>
              </a:rPr>
              <a:t>瞬时功率</a:t>
            </a:r>
          </a:p>
        </p:txBody>
      </p:sp>
      <p:sp>
        <p:nvSpPr>
          <p:cNvPr id="582659" name="文本框 582658"/>
          <p:cNvSpPr txBox="1"/>
          <p:nvPr/>
        </p:nvSpPr>
        <p:spPr>
          <a:xfrm>
            <a:off x="2476500" y="5961063"/>
            <a:ext cx="20409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三相</a:t>
            </a:r>
            <a:r>
              <a:rPr lang="zh-CN" altLang="en-US" b="1" dirty="0">
                <a:latin typeface="Times New Roman" panose="02020603050405020304" pitchFamily="18" charset="0"/>
              </a:rPr>
              <a:t>瞬时功率</a:t>
            </a:r>
          </a:p>
        </p:txBody>
      </p:sp>
      <p:grpSp>
        <p:nvGrpSpPr>
          <p:cNvPr id="582660" name="组合 582659"/>
          <p:cNvGrpSpPr/>
          <p:nvPr/>
        </p:nvGrpSpPr>
        <p:grpSpPr>
          <a:xfrm>
            <a:off x="1966913" y="933450"/>
            <a:ext cx="4379912" cy="2305050"/>
            <a:chOff x="1263" y="276"/>
            <a:chExt cx="2759" cy="1452"/>
          </a:xfrm>
        </p:grpSpPr>
        <p:sp>
          <p:nvSpPr>
            <p:cNvPr id="582661" name="直接连接符 582660"/>
            <p:cNvSpPr/>
            <p:nvPr/>
          </p:nvSpPr>
          <p:spPr>
            <a:xfrm flipV="1">
              <a:off x="1614" y="444"/>
              <a:ext cx="0" cy="12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2662" name="直接连接符 582661"/>
            <p:cNvSpPr/>
            <p:nvPr/>
          </p:nvSpPr>
          <p:spPr>
            <a:xfrm>
              <a:off x="1263" y="1428"/>
              <a:ext cx="26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2663" name="直接连接符 582662"/>
            <p:cNvSpPr/>
            <p:nvPr/>
          </p:nvSpPr>
          <p:spPr>
            <a:xfrm>
              <a:off x="1263" y="1080"/>
              <a:ext cx="2560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82664" name="文本框 582663"/>
            <p:cNvSpPr txBox="1"/>
            <p:nvPr/>
          </p:nvSpPr>
          <p:spPr>
            <a:xfrm>
              <a:off x="1320" y="276"/>
              <a:ext cx="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p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A</a:t>
              </a:r>
              <a:endParaRPr lang="en-US" altLang="zh-CN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82665" name="文本框 582664"/>
            <p:cNvSpPr txBox="1"/>
            <p:nvPr/>
          </p:nvSpPr>
          <p:spPr>
            <a:xfrm>
              <a:off x="3673" y="1392"/>
              <a:ext cx="3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Symbol" panose="05050102010706020507" pitchFamily="18" charset="2"/>
                </a:rPr>
                <a:t>w 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82666" name="任意多边形 582665"/>
            <p:cNvSpPr/>
            <p:nvPr/>
          </p:nvSpPr>
          <p:spPr>
            <a:xfrm>
              <a:off x="1272" y="671"/>
              <a:ext cx="2079" cy="874"/>
            </a:xfrm>
            <a:custGeom>
              <a:avLst/>
              <a:gdLst/>
              <a:ahLst/>
              <a:cxnLst/>
              <a:rect l="0" t="0" r="0" b="0"/>
              <a:pathLst>
                <a:path w="2079" h="874">
                  <a:moveTo>
                    <a:pt x="0" y="763"/>
                  </a:moveTo>
                  <a:cubicBezTo>
                    <a:pt x="9" y="771"/>
                    <a:pt x="32" y="821"/>
                    <a:pt x="54" y="814"/>
                  </a:cubicBezTo>
                  <a:cubicBezTo>
                    <a:pt x="76" y="807"/>
                    <a:pt x="94" y="825"/>
                    <a:pt x="132" y="718"/>
                  </a:cubicBezTo>
                  <a:cubicBezTo>
                    <a:pt x="170" y="611"/>
                    <a:pt x="242" y="290"/>
                    <a:pt x="285" y="172"/>
                  </a:cubicBezTo>
                  <a:cubicBezTo>
                    <a:pt x="328" y="54"/>
                    <a:pt x="358" y="0"/>
                    <a:pt x="393" y="10"/>
                  </a:cubicBezTo>
                  <a:cubicBezTo>
                    <a:pt x="428" y="20"/>
                    <a:pt x="463" y="132"/>
                    <a:pt x="498" y="235"/>
                  </a:cubicBezTo>
                  <a:cubicBezTo>
                    <a:pt x="533" y="338"/>
                    <a:pt x="568" y="531"/>
                    <a:pt x="603" y="628"/>
                  </a:cubicBezTo>
                  <a:cubicBezTo>
                    <a:pt x="638" y="725"/>
                    <a:pt x="673" y="811"/>
                    <a:pt x="705" y="820"/>
                  </a:cubicBezTo>
                  <a:cubicBezTo>
                    <a:pt x="737" y="829"/>
                    <a:pt x="756" y="791"/>
                    <a:pt x="795" y="685"/>
                  </a:cubicBezTo>
                  <a:cubicBezTo>
                    <a:pt x="834" y="579"/>
                    <a:pt x="898" y="293"/>
                    <a:pt x="936" y="181"/>
                  </a:cubicBezTo>
                  <a:cubicBezTo>
                    <a:pt x="974" y="69"/>
                    <a:pt x="993" y="24"/>
                    <a:pt x="1023" y="13"/>
                  </a:cubicBezTo>
                  <a:cubicBezTo>
                    <a:pt x="1053" y="2"/>
                    <a:pt x="1082" y="32"/>
                    <a:pt x="1116" y="115"/>
                  </a:cubicBezTo>
                  <a:cubicBezTo>
                    <a:pt x="1150" y="198"/>
                    <a:pt x="1193" y="399"/>
                    <a:pt x="1227" y="511"/>
                  </a:cubicBezTo>
                  <a:cubicBezTo>
                    <a:pt x="1261" y="623"/>
                    <a:pt x="1286" y="745"/>
                    <a:pt x="1320" y="784"/>
                  </a:cubicBezTo>
                  <a:cubicBezTo>
                    <a:pt x="1354" y="823"/>
                    <a:pt x="1384" y="852"/>
                    <a:pt x="1431" y="748"/>
                  </a:cubicBezTo>
                  <a:cubicBezTo>
                    <a:pt x="1478" y="644"/>
                    <a:pt x="1559" y="280"/>
                    <a:pt x="1602" y="157"/>
                  </a:cubicBezTo>
                  <a:cubicBezTo>
                    <a:pt x="1645" y="34"/>
                    <a:pt x="1662" y="11"/>
                    <a:pt x="1692" y="10"/>
                  </a:cubicBezTo>
                  <a:cubicBezTo>
                    <a:pt x="1722" y="9"/>
                    <a:pt x="1736" y="27"/>
                    <a:pt x="1782" y="154"/>
                  </a:cubicBezTo>
                  <a:cubicBezTo>
                    <a:pt x="1828" y="281"/>
                    <a:pt x="1918" y="670"/>
                    <a:pt x="1968" y="772"/>
                  </a:cubicBezTo>
                  <a:cubicBezTo>
                    <a:pt x="2018" y="874"/>
                    <a:pt x="2056" y="767"/>
                    <a:pt x="2079" y="766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667" name="文本框 582666"/>
            <p:cNvSpPr txBox="1"/>
            <p:nvPr/>
          </p:nvSpPr>
          <p:spPr>
            <a:xfrm>
              <a:off x="1380" y="1392"/>
              <a:ext cx="3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82668" name="矩形 582667"/>
            <p:cNvSpPr/>
            <p:nvPr/>
          </p:nvSpPr>
          <p:spPr>
            <a:xfrm>
              <a:off x="3175" y="803"/>
              <a:ext cx="7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UI</a:t>
              </a:r>
              <a:r>
                <a:rPr lang="en-US" altLang="zh-CN" b="1" err="1">
                  <a:latin typeface="Times New Roman" panose="02020603050405020304" pitchFamily="18" charset="0"/>
                </a:rPr>
                <a:t>cos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</a:p>
          </p:txBody>
        </p:sp>
      </p:grpSp>
      <p:grpSp>
        <p:nvGrpSpPr>
          <p:cNvPr id="582671" name="组合 582670"/>
          <p:cNvGrpSpPr/>
          <p:nvPr/>
        </p:nvGrpSpPr>
        <p:grpSpPr>
          <a:xfrm>
            <a:off x="2347913" y="3897313"/>
            <a:ext cx="2681287" cy="2057400"/>
            <a:chOff x="1503" y="2275"/>
            <a:chExt cx="1689" cy="1296"/>
          </a:xfrm>
        </p:grpSpPr>
        <p:sp>
          <p:nvSpPr>
            <p:cNvPr id="582672" name="文本框 582671"/>
            <p:cNvSpPr txBox="1"/>
            <p:nvPr/>
          </p:nvSpPr>
          <p:spPr>
            <a:xfrm>
              <a:off x="2891" y="3199"/>
              <a:ext cx="3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Symbol" panose="05050102010706020507" pitchFamily="18" charset="2"/>
                </a:rPr>
                <a:t>w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82673" name="直接连接符 582672"/>
            <p:cNvSpPr/>
            <p:nvPr/>
          </p:nvSpPr>
          <p:spPr>
            <a:xfrm flipV="1">
              <a:off x="1743" y="2419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2674" name="直接连接符 582673"/>
            <p:cNvSpPr/>
            <p:nvPr/>
          </p:nvSpPr>
          <p:spPr>
            <a:xfrm>
              <a:off x="1743" y="3283"/>
              <a:ext cx="12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2675" name="直接连接符 582674"/>
            <p:cNvSpPr/>
            <p:nvPr/>
          </p:nvSpPr>
          <p:spPr>
            <a:xfrm>
              <a:off x="1743" y="2587"/>
              <a:ext cx="1152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2676" name="文本框 582675"/>
            <p:cNvSpPr txBox="1"/>
            <p:nvPr/>
          </p:nvSpPr>
          <p:spPr>
            <a:xfrm>
              <a:off x="1503" y="227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582677" name="文本框 582676"/>
            <p:cNvSpPr txBox="1"/>
            <p:nvPr/>
          </p:nvSpPr>
          <p:spPr>
            <a:xfrm>
              <a:off x="1600" y="3283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82678" name="矩形 582677"/>
            <p:cNvSpPr/>
            <p:nvPr/>
          </p:nvSpPr>
          <p:spPr>
            <a:xfrm>
              <a:off x="2089" y="2783"/>
              <a:ext cx="86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  <a:r>
                <a:rPr lang="en-US" altLang="zh-CN" b="1" i="1">
                  <a:latin typeface="Times New Roman" panose="02020603050405020304" pitchFamily="18" charset="0"/>
                </a:rPr>
                <a:t>UI</a:t>
              </a:r>
              <a:r>
                <a:rPr lang="en-US" altLang="zh-CN" b="1">
                  <a:latin typeface="Times New Roman" panose="02020603050405020304" pitchFamily="18" charset="0"/>
                </a:rPr>
                <a:t>cos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</a:p>
          </p:txBody>
        </p:sp>
        <p:sp>
          <p:nvSpPr>
            <p:cNvPr id="582679" name="直接连接符 582678"/>
            <p:cNvSpPr/>
            <p:nvPr/>
          </p:nvSpPr>
          <p:spPr>
            <a:xfrm flipV="1">
              <a:off x="2029" y="2587"/>
              <a:ext cx="0" cy="6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</p:grpSp>
      <p:sp>
        <p:nvSpPr>
          <p:cNvPr id="582680" name="文本框 582679"/>
          <p:cNvSpPr txBox="1"/>
          <p:nvPr/>
        </p:nvSpPr>
        <p:spPr>
          <a:xfrm>
            <a:off x="442913" y="363538"/>
            <a:ext cx="2509837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用图形来表示：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8" grpId="0"/>
      <p:bldP spid="58265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文本框 583681"/>
          <p:cNvSpPr txBox="1"/>
          <p:nvPr/>
        </p:nvSpPr>
        <p:spPr>
          <a:xfrm>
            <a:off x="609600" y="304800"/>
            <a:ext cx="4730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三相功率的测量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对称，不对称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83683" name="文本框 583682"/>
          <p:cNvSpPr txBox="1"/>
          <p:nvPr/>
        </p:nvSpPr>
        <p:spPr>
          <a:xfrm>
            <a:off x="857250" y="935038"/>
            <a:ext cx="325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三表法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或一表法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3684" name="文本框 583683"/>
          <p:cNvSpPr txBox="1"/>
          <p:nvPr/>
        </p:nvSpPr>
        <p:spPr>
          <a:xfrm>
            <a:off x="1511300" y="5505450"/>
            <a:ext cx="650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若负载对称，则只需一个功率表，读数乘以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。</a:t>
            </a:r>
            <a:endParaRPr lang="zh-CN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3685" name="组合 583684"/>
          <p:cNvGrpSpPr/>
          <p:nvPr/>
        </p:nvGrpSpPr>
        <p:grpSpPr>
          <a:xfrm>
            <a:off x="2362200" y="1543050"/>
            <a:ext cx="4206875" cy="2670175"/>
            <a:chOff x="1488" y="972"/>
            <a:chExt cx="2650" cy="1682"/>
          </a:xfrm>
        </p:grpSpPr>
        <p:sp>
          <p:nvSpPr>
            <p:cNvPr id="583686" name="文本框 583685"/>
            <p:cNvSpPr txBox="1"/>
            <p:nvPr/>
          </p:nvSpPr>
          <p:spPr>
            <a:xfrm>
              <a:off x="2208" y="97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687" name="矩形 583686"/>
            <p:cNvSpPr/>
            <p:nvPr/>
          </p:nvSpPr>
          <p:spPr>
            <a:xfrm>
              <a:off x="3418" y="1200"/>
              <a:ext cx="720" cy="134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三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相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负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载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83688" name="直接连接符 583687"/>
            <p:cNvSpPr/>
            <p:nvPr/>
          </p:nvSpPr>
          <p:spPr>
            <a:xfrm>
              <a:off x="1786" y="1296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89" name="直接连接符 583688"/>
            <p:cNvSpPr/>
            <p:nvPr/>
          </p:nvSpPr>
          <p:spPr>
            <a:xfrm>
              <a:off x="1786" y="1728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90" name="直接连接符 583689"/>
            <p:cNvSpPr/>
            <p:nvPr/>
          </p:nvSpPr>
          <p:spPr>
            <a:xfrm>
              <a:off x="1786" y="2160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91" name="直接连接符 583690"/>
            <p:cNvSpPr/>
            <p:nvPr/>
          </p:nvSpPr>
          <p:spPr>
            <a:xfrm>
              <a:off x="1786" y="2496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92" name="直接连接符 583691"/>
            <p:cNvSpPr/>
            <p:nvPr/>
          </p:nvSpPr>
          <p:spPr>
            <a:xfrm>
              <a:off x="3118" y="1968"/>
              <a:ext cx="0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3693" name="直接连接符 583692"/>
            <p:cNvSpPr/>
            <p:nvPr/>
          </p:nvSpPr>
          <p:spPr>
            <a:xfrm>
              <a:off x="2674" y="1536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3694" name="直接连接符 583693"/>
            <p:cNvSpPr/>
            <p:nvPr/>
          </p:nvSpPr>
          <p:spPr>
            <a:xfrm>
              <a:off x="2242" y="1056"/>
              <a:ext cx="0" cy="14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3695" name="直接连接符 583694"/>
            <p:cNvSpPr/>
            <p:nvPr/>
          </p:nvSpPr>
          <p:spPr>
            <a:xfrm flipV="1">
              <a:off x="2884" y="196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83696" name="直接连接符 583695"/>
            <p:cNvSpPr/>
            <p:nvPr/>
          </p:nvSpPr>
          <p:spPr>
            <a:xfrm>
              <a:off x="2884" y="1968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697" name="椭圆 583696"/>
            <p:cNvSpPr/>
            <p:nvPr/>
          </p:nvSpPr>
          <p:spPr>
            <a:xfrm>
              <a:off x="2986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583698" name="直接连接符 583697"/>
            <p:cNvSpPr/>
            <p:nvPr/>
          </p:nvSpPr>
          <p:spPr>
            <a:xfrm flipV="1">
              <a:off x="2458" y="153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583699" name="直接箭头连接符 583698"/>
            <p:cNvCxnSpPr>
              <a:stCxn id="583698" idx="1"/>
              <a:endCxn id="583693" idx="0"/>
            </p:cNvCxnSpPr>
            <p:nvPr/>
          </p:nvCxnSpPr>
          <p:spPr>
            <a:xfrm>
              <a:off x="2458" y="1530"/>
              <a:ext cx="216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3700" name="椭圆 583699"/>
            <p:cNvSpPr/>
            <p:nvPr/>
          </p:nvSpPr>
          <p:spPr>
            <a:xfrm>
              <a:off x="2554" y="16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583701" name="直接连接符 583700"/>
            <p:cNvSpPr/>
            <p:nvPr/>
          </p:nvSpPr>
          <p:spPr>
            <a:xfrm flipV="1">
              <a:off x="2026" y="105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583702" name="直接箭头连接符 583701"/>
            <p:cNvCxnSpPr>
              <a:stCxn id="583701" idx="1"/>
              <a:endCxn id="583694" idx="0"/>
            </p:cNvCxnSpPr>
            <p:nvPr/>
          </p:nvCxnSpPr>
          <p:spPr>
            <a:xfrm>
              <a:off x="2026" y="1050"/>
              <a:ext cx="216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3703" name="椭圆 583702"/>
            <p:cNvSpPr/>
            <p:nvPr/>
          </p:nvSpPr>
          <p:spPr>
            <a:xfrm>
              <a:off x="2122" y="11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583704" name="文本框 583703"/>
            <p:cNvSpPr txBox="1"/>
            <p:nvPr/>
          </p:nvSpPr>
          <p:spPr>
            <a:xfrm>
              <a:off x="1512" y="116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3705" name="文本框 583704"/>
            <p:cNvSpPr txBox="1"/>
            <p:nvPr/>
          </p:nvSpPr>
          <p:spPr>
            <a:xfrm>
              <a:off x="1518" y="157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3706" name="文本框 583705"/>
            <p:cNvSpPr txBox="1"/>
            <p:nvPr/>
          </p:nvSpPr>
          <p:spPr>
            <a:xfrm>
              <a:off x="1488" y="199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3707" name="文本框 583706"/>
            <p:cNvSpPr txBox="1"/>
            <p:nvPr/>
          </p:nvSpPr>
          <p:spPr>
            <a:xfrm>
              <a:off x="1512" y="236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83708" name="文本框 583707"/>
            <p:cNvSpPr txBox="1"/>
            <p:nvPr/>
          </p:nvSpPr>
          <p:spPr>
            <a:xfrm>
              <a:off x="2840" y="211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09" name="文本框 583708"/>
            <p:cNvSpPr txBox="1"/>
            <p:nvPr/>
          </p:nvSpPr>
          <p:spPr>
            <a:xfrm>
              <a:off x="3072" y="188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10" name="文本框 583709"/>
            <p:cNvSpPr txBox="1"/>
            <p:nvPr/>
          </p:nvSpPr>
          <p:spPr>
            <a:xfrm>
              <a:off x="2640" y="144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11" name="文本框 583710"/>
            <p:cNvSpPr txBox="1"/>
            <p:nvPr/>
          </p:nvSpPr>
          <p:spPr>
            <a:xfrm>
              <a:off x="2404" y="16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12" name="文本框 583711"/>
            <p:cNvSpPr txBox="1"/>
            <p:nvPr/>
          </p:nvSpPr>
          <p:spPr>
            <a:xfrm>
              <a:off x="1958" y="125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3713" name="椭圆 583712"/>
            <p:cNvSpPr/>
            <p:nvPr/>
          </p:nvSpPr>
          <p:spPr>
            <a:xfrm>
              <a:off x="1741" y="1266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4" name="椭圆 583713"/>
            <p:cNvSpPr/>
            <p:nvPr/>
          </p:nvSpPr>
          <p:spPr>
            <a:xfrm>
              <a:off x="1735" y="170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5" name="椭圆 583714"/>
            <p:cNvSpPr/>
            <p:nvPr/>
          </p:nvSpPr>
          <p:spPr>
            <a:xfrm>
              <a:off x="1744" y="2130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6" name="椭圆 583715"/>
            <p:cNvSpPr/>
            <p:nvPr/>
          </p:nvSpPr>
          <p:spPr>
            <a:xfrm>
              <a:off x="1749" y="247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83717" name="对象 583716"/>
          <p:cNvGraphicFramePr/>
          <p:nvPr/>
        </p:nvGraphicFramePr>
        <p:xfrm>
          <a:off x="2536825" y="4870450"/>
          <a:ext cx="2054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7" r:id="rId3" imgW="1027430" imgH="215900" progId="Equation.DSMT4">
                  <p:embed/>
                </p:oleObj>
              </mc:Choice>
              <mc:Fallback>
                <p:oleObj r:id="rId3" imgW="1027430" imgH="215900" progId="Equation.DSMT4">
                  <p:embed/>
                  <p:pic>
                    <p:nvPicPr>
                      <p:cNvPr id="0" name="图片 39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6825" y="4870450"/>
                        <a:ext cx="20542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0" name="矩形 583719"/>
          <p:cNvSpPr/>
          <p:nvPr/>
        </p:nvSpPr>
        <p:spPr>
          <a:xfrm>
            <a:off x="4191000" y="935038"/>
            <a:ext cx="33083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66FF"/>
                </a:solidFill>
                <a:latin typeface="Times New Roman" panose="02020603050405020304" pitchFamily="18" charset="0"/>
              </a:rPr>
              <a:t>适用在有中性线情况下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8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5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8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/>
      <p:bldP spid="583683" grpId="0"/>
      <p:bldP spid="583684" grpId="0"/>
      <p:bldP spid="5837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文本框 584705"/>
          <p:cNvSpPr txBox="1"/>
          <p:nvPr/>
        </p:nvSpPr>
        <p:spPr>
          <a:xfrm>
            <a:off x="457200" y="401638"/>
            <a:ext cx="371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 </a:t>
            </a:r>
            <a:r>
              <a:rPr lang="zh-CN" altLang="en-US" b="1" dirty="0">
                <a:latin typeface="Times New Roman" panose="02020603050405020304" pitchFamily="18" charset="0"/>
              </a:rPr>
              <a:t>二表法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三相三线制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4707" name="文本框 584706"/>
          <p:cNvSpPr txBox="1"/>
          <p:nvPr/>
        </p:nvSpPr>
        <p:spPr>
          <a:xfrm>
            <a:off x="882650" y="3638550"/>
            <a:ext cx="7794625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这种量测线路的接法是将两个功率表的电流线圈接到任意两相中，而将其电压线圈的公共点接到另一相没有功率表的线上。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4708" name="文本框 584707"/>
          <p:cNvSpPr txBox="1"/>
          <p:nvPr/>
        </p:nvSpPr>
        <p:spPr>
          <a:xfrm>
            <a:off x="898525" y="5299075"/>
            <a:ext cx="73406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若</a:t>
            </a:r>
            <a:r>
              <a:rPr lang="en-US" altLang="zh-CN" b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的读数为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， </a:t>
            </a:r>
            <a:r>
              <a:rPr lang="en-US" altLang="zh-CN" b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的读数为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，则  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baseline="-2500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即为三相总功率。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84709" name="组合 584708"/>
          <p:cNvGrpSpPr/>
          <p:nvPr/>
        </p:nvGrpSpPr>
        <p:grpSpPr>
          <a:xfrm>
            <a:off x="2228850" y="1100138"/>
            <a:ext cx="4187825" cy="2252662"/>
            <a:chOff x="1404" y="693"/>
            <a:chExt cx="2638" cy="1419"/>
          </a:xfrm>
        </p:grpSpPr>
        <p:sp>
          <p:nvSpPr>
            <p:cNvPr id="584710" name="矩形 584709"/>
            <p:cNvSpPr/>
            <p:nvPr/>
          </p:nvSpPr>
          <p:spPr>
            <a:xfrm>
              <a:off x="3322" y="768"/>
              <a:ext cx="720" cy="134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三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相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负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载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84711" name="直接连接符 584710"/>
            <p:cNvSpPr/>
            <p:nvPr/>
          </p:nvSpPr>
          <p:spPr>
            <a:xfrm>
              <a:off x="1690" y="1008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12" name="直接连接符 584711"/>
            <p:cNvSpPr/>
            <p:nvPr/>
          </p:nvSpPr>
          <p:spPr>
            <a:xfrm>
              <a:off x="1690" y="1440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13" name="直接连接符 584712"/>
            <p:cNvSpPr/>
            <p:nvPr/>
          </p:nvSpPr>
          <p:spPr>
            <a:xfrm>
              <a:off x="1690" y="1872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714" name="直接连接符 584713"/>
            <p:cNvSpPr/>
            <p:nvPr/>
          </p:nvSpPr>
          <p:spPr>
            <a:xfrm>
              <a:off x="2578" y="1206"/>
              <a:ext cx="0" cy="66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4715" name="直接连接符 584714"/>
            <p:cNvSpPr/>
            <p:nvPr/>
          </p:nvSpPr>
          <p:spPr>
            <a:xfrm>
              <a:off x="2146" y="768"/>
              <a:ext cx="0" cy="11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584716" name="直接连接符 584715"/>
            <p:cNvSpPr/>
            <p:nvPr/>
          </p:nvSpPr>
          <p:spPr>
            <a:xfrm flipV="1">
              <a:off x="2344" y="1206"/>
              <a:ext cx="0" cy="2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584717" name="直接箭头连接符 584716"/>
            <p:cNvCxnSpPr/>
            <p:nvPr/>
          </p:nvCxnSpPr>
          <p:spPr>
            <a:xfrm>
              <a:off x="2344" y="1206"/>
              <a:ext cx="234" cy="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4718" name="直接连接符 584717"/>
            <p:cNvSpPr/>
            <p:nvPr/>
          </p:nvSpPr>
          <p:spPr>
            <a:xfrm flipV="1">
              <a:off x="1912" y="76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584719" name="直接箭头连接符 584718"/>
            <p:cNvCxnSpPr/>
            <p:nvPr/>
          </p:nvCxnSpPr>
          <p:spPr>
            <a:xfrm>
              <a:off x="1912" y="768"/>
              <a:ext cx="234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4720" name="椭圆 584719"/>
            <p:cNvSpPr/>
            <p:nvPr/>
          </p:nvSpPr>
          <p:spPr>
            <a:xfrm>
              <a:off x="2016" y="87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84721" name="文本框 584720"/>
            <p:cNvSpPr txBox="1"/>
            <p:nvPr/>
          </p:nvSpPr>
          <p:spPr>
            <a:xfrm>
              <a:off x="1416" y="84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4722" name="文本框 584721"/>
            <p:cNvSpPr txBox="1"/>
            <p:nvPr/>
          </p:nvSpPr>
          <p:spPr>
            <a:xfrm>
              <a:off x="1428" y="129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4723" name="文本框 584722"/>
            <p:cNvSpPr txBox="1"/>
            <p:nvPr/>
          </p:nvSpPr>
          <p:spPr>
            <a:xfrm>
              <a:off x="1404" y="170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4724" name="文本框 584723"/>
            <p:cNvSpPr txBox="1"/>
            <p:nvPr/>
          </p:nvSpPr>
          <p:spPr>
            <a:xfrm>
              <a:off x="2544" y="113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4725" name="文本框 584724"/>
            <p:cNvSpPr txBox="1"/>
            <p:nvPr/>
          </p:nvSpPr>
          <p:spPr>
            <a:xfrm>
              <a:off x="2300" y="140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4726" name="文本框 584725"/>
            <p:cNvSpPr txBox="1"/>
            <p:nvPr/>
          </p:nvSpPr>
          <p:spPr>
            <a:xfrm>
              <a:off x="2112" y="69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4727" name="文本框 584726"/>
            <p:cNvSpPr txBox="1"/>
            <p:nvPr/>
          </p:nvSpPr>
          <p:spPr>
            <a:xfrm>
              <a:off x="1852" y="9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4728" name="椭圆 584727"/>
            <p:cNvSpPr/>
            <p:nvPr/>
          </p:nvSpPr>
          <p:spPr>
            <a:xfrm>
              <a:off x="1653" y="981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29" name="椭圆 584728"/>
            <p:cNvSpPr/>
            <p:nvPr/>
          </p:nvSpPr>
          <p:spPr>
            <a:xfrm>
              <a:off x="1653" y="141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0" name="椭圆 584729"/>
            <p:cNvSpPr/>
            <p:nvPr/>
          </p:nvSpPr>
          <p:spPr>
            <a:xfrm>
              <a:off x="1654" y="184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1" name="椭圆 584730"/>
            <p:cNvSpPr/>
            <p:nvPr/>
          </p:nvSpPr>
          <p:spPr>
            <a:xfrm>
              <a:off x="2444" y="130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8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/>
      <p:bldP spid="584707" grpId="0"/>
      <p:bldP spid="5847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文本框 585729"/>
          <p:cNvSpPr txBox="1"/>
          <p:nvPr/>
        </p:nvSpPr>
        <p:spPr>
          <a:xfrm>
            <a:off x="422275" y="554038"/>
            <a:ext cx="304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设负载为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85731" name="文本框 585730"/>
          <p:cNvSpPr txBox="1"/>
          <p:nvPr/>
        </p:nvSpPr>
        <p:spPr>
          <a:xfrm>
            <a:off x="5988241" y="5500704"/>
            <a:ext cx="803275" cy="539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证毕</a:t>
            </a:r>
          </a:p>
        </p:txBody>
      </p:sp>
      <p:sp>
        <p:nvSpPr>
          <p:cNvPr id="585732" name="文本框 585731"/>
          <p:cNvSpPr txBox="1"/>
          <p:nvPr/>
        </p:nvSpPr>
        <p:spPr>
          <a:xfrm>
            <a:off x="615950" y="5505204"/>
            <a:ext cx="4943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对于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</a:rPr>
              <a:t>接三相三线制，也类似可证。</a:t>
            </a:r>
          </a:p>
        </p:txBody>
      </p:sp>
      <p:grpSp>
        <p:nvGrpSpPr>
          <p:cNvPr id="585733" name="组合 585732"/>
          <p:cNvGrpSpPr/>
          <p:nvPr/>
        </p:nvGrpSpPr>
        <p:grpSpPr>
          <a:xfrm>
            <a:off x="6974327" y="2121900"/>
            <a:ext cx="1690687" cy="1666875"/>
            <a:chOff x="3603" y="474"/>
            <a:chExt cx="1973" cy="1647"/>
          </a:xfrm>
        </p:grpSpPr>
        <p:sp>
          <p:nvSpPr>
            <p:cNvPr id="585734" name="文本框 585733"/>
            <p:cNvSpPr txBox="1"/>
            <p:nvPr/>
          </p:nvSpPr>
          <p:spPr>
            <a:xfrm>
              <a:off x="3713" y="474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5735" name="直接连接符 585734"/>
            <p:cNvSpPr/>
            <p:nvPr/>
          </p:nvSpPr>
          <p:spPr>
            <a:xfrm>
              <a:off x="4728" y="852"/>
              <a:ext cx="0" cy="5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85736" name="直接箭头连接符 585735"/>
            <p:cNvCxnSpPr>
              <a:endCxn id="585735" idx="1"/>
            </p:cNvCxnSpPr>
            <p:nvPr/>
          </p:nvCxnSpPr>
          <p:spPr>
            <a:xfrm flipH="1" flipV="1">
              <a:off x="4728" y="1446"/>
              <a:ext cx="624" cy="31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85737" name="直接箭头连接符 585736"/>
            <p:cNvCxnSpPr>
              <a:endCxn id="585735" idx="1"/>
            </p:cNvCxnSpPr>
            <p:nvPr/>
          </p:nvCxnSpPr>
          <p:spPr>
            <a:xfrm flipV="1">
              <a:off x="4104" y="1446"/>
              <a:ext cx="624" cy="31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5738" name="矩形 585737"/>
            <p:cNvSpPr/>
            <p:nvPr/>
          </p:nvSpPr>
          <p:spPr>
            <a:xfrm rot="-6824727">
              <a:off x="4368" y="1443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39" name="矩形 585738"/>
            <p:cNvSpPr/>
            <p:nvPr/>
          </p:nvSpPr>
          <p:spPr>
            <a:xfrm rot="-10800000">
              <a:off x="4668" y="984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0" name="矩形 585739"/>
            <p:cNvSpPr/>
            <p:nvPr/>
          </p:nvSpPr>
          <p:spPr>
            <a:xfrm rot="-14522146">
              <a:off x="4992" y="145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41" name="直接连接符 585740"/>
            <p:cNvSpPr/>
            <p:nvPr/>
          </p:nvSpPr>
          <p:spPr>
            <a:xfrm flipH="1" flipV="1">
              <a:off x="3651" y="852"/>
              <a:ext cx="1077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42" name="直接连接符 585741"/>
            <p:cNvSpPr/>
            <p:nvPr/>
          </p:nvSpPr>
          <p:spPr>
            <a:xfrm flipH="1">
              <a:off x="3678" y="1752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43" name="直接连接符 585742"/>
            <p:cNvSpPr/>
            <p:nvPr/>
          </p:nvSpPr>
          <p:spPr>
            <a:xfrm>
              <a:off x="5352" y="1758"/>
              <a:ext cx="0" cy="35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44" name="直接连接符 585743"/>
            <p:cNvSpPr/>
            <p:nvPr/>
          </p:nvSpPr>
          <p:spPr>
            <a:xfrm flipH="1">
              <a:off x="3672" y="2106"/>
              <a:ext cx="16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5745" name="文本框 585744"/>
            <p:cNvSpPr txBox="1"/>
            <p:nvPr/>
          </p:nvSpPr>
          <p:spPr>
            <a:xfrm>
              <a:off x="4611" y="57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5746" name="文本框 585745"/>
            <p:cNvSpPr txBox="1"/>
            <p:nvPr/>
          </p:nvSpPr>
          <p:spPr>
            <a:xfrm>
              <a:off x="4026" y="16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5747" name="文本框 585746"/>
            <p:cNvSpPr txBox="1"/>
            <p:nvPr/>
          </p:nvSpPr>
          <p:spPr>
            <a:xfrm>
              <a:off x="5332" y="163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5748" name="直接连接符 585747"/>
            <p:cNvSpPr/>
            <p:nvPr/>
          </p:nvSpPr>
          <p:spPr>
            <a:xfrm>
              <a:off x="3672" y="76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5749" name="直接连接符 585748"/>
            <p:cNvSpPr/>
            <p:nvPr/>
          </p:nvSpPr>
          <p:spPr>
            <a:xfrm>
              <a:off x="3720" y="1680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5750" name="直接连接符 585749"/>
            <p:cNvSpPr/>
            <p:nvPr/>
          </p:nvSpPr>
          <p:spPr>
            <a:xfrm>
              <a:off x="3690" y="202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5751" name="文本框 585750"/>
            <p:cNvSpPr txBox="1"/>
            <p:nvPr/>
          </p:nvSpPr>
          <p:spPr>
            <a:xfrm>
              <a:off x="3720" y="1374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5752" name="文本框 585751"/>
            <p:cNvSpPr txBox="1"/>
            <p:nvPr/>
          </p:nvSpPr>
          <p:spPr>
            <a:xfrm>
              <a:off x="3720" y="1722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C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5753" name="文本框 585752"/>
            <p:cNvSpPr txBox="1"/>
            <p:nvPr/>
          </p:nvSpPr>
          <p:spPr>
            <a:xfrm>
              <a:off x="4740" y="123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85754" name="椭圆 585753"/>
            <p:cNvSpPr/>
            <p:nvPr/>
          </p:nvSpPr>
          <p:spPr>
            <a:xfrm>
              <a:off x="3624" y="2076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5" name="椭圆 585754"/>
            <p:cNvSpPr/>
            <p:nvPr/>
          </p:nvSpPr>
          <p:spPr>
            <a:xfrm>
              <a:off x="3627" y="172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756" name="椭圆 585755"/>
            <p:cNvSpPr/>
            <p:nvPr/>
          </p:nvSpPr>
          <p:spPr>
            <a:xfrm>
              <a:off x="3603" y="828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85759" name="对象 585758"/>
          <p:cNvGraphicFramePr/>
          <p:nvPr>
            <p:extLst>
              <p:ext uri="{D42A27DB-BD31-4B8C-83A1-F6EECF244321}">
                <p14:modId xmlns:p14="http://schemas.microsoft.com/office/powerpoint/2010/main" val="909798618"/>
              </p:ext>
            </p:extLst>
          </p:nvPr>
        </p:nvGraphicFramePr>
        <p:xfrm>
          <a:off x="804863" y="2228850"/>
          <a:ext cx="403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7" r:id="rId3" imgW="2019300" imgH="228600" progId="Equation.DSMT4">
                  <p:embed/>
                </p:oleObj>
              </mc:Choice>
              <mc:Fallback>
                <p:oleObj r:id="rId3" imgW="2019300" imgH="228600" progId="Equation.DSMT4">
                  <p:embed/>
                  <p:pic>
                    <p:nvPicPr>
                      <p:cNvPr id="0" name="图片 39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2228850"/>
                        <a:ext cx="4038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60" name="矩形 585759"/>
          <p:cNvSpPr/>
          <p:nvPr/>
        </p:nvSpPr>
        <p:spPr>
          <a:xfrm>
            <a:off x="419100" y="1230313"/>
            <a:ext cx="497681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eaLnBrk="1" hangingPunct="1"/>
            <a:r>
              <a:rPr lang="zh-CN" altLang="en-US" b="1" dirty="0">
                <a:latin typeface="Times New Roman" panose="02020603050405020304" pitchFamily="18" charset="0"/>
              </a:rPr>
              <a:t>设功率表的读数分别为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，则根据功率表的工作原理，有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5761" name="矩形 585760"/>
          <p:cNvSpPr/>
          <p:nvPr/>
        </p:nvSpPr>
        <p:spPr>
          <a:xfrm>
            <a:off x="419100" y="2752725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585762" name="对象 585761"/>
          <p:cNvGraphicFramePr/>
          <p:nvPr/>
        </p:nvGraphicFramePr>
        <p:xfrm>
          <a:off x="817563" y="3257550"/>
          <a:ext cx="355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58" r:id="rId5" imgW="1778000" imgH="228600" progId="Equation.DSMT4">
                  <p:embed/>
                </p:oleObj>
              </mc:Choice>
              <mc:Fallback>
                <p:oleObj r:id="rId5" imgW="1778000" imgH="228600" progId="Equation.DSMT4">
                  <p:embed/>
                  <p:pic>
                    <p:nvPicPr>
                      <p:cNvPr id="0" name="图片 39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7563" y="3257550"/>
                        <a:ext cx="3556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5763" name="组合 585762"/>
          <p:cNvGrpSpPr/>
          <p:nvPr/>
        </p:nvGrpSpPr>
        <p:grpSpPr>
          <a:xfrm>
            <a:off x="422275" y="4135501"/>
            <a:ext cx="8535988" cy="477838"/>
            <a:chOff x="266" y="2376"/>
            <a:chExt cx="5377" cy="301"/>
          </a:xfrm>
        </p:grpSpPr>
        <p:sp>
          <p:nvSpPr>
            <p:cNvPr id="585764" name="矩形 585763"/>
            <p:cNvSpPr/>
            <p:nvPr/>
          </p:nvSpPr>
          <p:spPr>
            <a:xfrm>
              <a:off x="266" y="2389"/>
              <a:ext cx="17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</a:rPr>
                <a:t>接三相三线制中，</a:t>
              </a:r>
            </a:p>
          </p:txBody>
        </p:sp>
        <p:graphicFrame>
          <p:nvGraphicFramePr>
            <p:cNvPr id="585765" name="对象 585764"/>
            <p:cNvGraphicFramePr/>
            <p:nvPr>
              <p:extLst>
                <p:ext uri="{D42A27DB-BD31-4B8C-83A1-F6EECF244321}">
                  <p14:modId xmlns:p14="http://schemas.microsoft.com/office/powerpoint/2010/main" val="3036805570"/>
                </p:ext>
              </p:extLst>
            </p:nvPr>
          </p:nvGraphicFramePr>
          <p:xfrm>
            <a:off x="1995" y="2376"/>
            <a:ext cx="36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59" r:id="rId7" imgW="2895600" imgH="228600" progId="Equation.DSMT4">
                    <p:embed/>
                  </p:oleObj>
                </mc:Choice>
                <mc:Fallback>
                  <p:oleObj r:id="rId7" imgW="2895600" imgH="228600" progId="Equation.DSMT4">
                    <p:embed/>
                    <p:pic>
                      <p:nvPicPr>
                        <p:cNvPr id="0" name="图片 39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95" y="2376"/>
                          <a:ext cx="364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5766" name="组合 585765"/>
          <p:cNvGrpSpPr/>
          <p:nvPr/>
        </p:nvGrpSpPr>
        <p:grpSpPr>
          <a:xfrm>
            <a:off x="476250" y="4840351"/>
            <a:ext cx="8234363" cy="466725"/>
            <a:chOff x="300" y="2736"/>
            <a:chExt cx="5187" cy="294"/>
          </a:xfrm>
        </p:grpSpPr>
        <p:sp>
          <p:nvSpPr>
            <p:cNvPr id="585767" name="矩形 585766"/>
            <p:cNvSpPr/>
            <p:nvPr/>
          </p:nvSpPr>
          <p:spPr>
            <a:xfrm>
              <a:off x="300" y="2742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585768" name="对象 585767"/>
            <p:cNvGraphicFramePr/>
            <p:nvPr/>
          </p:nvGraphicFramePr>
          <p:xfrm>
            <a:off x="687" y="2736"/>
            <a:ext cx="48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60" r:id="rId9" imgW="3810000" imgH="228600" progId="Equation.DSMT4">
                    <p:embed/>
                  </p:oleObj>
                </mc:Choice>
                <mc:Fallback>
                  <p:oleObj r:id="rId9" imgW="3810000" imgH="228600" progId="Equation.DSMT4">
                    <p:embed/>
                    <p:pic>
                      <p:nvPicPr>
                        <p:cNvPr id="0" name="图片 39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7" y="2736"/>
                          <a:ext cx="480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FB1600E-43E0-4CD4-8848-71DC04F7373F}"/>
              </a:ext>
            </a:extLst>
          </p:cNvPr>
          <p:cNvGrpSpPr/>
          <p:nvPr/>
        </p:nvGrpSpPr>
        <p:grpSpPr>
          <a:xfrm>
            <a:off x="5910389" y="704046"/>
            <a:ext cx="2240987" cy="1316054"/>
            <a:chOff x="1404" y="693"/>
            <a:chExt cx="2638" cy="141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AC03ACB-A8E8-4E8F-B570-F2E2A65D297C}"/>
                </a:ext>
              </a:extLst>
            </p:cNvPr>
            <p:cNvSpPr/>
            <p:nvPr/>
          </p:nvSpPr>
          <p:spPr>
            <a:xfrm>
              <a:off x="3322" y="768"/>
              <a:ext cx="720" cy="134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三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相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负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载</a:t>
              </a:r>
            </a:p>
          </p:txBody>
        </p:sp>
        <p:sp>
          <p:nvSpPr>
            <p:cNvPr id="41" name="直接连接符 40">
              <a:extLst>
                <a:ext uri="{FF2B5EF4-FFF2-40B4-BE49-F238E27FC236}">
                  <a16:creationId xmlns:a16="http://schemas.microsoft.com/office/drawing/2014/main" id="{F107EA95-3287-48DA-AE5C-4C1C0C25743B}"/>
                </a:ext>
              </a:extLst>
            </p:cNvPr>
            <p:cNvSpPr/>
            <p:nvPr/>
          </p:nvSpPr>
          <p:spPr>
            <a:xfrm>
              <a:off x="1690" y="1008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直接连接符 41">
              <a:extLst>
                <a:ext uri="{FF2B5EF4-FFF2-40B4-BE49-F238E27FC236}">
                  <a16:creationId xmlns:a16="http://schemas.microsoft.com/office/drawing/2014/main" id="{F4DC0C4F-2558-4E66-AED3-6DF03516A014}"/>
                </a:ext>
              </a:extLst>
            </p:cNvPr>
            <p:cNvSpPr/>
            <p:nvPr/>
          </p:nvSpPr>
          <p:spPr>
            <a:xfrm>
              <a:off x="1690" y="1440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" name="直接连接符 42">
              <a:extLst>
                <a:ext uri="{FF2B5EF4-FFF2-40B4-BE49-F238E27FC236}">
                  <a16:creationId xmlns:a16="http://schemas.microsoft.com/office/drawing/2014/main" id="{1A12D52E-503B-4A30-924F-AB60582BB29F}"/>
                </a:ext>
              </a:extLst>
            </p:cNvPr>
            <p:cNvSpPr/>
            <p:nvPr/>
          </p:nvSpPr>
          <p:spPr>
            <a:xfrm>
              <a:off x="1690" y="1872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直接连接符 43">
              <a:extLst>
                <a:ext uri="{FF2B5EF4-FFF2-40B4-BE49-F238E27FC236}">
                  <a16:creationId xmlns:a16="http://schemas.microsoft.com/office/drawing/2014/main" id="{A755E22F-7C57-4EA7-9241-EB6622FF72E2}"/>
                </a:ext>
              </a:extLst>
            </p:cNvPr>
            <p:cNvSpPr/>
            <p:nvPr/>
          </p:nvSpPr>
          <p:spPr>
            <a:xfrm>
              <a:off x="2578" y="1206"/>
              <a:ext cx="0" cy="66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5" name="直接连接符 44">
              <a:extLst>
                <a:ext uri="{FF2B5EF4-FFF2-40B4-BE49-F238E27FC236}">
                  <a16:creationId xmlns:a16="http://schemas.microsoft.com/office/drawing/2014/main" id="{FF071283-E27A-4B90-97A4-E00FE781FBA4}"/>
                </a:ext>
              </a:extLst>
            </p:cNvPr>
            <p:cNvSpPr/>
            <p:nvPr/>
          </p:nvSpPr>
          <p:spPr>
            <a:xfrm>
              <a:off x="2146" y="768"/>
              <a:ext cx="0" cy="11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6" name="直接连接符 45">
              <a:extLst>
                <a:ext uri="{FF2B5EF4-FFF2-40B4-BE49-F238E27FC236}">
                  <a16:creationId xmlns:a16="http://schemas.microsoft.com/office/drawing/2014/main" id="{5ED40962-0A72-420E-B8D0-EF4E09CF599C}"/>
                </a:ext>
              </a:extLst>
            </p:cNvPr>
            <p:cNvSpPr/>
            <p:nvPr/>
          </p:nvSpPr>
          <p:spPr>
            <a:xfrm flipV="1">
              <a:off x="2344" y="1206"/>
              <a:ext cx="0" cy="2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0A8B674-BC9D-40B0-9F9B-BE57160B4A36}"/>
                </a:ext>
              </a:extLst>
            </p:cNvPr>
            <p:cNvCxnSpPr/>
            <p:nvPr/>
          </p:nvCxnSpPr>
          <p:spPr>
            <a:xfrm>
              <a:off x="2344" y="1206"/>
              <a:ext cx="234" cy="1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8" name="直接连接符 47">
              <a:extLst>
                <a:ext uri="{FF2B5EF4-FFF2-40B4-BE49-F238E27FC236}">
                  <a16:creationId xmlns:a16="http://schemas.microsoft.com/office/drawing/2014/main" id="{5C53E92E-1832-464E-9510-B50F1938E486}"/>
                </a:ext>
              </a:extLst>
            </p:cNvPr>
            <p:cNvSpPr/>
            <p:nvPr/>
          </p:nvSpPr>
          <p:spPr>
            <a:xfrm flipV="1">
              <a:off x="1912" y="76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B686F92-E81A-4C63-8B8E-C30A3003104F}"/>
                </a:ext>
              </a:extLst>
            </p:cNvPr>
            <p:cNvCxnSpPr/>
            <p:nvPr/>
          </p:nvCxnSpPr>
          <p:spPr>
            <a:xfrm>
              <a:off x="1912" y="768"/>
              <a:ext cx="234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C5E5F09-63E0-4071-A148-A91C60C87D4F}"/>
                </a:ext>
              </a:extLst>
            </p:cNvPr>
            <p:cNvSpPr/>
            <p:nvPr/>
          </p:nvSpPr>
          <p:spPr>
            <a:xfrm>
              <a:off x="2016" y="87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1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11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11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01210B3-144A-4C0C-A8EB-C68EA15BA58E}"/>
                </a:ext>
              </a:extLst>
            </p:cNvPr>
            <p:cNvSpPr txBox="1"/>
            <p:nvPr/>
          </p:nvSpPr>
          <p:spPr>
            <a:xfrm>
              <a:off x="1416" y="84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8F848BA-C716-4794-9474-95312A89DE65}"/>
                </a:ext>
              </a:extLst>
            </p:cNvPr>
            <p:cNvSpPr txBox="1"/>
            <p:nvPr/>
          </p:nvSpPr>
          <p:spPr>
            <a:xfrm>
              <a:off x="1428" y="1298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6B82CF8-28EF-44BB-8CDC-4BEDFA2C04FD}"/>
                </a:ext>
              </a:extLst>
            </p:cNvPr>
            <p:cNvSpPr txBox="1"/>
            <p:nvPr/>
          </p:nvSpPr>
          <p:spPr>
            <a:xfrm>
              <a:off x="1404" y="1706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7E6C418-733D-45B4-826A-FC98063CB2BF}"/>
                </a:ext>
              </a:extLst>
            </p:cNvPr>
            <p:cNvSpPr txBox="1"/>
            <p:nvPr/>
          </p:nvSpPr>
          <p:spPr>
            <a:xfrm>
              <a:off x="2544" y="113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2A717EC-D32C-475C-9256-8BD7AE46A877}"/>
                </a:ext>
              </a:extLst>
            </p:cNvPr>
            <p:cNvSpPr txBox="1"/>
            <p:nvPr/>
          </p:nvSpPr>
          <p:spPr>
            <a:xfrm>
              <a:off x="2300" y="140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8CA4070-C43B-4959-9196-E4F86E2340A6}"/>
                </a:ext>
              </a:extLst>
            </p:cNvPr>
            <p:cNvSpPr txBox="1"/>
            <p:nvPr/>
          </p:nvSpPr>
          <p:spPr>
            <a:xfrm>
              <a:off x="2112" y="69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E0747BA-3BD3-46F0-9B7B-2A00B4BE2FA6}"/>
                </a:ext>
              </a:extLst>
            </p:cNvPr>
            <p:cNvSpPr txBox="1"/>
            <p:nvPr/>
          </p:nvSpPr>
          <p:spPr>
            <a:xfrm>
              <a:off x="1852" y="96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7E6D64E-5539-4F07-B572-999F60D518A7}"/>
                </a:ext>
              </a:extLst>
            </p:cNvPr>
            <p:cNvSpPr/>
            <p:nvPr/>
          </p:nvSpPr>
          <p:spPr>
            <a:xfrm>
              <a:off x="1653" y="981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E3801B0-5255-4B1E-A46D-D346D7707415}"/>
                </a:ext>
              </a:extLst>
            </p:cNvPr>
            <p:cNvSpPr/>
            <p:nvPr/>
          </p:nvSpPr>
          <p:spPr>
            <a:xfrm>
              <a:off x="1653" y="141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26B14BF-4764-4ACB-9373-BA0ACF2D077A}"/>
                </a:ext>
              </a:extLst>
            </p:cNvPr>
            <p:cNvSpPr/>
            <p:nvPr/>
          </p:nvSpPr>
          <p:spPr>
            <a:xfrm>
              <a:off x="1654" y="1845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54E5E03-DCAC-407C-800B-413571F605AC}"/>
                </a:ext>
              </a:extLst>
            </p:cNvPr>
            <p:cNvSpPr/>
            <p:nvPr/>
          </p:nvSpPr>
          <p:spPr>
            <a:xfrm>
              <a:off x="2444" y="130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11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11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1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5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5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5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5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5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5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0" grpId="0"/>
      <p:bldP spid="585731" grpId="0" animBg="1"/>
      <p:bldP spid="585732" grpId="0"/>
      <p:bldP spid="585760" grpId="0"/>
      <p:bldP spid="5857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9" name="矩形 545798"/>
          <p:cNvSpPr/>
          <p:nvPr/>
        </p:nvSpPr>
        <p:spPr>
          <a:xfrm>
            <a:off x="704850" y="300038"/>
            <a:ext cx="729456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为正极性端标记，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为负极性端标记</a:t>
            </a:r>
            <a:endParaRPr lang="zh-CN" altLang="en-US" b="1">
              <a:solidFill>
                <a:srgbClr val="2520F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5801" name="矩形 545800"/>
          <p:cNvSpPr/>
          <p:nvPr/>
        </p:nvSpPr>
        <p:spPr>
          <a:xfrm>
            <a:off x="0" y="2843213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5800" name="对象 545799"/>
          <p:cNvGraphicFramePr/>
          <p:nvPr/>
        </p:nvGraphicFramePr>
        <p:xfrm>
          <a:off x="6234113" y="971550"/>
          <a:ext cx="2119312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1" r:id="rId3" imgW="969010" imgH="1045210" progId="Visio.Drawing.11">
                  <p:embed/>
                </p:oleObj>
              </mc:Choice>
              <mc:Fallback>
                <p:oleObj r:id="rId3" imgW="969010" imgH="1045210" progId="Visio.Drawing.11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4113" y="971550"/>
                        <a:ext cx="2119312" cy="211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2" name="文本框 545801"/>
          <p:cNvSpPr txBox="1"/>
          <p:nvPr/>
        </p:nvSpPr>
        <p:spPr>
          <a:xfrm>
            <a:off x="323850" y="971550"/>
            <a:ext cx="3422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(1)  </a:t>
            </a:r>
            <a:r>
              <a:rPr lang="zh-CN" altLang="en-US" b="1" dirty="0">
                <a:latin typeface="Times New Roman" panose="02020603050405020304" pitchFamily="18" charset="0"/>
              </a:rPr>
              <a:t>电压瞬时值表达式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5805" name="矩形 545804"/>
          <p:cNvSpPr/>
          <p:nvPr/>
        </p:nvSpPr>
        <p:spPr>
          <a:xfrm>
            <a:off x="0" y="3062288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5804" name="对象 545803"/>
          <p:cNvGraphicFramePr/>
          <p:nvPr/>
        </p:nvGraphicFramePr>
        <p:xfrm>
          <a:off x="1023938" y="1593850"/>
          <a:ext cx="4976812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2" r:id="rId5" imgW="2489200" imgH="736600" progId="Equation.DSMT4">
                  <p:embed/>
                </p:oleObj>
              </mc:Choice>
              <mc:Fallback>
                <p:oleObj r:id="rId5" imgW="2489200" imgH="7366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3938" y="1593850"/>
                        <a:ext cx="4976812" cy="146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28" name="矩形 545827"/>
          <p:cNvSpPr/>
          <p:nvPr/>
        </p:nvSpPr>
        <p:spPr>
          <a:xfrm>
            <a:off x="323850" y="3119438"/>
            <a:ext cx="730726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当忽略绕组的内阻时，三相电压可用三个电压源表示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45829" name="组合 545828"/>
          <p:cNvGrpSpPr/>
          <p:nvPr/>
        </p:nvGrpSpPr>
        <p:grpSpPr>
          <a:xfrm>
            <a:off x="5405438" y="3605213"/>
            <a:ext cx="3327400" cy="2462212"/>
            <a:chOff x="324" y="606"/>
            <a:chExt cx="2096" cy="1551"/>
          </a:xfrm>
        </p:grpSpPr>
        <p:grpSp>
          <p:nvGrpSpPr>
            <p:cNvPr id="545830" name="组合 545829"/>
            <p:cNvGrpSpPr/>
            <p:nvPr/>
          </p:nvGrpSpPr>
          <p:grpSpPr>
            <a:xfrm>
              <a:off x="324" y="606"/>
              <a:ext cx="664" cy="1521"/>
              <a:chOff x="324" y="606"/>
              <a:chExt cx="664" cy="1521"/>
            </a:xfrm>
          </p:grpSpPr>
          <p:sp>
            <p:nvSpPr>
              <p:cNvPr id="545831" name="文本框 545830"/>
              <p:cNvSpPr txBox="1"/>
              <p:nvPr/>
            </p:nvSpPr>
            <p:spPr>
              <a:xfrm>
                <a:off x="648" y="606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45832" name="椭圆 545831"/>
              <p:cNvSpPr/>
              <p:nvPr/>
            </p:nvSpPr>
            <p:spPr>
              <a:xfrm>
                <a:off x="606" y="1182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33" name="直接连接符 545832"/>
              <p:cNvSpPr/>
              <p:nvPr/>
            </p:nvSpPr>
            <p:spPr>
              <a:xfrm flipH="1">
                <a:off x="780" y="926"/>
                <a:ext cx="0" cy="8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5834" name="椭圆 545833"/>
              <p:cNvSpPr/>
              <p:nvPr/>
            </p:nvSpPr>
            <p:spPr>
              <a:xfrm>
                <a:off x="756" y="87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35" name="椭圆 545834"/>
              <p:cNvSpPr/>
              <p:nvPr/>
            </p:nvSpPr>
            <p:spPr>
              <a:xfrm>
                <a:off x="753" y="1806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36" name="文本框 545835"/>
              <p:cNvSpPr txBox="1"/>
              <p:nvPr/>
            </p:nvSpPr>
            <p:spPr>
              <a:xfrm>
                <a:off x="588" y="926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45837" name="文本框 545836"/>
              <p:cNvSpPr txBox="1"/>
              <p:nvPr/>
            </p:nvSpPr>
            <p:spPr>
              <a:xfrm>
                <a:off x="588" y="1480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545838" name="文本框 545837"/>
              <p:cNvSpPr txBox="1"/>
              <p:nvPr/>
            </p:nvSpPr>
            <p:spPr>
              <a:xfrm>
                <a:off x="648" y="1839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45839" name="文本框 545838"/>
              <p:cNvSpPr txBox="1"/>
              <p:nvPr/>
            </p:nvSpPr>
            <p:spPr>
              <a:xfrm>
                <a:off x="324" y="1170"/>
                <a:ext cx="3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 err="1"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 err="1">
                    <a:latin typeface="Times New Roman" panose="02020603050405020304" pitchFamily="18" charset="0"/>
                  </a:rPr>
                  <a:t>A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5840" name="组合 545839"/>
            <p:cNvGrpSpPr/>
            <p:nvPr/>
          </p:nvGrpSpPr>
          <p:grpSpPr>
            <a:xfrm>
              <a:off x="1024" y="636"/>
              <a:ext cx="664" cy="1521"/>
              <a:chOff x="324" y="606"/>
              <a:chExt cx="664" cy="1521"/>
            </a:xfrm>
          </p:grpSpPr>
          <p:sp>
            <p:nvSpPr>
              <p:cNvPr id="545841" name="文本框 545840"/>
              <p:cNvSpPr txBox="1"/>
              <p:nvPr/>
            </p:nvSpPr>
            <p:spPr>
              <a:xfrm>
                <a:off x="648" y="606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45842" name="椭圆 545841"/>
              <p:cNvSpPr/>
              <p:nvPr/>
            </p:nvSpPr>
            <p:spPr>
              <a:xfrm>
                <a:off x="606" y="1182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43" name="直接连接符 545842"/>
              <p:cNvSpPr/>
              <p:nvPr/>
            </p:nvSpPr>
            <p:spPr>
              <a:xfrm flipH="1">
                <a:off x="780" y="926"/>
                <a:ext cx="0" cy="8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5844" name="椭圆 545843"/>
              <p:cNvSpPr/>
              <p:nvPr/>
            </p:nvSpPr>
            <p:spPr>
              <a:xfrm>
                <a:off x="756" y="87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45" name="椭圆 545844"/>
              <p:cNvSpPr/>
              <p:nvPr/>
            </p:nvSpPr>
            <p:spPr>
              <a:xfrm>
                <a:off x="753" y="1806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46" name="文本框 545845"/>
              <p:cNvSpPr txBox="1"/>
              <p:nvPr/>
            </p:nvSpPr>
            <p:spPr>
              <a:xfrm>
                <a:off x="588" y="926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45847" name="文本框 545846"/>
              <p:cNvSpPr txBox="1"/>
              <p:nvPr/>
            </p:nvSpPr>
            <p:spPr>
              <a:xfrm>
                <a:off x="588" y="1480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545848" name="文本框 545847"/>
              <p:cNvSpPr txBox="1"/>
              <p:nvPr/>
            </p:nvSpPr>
            <p:spPr>
              <a:xfrm>
                <a:off x="648" y="1839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545849" name="文本框 545848"/>
              <p:cNvSpPr txBox="1"/>
              <p:nvPr/>
            </p:nvSpPr>
            <p:spPr>
              <a:xfrm>
                <a:off x="324" y="1170"/>
                <a:ext cx="3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 err="1"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 err="1">
                    <a:latin typeface="Times New Roman" panose="02020603050405020304" pitchFamily="18" charset="0"/>
                  </a:rPr>
                  <a:t>B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45850" name="组合 545849"/>
            <p:cNvGrpSpPr/>
            <p:nvPr/>
          </p:nvGrpSpPr>
          <p:grpSpPr>
            <a:xfrm>
              <a:off x="1756" y="636"/>
              <a:ext cx="664" cy="1521"/>
              <a:chOff x="324" y="606"/>
              <a:chExt cx="664" cy="1521"/>
            </a:xfrm>
          </p:grpSpPr>
          <p:sp>
            <p:nvSpPr>
              <p:cNvPr id="545851" name="文本框 545850"/>
              <p:cNvSpPr txBox="1"/>
              <p:nvPr/>
            </p:nvSpPr>
            <p:spPr>
              <a:xfrm>
                <a:off x="648" y="606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45852" name="椭圆 545851"/>
              <p:cNvSpPr/>
              <p:nvPr/>
            </p:nvSpPr>
            <p:spPr>
              <a:xfrm>
                <a:off x="606" y="1182"/>
                <a:ext cx="340" cy="34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53" name="直接连接符 545852"/>
              <p:cNvSpPr/>
              <p:nvPr/>
            </p:nvSpPr>
            <p:spPr>
              <a:xfrm flipH="1">
                <a:off x="780" y="926"/>
                <a:ext cx="0" cy="8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5854" name="椭圆 545853"/>
              <p:cNvSpPr/>
              <p:nvPr/>
            </p:nvSpPr>
            <p:spPr>
              <a:xfrm>
                <a:off x="756" y="870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55" name="椭圆 545854"/>
              <p:cNvSpPr/>
              <p:nvPr/>
            </p:nvSpPr>
            <p:spPr>
              <a:xfrm>
                <a:off x="753" y="1806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5856" name="文本框 545855"/>
              <p:cNvSpPr txBox="1"/>
              <p:nvPr/>
            </p:nvSpPr>
            <p:spPr>
              <a:xfrm>
                <a:off x="588" y="926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545857" name="文本框 545856"/>
              <p:cNvSpPr txBox="1"/>
              <p:nvPr/>
            </p:nvSpPr>
            <p:spPr>
              <a:xfrm>
                <a:off x="588" y="1480"/>
                <a:ext cx="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545858" name="文本框 545857"/>
              <p:cNvSpPr txBox="1"/>
              <p:nvPr/>
            </p:nvSpPr>
            <p:spPr>
              <a:xfrm>
                <a:off x="648" y="1839"/>
                <a:ext cx="3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545859" name="文本框 545858"/>
              <p:cNvSpPr txBox="1"/>
              <p:nvPr/>
            </p:nvSpPr>
            <p:spPr>
              <a:xfrm>
                <a:off x="324" y="1170"/>
                <a:ext cx="32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 err="1"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 err="1">
                    <a:latin typeface="Times New Roman" panose="02020603050405020304" pitchFamily="18" charset="0"/>
                  </a:rPr>
                  <a:t>C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45860" name="矩形 545859"/>
          <p:cNvSpPr/>
          <p:nvPr/>
        </p:nvSpPr>
        <p:spPr>
          <a:xfrm>
            <a:off x="704850" y="3602038"/>
            <a:ext cx="4573588" cy="2465387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个同频率、等幅值、相位依次相差</a:t>
            </a:r>
            <a:r>
              <a:rPr lang="en-US" altLang="zh-CN" b="1">
                <a:latin typeface="Times New Roman" panose="02020603050405020304" pitchFamily="18" charset="0"/>
              </a:rPr>
              <a:t>120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的正弦电压源连接成星形或三角形便组成对称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三相电源</a:t>
            </a:r>
            <a:r>
              <a:rPr lang="en-US" altLang="zh-CN" b="1">
                <a:latin typeface="Times New Roman" panose="02020603050405020304" pitchFamily="18" charset="0"/>
              </a:rPr>
              <a:t>( 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Symmetrical 3 − Phase Power Supply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5861" name="矩形 545860"/>
          <p:cNvSpPr/>
          <p:nvPr/>
        </p:nvSpPr>
        <p:spPr>
          <a:xfrm>
            <a:off x="127000" y="6115050"/>
            <a:ext cx="8313738" cy="566738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每一个电压源称为对称三相电源的一相，为</a:t>
            </a:r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相、</a:t>
            </a:r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相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/>
      <p:bldP spid="545802" grpId="0"/>
      <p:bldP spid="545828" grpId="0"/>
      <p:bldP spid="545860" grpId="0"/>
      <p:bldP spid="54586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文本框 586753"/>
          <p:cNvSpPr txBox="1"/>
          <p:nvPr/>
        </p:nvSpPr>
        <p:spPr>
          <a:xfrm>
            <a:off x="695325" y="1192213"/>
            <a:ext cx="80962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二表法可适用于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</a:rPr>
              <a:t>接、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接的三相三线制中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不能用于三相四线制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86755" name="文本框 586754"/>
          <p:cNvSpPr txBox="1"/>
          <p:nvPr/>
        </p:nvSpPr>
        <p:spPr>
          <a:xfrm>
            <a:off x="695325" y="3186113"/>
            <a:ext cx="8077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1000" indent="-3810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二表中可能有一个表的读数为负。作代数和时，应取负值。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6756" name="矩形 586755"/>
          <p:cNvSpPr/>
          <p:nvPr/>
        </p:nvSpPr>
        <p:spPr>
          <a:xfrm>
            <a:off x="428625" y="685800"/>
            <a:ext cx="1103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</a:p>
        </p:txBody>
      </p:sp>
      <p:sp>
        <p:nvSpPr>
          <p:cNvPr id="586757" name="矩形 586756"/>
          <p:cNvSpPr/>
          <p:nvPr/>
        </p:nvSpPr>
        <p:spPr>
          <a:xfrm>
            <a:off x="676275" y="2325688"/>
            <a:ext cx="80962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81000" indent="-381000" algn="just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两个表读数的代数和为三相总功率，每个表的单独读数无意义。</a:t>
            </a:r>
          </a:p>
        </p:txBody>
      </p:sp>
      <p:sp>
        <p:nvSpPr>
          <p:cNvPr id="586758" name="文本框 586757"/>
          <p:cNvSpPr txBox="1"/>
          <p:nvPr/>
        </p:nvSpPr>
        <p:spPr>
          <a:xfrm>
            <a:off x="695325" y="4324350"/>
            <a:ext cx="53340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algn="just"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</a:rPr>
              <a:t>接线时，注意功率表的同名端。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8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8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4" grpId="0"/>
      <p:bldP spid="586755" grpId="0"/>
      <p:bldP spid="586756" grpId="0"/>
      <p:bldP spid="586757" grpId="0"/>
      <p:bldP spid="5867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文本框 587777"/>
          <p:cNvSpPr txBox="1"/>
          <p:nvPr/>
        </p:nvSpPr>
        <p:spPr>
          <a:xfrm>
            <a:off x="196850" y="879475"/>
            <a:ext cx="89471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求：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线电流和电源发出总功率；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　　</a:t>
            </a: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用两表法测电动机负载的功率，画接线图，求两表读数。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7779" name="文本框 587778"/>
          <p:cNvSpPr txBox="1"/>
          <p:nvPr/>
        </p:nvSpPr>
        <p:spPr>
          <a:xfrm>
            <a:off x="498475" y="48974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7780" name="矩形 587779"/>
          <p:cNvSpPr/>
          <p:nvPr/>
        </p:nvSpPr>
        <p:spPr>
          <a:xfrm>
            <a:off x="28575" y="3683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</a:p>
        </p:txBody>
      </p:sp>
      <p:sp>
        <p:nvSpPr>
          <p:cNvPr id="587781" name="矩形 587780"/>
          <p:cNvSpPr/>
          <p:nvPr/>
        </p:nvSpPr>
        <p:spPr>
          <a:xfrm>
            <a:off x="498475" y="311150"/>
            <a:ext cx="8645525" cy="4931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l  </a:t>
            </a:r>
            <a:r>
              <a:rPr lang="en-US" altLang="zh-CN" b="1" dirty="0">
                <a:latin typeface="Times New Roman" panose="02020603050405020304" pitchFamily="18" charset="0"/>
              </a:rPr>
              <a:t>=380V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=30+j40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 dirty="0">
                <a:latin typeface="Times New Roman" panose="02020603050405020304" pitchFamily="18" charset="0"/>
              </a:rPr>
              <a:t>，电动机 </a:t>
            </a:r>
            <a:r>
              <a:rPr lang="en-US" altLang="zh-CN" b="1" i="1" dirty="0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=1700W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</a:rPr>
              <a:t>cos</a:t>
            </a:r>
            <a:r>
              <a:rPr lang="en-US" altLang="zh-CN" b="1" i="1" dirty="0" err="1">
                <a:latin typeface="Symbol" panose="05050102010706020507" pitchFamily="18" charset="2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=0.8(</a:t>
            </a:r>
            <a:r>
              <a:rPr lang="zh-CN" altLang="en-US" b="1" dirty="0">
                <a:latin typeface="Times New Roman" panose="02020603050405020304" pitchFamily="18" charset="0"/>
              </a:rPr>
              <a:t>感性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87782" name="对象 587781"/>
          <p:cNvGraphicFramePr/>
          <p:nvPr>
            <p:extLst>
              <p:ext uri="{D42A27DB-BD31-4B8C-83A1-F6EECF244321}">
                <p14:modId xmlns:p14="http://schemas.microsoft.com/office/powerpoint/2010/main" val="771774417"/>
              </p:ext>
            </p:extLst>
          </p:nvPr>
        </p:nvGraphicFramePr>
        <p:xfrm>
          <a:off x="3844089" y="4851400"/>
          <a:ext cx="23256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4" r:id="rId3" imgW="1155700" imgH="279400" progId="Equation.3">
                  <p:embed/>
                </p:oleObj>
              </mc:Choice>
              <mc:Fallback>
                <p:oleObj r:id="rId3" imgW="1155700" imgH="279400" progId="Equation.3">
                  <p:embed/>
                  <p:pic>
                    <p:nvPicPr>
                      <p:cNvPr id="0" name="图片 39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44089" y="4851400"/>
                        <a:ext cx="23256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3" name="对象 587782"/>
          <p:cNvGraphicFramePr/>
          <p:nvPr/>
        </p:nvGraphicFramePr>
        <p:xfrm>
          <a:off x="1822450" y="5316538"/>
          <a:ext cx="48815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5" r:id="rId5" imgW="2424430" imgH="482600" progId="Equation.DSMT4">
                  <p:embed/>
                </p:oleObj>
              </mc:Choice>
              <mc:Fallback>
                <p:oleObj r:id="rId5" imgW="2424430" imgH="482600" progId="Equation.DSMT4">
                  <p:embed/>
                  <p:pic>
                    <p:nvPicPr>
                      <p:cNvPr id="0" name="图片 397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2450" y="5316538"/>
                        <a:ext cx="4881563" cy="969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4" name="文本框 587783"/>
          <p:cNvSpPr txBox="1"/>
          <p:nvPr/>
        </p:nvSpPr>
        <p:spPr>
          <a:xfrm>
            <a:off x="1108074" y="4992688"/>
            <a:ext cx="34639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设电源的相电压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587785" name="组合 587784"/>
          <p:cNvGrpSpPr/>
          <p:nvPr/>
        </p:nvGrpSpPr>
        <p:grpSpPr>
          <a:xfrm>
            <a:off x="2038350" y="1638300"/>
            <a:ext cx="5057775" cy="3048000"/>
            <a:chOff x="1284" y="1032"/>
            <a:chExt cx="3186" cy="1920"/>
          </a:xfrm>
        </p:grpSpPr>
        <p:sp>
          <p:nvSpPr>
            <p:cNvPr id="587786" name="椭圆 587785"/>
            <p:cNvSpPr/>
            <p:nvPr/>
          </p:nvSpPr>
          <p:spPr>
            <a:xfrm>
              <a:off x="3790" y="1590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7787" name="直接连接符 587786"/>
            <p:cNvSpPr/>
            <p:nvPr/>
          </p:nvSpPr>
          <p:spPr>
            <a:xfrm flipH="1">
              <a:off x="1582" y="1836"/>
              <a:ext cx="22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88" name="直接连接符 587787"/>
            <p:cNvSpPr/>
            <p:nvPr/>
          </p:nvSpPr>
          <p:spPr>
            <a:xfrm flipH="1" flipV="1">
              <a:off x="3646" y="1464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89" name="直接连接符 587788"/>
            <p:cNvSpPr/>
            <p:nvPr/>
          </p:nvSpPr>
          <p:spPr>
            <a:xfrm flipH="1">
              <a:off x="1582" y="1464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90" name="直接连接符 587789"/>
            <p:cNvSpPr/>
            <p:nvPr/>
          </p:nvSpPr>
          <p:spPr>
            <a:xfrm flipH="1">
              <a:off x="3646" y="1992"/>
              <a:ext cx="24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91" name="直接连接符 587790"/>
            <p:cNvSpPr/>
            <p:nvPr/>
          </p:nvSpPr>
          <p:spPr>
            <a:xfrm flipH="1">
              <a:off x="1582" y="2232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92" name="直接连接符 587791"/>
            <p:cNvSpPr/>
            <p:nvPr/>
          </p:nvSpPr>
          <p:spPr>
            <a:xfrm>
              <a:off x="2296" y="2232"/>
              <a:ext cx="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587793" name="直接连接符 587792"/>
            <p:cNvSpPr/>
            <p:nvPr/>
          </p:nvSpPr>
          <p:spPr>
            <a:xfrm>
              <a:off x="2296" y="2952"/>
              <a:ext cx="5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7794" name="直接连接符 587793"/>
            <p:cNvSpPr/>
            <p:nvPr/>
          </p:nvSpPr>
          <p:spPr>
            <a:xfrm>
              <a:off x="2806" y="1458"/>
              <a:ext cx="0" cy="14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587795" name="直接连接符 587794"/>
            <p:cNvSpPr/>
            <p:nvPr/>
          </p:nvSpPr>
          <p:spPr>
            <a:xfrm>
              <a:off x="2548" y="1836"/>
              <a:ext cx="0" cy="11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587796" name="矩形 587795"/>
            <p:cNvSpPr/>
            <p:nvPr/>
          </p:nvSpPr>
          <p:spPr>
            <a:xfrm>
              <a:off x="2488" y="25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7" name="矩形 587796"/>
            <p:cNvSpPr/>
            <p:nvPr/>
          </p:nvSpPr>
          <p:spPr>
            <a:xfrm>
              <a:off x="2236" y="25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8" name="矩形 587797"/>
            <p:cNvSpPr/>
            <p:nvPr/>
          </p:nvSpPr>
          <p:spPr>
            <a:xfrm>
              <a:off x="2746" y="25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799" name="文本框 587798"/>
            <p:cNvSpPr txBox="1"/>
            <p:nvPr/>
          </p:nvSpPr>
          <p:spPr>
            <a:xfrm>
              <a:off x="1284" y="128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7800" name="文本框 587799"/>
            <p:cNvSpPr txBox="1"/>
            <p:nvPr/>
          </p:nvSpPr>
          <p:spPr>
            <a:xfrm>
              <a:off x="1294" y="165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7801" name="文本框 587800"/>
            <p:cNvSpPr txBox="1"/>
            <p:nvPr/>
          </p:nvSpPr>
          <p:spPr>
            <a:xfrm>
              <a:off x="1284" y="208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7802" name="直接连接符 587801"/>
            <p:cNvSpPr/>
            <p:nvPr/>
          </p:nvSpPr>
          <p:spPr>
            <a:xfrm>
              <a:off x="2758" y="1512"/>
              <a:ext cx="0" cy="28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7803" name="直接连接符 587802"/>
            <p:cNvSpPr/>
            <p:nvPr/>
          </p:nvSpPr>
          <p:spPr>
            <a:xfrm>
              <a:off x="3214" y="1398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7804" name="文本框 587803"/>
            <p:cNvSpPr txBox="1"/>
            <p:nvPr/>
          </p:nvSpPr>
          <p:spPr>
            <a:xfrm>
              <a:off x="2854" y="2520"/>
              <a:ext cx="29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7805" name="椭圆 587804"/>
            <p:cNvSpPr/>
            <p:nvPr/>
          </p:nvSpPr>
          <p:spPr>
            <a:xfrm>
              <a:off x="1527" y="2199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6" name="椭圆 587805"/>
            <p:cNvSpPr/>
            <p:nvPr/>
          </p:nvSpPr>
          <p:spPr>
            <a:xfrm>
              <a:off x="1530" y="1800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807" name="椭圆 587806"/>
            <p:cNvSpPr/>
            <p:nvPr/>
          </p:nvSpPr>
          <p:spPr>
            <a:xfrm>
              <a:off x="1527" y="1428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7808" name="对象 587807"/>
            <p:cNvGraphicFramePr/>
            <p:nvPr/>
          </p:nvGraphicFramePr>
          <p:xfrm>
            <a:off x="2464" y="1386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06" r:id="rId7" imgW="254000" imgH="279400" progId="Equation.3">
                    <p:embed/>
                  </p:oleObj>
                </mc:Choice>
                <mc:Fallback>
                  <p:oleObj r:id="rId7" imgW="254000" imgH="279400" progId="Equation.3">
                    <p:embed/>
                    <p:pic>
                      <p:nvPicPr>
                        <p:cNvPr id="0" name="图片 397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64" y="1386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809" name="对象 587808"/>
            <p:cNvGraphicFramePr/>
            <p:nvPr/>
          </p:nvGraphicFramePr>
          <p:xfrm>
            <a:off x="3274" y="1038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07" r:id="rId9" imgW="254000" imgH="279400" progId="Equation.3">
                    <p:embed/>
                  </p:oleObj>
                </mc:Choice>
                <mc:Fallback>
                  <p:oleObj r:id="rId9" imgW="254000" imgH="279400" progId="Equation.3">
                    <p:embed/>
                    <p:pic>
                      <p:nvPicPr>
                        <p:cNvPr id="0" name="图片 398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74" y="1038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10" name="矩形 587809"/>
            <p:cNvSpPr/>
            <p:nvPr/>
          </p:nvSpPr>
          <p:spPr>
            <a:xfrm>
              <a:off x="3778" y="2036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电动机</a:t>
              </a:r>
            </a:p>
          </p:txBody>
        </p:sp>
        <p:graphicFrame>
          <p:nvGraphicFramePr>
            <p:cNvPr id="587811" name="对象 587810"/>
            <p:cNvGraphicFramePr/>
            <p:nvPr/>
          </p:nvGraphicFramePr>
          <p:xfrm>
            <a:off x="2120" y="1032"/>
            <a:ext cx="27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08" r:id="rId11" imgW="215900" imgH="278765" progId="Equation.3">
                    <p:embed/>
                  </p:oleObj>
                </mc:Choice>
                <mc:Fallback>
                  <p:oleObj r:id="rId11" imgW="215900" imgH="278765" progId="Equation.3">
                    <p:embed/>
                    <p:pic>
                      <p:nvPicPr>
                        <p:cNvPr id="0" name="图片 398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0" y="1032"/>
                          <a:ext cx="271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12" name="直接连接符 587811"/>
            <p:cNvSpPr/>
            <p:nvPr/>
          </p:nvSpPr>
          <p:spPr>
            <a:xfrm>
              <a:off x="2092" y="1398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8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8" grpId="0"/>
      <p:bldP spid="587779" grpId="0"/>
      <p:bldP spid="587780" grpId="0"/>
      <p:bldP spid="587781" grpId="0"/>
      <p:bldP spid="58778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文本框 588801"/>
          <p:cNvSpPr txBox="1"/>
          <p:nvPr/>
        </p:nvSpPr>
        <p:spPr>
          <a:xfrm>
            <a:off x="400050" y="225425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电动机负载：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88803" name="对象 588802"/>
          <p:cNvGraphicFramePr/>
          <p:nvPr/>
        </p:nvGraphicFramePr>
        <p:xfrm>
          <a:off x="1250950" y="682625"/>
          <a:ext cx="3733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5" r:id="rId3" imgW="1864995" imgH="254000" progId="Equation.DSMT4">
                  <p:embed/>
                </p:oleObj>
              </mc:Choice>
              <mc:Fallback>
                <p:oleObj r:id="rId3" imgW="1864995" imgH="254000" progId="Equation.DSMT4">
                  <p:embed/>
                  <p:pic>
                    <p:nvPicPr>
                      <p:cNvPr id="0" name="图片 39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0950" y="682625"/>
                        <a:ext cx="37338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4" name="对象 588803"/>
          <p:cNvGraphicFramePr/>
          <p:nvPr/>
        </p:nvGraphicFramePr>
        <p:xfrm>
          <a:off x="1257300" y="1130300"/>
          <a:ext cx="556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6" r:id="rId5" imgW="2781300" imgH="889000" progId="Equation.DSMT4">
                  <p:embed/>
                </p:oleObj>
              </mc:Choice>
              <mc:Fallback>
                <p:oleObj r:id="rId5" imgW="2781300" imgH="889000" progId="Equation.DSMT4">
                  <p:embed/>
                  <p:pic>
                    <p:nvPicPr>
                      <p:cNvPr id="0" name="图片 39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300" y="1130300"/>
                        <a:ext cx="556260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5" name="对象 588804"/>
          <p:cNvGraphicFramePr/>
          <p:nvPr>
            <p:extLst>
              <p:ext uri="{D42A27DB-BD31-4B8C-83A1-F6EECF244321}">
                <p14:modId xmlns:p14="http://schemas.microsoft.com/office/powerpoint/2010/main" val="3159265459"/>
              </p:ext>
            </p:extLst>
          </p:nvPr>
        </p:nvGraphicFramePr>
        <p:xfrm>
          <a:off x="5073389" y="2349221"/>
          <a:ext cx="3048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7" r:id="rId7" imgW="1524000" imgH="279400" progId="Equation.DSMT4">
                  <p:embed/>
                </p:oleObj>
              </mc:Choice>
              <mc:Fallback>
                <p:oleObj r:id="rId7" imgW="1524000" imgH="279400" progId="Equation.DSMT4">
                  <p:embed/>
                  <p:pic>
                    <p:nvPicPr>
                      <p:cNvPr id="0" name="图片 39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3389" y="2349221"/>
                        <a:ext cx="3048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806" name="文本框 588805"/>
          <p:cNvSpPr txBox="1"/>
          <p:nvPr/>
        </p:nvSpPr>
        <p:spPr>
          <a:xfrm>
            <a:off x="438150" y="297497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总电流：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588807" name="对象 588806"/>
          <p:cNvGraphicFramePr/>
          <p:nvPr>
            <p:extLst>
              <p:ext uri="{D42A27DB-BD31-4B8C-83A1-F6EECF244321}">
                <p14:modId xmlns:p14="http://schemas.microsoft.com/office/powerpoint/2010/main" val="2335922777"/>
              </p:ext>
            </p:extLst>
          </p:nvPr>
        </p:nvGraphicFramePr>
        <p:xfrm>
          <a:off x="1187450" y="3355975"/>
          <a:ext cx="695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8" r:id="rId9" imgW="3479800" imgH="469900" progId="Equation.DSMT4">
                  <p:embed/>
                </p:oleObj>
              </mc:Choice>
              <mc:Fallback>
                <p:oleObj r:id="rId9" imgW="3479800" imgH="469900" progId="Equation.DSMT4">
                  <p:embed/>
                  <p:pic>
                    <p:nvPicPr>
                      <p:cNvPr id="0" name="图片 39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3355975"/>
                        <a:ext cx="6959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8" name="对象 588807"/>
          <p:cNvGraphicFramePr/>
          <p:nvPr>
            <p:extLst>
              <p:ext uri="{D42A27DB-BD31-4B8C-83A1-F6EECF244321}">
                <p14:modId xmlns:p14="http://schemas.microsoft.com/office/powerpoint/2010/main" val="839989866"/>
              </p:ext>
            </p:extLst>
          </p:nvPr>
        </p:nvGraphicFramePr>
        <p:xfrm>
          <a:off x="1047750" y="4778375"/>
          <a:ext cx="5883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9" r:id="rId11" imgW="2616200" imgH="457200" progId="Equation.DSMT4">
                  <p:embed/>
                </p:oleObj>
              </mc:Choice>
              <mc:Fallback>
                <p:oleObj r:id="rId11" imgW="2616200" imgH="457200" progId="Equation.DSMT4">
                  <p:embed/>
                  <p:pic>
                    <p:nvPicPr>
                      <p:cNvPr id="0" name="图片 39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7750" y="4778375"/>
                        <a:ext cx="58832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8809" name="对象 588808"/>
          <p:cNvGraphicFramePr/>
          <p:nvPr>
            <p:extLst>
              <p:ext uri="{D42A27DB-BD31-4B8C-83A1-F6EECF244321}">
                <p14:modId xmlns:p14="http://schemas.microsoft.com/office/powerpoint/2010/main" val="835100239"/>
              </p:ext>
            </p:extLst>
          </p:nvPr>
        </p:nvGraphicFramePr>
        <p:xfrm>
          <a:off x="1109663" y="5797557"/>
          <a:ext cx="591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60" r:id="rId13" imgW="2628900" imgH="228600" progId="Equation.DSMT4">
                  <p:embed/>
                </p:oleObj>
              </mc:Choice>
              <mc:Fallback>
                <p:oleObj r:id="rId13" imgW="2628900" imgH="228600" progId="Equation.DSMT4">
                  <p:embed/>
                  <p:pic>
                    <p:nvPicPr>
                      <p:cNvPr id="0" name="图片 39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09663" y="5797557"/>
                        <a:ext cx="59118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8812" name="组合 588811"/>
          <p:cNvGrpSpPr/>
          <p:nvPr/>
        </p:nvGrpSpPr>
        <p:grpSpPr>
          <a:xfrm>
            <a:off x="3908425" y="4643444"/>
            <a:ext cx="5084764" cy="369888"/>
            <a:chOff x="2462" y="3139"/>
            <a:chExt cx="3203" cy="233"/>
          </a:xfrm>
        </p:grpSpPr>
        <p:sp>
          <p:nvSpPr>
            <p:cNvPr id="588813" name="文本框 588812"/>
            <p:cNvSpPr txBox="1"/>
            <p:nvPr/>
          </p:nvSpPr>
          <p:spPr>
            <a:xfrm>
              <a:off x="2797" y="3139"/>
              <a:ext cx="2868" cy="233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注：</a:t>
              </a: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r>
                <a:rPr lang="zh-CN" altLang="en-US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总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</a:t>
              </a:r>
              <a:r>
                <a:rPr lang="zh-CN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相电压初相位</a:t>
              </a: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0°- </a:t>
              </a:r>
              <a:r>
                <a:rPr lang="zh-CN" alt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电流的初相位</a:t>
              </a:r>
            </a:p>
          </p:txBody>
        </p:sp>
        <p:sp>
          <p:nvSpPr>
            <p:cNvPr id="588814" name="直接连接符 588813"/>
            <p:cNvSpPr/>
            <p:nvPr/>
          </p:nvSpPr>
          <p:spPr>
            <a:xfrm flipV="1">
              <a:off x="2462" y="3290"/>
              <a:ext cx="418" cy="8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文本框 589825"/>
          <p:cNvSpPr txBox="1"/>
          <p:nvPr/>
        </p:nvSpPr>
        <p:spPr>
          <a:xfrm>
            <a:off x="436563" y="4255477"/>
            <a:ext cx="2401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表</a:t>
            </a:r>
            <a:r>
              <a:rPr lang="en-US" altLang="zh-CN" b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的读数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589827" name="组合 589826"/>
          <p:cNvGrpSpPr/>
          <p:nvPr/>
        </p:nvGrpSpPr>
        <p:grpSpPr>
          <a:xfrm>
            <a:off x="4568825" y="374424"/>
            <a:ext cx="4516724" cy="3038475"/>
            <a:chOff x="2476" y="138"/>
            <a:chExt cx="3186" cy="1914"/>
          </a:xfrm>
        </p:grpSpPr>
        <p:sp>
          <p:nvSpPr>
            <p:cNvPr id="589828" name="椭圆 589827"/>
            <p:cNvSpPr/>
            <p:nvPr/>
          </p:nvSpPr>
          <p:spPr>
            <a:xfrm>
              <a:off x="4982" y="690"/>
              <a:ext cx="432" cy="43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9829" name="直接连接符 589828"/>
            <p:cNvSpPr/>
            <p:nvPr/>
          </p:nvSpPr>
          <p:spPr>
            <a:xfrm flipH="1">
              <a:off x="2774" y="936"/>
              <a:ext cx="22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0" name="直接连接符 589829"/>
            <p:cNvSpPr/>
            <p:nvPr/>
          </p:nvSpPr>
          <p:spPr>
            <a:xfrm flipH="1" flipV="1">
              <a:off x="4838" y="564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1" name="直接连接符 589830"/>
            <p:cNvSpPr/>
            <p:nvPr/>
          </p:nvSpPr>
          <p:spPr>
            <a:xfrm flipH="1">
              <a:off x="2774" y="564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2" name="直接连接符 589831"/>
            <p:cNvSpPr/>
            <p:nvPr/>
          </p:nvSpPr>
          <p:spPr>
            <a:xfrm flipH="1">
              <a:off x="4838" y="1092"/>
              <a:ext cx="24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3" name="直接连接符 589832"/>
            <p:cNvSpPr/>
            <p:nvPr/>
          </p:nvSpPr>
          <p:spPr>
            <a:xfrm flipH="1">
              <a:off x="2774" y="1332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4" name="直接连接符 589833"/>
            <p:cNvSpPr/>
            <p:nvPr/>
          </p:nvSpPr>
          <p:spPr>
            <a:xfrm>
              <a:off x="3128" y="1332"/>
              <a:ext cx="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589835" name="直接连接符 589834"/>
            <p:cNvSpPr/>
            <p:nvPr/>
          </p:nvSpPr>
          <p:spPr>
            <a:xfrm>
              <a:off x="3128" y="2052"/>
              <a:ext cx="5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9836" name="直接连接符 589835"/>
            <p:cNvSpPr/>
            <p:nvPr/>
          </p:nvSpPr>
          <p:spPr>
            <a:xfrm>
              <a:off x="3638" y="558"/>
              <a:ext cx="0" cy="14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589837" name="直接连接符 589836"/>
            <p:cNvSpPr/>
            <p:nvPr/>
          </p:nvSpPr>
          <p:spPr>
            <a:xfrm>
              <a:off x="3380" y="936"/>
              <a:ext cx="0" cy="11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589838" name="矩形 589837"/>
            <p:cNvSpPr/>
            <p:nvPr/>
          </p:nvSpPr>
          <p:spPr>
            <a:xfrm>
              <a:off x="3320" y="16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39" name="矩形 589838"/>
            <p:cNvSpPr/>
            <p:nvPr/>
          </p:nvSpPr>
          <p:spPr>
            <a:xfrm>
              <a:off x="3068" y="16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40" name="矩形 589839"/>
            <p:cNvSpPr/>
            <p:nvPr/>
          </p:nvSpPr>
          <p:spPr>
            <a:xfrm>
              <a:off x="3578" y="16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41" name="文本框 589840"/>
            <p:cNvSpPr txBox="1"/>
            <p:nvPr/>
          </p:nvSpPr>
          <p:spPr>
            <a:xfrm>
              <a:off x="2476" y="38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9842" name="文本框 589841"/>
            <p:cNvSpPr txBox="1"/>
            <p:nvPr/>
          </p:nvSpPr>
          <p:spPr>
            <a:xfrm>
              <a:off x="2486" y="756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9843" name="文本框 589842"/>
            <p:cNvSpPr txBox="1"/>
            <p:nvPr/>
          </p:nvSpPr>
          <p:spPr>
            <a:xfrm>
              <a:off x="2476" y="118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9844" name="直接连接符 589843"/>
            <p:cNvSpPr/>
            <p:nvPr/>
          </p:nvSpPr>
          <p:spPr>
            <a:xfrm>
              <a:off x="3590" y="612"/>
              <a:ext cx="0" cy="28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9845" name="直接连接符 589844"/>
            <p:cNvSpPr/>
            <p:nvPr/>
          </p:nvSpPr>
          <p:spPr>
            <a:xfrm>
              <a:off x="4406" y="498"/>
              <a:ext cx="384" cy="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89846" name="文本框 589845"/>
            <p:cNvSpPr txBox="1"/>
            <p:nvPr/>
          </p:nvSpPr>
          <p:spPr>
            <a:xfrm>
              <a:off x="3686" y="1620"/>
              <a:ext cx="297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89847" name="椭圆 589846"/>
            <p:cNvSpPr/>
            <p:nvPr/>
          </p:nvSpPr>
          <p:spPr>
            <a:xfrm>
              <a:off x="2719" y="1299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48" name="椭圆 589847"/>
            <p:cNvSpPr/>
            <p:nvPr/>
          </p:nvSpPr>
          <p:spPr>
            <a:xfrm>
              <a:off x="2722" y="900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49" name="椭圆 589848"/>
            <p:cNvSpPr/>
            <p:nvPr/>
          </p:nvSpPr>
          <p:spPr>
            <a:xfrm>
              <a:off x="2719" y="528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9850" name="对象 589849"/>
            <p:cNvGraphicFramePr/>
            <p:nvPr/>
          </p:nvGraphicFramePr>
          <p:xfrm>
            <a:off x="3296" y="486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04" r:id="rId3" imgW="254000" imgH="279400" progId="Equation.3">
                    <p:embed/>
                  </p:oleObj>
                </mc:Choice>
                <mc:Fallback>
                  <p:oleObj r:id="rId3" imgW="254000" imgH="279400" progId="Equation.3">
                    <p:embed/>
                    <p:pic>
                      <p:nvPicPr>
                        <p:cNvPr id="0" name="图片 398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6" y="486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9851" name="对象 589850"/>
            <p:cNvGraphicFramePr/>
            <p:nvPr/>
          </p:nvGraphicFramePr>
          <p:xfrm>
            <a:off x="4466" y="138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05" r:id="rId5" imgW="254000" imgH="279400" progId="Equation.3">
                    <p:embed/>
                  </p:oleObj>
                </mc:Choice>
                <mc:Fallback>
                  <p:oleObj r:id="rId5" imgW="254000" imgH="279400" progId="Equation.3">
                    <p:embed/>
                    <p:pic>
                      <p:nvPicPr>
                        <p:cNvPr id="0" name="图片 398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6" y="138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9852" name="矩形 589851"/>
            <p:cNvSpPr/>
            <p:nvPr/>
          </p:nvSpPr>
          <p:spPr>
            <a:xfrm>
              <a:off x="4970" y="1136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电动机</a:t>
              </a:r>
            </a:p>
          </p:txBody>
        </p:sp>
      </p:grpSp>
      <p:sp>
        <p:nvSpPr>
          <p:cNvPr id="589853" name="文本框 589852"/>
          <p:cNvSpPr txBox="1"/>
          <p:nvPr/>
        </p:nvSpPr>
        <p:spPr>
          <a:xfrm>
            <a:off x="190500" y="336550"/>
            <a:ext cx="64231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接线图以及两表的读数（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=1700w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589854" name="组合 589853"/>
          <p:cNvGrpSpPr/>
          <p:nvPr/>
        </p:nvGrpSpPr>
        <p:grpSpPr>
          <a:xfrm>
            <a:off x="6508749" y="583974"/>
            <a:ext cx="677651" cy="1685925"/>
            <a:chOff x="3768" y="270"/>
            <a:chExt cx="478" cy="1062"/>
          </a:xfrm>
        </p:grpSpPr>
        <p:sp>
          <p:nvSpPr>
            <p:cNvPr id="589855" name="直接连接符 589854"/>
            <p:cNvSpPr/>
            <p:nvPr/>
          </p:nvSpPr>
          <p:spPr>
            <a:xfrm>
              <a:off x="4068" y="336"/>
              <a:ext cx="0" cy="9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589856" name="直接连接符 589855"/>
            <p:cNvSpPr/>
            <p:nvPr/>
          </p:nvSpPr>
          <p:spPr>
            <a:xfrm flipV="1">
              <a:off x="3810" y="336"/>
              <a:ext cx="0" cy="2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cxnSp>
          <p:nvCxnSpPr>
            <p:cNvPr id="589857" name="直接箭头连接符 589856"/>
            <p:cNvCxnSpPr/>
            <p:nvPr/>
          </p:nvCxnSpPr>
          <p:spPr>
            <a:xfrm>
              <a:off x="3810" y="336"/>
              <a:ext cx="258" cy="0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9858" name="椭圆 589857"/>
            <p:cNvSpPr/>
            <p:nvPr/>
          </p:nvSpPr>
          <p:spPr>
            <a:xfrm>
              <a:off x="3936" y="432"/>
              <a:ext cx="272" cy="272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89859" name="文本框 589858"/>
            <p:cNvSpPr txBox="1"/>
            <p:nvPr/>
          </p:nvSpPr>
          <p:spPr>
            <a:xfrm>
              <a:off x="4034" y="270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9860" name="文本框 589859"/>
            <p:cNvSpPr txBox="1"/>
            <p:nvPr/>
          </p:nvSpPr>
          <p:spPr>
            <a:xfrm>
              <a:off x="3768" y="540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589861" name="组合 589860"/>
          <p:cNvGrpSpPr/>
          <p:nvPr/>
        </p:nvGrpSpPr>
        <p:grpSpPr>
          <a:xfrm>
            <a:off x="7331074" y="1155474"/>
            <a:ext cx="657803" cy="1133475"/>
            <a:chOff x="4250" y="618"/>
            <a:chExt cx="464" cy="714"/>
          </a:xfrm>
        </p:grpSpPr>
        <p:sp>
          <p:nvSpPr>
            <p:cNvPr id="589862" name="直接连接符 589861"/>
            <p:cNvSpPr/>
            <p:nvPr/>
          </p:nvSpPr>
          <p:spPr>
            <a:xfrm>
              <a:off x="4536" y="704"/>
              <a:ext cx="0" cy="6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589863" name="直接连接符 589862"/>
            <p:cNvSpPr/>
            <p:nvPr/>
          </p:nvSpPr>
          <p:spPr>
            <a:xfrm flipV="1">
              <a:off x="4282" y="702"/>
              <a:ext cx="0" cy="2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cxnSp>
          <p:nvCxnSpPr>
            <p:cNvPr id="589864" name="直接箭头连接符 589863"/>
            <p:cNvCxnSpPr/>
            <p:nvPr/>
          </p:nvCxnSpPr>
          <p:spPr>
            <a:xfrm flipV="1">
              <a:off x="4288" y="700"/>
              <a:ext cx="254" cy="6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89865" name="文本框 589864"/>
            <p:cNvSpPr txBox="1"/>
            <p:nvPr/>
          </p:nvSpPr>
          <p:spPr>
            <a:xfrm>
              <a:off x="4502" y="618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9866" name="文本框 589865"/>
            <p:cNvSpPr txBox="1"/>
            <p:nvPr/>
          </p:nvSpPr>
          <p:spPr>
            <a:xfrm>
              <a:off x="4250" y="906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89867" name="椭圆 589866"/>
            <p:cNvSpPr/>
            <p:nvPr/>
          </p:nvSpPr>
          <p:spPr>
            <a:xfrm>
              <a:off x="4399" y="802"/>
              <a:ext cx="272" cy="272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W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89868" name="对象 589867"/>
          <p:cNvGraphicFramePr/>
          <p:nvPr>
            <p:extLst>
              <p:ext uri="{D42A27DB-BD31-4B8C-83A1-F6EECF244321}">
                <p14:modId xmlns:p14="http://schemas.microsoft.com/office/powerpoint/2010/main" val="174761973"/>
              </p:ext>
            </p:extLst>
          </p:nvPr>
        </p:nvGraphicFramePr>
        <p:xfrm>
          <a:off x="1384213" y="1031649"/>
          <a:ext cx="24526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6" r:id="rId7" imgW="1219200" imgH="279400" progId="Equation.DSMT4">
                  <p:embed/>
                </p:oleObj>
              </mc:Choice>
              <mc:Fallback>
                <p:oleObj r:id="rId7" imgW="1219200" imgH="279400" progId="Equation.DSMT4">
                  <p:embed/>
                  <p:pic>
                    <p:nvPicPr>
                      <p:cNvPr id="0" name="图片 375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4213" y="1031649"/>
                        <a:ext cx="24526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69" name="对象 589868"/>
          <p:cNvGraphicFramePr/>
          <p:nvPr/>
        </p:nvGraphicFramePr>
        <p:xfrm>
          <a:off x="525463" y="1538288"/>
          <a:ext cx="29638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7" r:id="rId9" imgW="1473200" imgH="279400" progId="Equation.DSMT4">
                  <p:embed/>
                </p:oleObj>
              </mc:Choice>
              <mc:Fallback>
                <p:oleObj r:id="rId9" imgW="1473200" imgH="279400" progId="Equation.DSMT4">
                  <p:embed/>
                  <p:pic>
                    <p:nvPicPr>
                      <p:cNvPr id="0" name="图片 376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463" y="1538288"/>
                        <a:ext cx="2963862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70" name="对象 589869"/>
          <p:cNvGraphicFramePr/>
          <p:nvPr>
            <p:extLst>
              <p:ext uri="{D42A27DB-BD31-4B8C-83A1-F6EECF244321}">
                <p14:modId xmlns:p14="http://schemas.microsoft.com/office/powerpoint/2010/main" val="3817569423"/>
              </p:ext>
            </p:extLst>
          </p:nvPr>
        </p:nvGraphicFramePr>
        <p:xfrm>
          <a:off x="525463" y="2050144"/>
          <a:ext cx="39862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8" r:id="rId11" imgW="1981200" imgH="508000" progId="Equation.DSMT4">
                  <p:embed/>
                </p:oleObj>
              </mc:Choice>
              <mc:Fallback>
                <p:oleObj r:id="rId11" imgW="1981200" imgH="508000" progId="Equation.DSMT4">
                  <p:embed/>
                  <p:pic>
                    <p:nvPicPr>
                      <p:cNvPr id="0" name="图片 375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463" y="2050144"/>
                        <a:ext cx="3986213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71" name="对象 589870"/>
          <p:cNvGraphicFramePr/>
          <p:nvPr>
            <p:extLst>
              <p:ext uri="{D42A27DB-BD31-4B8C-83A1-F6EECF244321}">
                <p14:modId xmlns:p14="http://schemas.microsoft.com/office/powerpoint/2010/main" val="1376429487"/>
              </p:ext>
            </p:extLst>
          </p:nvPr>
        </p:nvGraphicFramePr>
        <p:xfrm>
          <a:off x="498714" y="3005137"/>
          <a:ext cx="30654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09" r:id="rId13" imgW="1524000" imgH="279400" progId="Equation.DSMT4">
                  <p:embed/>
                </p:oleObj>
              </mc:Choice>
              <mc:Fallback>
                <p:oleObj r:id="rId13" imgW="1524000" imgH="279400" progId="Equation.DSMT4">
                  <p:embed/>
                  <p:pic>
                    <p:nvPicPr>
                      <p:cNvPr id="0" name="图片 375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8714" y="3005137"/>
                        <a:ext cx="3065463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72" name="对象 589871"/>
          <p:cNvGraphicFramePr/>
          <p:nvPr>
            <p:extLst>
              <p:ext uri="{D42A27DB-BD31-4B8C-83A1-F6EECF244321}">
                <p14:modId xmlns:p14="http://schemas.microsoft.com/office/powerpoint/2010/main" val="3398255753"/>
              </p:ext>
            </p:extLst>
          </p:nvPr>
        </p:nvGraphicFramePr>
        <p:xfrm>
          <a:off x="525463" y="3491594"/>
          <a:ext cx="2733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0" r:id="rId15" imgW="1358900" imgH="279400" progId="Equation.DSMT4">
                  <p:embed/>
                </p:oleObj>
              </mc:Choice>
              <mc:Fallback>
                <p:oleObj r:id="rId15" imgW="1358900" imgH="279400" progId="Equation.DSMT4">
                  <p:embed/>
                  <p:pic>
                    <p:nvPicPr>
                      <p:cNvPr id="0" name="图片 375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463" y="3491594"/>
                        <a:ext cx="27336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73" name="文本框 589872"/>
          <p:cNvSpPr txBox="1"/>
          <p:nvPr/>
        </p:nvSpPr>
        <p:spPr>
          <a:xfrm>
            <a:off x="866775" y="4731727"/>
            <a:ext cx="7613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 baseline="-25000">
                <a:latin typeface="Times New Roman" panose="02020603050405020304" pitchFamily="18" charset="0"/>
              </a:rPr>
              <a:t>AC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A2</a:t>
            </a:r>
            <a:r>
              <a:rPr lang="en-US" altLang="zh-CN" b="1">
                <a:latin typeface="Times New Roman" panose="02020603050405020304" pitchFamily="18" charset="0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3803.23</a:t>
            </a:r>
            <a:r>
              <a:rPr lang="en-US" altLang="zh-CN" b="1">
                <a:latin typeface="Times New Roman" panose="02020603050405020304" pitchFamily="18" charset="0"/>
              </a:rPr>
              <a:t>cos(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b="1">
                <a:latin typeface="Times New Roman" panose="02020603050405020304" pitchFamily="18" charset="0"/>
              </a:rPr>
              <a:t> 30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+ </a:t>
            </a:r>
            <a:r>
              <a:rPr lang="en-US" altLang="zh-CN" b="1">
                <a:latin typeface="Times New Roman" panose="02020603050405020304" pitchFamily="18" charset="0"/>
              </a:rPr>
              <a:t>36.9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1218.5W</a:t>
            </a:r>
            <a:endParaRPr lang="en-US" altLang="zh-CN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9874" name="文本框 589873"/>
          <p:cNvSpPr txBox="1"/>
          <p:nvPr/>
        </p:nvSpPr>
        <p:spPr>
          <a:xfrm>
            <a:off x="398463" y="5227027"/>
            <a:ext cx="2401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表</a:t>
            </a:r>
            <a:r>
              <a:rPr lang="en-US" altLang="zh-CN" b="1">
                <a:latin typeface="Times New Roman" panose="02020603050405020304" pitchFamily="18" charset="0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的读数</a:t>
            </a:r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589875" name="文本框 589874"/>
          <p:cNvSpPr txBox="1"/>
          <p:nvPr/>
        </p:nvSpPr>
        <p:spPr>
          <a:xfrm>
            <a:off x="866775" y="5646127"/>
            <a:ext cx="7613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P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 baseline="-25000">
                <a:latin typeface="Times New Roman" panose="02020603050405020304" pitchFamily="18" charset="0"/>
              </a:rPr>
              <a:t>BC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B2</a:t>
            </a:r>
            <a:r>
              <a:rPr lang="en-US" altLang="zh-CN" b="1">
                <a:latin typeface="Times New Roman" panose="02020603050405020304" pitchFamily="18" charset="0"/>
              </a:rPr>
              <a:t>cos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 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3803.23</a:t>
            </a:r>
            <a:r>
              <a:rPr lang="en-US" altLang="zh-CN" b="1">
                <a:latin typeface="Times New Roman" panose="02020603050405020304" pitchFamily="18" charset="0"/>
              </a:rPr>
              <a:t>cos(</a:t>
            </a:r>
            <a:r>
              <a:rPr lang="zh-CN" altLang="en-US" b="1">
                <a:latin typeface="Times New Roman" panose="02020603050405020304" pitchFamily="18" charset="0"/>
              </a:rPr>
              <a:t>－</a:t>
            </a:r>
            <a:r>
              <a:rPr lang="en-US" altLang="zh-CN" b="1">
                <a:latin typeface="Times New Roman" panose="02020603050405020304" pitchFamily="18" charset="0"/>
              </a:rPr>
              <a:t>90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+</a:t>
            </a:r>
            <a:r>
              <a:rPr lang="en-US" altLang="zh-CN" b="1">
                <a:latin typeface="Times New Roman" panose="02020603050405020304" pitchFamily="18" charset="0"/>
              </a:rPr>
              <a:t> 156.9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481.6W</a:t>
            </a:r>
          </a:p>
        </p:txBody>
      </p:sp>
      <p:sp>
        <p:nvSpPr>
          <p:cNvPr id="589879" name="矩形 589878"/>
          <p:cNvSpPr/>
          <p:nvPr/>
        </p:nvSpPr>
        <p:spPr>
          <a:xfrm>
            <a:off x="6351595" y="3588728"/>
            <a:ext cx="126523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接线图</a:t>
            </a:r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64D38FC0-2B48-4EC8-9097-1532F1BE5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091632"/>
              </p:ext>
            </p:extLst>
          </p:nvPr>
        </p:nvGraphicFramePr>
        <p:xfrm>
          <a:off x="1400690" y="599953"/>
          <a:ext cx="23256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11" r:id="rId17" imgW="1155700" imgH="279400" progId="Equation.3">
                  <p:embed/>
                </p:oleObj>
              </mc:Choice>
              <mc:Fallback>
                <p:oleObj r:id="rId17" imgW="1155700" imgH="279400" progId="Equation.3">
                  <p:embed/>
                  <p:pic>
                    <p:nvPicPr>
                      <p:cNvPr id="587782" name="对象 58778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0690" y="599953"/>
                        <a:ext cx="232568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0F6FBA5-B195-4BD1-A325-B52072FFBFB8}"/>
              </a:ext>
            </a:extLst>
          </p:cNvPr>
          <p:cNvSpPr txBox="1"/>
          <p:nvPr/>
        </p:nvSpPr>
        <p:spPr>
          <a:xfrm>
            <a:off x="457659" y="715091"/>
            <a:ext cx="114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已设：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0C8BA54-C861-413D-8C16-82BAF17A3D71}"/>
              </a:ext>
            </a:extLst>
          </p:cNvPr>
          <p:cNvSpPr txBox="1"/>
          <p:nvPr/>
        </p:nvSpPr>
        <p:spPr>
          <a:xfrm>
            <a:off x="840765" y="6179914"/>
            <a:ext cx="46523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P=P1+P2=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1700.1w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9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5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8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/>
      <p:bldP spid="589873" grpId="0"/>
      <p:bldP spid="589874" grpId="0"/>
      <p:bldP spid="589875" grpId="0"/>
      <p:bldP spid="58987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标题 591873"/>
          <p:cNvSpPr>
            <a:spLocks noGrp="1"/>
          </p:cNvSpPr>
          <p:nvPr>
            <p:ph type="title"/>
          </p:nvPr>
        </p:nvSpPr>
        <p:spPr>
          <a:xfrm>
            <a:off x="1428750" y="190500"/>
            <a:ext cx="6248400" cy="6096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z="3600" b="1" dirty="0">
                <a:solidFill>
                  <a:srgbClr val="FF3300"/>
                </a:solidFill>
              </a:rPr>
              <a:t>补充</a:t>
            </a:r>
            <a:r>
              <a:rPr lang="en-US" altLang="zh-CN" sz="3600" b="1" dirty="0">
                <a:solidFill>
                  <a:srgbClr val="FF3300"/>
                </a:solidFill>
              </a:rPr>
              <a:t>1  </a:t>
            </a:r>
            <a:r>
              <a:rPr lang="zh-CN" altLang="en-US" sz="3600" b="1" dirty="0">
                <a:solidFill>
                  <a:srgbClr val="FF3300"/>
                </a:solidFill>
              </a:rPr>
              <a:t>三相发电机及三相电</a:t>
            </a:r>
          </a:p>
        </p:txBody>
      </p:sp>
      <p:sp>
        <p:nvSpPr>
          <p:cNvPr id="591875" name="文本框 591874"/>
          <p:cNvSpPr txBox="1"/>
          <p:nvPr/>
        </p:nvSpPr>
        <p:spPr>
          <a:xfrm>
            <a:off x="381000" y="104775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对称三相电源的产生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91876" name="文本框 591875"/>
          <p:cNvSpPr txBox="1"/>
          <p:nvPr/>
        </p:nvSpPr>
        <p:spPr>
          <a:xfrm>
            <a:off x="838200" y="1581150"/>
            <a:ext cx="78486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666750"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通常由三相同步发电机产生，三相绕组在空间互差</a:t>
            </a:r>
            <a:r>
              <a:rPr lang="en-US" altLang="zh-CN" b="1" dirty="0">
                <a:latin typeface="Times New Roman" panose="02020603050405020304" pitchFamily="18" charset="0"/>
              </a:rPr>
              <a:t>120°</a:t>
            </a:r>
            <a:r>
              <a:rPr lang="zh-CN" altLang="en-US" b="1" dirty="0">
                <a:latin typeface="Times New Roman" panose="02020603050405020304" pitchFamily="18" charset="0"/>
              </a:rPr>
              <a:t>，当转子转动时，在三相绕组中产生感应电压，从而形成对称三相电源。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91877" name="组合 591876"/>
          <p:cNvGrpSpPr/>
          <p:nvPr/>
        </p:nvGrpSpPr>
        <p:grpSpPr>
          <a:xfrm>
            <a:off x="2190750" y="2967038"/>
            <a:ext cx="3352800" cy="3738562"/>
            <a:chOff x="1380" y="1869"/>
            <a:chExt cx="2112" cy="2355"/>
          </a:xfrm>
        </p:grpSpPr>
        <p:grpSp>
          <p:nvGrpSpPr>
            <p:cNvPr id="591878" name="组合 591877"/>
            <p:cNvGrpSpPr/>
            <p:nvPr/>
          </p:nvGrpSpPr>
          <p:grpSpPr>
            <a:xfrm>
              <a:off x="1380" y="1869"/>
              <a:ext cx="2052" cy="1971"/>
              <a:chOff x="1224" y="1737"/>
              <a:chExt cx="2388" cy="2343"/>
            </a:xfrm>
          </p:grpSpPr>
          <p:sp>
            <p:nvSpPr>
              <p:cNvPr id="591879" name="椭圆 591878"/>
              <p:cNvSpPr/>
              <p:nvPr/>
            </p:nvSpPr>
            <p:spPr>
              <a:xfrm>
                <a:off x="1680" y="2064"/>
                <a:ext cx="1392" cy="139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1880" name="组合 591879"/>
              <p:cNvGrpSpPr/>
              <p:nvPr/>
            </p:nvGrpSpPr>
            <p:grpSpPr>
              <a:xfrm>
                <a:off x="1980" y="2184"/>
                <a:ext cx="816" cy="864"/>
                <a:chOff x="972" y="2040"/>
                <a:chExt cx="816" cy="864"/>
              </a:xfrm>
            </p:grpSpPr>
            <p:sp>
              <p:nvSpPr>
                <p:cNvPr id="591881" name="直接连接符 591880"/>
                <p:cNvSpPr/>
                <p:nvPr/>
              </p:nvSpPr>
              <p:spPr>
                <a:xfrm>
                  <a:off x="1212" y="2328"/>
                  <a:ext cx="0" cy="57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2" name="直接连接符 591881"/>
                <p:cNvSpPr/>
                <p:nvPr/>
              </p:nvSpPr>
              <p:spPr>
                <a:xfrm>
                  <a:off x="1548" y="2328"/>
                  <a:ext cx="0" cy="57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3" name="任意多边形 591882"/>
                <p:cNvSpPr/>
                <p:nvPr/>
              </p:nvSpPr>
              <p:spPr>
                <a:xfrm rot="13359926" flipV="1">
                  <a:off x="1092" y="2040"/>
                  <a:ext cx="576" cy="5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884" name="直接连接符 591883"/>
                <p:cNvSpPr/>
                <p:nvPr/>
              </p:nvSpPr>
              <p:spPr>
                <a:xfrm>
                  <a:off x="1548" y="2316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5" name="直接连接符 591884"/>
                <p:cNvSpPr/>
                <p:nvPr/>
              </p:nvSpPr>
              <p:spPr>
                <a:xfrm flipH="1">
                  <a:off x="972" y="2328"/>
                  <a:ext cx="2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1886" name="组合 591885"/>
              <p:cNvGrpSpPr/>
              <p:nvPr/>
            </p:nvGrpSpPr>
            <p:grpSpPr>
              <a:xfrm rot="-10800000">
                <a:off x="1980" y="2484"/>
                <a:ext cx="816" cy="864"/>
                <a:chOff x="972" y="2040"/>
                <a:chExt cx="816" cy="864"/>
              </a:xfrm>
            </p:grpSpPr>
            <p:sp>
              <p:nvSpPr>
                <p:cNvPr id="591887" name="直接连接符 591886"/>
                <p:cNvSpPr/>
                <p:nvPr/>
              </p:nvSpPr>
              <p:spPr>
                <a:xfrm>
                  <a:off x="1212" y="2328"/>
                  <a:ext cx="0" cy="57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8" name="直接连接符 591887"/>
                <p:cNvSpPr/>
                <p:nvPr/>
              </p:nvSpPr>
              <p:spPr>
                <a:xfrm>
                  <a:off x="1548" y="2328"/>
                  <a:ext cx="0" cy="57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89" name="任意多边形 591888"/>
                <p:cNvSpPr/>
                <p:nvPr/>
              </p:nvSpPr>
              <p:spPr>
                <a:xfrm rot="13359926" flipV="1">
                  <a:off x="1092" y="2040"/>
                  <a:ext cx="576" cy="576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270">
                      <a:pos x="0" y="0"/>
                    </a:cxn>
                    <a:cxn ang="90">
                      <a:pos x="21600" y="21600"/>
                    </a:cxn>
                    <a:cxn ang="90">
                      <a:pos x="0" y="2160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0" y="0"/>
                      </a:moveTo>
                      <a:arcTo wR="21600" hR="21600" stAng="-5400000" swAng="5400000"/>
                    </a:path>
                    <a:path w="21600" h="21600" stroke="0">
                      <a:moveTo>
                        <a:pt x="0" y="0"/>
                      </a:moveTo>
                      <a:arcTo wR="21600" hR="21600" stAng="-5400000" swAng="5400000"/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890" name="直接连接符 591889"/>
                <p:cNvSpPr/>
                <p:nvPr/>
              </p:nvSpPr>
              <p:spPr>
                <a:xfrm>
                  <a:off x="1548" y="2316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891" name="直接连接符 591890"/>
                <p:cNvSpPr/>
                <p:nvPr/>
              </p:nvSpPr>
              <p:spPr>
                <a:xfrm flipH="1">
                  <a:off x="972" y="2328"/>
                  <a:ext cx="22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91892" name="任意多边形 591891"/>
              <p:cNvSpPr/>
              <p:nvPr/>
            </p:nvSpPr>
            <p:spPr>
              <a:xfrm>
                <a:off x="2124" y="2604"/>
                <a:ext cx="528" cy="132"/>
              </a:xfrm>
              <a:custGeom>
                <a:avLst/>
                <a:gdLst/>
                <a:ahLst/>
                <a:cxnLst/>
                <a:rect l="0" t="0" r="0" b="0"/>
                <a:pathLst>
                  <a:path w="928" h="192">
                    <a:moveTo>
                      <a:pt x="200" y="0"/>
                    </a:moveTo>
                    <a:cubicBezTo>
                      <a:pt x="100" y="12"/>
                      <a:pt x="0" y="24"/>
                      <a:pt x="104" y="48"/>
                    </a:cubicBezTo>
                    <a:cubicBezTo>
                      <a:pt x="208" y="72"/>
                      <a:pt x="720" y="120"/>
                      <a:pt x="824" y="144"/>
                    </a:cubicBezTo>
                    <a:cubicBezTo>
                      <a:pt x="928" y="168"/>
                      <a:pt x="744" y="192"/>
                      <a:pt x="728" y="192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3" name="任意多边形 591892"/>
              <p:cNvSpPr/>
              <p:nvPr/>
            </p:nvSpPr>
            <p:spPr>
              <a:xfrm>
                <a:off x="2112" y="2688"/>
                <a:ext cx="528" cy="132"/>
              </a:xfrm>
              <a:custGeom>
                <a:avLst/>
                <a:gdLst/>
                <a:ahLst/>
                <a:cxnLst/>
                <a:rect l="0" t="0" r="0" b="0"/>
                <a:pathLst>
                  <a:path w="928" h="192">
                    <a:moveTo>
                      <a:pt x="200" y="0"/>
                    </a:moveTo>
                    <a:cubicBezTo>
                      <a:pt x="100" y="12"/>
                      <a:pt x="0" y="24"/>
                      <a:pt x="104" y="48"/>
                    </a:cubicBezTo>
                    <a:cubicBezTo>
                      <a:pt x="208" y="72"/>
                      <a:pt x="720" y="120"/>
                      <a:pt x="824" y="144"/>
                    </a:cubicBezTo>
                    <a:cubicBezTo>
                      <a:pt x="928" y="168"/>
                      <a:pt x="744" y="192"/>
                      <a:pt x="728" y="192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4" name="任意多边形 591893"/>
              <p:cNvSpPr/>
              <p:nvPr/>
            </p:nvSpPr>
            <p:spPr>
              <a:xfrm>
                <a:off x="2112" y="2784"/>
                <a:ext cx="528" cy="132"/>
              </a:xfrm>
              <a:custGeom>
                <a:avLst/>
                <a:gdLst/>
                <a:ahLst/>
                <a:cxnLst/>
                <a:rect l="0" t="0" r="0" b="0"/>
                <a:pathLst>
                  <a:path w="928" h="192">
                    <a:moveTo>
                      <a:pt x="200" y="0"/>
                    </a:moveTo>
                    <a:cubicBezTo>
                      <a:pt x="100" y="12"/>
                      <a:pt x="0" y="24"/>
                      <a:pt x="104" y="48"/>
                    </a:cubicBezTo>
                    <a:cubicBezTo>
                      <a:pt x="208" y="72"/>
                      <a:pt x="720" y="120"/>
                      <a:pt x="824" y="144"/>
                    </a:cubicBezTo>
                    <a:cubicBezTo>
                      <a:pt x="928" y="168"/>
                      <a:pt x="744" y="192"/>
                      <a:pt x="728" y="192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5" name="任意多边形 591894"/>
              <p:cNvSpPr/>
              <p:nvPr/>
            </p:nvSpPr>
            <p:spPr>
              <a:xfrm>
                <a:off x="2112" y="2880"/>
                <a:ext cx="528" cy="132"/>
              </a:xfrm>
              <a:custGeom>
                <a:avLst/>
                <a:gdLst/>
                <a:ahLst/>
                <a:cxnLst/>
                <a:rect l="0" t="0" r="0" b="0"/>
                <a:pathLst>
                  <a:path w="928" h="192">
                    <a:moveTo>
                      <a:pt x="200" y="0"/>
                    </a:moveTo>
                    <a:cubicBezTo>
                      <a:pt x="100" y="12"/>
                      <a:pt x="0" y="24"/>
                      <a:pt x="104" y="48"/>
                    </a:cubicBezTo>
                    <a:cubicBezTo>
                      <a:pt x="208" y="72"/>
                      <a:pt x="720" y="120"/>
                      <a:pt x="824" y="144"/>
                    </a:cubicBezTo>
                    <a:cubicBezTo>
                      <a:pt x="928" y="168"/>
                      <a:pt x="744" y="192"/>
                      <a:pt x="728" y="192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6" name="直接连接符 591895"/>
              <p:cNvSpPr/>
              <p:nvPr/>
            </p:nvSpPr>
            <p:spPr>
              <a:xfrm flipH="1">
                <a:off x="1920" y="3012"/>
                <a:ext cx="288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1897" name="任意多边形 591896"/>
              <p:cNvSpPr/>
              <p:nvPr/>
            </p:nvSpPr>
            <p:spPr>
              <a:xfrm rot="351775">
                <a:off x="2232" y="2568"/>
                <a:ext cx="384" cy="48"/>
              </a:xfrm>
              <a:custGeom>
                <a:avLst/>
                <a:gdLst/>
                <a:ahLst/>
                <a:cxnLst/>
                <a:rect l="0" t="0" r="0" b="0"/>
                <a:pathLst>
                  <a:path w="384" h="144">
                    <a:moveTo>
                      <a:pt x="0" y="0"/>
                    </a:moveTo>
                    <a:cubicBezTo>
                      <a:pt x="112" y="16"/>
                      <a:pt x="224" y="32"/>
                      <a:pt x="288" y="48"/>
                    </a:cubicBezTo>
                    <a:cubicBezTo>
                      <a:pt x="352" y="64"/>
                      <a:pt x="384" y="80"/>
                      <a:pt x="384" y="96"/>
                    </a:cubicBezTo>
                    <a:cubicBezTo>
                      <a:pt x="384" y="112"/>
                      <a:pt x="336" y="128"/>
                      <a:pt x="288" y="144"/>
                    </a:cubicBezTo>
                  </a:path>
                </a:pathLst>
              </a:custGeom>
              <a:noFill/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898" name="直接连接符 591897"/>
              <p:cNvSpPr/>
              <p:nvPr/>
            </p:nvSpPr>
            <p:spPr>
              <a:xfrm flipH="1">
                <a:off x="1920" y="2544"/>
                <a:ext cx="288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1899" name="文本框 591898"/>
              <p:cNvSpPr txBox="1"/>
              <p:nvPr/>
            </p:nvSpPr>
            <p:spPr>
              <a:xfrm>
                <a:off x="2268" y="2304"/>
                <a:ext cx="297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591900" name="文本框 591899"/>
              <p:cNvSpPr txBox="1"/>
              <p:nvPr/>
            </p:nvSpPr>
            <p:spPr>
              <a:xfrm>
                <a:off x="2280" y="2940"/>
                <a:ext cx="259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591901" name="直接连接符 591900"/>
              <p:cNvSpPr/>
              <p:nvPr/>
            </p:nvSpPr>
            <p:spPr>
              <a:xfrm>
                <a:off x="1920" y="2544"/>
                <a:ext cx="144" cy="0"/>
              </a:xfrm>
              <a:prstGeom prst="line">
                <a:avLst/>
              </a:prstGeom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2" name="文本框 591901"/>
              <p:cNvSpPr txBox="1"/>
              <p:nvPr/>
            </p:nvSpPr>
            <p:spPr>
              <a:xfrm>
                <a:off x="1837" y="2409"/>
                <a:ext cx="135" cy="3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591903" name="文本框 591902"/>
              <p:cNvSpPr txBox="1"/>
              <p:nvPr/>
            </p:nvSpPr>
            <p:spPr>
              <a:xfrm>
                <a:off x="1849" y="2877"/>
                <a:ext cx="135" cy="34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591904" name="文本框 591903"/>
              <p:cNvSpPr txBox="1"/>
              <p:nvPr/>
            </p:nvSpPr>
            <p:spPr>
              <a:xfrm>
                <a:off x="1920" y="2544"/>
                <a:ext cx="222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591905" name="直接连接符 591904"/>
              <p:cNvSpPr/>
              <p:nvPr/>
            </p:nvSpPr>
            <p:spPr>
              <a:xfrm flipV="1">
                <a:off x="2400" y="2112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6" name="直接连接符 591905"/>
              <p:cNvSpPr/>
              <p:nvPr/>
            </p:nvSpPr>
            <p:spPr>
              <a:xfrm rot="-1107049" flipV="1">
                <a:off x="2172" y="2160"/>
                <a:ext cx="1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7" name="直接连接符 591906"/>
              <p:cNvSpPr/>
              <p:nvPr/>
            </p:nvSpPr>
            <p:spPr>
              <a:xfrm rot="-2713708" flipV="1">
                <a:off x="1968" y="2255"/>
                <a:ext cx="1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8" name="直接连接符 591907"/>
              <p:cNvSpPr/>
              <p:nvPr/>
            </p:nvSpPr>
            <p:spPr>
              <a:xfrm rot="1741084" flipV="1">
                <a:off x="2616" y="2148"/>
                <a:ext cx="1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09" name="直接连接符 591908"/>
              <p:cNvSpPr/>
              <p:nvPr/>
            </p:nvSpPr>
            <p:spPr>
              <a:xfrm rot="2500223" flipV="1">
                <a:off x="2784" y="2244"/>
                <a:ext cx="1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0" name="直接连接符 591909"/>
              <p:cNvSpPr/>
              <p:nvPr/>
            </p:nvSpPr>
            <p:spPr>
              <a:xfrm>
                <a:off x="2880" y="2448"/>
                <a:ext cx="96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1" name="文本框 591910"/>
              <p:cNvSpPr txBox="1"/>
              <p:nvPr/>
            </p:nvSpPr>
            <p:spPr>
              <a:xfrm>
                <a:off x="2736" y="2544"/>
                <a:ext cx="288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Symbol" panose="05050102010706020507" pitchFamily="18" charset="2"/>
                  </a:rPr>
                  <a:t>w</a:t>
                </a:r>
              </a:p>
            </p:txBody>
          </p:sp>
          <p:sp>
            <p:nvSpPr>
              <p:cNvPr id="591912" name="直接连接符 591911"/>
              <p:cNvSpPr/>
              <p:nvPr/>
            </p:nvSpPr>
            <p:spPr>
              <a:xfrm>
                <a:off x="2400" y="3216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3" name="直接连接符 591912"/>
              <p:cNvSpPr/>
              <p:nvPr/>
            </p:nvSpPr>
            <p:spPr>
              <a:xfrm rot="-1231107">
                <a:off x="2592" y="3168"/>
                <a:ext cx="1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4" name="直接连接符 591913"/>
              <p:cNvSpPr/>
              <p:nvPr/>
            </p:nvSpPr>
            <p:spPr>
              <a:xfrm rot="-2392961">
                <a:off x="2784" y="3072"/>
                <a:ext cx="1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5" name="直接连接符 591914"/>
              <p:cNvSpPr/>
              <p:nvPr/>
            </p:nvSpPr>
            <p:spPr>
              <a:xfrm rot="1128713">
                <a:off x="2172" y="3192"/>
                <a:ext cx="1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6" name="直接连接符 591915"/>
              <p:cNvSpPr/>
              <p:nvPr/>
            </p:nvSpPr>
            <p:spPr>
              <a:xfrm rot="2851567">
                <a:off x="1979" y="3083"/>
                <a:ext cx="1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1917" name="文本框 591916"/>
              <p:cNvSpPr txBox="1"/>
              <p:nvPr/>
            </p:nvSpPr>
            <p:spPr>
              <a:xfrm>
                <a:off x="2274" y="1737"/>
                <a:ext cx="296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91918" name="文本框 591917"/>
              <p:cNvSpPr txBox="1"/>
              <p:nvPr/>
            </p:nvSpPr>
            <p:spPr>
              <a:xfrm>
                <a:off x="3060" y="2243"/>
                <a:ext cx="284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591919" name="文本框 591918"/>
              <p:cNvSpPr txBox="1"/>
              <p:nvPr/>
            </p:nvSpPr>
            <p:spPr>
              <a:xfrm>
                <a:off x="2952" y="3125"/>
                <a:ext cx="284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91920" name="文本框 591919"/>
              <p:cNvSpPr txBox="1"/>
              <p:nvPr/>
            </p:nvSpPr>
            <p:spPr>
              <a:xfrm>
                <a:off x="2238" y="3503"/>
                <a:ext cx="296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91921" name="文本框 591920"/>
              <p:cNvSpPr txBox="1"/>
              <p:nvPr/>
            </p:nvSpPr>
            <p:spPr>
              <a:xfrm>
                <a:off x="1531" y="3102"/>
                <a:ext cx="297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91922" name="文本框 591921"/>
              <p:cNvSpPr txBox="1"/>
              <p:nvPr/>
            </p:nvSpPr>
            <p:spPr>
              <a:xfrm>
                <a:off x="1463" y="2292"/>
                <a:ext cx="296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grpSp>
            <p:nvGrpSpPr>
              <p:cNvPr id="591923" name="组合 591922"/>
              <p:cNvGrpSpPr/>
              <p:nvPr/>
            </p:nvGrpSpPr>
            <p:grpSpPr>
              <a:xfrm>
                <a:off x="2346" y="1983"/>
                <a:ext cx="102" cy="99"/>
                <a:chOff x="1260" y="2709"/>
                <a:chExt cx="102" cy="99"/>
              </a:xfrm>
            </p:grpSpPr>
            <p:sp>
              <p:nvSpPr>
                <p:cNvPr id="591924" name="矩形 591923"/>
                <p:cNvSpPr/>
                <p:nvPr/>
              </p:nvSpPr>
              <p:spPr>
                <a:xfrm>
                  <a:off x="1260" y="2712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25" name="椭圆 591924"/>
                <p:cNvSpPr/>
                <p:nvPr/>
              </p:nvSpPr>
              <p:spPr>
                <a:xfrm>
                  <a:off x="1266" y="271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26" name="任意多边形 591925"/>
                <p:cNvSpPr/>
                <p:nvPr/>
              </p:nvSpPr>
              <p:spPr>
                <a:xfrm>
                  <a:off x="1266" y="2709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27" name="椭圆 591926"/>
                <p:cNvSpPr/>
                <p:nvPr/>
              </p:nvSpPr>
              <p:spPr>
                <a:xfrm>
                  <a:off x="1300" y="2752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28" name="组合 591927"/>
              <p:cNvGrpSpPr/>
              <p:nvPr/>
            </p:nvGrpSpPr>
            <p:grpSpPr>
              <a:xfrm rot="7200000">
                <a:off x="2891" y="3171"/>
                <a:ext cx="102" cy="99"/>
                <a:chOff x="1260" y="2709"/>
                <a:chExt cx="102" cy="99"/>
              </a:xfrm>
            </p:grpSpPr>
            <p:sp>
              <p:nvSpPr>
                <p:cNvPr id="591929" name="矩形 591928"/>
                <p:cNvSpPr/>
                <p:nvPr/>
              </p:nvSpPr>
              <p:spPr>
                <a:xfrm>
                  <a:off x="1260" y="2712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0" name="椭圆 591929"/>
                <p:cNvSpPr/>
                <p:nvPr/>
              </p:nvSpPr>
              <p:spPr>
                <a:xfrm>
                  <a:off x="1266" y="271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1" name="任意多边形 591930"/>
                <p:cNvSpPr/>
                <p:nvPr/>
              </p:nvSpPr>
              <p:spPr>
                <a:xfrm>
                  <a:off x="1266" y="2709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2" name="椭圆 591931"/>
                <p:cNvSpPr/>
                <p:nvPr/>
              </p:nvSpPr>
              <p:spPr>
                <a:xfrm>
                  <a:off x="1300" y="2752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33" name="组合 591932"/>
              <p:cNvGrpSpPr/>
              <p:nvPr/>
            </p:nvGrpSpPr>
            <p:grpSpPr>
              <a:xfrm rot="14400000">
                <a:off x="1715" y="3114"/>
                <a:ext cx="102" cy="99"/>
                <a:chOff x="1260" y="2709"/>
                <a:chExt cx="102" cy="99"/>
              </a:xfrm>
            </p:grpSpPr>
            <p:sp>
              <p:nvSpPr>
                <p:cNvPr id="591934" name="矩形 591933"/>
                <p:cNvSpPr/>
                <p:nvPr/>
              </p:nvSpPr>
              <p:spPr>
                <a:xfrm>
                  <a:off x="1260" y="2712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5" name="椭圆 591934"/>
                <p:cNvSpPr/>
                <p:nvPr/>
              </p:nvSpPr>
              <p:spPr>
                <a:xfrm>
                  <a:off x="1266" y="2717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6" name="任意多边形 591935"/>
                <p:cNvSpPr/>
                <p:nvPr/>
              </p:nvSpPr>
              <p:spPr>
                <a:xfrm>
                  <a:off x="1266" y="2709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37" name="椭圆 591936"/>
                <p:cNvSpPr/>
                <p:nvPr/>
              </p:nvSpPr>
              <p:spPr>
                <a:xfrm>
                  <a:off x="1300" y="2752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38" name="组合 591937"/>
              <p:cNvGrpSpPr/>
              <p:nvPr/>
            </p:nvGrpSpPr>
            <p:grpSpPr>
              <a:xfrm rot="3600000">
                <a:off x="2987" y="2394"/>
                <a:ext cx="102" cy="99"/>
                <a:chOff x="3264" y="1927"/>
                <a:chExt cx="102" cy="99"/>
              </a:xfrm>
            </p:grpSpPr>
            <p:sp>
              <p:nvSpPr>
                <p:cNvPr id="591939" name="矩形 591938"/>
                <p:cNvSpPr/>
                <p:nvPr/>
              </p:nvSpPr>
              <p:spPr>
                <a:xfrm>
                  <a:off x="3264" y="1930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40" name="任意多边形 591939"/>
                <p:cNvSpPr/>
                <p:nvPr/>
              </p:nvSpPr>
              <p:spPr>
                <a:xfrm>
                  <a:off x="3270" y="1927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41" name="组合 591940"/>
              <p:cNvGrpSpPr/>
              <p:nvPr/>
            </p:nvGrpSpPr>
            <p:grpSpPr>
              <a:xfrm rot="2643584">
                <a:off x="2996" y="2403"/>
                <a:ext cx="91" cy="92"/>
                <a:chOff x="3269" y="2111"/>
                <a:chExt cx="91" cy="92"/>
              </a:xfrm>
            </p:grpSpPr>
            <p:sp>
              <p:nvSpPr>
                <p:cNvPr id="591942" name="椭圆 591941"/>
                <p:cNvSpPr/>
                <p:nvPr/>
              </p:nvSpPr>
              <p:spPr>
                <a:xfrm rot="5400000">
                  <a:off x="3269" y="2112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43" name="直接连接符 591942"/>
                <p:cNvSpPr/>
                <p:nvPr/>
              </p:nvSpPr>
              <p:spPr>
                <a:xfrm rot="5400000">
                  <a:off x="3269" y="2156"/>
                  <a:ext cx="9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944" name="直接连接符 591943"/>
                <p:cNvSpPr/>
                <p:nvPr/>
              </p:nvSpPr>
              <p:spPr>
                <a:xfrm rot="5400000">
                  <a:off x="3314" y="2112"/>
                  <a:ext cx="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1945" name="组合 591944"/>
              <p:cNvGrpSpPr/>
              <p:nvPr/>
            </p:nvGrpSpPr>
            <p:grpSpPr>
              <a:xfrm rot="17520747" flipH="1">
                <a:off x="1646" y="2437"/>
                <a:ext cx="102" cy="99"/>
                <a:chOff x="3264" y="1927"/>
                <a:chExt cx="102" cy="99"/>
              </a:xfrm>
            </p:grpSpPr>
            <p:sp>
              <p:nvSpPr>
                <p:cNvPr id="591946" name="矩形 591945"/>
                <p:cNvSpPr/>
                <p:nvPr/>
              </p:nvSpPr>
              <p:spPr>
                <a:xfrm>
                  <a:off x="3264" y="1930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47" name="任意多边形 591946"/>
                <p:cNvSpPr/>
                <p:nvPr/>
              </p:nvSpPr>
              <p:spPr>
                <a:xfrm>
                  <a:off x="3270" y="1927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48" name="组合 591947"/>
              <p:cNvGrpSpPr/>
              <p:nvPr/>
            </p:nvGrpSpPr>
            <p:grpSpPr>
              <a:xfrm rot="2643584">
                <a:off x="1655" y="2440"/>
                <a:ext cx="91" cy="92"/>
                <a:chOff x="3269" y="2111"/>
                <a:chExt cx="91" cy="92"/>
              </a:xfrm>
            </p:grpSpPr>
            <p:sp>
              <p:nvSpPr>
                <p:cNvPr id="591949" name="椭圆 591948"/>
                <p:cNvSpPr/>
                <p:nvPr/>
              </p:nvSpPr>
              <p:spPr>
                <a:xfrm rot="5400000">
                  <a:off x="3269" y="2112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50" name="直接连接符 591949"/>
                <p:cNvSpPr/>
                <p:nvPr/>
              </p:nvSpPr>
              <p:spPr>
                <a:xfrm rot="5400000">
                  <a:off x="3269" y="2156"/>
                  <a:ext cx="9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951" name="直接连接符 591950"/>
                <p:cNvSpPr/>
                <p:nvPr/>
              </p:nvSpPr>
              <p:spPr>
                <a:xfrm rot="5400000">
                  <a:off x="3314" y="2112"/>
                  <a:ext cx="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1952" name="组合 591951"/>
              <p:cNvGrpSpPr/>
              <p:nvPr/>
            </p:nvGrpSpPr>
            <p:grpSpPr>
              <a:xfrm rot="10678065">
                <a:off x="2316" y="3445"/>
                <a:ext cx="102" cy="99"/>
                <a:chOff x="3264" y="1927"/>
                <a:chExt cx="102" cy="99"/>
              </a:xfrm>
            </p:grpSpPr>
            <p:sp>
              <p:nvSpPr>
                <p:cNvPr id="591953" name="矩形 591952"/>
                <p:cNvSpPr/>
                <p:nvPr/>
              </p:nvSpPr>
              <p:spPr>
                <a:xfrm>
                  <a:off x="3264" y="1930"/>
                  <a:ext cx="102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54" name="任意多边形 591953"/>
                <p:cNvSpPr/>
                <p:nvPr/>
              </p:nvSpPr>
              <p:spPr>
                <a:xfrm>
                  <a:off x="3270" y="1927"/>
                  <a:ext cx="96" cy="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6" h="90">
                      <a:moveTo>
                        <a:pt x="0" y="90"/>
                      </a:moveTo>
                      <a:lnTo>
                        <a:pt x="0" y="3"/>
                      </a:lnTo>
                      <a:lnTo>
                        <a:pt x="96" y="0"/>
                      </a:lnTo>
                      <a:lnTo>
                        <a:pt x="96" y="9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1955" name="组合 591954"/>
              <p:cNvGrpSpPr/>
              <p:nvPr/>
            </p:nvGrpSpPr>
            <p:grpSpPr>
              <a:xfrm rot="2643584">
                <a:off x="2313" y="3450"/>
                <a:ext cx="91" cy="92"/>
                <a:chOff x="3269" y="2111"/>
                <a:chExt cx="91" cy="92"/>
              </a:xfrm>
            </p:grpSpPr>
            <p:sp>
              <p:nvSpPr>
                <p:cNvPr id="591956" name="椭圆 591955"/>
                <p:cNvSpPr/>
                <p:nvPr/>
              </p:nvSpPr>
              <p:spPr>
                <a:xfrm rot="5400000">
                  <a:off x="3269" y="2112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957" name="直接连接符 591956"/>
                <p:cNvSpPr/>
                <p:nvPr/>
              </p:nvSpPr>
              <p:spPr>
                <a:xfrm rot="5400000">
                  <a:off x="3269" y="2156"/>
                  <a:ext cx="9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1958" name="直接连接符 591957"/>
                <p:cNvSpPr/>
                <p:nvPr/>
              </p:nvSpPr>
              <p:spPr>
                <a:xfrm rot="5400000">
                  <a:off x="3314" y="2112"/>
                  <a:ext cx="0" cy="9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91959" name="椭圆 591958"/>
              <p:cNvSpPr/>
              <p:nvPr/>
            </p:nvSpPr>
            <p:spPr>
              <a:xfrm>
                <a:off x="1438" y="1821"/>
                <a:ext cx="1927" cy="19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1960" name="任意多边形 591959"/>
              <p:cNvSpPr/>
              <p:nvPr/>
            </p:nvSpPr>
            <p:spPr>
              <a:xfrm>
                <a:off x="1224" y="3576"/>
                <a:ext cx="2388" cy="504"/>
              </a:xfrm>
              <a:custGeom>
                <a:avLst/>
                <a:gdLst/>
                <a:ahLst/>
                <a:cxnLst/>
                <a:rect l="0" t="0" r="0" b="0"/>
                <a:pathLst>
                  <a:path w="2388" h="576">
                    <a:moveTo>
                      <a:pt x="624" y="22"/>
                    </a:moveTo>
                    <a:lnTo>
                      <a:pt x="0" y="305"/>
                    </a:lnTo>
                    <a:lnTo>
                      <a:pt x="0" y="576"/>
                    </a:lnTo>
                    <a:lnTo>
                      <a:pt x="2388" y="576"/>
                    </a:lnTo>
                    <a:lnTo>
                      <a:pt x="2388" y="250"/>
                    </a:lnTo>
                    <a:lnTo>
                      <a:pt x="1752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1961" name="文本框 591960"/>
            <p:cNvSpPr txBox="1"/>
            <p:nvPr/>
          </p:nvSpPr>
          <p:spPr>
            <a:xfrm>
              <a:off x="1428" y="3936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b="1" dirty="0">
                  <a:latin typeface="Times New Roman" panose="02020603050405020304" pitchFamily="18" charset="0"/>
                </a:rPr>
                <a:t>三相同步发电机示意图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91962" name="动作按钮: 后退或前一项 591961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1963" name="动作按钮: 后退或前一项 591962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/>
      <p:bldP spid="59187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标题 592897"/>
          <p:cNvSpPr>
            <a:spLocks noGrp="1"/>
          </p:cNvSpPr>
          <p:nvPr>
            <p:ph type="title"/>
          </p:nvPr>
        </p:nvSpPr>
        <p:spPr>
          <a:xfrm>
            <a:off x="1428750" y="190500"/>
            <a:ext cx="6248400" cy="6096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z="3600" b="1" dirty="0">
                <a:solidFill>
                  <a:srgbClr val="FF3300"/>
                </a:solidFill>
              </a:rPr>
              <a:t>补充</a:t>
            </a:r>
            <a:r>
              <a:rPr lang="en-US" altLang="zh-CN" sz="3600" b="1" dirty="0">
                <a:solidFill>
                  <a:srgbClr val="FF3300"/>
                </a:solidFill>
              </a:rPr>
              <a:t>2  </a:t>
            </a:r>
            <a:r>
              <a:rPr lang="zh-CN" altLang="en-US" sz="3600" b="1" dirty="0">
                <a:solidFill>
                  <a:srgbClr val="FF3300"/>
                </a:solidFill>
              </a:rPr>
              <a:t>三相制的优点</a:t>
            </a:r>
          </a:p>
        </p:txBody>
      </p:sp>
      <p:sp>
        <p:nvSpPr>
          <p:cNvPr id="592899" name="动作按钮: 后退或前一项 592898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2900" name="动作按钮: 后退或前一项 592899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2901" name="文本框 592900"/>
          <p:cNvSpPr txBox="1"/>
          <p:nvPr/>
        </p:nvSpPr>
        <p:spPr>
          <a:xfrm>
            <a:off x="215900" y="1028700"/>
            <a:ext cx="87947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   </a:t>
            </a:r>
            <a:r>
              <a:rPr lang="zh-CN" altLang="en-US" b="1" dirty="0">
                <a:latin typeface="Times New Roman" panose="02020603050405020304" pitchFamily="18" charset="0"/>
              </a:rPr>
              <a:t>三相制相对于单相制在发电、输电、用电方面有很多优点，主要有：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92902" name="文本框 592901"/>
          <p:cNvSpPr txBox="1"/>
          <p:nvPr/>
        </p:nvSpPr>
        <p:spPr>
          <a:xfrm>
            <a:off x="809625" y="2022475"/>
            <a:ext cx="5797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三相发电机比单相发电机输出功率高。</a:t>
            </a:r>
          </a:p>
        </p:txBody>
      </p:sp>
      <p:sp>
        <p:nvSpPr>
          <p:cNvPr id="592903" name="矩形 592902"/>
          <p:cNvSpPr/>
          <p:nvPr/>
        </p:nvSpPr>
        <p:spPr>
          <a:xfrm>
            <a:off x="825500" y="3727450"/>
            <a:ext cx="788035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76250" indent="-47625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性能好：三相电路的瞬时功率是一个常数，对三相电动机来说，意味着产生机接转矩均匀，电机振动小。</a:t>
            </a:r>
          </a:p>
        </p:txBody>
      </p:sp>
      <p:sp>
        <p:nvSpPr>
          <p:cNvPr id="592904" name="矩形 592903"/>
          <p:cNvSpPr/>
          <p:nvPr/>
        </p:nvSpPr>
        <p:spPr>
          <a:xfrm>
            <a:off x="825500" y="2619375"/>
            <a:ext cx="7823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524000" indent="-15240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经济：在相同条件下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输电距离，功率，电压和损失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三相供电比单相供电省铜。 </a:t>
            </a:r>
          </a:p>
        </p:txBody>
      </p:sp>
      <p:sp>
        <p:nvSpPr>
          <p:cNvPr id="592905" name="矩形 592904"/>
          <p:cNvSpPr/>
          <p:nvPr/>
        </p:nvSpPr>
        <p:spPr>
          <a:xfrm>
            <a:off x="793750" y="4835525"/>
            <a:ext cx="7829550" cy="895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</a:rPr>
              <a:t>三相制设备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三相异步电动机，三相变压器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简单，易于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制造，工作经济、可靠。</a:t>
            </a:r>
          </a:p>
        </p:txBody>
      </p:sp>
      <p:sp>
        <p:nvSpPr>
          <p:cNvPr id="592906" name="文本框 592905"/>
          <p:cNvSpPr txBox="1"/>
          <p:nvPr/>
        </p:nvSpPr>
        <p:spPr>
          <a:xfrm>
            <a:off x="828675" y="5872163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由于上述的优点，三相制得到广泛的应用。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1" grpId="0"/>
      <p:bldP spid="592902" grpId="0"/>
      <p:bldP spid="592903" grpId="0"/>
      <p:bldP spid="592904" grpId="0"/>
      <p:bldP spid="592905" grpId="0"/>
      <p:bldP spid="59290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标题 59392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zh-CN" altLang="en-US" sz="3600" b="1" dirty="0">
                <a:solidFill>
                  <a:srgbClr val="FF3300"/>
                </a:solidFill>
              </a:rPr>
              <a:t>补充</a:t>
            </a:r>
            <a:r>
              <a:rPr lang="en-US" altLang="zh-CN" sz="3600" b="1" dirty="0">
                <a:solidFill>
                  <a:srgbClr val="FF3300"/>
                </a:solidFill>
              </a:rPr>
              <a:t>3  V</a:t>
            </a:r>
            <a:r>
              <a:rPr lang="zh-CN" altLang="en-US" sz="3600" b="1" dirty="0">
                <a:solidFill>
                  <a:srgbClr val="FF3300"/>
                </a:solidFill>
              </a:rPr>
              <a:t>型接法的电源</a:t>
            </a:r>
          </a:p>
        </p:txBody>
      </p:sp>
      <p:sp>
        <p:nvSpPr>
          <p:cNvPr id="593923" name="文本框 593922"/>
          <p:cNvSpPr txBox="1"/>
          <p:nvPr/>
        </p:nvSpPr>
        <p:spPr>
          <a:xfrm>
            <a:off x="476250" y="1924050"/>
            <a:ext cx="8077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286000" indent="-2286000" algn="just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型接法的电源</a:t>
            </a:r>
            <a:r>
              <a:rPr lang="zh-CN" altLang="en-US" b="1" dirty="0">
                <a:latin typeface="Times New Roman" panose="02020603050405020304" pitchFamily="18" charset="0"/>
              </a:rPr>
              <a:t>：若将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接的三相电源去掉一相，则线电压仍为对称三相电源。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593924" name="组合 593923"/>
          <p:cNvGrpSpPr/>
          <p:nvPr/>
        </p:nvGrpSpPr>
        <p:grpSpPr>
          <a:xfrm>
            <a:off x="995363" y="2951163"/>
            <a:ext cx="3749675" cy="2590800"/>
            <a:chOff x="627" y="2399"/>
            <a:chExt cx="2362" cy="1632"/>
          </a:xfrm>
        </p:grpSpPr>
        <p:sp>
          <p:nvSpPr>
            <p:cNvPr id="593925" name="椭圆 593924"/>
            <p:cNvSpPr/>
            <p:nvPr/>
          </p:nvSpPr>
          <p:spPr>
            <a:xfrm rot="19800000">
              <a:off x="1230" y="2835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26" name="直接连接符 593925"/>
            <p:cNvSpPr/>
            <p:nvPr/>
          </p:nvSpPr>
          <p:spPr>
            <a:xfrm rot="19800000" flipH="1">
              <a:off x="1367" y="2482"/>
              <a:ext cx="17" cy="9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27" name="椭圆 593926"/>
            <p:cNvSpPr/>
            <p:nvPr/>
          </p:nvSpPr>
          <p:spPr>
            <a:xfrm rot="19800000">
              <a:off x="1601" y="3394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28" name="文本框 593927"/>
            <p:cNvSpPr txBox="1"/>
            <p:nvPr/>
          </p:nvSpPr>
          <p:spPr>
            <a:xfrm rot="19800000">
              <a:off x="1220" y="263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3929" name="文本框 593928"/>
            <p:cNvSpPr txBox="1"/>
            <p:nvPr/>
          </p:nvSpPr>
          <p:spPr>
            <a:xfrm rot="19800000">
              <a:off x="1421" y="2962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93930" name="椭圆 593929"/>
            <p:cNvSpPr/>
            <p:nvPr/>
          </p:nvSpPr>
          <p:spPr>
            <a:xfrm rot="5400000">
              <a:off x="1016" y="326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1" name="直接连接符 593930"/>
            <p:cNvSpPr/>
            <p:nvPr/>
          </p:nvSpPr>
          <p:spPr>
            <a:xfrm rot="-5400000" flipH="1" flipV="1">
              <a:off x="1130" y="2921"/>
              <a:ext cx="6" cy="9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32" name="椭圆 593931"/>
            <p:cNvSpPr/>
            <p:nvPr/>
          </p:nvSpPr>
          <p:spPr>
            <a:xfrm rot="5400000">
              <a:off x="627" y="3397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3" name="文本框 593932"/>
            <p:cNvSpPr txBox="1"/>
            <p:nvPr/>
          </p:nvSpPr>
          <p:spPr>
            <a:xfrm rot="5400000">
              <a:off x="1291" y="341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3934" name="文本框 593933"/>
            <p:cNvSpPr txBox="1"/>
            <p:nvPr/>
          </p:nvSpPr>
          <p:spPr>
            <a:xfrm>
              <a:off x="831" y="335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93935" name="椭圆 593934"/>
            <p:cNvSpPr/>
            <p:nvPr/>
          </p:nvSpPr>
          <p:spPr>
            <a:xfrm rot="12600000">
              <a:off x="1111" y="2526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6" name="直接连接符 593935"/>
            <p:cNvSpPr/>
            <p:nvPr/>
          </p:nvSpPr>
          <p:spPr>
            <a:xfrm>
              <a:off x="1133" y="2545"/>
              <a:ext cx="15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37" name="直接连接符 593936"/>
            <p:cNvSpPr/>
            <p:nvPr/>
          </p:nvSpPr>
          <p:spPr>
            <a:xfrm>
              <a:off x="1617" y="3414"/>
              <a:ext cx="10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38" name="任意多边形 593937"/>
            <p:cNvSpPr/>
            <p:nvPr/>
          </p:nvSpPr>
          <p:spPr>
            <a:xfrm>
              <a:off x="640" y="3417"/>
              <a:ext cx="1998" cy="492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39" name="椭圆 593938"/>
            <p:cNvSpPr/>
            <p:nvPr/>
          </p:nvSpPr>
          <p:spPr>
            <a:xfrm>
              <a:off x="2662" y="252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40" name="椭圆 593939"/>
            <p:cNvSpPr/>
            <p:nvPr/>
          </p:nvSpPr>
          <p:spPr>
            <a:xfrm>
              <a:off x="2638" y="3394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41" name="椭圆 593940"/>
            <p:cNvSpPr/>
            <p:nvPr/>
          </p:nvSpPr>
          <p:spPr>
            <a:xfrm>
              <a:off x="2644" y="3877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42" name="文本框 593941"/>
            <p:cNvSpPr txBox="1"/>
            <p:nvPr/>
          </p:nvSpPr>
          <p:spPr>
            <a:xfrm>
              <a:off x="2691" y="239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3943" name="文本框 593942"/>
            <p:cNvSpPr txBox="1"/>
            <p:nvPr/>
          </p:nvSpPr>
          <p:spPr>
            <a:xfrm>
              <a:off x="2686" y="3296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3944" name="文本框 593943"/>
            <p:cNvSpPr txBox="1"/>
            <p:nvPr/>
          </p:nvSpPr>
          <p:spPr>
            <a:xfrm>
              <a:off x="2685" y="378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593945" name="对象 593944"/>
            <p:cNvGraphicFramePr/>
            <p:nvPr/>
          </p:nvGraphicFramePr>
          <p:xfrm>
            <a:off x="1034" y="346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3" r:id="rId3" imgW="215900" imgH="304165" progId="Equation.3">
                    <p:embed/>
                  </p:oleObj>
                </mc:Choice>
                <mc:Fallback>
                  <p:oleObj r:id="rId3" imgW="215900" imgH="304165" progId="Equation.3">
                    <p:embed/>
                    <p:pic>
                      <p:nvPicPr>
                        <p:cNvPr id="0" name="图片 376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4" y="3464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46" name="对象 593945"/>
            <p:cNvGraphicFramePr/>
            <p:nvPr/>
          </p:nvGraphicFramePr>
          <p:xfrm>
            <a:off x="1492" y="2671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4" r:id="rId5" imgW="215900" imgH="291465" progId="Equation.3">
                    <p:embed/>
                  </p:oleObj>
                </mc:Choice>
                <mc:Fallback>
                  <p:oleObj r:id="rId5" imgW="215900" imgH="291465" progId="Equation.3">
                    <p:embed/>
                    <p:pic>
                      <p:nvPicPr>
                        <p:cNvPr id="0" name="图片 376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92" y="2671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47" name="直接连接符 593946"/>
            <p:cNvSpPr/>
            <p:nvPr/>
          </p:nvSpPr>
          <p:spPr>
            <a:xfrm>
              <a:off x="2249" y="2587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93948" name="直接连接符 593947"/>
            <p:cNvSpPr/>
            <p:nvPr/>
          </p:nvSpPr>
          <p:spPr>
            <a:xfrm>
              <a:off x="2253" y="3467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93949" name="对象 593948"/>
            <p:cNvGraphicFramePr/>
            <p:nvPr/>
          </p:nvGraphicFramePr>
          <p:xfrm>
            <a:off x="2249" y="2759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5" r:id="rId7" imgW="292100" imgH="292100" progId="Equation.3">
                    <p:embed/>
                  </p:oleObj>
                </mc:Choice>
                <mc:Fallback>
                  <p:oleObj r:id="rId7" imgW="292100" imgH="292100" progId="Equation.3">
                    <p:embed/>
                    <p:pic>
                      <p:nvPicPr>
                        <p:cNvPr id="0" name="图片 376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49" y="2759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50" name="对象 593949"/>
            <p:cNvGraphicFramePr/>
            <p:nvPr/>
          </p:nvGraphicFramePr>
          <p:xfrm>
            <a:off x="2258" y="3441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6" r:id="rId9" imgW="279400" imgH="292100" progId="Equation.3">
                    <p:embed/>
                  </p:oleObj>
                </mc:Choice>
                <mc:Fallback>
                  <p:oleObj r:id="rId9" imgW="279400" imgH="292100" progId="Equation.3">
                    <p:embed/>
                    <p:pic>
                      <p:nvPicPr>
                        <p:cNvPr id="0" name="图片 376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8" y="3441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51" name="直接连接符 593950"/>
            <p:cNvSpPr/>
            <p:nvPr/>
          </p:nvSpPr>
          <p:spPr>
            <a:xfrm flipH="1" flipV="1">
              <a:off x="2608" y="2635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93952" name="对象 593951"/>
            <p:cNvGraphicFramePr/>
            <p:nvPr/>
          </p:nvGraphicFramePr>
          <p:xfrm>
            <a:off x="2637" y="2798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7" r:id="rId11" imgW="279400" imgH="292100" progId="Equation.3">
                    <p:embed/>
                  </p:oleObj>
                </mc:Choice>
                <mc:Fallback>
                  <p:oleObj r:id="rId11" imgW="279400" imgH="292100" progId="Equation.3">
                    <p:embed/>
                    <p:pic>
                      <p:nvPicPr>
                        <p:cNvPr id="0" name="图片 376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37" y="2798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3953" name="组合 593952"/>
          <p:cNvGrpSpPr/>
          <p:nvPr/>
        </p:nvGrpSpPr>
        <p:grpSpPr>
          <a:xfrm>
            <a:off x="5794375" y="2935288"/>
            <a:ext cx="2679700" cy="2740025"/>
            <a:chOff x="3698" y="2389"/>
            <a:chExt cx="1688" cy="1726"/>
          </a:xfrm>
        </p:grpSpPr>
        <p:sp>
          <p:nvSpPr>
            <p:cNvPr id="593954" name="椭圆 593953"/>
            <p:cNvSpPr/>
            <p:nvPr/>
          </p:nvSpPr>
          <p:spPr>
            <a:xfrm rot="10800000">
              <a:off x="3868" y="251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55" name="直接连接符 593954"/>
            <p:cNvSpPr/>
            <p:nvPr/>
          </p:nvSpPr>
          <p:spPr>
            <a:xfrm>
              <a:off x="3901" y="2529"/>
              <a:ext cx="11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56" name="椭圆 593955"/>
            <p:cNvSpPr/>
            <p:nvPr/>
          </p:nvSpPr>
          <p:spPr>
            <a:xfrm>
              <a:off x="5028" y="2505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57" name="文本框 593956"/>
            <p:cNvSpPr txBox="1"/>
            <p:nvPr/>
          </p:nvSpPr>
          <p:spPr>
            <a:xfrm>
              <a:off x="5063" y="238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3958" name="直接连接符 593957"/>
            <p:cNvSpPr/>
            <p:nvPr/>
          </p:nvSpPr>
          <p:spPr>
            <a:xfrm flipV="1">
              <a:off x="3875" y="3260"/>
              <a:ext cx="1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59" name="椭圆 593958"/>
            <p:cNvSpPr/>
            <p:nvPr/>
          </p:nvSpPr>
          <p:spPr>
            <a:xfrm>
              <a:off x="5035" y="3236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0" name="文本框 593959"/>
            <p:cNvSpPr txBox="1"/>
            <p:nvPr/>
          </p:nvSpPr>
          <p:spPr>
            <a:xfrm>
              <a:off x="5088" y="313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3961" name="直接连接符 593960"/>
            <p:cNvSpPr/>
            <p:nvPr/>
          </p:nvSpPr>
          <p:spPr>
            <a:xfrm flipV="1">
              <a:off x="3901" y="3957"/>
              <a:ext cx="11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62" name="椭圆 593961"/>
            <p:cNvSpPr/>
            <p:nvPr/>
          </p:nvSpPr>
          <p:spPr>
            <a:xfrm>
              <a:off x="5028" y="3927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3" name="文本框 593962"/>
            <p:cNvSpPr txBox="1"/>
            <p:nvPr/>
          </p:nvSpPr>
          <p:spPr>
            <a:xfrm>
              <a:off x="5063" y="386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593964" name="对象 593963"/>
            <p:cNvGraphicFramePr/>
            <p:nvPr/>
          </p:nvGraphicFramePr>
          <p:xfrm>
            <a:off x="4021" y="2631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8" r:id="rId13" imgW="215900" imgH="291465" progId="Equation.3">
                    <p:embed/>
                  </p:oleObj>
                </mc:Choice>
                <mc:Fallback>
                  <p:oleObj r:id="rId13" imgW="215900" imgH="291465" progId="Equation.3">
                    <p:embed/>
                    <p:pic>
                      <p:nvPicPr>
                        <p:cNvPr id="0" name="图片 376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21" y="2631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65" name="对象 593964"/>
            <p:cNvGraphicFramePr/>
            <p:nvPr/>
          </p:nvGraphicFramePr>
          <p:xfrm>
            <a:off x="4015" y="339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9" r:id="rId14" imgW="215900" imgH="304165" progId="Equation.3">
                    <p:embed/>
                  </p:oleObj>
                </mc:Choice>
                <mc:Fallback>
                  <p:oleObj r:id="rId14" imgW="215900" imgH="304165" progId="Equation.3">
                    <p:embed/>
                    <p:pic>
                      <p:nvPicPr>
                        <p:cNvPr id="0" name="图片 376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15" y="3397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66" name="椭圆 593965"/>
            <p:cNvSpPr/>
            <p:nvPr/>
          </p:nvSpPr>
          <p:spPr>
            <a:xfrm rot="21600000">
              <a:off x="3744" y="2745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7" name="直接连接符 593966"/>
            <p:cNvSpPr/>
            <p:nvPr/>
          </p:nvSpPr>
          <p:spPr>
            <a:xfrm rot="21600000" flipH="1">
              <a:off x="3884" y="2542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68" name="椭圆 593967"/>
            <p:cNvSpPr/>
            <p:nvPr/>
          </p:nvSpPr>
          <p:spPr>
            <a:xfrm rot="21600000">
              <a:off x="3867" y="3240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69" name="文本框 593968"/>
            <p:cNvSpPr txBox="1"/>
            <p:nvPr/>
          </p:nvSpPr>
          <p:spPr>
            <a:xfrm rot="21600000">
              <a:off x="3698" y="251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3970" name="文本框 593969"/>
            <p:cNvSpPr txBox="1"/>
            <p:nvPr/>
          </p:nvSpPr>
          <p:spPr>
            <a:xfrm rot="10800000">
              <a:off x="3710" y="300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593971" name="椭圆 593970"/>
            <p:cNvSpPr/>
            <p:nvPr/>
          </p:nvSpPr>
          <p:spPr>
            <a:xfrm rot="21600000">
              <a:off x="3744" y="3489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72" name="直接连接符 593971"/>
            <p:cNvSpPr/>
            <p:nvPr/>
          </p:nvSpPr>
          <p:spPr>
            <a:xfrm rot="21600000" flipH="1">
              <a:off x="3884" y="3256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3973" name="椭圆 593972"/>
            <p:cNvSpPr/>
            <p:nvPr/>
          </p:nvSpPr>
          <p:spPr>
            <a:xfrm rot="21600000">
              <a:off x="3867" y="3936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74" name="文本框 593973"/>
            <p:cNvSpPr txBox="1"/>
            <p:nvPr/>
          </p:nvSpPr>
          <p:spPr>
            <a:xfrm rot="21600000">
              <a:off x="3704" y="3262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3975" name="文本框 593974"/>
            <p:cNvSpPr txBox="1"/>
            <p:nvPr/>
          </p:nvSpPr>
          <p:spPr>
            <a:xfrm rot="10800000">
              <a:off x="3716" y="374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</p:grpSp>
      <p:sp>
        <p:nvSpPr>
          <p:cNvPr id="593976" name="动作按钮: 后退或前一项 593975">
            <a:hlinkClick r:id="" action="ppaction://hlinkshowjump?jump=previousslide">
              <a:snd r:embed="rId15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3977" name="动作按钮: 后退或前一项 593976">
            <a:hlinkClick r:id="" action="ppaction://hlinkshowjump?jump=nextslide">
              <a:snd r:embed="rId15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946" name="组合 594945"/>
          <p:cNvGrpSpPr/>
          <p:nvPr/>
        </p:nvGrpSpPr>
        <p:grpSpPr>
          <a:xfrm>
            <a:off x="1219200" y="1103313"/>
            <a:ext cx="6059488" cy="3206750"/>
            <a:chOff x="12" y="2063"/>
            <a:chExt cx="3817" cy="2020"/>
          </a:xfrm>
        </p:grpSpPr>
        <p:sp>
          <p:nvSpPr>
            <p:cNvPr id="594947" name="文本框 594946"/>
            <p:cNvSpPr txBox="1"/>
            <p:nvPr/>
          </p:nvSpPr>
          <p:spPr>
            <a:xfrm>
              <a:off x="3522" y="3193"/>
              <a:ext cx="3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4948" name="椭圆 594947"/>
            <p:cNvSpPr/>
            <p:nvPr/>
          </p:nvSpPr>
          <p:spPr>
            <a:xfrm>
              <a:off x="851" y="2737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49" name="椭圆 594948"/>
            <p:cNvSpPr/>
            <p:nvPr/>
          </p:nvSpPr>
          <p:spPr>
            <a:xfrm>
              <a:off x="611" y="320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0" name="椭圆 594949"/>
            <p:cNvSpPr/>
            <p:nvPr/>
          </p:nvSpPr>
          <p:spPr>
            <a:xfrm>
              <a:off x="371" y="2749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1" name="等腰三角形 594950"/>
            <p:cNvSpPr/>
            <p:nvPr/>
          </p:nvSpPr>
          <p:spPr>
            <a:xfrm>
              <a:off x="275" y="2437"/>
              <a:ext cx="960" cy="91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2" name="等腰三角形 594951"/>
            <p:cNvSpPr/>
            <p:nvPr/>
          </p:nvSpPr>
          <p:spPr>
            <a:xfrm>
              <a:off x="2567" y="2437"/>
              <a:ext cx="960" cy="912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3" name="直接连接符 594952"/>
            <p:cNvSpPr/>
            <p:nvPr/>
          </p:nvSpPr>
          <p:spPr>
            <a:xfrm>
              <a:off x="755" y="2437"/>
              <a:ext cx="2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94954" name="直接连接符 594953"/>
            <p:cNvSpPr/>
            <p:nvPr/>
          </p:nvSpPr>
          <p:spPr>
            <a:xfrm>
              <a:off x="1223" y="3349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94955" name="直接连接符 594954"/>
            <p:cNvSpPr/>
            <p:nvPr/>
          </p:nvSpPr>
          <p:spPr>
            <a:xfrm>
              <a:off x="3527" y="3349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94956" name="直接连接符 594955"/>
            <p:cNvSpPr/>
            <p:nvPr/>
          </p:nvSpPr>
          <p:spPr>
            <a:xfrm>
              <a:off x="1223" y="3541"/>
              <a:ext cx="2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57" name="直接连接符 594956"/>
            <p:cNvSpPr/>
            <p:nvPr/>
          </p:nvSpPr>
          <p:spPr>
            <a:xfrm>
              <a:off x="2579" y="3349"/>
              <a:ext cx="0" cy="4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94958" name="直接连接符 594957"/>
            <p:cNvSpPr/>
            <p:nvPr/>
          </p:nvSpPr>
          <p:spPr>
            <a:xfrm>
              <a:off x="275" y="3349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594959" name="直接连接符 594958"/>
            <p:cNvSpPr/>
            <p:nvPr/>
          </p:nvSpPr>
          <p:spPr>
            <a:xfrm>
              <a:off x="281" y="3783"/>
              <a:ext cx="23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60" name="文本框 594959"/>
            <p:cNvSpPr txBox="1"/>
            <p:nvPr/>
          </p:nvSpPr>
          <p:spPr>
            <a:xfrm>
              <a:off x="215" y="2917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94961" name="矩形 594960"/>
            <p:cNvSpPr/>
            <p:nvPr/>
          </p:nvSpPr>
          <p:spPr>
            <a:xfrm rot="-5400000">
              <a:off x="3023" y="3205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2" name="矩形 594961"/>
            <p:cNvSpPr/>
            <p:nvPr/>
          </p:nvSpPr>
          <p:spPr>
            <a:xfrm rot="-1588970">
              <a:off x="3239" y="2773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3" name="矩形 594962"/>
            <p:cNvSpPr/>
            <p:nvPr/>
          </p:nvSpPr>
          <p:spPr>
            <a:xfrm rot="1764512">
              <a:off x="2747" y="2749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4" name="文本框 594963"/>
            <p:cNvSpPr txBox="1"/>
            <p:nvPr/>
          </p:nvSpPr>
          <p:spPr>
            <a:xfrm>
              <a:off x="887" y="3121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94965" name="文本框 594964"/>
            <p:cNvSpPr txBox="1"/>
            <p:nvPr/>
          </p:nvSpPr>
          <p:spPr>
            <a:xfrm>
              <a:off x="869" y="2485"/>
              <a:ext cx="22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94966" name="文本框 594965"/>
            <p:cNvSpPr txBox="1"/>
            <p:nvPr/>
          </p:nvSpPr>
          <p:spPr>
            <a:xfrm>
              <a:off x="401" y="304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94967" name="文本框 594966"/>
            <p:cNvSpPr txBox="1"/>
            <p:nvPr/>
          </p:nvSpPr>
          <p:spPr>
            <a:xfrm>
              <a:off x="1091" y="283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94968" name="文本框 594967"/>
            <p:cNvSpPr txBox="1"/>
            <p:nvPr/>
          </p:nvSpPr>
          <p:spPr>
            <a:xfrm>
              <a:off x="425" y="238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94969" name="文本框 594968"/>
            <p:cNvSpPr txBox="1"/>
            <p:nvPr/>
          </p:nvSpPr>
          <p:spPr>
            <a:xfrm>
              <a:off x="625" y="216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4970" name="文本框 594969"/>
            <p:cNvSpPr txBox="1"/>
            <p:nvPr/>
          </p:nvSpPr>
          <p:spPr>
            <a:xfrm>
              <a:off x="25" y="31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94971" name="文本框 594970"/>
            <p:cNvSpPr txBox="1"/>
            <p:nvPr/>
          </p:nvSpPr>
          <p:spPr>
            <a:xfrm>
              <a:off x="1235" y="3205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4972" name="矩形 594971"/>
            <p:cNvSpPr/>
            <p:nvPr/>
          </p:nvSpPr>
          <p:spPr>
            <a:xfrm rot="-5400000">
              <a:off x="1837" y="2295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3" name="矩形 594972"/>
            <p:cNvSpPr/>
            <p:nvPr/>
          </p:nvSpPr>
          <p:spPr>
            <a:xfrm rot="-5400000">
              <a:off x="1837" y="33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4" name="矩形 594973"/>
            <p:cNvSpPr/>
            <p:nvPr/>
          </p:nvSpPr>
          <p:spPr>
            <a:xfrm rot="-5400000">
              <a:off x="1837" y="3615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5" name="文本框 594974"/>
            <p:cNvSpPr txBox="1"/>
            <p:nvPr/>
          </p:nvSpPr>
          <p:spPr>
            <a:xfrm>
              <a:off x="2951" y="3025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94976" name="文本框 594975"/>
            <p:cNvSpPr txBox="1"/>
            <p:nvPr/>
          </p:nvSpPr>
          <p:spPr>
            <a:xfrm>
              <a:off x="1759" y="2091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977" name="对象 594976"/>
            <p:cNvGraphicFramePr/>
            <p:nvPr/>
          </p:nvGraphicFramePr>
          <p:xfrm>
            <a:off x="1169" y="2592"/>
            <a:ext cx="35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1" r:id="rId3" imgW="292100" imgH="292100" progId="Equation.3">
                    <p:embed/>
                  </p:oleObj>
                </mc:Choice>
                <mc:Fallback>
                  <p:oleObj r:id="rId3" imgW="292100" imgH="292100" progId="Equation.3">
                    <p:embed/>
                    <p:pic>
                      <p:nvPicPr>
                        <p:cNvPr id="0" name="图片 376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69" y="2592"/>
                          <a:ext cx="358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978" name="对象 594977"/>
            <p:cNvGraphicFramePr/>
            <p:nvPr/>
          </p:nvGraphicFramePr>
          <p:xfrm>
            <a:off x="625" y="3403"/>
            <a:ext cx="34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2" r:id="rId5" imgW="279400" imgH="292100" progId="Equation.3">
                    <p:embed/>
                  </p:oleObj>
                </mc:Choice>
                <mc:Fallback>
                  <p:oleObj r:id="rId5" imgW="279400" imgH="292100" progId="Equation.3">
                    <p:embed/>
                    <p:pic>
                      <p:nvPicPr>
                        <p:cNvPr id="0" name="图片 377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5" y="3403"/>
                          <a:ext cx="345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979" name="对象 594978"/>
            <p:cNvGraphicFramePr/>
            <p:nvPr/>
          </p:nvGraphicFramePr>
          <p:xfrm>
            <a:off x="12" y="2544"/>
            <a:ext cx="35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3" r:id="rId7" imgW="292100" imgH="292100" progId="Equation.3">
                    <p:embed/>
                  </p:oleObj>
                </mc:Choice>
                <mc:Fallback>
                  <p:oleObj r:id="rId7" imgW="292100" imgH="292100" progId="Equation.3">
                    <p:embed/>
                    <p:pic>
                      <p:nvPicPr>
                        <p:cNvPr id="0" name="图片 37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" y="2544"/>
                          <a:ext cx="359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80" name="文本框 594979"/>
            <p:cNvSpPr txBox="1"/>
            <p:nvPr/>
          </p:nvSpPr>
          <p:spPr>
            <a:xfrm>
              <a:off x="1770" y="3199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594981" name="文本框 594980"/>
            <p:cNvSpPr txBox="1"/>
            <p:nvPr/>
          </p:nvSpPr>
          <p:spPr>
            <a:xfrm>
              <a:off x="1782" y="3795"/>
              <a:ext cx="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594982" name="文本框 594981"/>
            <p:cNvSpPr txBox="1"/>
            <p:nvPr/>
          </p:nvSpPr>
          <p:spPr>
            <a:xfrm>
              <a:off x="3359" y="2725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94983" name="文本框 594982"/>
            <p:cNvSpPr txBox="1"/>
            <p:nvPr/>
          </p:nvSpPr>
          <p:spPr>
            <a:xfrm>
              <a:off x="2500" y="2725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94984" name="文本框 594983"/>
            <p:cNvSpPr txBox="1"/>
            <p:nvPr/>
          </p:nvSpPr>
          <p:spPr>
            <a:xfrm>
              <a:off x="2927" y="2127"/>
              <a:ext cx="3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4985" name="文本框 594984"/>
            <p:cNvSpPr txBox="1"/>
            <p:nvPr/>
          </p:nvSpPr>
          <p:spPr>
            <a:xfrm>
              <a:off x="2349" y="3183"/>
              <a:ext cx="3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594986" name="对象 594985"/>
            <p:cNvGraphicFramePr/>
            <p:nvPr/>
          </p:nvGraphicFramePr>
          <p:xfrm>
            <a:off x="1387" y="2063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4" r:id="rId9" imgW="215900" imgH="278765" progId="Equation.3">
                    <p:embed/>
                  </p:oleObj>
                </mc:Choice>
                <mc:Fallback>
                  <p:oleObj r:id="rId9" imgW="215900" imgH="278765" progId="Equation.3">
                    <p:embed/>
                    <p:pic>
                      <p:nvPicPr>
                        <p:cNvPr id="0" name="图片 376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87" y="2063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87" name="直接连接符 594986"/>
            <p:cNvSpPr/>
            <p:nvPr/>
          </p:nvSpPr>
          <p:spPr>
            <a:xfrm>
              <a:off x="1067" y="2331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</p:grpSp>
      <p:grpSp>
        <p:nvGrpSpPr>
          <p:cNvPr id="594988" name="组合 594987"/>
          <p:cNvGrpSpPr/>
          <p:nvPr/>
        </p:nvGrpSpPr>
        <p:grpSpPr>
          <a:xfrm>
            <a:off x="2559050" y="4438650"/>
            <a:ext cx="3200400" cy="2214563"/>
            <a:chOff x="3772" y="2064"/>
            <a:chExt cx="2016" cy="1395"/>
          </a:xfrm>
        </p:grpSpPr>
        <p:sp>
          <p:nvSpPr>
            <p:cNvPr id="594989" name="矩形 594988"/>
            <p:cNvSpPr/>
            <p:nvPr/>
          </p:nvSpPr>
          <p:spPr>
            <a:xfrm>
              <a:off x="5300" y="2715"/>
              <a:ext cx="102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90" name="椭圆 594989"/>
            <p:cNvSpPr/>
            <p:nvPr/>
          </p:nvSpPr>
          <p:spPr>
            <a:xfrm>
              <a:off x="4119" y="2691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91" name="直接连接符 594990"/>
            <p:cNvSpPr/>
            <p:nvPr/>
          </p:nvSpPr>
          <p:spPr>
            <a:xfrm>
              <a:off x="4272" y="2469"/>
              <a:ext cx="0" cy="82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2" name="直接连接符 594991"/>
            <p:cNvSpPr/>
            <p:nvPr/>
          </p:nvSpPr>
          <p:spPr>
            <a:xfrm>
              <a:off x="5350" y="2471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3" name="直接连接符 594992"/>
            <p:cNvSpPr/>
            <p:nvPr/>
          </p:nvSpPr>
          <p:spPr>
            <a:xfrm>
              <a:off x="5350" y="3019"/>
              <a:ext cx="0" cy="2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4" name="直接连接符 594993"/>
            <p:cNvSpPr/>
            <p:nvPr/>
          </p:nvSpPr>
          <p:spPr>
            <a:xfrm>
              <a:off x="4266" y="3293"/>
              <a:ext cx="10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5" name="直接连接符 594994"/>
            <p:cNvSpPr/>
            <p:nvPr/>
          </p:nvSpPr>
          <p:spPr>
            <a:xfrm>
              <a:off x="4272" y="2469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996" name="文本框 594995"/>
            <p:cNvSpPr txBox="1"/>
            <p:nvPr/>
          </p:nvSpPr>
          <p:spPr>
            <a:xfrm>
              <a:off x="4081" y="2469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94997" name="文本框 594996"/>
            <p:cNvSpPr txBox="1"/>
            <p:nvPr/>
          </p:nvSpPr>
          <p:spPr>
            <a:xfrm>
              <a:off x="4087" y="2926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594998" name="对象 594997"/>
            <p:cNvGraphicFramePr/>
            <p:nvPr/>
          </p:nvGraphicFramePr>
          <p:xfrm>
            <a:off x="3772" y="261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5" r:id="rId11" imgW="292100" imgH="304800" progId="Equation.3">
                    <p:embed/>
                  </p:oleObj>
                </mc:Choice>
                <mc:Fallback>
                  <p:oleObj r:id="rId11" imgW="292100" imgH="304800" progId="Equation.3">
                    <p:embed/>
                    <p:pic>
                      <p:nvPicPr>
                        <p:cNvPr id="0" name="图片 377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72" y="261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999" name="直接连接符 594998"/>
            <p:cNvSpPr/>
            <p:nvPr/>
          </p:nvSpPr>
          <p:spPr>
            <a:xfrm>
              <a:off x="4608" y="2325"/>
              <a:ext cx="3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595000" name="对象 594999"/>
            <p:cNvGraphicFramePr/>
            <p:nvPr/>
          </p:nvGraphicFramePr>
          <p:xfrm>
            <a:off x="4947" y="2064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6" r:id="rId13" imgW="215900" imgH="278765" progId="Equation.3">
                    <p:embed/>
                  </p:oleObj>
                </mc:Choice>
                <mc:Fallback>
                  <p:oleObj r:id="rId13" imgW="215900" imgH="278765" progId="Equation.3">
                    <p:embed/>
                    <p:pic>
                      <p:nvPicPr>
                        <p:cNvPr id="0" name="图片 37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47" y="2064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5001" name="文本框 595000"/>
            <p:cNvSpPr txBox="1"/>
            <p:nvPr/>
          </p:nvSpPr>
          <p:spPr>
            <a:xfrm>
              <a:off x="4039" y="2271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5002" name="文本框 595001"/>
            <p:cNvSpPr txBox="1"/>
            <p:nvPr/>
          </p:nvSpPr>
          <p:spPr>
            <a:xfrm>
              <a:off x="4042" y="3171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95003" name="文本框 595002"/>
            <p:cNvSpPr txBox="1"/>
            <p:nvPr/>
          </p:nvSpPr>
          <p:spPr>
            <a:xfrm>
              <a:off x="5378" y="3165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95004" name="文本框 595003"/>
            <p:cNvSpPr txBox="1"/>
            <p:nvPr/>
          </p:nvSpPr>
          <p:spPr>
            <a:xfrm>
              <a:off x="5358" y="2229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5005" name="文本框 595004"/>
            <p:cNvSpPr txBox="1"/>
            <p:nvPr/>
          </p:nvSpPr>
          <p:spPr>
            <a:xfrm>
              <a:off x="5382" y="2722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Z/</a:t>
              </a:r>
              <a:r>
                <a:rPr lang="en-US" altLang="zh-CN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5006" name="矩形 595005"/>
            <p:cNvSpPr/>
            <p:nvPr/>
          </p:nvSpPr>
          <p:spPr>
            <a:xfrm rot="5400000">
              <a:off x="4760" y="2325"/>
              <a:ext cx="96" cy="29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07" name="直接连接符 595006"/>
            <p:cNvSpPr/>
            <p:nvPr/>
          </p:nvSpPr>
          <p:spPr>
            <a:xfrm>
              <a:off x="4963" y="2475"/>
              <a:ext cx="3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5008" name="文本框 595007"/>
            <p:cNvSpPr txBox="1"/>
            <p:nvPr/>
          </p:nvSpPr>
          <p:spPr>
            <a:xfrm>
              <a:off x="4680" y="2496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95009" name="动作按钮: 后退或前一项 595008">
            <a:hlinkClick r:id="" action="ppaction://hlinkshowjump?jump=previousslide">
              <a:snd r:embed="rId14" name="PROJCTOR.WAV"/>
            </a:hlinkClick>
          </p:cNvPr>
          <p:cNvSpPr/>
          <p:nvPr/>
        </p:nvSpPr>
        <p:spPr>
          <a:xfrm>
            <a:off x="8245475" y="6381750"/>
            <a:ext cx="460375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5010" name="动作按钮: 后退或前一项 595009">
            <a:hlinkClick r:id="" action="ppaction://hlinkshowjump?jump=nextslide">
              <a:snd r:embed="rId14" name="PROJCTOR.WAV"/>
            </a:hlinkClick>
          </p:cNvPr>
          <p:cNvSpPr/>
          <p:nvPr/>
        </p:nvSpPr>
        <p:spPr>
          <a:xfrm flipH="1">
            <a:off x="8667750" y="6381750"/>
            <a:ext cx="457200" cy="457200"/>
          </a:xfrm>
          <a:prstGeom prst="actionButtonBackPrevious">
            <a:avLst/>
          </a:prstGeom>
          <a:solidFill>
            <a:srgbClr val="00CC99"/>
          </a:solidFill>
          <a:ln w="28575">
            <a:noFill/>
          </a:ln>
          <a:effectLst>
            <a:prstShdw prst="shdw17" dist="17961" dir="2699999">
              <a:srgbClr val="00CC99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95011" name="标题 595010"/>
          <p:cNvSpPr>
            <a:spLocks noGrp="1"/>
          </p:cNvSpPr>
          <p:nvPr>
            <p:ph type="title" idx="4294967295"/>
          </p:nvPr>
        </p:nvSpPr>
        <p:spPr>
          <a:xfrm>
            <a:off x="666750" y="133350"/>
            <a:ext cx="7772400" cy="114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3600" b="1" dirty="0">
                <a:solidFill>
                  <a:srgbClr val="FF3300"/>
                </a:solidFill>
              </a:rPr>
              <a:t>补充</a:t>
            </a:r>
            <a:r>
              <a:rPr lang="en-US" altLang="zh-CN" sz="3600" b="1" dirty="0">
                <a:solidFill>
                  <a:srgbClr val="FF3300"/>
                </a:solidFill>
              </a:rPr>
              <a:t>4  </a:t>
            </a:r>
            <a:r>
              <a:rPr lang="zh-CN" altLang="en-US" sz="3600" b="1" dirty="0">
                <a:solidFill>
                  <a:srgbClr val="FF3300"/>
                </a:solidFill>
              </a:rPr>
              <a:t>一般对称三相电路的计算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标题 590849"/>
          <p:cNvSpPr>
            <a:spLocks noGrp="1"/>
          </p:cNvSpPr>
          <p:nvPr>
            <p:ph type="title"/>
          </p:nvPr>
        </p:nvSpPr>
        <p:spPr>
          <a:xfrm>
            <a:off x="933450" y="2362200"/>
            <a:ext cx="7772400" cy="114300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</a:rPr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211325132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67" name="文本框 402466"/>
          <p:cNvSpPr txBox="1"/>
          <p:nvPr/>
        </p:nvSpPr>
        <p:spPr>
          <a:xfrm>
            <a:off x="376238" y="628650"/>
            <a:ext cx="2482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电压波形图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02468" name="组合 402467"/>
          <p:cNvGrpSpPr/>
          <p:nvPr/>
        </p:nvGrpSpPr>
        <p:grpSpPr>
          <a:xfrm>
            <a:off x="3600917" y="266700"/>
            <a:ext cx="5365750" cy="2641600"/>
            <a:chOff x="1456" y="2376"/>
            <a:chExt cx="3380" cy="1664"/>
          </a:xfrm>
        </p:grpSpPr>
        <p:sp>
          <p:nvSpPr>
            <p:cNvPr id="402469" name="直接连接符 402468"/>
            <p:cNvSpPr/>
            <p:nvPr/>
          </p:nvSpPr>
          <p:spPr>
            <a:xfrm flipV="1">
              <a:off x="1744" y="2448"/>
              <a:ext cx="0" cy="15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2470" name="直接连接符 402469"/>
            <p:cNvSpPr/>
            <p:nvPr/>
          </p:nvSpPr>
          <p:spPr>
            <a:xfrm>
              <a:off x="1456" y="3333"/>
              <a:ext cx="3380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2471" name="文本框 402470"/>
            <p:cNvSpPr txBox="1"/>
            <p:nvPr/>
          </p:nvSpPr>
          <p:spPr>
            <a:xfrm>
              <a:off x="4487" y="3333"/>
              <a:ext cx="3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02472" name="文本框 402471"/>
            <p:cNvSpPr txBox="1"/>
            <p:nvPr/>
          </p:nvSpPr>
          <p:spPr>
            <a:xfrm>
              <a:off x="3502" y="3024"/>
              <a:ext cx="1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473" name="文本框 402472"/>
            <p:cNvSpPr txBox="1"/>
            <p:nvPr/>
          </p:nvSpPr>
          <p:spPr>
            <a:xfrm>
              <a:off x="1499" y="333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O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474" name="文本框 402473"/>
            <p:cNvSpPr txBox="1"/>
            <p:nvPr/>
          </p:nvSpPr>
          <p:spPr>
            <a:xfrm>
              <a:off x="1917" y="2448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475" name="任意多边形 402474"/>
            <p:cNvSpPr/>
            <p:nvPr/>
          </p:nvSpPr>
          <p:spPr>
            <a:xfrm>
              <a:off x="3289" y="2736"/>
              <a:ext cx="1056" cy="1200"/>
            </a:xfrm>
            <a:custGeom>
              <a:avLst/>
              <a:gdLst/>
              <a:ahLst/>
              <a:cxnLst/>
              <a:rect l="0" t="0" r="0" b="0"/>
              <a:pathLst>
                <a:path w="1056" h="1200">
                  <a:moveTo>
                    <a:pt x="1056" y="61"/>
                  </a:moveTo>
                  <a:cubicBezTo>
                    <a:pt x="1035" y="106"/>
                    <a:pt x="964" y="245"/>
                    <a:pt x="930" y="332"/>
                  </a:cubicBezTo>
                  <a:cubicBezTo>
                    <a:pt x="896" y="418"/>
                    <a:pt x="873" y="493"/>
                    <a:pt x="847" y="583"/>
                  </a:cubicBezTo>
                  <a:cubicBezTo>
                    <a:pt x="821" y="672"/>
                    <a:pt x="800" y="786"/>
                    <a:pt x="774" y="870"/>
                  </a:cubicBezTo>
                  <a:cubicBezTo>
                    <a:pt x="749" y="955"/>
                    <a:pt x="724" y="1037"/>
                    <a:pt x="690" y="1090"/>
                  </a:cubicBezTo>
                  <a:cubicBezTo>
                    <a:pt x="656" y="1143"/>
                    <a:pt x="614" y="1200"/>
                    <a:pt x="574" y="1191"/>
                  </a:cubicBezTo>
                  <a:cubicBezTo>
                    <a:pt x="534" y="1182"/>
                    <a:pt x="500" y="1136"/>
                    <a:pt x="449" y="1034"/>
                  </a:cubicBezTo>
                  <a:cubicBezTo>
                    <a:pt x="399" y="932"/>
                    <a:pt x="315" y="688"/>
                    <a:pt x="276" y="577"/>
                  </a:cubicBezTo>
                  <a:cubicBezTo>
                    <a:pt x="238" y="465"/>
                    <a:pt x="249" y="449"/>
                    <a:pt x="218" y="363"/>
                  </a:cubicBezTo>
                  <a:cubicBezTo>
                    <a:pt x="188" y="278"/>
                    <a:pt x="129" y="122"/>
                    <a:pt x="95" y="63"/>
                  </a:cubicBezTo>
                  <a:cubicBezTo>
                    <a:pt x="61" y="5"/>
                    <a:pt x="26" y="17"/>
                    <a:pt x="13" y="9"/>
                  </a:cubicBezTo>
                  <a:cubicBezTo>
                    <a:pt x="0" y="0"/>
                    <a:pt x="18" y="9"/>
                    <a:pt x="18" y="9"/>
                  </a:cubicBez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76" name="任意多边形 402475"/>
            <p:cNvSpPr/>
            <p:nvPr/>
          </p:nvSpPr>
          <p:spPr>
            <a:xfrm>
              <a:off x="1744" y="2728"/>
              <a:ext cx="1562" cy="1208"/>
            </a:xfrm>
            <a:custGeom>
              <a:avLst/>
              <a:gdLst/>
              <a:ahLst/>
              <a:cxnLst/>
              <a:rect l="0" t="0" r="0" b="0"/>
              <a:pathLst>
                <a:path w="966" h="1208">
                  <a:moveTo>
                    <a:pt x="0" y="616"/>
                  </a:moveTo>
                  <a:cubicBezTo>
                    <a:pt x="7" y="579"/>
                    <a:pt x="31" y="467"/>
                    <a:pt x="45" y="403"/>
                  </a:cubicBezTo>
                  <a:cubicBezTo>
                    <a:pt x="59" y="340"/>
                    <a:pt x="69" y="286"/>
                    <a:pt x="84" y="232"/>
                  </a:cubicBezTo>
                  <a:cubicBezTo>
                    <a:pt x="99" y="178"/>
                    <a:pt x="116" y="117"/>
                    <a:pt x="134" y="81"/>
                  </a:cubicBezTo>
                  <a:cubicBezTo>
                    <a:pt x="151" y="44"/>
                    <a:pt x="169" y="8"/>
                    <a:pt x="190" y="11"/>
                  </a:cubicBezTo>
                  <a:cubicBezTo>
                    <a:pt x="211" y="15"/>
                    <a:pt x="236" y="41"/>
                    <a:pt x="260" y="96"/>
                  </a:cubicBezTo>
                  <a:cubicBezTo>
                    <a:pt x="283" y="153"/>
                    <a:pt x="309" y="264"/>
                    <a:pt x="330" y="348"/>
                  </a:cubicBezTo>
                  <a:cubicBezTo>
                    <a:pt x="349" y="431"/>
                    <a:pt x="363" y="514"/>
                    <a:pt x="382" y="602"/>
                  </a:cubicBezTo>
                  <a:cubicBezTo>
                    <a:pt x="401" y="690"/>
                    <a:pt x="421" y="793"/>
                    <a:pt x="441" y="876"/>
                  </a:cubicBezTo>
                  <a:cubicBezTo>
                    <a:pt x="461" y="958"/>
                    <a:pt x="476" y="1043"/>
                    <a:pt x="499" y="1097"/>
                  </a:cubicBezTo>
                  <a:cubicBezTo>
                    <a:pt x="522" y="1151"/>
                    <a:pt x="551" y="1208"/>
                    <a:pt x="579" y="1200"/>
                  </a:cubicBezTo>
                  <a:cubicBezTo>
                    <a:pt x="607" y="1190"/>
                    <a:pt x="634" y="1137"/>
                    <a:pt x="665" y="1041"/>
                  </a:cubicBezTo>
                  <a:cubicBezTo>
                    <a:pt x="696" y="944"/>
                    <a:pt x="739" y="727"/>
                    <a:pt x="763" y="619"/>
                  </a:cubicBezTo>
                  <a:cubicBezTo>
                    <a:pt x="787" y="511"/>
                    <a:pt x="788" y="477"/>
                    <a:pt x="808" y="391"/>
                  </a:cubicBezTo>
                  <a:cubicBezTo>
                    <a:pt x="829" y="305"/>
                    <a:pt x="864" y="164"/>
                    <a:pt x="888" y="101"/>
                  </a:cubicBezTo>
                  <a:cubicBezTo>
                    <a:pt x="912" y="38"/>
                    <a:pt x="942" y="28"/>
                    <a:pt x="954" y="14"/>
                  </a:cubicBezTo>
                  <a:cubicBezTo>
                    <a:pt x="966" y="0"/>
                    <a:pt x="957" y="19"/>
                    <a:pt x="957" y="20"/>
                  </a:cubicBez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77" name="文本框 402476"/>
            <p:cNvSpPr txBox="1"/>
            <p:nvPr/>
          </p:nvSpPr>
          <p:spPr>
            <a:xfrm>
              <a:off x="2336" y="2442"/>
              <a:ext cx="3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err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78" name="任意多边形 402477"/>
            <p:cNvSpPr/>
            <p:nvPr/>
          </p:nvSpPr>
          <p:spPr>
            <a:xfrm>
              <a:off x="3719" y="2738"/>
              <a:ext cx="690" cy="1200"/>
            </a:xfrm>
            <a:custGeom>
              <a:avLst/>
              <a:gdLst/>
              <a:ahLst/>
              <a:cxnLst/>
              <a:rect l="0" t="0" r="0" b="0"/>
              <a:pathLst>
                <a:path w="690" h="1200">
                  <a:moveTo>
                    <a:pt x="690" y="1090"/>
                  </a:moveTo>
                  <a:cubicBezTo>
                    <a:pt x="671" y="1107"/>
                    <a:pt x="614" y="1200"/>
                    <a:pt x="574" y="1191"/>
                  </a:cubicBezTo>
                  <a:cubicBezTo>
                    <a:pt x="534" y="1182"/>
                    <a:pt x="500" y="1136"/>
                    <a:pt x="449" y="1034"/>
                  </a:cubicBezTo>
                  <a:cubicBezTo>
                    <a:pt x="399" y="932"/>
                    <a:pt x="315" y="688"/>
                    <a:pt x="276" y="577"/>
                  </a:cubicBezTo>
                  <a:cubicBezTo>
                    <a:pt x="238" y="465"/>
                    <a:pt x="249" y="449"/>
                    <a:pt x="218" y="363"/>
                  </a:cubicBezTo>
                  <a:cubicBezTo>
                    <a:pt x="188" y="278"/>
                    <a:pt x="129" y="122"/>
                    <a:pt x="95" y="63"/>
                  </a:cubicBezTo>
                  <a:cubicBezTo>
                    <a:pt x="61" y="5"/>
                    <a:pt x="26" y="17"/>
                    <a:pt x="13" y="9"/>
                  </a:cubicBezTo>
                  <a:cubicBezTo>
                    <a:pt x="0" y="0"/>
                    <a:pt x="18" y="9"/>
                    <a:pt x="18" y="9"/>
                  </a:cubicBezTo>
                </a:path>
              </a:pathLst>
            </a:custGeom>
            <a:noFill/>
            <a:ln w="28575" cap="flat" cmpd="sng">
              <a:solidFill>
                <a:schemeClr val="accent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79" name="任意多边形 402478"/>
            <p:cNvSpPr/>
            <p:nvPr/>
          </p:nvSpPr>
          <p:spPr>
            <a:xfrm>
              <a:off x="2173" y="2730"/>
              <a:ext cx="1562" cy="1208"/>
            </a:xfrm>
            <a:custGeom>
              <a:avLst/>
              <a:gdLst/>
              <a:ahLst/>
              <a:cxnLst/>
              <a:rect l="0" t="0" r="0" b="0"/>
              <a:pathLst>
                <a:path w="966" h="1208">
                  <a:moveTo>
                    <a:pt x="0" y="616"/>
                  </a:moveTo>
                  <a:cubicBezTo>
                    <a:pt x="7" y="579"/>
                    <a:pt x="31" y="467"/>
                    <a:pt x="45" y="403"/>
                  </a:cubicBezTo>
                  <a:cubicBezTo>
                    <a:pt x="59" y="340"/>
                    <a:pt x="69" y="286"/>
                    <a:pt x="84" y="232"/>
                  </a:cubicBezTo>
                  <a:cubicBezTo>
                    <a:pt x="99" y="178"/>
                    <a:pt x="116" y="117"/>
                    <a:pt x="134" y="81"/>
                  </a:cubicBezTo>
                  <a:cubicBezTo>
                    <a:pt x="151" y="44"/>
                    <a:pt x="169" y="8"/>
                    <a:pt x="190" y="11"/>
                  </a:cubicBezTo>
                  <a:cubicBezTo>
                    <a:pt x="211" y="15"/>
                    <a:pt x="236" y="41"/>
                    <a:pt x="260" y="96"/>
                  </a:cubicBezTo>
                  <a:cubicBezTo>
                    <a:pt x="283" y="153"/>
                    <a:pt x="309" y="264"/>
                    <a:pt x="330" y="348"/>
                  </a:cubicBezTo>
                  <a:cubicBezTo>
                    <a:pt x="349" y="431"/>
                    <a:pt x="363" y="514"/>
                    <a:pt x="382" y="602"/>
                  </a:cubicBezTo>
                  <a:cubicBezTo>
                    <a:pt x="401" y="690"/>
                    <a:pt x="421" y="793"/>
                    <a:pt x="441" y="876"/>
                  </a:cubicBezTo>
                  <a:cubicBezTo>
                    <a:pt x="461" y="958"/>
                    <a:pt x="476" y="1043"/>
                    <a:pt x="499" y="1097"/>
                  </a:cubicBezTo>
                  <a:cubicBezTo>
                    <a:pt x="522" y="1151"/>
                    <a:pt x="551" y="1208"/>
                    <a:pt x="579" y="1200"/>
                  </a:cubicBezTo>
                  <a:cubicBezTo>
                    <a:pt x="607" y="1190"/>
                    <a:pt x="634" y="1137"/>
                    <a:pt x="665" y="1041"/>
                  </a:cubicBezTo>
                  <a:cubicBezTo>
                    <a:pt x="696" y="944"/>
                    <a:pt x="739" y="727"/>
                    <a:pt x="763" y="619"/>
                  </a:cubicBezTo>
                  <a:cubicBezTo>
                    <a:pt x="787" y="511"/>
                    <a:pt x="788" y="477"/>
                    <a:pt x="808" y="391"/>
                  </a:cubicBezTo>
                  <a:cubicBezTo>
                    <a:pt x="829" y="305"/>
                    <a:pt x="864" y="164"/>
                    <a:pt x="888" y="101"/>
                  </a:cubicBezTo>
                  <a:cubicBezTo>
                    <a:pt x="912" y="38"/>
                    <a:pt x="942" y="28"/>
                    <a:pt x="954" y="14"/>
                  </a:cubicBezTo>
                  <a:cubicBezTo>
                    <a:pt x="966" y="0"/>
                    <a:pt x="957" y="19"/>
                    <a:pt x="957" y="20"/>
                  </a:cubicBezTo>
                </a:path>
              </a:pathLst>
            </a:custGeom>
            <a:noFill/>
            <a:ln w="28575" cap="flat" cmpd="sng">
              <a:solidFill>
                <a:schemeClr val="accent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80" name="任意多边形 402479"/>
            <p:cNvSpPr/>
            <p:nvPr/>
          </p:nvSpPr>
          <p:spPr>
            <a:xfrm>
              <a:off x="1753" y="3336"/>
              <a:ext cx="419" cy="600"/>
            </a:xfrm>
            <a:custGeom>
              <a:avLst/>
              <a:gdLst/>
              <a:ahLst/>
              <a:cxnLst/>
              <a:rect l="0" t="0" r="0" b="0"/>
              <a:pathLst>
                <a:path w="419" h="600">
                  <a:moveTo>
                    <a:pt x="0" y="489"/>
                  </a:moveTo>
                  <a:cubicBezTo>
                    <a:pt x="21" y="506"/>
                    <a:pt x="84" y="600"/>
                    <a:pt x="129" y="592"/>
                  </a:cubicBezTo>
                  <a:cubicBezTo>
                    <a:pt x="175" y="582"/>
                    <a:pt x="220" y="532"/>
                    <a:pt x="268" y="433"/>
                  </a:cubicBezTo>
                  <a:cubicBezTo>
                    <a:pt x="316" y="334"/>
                    <a:pt x="394" y="72"/>
                    <a:pt x="419" y="0"/>
                  </a:cubicBezTo>
                </a:path>
              </a:pathLst>
            </a:custGeom>
            <a:noFill/>
            <a:ln w="28575" cap="flat" cmpd="sng">
              <a:solidFill>
                <a:schemeClr val="accent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81" name="任意多边形 402480"/>
            <p:cNvSpPr/>
            <p:nvPr/>
          </p:nvSpPr>
          <p:spPr>
            <a:xfrm>
              <a:off x="2863" y="2756"/>
              <a:ext cx="1439" cy="1200"/>
            </a:xfrm>
            <a:custGeom>
              <a:avLst/>
              <a:gdLst/>
              <a:ahLst/>
              <a:cxnLst/>
              <a:rect l="0" t="0" r="0" b="0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82" name="任意多边形 402481"/>
            <p:cNvSpPr/>
            <p:nvPr/>
          </p:nvSpPr>
          <p:spPr>
            <a:xfrm>
              <a:off x="1744" y="2748"/>
              <a:ext cx="1142" cy="1208"/>
            </a:xfrm>
            <a:custGeom>
              <a:avLst/>
              <a:gdLst/>
              <a:ahLst/>
              <a:cxnLst/>
              <a:rect l="0" t="0" r="0" b="0"/>
              <a:pathLst>
                <a:path w="1142" h="1208">
                  <a:moveTo>
                    <a:pt x="0" y="96"/>
                  </a:moveTo>
                  <a:cubicBezTo>
                    <a:pt x="19" y="138"/>
                    <a:pt x="80" y="264"/>
                    <a:pt x="114" y="348"/>
                  </a:cubicBezTo>
                  <a:cubicBezTo>
                    <a:pt x="144" y="431"/>
                    <a:pt x="167" y="514"/>
                    <a:pt x="198" y="602"/>
                  </a:cubicBezTo>
                  <a:cubicBezTo>
                    <a:pt x="228" y="690"/>
                    <a:pt x="261" y="793"/>
                    <a:pt x="293" y="876"/>
                  </a:cubicBezTo>
                  <a:cubicBezTo>
                    <a:pt x="325" y="958"/>
                    <a:pt x="350" y="1043"/>
                    <a:pt x="387" y="1097"/>
                  </a:cubicBezTo>
                  <a:cubicBezTo>
                    <a:pt x="424" y="1151"/>
                    <a:pt x="471" y="1208"/>
                    <a:pt x="516" y="1200"/>
                  </a:cubicBezTo>
                  <a:cubicBezTo>
                    <a:pt x="562" y="1190"/>
                    <a:pt x="605" y="1137"/>
                    <a:pt x="655" y="1041"/>
                  </a:cubicBezTo>
                  <a:cubicBezTo>
                    <a:pt x="705" y="944"/>
                    <a:pt x="775" y="727"/>
                    <a:pt x="814" y="619"/>
                  </a:cubicBezTo>
                  <a:cubicBezTo>
                    <a:pt x="853" y="511"/>
                    <a:pt x="854" y="477"/>
                    <a:pt x="887" y="391"/>
                  </a:cubicBezTo>
                  <a:cubicBezTo>
                    <a:pt x="920" y="305"/>
                    <a:pt x="977" y="164"/>
                    <a:pt x="1016" y="101"/>
                  </a:cubicBezTo>
                  <a:cubicBezTo>
                    <a:pt x="1055" y="38"/>
                    <a:pt x="1103" y="28"/>
                    <a:pt x="1123" y="14"/>
                  </a:cubicBezTo>
                  <a:cubicBezTo>
                    <a:pt x="1142" y="0"/>
                    <a:pt x="1127" y="19"/>
                    <a:pt x="1127" y="20"/>
                  </a:cubicBez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83" name="文本框 402482"/>
            <p:cNvSpPr txBox="1"/>
            <p:nvPr/>
          </p:nvSpPr>
          <p:spPr>
            <a:xfrm>
              <a:off x="1501" y="2376"/>
              <a:ext cx="2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484" name="文本框 402483"/>
            <p:cNvSpPr txBox="1"/>
            <p:nvPr/>
          </p:nvSpPr>
          <p:spPr>
            <a:xfrm>
              <a:off x="2757" y="2456"/>
              <a:ext cx="3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err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2490" name="组合 402489"/>
          <p:cNvGrpSpPr/>
          <p:nvPr/>
        </p:nvGrpSpPr>
        <p:grpSpPr>
          <a:xfrm>
            <a:off x="5867867" y="2994025"/>
            <a:ext cx="3030538" cy="3041650"/>
            <a:chOff x="2663" y="464"/>
            <a:chExt cx="1909" cy="1916"/>
          </a:xfrm>
        </p:grpSpPr>
        <p:sp>
          <p:nvSpPr>
            <p:cNvPr id="402491" name="直接连接符 402490"/>
            <p:cNvSpPr/>
            <p:nvPr/>
          </p:nvSpPr>
          <p:spPr>
            <a:xfrm>
              <a:off x="3372" y="1476"/>
              <a:ext cx="9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2492" name="直接连接符 402491"/>
            <p:cNvSpPr/>
            <p:nvPr/>
          </p:nvSpPr>
          <p:spPr>
            <a:xfrm rot="7200000">
              <a:off x="2700" y="1866"/>
              <a:ext cx="9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2493" name="直接连接符 402492"/>
            <p:cNvSpPr/>
            <p:nvPr/>
          </p:nvSpPr>
          <p:spPr>
            <a:xfrm rot="14400000">
              <a:off x="2700" y="1098"/>
              <a:ext cx="9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2494" name="对象 402493"/>
            <p:cNvGraphicFramePr/>
            <p:nvPr/>
          </p:nvGraphicFramePr>
          <p:xfrm>
            <a:off x="4284" y="1262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0" r:id="rId3" imgW="228600" imgH="304800" progId="Equation.3">
                    <p:embed/>
                  </p:oleObj>
                </mc:Choice>
                <mc:Fallback>
                  <p:oleObj r:id="rId3" imgW="228600" imgH="3048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84" y="1262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95" name="对象 402494"/>
            <p:cNvGraphicFramePr/>
            <p:nvPr/>
          </p:nvGraphicFramePr>
          <p:xfrm>
            <a:off x="2663" y="464"/>
            <a:ext cx="25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1" r:id="rId5" imgW="203200" imgH="292100" progId="Equation.DSMT4">
                    <p:embed/>
                  </p:oleObj>
                </mc:Choice>
                <mc:Fallback>
                  <p:oleObj r:id="rId5" imgW="203200" imgH="292100" progId="Equation.DSMT4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63" y="464"/>
                          <a:ext cx="254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96" name="对象 402495"/>
            <p:cNvGraphicFramePr/>
            <p:nvPr/>
          </p:nvGraphicFramePr>
          <p:xfrm>
            <a:off x="2688" y="2014"/>
            <a:ext cx="22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2" r:id="rId7" imgW="177800" imgH="291465" progId="Equation.DSMT4">
                    <p:embed/>
                  </p:oleObj>
                </mc:Choice>
                <mc:Fallback>
                  <p:oleObj r:id="rId7" imgW="177800" imgH="291465" progId="Equation.DSMT4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88" y="2014"/>
                          <a:ext cx="222" cy="3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97" name="任意多边形 402496"/>
            <p:cNvSpPr/>
            <p:nvPr/>
          </p:nvSpPr>
          <p:spPr>
            <a:xfrm>
              <a:off x="3266" y="1267"/>
              <a:ext cx="305" cy="228"/>
            </a:xfrm>
            <a:custGeom>
              <a:avLst/>
              <a:gdLst>
                <a:gd name="txL" fmla="*/ 0 w 34324"/>
                <a:gd name="txT" fmla="*/ 0 h 21600"/>
                <a:gd name="txR" fmla="*/ 34324 w 34324"/>
                <a:gd name="txB" fmla="*/ 21600 h 21600"/>
              </a:gdLst>
              <a:ahLst/>
              <a:cxnLst>
                <a:cxn ang="180">
                  <a:pos x="0" y="4189"/>
                </a:cxn>
                <a:cxn ang="0">
                  <a:pos x="34324" y="19980"/>
                </a:cxn>
                <a:cxn ang="90">
                  <a:pos x="12785" y="21600"/>
                </a:cxn>
              </a:cxnLst>
              <a:rect l="txL" t="txT" r="txR" b="txB"/>
              <a:pathLst>
                <a:path w="34324" h="21600" fill="none">
                  <a:moveTo>
                    <a:pt x="0" y="4189"/>
                  </a:moveTo>
                  <a:arcTo wR="21600" hR="21600" stAng="-7577403" swAng="7319328"/>
                </a:path>
                <a:path w="34324" h="21600" stroke="0">
                  <a:moveTo>
                    <a:pt x="0" y="4189"/>
                  </a:moveTo>
                  <a:arcTo wR="21600" hR="21600" stAng="-7577403" swAng="7319328"/>
                  <a:lnTo>
                    <a:pt x="12785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98" name="任意多边形 402497"/>
            <p:cNvSpPr/>
            <p:nvPr/>
          </p:nvSpPr>
          <p:spPr>
            <a:xfrm rot="7200000">
              <a:off x="3283" y="1465"/>
              <a:ext cx="301" cy="228"/>
            </a:xfrm>
            <a:custGeom>
              <a:avLst/>
              <a:gdLst>
                <a:gd name="txL" fmla="*/ 0 w 33871"/>
                <a:gd name="txT" fmla="*/ 0 h 21600"/>
                <a:gd name="txR" fmla="*/ 33871 w 33871"/>
                <a:gd name="txB" fmla="*/ 21600 h 21600"/>
              </a:gdLst>
              <a:ahLst/>
              <a:cxnLst>
                <a:cxn ang="180">
                  <a:pos x="0" y="3847"/>
                </a:cxn>
                <a:cxn ang="0">
                  <a:pos x="33870" y="20405"/>
                </a:cxn>
                <a:cxn ang="90">
                  <a:pos x="12304" y="21600"/>
                </a:cxn>
              </a:cxnLst>
              <a:rect l="txL" t="txT" r="txR" b="txB"/>
              <a:pathLst>
                <a:path w="33871" h="21600" fill="none">
                  <a:moveTo>
                    <a:pt x="0" y="3847"/>
                  </a:moveTo>
                  <a:arcTo wR="21600" hR="21600" stAng="-7483471" swAng="7293175"/>
                </a:path>
                <a:path w="33871" h="21600" stroke="0">
                  <a:moveTo>
                    <a:pt x="0" y="3847"/>
                  </a:moveTo>
                  <a:arcTo wR="21600" hR="21600" stAng="-7483471" swAng="7293175"/>
                  <a:lnTo>
                    <a:pt x="12304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499" name="任意多边形 402498"/>
            <p:cNvSpPr/>
            <p:nvPr/>
          </p:nvSpPr>
          <p:spPr>
            <a:xfrm rot="14400000">
              <a:off x="3109" y="1377"/>
              <a:ext cx="299" cy="228"/>
            </a:xfrm>
            <a:custGeom>
              <a:avLst/>
              <a:gdLst>
                <a:gd name="txL" fmla="*/ 0 w 33654"/>
                <a:gd name="txT" fmla="*/ 0 h 21600"/>
                <a:gd name="txR" fmla="*/ 33654 w 33654"/>
                <a:gd name="txB" fmla="*/ 21600 h 21600"/>
              </a:gdLst>
              <a:ahLst/>
              <a:cxnLst>
                <a:cxn ang="180">
                  <a:pos x="0" y="3717"/>
                </a:cxn>
                <a:cxn ang="0">
                  <a:pos x="33654" y="19980"/>
                </a:cxn>
                <a:cxn ang="90">
                  <a:pos x="12115" y="21600"/>
                </a:cxn>
              </a:cxnLst>
              <a:rect l="txL" t="txT" r="txR" b="txB"/>
              <a:pathLst>
                <a:path w="33654" h="21600" fill="none">
                  <a:moveTo>
                    <a:pt x="0" y="3717"/>
                  </a:moveTo>
                  <a:arcTo wR="21600" hR="21600" stAng="-7446962" swAng="7188887"/>
                </a:path>
                <a:path w="33654" h="21600" stroke="0">
                  <a:moveTo>
                    <a:pt x="0" y="3717"/>
                  </a:moveTo>
                  <a:arcTo wR="21600" hR="21600" stAng="-7446962" swAng="7188887"/>
                  <a:lnTo>
                    <a:pt x="12115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500" name="文本框 402499"/>
            <p:cNvSpPr txBox="1"/>
            <p:nvPr/>
          </p:nvSpPr>
          <p:spPr>
            <a:xfrm>
              <a:off x="3282" y="1002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120°</a:t>
              </a:r>
            </a:p>
          </p:txBody>
        </p:sp>
        <p:sp>
          <p:nvSpPr>
            <p:cNvPr id="402501" name="文本框 402500"/>
            <p:cNvSpPr txBox="1"/>
            <p:nvPr/>
          </p:nvSpPr>
          <p:spPr>
            <a:xfrm>
              <a:off x="3282" y="1644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120°</a:t>
              </a:r>
            </a:p>
          </p:txBody>
        </p:sp>
        <p:sp>
          <p:nvSpPr>
            <p:cNvPr id="402502" name="文本框 402501"/>
            <p:cNvSpPr txBox="1"/>
            <p:nvPr/>
          </p:nvSpPr>
          <p:spPr>
            <a:xfrm>
              <a:off x="2718" y="1363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dirty="0">
                  <a:latin typeface="Times New Roman" panose="02020603050405020304" pitchFamily="18" charset="0"/>
                </a:rPr>
                <a:t>120°</a:t>
              </a:r>
            </a:p>
          </p:txBody>
        </p:sp>
      </p:grpSp>
      <p:sp>
        <p:nvSpPr>
          <p:cNvPr id="402503" name="文本框 402502"/>
          <p:cNvSpPr txBox="1"/>
          <p:nvPr/>
        </p:nvSpPr>
        <p:spPr>
          <a:xfrm>
            <a:off x="304800" y="2352024"/>
            <a:ext cx="2452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(3)  </a:t>
            </a:r>
            <a:r>
              <a:rPr lang="zh-CN" altLang="en-US" b="1" dirty="0">
                <a:latin typeface="Times New Roman" panose="02020603050405020304" pitchFamily="18" charset="0"/>
              </a:rPr>
              <a:t>相量表示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02504" name="对象 402503"/>
          <p:cNvGraphicFramePr/>
          <p:nvPr>
            <p:extLst>
              <p:ext uri="{D42A27DB-BD31-4B8C-83A1-F6EECF244321}">
                <p14:modId xmlns:p14="http://schemas.microsoft.com/office/powerpoint/2010/main" val="3389862903"/>
              </p:ext>
            </p:extLst>
          </p:nvPr>
        </p:nvGraphicFramePr>
        <p:xfrm>
          <a:off x="880269" y="2930525"/>
          <a:ext cx="2081212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3" r:id="rId9" imgW="1040765" imgH="698500" progId="Equation.DSMT4">
                  <p:embed/>
                </p:oleObj>
              </mc:Choice>
              <mc:Fallback>
                <p:oleObj r:id="rId9" imgW="1040765" imgH="6985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0269" y="2930525"/>
                        <a:ext cx="2081212" cy="1395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09" name="矩形 402508"/>
          <p:cNvSpPr/>
          <p:nvPr/>
        </p:nvSpPr>
        <p:spPr>
          <a:xfrm>
            <a:off x="6408412" y="6105066"/>
            <a:ext cx="117951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相量图 </a:t>
            </a:r>
          </a:p>
        </p:txBody>
      </p:sp>
      <p:sp>
        <p:nvSpPr>
          <p:cNvPr id="402510" name="文本框 402509"/>
          <p:cNvSpPr txBox="1"/>
          <p:nvPr/>
        </p:nvSpPr>
        <p:spPr>
          <a:xfrm>
            <a:off x="304800" y="4514850"/>
            <a:ext cx="37385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(4)  </a:t>
            </a:r>
            <a:r>
              <a:rPr lang="zh-CN" altLang="en-US" b="1" dirty="0">
                <a:latin typeface="Times New Roman" panose="02020603050405020304" pitchFamily="18" charset="0"/>
              </a:rPr>
              <a:t>对称三相电源的特点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02511" name="对象 402510"/>
          <p:cNvGraphicFramePr/>
          <p:nvPr>
            <p:extLst>
              <p:ext uri="{D42A27DB-BD31-4B8C-83A1-F6EECF244321}">
                <p14:modId xmlns:p14="http://schemas.microsoft.com/office/powerpoint/2010/main" val="3675524003"/>
              </p:ext>
            </p:extLst>
          </p:nvPr>
        </p:nvGraphicFramePr>
        <p:xfrm>
          <a:off x="817563" y="5151438"/>
          <a:ext cx="24860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4" name="公式" r:id="rId11" imgW="1244520" imgH="558720" progId="Equation.3">
                  <p:embed/>
                </p:oleObj>
              </mc:Choice>
              <mc:Fallback>
                <p:oleObj name="公式" r:id="rId11" imgW="1244520" imgH="55872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7563" y="5151438"/>
                        <a:ext cx="2486025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/>
          <p:nvPr>
            <p:extLst>
              <p:ext uri="{D42A27DB-BD31-4B8C-83A1-F6EECF244321}">
                <p14:modId xmlns:p14="http://schemas.microsoft.com/office/powerpoint/2010/main" val="424333197"/>
              </p:ext>
            </p:extLst>
          </p:nvPr>
        </p:nvGraphicFramePr>
        <p:xfrm>
          <a:off x="3005138" y="3059906"/>
          <a:ext cx="11176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5" name="公式" r:id="rId13" imgW="558720" imgH="634680" progId="Equation.3">
                  <p:embed/>
                </p:oleObj>
              </mc:Choice>
              <mc:Fallback>
                <p:oleObj name="公式" r:id="rId13" imgW="558720" imgH="634680" progId="Equation.3">
                  <p:embed/>
                  <p:pic>
                    <p:nvPicPr>
                      <p:cNvPr id="402511" name="对象 4025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05138" y="3059906"/>
                        <a:ext cx="1117600" cy="1262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33750" y="3349209"/>
            <a:ext cx="1523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单位向量因子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7" grpId="0"/>
      <p:bldP spid="402503" grpId="0"/>
      <p:bldP spid="402509" grpId="0"/>
      <p:bldP spid="4025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文本框 404481"/>
          <p:cNvSpPr txBox="1"/>
          <p:nvPr/>
        </p:nvSpPr>
        <p:spPr>
          <a:xfrm>
            <a:off x="955675" y="2209800"/>
            <a:ext cx="3698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正序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顺序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A—B—C—A</a:t>
            </a:r>
          </a:p>
        </p:txBody>
      </p:sp>
      <p:sp>
        <p:nvSpPr>
          <p:cNvPr id="404483" name="矩形 404482"/>
          <p:cNvSpPr/>
          <p:nvPr/>
        </p:nvSpPr>
        <p:spPr>
          <a:xfrm>
            <a:off x="990600" y="3657600"/>
            <a:ext cx="3949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负序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逆序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r>
              <a:rPr lang="en-US" altLang="zh-CN" b="1">
                <a:latin typeface="Times New Roman" panose="02020603050405020304" pitchFamily="18" charset="0"/>
              </a:rPr>
              <a:t>A—C—B—A</a:t>
            </a:r>
          </a:p>
        </p:txBody>
      </p:sp>
      <p:grpSp>
        <p:nvGrpSpPr>
          <p:cNvPr id="404484" name="组合 404483"/>
          <p:cNvGrpSpPr/>
          <p:nvPr/>
        </p:nvGrpSpPr>
        <p:grpSpPr>
          <a:xfrm>
            <a:off x="5470525" y="1901825"/>
            <a:ext cx="1319213" cy="1066800"/>
            <a:chOff x="2976" y="0"/>
            <a:chExt cx="831" cy="672"/>
          </a:xfrm>
        </p:grpSpPr>
        <p:sp>
          <p:nvSpPr>
            <p:cNvPr id="404485" name="直接连接符 404484"/>
            <p:cNvSpPr/>
            <p:nvPr/>
          </p:nvSpPr>
          <p:spPr>
            <a:xfrm>
              <a:off x="3346" y="393"/>
              <a:ext cx="2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86" name="直接连接符 404485"/>
            <p:cNvSpPr/>
            <p:nvPr/>
          </p:nvSpPr>
          <p:spPr>
            <a:xfrm flipH="1" flipV="1">
              <a:off x="3235" y="198"/>
              <a:ext cx="111" cy="1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87" name="直接连接符 404486"/>
            <p:cNvSpPr/>
            <p:nvPr/>
          </p:nvSpPr>
          <p:spPr>
            <a:xfrm flipH="1">
              <a:off x="3235" y="393"/>
              <a:ext cx="111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88" name="文本框 404487"/>
            <p:cNvSpPr txBox="1"/>
            <p:nvPr/>
          </p:nvSpPr>
          <p:spPr>
            <a:xfrm>
              <a:off x="3552" y="288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4489" name="文本框 404488"/>
            <p:cNvSpPr txBox="1"/>
            <p:nvPr/>
          </p:nvSpPr>
          <p:spPr>
            <a:xfrm>
              <a:off x="2976" y="384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4490" name="文本框 404489"/>
            <p:cNvSpPr txBox="1"/>
            <p:nvPr/>
          </p:nvSpPr>
          <p:spPr>
            <a:xfrm>
              <a:off x="2976" y="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04491" name="文本框 404490"/>
          <p:cNvSpPr txBox="1"/>
          <p:nvPr/>
        </p:nvSpPr>
        <p:spPr>
          <a:xfrm>
            <a:off x="990600" y="5105400"/>
            <a:ext cx="6005513" cy="53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以后如果不加说明，一般都认为是正相序。</a:t>
            </a:r>
          </a:p>
        </p:txBody>
      </p:sp>
      <p:grpSp>
        <p:nvGrpSpPr>
          <p:cNvPr id="404492" name="组合 404491"/>
          <p:cNvGrpSpPr/>
          <p:nvPr/>
        </p:nvGrpSpPr>
        <p:grpSpPr>
          <a:xfrm>
            <a:off x="5572125" y="3219450"/>
            <a:ext cx="1319213" cy="1066800"/>
            <a:chOff x="3086" y="807"/>
            <a:chExt cx="831" cy="672"/>
          </a:xfrm>
        </p:grpSpPr>
        <p:sp>
          <p:nvSpPr>
            <p:cNvPr id="404493" name="直接连接符 404492"/>
            <p:cNvSpPr/>
            <p:nvPr/>
          </p:nvSpPr>
          <p:spPr>
            <a:xfrm>
              <a:off x="3456" y="1200"/>
              <a:ext cx="2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94" name="直接连接符 404493"/>
            <p:cNvSpPr/>
            <p:nvPr/>
          </p:nvSpPr>
          <p:spPr>
            <a:xfrm flipH="1" flipV="1">
              <a:off x="3345" y="1005"/>
              <a:ext cx="111" cy="1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95" name="直接连接符 404494"/>
            <p:cNvSpPr/>
            <p:nvPr/>
          </p:nvSpPr>
          <p:spPr>
            <a:xfrm flipH="1">
              <a:off x="3345" y="1200"/>
              <a:ext cx="111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4496" name="文本框 404495"/>
            <p:cNvSpPr txBox="1"/>
            <p:nvPr/>
          </p:nvSpPr>
          <p:spPr>
            <a:xfrm>
              <a:off x="3662" y="1095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4497" name="文本框 404496"/>
            <p:cNvSpPr txBox="1"/>
            <p:nvPr/>
          </p:nvSpPr>
          <p:spPr>
            <a:xfrm>
              <a:off x="3086" y="1191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4498" name="文本框 404497"/>
            <p:cNvSpPr txBox="1"/>
            <p:nvPr/>
          </p:nvSpPr>
          <p:spPr>
            <a:xfrm>
              <a:off x="3086" y="807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04503" name="矩形 404502"/>
          <p:cNvSpPr/>
          <p:nvPr/>
        </p:nvSpPr>
        <p:spPr>
          <a:xfrm>
            <a:off x="550863" y="290513"/>
            <a:ext cx="8186737" cy="10414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(5)  </a:t>
            </a:r>
            <a:r>
              <a:rPr lang="zh-CN" altLang="en-US" b="1" dirty="0">
                <a:latin typeface="Times New Roman" panose="02020603050405020304" pitchFamily="18" charset="0"/>
              </a:rPr>
              <a:t>对称三相电源的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相序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2520F2"/>
                </a:solidFill>
                <a:latin typeface="Times New Roman" panose="02020603050405020304" pitchFamily="18" charset="0"/>
              </a:rPr>
              <a:t>Phase Sequence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：三相电源电压</a:t>
            </a:r>
            <a:r>
              <a:rPr lang="en-US" altLang="zh-CN" b="1" i="1" err="1">
                <a:latin typeface="Times New Roman" panose="02020603050405020304" pitchFamily="18" charset="0"/>
              </a:rPr>
              <a:t>u</a:t>
            </a:r>
            <a:r>
              <a:rPr lang="en-US" altLang="zh-CN" sz="1600" b="1" err="1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i="1" err="1">
                <a:latin typeface="Times New Roman" panose="02020603050405020304" pitchFamily="18" charset="0"/>
              </a:rPr>
              <a:t>u</a:t>
            </a:r>
            <a:r>
              <a:rPr lang="en-US" altLang="zh-CN" sz="1600" b="1" err="1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i="1" err="1">
                <a:latin typeface="Times New Roman" panose="02020603050405020304" pitchFamily="18" charset="0"/>
              </a:rPr>
              <a:t>u</a:t>
            </a:r>
            <a:r>
              <a:rPr lang="en-US" altLang="zh-CN" sz="1600" b="1" err="1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的相位从超前到滞后的次序。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2577" y="2188870"/>
            <a:ext cx="1761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没有标注时  默认正序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/>
      <p:bldP spid="404483" grpId="0"/>
      <p:bldP spid="4044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文本框 405505" descr="新闻纸"/>
          <p:cNvSpPr txBox="1"/>
          <p:nvPr/>
        </p:nvSpPr>
        <p:spPr>
          <a:xfrm>
            <a:off x="304799" y="495300"/>
            <a:ext cx="6807201" cy="461665"/>
          </a:xfrm>
          <a:prstGeom prst="rect">
            <a:avLst/>
          </a:prstGeom>
          <a:blipFill rotWithShape="1">
            <a:blip r:embed="rId4"/>
          </a:blipFill>
          <a:ln w="19050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9900"/>
                </a:solidFill>
                <a:latin typeface="Times New Roman" panose="02020603050405020304" pitchFamily="18" charset="0"/>
              </a:rPr>
              <a:t>、对称三相</a:t>
            </a:r>
            <a:r>
              <a:rPr lang="zh-CN" altLang="en-US" b="1" dirty="0">
                <a:solidFill>
                  <a:srgbClr val="FF9900"/>
                </a:solidFill>
              </a:rPr>
              <a:t>电源的连接  </a:t>
            </a:r>
            <a:r>
              <a:rPr lang="zh-CN" altLang="en-US" b="1" dirty="0">
                <a:solidFill>
                  <a:srgbClr val="FF9900"/>
                </a:solidFill>
                <a:latin typeface="Times New Roman" panose="02020603050405020304" pitchFamily="18" charset="0"/>
              </a:rPr>
              <a:t>和  负载的连接</a:t>
            </a:r>
          </a:p>
        </p:txBody>
      </p:sp>
      <p:sp>
        <p:nvSpPr>
          <p:cNvPr id="405507" name="文本框 405506"/>
          <p:cNvSpPr txBox="1"/>
          <p:nvPr/>
        </p:nvSpPr>
        <p:spPr>
          <a:xfrm>
            <a:off x="477838" y="1081088"/>
            <a:ext cx="82137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762250" indent="-276225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 </a:t>
            </a:r>
            <a:r>
              <a:rPr lang="zh-CN" altLang="en-US" b="1" dirty="0">
                <a:latin typeface="Times New Roman" panose="02020603050405020304" pitchFamily="18" charset="0"/>
              </a:rPr>
              <a:t>星形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</a:t>
            </a:r>
            <a:r>
              <a:rPr lang="en-US" altLang="zh-CN" b="1" dirty="0">
                <a:latin typeface="Times New Roman" panose="02020603050405020304" pitchFamily="18" charset="0"/>
              </a:rPr>
              <a:t>(Y</a:t>
            </a:r>
            <a:r>
              <a:rPr lang="zh-CN" altLang="en-US" b="1" dirty="0">
                <a:latin typeface="Times New Roman" panose="02020603050405020304" pitchFamily="18" charset="0"/>
              </a:rPr>
              <a:t>接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：把三个电源的负极性端 </a:t>
            </a:r>
            <a:r>
              <a:rPr lang="en-US" altLang="zh-CN" b="1" dirty="0">
                <a:latin typeface="Times New Roman" panose="02020603050405020304" pitchFamily="18" charset="0"/>
              </a:rPr>
              <a:t>X, Y, Z </a:t>
            </a:r>
            <a:r>
              <a:rPr lang="zh-CN" altLang="en-US" b="1" dirty="0">
                <a:latin typeface="Times New Roman" panose="02020603050405020304" pitchFamily="18" charset="0"/>
              </a:rPr>
              <a:t>接在一起，把正极性端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</a:rPr>
              <a:t>引出来。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05508" name="组合 405507"/>
          <p:cNvGrpSpPr/>
          <p:nvPr/>
        </p:nvGrpSpPr>
        <p:grpSpPr>
          <a:xfrm>
            <a:off x="5503863" y="1903413"/>
            <a:ext cx="3187700" cy="2614612"/>
            <a:chOff x="3579" y="1429"/>
            <a:chExt cx="2008" cy="1647"/>
          </a:xfrm>
        </p:grpSpPr>
        <p:sp>
          <p:nvSpPr>
            <p:cNvPr id="405509" name="椭圆 405508"/>
            <p:cNvSpPr/>
            <p:nvPr/>
          </p:nvSpPr>
          <p:spPr>
            <a:xfrm rot="5400000">
              <a:off x="4068" y="1796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0" name="直接连接符 405509"/>
            <p:cNvSpPr/>
            <p:nvPr/>
          </p:nvSpPr>
          <p:spPr>
            <a:xfrm rot="5400000" flipH="1">
              <a:off x="4194" y="1593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11" name="椭圆 405510"/>
            <p:cNvSpPr/>
            <p:nvPr/>
          </p:nvSpPr>
          <p:spPr>
            <a:xfrm rot="5400000">
              <a:off x="4536" y="1921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2" name="椭圆 405511"/>
            <p:cNvSpPr/>
            <p:nvPr/>
          </p:nvSpPr>
          <p:spPr>
            <a:xfrm rot="5400000">
              <a:off x="3811" y="1925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3" name="文本框 405512"/>
            <p:cNvSpPr txBox="1"/>
            <p:nvPr/>
          </p:nvSpPr>
          <p:spPr>
            <a:xfrm rot="5400000">
              <a:off x="4356" y="171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14" name="文本框 405513"/>
            <p:cNvSpPr txBox="1"/>
            <p:nvPr/>
          </p:nvSpPr>
          <p:spPr>
            <a:xfrm>
              <a:off x="3869" y="171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15" name="直接连接符 405514"/>
            <p:cNvSpPr/>
            <p:nvPr/>
          </p:nvSpPr>
          <p:spPr>
            <a:xfrm flipV="1">
              <a:off x="4585" y="1945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16" name="椭圆 405515"/>
            <p:cNvSpPr/>
            <p:nvPr/>
          </p:nvSpPr>
          <p:spPr>
            <a:xfrm>
              <a:off x="5229" y="192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7" name="文本框 405516"/>
            <p:cNvSpPr txBox="1"/>
            <p:nvPr/>
          </p:nvSpPr>
          <p:spPr>
            <a:xfrm>
              <a:off x="5288" y="180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5518" name="文本框 405517"/>
            <p:cNvSpPr txBox="1"/>
            <p:nvPr/>
          </p:nvSpPr>
          <p:spPr>
            <a:xfrm>
              <a:off x="3579" y="180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5519" name="椭圆 405518"/>
            <p:cNvSpPr/>
            <p:nvPr/>
          </p:nvSpPr>
          <p:spPr>
            <a:xfrm rot="5400000">
              <a:off x="4069" y="2305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20" name="直接连接符 405519"/>
            <p:cNvSpPr/>
            <p:nvPr/>
          </p:nvSpPr>
          <p:spPr>
            <a:xfrm rot="5400000" flipH="1">
              <a:off x="4195" y="2102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21" name="椭圆 405520"/>
            <p:cNvSpPr/>
            <p:nvPr/>
          </p:nvSpPr>
          <p:spPr>
            <a:xfrm rot="5400000">
              <a:off x="4537" y="2430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22" name="椭圆 405521"/>
            <p:cNvSpPr/>
            <p:nvPr/>
          </p:nvSpPr>
          <p:spPr>
            <a:xfrm rot="5400000">
              <a:off x="3812" y="2434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23" name="文本框 405522"/>
            <p:cNvSpPr txBox="1"/>
            <p:nvPr/>
          </p:nvSpPr>
          <p:spPr>
            <a:xfrm rot="5400000">
              <a:off x="4357" y="222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24" name="文本框 405523"/>
            <p:cNvSpPr txBox="1"/>
            <p:nvPr/>
          </p:nvSpPr>
          <p:spPr>
            <a:xfrm>
              <a:off x="3870" y="222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25" name="直接连接符 405524"/>
            <p:cNvSpPr/>
            <p:nvPr/>
          </p:nvSpPr>
          <p:spPr>
            <a:xfrm flipV="1">
              <a:off x="4592" y="2454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26" name="椭圆 405525"/>
            <p:cNvSpPr/>
            <p:nvPr/>
          </p:nvSpPr>
          <p:spPr>
            <a:xfrm>
              <a:off x="5236" y="2430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27" name="文本框 405526"/>
            <p:cNvSpPr txBox="1"/>
            <p:nvPr/>
          </p:nvSpPr>
          <p:spPr>
            <a:xfrm>
              <a:off x="5289" y="231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5528" name="文本框 405527"/>
            <p:cNvSpPr txBox="1"/>
            <p:nvPr/>
          </p:nvSpPr>
          <p:spPr>
            <a:xfrm>
              <a:off x="3586" y="223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5529" name="椭圆 405528"/>
            <p:cNvSpPr/>
            <p:nvPr/>
          </p:nvSpPr>
          <p:spPr>
            <a:xfrm rot="5400000">
              <a:off x="4068" y="2804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30" name="直接连接符 405529"/>
            <p:cNvSpPr/>
            <p:nvPr/>
          </p:nvSpPr>
          <p:spPr>
            <a:xfrm rot="5400000" flipH="1">
              <a:off x="4194" y="2601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31" name="椭圆 405530"/>
            <p:cNvSpPr/>
            <p:nvPr/>
          </p:nvSpPr>
          <p:spPr>
            <a:xfrm rot="5400000">
              <a:off x="4536" y="292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32" name="椭圆 405531"/>
            <p:cNvSpPr/>
            <p:nvPr/>
          </p:nvSpPr>
          <p:spPr>
            <a:xfrm rot="5400000">
              <a:off x="3811" y="2933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33" name="文本框 405532"/>
            <p:cNvSpPr txBox="1"/>
            <p:nvPr/>
          </p:nvSpPr>
          <p:spPr>
            <a:xfrm rot="5400000">
              <a:off x="4356" y="272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34" name="文本框 405533"/>
            <p:cNvSpPr txBox="1"/>
            <p:nvPr/>
          </p:nvSpPr>
          <p:spPr>
            <a:xfrm>
              <a:off x="3869" y="272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35" name="直接连接符 405534"/>
            <p:cNvSpPr/>
            <p:nvPr/>
          </p:nvSpPr>
          <p:spPr>
            <a:xfrm flipV="1">
              <a:off x="4585" y="2953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36" name="椭圆 405535"/>
            <p:cNvSpPr/>
            <p:nvPr/>
          </p:nvSpPr>
          <p:spPr>
            <a:xfrm>
              <a:off x="5229" y="2929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37" name="文本框 405536"/>
            <p:cNvSpPr txBox="1"/>
            <p:nvPr/>
          </p:nvSpPr>
          <p:spPr>
            <a:xfrm>
              <a:off x="5288" y="2813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5538" name="文本框 405537"/>
            <p:cNvSpPr txBox="1"/>
            <p:nvPr/>
          </p:nvSpPr>
          <p:spPr>
            <a:xfrm>
              <a:off x="3597" y="278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05539" name="直接连接符 405538"/>
            <p:cNvSpPr/>
            <p:nvPr/>
          </p:nvSpPr>
          <p:spPr>
            <a:xfrm>
              <a:off x="3830" y="1927"/>
              <a:ext cx="0" cy="10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05540" name="对象 405539"/>
            <p:cNvGraphicFramePr/>
            <p:nvPr/>
          </p:nvGraphicFramePr>
          <p:xfrm>
            <a:off x="4084" y="14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3" r:id="rId5" imgW="215900" imgH="291465" progId="Equation.3">
                    <p:embed/>
                  </p:oleObj>
                </mc:Choice>
                <mc:Fallback>
                  <p:oleObj r:id="rId5" imgW="215900" imgH="291465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84" y="14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41" name="对象 405540"/>
            <p:cNvGraphicFramePr/>
            <p:nvPr/>
          </p:nvGraphicFramePr>
          <p:xfrm>
            <a:off x="4096" y="1973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4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96" y="1973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42" name="对象 405541"/>
            <p:cNvGraphicFramePr/>
            <p:nvPr/>
          </p:nvGraphicFramePr>
          <p:xfrm>
            <a:off x="4108" y="248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5" r:id="rId9" imgW="215900" imgH="304165" progId="Equation.3">
                    <p:embed/>
                  </p:oleObj>
                </mc:Choice>
                <mc:Fallback>
                  <p:oleObj r:id="rId9" imgW="215900" imgH="304165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08" y="248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5543" name="组合 405542"/>
          <p:cNvGrpSpPr/>
          <p:nvPr/>
        </p:nvGrpSpPr>
        <p:grpSpPr>
          <a:xfrm>
            <a:off x="1747838" y="3530600"/>
            <a:ext cx="6943725" cy="1795463"/>
            <a:chOff x="1213" y="2454"/>
            <a:chExt cx="4374" cy="1131"/>
          </a:xfrm>
        </p:grpSpPr>
        <p:sp>
          <p:nvSpPr>
            <p:cNvPr id="405544" name="椭圆 405543"/>
            <p:cNvSpPr/>
            <p:nvPr/>
          </p:nvSpPr>
          <p:spPr>
            <a:xfrm>
              <a:off x="5247" y="3424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45" name="椭圆 405544"/>
            <p:cNvSpPr/>
            <p:nvPr/>
          </p:nvSpPr>
          <p:spPr>
            <a:xfrm>
              <a:off x="2760" y="2591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5546" name="组合 405545"/>
            <p:cNvGrpSpPr/>
            <p:nvPr/>
          </p:nvGrpSpPr>
          <p:grpSpPr>
            <a:xfrm>
              <a:off x="1213" y="2454"/>
              <a:ext cx="4374" cy="1131"/>
              <a:chOff x="1213" y="2454"/>
              <a:chExt cx="4374" cy="1131"/>
            </a:xfrm>
          </p:grpSpPr>
          <p:sp>
            <p:nvSpPr>
              <p:cNvPr id="405547" name="文本框 405546"/>
              <p:cNvSpPr txBox="1"/>
              <p:nvPr/>
            </p:nvSpPr>
            <p:spPr>
              <a:xfrm>
                <a:off x="5289" y="3335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05548" name="任意多边形 405547"/>
              <p:cNvSpPr/>
              <p:nvPr/>
            </p:nvSpPr>
            <p:spPr>
              <a:xfrm>
                <a:off x="3576" y="2454"/>
                <a:ext cx="1680" cy="996"/>
              </a:xfrm>
              <a:custGeom>
                <a:avLst/>
                <a:gdLst/>
                <a:ahLst/>
                <a:cxnLst/>
                <a:rect l="0" t="0" r="0" b="0"/>
                <a:pathLst>
                  <a:path w="1680" h="996">
                    <a:moveTo>
                      <a:pt x="240" y="0"/>
                    </a:moveTo>
                    <a:lnTo>
                      <a:pt x="0" y="0"/>
                    </a:lnTo>
                    <a:lnTo>
                      <a:pt x="0" y="996"/>
                    </a:lnTo>
                    <a:lnTo>
                      <a:pt x="1680" y="996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549" name="直接连接符 405548"/>
              <p:cNvSpPr/>
              <p:nvPr/>
            </p:nvSpPr>
            <p:spPr>
              <a:xfrm>
                <a:off x="1213" y="2620"/>
                <a:ext cx="155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05550" name="文本框 405549"/>
              <p:cNvSpPr txBox="1"/>
              <p:nvPr/>
            </p:nvSpPr>
            <p:spPr>
              <a:xfrm>
                <a:off x="2813" y="2487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  <p:grpSp>
        <p:nvGrpSpPr>
          <p:cNvPr id="405551" name="组合 405550"/>
          <p:cNvGrpSpPr/>
          <p:nvPr/>
        </p:nvGrpSpPr>
        <p:grpSpPr>
          <a:xfrm>
            <a:off x="695325" y="1920875"/>
            <a:ext cx="4067175" cy="3324225"/>
            <a:chOff x="550" y="1440"/>
            <a:chExt cx="2562" cy="2094"/>
          </a:xfrm>
        </p:grpSpPr>
        <p:sp>
          <p:nvSpPr>
            <p:cNvPr id="405552" name="文本框 405551"/>
            <p:cNvSpPr txBox="1"/>
            <p:nvPr/>
          </p:nvSpPr>
          <p:spPr>
            <a:xfrm>
              <a:off x="961" y="174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405553" name="组合 405552"/>
            <p:cNvGrpSpPr/>
            <p:nvPr/>
          </p:nvGrpSpPr>
          <p:grpSpPr>
            <a:xfrm>
              <a:off x="1027" y="1873"/>
              <a:ext cx="312" cy="771"/>
              <a:chOff x="967" y="1813"/>
              <a:chExt cx="312" cy="771"/>
            </a:xfrm>
          </p:grpSpPr>
          <p:sp>
            <p:nvSpPr>
              <p:cNvPr id="405554" name="椭圆 405553"/>
              <p:cNvSpPr/>
              <p:nvPr/>
            </p:nvSpPr>
            <p:spPr>
              <a:xfrm>
                <a:off x="1007" y="2055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555" name="直接连接符 405554"/>
              <p:cNvSpPr/>
              <p:nvPr/>
            </p:nvSpPr>
            <p:spPr>
              <a:xfrm flipH="1">
                <a:off x="1153" y="1852"/>
                <a:ext cx="0" cy="69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5556" name="椭圆 405555"/>
              <p:cNvSpPr/>
              <p:nvPr/>
            </p:nvSpPr>
            <p:spPr>
              <a:xfrm>
                <a:off x="1132" y="1813"/>
                <a:ext cx="45" cy="45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557" name="椭圆 405556"/>
              <p:cNvSpPr/>
              <p:nvPr/>
            </p:nvSpPr>
            <p:spPr>
              <a:xfrm>
                <a:off x="1136" y="2550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5558" name="文本框 405557"/>
              <p:cNvSpPr txBox="1"/>
              <p:nvPr/>
            </p:nvSpPr>
            <p:spPr>
              <a:xfrm>
                <a:off x="967" y="182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05559" name="文本框 405558"/>
              <p:cNvSpPr txBox="1"/>
              <p:nvPr/>
            </p:nvSpPr>
            <p:spPr>
              <a:xfrm>
                <a:off x="967" y="229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</p:grpSp>
        <p:sp>
          <p:nvSpPr>
            <p:cNvPr id="405560" name="文本框 405559"/>
            <p:cNvSpPr txBox="1"/>
            <p:nvPr/>
          </p:nvSpPr>
          <p:spPr>
            <a:xfrm>
              <a:off x="973" y="24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5561" name="椭圆 405560"/>
            <p:cNvSpPr/>
            <p:nvPr/>
          </p:nvSpPr>
          <p:spPr>
            <a:xfrm rot="7200000">
              <a:off x="1409" y="2673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2" name="直接连接符 405561"/>
            <p:cNvSpPr/>
            <p:nvPr/>
          </p:nvSpPr>
          <p:spPr>
            <a:xfrm rot="7200000" flipH="1">
              <a:off x="1532" y="2463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63" name="椭圆 405562"/>
            <p:cNvSpPr/>
            <p:nvPr/>
          </p:nvSpPr>
          <p:spPr>
            <a:xfrm rot="7200000">
              <a:off x="1824" y="297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4" name="椭圆 405563"/>
            <p:cNvSpPr/>
            <p:nvPr/>
          </p:nvSpPr>
          <p:spPr>
            <a:xfrm rot="7200000">
              <a:off x="1198" y="261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5" name="文本框 405564"/>
            <p:cNvSpPr txBox="1"/>
            <p:nvPr/>
          </p:nvSpPr>
          <p:spPr>
            <a:xfrm rot="7200000">
              <a:off x="1709" y="274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66" name="文本框 405565"/>
            <p:cNvSpPr txBox="1"/>
            <p:nvPr/>
          </p:nvSpPr>
          <p:spPr>
            <a:xfrm rot="7200000">
              <a:off x="1356" y="255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67" name="椭圆 405566"/>
            <p:cNvSpPr/>
            <p:nvPr/>
          </p:nvSpPr>
          <p:spPr>
            <a:xfrm rot="14400000">
              <a:off x="759" y="2689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68" name="直接连接符 405567"/>
            <p:cNvSpPr/>
            <p:nvPr/>
          </p:nvSpPr>
          <p:spPr>
            <a:xfrm rot="14400000" flipH="1">
              <a:off x="899" y="2462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69" name="椭圆 405568"/>
            <p:cNvSpPr/>
            <p:nvPr/>
          </p:nvSpPr>
          <p:spPr>
            <a:xfrm rot="14400000">
              <a:off x="559" y="296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70" name="椭圆 405569"/>
            <p:cNvSpPr/>
            <p:nvPr/>
          </p:nvSpPr>
          <p:spPr>
            <a:xfrm rot="14400000">
              <a:off x="1199" y="261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71" name="文本框 405570"/>
            <p:cNvSpPr txBox="1"/>
            <p:nvPr/>
          </p:nvSpPr>
          <p:spPr>
            <a:xfrm rot="14400000">
              <a:off x="683" y="288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5572" name="文本框 405571"/>
            <p:cNvSpPr txBox="1"/>
            <p:nvPr/>
          </p:nvSpPr>
          <p:spPr>
            <a:xfrm rot="14400000">
              <a:off x="1011" y="2699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5573" name="文本框 405572"/>
            <p:cNvSpPr txBox="1"/>
            <p:nvPr/>
          </p:nvSpPr>
          <p:spPr>
            <a:xfrm>
              <a:off x="1788" y="272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5574" name="文本框 405573"/>
            <p:cNvSpPr txBox="1"/>
            <p:nvPr/>
          </p:nvSpPr>
          <p:spPr>
            <a:xfrm>
              <a:off x="567" y="29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5575" name="文本框 405574"/>
            <p:cNvSpPr txBox="1"/>
            <p:nvPr/>
          </p:nvSpPr>
          <p:spPr>
            <a:xfrm>
              <a:off x="1183" y="237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5576" name="文本框 405575"/>
            <p:cNvSpPr txBox="1"/>
            <p:nvPr/>
          </p:nvSpPr>
          <p:spPr>
            <a:xfrm>
              <a:off x="1121" y="262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05577" name="直接连接符 405576"/>
            <p:cNvSpPr/>
            <p:nvPr/>
          </p:nvSpPr>
          <p:spPr>
            <a:xfrm>
              <a:off x="1231" y="1894"/>
              <a:ext cx="15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78" name="直接连接符 405577"/>
            <p:cNvSpPr/>
            <p:nvPr/>
          </p:nvSpPr>
          <p:spPr>
            <a:xfrm>
              <a:off x="1863" y="3002"/>
              <a:ext cx="8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5579" name="任意多边形 405578"/>
            <p:cNvSpPr/>
            <p:nvPr/>
          </p:nvSpPr>
          <p:spPr>
            <a:xfrm>
              <a:off x="576" y="3006"/>
              <a:ext cx="2184" cy="426"/>
            </a:xfrm>
            <a:custGeom>
              <a:avLst/>
              <a:gdLst/>
              <a:ahLst/>
              <a:cxnLst/>
              <a:rect l="0" t="0" r="0" b="0"/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80" name="椭圆 405579"/>
            <p:cNvSpPr/>
            <p:nvPr/>
          </p:nvSpPr>
          <p:spPr>
            <a:xfrm>
              <a:off x="2760" y="1870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81" name="椭圆 405580"/>
            <p:cNvSpPr/>
            <p:nvPr/>
          </p:nvSpPr>
          <p:spPr>
            <a:xfrm>
              <a:off x="2766" y="2974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82" name="椭圆 405581"/>
            <p:cNvSpPr/>
            <p:nvPr/>
          </p:nvSpPr>
          <p:spPr>
            <a:xfrm>
              <a:off x="2760" y="3403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83" name="文本框 405582"/>
            <p:cNvSpPr txBox="1"/>
            <p:nvPr/>
          </p:nvSpPr>
          <p:spPr>
            <a:xfrm>
              <a:off x="2813" y="175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5584" name="文本框 405583"/>
            <p:cNvSpPr txBox="1"/>
            <p:nvPr/>
          </p:nvSpPr>
          <p:spPr>
            <a:xfrm>
              <a:off x="2813" y="28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5585" name="文本框 405584"/>
            <p:cNvSpPr txBox="1"/>
            <p:nvPr/>
          </p:nvSpPr>
          <p:spPr>
            <a:xfrm>
              <a:off x="2814" y="328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graphicFrame>
          <p:nvGraphicFramePr>
            <p:cNvPr id="405586" name="对象 405585"/>
            <p:cNvGraphicFramePr/>
            <p:nvPr/>
          </p:nvGraphicFramePr>
          <p:xfrm>
            <a:off x="808" y="20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6" r:id="rId11" imgW="215900" imgH="291465" progId="Equation.3">
                    <p:embed/>
                  </p:oleObj>
                </mc:Choice>
                <mc:Fallback>
                  <p:oleObj r:id="rId11" imgW="215900" imgH="291465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08" y="20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7" name="对象 405586"/>
            <p:cNvGraphicFramePr/>
            <p:nvPr/>
          </p:nvGraphicFramePr>
          <p:xfrm>
            <a:off x="1372" y="283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7" r:id="rId12" imgW="215900" imgH="304165" progId="Equation.3">
                    <p:embed/>
                  </p:oleObj>
                </mc:Choice>
                <mc:Fallback>
                  <p:oleObj r:id="rId12" imgW="215900" imgH="304165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72" y="2837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88" name="对象 405587"/>
            <p:cNvGraphicFramePr/>
            <p:nvPr/>
          </p:nvGraphicFramePr>
          <p:xfrm>
            <a:off x="856" y="2885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8" r:id="rId13" imgW="215900" imgH="304165" progId="Equation.3">
                    <p:embed/>
                  </p:oleObj>
                </mc:Choice>
                <mc:Fallback>
                  <p:oleObj r:id="rId13" imgW="215900" imgH="304165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56" y="2885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89" name="直接连接符 405588"/>
            <p:cNvSpPr/>
            <p:nvPr/>
          </p:nvSpPr>
          <p:spPr>
            <a:xfrm>
              <a:off x="2322" y="1936"/>
              <a:ext cx="0" cy="105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5590" name="直接连接符 405589"/>
            <p:cNvSpPr/>
            <p:nvPr/>
          </p:nvSpPr>
          <p:spPr>
            <a:xfrm>
              <a:off x="2322" y="3028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591" name="对象 405590"/>
            <p:cNvGraphicFramePr/>
            <p:nvPr/>
          </p:nvGraphicFramePr>
          <p:xfrm>
            <a:off x="2335" y="2086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19" r:id="rId14" imgW="292100" imgH="292100" progId="Equation.3">
                    <p:embed/>
                  </p:oleObj>
                </mc:Choice>
                <mc:Fallback>
                  <p:oleObj r:id="rId14" imgW="292100" imgH="2921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5" y="2086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5592" name="对象 405591"/>
            <p:cNvGraphicFramePr/>
            <p:nvPr/>
          </p:nvGraphicFramePr>
          <p:xfrm>
            <a:off x="2313" y="2999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20" r:id="rId16" imgW="279400" imgH="292100" progId="Equation.3">
                    <p:embed/>
                  </p:oleObj>
                </mc:Choice>
                <mc:Fallback>
                  <p:oleObj r:id="rId16" imgW="279400" imgH="2921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3" y="2999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93" name="直接连接符 405592"/>
            <p:cNvSpPr/>
            <p:nvPr/>
          </p:nvSpPr>
          <p:spPr>
            <a:xfrm flipV="1">
              <a:off x="2675" y="1935"/>
              <a:ext cx="0" cy="1453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594" name="对象 405593"/>
            <p:cNvGraphicFramePr/>
            <p:nvPr/>
          </p:nvGraphicFramePr>
          <p:xfrm>
            <a:off x="2707" y="208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21" r:id="rId18" imgW="279400" imgH="292100" progId="Equation.3">
                    <p:embed/>
                  </p:oleObj>
                </mc:Choice>
                <mc:Fallback>
                  <p:oleObj r:id="rId18" imgW="279400" imgH="2921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07" y="2086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95" name="直接连接符 405594"/>
            <p:cNvSpPr/>
            <p:nvPr/>
          </p:nvSpPr>
          <p:spPr>
            <a:xfrm rot="-5400000">
              <a:off x="2110" y="1626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596" name="对象 405595"/>
            <p:cNvGraphicFramePr/>
            <p:nvPr/>
          </p:nvGraphicFramePr>
          <p:xfrm>
            <a:off x="2033" y="1440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22" r:id="rId20" imgW="177800" imgH="291465" progId="Equation.3">
                    <p:embed/>
                  </p:oleObj>
                </mc:Choice>
                <mc:Fallback>
                  <p:oleObj r:id="rId20" imgW="177800" imgH="291465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" y="1440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97" name="直接连接符 405596"/>
            <p:cNvSpPr/>
            <p:nvPr/>
          </p:nvSpPr>
          <p:spPr>
            <a:xfrm rot="-5400000">
              <a:off x="2085" y="2774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598" name="对象 405597"/>
            <p:cNvGraphicFramePr/>
            <p:nvPr/>
          </p:nvGraphicFramePr>
          <p:xfrm>
            <a:off x="1999" y="258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23" r:id="rId22" imgW="190500" imgH="304800" progId="Equation.3">
                    <p:embed/>
                  </p:oleObj>
                </mc:Choice>
                <mc:Fallback>
                  <p:oleObj r:id="rId22" imgW="190500" imgH="3048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99" y="258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5599" name="直接连接符 405598"/>
            <p:cNvSpPr/>
            <p:nvPr/>
          </p:nvSpPr>
          <p:spPr>
            <a:xfrm rot="-5400000">
              <a:off x="2100" y="3196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5600" name="对象 405599"/>
            <p:cNvGraphicFramePr/>
            <p:nvPr/>
          </p:nvGraphicFramePr>
          <p:xfrm>
            <a:off x="2014" y="30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24" r:id="rId24" imgW="190500" imgH="304800" progId="Equation.3">
                    <p:embed/>
                  </p:oleObj>
                </mc:Choice>
                <mc:Fallback>
                  <p:oleObj r:id="rId24" imgW="190500" imgH="3048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4" y="30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603" name="文本框 405602"/>
          <p:cNvSpPr txBox="1"/>
          <p:nvPr/>
        </p:nvSpPr>
        <p:spPr>
          <a:xfrm>
            <a:off x="643539" y="5430838"/>
            <a:ext cx="7291771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连接时，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中性点（中线或零线）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b="1" dirty="0">
              <a:solidFill>
                <a:srgbClr val="FF33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个电压源的正极性端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向外引出三条输出线，称为</a:t>
            </a:r>
            <a:r>
              <a:rPr lang="zh-CN" altLang="en-US" b="1" dirty="0">
                <a:solidFill>
                  <a:srgbClr val="FF33CC"/>
                </a:solidFill>
                <a:sym typeface="Symbol" panose="05050102010706020507" pitchFamily="18" charset="2"/>
              </a:rPr>
              <a:t>相线、</a:t>
            </a: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端线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，俗称</a:t>
            </a: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火线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6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文本框 407553"/>
          <p:cNvSpPr txBox="1"/>
          <p:nvPr/>
        </p:nvSpPr>
        <p:spPr>
          <a:xfrm>
            <a:off x="411163" y="365125"/>
            <a:ext cx="8388350" cy="1041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143250" indent="-3143250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三角形连接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( </a:t>
            </a:r>
            <a:r>
              <a:rPr lang="zh-CN" altLang="en-US" b="1" dirty="0">
                <a:latin typeface="Times New Roman" panose="02020603050405020304" pitchFamily="18" charset="0"/>
              </a:rPr>
              <a:t>接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：三相电源的正、负极依次连接，再从正极性端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引出端线。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07555" name="组合 407554"/>
          <p:cNvGrpSpPr/>
          <p:nvPr/>
        </p:nvGrpSpPr>
        <p:grpSpPr>
          <a:xfrm>
            <a:off x="4743450" y="1598613"/>
            <a:ext cx="3816350" cy="2740025"/>
            <a:chOff x="3099" y="1121"/>
            <a:chExt cx="2404" cy="1726"/>
          </a:xfrm>
        </p:grpSpPr>
        <p:sp>
          <p:nvSpPr>
            <p:cNvPr id="407556" name="椭圆 407555"/>
            <p:cNvSpPr/>
            <p:nvPr/>
          </p:nvSpPr>
          <p:spPr>
            <a:xfrm rot="10800000">
              <a:off x="3162" y="1848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57" name="直接连接符 407556"/>
            <p:cNvSpPr/>
            <p:nvPr/>
          </p:nvSpPr>
          <p:spPr>
            <a:xfrm rot="-10800000">
              <a:off x="3300" y="1259"/>
              <a:ext cx="0" cy="143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58" name="椭圆 407557"/>
            <p:cNvSpPr/>
            <p:nvPr/>
          </p:nvSpPr>
          <p:spPr>
            <a:xfrm rot="10800000">
              <a:off x="3985" y="1243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59" name="文本框 407558"/>
            <p:cNvSpPr txBox="1"/>
            <p:nvPr/>
          </p:nvSpPr>
          <p:spPr>
            <a:xfrm rot="10800000">
              <a:off x="3308" y="209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7560" name="文本框 407559"/>
            <p:cNvSpPr txBox="1"/>
            <p:nvPr/>
          </p:nvSpPr>
          <p:spPr>
            <a:xfrm>
              <a:off x="3296" y="161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7561" name="直接连接符 407560"/>
            <p:cNvSpPr/>
            <p:nvPr/>
          </p:nvSpPr>
          <p:spPr>
            <a:xfrm>
              <a:off x="3307" y="1261"/>
              <a:ext cx="18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62" name="椭圆 407561"/>
            <p:cNvSpPr/>
            <p:nvPr/>
          </p:nvSpPr>
          <p:spPr>
            <a:xfrm>
              <a:off x="5145" y="1237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3" name="文本框 407562"/>
            <p:cNvSpPr txBox="1"/>
            <p:nvPr/>
          </p:nvSpPr>
          <p:spPr>
            <a:xfrm>
              <a:off x="5180" y="112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07564" name="文本框 407563"/>
            <p:cNvSpPr txBox="1"/>
            <p:nvPr/>
          </p:nvSpPr>
          <p:spPr>
            <a:xfrm>
              <a:off x="4005" y="178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7565" name="直接连接符 407564"/>
            <p:cNvSpPr/>
            <p:nvPr/>
          </p:nvSpPr>
          <p:spPr>
            <a:xfrm flipV="1">
              <a:off x="3992" y="1992"/>
              <a:ext cx="1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66" name="椭圆 407565"/>
            <p:cNvSpPr/>
            <p:nvPr/>
          </p:nvSpPr>
          <p:spPr>
            <a:xfrm>
              <a:off x="5152" y="1968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7" name="文本框 407566"/>
            <p:cNvSpPr txBox="1"/>
            <p:nvPr/>
          </p:nvSpPr>
          <p:spPr>
            <a:xfrm>
              <a:off x="5205" y="18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07568" name="文本框 407567"/>
            <p:cNvSpPr txBox="1"/>
            <p:nvPr/>
          </p:nvSpPr>
          <p:spPr>
            <a:xfrm>
              <a:off x="3994" y="2488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7569" name="直接连接符 407568"/>
            <p:cNvSpPr/>
            <p:nvPr/>
          </p:nvSpPr>
          <p:spPr>
            <a:xfrm>
              <a:off x="3295" y="2689"/>
              <a:ext cx="185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70" name="椭圆 407569"/>
            <p:cNvSpPr/>
            <p:nvPr/>
          </p:nvSpPr>
          <p:spPr>
            <a:xfrm>
              <a:off x="5145" y="2659"/>
              <a:ext cx="47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1" name="文本框 407570"/>
            <p:cNvSpPr txBox="1"/>
            <p:nvPr/>
          </p:nvSpPr>
          <p:spPr>
            <a:xfrm>
              <a:off x="5180" y="259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07572" name="文本框 407571"/>
            <p:cNvSpPr txBox="1"/>
            <p:nvPr/>
          </p:nvSpPr>
          <p:spPr>
            <a:xfrm>
              <a:off x="3099" y="1583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407573" name="对象 407572"/>
            <p:cNvGraphicFramePr/>
            <p:nvPr/>
          </p:nvGraphicFramePr>
          <p:xfrm>
            <a:off x="4126" y="1363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3" r:id="rId3" imgW="215900" imgH="291465" progId="Equation.3">
                    <p:embed/>
                  </p:oleObj>
                </mc:Choice>
                <mc:Fallback>
                  <p:oleObj r:id="rId3" imgW="215900" imgH="291465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26" y="1363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574" name="对象 407573"/>
            <p:cNvGraphicFramePr/>
            <p:nvPr/>
          </p:nvGraphicFramePr>
          <p:xfrm>
            <a:off x="4132" y="212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4" r:id="rId5" imgW="215900" imgH="304165" progId="Equation.3">
                    <p:embed/>
                  </p:oleObj>
                </mc:Choice>
                <mc:Fallback>
                  <p:oleObj r:id="rId5" imgW="215900" imgH="304165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32" y="212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575" name="对象 407574"/>
            <p:cNvGraphicFramePr/>
            <p:nvPr/>
          </p:nvGraphicFramePr>
          <p:xfrm>
            <a:off x="3418" y="176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5" r:id="rId7" imgW="215900" imgH="304165" progId="Equation.3">
                    <p:embed/>
                  </p:oleObj>
                </mc:Choice>
                <mc:Fallback>
                  <p:oleObj r:id="rId7" imgW="215900" imgH="304165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18" y="176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76" name="椭圆 407575"/>
            <p:cNvSpPr/>
            <p:nvPr/>
          </p:nvSpPr>
          <p:spPr>
            <a:xfrm rot="21600000">
              <a:off x="3861" y="1477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7" name="直接连接符 407576"/>
            <p:cNvSpPr/>
            <p:nvPr/>
          </p:nvSpPr>
          <p:spPr>
            <a:xfrm rot="21600000" flipH="1">
              <a:off x="4001" y="1274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78" name="椭圆 407577"/>
            <p:cNvSpPr/>
            <p:nvPr/>
          </p:nvSpPr>
          <p:spPr>
            <a:xfrm rot="21600000">
              <a:off x="3984" y="197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9" name="文本框 407578"/>
            <p:cNvSpPr txBox="1"/>
            <p:nvPr/>
          </p:nvSpPr>
          <p:spPr>
            <a:xfrm rot="21600000">
              <a:off x="3815" y="125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7580" name="文本框 407579"/>
            <p:cNvSpPr txBox="1"/>
            <p:nvPr/>
          </p:nvSpPr>
          <p:spPr>
            <a:xfrm rot="10800000">
              <a:off x="3827" y="173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07581" name="椭圆 407580"/>
            <p:cNvSpPr/>
            <p:nvPr/>
          </p:nvSpPr>
          <p:spPr>
            <a:xfrm rot="21600000">
              <a:off x="3861" y="2221"/>
              <a:ext cx="272" cy="272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82" name="直接连接符 407581"/>
            <p:cNvSpPr/>
            <p:nvPr/>
          </p:nvSpPr>
          <p:spPr>
            <a:xfrm rot="21600000" flipH="1">
              <a:off x="4001" y="1988"/>
              <a:ext cx="0" cy="6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7583" name="椭圆 407582"/>
            <p:cNvSpPr/>
            <p:nvPr/>
          </p:nvSpPr>
          <p:spPr>
            <a:xfrm rot="21600000">
              <a:off x="3984" y="2668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84" name="文本框 407583"/>
            <p:cNvSpPr txBox="1"/>
            <p:nvPr/>
          </p:nvSpPr>
          <p:spPr>
            <a:xfrm rot="21600000">
              <a:off x="3821" y="199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07585" name="文本框 407584"/>
            <p:cNvSpPr txBox="1"/>
            <p:nvPr/>
          </p:nvSpPr>
          <p:spPr>
            <a:xfrm rot="10800000">
              <a:off x="3833" y="248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</p:grpSp>
      <p:grpSp>
        <p:nvGrpSpPr>
          <p:cNvPr id="407586" name="组合 407585"/>
          <p:cNvGrpSpPr/>
          <p:nvPr/>
        </p:nvGrpSpPr>
        <p:grpSpPr>
          <a:xfrm>
            <a:off x="558800" y="1184275"/>
            <a:ext cx="4013200" cy="3076575"/>
            <a:chOff x="295" y="542"/>
            <a:chExt cx="2528" cy="1938"/>
          </a:xfrm>
        </p:grpSpPr>
        <p:grpSp>
          <p:nvGrpSpPr>
            <p:cNvPr id="407587" name="组合 407586"/>
            <p:cNvGrpSpPr/>
            <p:nvPr/>
          </p:nvGrpSpPr>
          <p:grpSpPr>
            <a:xfrm>
              <a:off x="295" y="848"/>
              <a:ext cx="2528" cy="1632"/>
              <a:chOff x="247" y="1148"/>
              <a:chExt cx="2528" cy="1632"/>
            </a:xfrm>
          </p:grpSpPr>
          <p:sp>
            <p:nvSpPr>
              <p:cNvPr id="407588" name="文本框 407587"/>
              <p:cNvSpPr txBox="1"/>
              <p:nvPr/>
            </p:nvSpPr>
            <p:spPr>
              <a:xfrm>
                <a:off x="963" y="1243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7589" name="椭圆 407588"/>
              <p:cNvSpPr/>
              <p:nvPr/>
            </p:nvSpPr>
            <p:spPr>
              <a:xfrm rot="19800000">
                <a:off x="1016" y="1584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90" name="直接连接符 407589"/>
              <p:cNvSpPr/>
              <p:nvPr/>
            </p:nvSpPr>
            <p:spPr>
              <a:xfrm rot="19800000" flipH="1">
                <a:off x="1153" y="1231"/>
                <a:ext cx="17" cy="99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591" name="椭圆 407590"/>
              <p:cNvSpPr/>
              <p:nvPr/>
            </p:nvSpPr>
            <p:spPr>
              <a:xfrm rot="19800000">
                <a:off x="1387" y="2143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92" name="文本框 407591"/>
              <p:cNvSpPr txBox="1"/>
              <p:nvPr/>
            </p:nvSpPr>
            <p:spPr>
              <a:xfrm rot="19800000">
                <a:off x="1006" y="138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07593" name="文本框 407592"/>
              <p:cNvSpPr txBox="1"/>
              <p:nvPr/>
            </p:nvSpPr>
            <p:spPr>
              <a:xfrm rot="19800000">
                <a:off x="1207" y="171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07594" name="文本框 407593"/>
              <p:cNvSpPr txBox="1"/>
              <p:nvPr/>
            </p:nvSpPr>
            <p:spPr>
              <a:xfrm>
                <a:off x="1354" y="1912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07595" name="椭圆 407594"/>
              <p:cNvSpPr/>
              <p:nvPr/>
            </p:nvSpPr>
            <p:spPr>
              <a:xfrm rot="5400000">
                <a:off x="802" y="2017"/>
                <a:ext cx="272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96" name="直接连接符 407595"/>
              <p:cNvSpPr/>
              <p:nvPr/>
            </p:nvSpPr>
            <p:spPr>
              <a:xfrm rot="-5400000" flipH="1" flipV="1">
                <a:off x="916" y="1670"/>
                <a:ext cx="6" cy="9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597" name="椭圆 407596"/>
              <p:cNvSpPr/>
              <p:nvPr/>
            </p:nvSpPr>
            <p:spPr>
              <a:xfrm rot="5400000">
                <a:off x="413" y="214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598" name="文本框 407597"/>
              <p:cNvSpPr txBox="1"/>
              <p:nvPr/>
            </p:nvSpPr>
            <p:spPr>
              <a:xfrm rot="5400000">
                <a:off x="1077" y="2167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07599" name="文本框 407598"/>
              <p:cNvSpPr txBox="1"/>
              <p:nvPr/>
            </p:nvSpPr>
            <p:spPr>
              <a:xfrm>
                <a:off x="617" y="2100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07600" name="椭圆 407599"/>
              <p:cNvSpPr/>
              <p:nvPr/>
            </p:nvSpPr>
            <p:spPr>
              <a:xfrm rot="12600000">
                <a:off x="527" y="1601"/>
                <a:ext cx="271" cy="272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01" name="直接连接符 407600"/>
              <p:cNvSpPr/>
              <p:nvPr/>
            </p:nvSpPr>
            <p:spPr>
              <a:xfrm rot="12600000">
                <a:off x="657" y="1243"/>
                <a:ext cx="13" cy="98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602" name="椭圆 407601"/>
              <p:cNvSpPr/>
              <p:nvPr/>
            </p:nvSpPr>
            <p:spPr>
              <a:xfrm rot="12600000">
                <a:off x="897" y="1275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03" name="文本框 407602"/>
              <p:cNvSpPr txBox="1"/>
              <p:nvPr/>
            </p:nvSpPr>
            <p:spPr>
              <a:xfrm rot="12600000">
                <a:off x="430" y="1785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07604" name="文本框 407603"/>
              <p:cNvSpPr txBox="1"/>
              <p:nvPr/>
            </p:nvSpPr>
            <p:spPr>
              <a:xfrm rot="12600000">
                <a:off x="633" y="1405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07605" name="文本框 407604"/>
              <p:cNvSpPr txBox="1"/>
              <p:nvPr/>
            </p:nvSpPr>
            <p:spPr>
              <a:xfrm>
                <a:off x="1213" y="214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07606" name="文本框 407605"/>
              <p:cNvSpPr txBox="1"/>
              <p:nvPr/>
            </p:nvSpPr>
            <p:spPr>
              <a:xfrm>
                <a:off x="247" y="190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07607" name="文本框 407606"/>
              <p:cNvSpPr txBox="1"/>
              <p:nvPr/>
            </p:nvSpPr>
            <p:spPr>
              <a:xfrm>
                <a:off x="430" y="2154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07608" name="文本框 407607"/>
              <p:cNvSpPr txBox="1"/>
              <p:nvPr/>
            </p:nvSpPr>
            <p:spPr>
              <a:xfrm>
                <a:off x="677" y="1210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407609" name="直接连接符 407608"/>
              <p:cNvSpPr/>
              <p:nvPr/>
            </p:nvSpPr>
            <p:spPr>
              <a:xfrm>
                <a:off x="919" y="1294"/>
                <a:ext cx="153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610" name="直接连接符 407609"/>
              <p:cNvSpPr/>
              <p:nvPr/>
            </p:nvSpPr>
            <p:spPr>
              <a:xfrm>
                <a:off x="1403" y="2163"/>
                <a:ext cx="102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7611" name="任意多边形 407610"/>
              <p:cNvSpPr/>
              <p:nvPr/>
            </p:nvSpPr>
            <p:spPr>
              <a:xfrm>
                <a:off x="426" y="2166"/>
                <a:ext cx="1998" cy="492"/>
              </a:xfrm>
              <a:custGeom>
                <a:avLst/>
                <a:gdLst/>
                <a:ahLst/>
                <a:cxnLst/>
                <a:rect l="0" t="0" r="0" b="0"/>
                <a:pathLst>
                  <a:path w="2184" h="426">
                    <a:moveTo>
                      <a:pt x="0" y="0"/>
                    </a:moveTo>
                    <a:lnTo>
                      <a:pt x="0" y="426"/>
                    </a:lnTo>
                    <a:lnTo>
                      <a:pt x="2184" y="426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12" name="椭圆 407611"/>
              <p:cNvSpPr/>
              <p:nvPr/>
            </p:nvSpPr>
            <p:spPr>
              <a:xfrm>
                <a:off x="2448" y="1270"/>
                <a:ext cx="47" cy="4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13" name="椭圆 407612"/>
              <p:cNvSpPr/>
              <p:nvPr/>
            </p:nvSpPr>
            <p:spPr>
              <a:xfrm>
                <a:off x="2424" y="2143"/>
                <a:ext cx="47" cy="4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14" name="椭圆 407613"/>
              <p:cNvSpPr/>
              <p:nvPr/>
            </p:nvSpPr>
            <p:spPr>
              <a:xfrm>
                <a:off x="2430" y="2626"/>
                <a:ext cx="47" cy="4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7615" name="文本框 407614"/>
              <p:cNvSpPr txBox="1"/>
              <p:nvPr/>
            </p:nvSpPr>
            <p:spPr>
              <a:xfrm>
                <a:off x="2477" y="114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07616" name="文本框 407615"/>
              <p:cNvSpPr txBox="1"/>
              <p:nvPr/>
            </p:nvSpPr>
            <p:spPr>
              <a:xfrm>
                <a:off x="2472" y="2045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07617" name="文本框 407616"/>
              <p:cNvSpPr txBox="1"/>
              <p:nvPr/>
            </p:nvSpPr>
            <p:spPr>
              <a:xfrm>
                <a:off x="2471" y="2530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graphicFrame>
            <p:nvGraphicFramePr>
              <p:cNvPr id="407618" name="对象 407617"/>
              <p:cNvGraphicFramePr/>
              <p:nvPr/>
            </p:nvGraphicFramePr>
            <p:xfrm>
              <a:off x="820" y="2213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316" r:id="rId9" imgW="215900" imgH="304165" progId="Equation.3">
                      <p:embed/>
                    </p:oleObj>
                  </mc:Choice>
                  <mc:Fallback>
                    <p:oleObj r:id="rId9" imgW="215900" imgH="304165" progId="Equation.3">
                      <p:embed/>
                      <p:pic>
                        <p:nvPicPr>
                          <p:cNvPr id="0" name="图片 325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20" y="2213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7619" name="对象 407618"/>
              <p:cNvGraphicFramePr/>
              <p:nvPr/>
            </p:nvGraphicFramePr>
            <p:xfrm>
              <a:off x="264" y="1368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317" r:id="rId10" imgW="215900" imgH="304165" progId="Equation.3">
                      <p:embed/>
                    </p:oleObj>
                  </mc:Choice>
                  <mc:Fallback>
                    <p:oleObj r:id="rId10" imgW="215900" imgH="304165" progId="Equation.3">
                      <p:embed/>
                      <p:pic>
                        <p:nvPicPr>
                          <p:cNvPr id="0" name="图片 324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64" y="1368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7620" name="对象 407619"/>
              <p:cNvGraphicFramePr/>
              <p:nvPr/>
            </p:nvGraphicFramePr>
            <p:xfrm>
              <a:off x="1278" y="1420"/>
              <a:ext cx="26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318" r:id="rId11" imgW="215900" imgH="291465" progId="Equation.3">
                      <p:embed/>
                    </p:oleObj>
                  </mc:Choice>
                  <mc:Fallback>
                    <p:oleObj r:id="rId11" imgW="215900" imgH="291465" progId="Equation.3">
                      <p:embed/>
                      <p:pic>
                        <p:nvPicPr>
                          <p:cNvPr id="0" name="图片 324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278" y="1420"/>
                            <a:ext cx="269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7621" name="直接连接符 407620"/>
            <p:cNvSpPr/>
            <p:nvPr/>
          </p:nvSpPr>
          <p:spPr>
            <a:xfrm>
              <a:off x="2083" y="1036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7622" name="直接连接符 407621"/>
            <p:cNvSpPr/>
            <p:nvPr/>
          </p:nvSpPr>
          <p:spPr>
            <a:xfrm>
              <a:off x="2087" y="1916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7623" name="对象 407622"/>
            <p:cNvGraphicFramePr/>
            <p:nvPr/>
          </p:nvGraphicFramePr>
          <p:xfrm>
            <a:off x="2083" y="1208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19" r:id="rId12" imgW="292100" imgH="292100" progId="Equation.3">
                    <p:embed/>
                  </p:oleObj>
                </mc:Choice>
                <mc:Fallback>
                  <p:oleObj r:id="rId12" imgW="292100" imgH="2921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3" y="1208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24" name="对象 407623"/>
            <p:cNvGraphicFramePr/>
            <p:nvPr/>
          </p:nvGraphicFramePr>
          <p:xfrm>
            <a:off x="2092" y="189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0" r:id="rId14" imgW="279400" imgH="292100" progId="Equation.3">
                    <p:embed/>
                  </p:oleObj>
                </mc:Choice>
                <mc:Fallback>
                  <p:oleObj r:id="rId14" imgW="279400" imgH="2921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2" y="1890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25" name="直接连接符 407624"/>
            <p:cNvSpPr/>
            <p:nvPr/>
          </p:nvSpPr>
          <p:spPr>
            <a:xfrm flipH="1" flipV="1">
              <a:off x="2442" y="1084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07626" name="直接连接符 407625"/>
            <p:cNvSpPr/>
            <p:nvPr/>
          </p:nvSpPr>
          <p:spPr>
            <a:xfrm rot="-5400000">
              <a:off x="1868" y="740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7627" name="对象 407626"/>
            <p:cNvGraphicFramePr/>
            <p:nvPr/>
          </p:nvGraphicFramePr>
          <p:xfrm>
            <a:off x="1791" y="54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1" r:id="rId16" imgW="177800" imgH="291465" progId="Equation.3">
                    <p:embed/>
                  </p:oleObj>
                </mc:Choice>
                <mc:Fallback>
                  <p:oleObj r:id="rId16" imgW="177800" imgH="291465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1" y="542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28" name="直接连接符 407627"/>
            <p:cNvSpPr/>
            <p:nvPr/>
          </p:nvSpPr>
          <p:spPr>
            <a:xfrm rot="-5400000">
              <a:off x="1859" y="1581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7629" name="对象 407628"/>
            <p:cNvGraphicFramePr/>
            <p:nvPr/>
          </p:nvGraphicFramePr>
          <p:xfrm>
            <a:off x="1761" y="138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2" r:id="rId18" imgW="190500" imgH="304800" progId="Equation.3">
                    <p:embed/>
                  </p:oleObj>
                </mc:Choice>
                <mc:Fallback>
                  <p:oleObj r:id="rId18" imgW="190500" imgH="3048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1" y="1387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630" name="直接连接符 407629"/>
            <p:cNvSpPr/>
            <p:nvPr/>
          </p:nvSpPr>
          <p:spPr>
            <a:xfrm rot="-5400000">
              <a:off x="1859" y="2084"/>
              <a:ext cx="0" cy="38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07631" name="对象 407630"/>
            <p:cNvGraphicFramePr/>
            <p:nvPr/>
          </p:nvGraphicFramePr>
          <p:xfrm>
            <a:off x="1773" y="189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3" r:id="rId20" imgW="190500" imgH="304800" progId="Equation.3">
                    <p:embed/>
                  </p:oleObj>
                </mc:Choice>
                <mc:Fallback>
                  <p:oleObj r:id="rId20" imgW="190500" imgH="3048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3" y="189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7632" name="对象 407631"/>
            <p:cNvGraphicFramePr/>
            <p:nvPr/>
          </p:nvGraphicFramePr>
          <p:xfrm>
            <a:off x="2471" y="1247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24" r:id="rId22" imgW="279400" imgH="292100" progId="Equation.3">
                    <p:embed/>
                  </p:oleObj>
                </mc:Choice>
                <mc:Fallback>
                  <p:oleObj r:id="rId22" imgW="279400" imgH="2921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1" y="1247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7637" name="矩形 407636"/>
          <p:cNvSpPr/>
          <p:nvPr/>
        </p:nvSpPr>
        <p:spPr>
          <a:xfrm>
            <a:off x="960438" y="4338638"/>
            <a:ext cx="332422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</a:rPr>
              <a:t>三角形连接没有中性点 </a:t>
            </a:r>
          </a:p>
        </p:txBody>
      </p:sp>
      <p:sp>
        <p:nvSpPr>
          <p:cNvPr id="407638" name="矩形 407637"/>
          <p:cNvSpPr/>
          <p:nvPr/>
        </p:nvSpPr>
        <p:spPr>
          <a:xfrm>
            <a:off x="558800" y="4991100"/>
            <a:ext cx="7527925" cy="10414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三角形连接时切记要将电源正确连接。否则，在电源回路内部将产生较大的环形电流，容易烧毁电源。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/>
      <p:bldP spid="407637" grpId="0"/>
      <p:bldP spid="407638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4009</Words>
  <Application>Microsoft Office PowerPoint</Application>
  <PresentationFormat>全屏显示(4:3)</PresentationFormat>
  <Paragraphs>1022</Paragraphs>
  <Slides>58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黑体</vt:lpstr>
      <vt:lpstr>楷体_GB2312</vt:lpstr>
      <vt:lpstr>隶书</vt:lpstr>
      <vt:lpstr>宋体</vt:lpstr>
      <vt:lpstr>Cambria Math</vt:lpstr>
      <vt:lpstr>MT Extra</vt:lpstr>
      <vt:lpstr>Symbol</vt:lpstr>
      <vt:lpstr>Times New Roman</vt:lpstr>
      <vt:lpstr>默认设计模板</vt:lpstr>
      <vt:lpstr>Visio.Drawing.11</vt:lpstr>
      <vt:lpstr>Equation.DSMT4</vt:lpstr>
      <vt:lpstr>Equation.3</vt:lpstr>
      <vt:lpstr>公式</vt:lpstr>
      <vt:lpstr>PowerPoint 演示文稿</vt:lpstr>
      <vt:lpstr>第6章 三相电路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对称三相电路的计算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不对称三相电路的概念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 三相电路的功率及其测量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补充1  三相发电机及三相电</vt:lpstr>
      <vt:lpstr>补充2  三相制的优点</vt:lpstr>
      <vt:lpstr>补充3  V型接法的电源</vt:lpstr>
      <vt:lpstr>补充4  一般对称三相电路的计算</vt:lpstr>
      <vt:lpstr>本章结束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aloe</dc:creator>
  <cp:lastModifiedBy>Windows 用户</cp:lastModifiedBy>
  <cp:revision>2016</cp:revision>
  <dcterms:created xsi:type="dcterms:W3CDTF">1999-09-07T09:11:43Z</dcterms:created>
  <dcterms:modified xsi:type="dcterms:W3CDTF">2021-10-26T01:38:33Z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