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079976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651" y="-28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2356703"/>
            <a:ext cx="9179799" cy="501340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7563446"/>
            <a:ext cx="8099822" cy="3476717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4444-AF45-4ED5-9F2D-2D510B5AE81A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C5BD2-B2F3-4730-B913-E11ADA0AC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912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4444-AF45-4ED5-9F2D-2D510B5AE81A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C5BD2-B2F3-4730-B913-E11ADA0AC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40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766678"/>
            <a:ext cx="2328699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766678"/>
            <a:ext cx="6851100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4444-AF45-4ED5-9F2D-2D510B5AE81A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C5BD2-B2F3-4730-B913-E11ADA0AC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118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4444-AF45-4ED5-9F2D-2D510B5AE81A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C5BD2-B2F3-4730-B913-E11ADA0AC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51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3590057"/>
            <a:ext cx="9314796" cy="5990088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9636813"/>
            <a:ext cx="9314796" cy="3150046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4444-AF45-4ED5-9F2D-2D510B5AE81A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C5BD2-B2F3-4730-B913-E11ADA0AC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9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3833390"/>
            <a:ext cx="4589899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3833390"/>
            <a:ext cx="4589899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4444-AF45-4ED5-9F2D-2D510B5AE81A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C5BD2-B2F3-4730-B913-E11ADA0AC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21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66681"/>
            <a:ext cx="9314796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3530053"/>
            <a:ext cx="4568805" cy="1730025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5260078"/>
            <a:ext cx="4568805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3530053"/>
            <a:ext cx="4591306" cy="1730025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5260078"/>
            <a:ext cx="4591306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4444-AF45-4ED5-9F2D-2D510B5AE81A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C5BD2-B2F3-4730-B913-E11ADA0AC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759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4444-AF45-4ED5-9F2D-2D510B5AE81A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C5BD2-B2F3-4730-B913-E11ADA0AC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456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4444-AF45-4ED5-9F2D-2D510B5AE81A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C5BD2-B2F3-4730-B913-E11ADA0AC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056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960014"/>
            <a:ext cx="3483205" cy="3360050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2073367"/>
            <a:ext cx="5467380" cy="10233485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4320064"/>
            <a:ext cx="3483205" cy="8003453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4444-AF45-4ED5-9F2D-2D510B5AE81A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C5BD2-B2F3-4730-B913-E11ADA0AC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354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960014"/>
            <a:ext cx="3483205" cy="3360050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2073367"/>
            <a:ext cx="5467380" cy="10233485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4320064"/>
            <a:ext cx="3483205" cy="8003453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4444-AF45-4ED5-9F2D-2D510B5AE81A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C5BD2-B2F3-4730-B913-E11ADA0AC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258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766681"/>
            <a:ext cx="9314796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3833390"/>
            <a:ext cx="9314796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3346867"/>
            <a:ext cx="2429947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54444-AF45-4ED5-9F2D-2D510B5AE81A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3346867"/>
            <a:ext cx="364492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3346867"/>
            <a:ext cx="2429947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C5BD2-B2F3-4730-B913-E11ADA0AC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251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14CD28D4-3500-4FAA-B231-62008B6835BF}"/>
              </a:ext>
            </a:extLst>
          </p:cNvPr>
          <p:cNvSpPr/>
          <p:nvPr/>
        </p:nvSpPr>
        <p:spPr>
          <a:xfrm>
            <a:off x="1283787" y="2309968"/>
            <a:ext cx="720000" cy="36000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.黑体UI-简" panose="02000000000000000000" pitchFamily="2" charset="-128"/>
                <a:ea typeface=".黑体UI-简" panose="02000000000000000000" pitchFamily="2" charset="-128"/>
                <a:cs typeface=".黑体UI-简" panose="02000000000000000000" pitchFamily="2" charset="-128"/>
              </a:rPr>
              <a:t>开始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999F5F0-70CC-487A-ABE1-975260CFEBF2}"/>
              </a:ext>
            </a:extLst>
          </p:cNvPr>
          <p:cNvSpPr/>
          <p:nvPr/>
        </p:nvSpPr>
        <p:spPr>
          <a:xfrm>
            <a:off x="1284407" y="5102892"/>
            <a:ext cx="720000" cy="36000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.黑体UI-简" panose="02000000000000000000" pitchFamily="2" charset="-128"/>
                <a:ea typeface=".黑体UI-简" panose="02000000000000000000" pitchFamily="2" charset="-128"/>
                <a:cs typeface=".黑体UI-简" panose="02000000000000000000" pitchFamily="2" charset="-128"/>
              </a:rPr>
              <a:t>结束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81853FE-0F8B-4FE8-A603-7751C962C3CC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1643787" y="2669969"/>
            <a:ext cx="0" cy="25635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平行四边形 9">
                <a:extLst>
                  <a:ext uri="{FF2B5EF4-FFF2-40B4-BE49-F238E27FC236}">
                    <a16:creationId xmlns:a16="http://schemas.microsoft.com/office/drawing/2014/main" id="{1EECE743-EE8C-4455-9857-E9B9C7A1B98B}"/>
                  </a:ext>
                </a:extLst>
              </p:cNvPr>
              <p:cNvSpPr/>
              <p:nvPr/>
            </p:nvSpPr>
            <p:spPr>
              <a:xfrm>
                <a:off x="1103787" y="2926322"/>
                <a:ext cx="1080000" cy="432000"/>
              </a:xfrm>
              <a:prstGeom prst="parallelogram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b="1" dirty="0">
                    <a:latin typeface=".黑体UI-简" panose="02000000000000000000" pitchFamily="2" charset="-128"/>
                    <a:ea typeface=".黑体UI-简" panose="02000000000000000000" pitchFamily="2" charset="-128"/>
                    <a:cs typeface=".黑体UI-简" panose="02000000000000000000" pitchFamily="2" charset="-128"/>
                  </a:rPr>
                  <a:t>输入变量 </a:t>
                </a:r>
                <a14:m>
                  <m:oMath xmlns:m="http://schemas.openxmlformats.org/officeDocument/2006/math">
                    <m:r>
                      <a:rPr lang="en-US" altLang="zh-CN" sz="1000" b="1" i="1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𝒗𝒂𝒍</m:t>
                    </m:r>
                  </m:oMath>
                </a14:m>
                <a:r>
                  <a:rPr lang="en-US" altLang="zh-CN" sz="1000" b="1" dirty="0">
                    <a:latin typeface=".黑体UI-简" panose="02000000000000000000" pitchFamily="2" charset="-128"/>
                    <a:ea typeface=".黑体UI-简" panose="02000000000000000000" pitchFamily="2" charset="-128"/>
                    <a:cs typeface=".黑体UI-简" panose="02000000000000000000" pitchFamily="2" charset="-128"/>
                  </a:rPr>
                  <a:t> </a:t>
                </a:r>
                <a:endParaRPr lang="zh-CN" altLang="en-US" sz="1000" b="1" dirty="0">
                  <a:latin typeface=".黑体UI-简" panose="02000000000000000000" pitchFamily="2" charset="-128"/>
                  <a:ea typeface=".黑体UI-简" panose="02000000000000000000" pitchFamily="2" charset="-128"/>
                  <a:cs typeface=".黑体UI-简" panose="02000000000000000000" pitchFamily="2" charset="-128"/>
                </a:endParaRPr>
              </a:p>
            </p:txBody>
          </p:sp>
        </mc:Choice>
        <mc:Fallback xmlns="">
          <p:sp>
            <p:nvSpPr>
              <p:cNvPr id="10" name="平行四边形 9">
                <a:extLst>
                  <a:ext uri="{FF2B5EF4-FFF2-40B4-BE49-F238E27FC236}">
                    <a16:creationId xmlns:a16="http://schemas.microsoft.com/office/drawing/2014/main" id="{1EECE743-EE8C-4455-9857-E9B9C7A1B9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787" y="2926322"/>
                <a:ext cx="1080000" cy="432000"/>
              </a:xfrm>
              <a:prstGeom prst="parallelogram">
                <a:avLst/>
              </a:prstGeom>
              <a:blipFill>
                <a:blip r:embed="rId2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平行四边形 43">
                <a:extLst>
                  <a:ext uri="{FF2B5EF4-FFF2-40B4-BE49-F238E27FC236}">
                    <a16:creationId xmlns:a16="http://schemas.microsoft.com/office/drawing/2014/main" id="{A5F43D3C-B7C4-4F2E-940E-B9FA6D829C06}"/>
                  </a:ext>
                </a:extLst>
              </p:cNvPr>
              <p:cNvSpPr/>
              <p:nvPr/>
            </p:nvSpPr>
            <p:spPr>
              <a:xfrm>
                <a:off x="1103787" y="4382110"/>
                <a:ext cx="1080000" cy="432000"/>
              </a:xfrm>
              <a:prstGeom prst="parallelogram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b="1" dirty="0">
                    <a:latin typeface=".黑体UI-简" panose="02000000000000000000" pitchFamily="2" charset="-128"/>
                    <a:ea typeface=".黑体UI-简" panose="02000000000000000000" pitchFamily="2" charset="-128"/>
                    <a:cs typeface=".黑体UI-简" panose="02000000000000000000" pitchFamily="2" charset="-128"/>
                  </a:rPr>
                  <a:t>输出</a:t>
                </a:r>
                <a:endParaRPr lang="en-US" altLang="zh-CN" sz="1000" b="1" i="1" dirty="0">
                  <a:latin typeface="Cambria Math" panose="02040503050406030204" pitchFamily="18" charset="0"/>
                  <a:ea typeface=".黑体UI-简" panose="02000000000000000000" pitchFamily="2" charset="-128"/>
                  <a:cs typeface=".黑体UI-简" panose="02000000000000000000" pitchFamily="2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1" i="1" dirty="0">
                          <a:latin typeface="Cambria Math" panose="02040503050406030204" pitchFamily="18" charset="0"/>
                          <a:ea typeface=".黑体UI-简" panose="02000000000000000000" pitchFamily="2" charset="-128"/>
                          <a:cs typeface=".黑体UI-简" panose="02000000000000000000" pitchFamily="2" charset="-128"/>
                        </a:rPr>
                        <m:t>𝒗𝒂𝒍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  <a:ea typeface=".黑体UI-简" panose="02000000000000000000" pitchFamily="2" charset="-128"/>
                          <a:cs typeface=".黑体UI-简" panose="02000000000000000000" pitchFamily="2" charset="-128"/>
                        </a:rPr>
                        <m:t> ∗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  <a:ea typeface=".黑体UI-简" panose="02000000000000000000" pitchFamily="2" charset="-128"/>
                          <a:cs typeface=".黑体UI-简" panose="02000000000000000000" pitchFamily="2" charset="-128"/>
                        </a:rPr>
                        <m:t>𝒗𝒂𝒍</m:t>
                      </m:r>
                    </m:oMath>
                  </m:oMathPara>
                </a14:m>
                <a:endParaRPr lang="zh-CN" altLang="en-US" sz="1000" b="1" dirty="0">
                  <a:latin typeface=".黑体UI-简" panose="02000000000000000000" pitchFamily="2" charset="-128"/>
                  <a:ea typeface=".黑体UI-简" panose="02000000000000000000" pitchFamily="2" charset="-128"/>
                  <a:cs typeface=".黑体UI-简" panose="02000000000000000000" pitchFamily="2" charset="-128"/>
                </a:endParaRPr>
              </a:p>
            </p:txBody>
          </p:sp>
        </mc:Choice>
        <mc:Fallback>
          <p:sp>
            <p:nvSpPr>
              <p:cNvPr id="44" name="平行四边形 43">
                <a:extLst>
                  <a:ext uri="{FF2B5EF4-FFF2-40B4-BE49-F238E27FC236}">
                    <a16:creationId xmlns:a16="http://schemas.microsoft.com/office/drawing/2014/main" id="{A5F43D3C-B7C4-4F2E-940E-B9FA6D829C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787" y="4382110"/>
                <a:ext cx="1080000" cy="432000"/>
              </a:xfrm>
              <a:prstGeom prst="parallelogram">
                <a:avLst/>
              </a:prstGeom>
              <a:blipFill>
                <a:blip r:embed="rId3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D534610E-F8E1-4F21-81A9-1856C4AB68B9}"/>
              </a:ext>
            </a:extLst>
          </p:cNvPr>
          <p:cNvCxnSpPr>
            <a:cxnSpLocks/>
            <a:stCxn id="10" idx="4"/>
            <a:endCxn id="80" idx="0"/>
          </p:cNvCxnSpPr>
          <p:nvPr/>
        </p:nvCxnSpPr>
        <p:spPr>
          <a:xfrm>
            <a:off x="1643787" y="3358322"/>
            <a:ext cx="0" cy="28423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74E55BA9-DCBC-41A2-90B5-AF6155B55F41}"/>
              </a:ext>
            </a:extLst>
          </p:cNvPr>
          <p:cNvCxnSpPr>
            <a:cxnSpLocks/>
            <a:stCxn id="44" idx="4"/>
            <a:endCxn id="5" idx="0"/>
          </p:cNvCxnSpPr>
          <p:nvPr/>
        </p:nvCxnSpPr>
        <p:spPr>
          <a:xfrm>
            <a:off x="1643788" y="4814112"/>
            <a:ext cx="621" cy="28878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8C349FE5-159D-4A81-BD09-DA9FDD6C6A3A}"/>
              </a:ext>
            </a:extLst>
          </p:cNvPr>
          <p:cNvSpPr/>
          <p:nvPr/>
        </p:nvSpPr>
        <p:spPr>
          <a:xfrm>
            <a:off x="4523728" y="2291196"/>
            <a:ext cx="720000" cy="36000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.黑体UI-简" panose="02000000000000000000" pitchFamily="2" charset="-128"/>
                <a:ea typeface=".黑体UI-简" panose="02000000000000000000" pitchFamily="2" charset="-128"/>
                <a:cs typeface=".黑体UI-简" panose="02000000000000000000" pitchFamily="2" charset="-128"/>
              </a:rPr>
              <a:t>开始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D435739B-B76C-4EC2-A9A0-207208C426E2}"/>
              </a:ext>
            </a:extLst>
          </p:cNvPr>
          <p:cNvSpPr/>
          <p:nvPr/>
        </p:nvSpPr>
        <p:spPr>
          <a:xfrm>
            <a:off x="4523728" y="4354796"/>
            <a:ext cx="720000" cy="36000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.黑体UI-简" panose="02000000000000000000" pitchFamily="2" charset="-128"/>
                <a:ea typeface=".黑体UI-简" panose="02000000000000000000" pitchFamily="2" charset="-128"/>
                <a:cs typeface=".黑体UI-简" panose="02000000000000000000" pitchFamily="2" charset="-128"/>
              </a:rPr>
              <a:t>结束</a:t>
            </a: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C55DAFE-6E90-4F99-A990-107F707C704E}"/>
              </a:ext>
            </a:extLst>
          </p:cNvPr>
          <p:cNvCxnSpPr>
            <a:cxnSpLocks/>
            <a:stCxn id="53" idx="2"/>
            <a:endCxn id="56" idx="0"/>
          </p:cNvCxnSpPr>
          <p:nvPr/>
        </p:nvCxnSpPr>
        <p:spPr>
          <a:xfrm>
            <a:off x="4883728" y="2651197"/>
            <a:ext cx="0" cy="25635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平行四边形 55">
                <a:extLst>
                  <a:ext uri="{FF2B5EF4-FFF2-40B4-BE49-F238E27FC236}">
                    <a16:creationId xmlns:a16="http://schemas.microsoft.com/office/drawing/2014/main" id="{A1D71AF0-4581-4B37-BDC3-9EDA14A48898}"/>
                  </a:ext>
                </a:extLst>
              </p:cNvPr>
              <p:cNvSpPr/>
              <p:nvPr/>
            </p:nvSpPr>
            <p:spPr>
              <a:xfrm>
                <a:off x="4343728" y="2907549"/>
                <a:ext cx="1080000" cy="432000"/>
              </a:xfrm>
              <a:prstGeom prst="parallelogram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b="1" dirty="0">
                    <a:latin typeface=".黑体UI-简" panose="02000000000000000000" pitchFamily="2" charset="-128"/>
                    <a:ea typeface=".黑体UI-简" panose="02000000000000000000" pitchFamily="2" charset="-128"/>
                    <a:cs typeface=".黑体UI-简" panose="02000000000000000000" pitchFamily="2" charset="-128"/>
                  </a:rPr>
                  <a:t>输入变量 </a:t>
                </a:r>
                <a14:m>
                  <m:oMath xmlns:m="http://schemas.openxmlformats.org/officeDocument/2006/math">
                    <m:r>
                      <a:rPr lang="en-US" altLang="zh-CN" sz="1000" b="1" i="1" dirty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𝒂</m:t>
                    </m:r>
                  </m:oMath>
                </a14:m>
                <a:endParaRPr lang="zh-CN" altLang="en-US" sz="1000" b="1" dirty="0">
                  <a:latin typeface=".黑体UI-简" panose="02000000000000000000" pitchFamily="2" charset="-128"/>
                  <a:ea typeface=".黑体UI-简" panose="02000000000000000000" pitchFamily="2" charset="-128"/>
                  <a:cs typeface=".黑体UI-简" panose="02000000000000000000" pitchFamily="2" charset="-128"/>
                </a:endParaRPr>
              </a:p>
            </p:txBody>
          </p:sp>
        </mc:Choice>
        <mc:Fallback xmlns="">
          <p:sp>
            <p:nvSpPr>
              <p:cNvPr id="56" name="平行四边形 55">
                <a:extLst>
                  <a:ext uri="{FF2B5EF4-FFF2-40B4-BE49-F238E27FC236}">
                    <a16:creationId xmlns:a16="http://schemas.microsoft.com/office/drawing/2014/main" id="{A1D71AF0-4581-4B37-BDC3-9EDA14A488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728" y="2907549"/>
                <a:ext cx="1080000" cy="432000"/>
              </a:xfrm>
              <a:prstGeom prst="parallelogram">
                <a:avLst/>
              </a:prstGeom>
              <a:blipFill>
                <a:blip r:embed="rId4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5F455855-0B52-4288-ACA0-F4776034BB55}"/>
              </a:ext>
            </a:extLst>
          </p:cNvPr>
          <p:cNvCxnSpPr>
            <a:cxnSpLocks/>
            <a:stCxn id="56" idx="4"/>
            <a:endCxn id="59" idx="0"/>
          </p:cNvCxnSpPr>
          <p:nvPr/>
        </p:nvCxnSpPr>
        <p:spPr>
          <a:xfrm flipH="1">
            <a:off x="4880054" y="3339550"/>
            <a:ext cx="3675" cy="24365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平行四边形 58">
                <a:extLst>
                  <a:ext uri="{FF2B5EF4-FFF2-40B4-BE49-F238E27FC236}">
                    <a16:creationId xmlns:a16="http://schemas.microsoft.com/office/drawing/2014/main" id="{078C9400-4D63-4762-8DCC-CD6D64632EFD}"/>
                  </a:ext>
                </a:extLst>
              </p:cNvPr>
              <p:cNvSpPr/>
              <p:nvPr/>
            </p:nvSpPr>
            <p:spPr>
              <a:xfrm>
                <a:off x="4055424" y="3583202"/>
                <a:ext cx="1649258" cy="546837"/>
              </a:xfrm>
              <a:prstGeom prst="parallelogram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b="1" dirty="0">
                    <a:latin typeface=".黑体UI-简" panose="02000000000000000000" pitchFamily="2" charset="-128"/>
                    <a:ea typeface=".黑体UI-简" panose="02000000000000000000" pitchFamily="2" charset="-128"/>
                    <a:cs typeface=".黑体UI-简" panose="02000000000000000000" pitchFamily="2" charset="-128"/>
                  </a:rPr>
                  <a:t>输出 </a:t>
                </a:r>
                <a14:m>
                  <m:oMath xmlns:m="http://schemas.openxmlformats.org/officeDocument/2006/math">
                    <m:r>
                      <a:rPr lang="pt-BR" altLang="zh-CN" sz="800" b="1" i="1" dirty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(</m:t>
                    </m:r>
                    <m:r>
                      <a:rPr lang="pt-BR" altLang="zh-CN" sz="800" b="1" i="1" dirty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𝒂</m:t>
                    </m:r>
                    <m:r>
                      <a:rPr lang="pt-BR" altLang="zh-CN" sz="800" b="1" i="1" dirty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 % </m:t>
                    </m:r>
                    <m:r>
                      <a:rPr lang="pt-BR" altLang="zh-CN" sz="800" b="1" i="1" dirty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𝟏𝟎</m:t>
                    </m:r>
                    <m:r>
                      <a:rPr lang="pt-BR" altLang="zh-CN" sz="800" b="1" i="1" dirty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) ∗ </m:t>
                    </m:r>
                    <m:r>
                      <a:rPr lang="pt-BR" altLang="zh-CN" sz="800" b="1" i="1" dirty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𝟏𝟎𝟎</m:t>
                    </m:r>
                    <m:r>
                      <a:rPr lang="pt-BR" altLang="zh-CN" sz="800" b="1" i="1" dirty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 + (</m:t>
                    </m:r>
                    <m:r>
                      <a:rPr lang="pt-BR" altLang="zh-CN" sz="800" b="1" i="1" dirty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𝒂</m:t>
                    </m:r>
                    <m:r>
                      <a:rPr lang="pt-BR" altLang="zh-CN" sz="800" b="1" i="1" dirty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 / </m:t>
                    </m:r>
                    <m:r>
                      <a:rPr lang="pt-BR" altLang="zh-CN" sz="800" b="1" i="1" dirty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𝟏𝟎</m:t>
                    </m:r>
                    <m:r>
                      <a:rPr lang="pt-BR" altLang="zh-CN" sz="800" b="1" i="1" dirty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 % </m:t>
                    </m:r>
                    <m:r>
                      <a:rPr lang="pt-BR" altLang="zh-CN" sz="800" b="1" i="1" dirty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𝟏𝟎</m:t>
                    </m:r>
                    <m:r>
                      <a:rPr lang="pt-BR" altLang="zh-CN" sz="800" b="1" i="1" dirty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) ∗ </m:t>
                    </m:r>
                    <m:r>
                      <a:rPr lang="pt-BR" altLang="zh-CN" sz="800" b="1" i="1" dirty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𝟏𝟎</m:t>
                    </m:r>
                    <m:r>
                      <a:rPr lang="pt-BR" altLang="zh-CN" sz="800" b="1" i="1" dirty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 + </m:t>
                    </m:r>
                    <m:r>
                      <a:rPr lang="pt-BR" altLang="zh-CN" sz="800" b="1" i="1" dirty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𝒂</m:t>
                    </m:r>
                    <m:r>
                      <a:rPr lang="pt-BR" altLang="zh-CN" sz="800" b="1" i="1" dirty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 / </m:t>
                    </m:r>
                    <m:r>
                      <a:rPr lang="pt-BR" altLang="zh-CN" sz="800" b="1" i="1" dirty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𝟏𝟎𝟎</m:t>
                    </m:r>
                    <m:r>
                      <a:rPr lang="pt-BR" altLang="zh-CN" sz="800" b="1" i="1" dirty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 % </m:t>
                    </m:r>
                    <m:r>
                      <a:rPr lang="pt-BR" altLang="zh-CN" sz="800" b="1" i="1" dirty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𝟏𝟎</m:t>
                    </m:r>
                    <m:r>
                      <a:rPr lang="en-US" altLang="zh-CN" sz="800" b="1" i="1" dirty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 </m:t>
                    </m:r>
                  </m:oMath>
                </a14:m>
                <a:endParaRPr lang="zh-CN" altLang="en-US" sz="800" b="1" dirty="0">
                  <a:latin typeface=".黑体UI-简" panose="02000000000000000000" pitchFamily="2" charset="-128"/>
                  <a:ea typeface=".黑体UI-简" panose="02000000000000000000" pitchFamily="2" charset="-128"/>
                  <a:cs typeface=".黑体UI-简" panose="02000000000000000000" pitchFamily="2" charset="-128"/>
                </a:endParaRPr>
              </a:p>
            </p:txBody>
          </p:sp>
        </mc:Choice>
        <mc:Fallback xmlns="">
          <p:sp>
            <p:nvSpPr>
              <p:cNvPr id="59" name="平行四边形 58">
                <a:extLst>
                  <a:ext uri="{FF2B5EF4-FFF2-40B4-BE49-F238E27FC236}">
                    <a16:creationId xmlns:a16="http://schemas.microsoft.com/office/drawing/2014/main" id="{078C9400-4D63-4762-8DCC-CD6D64632E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424" y="3583202"/>
                <a:ext cx="1649258" cy="546837"/>
              </a:xfrm>
              <a:prstGeom prst="parallelogram">
                <a:avLst/>
              </a:prstGeom>
              <a:blipFill>
                <a:blip r:embed="rId5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46427698-6F65-4912-A77F-05BC84F45379}"/>
              </a:ext>
            </a:extLst>
          </p:cNvPr>
          <p:cNvCxnSpPr>
            <a:cxnSpLocks/>
            <a:stCxn id="59" idx="4"/>
            <a:endCxn id="54" idx="0"/>
          </p:cNvCxnSpPr>
          <p:nvPr/>
        </p:nvCxnSpPr>
        <p:spPr>
          <a:xfrm>
            <a:off x="4880054" y="4130040"/>
            <a:ext cx="3675" cy="22475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39A72AED-97B8-4242-B5B2-DCD1D9106647}"/>
              </a:ext>
            </a:extLst>
          </p:cNvPr>
          <p:cNvSpPr/>
          <p:nvPr/>
        </p:nvSpPr>
        <p:spPr>
          <a:xfrm>
            <a:off x="2771266" y="2309968"/>
            <a:ext cx="720000" cy="36000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.黑体UI-简" panose="02000000000000000000" pitchFamily="2" charset="-128"/>
                <a:ea typeface=".黑体UI-简" panose="02000000000000000000" pitchFamily="2" charset="-128"/>
                <a:cs typeface=".黑体UI-简" panose="02000000000000000000" pitchFamily="2" charset="-128"/>
              </a:rPr>
              <a:t>开始</a:t>
            </a: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7E9CBB53-3A87-48F7-AF8A-96E859FEAB0C}"/>
              </a:ext>
            </a:extLst>
          </p:cNvPr>
          <p:cNvSpPr/>
          <p:nvPr/>
        </p:nvSpPr>
        <p:spPr>
          <a:xfrm>
            <a:off x="2790434" y="4363316"/>
            <a:ext cx="720000" cy="36000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.黑体UI-简" panose="02000000000000000000" pitchFamily="2" charset="-128"/>
                <a:ea typeface=".黑体UI-简" panose="02000000000000000000" pitchFamily="2" charset="-128"/>
                <a:cs typeface=".黑体UI-简" panose="02000000000000000000" pitchFamily="2" charset="-128"/>
              </a:rPr>
              <a:t>结束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70CF2578-A53A-4F01-8736-7EAA50917C85}"/>
              </a:ext>
            </a:extLst>
          </p:cNvPr>
          <p:cNvCxnSpPr>
            <a:cxnSpLocks/>
            <a:stCxn id="62" idx="2"/>
            <a:endCxn id="65" idx="0"/>
          </p:cNvCxnSpPr>
          <p:nvPr/>
        </p:nvCxnSpPr>
        <p:spPr>
          <a:xfrm>
            <a:off x="3131266" y="2669969"/>
            <a:ext cx="0" cy="25635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平行四边形 64">
                <a:extLst>
                  <a:ext uri="{FF2B5EF4-FFF2-40B4-BE49-F238E27FC236}">
                    <a16:creationId xmlns:a16="http://schemas.microsoft.com/office/drawing/2014/main" id="{0FB24AD7-C784-40F8-AF77-D306A7110CD3}"/>
                  </a:ext>
                </a:extLst>
              </p:cNvPr>
              <p:cNvSpPr/>
              <p:nvPr/>
            </p:nvSpPr>
            <p:spPr>
              <a:xfrm>
                <a:off x="2591266" y="2926322"/>
                <a:ext cx="1080000" cy="432000"/>
              </a:xfrm>
              <a:prstGeom prst="parallelogram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b="1" dirty="0">
                    <a:latin typeface=".黑体UI-简" panose="02000000000000000000" pitchFamily="2" charset="-128"/>
                    <a:ea typeface=".黑体UI-简" panose="02000000000000000000" pitchFamily="2" charset="-128"/>
                    <a:cs typeface=".黑体UI-简" panose="02000000000000000000" pitchFamily="2" charset="-128"/>
                  </a:rPr>
                  <a:t>输入变量</a:t>
                </a:r>
                <a14:m>
                  <m:oMath xmlns:m="http://schemas.openxmlformats.org/officeDocument/2006/math">
                    <m:r>
                      <a:rPr lang="en-US" altLang="zh-CN" sz="1000" b="1" i="1" dirty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𝒂</m:t>
                    </m:r>
                    <m:r>
                      <a:rPr lang="en-US" altLang="zh-CN" sz="1000" b="1" i="1" dirty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, </m:t>
                    </m:r>
                    <m:r>
                      <a:rPr lang="en-US" altLang="zh-CN" sz="1000" b="1" i="1" dirty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𝒃</m:t>
                    </m:r>
                    <m:r>
                      <a:rPr lang="en-US" altLang="zh-CN" sz="1000" b="1" i="1" dirty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, </m:t>
                    </m:r>
                    <m:r>
                      <a:rPr lang="en-US" altLang="zh-CN" sz="1000" b="1" i="1" dirty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𝒄</m:t>
                    </m:r>
                    <m:r>
                      <a:rPr lang="en-US" altLang="zh-CN" sz="1000" b="1" i="1" dirty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, </m:t>
                    </m:r>
                    <m:r>
                      <a:rPr lang="en-US" altLang="zh-CN" sz="1000" b="1" i="1" dirty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𝒅</m:t>
                    </m:r>
                  </m:oMath>
                </a14:m>
                <a:endParaRPr lang="zh-CN" altLang="en-US" sz="1000" b="1" dirty="0">
                  <a:latin typeface=".黑体UI-简" panose="02000000000000000000" pitchFamily="2" charset="-128"/>
                  <a:ea typeface=".黑体UI-简" panose="02000000000000000000" pitchFamily="2" charset="-128"/>
                  <a:cs typeface=".黑体UI-简" panose="02000000000000000000" pitchFamily="2" charset="-128"/>
                </a:endParaRPr>
              </a:p>
            </p:txBody>
          </p:sp>
        </mc:Choice>
        <mc:Fallback xmlns="">
          <p:sp>
            <p:nvSpPr>
              <p:cNvPr id="65" name="平行四边形 64">
                <a:extLst>
                  <a:ext uri="{FF2B5EF4-FFF2-40B4-BE49-F238E27FC236}">
                    <a16:creationId xmlns:a16="http://schemas.microsoft.com/office/drawing/2014/main" id="{0FB24AD7-C784-40F8-AF77-D306A7110C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266" y="2926322"/>
                <a:ext cx="1080000" cy="432000"/>
              </a:xfrm>
              <a:prstGeom prst="parallelogram">
                <a:avLst/>
              </a:prstGeom>
              <a:blipFill>
                <a:blip r:embed="rId6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平行四边形 67">
                <a:extLst>
                  <a:ext uri="{FF2B5EF4-FFF2-40B4-BE49-F238E27FC236}">
                    <a16:creationId xmlns:a16="http://schemas.microsoft.com/office/drawing/2014/main" id="{BE6CCA8C-59C5-4039-A161-9ADDF89B9045}"/>
                  </a:ext>
                </a:extLst>
              </p:cNvPr>
              <p:cNvSpPr/>
              <p:nvPr/>
            </p:nvSpPr>
            <p:spPr>
              <a:xfrm>
                <a:off x="2512578" y="3648884"/>
                <a:ext cx="1275711" cy="500207"/>
              </a:xfrm>
              <a:prstGeom prst="parallelogram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b="1" dirty="0">
                    <a:latin typeface=".黑体UI-简" panose="02000000000000000000" pitchFamily="2" charset="-128"/>
                    <a:ea typeface=".黑体UI-简" panose="02000000000000000000" pitchFamily="2" charset="-128"/>
                    <a:cs typeface=".黑体UI-简" panose="02000000000000000000" pitchFamily="2" charset="-128"/>
                  </a:rPr>
                  <a:t>输出</a:t>
                </a:r>
                <a:endParaRPr lang="en-US" altLang="zh-CN" sz="1000" b="1" dirty="0">
                  <a:latin typeface=".黑体UI-简" panose="02000000000000000000" pitchFamily="2" charset="-128"/>
                  <a:ea typeface=".黑体UI-简" panose="02000000000000000000" pitchFamily="2" charset="-128"/>
                  <a:cs typeface=".黑体UI-简" panose="02000000000000000000" pitchFamily="2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1" i="1" dirty="0">
                              <a:latin typeface="Cambria Math" panose="02040503050406030204" pitchFamily="18" charset="0"/>
                              <a:ea typeface=".黑体UI-简" panose="02000000000000000000" pitchFamily="2" charset="-128"/>
                              <a:cs typeface=".黑体UI-简" panose="02000000000000000000" pitchFamily="2" charset="-128"/>
                            </a:rPr>
                          </m:ctrlPr>
                        </m:fPr>
                        <m:num>
                          <m:r>
                            <a:rPr lang="en-US" altLang="zh-CN" sz="800" b="1" i="1" dirty="0">
                              <a:latin typeface="Cambria Math" panose="02040503050406030204" pitchFamily="18" charset="0"/>
                              <a:ea typeface=".黑体UI-简" panose="02000000000000000000" pitchFamily="2" charset="-128"/>
                              <a:cs typeface=".黑体UI-简" panose="02000000000000000000" pitchFamily="2" charset="-128"/>
                            </a:rPr>
                            <m:t>𝒂</m:t>
                          </m:r>
                          <m:r>
                            <a:rPr lang="en-US" altLang="zh-CN" sz="800" b="1" i="1" dirty="0">
                              <a:latin typeface="Cambria Math" panose="02040503050406030204" pitchFamily="18" charset="0"/>
                              <a:ea typeface=".黑体UI-简" panose="02000000000000000000" pitchFamily="2" charset="-128"/>
                              <a:cs typeface=".黑体UI-简" panose="02000000000000000000" pitchFamily="2" charset="-128"/>
                            </a:rPr>
                            <m:t>+</m:t>
                          </m:r>
                          <m:r>
                            <a:rPr lang="en-US" altLang="zh-CN" sz="800" b="1" i="1" dirty="0">
                              <a:latin typeface="Cambria Math" panose="02040503050406030204" pitchFamily="18" charset="0"/>
                              <a:ea typeface=".黑体UI-简" panose="02000000000000000000" pitchFamily="2" charset="-128"/>
                              <a:cs typeface=".黑体UI-简" panose="02000000000000000000" pitchFamily="2" charset="-128"/>
                            </a:rPr>
                            <m:t>𝒃</m:t>
                          </m:r>
                          <m:r>
                            <a:rPr lang="en-US" altLang="zh-CN" sz="800" b="1" i="1" dirty="0">
                              <a:latin typeface="Cambria Math" panose="02040503050406030204" pitchFamily="18" charset="0"/>
                              <a:ea typeface=".黑体UI-简" panose="02000000000000000000" pitchFamily="2" charset="-128"/>
                              <a:cs typeface=".黑体UI-简" panose="02000000000000000000" pitchFamily="2" charset="-128"/>
                            </a:rPr>
                            <m:t>+</m:t>
                          </m:r>
                          <m:r>
                            <a:rPr lang="en-US" altLang="zh-CN" sz="800" b="1" i="1" dirty="0">
                              <a:latin typeface="Cambria Math" panose="02040503050406030204" pitchFamily="18" charset="0"/>
                              <a:ea typeface=".黑体UI-简" panose="02000000000000000000" pitchFamily="2" charset="-128"/>
                              <a:cs typeface=".黑体UI-简" panose="02000000000000000000" pitchFamily="2" charset="-128"/>
                            </a:rPr>
                            <m:t>𝒄</m:t>
                          </m:r>
                          <m:r>
                            <a:rPr lang="en-US" altLang="zh-CN" sz="800" b="1" i="1" dirty="0">
                              <a:latin typeface="Cambria Math" panose="02040503050406030204" pitchFamily="18" charset="0"/>
                              <a:ea typeface=".黑体UI-简" panose="02000000000000000000" pitchFamily="2" charset="-128"/>
                              <a:cs typeface=".黑体UI-简" panose="02000000000000000000" pitchFamily="2" charset="-128"/>
                            </a:rPr>
                            <m:t>+</m:t>
                          </m:r>
                          <m:r>
                            <a:rPr lang="en-US" altLang="zh-CN" sz="800" b="1" i="1" dirty="0">
                              <a:latin typeface="Cambria Math" panose="02040503050406030204" pitchFamily="18" charset="0"/>
                              <a:ea typeface=".黑体UI-简" panose="02000000000000000000" pitchFamily="2" charset="-128"/>
                              <a:cs typeface=".黑体UI-简" panose="02000000000000000000" pitchFamily="2" charset="-128"/>
                            </a:rPr>
                            <m:t>𝒅</m:t>
                          </m:r>
                        </m:num>
                        <m:den>
                          <m:r>
                            <a:rPr lang="en-US" altLang="zh-CN" sz="800" b="1" i="1" dirty="0">
                              <a:latin typeface="Cambria Math" panose="02040503050406030204" pitchFamily="18" charset="0"/>
                              <a:ea typeface=".黑体UI-简" panose="02000000000000000000" pitchFamily="2" charset="-128"/>
                              <a:cs typeface=".黑体UI-简" panose="02000000000000000000" pitchFamily="2" charset="-128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zh-CN" altLang="en-US" sz="1000" b="1" dirty="0">
                  <a:latin typeface=".黑体UI-简" panose="02000000000000000000" pitchFamily="2" charset="-128"/>
                  <a:ea typeface=".黑体UI-简" panose="02000000000000000000" pitchFamily="2" charset="-128"/>
                  <a:cs typeface=".黑体UI-简" panose="02000000000000000000" pitchFamily="2" charset="-128"/>
                </a:endParaRPr>
              </a:p>
            </p:txBody>
          </p:sp>
        </mc:Choice>
        <mc:Fallback xmlns="">
          <p:sp>
            <p:nvSpPr>
              <p:cNvPr id="68" name="平行四边形 67">
                <a:extLst>
                  <a:ext uri="{FF2B5EF4-FFF2-40B4-BE49-F238E27FC236}">
                    <a16:creationId xmlns:a16="http://schemas.microsoft.com/office/drawing/2014/main" id="{BE6CCA8C-59C5-4039-A161-9ADDF89B90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578" y="3648884"/>
                <a:ext cx="1275711" cy="500207"/>
              </a:xfrm>
              <a:prstGeom prst="parallelogram">
                <a:avLst/>
              </a:prstGeom>
              <a:blipFill>
                <a:blip r:embed="rId7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DD5D31CC-4C09-40C5-A02B-E5D972E0554B}"/>
              </a:ext>
            </a:extLst>
          </p:cNvPr>
          <p:cNvCxnSpPr>
            <a:cxnSpLocks/>
            <a:stCxn id="65" idx="4"/>
            <a:endCxn id="68" idx="0"/>
          </p:cNvCxnSpPr>
          <p:nvPr/>
        </p:nvCxnSpPr>
        <p:spPr>
          <a:xfrm>
            <a:off x="3131268" y="3358323"/>
            <a:ext cx="19167" cy="29056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E56E7F5E-8A0A-4534-8B51-D4031C42E5AA}"/>
              </a:ext>
            </a:extLst>
          </p:cNvPr>
          <p:cNvCxnSpPr>
            <a:cxnSpLocks/>
            <a:stCxn id="68" idx="4"/>
            <a:endCxn id="63" idx="0"/>
          </p:cNvCxnSpPr>
          <p:nvPr/>
        </p:nvCxnSpPr>
        <p:spPr>
          <a:xfrm>
            <a:off x="3150433" y="4149091"/>
            <a:ext cx="0" cy="21422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722B9098-3584-4890-9835-5F67AAE1C9BE}"/>
              </a:ext>
            </a:extLst>
          </p:cNvPr>
          <p:cNvSpPr/>
          <p:nvPr/>
        </p:nvSpPr>
        <p:spPr>
          <a:xfrm>
            <a:off x="7816221" y="2867153"/>
            <a:ext cx="720000" cy="36000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.黑体UI-简" panose="02000000000000000000" pitchFamily="2" charset="-128"/>
                <a:ea typeface=".黑体UI-简" panose="02000000000000000000" pitchFamily="2" charset="-128"/>
                <a:cs typeface=".黑体UI-简" panose="02000000000000000000" pitchFamily="2" charset="-128"/>
              </a:rPr>
              <a:t>开始</a:t>
            </a:r>
          </a:p>
        </p:txBody>
      </p: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F48985FE-083C-4255-8B3E-4EFEF2C5C667}"/>
              </a:ext>
            </a:extLst>
          </p:cNvPr>
          <p:cNvSpPr/>
          <p:nvPr/>
        </p:nvSpPr>
        <p:spPr>
          <a:xfrm>
            <a:off x="7817346" y="8537873"/>
            <a:ext cx="720000" cy="36000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.黑体UI-简" panose="02000000000000000000" pitchFamily="2" charset="-128"/>
                <a:ea typeface=".黑体UI-简" panose="02000000000000000000" pitchFamily="2" charset="-128"/>
                <a:cs typeface=".黑体UI-简" panose="02000000000000000000" pitchFamily="2" charset="-128"/>
              </a:rPr>
              <a:t>结束</a:t>
            </a:r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63711B07-7067-4165-A916-921FCA0B0D50}"/>
              </a:ext>
            </a:extLst>
          </p:cNvPr>
          <p:cNvCxnSpPr>
            <a:cxnSpLocks/>
            <a:stCxn id="106" idx="2"/>
            <a:endCxn id="109" idx="0"/>
          </p:cNvCxnSpPr>
          <p:nvPr/>
        </p:nvCxnSpPr>
        <p:spPr>
          <a:xfrm flipH="1">
            <a:off x="8172547" y="3227154"/>
            <a:ext cx="3675" cy="46915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平行四边形 108">
                <a:extLst>
                  <a:ext uri="{FF2B5EF4-FFF2-40B4-BE49-F238E27FC236}">
                    <a16:creationId xmlns:a16="http://schemas.microsoft.com/office/drawing/2014/main" id="{7FA8EE74-47E9-4EEB-A541-EC67E0C6C287}"/>
                  </a:ext>
                </a:extLst>
              </p:cNvPr>
              <p:cNvSpPr/>
              <p:nvPr/>
            </p:nvSpPr>
            <p:spPr>
              <a:xfrm>
                <a:off x="7606348" y="3696306"/>
                <a:ext cx="1132396" cy="432000"/>
              </a:xfrm>
              <a:prstGeom prst="parallelogram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b="1" dirty="0">
                    <a:latin typeface=".黑体UI-简" panose="02000000000000000000" pitchFamily="2" charset="-128"/>
                    <a:ea typeface=".黑体UI-简" panose="02000000000000000000" pitchFamily="2" charset="-128"/>
                    <a:cs typeface=".黑体UI-简" panose="02000000000000000000" pitchFamily="2" charset="-128"/>
                  </a:rPr>
                  <a:t>输入变量 </a:t>
                </a:r>
                <a14:m>
                  <m:oMath xmlns:m="http://schemas.openxmlformats.org/officeDocument/2006/math">
                    <m:r>
                      <a:rPr lang="en-US" altLang="zh-CN" sz="1000" b="1" i="1" dirty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𝒂</m:t>
                    </m:r>
                    <m:r>
                      <a:rPr lang="en-US" altLang="zh-CN" sz="1000" b="1" i="1" dirty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[</m:t>
                    </m:r>
                    <m:r>
                      <a:rPr lang="en-US" altLang="zh-CN" sz="1000" b="1" i="1" dirty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𝒊</m:t>
                    </m:r>
                    <m:r>
                      <a:rPr lang="en-US" altLang="zh-CN" sz="1000" b="1" i="1" dirty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]</m:t>
                    </m:r>
                  </m:oMath>
                </a14:m>
                <a:endParaRPr lang="zh-CN" altLang="en-US" sz="1000" b="1" dirty="0">
                  <a:latin typeface=".黑体UI-简" panose="02000000000000000000" pitchFamily="2" charset="-128"/>
                  <a:ea typeface=".黑体UI-简" panose="02000000000000000000" pitchFamily="2" charset="-128"/>
                  <a:cs typeface=".黑体UI-简" panose="02000000000000000000" pitchFamily="2" charset="-128"/>
                </a:endParaRPr>
              </a:p>
            </p:txBody>
          </p:sp>
        </mc:Choice>
        <mc:Fallback xmlns="">
          <p:sp>
            <p:nvSpPr>
              <p:cNvPr id="109" name="平行四边形 108">
                <a:extLst>
                  <a:ext uri="{FF2B5EF4-FFF2-40B4-BE49-F238E27FC236}">
                    <a16:creationId xmlns:a16="http://schemas.microsoft.com/office/drawing/2014/main" id="{7FA8EE74-47E9-4EEB-A541-EC67E0C6C2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348" y="3696306"/>
                <a:ext cx="1132396" cy="432000"/>
              </a:xfrm>
              <a:prstGeom prst="parallelogram">
                <a:avLst/>
              </a:prstGeom>
              <a:blipFill>
                <a:blip r:embed="rId8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AB424568-B44F-4BD5-9715-EF58F4C818E4}"/>
              </a:ext>
            </a:extLst>
          </p:cNvPr>
          <p:cNvCxnSpPr>
            <a:cxnSpLocks/>
            <a:stCxn id="109" idx="4"/>
            <a:endCxn id="185" idx="0"/>
          </p:cNvCxnSpPr>
          <p:nvPr/>
        </p:nvCxnSpPr>
        <p:spPr>
          <a:xfrm>
            <a:off x="8172547" y="4128308"/>
            <a:ext cx="1839" cy="36180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平行四边形 110">
                <a:extLst>
                  <a:ext uri="{FF2B5EF4-FFF2-40B4-BE49-F238E27FC236}">
                    <a16:creationId xmlns:a16="http://schemas.microsoft.com/office/drawing/2014/main" id="{A5388C13-F9E9-4B45-9F85-BE13009D3999}"/>
                  </a:ext>
                </a:extLst>
              </p:cNvPr>
              <p:cNvSpPr/>
              <p:nvPr/>
            </p:nvSpPr>
            <p:spPr>
              <a:xfrm>
                <a:off x="7474734" y="7804989"/>
                <a:ext cx="1389702" cy="509517"/>
              </a:xfrm>
              <a:prstGeom prst="parallelogram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b="1" dirty="0">
                    <a:latin typeface=".黑体UI-简" panose="02000000000000000000" pitchFamily="2" charset="-128"/>
                    <a:ea typeface=".黑体UI-简" panose="02000000000000000000" pitchFamily="2" charset="-128"/>
                    <a:cs typeface=".黑体UI-简" panose="02000000000000000000" pitchFamily="2" charset="-128"/>
                  </a:rPr>
                  <a:t>输出 </a:t>
                </a:r>
                <a14:m>
                  <m:oMath xmlns:m="http://schemas.openxmlformats.org/officeDocument/2006/math">
                    <m:r>
                      <a:rPr lang="en-US" altLang="zh-CN" sz="800" b="1" i="1" dirty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𝒎𝒊𝒏</m:t>
                    </m:r>
                  </m:oMath>
                </a14:m>
                <a:endParaRPr lang="zh-CN" altLang="en-US" sz="800" b="1" dirty="0">
                  <a:latin typeface=".黑体UI-简" panose="02000000000000000000" pitchFamily="2" charset="-128"/>
                  <a:ea typeface=".黑体UI-简" panose="02000000000000000000" pitchFamily="2" charset="-128"/>
                  <a:cs typeface=".黑体UI-简" panose="02000000000000000000" pitchFamily="2" charset="-128"/>
                </a:endParaRPr>
              </a:p>
            </p:txBody>
          </p:sp>
        </mc:Choice>
        <mc:Fallback xmlns="">
          <p:sp>
            <p:nvSpPr>
              <p:cNvPr id="111" name="平行四边形 110">
                <a:extLst>
                  <a:ext uri="{FF2B5EF4-FFF2-40B4-BE49-F238E27FC236}">
                    <a16:creationId xmlns:a16="http://schemas.microsoft.com/office/drawing/2014/main" id="{A5388C13-F9E9-4B45-9F85-BE13009D39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734" y="7804989"/>
                <a:ext cx="1389702" cy="509517"/>
              </a:xfrm>
              <a:prstGeom prst="parallelogram">
                <a:avLst/>
              </a:prstGeom>
              <a:blipFill>
                <a:blip r:embed="rId9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236B8BB8-1B15-47D5-ABAE-F5AA5C12066F}"/>
              </a:ext>
            </a:extLst>
          </p:cNvPr>
          <p:cNvCxnSpPr>
            <a:cxnSpLocks/>
            <a:stCxn id="111" idx="4"/>
            <a:endCxn id="107" idx="0"/>
          </p:cNvCxnSpPr>
          <p:nvPr/>
        </p:nvCxnSpPr>
        <p:spPr>
          <a:xfrm>
            <a:off x="8169586" y="8314507"/>
            <a:ext cx="7761" cy="22336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8" name="连接符: 肘形 117">
            <a:extLst>
              <a:ext uri="{FF2B5EF4-FFF2-40B4-BE49-F238E27FC236}">
                <a16:creationId xmlns:a16="http://schemas.microsoft.com/office/drawing/2014/main" id="{74774AB3-5E19-4557-9092-59A33F7E1C85}"/>
              </a:ext>
            </a:extLst>
          </p:cNvPr>
          <p:cNvCxnSpPr>
            <a:cxnSpLocks/>
            <a:stCxn id="116" idx="3"/>
            <a:endCxn id="111" idx="0"/>
          </p:cNvCxnSpPr>
          <p:nvPr/>
        </p:nvCxnSpPr>
        <p:spPr>
          <a:xfrm flipH="1">
            <a:off x="8169586" y="6815701"/>
            <a:ext cx="550107" cy="989287"/>
          </a:xfrm>
          <a:prstGeom prst="bentConnector4">
            <a:avLst>
              <a:gd name="adj1" fmla="val -41556"/>
              <a:gd name="adj2" fmla="val 60917"/>
            </a:avLst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24BA3630-88C2-4117-809F-99A1E4C3F035}"/>
              </a:ext>
            </a:extLst>
          </p:cNvPr>
          <p:cNvGrpSpPr/>
          <p:nvPr/>
        </p:nvGrpSpPr>
        <p:grpSpPr>
          <a:xfrm>
            <a:off x="7639694" y="6584589"/>
            <a:ext cx="1229725" cy="596329"/>
            <a:chOff x="7451475" y="3913449"/>
            <a:chExt cx="1229724" cy="596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菱形 115">
                  <a:extLst>
                    <a:ext uri="{FF2B5EF4-FFF2-40B4-BE49-F238E27FC236}">
                      <a16:creationId xmlns:a16="http://schemas.microsoft.com/office/drawing/2014/main" id="{0E0D4E57-DE48-47F7-ADC0-7C374BDBA79D}"/>
                    </a:ext>
                  </a:extLst>
                </p:cNvPr>
                <p:cNvSpPr/>
                <p:nvPr/>
              </p:nvSpPr>
              <p:spPr>
                <a:xfrm>
                  <a:off x="7451475" y="3928559"/>
                  <a:ext cx="1080000" cy="432000"/>
                </a:xfrm>
                <a:prstGeom prst="diamond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b="1" i="1" dirty="0">
                            <a:latin typeface="Cambria Math" panose="02040503050406030204" pitchFamily="18" charset="0"/>
                            <a:ea typeface=".黑体UI-简" panose="02000000000000000000" pitchFamily="2" charset="-128"/>
                            <a:cs typeface=".黑体UI-简" panose="02000000000000000000" pitchFamily="2" charset="-128"/>
                          </a:rPr>
                          <m:t>𝒊</m:t>
                        </m:r>
                        <m:r>
                          <a:rPr lang="en-US" altLang="zh-CN" sz="1000" b="1" i="1" dirty="0">
                            <a:latin typeface="Cambria Math" panose="02040503050406030204" pitchFamily="18" charset="0"/>
                            <a:ea typeface=".黑体UI-简" panose="02000000000000000000" pitchFamily="2" charset="-128"/>
                            <a:cs typeface=".黑体UI-简" panose="02000000000000000000" pitchFamily="2" charset="-128"/>
                          </a:rPr>
                          <m:t> &lt; </m:t>
                        </m:r>
                        <m:r>
                          <a:rPr lang="en-US" altLang="zh-CN" sz="1000" b="1" i="1" dirty="0">
                            <a:latin typeface="Cambria Math" panose="02040503050406030204" pitchFamily="18" charset="0"/>
                            <a:ea typeface=".黑体UI-简" panose="02000000000000000000" pitchFamily="2" charset="-128"/>
                            <a:cs typeface=".黑体UI-简" panose="02000000000000000000" pitchFamily="2" charset="-128"/>
                          </a:rPr>
                          <m:t>𝟒</m:t>
                        </m:r>
                      </m:oMath>
                    </m:oMathPara>
                  </a14:m>
                  <a:endParaRPr lang="zh-CN" altLang="en-US" sz="1000" b="1" dirty="0">
                    <a:latin typeface=".黑体UI-简" panose="02000000000000000000" pitchFamily="2" charset="-128"/>
                    <a:ea typeface=".黑体UI-简" panose="02000000000000000000" pitchFamily="2" charset="-128"/>
                    <a:cs typeface=".黑体UI-简" panose="02000000000000000000" pitchFamily="2" charset="-128"/>
                  </a:endParaRPr>
                </a:p>
              </p:txBody>
            </p:sp>
          </mc:Choice>
          <mc:Fallback xmlns="">
            <p:sp>
              <p:nvSpPr>
                <p:cNvPr id="116" name="菱形 115">
                  <a:extLst>
                    <a:ext uri="{FF2B5EF4-FFF2-40B4-BE49-F238E27FC236}">
                      <a16:creationId xmlns:a16="http://schemas.microsoft.com/office/drawing/2014/main" id="{0E0D4E57-DE48-47F7-ADC0-7C374BDBA7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1475" y="3928559"/>
                  <a:ext cx="1080000" cy="432000"/>
                </a:xfrm>
                <a:prstGeom prst="diamond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97C4017D-411F-4FB7-BF2E-A22D895A79F3}"/>
                </a:ext>
              </a:extLst>
            </p:cNvPr>
            <p:cNvSpPr txBox="1"/>
            <p:nvPr/>
          </p:nvSpPr>
          <p:spPr>
            <a:xfrm>
              <a:off x="8411573" y="3913449"/>
              <a:ext cx="269626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000" b="1" i="1" dirty="0">
                  <a:solidFill>
                    <a:schemeClr val="dk1"/>
                  </a:solidFill>
                  <a:latin typeface="Cambria Math" panose="02040503050406030204" pitchFamily="18" charset="0"/>
                  <a:ea typeface=".黑体UI-简" panose="02000000000000000000" pitchFamily="2" charset="-128"/>
                  <a:cs typeface=".黑体UI-简" panose="02000000000000000000" pitchFamily="2" charset="-128"/>
                </a:rPr>
                <a:t>N</a:t>
              </a:r>
              <a:endParaRPr lang="zh-CN" altLang="en-US" sz="1000" b="1" i="1" dirty="0">
                <a:solidFill>
                  <a:schemeClr val="dk1"/>
                </a:solidFill>
                <a:latin typeface="Cambria Math" panose="02040503050406030204" pitchFamily="18" charset="0"/>
                <a:ea typeface=".黑体UI-简" panose="02000000000000000000" pitchFamily="2" charset="-128"/>
                <a:cs typeface=".黑体UI-简" panose="02000000000000000000" pitchFamily="2" charset="-128"/>
              </a:endParaRP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4DBDCF0F-2C0D-4AD2-9E00-400A04E20B89}"/>
                </a:ext>
              </a:extLst>
            </p:cNvPr>
            <p:cNvSpPr txBox="1"/>
            <p:nvPr/>
          </p:nvSpPr>
          <p:spPr>
            <a:xfrm>
              <a:off x="7706847" y="4263557"/>
              <a:ext cx="207789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000" b="1" i="1" dirty="0">
                  <a:solidFill>
                    <a:schemeClr val="dk1"/>
                  </a:solidFill>
                  <a:latin typeface="Cambria Math" panose="02040503050406030204" pitchFamily="18" charset="0"/>
                  <a:ea typeface=".黑体UI-简" panose="02000000000000000000" pitchFamily="2" charset="-128"/>
                  <a:cs typeface=".黑体UI-简" panose="02000000000000000000" pitchFamily="2" charset="-128"/>
                </a:rPr>
                <a:t>Y</a:t>
              </a:r>
              <a:endParaRPr lang="zh-CN" altLang="en-US" sz="1000" b="1" i="1" dirty="0">
                <a:solidFill>
                  <a:schemeClr val="dk1"/>
                </a:solidFill>
                <a:latin typeface="Cambria Math" panose="02040503050406030204" pitchFamily="18" charset="0"/>
                <a:ea typeface=".黑体UI-简" panose="02000000000000000000" pitchFamily="2" charset="-128"/>
                <a:cs typeface=".黑体UI-简" panose="02000000000000000000" pitchFamily="2" charset="-128"/>
              </a:endParaRPr>
            </a:p>
          </p:txBody>
        </p:sp>
      </p:grpSp>
      <p:cxnSp>
        <p:nvCxnSpPr>
          <p:cNvPr id="126" name="连接符: 肘形 125">
            <a:extLst>
              <a:ext uri="{FF2B5EF4-FFF2-40B4-BE49-F238E27FC236}">
                <a16:creationId xmlns:a16="http://schemas.microsoft.com/office/drawing/2014/main" id="{2DA9AEA9-3020-47C4-9657-49D0140A7A6D}"/>
              </a:ext>
            </a:extLst>
          </p:cNvPr>
          <p:cNvCxnSpPr>
            <a:cxnSpLocks/>
            <a:stCxn id="116" idx="2"/>
            <a:endCxn id="144" idx="2"/>
          </p:cNvCxnSpPr>
          <p:nvPr/>
        </p:nvCxnSpPr>
        <p:spPr>
          <a:xfrm rot="5400000" flipH="1">
            <a:off x="7328321" y="6180331"/>
            <a:ext cx="468807" cy="1233937"/>
          </a:xfrm>
          <a:prstGeom prst="bentConnector3">
            <a:avLst>
              <a:gd name="adj1" fmla="val -48762"/>
            </a:avLst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BF3428B9-B2C5-4B60-81D4-933E6A5C2D55}"/>
              </a:ext>
            </a:extLst>
          </p:cNvPr>
          <p:cNvGrpSpPr/>
          <p:nvPr/>
        </p:nvGrpSpPr>
        <p:grpSpPr>
          <a:xfrm>
            <a:off x="5090624" y="1226386"/>
            <a:ext cx="1229725" cy="596329"/>
            <a:chOff x="7451475" y="3913449"/>
            <a:chExt cx="1229724" cy="596329"/>
          </a:xfrm>
        </p:grpSpPr>
        <p:sp>
          <p:nvSpPr>
            <p:cNvPr id="139" name="菱形 138">
              <a:extLst>
                <a:ext uri="{FF2B5EF4-FFF2-40B4-BE49-F238E27FC236}">
                  <a16:creationId xmlns:a16="http://schemas.microsoft.com/office/drawing/2014/main" id="{CF6AF461-66DF-487B-B30A-2F40AEC306FD}"/>
                </a:ext>
              </a:extLst>
            </p:cNvPr>
            <p:cNvSpPr/>
            <p:nvPr/>
          </p:nvSpPr>
          <p:spPr>
            <a:xfrm>
              <a:off x="7451475" y="3928559"/>
              <a:ext cx="1080000" cy="432000"/>
            </a:xfrm>
            <a:prstGeom prst="diamond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>
                  <a:latin typeface=".黑体UI-简" panose="02000000000000000000" pitchFamily="2" charset="-128"/>
                  <a:ea typeface=".黑体UI-简" panose="02000000000000000000" pitchFamily="2" charset="-128"/>
                  <a:cs typeface=".黑体UI-简" panose="02000000000000000000" pitchFamily="2" charset="-128"/>
                </a:rPr>
                <a:t>x &lt; 4</a:t>
              </a:r>
              <a:endParaRPr lang="zh-CN" altLang="en-US" sz="1000" b="1" dirty="0">
                <a:latin typeface=".黑体UI-简" panose="02000000000000000000" pitchFamily="2" charset="-128"/>
                <a:ea typeface=".黑体UI-简" panose="02000000000000000000" pitchFamily="2" charset="-128"/>
                <a:cs typeface=".黑体UI-简" panose="02000000000000000000" pitchFamily="2" charset="-128"/>
              </a:endParaRPr>
            </a:p>
          </p:txBody>
        </p: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55BD8D96-0FE4-42A1-B627-161944CF05C7}"/>
                </a:ext>
              </a:extLst>
            </p:cNvPr>
            <p:cNvSpPr txBox="1"/>
            <p:nvPr/>
          </p:nvSpPr>
          <p:spPr>
            <a:xfrm>
              <a:off x="8411573" y="3913449"/>
              <a:ext cx="269626" cy="2462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000" b="1" i="1" dirty="0">
                  <a:solidFill>
                    <a:schemeClr val="dk1"/>
                  </a:solidFill>
                  <a:latin typeface="Cambria Math" panose="02040503050406030204" pitchFamily="18" charset="0"/>
                  <a:ea typeface=".黑体UI-简" panose="02000000000000000000" pitchFamily="2" charset="-128"/>
                  <a:cs typeface=".黑体UI-简" panose="02000000000000000000" pitchFamily="2" charset="-128"/>
                </a:rPr>
                <a:t>N</a:t>
              </a:r>
              <a:endParaRPr lang="zh-CN" altLang="en-US" sz="1000" b="1" i="1" dirty="0">
                <a:solidFill>
                  <a:schemeClr val="dk1"/>
                </a:solidFill>
                <a:latin typeface="Cambria Math" panose="02040503050406030204" pitchFamily="18" charset="0"/>
                <a:ea typeface=".黑体UI-简" panose="02000000000000000000" pitchFamily="2" charset="-128"/>
                <a:cs typeface=".黑体UI-简" panose="02000000000000000000" pitchFamily="2" charset="-128"/>
              </a:endParaRPr>
            </a:p>
          </p:txBody>
        </p: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6074E626-2664-4593-9A56-B3AF1FD2487C}"/>
                </a:ext>
              </a:extLst>
            </p:cNvPr>
            <p:cNvSpPr txBox="1"/>
            <p:nvPr/>
          </p:nvSpPr>
          <p:spPr>
            <a:xfrm>
              <a:off x="7706847" y="4263557"/>
              <a:ext cx="207789" cy="2462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000" b="1" i="1" dirty="0">
                  <a:solidFill>
                    <a:schemeClr val="dk1"/>
                  </a:solidFill>
                  <a:latin typeface="Cambria Math" panose="02040503050406030204" pitchFamily="18" charset="0"/>
                  <a:ea typeface=".黑体UI-简" panose="02000000000000000000" pitchFamily="2" charset="-128"/>
                  <a:cs typeface=".黑体UI-简" panose="02000000000000000000" pitchFamily="2" charset="-128"/>
                </a:rPr>
                <a:t>Y</a:t>
              </a:r>
              <a:endParaRPr lang="zh-CN" altLang="en-US" sz="1000" b="1" i="1" dirty="0">
                <a:solidFill>
                  <a:schemeClr val="dk1"/>
                </a:solidFill>
                <a:latin typeface="Cambria Math" panose="02040503050406030204" pitchFamily="18" charset="0"/>
                <a:ea typeface=".黑体UI-简" panose="02000000000000000000" pitchFamily="2" charset="-128"/>
                <a:cs typeface=".黑体UI-简" panose="02000000000000000000" pitchFamily="2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48A4FCF2-991F-49F1-A7A4-6A67A2E6649B}"/>
                  </a:ext>
                </a:extLst>
              </p:cNvPr>
              <p:cNvSpPr/>
              <p:nvPr/>
            </p:nvSpPr>
            <p:spPr>
              <a:xfrm>
                <a:off x="6609673" y="6277351"/>
                <a:ext cx="672164" cy="285545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++</m:t>
                      </m:r>
                    </m:oMath>
                  </m:oMathPara>
                </a14:m>
                <a:endParaRPr lang="zh-CN" altLang="en-US" sz="1000" b="1" i="1" dirty="0"/>
              </a:p>
            </p:txBody>
          </p:sp>
        </mc:Choice>
        <mc:Fallback xmlns=""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48A4FCF2-991F-49F1-A7A4-6A67A2E664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673" y="6277351"/>
                <a:ext cx="672164" cy="28554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连接符: 肘形 160">
            <a:extLst>
              <a:ext uri="{FF2B5EF4-FFF2-40B4-BE49-F238E27FC236}">
                <a16:creationId xmlns:a16="http://schemas.microsoft.com/office/drawing/2014/main" id="{C763F815-BE05-4F8B-A51E-C7AF512B6C2E}"/>
              </a:ext>
            </a:extLst>
          </p:cNvPr>
          <p:cNvCxnSpPr>
            <a:cxnSpLocks/>
            <a:stCxn id="144" idx="0"/>
          </p:cNvCxnSpPr>
          <p:nvPr/>
        </p:nvCxnSpPr>
        <p:spPr>
          <a:xfrm rot="5400000" flipH="1" flipV="1">
            <a:off x="6124819" y="4232584"/>
            <a:ext cx="2865702" cy="1223829"/>
          </a:xfrm>
          <a:prstGeom prst="bentConnector3">
            <a:avLst>
              <a:gd name="adj1" fmla="val 99857"/>
            </a:avLst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5817500D-04C9-4DF5-945D-3758F8A98007}"/>
              </a:ext>
            </a:extLst>
          </p:cNvPr>
          <p:cNvCxnSpPr>
            <a:cxnSpLocks/>
            <a:stCxn id="185" idx="2"/>
            <a:endCxn id="208" idx="0"/>
          </p:cNvCxnSpPr>
          <p:nvPr/>
        </p:nvCxnSpPr>
        <p:spPr>
          <a:xfrm flipH="1">
            <a:off x="8172547" y="5138111"/>
            <a:ext cx="1839" cy="49515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205" name="组合 204">
            <a:extLst>
              <a:ext uri="{FF2B5EF4-FFF2-40B4-BE49-F238E27FC236}">
                <a16:creationId xmlns:a16="http://schemas.microsoft.com/office/drawing/2014/main" id="{3C8BC29F-557E-414B-922E-C0ED651459FB}"/>
              </a:ext>
            </a:extLst>
          </p:cNvPr>
          <p:cNvGrpSpPr/>
          <p:nvPr/>
        </p:nvGrpSpPr>
        <p:grpSpPr>
          <a:xfrm>
            <a:off x="7364386" y="4490108"/>
            <a:ext cx="1878936" cy="925056"/>
            <a:chOff x="8574853" y="2955626"/>
            <a:chExt cx="1878936" cy="925056"/>
          </a:xfrm>
        </p:grpSpPr>
        <p:grpSp>
          <p:nvGrpSpPr>
            <p:cNvPr id="184" name="组合 183">
              <a:extLst>
                <a:ext uri="{FF2B5EF4-FFF2-40B4-BE49-F238E27FC236}">
                  <a16:creationId xmlns:a16="http://schemas.microsoft.com/office/drawing/2014/main" id="{75BCA5E6-6CD5-4AF2-8609-F9F2F51DAF2E}"/>
                </a:ext>
              </a:extLst>
            </p:cNvPr>
            <p:cNvGrpSpPr/>
            <p:nvPr/>
          </p:nvGrpSpPr>
          <p:grpSpPr>
            <a:xfrm>
              <a:off x="8574853" y="2955626"/>
              <a:ext cx="1878936" cy="925056"/>
              <a:chOff x="7451475" y="3928559"/>
              <a:chExt cx="1878936" cy="925056"/>
            </a:xfrm>
          </p:grpSpPr>
          <p:sp>
            <p:nvSpPr>
              <p:cNvPr id="185" name="菱形 184">
                <a:extLst>
                  <a:ext uri="{FF2B5EF4-FFF2-40B4-BE49-F238E27FC236}">
                    <a16:creationId xmlns:a16="http://schemas.microsoft.com/office/drawing/2014/main" id="{B001C350-4C26-4805-9994-1E1B09C51C6C}"/>
                  </a:ext>
                </a:extLst>
              </p:cNvPr>
              <p:cNvSpPr/>
              <p:nvPr/>
            </p:nvSpPr>
            <p:spPr>
              <a:xfrm>
                <a:off x="7451475" y="3928559"/>
                <a:ext cx="1620000" cy="648000"/>
              </a:xfrm>
              <a:prstGeom prst="diamond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altLang="zh-CN" sz="1000" b="1" dirty="0">
                  <a:solidFill>
                    <a:schemeClr val="tx1"/>
                  </a:solidFill>
                  <a:latin typeface=".黑体UI-简" panose="02000000000000000000" pitchFamily="2" charset="-128"/>
                  <a:ea typeface=".黑体UI-简" panose="02000000000000000000" pitchFamily="2" charset="-128"/>
                  <a:cs typeface=".黑体UI-简" panose="02000000000000000000" pitchFamily="2" charset="-128"/>
                </a:endParaRPr>
              </a:p>
            </p:txBody>
          </p:sp>
          <p:sp>
            <p:nvSpPr>
              <p:cNvPr id="186" name="文本框 185">
                <a:extLst>
                  <a:ext uri="{FF2B5EF4-FFF2-40B4-BE49-F238E27FC236}">
                    <a16:creationId xmlns:a16="http://schemas.microsoft.com/office/drawing/2014/main" id="{5162D5E6-0FFA-478F-B655-D992979723FF}"/>
                  </a:ext>
                </a:extLst>
              </p:cNvPr>
              <p:cNvSpPr txBox="1"/>
              <p:nvPr/>
            </p:nvSpPr>
            <p:spPr>
              <a:xfrm>
                <a:off x="9060785" y="3973560"/>
                <a:ext cx="269626" cy="24622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i="1" dirty="0">
                    <a:solidFill>
                      <a:schemeClr val="dk1"/>
                    </a:solidFill>
                    <a:latin typeface="Cambria Math" panose="02040503050406030204" pitchFamily="18" charset="0"/>
                    <a:ea typeface=".黑体UI-简" panose="02000000000000000000" pitchFamily="2" charset="-128"/>
                    <a:cs typeface=".黑体UI-简" panose="02000000000000000000" pitchFamily="2" charset="-128"/>
                  </a:rPr>
                  <a:t>N</a:t>
                </a:r>
                <a:endParaRPr lang="zh-CN" altLang="en-US" sz="1000" b="1" i="1" dirty="0">
                  <a:solidFill>
                    <a:schemeClr val="dk1"/>
                  </a:solidFill>
                  <a:latin typeface="Cambria Math" panose="02040503050406030204" pitchFamily="18" charset="0"/>
                  <a:ea typeface=".黑体UI-简" panose="02000000000000000000" pitchFamily="2" charset="-128"/>
                  <a:cs typeface=".黑体UI-简" panose="02000000000000000000" pitchFamily="2" charset="-128"/>
                </a:endParaRPr>
              </a:p>
            </p:txBody>
          </p:sp>
          <p:sp>
            <p:nvSpPr>
              <p:cNvPr id="187" name="文本框 186">
                <a:extLst>
                  <a:ext uri="{FF2B5EF4-FFF2-40B4-BE49-F238E27FC236}">
                    <a16:creationId xmlns:a16="http://schemas.microsoft.com/office/drawing/2014/main" id="{E1C1BA39-45EF-40B7-B7AA-BA350921F63E}"/>
                  </a:ext>
                </a:extLst>
              </p:cNvPr>
              <p:cNvSpPr txBox="1"/>
              <p:nvPr/>
            </p:nvSpPr>
            <p:spPr>
              <a:xfrm>
                <a:off x="8001206" y="4607394"/>
                <a:ext cx="207790" cy="24622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 i="1" dirty="0">
                    <a:solidFill>
                      <a:schemeClr val="dk1"/>
                    </a:solidFill>
                    <a:latin typeface="Cambria Math" panose="02040503050406030204" pitchFamily="18" charset="0"/>
                    <a:ea typeface=".黑体UI-简" panose="02000000000000000000" pitchFamily="2" charset="-128"/>
                    <a:cs typeface=".黑体UI-简" panose="02000000000000000000" pitchFamily="2" charset="-128"/>
                  </a:rPr>
                  <a:t>Y</a:t>
                </a:r>
                <a:endParaRPr lang="zh-CN" altLang="en-US" sz="1000" b="1" i="1" dirty="0">
                  <a:solidFill>
                    <a:schemeClr val="dk1"/>
                  </a:solidFill>
                  <a:latin typeface="Cambria Math" panose="02040503050406030204" pitchFamily="18" charset="0"/>
                  <a:ea typeface=".黑体UI-简" panose="02000000000000000000" pitchFamily="2" charset="-128"/>
                  <a:cs typeface=".黑体UI-简" panose="02000000000000000000" pitchFamily="2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文本框 203">
                  <a:extLst>
                    <a:ext uri="{FF2B5EF4-FFF2-40B4-BE49-F238E27FC236}">
                      <a16:creationId xmlns:a16="http://schemas.microsoft.com/office/drawing/2014/main" id="{3833F0A3-C083-4E24-AE64-9BA0A80BEC6F}"/>
                    </a:ext>
                  </a:extLst>
                </p:cNvPr>
                <p:cNvSpPr txBox="1"/>
                <p:nvPr/>
              </p:nvSpPr>
              <p:spPr>
                <a:xfrm>
                  <a:off x="8727541" y="3140541"/>
                  <a:ext cx="1225657" cy="40011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b="1" i="1" dirty="0">
                            <a:latin typeface="Cambria Math" panose="02040503050406030204" pitchFamily="18" charset="0"/>
                          </a:rPr>
                          <m:t>𝒂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0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000" b="1" i="1" dirty="0" err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  <m:r>
                          <a:rPr lang="en-US" altLang="zh-CN" sz="1000" b="1" i="1" dirty="0">
                            <a:latin typeface="Cambria Math" panose="02040503050406030204" pitchFamily="18" charset="0"/>
                          </a:rPr>
                          <m:t>&lt; </m:t>
                        </m:r>
                        <m:r>
                          <a:rPr lang="en-US" altLang="zh-CN" sz="1000" b="1" i="1" dirty="0">
                            <a:latin typeface="Cambria Math" panose="02040503050406030204" pitchFamily="18" charset="0"/>
                          </a:rPr>
                          <m:t>𝒎𝒊𝒏</m:t>
                        </m:r>
                        <m:r>
                          <a:rPr lang="en-US" altLang="zh-CN" sz="1000" b="1" i="1" dirty="0">
                            <a:latin typeface="Cambria Math" panose="02040503050406030204" pitchFamily="18" charset="0"/>
                          </a:rPr>
                          <m:t> || !</m:t>
                        </m:r>
                        <m:r>
                          <a:rPr lang="en-US" altLang="zh-CN" sz="1000" b="1" i="1" dirty="0" err="1">
                            <a:latin typeface="Cambria Math" panose="02040503050406030204" pitchFamily="18" charset="0"/>
                          </a:rPr>
                          <m:t>𝒊</m:t>
                        </m:r>
                      </m:oMath>
                    </m:oMathPara>
                  </a14:m>
                  <a:endParaRPr lang="en-US" altLang="zh-CN" sz="1000" b="1" dirty="0">
                    <a:latin typeface=".黑体UI-简" panose="02000000000000000000" pitchFamily="2" charset="-128"/>
                    <a:ea typeface=".黑体UI-简" panose="02000000000000000000" pitchFamily="2" charset="-128"/>
                    <a:cs typeface=".黑体UI-简" panose="02000000000000000000" pitchFamily="2" charset="-128"/>
                  </a:endParaRPr>
                </a:p>
                <a:p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204" name="文本框 203">
                  <a:extLst>
                    <a:ext uri="{FF2B5EF4-FFF2-40B4-BE49-F238E27FC236}">
                      <a16:creationId xmlns:a16="http://schemas.microsoft.com/office/drawing/2014/main" id="{3833F0A3-C083-4E24-AE64-9BA0A80BEC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7541" y="3140541"/>
                  <a:ext cx="1225657" cy="4001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矩形 207">
                <a:extLst>
                  <a:ext uri="{FF2B5EF4-FFF2-40B4-BE49-F238E27FC236}">
                    <a16:creationId xmlns:a16="http://schemas.microsoft.com/office/drawing/2014/main" id="{018DD45A-8DF1-451F-8A8D-E4FFCB1A9ADE}"/>
                  </a:ext>
                </a:extLst>
              </p:cNvPr>
              <p:cNvSpPr/>
              <p:nvPr/>
            </p:nvSpPr>
            <p:spPr>
              <a:xfrm>
                <a:off x="7632546" y="5633264"/>
                <a:ext cx="1080000" cy="432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𝒎𝒊𝒏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000" b="1" i="1" dirty="0"/>
              </a:p>
            </p:txBody>
          </p:sp>
        </mc:Choice>
        <mc:Fallback xmlns="">
          <p:sp>
            <p:nvSpPr>
              <p:cNvPr id="208" name="矩形 207">
                <a:extLst>
                  <a:ext uri="{FF2B5EF4-FFF2-40B4-BE49-F238E27FC236}">
                    <a16:creationId xmlns:a16="http://schemas.microsoft.com/office/drawing/2014/main" id="{018DD45A-8DF1-451F-8A8D-E4FFCB1A9A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2546" y="5633264"/>
                <a:ext cx="1080000" cy="432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C3EB96F0-C739-44C2-BABF-CA04FA27F310}"/>
              </a:ext>
            </a:extLst>
          </p:cNvPr>
          <p:cNvCxnSpPr>
            <a:cxnSpLocks/>
            <a:stCxn id="208" idx="2"/>
            <a:endCxn id="116" idx="0"/>
          </p:cNvCxnSpPr>
          <p:nvPr/>
        </p:nvCxnSpPr>
        <p:spPr>
          <a:xfrm>
            <a:off x="8172546" y="6065265"/>
            <a:ext cx="7146" cy="53443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5" name="连接符: 肘形 214">
            <a:extLst>
              <a:ext uri="{FF2B5EF4-FFF2-40B4-BE49-F238E27FC236}">
                <a16:creationId xmlns:a16="http://schemas.microsoft.com/office/drawing/2014/main" id="{8265EE9F-4BAE-4E11-BD97-42D3B99FC9AC}"/>
              </a:ext>
            </a:extLst>
          </p:cNvPr>
          <p:cNvCxnSpPr>
            <a:cxnSpLocks/>
            <a:stCxn id="185" idx="3"/>
          </p:cNvCxnSpPr>
          <p:nvPr/>
        </p:nvCxnSpPr>
        <p:spPr>
          <a:xfrm flipH="1">
            <a:off x="8177348" y="4814110"/>
            <a:ext cx="807039" cy="1463240"/>
          </a:xfrm>
          <a:prstGeom prst="bentConnector4">
            <a:avLst>
              <a:gd name="adj1" fmla="val -28326"/>
              <a:gd name="adj2" fmla="val 99152"/>
            </a:avLst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4" name="矩形: 圆角 233">
            <a:extLst>
              <a:ext uri="{FF2B5EF4-FFF2-40B4-BE49-F238E27FC236}">
                <a16:creationId xmlns:a16="http://schemas.microsoft.com/office/drawing/2014/main" id="{68408F27-249F-49CA-846F-4A38C20EC9A5}"/>
              </a:ext>
            </a:extLst>
          </p:cNvPr>
          <p:cNvSpPr/>
          <p:nvPr/>
        </p:nvSpPr>
        <p:spPr>
          <a:xfrm>
            <a:off x="4464162" y="5337574"/>
            <a:ext cx="720000" cy="36000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.黑体UI-简" panose="02000000000000000000" pitchFamily="2" charset="-128"/>
                <a:ea typeface=".黑体UI-简" panose="02000000000000000000" pitchFamily="2" charset="-128"/>
                <a:cs typeface=".黑体UI-简" panose="02000000000000000000" pitchFamily="2" charset="-128"/>
              </a:rPr>
              <a:t>开始</a:t>
            </a:r>
          </a:p>
        </p:txBody>
      </p:sp>
      <p:sp>
        <p:nvSpPr>
          <p:cNvPr id="235" name="矩形: 圆角 234">
            <a:extLst>
              <a:ext uri="{FF2B5EF4-FFF2-40B4-BE49-F238E27FC236}">
                <a16:creationId xmlns:a16="http://schemas.microsoft.com/office/drawing/2014/main" id="{3442EF79-EFD2-4C23-B579-84367C07208F}"/>
              </a:ext>
            </a:extLst>
          </p:cNvPr>
          <p:cNvSpPr/>
          <p:nvPr/>
        </p:nvSpPr>
        <p:spPr>
          <a:xfrm>
            <a:off x="4465287" y="11008294"/>
            <a:ext cx="720000" cy="36000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.黑体UI-简" panose="02000000000000000000" pitchFamily="2" charset="-128"/>
                <a:ea typeface=".黑体UI-简" panose="02000000000000000000" pitchFamily="2" charset="-128"/>
                <a:cs typeface=".黑体UI-简" panose="02000000000000000000" pitchFamily="2" charset="-128"/>
              </a:rPr>
              <a:t>结束</a:t>
            </a:r>
          </a:p>
        </p:txBody>
      </p:sp>
      <p:cxnSp>
        <p:nvCxnSpPr>
          <p:cNvPr id="236" name="直接箭头连接符 235">
            <a:extLst>
              <a:ext uri="{FF2B5EF4-FFF2-40B4-BE49-F238E27FC236}">
                <a16:creationId xmlns:a16="http://schemas.microsoft.com/office/drawing/2014/main" id="{DACE4B14-30CE-4098-A8B3-8140DA06E551}"/>
              </a:ext>
            </a:extLst>
          </p:cNvPr>
          <p:cNvCxnSpPr>
            <a:cxnSpLocks/>
            <a:stCxn id="234" idx="2"/>
            <a:endCxn id="237" idx="0"/>
          </p:cNvCxnSpPr>
          <p:nvPr/>
        </p:nvCxnSpPr>
        <p:spPr>
          <a:xfrm flipH="1">
            <a:off x="4820488" y="5697575"/>
            <a:ext cx="3675" cy="46915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平行四边形 236">
                <a:extLst>
                  <a:ext uri="{FF2B5EF4-FFF2-40B4-BE49-F238E27FC236}">
                    <a16:creationId xmlns:a16="http://schemas.microsoft.com/office/drawing/2014/main" id="{3A700A0B-2BFB-45DA-99C6-AC1781139747}"/>
                  </a:ext>
                </a:extLst>
              </p:cNvPr>
              <p:cNvSpPr/>
              <p:nvPr/>
            </p:nvSpPr>
            <p:spPr>
              <a:xfrm>
                <a:off x="4254289" y="6166727"/>
                <a:ext cx="1132396" cy="432000"/>
              </a:xfrm>
              <a:prstGeom prst="parallelogram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b="1" dirty="0">
                    <a:latin typeface=".黑体UI-简" panose="02000000000000000000" pitchFamily="2" charset="-128"/>
                    <a:ea typeface=".黑体UI-简" panose="02000000000000000000" pitchFamily="2" charset="-128"/>
                    <a:cs typeface=".黑体UI-简" panose="02000000000000000000" pitchFamily="2" charset="-128"/>
                  </a:rPr>
                  <a:t>输入变量 </a:t>
                </a:r>
                <a14:m>
                  <m:oMath xmlns:m="http://schemas.openxmlformats.org/officeDocument/2006/math">
                    <m:r>
                      <a:rPr lang="en-US" altLang="zh-CN" sz="1000" b="1" i="1" dirty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𝒂</m:t>
                    </m:r>
                    <m:r>
                      <a:rPr lang="en-US" altLang="zh-CN" sz="1000" b="1" i="1" dirty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[</m:t>
                    </m:r>
                    <m:r>
                      <a:rPr lang="en-US" altLang="zh-CN" sz="1000" b="1" i="1" dirty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𝒊</m:t>
                    </m:r>
                    <m:r>
                      <a:rPr lang="en-US" altLang="zh-CN" sz="1000" b="1" i="1" dirty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]</m:t>
                    </m:r>
                  </m:oMath>
                </a14:m>
                <a:endParaRPr lang="zh-CN" altLang="en-US" sz="1000" b="1" dirty="0">
                  <a:latin typeface=".黑体UI-简" panose="02000000000000000000" pitchFamily="2" charset="-128"/>
                  <a:ea typeface=".黑体UI-简" panose="02000000000000000000" pitchFamily="2" charset="-128"/>
                  <a:cs typeface=".黑体UI-简" panose="02000000000000000000" pitchFamily="2" charset="-128"/>
                </a:endParaRPr>
              </a:p>
            </p:txBody>
          </p:sp>
        </mc:Choice>
        <mc:Fallback xmlns="">
          <p:sp>
            <p:nvSpPr>
              <p:cNvPr id="237" name="平行四边形 236">
                <a:extLst>
                  <a:ext uri="{FF2B5EF4-FFF2-40B4-BE49-F238E27FC236}">
                    <a16:creationId xmlns:a16="http://schemas.microsoft.com/office/drawing/2014/main" id="{3A700A0B-2BFB-45DA-99C6-AC17811397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289" y="6166727"/>
                <a:ext cx="1132396" cy="432000"/>
              </a:xfrm>
              <a:prstGeom prst="parallelogram">
                <a:avLst/>
              </a:prstGeom>
              <a:blipFill>
                <a:blip r:embed="rId14"/>
                <a:stretch>
                  <a:fillRect b="-1389"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8" name="直接箭头连接符 237">
            <a:extLst>
              <a:ext uri="{FF2B5EF4-FFF2-40B4-BE49-F238E27FC236}">
                <a16:creationId xmlns:a16="http://schemas.microsoft.com/office/drawing/2014/main" id="{9E536C81-9D02-4069-BC43-AADA554D4837}"/>
              </a:ext>
            </a:extLst>
          </p:cNvPr>
          <p:cNvCxnSpPr>
            <a:cxnSpLocks/>
            <a:stCxn id="237" idx="4"/>
            <a:endCxn id="253" idx="0"/>
          </p:cNvCxnSpPr>
          <p:nvPr/>
        </p:nvCxnSpPr>
        <p:spPr>
          <a:xfrm>
            <a:off x="4820489" y="6598729"/>
            <a:ext cx="1839" cy="36180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平行四边形 238">
                <a:extLst>
                  <a:ext uri="{FF2B5EF4-FFF2-40B4-BE49-F238E27FC236}">
                    <a16:creationId xmlns:a16="http://schemas.microsoft.com/office/drawing/2014/main" id="{04B2A196-0727-44C3-9E6D-05193B5B5F87}"/>
                  </a:ext>
                </a:extLst>
              </p:cNvPr>
              <p:cNvSpPr/>
              <p:nvPr/>
            </p:nvSpPr>
            <p:spPr>
              <a:xfrm>
                <a:off x="4122675" y="10275411"/>
                <a:ext cx="1389702" cy="509517"/>
              </a:xfrm>
              <a:prstGeom prst="parallelogram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b="1" dirty="0">
                    <a:latin typeface=".黑体UI-简" panose="02000000000000000000" pitchFamily="2" charset="-128"/>
                    <a:ea typeface=".黑体UI-简" panose="02000000000000000000" pitchFamily="2" charset="-128"/>
                    <a:cs typeface=".黑体UI-简" panose="02000000000000000000" pitchFamily="2" charset="-128"/>
                  </a:rPr>
                  <a:t>输出 </a:t>
                </a:r>
                <a14:m>
                  <m:oMath xmlns:m="http://schemas.openxmlformats.org/officeDocument/2006/math">
                    <m:r>
                      <a:rPr lang="en-US" altLang="zh-CN" sz="800" b="1" i="1" dirty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𝒎𝒂𝒙</m:t>
                    </m:r>
                  </m:oMath>
                </a14:m>
                <a:endParaRPr lang="zh-CN" altLang="en-US" sz="800" b="1" dirty="0">
                  <a:latin typeface=".黑体UI-简" panose="02000000000000000000" pitchFamily="2" charset="-128"/>
                  <a:ea typeface=".黑体UI-简" panose="02000000000000000000" pitchFamily="2" charset="-128"/>
                  <a:cs typeface=".黑体UI-简" panose="02000000000000000000" pitchFamily="2" charset="-128"/>
                </a:endParaRPr>
              </a:p>
            </p:txBody>
          </p:sp>
        </mc:Choice>
        <mc:Fallback xmlns="">
          <p:sp>
            <p:nvSpPr>
              <p:cNvPr id="239" name="平行四边形 238">
                <a:extLst>
                  <a:ext uri="{FF2B5EF4-FFF2-40B4-BE49-F238E27FC236}">
                    <a16:creationId xmlns:a16="http://schemas.microsoft.com/office/drawing/2014/main" id="{04B2A196-0727-44C3-9E6D-05193B5B5F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675" y="10275411"/>
                <a:ext cx="1389702" cy="509517"/>
              </a:xfrm>
              <a:prstGeom prst="parallelogram">
                <a:avLst/>
              </a:prstGeom>
              <a:blipFill>
                <a:blip r:embed="rId15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0" name="直接箭头连接符 239">
            <a:extLst>
              <a:ext uri="{FF2B5EF4-FFF2-40B4-BE49-F238E27FC236}">
                <a16:creationId xmlns:a16="http://schemas.microsoft.com/office/drawing/2014/main" id="{27E18530-DF02-487A-821E-E4978C2EC55D}"/>
              </a:ext>
            </a:extLst>
          </p:cNvPr>
          <p:cNvCxnSpPr>
            <a:cxnSpLocks/>
            <a:stCxn id="239" idx="4"/>
            <a:endCxn id="235" idx="0"/>
          </p:cNvCxnSpPr>
          <p:nvPr/>
        </p:nvCxnSpPr>
        <p:spPr>
          <a:xfrm>
            <a:off x="4817528" y="10784928"/>
            <a:ext cx="7761" cy="22336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1" name="连接符: 肘形 240">
            <a:extLst>
              <a:ext uri="{FF2B5EF4-FFF2-40B4-BE49-F238E27FC236}">
                <a16:creationId xmlns:a16="http://schemas.microsoft.com/office/drawing/2014/main" id="{E4D58C2D-5B7D-4262-ADB5-749E45F509C2}"/>
              </a:ext>
            </a:extLst>
          </p:cNvPr>
          <p:cNvCxnSpPr>
            <a:cxnSpLocks/>
            <a:stCxn id="243" idx="3"/>
            <a:endCxn id="239" idx="0"/>
          </p:cNvCxnSpPr>
          <p:nvPr/>
        </p:nvCxnSpPr>
        <p:spPr>
          <a:xfrm flipH="1">
            <a:off x="4817527" y="9286123"/>
            <a:ext cx="550107" cy="989287"/>
          </a:xfrm>
          <a:prstGeom prst="bentConnector4">
            <a:avLst>
              <a:gd name="adj1" fmla="val -41556"/>
              <a:gd name="adj2" fmla="val 60917"/>
            </a:avLst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42" name="组合 241">
            <a:extLst>
              <a:ext uri="{FF2B5EF4-FFF2-40B4-BE49-F238E27FC236}">
                <a16:creationId xmlns:a16="http://schemas.microsoft.com/office/drawing/2014/main" id="{D9789068-2FD3-4167-ADCB-8A51C66C7084}"/>
              </a:ext>
            </a:extLst>
          </p:cNvPr>
          <p:cNvGrpSpPr/>
          <p:nvPr/>
        </p:nvGrpSpPr>
        <p:grpSpPr>
          <a:xfrm>
            <a:off x="4287635" y="9055011"/>
            <a:ext cx="1229725" cy="596329"/>
            <a:chOff x="7451475" y="3913449"/>
            <a:chExt cx="1229724" cy="596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3" name="菱形 242">
                  <a:extLst>
                    <a:ext uri="{FF2B5EF4-FFF2-40B4-BE49-F238E27FC236}">
                      <a16:creationId xmlns:a16="http://schemas.microsoft.com/office/drawing/2014/main" id="{E3110C3D-F16E-49C7-8A88-FA6BB979FBD7}"/>
                    </a:ext>
                  </a:extLst>
                </p:cNvPr>
                <p:cNvSpPr/>
                <p:nvPr/>
              </p:nvSpPr>
              <p:spPr>
                <a:xfrm>
                  <a:off x="7451475" y="3928559"/>
                  <a:ext cx="1080000" cy="432000"/>
                </a:xfrm>
                <a:prstGeom prst="diamond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b="1" i="1" dirty="0">
                            <a:latin typeface="Cambria Math" panose="02040503050406030204" pitchFamily="18" charset="0"/>
                            <a:ea typeface=".黑体UI-简" panose="02000000000000000000" pitchFamily="2" charset="-128"/>
                            <a:cs typeface=".黑体UI-简" panose="02000000000000000000" pitchFamily="2" charset="-128"/>
                          </a:rPr>
                          <m:t>𝒊</m:t>
                        </m:r>
                        <m:r>
                          <a:rPr lang="en-US" altLang="zh-CN" sz="1000" b="1" i="1" dirty="0">
                            <a:latin typeface="Cambria Math" panose="02040503050406030204" pitchFamily="18" charset="0"/>
                            <a:ea typeface=".黑体UI-简" panose="02000000000000000000" pitchFamily="2" charset="-128"/>
                            <a:cs typeface=".黑体UI-简" panose="02000000000000000000" pitchFamily="2" charset="-128"/>
                          </a:rPr>
                          <m:t> &lt; </m:t>
                        </m:r>
                        <m:r>
                          <a:rPr lang="en-US" altLang="zh-CN" sz="1000" b="1" i="1" dirty="0">
                            <a:latin typeface="Cambria Math" panose="02040503050406030204" pitchFamily="18" charset="0"/>
                            <a:ea typeface=".黑体UI-简" panose="02000000000000000000" pitchFamily="2" charset="-128"/>
                            <a:cs typeface=".黑体UI-简" panose="02000000000000000000" pitchFamily="2" charset="-128"/>
                          </a:rPr>
                          <m:t>𝟒</m:t>
                        </m:r>
                      </m:oMath>
                    </m:oMathPara>
                  </a14:m>
                  <a:endParaRPr lang="zh-CN" altLang="en-US" sz="1000" b="1" dirty="0">
                    <a:latin typeface=".黑体UI-简" panose="02000000000000000000" pitchFamily="2" charset="-128"/>
                    <a:ea typeface=".黑体UI-简" panose="02000000000000000000" pitchFamily="2" charset="-128"/>
                    <a:cs typeface=".黑体UI-简" panose="02000000000000000000" pitchFamily="2" charset="-128"/>
                  </a:endParaRPr>
                </a:p>
              </p:txBody>
            </p:sp>
          </mc:Choice>
          <mc:Fallback xmlns="">
            <p:sp>
              <p:nvSpPr>
                <p:cNvPr id="243" name="菱形 242">
                  <a:extLst>
                    <a:ext uri="{FF2B5EF4-FFF2-40B4-BE49-F238E27FC236}">
                      <a16:creationId xmlns:a16="http://schemas.microsoft.com/office/drawing/2014/main" id="{E3110C3D-F16E-49C7-8A88-FA6BB979FB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1475" y="3928559"/>
                  <a:ext cx="1080000" cy="432000"/>
                </a:xfrm>
                <a:prstGeom prst="diamond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4" name="文本框 243">
              <a:extLst>
                <a:ext uri="{FF2B5EF4-FFF2-40B4-BE49-F238E27FC236}">
                  <a16:creationId xmlns:a16="http://schemas.microsoft.com/office/drawing/2014/main" id="{E422768D-8303-43F8-9BA1-3CABB1A51FC6}"/>
                </a:ext>
              </a:extLst>
            </p:cNvPr>
            <p:cNvSpPr txBox="1"/>
            <p:nvPr/>
          </p:nvSpPr>
          <p:spPr>
            <a:xfrm>
              <a:off x="8411573" y="3913449"/>
              <a:ext cx="269626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000" b="1" i="1" dirty="0">
                  <a:solidFill>
                    <a:schemeClr val="dk1"/>
                  </a:solidFill>
                  <a:latin typeface="Cambria Math" panose="02040503050406030204" pitchFamily="18" charset="0"/>
                  <a:ea typeface=".黑体UI-简" panose="02000000000000000000" pitchFamily="2" charset="-128"/>
                  <a:cs typeface=".黑体UI-简" panose="02000000000000000000" pitchFamily="2" charset="-128"/>
                </a:rPr>
                <a:t>N</a:t>
              </a:r>
              <a:endParaRPr lang="zh-CN" altLang="en-US" sz="1000" b="1" i="1" dirty="0">
                <a:solidFill>
                  <a:schemeClr val="dk1"/>
                </a:solidFill>
                <a:latin typeface="Cambria Math" panose="02040503050406030204" pitchFamily="18" charset="0"/>
                <a:ea typeface=".黑体UI-简" panose="02000000000000000000" pitchFamily="2" charset="-128"/>
                <a:cs typeface=".黑体UI-简" panose="02000000000000000000" pitchFamily="2" charset="-128"/>
              </a:endParaRPr>
            </a:p>
          </p:txBody>
        </p:sp>
        <p:sp>
          <p:nvSpPr>
            <p:cNvPr id="245" name="文本框 244">
              <a:extLst>
                <a:ext uri="{FF2B5EF4-FFF2-40B4-BE49-F238E27FC236}">
                  <a16:creationId xmlns:a16="http://schemas.microsoft.com/office/drawing/2014/main" id="{D3D3C3E8-C689-4D65-B368-B08937BC68FA}"/>
                </a:ext>
              </a:extLst>
            </p:cNvPr>
            <p:cNvSpPr txBox="1"/>
            <p:nvPr/>
          </p:nvSpPr>
          <p:spPr>
            <a:xfrm>
              <a:off x="7706847" y="4263557"/>
              <a:ext cx="207789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000" b="1" i="1" dirty="0">
                  <a:solidFill>
                    <a:schemeClr val="dk1"/>
                  </a:solidFill>
                  <a:latin typeface="Cambria Math" panose="02040503050406030204" pitchFamily="18" charset="0"/>
                  <a:ea typeface=".黑体UI-简" panose="02000000000000000000" pitchFamily="2" charset="-128"/>
                  <a:cs typeface=".黑体UI-简" panose="02000000000000000000" pitchFamily="2" charset="-128"/>
                </a:rPr>
                <a:t>Y</a:t>
              </a:r>
              <a:endParaRPr lang="zh-CN" altLang="en-US" sz="1000" b="1" i="1" dirty="0">
                <a:solidFill>
                  <a:schemeClr val="dk1"/>
                </a:solidFill>
                <a:latin typeface="Cambria Math" panose="02040503050406030204" pitchFamily="18" charset="0"/>
                <a:ea typeface=".黑体UI-简" panose="02000000000000000000" pitchFamily="2" charset="-128"/>
                <a:cs typeface=".黑体UI-简" panose="02000000000000000000" pitchFamily="2" charset="-128"/>
              </a:endParaRPr>
            </a:p>
          </p:txBody>
        </p:sp>
      </p:grpSp>
      <p:cxnSp>
        <p:nvCxnSpPr>
          <p:cNvPr id="246" name="连接符: 肘形 245">
            <a:extLst>
              <a:ext uri="{FF2B5EF4-FFF2-40B4-BE49-F238E27FC236}">
                <a16:creationId xmlns:a16="http://schemas.microsoft.com/office/drawing/2014/main" id="{70FBA980-4DBD-4CD2-A70C-1F73FD1F6A15}"/>
              </a:ext>
            </a:extLst>
          </p:cNvPr>
          <p:cNvCxnSpPr>
            <a:cxnSpLocks/>
            <a:stCxn id="243" idx="2"/>
            <a:endCxn id="247" idx="2"/>
          </p:cNvCxnSpPr>
          <p:nvPr/>
        </p:nvCxnSpPr>
        <p:spPr>
          <a:xfrm rot="5400000" flipH="1">
            <a:off x="3976262" y="8650752"/>
            <a:ext cx="468807" cy="1233937"/>
          </a:xfrm>
          <a:prstGeom prst="bentConnector3">
            <a:avLst>
              <a:gd name="adj1" fmla="val -48762"/>
            </a:avLst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BB62A104-7635-43DA-BF8A-6E43545F9AB3}"/>
                  </a:ext>
                </a:extLst>
              </p:cNvPr>
              <p:cNvSpPr/>
              <p:nvPr/>
            </p:nvSpPr>
            <p:spPr>
              <a:xfrm>
                <a:off x="3257613" y="8747772"/>
                <a:ext cx="672164" cy="285545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++</m:t>
                      </m:r>
                    </m:oMath>
                  </m:oMathPara>
                </a14:m>
                <a:endParaRPr lang="zh-CN" altLang="en-US" sz="1000" b="1" i="1" dirty="0"/>
              </a:p>
            </p:txBody>
          </p:sp>
        </mc:Choice>
        <mc:Fallback xmlns="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BB62A104-7635-43DA-BF8A-6E43545F9A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613" y="8747772"/>
                <a:ext cx="672164" cy="28554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8" name="连接符: 肘形 247">
            <a:extLst>
              <a:ext uri="{FF2B5EF4-FFF2-40B4-BE49-F238E27FC236}">
                <a16:creationId xmlns:a16="http://schemas.microsoft.com/office/drawing/2014/main" id="{93B5D5DE-4378-40EB-BC84-4A84589A916E}"/>
              </a:ext>
            </a:extLst>
          </p:cNvPr>
          <p:cNvCxnSpPr>
            <a:cxnSpLocks/>
            <a:stCxn id="247" idx="0"/>
          </p:cNvCxnSpPr>
          <p:nvPr/>
        </p:nvCxnSpPr>
        <p:spPr>
          <a:xfrm rot="5400000" flipH="1" flipV="1">
            <a:off x="2772760" y="6703005"/>
            <a:ext cx="2865702" cy="1223829"/>
          </a:xfrm>
          <a:prstGeom prst="bentConnector3">
            <a:avLst>
              <a:gd name="adj1" fmla="val 99857"/>
            </a:avLst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9" name="直接箭头连接符 248">
            <a:extLst>
              <a:ext uri="{FF2B5EF4-FFF2-40B4-BE49-F238E27FC236}">
                <a16:creationId xmlns:a16="http://schemas.microsoft.com/office/drawing/2014/main" id="{6BB0D8B4-519E-4D41-8AB0-60579AE2E9B0}"/>
              </a:ext>
            </a:extLst>
          </p:cNvPr>
          <p:cNvCxnSpPr>
            <a:cxnSpLocks/>
            <a:stCxn id="253" idx="2"/>
            <a:endCxn id="256" idx="0"/>
          </p:cNvCxnSpPr>
          <p:nvPr/>
        </p:nvCxnSpPr>
        <p:spPr>
          <a:xfrm flipH="1">
            <a:off x="4820489" y="7608533"/>
            <a:ext cx="1839" cy="49515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250" name="组合 249">
            <a:extLst>
              <a:ext uri="{FF2B5EF4-FFF2-40B4-BE49-F238E27FC236}">
                <a16:creationId xmlns:a16="http://schemas.microsoft.com/office/drawing/2014/main" id="{F9637A46-A8A6-4AF2-80C6-7879AEA1B0DF}"/>
              </a:ext>
            </a:extLst>
          </p:cNvPr>
          <p:cNvGrpSpPr/>
          <p:nvPr/>
        </p:nvGrpSpPr>
        <p:grpSpPr>
          <a:xfrm>
            <a:off x="4012327" y="6960529"/>
            <a:ext cx="1878936" cy="925056"/>
            <a:chOff x="8574853" y="2955626"/>
            <a:chExt cx="1878936" cy="925056"/>
          </a:xfrm>
        </p:grpSpPr>
        <p:grpSp>
          <p:nvGrpSpPr>
            <p:cNvPr id="251" name="组合 250">
              <a:extLst>
                <a:ext uri="{FF2B5EF4-FFF2-40B4-BE49-F238E27FC236}">
                  <a16:creationId xmlns:a16="http://schemas.microsoft.com/office/drawing/2014/main" id="{C074BED0-91EC-4488-B390-1C7954B909F7}"/>
                </a:ext>
              </a:extLst>
            </p:cNvPr>
            <p:cNvGrpSpPr/>
            <p:nvPr/>
          </p:nvGrpSpPr>
          <p:grpSpPr>
            <a:xfrm>
              <a:off x="8574853" y="2955626"/>
              <a:ext cx="1878936" cy="925056"/>
              <a:chOff x="7451475" y="3928559"/>
              <a:chExt cx="1878936" cy="925056"/>
            </a:xfrm>
          </p:grpSpPr>
          <p:sp>
            <p:nvSpPr>
              <p:cNvPr id="253" name="菱形 252">
                <a:extLst>
                  <a:ext uri="{FF2B5EF4-FFF2-40B4-BE49-F238E27FC236}">
                    <a16:creationId xmlns:a16="http://schemas.microsoft.com/office/drawing/2014/main" id="{718EF597-BC36-4B20-9D49-2FBA0DAE981B}"/>
                  </a:ext>
                </a:extLst>
              </p:cNvPr>
              <p:cNvSpPr/>
              <p:nvPr/>
            </p:nvSpPr>
            <p:spPr>
              <a:xfrm>
                <a:off x="7451475" y="3928559"/>
                <a:ext cx="1620000" cy="648000"/>
              </a:xfrm>
              <a:prstGeom prst="diamond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altLang="zh-CN" sz="1000" b="1" dirty="0">
                  <a:solidFill>
                    <a:schemeClr val="tx1"/>
                  </a:solidFill>
                  <a:latin typeface=".黑体UI-简" panose="02000000000000000000" pitchFamily="2" charset="-128"/>
                  <a:ea typeface=".黑体UI-简" panose="02000000000000000000" pitchFamily="2" charset="-128"/>
                  <a:cs typeface=".黑体UI-简" panose="02000000000000000000" pitchFamily="2" charset="-128"/>
                </a:endParaRPr>
              </a:p>
            </p:txBody>
          </p:sp>
          <p:sp>
            <p:nvSpPr>
              <p:cNvPr id="254" name="文本框 253">
                <a:extLst>
                  <a:ext uri="{FF2B5EF4-FFF2-40B4-BE49-F238E27FC236}">
                    <a16:creationId xmlns:a16="http://schemas.microsoft.com/office/drawing/2014/main" id="{C9451CE7-AD12-4B62-B7BD-F2458BA25691}"/>
                  </a:ext>
                </a:extLst>
              </p:cNvPr>
              <p:cNvSpPr txBox="1"/>
              <p:nvPr/>
            </p:nvSpPr>
            <p:spPr>
              <a:xfrm>
                <a:off x="9060785" y="3973560"/>
                <a:ext cx="269626" cy="24622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i="1" dirty="0">
                    <a:solidFill>
                      <a:schemeClr val="dk1"/>
                    </a:solidFill>
                    <a:latin typeface="Cambria Math" panose="02040503050406030204" pitchFamily="18" charset="0"/>
                    <a:ea typeface=".黑体UI-简" panose="02000000000000000000" pitchFamily="2" charset="-128"/>
                    <a:cs typeface=".黑体UI-简" panose="02000000000000000000" pitchFamily="2" charset="-128"/>
                  </a:rPr>
                  <a:t>N</a:t>
                </a:r>
                <a:endParaRPr lang="zh-CN" altLang="en-US" sz="1000" b="1" i="1" dirty="0">
                  <a:solidFill>
                    <a:schemeClr val="dk1"/>
                  </a:solidFill>
                  <a:latin typeface="Cambria Math" panose="02040503050406030204" pitchFamily="18" charset="0"/>
                  <a:ea typeface=".黑体UI-简" panose="02000000000000000000" pitchFamily="2" charset="-128"/>
                  <a:cs typeface=".黑体UI-简" panose="02000000000000000000" pitchFamily="2" charset="-128"/>
                </a:endParaRPr>
              </a:p>
            </p:txBody>
          </p:sp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C8A44691-D773-4A31-879F-BC1D9C5B2438}"/>
                  </a:ext>
                </a:extLst>
              </p:cNvPr>
              <p:cNvSpPr txBox="1"/>
              <p:nvPr/>
            </p:nvSpPr>
            <p:spPr>
              <a:xfrm>
                <a:off x="8001206" y="4607394"/>
                <a:ext cx="207790" cy="24622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 i="1" dirty="0">
                    <a:solidFill>
                      <a:schemeClr val="dk1"/>
                    </a:solidFill>
                    <a:latin typeface="Cambria Math" panose="02040503050406030204" pitchFamily="18" charset="0"/>
                    <a:ea typeface=".黑体UI-简" panose="02000000000000000000" pitchFamily="2" charset="-128"/>
                    <a:cs typeface=".黑体UI-简" panose="02000000000000000000" pitchFamily="2" charset="-128"/>
                  </a:rPr>
                  <a:t>Y</a:t>
                </a:r>
                <a:endParaRPr lang="zh-CN" altLang="en-US" sz="1000" b="1" i="1" dirty="0">
                  <a:solidFill>
                    <a:schemeClr val="dk1"/>
                  </a:solidFill>
                  <a:latin typeface="Cambria Math" panose="02040503050406030204" pitchFamily="18" charset="0"/>
                  <a:ea typeface=".黑体UI-简" panose="02000000000000000000" pitchFamily="2" charset="-128"/>
                  <a:cs typeface=".黑体UI-简" panose="02000000000000000000" pitchFamily="2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2" name="文本框 251">
                  <a:extLst>
                    <a:ext uri="{FF2B5EF4-FFF2-40B4-BE49-F238E27FC236}">
                      <a16:creationId xmlns:a16="http://schemas.microsoft.com/office/drawing/2014/main" id="{C155F1F2-469E-4E61-8A5E-FD28F3F94F6F}"/>
                    </a:ext>
                  </a:extLst>
                </p:cNvPr>
                <p:cNvSpPr txBox="1"/>
                <p:nvPr/>
              </p:nvSpPr>
              <p:spPr>
                <a:xfrm>
                  <a:off x="8770031" y="3140274"/>
                  <a:ext cx="1280928" cy="40011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b="1" i="1" dirty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1000" b="1" i="1" dirty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1000" b="1" i="1" dirty="0" err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1000" b="1" i="1" dirty="0">
                            <a:latin typeface="Cambria Math" panose="02040503050406030204" pitchFamily="18" charset="0"/>
                          </a:rPr>
                          <m:t>] &gt; </m:t>
                        </m:r>
                        <m:r>
                          <a:rPr lang="en-US" altLang="zh-CN" sz="1000" b="1" i="1" dirty="0">
                            <a:latin typeface="Cambria Math" panose="02040503050406030204" pitchFamily="18" charset="0"/>
                          </a:rPr>
                          <m:t>𝒎𝒂𝒙</m:t>
                        </m:r>
                        <m:r>
                          <a:rPr lang="en-US" altLang="zh-CN" sz="1000" b="1" i="1" dirty="0">
                            <a:latin typeface="Cambria Math" panose="02040503050406030204" pitchFamily="18" charset="0"/>
                          </a:rPr>
                          <m:t> || !</m:t>
                        </m:r>
                        <m:r>
                          <a:rPr lang="en-US" altLang="zh-CN" sz="1000" b="1" i="1" dirty="0" err="1">
                            <a:latin typeface="Cambria Math" panose="02040503050406030204" pitchFamily="18" charset="0"/>
                          </a:rPr>
                          <m:t>𝒊</m:t>
                        </m:r>
                      </m:oMath>
                    </m:oMathPara>
                  </a14:m>
                  <a:endParaRPr lang="en-US" altLang="zh-CN" sz="1000" b="1" dirty="0">
                    <a:latin typeface=".黑体UI-简" panose="02000000000000000000" pitchFamily="2" charset="-128"/>
                    <a:ea typeface=".黑体UI-简" panose="02000000000000000000" pitchFamily="2" charset="-128"/>
                    <a:cs typeface=".黑体UI-简" panose="02000000000000000000" pitchFamily="2" charset="-128"/>
                  </a:endParaRPr>
                </a:p>
                <a:p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252" name="文本框 251">
                  <a:extLst>
                    <a:ext uri="{FF2B5EF4-FFF2-40B4-BE49-F238E27FC236}">
                      <a16:creationId xmlns:a16="http://schemas.microsoft.com/office/drawing/2014/main" id="{C155F1F2-469E-4E61-8A5E-FD28F3F94F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0031" y="3140274"/>
                  <a:ext cx="1280928" cy="4001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矩形 255">
                <a:extLst>
                  <a:ext uri="{FF2B5EF4-FFF2-40B4-BE49-F238E27FC236}">
                    <a16:creationId xmlns:a16="http://schemas.microsoft.com/office/drawing/2014/main" id="{14A4328F-6FB4-42AE-9D32-DCB7791F02AB}"/>
                  </a:ext>
                </a:extLst>
              </p:cNvPr>
              <p:cNvSpPr/>
              <p:nvPr/>
            </p:nvSpPr>
            <p:spPr>
              <a:xfrm>
                <a:off x="4280487" y="8103684"/>
                <a:ext cx="1080000" cy="432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000" b="1" i="1" dirty="0"/>
              </a:p>
            </p:txBody>
          </p:sp>
        </mc:Choice>
        <mc:Fallback xmlns="">
          <p:sp>
            <p:nvSpPr>
              <p:cNvPr id="256" name="矩形 255">
                <a:extLst>
                  <a:ext uri="{FF2B5EF4-FFF2-40B4-BE49-F238E27FC236}">
                    <a16:creationId xmlns:a16="http://schemas.microsoft.com/office/drawing/2014/main" id="{14A4328F-6FB4-42AE-9D32-DCB7791F02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487" y="8103684"/>
                <a:ext cx="1080000" cy="432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7" name="直接箭头连接符 256">
            <a:extLst>
              <a:ext uri="{FF2B5EF4-FFF2-40B4-BE49-F238E27FC236}">
                <a16:creationId xmlns:a16="http://schemas.microsoft.com/office/drawing/2014/main" id="{1F815EC0-4DDE-470F-B2ED-AE812B4805C1}"/>
              </a:ext>
            </a:extLst>
          </p:cNvPr>
          <p:cNvCxnSpPr>
            <a:cxnSpLocks/>
            <a:stCxn id="256" idx="2"/>
            <a:endCxn id="243" idx="0"/>
          </p:cNvCxnSpPr>
          <p:nvPr/>
        </p:nvCxnSpPr>
        <p:spPr>
          <a:xfrm>
            <a:off x="4820487" y="8535686"/>
            <a:ext cx="7146" cy="53443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8" name="连接符: 肘形 257">
            <a:extLst>
              <a:ext uri="{FF2B5EF4-FFF2-40B4-BE49-F238E27FC236}">
                <a16:creationId xmlns:a16="http://schemas.microsoft.com/office/drawing/2014/main" id="{89F093DD-4613-45F2-B314-8E438818722F}"/>
              </a:ext>
            </a:extLst>
          </p:cNvPr>
          <p:cNvCxnSpPr>
            <a:cxnSpLocks/>
            <a:stCxn id="253" idx="3"/>
          </p:cNvCxnSpPr>
          <p:nvPr/>
        </p:nvCxnSpPr>
        <p:spPr>
          <a:xfrm flipH="1">
            <a:off x="4825288" y="7284530"/>
            <a:ext cx="807039" cy="1463240"/>
          </a:xfrm>
          <a:prstGeom prst="bentConnector4">
            <a:avLst>
              <a:gd name="adj1" fmla="val -28326"/>
              <a:gd name="adj2" fmla="val 99152"/>
            </a:avLst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平行四边形 79">
                <a:extLst>
                  <a:ext uri="{FF2B5EF4-FFF2-40B4-BE49-F238E27FC236}">
                    <a16:creationId xmlns:a16="http://schemas.microsoft.com/office/drawing/2014/main" id="{2AA551AF-D75A-4150-A826-D11DCB4702E3}"/>
                  </a:ext>
                </a:extLst>
              </p:cNvPr>
              <p:cNvSpPr/>
              <p:nvPr/>
            </p:nvSpPr>
            <p:spPr>
              <a:xfrm>
                <a:off x="942971" y="3642554"/>
                <a:ext cx="1401632" cy="432000"/>
              </a:xfrm>
              <a:prstGeom prst="parallelogram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b="1" dirty="0">
                    <a:latin typeface=".黑体UI-简" panose="02000000000000000000" pitchFamily="2" charset="-128"/>
                    <a:ea typeface=".黑体UI-简" panose="02000000000000000000" pitchFamily="2" charset="-128"/>
                    <a:cs typeface=".黑体UI-简" panose="02000000000000000000" pitchFamily="2" charset="-128"/>
                  </a:rPr>
                  <a:t>输出</a:t>
                </a:r>
                <a:endParaRPr lang="en-US" altLang="zh-CN" sz="1000" b="1" i="1" dirty="0">
                  <a:latin typeface="Cambria Math" panose="02040503050406030204" pitchFamily="18" charset="0"/>
                  <a:ea typeface=".黑体UI-简" panose="02000000000000000000" pitchFamily="2" charset="-128"/>
                  <a:cs typeface=".黑体UI-简" panose="02000000000000000000" pitchFamily="2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700" b="1" i="1" dirty="0">
                          <a:latin typeface="Cambria Math" panose="02040503050406030204" pitchFamily="18" charset="0"/>
                          <a:ea typeface=".黑体UI-简" panose="02000000000000000000" pitchFamily="2" charset="-128"/>
                          <a:cs typeface=".黑体UI-简" panose="02000000000000000000" pitchFamily="2" charset="-128"/>
                        </a:rPr>
                        <m:t>𝒗𝒂𝒍</m:t>
                      </m:r>
                      <m:r>
                        <a:rPr lang="en-US" altLang="zh-CN" sz="700" b="1" i="1" dirty="0">
                          <a:latin typeface="Cambria Math" panose="02040503050406030204" pitchFamily="18" charset="0"/>
                          <a:ea typeface=".黑体UI-简" panose="02000000000000000000" pitchFamily="2" charset="-128"/>
                          <a:cs typeface=".黑体UI-简" panose="02000000000000000000" pitchFamily="2" charset="-128"/>
                        </a:rPr>
                        <m:t> &gt; </m:t>
                      </m:r>
                      <m:r>
                        <a:rPr lang="en-US" altLang="zh-CN" sz="700" b="1" i="1" dirty="0">
                          <a:latin typeface="Cambria Math" panose="02040503050406030204" pitchFamily="18" charset="0"/>
                          <a:ea typeface=".黑体UI-简" panose="02000000000000000000" pitchFamily="2" charset="-128"/>
                          <a:cs typeface=".黑体UI-简" panose="02000000000000000000" pitchFamily="2" charset="-128"/>
                        </a:rPr>
                        <m:t>𝟎</m:t>
                      </m:r>
                      <m:r>
                        <a:rPr lang="en-US" altLang="zh-CN" sz="700" b="1" i="1" dirty="0">
                          <a:latin typeface="Cambria Math" panose="02040503050406030204" pitchFamily="18" charset="0"/>
                          <a:ea typeface=".黑体UI-简" panose="02000000000000000000" pitchFamily="2" charset="-128"/>
                          <a:cs typeface=".黑体UI-简" panose="02000000000000000000" pitchFamily="2" charset="-128"/>
                        </a:rPr>
                        <m:t> ? </m:t>
                      </m:r>
                      <m:r>
                        <a:rPr lang="en-US" altLang="zh-CN" sz="700" b="1" i="1" dirty="0">
                          <a:latin typeface="Cambria Math" panose="02040503050406030204" pitchFamily="18" charset="0"/>
                          <a:ea typeface=".黑体UI-简" panose="02000000000000000000" pitchFamily="2" charset="-128"/>
                          <a:cs typeface=".黑体UI-简" panose="02000000000000000000" pitchFamily="2" charset="-128"/>
                        </a:rPr>
                        <m:t>𝒗𝒂𝒍</m:t>
                      </m:r>
                      <m:r>
                        <a:rPr lang="en-US" altLang="zh-CN" sz="700" b="1" i="1" dirty="0">
                          <a:latin typeface="Cambria Math" panose="02040503050406030204" pitchFamily="18" charset="0"/>
                          <a:ea typeface=".黑体UI-简" panose="02000000000000000000" pitchFamily="2" charset="-128"/>
                          <a:cs typeface=".黑体UI-简" panose="02000000000000000000" pitchFamily="2" charset="-128"/>
                        </a:rPr>
                        <m:t> : -</m:t>
                      </m:r>
                      <m:r>
                        <a:rPr lang="en-US" altLang="zh-CN" sz="700" b="1" i="1" dirty="0">
                          <a:latin typeface="Cambria Math" panose="02040503050406030204" pitchFamily="18" charset="0"/>
                          <a:ea typeface=".黑体UI-简" panose="02000000000000000000" pitchFamily="2" charset="-128"/>
                          <a:cs typeface=".黑体UI-简" panose="02000000000000000000" pitchFamily="2" charset="-128"/>
                        </a:rPr>
                        <m:t>𝒗𝒂𝒍</m:t>
                      </m:r>
                    </m:oMath>
                  </m:oMathPara>
                </a14:m>
                <a:endParaRPr lang="zh-CN" altLang="en-US" sz="900" b="1" dirty="0">
                  <a:latin typeface=".黑体UI-简" panose="02000000000000000000" pitchFamily="2" charset="-128"/>
                  <a:ea typeface=".黑体UI-简" panose="02000000000000000000" pitchFamily="2" charset="-128"/>
                  <a:cs typeface=".黑体UI-简" panose="02000000000000000000" pitchFamily="2" charset="-128"/>
                </a:endParaRPr>
              </a:p>
            </p:txBody>
          </p:sp>
        </mc:Choice>
        <mc:Fallback>
          <p:sp>
            <p:nvSpPr>
              <p:cNvPr id="80" name="平行四边形 79">
                <a:extLst>
                  <a:ext uri="{FF2B5EF4-FFF2-40B4-BE49-F238E27FC236}">
                    <a16:creationId xmlns:a16="http://schemas.microsoft.com/office/drawing/2014/main" id="{2AA551AF-D75A-4150-A826-D11DCB4702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971" y="3642554"/>
                <a:ext cx="1401632" cy="432000"/>
              </a:xfrm>
              <a:prstGeom prst="parallelogram">
                <a:avLst/>
              </a:prstGeom>
              <a:blipFill>
                <a:blip r:embed="rId19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87EB04ED-105F-4BC7-8973-91EB652E9C9C}"/>
              </a:ext>
            </a:extLst>
          </p:cNvPr>
          <p:cNvCxnSpPr>
            <a:cxnSpLocks/>
            <a:stCxn id="80" idx="4"/>
            <a:endCxn id="44" idx="0"/>
          </p:cNvCxnSpPr>
          <p:nvPr/>
        </p:nvCxnSpPr>
        <p:spPr>
          <a:xfrm>
            <a:off x="1643787" y="4074554"/>
            <a:ext cx="0" cy="30755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957575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126</Words>
  <Application>Microsoft Office PowerPoint</Application>
  <PresentationFormat>自定义</PresentationFormat>
  <Paragraphs>43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.黑体UI-简</vt:lpstr>
      <vt:lpstr>Arial</vt:lpstr>
      <vt:lpstr>Calibri</vt:lpstr>
      <vt:lpstr>Calibri Light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Smith Eleun</dc:creator>
  <cp:lastModifiedBy>Smith Eleun</cp:lastModifiedBy>
  <cp:revision>9</cp:revision>
  <dcterms:created xsi:type="dcterms:W3CDTF">2021-03-08T11:32:01Z</dcterms:created>
  <dcterms:modified xsi:type="dcterms:W3CDTF">2021-03-11T11:44:59Z</dcterms:modified>
</cp:coreProperties>
</file>