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8" autoAdjust="0"/>
    <p:restoredTop sz="94660"/>
  </p:normalViewPr>
  <p:slideViewPr>
    <p:cSldViewPr snapToGrid="0">
      <p:cViewPr varScale="1">
        <p:scale>
          <a:sx n="50" d="100"/>
          <a:sy n="50" d="100"/>
        </p:scale>
        <p:origin x="21" y="1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F31C7-672F-4646-A857-1326BB92214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D2FBB-2F20-4544-BD90-CAFB4A285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6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D2FBB-2F20-4544-BD90-CAFB4A285B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02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D2FBB-2F20-4544-BD90-CAFB4A285B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35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D2FBB-2F20-4544-BD90-CAFB4A285B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678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D2FBB-2F20-4544-BD90-CAFB4A285B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3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D2FBB-2F20-4544-BD90-CAFB4A285BC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85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D2FBB-2F20-4544-BD90-CAFB4A285B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742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D2FBB-2F20-4544-BD90-CAFB4A285BC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479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ED00F-0EAF-41C6-94B5-AFDDA7EE6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17C65-D550-4D7C-8923-DB38A4D31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7721C-80C8-4D61-8F74-FC522A88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7A10-5069-46DE-87A1-135C13ABBAD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05518-B0C0-48A8-97D8-3830A012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A9977-746E-4EC9-B43D-07EB94E5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A894-1009-4692-AF60-72D435F6B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3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D2472-07BC-4872-AE13-0B15D8FB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5C3067-2485-4BC6-85B4-39CBF646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8815B-6BBA-46C1-88A3-890B77FF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7A10-5069-46DE-87A1-135C13ABBAD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09CFE-36C3-4B1B-BAEF-A0EC91EE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03B0D-18D5-4560-AD25-6A7D7FF5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A894-1009-4692-AF60-72D435F6B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7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C42AE7-6A1E-4368-942E-ADE86F1B2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1476F8-611C-44A5-9850-E6DFDD7F4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03C83C-E185-4CFF-9360-F8E47FCF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7A10-5069-46DE-87A1-135C13ABBAD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C07B7-07C2-4F2A-B3E6-5467F8FB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AB8E4-76BC-4CF2-8F21-2923926D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A894-1009-4692-AF60-72D435F6B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81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CEDCE-A9AF-481B-A0EA-88C7AB5D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48EE8-FCCA-47FF-BF91-8CF2E7F6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C4A6A-CA8A-4DF5-A8D0-C98B0491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7A10-5069-46DE-87A1-135C13ABBAD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375A9-334B-4CA8-97BE-D907452E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76934-0E5F-4288-B27C-F33BF6C7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A894-1009-4692-AF60-72D435F6B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5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B3E72-718F-4E9E-A35D-054C8DFD7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AF950-854F-48AA-BDBF-DA8A1417B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10EF9-469D-4C96-96F6-A694A172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7A10-5069-46DE-87A1-135C13ABBAD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B9675-1F27-4DD4-8B61-EAB7FF20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5416E-31F4-44BE-9CDB-77B0362B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A894-1009-4692-AF60-72D435F6B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00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31B3C-3D8B-4EF5-93FE-ECA2C029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AAD09-DDC1-48E1-B846-91E063F91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775E79-72D8-479D-84CB-F1BF4875F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8521A5-5B0A-450E-B0B3-31169875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7A10-5069-46DE-87A1-135C13ABBAD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800C00-D5C2-4846-8361-851C5DE4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335CB5-02A3-42B6-BC6E-CF619D8B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A894-1009-4692-AF60-72D435F6B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5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8F398-31AC-4D02-AC92-2B51ACCC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FCE9FF-0088-4641-8443-DED3A5053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7256BA-065A-4918-BF43-E2CD63502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5EB360-C076-4D56-88F8-23035381B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9CB9A8-B713-46B4-8C81-43D730BD8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C4FB9F-37C6-4575-B87B-8F46EA2C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7A10-5069-46DE-87A1-135C13ABBAD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214ABA-F749-44F8-B11B-6D883569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862339-08BD-408E-9348-CBFAC7F3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A894-1009-4692-AF60-72D435F6B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37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2A0AD-2887-4E12-8271-90B399EB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4CE101-C1FA-4AD8-99BA-9F0D7C9E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7A10-5069-46DE-87A1-135C13ABBAD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22280D-F4E4-465E-82EC-8C1A6CDB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489963-599F-4DDA-ABC6-23462202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A894-1009-4692-AF60-72D435F6B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3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3914A1-1CEB-45AD-BC17-D80B5869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7A10-5069-46DE-87A1-135C13ABBAD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D58CB4-BB6C-4C6D-BE17-C3D872F1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B52D0A-1023-4EB2-A62C-70A89DE9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A894-1009-4692-AF60-72D435F6B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8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11BA0-E4F8-4E87-84FD-EE7FEDC4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439CF-6092-40B0-A4E7-1153B29DE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F095C6-3FF0-40B2-BE67-25284D8A0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32DC29-D492-4D4A-B003-8BCBE67F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7A10-5069-46DE-87A1-135C13ABBAD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1C118-F639-4401-9F1C-ED658A11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C7E398-C512-45F5-9B8F-CC5AF998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A894-1009-4692-AF60-72D435F6B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11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BF211-DBB0-45FF-A774-B8695E06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D06221-9B69-4E09-B999-49E5914AE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D6BF95-9326-4D77-A6A5-C27C12232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A9693D-2833-405B-9903-80101EE8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7A10-5069-46DE-87A1-135C13ABBAD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A4BFEC-F475-44A9-ABBE-6923DF6D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7EBDF8-619A-42C5-AE13-B060542EC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A894-1009-4692-AF60-72D435F6B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41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069DC9-AC46-42E6-824A-ED596C95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BD5F49-24E2-4E2A-BCD6-F544D51C9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AA991-88A3-47F2-9C16-C1DB2E539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7A10-5069-46DE-87A1-135C13ABBAD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77F52-FBF7-45B6-9C28-62DD9B8CD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EB472-E181-496F-B0F1-8FBDEFA8D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5A894-1009-4692-AF60-72D435F6B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6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表, 直方图&#10;&#10;描述已自动生成">
            <a:extLst>
              <a:ext uri="{FF2B5EF4-FFF2-40B4-BE49-F238E27FC236}">
                <a16:creationId xmlns:a16="http://schemas.microsoft.com/office/drawing/2014/main" id="{8B5E1A76-688D-4080-929B-2E4603594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70" y="1585384"/>
            <a:ext cx="7268826" cy="43612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CB99F7-E330-4585-AC6C-2341A116C90C}"/>
              </a:ext>
            </a:extLst>
          </p:cNvPr>
          <p:cNvSpPr txBox="1"/>
          <p:nvPr/>
        </p:nvSpPr>
        <p:spPr>
          <a:xfrm>
            <a:off x="2029008" y="308632"/>
            <a:ext cx="7962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train_set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/test7/trainData_full.txt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test_set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/test6_testdata/testData.txt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alpha	=0.05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batch_size	=5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times	=400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w	=[-0.75094564 -1.26645375  0.10501698  0.15050324 -4.02355505 -0.58273381]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	=[ 1.09386461  0.57835649 -0.05017277 -0.00468651 -2.1787448   0.26207643]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20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图表, 直方图&#10;&#10;描述已自动生成">
            <a:extLst>
              <a:ext uri="{FF2B5EF4-FFF2-40B4-BE49-F238E27FC236}">
                <a16:creationId xmlns:a16="http://schemas.microsoft.com/office/drawing/2014/main" id="{837E7955-0768-4D94-9843-C1FE5A933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61" y="1818479"/>
            <a:ext cx="7659647" cy="45957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CB99F7-E330-4585-AC6C-2341A116C90C}"/>
              </a:ext>
            </a:extLst>
          </p:cNvPr>
          <p:cNvSpPr txBox="1"/>
          <p:nvPr/>
        </p:nvSpPr>
        <p:spPr>
          <a:xfrm>
            <a:off x="2029008" y="308632"/>
            <a:ext cx="9686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train_set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/test7/trainData_ part1.txt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test_set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/test6_testdata/testData.txt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valve	=0.67	(</a:t>
            </a:r>
            <a:r>
              <a:rPr lang="zh-CN" altLang="en-US" sz="1200" dirty="0">
                <a:latin typeface="Consolas" panose="020B0609020204030204" pitchFamily="49" charset="0"/>
              </a:rPr>
              <a:t>如果</a:t>
            </a:r>
            <a:r>
              <a:rPr lang="en-US" altLang="zh-CN" sz="1200" dirty="0">
                <a:latin typeface="Consolas" panose="020B0609020204030204" pitchFamily="49" charset="0"/>
              </a:rPr>
              <a:t>sig&gt;valve</a:t>
            </a:r>
            <a:r>
              <a:rPr lang="zh-CN" altLang="en-US" sz="1200" dirty="0">
                <a:latin typeface="Consolas" panose="020B0609020204030204" pitchFamily="49" charset="0"/>
              </a:rPr>
              <a:t>，即可认为二者是</a:t>
            </a:r>
            <a:r>
              <a:rPr lang="en-US" altLang="zh-CN" sz="1200" dirty="0">
                <a:latin typeface="Consolas" panose="020B0609020204030204" pitchFamily="49" charset="0"/>
              </a:rPr>
              <a:t>1)	</a:t>
            </a:r>
            <a:r>
              <a:rPr lang="zh-CN" altLang="en-US" sz="1200" dirty="0">
                <a:latin typeface="Consolas" panose="020B0609020204030204" pitchFamily="49" charset="0"/>
              </a:rPr>
              <a:t>（</a:t>
            </a:r>
            <a:r>
              <a:rPr lang="en-US" altLang="zh-CN" sz="1200" dirty="0">
                <a:latin typeface="Consolas" panose="020B0609020204030204" pitchFamily="49" charset="0"/>
              </a:rPr>
              <a:t>row:1 -1</a:t>
            </a:r>
            <a:r>
              <a:rPr lang="zh-CN" altLang="en-US" sz="1200" dirty="0">
                <a:latin typeface="Consolas" panose="020B0609020204030204" pitchFamily="49" charset="0"/>
              </a:rPr>
              <a:t>）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alpha	=0.015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batch_size	=5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times	=500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w	=[-0.4642477  -0.85702     0.53094664  0.76878286  0.5338443  -0.08599944]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	=[0.76152468  0.36875238 -0.24328099 -0.00544477 -0.24038333  0.03977294]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true_num</a:t>
            </a:r>
            <a:r>
              <a:rPr lang="en-US" altLang="zh-CN" sz="1200" dirty="0">
                <a:latin typeface="Consolas" panose="020B0609020204030204" pitchFamily="49" charset="0"/>
              </a:rPr>
              <a:t>	: 26   	</a:t>
            </a:r>
            <a:r>
              <a:rPr lang="en-US" altLang="zh-CN" sz="1200" dirty="0" err="1">
                <a:latin typeface="Consolas" panose="020B0609020204030204" pitchFamily="49" charset="0"/>
              </a:rPr>
              <a:t>true_bingo</a:t>
            </a:r>
            <a:r>
              <a:rPr lang="en-US" altLang="zh-CN" sz="1200" dirty="0">
                <a:latin typeface="Consolas" panose="020B0609020204030204" pitchFamily="49" charset="0"/>
              </a:rPr>
              <a:t>	: 26   	</a:t>
            </a:r>
            <a:r>
              <a:rPr lang="en-US" altLang="zh-CN" sz="1200" dirty="0" err="1">
                <a:latin typeface="Consolas" panose="020B0609020204030204" pitchFamily="49" charset="0"/>
              </a:rPr>
              <a:t>true_bingo_rate</a:t>
            </a:r>
            <a:r>
              <a:rPr lang="en-US" altLang="zh-CN" sz="1200" dirty="0">
                <a:latin typeface="Consolas" panose="020B0609020204030204" pitchFamily="49" charset="0"/>
              </a:rPr>
              <a:t>	: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1.0</a:t>
            </a:r>
          </a:p>
          <a:p>
            <a:r>
              <a:rPr lang="pt-BR" altLang="zh-CN" sz="1200" dirty="0">
                <a:latin typeface="Consolas" panose="020B0609020204030204" pitchFamily="49" charset="0"/>
              </a:rPr>
              <a:t>false_num	: 1193   	false_bingo: 973   	false_bingo_rate	: </a:t>
            </a:r>
            <a:r>
              <a:rPr lang="pt-BR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0.815590947191953</a:t>
            </a:r>
            <a:endParaRPr lang="zh-CN" alt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3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表, 直方图&#10;&#10;描述已自动生成">
            <a:extLst>
              <a:ext uri="{FF2B5EF4-FFF2-40B4-BE49-F238E27FC236}">
                <a16:creationId xmlns:a16="http://schemas.microsoft.com/office/drawing/2014/main" id="{85E39351-AF73-4FDF-A98B-CB9BED3DE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83" y="1871006"/>
            <a:ext cx="7355526" cy="44133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CB99F7-E330-4585-AC6C-2341A116C90C}"/>
              </a:ext>
            </a:extLst>
          </p:cNvPr>
          <p:cNvSpPr txBox="1"/>
          <p:nvPr/>
        </p:nvSpPr>
        <p:spPr>
          <a:xfrm>
            <a:off x="2029008" y="308632"/>
            <a:ext cx="9686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train_set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/test7/trainData_part1.txt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test_set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/test6_testdata/testData.txt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valve	=0.70	(</a:t>
            </a:r>
            <a:r>
              <a:rPr lang="zh-CN" altLang="en-US" sz="1200" dirty="0">
                <a:latin typeface="Consolas" panose="020B0609020204030204" pitchFamily="49" charset="0"/>
              </a:rPr>
              <a:t>如果</a:t>
            </a:r>
            <a:r>
              <a:rPr lang="en-US" altLang="zh-CN" sz="1200" dirty="0">
                <a:latin typeface="Consolas" panose="020B0609020204030204" pitchFamily="49" charset="0"/>
              </a:rPr>
              <a:t>sig&gt;valve</a:t>
            </a:r>
            <a:r>
              <a:rPr lang="zh-CN" altLang="en-US" sz="1200" dirty="0">
                <a:latin typeface="Consolas" panose="020B0609020204030204" pitchFamily="49" charset="0"/>
              </a:rPr>
              <a:t>，即可认为二者是</a:t>
            </a:r>
            <a:r>
              <a:rPr lang="en-US" altLang="zh-CN" sz="1200" dirty="0">
                <a:latin typeface="Consolas" panose="020B0609020204030204" pitchFamily="49" charset="0"/>
              </a:rPr>
              <a:t>1)	</a:t>
            </a:r>
            <a:r>
              <a:rPr lang="zh-CN" altLang="en-US" sz="1200" dirty="0">
                <a:latin typeface="Consolas" panose="020B0609020204030204" pitchFamily="49" charset="0"/>
              </a:rPr>
              <a:t>（</a:t>
            </a:r>
            <a:r>
              <a:rPr lang="en-US" altLang="zh-CN" sz="1200" dirty="0">
                <a:latin typeface="Consolas" panose="020B0609020204030204" pitchFamily="49" charset="0"/>
              </a:rPr>
              <a:t>row:1 -1</a:t>
            </a:r>
            <a:r>
              <a:rPr lang="zh-CN" altLang="en-US" sz="1200" dirty="0">
                <a:latin typeface="Consolas" panose="020B0609020204030204" pitchFamily="49" charset="0"/>
              </a:rPr>
              <a:t>）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alpha	=0.015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batch_size	=5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times	=500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w	=[-0.55593403 -1.05157897  0.35801744  0.52451041  0.34678067 -0.27584307]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	=[ 0.93309942  0.43745448 -0.15294911  0.01354386 -0.16418588  0.11319038]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true_num</a:t>
            </a:r>
            <a:r>
              <a:rPr lang="en-US" altLang="zh-CN" sz="1200" dirty="0">
                <a:latin typeface="Consolas" panose="020B0609020204030204" pitchFamily="49" charset="0"/>
              </a:rPr>
              <a:t>	: 26   	</a:t>
            </a:r>
            <a:r>
              <a:rPr lang="en-US" altLang="zh-CN" sz="1200" dirty="0" err="1">
                <a:latin typeface="Consolas" panose="020B0609020204030204" pitchFamily="49" charset="0"/>
              </a:rPr>
              <a:t>true_bingo</a:t>
            </a:r>
            <a:r>
              <a:rPr lang="en-US" altLang="zh-CN" sz="1200" dirty="0">
                <a:latin typeface="Consolas" panose="020B0609020204030204" pitchFamily="49" charset="0"/>
              </a:rPr>
              <a:t>	: 19   	</a:t>
            </a:r>
            <a:r>
              <a:rPr lang="en-US" altLang="zh-CN" sz="1200" dirty="0" err="1">
                <a:latin typeface="Consolas" panose="020B0609020204030204" pitchFamily="49" charset="0"/>
              </a:rPr>
              <a:t>true_bingo_rate</a:t>
            </a:r>
            <a:r>
              <a:rPr lang="en-US" altLang="zh-CN" sz="1200" dirty="0">
                <a:latin typeface="Consolas" panose="020B0609020204030204" pitchFamily="49" charset="0"/>
              </a:rPr>
              <a:t>	: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0.7307692307692307</a:t>
            </a:r>
          </a:p>
          <a:p>
            <a:r>
              <a:rPr lang="pt-BR" altLang="zh-CN" sz="1200" dirty="0">
                <a:latin typeface="Consolas" panose="020B0609020204030204" pitchFamily="49" charset="0"/>
              </a:rPr>
              <a:t>false_num	: 1193   	false_bingo: 1033   	false_bingo_rate	: </a:t>
            </a:r>
            <a:r>
              <a:rPr lang="pt-BR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0.865884325230511</a:t>
            </a:r>
            <a:endParaRPr lang="zh-CN" alt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003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图表, 直方图&#10;&#10;描述已自动生成">
            <a:extLst>
              <a:ext uri="{FF2B5EF4-FFF2-40B4-BE49-F238E27FC236}">
                <a16:creationId xmlns:a16="http://schemas.microsoft.com/office/drawing/2014/main" id="{7A192AE3-64DC-4868-9727-A7F551FE2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14" y="1739900"/>
            <a:ext cx="7855404" cy="47132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CB99F7-E330-4585-AC6C-2341A116C90C}"/>
              </a:ext>
            </a:extLst>
          </p:cNvPr>
          <p:cNvSpPr txBox="1"/>
          <p:nvPr/>
        </p:nvSpPr>
        <p:spPr>
          <a:xfrm>
            <a:off x="2029008" y="308632"/>
            <a:ext cx="9686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train_set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/test7/trainData_part2.txt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test_set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/test6_testdata/testData.txt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valve	=0.70	(</a:t>
            </a:r>
            <a:r>
              <a:rPr lang="zh-CN" altLang="en-US" sz="1200" dirty="0">
                <a:latin typeface="Consolas" panose="020B0609020204030204" pitchFamily="49" charset="0"/>
              </a:rPr>
              <a:t>如果</a:t>
            </a:r>
            <a:r>
              <a:rPr lang="en-US" altLang="zh-CN" sz="1200" dirty="0">
                <a:latin typeface="Consolas" panose="020B0609020204030204" pitchFamily="49" charset="0"/>
              </a:rPr>
              <a:t>sig&gt;valve</a:t>
            </a:r>
            <a:r>
              <a:rPr lang="zh-CN" altLang="en-US" sz="1200" dirty="0">
                <a:latin typeface="Consolas" panose="020B0609020204030204" pitchFamily="49" charset="0"/>
              </a:rPr>
              <a:t>，即可认为二者是</a:t>
            </a:r>
            <a:r>
              <a:rPr lang="en-US" altLang="zh-CN" sz="1200" dirty="0">
                <a:latin typeface="Consolas" panose="020B0609020204030204" pitchFamily="49" charset="0"/>
              </a:rPr>
              <a:t>1)	</a:t>
            </a:r>
            <a:r>
              <a:rPr lang="zh-CN" altLang="en-US" sz="1200" dirty="0">
                <a:latin typeface="Consolas" panose="020B0609020204030204" pitchFamily="49" charset="0"/>
              </a:rPr>
              <a:t>（</a:t>
            </a:r>
            <a:r>
              <a:rPr lang="en-US" altLang="zh-CN" sz="1200" dirty="0">
                <a:latin typeface="Consolas" panose="020B0609020204030204" pitchFamily="49" charset="0"/>
              </a:rPr>
              <a:t>row:1 -1</a:t>
            </a:r>
            <a:r>
              <a:rPr lang="zh-CN" altLang="en-US" sz="1200" dirty="0">
                <a:latin typeface="Consolas" panose="020B0609020204030204" pitchFamily="49" charset="0"/>
              </a:rPr>
              <a:t>）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alpha	=0.015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batch_size	=5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times	=500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w	=[-0.58206924 -0.94215725  0.28293547  0.39201862  0.33302789 -0.42165872]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	=[ 1.01642106  0.65633305 -0.11857423 -0.00949108 -0.06848181  0.07683158]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true_num</a:t>
            </a:r>
            <a:r>
              <a:rPr lang="en-US" altLang="zh-CN" sz="1200" dirty="0">
                <a:latin typeface="Consolas" panose="020B0609020204030204" pitchFamily="49" charset="0"/>
              </a:rPr>
              <a:t>	: 26   	</a:t>
            </a:r>
            <a:r>
              <a:rPr lang="en-US" altLang="zh-CN" sz="1200" dirty="0" err="1">
                <a:latin typeface="Consolas" panose="020B0609020204030204" pitchFamily="49" charset="0"/>
              </a:rPr>
              <a:t>true_bingo</a:t>
            </a:r>
            <a:r>
              <a:rPr lang="en-US" altLang="zh-CN" sz="1200" dirty="0">
                <a:latin typeface="Consolas" panose="020B0609020204030204" pitchFamily="49" charset="0"/>
              </a:rPr>
              <a:t>	: 25   	</a:t>
            </a:r>
            <a:r>
              <a:rPr lang="en-US" altLang="zh-CN" sz="1200" dirty="0" err="1">
                <a:latin typeface="Consolas" panose="020B0609020204030204" pitchFamily="49" charset="0"/>
              </a:rPr>
              <a:t>true_bingo_rate</a:t>
            </a:r>
            <a:r>
              <a:rPr lang="en-US" altLang="zh-CN" sz="1200" dirty="0">
                <a:latin typeface="Consolas" panose="020B0609020204030204" pitchFamily="49" charset="0"/>
              </a:rPr>
              <a:t>	: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0.9615384615384616</a:t>
            </a:r>
          </a:p>
          <a:p>
            <a:r>
              <a:rPr lang="pt-BR" altLang="zh-CN" sz="1200" dirty="0">
                <a:latin typeface="Consolas" panose="020B0609020204030204" pitchFamily="49" charset="0"/>
              </a:rPr>
              <a:t>false_num	: 1193   	false_bingo: 939   	false_bingo_rate	: </a:t>
            </a:r>
            <a:r>
              <a:rPr lang="pt-BR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0.7870913663034</a:t>
            </a:r>
            <a:endParaRPr lang="zh-CN" alt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42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表, 直方图&#10;&#10;描述已自动生成">
            <a:extLst>
              <a:ext uri="{FF2B5EF4-FFF2-40B4-BE49-F238E27FC236}">
                <a16:creationId xmlns:a16="http://schemas.microsoft.com/office/drawing/2014/main" id="{A68CBE8A-A699-44F9-8B18-853200F4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02" y="1717644"/>
            <a:ext cx="7948509" cy="47691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CB99F7-E330-4585-AC6C-2341A116C90C}"/>
              </a:ext>
            </a:extLst>
          </p:cNvPr>
          <p:cNvSpPr txBox="1"/>
          <p:nvPr/>
        </p:nvSpPr>
        <p:spPr>
          <a:xfrm>
            <a:off x="2029008" y="308632"/>
            <a:ext cx="9686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train_set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/test7/trainData_part2.txt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test_set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/test6_testdata/testData.txt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valve	=0.70	(</a:t>
            </a:r>
            <a:r>
              <a:rPr lang="zh-CN" altLang="en-US" sz="1200" dirty="0">
                <a:latin typeface="Consolas" panose="020B0609020204030204" pitchFamily="49" charset="0"/>
              </a:rPr>
              <a:t>如果</a:t>
            </a:r>
            <a:r>
              <a:rPr lang="en-US" altLang="zh-CN" sz="1200" dirty="0">
                <a:latin typeface="Consolas" panose="020B0609020204030204" pitchFamily="49" charset="0"/>
              </a:rPr>
              <a:t>sig&gt;valve</a:t>
            </a:r>
            <a:r>
              <a:rPr lang="zh-CN" altLang="en-US" sz="1200" dirty="0">
                <a:latin typeface="Consolas" panose="020B0609020204030204" pitchFamily="49" charset="0"/>
              </a:rPr>
              <a:t>，即可认为二者是</a:t>
            </a:r>
            <a:r>
              <a:rPr lang="en-US" altLang="zh-CN" sz="1200" dirty="0">
                <a:latin typeface="Consolas" panose="020B0609020204030204" pitchFamily="49" charset="0"/>
              </a:rPr>
              <a:t>1)	</a:t>
            </a:r>
            <a:r>
              <a:rPr lang="zh-CN" altLang="en-US" sz="1200" dirty="0">
                <a:latin typeface="Consolas" panose="020B0609020204030204" pitchFamily="49" charset="0"/>
              </a:rPr>
              <a:t>（</a:t>
            </a:r>
            <a:r>
              <a:rPr lang="en-US" altLang="zh-CN" sz="1200" dirty="0">
                <a:latin typeface="Consolas" panose="020B0609020204030204" pitchFamily="49" charset="0"/>
              </a:rPr>
              <a:t>row:1 -1</a:t>
            </a:r>
            <a:r>
              <a:rPr lang="zh-CN" altLang="en-US" sz="1200" dirty="0">
                <a:latin typeface="Consolas" panose="020B0609020204030204" pitchFamily="49" charset="0"/>
              </a:rPr>
              <a:t>）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alpha	=0.015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batch_size	=5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times	=1000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w	=[-0.57594943 -0.94426039  0.3337293   0.45899012  0.38589977 -0.32775884]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	=[ 0.93714141  0.56883045 -0.15317985 -0.02791904 -0.10100939  0.085332]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true_num</a:t>
            </a:r>
            <a:r>
              <a:rPr lang="en-US" altLang="zh-CN" sz="1200" dirty="0">
                <a:latin typeface="Consolas" panose="020B0609020204030204" pitchFamily="49" charset="0"/>
              </a:rPr>
              <a:t>	: 26   	</a:t>
            </a:r>
            <a:r>
              <a:rPr lang="en-US" altLang="zh-CN" sz="1200" dirty="0" err="1">
                <a:latin typeface="Consolas" panose="020B0609020204030204" pitchFamily="49" charset="0"/>
              </a:rPr>
              <a:t>true_bingo</a:t>
            </a:r>
            <a:r>
              <a:rPr lang="en-US" altLang="zh-CN" sz="1200" dirty="0">
                <a:latin typeface="Consolas" panose="020B0609020204030204" pitchFamily="49" charset="0"/>
              </a:rPr>
              <a:t>	: 22   	</a:t>
            </a:r>
            <a:r>
              <a:rPr lang="en-US" altLang="zh-CN" sz="1200" dirty="0" err="1">
                <a:latin typeface="Consolas" panose="020B0609020204030204" pitchFamily="49" charset="0"/>
              </a:rPr>
              <a:t>true_bingo_rate</a:t>
            </a:r>
            <a:r>
              <a:rPr lang="en-US" altLang="zh-CN" sz="1200" dirty="0">
                <a:latin typeface="Consolas" panose="020B0609020204030204" pitchFamily="49" charset="0"/>
              </a:rPr>
              <a:t>	: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0.8461538461538461</a:t>
            </a:r>
          </a:p>
          <a:p>
            <a:r>
              <a:rPr lang="pt-BR" altLang="zh-CN" sz="1200" dirty="0">
                <a:latin typeface="Consolas" panose="020B0609020204030204" pitchFamily="49" charset="0"/>
              </a:rPr>
              <a:t>false_num	: 1193   	false_bingo: 996   	false_bingo_rate	: </a:t>
            </a:r>
            <a:r>
              <a:rPr lang="pt-BR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0.8348700754400671</a:t>
            </a:r>
            <a:endParaRPr lang="zh-CN" alt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032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片包含 图示&#10;&#10;描述已自动生成">
            <a:extLst>
              <a:ext uri="{FF2B5EF4-FFF2-40B4-BE49-F238E27FC236}">
                <a16:creationId xmlns:a16="http://schemas.microsoft.com/office/drawing/2014/main" id="{0BB50FE8-045C-45D4-8FD4-5EBA1682C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63" y="1610709"/>
            <a:ext cx="8486967" cy="50921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CB99F7-E330-4585-AC6C-2341A116C90C}"/>
              </a:ext>
            </a:extLst>
          </p:cNvPr>
          <p:cNvSpPr txBox="1"/>
          <p:nvPr/>
        </p:nvSpPr>
        <p:spPr>
          <a:xfrm>
            <a:off x="1871846" y="55362"/>
            <a:ext cx="80913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train_set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/test7/trainData_part2.txt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test_set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/test6_testdata/testData.txt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valve	= 0.68	(</a:t>
            </a:r>
            <a:r>
              <a:rPr lang="zh-CN" altLang="en-US" sz="1200" dirty="0">
                <a:latin typeface="Consolas" panose="020B0609020204030204" pitchFamily="49" charset="0"/>
              </a:rPr>
              <a:t>如果</a:t>
            </a:r>
            <a:r>
              <a:rPr lang="en-US" altLang="zh-CN" sz="1200" dirty="0">
                <a:latin typeface="Consolas" panose="020B0609020204030204" pitchFamily="49" charset="0"/>
              </a:rPr>
              <a:t>sig&gt;valve</a:t>
            </a:r>
            <a:r>
              <a:rPr lang="zh-CN" altLang="en-US" sz="1200" dirty="0">
                <a:latin typeface="Consolas" panose="020B0609020204030204" pitchFamily="49" charset="0"/>
              </a:rPr>
              <a:t>，即可认为二者是</a:t>
            </a:r>
            <a:r>
              <a:rPr lang="en-US" altLang="zh-CN" sz="1200" dirty="0">
                <a:latin typeface="Consolas" panose="020B0609020204030204" pitchFamily="49" charset="0"/>
              </a:rPr>
              <a:t>1)	</a:t>
            </a:r>
            <a:r>
              <a:rPr lang="zh-CN" altLang="en-US" sz="1200" dirty="0">
                <a:latin typeface="Consolas" panose="020B0609020204030204" pitchFamily="49" charset="0"/>
              </a:rPr>
              <a:t>（</a:t>
            </a:r>
            <a:r>
              <a:rPr lang="en-US" altLang="zh-CN" sz="1200" dirty="0">
                <a:latin typeface="Consolas" panose="020B0609020204030204" pitchFamily="49" charset="0"/>
              </a:rPr>
              <a:t>row:1 -1</a:t>
            </a:r>
            <a:r>
              <a:rPr lang="zh-CN" altLang="en-US" sz="1200" dirty="0">
                <a:latin typeface="Consolas" panose="020B0609020204030204" pitchFamily="49" charset="0"/>
              </a:rPr>
              <a:t>）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alpha	= 0.015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batch_size	= 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times	= 300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bingo_valve</a:t>
            </a:r>
            <a:r>
              <a:rPr lang="en-US" altLang="zh-CN" sz="1200" dirty="0">
                <a:latin typeface="Consolas" panose="020B0609020204030204" pitchFamily="49" charset="0"/>
              </a:rPr>
              <a:t>= 0.80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w	= [-0.64611056 -1.03375699  0.20305171  0.29869536  0.22193102  0.21065857]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	= [ 1.11639191  0.72874549 -0.03444581  0.06119784 -0.0155665  -0.02683895]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true_num</a:t>
            </a:r>
            <a:r>
              <a:rPr lang="en-US" altLang="zh-CN" sz="1200" dirty="0">
                <a:latin typeface="Consolas" panose="020B0609020204030204" pitchFamily="49" charset="0"/>
              </a:rPr>
              <a:t>	: 26   	</a:t>
            </a:r>
            <a:r>
              <a:rPr lang="en-US" altLang="zh-CN" sz="1200" dirty="0" err="1">
                <a:latin typeface="Consolas" panose="020B0609020204030204" pitchFamily="49" charset="0"/>
              </a:rPr>
              <a:t>true_bingo</a:t>
            </a:r>
            <a:r>
              <a:rPr lang="en-US" altLang="zh-CN" sz="1200" dirty="0">
                <a:latin typeface="Consolas" panose="020B0609020204030204" pitchFamily="49" charset="0"/>
              </a:rPr>
              <a:t>	: 22   	</a:t>
            </a:r>
            <a:r>
              <a:rPr lang="en-US" altLang="zh-CN" sz="1200" dirty="0" err="1">
                <a:latin typeface="Consolas" panose="020B0609020204030204" pitchFamily="49" charset="0"/>
              </a:rPr>
              <a:t>true_bingo_rate</a:t>
            </a:r>
            <a:r>
              <a:rPr lang="en-US" altLang="zh-CN" sz="1200" dirty="0">
                <a:latin typeface="Consolas" panose="020B0609020204030204" pitchFamily="49" charset="0"/>
              </a:rPr>
              <a:t>	: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1.0</a:t>
            </a:r>
          </a:p>
          <a:p>
            <a:r>
              <a:rPr lang="pt-BR" altLang="zh-CN" sz="1200" dirty="0">
                <a:latin typeface="Consolas" panose="020B0609020204030204" pitchFamily="49" charset="0"/>
              </a:rPr>
              <a:t>false_num	: 1193   	false_bingo: 996   	false_bingo_rate	: </a:t>
            </a:r>
            <a:r>
              <a:rPr lang="pt-BR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0.7367979882648784</a:t>
            </a:r>
            <a:endParaRPr lang="zh-CN" alt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28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日程表&#10;&#10;中度可信度描述已自动生成">
            <a:extLst>
              <a:ext uri="{FF2B5EF4-FFF2-40B4-BE49-F238E27FC236}">
                <a16:creationId xmlns:a16="http://schemas.microsoft.com/office/drawing/2014/main" id="{013FD7C9-C99D-45EF-97A1-44CBF007E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198" y="1745347"/>
            <a:ext cx="7867659" cy="47205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CB99F7-E330-4585-AC6C-2341A116C90C}"/>
              </a:ext>
            </a:extLst>
          </p:cNvPr>
          <p:cNvSpPr txBox="1"/>
          <p:nvPr/>
        </p:nvSpPr>
        <p:spPr>
          <a:xfrm>
            <a:off x="1871846" y="55362"/>
            <a:ext cx="80913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train_set	: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/test7/trainData_part2.txt</a:t>
            </a:r>
            <a:r>
              <a:rPr lang="fr-FR" altLang="zh-CN" sz="1200" dirty="0">
                <a:latin typeface="Consolas" panose="020B0609020204030204" pitchFamily="49" charset="0"/>
              </a:rPr>
              <a:t>	bingo_set	: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test_set	: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/test6_testdata/testData.txt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valve	= 0.68	(</a:t>
            </a:r>
            <a:r>
              <a:rPr lang="zh-CN" altLang="en-US" sz="1200" dirty="0">
                <a:latin typeface="Consolas" panose="020B0609020204030204" pitchFamily="49" charset="0"/>
              </a:rPr>
              <a:t>如果</a:t>
            </a:r>
            <a:r>
              <a:rPr lang="en-US" altLang="zh-CN" sz="1200" dirty="0">
                <a:latin typeface="Consolas" panose="020B0609020204030204" pitchFamily="49" charset="0"/>
              </a:rPr>
              <a:t>sig&gt;valve</a:t>
            </a:r>
            <a:r>
              <a:rPr lang="zh-CN" altLang="en-US" sz="1200" dirty="0">
                <a:latin typeface="Consolas" panose="020B0609020204030204" pitchFamily="49" charset="0"/>
              </a:rPr>
              <a:t>，即可认为二者是</a:t>
            </a:r>
            <a:r>
              <a:rPr lang="en-US" altLang="zh-CN" sz="1200" dirty="0">
                <a:latin typeface="Consolas" panose="020B0609020204030204" pitchFamily="49" charset="0"/>
              </a:rPr>
              <a:t>1)	</a:t>
            </a:r>
            <a:r>
              <a:rPr lang="zh-CN" altLang="en-US" sz="1200" dirty="0">
                <a:latin typeface="Consolas" panose="020B0609020204030204" pitchFamily="49" charset="0"/>
              </a:rPr>
              <a:t>（</a:t>
            </a:r>
            <a:r>
              <a:rPr lang="en-US" altLang="zh-CN" sz="1200" dirty="0">
                <a:latin typeface="Consolas" panose="020B0609020204030204" pitchFamily="49" charset="0"/>
              </a:rPr>
              <a:t>row:1 -1</a:t>
            </a:r>
            <a:r>
              <a:rPr lang="zh-CN" altLang="en-US" sz="1200" dirty="0">
                <a:latin typeface="Consolas" panose="020B0609020204030204" pitchFamily="49" charset="0"/>
              </a:rPr>
              <a:t>）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alpha	= 0.015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batch_size	= 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times	= 500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bingo_valve</a:t>
            </a:r>
            <a:r>
              <a:rPr lang="en-US" altLang="zh-CN" sz="1200" dirty="0">
                <a:latin typeface="Consolas" panose="020B0609020204030204" pitchFamily="49" charset="0"/>
              </a:rPr>
              <a:t>= 0.80			</a:t>
            </a:r>
            <a:r>
              <a:rPr lang="en-US" altLang="zh-CN" sz="1200" dirty="0" err="1">
                <a:latin typeface="Consolas" panose="020B0609020204030204" pitchFamily="49" charset="0"/>
              </a:rPr>
              <a:t>init_B</a:t>
            </a:r>
            <a:r>
              <a:rPr lang="en-US" altLang="zh-CN" sz="1200" dirty="0">
                <a:latin typeface="Consolas" panose="020B0609020204030204" pitchFamily="49" charset="0"/>
              </a:rPr>
              <a:t>=[</a:t>
            </a:r>
            <a:r>
              <a:rPr lang="en-US" altLang="zh-C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zh-CN" sz="1200" dirty="0"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w	= [-0.64530985 -1.05633889  0.17002826  0.23984189  0.21142088 -0.22791236]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	= [ 1.12145012  0.71042108 -0.06321177  0.00660186 -0.02181915  0.03884761]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true_num</a:t>
            </a:r>
            <a:r>
              <a:rPr lang="en-US" altLang="zh-CN" sz="1200" dirty="0">
                <a:latin typeface="Consolas" panose="020B0609020204030204" pitchFamily="49" charset="0"/>
              </a:rPr>
              <a:t>	: 26   	</a:t>
            </a:r>
            <a:r>
              <a:rPr lang="en-US" altLang="zh-CN" sz="1200" dirty="0" err="1">
                <a:latin typeface="Consolas" panose="020B0609020204030204" pitchFamily="49" charset="0"/>
              </a:rPr>
              <a:t>true_bingo</a:t>
            </a:r>
            <a:r>
              <a:rPr lang="en-US" altLang="zh-CN" sz="1200" dirty="0">
                <a:latin typeface="Consolas" panose="020B0609020204030204" pitchFamily="49" charset="0"/>
              </a:rPr>
              <a:t>	: 26   	</a:t>
            </a:r>
            <a:r>
              <a:rPr lang="en-US" altLang="zh-CN" sz="1200" dirty="0" err="1">
                <a:latin typeface="Consolas" panose="020B0609020204030204" pitchFamily="49" charset="0"/>
              </a:rPr>
              <a:t>true_bingo_rate</a:t>
            </a:r>
            <a:r>
              <a:rPr lang="en-US" altLang="zh-CN" sz="1200" dirty="0">
                <a:latin typeface="Consolas" panose="020B0609020204030204" pitchFamily="49" charset="0"/>
              </a:rPr>
              <a:t>	: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1.0</a:t>
            </a:r>
          </a:p>
          <a:p>
            <a:r>
              <a:rPr lang="pt-BR" altLang="zh-CN" sz="1200" dirty="0">
                <a:latin typeface="Consolas" panose="020B0609020204030204" pitchFamily="49" charset="0"/>
              </a:rPr>
              <a:t>false_num	: 1193   	false_bingo: 899   	false_bingo_rate	: </a:t>
            </a:r>
            <a:r>
              <a:rPr lang="pt-BR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0.7535624476110645</a:t>
            </a:r>
            <a:endParaRPr lang="zh-CN" alt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14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986ED42E-7E73-41E2-9738-BD0DE577F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20" y="1623194"/>
            <a:ext cx="8435882" cy="50615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CB99F7-E330-4585-AC6C-2341A116C90C}"/>
              </a:ext>
            </a:extLst>
          </p:cNvPr>
          <p:cNvSpPr txBox="1"/>
          <p:nvPr/>
        </p:nvSpPr>
        <p:spPr>
          <a:xfrm>
            <a:off x="1871846" y="55362"/>
            <a:ext cx="80913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train_set	: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/test7/trainData_part2.txt</a:t>
            </a:r>
            <a:r>
              <a:rPr lang="fr-FR" altLang="zh-CN" sz="1200" dirty="0">
                <a:latin typeface="Consolas" panose="020B0609020204030204" pitchFamily="49" charset="0"/>
              </a:rPr>
              <a:t>	bingo_set</a:t>
            </a:r>
            <a:r>
              <a:rPr lang="fr-FR" altLang="zh-CN" sz="1200">
                <a:latin typeface="Consolas" panose="020B0609020204030204" pitchFamily="49" charset="0"/>
              </a:rPr>
              <a:t>	:</a:t>
            </a:r>
            <a:r>
              <a:rPr lang="fr-FR" altLang="zh-CN" sz="12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nA1B_testData/2021-7-7-NA1B-ALL.txt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test_set	: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/test6_testdata/testData.txt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valve	= 0.68	(</a:t>
            </a:r>
            <a:r>
              <a:rPr lang="zh-CN" altLang="en-US" sz="1200" dirty="0">
                <a:latin typeface="Consolas" panose="020B0609020204030204" pitchFamily="49" charset="0"/>
              </a:rPr>
              <a:t>如果</a:t>
            </a:r>
            <a:r>
              <a:rPr lang="en-US" altLang="zh-CN" sz="1200" dirty="0">
                <a:latin typeface="Consolas" panose="020B0609020204030204" pitchFamily="49" charset="0"/>
              </a:rPr>
              <a:t>sig&gt;valve</a:t>
            </a:r>
            <a:r>
              <a:rPr lang="zh-CN" altLang="en-US" sz="1200" dirty="0">
                <a:latin typeface="Consolas" panose="020B0609020204030204" pitchFamily="49" charset="0"/>
              </a:rPr>
              <a:t>，即可认为二者是</a:t>
            </a:r>
            <a:r>
              <a:rPr lang="en-US" altLang="zh-CN" sz="1200" dirty="0">
                <a:latin typeface="Consolas" panose="020B0609020204030204" pitchFamily="49" charset="0"/>
              </a:rPr>
              <a:t>1)	</a:t>
            </a:r>
            <a:r>
              <a:rPr lang="zh-CN" altLang="en-US" sz="1200" dirty="0">
                <a:latin typeface="Consolas" panose="020B0609020204030204" pitchFamily="49" charset="0"/>
              </a:rPr>
              <a:t>（</a:t>
            </a:r>
            <a:r>
              <a:rPr lang="en-US" altLang="zh-CN" sz="1200" dirty="0">
                <a:latin typeface="Consolas" panose="020B0609020204030204" pitchFamily="49" charset="0"/>
              </a:rPr>
              <a:t>row:1 -1</a:t>
            </a:r>
            <a:r>
              <a:rPr lang="zh-CN" altLang="en-US" sz="1200" dirty="0">
                <a:latin typeface="Consolas" panose="020B0609020204030204" pitchFamily="49" charset="0"/>
              </a:rPr>
              <a:t>）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alpha	= 0.015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batch_size	= 3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times	= 600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bingo_valve</a:t>
            </a:r>
            <a:r>
              <a:rPr lang="en-US" altLang="zh-CN" sz="1200" dirty="0">
                <a:latin typeface="Consolas" panose="020B0609020204030204" pitchFamily="49" charset="0"/>
              </a:rPr>
              <a:t>= 0.85			</a:t>
            </a:r>
            <a:r>
              <a:rPr lang="en-US" altLang="zh-CN" sz="1200" dirty="0" err="1">
                <a:latin typeface="Consolas" panose="020B0609020204030204" pitchFamily="49" charset="0"/>
              </a:rPr>
              <a:t>init_B</a:t>
            </a:r>
            <a:r>
              <a:rPr lang="en-US" altLang="zh-CN" sz="1200" dirty="0">
                <a:latin typeface="Consolas" panose="020B0609020204030204" pitchFamily="49" charset="0"/>
              </a:rPr>
              <a:t>=[</a:t>
            </a:r>
            <a:r>
              <a:rPr lang="en-US" altLang="zh-C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zh-CN" sz="1200" dirty="0"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w	= [-0.69491735 -1.13652613  0.2408595   0.34789461  0.25997217]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	= [ 1.12087484  0.67926606  0.05665169  0.1636868   0.07576436]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true_num</a:t>
            </a:r>
            <a:r>
              <a:rPr lang="en-US" altLang="zh-CN" sz="1200" dirty="0">
                <a:latin typeface="Consolas" panose="020B0609020204030204" pitchFamily="49" charset="0"/>
              </a:rPr>
              <a:t>	:    	</a:t>
            </a:r>
            <a:r>
              <a:rPr lang="en-US" altLang="zh-CN" sz="1200" dirty="0" err="1">
                <a:latin typeface="Consolas" panose="020B0609020204030204" pitchFamily="49" charset="0"/>
              </a:rPr>
              <a:t>true_bingo</a:t>
            </a:r>
            <a:r>
              <a:rPr lang="en-US" altLang="zh-CN" sz="1200" dirty="0">
                <a:latin typeface="Consolas" panose="020B0609020204030204" pitchFamily="49" charset="0"/>
              </a:rPr>
              <a:t>	:    	</a:t>
            </a:r>
            <a:r>
              <a:rPr lang="en-US" altLang="zh-CN" sz="1200" dirty="0" err="1">
                <a:latin typeface="Consolas" panose="020B0609020204030204" pitchFamily="49" charset="0"/>
              </a:rPr>
              <a:t>true_bingo_rate</a:t>
            </a:r>
            <a:r>
              <a:rPr lang="en-US" altLang="zh-CN" sz="1200" dirty="0">
                <a:latin typeface="Consolas" panose="020B0609020204030204" pitchFamily="49" charset="0"/>
              </a:rPr>
              <a:t>	: </a:t>
            </a:r>
          </a:p>
          <a:p>
            <a:r>
              <a:rPr lang="pt-BR" altLang="zh-CN" sz="1200" dirty="0">
                <a:latin typeface="Consolas" panose="020B0609020204030204" pitchFamily="49" charset="0"/>
              </a:rPr>
              <a:t>false_num	:    	false_bingo:    	false_bingo_rate	:</a:t>
            </a:r>
            <a:endParaRPr lang="zh-CN" alt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2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图表, 直方图&#10;&#10;描述已自动生成">
            <a:extLst>
              <a:ext uri="{FF2B5EF4-FFF2-40B4-BE49-F238E27FC236}">
                <a16:creationId xmlns:a16="http://schemas.microsoft.com/office/drawing/2014/main" id="{6690A5CB-FA13-43D4-8812-B60D89FB7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11" y="1384203"/>
            <a:ext cx="7946866" cy="47681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CB99F7-E330-4585-AC6C-2341A116C90C}"/>
              </a:ext>
            </a:extLst>
          </p:cNvPr>
          <p:cNvSpPr txBox="1"/>
          <p:nvPr/>
        </p:nvSpPr>
        <p:spPr>
          <a:xfrm>
            <a:off x="2029008" y="308632"/>
            <a:ext cx="7962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train_set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/test7/trainData_ part1.txt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test_set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/test6_testdata/testData.txt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valve	=0.6	(</a:t>
            </a:r>
            <a:r>
              <a:rPr lang="zh-CN" altLang="en-US" sz="1200" dirty="0">
                <a:latin typeface="Consolas" panose="020B0609020204030204" pitchFamily="49" charset="0"/>
              </a:rPr>
              <a:t>如果</a:t>
            </a:r>
            <a:r>
              <a:rPr lang="en-US" altLang="zh-CN" sz="1200" dirty="0">
                <a:latin typeface="Consolas" panose="020B0609020204030204" pitchFamily="49" charset="0"/>
              </a:rPr>
              <a:t>sig&gt;valve</a:t>
            </a:r>
            <a:r>
              <a:rPr lang="zh-CN" altLang="en-US" sz="1200" dirty="0">
                <a:latin typeface="Consolas" panose="020B0609020204030204" pitchFamily="49" charset="0"/>
              </a:rPr>
              <a:t>，即可认为二者是</a:t>
            </a:r>
            <a:r>
              <a:rPr lang="en-US" altLang="zh-CN" sz="1200" dirty="0">
                <a:latin typeface="Consolas" panose="020B0609020204030204" pitchFamily="49" charset="0"/>
              </a:rPr>
              <a:t>1)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alpha	=0.05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batch_size	=5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times	=400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w	=[-0.63611137 -1.07651501  0.3147759   0.45770024 -3.10460405 -0.36672506]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	=[ 0.90308925  0.46268562 -0.14602348 -0.00309914 -1.56540343  0.17247556]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59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表, 直方图&#10;&#10;描述已自动生成">
            <a:extLst>
              <a:ext uri="{FF2B5EF4-FFF2-40B4-BE49-F238E27FC236}">
                <a16:creationId xmlns:a16="http://schemas.microsoft.com/office/drawing/2014/main" id="{86F6D5ED-BE92-4C33-8C66-2204269DA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08" y="1480837"/>
            <a:ext cx="7642980" cy="45857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CB99F7-E330-4585-AC6C-2341A116C90C}"/>
              </a:ext>
            </a:extLst>
          </p:cNvPr>
          <p:cNvSpPr txBox="1"/>
          <p:nvPr/>
        </p:nvSpPr>
        <p:spPr>
          <a:xfrm>
            <a:off x="2029008" y="308632"/>
            <a:ext cx="7962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train_set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/test7/trainData_ part1.txt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test_set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/test6_testdata/testData.txt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valve	=0.7	(</a:t>
            </a:r>
            <a:r>
              <a:rPr lang="zh-CN" altLang="en-US" sz="1200" dirty="0">
                <a:latin typeface="Consolas" panose="020B0609020204030204" pitchFamily="49" charset="0"/>
              </a:rPr>
              <a:t>如果</a:t>
            </a:r>
            <a:r>
              <a:rPr lang="en-US" altLang="zh-CN" sz="1200" dirty="0">
                <a:latin typeface="Consolas" panose="020B0609020204030204" pitchFamily="49" charset="0"/>
              </a:rPr>
              <a:t>sig&gt;valve</a:t>
            </a:r>
            <a:r>
              <a:rPr lang="zh-CN" altLang="en-US" sz="1200" dirty="0">
                <a:latin typeface="Consolas" panose="020B0609020204030204" pitchFamily="49" charset="0"/>
              </a:rPr>
              <a:t>，即可认为二者是</a:t>
            </a:r>
            <a:r>
              <a:rPr lang="en-US" altLang="zh-CN" sz="1200" dirty="0">
                <a:latin typeface="Consolas" panose="020B0609020204030204" pitchFamily="49" charset="0"/>
              </a:rPr>
              <a:t>1)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alpha	=0.05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batch_size	=5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times	=400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w	=[-0.5609068  -0.99845217  0.40952666  0.57734695 -2.97799733 -0.25119751]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	=[ 0.83473257  0.3971872  -0.19483397 -0.02701367 -1.58235796  0.14444186]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29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图表, 直方图&#10;&#10;描述已自动生成">
            <a:extLst>
              <a:ext uri="{FF2B5EF4-FFF2-40B4-BE49-F238E27FC236}">
                <a16:creationId xmlns:a16="http://schemas.microsoft.com/office/drawing/2014/main" id="{7BC55774-1211-44DB-87F2-15EFB4BB7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95" y="1410810"/>
            <a:ext cx="7822068" cy="46932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CB99F7-E330-4585-AC6C-2341A116C90C}"/>
              </a:ext>
            </a:extLst>
          </p:cNvPr>
          <p:cNvSpPr txBox="1"/>
          <p:nvPr/>
        </p:nvSpPr>
        <p:spPr>
          <a:xfrm>
            <a:off x="2029008" y="308632"/>
            <a:ext cx="7962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train_set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/test7/trainData_ part1.txt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test_set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/test6_testdata/testData.txt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valve	=0.7	(</a:t>
            </a:r>
            <a:r>
              <a:rPr lang="zh-CN" altLang="en-US" sz="1200" dirty="0">
                <a:latin typeface="Consolas" panose="020B0609020204030204" pitchFamily="49" charset="0"/>
              </a:rPr>
              <a:t>如果</a:t>
            </a:r>
            <a:r>
              <a:rPr lang="en-US" altLang="zh-CN" sz="1200" dirty="0">
                <a:latin typeface="Consolas" panose="020B0609020204030204" pitchFamily="49" charset="0"/>
              </a:rPr>
              <a:t>sig&gt;valve</a:t>
            </a:r>
            <a:r>
              <a:rPr lang="zh-CN" altLang="en-US" sz="1200" dirty="0">
                <a:latin typeface="Consolas" panose="020B0609020204030204" pitchFamily="49" charset="0"/>
              </a:rPr>
              <a:t>，即可认为二者是</a:t>
            </a:r>
            <a:r>
              <a:rPr lang="en-US" altLang="zh-CN" sz="1200" dirty="0">
                <a:latin typeface="Consolas" panose="020B0609020204030204" pitchFamily="49" charset="0"/>
              </a:rPr>
              <a:t>1)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alpha	=0.05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batch_size	=5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times	=1000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w	=[-0.71661184 -1.28302366  0.1485969   0.20466747 -4.71551778 -0.52157122]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	=[ 1.07574195  0.50933014 -0.0590493  -0.00297873 -2.92316399  0.27078258]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6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表, 直方图&#10;&#10;描述已自动生成">
            <a:extLst>
              <a:ext uri="{FF2B5EF4-FFF2-40B4-BE49-F238E27FC236}">
                <a16:creationId xmlns:a16="http://schemas.microsoft.com/office/drawing/2014/main" id="{CCC49ADA-CEEE-43CE-B6C7-0DED8CCCF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94" y="1480837"/>
            <a:ext cx="7705357" cy="46232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CB99F7-E330-4585-AC6C-2341A116C90C}"/>
              </a:ext>
            </a:extLst>
          </p:cNvPr>
          <p:cNvSpPr txBox="1"/>
          <p:nvPr/>
        </p:nvSpPr>
        <p:spPr>
          <a:xfrm>
            <a:off x="2029008" y="308632"/>
            <a:ext cx="7962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train_set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/test7/trainData_part1.txt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test_set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/test6_testdata/testData.txt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valve	=0.8	(</a:t>
            </a:r>
            <a:r>
              <a:rPr lang="zh-CN" altLang="en-US" sz="1200" dirty="0">
                <a:latin typeface="Consolas" panose="020B0609020204030204" pitchFamily="49" charset="0"/>
              </a:rPr>
              <a:t>如果</a:t>
            </a:r>
            <a:r>
              <a:rPr lang="en-US" altLang="zh-CN" sz="1200" dirty="0">
                <a:latin typeface="Consolas" panose="020B0609020204030204" pitchFamily="49" charset="0"/>
              </a:rPr>
              <a:t>sig&gt;valve</a:t>
            </a:r>
            <a:r>
              <a:rPr lang="zh-CN" altLang="en-US" sz="1200" dirty="0">
                <a:latin typeface="Consolas" panose="020B0609020204030204" pitchFamily="49" charset="0"/>
              </a:rPr>
              <a:t>，即可认为二者是</a:t>
            </a:r>
            <a:r>
              <a:rPr lang="en-US" altLang="zh-CN" sz="1200" dirty="0">
                <a:latin typeface="Consolas" panose="020B0609020204030204" pitchFamily="49" charset="0"/>
              </a:rPr>
              <a:t>1)	</a:t>
            </a:r>
            <a:r>
              <a:rPr lang="zh-CN" altLang="en-US" sz="1200" dirty="0">
                <a:latin typeface="Consolas" panose="020B0609020204030204" pitchFamily="49" charset="0"/>
              </a:rPr>
              <a:t>（</a:t>
            </a:r>
            <a:r>
              <a:rPr lang="en-US" altLang="zh-CN" sz="1200" dirty="0">
                <a:latin typeface="Consolas" panose="020B0609020204030204" pitchFamily="49" charset="0"/>
              </a:rPr>
              <a:t>row:-1 1</a:t>
            </a:r>
            <a:r>
              <a:rPr lang="zh-CN" altLang="en-US" sz="1200" dirty="0">
                <a:latin typeface="Consolas" panose="020B0609020204030204" pitchFamily="49" charset="0"/>
              </a:rPr>
              <a:t>）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alpha	=0.02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batch_size	=5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times	=1000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w	=[-0.60925763 -1.1013422   0.3171342   0.44784021 -3.80370639 -0.36453653]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	=[ 0.92344152  0.43135695 -0.15016665 -0.01946064 -2.27100723  0.16816262]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图表, 直方图&#10;&#10;描述已自动生成">
            <a:extLst>
              <a:ext uri="{FF2B5EF4-FFF2-40B4-BE49-F238E27FC236}">
                <a16:creationId xmlns:a16="http://schemas.microsoft.com/office/drawing/2014/main" id="{94949F87-1419-4039-B447-6167EE154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23" y="1391095"/>
            <a:ext cx="7874009" cy="47244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CB99F7-E330-4585-AC6C-2341A116C90C}"/>
              </a:ext>
            </a:extLst>
          </p:cNvPr>
          <p:cNvSpPr txBox="1"/>
          <p:nvPr/>
        </p:nvSpPr>
        <p:spPr>
          <a:xfrm>
            <a:off x="2029008" y="308632"/>
            <a:ext cx="7962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train_set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/test7/trainData_part1.txt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test_set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/test6_testdata/testData.txt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valve	=0.8	(</a:t>
            </a:r>
            <a:r>
              <a:rPr lang="zh-CN" altLang="en-US" sz="1200" dirty="0">
                <a:latin typeface="Consolas" panose="020B0609020204030204" pitchFamily="49" charset="0"/>
              </a:rPr>
              <a:t>如果</a:t>
            </a:r>
            <a:r>
              <a:rPr lang="en-US" altLang="zh-CN" sz="1200" dirty="0">
                <a:latin typeface="Consolas" panose="020B0609020204030204" pitchFamily="49" charset="0"/>
              </a:rPr>
              <a:t>sig&gt;valve</a:t>
            </a:r>
            <a:r>
              <a:rPr lang="zh-CN" altLang="en-US" sz="1200" dirty="0">
                <a:latin typeface="Consolas" panose="020B0609020204030204" pitchFamily="49" charset="0"/>
              </a:rPr>
              <a:t>，即可认为二者是</a:t>
            </a:r>
            <a:r>
              <a:rPr lang="en-US" altLang="zh-CN" sz="1200" dirty="0">
                <a:latin typeface="Consolas" panose="020B0609020204030204" pitchFamily="49" charset="0"/>
              </a:rPr>
              <a:t>1)	</a:t>
            </a:r>
            <a:r>
              <a:rPr lang="zh-CN" altLang="en-US" sz="1200" dirty="0">
                <a:latin typeface="Consolas" panose="020B0609020204030204" pitchFamily="49" charset="0"/>
              </a:rPr>
              <a:t>（</a:t>
            </a:r>
            <a:r>
              <a:rPr lang="en-US" altLang="zh-CN" sz="1200" dirty="0">
                <a:latin typeface="Consolas" panose="020B0609020204030204" pitchFamily="49" charset="0"/>
              </a:rPr>
              <a:t>row:1 -1</a:t>
            </a:r>
            <a:r>
              <a:rPr lang="zh-CN" altLang="en-US" sz="1200" dirty="0">
                <a:latin typeface="Consolas" panose="020B0609020204030204" pitchFamily="49" charset="0"/>
              </a:rPr>
              <a:t>）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alpha	=0.015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batch_size	=5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times	=1000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w	=[-0.60245898 -1.13058121  0.29626557  0.41666105  0.27931003 -0.31227137]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	=[ 0.96414375  0.43602152 -0.13713169 -0.01673621 -0.15408724  0.15433137]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0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表, 折线图, 直方图&#10;&#10;描述已自动生成">
            <a:extLst>
              <a:ext uri="{FF2B5EF4-FFF2-40B4-BE49-F238E27FC236}">
                <a16:creationId xmlns:a16="http://schemas.microsoft.com/office/drawing/2014/main" id="{CC457A1D-0F2F-4547-8E5B-4C697EB82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1" y="1480837"/>
            <a:ext cx="7679422" cy="46076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CB99F7-E330-4585-AC6C-2341A116C90C}"/>
              </a:ext>
            </a:extLst>
          </p:cNvPr>
          <p:cNvSpPr txBox="1"/>
          <p:nvPr/>
        </p:nvSpPr>
        <p:spPr>
          <a:xfrm>
            <a:off x="2029008" y="308632"/>
            <a:ext cx="7962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train_set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/test7/trainData_part1.txt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test_set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/test6_testdata/testData.txt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valve	=0.8	(</a:t>
            </a:r>
            <a:r>
              <a:rPr lang="zh-CN" altLang="en-US" sz="1200" dirty="0">
                <a:latin typeface="Consolas" panose="020B0609020204030204" pitchFamily="49" charset="0"/>
              </a:rPr>
              <a:t>如果</a:t>
            </a:r>
            <a:r>
              <a:rPr lang="en-US" altLang="zh-CN" sz="1200" dirty="0">
                <a:latin typeface="Consolas" panose="020B0609020204030204" pitchFamily="49" charset="0"/>
              </a:rPr>
              <a:t>sig&gt;valve</a:t>
            </a:r>
            <a:r>
              <a:rPr lang="zh-CN" altLang="en-US" sz="1200" dirty="0">
                <a:latin typeface="Consolas" panose="020B0609020204030204" pitchFamily="49" charset="0"/>
              </a:rPr>
              <a:t>，即可认为二者是</a:t>
            </a:r>
            <a:r>
              <a:rPr lang="en-US" altLang="zh-CN" sz="1200" dirty="0">
                <a:latin typeface="Consolas" panose="020B0609020204030204" pitchFamily="49" charset="0"/>
              </a:rPr>
              <a:t>1)	</a:t>
            </a:r>
            <a:r>
              <a:rPr lang="zh-CN" altLang="en-US" sz="1200" dirty="0">
                <a:latin typeface="Consolas" panose="020B0609020204030204" pitchFamily="49" charset="0"/>
              </a:rPr>
              <a:t>（</a:t>
            </a:r>
            <a:r>
              <a:rPr lang="en-US" altLang="zh-CN" sz="1200" dirty="0">
                <a:latin typeface="Consolas" panose="020B0609020204030204" pitchFamily="49" charset="0"/>
              </a:rPr>
              <a:t>row:1 -1</a:t>
            </a:r>
            <a:r>
              <a:rPr lang="zh-CN" altLang="en-US" sz="1200" dirty="0">
                <a:latin typeface="Consolas" panose="020B0609020204030204" pitchFamily="49" charset="0"/>
              </a:rPr>
              <a:t>）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alpha	=0.015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batch_size	=5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times	=1000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w	=[-0.60245898 -1.13058121  0.29626557  0.41666105  0.27931003 -0.31227137]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	=[ 0.96414375  0.43602152 -0.13713169 -0.01673621 -0.15408724  0.15433137]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图表, 直方图&#10;&#10;描述已自动生成">
            <a:extLst>
              <a:ext uri="{FF2B5EF4-FFF2-40B4-BE49-F238E27FC236}">
                <a16:creationId xmlns:a16="http://schemas.microsoft.com/office/drawing/2014/main" id="{BACDAD6E-C274-472E-A76F-7C1296C18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58" y="1358900"/>
            <a:ext cx="7852471" cy="47114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CB99F7-E330-4585-AC6C-2341A116C90C}"/>
              </a:ext>
            </a:extLst>
          </p:cNvPr>
          <p:cNvSpPr txBox="1"/>
          <p:nvPr/>
        </p:nvSpPr>
        <p:spPr>
          <a:xfrm>
            <a:off x="2029008" y="308632"/>
            <a:ext cx="7962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train_set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/test7/trainData_ part1.txt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test_set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/test6_testdata/testData.txt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valve	=0.9	(</a:t>
            </a:r>
            <a:r>
              <a:rPr lang="zh-CN" altLang="en-US" sz="1200" dirty="0">
                <a:latin typeface="Consolas" panose="020B0609020204030204" pitchFamily="49" charset="0"/>
              </a:rPr>
              <a:t>如果</a:t>
            </a:r>
            <a:r>
              <a:rPr lang="en-US" altLang="zh-CN" sz="1200" dirty="0">
                <a:latin typeface="Consolas" panose="020B0609020204030204" pitchFamily="49" charset="0"/>
              </a:rPr>
              <a:t>sig&gt;valve</a:t>
            </a:r>
            <a:r>
              <a:rPr lang="zh-CN" altLang="en-US" sz="1200" dirty="0">
                <a:latin typeface="Consolas" panose="020B0609020204030204" pitchFamily="49" charset="0"/>
              </a:rPr>
              <a:t>，即可认为二者是</a:t>
            </a:r>
            <a:r>
              <a:rPr lang="en-US" altLang="zh-CN" sz="1200" dirty="0">
                <a:latin typeface="Consolas" panose="020B0609020204030204" pitchFamily="49" charset="0"/>
              </a:rPr>
              <a:t>1)	</a:t>
            </a:r>
            <a:r>
              <a:rPr lang="zh-CN" altLang="en-US" sz="1200" dirty="0">
                <a:latin typeface="Consolas" panose="020B0609020204030204" pitchFamily="49" charset="0"/>
              </a:rPr>
              <a:t>（</a:t>
            </a:r>
            <a:r>
              <a:rPr lang="en-US" altLang="zh-CN" sz="1200" dirty="0">
                <a:latin typeface="Consolas" panose="020B0609020204030204" pitchFamily="49" charset="0"/>
              </a:rPr>
              <a:t>row:1 -1</a:t>
            </a:r>
            <a:r>
              <a:rPr lang="zh-CN" altLang="en-US" sz="1200" dirty="0">
                <a:latin typeface="Consolas" panose="020B0609020204030204" pitchFamily="49" charset="0"/>
              </a:rPr>
              <a:t>）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alpha	=0.015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batch_size	=5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times	=500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w	=[-0.45822466 -0.84502753  0.57923204  0.80603466  0.55007691 -0.0402431]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	=[0.70883638  0.32203351 -0.25370692 -0.02690429 -0.28286205  0.02681794]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7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表, 直方图&#10;&#10;描述已自动生成">
            <a:extLst>
              <a:ext uri="{FF2B5EF4-FFF2-40B4-BE49-F238E27FC236}">
                <a16:creationId xmlns:a16="http://schemas.microsoft.com/office/drawing/2014/main" id="{BAF1146E-44D4-4590-99C2-1F704562B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08" y="1914704"/>
            <a:ext cx="7724439" cy="46346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CB99F7-E330-4585-AC6C-2341A116C90C}"/>
              </a:ext>
            </a:extLst>
          </p:cNvPr>
          <p:cNvSpPr txBox="1"/>
          <p:nvPr/>
        </p:nvSpPr>
        <p:spPr>
          <a:xfrm>
            <a:off x="2029008" y="308632"/>
            <a:ext cx="9686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train_set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/test7/trainData_ part1.txt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test_set	</a:t>
            </a:r>
            <a:r>
              <a:rPr lang="zh-CN" altLang="en-US" sz="1200" dirty="0">
                <a:latin typeface="Consolas" panose="020B0609020204030204" pitchFamily="49" charset="0"/>
              </a:rPr>
              <a:t>：</a:t>
            </a:r>
            <a:r>
              <a:rPr lang="fr-FR" altLang="zh-CN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/test6_testdata/testData.txt</a:t>
            </a:r>
            <a:endParaRPr lang="en-US" altLang="zh-CN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valve	=0.65	(</a:t>
            </a:r>
            <a:r>
              <a:rPr lang="zh-CN" altLang="en-US" sz="1200" dirty="0">
                <a:latin typeface="Consolas" panose="020B0609020204030204" pitchFamily="49" charset="0"/>
              </a:rPr>
              <a:t>如果</a:t>
            </a:r>
            <a:r>
              <a:rPr lang="en-US" altLang="zh-CN" sz="1200" dirty="0">
                <a:latin typeface="Consolas" panose="020B0609020204030204" pitchFamily="49" charset="0"/>
              </a:rPr>
              <a:t>sig&gt;valve</a:t>
            </a:r>
            <a:r>
              <a:rPr lang="zh-CN" altLang="en-US" sz="1200" dirty="0">
                <a:latin typeface="Consolas" panose="020B0609020204030204" pitchFamily="49" charset="0"/>
              </a:rPr>
              <a:t>，即可认为二者是</a:t>
            </a:r>
            <a:r>
              <a:rPr lang="en-US" altLang="zh-CN" sz="1200" dirty="0">
                <a:latin typeface="Consolas" panose="020B0609020204030204" pitchFamily="49" charset="0"/>
              </a:rPr>
              <a:t>1)	</a:t>
            </a:r>
            <a:r>
              <a:rPr lang="zh-CN" altLang="en-US" sz="1200" dirty="0">
                <a:latin typeface="Consolas" panose="020B0609020204030204" pitchFamily="49" charset="0"/>
              </a:rPr>
              <a:t>（</a:t>
            </a:r>
            <a:r>
              <a:rPr lang="en-US" altLang="zh-CN" sz="1200" dirty="0">
                <a:latin typeface="Consolas" panose="020B0609020204030204" pitchFamily="49" charset="0"/>
              </a:rPr>
              <a:t>row:1 -1</a:t>
            </a:r>
            <a:r>
              <a:rPr lang="zh-CN" altLang="en-US" sz="1200" dirty="0">
                <a:latin typeface="Consolas" panose="020B0609020204030204" pitchFamily="49" charset="0"/>
              </a:rPr>
              <a:t>）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alpha	=0.015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batch_size	=5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times	=500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w	=[-0.44857498 -0.79699855  0.57057966  0.83297502  0.54682325 -0.04382866]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b	=[7.18591561e-01  3.70167994e-01 -2.62253800e-01  1.41568953e-04 -2.86010206e-01  2.33378805e-02]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true_num</a:t>
            </a:r>
            <a:r>
              <a:rPr lang="en-US" altLang="zh-CN" sz="1200" dirty="0">
                <a:latin typeface="Consolas" panose="020B0609020204030204" pitchFamily="49" charset="0"/>
              </a:rPr>
              <a:t>	: 26   	</a:t>
            </a:r>
            <a:r>
              <a:rPr lang="en-US" altLang="zh-CN" sz="1200" dirty="0" err="1">
                <a:latin typeface="Consolas" panose="020B0609020204030204" pitchFamily="49" charset="0"/>
              </a:rPr>
              <a:t>true_bingo</a:t>
            </a:r>
            <a:r>
              <a:rPr lang="en-US" altLang="zh-CN" sz="1200" dirty="0">
                <a:latin typeface="Consolas" panose="020B0609020204030204" pitchFamily="49" charset="0"/>
              </a:rPr>
              <a:t>	: 26   	</a:t>
            </a:r>
            <a:r>
              <a:rPr lang="en-US" altLang="zh-CN" sz="1200" dirty="0" err="1">
                <a:latin typeface="Consolas" panose="020B0609020204030204" pitchFamily="49" charset="0"/>
              </a:rPr>
              <a:t>true_bingo_rate</a:t>
            </a:r>
            <a:r>
              <a:rPr lang="en-US" altLang="zh-CN" sz="1200" dirty="0">
                <a:latin typeface="Consolas" panose="020B0609020204030204" pitchFamily="49" charset="0"/>
              </a:rPr>
              <a:t>	: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1.0</a:t>
            </a:r>
          </a:p>
          <a:p>
            <a:r>
              <a:rPr lang="pt-BR" altLang="zh-CN" sz="1200" dirty="0">
                <a:latin typeface="Consolas" panose="020B0609020204030204" pitchFamily="49" charset="0"/>
              </a:rPr>
              <a:t>false_num	: 1193   	false_bingo: 978   	false_bingo_rate	: </a:t>
            </a:r>
            <a:r>
              <a:rPr lang="pt-BR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0.8197820620284996</a:t>
            </a:r>
            <a:endParaRPr lang="zh-CN" alt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63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6673</TotalTime>
  <Words>1825</Words>
  <Application>Microsoft Office PowerPoint</Application>
  <PresentationFormat>宽屏</PresentationFormat>
  <Paragraphs>154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润钊</dc:creator>
  <cp:lastModifiedBy>杨 润钊</cp:lastModifiedBy>
  <cp:revision>40</cp:revision>
  <dcterms:created xsi:type="dcterms:W3CDTF">2021-07-02T00:28:59Z</dcterms:created>
  <dcterms:modified xsi:type="dcterms:W3CDTF">2021-07-08T01:41:09Z</dcterms:modified>
</cp:coreProperties>
</file>