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04" r:id="rId2"/>
    <p:sldId id="817" r:id="rId3"/>
    <p:sldId id="818" r:id="rId4"/>
    <p:sldId id="832" r:id="rId5"/>
    <p:sldId id="833" r:id="rId6"/>
    <p:sldId id="834" r:id="rId7"/>
    <p:sldId id="835" r:id="rId8"/>
    <p:sldId id="877" r:id="rId9"/>
    <p:sldId id="841" r:id="rId10"/>
    <p:sldId id="842" r:id="rId11"/>
    <p:sldId id="865" r:id="rId12"/>
    <p:sldId id="839" r:id="rId13"/>
    <p:sldId id="871" r:id="rId14"/>
    <p:sldId id="873" r:id="rId15"/>
    <p:sldId id="840" r:id="rId16"/>
    <p:sldId id="874" r:id="rId17"/>
    <p:sldId id="843" r:id="rId18"/>
    <p:sldId id="844" r:id="rId19"/>
    <p:sldId id="845" r:id="rId20"/>
    <p:sldId id="846" r:id="rId21"/>
    <p:sldId id="866" r:id="rId22"/>
    <p:sldId id="847" r:id="rId23"/>
    <p:sldId id="867" r:id="rId24"/>
    <p:sldId id="875" r:id="rId25"/>
    <p:sldId id="858" r:id="rId26"/>
    <p:sldId id="848" r:id="rId27"/>
    <p:sldId id="868" r:id="rId28"/>
    <p:sldId id="853" r:id="rId29"/>
    <p:sldId id="854" r:id="rId30"/>
    <p:sldId id="857" r:id="rId31"/>
    <p:sldId id="860" r:id="rId32"/>
    <p:sldId id="861" r:id="rId33"/>
    <p:sldId id="862" r:id="rId34"/>
    <p:sldId id="863" r:id="rId35"/>
    <p:sldId id="864" r:id="rId36"/>
    <p:sldId id="869" r:id="rId37"/>
    <p:sldId id="876" r:id="rId38"/>
    <p:sldId id="852" r:id="rId39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" initials="JN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02B"/>
    <a:srgbClr val="FFFF9B"/>
    <a:srgbClr val="FFC5CF"/>
    <a:srgbClr val="FAFD00"/>
    <a:srgbClr val="647996"/>
    <a:srgbClr val="798CA6"/>
    <a:srgbClr val="FFC82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777" autoAdjust="0"/>
  </p:normalViewPr>
  <p:slideViewPr>
    <p:cSldViewPr snapToGrid="0">
      <p:cViewPr>
        <p:scale>
          <a:sx n="87" d="100"/>
          <a:sy n="87" d="100"/>
        </p:scale>
        <p:origin x="-1524" y="4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568" y="1338"/>
      </p:cViewPr>
      <p:guideLst>
        <p:guide orient="horz" pos="2781"/>
        <p:guide orient="horz" pos="302"/>
        <p:guide orient="horz" pos="2633"/>
        <p:guide orient="horz" pos="5961"/>
        <p:guide pos="2108"/>
        <p:guide pos="796"/>
        <p:guide pos="3422"/>
        <p:guide pos="401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460376" y="9544053"/>
            <a:ext cx="5780087" cy="22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00" tIns="51149" rIns="99000" bIns="51149">
            <a:spAutoFit/>
          </a:bodyPr>
          <a:lstStyle/>
          <a:p>
            <a:pPr defTabSz="1121951" eaLnBrk="0" hangingPunct="0">
              <a:tabLst>
                <a:tab pos="3027839" algn="l"/>
                <a:tab pos="6060440" algn="r"/>
              </a:tabLst>
              <a:defRPr/>
            </a:pPr>
            <a:r>
              <a:rPr lang="en-US" sz="800" dirty="0">
                <a:solidFill>
                  <a:schemeClr val="tx2"/>
                </a:solidFill>
              </a:rPr>
              <a:t>Joseph NEVEU	</a:t>
            </a:r>
            <a:r>
              <a:rPr lang="en-US" sz="800" dirty="0" err="1" smtClean="0">
                <a:solidFill>
                  <a:schemeClr val="tx2"/>
                </a:solidFill>
              </a:rPr>
              <a:t>Bibliothèque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>
                <a:solidFill>
                  <a:schemeClr val="tx2"/>
                </a:solidFill>
              </a:rPr>
              <a:t>Volley</a:t>
            </a:r>
            <a:r>
              <a:rPr lang="en-US" sz="800" dirty="0">
                <a:latin typeface="Arial" pitchFamily="34" charset="0"/>
              </a:rPr>
              <a:t>	</a:t>
            </a:r>
            <a:fld id="{CE70D228-653F-4ADA-8376-8B2B8ACA131D}" type="slidenum">
              <a:rPr lang="en-US" sz="800">
                <a:latin typeface="Arial" pitchFamily="34" charset="0"/>
              </a:rPr>
              <a:pPr defTabSz="1121951" eaLnBrk="0" hangingPunct="0">
                <a:tabLst>
                  <a:tab pos="3027839" algn="l"/>
                  <a:tab pos="6060440" algn="r"/>
                </a:tabLst>
                <a:defRPr/>
              </a:pPr>
              <a:t>‹N°›</a:t>
            </a:fld>
            <a:endParaRPr lang="en-US" sz="800" dirty="0">
              <a:latin typeface="Arial" pitchFamily="34" charset="0"/>
            </a:endParaRP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533402" y="9544050"/>
            <a:ext cx="56514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07" tIns="45703" rIns="91407" bIns="45703" anchor="ctr"/>
          <a:lstStyle/>
          <a:p>
            <a:pPr>
              <a:defRPr/>
            </a:pPr>
            <a:endParaRPr lang="fr-FR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8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509590" y="9704391"/>
            <a:ext cx="5675313" cy="1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53113">
            <a:spAutoFit/>
          </a:bodyPr>
          <a:lstStyle/>
          <a:p>
            <a:pPr algn="ctr" defTabSz="1164799" eaLnBrk="0" hangingPunct="0">
              <a:tabLst>
                <a:tab pos="3089731" algn="l"/>
                <a:tab pos="6177871" algn="r"/>
                <a:tab pos="6357194" algn="r"/>
              </a:tabLst>
              <a:defRPr/>
            </a:pPr>
            <a:r>
              <a:rPr lang="en-US" sz="800" dirty="0" smtClean="0">
                <a:solidFill>
                  <a:schemeClr val="tx1"/>
                </a:solidFill>
                <a:latin typeface="Arial" pitchFamily="34" charset="0"/>
              </a:rPr>
              <a:t>Joseph</a:t>
            </a:r>
            <a:r>
              <a:rPr lang="en-US" sz="800" baseline="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800" baseline="0" dirty="0" err="1" smtClean="0">
                <a:solidFill>
                  <a:schemeClr val="tx1"/>
                </a:solidFill>
                <a:latin typeface="Arial" pitchFamily="34" charset="0"/>
              </a:rPr>
              <a:t>Neveu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</a:rPr>
              <a:t>	</a:t>
            </a:r>
            <a:r>
              <a:rPr lang="en-US" sz="800" dirty="0" err="1" smtClean="0">
                <a:latin typeface="Arial" pitchFamily="34" charset="0"/>
              </a:rPr>
              <a:t>Présentation</a:t>
            </a:r>
            <a:r>
              <a:rPr lang="en-US" sz="800" dirty="0" smtClean="0">
                <a:latin typeface="Arial" pitchFamily="34" charset="0"/>
              </a:rPr>
              <a:t> Volley</a:t>
            </a:r>
            <a:r>
              <a:rPr lang="en-US" sz="800" dirty="0">
                <a:latin typeface="Arial" pitchFamily="34" charset="0"/>
              </a:rPr>
              <a:t>	</a:t>
            </a:r>
            <a:fld id="{8B5566AD-4E1C-4353-AAD0-A37CB657FB4D}" type="slidenum">
              <a:rPr lang="en-US" sz="800" smtClean="0">
                <a:latin typeface="Arial" pitchFamily="34" charset="0"/>
              </a:rPr>
              <a:pPr algn="ctr" defTabSz="1164799" eaLnBrk="0" hangingPunct="0">
                <a:tabLst>
                  <a:tab pos="3089731" algn="l"/>
                  <a:tab pos="6177871" algn="r"/>
                  <a:tab pos="6357194" algn="r"/>
                </a:tabLst>
                <a:defRPr/>
              </a:pPr>
              <a:t>‹N°›</a:t>
            </a:fld>
            <a:endParaRPr lang="en-US" sz="800" dirty="0">
              <a:latin typeface="Arial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509590" y="9618663"/>
            <a:ext cx="5675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407" tIns="45703" rIns="91407" bIns="45703" anchor="ctr">
            <a:spAutoFit/>
          </a:bodyPr>
          <a:lstStyle/>
          <a:p>
            <a:pPr>
              <a:defRPr/>
            </a:pPr>
            <a:endParaRPr lang="fr-FR" dirty="0">
              <a:latin typeface="Arial" pitchFamily="34" charset="0"/>
            </a:endParaRPr>
          </a:p>
        </p:txBody>
      </p:sp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48" tIns="44874" rIns="89748" bIns="44874"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84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20763" rtl="0" eaLnBrk="0" fontAlgn="base" hangingPunct="0">
      <a:spcBef>
        <a:spcPct val="0"/>
      </a:spcBef>
      <a:spcAft>
        <a:spcPct val="25000"/>
      </a:spcAft>
      <a:buSzPct val="100000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234950" indent="-120650" algn="l" defTabSz="1020763" rtl="0" eaLnBrk="0" fontAlgn="base" hangingPunct="0">
      <a:spcBef>
        <a:spcPct val="0"/>
      </a:spcBef>
      <a:spcAft>
        <a:spcPct val="25000"/>
      </a:spcAft>
      <a:buSzPct val="100000"/>
      <a:buChar char="•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571500" indent="-114300" algn="l" defTabSz="1020763" rtl="0" eaLnBrk="0" fontAlgn="base" hangingPunct="0">
      <a:spcBef>
        <a:spcPct val="0"/>
      </a:spcBef>
      <a:spcAft>
        <a:spcPct val="25000"/>
      </a:spcAft>
      <a:buSzPct val="100000"/>
      <a:buChar char="–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028700" indent="-114300" algn="l" defTabSz="1020763" rtl="0" eaLnBrk="0" fontAlgn="base" hangingPunct="0">
      <a:spcBef>
        <a:spcPct val="0"/>
      </a:spcBef>
      <a:spcAft>
        <a:spcPct val="25000"/>
      </a:spcAft>
      <a:buSzPct val="100000"/>
      <a:buChar char="•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371600" indent="-114300" algn="l" defTabSz="1020763" rtl="0" eaLnBrk="0" fontAlgn="base" hangingPunct="0">
      <a:spcBef>
        <a:spcPct val="0"/>
      </a:spcBef>
      <a:spcAft>
        <a:spcPct val="25000"/>
      </a:spcAft>
      <a:buSzPct val="100000"/>
      <a:buChar char="–"/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327025"/>
            <a:ext cx="5106987" cy="3830638"/>
          </a:xfrm>
          <a:prstGeom prst="rect">
            <a:avLst/>
          </a:prstGeo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90" y="4400552"/>
            <a:ext cx="5675313" cy="497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48" tIns="44874" rIns="89748" bIns="44874"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92163" y="327025"/>
            <a:ext cx="5106987" cy="3830638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509590" y="4400552"/>
            <a:ext cx="5675313" cy="4972050"/>
          </a:xfrm>
          <a:prstGeom prst="rect">
            <a:avLst/>
          </a:prstGeom>
        </p:spPr>
        <p:txBody>
          <a:bodyPr lIns="89748" tIns="44874" rIns="89748" bIns="44874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18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92163" y="327025"/>
            <a:ext cx="5106987" cy="3830638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509590" y="4400552"/>
            <a:ext cx="5675313" cy="4972050"/>
          </a:xfrm>
          <a:prstGeom prst="rect">
            <a:avLst/>
          </a:prstGeom>
        </p:spPr>
        <p:txBody>
          <a:bodyPr lIns="89748" tIns="44874" rIns="89748" bIns="44874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62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92163" y="327025"/>
            <a:ext cx="5106987" cy="3830638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509590" y="4400552"/>
            <a:ext cx="5675313" cy="4972050"/>
          </a:xfrm>
          <a:prstGeom prst="rect">
            <a:avLst/>
          </a:prstGeom>
        </p:spPr>
        <p:txBody>
          <a:bodyPr lIns="89748" tIns="44874" rIns="89748" bIns="44874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62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92163" y="327025"/>
            <a:ext cx="5106987" cy="3830638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509590" y="4400552"/>
            <a:ext cx="5675313" cy="4972050"/>
          </a:xfrm>
          <a:prstGeom prst="rect">
            <a:avLst/>
          </a:prstGeom>
        </p:spPr>
        <p:txBody>
          <a:bodyPr lIns="89748" tIns="44874" rIns="89748" bIns="44874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62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92163" y="327025"/>
            <a:ext cx="5106987" cy="3830638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509590" y="4400552"/>
            <a:ext cx="5675313" cy="4972050"/>
          </a:xfrm>
          <a:prstGeom prst="rect">
            <a:avLst/>
          </a:prstGeom>
        </p:spPr>
        <p:txBody>
          <a:bodyPr lIns="89748" tIns="44874" rIns="89748" bIns="44874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62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Chaque pattern décrit un problème qui se manifeste constamment.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617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2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792163" y="327025"/>
            <a:ext cx="5106987" cy="3830638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509590" y="4400552"/>
            <a:ext cx="5675313" cy="4972050"/>
          </a:xfrm>
          <a:prstGeom prst="rect">
            <a:avLst/>
          </a:prstGeom>
        </p:spPr>
        <p:txBody>
          <a:bodyPr lIns="89748" tIns="44874" rIns="89748" bIns="44874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993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1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1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291306" y="6058772"/>
            <a:ext cx="1295400" cy="5700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9DF6B-91D7-4C5A-9362-BD6B32220E88}" type="datetime1">
              <a:rPr lang="fr-FR" smtClean="0"/>
              <a:t>07/11/2017</a:t>
            </a:fld>
            <a:endParaRPr lang="fr-FR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D98C9-3877-48B6-8342-8A1BFBCA68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38" y="57600"/>
            <a:ext cx="958163" cy="95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BE076-B2B6-40E0-9265-DDB3FE86917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E940B-F128-47B8-8255-2D7CF599C5BB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6C89-A959-4793-AB21-DEDCB6941B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3F2D4-7C25-4032-A8B0-407635874B8E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6002-DB96-4FB8-B8E5-C2103C58C1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3952-BD66-4D8A-B789-98A4ABC918AE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C7881-F69E-431A-9CCA-DF08176487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0935B-C985-4951-B191-5DD4E0A9EC8B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D5FF-F30D-4BED-9F40-D1D5BA1854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D0A50-34DF-44B2-8AC8-2378AC770AFE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47CB1-7CAE-42B9-AC5F-12DF51520B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81506-B58B-487D-B796-801FA916F1BD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D6D7-3E5C-4A3E-8361-5EC3E84869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4D876-D665-4FA8-865B-5601953551D3}" type="datetime1">
              <a:rPr lang="fr-FR" smtClean="0"/>
              <a:t>07/11/2017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38" y="57600"/>
            <a:ext cx="958163" cy="95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40BC8-9262-4A4E-8978-D53BA76428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7F917-C6CB-48B3-8BBC-A657D342E270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0C854-4A20-4FD8-AC62-CE3D4C4EC7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195DB-72F2-43CE-BB00-9346F4E67504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B00D-8ECD-4F19-B88E-D2D84939C4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1A708-8AE4-41E9-BC8D-081AB2D9E8A3}" type="datetime1">
              <a:rPr lang="fr-FR" smtClean="0"/>
              <a:t>07/11/2017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azerty</a:t>
            </a:r>
            <a:endParaRPr lang="fr-FR"/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D6E9434-C926-4D70-A40B-25E31B2B8B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20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120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120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120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120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8120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8120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120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8120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5785E3A-E9A8-4D83-AB20-1ED20324F793}" type="datetime1">
              <a:rPr lang="fr-FR" smtClean="0"/>
              <a:t>07/11/2017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ndroidhive.info/volley/string_respons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ndroidhive.info/volley/person_object.js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hive.info/2014/05/android-working-with-volley-library-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ndroidhive.info/volley/person_array.js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onutil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i.imgur.com/7spzG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vatars0.githubusercontent.com/u/11377589?v=3" TargetMode="External"/><Relationship Id="rId2" Type="http://schemas.openxmlformats.org/officeDocument/2006/relationships/hyperlink" Target="https://api.github.com/orgs/xebia-france/member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hive.info/2014/05/android-working-with-volley-library-1/" TargetMode="External"/><Relationship Id="rId7" Type="http://schemas.openxmlformats.org/officeDocument/2006/relationships/hyperlink" Target="https://github.com/google/gson/blob/master/UserGuide.md" TargetMode="External"/><Relationship Id="rId2" Type="http://schemas.openxmlformats.org/officeDocument/2006/relationships/hyperlink" Target="https://developer.android.com/training/volle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son" TargetMode="External"/><Relationship Id="rId5" Type="http://schemas.openxmlformats.org/officeDocument/2006/relationships/hyperlink" Target="http://blog.xebia.fr/2013/07/08/android-appels-reseau-avec-volley/" TargetMode="External"/><Relationship Id="rId4" Type="http://schemas.openxmlformats.org/officeDocument/2006/relationships/hyperlink" Target="http://code.tutsplus.com/tutorials/an-introduction-to-volley--cms-238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1620345" y="2360613"/>
            <a:ext cx="752365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ctr" defTabSz="814388" eaLnBrk="0" hangingPunct="0"/>
            <a:r>
              <a:rPr lang="fr-FR" sz="5400" b="1" dirty="0" smtClean="0">
                <a:solidFill>
                  <a:srgbClr val="FAFD00"/>
                </a:solidFill>
              </a:rPr>
              <a:t>Bibliothèque Volley</a:t>
            </a:r>
            <a:endParaRPr lang="fr-FR" sz="5400" b="1" dirty="0">
              <a:solidFill>
                <a:srgbClr val="FAFD00"/>
              </a:solidFill>
            </a:endParaRPr>
          </a:p>
        </p:txBody>
      </p:sp>
      <p:sp>
        <p:nvSpPr>
          <p:cNvPr id="9219" name="Rectangle 1027"/>
          <p:cNvSpPr>
            <a:spLocks noChangeArrowheads="1"/>
          </p:cNvSpPr>
          <p:nvPr/>
        </p:nvSpPr>
        <p:spPr bwMode="auto">
          <a:xfrm>
            <a:off x="396875" y="4800600"/>
            <a:ext cx="8340725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algn="ctr" defTabSz="814388" eaLnBrk="0" hangingPunct="0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Font typeface="Arial" charset="0"/>
              <a:buNone/>
            </a:pP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Exemple requête simple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257" y="1197429"/>
            <a:ext cx="8610600" cy="5660571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2060"/>
                </a:solidFill>
              </a:rPr>
              <a:t>String </a:t>
            </a:r>
            <a:r>
              <a:rPr lang="fr-FR" sz="1800" dirty="0" err="1">
                <a:solidFill>
                  <a:srgbClr val="002060"/>
                </a:solidFill>
              </a:rPr>
              <a:t>urlStringRequest</a:t>
            </a:r>
            <a:r>
              <a:rPr lang="fr-FR" sz="1800" dirty="0">
                <a:solidFill>
                  <a:srgbClr val="002060"/>
                </a:solidFill>
              </a:rPr>
              <a:t> = </a:t>
            </a:r>
            <a:r>
              <a:rPr lang="fr-FR" sz="1800" b="1" dirty="0" smtClean="0">
                <a:solidFill>
                  <a:srgbClr val="002060"/>
                </a:solidFill>
              </a:rPr>
              <a:t>"</a:t>
            </a:r>
            <a:r>
              <a:rPr lang="fr-FR" sz="1800" b="1" dirty="0" smtClean="0">
                <a:solidFill>
                  <a:srgbClr val="002060"/>
                </a:solidFill>
                <a:hlinkClick r:id="rId2"/>
              </a:rPr>
              <a:t>http</a:t>
            </a:r>
            <a:r>
              <a:rPr lang="fr-FR" sz="1800" b="1" dirty="0">
                <a:solidFill>
                  <a:srgbClr val="002060"/>
                </a:solidFill>
                <a:hlinkClick r:id="rId2"/>
              </a:rPr>
              <a:t>://api.androidhive.info/volley/string_response.html</a:t>
            </a:r>
            <a:r>
              <a:rPr lang="fr-FR" sz="1800" b="1" dirty="0" smtClean="0">
                <a:solidFill>
                  <a:srgbClr val="002060"/>
                </a:solidFill>
              </a:rPr>
              <a:t>"</a:t>
            </a:r>
            <a:r>
              <a:rPr lang="fr-FR" sz="1800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1800" b="1" dirty="0" err="1" smtClean="0">
                <a:solidFill>
                  <a:srgbClr val="002060"/>
                </a:solidFill>
              </a:rPr>
              <a:t>StringRequest</a:t>
            </a:r>
            <a:r>
              <a:rPr lang="fr-FR" sz="1800" dirty="0" smtClean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requete</a:t>
            </a:r>
            <a:r>
              <a:rPr lang="fr-FR" sz="1800" dirty="0">
                <a:solidFill>
                  <a:srgbClr val="002060"/>
                </a:solidFill>
              </a:rPr>
              <a:t> =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StringRequest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Request.Method.</a:t>
            </a:r>
            <a:r>
              <a:rPr lang="fr-FR" sz="1800" b="1" i="1" dirty="0" err="1">
                <a:solidFill>
                  <a:srgbClr val="002060"/>
                </a:solidFill>
              </a:rPr>
              <a:t>GET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dirty="0" err="1">
                <a:solidFill>
                  <a:srgbClr val="002060"/>
                </a:solidFill>
              </a:rPr>
              <a:t>urlStringRequest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Response.Listener</a:t>
            </a:r>
            <a:r>
              <a:rPr lang="fr-FR" sz="1800" dirty="0">
                <a:solidFill>
                  <a:srgbClr val="002060"/>
                </a:solidFill>
              </a:rPr>
              <a:t>&lt;String</a:t>
            </a:r>
            <a:r>
              <a:rPr lang="fr-FR" sz="1800" dirty="0" smtClean="0">
                <a:solidFill>
                  <a:srgbClr val="002060"/>
                </a:solidFill>
              </a:rPr>
              <a:t>&gt;() 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</a:t>
            </a:r>
            <a:r>
              <a:rPr lang="fr-FR" sz="1800" dirty="0">
                <a:solidFill>
                  <a:srgbClr val="002060"/>
                </a:solidFill>
              </a:rPr>
              <a:t>@</a:t>
            </a:r>
            <a:r>
              <a:rPr lang="fr-FR" sz="1800" dirty="0" err="1">
                <a:solidFill>
                  <a:srgbClr val="002060"/>
                </a:solidFill>
              </a:rPr>
              <a:t>Override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</a:t>
            </a:r>
            <a:r>
              <a:rPr lang="fr-FR" sz="1800" b="1" dirty="0">
                <a:solidFill>
                  <a:srgbClr val="002060"/>
                </a:solidFill>
              </a:rPr>
              <a:t>public </a:t>
            </a:r>
            <a:r>
              <a:rPr lang="fr-FR" sz="1800" b="1" dirty="0" err="1">
                <a:solidFill>
                  <a:srgbClr val="002060"/>
                </a:solidFill>
              </a:rPr>
              <a:t>void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dirty="0" err="1" smtClean="0">
                <a:solidFill>
                  <a:srgbClr val="002060"/>
                </a:solidFill>
              </a:rPr>
              <a:t>onResponse</a:t>
            </a:r>
            <a:r>
              <a:rPr lang="fr-FR" sz="1800" dirty="0" smtClean="0">
                <a:solidFill>
                  <a:srgbClr val="002060"/>
                </a:solidFill>
              </a:rPr>
              <a:t>(</a:t>
            </a:r>
            <a:r>
              <a:rPr lang="fr-FR" sz="1800" dirty="0">
                <a:solidFill>
                  <a:srgbClr val="002060"/>
                </a:solidFill>
              </a:rPr>
              <a:t>String s</a:t>
            </a:r>
            <a:r>
              <a:rPr lang="fr-FR" sz="1800" dirty="0" smtClean="0">
                <a:solidFill>
                  <a:srgbClr val="002060"/>
                </a:solidFill>
              </a:rPr>
              <a:t>)    {   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    </a:t>
            </a:r>
            <a:r>
              <a:rPr lang="fr-FR" sz="1800" dirty="0">
                <a:solidFill>
                  <a:srgbClr val="002060"/>
                </a:solidFill>
              </a:rPr>
              <a:t>((</a:t>
            </a:r>
            <a:r>
              <a:rPr lang="fr-FR" sz="1800" dirty="0" err="1">
                <a:solidFill>
                  <a:srgbClr val="002060"/>
                </a:solidFill>
              </a:rPr>
              <a:t>WebView</a:t>
            </a:r>
            <a:r>
              <a:rPr lang="fr-FR" sz="1800" dirty="0">
                <a:solidFill>
                  <a:srgbClr val="002060"/>
                </a:solidFill>
              </a:rPr>
              <a:t>) </a:t>
            </a:r>
            <a:r>
              <a:rPr lang="fr-FR" sz="1800" dirty="0" err="1">
                <a:solidFill>
                  <a:srgbClr val="002060"/>
                </a:solidFill>
              </a:rPr>
              <a:t>findViewById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R.id.</a:t>
            </a:r>
            <a:r>
              <a:rPr lang="fr-FR" sz="1800" b="1" i="1" dirty="0" err="1">
                <a:solidFill>
                  <a:srgbClr val="002060"/>
                </a:solidFill>
              </a:rPr>
              <a:t>webView</a:t>
            </a:r>
            <a:r>
              <a:rPr lang="fr-FR" sz="1800" dirty="0">
                <a:solidFill>
                  <a:srgbClr val="002060"/>
                </a:solidFill>
              </a:rPr>
              <a:t>)).</a:t>
            </a:r>
            <a:r>
              <a:rPr lang="fr-FR" sz="1800" dirty="0" err="1">
                <a:solidFill>
                  <a:srgbClr val="002060"/>
                </a:solidFill>
              </a:rPr>
              <a:t>loadData</a:t>
            </a:r>
            <a:r>
              <a:rPr lang="fr-FR" sz="1800" dirty="0">
                <a:solidFill>
                  <a:srgbClr val="002060"/>
                </a:solidFill>
              </a:rPr>
              <a:t>(s, </a:t>
            </a:r>
            <a:r>
              <a:rPr lang="fr-FR" sz="1800" b="1" dirty="0">
                <a:solidFill>
                  <a:srgbClr val="002060"/>
                </a:solidFill>
              </a:rPr>
              <a:t>"</a:t>
            </a:r>
            <a:r>
              <a:rPr lang="fr-FR" sz="1800" b="1" dirty="0" err="1">
                <a:solidFill>
                  <a:srgbClr val="002060"/>
                </a:solidFill>
              </a:rPr>
              <a:t>text</a:t>
            </a:r>
            <a:r>
              <a:rPr lang="fr-FR" sz="1800" b="1" dirty="0">
                <a:solidFill>
                  <a:srgbClr val="002060"/>
                </a:solidFill>
              </a:rPr>
              <a:t>/html"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b="1" dirty="0">
                <a:solidFill>
                  <a:srgbClr val="002060"/>
                </a:solidFill>
              </a:rPr>
              <a:t>"UTF-8</a:t>
            </a:r>
            <a:r>
              <a:rPr lang="fr-FR" sz="1800" b="1" dirty="0" smtClean="0">
                <a:solidFill>
                  <a:srgbClr val="002060"/>
                </a:solidFill>
              </a:rPr>
              <a:t>"</a:t>
            </a:r>
            <a:r>
              <a:rPr lang="fr-FR" sz="1800" dirty="0" smtClean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},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Response.ErrorListener</a:t>
            </a:r>
            <a:r>
              <a:rPr lang="fr-FR" sz="1800" dirty="0" smtClean="0">
                <a:solidFill>
                  <a:srgbClr val="002060"/>
                </a:solidFill>
              </a:rPr>
              <a:t>() 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</a:t>
            </a:r>
            <a:r>
              <a:rPr lang="fr-FR" sz="1800" dirty="0">
                <a:solidFill>
                  <a:srgbClr val="002060"/>
                </a:solidFill>
              </a:rPr>
              <a:t>@</a:t>
            </a:r>
            <a:r>
              <a:rPr lang="fr-FR" sz="1800" dirty="0" err="1">
                <a:solidFill>
                  <a:srgbClr val="002060"/>
                </a:solidFill>
              </a:rPr>
              <a:t>Override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</a:t>
            </a:r>
            <a:r>
              <a:rPr lang="fr-FR" sz="1800" b="1" dirty="0">
                <a:solidFill>
                  <a:srgbClr val="002060"/>
                </a:solidFill>
              </a:rPr>
              <a:t>public </a:t>
            </a:r>
            <a:r>
              <a:rPr lang="fr-FR" sz="1800" b="1" dirty="0" err="1">
                <a:solidFill>
                  <a:srgbClr val="002060"/>
                </a:solidFill>
              </a:rPr>
              <a:t>void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onErrorResponse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VolleyError</a:t>
            </a:r>
            <a:r>
              <a:rPr lang="fr-FR" sz="1800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volleyError</a:t>
            </a:r>
            <a:r>
              <a:rPr lang="fr-FR" sz="1800" dirty="0" smtClean="0">
                <a:solidFill>
                  <a:srgbClr val="002060"/>
                </a:solidFill>
              </a:rPr>
              <a:t>)    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    </a:t>
            </a:r>
            <a:r>
              <a:rPr lang="fr-FR" sz="1800" dirty="0" err="1">
                <a:solidFill>
                  <a:srgbClr val="002060"/>
                </a:solidFill>
              </a:rPr>
              <a:t>Toast.</a:t>
            </a:r>
            <a:r>
              <a:rPr lang="fr-FR" sz="1800" i="1" dirty="0" err="1">
                <a:solidFill>
                  <a:srgbClr val="002060"/>
                </a:solidFill>
              </a:rPr>
              <a:t>makeText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MainActivity.</a:t>
            </a:r>
            <a:r>
              <a:rPr lang="fr-FR" sz="1800" b="1" dirty="0" err="1">
                <a:solidFill>
                  <a:srgbClr val="002060"/>
                </a:solidFill>
              </a:rPr>
              <a:t>this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dirty="0" err="1">
                <a:solidFill>
                  <a:srgbClr val="002060"/>
                </a:solidFill>
              </a:rPr>
              <a:t>volleyError.getMessage</a:t>
            </a:r>
            <a:r>
              <a:rPr lang="fr-FR" sz="1800" dirty="0">
                <a:solidFill>
                  <a:srgbClr val="002060"/>
                </a:solidFill>
              </a:rPr>
              <a:t>(), </a:t>
            </a:r>
            <a:r>
              <a:rPr lang="fr-FR" sz="1800" dirty="0" err="1">
                <a:solidFill>
                  <a:srgbClr val="002060"/>
                </a:solidFill>
              </a:rPr>
              <a:t>Toast.</a:t>
            </a:r>
            <a:r>
              <a:rPr lang="fr-FR" sz="1800" b="1" i="1" dirty="0" err="1">
                <a:solidFill>
                  <a:srgbClr val="002060"/>
                </a:solidFill>
              </a:rPr>
              <a:t>LENGTH_LONG</a:t>
            </a:r>
            <a:r>
              <a:rPr lang="fr-FR" sz="1800" dirty="0">
                <a:solidFill>
                  <a:srgbClr val="002060"/>
                </a:solidFill>
              </a:rPr>
              <a:t>).show</a:t>
            </a:r>
            <a:r>
              <a:rPr lang="fr-FR" sz="1800" dirty="0" smtClean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});</a:t>
            </a:r>
          </a:p>
          <a:p>
            <a:pPr marL="0" indent="0">
              <a:buNone/>
            </a:pPr>
            <a:r>
              <a:rPr lang="fr-FR" sz="1800" dirty="0" err="1" smtClean="0">
                <a:solidFill>
                  <a:srgbClr val="002060"/>
                </a:solidFill>
              </a:rPr>
              <a:t>RequestQueue</a:t>
            </a:r>
            <a:r>
              <a:rPr lang="fr-FR" sz="1800" dirty="0" smtClean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requestQueue</a:t>
            </a:r>
            <a:r>
              <a:rPr lang="fr-FR" sz="1800" dirty="0">
                <a:solidFill>
                  <a:srgbClr val="002060"/>
                </a:solidFill>
              </a:rPr>
              <a:t> = </a:t>
            </a:r>
            <a:r>
              <a:rPr lang="fr-FR" sz="1800" dirty="0" err="1">
                <a:solidFill>
                  <a:srgbClr val="002060"/>
                </a:solidFill>
              </a:rPr>
              <a:t>Volley.newRequestQueue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MainActivity.this</a:t>
            </a:r>
            <a:r>
              <a:rPr lang="fr-FR" sz="1800" dirty="0" smtClean="0">
                <a:solidFill>
                  <a:srgbClr val="002060"/>
                </a:solidFill>
              </a:rPr>
              <a:t>);</a:t>
            </a:r>
            <a:endParaRPr lang="fr-FR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1800" dirty="0" err="1" smtClean="0">
                <a:solidFill>
                  <a:srgbClr val="002060"/>
                </a:solidFill>
              </a:rPr>
              <a:t>requestQueue.add</a:t>
            </a:r>
            <a:r>
              <a:rPr lang="fr-FR" sz="1800" dirty="0" smtClean="0">
                <a:solidFill>
                  <a:srgbClr val="002060"/>
                </a:solidFill>
              </a:rPr>
              <a:t>(</a:t>
            </a:r>
            <a:r>
              <a:rPr lang="fr-FR" sz="1800" dirty="0" err="1" smtClean="0">
                <a:solidFill>
                  <a:srgbClr val="002060"/>
                </a:solidFill>
              </a:rPr>
              <a:t>requete</a:t>
            </a:r>
            <a:r>
              <a:rPr lang="fr-FR" sz="1800" dirty="0" smtClean="0">
                <a:solidFill>
                  <a:srgbClr val="002060"/>
                </a:solidFill>
              </a:rPr>
              <a:t>);</a:t>
            </a:r>
            <a:endParaRPr lang="fr-FR" sz="1800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236035" y="246095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 code exécuté en cas de succès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60419" y="37668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 code exécuté en cas d’erreur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4648200" y="2645617"/>
            <a:ext cx="587836" cy="3914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necteur droit avec flèche 10"/>
          <p:cNvCxnSpPr/>
          <p:nvPr/>
        </p:nvCxnSpPr>
        <p:spPr bwMode="auto">
          <a:xfrm flipH="1">
            <a:off x="6609695" y="4136170"/>
            <a:ext cx="488388" cy="5120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5117473" y="62542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Ajout de la requête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H="1">
            <a:off x="3788229" y="6438907"/>
            <a:ext cx="85997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 flipH="1">
            <a:off x="6874760" y="1556657"/>
            <a:ext cx="440751" cy="2832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ZoneTexte 13"/>
          <p:cNvSpPr txBox="1"/>
          <p:nvPr/>
        </p:nvSpPr>
        <p:spPr>
          <a:xfrm>
            <a:off x="7237911" y="12637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La méthode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H="1" flipV="1">
            <a:off x="2084619" y="2460951"/>
            <a:ext cx="555168" cy="282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2639787" y="2451041"/>
            <a:ext cx="81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L’URL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 bwMode="auto">
          <a:xfrm flipH="1">
            <a:off x="6609695" y="1137748"/>
            <a:ext cx="430108" cy="7021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ZoneTexte 18"/>
          <p:cNvSpPr txBox="1"/>
          <p:nvPr/>
        </p:nvSpPr>
        <p:spPr>
          <a:xfrm>
            <a:off x="6900639" y="545261"/>
            <a:ext cx="205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Exécuté dans un </a:t>
            </a:r>
            <a:r>
              <a:rPr lang="fr-FR" dirty="0" err="1" smtClean="0">
                <a:solidFill>
                  <a:srgbClr val="FF0000"/>
                </a:solidFill>
              </a:rPr>
              <a:t>worker</a:t>
            </a:r>
            <a:r>
              <a:rPr lang="fr-FR" dirty="0" smtClean="0">
                <a:solidFill>
                  <a:srgbClr val="FF0000"/>
                </a:solidFill>
              </a:rPr>
              <a:t> thread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299583" y="358217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Exécuté dans le thread UI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724676" y="495377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Exécuté dans le thread UI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 bwMode="auto">
          <a:xfrm flipH="1" flipV="1">
            <a:off x="4125687" y="5067102"/>
            <a:ext cx="1173896" cy="71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necteur droit avec flèche 23"/>
          <p:cNvCxnSpPr/>
          <p:nvPr/>
        </p:nvCxnSpPr>
        <p:spPr bwMode="auto">
          <a:xfrm flipH="1" flipV="1">
            <a:off x="4125687" y="3331029"/>
            <a:ext cx="1163014" cy="251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756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5" grpId="1"/>
      <p:bldP spid="6" grpId="0" uiExpand="1"/>
      <p:bldP spid="6" grpId="1"/>
      <p:bldP spid="12" grpId="0" uiExpand="1"/>
      <p:bldP spid="12" grpId="1"/>
      <p:bldP spid="14" grpId="0"/>
      <p:bldP spid="14" grpId="1"/>
      <p:bldP spid="16" grpId="0"/>
      <p:bldP spid="16" grpId="1"/>
      <p:bldP spid="19" grpId="0"/>
      <p:bldP spid="20" grpId="0"/>
      <p:bldP spid="20" grpId="1"/>
      <p:bldP spid="20" grpId="2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Annuler une requête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5942" y="1230086"/>
            <a:ext cx="8784771" cy="5475514"/>
          </a:xfrm>
        </p:spPr>
        <p:txBody>
          <a:bodyPr/>
          <a:lstStyle/>
          <a:p>
            <a:r>
              <a:rPr lang="fr-FR" sz="3000" dirty="0" smtClean="0">
                <a:solidFill>
                  <a:srgbClr val="002060"/>
                </a:solidFill>
              </a:rPr>
              <a:t>Il faut mettre un tag sur la requête ce qui permet de l’identifier : </a:t>
            </a:r>
            <a:r>
              <a:rPr lang="fr-FR" sz="3000" i="1" dirty="0" err="1">
                <a:solidFill>
                  <a:srgbClr val="002060"/>
                </a:solidFill>
              </a:rPr>
              <a:t>requete.setTag</a:t>
            </a:r>
            <a:r>
              <a:rPr lang="fr-FR" sz="3000" i="1" dirty="0">
                <a:solidFill>
                  <a:srgbClr val="002060"/>
                </a:solidFill>
              </a:rPr>
              <a:t>(</a:t>
            </a:r>
            <a:r>
              <a:rPr lang="fr-FR" sz="3000" b="1" i="1" dirty="0">
                <a:solidFill>
                  <a:srgbClr val="002060"/>
                </a:solidFill>
              </a:rPr>
              <a:t>"</a:t>
            </a:r>
            <a:r>
              <a:rPr lang="fr-FR" sz="3000" b="1" i="1" dirty="0" err="1" smtClean="0">
                <a:solidFill>
                  <a:srgbClr val="002060"/>
                </a:solidFill>
              </a:rPr>
              <a:t>RequeteSimple</a:t>
            </a:r>
            <a:r>
              <a:rPr lang="fr-FR" sz="3000" b="1" i="1" dirty="0" smtClean="0">
                <a:solidFill>
                  <a:srgbClr val="002060"/>
                </a:solidFill>
              </a:rPr>
              <a:t>"</a:t>
            </a:r>
            <a:r>
              <a:rPr lang="fr-FR" sz="3000" i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fr-FR" sz="3000" dirty="0" smtClean="0">
                <a:solidFill>
                  <a:srgbClr val="002060"/>
                </a:solidFill>
              </a:rPr>
              <a:t>Puis lorsqu’on veut annuler la (ou les) requête(s) qui a (ont) ce tag : </a:t>
            </a:r>
          </a:p>
          <a:p>
            <a:pPr marL="0" indent="0">
              <a:buNone/>
            </a:pPr>
            <a:r>
              <a:rPr lang="fr-FR" sz="3000" i="1" dirty="0" smtClean="0">
                <a:solidFill>
                  <a:srgbClr val="002060"/>
                </a:solidFill>
              </a:rPr>
              <a:t>   </a:t>
            </a:r>
            <a:r>
              <a:rPr lang="fr-FR" sz="3000" i="1" dirty="0" err="1" smtClean="0">
                <a:solidFill>
                  <a:srgbClr val="002060"/>
                </a:solidFill>
              </a:rPr>
              <a:t>requestQueue</a:t>
            </a:r>
            <a:r>
              <a:rPr lang="fr-FR" sz="3000" i="1" dirty="0">
                <a:solidFill>
                  <a:srgbClr val="002060"/>
                </a:solidFill>
              </a:rPr>
              <a:t>().</a:t>
            </a:r>
            <a:r>
              <a:rPr lang="fr-FR" sz="3000" i="1" dirty="0" err="1">
                <a:solidFill>
                  <a:srgbClr val="002060"/>
                </a:solidFill>
              </a:rPr>
              <a:t>cancelAll</a:t>
            </a:r>
            <a:r>
              <a:rPr lang="fr-FR" sz="3000" i="1" dirty="0" smtClean="0">
                <a:solidFill>
                  <a:srgbClr val="002060"/>
                </a:solidFill>
              </a:rPr>
              <a:t>(</a:t>
            </a:r>
            <a:r>
              <a:rPr lang="fr-FR" sz="3000" b="1" i="1" dirty="0" smtClean="0">
                <a:solidFill>
                  <a:srgbClr val="002060"/>
                </a:solidFill>
              </a:rPr>
              <a:t>"</a:t>
            </a:r>
            <a:r>
              <a:rPr lang="fr-FR" sz="3000" b="1" i="1" dirty="0">
                <a:solidFill>
                  <a:srgbClr val="002060"/>
                </a:solidFill>
              </a:rPr>
              <a:t> </a:t>
            </a:r>
            <a:r>
              <a:rPr lang="fr-FR" sz="3000" b="1" i="1" dirty="0" err="1" smtClean="0">
                <a:solidFill>
                  <a:srgbClr val="002060"/>
                </a:solidFill>
              </a:rPr>
              <a:t>RequeteSimple</a:t>
            </a:r>
            <a:r>
              <a:rPr lang="fr-FR" sz="3000" b="1" i="1" dirty="0" smtClean="0">
                <a:solidFill>
                  <a:srgbClr val="002060"/>
                </a:solidFill>
              </a:rPr>
              <a:t>"</a:t>
            </a:r>
            <a:r>
              <a:rPr lang="fr-FR" sz="3000" i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fr-FR" sz="3000" dirty="0" smtClean="0">
                <a:solidFill>
                  <a:srgbClr val="002060"/>
                </a:solidFill>
              </a:rPr>
              <a:t>Volley garantit que les </a:t>
            </a:r>
            <a:r>
              <a:rPr lang="fr-FR" sz="3000" dirty="0" err="1" smtClean="0">
                <a:solidFill>
                  <a:srgbClr val="002060"/>
                </a:solidFill>
              </a:rPr>
              <a:t>Listener</a:t>
            </a:r>
            <a:r>
              <a:rPr lang="fr-FR" sz="3000" dirty="0" smtClean="0">
                <a:solidFill>
                  <a:srgbClr val="002060"/>
                </a:solidFill>
              </a:rPr>
              <a:t> ne sont pas appelés,</a:t>
            </a:r>
          </a:p>
          <a:p>
            <a:r>
              <a:rPr lang="fr-FR" sz="3000" dirty="0" smtClean="0">
                <a:solidFill>
                  <a:srgbClr val="002060"/>
                </a:solidFill>
              </a:rPr>
              <a:t>Si on ne passe aucun paramètre à la méthode </a:t>
            </a:r>
            <a:r>
              <a:rPr lang="fr-FR" sz="3000" i="1" dirty="0" err="1" smtClean="0">
                <a:solidFill>
                  <a:srgbClr val="002060"/>
                </a:solidFill>
              </a:rPr>
              <a:t>cancelAll</a:t>
            </a:r>
            <a:r>
              <a:rPr lang="fr-FR" sz="3000" dirty="0" smtClean="0">
                <a:solidFill>
                  <a:srgbClr val="002060"/>
                </a:solidFill>
              </a:rPr>
              <a:t>, </a:t>
            </a:r>
            <a:r>
              <a:rPr lang="fr-FR" sz="3000" b="1" u="sng" dirty="0" smtClean="0">
                <a:solidFill>
                  <a:srgbClr val="002060"/>
                </a:solidFill>
              </a:rPr>
              <a:t>toutes</a:t>
            </a:r>
            <a:r>
              <a:rPr lang="fr-FR" sz="3000" dirty="0" smtClean="0">
                <a:solidFill>
                  <a:srgbClr val="002060"/>
                </a:solidFill>
              </a:rPr>
              <a:t> les requêtes sont annulées.</a:t>
            </a:r>
          </a:p>
          <a:p>
            <a:r>
              <a:rPr lang="fr-FR" sz="3000" dirty="0" smtClean="0">
                <a:solidFill>
                  <a:srgbClr val="002060"/>
                </a:solidFill>
              </a:rPr>
              <a:t>Effectué dans la méthode </a:t>
            </a:r>
            <a:r>
              <a:rPr lang="fr-FR" sz="3000" dirty="0" err="1" smtClean="0">
                <a:solidFill>
                  <a:srgbClr val="002060"/>
                </a:solidFill>
              </a:rPr>
              <a:t>onStop</a:t>
            </a:r>
            <a:r>
              <a:rPr lang="fr-FR" sz="3000" dirty="0" smtClean="0">
                <a:solidFill>
                  <a:srgbClr val="002060"/>
                </a:solidFill>
              </a:rPr>
              <a:t> des activités.</a:t>
            </a:r>
            <a:endParaRPr lang="fr-FR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21229"/>
          </a:xfrm>
        </p:spPr>
        <p:txBody>
          <a:bodyPr/>
          <a:lstStyle/>
          <a:p>
            <a:r>
              <a:rPr lang="fr-FR" dirty="0" smtClean="0"/>
              <a:t>Une seule queue de requêtes : singleton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2772" y="1905000"/>
            <a:ext cx="8229600" cy="474617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002060"/>
                </a:solidFill>
              </a:rPr>
              <a:t>On crée une classe singleton qui a comme attributs :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un objet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RequestQueue</a:t>
            </a:r>
            <a:r>
              <a:rPr lang="fr-FR" dirty="0" smtClean="0">
                <a:solidFill>
                  <a:srgbClr val="002060"/>
                </a:solidFill>
              </a:rPr>
              <a:t> (pour envoyer les requêtes),</a:t>
            </a:r>
          </a:p>
          <a:p>
            <a:pPr marL="457200" lvl="1" indent="0">
              <a:buNone/>
            </a:pPr>
            <a:endParaRPr lang="fr-FR" b="1" dirty="0" smtClean="0">
              <a:solidFill>
                <a:srgbClr val="002060"/>
              </a:solidFill>
            </a:endParaRPr>
          </a:p>
          <a:p>
            <a:pPr lvl="1"/>
            <a:r>
              <a:rPr lang="fr-FR" dirty="0">
                <a:solidFill>
                  <a:srgbClr val="002060"/>
                </a:solidFill>
              </a:rPr>
              <a:t>Un objet </a:t>
            </a:r>
            <a:r>
              <a:rPr lang="fr-FR" b="1" dirty="0" err="1" smtClean="0">
                <a:solidFill>
                  <a:srgbClr val="002060"/>
                </a:solidFill>
              </a:rPr>
              <a:t>Context</a:t>
            </a:r>
            <a:r>
              <a:rPr lang="fr-FR" dirty="0" smtClean="0">
                <a:solidFill>
                  <a:srgbClr val="002060"/>
                </a:solidFill>
              </a:rPr>
              <a:t> (pour obtenir le contexte de l’application et ainsi la queue de requêtes aura la durée de vie </a:t>
            </a:r>
            <a:r>
              <a:rPr lang="fr-FR" dirty="0">
                <a:solidFill>
                  <a:srgbClr val="002060"/>
                </a:solidFill>
              </a:rPr>
              <a:t>d</a:t>
            </a:r>
            <a:r>
              <a:rPr lang="fr-FR" dirty="0" smtClean="0">
                <a:solidFill>
                  <a:srgbClr val="002060"/>
                </a:solidFill>
              </a:rPr>
              <a:t>e l’application et non celle d’une activit</a:t>
            </a:r>
            <a:r>
              <a:rPr lang="fr-FR" dirty="0">
                <a:solidFill>
                  <a:srgbClr val="002060"/>
                </a:solidFill>
              </a:rPr>
              <a:t>é</a:t>
            </a:r>
            <a:r>
              <a:rPr lang="fr-FR" dirty="0" smtClean="0">
                <a:solidFill>
                  <a:srgbClr val="002060"/>
                </a:solidFill>
              </a:rPr>
              <a:t>).</a:t>
            </a:r>
            <a:r>
              <a:rPr lang="fr-FR" sz="2400" dirty="0">
                <a:solidFill>
                  <a:srgbClr val="002060"/>
                </a:solidFill>
              </a:rPr>
              <a:t/>
            </a:r>
            <a:br>
              <a:rPr lang="fr-FR" sz="2400" dirty="0">
                <a:solidFill>
                  <a:srgbClr val="002060"/>
                </a:solidFill>
              </a:rPr>
            </a:br>
            <a:endParaRPr lang="fr-FR" sz="2400" dirty="0" smtClean="0">
              <a:solidFill>
                <a:srgbClr val="00206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Singleton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5116286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Le singleton est un des </a:t>
            </a:r>
            <a:r>
              <a:rPr lang="fr-FR" b="1" i="1" dirty="0" smtClean="0">
                <a:solidFill>
                  <a:srgbClr val="002060"/>
                </a:solidFill>
              </a:rPr>
              <a:t>design pattern</a:t>
            </a:r>
            <a:r>
              <a:rPr lang="fr-FR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Il garantit qu’une unique instance d’une classe sera créée.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Il offre un point d’accès unique à cette instance.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</a:rPr>
              <a:t>Pour garantir </a:t>
            </a:r>
            <a:r>
              <a:rPr lang="fr-FR" b="1" dirty="0" smtClean="0">
                <a:solidFill>
                  <a:srgbClr val="002060"/>
                </a:solidFill>
              </a:rPr>
              <a:t>l’unicité, il faut interdire à tout code extérieur le </a:t>
            </a:r>
            <a:r>
              <a:rPr lang="fr-FR" b="1" i="1" dirty="0" smtClean="0">
                <a:solidFill>
                  <a:srgbClr val="002060"/>
                </a:solidFill>
              </a:rPr>
              <a:t>new</a:t>
            </a:r>
            <a:r>
              <a:rPr lang="fr-FR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Le constructeur est donc privé.</a:t>
            </a:r>
          </a:p>
          <a:p>
            <a:endParaRPr lang="fr-F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Singleton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5323114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Pour obtenir une référence du singleton le code appelant devra passer par un accesseur généralement appelé </a:t>
            </a:r>
            <a:r>
              <a:rPr lang="fr-FR" b="1" dirty="0" err="1" smtClean="0">
                <a:solidFill>
                  <a:srgbClr val="002060"/>
                </a:solidFill>
              </a:rPr>
              <a:t>getInstance</a:t>
            </a:r>
            <a:r>
              <a:rPr lang="fr-FR" b="1" dirty="0" smtClean="0">
                <a:solidFill>
                  <a:srgbClr val="002060"/>
                </a:solidFill>
              </a:rPr>
              <a:t>().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Cette méthode sera nécessairement statique </a:t>
            </a:r>
            <a:r>
              <a:rPr lang="fr-FR" sz="2000" b="1" dirty="0" smtClean="0">
                <a:solidFill>
                  <a:srgbClr val="002060"/>
                </a:solidFill>
              </a:rPr>
              <a:t>(le code appelant ne dispose d’aucune référence sur l’instance du singleton)</a:t>
            </a:r>
            <a:r>
              <a:rPr lang="fr-FR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Cette méthode statique ne pourra accéder qu’à des attributs statiques.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 smtClean="0">
                <a:solidFill>
                  <a:srgbClr val="002060"/>
                </a:solidFill>
              </a:rPr>
              <a:t>L’instance unique devra donc être statique.</a:t>
            </a:r>
          </a:p>
          <a:p>
            <a:endParaRPr lang="fr-F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428" y="457200"/>
            <a:ext cx="8229600" cy="6215743"/>
          </a:xfrm>
        </p:spPr>
        <p:txBody>
          <a:bodyPr/>
          <a:lstStyle/>
          <a:p>
            <a:pPr marL="0" indent="0">
              <a:buNone/>
            </a:pPr>
            <a:r>
              <a:rPr lang="fr-FR" sz="1400" b="1" dirty="0">
                <a:solidFill>
                  <a:schemeClr val="bg2"/>
                </a:solidFill>
              </a:rPr>
              <a:t>class </a:t>
            </a:r>
            <a:r>
              <a:rPr lang="fr-FR" sz="1400" dirty="0" err="1">
                <a:solidFill>
                  <a:schemeClr val="bg2"/>
                </a:solidFill>
              </a:rPr>
              <a:t>SingletonVolley</a:t>
            </a:r>
            <a:r>
              <a:rPr lang="fr-FR" sz="1400" dirty="0">
                <a:solidFill>
                  <a:schemeClr val="bg2"/>
                </a:solidFill>
              </a:rPr>
              <a:t/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{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</a:t>
            </a:r>
            <a:r>
              <a:rPr lang="fr-FR" sz="1400" b="1" dirty="0" err="1">
                <a:solidFill>
                  <a:schemeClr val="bg2"/>
                </a:solidFill>
              </a:rPr>
              <a:t>private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b="1" dirty="0" err="1">
                <a:solidFill>
                  <a:schemeClr val="bg2"/>
                </a:solidFill>
              </a:rPr>
              <a:t>static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SingletonVolley</a:t>
            </a:r>
            <a:r>
              <a:rPr lang="fr-FR" sz="1400" dirty="0">
                <a:solidFill>
                  <a:schemeClr val="bg2"/>
                </a:solidFill>
              </a:rPr>
              <a:t> </a:t>
            </a:r>
            <a:r>
              <a:rPr lang="fr-FR" sz="1400" i="1" dirty="0">
                <a:solidFill>
                  <a:schemeClr val="bg2"/>
                </a:solidFill>
              </a:rPr>
              <a:t>instance </a:t>
            </a:r>
            <a:r>
              <a:rPr lang="fr-FR" sz="1400" dirty="0">
                <a:solidFill>
                  <a:schemeClr val="bg2"/>
                </a:solidFill>
              </a:rPr>
              <a:t>= </a:t>
            </a:r>
            <a:r>
              <a:rPr lang="fr-FR" sz="1400" b="1" dirty="0" err="1">
                <a:solidFill>
                  <a:schemeClr val="bg2"/>
                </a:solidFill>
              </a:rPr>
              <a:t>null</a:t>
            </a:r>
            <a:r>
              <a:rPr lang="fr-FR" sz="1400" dirty="0">
                <a:solidFill>
                  <a:schemeClr val="bg2"/>
                </a:solidFill>
              </a:rPr>
              <a:t>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</a:t>
            </a:r>
            <a:r>
              <a:rPr lang="fr-FR" sz="1400" b="1" dirty="0" err="1">
                <a:solidFill>
                  <a:schemeClr val="bg2"/>
                </a:solidFill>
              </a:rPr>
              <a:t>private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RequestQueue</a:t>
            </a:r>
            <a:r>
              <a:rPr lang="fr-FR" sz="1400" dirty="0">
                <a:solidFill>
                  <a:schemeClr val="bg2"/>
                </a:solidFill>
              </a:rPr>
              <a:t> </a:t>
            </a:r>
            <a:r>
              <a:rPr lang="fr-FR" sz="1400" b="1" dirty="0" err="1">
                <a:solidFill>
                  <a:schemeClr val="bg2"/>
                </a:solidFill>
              </a:rPr>
              <a:t>requestQueue</a:t>
            </a:r>
            <a:r>
              <a:rPr lang="fr-FR" sz="1400" dirty="0">
                <a:solidFill>
                  <a:schemeClr val="bg2"/>
                </a:solidFill>
              </a:rPr>
              <a:t>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</a:t>
            </a:r>
            <a:r>
              <a:rPr lang="fr-FR" sz="1400" b="1" dirty="0" err="1">
                <a:solidFill>
                  <a:schemeClr val="bg2"/>
                </a:solidFill>
              </a:rPr>
              <a:t>private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b="1" dirty="0" err="1">
                <a:solidFill>
                  <a:schemeClr val="bg2"/>
                </a:solidFill>
              </a:rPr>
              <a:t>static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Context</a:t>
            </a:r>
            <a:r>
              <a:rPr lang="fr-FR" sz="1400" dirty="0">
                <a:solidFill>
                  <a:schemeClr val="bg2"/>
                </a:solidFill>
              </a:rPr>
              <a:t> </a:t>
            </a:r>
            <a:r>
              <a:rPr lang="fr-FR" sz="1400" i="1" dirty="0" err="1">
                <a:solidFill>
                  <a:schemeClr val="bg2"/>
                </a:solidFill>
              </a:rPr>
              <a:t>context</a:t>
            </a:r>
            <a:r>
              <a:rPr lang="fr-FR" sz="1400" dirty="0">
                <a:solidFill>
                  <a:schemeClr val="bg2"/>
                </a:solidFill>
              </a:rPr>
              <a:t>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/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</a:t>
            </a:r>
            <a:r>
              <a:rPr lang="fr-FR" sz="1400" b="1" dirty="0" err="1">
                <a:solidFill>
                  <a:schemeClr val="bg2"/>
                </a:solidFill>
              </a:rPr>
              <a:t>private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SingletonVolley</a:t>
            </a:r>
            <a:r>
              <a:rPr lang="fr-FR" sz="1400" dirty="0">
                <a:solidFill>
                  <a:schemeClr val="bg2"/>
                </a:solidFill>
              </a:rPr>
              <a:t>(</a:t>
            </a:r>
            <a:r>
              <a:rPr lang="fr-FR" sz="1400" dirty="0" err="1">
                <a:solidFill>
                  <a:schemeClr val="bg2"/>
                </a:solidFill>
              </a:rPr>
              <a:t>Context</a:t>
            </a:r>
            <a:r>
              <a:rPr lang="fr-FR" sz="1400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ctx</a:t>
            </a:r>
            <a:r>
              <a:rPr lang="fr-FR" sz="1400" dirty="0">
                <a:solidFill>
                  <a:schemeClr val="bg2"/>
                </a:solidFill>
              </a:rPr>
              <a:t>)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{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</a:t>
            </a:r>
            <a:r>
              <a:rPr lang="fr-FR" sz="1400" i="1" dirty="0" err="1">
                <a:solidFill>
                  <a:schemeClr val="bg2"/>
                </a:solidFill>
              </a:rPr>
              <a:t>context</a:t>
            </a:r>
            <a:r>
              <a:rPr lang="fr-FR" sz="1400" i="1" dirty="0">
                <a:solidFill>
                  <a:schemeClr val="bg2"/>
                </a:solidFill>
              </a:rPr>
              <a:t> </a:t>
            </a:r>
            <a:r>
              <a:rPr lang="fr-FR" sz="1400" dirty="0">
                <a:solidFill>
                  <a:schemeClr val="bg2"/>
                </a:solidFill>
              </a:rPr>
              <a:t>= </a:t>
            </a:r>
            <a:r>
              <a:rPr lang="fr-FR" sz="1400" dirty="0" err="1">
                <a:solidFill>
                  <a:schemeClr val="bg2"/>
                </a:solidFill>
              </a:rPr>
              <a:t>ctx</a:t>
            </a:r>
            <a:r>
              <a:rPr lang="fr-FR" sz="1400" dirty="0">
                <a:solidFill>
                  <a:schemeClr val="bg2"/>
                </a:solidFill>
              </a:rPr>
              <a:t>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</a:t>
            </a:r>
            <a:r>
              <a:rPr lang="fr-FR" sz="1400" b="1" dirty="0" err="1">
                <a:solidFill>
                  <a:schemeClr val="bg2"/>
                </a:solidFill>
              </a:rPr>
              <a:t>requestQueue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>
                <a:solidFill>
                  <a:schemeClr val="bg2"/>
                </a:solidFill>
              </a:rPr>
              <a:t>= </a:t>
            </a:r>
            <a:r>
              <a:rPr lang="fr-FR" sz="1400" dirty="0" err="1">
                <a:solidFill>
                  <a:schemeClr val="bg2"/>
                </a:solidFill>
              </a:rPr>
              <a:t>getRequestQueue</a:t>
            </a:r>
            <a:r>
              <a:rPr lang="fr-FR" sz="1400" dirty="0">
                <a:solidFill>
                  <a:schemeClr val="bg2"/>
                </a:solidFill>
              </a:rPr>
              <a:t>();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}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/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</a:t>
            </a:r>
            <a:r>
              <a:rPr lang="fr-FR" sz="1400" b="1" dirty="0">
                <a:solidFill>
                  <a:schemeClr val="bg2"/>
                </a:solidFill>
              </a:rPr>
              <a:t>public </a:t>
            </a:r>
            <a:r>
              <a:rPr lang="fr-FR" sz="1400" b="1" dirty="0" err="1">
                <a:solidFill>
                  <a:schemeClr val="bg2"/>
                </a:solidFill>
              </a:rPr>
              <a:t>static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b="1" dirty="0" err="1">
                <a:solidFill>
                  <a:schemeClr val="bg2"/>
                </a:solidFill>
              </a:rPr>
              <a:t>synchronized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SingletonVolley</a:t>
            </a:r>
            <a:r>
              <a:rPr lang="fr-FR" sz="1400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getInstance</a:t>
            </a:r>
            <a:r>
              <a:rPr lang="fr-FR" sz="1400" dirty="0">
                <a:solidFill>
                  <a:schemeClr val="bg2"/>
                </a:solidFill>
              </a:rPr>
              <a:t>(</a:t>
            </a:r>
            <a:r>
              <a:rPr lang="fr-FR" sz="1400" dirty="0" err="1">
                <a:solidFill>
                  <a:schemeClr val="bg2"/>
                </a:solidFill>
              </a:rPr>
              <a:t>Context</a:t>
            </a:r>
            <a:r>
              <a:rPr lang="fr-FR" sz="1400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context</a:t>
            </a:r>
            <a:r>
              <a:rPr lang="fr-FR" sz="1400" dirty="0">
                <a:solidFill>
                  <a:schemeClr val="bg2"/>
                </a:solidFill>
              </a:rPr>
              <a:t>)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{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</a:t>
            </a:r>
            <a:r>
              <a:rPr lang="fr-FR" sz="1400" b="1" dirty="0">
                <a:solidFill>
                  <a:schemeClr val="bg2"/>
                </a:solidFill>
              </a:rPr>
              <a:t>if </a:t>
            </a:r>
            <a:r>
              <a:rPr lang="fr-FR" sz="1400" dirty="0">
                <a:solidFill>
                  <a:schemeClr val="bg2"/>
                </a:solidFill>
              </a:rPr>
              <a:t>(</a:t>
            </a:r>
            <a:r>
              <a:rPr lang="fr-FR" sz="1400" i="1" dirty="0">
                <a:solidFill>
                  <a:schemeClr val="bg2"/>
                </a:solidFill>
              </a:rPr>
              <a:t>instance </a:t>
            </a:r>
            <a:r>
              <a:rPr lang="fr-FR" sz="1400" dirty="0">
                <a:solidFill>
                  <a:schemeClr val="bg2"/>
                </a:solidFill>
              </a:rPr>
              <a:t>== </a:t>
            </a:r>
            <a:r>
              <a:rPr lang="fr-FR" sz="1400" b="1" dirty="0" err="1">
                <a:solidFill>
                  <a:schemeClr val="bg2"/>
                </a:solidFill>
              </a:rPr>
              <a:t>null</a:t>
            </a:r>
            <a:r>
              <a:rPr lang="fr-FR" sz="1400" dirty="0">
                <a:solidFill>
                  <a:schemeClr val="bg2"/>
                </a:solidFill>
              </a:rPr>
              <a:t>)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    </a:t>
            </a:r>
            <a:r>
              <a:rPr lang="fr-FR" sz="1400" i="1" dirty="0">
                <a:solidFill>
                  <a:schemeClr val="bg2"/>
                </a:solidFill>
              </a:rPr>
              <a:t>instance </a:t>
            </a:r>
            <a:r>
              <a:rPr lang="fr-FR" sz="1400" dirty="0">
                <a:solidFill>
                  <a:schemeClr val="bg2"/>
                </a:solidFill>
              </a:rPr>
              <a:t>= </a:t>
            </a:r>
            <a:r>
              <a:rPr lang="fr-FR" sz="1400" b="1" dirty="0">
                <a:solidFill>
                  <a:schemeClr val="bg2"/>
                </a:solidFill>
              </a:rPr>
              <a:t>new </a:t>
            </a:r>
            <a:r>
              <a:rPr lang="fr-FR" sz="1400" dirty="0" err="1">
                <a:solidFill>
                  <a:schemeClr val="bg2"/>
                </a:solidFill>
              </a:rPr>
              <a:t>SingletonVolley</a:t>
            </a:r>
            <a:r>
              <a:rPr lang="fr-FR" sz="1400" dirty="0">
                <a:solidFill>
                  <a:schemeClr val="bg2"/>
                </a:solidFill>
              </a:rPr>
              <a:t>(</a:t>
            </a:r>
            <a:r>
              <a:rPr lang="fr-FR" sz="1400" dirty="0" err="1">
                <a:solidFill>
                  <a:schemeClr val="bg2"/>
                </a:solidFill>
              </a:rPr>
              <a:t>context</a:t>
            </a:r>
            <a:r>
              <a:rPr lang="fr-FR" sz="1400" dirty="0">
                <a:solidFill>
                  <a:schemeClr val="bg2"/>
                </a:solidFill>
              </a:rPr>
              <a:t>);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</a:t>
            </a:r>
            <a:r>
              <a:rPr lang="fr-FR" sz="1400" b="1" dirty="0">
                <a:solidFill>
                  <a:schemeClr val="bg2"/>
                </a:solidFill>
              </a:rPr>
              <a:t>return </a:t>
            </a:r>
            <a:r>
              <a:rPr lang="fr-FR" sz="1400" i="1" dirty="0">
                <a:solidFill>
                  <a:schemeClr val="bg2"/>
                </a:solidFill>
              </a:rPr>
              <a:t>instance</a:t>
            </a:r>
            <a:r>
              <a:rPr lang="fr-FR" sz="1400" dirty="0">
                <a:solidFill>
                  <a:schemeClr val="bg2"/>
                </a:solidFill>
              </a:rPr>
              <a:t>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}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/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</a:t>
            </a:r>
            <a:r>
              <a:rPr lang="fr-FR" sz="1400" b="1" dirty="0">
                <a:solidFill>
                  <a:schemeClr val="bg2"/>
                </a:solidFill>
              </a:rPr>
              <a:t>public </a:t>
            </a:r>
            <a:r>
              <a:rPr lang="fr-FR" sz="1400" dirty="0" err="1">
                <a:solidFill>
                  <a:schemeClr val="bg2"/>
                </a:solidFill>
              </a:rPr>
              <a:t>RequestQueue</a:t>
            </a:r>
            <a:r>
              <a:rPr lang="fr-FR" sz="1400" dirty="0">
                <a:solidFill>
                  <a:schemeClr val="bg2"/>
                </a:solidFill>
              </a:rPr>
              <a:t> </a:t>
            </a:r>
            <a:r>
              <a:rPr lang="fr-FR" sz="1400" dirty="0" err="1">
                <a:solidFill>
                  <a:schemeClr val="bg2"/>
                </a:solidFill>
              </a:rPr>
              <a:t>getRequestQueue</a:t>
            </a:r>
            <a:r>
              <a:rPr lang="fr-FR" sz="1400" dirty="0">
                <a:solidFill>
                  <a:schemeClr val="bg2"/>
                </a:solidFill>
              </a:rPr>
              <a:t>()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{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</a:t>
            </a:r>
            <a:r>
              <a:rPr lang="fr-FR" sz="1400" b="1" dirty="0">
                <a:solidFill>
                  <a:schemeClr val="bg2"/>
                </a:solidFill>
              </a:rPr>
              <a:t>if </a:t>
            </a:r>
            <a:r>
              <a:rPr lang="fr-FR" sz="1400" dirty="0">
                <a:solidFill>
                  <a:schemeClr val="bg2"/>
                </a:solidFill>
              </a:rPr>
              <a:t>(</a:t>
            </a:r>
            <a:r>
              <a:rPr lang="fr-FR" sz="1400" b="1" dirty="0" err="1">
                <a:solidFill>
                  <a:schemeClr val="bg2"/>
                </a:solidFill>
              </a:rPr>
              <a:t>requestQueue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>
                <a:solidFill>
                  <a:schemeClr val="bg2"/>
                </a:solidFill>
              </a:rPr>
              <a:t>== </a:t>
            </a:r>
            <a:r>
              <a:rPr lang="fr-FR" sz="1400" b="1" dirty="0" err="1">
                <a:solidFill>
                  <a:schemeClr val="bg2"/>
                </a:solidFill>
              </a:rPr>
              <a:t>null</a:t>
            </a:r>
            <a:r>
              <a:rPr lang="fr-FR" sz="1400" dirty="0">
                <a:solidFill>
                  <a:schemeClr val="bg2"/>
                </a:solidFill>
              </a:rPr>
              <a:t>)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    </a:t>
            </a:r>
            <a:r>
              <a:rPr lang="fr-FR" sz="1400" b="1" dirty="0" err="1">
                <a:solidFill>
                  <a:schemeClr val="bg2"/>
                </a:solidFill>
              </a:rPr>
              <a:t>requestQueue</a:t>
            </a:r>
            <a:r>
              <a:rPr lang="fr-FR" sz="1400" b="1" dirty="0">
                <a:solidFill>
                  <a:schemeClr val="bg2"/>
                </a:solidFill>
              </a:rPr>
              <a:t> </a:t>
            </a:r>
            <a:r>
              <a:rPr lang="fr-FR" sz="1400" dirty="0">
                <a:solidFill>
                  <a:schemeClr val="bg2"/>
                </a:solidFill>
              </a:rPr>
              <a:t>= </a:t>
            </a:r>
            <a:r>
              <a:rPr lang="fr-FR" sz="1400" dirty="0" err="1">
                <a:solidFill>
                  <a:schemeClr val="bg2"/>
                </a:solidFill>
              </a:rPr>
              <a:t>Volley.</a:t>
            </a:r>
            <a:r>
              <a:rPr lang="fr-FR" sz="1400" i="1" dirty="0" err="1">
                <a:solidFill>
                  <a:schemeClr val="bg2"/>
                </a:solidFill>
              </a:rPr>
              <a:t>newRequestQueue</a:t>
            </a:r>
            <a:r>
              <a:rPr lang="fr-FR" sz="1400" dirty="0">
                <a:solidFill>
                  <a:schemeClr val="bg2"/>
                </a:solidFill>
              </a:rPr>
              <a:t>(</a:t>
            </a:r>
            <a:r>
              <a:rPr lang="fr-FR" sz="1400" i="1" dirty="0" err="1">
                <a:solidFill>
                  <a:schemeClr val="bg2"/>
                </a:solidFill>
              </a:rPr>
              <a:t>context</a:t>
            </a:r>
            <a:r>
              <a:rPr lang="fr-FR" sz="1400" dirty="0" err="1">
                <a:solidFill>
                  <a:schemeClr val="bg2"/>
                </a:solidFill>
              </a:rPr>
              <a:t>.getApplicationContext</a:t>
            </a:r>
            <a:r>
              <a:rPr lang="fr-FR" sz="1400" dirty="0">
                <a:solidFill>
                  <a:schemeClr val="bg2"/>
                </a:solidFill>
              </a:rPr>
              <a:t>());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    </a:t>
            </a:r>
            <a:r>
              <a:rPr lang="fr-FR" sz="1400" b="1" dirty="0">
                <a:solidFill>
                  <a:schemeClr val="bg2"/>
                </a:solidFill>
              </a:rPr>
              <a:t>return </a:t>
            </a:r>
            <a:r>
              <a:rPr lang="fr-FR" sz="1400" b="1" dirty="0" err="1">
                <a:solidFill>
                  <a:schemeClr val="bg2"/>
                </a:solidFill>
              </a:rPr>
              <a:t>requestQueue</a:t>
            </a:r>
            <a:r>
              <a:rPr lang="fr-FR" sz="1400" dirty="0">
                <a:solidFill>
                  <a:schemeClr val="bg2"/>
                </a:solidFill>
              </a:rPr>
              <a:t>;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>
                <a:solidFill>
                  <a:schemeClr val="bg2"/>
                </a:solidFill>
              </a:rPr>
              <a:t>    }</a:t>
            </a:r>
            <a:br>
              <a:rPr lang="fr-FR" sz="1400" dirty="0">
                <a:solidFill>
                  <a:schemeClr val="bg2"/>
                </a:solidFill>
              </a:rPr>
            </a:br>
            <a:r>
              <a:rPr lang="fr-FR" sz="1400" dirty="0" smtClean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1700" b="1" dirty="0" smtClean="0">
                <a:solidFill>
                  <a:schemeClr val="bg2"/>
                </a:solidFill>
              </a:rPr>
              <a:t>Pour ajouter une requête</a:t>
            </a:r>
            <a:r>
              <a:rPr lang="fr-FR" sz="1700" dirty="0" smtClean="0">
                <a:solidFill>
                  <a:schemeClr val="bg2"/>
                </a:solidFill>
              </a:rPr>
              <a:t> : </a:t>
            </a:r>
          </a:p>
          <a:p>
            <a:pPr marL="0" indent="0">
              <a:buNone/>
            </a:pPr>
            <a:r>
              <a:rPr lang="fr-FR" sz="1700" dirty="0" err="1">
                <a:solidFill>
                  <a:schemeClr val="bg2"/>
                </a:solidFill>
              </a:rPr>
              <a:t>SingletonVolley.getInstance</a:t>
            </a:r>
            <a:r>
              <a:rPr lang="fr-FR" sz="1700" dirty="0">
                <a:solidFill>
                  <a:schemeClr val="bg2"/>
                </a:solidFill>
              </a:rPr>
              <a:t>(</a:t>
            </a:r>
            <a:r>
              <a:rPr lang="fr-FR" sz="1700" dirty="0" err="1">
                <a:solidFill>
                  <a:schemeClr val="bg2"/>
                </a:solidFill>
              </a:rPr>
              <a:t>MainActivity.this</a:t>
            </a:r>
            <a:r>
              <a:rPr lang="fr-FR" sz="1700" dirty="0">
                <a:solidFill>
                  <a:schemeClr val="bg2"/>
                </a:solidFill>
              </a:rPr>
              <a:t>).</a:t>
            </a:r>
            <a:r>
              <a:rPr lang="fr-FR" sz="1700" dirty="0" err="1">
                <a:solidFill>
                  <a:schemeClr val="bg2"/>
                </a:solidFill>
              </a:rPr>
              <a:t>getRequestQueue</a:t>
            </a:r>
            <a:r>
              <a:rPr lang="fr-FR" sz="1700" dirty="0">
                <a:solidFill>
                  <a:schemeClr val="bg2"/>
                </a:solidFill>
              </a:rPr>
              <a:t>().</a:t>
            </a:r>
            <a:r>
              <a:rPr lang="fr-FR" sz="1700" dirty="0" err="1">
                <a:solidFill>
                  <a:schemeClr val="bg2"/>
                </a:solidFill>
              </a:rPr>
              <a:t>add</a:t>
            </a:r>
            <a:r>
              <a:rPr lang="fr-FR" sz="1700" dirty="0">
                <a:solidFill>
                  <a:schemeClr val="bg2"/>
                </a:solidFill>
              </a:rPr>
              <a:t>(</a:t>
            </a:r>
            <a:r>
              <a:rPr lang="fr-FR" sz="1700" dirty="0" err="1">
                <a:solidFill>
                  <a:schemeClr val="bg2"/>
                </a:solidFill>
              </a:rPr>
              <a:t>requete</a:t>
            </a:r>
            <a:r>
              <a:rPr lang="fr-FR" sz="1700" dirty="0">
                <a:solidFill>
                  <a:schemeClr val="bg2"/>
                </a:solidFill>
              </a:rPr>
              <a:t>);</a:t>
            </a:r>
            <a:br>
              <a:rPr lang="fr-FR" sz="1700" dirty="0">
                <a:solidFill>
                  <a:schemeClr val="bg2"/>
                </a:solidFill>
              </a:rPr>
            </a:br>
            <a:endParaRPr lang="fr-FR" sz="1700" dirty="0">
              <a:solidFill>
                <a:schemeClr val="bg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 bwMode="auto">
          <a:xfrm flipH="1">
            <a:off x="4376057" y="1883789"/>
            <a:ext cx="156428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ZoneTexte 4"/>
          <p:cNvSpPr txBox="1"/>
          <p:nvPr/>
        </p:nvSpPr>
        <p:spPr>
          <a:xfrm>
            <a:off x="6095096" y="1699123"/>
            <a:ext cx="205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Constructeur privé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 bwMode="auto">
          <a:xfrm flipH="1" flipV="1">
            <a:off x="4962270" y="3396326"/>
            <a:ext cx="1217561" cy="5442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6179831" y="3506158"/>
            <a:ext cx="205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Obtention de la référence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4572005" y="4703193"/>
            <a:ext cx="156428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6291044" y="4398781"/>
            <a:ext cx="205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Création de la </a:t>
            </a:r>
            <a:r>
              <a:rPr lang="fr-FR" dirty="0" err="1" smtClean="0">
                <a:solidFill>
                  <a:srgbClr val="FF0000"/>
                </a:solidFill>
              </a:rPr>
              <a:t>requestqueue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3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01486"/>
          </a:xfrm>
        </p:spPr>
        <p:txBody>
          <a:bodyPr/>
          <a:lstStyle/>
          <a:p>
            <a:r>
              <a:rPr lang="fr-FR" dirty="0" smtClean="0"/>
              <a:t>Représentation </a:t>
            </a:r>
            <a:r>
              <a:rPr lang="fr-FR" dirty="0" err="1" smtClean="0"/>
              <a:t>Uml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54702" y="1317171"/>
            <a:ext cx="4527098" cy="50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Une requête dédiée JSON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599" y="1186543"/>
            <a:ext cx="8741229" cy="5410200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Il faut instancier un objet </a:t>
            </a:r>
            <a:r>
              <a:rPr lang="fr-FR" b="1" dirty="0" err="1" smtClean="0">
                <a:solidFill>
                  <a:srgbClr val="002060"/>
                </a:solidFill>
              </a:rPr>
              <a:t>JsonObjectRequest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en lui précisant :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la méthode,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l’URL</a:t>
            </a:r>
            <a:r>
              <a:rPr lang="fr-FR" dirty="0" smtClean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fr-FR" dirty="0" smtClean="0">
                <a:solidFill>
                  <a:srgbClr val="002060"/>
                </a:solidFill>
              </a:rPr>
              <a:t>un éventuel paramètre passé à la requête,</a:t>
            </a:r>
            <a:endParaRPr lang="fr-FR" dirty="0">
              <a:solidFill>
                <a:srgbClr val="002060"/>
              </a:solidFill>
            </a:endParaRPr>
          </a:p>
          <a:p>
            <a:pPr lvl="1"/>
            <a:r>
              <a:rPr lang="fr-FR" dirty="0">
                <a:solidFill>
                  <a:srgbClr val="002060"/>
                </a:solidFill>
              </a:rPr>
              <a:t>le </a:t>
            </a:r>
            <a:r>
              <a:rPr lang="fr-FR" dirty="0" err="1">
                <a:solidFill>
                  <a:srgbClr val="002060"/>
                </a:solidFill>
              </a:rPr>
              <a:t>listener</a:t>
            </a:r>
            <a:r>
              <a:rPr lang="fr-FR" dirty="0">
                <a:solidFill>
                  <a:srgbClr val="002060"/>
                </a:solidFill>
              </a:rPr>
              <a:t> de réponse,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le </a:t>
            </a:r>
            <a:r>
              <a:rPr lang="fr-FR" dirty="0" err="1">
                <a:solidFill>
                  <a:srgbClr val="002060"/>
                </a:solidFill>
              </a:rPr>
              <a:t>listener</a:t>
            </a:r>
            <a:r>
              <a:rPr lang="fr-FR" dirty="0">
                <a:solidFill>
                  <a:srgbClr val="002060"/>
                </a:solidFill>
              </a:rPr>
              <a:t> d’erreur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fr-FR" dirty="0" smtClean="0">
                <a:solidFill>
                  <a:srgbClr val="002060"/>
                </a:solidFill>
              </a:rPr>
              <a:t>L’ajouter à l’objet </a:t>
            </a:r>
            <a:r>
              <a:rPr lang="fr-FR" b="1" dirty="0" err="1" smtClean="0">
                <a:solidFill>
                  <a:srgbClr val="002060"/>
                </a:solidFill>
              </a:rPr>
              <a:t>RequestQueue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fr-FR" sz="2400" dirty="0" smtClean="0">
                <a:solidFill>
                  <a:srgbClr val="002060"/>
                </a:solidFill>
              </a:rPr>
              <a:t>Ex : </a:t>
            </a:r>
            <a:r>
              <a:rPr lang="fr-FR" sz="2400" b="1" dirty="0" smtClean="0">
                <a:solidFill>
                  <a:srgbClr val="002060"/>
                </a:solidFill>
                <a:hlinkClick r:id="rId2"/>
              </a:rPr>
              <a:t>http</a:t>
            </a:r>
            <a:r>
              <a:rPr lang="fr-FR" sz="2400" b="1" dirty="0">
                <a:solidFill>
                  <a:srgbClr val="002060"/>
                </a:solidFill>
                <a:hlinkClick r:id="rId2"/>
              </a:rPr>
              <a:t>://api.androidhive.info/volley/person_object.json</a:t>
            </a:r>
            <a:endParaRPr lang="fr-FR" sz="2400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fr-FR" u="sng" dirty="0" smtClean="0">
                <a:solidFill>
                  <a:srgbClr val="002060"/>
                </a:solidFill>
              </a:rPr>
              <a:t>Réponse</a:t>
            </a:r>
            <a:r>
              <a:rPr lang="fr-FR" dirty="0" smtClean="0">
                <a:solidFill>
                  <a:srgbClr val="002060"/>
                </a:solidFill>
              </a:rPr>
              <a:t> : </a:t>
            </a:r>
            <a:r>
              <a:rPr lang="fr-FR" sz="2000" dirty="0">
                <a:solidFill>
                  <a:srgbClr val="002060"/>
                </a:solidFill>
              </a:rPr>
              <a:t>{ "</a:t>
            </a:r>
            <a:r>
              <a:rPr lang="fr-FR" sz="2000" dirty="0" err="1">
                <a:solidFill>
                  <a:srgbClr val="002060"/>
                </a:solidFill>
              </a:rPr>
              <a:t>name</a:t>
            </a:r>
            <a:r>
              <a:rPr lang="fr-FR" sz="2000" dirty="0">
                <a:solidFill>
                  <a:srgbClr val="002060"/>
                </a:solidFill>
              </a:rPr>
              <a:t>" : "Ravi </a:t>
            </a:r>
            <a:r>
              <a:rPr lang="fr-FR" sz="2000" dirty="0" err="1">
                <a:solidFill>
                  <a:srgbClr val="002060"/>
                </a:solidFill>
              </a:rPr>
              <a:t>Tamada</a:t>
            </a:r>
            <a:r>
              <a:rPr lang="fr-FR" sz="2000" dirty="0">
                <a:solidFill>
                  <a:srgbClr val="002060"/>
                </a:solidFill>
              </a:rPr>
              <a:t>", "email" : "ravi8x@gmail.com", "phone" : { "home" : "08947 000000", "mobile" : "9999999999" } }</a:t>
            </a:r>
            <a:endParaRPr lang="fr-FR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Exemple requête dédiée JSON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257" y="1197429"/>
            <a:ext cx="8610600" cy="5410200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2060"/>
                </a:solidFill>
              </a:rPr>
              <a:t>String </a:t>
            </a:r>
            <a:r>
              <a:rPr lang="fr-FR" sz="1800" dirty="0" err="1">
                <a:solidFill>
                  <a:srgbClr val="002060"/>
                </a:solidFill>
              </a:rPr>
              <a:t>urlObjectRequest</a:t>
            </a:r>
            <a:r>
              <a:rPr lang="fr-FR" sz="1800" dirty="0">
                <a:solidFill>
                  <a:srgbClr val="002060"/>
                </a:solidFill>
              </a:rPr>
              <a:t> = </a:t>
            </a:r>
            <a:r>
              <a:rPr lang="fr-FR" sz="1800" b="1" dirty="0">
                <a:solidFill>
                  <a:srgbClr val="002060"/>
                </a:solidFill>
              </a:rPr>
              <a:t>"http://api.androidhive.info/volley/</a:t>
            </a:r>
            <a:r>
              <a:rPr lang="fr-FR" sz="1800" b="1" dirty="0" err="1">
                <a:solidFill>
                  <a:srgbClr val="002060"/>
                </a:solidFill>
              </a:rPr>
              <a:t>person_object.json</a:t>
            </a:r>
            <a:r>
              <a:rPr lang="fr-FR" sz="1800" b="1" dirty="0" smtClean="0">
                <a:solidFill>
                  <a:srgbClr val="002060"/>
                </a:solidFill>
              </a:rPr>
              <a:t>"</a:t>
            </a:r>
            <a:r>
              <a:rPr lang="fr-FR" sz="1800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1800" b="1" dirty="0" err="1" smtClean="0">
                <a:solidFill>
                  <a:srgbClr val="002060"/>
                </a:solidFill>
              </a:rPr>
              <a:t>JsonObjectRequest</a:t>
            </a:r>
            <a:r>
              <a:rPr lang="fr-FR" sz="1800" b="1" dirty="0" smtClean="0">
                <a:solidFill>
                  <a:srgbClr val="002060"/>
                </a:solidFill>
              </a:rPr>
              <a:t> </a:t>
            </a:r>
            <a:r>
              <a:rPr lang="fr-FR" sz="1800" dirty="0" err="1" smtClean="0">
                <a:solidFill>
                  <a:srgbClr val="002060"/>
                </a:solidFill>
              </a:rPr>
              <a:t>requete</a:t>
            </a:r>
            <a:r>
              <a:rPr lang="fr-FR" sz="1800" dirty="0" smtClean="0">
                <a:solidFill>
                  <a:srgbClr val="002060"/>
                </a:solidFill>
              </a:rPr>
              <a:t> </a:t>
            </a:r>
            <a:r>
              <a:rPr lang="fr-FR" sz="1800" dirty="0">
                <a:solidFill>
                  <a:srgbClr val="002060"/>
                </a:solidFill>
              </a:rPr>
              <a:t>=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JsonObjectRequest</a:t>
            </a:r>
            <a:r>
              <a:rPr lang="fr-FR" sz="1800" dirty="0">
                <a:solidFill>
                  <a:srgbClr val="002060"/>
                </a:solidFill>
              </a:rPr>
              <a:t> </a:t>
            </a:r>
            <a:r>
              <a:rPr lang="fr-FR" sz="1800" dirty="0" smtClean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Request.Method.</a:t>
            </a:r>
            <a:r>
              <a:rPr lang="fr-FR" sz="1800" b="1" i="1" dirty="0" err="1">
                <a:solidFill>
                  <a:srgbClr val="002060"/>
                </a:solidFill>
              </a:rPr>
              <a:t>GET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dirty="0" err="1" smtClean="0">
                <a:solidFill>
                  <a:srgbClr val="002060"/>
                </a:solidFill>
              </a:rPr>
              <a:t>urlObjectRequest</a:t>
            </a:r>
            <a:r>
              <a:rPr lang="fr-FR" sz="1800" dirty="0" smtClean="0">
                <a:solidFill>
                  <a:srgbClr val="002060"/>
                </a:solidFill>
              </a:rPr>
              <a:t>, </a:t>
            </a:r>
            <a:r>
              <a:rPr lang="fr-FR" sz="1800" dirty="0" err="1" smtClean="0">
                <a:solidFill>
                  <a:srgbClr val="002060"/>
                </a:solidFill>
              </a:rPr>
              <a:t>null</a:t>
            </a:r>
            <a:r>
              <a:rPr lang="fr-FR" sz="1800" dirty="0" smtClean="0">
                <a:solidFill>
                  <a:srgbClr val="002060"/>
                </a:solidFill>
              </a:rPr>
              <a:t>,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 smtClean="0">
                <a:solidFill>
                  <a:srgbClr val="002060"/>
                </a:solidFill>
              </a:rPr>
              <a:t>Response.Listener</a:t>
            </a:r>
            <a:r>
              <a:rPr lang="fr-FR" sz="1800" dirty="0" smtClean="0">
                <a:solidFill>
                  <a:srgbClr val="002060"/>
                </a:solidFill>
              </a:rPr>
              <a:t>&lt;</a:t>
            </a:r>
            <a:r>
              <a:rPr lang="fr-FR" sz="1800" dirty="0" err="1" smtClean="0">
                <a:solidFill>
                  <a:srgbClr val="002060"/>
                </a:solidFill>
              </a:rPr>
              <a:t>JSONObject</a:t>
            </a:r>
            <a:r>
              <a:rPr lang="fr-FR" sz="1800" dirty="0" smtClean="0">
                <a:solidFill>
                  <a:srgbClr val="002060"/>
                </a:solidFill>
              </a:rPr>
              <a:t>&gt;()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</a:t>
            </a:r>
            <a:r>
              <a:rPr lang="fr-FR" sz="1800" dirty="0">
                <a:solidFill>
                  <a:srgbClr val="002060"/>
                </a:solidFill>
              </a:rPr>
              <a:t>@</a:t>
            </a:r>
            <a:r>
              <a:rPr lang="fr-FR" sz="1800" dirty="0" err="1">
                <a:solidFill>
                  <a:srgbClr val="002060"/>
                </a:solidFill>
              </a:rPr>
              <a:t>Override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</a:t>
            </a:r>
            <a:r>
              <a:rPr lang="fr-FR" sz="1800" b="1" dirty="0">
                <a:solidFill>
                  <a:srgbClr val="002060"/>
                </a:solidFill>
              </a:rPr>
              <a:t>public </a:t>
            </a:r>
            <a:r>
              <a:rPr lang="fr-FR" sz="1800" b="1" dirty="0" err="1">
                <a:solidFill>
                  <a:srgbClr val="002060"/>
                </a:solidFill>
              </a:rPr>
              <a:t>void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dirty="0" err="1" smtClean="0">
                <a:solidFill>
                  <a:srgbClr val="002060"/>
                </a:solidFill>
              </a:rPr>
              <a:t>onResponse</a:t>
            </a:r>
            <a:r>
              <a:rPr lang="fr-FR" sz="1800" dirty="0" smtClean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JSONObject</a:t>
            </a:r>
            <a:r>
              <a:rPr lang="fr-FR" sz="1800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jsonObject</a:t>
            </a:r>
            <a:r>
              <a:rPr lang="fr-FR" sz="1800" dirty="0" smtClean="0">
                <a:solidFill>
                  <a:srgbClr val="002060"/>
                </a:solidFill>
              </a:rPr>
              <a:t>)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</a:t>
            </a:r>
            <a:r>
              <a:rPr lang="fr-FR" sz="1800" dirty="0" smtClean="0">
                <a:solidFill>
                  <a:srgbClr val="002060"/>
                </a:solidFill>
              </a:rPr>
              <a:t>{   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String </a:t>
            </a:r>
            <a:r>
              <a:rPr lang="fr-FR" sz="1800" dirty="0">
                <a:solidFill>
                  <a:srgbClr val="002060"/>
                </a:solidFill>
              </a:rPr>
              <a:t>nom = </a:t>
            </a:r>
            <a:r>
              <a:rPr lang="fr-FR" sz="1800" dirty="0" err="1">
                <a:solidFill>
                  <a:srgbClr val="002060"/>
                </a:solidFill>
              </a:rPr>
              <a:t>jsonObject.getString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b="1" dirty="0">
                <a:solidFill>
                  <a:srgbClr val="002060"/>
                </a:solidFill>
              </a:rPr>
              <a:t>"</a:t>
            </a:r>
            <a:r>
              <a:rPr lang="fr-FR" sz="1800" b="1" dirty="0" err="1">
                <a:solidFill>
                  <a:srgbClr val="002060"/>
                </a:solidFill>
              </a:rPr>
              <a:t>name</a:t>
            </a:r>
            <a:r>
              <a:rPr lang="fr-FR" sz="1800" b="1" dirty="0">
                <a:solidFill>
                  <a:srgbClr val="002060"/>
                </a:solidFill>
              </a:rPr>
              <a:t>"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String mail = </a:t>
            </a:r>
            <a:r>
              <a:rPr lang="fr-FR" sz="1800" dirty="0" err="1">
                <a:solidFill>
                  <a:srgbClr val="002060"/>
                </a:solidFill>
              </a:rPr>
              <a:t>jsonObject.getString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b="1" dirty="0">
                <a:solidFill>
                  <a:srgbClr val="002060"/>
                </a:solidFill>
              </a:rPr>
              <a:t>"email"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 err="1">
                <a:solidFill>
                  <a:srgbClr val="002060"/>
                </a:solidFill>
              </a:rPr>
              <a:t>JSONObject</a:t>
            </a:r>
            <a:r>
              <a:rPr lang="fr-FR" sz="1800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telephone</a:t>
            </a:r>
            <a:r>
              <a:rPr lang="fr-FR" sz="1800" dirty="0">
                <a:solidFill>
                  <a:srgbClr val="002060"/>
                </a:solidFill>
              </a:rPr>
              <a:t> = </a:t>
            </a:r>
            <a:r>
              <a:rPr lang="fr-FR" sz="1800" dirty="0" err="1">
                <a:solidFill>
                  <a:srgbClr val="002060"/>
                </a:solidFill>
              </a:rPr>
              <a:t>jsonObject.getJSONObject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b="1" dirty="0">
                <a:solidFill>
                  <a:srgbClr val="002060"/>
                </a:solidFill>
              </a:rPr>
              <a:t>"phone"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String home = </a:t>
            </a:r>
            <a:r>
              <a:rPr lang="fr-FR" sz="1800" dirty="0" err="1">
                <a:solidFill>
                  <a:srgbClr val="002060"/>
                </a:solidFill>
              </a:rPr>
              <a:t>telephone.getString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b="1" dirty="0">
                <a:solidFill>
                  <a:srgbClr val="002060"/>
                </a:solidFill>
              </a:rPr>
              <a:t>"home"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String mobile = </a:t>
            </a:r>
            <a:r>
              <a:rPr lang="fr-FR" sz="1800" dirty="0" err="1">
                <a:solidFill>
                  <a:srgbClr val="002060"/>
                </a:solidFill>
              </a:rPr>
              <a:t>telephone.getString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b="1" dirty="0">
                <a:solidFill>
                  <a:srgbClr val="002060"/>
                </a:solidFill>
              </a:rPr>
              <a:t>"mobile"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 smtClean="0">
                <a:solidFill>
                  <a:srgbClr val="002060"/>
                </a:solidFill>
              </a:rPr>
              <a:t>//affichage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}, 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2060"/>
                </a:solidFill>
              </a:rPr>
              <a:t>(suite diapositive suivante)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72745" y="3386261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On récupère la valeur de chaque clé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4925788" y="3755592"/>
            <a:ext cx="1104898" cy="1796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8000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/>
              <a:t>Exemple requête dédiée JSON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257" y="1197429"/>
            <a:ext cx="8610600" cy="54102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 smtClean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Response.ErrorListener</a:t>
            </a:r>
            <a:r>
              <a:rPr lang="fr-FR" sz="1800" dirty="0">
                <a:solidFill>
                  <a:srgbClr val="002060"/>
                </a:solidFill>
              </a:rPr>
              <a:t>()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</a:t>
            </a:r>
            <a:r>
              <a:rPr lang="fr-FR" sz="1800" dirty="0">
                <a:solidFill>
                  <a:srgbClr val="002060"/>
                </a:solidFill>
              </a:rPr>
              <a:t>@</a:t>
            </a:r>
            <a:r>
              <a:rPr lang="fr-FR" sz="1800" dirty="0" err="1">
                <a:solidFill>
                  <a:srgbClr val="002060"/>
                </a:solidFill>
              </a:rPr>
              <a:t>Override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</a:t>
            </a:r>
            <a:r>
              <a:rPr lang="fr-FR" sz="1800" b="1" dirty="0">
                <a:solidFill>
                  <a:srgbClr val="002060"/>
                </a:solidFill>
              </a:rPr>
              <a:t>public </a:t>
            </a:r>
            <a:r>
              <a:rPr lang="fr-FR" sz="1800" b="1" dirty="0" err="1">
                <a:solidFill>
                  <a:srgbClr val="002060"/>
                </a:solidFill>
              </a:rPr>
              <a:t>void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onErrorResponse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VolleyError</a:t>
            </a:r>
            <a:r>
              <a:rPr lang="fr-FR" sz="1800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volleyError</a:t>
            </a:r>
            <a:r>
              <a:rPr lang="fr-FR" sz="1800" dirty="0">
                <a:solidFill>
                  <a:srgbClr val="002060"/>
                </a:solidFill>
              </a:rPr>
              <a:t>)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</a:t>
            </a:r>
            <a:r>
              <a:rPr lang="fr-FR" sz="1800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    </a:t>
            </a:r>
            <a:r>
              <a:rPr lang="fr-FR" sz="1800" dirty="0" err="1">
                <a:solidFill>
                  <a:srgbClr val="002060"/>
                </a:solidFill>
              </a:rPr>
              <a:t>Toast.</a:t>
            </a:r>
            <a:r>
              <a:rPr lang="fr-FR" sz="1800" i="1" dirty="0" err="1">
                <a:solidFill>
                  <a:srgbClr val="002060"/>
                </a:solidFill>
              </a:rPr>
              <a:t>makeText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MainActivity.</a:t>
            </a:r>
            <a:r>
              <a:rPr lang="fr-FR" sz="1800" b="1" dirty="0" err="1">
                <a:solidFill>
                  <a:srgbClr val="002060"/>
                </a:solidFill>
              </a:rPr>
              <a:t>this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dirty="0" err="1">
                <a:solidFill>
                  <a:srgbClr val="002060"/>
                </a:solidFill>
              </a:rPr>
              <a:t>volleyError.getMessage</a:t>
            </a:r>
            <a:r>
              <a:rPr lang="fr-FR" sz="1800" dirty="0">
                <a:solidFill>
                  <a:srgbClr val="002060"/>
                </a:solidFill>
              </a:rPr>
              <a:t>(), </a:t>
            </a:r>
            <a:r>
              <a:rPr lang="fr-FR" sz="1800" dirty="0" err="1">
                <a:solidFill>
                  <a:srgbClr val="002060"/>
                </a:solidFill>
              </a:rPr>
              <a:t>Toast.</a:t>
            </a:r>
            <a:r>
              <a:rPr lang="fr-FR" sz="1800" b="1" i="1" dirty="0" err="1">
                <a:solidFill>
                  <a:srgbClr val="002060"/>
                </a:solidFill>
              </a:rPr>
              <a:t>LENGTH_LONG</a:t>
            </a:r>
            <a:r>
              <a:rPr lang="fr-FR" sz="1800" dirty="0">
                <a:solidFill>
                  <a:srgbClr val="002060"/>
                </a:solidFill>
              </a:rPr>
              <a:t>).show</a:t>
            </a:r>
            <a:r>
              <a:rPr lang="fr-FR" sz="1800" dirty="0" smtClean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    }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2060"/>
                </a:solidFill>
              </a:rPr>
              <a:t>});</a:t>
            </a:r>
          </a:p>
          <a:p>
            <a:pPr marL="0" indent="0">
              <a:buNone/>
            </a:pPr>
            <a:endParaRPr lang="fr-FR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1800" dirty="0" err="1">
                <a:solidFill>
                  <a:srgbClr val="002060"/>
                </a:solidFill>
              </a:rPr>
              <a:t>SingletonVolley.getInstance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MainActivity.this</a:t>
            </a:r>
            <a:r>
              <a:rPr lang="fr-FR" sz="1800" dirty="0">
                <a:solidFill>
                  <a:srgbClr val="002060"/>
                </a:solidFill>
              </a:rPr>
              <a:t>).</a:t>
            </a:r>
            <a:r>
              <a:rPr lang="fr-FR" sz="1800" dirty="0" err="1">
                <a:solidFill>
                  <a:srgbClr val="002060"/>
                </a:solidFill>
              </a:rPr>
              <a:t>getRequestQueue</a:t>
            </a:r>
            <a:r>
              <a:rPr lang="fr-FR" sz="1800" dirty="0">
                <a:solidFill>
                  <a:srgbClr val="002060"/>
                </a:solidFill>
              </a:rPr>
              <a:t>().</a:t>
            </a:r>
            <a:r>
              <a:rPr lang="fr-FR" sz="1800" dirty="0" err="1">
                <a:solidFill>
                  <a:srgbClr val="002060"/>
                </a:solidFill>
              </a:rPr>
              <a:t>add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requete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endParaRPr lang="fr-FR" sz="1800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32046" y="356582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Ajout de la requête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H="1">
            <a:off x="5656362" y="3668453"/>
            <a:ext cx="794657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401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2924" y="432924"/>
            <a:ext cx="8229600" cy="481476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3911" y="1061540"/>
            <a:ext cx="8363272" cy="4926565"/>
          </a:xfrm>
        </p:spPr>
        <p:txBody>
          <a:bodyPr>
            <a:normAutofit/>
          </a:bodyPr>
          <a:lstStyle/>
          <a:p>
            <a:r>
              <a:rPr lang="fr-FR" sz="3000" b="1" dirty="0" smtClean="0">
                <a:solidFill>
                  <a:srgbClr val="002060"/>
                </a:solidFill>
              </a:rPr>
              <a:t>Volley est une bibliothèque HTTP développée par Google pour réaliser des échanges simples </a:t>
            </a:r>
            <a:r>
              <a:rPr lang="fr-FR" sz="3000" b="1" dirty="0">
                <a:solidFill>
                  <a:srgbClr val="002060"/>
                </a:solidFill>
              </a:rPr>
              <a:t>et rapides sous </a:t>
            </a:r>
            <a:r>
              <a:rPr lang="fr-FR" sz="3000" b="1" dirty="0" smtClean="0">
                <a:solidFill>
                  <a:srgbClr val="002060"/>
                </a:solidFill>
              </a:rPr>
              <a:t>Android.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Elle a été présentée par Ficus </a:t>
            </a:r>
            <a:r>
              <a:rPr lang="fr-FR" b="1" dirty="0" err="1" smtClean="0">
                <a:solidFill>
                  <a:srgbClr val="002060"/>
                </a:solidFill>
              </a:rPr>
              <a:t>Kirkpatrick</a:t>
            </a:r>
            <a:r>
              <a:rPr lang="fr-FR" b="1" dirty="0" smtClean="0">
                <a:solidFill>
                  <a:srgbClr val="002060"/>
                </a:solidFill>
              </a:rPr>
              <a:t> lors des Google I/O 2013.</a:t>
            </a:r>
          </a:p>
          <a:p>
            <a:pPr marL="0" indent="0">
              <a:buNone/>
            </a:pPr>
            <a:endParaRPr lang="fr-F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rgbClr val="002060"/>
                </a:solidFill>
              </a:rPr>
              <a:t>Vous pouvez voir la vidéo ici : </a:t>
            </a:r>
            <a:r>
              <a:rPr lang="fr-FR" sz="2800" u="sng" dirty="0">
                <a:hlinkClick r:id="rId3"/>
              </a:rPr>
              <a:t>http://www.androidhive.info/2014/05/android-working-with-volley-library-1/</a:t>
            </a:r>
            <a:endParaRPr lang="fr-FR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Un tableau de JSON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372" y="1273629"/>
            <a:ext cx="8741229" cy="5410200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Il faut instancier un objet </a:t>
            </a:r>
            <a:r>
              <a:rPr lang="fr-FR" b="1" dirty="0" err="1">
                <a:solidFill>
                  <a:srgbClr val="002060"/>
                </a:solidFill>
              </a:rPr>
              <a:t>JsonArrayRequest</a:t>
            </a:r>
            <a:r>
              <a:rPr lang="fr-FR" dirty="0">
                <a:solidFill>
                  <a:srgbClr val="002060"/>
                </a:solidFill>
              </a:rPr>
              <a:t> (même principe),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L’ajouter à l’objet </a:t>
            </a:r>
            <a:r>
              <a:rPr lang="fr-FR" b="1" dirty="0" err="1" smtClean="0">
                <a:solidFill>
                  <a:srgbClr val="002060"/>
                </a:solidFill>
              </a:rPr>
              <a:t>RequestQueue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fr-FR" sz="2400" dirty="0" smtClean="0">
                <a:solidFill>
                  <a:srgbClr val="002060"/>
                </a:solidFill>
              </a:rPr>
              <a:t>Ex : </a:t>
            </a:r>
            <a:r>
              <a:rPr lang="fr-FR" sz="2400" b="1" dirty="0">
                <a:solidFill>
                  <a:srgbClr val="002060"/>
                </a:solidFill>
                <a:hlinkClick r:id="rId2"/>
              </a:rPr>
              <a:t>http://api.androidhive.info/volley/person_array.json</a:t>
            </a:r>
            <a:endParaRPr lang="fr-FR" sz="2400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fr-FR" sz="2400" u="sng" dirty="0" smtClean="0">
                <a:solidFill>
                  <a:srgbClr val="002060"/>
                </a:solidFill>
              </a:rPr>
              <a:t>Réponse</a:t>
            </a:r>
            <a:r>
              <a:rPr lang="fr-FR" sz="2400" dirty="0" smtClean="0">
                <a:solidFill>
                  <a:srgbClr val="002060"/>
                </a:solidFill>
              </a:rPr>
              <a:t> :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rgbClr val="002060"/>
                </a:solidFill>
              </a:rPr>
              <a:t>[ </a:t>
            </a:r>
            <a:r>
              <a:rPr lang="fr-FR" sz="2400" dirty="0">
                <a:solidFill>
                  <a:srgbClr val="002060"/>
                </a:solidFill>
              </a:rPr>
              <a:t>{ "</a:t>
            </a:r>
            <a:r>
              <a:rPr lang="fr-FR" sz="2400" dirty="0" err="1">
                <a:solidFill>
                  <a:srgbClr val="002060"/>
                </a:solidFill>
              </a:rPr>
              <a:t>name</a:t>
            </a:r>
            <a:r>
              <a:rPr lang="fr-FR" sz="2400" dirty="0">
                <a:solidFill>
                  <a:srgbClr val="002060"/>
                </a:solidFill>
              </a:rPr>
              <a:t>" : "Ravi </a:t>
            </a:r>
            <a:r>
              <a:rPr lang="fr-FR" sz="2400" dirty="0" err="1">
                <a:solidFill>
                  <a:srgbClr val="002060"/>
                </a:solidFill>
              </a:rPr>
              <a:t>Tamada</a:t>
            </a:r>
            <a:r>
              <a:rPr lang="fr-FR" sz="2400" dirty="0">
                <a:solidFill>
                  <a:srgbClr val="002060"/>
                </a:solidFill>
              </a:rPr>
              <a:t>", "email" : "ravi8x@gmail.com", "phone" : { "home" : "08947 000000", "mobile" : "9999999999" } }, </a:t>
            </a:r>
            <a:endParaRPr lang="fr-FR" sz="2400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fr-FR" sz="2400" dirty="0" smtClean="0">
                <a:solidFill>
                  <a:srgbClr val="002060"/>
                </a:solidFill>
              </a:rPr>
              <a:t>{ </a:t>
            </a:r>
            <a:r>
              <a:rPr lang="fr-FR" sz="2400" dirty="0">
                <a:solidFill>
                  <a:srgbClr val="002060"/>
                </a:solidFill>
              </a:rPr>
              <a:t>"</a:t>
            </a:r>
            <a:r>
              <a:rPr lang="fr-FR" sz="2400" dirty="0" err="1">
                <a:solidFill>
                  <a:srgbClr val="002060"/>
                </a:solidFill>
              </a:rPr>
              <a:t>name</a:t>
            </a:r>
            <a:r>
              <a:rPr lang="fr-FR" sz="2400" dirty="0">
                <a:solidFill>
                  <a:srgbClr val="002060"/>
                </a:solidFill>
              </a:rPr>
              <a:t>" : "Tommy", "email" : "tommy@gmail.com", "phone" : { "home" : "08946 000000", "mobile" : "0000000000" } } ]</a:t>
            </a:r>
            <a:endParaRPr lang="fr-F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827314"/>
          </a:xfrm>
        </p:spPr>
        <p:txBody>
          <a:bodyPr/>
          <a:lstStyle/>
          <a:p>
            <a:r>
              <a:rPr lang="fr-FR" dirty="0"/>
              <a:t>Un tableau de JSON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428" y="1328058"/>
            <a:ext cx="8229600" cy="5083628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hlinkClick r:id="rId2"/>
              </a:rPr>
              <a:t>http://jsonutils.com</a:t>
            </a:r>
            <a:r>
              <a:rPr lang="fr-FR" dirty="0" smtClean="0">
                <a:solidFill>
                  <a:srgbClr val="002060"/>
                </a:solidFill>
                <a:hlinkClick r:id="rId2"/>
              </a:rPr>
              <a:t>/</a:t>
            </a:r>
            <a:endParaRPr lang="fr-FR" dirty="0" smtClean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Analyse la réponse JSON et crée les classes nécessaires 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public class Phone {     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    public String </a:t>
            </a:r>
            <a:r>
              <a:rPr lang="en-US" sz="2200" dirty="0" smtClean="0">
                <a:solidFill>
                  <a:srgbClr val="002060"/>
                </a:solidFill>
              </a:rPr>
              <a:t>home;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    public String mobile</a:t>
            </a:r>
            <a:r>
              <a:rPr lang="en-US" sz="2200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public</a:t>
            </a:r>
            <a:r>
              <a:rPr lang="en-US" sz="2200" dirty="0">
                <a:solidFill>
                  <a:srgbClr val="002060"/>
                </a:solidFill>
              </a:rPr>
              <a:t> class </a:t>
            </a:r>
            <a:r>
              <a:rPr lang="en-US" sz="2200" dirty="0" smtClean="0">
                <a:solidFill>
                  <a:srgbClr val="002060"/>
                </a:solidFill>
              </a:rPr>
              <a:t>Person 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    public String name</a:t>
            </a:r>
            <a:r>
              <a:rPr lang="en-US" sz="2200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    public String email</a:t>
            </a:r>
            <a:r>
              <a:rPr lang="en-US" sz="2200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    public Phone </a:t>
            </a:r>
            <a:r>
              <a:rPr lang="en-US" sz="2200" dirty="0" err="1">
                <a:solidFill>
                  <a:srgbClr val="002060"/>
                </a:solidFill>
              </a:rPr>
              <a:t>phone</a:t>
            </a:r>
            <a:r>
              <a:rPr lang="en-US" sz="2200" dirty="0">
                <a:solidFill>
                  <a:srgbClr val="002060"/>
                </a:solidFill>
              </a:rPr>
              <a:t>; 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}</a:t>
            </a:r>
            <a:endParaRPr lang="fr-FR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3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Un tableau de JSON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257" y="1197429"/>
            <a:ext cx="8610600" cy="5410200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dirty="0" err="1">
                <a:solidFill>
                  <a:srgbClr val="002060"/>
                </a:solidFill>
              </a:rPr>
              <a:t>urlArrayRequest</a:t>
            </a:r>
            <a:r>
              <a:rPr lang="fr-FR" sz="1600" dirty="0">
                <a:solidFill>
                  <a:srgbClr val="002060"/>
                </a:solidFill>
              </a:rPr>
              <a:t> = </a:t>
            </a:r>
            <a:r>
              <a:rPr lang="fr-FR" sz="1600" b="1" dirty="0">
                <a:solidFill>
                  <a:srgbClr val="002060"/>
                </a:solidFill>
              </a:rPr>
              <a:t>"http://api.androidhive.info/volley/</a:t>
            </a:r>
            <a:r>
              <a:rPr lang="fr-FR" sz="1600" b="1" dirty="0" err="1">
                <a:solidFill>
                  <a:srgbClr val="002060"/>
                </a:solidFill>
              </a:rPr>
              <a:t>person_array.json</a:t>
            </a:r>
            <a:r>
              <a:rPr lang="fr-FR" sz="1600" b="1" dirty="0" smtClean="0">
                <a:solidFill>
                  <a:srgbClr val="002060"/>
                </a:solidFill>
              </a:rPr>
              <a:t>"</a:t>
            </a:r>
            <a:r>
              <a:rPr lang="fr-FR" sz="1600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1600" b="1" dirty="0" err="1" smtClean="0">
                <a:solidFill>
                  <a:srgbClr val="002060"/>
                </a:solidFill>
              </a:rPr>
              <a:t>JsonArrayRequest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rgbClr val="002060"/>
                </a:solidFill>
              </a:rPr>
              <a:t>requete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= </a:t>
            </a:r>
            <a:r>
              <a:rPr lang="fr-FR" sz="1600" b="1" dirty="0">
                <a:solidFill>
                  <a:srgbClr val="002060"/>
                </a:solidFill>
              </a:rPr>
              <a:t>new </a:t>
            </a:r>
            <a:r>
              <a:rPr lang="fr-FR" sz="1600" dirty="0" err="1" smtClean="0">
                <a:solidFill>
                  <a:srgbClr val="002060"/>
                </a:solidFill>
              </a:rPr>
              <a:t>JsonArrayRequest</a:t>
            </a:r>
            <a:r>
              <a:rPr lang="fr-FR" sz="1600" dirty="0" smtClean="0">
                <a:solidFill>
                  <a:srgbClr val="002060"/>
                </a:solidFill>
              </a:rPr>
              <a:t>(</a:t>
            </a:r>
            <a:r>
              <a:rPr lang="fr-FR" sz="1600" dirty="0" err="1" smtClean="0">
                <a:solidFill>
                  <a:srgbClr val="002060"/>
                </a:solidFill>
              </a:rPr>
              <a:t>urlArrayRequest</a:t>
            </a:r>
            <a:r>
              <a:rPr lang="fr-FR" sz="1600" dirty="0" smtClean="0">
                <a:solidFill>
                  <a:srgbClr val="002060"/>
                </a:solidFill>
              </a:rPr>
              <a:t>, </a:t>
            </a:r>
            <a:r>
              <a:rPr lang="fr-FR" sz="1600" b="1" dirty="0">
                <a:solidFill>
                  <a:srgbClr val="002060"/>
                </a:solidFill>
              </a:rPr>
              <a:t>new </a:t>
            </a:r>
            <a:r>
              <a:rPr lang="fr-FR" sz="1600" dirty="0" err="1" smtClean="0">
                <a:solidFill>
                  <a:srgbClr val="002060"/>
                </a:solidFill>
              </a:rPr>
              <a:t>Response.Listener</a:t>
            </a:r>
            <a:r>
              <a:rPr lang="fr-FR" sz="1600" dirty="0" smtClean="0">
                <a:solidFill>
                  <a:srgbClr val="002060"/>
                </a:solidFill>
              </a:rPr>
              <a:t>&lt;</a:t>
            </a:r>
            <a:r>
              <a:rPr lang="fr-FR" sz="1600" dirty="0" err="1" smtClean="0">
                <a:solidFill>
                  <a:srgbClr val="002060"/>
                </a:solidFill>
              </a:rPr>
              <a:t>JSONArray</a:t>
            </a:r>
            <a:r>
              <a:rPr lang="fr-FR" sz="1600" dirty="0" smtClean="0">
                <a:solidFill>
                  <a:srgbClr val="002060"/>
                </a:solidFill>
              </a:rPr>
              <a:t>&gt;() {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2060"/>
                </a:solidFill>
              </a:rPr>
              <a:t>    </a:t>
            </a:r>
            <a:r>
              <a:rPr lang="fr-FR" sz="1600" dirty="0">
                <a:solidFill>
                  <a:srgbClr val="002060"/>
                </a:solidFill>
              </a:rPr>
              <a:t>@</a:t>
            </a:r>
            <a:r>
              <a:rPr lang="fr-FR" sz="1600" dirty="0" err="1">
                <a:solidFill>
                  <a:srgbClr val="002060"/>
                </a:solidFill>
              </a:rPr>
              <a:t>Override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b="1" dirty="0" err="1">
                <a:solidFill>
                  <a:srgbClr val="002060"/>
                </a:solidFill>
              </a:rPr>
              <a:t>void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 err="1" smtClean="0">
                <a:solidFill>
                  <a:srgbClr val="002060"/>
                </a:solidFill>
              </a:rPr>
              <a:t>onResponse</a:t>
            </a:r>
            <a:r>
              <a:rPr lang="fr-FR" sz="1600" dirty="0" smtClean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JSONArray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 smtClean="0">
                <a:solidFill>
                  <a:srgbClr val="002060"/>
                </a:solidFill>
              </a:rPr>
              <a:t>response</a:t>
            </a:r>
            <a:r>
              <a:rPr lang="fr-FR" sz="1600" dirty="0" smtClean="0">
                <a:solidFill>
                  <a:srgbClr val="002060"/>
                </a:solidFill>
              </a:rPr>
              <a:t>) {    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2060"/>
                </a:solidFill>
              </a:rPr>
              <a:t>if 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response</a:t>
            </a:r>
            <a:r>
              <a:rPr lang="fr-FR" sz="1600" dirty="0">
                <a:solidFill>
                  <a:srgbClr val="002060"/>
                </a:solidFill>
              </a:rPr>
              <a:t> != </a:t>
            </a:r>
            <a:r>
              <a:rPr lang="fr-FR" sz="1600" b="1" dirty="0" err="1">
                <a:solidFill>
                  <a:srgbClr val="002060"/>
                </a:solidFill>
              </a:rPr>
              <a:t>null</a:t>
            </a:r>
            <a:r>
              <a:rPr lang="fr-FR" sz="1600" dirty="0" smtClean="0">
                <a:solidFill>
                  <a:srgbClr val="002060"/>
                </a:solidFill>
              </a:rPr>
              <a:t>) {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personnes </a:t>
            </a:r>
            <a:r>
              <a:rPr lang="fr-FR" sz="1600" dirty="0">
                <a:solidFill>
                  <a:srgbClr val="002060"/>
                </a:solidFill>
              </a:rPr>
              <a:t>= </a:t>
            </a:r>
            <a:r>
              <a:rPr lang="fr-FR" sz="1600" b="1" dirty="0">
                <a:solidFill>
                  <a:srgbClr val="002060"/>
                </a:solidFill>
              </a:rPr>
              <a:t>new </a:t>
            </a:r>
            <a:r>
              <a:rPr lang="fr-FR" sz="1600" dirty="0" err="1" smtClean="0">
                <a:solidFill>
                  <a:srgbClr val="002060"/>
                </a:solidFill>
              </a:rPr>
              <a:t>ArrayList</a:t>
            </a:r>
            <a:r>
              <a:rPr lang="fr-FR" sz="1600" dirty="0" smtClean="0">
                <a:solidFill>
                  <a:srgbClr val="002060"/>
                </a:solidFill>
              </a:rPr>
              <a:t>&lt;Person&gt;();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for 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i=0; i&lt;</a:t>
            </a:r>
            <a:r>
              <a:rPr lang="fr-FR" sz="1600" dirty="0" err="1">
                <a:solidFill>
                  <a:srgbClr val="002060"/>
                </a:solidFill>
              </a:rPr>
              <a:t>response.length</a:t>
            </a:r>
            <a:r>
              <a:rPr lang="fr-FR" sz="1600" dirty="0">
                <a:solidFill>
                  <a:srgbClr val="002060"/>
                </a:solidFill>
              </a:rPr>
              <a:t>(); i</a:t>
            </a:r>
            <a:r>
              <a:rPr lang="fr-FR" sz="1600" dirty="0" smtClean="0">
                <a:solidFill>
                  <a:srgbClr val="002060"/>
                </a:solidFill>
              </a:rPr>
              <a:t>++)    </a:t>
            </a:r>
            <a:r>
              <a:rPr lang="fr-FR" sz="1600" dirty="0">
                <a:solidFill>
                  <a:srgbClr val="002060"/>
                </a:solidFill>
              </a:rPr>
              <a:t>{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</a:t>
            </a:r>
            <a:r>
              <a:rPr lang="fr-FR" sz="1600" dirty="0" err="1">
                <a:solidFill>
                  <a:srgbClr val="002060"/>
                </a:solidFill>
              </a:rPr>
              <a:t>JSONObject</a:t>
            </a:r>
            <a:r>
              <a:rPr lang="fr-FR" sz="1600" dirty="0">
                <a:solidFill>
                  <a:srgbClr val="002060"/>
                </a:solidFill>
              </a:rPr>
              <a:t> courant = (</a:t>
            </a:r>
            <a:r>
              <a:rPr lang="fr-FR" sz="1600" dirty="0" err="1">
                <a:solidFill>
                  <a:srgbClr val="002060"/>
                </a:solidFill>
              </a:rPr>
              <a:t>JSONObject</a:t>
            </a:r>
            <a:r>
              <a:rPr lang="fr-FR" sz="1600" dirty="0">
                <a:solidFill>
                  <a:srgbClr val="002060"/>
                </a:solidFill>
              </a:rPr>
              <a:t>) </a:t>
            </a:r>
            <a:r>
              <a:rPr lang="fr-FR" sz="1600" dirty="0" err="1">
                <a:solidFill>
                  <a:srgbClr val="002060"/>
                </a:solidFill>
              </a:rPr>
              <a:t>response.get</a:t>
            </a:r>
            <a:r>
              <a:rPr lang="fr-FR" sz="1600" dirty="0">
                <a:solidFill>
                  <a:srgbClr val="002060"/>
                </a:solidFill>
              </a:rPr>
              <a:t>(i);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Person p = </a:t>
            </a:r>
            <a:r>
              <a:rPr lang="fr-FR" sz="1600" b="1" dirty="0">
                <a:solidFill>
                  <a:srgbClr val="002060"/>
                </a:solidFill>
              </a:rPr>
              <a:t>new </a:t>
            </a:r>
            <a:r>
              <a:rPr lang="fr-FR" sz="1600" dirty="0">
                <a:solidFill>
                  <a:srgbClr val="002060"/>
                </a:solidFill>
              </a:rPr>
              <a:t>Person();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</a:t>
            </a:r>
            <a:r>
              <a:rPr lang="fr-FR" sz="1600" dirty="0" err="1">
                <a:solidFill>
                  <a:srgbClr val="002060"/>
                </a:solidFill>
              </a:rPr>
              <a:t>p.</a:t>
            </a:r>
            <a:r>
              <a:rPr lang="fr-FR" sz="1600" b="1" dirty="0" err="1">
                <a:solidFill>
                  <a:srgbClr val="002060"/>
                </a:solidFill>
              </a:rPr>
              <a:t>phone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= </a:t>
            </a:r>
            <a:r>
              <a:rPr lang="fr-FR" sz="1600" b="1" dirty="0">
                <a:solidFill>
                  <a:srgbClr val="002060"/>
                </a:solidFill>
              </a:rPr>
              <a:t>new </a:t>
            </a:r>
            <a:r>
              <a:rPr lang="fr-FR" sz="1600" dirty="0">
                <a:solidFill>
                  <a:srgbClr val="002060"/>
                </a:solidFill>
              </a:rPr>
              <a:t>Phone();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</a:t>
            </a:r>
            <a:r>
              <a:rPr lang="fr-FR" sz="1600" dirty="0" err="1">
                <a:solidFill>
                  <a:srgbClr val="002060"/>
                </a:solidFill>
              </a:rPr>
              <a:t>p.</a:t>
            </a:r>
            <a:r>
              <a:rPr lang="fr-FR" sz="1600" b="1" dirty="0" err="1">
                <a:solidFill>
                  <a:srgbClr val="002060"/>
                </a:solidFill>
              </a:rPr>
              <a:t>phone</a:t>
            </a:r>
            <a:r>
              <a:rPr lang="fr-FR" sz="1600" dirty="0" err="1">
                <a:solidFill>
                  <a:srgbClr val="002060"/>
                </a:solidFill>
              </a:rPr>
              <a:t>.</a:t>
            </a:r>
            <a:r>
              <a:rPr lang="fr-FR" sz="1600" b="1" dirty="0" err="1">
                <a:solidFill>
                  <a:srgbClr val="002060"/>
                </a:solidFill>
              </a:rPr>
              <a:t>home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= </a:t>
            </a:r>
            <a:r>
              <a:rPr lang="fr-FR" sz="1600" dirty="0" err="1">
                <a:solidFill>
                  <a:srgbClr val="002060"/>
                </a:solidFill>
              </a:rPr>
              <a:t>courant.getJSONObject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>
                <a:solidFill>
                  <a:srgbClr val="002060"/>
                </a:solidFill>
              </a:rPr>
              <a:t>"phone"</a:t>
            </a:r>
            <a:r>
              <a:rPr lang="fr-FR" sz="1600" dirty="0">
                <a:solidFill>
                  <a:srgbClr val="002060"/>
                </a:solidFill>
              </a:rPr>
              <a:t>).</a:t>
            </a:r>
            <a:r>
              <a:rPr lang="fr-FR" sz="1600" dirty="0" err="1">
                <a:solidFill>
                  <a:srgbClr val="002060"/>
                </a:solidFill>
              </a:rPr>
              <a:t>getString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>
                <a:solidFill>
                  <a:srgbClr val="002060"/>
                </a:solidFill>
              </a:rPr>
              <a:t>"home"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</a:t>
            </a:r>
            <a:r>
              <a:rPr lang="fr-FR" sz="1600" dirty="0" err="1">
                <a:solidFill>
                  <a:srgbClr val="002060"/>
                </a:solidFill>
              </a:rPr>
              <a:t>p.</a:t>
            </a:r>
            <a:r>
              <a:rPr lang="fr-FR" sz="1600" b="1" dirty="0" err="1">
                <a:solidFill>
                  <a:srgbClr val="002060"/>
                </a:solidFill>
              </a:rPr>
              <a:t>phone</a:t>
            </a:r>
            <a:r>
              <a:rPr lang="fr-FR" sz="1600" dirty="0" err="1">
                <a:solidFill>
                  <a:srgbClr val="002060"/>
                </a:solidFill>
              </a:rPr>
              <a:t>.</a:t>
            </a:r>
            <a:r>
              <a:rPr lang="fr-FR" sz="1600" b="1" dirty="0" err="1">
                <a:solidFill>
                  <a:srgbClr val="002060"/>
                </a:solidFill>
              </a:rPr>
              <a:t>mobile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= </a:t>
            </a:r>
            <a:r>
              <a:rPr lang="fr-FR" sz="1600" dirty="0" err="1">
                <a:solidFill>
                  <a:srgbClr val="002060"/>
                </a:solidFill>
              </a:rPr>
              <a:t>courant.getJSONObject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>
                <a:solidFill>
                  <a:srgbClr val="002060"/>
                </a:solidFill>
              </a:rPr>
              <a:t>"phone"</a:t>
            </a:r>
            <a:r>
              <a:rPr lang="fr-FR" sz="1600" dirty="0">
                <a:solidFill>
                  <a:srgbClr val="002060"/>
                </a:solidFill>
              </a:rPr>
              <a:t>).</a:t>
            </a:r>
            <a:r>
              <a:rPr lang="fr-FR" sz="1600" dirty="0" err="1">
                <a:solidFill>
                  <a:srgbClr val="002060"/>
                </a:solidFill>
              </a:rPr>
              <a:t>getString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>
                <a:solidFill>
                  <a:srgbClr val="002060"/>
                </a:solidFill>
              </a:rPr>
              <a:t>"mobile"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p.</a:t>
            </a:r>
            <a:r>
              <a:rPr lang="fr-FR" sz="1600" b="1" dirty="0">
                <a:solidFill>
                  <a:srgbClr val="002060"/>
                </a:solidFill>
              </a:rPr>
              <a:t>name </a:t>
            </a:r>
            <a:r>
              <a:rPr lang="fr-FR" sz="1600" dirty="0">
                <a:solidFill>
                  <a:srgbClr val="002060"/>
                </a:solidFill>
              </a:rPr>
              <a:t>= </a:t>
            </a:r>
            <a:r>
              <a:rPr lang="fr-FR" sz="1600" dirty="0" err="1">
                <a:solidFill>
                  <a:srgbClr val="002060"/>
                </a:solidFill>
              </a:rPr>
              <a:t>courant.getString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>
                <a:solidFill>
                  <a:srgbClr val="002060"/>
                </a:solidFill>
              </a:rPr>
              <a:t>"</a:t>
            </a:r>
            <a:r>
              <a:rPr lang="fr-FR" sz="1600" b="1" dirty="0" err="1">
                <a:solidFill>
                  <a:srgbClr val="002060"/>
                </a:solidFill>
              </a:rPr>
              <a:t>name</a:t>
            </a:r>
            <a:r>
              <a:rPr lang="fr-FR" sz="1600" b="1" dirty="0">
                <a:solidFill>
                  <a:srgbClr val="002060"/>
                </a:solidFill>
              </a:rPr>
              <a:t>"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</a:t>
            </a:r>
            <a:r>
              <a:rPr lang="fr-FR" sz="1600" dirty="0" err="1">
                <a:solidFill>
                  <a:srgbClr val="002060"/>
                </a:solidFill>
              </a:rPr>
              <a:t>p.</a:t>
            </a:r>
            <a:r>
              <a:rPr lang="fr-FR" sz="1600" b="1" dirty="0" err="1">
                <a:solidFill>
                  <a:srgbClr val="002060"/>
                </a:solidFill>
              </a:rPr>
              <a:t>email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= </a:t>
            </a:r>
            <a:r>
              <a:rPr lang="fr-FR" sz="1600" dirty="0" err="1">
                <a:solidFill>
                  <a:srgbClr val="002060"/>
                </a:solidFill>
              </a:rPr>
              <a:t>courant.getString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>
                <a:solidFill>
                  <a:srgbClr val="002060"/>
                </a:solidFill>
              </a:rPr>
              <a:t>"email"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    </a:t>
            </a:r>
            <a:r>
              <a:rPr lang="fr-FR" sz="1600" b="1" dirty="0" err="1">
                <a:solidFill>
                  <a:srgbClr val="002060"/>
                </a:solidFill>
              </a:rPr>
              <a:t>personnes</a:t>
            </a:r>
            <a:r>
              <a:rPr lang="fr-FR" sz="1600" dirty="0" err="1">
                <a:solidFill>
                  <a:srgbClr val="002060"/>
                </a:solidFill>
              </a:rPr>
              <a:t>.add</a:t>
            </a:r>
            <a:r>
              <a:rPr lang="fr-FR" sz="1600" dirty="0">
                <a:solidFill>
                  <a:srgbClr val="002060"/>
                </a:solidFill>
              </a:rPr>
              <a:t>(p);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}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dirty="0" err="1">
                <a:solidFill>
                  <a:srgbClr val="002060"/>
                </a:solidFill>
              </a:rPr>
              <a:t>PersonAdapter</a:t>
            </a:r>
            <a:r>
              <a:rPr lang="fr-FR" sz="1600" dirty="0">
                <a:solidFill>
                  <a:srgbClr val="002060"/>
                </a:solidFill>
              </a:rPr>
              <a:t> adapter = </a:t>
            </a:r>
            <a:r>
              <a:rPr lang="fr-FR" sz="1600" b="1" dirty="0">
                <a:solidFill>
                  <a:srgbClr val="002060"/>
                </a:solidFill>
              </a:rPr>
              <a:t>new </a:t>
            </a:r>
            <a:r>
              <a:rPr lang="fr-FR" sz="1600" dirty="0" err="1">
                <a:solidFill>
                  <a:srgbClr val="002060"/>
                </a:solidFill>
              </a:rPr>
              <a:t>PersonAdapter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MainActivity.</a:t>
            </a:r>
            <a:r>
              <a:rPr lang="fr-FR" sz="1600" b="1" dirty="0" err="1">
                <a:solidFill>
                  <a:srgbClr val="002060"/>
                </a:solidFill>
              </a:rPr>
              <a:t>this</a:t>
            </a:r>
            <a:r>
              <a:rPr lang="fr-FR" sz="1600" dirty="0">
                <a:solidFill>
                  <a:srgbClr val="002060"/>
                </a:solidFill>
              </a:rPr>
              <a:t>, </a:t>
            </a:r>
            <a:r>
              <a:rPr lang="fr-FR" sz="1600" dirty="0" err="1">
                <a:solidFill>
                  <a:srgbClr val="002060"/>
                </a:solidFill>
              </a:rPr>
              <a:t>R.layout.</a:t>
            </a:r>
            <a:r>
              <a:rPr lang="fr-FR" sz="1600" b="1" i="1" dirty="0" err="1">
                <a:solidFill>
                  <a:srgbClr val="002060"/>
                </a:solidFill>
              </a:rPr>
              <a:t>item_personne</a:t>
            </a:r>
            <a:r>
              <a:rPr lang="fr-FR" sz="1600" dirty="0">
                <a:solidFill>
                  <a:srgbClr val="002060"/>
                </a:solidFill>
              </a:rPr>
              <a:t>, </a:t>
            </a:r>
            <a:r>
              <a:rPr lang="fr-FR" sz="1600" b="1" dirty="0">
                <a:solidFill>
                  <a:srgbClr val="002060"/>
                </a:solidFill>
              </a:rPr>
              <a:t>personnes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((</a:t>
            </a:r>
            <a:r>
              <a:rPr lang="fr-FR" sz="1600" dirty="0" err="1">
                <a:solidFill>
                  <a:srgbClr val="002060"/>
                </a:solidFill>
              </a:rPr>
              <a:t>ListView</a:t>
            </a:r>
            <a:r>
              <a:rPr lang="fr-FR" sz="1600" dirty="0">
                <a:solidFill>
                  <a:srgbClr val="002060"/>
                </a:solidFill>
              </a:rPr>
              <a:t>)</a:t>
            </a:r>
            <a:r>
              <a:rPr lang="fr-FR" sz="1600" dirty="0" err="1">
                <a:solidFill>
                  <a:srgbClr val="002060"/>
                </a:solidFill>
              </a:rPr>
              <a:t>findViewById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R.id.</a:t>
            </a:r>
            <a:r>
              <a:rPr lang="fr-FR" sz="1600" b="1" i="1" dirty="0" err="1">
                <a:solidFill>
                  <a:srgbClr val="002060"/>
                </a:solidFill>
              </a:rPr>
              <a:t>listViewPerson</a:t>
            </a:r>
            <a:r>
              <a:rPr lang="fr-FR" sz="1600" dirty="0">
                <a:solidFill>
                  <a:srgbClr val="002060"/>
                </a:solidFill>
              </a:rPr>
              <a:t>)).</a:t>
            </a:r>
            <a:r>
              <a:rPr lang="fr-FR" sz="1600" dirty="0" err="1">
                <a:solidFill>
                  <a:srgbClr val="002060"/>
                </a:solidFill>
              </a:rPr>
              <a:t>setAdapter</a:t>
            </a:r>
            <a:r>
              <a:rPr lang="fr-FR" sz="1600" dirty="0">
                <a:solidFill>
                  <a:srgbClr val="002060"/>
                </a:solidFill>
              </a:rPr>
              <a:t>(adapter);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} }</a:t>
            </a:r>
            <a:r>
              <a:rPr lang="fr-FR" sz="1800" dirty="0" smtClean="0">
                <a:solidFill>
                  <a:srgbClr val="002060"/>
                </a:solidFill>
              </a:rPr>
              <a:t>, </a:t>
            </a:r>
            <a:r>
              <a:rPr lang="fr-FR" sz="1400" dirty="0" smtClean="0">
                <a:solidFill>
                  <a:srgbClr val="002060"/>
                </a:solidFill>
              </a:rPr>
              <a:t>(le </a:t>
            </a:r>
            <a:r>
              <a:rPr lang="fr-FR" sz="1400" dirty="0" err="1" smtClean="0">
                <a:solidFill>
                  <a:srgbClr val="002060"/>
                </a:solidFill>
              </a:rPr>
              <a:t>listener</a:t>
            </a:r>
            <a:r>
              <a:rPr lang="fr-FR" sz="1400" dirty="0" smtClean="0">
                <a:solidFill>
                  <a:srgbClr val="002060"/>
                </a:solidFill>
              </a:rPr>
              <a:t> d’erreur)</a:t>
            </a:r>
            <a:endParaRPr lang="fr-FR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27314"/>
          </a:xfrm>
        </p:spPr>
        <p:txBody>
          <a:bodyPr/>
          <a:lstStyle/>
          <a:p>
            <a:r>
              <a:rPr lang="fr-FR" dirty="0"/>
              <a:t>Un tableau de JSON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94514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GSON : </a:t>
            </a:r>
            <a:r>
              <a:rPr lang="fr-FR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fr-FR" dirty="0">
                <a:solidFill>
                  <a:srgbClr val="002060"/>
                </a:solidFill>
                <a:hlinkClick r:id="rId3"/>
              </a:rPr>
              <a:t>://</a:t>
            </a:r>
            <a:r>
              <a:rPr lang="fr-FR" dirty="0" smtClean="0">
                <a:solidFill>
                  <a:srgbClr val="002060"/>
                </a:solidFill>
                <a:hlinkClick r:id="rId3"/>
              </a:rPr>
              <a:t>github.com/google/gson</a:t>
            </a:r>
            <a:endParaRPr lang="fr-FR" dirty="0" smtClean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Permet de sérialiser/dé-sérialiser des objets java en JSON.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2060"/>
                </a:solidFill>
              </a:rPr>
              <a:t>public </a:t>
            </a:r>
            <a:r>
              <a:rPr lang="fr-FR" sz="1800" b="1" dirty="0" err="1">
                <a:solidFill>
                  <a:srgbClr val="002060"/>
                </a:solidFill>
              </a:rPr>
              <a:t>void</a:t>
            </a:r>
            <a:r>
              <a:rPr lang="fr-FR" sz="1800" b="1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onResponse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JSONArray</a:t>
            </a:r>
            <a:r>
              <a:rPr lang="fr-FR" sz="1800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response</a:t>
            </a:r>
            <a:r>
              <a:rPr lang="fr-FR" sz="1800" dirty="0">
                <a:solidFill>
                  <a:srgbClr val="002060"/>
                </a:solidFill>
              </a:rPr>
              <a:t>)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{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b="1" dirty="0" smtClean="0">
                <a:solidFill>
                  <a:srgbClr val="002060"/>
                </a:solidFill>
              </a:rPr>
              <a:t>if 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response</a:t>
            </a:r>
            <a:r>
              <a:rPr lang="fr-FR" sz="1800" dirty="0">
                <a:solidFill>
                  <a:srgbClr val="002060"/>
                </a:solidFill>
              </a:rPr>
              <a:t> != </a:t>
            </a:r>
            <a:r>
              <a:rPr lang="fr-FR" sz="1800" b="1" dirty="0" err="1">
                <a:solidFill>
                  <a:srgbClr val="002060"/>
                </a:solidFill>
              </a:rPr>
              <a:t>null</a:t>
            </a:r>
            <a:r>
              <a:rPr lang="fr-FR" sz="1800" dirty="0" smtClean="0">
                <a:solidFill>
                  <a:srgbClr val="002060"/>
                </a:solidFill>
              </a:rPr>
              <a:t>) {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        </a:t>
            </a:r>
            <a:r>
              <a:rPr lang="fr-FR" sz="1800" dirty="0" err="1">
                <a:solidFill>
                  <a:srgbClr val="002060"/>
                </a:solidFill>
              </a:rPr>
              <a:t>Gson</a:t>
            </a:r>
            <a:r>
              <a:rPr lang="fr-FR" sz="1800" dirty="0">
                <a:solidFill>
                  <a:srgbClr val="002060"/>
                </a:solidFill>
              </a:rPr>
              <a:t> </a:t>
            </a:r>
            <a:r>
              <a:rPr lang="fr-FR" sz="1800" dirty="0" err="1">
                <a:solidFill>
                  <a:srgbClr val="002060"/>
                </a:solidFill>
              </a:rPr>
              <a:t>gson</a:t>
            </a:r>
            <a:r>
              <a:rPr lang="fr-FR" sz="1800" dirty="0">
                <a:solidFill>
                  <a:srgbClr val="002060"/>
                </a:solidFill>
              </a:rPr>
              <a:t> =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Gson</a:t>
            </a:r>
            <a:r>
              <a:rPr lang="fr-FR" sz="1800" dirty="0">
                <a:solidFill>
                  <a:srgbClr val="002060"/>
                </a:solidFill>
              </a:rPr>
              <a:t>();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        Person[] </a:t>
            </a:r>
            <a:r>
              <a:rPr lang="fr-FR" sz="1800" dirty="0" err="1">
                <a:solidFill>
                  <a:srgbClr val="002060"/>
                </a:solidFill>
              </a:rPr>
              <a:t>tabPersonnes</a:t>
            </a:r>
            <a:r>
              <a:rPr lang="fr-FR" sz="1800" dirty="0">
                <a:solidFill>
                  <a:srgbClr val="002060"/>
                </a:solidFill>
              </a:rPr>
              <a:t> = </a:t>
            </a:r>
            <a:r>
              <a:rPr lang="fr-FR" sz="1800" dirty="0" err="1">
                <a:solidFill>
                  <a:srgbClr val="002060"/>
                </a:solidFill>
              </a:rPr>
              <a:t>gson.fromJson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response.toString</a:t>
            </a:r>
            <a:r>
              <a:rPr lang="fr-FR" sz="1800" dirty="0">
                <a:solidFill>
                  <a:srgbClr val="002060"/>
                </a:solidFill>
              </a:rPr>
              <a:t>(), Person[].</a:t>
            </a:r>
            <a:r>
              <a:rPr lang="fr-FR" sz="1800" b="1" dirty="0">
                <a:solidFill>
                  <a:srgbClr val="002060"/>
                </a:solidFill>
              </a:rPr>
              <a:t>class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        </a:t>
            </a:r>
            <a:r>
              <a:rPr lang="fr-FR" sz="1800" b="1" dirty="0">
                <a:solidFill>
                  <a:srgbClr val="002060"/>
                </a:solidFill>
              </a:rPr>
              <a:t>personnes </a:t>
            </a:r>
            <a:r>
              <a:rPr lang="fr-FR" sz="1800" dirty="0">
                <a:solidFill>
                  <a:srgbClr val="002060"/>
                </a:solidFill>
              </a:rPr>
              <a:t>=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ArrayList</a:t>
            </a:r>
            <a:r>
              <a:rPr lang="fr-FR" sz="1800" dirty="0">
                <a:solidFill>
                  <a:srgbClr val="002060"/>
                </a:solidFill>
              </a:rPr>
              <a:t>&lt;Person&gt; (</a:t>
            </a:r>
            <a:r>
              <a:rPr lang="fr-FR" sz="1800" dirty="0" err="1">
                <a:solidFill>
                  <a:srgbClr val="002060"/>
                </a:solidFill>
              </a:rPr>
              <a:t>Arrays.</a:t>
            </a:r>
            <a:r>
              <a:rPr lang="fr-FR" sz="1800" i="1" dirty="0" err="1">
                <a:solidFill>
                  <a:srgbClr val="002060"/>
                </a:solidFill>
              </a:rPr>
              <a:t>asList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tabPersonnes</a:t>
            </a:r>
            <a:r>
              <a:rPr lang="fr-FR" sz="1800" dirty="0">
                <a:solidFill>
                  <a:srgbClr val="002060"/>
                </a:solidFill>
              </a:rPr>
              <a:t>));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       </a:t>
            </a:r>
            <a:r>
              <a:rPr lang="fr-FR" sz="1800" dirty="0" smtClean="0">
                <a:solidFill>
                  <a:srgbClr val="002060"/>
                </a:solidFill>
              </a:rPr>
              <a:t> </a:t>
            </a:r>
            <a:r>
              <a:rPr lang="fr-FR" sz="1800" dirty="0" err="1" smtClean="0">
                <a:solidFill>
                  <a:srgbClr val="002060"/>
                </a:solidFill>
              </a:rPr>
              <a:t>PersonAdapter</a:t>
            </a:r>
            <a:r>
              <a:rPr lang="fr-FR" sz="1800" dirty="0" smtClean="0">
                <a:solidFill>
                  <a:srgbClr val="002060"/>
                </a:solidFill>
              </a:rPr>
              <a:t> </a:t>
            </a:r>
            <a:r>
              <a:rPr lang="fr-FR" sz="1800" dirty="0">
                <a:solidFill>
                  <a:srgbClr val="002060"/>
                </a:solidFill>
              </a:rPr>
              <a:t>adapter = </a:t>
            </a:r>
            <a:r>
              <a:rPr lang="fr-FR" sz="1800" b="1" dirty="0">
                <a:solidFill>
                  <a:srgbClr val="002060"/>
                </a:solidFill>
              </a:rPr>
              <a:t>new </a:t>
            </a:r>
            <a:r>
              <a:rPr lang="fr-FR" sz="1800" dirty="0" err="1">
                <a:solidFill>
                  <a:srgbClr val="002060"/>
                </a:solidFill>
              </a:rPr>
              <a:t>PersonAdapter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MainActivity.</a:t>
            </a:r>
            <a:r>
              <a:rPr lang="fr-FR" sz="1800" b="1" dirty="0" err="1">
                <a:solidFill>
                  <a:srgbClr val="002060"/>
                </a:solidFill>
              </a:rPr>
              <a:t>this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dirty="0" err="1">
                <a:solidFill>
                  <a:srgbClr val="002060"/>
                </a:solidFill>
              </a:rPr>
              <a:t>R.layout.</a:t>
            </a:r>
            <a:r>
              <a:rPr lang="fr-FR" sz="1800" b="1" i="1" dirty="0" err="1">
                <a:solidFill>
                  <a:srgbClr val="002060"/>
                </a:solidFill>
              </a:rPr>
              <a:t>item_personne</a:t>
            </a:r>
            <a:r>
              <a:rPr lang="fr-FR" sz="1800" dirty="0">
                <a:solidFill>
                  <a:srgbClr val="002060"/>
                </a:solidFill>
              </a:rPr>
              <a:t>, </a:t>
            </a:r>
            <a:r>
              <a:rPr lang="fr-FR" sz="1800" b="1" dirty="0">
                <a:solidFill>
                  <a:srgbClr val="002060"/>
                </a:solidFill>
              </a:rPr>
              <a:t>personnes</a:t>
            </a:r>
            <a:r>
              <a:rPr lang="fr-FR" sz="1800" dirty="0">
                <a:solidFill>
                  <a:srgbClr val="002060"/>
                </a:solidFill>
              </a:rPr>
              <a:t>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        ((</a:t>
            </a:r>
            <a:r>
              <a:rPr lang="fr-FR" sz="1800" dirty="0" err="1">
                <a:solidFill>
                  <a:srgbClr val="002060"/>
                </a:solidFill>
              </a:rPr>
              <a:t>ListView</a:t>
            </a:r>
            <a:r>
              <a:rPr lang="fr-FR" sz="1800" dirty="0">
                <a:solidFill>
                  <a:srgbClr val="002060"/>
                </a:solidFill>
              </a:rPr>
              <a:t>) </a:t>
            </a:r>
            <a:r>
              <a:rPr lang="fr-FR" sz="1800" dirty="0" err="1">
                <a:solidFill>
                  <a:srgbClr val="002060"/>
                </a:solidFill>
              </a:rPr>
              <a:t>findViewById</a:t>
            </a:r>
            <a:r>
              <a:rPr lang="fr-FR" sz="1800" dirty="0">
                <a:solidFill>
                  <a:srgbClr val="002060"/>
                </a:solidFill>
              </a:rPr>
              <a:t>(</a:t>
            </a:r>
            <a:r>
              <a:rPr lang="fr-FR" sz="1800" dirty="0" err="1">
                <a:solidFill>
                  <a:srgbClr val="002060"/>
                </a:solidFill>
              </a:rPr>
              <a:t>R.id.</a:t>
            </a:r>
            <a:r>
              <a:rPr lang="fr-FR" sz="1800" b="1" i="1" dirty="0" err="1">
                <a:solidFill>
                  <a:srgbClr val="002060"/>
                </a:solidFill>
              </a:rPr>
              <a:t>listViewPerson</a:t>
            </a:r>
            <a:r>
              <a:rPr lang="fr-FR" sz="1800" dirty="0">
                <a:solidFill>
                  <a:srgbClr val="002060"/>
                </a:solidFill>
              </a:rPr>
              <a:t>)).</a:t>
            </a:r>
            <a:r>
              <a:rPr lang="fr-FR" sz="1800" dirty="0" err="1">
                <a:solidFill>
                  <a:srgbClr val="002060"/>
                </a:solidFill>
              </a:rPr>
              <a:t>setAdapter</a:t>
            </a:r>
            <a:r>
              <a:rPr lang="fr-FR" sz="1800" dirty="0">
                <a:solidFill>
                  <a:srgbClr val="002060"/>
                </a:solidFill>
              </a:rPr>
              <a:t>(adapter);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>
                <a:solidFill>
                  <a:srgbClr val="002060"/>
                </a:solidFill>
              </a:rPr>
              <a:t>        }</a:t>
            </a:r>
            <a:br>
              <a:rPr lang="fr-FR" sz="1800" dirty="0">
                <a:solidFill>
                  <a:srgbClr val="002060"/>
                </a:solidFill>
              </a:rPr>
            </a:br>
            <a:r>
              <a:rPr lang="fr-FR" sz="1800" dirty="0" smtClean="0">
                <a:solidFill>
                  <a:srgbClr val="002060"/>
                </a:solidFill>
              </a:rPr>
              <a:t>}</a:t>
            </a:r>
            <a:r>
              <a:rPr lang="fr-FR" sz="1800" dirty="0">
                <a:solidFill>
                  <a:srgbClr val="002060"/>
                </a:solidFill>
              </a:rPr>
              <a:t/>
            </a:r>
            <a:br>
              <a:rPr lang="fr-FR" sz="1800" dirty="0">
                <a:solidFill>
                  <a:srgbClr val="002060"/>
                </a:solidFill>
              </a:rPr>
            </a:br>
            <a:endParaRPr lang="fr-FR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01486"/>
          </a:xfrm>
        </p:spPr>
        <p:txBody>
          <a:bodyPr/>
          <a:lstStyle/>
          <a:p>
            <a:r>
              <a:rPr lang="fr-FR" dirty="0" smtClean="0"/>
              <a:t>Représentation </a:t>
            </a:r>
            <a:r>
              <a:rPr lang="fr-FR" dirty="0" err="1" smtClean="0"/>
              <a:t>Uml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9" y="1613806"/>
            <a:ext cx="8641403" cy="42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6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Les images avec Volley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30085"/>
            <a:ext cx="8229600" cy="5214257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Il faut instancier un objet </a:t>
            </a:r>
            <a:r>
              <a:rPr lang="fr-FR" b="1" dirty="0" err="1" smtClean="0">
                <a:solidFill>
                  <a:srgbClr val="002060"/>
                </a:solidFill>
              </a:rPr>
              <a:t>ImageRequest</a:t>
            </a:r>
            <a:r>
              <a:rPr lang="fr-FR" dirty="0" smtClean="0">
                <a:solidFill>
                  <a:srgbClr val="002060"/>
                </a:solidFill>
              </a:rPr>
              <a:t>,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Il faut l’ajouter </a:t>
            </a:r>
            <a:r>
              <a:rPr lang="fr-FR" dirty="0">
                <a:solidFill>
                  <a:srgbClr val="002060"/>
                </a:solidFill>
              </a:rPr>
              <a:t>à l’objet </a:t>
            </a:r>
            <a:r>
              <a:rPr lang="fr-FR" b="1" dirty="0" err="1">
                <a:solidFill>
                  <a:srgbClr val="002060"/>
                </a:solidFill>
              </a:rPr>
              <a:t>RequestQueue</a:t>
            </a:r>
            <a:r>
              <a:rPr lang="fr-FR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2060"/>
                </a:solidFill>
              </a:rPr>
              <a:t>String </a:t>
            </a:r>
            <a:r>
              <a:rPr lang="fr-FR" sz="1400" dirty="0" err="1">
                <a:solidFill>
                  <a:srgbClr val="002060"/>
                </a:solidFill>
              </a:rPr>
              <a:t>urlImageRequest</a:t>
            </a:r>
            <a:r>
              <a:rPr lang="fr-FR" sz="1400" dirty="0">
                <a:solidFill>
                  <a:srgbClr val="002060"/>
                </a:solidFill>
              </a:rPr>
              <a:t> = 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b="1" dirty="0">
                <a:solidFill>
                  <a:srgbClr val="002060"/>
                </a:solidFill>
                <a:hlinkClick r:id="rId2"/>
              </a:rPr>
              <a:t>http://i.imgur.com/7spzG.png</a:t>
            </a:r>
            <a:r>
              <a:rPr lang="fr-FR" sz="1400" b="1" dirty="0">
                <a:solidFill>
                  <a:srgbClr val="002060"/>
                </a:solidFill>
              </a:rPr>
              <a:t>"</a:t>
            </a:r>
            <a:r>
              <a:rPr lang="fr-FR" sz="1400" dirty="0">
                <a:solidFill>
                  <a:srgbClr val="002060"/>
                </a:solidFill>
              </a:rPr>
              <a:t>;</a:t>
            </a:r>
            <a:br>
              <a:rPr lang="fr-FR" sz="1400" dirty="0">
                <a:solidFill>
                  <a:srgbClr val="002060"/>
                </a:solidFill>
              </a:rPr>
            </a:br>
            <a:endParaRPr lang="fr-FR" sz="1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1400" dirty="0" err="1" smtClean="0">
                <a:solidFill>
                  <a:srgbClr val="002060"/>
                </a:solidFill>
              </a:rPr>
              <a:t>ImageRequest</a:t>
            </a:r>
            <a:r>
              <a:rPr lang="fr-FR" sz="1400" dirty="0" smtClean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requete</a:t>
            </a:r>
            <a:r>
              <a:rPr lang="fr-FR" sz="1400" dirty="0">
                <a:solidFill>
                  <a:srgbClr val="002060"/>
                </a:solidFill>
              </a:rPr>
              <a:t> = </a:t>
            </a:r>
            <a:r>
              <a:rPr lang="fr-FR" sz="1400" b="1" dirty="0">
                <a:solidFill>
                  <a:srgbClr val="002060"/>
                </a:solidFill>
              </a:rPr>
              <a:t>new </a:t>
            </a:r>
            <a:r>
              <a:rPr lang="fr-FR" sz="1400" dirty="0" err="1">
                <a:solidFill>
                  <a:srgbClr val="002060"/>
                </a:solidFill>
              </a:rPr>
              <a:t>ImageRequest</a:t>
            </a:r>
            <a:r>
              <a:rPr lang="fr-FR" sz="1400" dirty="0">
                <a:solidFill>
                  <a:srgbClr val="002060"/>
                </a:solidFill>
              </a:rPr>
              <a:t>(</a:t>
            </a:r>
            <a:r>
              <a:rPr lang="fr-FR" sz="1400" dirty="0" err="1">
                <a:solidFill>
                  <a:srgbClr val="002060"/>
                </a:solidFill>
              </a:rPr>
              <a:t>urlImageRequest</a:t>
            </a:r>
            <a:r>
              <a:rPr lang="fr-FR" sz="1400" dirty="0">
                <a:solidFill>
                  <a:srgbClr val="002060"/>
                </a:solidFill>
              </a:rPr>
              <a:t>, </a:t>
            </a:r>
            <a:r>
              <a:rPr lang="fr-FR" sz="1400" b="1" dirty="0">
                <a:solidFill>
                  <a:srgbClr val="002060"/>
                </a:solidFill>
              </a:rPr>
              <a:t>new </a:t>
            </a:r>
            <a:r>
              <a:rPr lang="fr-FR" sz="1400" dirty="0" err="1">
                <a:solidFill>
                  <a:srgbClr val="002060"/>
                </a:solidFill>
              </a:rPr>
              <a:t>Response.Listener</a:t>
            </a:r>
            <a:r>
              <a:rPr lang="fr-FR" sz="1400" dirty="0">
                <a:solidFill>
                  <a:srgbClr val="002060"/>
                </a:solidFill>
              </a:rPr>
              <a:t>&lt;Bitmap&gt;()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@</a:t>
            </a:r>
            <a:r>
              <a:rPr lang="fr-FR" sz="1400" dirty="0" err="1">
                <a:solidFill>
                  <a:srgbClr val="002060"/>
                </a:solidFill>
              </a:rPr>
              <a:t>Override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public </a:t>
            </a:r>
            <a:r>
              <a:rPr lang="fr-FR" sz="1400" b="1" dirty="0" err="1">
                <a:solidFill>
                  <a:srgbClr val="002060"/>
                </a:solidFill>
              </a:rPr>
              <a:t>void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onResponse</a:t>
            </a:r>
            <a:r>
              <a:rPr lang="fr-FR" sz="1400" dirty="0">
                <a:solidFill>
                  <a:srgbClr val="002060"/>
                </a:solidFill>
              </a:rPr>
              <a:t>(Bitmap </a:t>
            </a:r>
            <a:r>
              <a:rPr lang="fr-FR" sz="1400" dirty="0" err="1">
                <a:solidFill>
                  <a:srgbClr val="002060"/>
                </a:solidFill>
              </a:rPr>
              <a:t>bitmap</a:t>
            </a:r>
            <a:r>
              <a:rPr lang="fr-FR" sz="1400" dirty="0">
                <a:solidFill>
                  <a:srgbClr val="002060"/>
                </a:solidFill>
              </a:rPr>
              <a:t>)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2060"/>
                </a:solidFill>
              </a:rPr>
              <a:t>            </a:t>
            </a:r>
            <a:r>
              <a:rPr lang="fr-FR" sz="1400" dirty="0">
                <a:solidFill>
                  <a:srgbClr val="002060"/>
                </a:solidFill>
              </a:rPr>
              <a:t>((</a:t>
            </a:r>
            <a:r>
              <a:rPr lang="fr-FR" sz="1400" dirty="0" err="1">
                <a:solidFill>
                  <a:srgbClr val="002060"/>
                </a:solidFill>
              </a:rPr>
              <a:t>ImageView</a:t>
            </a:r>
            <a:r>
              <a:rPr lang="fr-FR" sz="1400" dirty="0">
                <a:solidFill>
                  <a:srgbClr val="002060"/>
                </a:solidFill>
              </a:rPr>
              <a:t>) </a:t>
            </a:r>
            <a:r>
              <a:rPr lang="fr-FR" sz="1400" dirty="0" err="1">
                <a:solidFill>
                  <a:srgbClr val="002060"/>
                </a:solidFill>
              </a:rPr>
              <a:t>findViewById</a:t>
            </a:r>
            <a:r>
              <a:rPr lang="fr-FR" sz="1400" dirty="0">
                <a:solidFill>
                  <a:srgbClr val="002060"/>
                </a:solidFill>
              </a:rPr>
              <a:t>(</a:t>
            </a:r>
            <a:r>
              <a:rPr lang="fr-FR" sz="1400" dirty="0" err="1">
                <a:solidFill>
                  <a:srgbClr val="002060"/>
                </a:solidFill>
              </a:rPr>
              <a:t>R.id.</a:t>
            </a:r>
            <a:r>
              <a:rPr lang="fr-FR" sz="1400" b="1" i="1" dirty="0" err="1">
                <a:solidFill>
                  <a:srgbClr val="002060"/>
                </a:solidFill>
              </a:rPr>
              <a:t>imageView</a:t>
            </a:r>
            <a:r>
              <a:rPr lang="fr-FR" sz="1400" dirty="0">
                <a:solidFill>
                  <a:srgbClr val="002060"/>
                </a:solidFill>
              </a:rPr>
              <a:t>)).</a:t>
            </a:r>
            <a:r>
              <a:rPr lang="fr-FR" sz="1400" dirty="0" err="1">
                <a:solidFill>
                  <a:srgbClr val="002060"/>
                </a:solidFill>
              </a:rPr>
              <a:t>setImageBitmap</a:t>
            </a:r>
            <a:r>
              <a:rPr lang="fr-FR" sz="1400" dirty="0">
                <a:solidFill>
                  <a:srgbClr val="002060"/>
                </a:solidFill>
              </a:rPr>
              <a:t>(bitmap</a:t>
            </a:r>
            <a:r>
              <a:rPr lang="fr-FR" sz="1400" dirty="0" smtClean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2060"/>
                </a:solidFill>
              </a:rPr>
              <a:t>    }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}, 0, 0, </a:t>
            </a:r>
            <a:r>
              <a:rPr lang="fr-FR" sz="1400" b="1" dirty="0" err="1">
                <a:solidFill>
                  <a:srgbClr val="002060"/>
                </a:solidFill>
              </a:rPr>
              <a:t>null</a:t>
            </a:r>
            <a:r>
              <a:rPr lang="fr-FR" sz="1400" dirty="0">
                <a:solidFill>
                  <a:srgbClr val="002060"/>
                </a:solidFill>
              </a:rPr>
              <a:t>, </a:t>
            </a:r>
            <a:r>
              <a:rPr lang="fr-FR" sz="1400" b="1" dirty="0">
                <a:solidFill>
                  <a:srgbClr val="002060"/>
                </a:solidFill>
              </a:rPr>
              <a:t>new </a:t>
            </a:r>
            <a:r>
              <a:rPr lang="fr-FR" sz="1400" dirty="0" err="1">
                <a:solidFill>
                  <a:srgbClr val="002060"/>
                </a:solidFill>
              </a:rPr>
              <a:t>Response.ErrorListener</a:t>
            </a:r>
            <a:r>
              <a:rPr lang="fr-FR" sz="1400" dirty="0" smtClean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2060"/>
                </a:solidFill>
              </a:rPr>
              <a:t>    {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dirty="0" smtClean="0">
                <a:solidFill>
                  <a:srgbClr val="002060"/>
                </a:solidFill>
              </a:rPr>
              <a:t>@</a:t>
            </a:r>
            <a:r>
              <a:rPr lang="fr-FR" sz="1400" dirty="0" err="1">
                <a:solidFill>
                  <a:srgbClr val="002060"/>
                </a:solidFill>
              </a:rPr>
              <a:t>Override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</a:t>
            </a:r>
            <a:r>
              <a:rPr lang="fr-FR" sz="1400" b="1" dirty="0">
                <a:solidFill>
                  <a:srgbClr val="002060"/>
                </a:solidFill>
              </a:rPr>
              <a:t>public </a:t>
            </a:r>
            <a:r>
              <a:rPr lang="fr-FR" sz="1400" b="1" dirty="0" err="1">
                <a:solidFill>
                  <a:srgbClr val="002060"/>
                </a:solidFill>
              </a:rPr>
              <a:t>void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onErrorResponse</a:t>
            </a:r>
            <a:r>
              <a:rPr lang="fr-FR" sz="1400" dirty="0">
                <a:solidFill>
                  <a:srgbClr val="002060"/>
                </a:solidFill>
              </a:rPr>
              <a:t>(</a:t>
            </a:r>
            <a:r>
              <a:rPr lang="fr-FR" sz="1400" dirty="0" err="1">
                <a:solidFill>
                  <a:srgbClr val="002060"/>
                </a:solidFill>
              </a:rPr>
              <a:t>VolleyError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volleyError</a:t>
            </a:r>
            <a:r>
              <a:rPr lang="fr-FR" sz="1400" dirty="0">
                <a:solidFill>
                  <a:srgbClr val="002060"/>
                </a:solidFill>
              </a:rPr>
              <a:t>)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>
                <a:solidFill>
                  <a:srgbClr val="002060"/>
                </a:solidFill>
              </a:rPr>
              <a:t>    {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        </a:t>
            </a:r>
            <a:r>
              <a:rPr lang="fr-FR" sz="1400" dirty="0" err="1" smtClean="0">
                <a:solidFill>
                  <a:srgbClr val="002060"/>
                </a:solidFill>
              </a:rPr>
              <a:t>Toast.</a:t>
            </a:r>
            <a:r>
              <a:rPr lang="fr-FR" sz="1400" i="1" dirty="0" err="1" smtClean="0">
                <a:solidFill>
                  <a:srgbClr val="002060"/>
                </a:solidFill>
              </a:rPr>
              <a:t>makeText</a:t>
            </a:r>
            <a:r>
              <a:rPr lang="fr-FR" sz="1400" dirty="0" smtClean="0">
                <a:solidFill>
                  <a:srgbClr val="002060"/>
                </a:solidFill>
              </a:rPr>
              <a:t>(</a:t>
            </a:r>
            <a:r>
              <a:rPr lang="fr-FR" sz="1400" dirty="0" err="1" smtClean="0">
                <a:solidFill>
                  <a:srgbClr val="002060"/>
                </a:solidFill>
              </a:rPr>
              <a:t>MainActivity.</a:t>
            </a:r>
            <a:r>
              <a:rPr lang="fr-FR" sz="1400" b="1" dirty="0" err="1" smtClean="0">
                <a:solidFill>
                  <a:srgbClr val="002060"/>
                </a:solidFill>
              </a:rPr>
              <a:t>this</a:t>
            </a:r>
            <a:r>
              <a:rPr lang="fr-FR" sz="1400" dirty="0">
                <a:solidFill>
                  <a:srgbClr val="002060"/>
                </a:solidFill>
              </a:rPr>
              <a:t>, </a:t>
            </a:r>
            <a:r>
              <a:rPr lang="fr-FR" sz="1400" dirty="0" err="1">
                <a:solidFill>
                  <a:srgbClr val="002060"/>
                </a:solidFill>
              </a:rPr>
              <a:t>volleyError.getMessage</a:t>
            </a:r>
            <a:r>
              <a:rPr lang="fr-FR" sz="1400" dirty="0">
                <a:solidFill>
                  <a:srgbClr val="002060"/>
                </a:solidFill>
              </a:rPr>
              <a:t>(), </a:t>
            </a:r>
            <a:r>
              <a:rPr lang="fr-FR" sz="1400" dirty="0" err="1">
                <a:solidFill>
                  <a:srgbClr val="002060"/>
                </a:solidFill>
              </a:rPr>
              <a:t>Toast.</a:t>
            </a:r>
            <a:r>
              <a:rPr lang="fr-FR" sz="1400" b="1" i="1" dirty="0" err="1">
                <a:solidFill>
                  <a:srgbClr val="002060"/>
                </a:solidFill>
              </a:rPr>
              <a:t>LENGTH_SHORT</a:t>
            </a:r>
            <a:r>
              <a:rPr lang="fr-FR" sz="1400" dirty="0">
                <a:solidFill>
                  <a:srgbClr val="002060"/>
                </a:solidFill>
              </a:rPr>
              <a:t>).show();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}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});</a:t>
            </a:r>
          </a:p>
          <a:p>
            <a:pPr marL="0" indent="0">
              <a:buNone/>
            </a:pPr>
            <a:r>
              <a:rPr lang="fr-FR" sz="1400" dirty="0" err="1">
                <a:solidFill>
                  <a:srgbClr val="002060"/>
                </a:solidFill>
              </a:rPr>
              <a:t>SingletonVolley.</a:t>
            </a:r>
            <a:r>
              <a:rPr lang="fr-FR" sz="1400" i="1" dirty="0" err="1">
                <a:solidFill>
                  <a:srgbClr val="002060"/>
                </a:solidFill>
              </a:rPr>
              <a:t>getInstance</a:t>
            </a:r>
            <a:r>
              <a:rPr lang="fr-FR" sz="1400" dirty="0">
                <a:solidFill>
                  <a:srgbClr val="002060"/>
                </a:solidFill>
              </a:rPr>
              <a:t>(</a:t>
            </a:r>
            <a:r>
              <a:rPr lang="fr-FR" sz="1400" dirty="0" err="1">
                <a:solidFill>
                  <a:srgbClr val="002060"/>
                </a:solidFill>
              </a:rPr>
              <a:t>MainActivity.</a:t>
            </a:r>
            <a:r>
              <a:rPr lang="fr-FR" sz="1400" b="1" dirty="0" err="1">
                <a:solidFill>
                  <a:srgbClr val="002060"/>
                </a:solidFill>
              </a:rPr>
              <a:t>this</a:t>
            </a:r>
            <a:r>
              <a:rPr lang="fr-FR" sz="1400" dirty="0">
                <a:solidFill>
                  <a:srgbClr val="002060"/>
                </a:solidFill>
              </a:rPr>
              <a:t>).</a:t>
            </a:r>
            <a:r>
              <a:rPr lang="fr-FR" sz="1400" dirty="0" err="1">
                <a:solidFill>
                  <a:srgbClr val="002060"/>
                </a:solidFill>
              </a:rPr>
              <a:t>getRequestQueue</a:t>
            </a:r>
            <a:r>
              <a:rPr lang="fr-FR" sz="1400" dirty="0">
                <a:solidFill>
                  <a:srgbClr val="002060"/>
                </a:solidFill>
              </a:rPr>
              <a:t>().</a:t>
            </a:r>
            <a:r>
              <a:rPr lang="fr-FR" sz="1400" dirty="0" err="1">
                <a:solidFill>
                  <a:srgbClr val="002060"/>
                </a:solidFill>
              </a:rPr>
              <a:t>add</a:t>
            </a:r>
            <a:r>
              <a:rPr lang="fr-FR" sz="1400" dirty="0">
                <a:solidFill>
                  <a:srgbClr val="002060"/>
                </a:solidFill>
              </a:rPr>
              <a:t>(</a:t>
            </a:r>
            <a:r>
              <a:rPr lang="fr-FR" sz="1400" dirty="0" err="1">
                <a:solidFill>
                  <a:srgbClr val="002060"/>
                </a:solidFill>
              </a:rPr>
              <a:t>requete</a:t>
            </a:r>
            <a:r>
              <a:rPr lang="fr-FR" sz="1400" dirty="0" smtClean="0">
                <a:solidFill>
                  <a:srgbClr val="002060"/>
                </a:solidFill>
              </a:rPr>
              <a:t>);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endParaRPr lang="fr-F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Les images avec Volley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1257" y="1208314"/>
            <a:ext cx="8588829" cy="5344886"/>
          </a:xfrm>
        </p:spPr>
        <p:txBody>
          <a:bodyPr/>
          <a:lstStyle/>
          <a:p>
            <a:r>
              <a:rPr lang="fr-FR" sz="2400" dirty="0" smtClean="0">
                <a:solidFill>
                  <a:srgbClr val="002060"/>
                </a:solidFill>
              </a:rPr>
              <a:t>Lorsqu’il y a beaucoup d’images, comme dans les </a:t>
            </a:r>
            <a:r>
              <a:rPr lang="fr-FR" sz="2400" dirty="0" err="1" smtClean="0">
                <a:solidFill>
                  <a:srgbClr val="002060"/>
                </a:solidFill>
              </a:rPr>
              <a:t>ListView</a:t>
            </a:r>
            <a:r>
              <a:rPr lang="fr-FR" sz="2400" dirty="0" smtClean="0">
                <a:solidFill>
                  <a:srgbClr val="002060"/>
                </a:solidFill>
              </a:rPr>
              <a:t>, il est plus efficace d’utiliser les classes </a:t>
            </a:r>
            <a:r>
              <a:rPr lang="fr-FR" sz="2400" b="1" dirty="0" err="1" smtClean="0">
                <a:solidFill>
                  <a:srgbClr val="002060"/>
                </a:solidFill>
              </a:rPr>
              <a:t>ImageLoader</a:t>
            </a:r>
            <a:r>
              <a:rPr lang="fr-FR" sz="2400" dirty="0" smtClean="0">
                <a:solidFill>
                  <a:srgbClr val="002060"/>
                </a:solidFill>
              </a:rPr>
              <a:t> et </a:t>
            </a:r>
            <a:r>
              <a:rPr lang="fr-FR" sz="2400" b="1" dirty="0" err="1" smtClean="0">
                <a:solidFill>
                  <a:srgbClr val="002060"/>
                </a:solidFill>
              </a:rPr>
              <a:t>NetworkImageView</a:t>
            </a:r>
            <a:r>
              <a:rPr lang="fr-FR" sz="2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sz="2400" dirty="0" smtClean="0">
                <a:solidFill>
                  <a:srgbClr val="002060"/>
                </a:solidFill>
              </a:rPr>
              <a:t>L’url </a:t>
            </a:r>
            <a:r>
              <a:rPr lang="fr-FR" sz="2400" b="1" dirty="0" smtClean="0">
                <a:solidFill>
                  <a:srgbClr val="002060"/>
                </a:solidFill>
                <a:hlinkClick r:id="rId2"/>
              </a:rPr>
              <a:t>https://api.github.com/orgs/xebia-france/members</a:t>
            </a:r>
            <a:endParaRPr lang="fr-FR" sz="2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fournit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les </a:t>
            </a:r>
            <a:r>
              <a:rPr lang="en-US" sz="2400" dirty="0" err="1" smtClean="0">
                <a:solidFill>
                  <a:srgbClr val="002060"/>
                </a:solidFill>
              </a:rPr>
              <a:t>données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suivantes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2060"/>
                </a:solidFill>
              </a:rPr>
              <a:t>[ { "login": "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", "id": 11377589, "</a:t>
            </a:r>
            <a:r>
              <a:rPr lang="fr-FR" sz="1600" dirty="0" err="1">
                <a:solidFill>
                  <a:srgbClr val="002060"/>
                </a:solidFill>
              </a:rPr>
              <a:t>avatar_url</a:t>
            </a:r>
            <a:r>
              <a:rPr lang="fr-FR" sz="1600" dirty="0">
                <a:solidFill>
                  <a:srgbClr val="002060"/>
                </a:solidFill>
              </a:rPr>
              <a:t>": "</a:t>
            </a:r>
            <a:r>
              <a:rPr lang="fr-FR" sz="1600" dirty="0">
                <a:solidFill>
                  <a:srgbClr val="002060"/>
                </a:solidFill>
                <a:hlinkClick r:id="rId3"/>
              </a:rPr>
              <a:t>https://avatars0.githubusercontent.com/u/11377589?v=3</a:t>
            </a:r>
            <a:r>
              <a:rPr lang="fr-FR" sz="1600" dirty="0">
                <a:solidFill>
                  <a:srgbClr val="002060"/>
                </a:solidFill>
              </a:rPr>
              <a:t>", "</a:t>
            </a:r>
            <a:r>
              <a:rPr lang="fr-FR" sz="1600" dirty="0" err="1">
                <a:solidFill>
                  <a:srgbClr val="002060"/>
                </a:solidFill>
              </a:rPr>
              <a:t>gravatar_id</a:t>
            </a:r>
            <a:r>
              <a:rPr lang="fr-FR" sz="1600" dirty="0">
                <a:solidFill>
                  <a:srgbClr val="002060"/>
                </a:solidFill>
              </a:rPr>
              <a:t>": "", "url":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", "</a:t>
            </a:r>
            <a:r>
              <a:rPr lang="fr-FR" sz="1600" dirty="0" err="1">
                <a:solidFill>
                  <a:srgbClr val="002060"/>
                </a:solidFill>
              </a:rPr>
              <a:t>html_url</a:t>
            </a:r>
            <a:r>
              <a:rPr lang="fr-FR" sz="1600" dirty="0">
                <a:solidFill>
                  <a:srgbClr val="002060"/>
                </a:solidFill>
              </a:rPr>
              <a:t>": "https://github.com/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", "</a:t>
            </a:r>
            <a:r>
              <a:rPr lang="fr-FR" sz="1600" dirty="0" err="1">
                <a:solidFill>
                  <a:srgbClr val="002060"/>
                </a:solidFill>
              </a:rPr>
              <a:t>followers_url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followers</a:t>
            </a:r>
            <a:r>
              <a:rPr lang="fr-FR" sz="1600" dirty="0">
                <a:solidFill>
                  <a:srgbClr val="002060"/>
                </a:solidFill>
              </a:rPr>
              <a:t>", "</a:t>
            </a:r>
            <a:r>
              <a:rPr lang="fr-FR" sz="1600" dirty="0" err="1">
                <a:solidFill>
                  <a:srgbClr val="002060"/>
                </a:solidFill>
              </a:rPr>
              <a:t>following_url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following</a:t>
            </a:r>
            <a:r>
              <a:rPr lang="fr-FR" sz="1600" dirty="0">
                <a:solidFill>
                  <a:srgbClr val="002060"/>
                </a:solidFill>
              </a:rPr>
              <a:t>{/</a:t>
            </a:r>
            <a:r>
              <a:rPr lang="fr-FR" sz="1600" dirty="0" err="1">
                <a:solidFill>
                  <a:srgbClr val="002060"/>
                </a:solidFill>
              </a:rPr>
              <a:t>other_user</a:t>
            </a:r>
            <a:r>
              <a:rPr lang="fr-FR" sz="1600" dirty="0">
                <a:solidFill>
                  <a:srgbClr val="002060"/>
                </a:solidFill>
              </a:rPr>
              <a:t>}", "</a:t>
            </a:r>
            <a:r>
              <a:rPr lang="fr-FR" sz="1600" dirty="0" err="1">
                <a:solidFill>
                  <a:srgbClr val="002060"/>
                </a:solidFill>
              </a:rPr>
              <a:t>gists_url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gists</a:t>
            </a:r>
            <a:r>
              <a:rPr lang="fr-FR" sz="1600" dirty="0">
                <a:solidFill>
                  <a:srgbClr val="002060"/>
                </a:solidFill>
              </a:rPr>
              <a:t>{/</a:t>
            </a:r>
            <a:r>
              <a:rPr lang="fr-FR" sz="1600" dirty="0" err="1">
                <a:solidFill>
                  <a:srgbClr val="002060"/>
                </a:solidFill>
              </a:rPr>
              <a:t>gist_id</a:t>
            </a:r>
            <a:r>
              <a:rPr lang="fr-FR" sz="1600" dirty="0">
                <a:solidFill>
                  <a:srgbClr val="002060"/>
                </a:solidFill>
              </a:rPr>
              <a:t>}", "</a:t>
            </a:r>
            <a:r>
              <a:rPr lang="fr-FR" sz="1600" dirty="0" err="1">
                <a:solidFill>
                  <a:srgbClr val="002060"/>
                </a:solidFill>
              </a:rPr>
              <a:t>starred_url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starred</a:t>
            </a:r>
            <a:r>
              <a:rPr lang="fr-FR" sz="1600" dirty="0">
                <a:solidFill>
                  <a:srgbClr val="002060"/>
                </a:solidFill>
              </a:rPr>
              <a:t>{/</a:t>
            </a:r>
            <a:r>
              <a:rPr lang="fr-FR" sz="1600" dirty="0" err="1">
                <a:solidFill>
                  <a:srgbClr val="002060"/>
                </a:solidFill>
              </a:rPr>
              <a:t>owner</a:t>
            </a:r>
            <a:r>
              <a:rPr lang="fr-FR" sz="1600" dirty="0">
                <a:solidFill>
                  <a:srgbClr val="002060"/>
                </a:solidFill>
              </a:rPr>
              <a:t>}{/repo}", "</a:t>
            </a:r>
            <a:r>
              <a:rPr lang="fr-FR" sz="1600" dirty="0" err="1">
                <a:solidFill>
                  <a:srgbClr val="002060"/>
                </a:solidFill>
              </a:rPr>
              <a:t>subscriptions_url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subscriptions</a:t>
            </a:r>
            <a:r>
              <a:rPr lang="fr-FR" sz="1600" dirty="0">
                <a:solidFill>
                  <a:srgbClr val="002060"/>
                </a:solidFill>
              </a:rPr>
              <a:t>", "</a:t>
            </a:r>
            <a:r>
              <a:rPr lang="fr-FR" sz="1600" dirty="0" err="1">
                <a:solidFill>
                  <a:srgbClr val="002060"/>
                </a:solidFill>
              </a:rPr>
              <a:t>organizations_url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orgs</a:t>
            </a:r>
            <a:r>
              <a:rPr lang="fr-FR" sz="1600" dirty="0">
                <a:solidFill>
                  <a:srgbClr val="002060"/>
                </a:solidFill>
              </a:rPr>
              <a:t>", "</a:t>
            </a:r>
            <a:r>
              <a:rPr lang="fr-FR" sz="1600" dirty="0" err="1">
                <a:solidFill>
                  <a:srgbClr val="002060"/>
                </a:solidFill>
              </a:rPr>
              <a:t>repos_url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/repos", "</a:t>
            </a:r>
            <a:r>
              <a:rPr lang="fr-FR" sz="1600" dirty="0" err="1">
                <a:solidFill>
                  <a:srgbClr val="002060"/>
                </a:solidFill>
              </a:rPr>
              <a:t>events_url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events</a:t>
            </a:r>
            <a:r>
              <a:rPr lang="fr-FR" sz="1600" dirty="0">
                <a:solidFill>
                  <a:srgbClr val="002060"/>
                </a:solidFill>
              </a:rPr>
              <a:t>{/</a:t>
            </a:r>
            <a:r>
              <a:rPr lang="fr-FR" sz="1600" dirty="0" err="1">
                <a:solidFill>
                  <a:srgbClr val="002060"/>
                </a:solidFill>
              </a:rPr>
              <a:t>privacy</a:t>
            </a:r>
            <a:r>
              <a:rPr lang="fr-FR" sz="1600" dirty="0">
                <a:solidFill>
                  <a:srgbClr val="002060"/>
                </a:solidFill>
              </a:rPr>
              <a:t>}", "</a:t>
            </a:r>
            <a:r>
              <a:rPr lang="fr-FR" sz="1600" dirty="0" err="1">
                <a:solidFill>
                  <a:srgbClr val="002060"/>
                </a:solidFill>
              </a:rPr>
              <a:t>received_events_url</a:t>
            </a:r>
            <a:r>
              <a:rPr lang="fr-FR" sz="1600" dirty="0">
                <a:solidFill>
                  <a:srgbClr val="002060"/>
                </a:solidFill>
              </a:rPr>
              <a:t>": "https://api.github.com/</a:t>
            </a:r>
            <a:r>
              <a:rPr lang="fr-FR" sz="1600" dirty="0" err="1">
                <a:solidFill>
                  <a:srgbClr val="002060"/>
                </a:solidFill>
              </a:rPr>
              <a:t>users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adauleu</a:t>
            </a:r>
            <a:r>
              <a:rPr lang="fr-FR" sz="1600" dirty="0">
                <a:solidFill>
                  <a:srgbClr val="002060"/>
                </a:solidFill>
              </a:rPr>
              <a:t>/</a:t>
            </a:r>
            <a:r>
              <a:rPr lang="fr-FR" sz="1600" dirty="0" err="1">
                <a:solidFill>
                  <a:srgbClr val="002060"/>
                </a:solidFill>
              </a:rPr>
              <a:t>received_events</a:t>
            </a:r>
            <a:r>
              <a:rPr lang="fr-FR" sz="1600" dirty="0">
                <a:solidFill>
                  <a:srgbClr val="002060"/>
                </a:solidFill>
              </a:rPr>
              <a:t>", "type": "User", "</a:t>
            </a:r>
            <a:r>
              <a:rPr lang="fr-FR" sz="1600" dirty="0" err="1">
                <a:solidFill>
                  <a:srgbClr val="002060"/>
                </a:solidFill>
              </a:rPr>
              <a:t>site_admin</a:t>
            </a:r>
            <a:r>
              <a:rPr lang="fr-FR" sz="1600" dirty="0">
                <a:solidFill>
                  <a:srgbClr val="002060"/>
                </a:solidFill>
              </a:rPr>
              <a:t>": false },</a:t>
            </a:r>
            <a:endParaRPr lang="en-US" sz="15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2060"/>
                </a:solidFill>
              </a:rPr>
              <a:t>. . .</a:t>
            </a:r>
            <a:endParaRPr lang="en-US" sz="15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2060"/>
                </a:solidFill>
              </a:rPr>
              <a:t>  </a:t>
            </a:r>
            <a:r>
              <a:rPr lang="fr-FR" sz="1600" dirty="0">
                <a:solidFill>
                  <a:srgbClr val="002060"/>
                </a:solidFill>
              </a:rPr>
              <a:t>} ]</a:t>
            </a:r>
            <a:endParaRPr lang="fr-FR" sz="1800" dirty="0">
              <a:solidFill>
                <a:srgbClr val="00206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976243" y="2852077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Chaque image est identifiée par une URL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 bwMode="auto">
          <a:xfrm flipH="1">
            <a:off x="5116272" y="3048000"/>
            <a:ext cx="859971" cy="409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905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5543"/>
          </a:xfrm>
        </p:spPr>
        <p:txBody>
          <a:bodyPr/>
          <a:lstStyle/>
          <a:p>
            <a:r>
              <a:rPr lang="fr-FR" dirty="0"/>
              <a:t>Les images avec Volley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285"/>
            <a:ext cx="8229600" cy="5366657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Un membre de </a:t>
            </a:r>
            <a:r>
              <a:rPr lang="fr-FR" dirty="0" err="1" smtClean="0">
                <a:solidFill>
                  <a:srgbClr val="002060"/>
                </a:solidFill>
              </a:rPr>
              <a:t>Xebia</a:t>
            </a:r>
            <a:r>
              <a:rPr lang="fr-FR" dirty="0" smtClean="0">
                <a:solidFill>
                  <a:srgbClr val="002060"/>
                </a:solidFill>
              </a:rPr>
              <a:t> est modélisé par :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002060"/>
                </a:solidFill>
              </a:rPr>
              <a:t>public class </a:t>
            </a:r>
            <a:r>
              <a:rPr lang="fr-FR" sz="1600" dirty="0" err="1">
                <a:solidFill>
                  <a:srgbClr val="002060"/>
                </a:solidFill>
              </a:rPr>
              <a:t>XebiaMember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{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>
                <a:solidFill>
                  <a:srgbClr val="002060"/>
                </a:solidFill>
              </a:rPr>
              <a:t>login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b="1" dirty="0">
                <a:solidFill>
                  <a:srgbClr val="002060"/>
                </a:solidFill>
              </a:rPr>
              <a:t> id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avatar_url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gravatar_id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>
                <a:solidFill>
                  <a:srgbClr val="002060"/>
                </a:solidFill>
              </a:rPr>
              <a:t>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html_url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followers_url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following_url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gists_url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starred_url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subscriptions_url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organizations_url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repos_url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events_url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 err="1">
                <a:solidFill>
                  <a:srgbClr val="002060"/>
                </a:solidFill>
              </a:rPr>
              <a:t>received_events_url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dirty="0">
                <a:solidFill>
                  <a:srgbClr val="002060"/>
                </a:solidFill>
              </a:rPr>
              <a:t>String </a:t>
            </a:r>
            <a:r>
              <a:rPr lang="fr-FR" sz="1600" b="1" dirty="0">
                <a:solidFill>
                  <a:srgbClr val="002060"/>
                </a:solidFill>
              </a:rPr>
              <a:t>type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b="1" dirty="0" err="1">
                <a:solidFill>
                  <a:srgbClr val="002060"/>
                </a:solidFill>
              </a:rPr>
              <a:t>boolean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site_admin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}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68671" y="2776248"/>
            <a:ext cx="301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URL photo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 flipH="1">
            <a:off x="3265715" y="2960914"/>
            <a:ext cx="18070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ZoneTexte 5"/>
          <p:cNvSpPr txBox="1"/>
          <p:nvPr/>
        </p:nvSpPr>
        <p:spPr>
          <a:xfrm>
            <a:off x="5268670" y="2282337"/>
            <a:ext cx="301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Login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 flipH="1">
            <a:off x="3254831" y="2467003"/>
            <a:ext cx="18179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ZoneTexte 7"/>
          <p:cNvSpPr txBox="1"/>
          <p:nvPr/>
        </p:nvSpPr>
        <p:spPr>
          <a:xfrm>
            <a:off x="5399300" y="5940605"/>
            <a:ext cx="301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Type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 bwMode="auto">
          <a:xfrm flipH="1">
            <a:off x="3418117" y="6125271"/>
            <a:ext cx="175259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553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Les images avec Volley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685" y="1306288"/>
            <a:ext cx="8479971" cy="5225142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Une </a:t>
            </a:r>
            <a:r>
              <a:rPr lang="fr-FR" dirty="0" err="1" smtClean="0">
                <a:solidFill>
                  <a:srgbClr val="002060"/>
                </a:solidFill>
              </a:rPr>
              <a:t>ListView</a:t>
            </a:r>
            <a:r>
              <a:rPr lang="fr-FR" dirty="0" smtClean="0">
                <a:solidFill>
                  <a:srgbClr val="002060"/>
                </a:solidFill>
              </a:rPr>
              <a:t> avec </a:t>
            </a:r>
            <a:r>
              <a:rPr lang="fr-FR" dirty="0" err="1" smtClean="0">
                <a:solidFill>
                  <a:srgbClr val="002060"/>
                </a:solidFill>
              </a:rPr>
              <a:t>item_perso</a:t>
            </a:r>
            <a:r>
              <a:rPr lang="fr-FR" dirty="0" smtClean="0">
                <a:solidFill>
                  <a:srgbClr val="002060"/>
                </a:solidFill>
              </a:rPr>
              <a:t> :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endParaRPr lang="fr-FR" dirty="0" smtClean="0">
              <a:solidFill>
                <a:srgbClr val="002060"/>
              </a:solidFill>
            </a:endParaRP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La classe </a:t>
            </a:r>
            <a:r>
              <a:rPr lang="fr-FR" b="1" dirty="0" err="1" smtClean="0">
                <a:solidFill>
                  <a:srgbClr val="002060"/>
                </a:solidFill>
              </a:rPr>
              <a:t>NetworkImageView</a:t>
            </a:r>
            <a:r>
              <a:rPr lang="fr-FR" dirty="0" smtClean="0">
                <a:solidFill>
                  <a:srgbClr val="002060"/>
                </a:solidFill>
              </a:rPr>
              <a:t> possède une méthode </a:t>
            </a:r>
            <a:r>
              <a:rPr lang="fr-FR" b="1" dirty="0" err="1" smtClean="0">
                <a:solidFill>
                  <a:srgbClr val="002060"/>
                </a:solidFill>
              </a:rPr>
              <a:t>setImageUrl</a:t>
            </a:r>
            <a:r>
              <a:rPr lang="fr-FR" dirty="0" smtClean="0">
                <a:solidFill>
                  <a:srgbClr val="002060"/>
                </a:solidFill>
              </a:rPr>
              <a:t> qui prend comme paramètre l’url de l’image et un objet </a:t>
            </a:r>
            <a:r>
              <a:rPr lang="fr-FR" i="1" dirty="0" err="1" smtClean="0">
                <a:solidFill>
                  <a:srgbClr val="002060"/>
                </a:solidFill>
              </a:rPr>
              <a:t>ImageLoader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On va ajouter un objet </a:t>
            </a:r>
            <a:r>
              <a:rPr lang="fr-FR" b="1" dirty="0" err="1" smtClean="0">
                <a:solidFill>
                  <a:srgbClr val="002060"/>
                </a:solidFill>
              </a:rPr>
              <a:t>ImageLoader</a:t>
            </a:r>
            <a:r>
              <a:rPr lang="fr-FR" dirty="0" smtClean="0">
                <a:solidFill>
                  <a:srgbClr val="002060"/>
                </a:solidFill>
              </a:rPr>
              <a:t> à notre classe </a:t>
            </a:r>
            <a:r>
              <a:rPr lang="fr-FR" i="1" dirty="0" err="1" smtClean="0">
                <a:solidFill>
                  <a:srgbClr val="002060"/>
                </a:solidFill>
              </a:rPr>
              <a:t>SingletonVolley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03514" y="1904998"/>
            <a:ext cx="7032172" cy="1328058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4143" y="1992084"/>
            <a:ext cx="1360714" cy="115388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05978" y="1992084"/>
            <a:ext cx="2775857" cy="402771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05977" y="2666998"/>
            <a:ext cx="2775857" cy="402771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77679" y="2100928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2060"/>
                </a:solidFill>
              </a:rPr>
              <a:t>ImageView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36641" y="201383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Login :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136641" y="2689569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Type : 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>
            <a:off x="1058243" y="2013836"/>
            <a:ext cx="1360707" cy="5660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/>
        </p:nvCxnSpPr>
        <p:spPr bwMode="auto">
          <a:xfrm flipH="1">
            <a:off x="1058244" y="2013836"/>
            <a:ext cx="1360706" cy="5660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ZoneTexte 21"/>
          <p:cNvSpPr txBox="1"/>
          <p:nvPr/>
        </p:nvSpPr>
        <p:spPr>
          <a:xfrm>
            <a:off x="524911" y="3374569"/>
            <a:ext cx="588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002060"/>
                </a:solidFill>
              </a:rPr>
              <a:t>NetworkImageView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sz="1200" b="1" dirty="0" smtClean="0">
                <a:solidFill>
                  <a:srgbClr val="002060"/>
                </a:solidFill>
              </a:rPr>
              <a:t>(</a:t>
            </a:r>
            <a:r>
              <a:rPr lang="fr-FR" sz="1200" b="1" dirty="0" err="1" smtClean="0">
                <a:solidFill>
                  <a:srgbClr val="002060"/>
                </a:solidFill>
              </a:rPr>
              <a:t>com.android.volley.toolbox.NetworkImageView</a:t>
            </a:r>
            <a:r>
              <a:rPr lang="fr-FR" sz="1200" b="1" dirty="0" smtClean="0">
                <a:solidFill>
                  <a:srgbClr val="002060"/>
                </a:solidFill>
              </a:rPr>
              <a:t>)</a:t>
            </a:r>
            <a:endParaRPr lang="fr-FR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359226"/>
            <a:ext cx="8229600" cy="707571"/>
          </a:xfrm>
        </p:spPr>
        <p:txBody>
          <a:bodyPr/>
          <a:lstStyle/>
          <a:p>
            <a:r>
              <a:rPr lang="fr-FR" dirty="0" smtClean="0"/>
              <a:t>Les images avec Volley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34139"/>
            <a:ext cx="8229600" cy="5486404"/>
          </a:xfrm>
        </p:spPr>
        <p:txBody>
          <a:bodyPr/>
          <a:lstStyle/>
          <a:p>
            <a:pPr marL="0" indent="0">
              <a:buNone/>
            </a:pPr>
            <a:r>
              <a:rPr lang="fr-FR" sz="1400" b="1" dirty="0">
                <a:solidFill>
                  <a:srgbClr val="002060"/>
                </a:solidFill>
              </a:rPr>
              <a:t>public class </a:t>
            </a:r>
            <a:r>
              <a:rPr lang="fr-FR" sz="1400" dirty="0" err="1" smtClean="0">
                <a:solidFill>
                  <a:schemeClr val="bg2"/>
                </a:solidFill>
              </a:rPr>
              <a:t>SingletonVolley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smtClean="0">
                <a:solidFill>
                  <a:srgbClr val="002060"/>
                </a:solidFill>
              </a:rPr>
              <a:t>{</a:t>
            </a:r>
            <a:endParaRPr lang="fr-FR" sz="1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r>
              <a:rPr lang="fr-FR" sz="1400" b="1" dirty="0" err="1">
                <a:solidFill>
                  <a:srgbClr val="002060"/>
                </a:solidFill>
              </a:rPr>
              <a:t>private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b="1" dirty="0" err="1">
                <a:solidFill>
                  <a:srgbClr val="002060"/>
                </a:solidFill>
              </a:rPr>
              <a:t>static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SingletonVolley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i="1" dirty="0">
                <a:solidFill>
                  <a:srgbClr val="002060"/>
                </a:solidFill>
              </a:rPr>
              <a:t>instance </a:t>
            </a:r>
            <a:r>
              <a:rPr lang="fr-FR" sz="1400" dirty="0">
                <a:solidFill>
                  <a:srgbClr val="002060"/>
                </a:solidFill>
              </a:rPr>
              <a:t>= </a:t>
            </a:r>
            <a:r>
              <a:rPr lang="fr-FR" sz="1400" b="1" dirty="0" err="1">
                <a:solidFill>
                  <a:srgbClr val="002060"/>
                </a:solidFill>
              </a:rPr>
              <a:t>null</a:t>
            </a:r>
            <a:r>
              <a:rPr lang="fr-FR" sz="1400" dirty="0">
                <a:solidFill>
                  <a:srgbClr val="002060"/>
                </a:solidFill>
              </a:rPr>
              <a:t>;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r>
              <a:rPr lang="fr-FR" sz="1400" b="1" dirty="0" err="1" smtClean="0">
                <a:solidFill>
                  <a:srgbClr val="002060"/>
                </a:solidFill>
              </a:rPr>
              <a:t>private</a:t>
            </a:r>
            <a:r>
              <a:rPr lang="fr-FR" sz="1400" b="1" dirty="0" smtClean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RequestQueue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b="1" dirty="0" err="1">
                <a:solidFill>
                  <a:srgbClr val="002060"/>
                </a:solidFill>
              </a:rPr>
              <a:t>requestQueue</a:t>
            </a:r>
            <a:r>
              <a:rPr lang="fr-FR" sz="1400" dirty="0">
                <a:solidFill>
                  <a:srgbClr val="002060"/>
                </a:solidFill>
              </a:rPr>
              <a:t>;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r>
              <a:rPr lang="fr-FR" sz="1400" b="1" dirty="0" err="1" smtClean="0">
                <a:solidFill>
                  <a:srgbClr val="002060"/>
                </a:solidFill>
              </a:rPr>
              <a:t>private</a:t>
            </a:r>
            <a:r>
              <a:rPr lang="fr-FR" sz="1400" b="1" dirty="0" smtClean="0">
                <a:solidFill>
                  <a:srgbClr val="002060"/>
                </a:solidFill>
              </a:rPr>
              <a:t> </a:t>
            </a:r>
            <a:r>
              <a:rPr lang="fr-FR" sz="1400" b="1" dirty="0" err="1">
                <a:solidFill>
                  <a:srgbClr val="002060"/>
                </a:solidFill>
              </a:rPr>
              <a:t>static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Context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i="1" dirty="0" err="1">
                <a:solidFill>
                  <a:srgbClr val="002060"/>
                </a:solidFill>
              </a:rPr>
              <a:t>context</a:t>
            </a:r>
            <a:r>
              <a:rPr lang="fr-FR" sz="1400" dirty="0">
                <a:solidFill>
                  <a:srgbClr val="002060"/>
                </a:solidFill>
              </a:rPr>
              <a:t>;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b="1" dirty="0" err="1" smtClean="0">
                <a:solidFill>
                  <a:srgbClr val="FF0000"/>
                </a:solidFill>
              </a:rPr>
              <a:t>private</a:t>
            </a:r>
            <a:r>
              <a:rPr lang="fr-FR" sz="1400" b="1" dirty="0" smtClean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ImageLoader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</a:rPr>
              <a:t>imageLoader</a:t>
            </a:r>
            <a:r>
              <a:rPr lang="fr-FR" sz="1400" dirty="0">
                <a:solidFill>
                  <a:srgbClr val="FF0000"/>
                </a:solidFill>
              </a:rPr>
              <a:t>;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endParaRPr lang="fr-FR" sz="1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r>
              <a:rPr lang="fr-FR" sz="1400" b="1" dirty="0" err="1" smtClean="0">
                <a:solidFill>
                  <a:srgbClr val="002060"/>
                </a:solidFill>
              </a:rPr>
              <a:t>private</a:t>
            </a:r>
            <a:r>
              <a:rPr lang="fr-FR" sz="1400" b="1" dirty="0" smtClean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SingletonVolley</a:t>
            </a:r>
            <a:r>
              <a:rPr lang="fr-FR" sz="1400" dirty="0">
                <a:solidFill>
                  <a:srgbClr val="002060"/>
                </a:solidFill>
              </a:rPr>
              <a:t>(</a:t>
            </a:r>
            <a:r>
              <a:rPr lang="fr-FR" sz="1400" dirty="0" err="1">
                <a:solidFill>
                  <a:srgbClr val="002060"/>
                </a:solidFill>
              </a:rPr>
              <a:t>Context</a:t>
            </a:r>
            <a:r>
              <a:rPr lang="fr-FR" sz="1400" dirty="0">
                <a:solidFill>
                  <a:srgbClr val="002060"/>
                </a:solidFill>
              </a:rPr>
              <a:t> </a:t>
            </a:r>
            <a:r>
              <a:rPr lang="fr-FR" sz="1400" dirty="0" err="1">
                <a:solidFill>
                  <a:srgbClr val="002060"/>
                </a:solidFill>
              </a:rPr>
              <a:t>ctx</a:t>
            </a:r>
            <a:r>
              <a:rPr lang="fr-FR" sz="1400" dirty="0" smtClean="0">
                <a:solidFill>
                  <a:srgbClr val="002060"/>
                </a:solidFill>
              </a:rPr>
              <a:t>) {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r>
              <a:rPr lang="fr-FR" sz="1400" i="1" dirty="0" err="1" smtClean="0">
                <a:solidFill>
                  <a:srgbClr val="002060"/>
                </a:solidFill>
              </a:rPr>
              <a:t>context</a:t>
            </a:r>
            <a:r>
              <a:rPr lang="fr-FR" sz="1400" i="1" dirty="0" smtClean="0">
                <a:solidFill>
                  <a:srgbClr val="002060"/>
                </a:solidFill>
              </a:rPr>
              <a:t> </a:t>
            </a:r>
            <a:r>
              <a:rPr lang="fr-FR" sz="1400" dirty="0">
                <a:solidFill>
                  <a:srgbClr val="002060"/>
                </a:solidFill>
              </a:rPr>
              <a:t>= </a:t>
            </a:r>
            <a:r>
              <a:rPr lang="fr-FR" sz="1400" dirty="0" err="1">
                <a:solidFill>
                  <a:srgbClr val="002060"/>
                </a:solidFill>
              </a:rPr>
              <a:t>ctx</a:t>
            </a:r>
            <a:r>
              <a:rPr lang="fr-FR" sz="1400" dirty="0">
                <a:solidFill>
                  <a:srgbClr val="002060"/>
                </a:solidFill>
              </a:rPr>
              <a:t>;</a:t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    </a:t>
            </a:r>
            <a:r>
              <a:rPr lang="fr-FR" sz="1400" b="1" dirty="0" err="1" smtClean="0">
                <a:solidFill>
                  <a:srgbClr val="002060"/>
                </a:solidFill>
              </a:rPr>
              <a:t>requestQueue</a:t>
            </a:r>
            <a:r>
              <a:rPr lang="fr-FR" sz="1400" b="1" dirty="0" smtClean="0">
                <a:solidFill>
                  <a:srgbClr val="002060"/>
                </a:solidFill>
              </a:rPr>
              <a:t> </a:t>
            </a:r>
            <a:r>
              <a:rPr lang="fr-FR" sz="1400" dirty="0">
                <a:solidFill>
                  <a:srgbClr val="002060"/>
                </a:solidFill>
              </a:rPr>
              <a:t>= </a:t>
            </a:r>
            <a:r>
              <a:rPr lang="fr-FR" sz="1400" dirty="0" err="1">
                <a:solidFill>
                  <a:srgbClr val="002060"/>
                </a:solidFill>
              </a:rPr>
              <a:t>getRequestQueue</a:t>
            </a:r>
            <a:r>
              <a:rPr lang="fr-FR" sz="1400" dirty="0" smtClean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b="1" dirty="0" err="1">
                <a:solidFill>
                  <a:srgbClr val="FF0000"/>
                </a:solidFill>
              </a:rPr>
              <a:t>imageLoader</a:t>
            </a: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dirty="0">
                <a:solidFill>
                  <a:srgbClr val="FF0000"/>
                </a:solidFill>
              </a:rPr>
              <a:t>= </a:t>
            </a:r>
            <a:r>
              <a:rPr lang="fr-FR" sz="1400" b="1" dirty="0">
                <a:solidFill>
                  <a:srgbClr val="FF0000"/>
                </a:solidFill>
              </a:rPr>
              <a:t>new </a:t>
            </a:r>
            <a:r>
              <a:rPr lang="fr-FR" sz="1400" dirty="0" err="1">
                <a:solidFill>
                  <a:srgbClr val="FF0000"/>
                </a:solidFill>
              </a:rPr>
              <a:t>ImageLoader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b="1" dirty="0" err="1">
                <a:solidFill>
                  <a:srgbClr val="FF0000"/>
                </a:solidFill>
              </a:rPr>
              <a:t>requestQueue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b="1" dirty="0">
                <a:solidFill>
                  <a:srgbClr val="FF0000"/>
                </a:solidFill>
              </a:rPr>
              <a:t>new </a:t>
            </a:r>
            <a:r>
              <a:rPr lang="fr-FR" sz="1400" dirty="0" err="1">
                <a:solidFill>
                  <a:srgbClr val="FF0000"/>
                </a:solidFill>
              </a:rPr>
              <a:t>ImageLoader.ImageCache</a:t>
            </a:r>
            <a:r>
              <a:rPr lang="fr-FR" sz="1400" dirty="0" smtClean="0">
                <a:solidFill>
                  <a:srgbClr val="FF0000"/>
                </a:solidFill>
              </a:rPr>
              <a:t>() {</a:t>
            </a: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        </a:t>
            </a:r>
            <a:r>
              <a:rPr lang="fr-FR" sz="1400" b="1" dirty="0" err="1">
                <a:solidFill>
                  <a:srgbClr val="FF0000"/>
                </a:solidFill>
              </a:rPr>
              <a:t>private</a:t>
            </a: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LruCache</a:t>
            </a:r>
            <a:r>
              <a:rPr lang="fr-FR" sz="1400" dirty="0">
                <a:solidFill>
                  <a:srgbClr val="FF0000"/>
                </a:solidFill>
              </a:rPr>
              <a:t>&lt;String, Bitmap&gt; </a:t>
            </a:r>
            <a:r>
              <a:rPr lang="fr-FR" sz="1400" b="1" dirty="0">
                <a:solidFill>
                  <a:srgbClr val="FF0000"/>
                </a:solidFill>
              </a:rPr>
              <a:t>cache </a:t>
            </a:r>
            <a:r>
              <a:rPr lang="fr-FR" sz="1400" dirty="0">
                <a:solidFill>
                  <a:srgbClr val="FF0000"/>
                </a:solidFill>
              </a:rPr>
              <a:t>= </a:t>
            </a:r>
            <a:r>
              <a:rPr lang="fr-FR" sz="1400" b="1" dirty="0">
                <a:solidFill>
                  <a:srgbClr val="FF0000"/>
                </a:solidFill>
              </a:rPr>
              <a:t>new </a:t>
            </a:r>
            <a:r>
              <a:rPr lang="fr-FR" sz="1400" dirty="0" err="1">
                <a:solidFill>
                  <a:srgbClr val="FF0000"/>
                </a:solidFill>
              </a:rPr>
              <a:t>LruCache</a:t>
            </a:r>
            <a:r>
              <a:rPr lang="fr-FR" sz="1400" dirty="0">
                <a:solidFill>
                  <a:srgbClr val="FF0000"/>
                </a:solidFill>
              </a:rPr>
              <a:t>&lt;&gt;(20);</a:t>
            </a:r>
            <a:br>
              <a:rPr lang="fr-FR" sz="1400" dirty="0">
                <a:solidFill>
                  <a:srgbClr val="FF0000"/>
                </a:solidFill>
              </a:rPr>
            </a:br>
            <a:endParaRPr lang="fr-FR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FF0000"/>
                </a:solidFill>
              </a:rPr>
              <a:t>        </a:t>
            </a:r>
            <a:r>
              <a:rPr lang="fr-FR" sz="1400" dirty="0">
                <a:solidFill>
                  <a:srgbClr val="FF0000"/>
                </a:solidFill>
              </a:rPr>
              <a:t>@</a:t>
            </a:r>
            <a:r>
              <a:rPr lang="fr-FR" sz="1400" dirty="0" err="1">
                <a:solidFill>
                  <a:srgbClr val="FF0000"/>
                </a:solidFill>
              </a:rPr>
              <a:t>Override</a:t>
            </a: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        </a:t>
            </a:r>
            <a:r>
              <a:rPr lang="fr-FR" sz="1400" b="1" dirty="0">
                <a:solidFill>
                  <a:srgbClr val="FF0000"/>
                </a:solidFill>
              </a:rPr>
              <a:t>public </a:t>
            </a:r>
            <a:r>
              <a:rPr lang="fr-FR" sz="1400" dirty="0">
                <a:solidFill>
                  <a:srgbClr val="FF0000"/>
                </a:solidFill>
              </a:rPr>
              <a:t>Bitmap </a:t>
            </a:r>
            <a:r>
              <a:rPr lang="fr-FR" sz="1400" dirty="0" err="1">
                <a:solidFill>
                  <a:srgbClr val="FF0000"/>
                </a:solidFill>
              </a:rPr>
              <a:t>getBitmap</a:t>
            </a:r>
            <a:r>
              <a:rPr lang="fr-FR" sz="1400" dirty="0">
                <a:solidFill>
                  <a:srgbClr val="FF0000"/>
                </a:solidFill>
              </a:rPr>
              <a:t>(String url</a:t>
            </a:r>
            <a:r>
              <a:rPr lang="fr-FR" sz="1400" dirty="0" smtClean="0">
                <a:solidFill>
                  <a:srgbClr val="FF0000"/>
                </a:solidFill>
              </a:rPr>
              <a:t>) {</a:t>
            </a: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            </a:t>
            </a:r>
            <a:r>
              <a:rPr lang="fr-FR" sz="1400" b="1" dirty="0">
                <a:solidFill>
                  <a:srgbClr val="FF0000"/>
                </a:solidFill>
              </a:rPr>
              <a:t>return </a:t>
            </a:r>
            <a:r>
              <a:rPr lang="fr-FR" sz="1400" b="1" dirty="0" err="1">
                <a:solidFill>
                  <a:srgbClr val="FF0000"/>
                </a:solidFill>
              </a:rPr>
              <a:t>cache</a:t>
            </a:r>
            <a:r>
              <a:rPr lang="fr-FR" sz="1400" dirty="0" err="1">
                <a:solidFill>
                  <a:srgbClr val="FF0000"/>
                </a:solidFill>
              </a:rPr>
              <a:t>.get</a:t>
            </a:r>
            <a:r>
              <a:rPr lang="fr-FR" sz="1400" dirty="0">
                <a:solidFill>
                  <a:srgbClr val="FF0000"/>
                </a:solidFill>
              </a:rPr>
              <a:t>(url</a:t>
            </a:r>
            <a:r>
              <a:rPr lang="fr-FR" sz="1400" dirty="0" smtClean="0">
                <a:solidFill>
                  <a:srgbClr val="FF0000"/>
                </a:solidFill>
              </a:rPr>
              <a:t>);}</a:t>
            </a: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        @</a:t>
            </a:r>
            <a:r>
              <a:rPr lang="fr-FR" sz="1400" dirty="0" err="1">
                <a:solidFill>
                  <a:srgbClr val="FF0000"/>
                </a:solidFill>
              </a:rPr>
              <a:t>Override</a:t>
            </a: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        </a:t>
            </a:r>
            <a:r>
              <a:rPr lang="fr-FR" sz="1400" b="1" dirty="0">
                <a:solidFill>
                  <a:srgbClr val="FF0000"/>
                </a:solidFill>
              </a:rPr>
              <a:t>public </a:t>
            </a:r>
            <a:r>
              <a:rPr lang="fr-FR" sz="1400" b="1" dirty="0" err="1">
                <a:solidFill>
                  <a:srgbClr val="FF0000"/>
                </a:solidFill>
              </a:rPr>
              <a:t>void</a:t>
            </a: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putBitmap</a:t>
            </a:r>
            <a:r>
              <a:rPr lang="fr-FR" sz="1400" dirty="0">
                <a:solidFill>
                  <a:srgbClr val="FF0000"/>
                </a:solidFill>
              </a:rPr>
              <a:t>(String url, Bitmap </a:t>
            </a:r>
            <a:r>
              <a:rPr lang="fr-FR" sz="1400" dirty="0" err="1">
                <a:solidFill>
                  <a:srgbClr val="FF0000"/>
                </a:solidFill>
              </a:rPr>
              <a:t>bitmap</a:t>
            </a:r>
            <a:r>
              <a:rPr lang="fr-FR" sz="1400" dirty="0" smtClean="0">
                <a:solidFill>
                  <a:srgbClr val="FF0000"/>
                </a:solidFill>
              </a:rPr>
              <a:t>) {</a:t>
            </a: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            </a:t>
            </a:r>
            <a:r>
              <a:rPr lang="fr-FR" sz="1400" b="1" dirty="0" err="1">
                <a:solidFill>
                  <a:srgbClr val="FF0000"/>
                </a:solidFill>
              </a:rPr>
              <a:t>cache</a:t>
            </a:r>
            <a:r>
              <a:rPr lang="fr-FR" sz="1400" dirty="0" err="1">
                <a:solidFill>
                  <a:srgbClr val="FF0000"/>
                </a:solidFill>
              </a:rPr>
              <a:t>.put</a:t>
            </a:r>
            <a:r>
              <a:rPr lang="fr-FR" sz="1400" dirty="0">
                <a:solidFill>
                  <a:srgbClr val="FF0000"/>
                </a:solidFill>
              </a:rPr>
              <a:t>(url, bitmap</a:t>
            </a:r>
            <a:r>
              <a:rPr lang="fr-FR" sz="1400" dirty="0" smtClean="0">
                <a:solidFill>
                  <a:srgbClr val="FF0000"/>
                </a:solidFill>
              </a:rPr>
              <a:t>);}</a:t>
            </a:r>
            <a:r>
              <a:rPr lang="fr-FR" sz="1400" dirty="0">
                <a:solidFill>
                  <a:srgbClr val="FF0000"/>
                </a:solidFill>
              </a:rPr>
              <a:t/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    });</a:t>
            </a:r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public </a:t>
            </a:r>
            <a:r>
              <a:rPr lang="en-US" sz="1400" dirty="0" err="1">
                <a:solidFill>
                  <a:srgbClr val="FF0000"/>
                </a:solidFill>
              </a:rPr>
              <a:t>ImageLoader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getImageLoader</a:t>
            </a:r>
            <a:r>
              <a:rPr lang="en-US" sz="1400" dirty="0" smtClean="0">
                <a:solidFill>
                  <a:srgbClr val="FF0000"/>
                </a:solidFill>
              </a:rPr>
              <a:t>() { </a:t>
            </a:r>
            <a:r>
              <a:rPr lang="en-US" sz="1400" b="1" dirty="0" smtClean="0">
                <a:solidFill>
                  <a:srgbClr val="FF0000"/>
                </a:solidFill>
              </a:rPr>
              <a:t>return </a:t>
            </a:r>
            <a:r>
              <a:rPr lang="en-US" sz="1400" b="1" dirty="0" err="1">
                <a:solidFill>
                  <a:srgbClr val="FF0000"/>
                </a:solidFill>
              </a:rPr>
              <a:t>imageLoader</a:t>
            </a:r>
            <a:r>
              <a:rPr lang="en-US" sz="1400" dirty="0" smtClean="0">
                <a:solidFill>
                  <a:srgbClr val="FF0000"/>
                </a:solidFill>
              </a:rPr>
              <a:t>; }</a:t>
            </a: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fr-FR" sz="1400" b="1" dirty="0" smtClean="0">
                <a:solidFill>
                  <a:srgbClr val="002060"/>
                </a:solidFill>
              </a:rPr>
              <a:t>    . . . </a:t>
            </a:r>
            <a:r>
              <a:rPr lang="fr-FR" sz="1400" dirty="0">
                <a:solidFill>
                  <a:srgbClr val="002060"/>
                </a:solidFill>
              </a:rPr>
              <a:t/>
            </a:r>
            <a:br>
              <a:rPr lang="fr-FR" sz="1400" dirty="0">
                <a:solidFill>
                  <a:srgbClr val="002060"/>
                </a:solidFill>
              </a:rPr>
            </a:br>
            <a:r>
              <a:rPr lang="fr-FR" sz="1400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00064" y="4237564"/>
            <a:ext cx="22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Prend dans le cache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 bwMode="auto">
          <a:xfrm flipH="1">
            <a:off x="4169236" y="4419607"/>
            <a:ext cx="17308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5791207" y="5249932"/>
            <a:ext cx="22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Met dans le cache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 bwMode="auto">
          <a:xfrm flipH="1">
            <a:off x="4060379" y="5431975"/>
            <a:ext cx="17308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 flipH="1" flipV="1">
            <a:off x="3842657" y="3834400"/>
            <a:ext cx="1807029" cy="225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5791206" y="3762527"/>
            <a:ext cx="22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Création du cache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91869"/>
          </a:xfrm>
        </p:spPr>
        <p:txBody>
          <a:bodyPr/>
          <a:lstStyle/>
          <a:p>
            <a:r>
              <a:rPr lang="fr-FR" dirty="0" smtClean="0"/>
              <a:t>Pourquoi Volley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2003" y="1171995"/>
            <a:ext cx="8229600" cy="5021975"/>
          </a:xfrm>
        </p:spPr>
        <p:txBody>
          <a:bodyPr/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Les </a:t>
            </a:r>
            <a:r>
              <a:rPr lang="fr-FR" sz="2800" b="1" dirty="0">
                <a:solidFill>
                  <a:srgbClr val="002060"/>
                </a:solidFill>
              </a:rPr>
              <a:t>classes </a:t>
            </a:r>
            <a:r>
              <a:rPr lang="fr-FR" sz="2800" b="1" i="1" dirty="0" err="1">
                <a:solidFill>
                  <a:srgbClr val="002060"/>
                </a:solidFill>
              </a:rPr>
              <a:t>HttpUrlConnection</a:t>
            </a:r>
            <a:r>
              <a:rPr lang="fr-FR" sz="2800" b="1" dirty="0">
                <a:solidFill>
                  <a:srgbClr val="002060"/>
                </a:solidFill>
              </a:rPr>
              <a:t> et </a:t>
            </a:r>
            <a:r>
              <a:rPr lang="fr-FR" sz="2800" b="1" i="1" dirty="0" err="1">
                <a:solidFill>
                  <a:srgbClr val="002060"/>
                </a:solidFill>
              </a:rPr>
              <a:t>HttpClient</a:t>
            </a:r>
            <a:r>
              <a:rPr lang="fr-FR" sz="2800" b="1" dirty="0">
                <a:solidFill>
                  <a:srgbClr val="002060"/>
                </a:solidFill>
              </a:rPr>
              <a:t> ont des </a:t>
            </a:r>
            <a:r>
              <a:rPr lang="fr-FR" sz="2800" b="1" dirty="0" smtClean="0">
                <a:solidFill>
                  <a:srgbClr val="002060"/>
                </a:solidFill>
              </a:rPr>
              <a:t>bogues </a:t>
            </a:r>
            <a:r>
              <a:rPr lang="fr-FR" sz="2800" b="1" dirty="0">
                <a:solidFill>
                  <a:srgbClr val="002060"/>
                </a:solidFill>
              </a:rPr>
              <a:t>qui n'ont jamais été fixés et la classe </a:t>
            </a:r>
            <a:r>
              <a:rPr lang="fr-FR" sz="2800" b="1" i="1" dirty="0" err="1">
                <a:solidFill>
                  <a:srgbClr val="002060"/>
                </a:solidFill>
              </a:rPr>
              <a:t>HttpClient</a:t>
            </a:r>
            <a:r>
              <a:rPr lang="fr-FR" sz="2800" b="1" dirty="0">
                <a:solidFill>
                  <a:srgbClr val="002060"/>
                </a:solidFill>
              </a:rPr>
              <a:t> est même déclarée obsolète depuis l'API 22 d'Android (</a:t>
            </a:r>
            <a:r>
              <a:rPr lang="fr-FR" sz="2800" b="1" dirty="0" err="1">
                <a:solidFill>
                  <a:srgbClr val="002060"/>
                </a:solidFill>
              </a:rPr>
              <a:t>Lollipop</a:t>
            </a:r>
            <a:r>
              <a:rPr lang="fr-FR" sz="2800" b="1" dirty="0">
                <a:solidFill>
                  <a:srgbClr val="002060"/>
                </a:solidFill>
              </a:rPr>
              <a:t>). </a:t>
            </a:r>
          </a:p>
          <a:p>
            <a:r>
              <a:rPr lang="fr-FR" sz="2800" b="1" dirty="0">
                <a:solidFill>
                  <a:srgbClr val="002060"/>
                </a:solidFill>
              </a:rPr>
              <a:t>Depuis la version 11 d'Android (</a:t>
            </a:r>
            <a:r>
              <a:rPr lang="fr-FR" sz="2800" b="1" dirty="0" err="1">
                <a:solidFill>
                  <a:srgbClr val="002060"/>
                </a:solidFill>
              </a:rPr>
              <a:t>Honeycomb</a:t>
            </a:r>
            <a:r>
              <a:rPr lang="fr-FR" sz="2800" b="1" dirty="0">
                <a:solidFill>
                  <a:srgbClr val="002060"/>
                </a:solidFill>
              </a:rPr>
              <a:t>) il est obligatoire d'effectuer les échanges réseau dans un autre thread que celui de l'activité, l'utilisation de la classe </a:t>
            </a:r>
            <a:r>
              <a:rPr lang="fr-FR" sz="2800" b="1" i="1" dirty="0" err="1">
                <a:solidFill>
                  <a:srgbClr val="002060"/>
                </a:solidFill>
              </a:rPr>
              <a:t>AsyncTask</a:t>
            </a:r>
            <a:r>
              <a:rPr lang="fr-FR" sz="2800" b="1" dirty="0">
                <a:solidFill>
                  <a:srgbClr val="002060"/>
                </a:solidFill>
              </a:rPr>
              <a:t> s'est imposée</a:t>
            </a:r>
            <a:r>
              <a:rPr lang="fr-FR" sz="28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sz="2800" b="1" dirty="0" smtClean="0">
                <a:solidFill>
                  <a:srgbClr val="002060"/>
                </a:solidFill>
              </a:rPr>
              <a:t>Le principal problème </a:t>
            </a:r>
            <a:r>
              <a:rPr lang="fr-FR" sz="2800" b="1" dirty="0">
                <a:solidFill>
                  <a:srgbClr val="002060"/>
                </a:solidFill>
              </a:rPr>
              <a:t>de </a:t>
            </a:r>
            <a:r>
              <a:rPr lang="fr-FR" sz="2800" b="1" dirty="0" smtClean="0">
                <a:solidFill>
                  <a:srgbClr val="002060"/>
                </a:solidFill>
              </a:rPr>
              <a:t>cette </a:t>
            </a:r>
            <a:r>
              <a:rPr lang="fr-FR" sz="2800" b="1" dirty="0">
                <a:solidFill>
                  <a:srgbClr val="002060"/>
                </a:solidFill>
              </a:rPr>
              <a:t>classe  </a:t>
            </a:r>
            <a:r>
              <a:rPr lang="fr-FR" sz="2800" b="1" dirty="0" smtClean="0">
                <a:solidFill>
                  <a:srgbClr val="002060"/>
                </a:solidFill>
              </a:rPr>
              <a:t>est </a:t>
            </a:r>
            <a:r>
              <a:rPr lang="fr-FR" sz="2800" b="1" dirty="0">
                <a:solidFill>
                  <a:srgbClr val="002060"/>
                </a:solidFill>
              </a:rPr>
              <a:t>la sérialisation des appels. Il n’est pas possible de « prioriser » des requêtes.</a:t>
            </a:r>
          </a:p>
          <a:p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9990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Les images avec Volley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75514"/>
          </a:xfrm>
        </p:spPr>
        <p:txBody>
          <a:bodyPr/>
          <a:lstStyle/>
          <a:p>
            <a:r>
              <a:rPr lang="fr-FR" sz="3000" dirty="0" smtClean="0">
                <a:solidFill>
                  <a:srgbClr val="002060"/>
                </a:solidFill>
              </a:rPr>
              <a:t>La création de la vue associée à un item de la liste s’effectue de la manière suivante :</a:t>
            </a:r>
            <a:endParaRPr lang="fr-FR" sz="3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1600" b="1" dirty="0" err="1">
                <a:solidFill>
                  <a:srgbClr val="002060"/>
                </a:solidFill>
              </a:rPr>
              <a:t>private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Context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b="1" dirty="0" err="1">
                <a:solidFill>
                  <a:srgbClr val="002060"/>
                </a:solidFill>
              </a:rPr>
              <a:t>context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b="1" dirty="0" err="1">
                <a:solidFill>
                  <a:srgbClr val="002060"/>
                </a:solidFill>
              </a:rPr>
              <a:t>private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XebiaMember</a:t>
            </a:r>
            <a:r>
              <a:rPr lang="fr-FR" sz="1600" dirty="0">
                <a:solidFill>
                  <a:srgbClr val="002060"/>
                </a:solidFill>
              </a:rPr>
              <a:t>[] </a:t>
            </a:r>
            <a:r>
              <a:rPr lang="fr-FR" sz="1600" b="1" dirty="0" err="1">
                <a:solidFill>
                  <a:srgbClr val="002060"/>
                </a:solidFill>
              </a:rPr>
              <a:t>tableauMembres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. . . 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002060"/>
                </a:solidFill>
              </a:rPr>
              <a:t>@</a:t>
            </a:r>
            <a:r>
              <a:rPr lang="fr-FR" sz="1600" dirty="0" err="1">
                <a:solidFill>
                  <a:srgbClr val="002060"/>
                </a:solidFill>
              </a:rPr>
              <a:t>Override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b="1" dirty="0" smtClean="0">
                <a:solidFill>
                  <a:srgbClr val="002060"/>
                </a:solidFill>
              </a:rPr>
              <a:t>public </a:t>
            </a:r>
            <a:r>
              <a:rPr lang="fr-FR" sz="1600" dirty="0" err="1">
                <a:solidFill>
                  <a:srgbClr val="002060"/>
                </a:solidFill>
              </a:rPr>
              <a:t>View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getView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 err="1">
                <a:solidFill>
                  <a:srgbClr val="002060"/>
                </a:solidFill>
              </a:rPr>
              <a:t>int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position, </a:t>
            </a:r>
            <a:r>
              <a:rPr lang="fr-FR" sz="1600" dirty="0" err="1" smtClean="0">
                <a:solidFill>
                  <a:srgbClr val="002060"/>
                </a:solidFill>
              </a:rPr>
              <a:t>View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convertView</a:t>
            </a:r>
            <a:r>
              <a:rPr lang="fr-FR" sz="1600" dirty="0">
                <a:solidFill>
                  <a:srgbClr val="002060"/>
                </a:solidFill>
              </a:rPr>
              <a:t>, @</a:t>
            </a:r>
            <a:r>
              <a:rPr lang="fr-FR" sz="1600" dirty="0" err="1">
                <a:solidFill>
                  <a:srgbClr val="002060"/>
                </a:solidFill>
              </a:rPr>
              <a:t>NonNull</a:t>
            </a:r>
            <a:r>
              <a:rPr lang="fr-FR" sz="1600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ViewGroup</a:t>
            </a:r>
            <a:r>
              <a:rPr lang="fr-FR" sz="1600" dirty="0">
                <a:solidFill>
                  <a:srgbClr val="002060"/>
                </a:solidFill>
              </a:rPr>
              <a:t> parent</a:t>
            </a:r>
            <a:r>
              <a:rPr lang="fr-FR" sz="1600" dirty="0" smtClean="0">
                <a:solidFill>
                  <a:srgbClr val="002060"/>
                </a:solidFill>
              </a:rPr>
              <a:t>) {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    </a:t>
            </a:r>
            <a:r>
              <a:rPr lang="fr-FR" sz="1600" dirty="0" err="1" smtClean="0">
                <a:solidFill>
                  <a:srgbClr val="002060"/>
                </a:solidFill>
              </a:rPr>
              <a:t>View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vue = </a:t>
            </a:r>
            <a:r>
              <a:rPr lang="fr-FR" sz="1600" dirty="0" err="1">
                <a:solidFill>
                  <a:srgbClr val="002060"/>
                </a:solidFill>
              </a:rPr>
              <a:t>convertView</a:t>
            </a:r>
            <a:r>
              <a:rPr lang="fr-FR" sz="1600" dirty="0">
                <a:solidFill>
                  <a:srgbClr val="002060"/>
                </a:solidFill>
              </a:rPr>
              <a:t>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 smtClean="0">
                <a:solidFill>
                  <a:srgbClr val="002060"/>
                </a:solidFill>
              </a:rPr>
              <a:t>if </a:t>
            </a:r>
            <a:r>
              <a:rPr lang="fr-FR" sz="1600" dirty="0">
                <a:solidFill>
                  <a:srgbClr val="002060"/>
                </a:solidFill>
              </a:rPr>
              <a:t>(vue == </a:t>
            </a:r>
            <a:r>
              <a:rPr lang="fr-FR" sz="1600" b="1" dirty="0" err="1">
                <a:solidFill>
                  <a:srgbClr val="002060"/>
                </a:solidFill>
              </a:rPr>
              <a:t>null</a:t>
            </a:r>
            <a:r>
              <a:rPr lang="fr-FR" sz="1600" dirty="0">
                <a:solidFill>
                  <a:srgbClr val="002060"/>
                </a:solidFill>
              </a:rPr>
              <a:t>)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dirty="0" smtClean="0">
                <a:solidFill>
                  <a:srgbClr val="002060"/>
                </a:solidFill>
              </a:rPr>
              <a:t>    </a:t>
            </a:r>
            <a:r>
              <a:rPr lang="fr-FR" sz="1600" dirty="0">
                <a:solidFill>
                  <a:srgbClr val="002060"/>
                </a:solidFill>
              </a:rPr>
              <a:t>vue = </a:t>
            </a:r>
            <a:r>
              <a:rPr lang="fr-FR" sz="1600" dirty="0" err="1">
                <a:solidFill>
                  <a:srgbClr val="002060"/>
                </a:solidFill>
              </a:rPr>
              <a:t>LayoutInflater.</a:t>
            </a:r>
            <a:r>
              <a:rPr lang="fr-FR" sz="1600" i="1" dirty="0" err="1">
                <a:solidFill>
                  <a:srgbClr val="002060"/>
                </a:solidFill>
              </a:rPr>
              <a:t>from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 err="1">
                <a:solidFill>
                  <a:srgbClr val="002060"/>
                </a:solidFill>
              </a:rPr>
              <a:t>context</a:t>
            </a:r>
            <a:r>
              <a:rPr lang="fr-FR" sz="1600" dirty="0">
                <a:solidFill>
                  <a:srgbClr val="002060"/>
                </a:solidFill>
              </a:rPr>
              <a:t>).</a:t>
            </a:r>
            <a:r>
              <a:rPr lang="fr-FR" sz="1600" dirty="0" err="1">
                <a:solidFill>
                  <a:srgbClr val="002060"/>
                </a:solidFill>
              </a:rPr>
              <a:t>inflate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R.layout.</a:t>
            </a:r>
            <a:r>
              <a:rPr lang="fr-FR" sz="1600" b="1" i="1" dirty="0" err="1">
                <a:solidFill>
                  <a:srgbClr val="002060"/>
                </a:solidFill>
              </a:rPr>
              <a:t>item_perso</a:t>
            </a:r>
            <a:r>
              <a:rPr lang="fr-FR" sz="1600" dirty="0">
                <a:solidFill>
                  <a:srgbClr val="002060"/>
                </a:solidFill>
              </a:rPr>
              <a:t>, </a:t>
            </a:r>
            <a:r>
              <a:rPr lang="fr-FR" sz="1600" b="1" dirty="0" err="1">
                <a:solidFill>
                  <a:srgbClr val="002060"/>
                </a:solidFill>
              </a:rPr>
              <a:t>null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 smtClean="0">
                <a:solidFill>
                  <a:srgbClr val="002060"/>
                </a:solidFill>
              </a:rPr>
              <a:t>if </a:t>
            </a:r>
            <a:r>
              <a:rPr lang="fr-FR" sz="1600" dirty="0">
                <a:solidFill>
                  <a:srgbClr val="002060"/>
                </a:solidFill>
              </a:rPr>
              <a:t>(vue != </a:t>
            </a:r>
            <a:r>
              <a:rPr lang="fr-FR" sz="1600" b="1" dirty="0" err="1">
                <a:solidFill>
                  <a:srgbClr val="002060"/>
                </a:solidFill>
              </a:rPr>
              <a:t>null</a:t>
            </a:r>
            <a:r>
              <a:rPr lang="fr-FR" sz="1600" dirty="0" smtClean="0">
                <a:solidFill>
                  <a:srgbClr val="002060"/>
                </a:solidFill>
              </a:rPr>
              <a:t>) {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((</a:t>
            </a:r>
            <a:r>
              <a:rPr lang="fr-FR" sz="1600" dirty="0" err="1">
                <a:solidFill>
                  <a:srgbClr val="002060"/>
                </a:solidFill>
              </a:rPr>
              <a:t>TextView</a:t>
            </a:r>
            <a:r>
              <a:rPr lang="fr-FR" sz="1600" dirty="0">
                <a:solidFill>
                  <a:srgbClr val="002060"/>
                </a:solidFill>
              </a:rPr>
              <a:t>)</a:t>
            </a:r>
            <a:r>
              <a:rPr lang="fr-FR" sz="1600" dirty="0" err="1">
                <a:solidFill>
                  <a:srgbClr val="002060"/>
                </a:solidFill>
              </a:rPr>
              <a:t>vue.findViewById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R.id.</a:t>
            </a:r>
            <a:r>
              <a:rPr lang="fr-FR" sz="1600" b="1" i="1" dirty="0" err="1">
                <a:solidFill>
                  <a:srgbClr val="002060"/>
                </a:solidFill>
              </a:rPr>
              <a:t>login</a:t>
            </a:r>
            <a:r>
              <a:rPr lang="fr-FR" sz="1600" dirty="0">
                <a:solidFill>
                  <a:srgbClr val="002060"/>
                </a:solidFill>
              </a:rPr>
              <a:t>)).</a:t>
            </a:r>
            <a:r>
              <a:rPr lang="fr-FR" sz="1600" dirty="0" err="1">
                <a:solidFill>
                  <a:srgbClr val="002060"/>
                </a:solidFill>
              </a:rPr>
              <a:t>setText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 err="1">
                <a:solidFill>
                  <a:srgbClr val="002060"/>
                </a:solidFill>
              </a:rPr>
              <a:t>tableauMembres</a:t>
            </a:r>
            <a:r>
              <a:rPr lang="fr-FR" sz="1600" dirty="0">
                <a:solidFill>
                  <a:srgbClr val="002060"/>
                </a:solidFill>
              </a:rPr>
              <a:t>[position].</a:t>
            </a:r>
            <a:r>
              <a:rPr lang="fr-FR" sz="1600" b="1" dirty="0">
                <a:solidFill>
                  <a:srgbClr val="002060"/>
                </a:solidFill>
              </a:rPr>
              <a:t>login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((</a:t>
            </a:r>
            <a:r>
              <a:rPr lang="fr-FR" sz="1600" dirty="0" err="1">
                <a:solidFill>
                  <a:srgbClr val="002060"/>
                </a:solidFill>
              </a:rPr>
              <a:t>TextView</a:t>
            </a:r>
            <a:r>
              <a:rPr lang="fr-FR" sz="1600" dirty="0">
                <a:solidFill>
                  <a:srgbClr val="002060"/>
                </a:solidFill>
              </a:rPr>
              <a:t>)</a:t>
            </a:r>
            <a:r>
              <a:rPr lang="fr-FR" sz="1600" dirty="0" err="1">
                <a:solidFill>
                  <a:srgbClr val="002060"/>
                </a:solidFill>
              </a:rPr>
              <a:t>vue.findViewById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R.id.</a:t>
            </a:r>
            <a:r>
              <a:rPr lang="fr-FR" sz="1600" b="1" i="1" dirty="0" err="1">
                <a:solidFill>
                  <a:srgbClr val="002060"/>
                </a:solidFill>
              </a:rPr>
              <a:t>type</a:t>
            </a:r>
            <a:r>
              <a:rPr lang="fr-FR" sz="1600" dirty="0">
                <a:solidFill>
                  <a:srgbClr val="002060"/>
                </a:solidFill>
              </a:rPr>
              <a:t>)).</a:t>
            </a:r>
            <a:r>
              <a:rPr lang="fr-FR" sz="1600" dirty="0" err="1">
                <a:solidFill>
                  <a:srgbClr val="002060"/>
                </a:solidFill>
              </a:rPr>
              <a:t>setText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b="1" dirty="0" err="1">
                <a:solidFill>
                  <a:srgbClr val="002060"/>
                </a:solidFill>
              </a:rPr>
              <a:t>tableauMembres</a:t>
            </a:r>
            <a:r>
              <a:rPr lang="fr-FR" sz="1600" dirty="0">
                <a:solidFill>
                  <a:srgbClr val="002060"/>
                </a:solidFill>
              </a:rPr>
              <a:t>[position].</a:t>
            </a:r>
            <a:r>
              <a:rPr lang="fr-FR" sz="1600" b="1" dirty="0">
                <a:solidFill>
                  <a:srgbClr val="002060"/>
                </a:solidFill>
              </a:rPr>
              <a:t>type</a:t>
            </a:r>
            <a:r>
              <a:rPr lang="fr-FR" sz="1600" dirty="0">
                <a:solidFill>
                  <a:srgbClr val="002060"/>
                </a:solidFill>
              </a:rPr>
              <a:t>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err="1" smtClean="0">
                <a:solidFill>
                  <a:srgbClr val="FF0000"/>
                </a:solidFill>
              </a:rPr>
              <a:t>NetworkImageView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networkImageView</a:t>
            </a:r>
            <a:r>
              <a:rPr lang="fr-FR" sz="1600" dirty="0">
                <a:solidFill>
                  <a:srgbClr val="FF0000"/>
                </a:solidFill>
              </a:rPr>
              <a:t> = (</a:t>
            </a:r>
            <a:r>
              <a:rPr lang="fr-FR" sz="1600" dirty="0" err="1">
                <a:solidFill>
                  <a:srgbClr val="FF0000"/>
                </a:solidFill>
              </a:rPr>
              <a:t>NetworkImageView</a:t>
            </a:r>
            <a:r>
              <a:rPr lang="fr-FR" sz="1600" dirty="0">
                <a:solidFill>
                  <a:srgbClr val="FF0000"/>
                </a:solidFill>
              </a:rPr>
              <a:t>)</a:t>
            </a:r>
            <a:r>
              <a:rPr lang="fr-FR" sz="1600" dirty="0" err="1">
                <a:solidFill>
                  <a:srgbClr val="FF0000"/>
                </a:solidFill>
              </a:rPr>
              <a:t>vue.findViewById</a:t>
            </a:r>
            <a:r>
              <a:rPr lang="fr-FR" sz="1600" dirty="0">
                <a:solidFill>
                  <a:srgbClr val="FF0000"/>
                </a:solidFill>
              </a:rPr>
              <a:t>(</a:t>
            </a:r>
            <a:r>
              <a:rPr lang="fr-FR" sz="1600" dirty="0" err="1">
                <a:solidFill>
                  <a:srgbClr val="FF0000"/>
                </a:solidFill>
              </a:rPr>
              <a:t>R.id.</a:t>
            </a:r>
            <a:r>
              <a:rPr lang="fr-FR" sz="1600" b="1" i="1" dirty="0" err="1">
                <a:solidFill>
                  <a:srgbClr val="FF0000"/>
                </a:solidFill>
              </a:rPr>
              <a:t>avatar</a:t>
            </a:r>
            <a:r>
              <a:rPr lang="fr-FR" sz="1600" dirty="0">
                <a:solidFill>
                  <a:srgbClr val="FF0000"/>
                </a:solidFill>
              </a:rPr>
              <a:t>);</a:t>
            </a:r>
            <a:br>
              <a:rPr lang="fr-FR" sz="1600" dirty="0">
                <a:solidFill>
                  <a:srgbClr val="FF0000"/>
                </a:solidFill>
              </a:rPr>
            </a:br>
            <a:r>
              <a:rPr lang="fr-FR" sz="1600" dirty="0" err="1" smtClean="0">
                <a:solidFill>
                  <a:srgbClr val="FF0000"/>
                </a:solidFill>
              </a:rPr>
              <a:t>networkImageView.setImageUrl</a:t>
            </a:r>
            <a:r>
              <a:rPr lang="fr-FR" sz="1600" dirty="0" smtClean="0">
                <a:solidFill>
                  <a:srgbClr val="FF0000"/>
                </a:solidFill>
              </a:rPr>
              <a:t>(</a:t>
            </a:r>
            <a:r>
              <a:rPr lang="fr-FR" sz="1600" b="1" dirty="0" err="1" smtClean="0">
                <a:solidFill>
                  <a:srgbClr val="FF0000"/>
                </a:solidFill>
              </a:rPr>
              <a:t>tableauMembres</a:t>
            </a:r>
            <a:r>
              <a:rPr lang="fr-FR" sz="1600" dirty="0" smtClean="0">
                <a:solidFill>
                  <a:srgbClr val="FF0000"/>
                </a:solidFill>
              </a:rPr>
              <a:t>[position</a:t>
            </a:r>
            <a:r>
              <a:rPr lang="fr-FR" sz="1600" dirty="0">
                <a:solidFill>
                  <a:srgbClr val="FF0000"/>
                </a:solidFill>
              </a:rPr>
              <a:t>].</a:t>
            </a:r>
            <a:r>
              <a:rPr lang="fr-FR" sz="1600" b="1" dirty="0" err="1">
                <a:solidFill>
                  <a:srgbClr val="FF0000"/>
                </a:solidFill>
              </a:rPr>
              <a:t>avatar_url</a:t>
            </a:r>
            <a:r>
              <a:rPr lang="fr-FR" sz="1600" dirty="0">
                <a:solidFill>
                  <a:srgbClr val="FF0000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SingletonVolley.</a:t>
            </a:r>
            <a:r>
              <a:rPr lang="fr-FR" sz="1600" i="1" dirty="0" err="1">
                <a:solidFill>
                  <a:srgbClr val="FF0000"/>
                </a:solidFill>
              </a:rPr>
              <a:t>getInstance</a:t>
            </a:r>
            <a:r>
              <a:rPr lang="fr-FR" sz="1600" dirty="0">
                <a:solidFill>
                  <a:srgbClr val="FF0000"/>
                </a:solidFill>
              </a:rPr>
              <a:t>(</a:t>
            </a:r>
            <a:r>
              <a:rPr lang="fr-FR" sz="1600" b="1" dirty="0" err="1">
                <a:solidFill>
                  <a:srgbClr val="FF0000"/>
                </a:solidFill>
              </a:rPr>
              <a:t>context</a:t>
            </a:r>
            <a:r>
              <a:rPr lang="fr-FR" sz="1600" dirty="0">
                <a:solidFill>
                  <a:srgbClr val="FF0000"/>
                </a:solidFill>
              </a:rPr>
              <a:t>).</a:t>
            </a:r>
            <a:r>
              <a:rPr lang="fr-FR" sz="1600" dirty="0" err="1">
                <a:solidFill>
                  <a:srgbClr val="FF0000"/>
                </a:solidFill>
              </a:rPr>
              <a:t>getImageLoader</a:t>
            </a:r>
            <a:r>
              <a:rPr lang="fr-FR" sz="1600" dirty="0" smtClean="0">
                <a:solidFill>
                  <a:srgbClr val="FF0000"/>
                </a:solidFill>
              </a:rPr>
              <a:t>()); </a:t>
            </a:r>
            <a:r>
              <a:rPr lang="fr-FR" sz="1600" dirty="0" smtClean="0">
                <a:solidFill>
                  <a:srgbClr val="002060"/>
                </a:solidFill>
              </a:rPr>
              <a:t>}</a:t>
            </a:r>
            <a:r>
              <a:rPr lang="fr-FR" sz="1600" dirty="0">
                <a:solidFill>
                  <a:srgbClr val="FF0000"/>
                </a:solidFill>
              </a:rPr>
              <a:t/>
            </a:r>
            <a:br>
              <a:rPr lang="fr-FR" sz="1600" dirty="0">
                <a:solidFill>
                  <a:srgbClr val="FF0000"/>
                </a:solidFill>
              </a:rPr>
            </a:br>
            <a:r>
              <a:rPr lang="fr-FR" sz="1600" b="1" dirty="0" smtClean="0">
                <a:solidFill>
                  <a:srgbClr val="002060"/>
                </a:solidFill>
              </a:rPr>
              <a:t>return </a:t>
            </a:r>
            <a:r>
              <a:rPr lang="fr-FR" sz="1600" dirty="0">
                <a:solidFill>
                  <a:srgbClr val="002060"/>
                </a:solidFill>
              </a:rPr>
              <a:t>vue;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}</a:t>
            </a:r>
            <a:r>
              <a:rPr lang="fr-FR" sz="1600" dirty="0"/>
              <a:t/>
            </a:r>
            <a:br>
              <a:rPr lang="fr-FR" sz="1600" dirty="0"/>
            </a:br>
            <a:endParaRPr lang="fr-FR" sz="1600" dirty="0">
              <a:solidFill>
                <a:srgbClr val="00206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 flipH="1">
            <a:off x="6270161" y="5162849"/>
            <a:ext cx="468086" cy="301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ZoneTexte 5"/>
          <p:cNvSpPr txBox="1"/>
          <p:nvPr/>
        </p:nvSpPr>
        <p:spPr>
          <a:xfrm>
            <a:off x="6760034" y="4978183"/>
            <a:ext cx="22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L’URL de l’image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 flipH="1" flipV="1">
            <a:off x="5279571" y="5968805"/>
            <a:ext cx="990590" cy="246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ZoneTexte 7"/>
          <p:cNvSpPr txBox="1"/>
          <p:nvPr/>
        </p:nvSpPr>
        <p:spPr>
          <a:xfrm>
            <a:off x="6270160" y="5968805"/>
            <a:ext cx="22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L’</a:t>
            </a:r>
            <a:r>
              <a:rPr lang="fr-FR" dirty="0" err="1" smtClean="0">
                <a:solidFill>
                  <a:srgbClr val="FF0000"/>
                </a:solidFill>
              </a:rPr>
              <a:t>ImageLoader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sz="4000" dirty="0" smtClean="0"/>
              <a:t>Séparer les requêtes de l’activité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86543"/>
            <a:ext cx="8229600" cy="5257800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Actuellement, si on veut changer l’activité, il faut réécrire tout le code des requêtes.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Il serait préférable de séparer le code des requêtes de l’affichage des résultats.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On va donc créer une classe métier qui s’occupera exclusivement des requêtes et qui appellera des fonctions de callback de l’activité pour réaliser l’affichage des résultats.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sz="4000" dirty="0"/>
              <a:t>Séparer les requêtes de l’activité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86543"/>
            <a:ext cx="8545287" cy="5257800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La réponse de la demande des membres de </a:t>
            </a:r>
            <a:r>
              <a:rPr lang="fr-FR" dirty="0" err="1" smtClean="0">
                <a:solidFill>
                  <a:srgbClr val="002060"/>
                </a:solidFill>
              </a:rPr>
              <a:t>Xebia</a:t>
            </a:r>
            <a:r>
              <a:rPr lang="fr-FR" dirty="0" smtClean="0">
                <a:solidFill>
                  <a:srgbClr val="002060"/>
                </a:solidFill>
              </a:rPr>
              <a:t> est une liste de </a:t>
            </a:r>
            <a:r>
              <a:rPr lang="fr-FR" i="1" dirty="0" err="1" smtClean="0">
                <a:solidFill>
                  <a:srgbClr val="002060"/>
                </a:solidFill>
              </a:rPr>
              <a:t>XebiaMember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  <a:endParaRPr lang="fr-FR" sz="3000" i="1" dirty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Le message d’erreur est un objet String.</a:t>
            </a:r>
            <a:endParaRPr lang="fr-FR" sz="2700" i="1" dirty="0" smtClean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On va donc créer une interface avec des méthodes recevant ces paramètres :</a:t>
            </a:r>
          </a:p>
          <a:p>
            <a:pPr marL="0" lvl="2" indent="0">
              <a:buNone/>
            </a:pPr>
            <a:r>
              <a:rPr lang="fr-FR" sz="2800" b="1" dirty="0">
                <a:solidFill>
                  <a:srgbClr val="002060"/>
                </a:solidFill>
              </a:rPr>
              <a:t>public interface </a:t>
            </a:r>
            <a:r>
              <a:rPr lang="fr-FR" sz="2800" dirty="0" err="1">
                <a:solidFill>
                  <a:srgbClr val="002060"/>
                </a:solidFill>
              </a:rPr>
              <a:t>CallbackXebia</a:t>
            </a:r>
            <a:r>
              <a:rPr lang="fr-FR" sz="2800" dirty="0">
                <a:solidFill>
                  <a:srgbClr val="002060"/>
                </a:solidFill>
              </a:rPr>
              <a:t/>
            </a:r>
            <a:br>
              <a:rPr lang="fr-FR" sz="2800" dirty="0">
                <a:solidFill>
                  <a:srgbClr val="002060"/>
                </a:solidFill>
              </a:rPr>
            </a:br>
            <a:r>
              <a:rPr lang="fr-FR" sz="2800" dirty="0">
                <a:solidFill>
                  <a:srgbClr val="002060"/>
                </a:solidFill>
              </a:rPr>
              <a:t>{</a:t>
            </a:r>
            <a:br>
              <a:rPr lang="fr-FR" sz="2800" dirty="0">
                <a:solidFill>
                  <a:srgbClr val="002060"/>
                </a:solidFill>
              </a:rPr>
            </a:br>
            <a:r>
              <a:rPr lang="fr-FR" sz="2800" dirty="0">
                <a:solidFill>
                  <a:srgbClr val="002060"/>
                </a:solidFill>
              </a:rPr>
              <a:t>    </a:t>
            </a:r>
            <a:r>
              <a:rPr lang="fr-FR" sz="2800" b="1" dirty="0">
                <a:solidFill>
                  <a:srgbClr val="002060"/>
                </a:solidFill>
              </a:rPr>
              <a:t>public </a:t>
            </a:r>
            <a:r>
              <a:rPr lang="fr-FR" sz="2800" b="1" dirty="0" err="1">
                <a:solidFill>
                  <a:srgbClr val="002060"/>
                </a:solidFill>
              </a:rPr>
              <a:t>void</a:t>
            </a:r>
            <a:r>
              <a:rPr lang="fr-FR" sz="2800" b="1" dirty="0">
                <a:solidFill>
                  <a:srgbClr val="002060"/>
                </a:solidFill>
              </a:rPr>
              <a:t> </a:t>
            </a:r>
            <a:r>
              <a:rPr lang="fr-FR" sz="2800" dirty="0" err="1" smtClean="0">
                <a:solidFill>
                  <a:srgbClr val="002060"/>
                </a:solidFill>
              </a:rPr>
              <a:t>endGetMembres</a:t>
            </a:r>
            <a:r>
              <a:rPr lang="fr-FR" sz="2800" dirty="0" smtClean="0">
                <a:solidFill>
                  <a:srgbClr val="002060"/>
                </a:solidFill>
              </a:rPr>
              <a:t>(List&lt;</a:t>
            </a:r>
            <a:r>
              <a:rPr lang="fr-FR" sz="2800" dirty="0" err="1" smtClean="0">
                <a:solidFill>
                  <a:srgbClr val="002060"/>
                </a:solidFill>
              </a:rPr>
              <a:t>XebiaMember</a:t>
            </a:r>
            <a:r>
              <a:rPr lang="fr-FR" sz="2800" dirty="0">
                <a:solidFill>
                  <a:srgbClr val="002060"/>
                </a:solidFill>
              </a:rPr>
              <a:t>&gt; liste);</a:t>
            </a:r>
            <a:br>
              <a:rPr lang="fr-FR" sz="2800" dirty="0">
                <a:solidFill>
                  <a:srgbClr val="002060"/>
                </a:solidFill>
              </a:rPr>
            </a:br>
            <a:r>
              <a:rPr lang="fr-FR" sz="2800" dirty="0">
                <a:solidFill>
                  <a:srgbClr val="002060"/>
                </a:solidFill>
              </a:rPr>
              <a:t>    </a:t>
            </a:r>
            <a:r>
              <a:rPr lang="fr-FR" sz="2800" b="1" dirty="0">
                <a:solidFill>
                  <a:srgbClr val="002060"/>
                </a:solidFill>
              </a:rPr>
              <a:t>public </a:t>
            </a:r>
            <a:r>
              <a:rPr lang="fr-FR" sz="2800" b="1" dirty="0" err="1">
                <a:solidFill>
                  <a:srgbClr val="002060"/>
                </a:solidFill>
              </a:rPr>
              <a:t>void</a:t>
            </a:r>
            <a:r>
              <a:rPr lang="fr-FR" sz="2800" b="1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endErreur</a:t>
            </a:r>
            <a:r>
              <a:rPr lang="fr-FR" sz="2800" dirty="0">
                <a:solidFill>
                  <a:srgbClr val="002060"/>
                </a:solidFill>
              </a:rPr>
              <a:t>(String erreur);</a:t>
            </a:r>
            <a:br>
              <a:rPr lang="fr-FR" sz="2800" dirty="0">
                <a:solidFill>
                  <a:srgbClr val="002060"/>
                </a:solidFill>
              </a:rPr>
            </a:br>
            <a:r>
              <a:rPr lang="fr-FR" sz="2800" dirty="0" smtClean="0">
                <a:solidFill>
                  <a:srgbClr val="002060"/>
                </a:solidFill>
              </a:rPr>
              <a:t>}</a:t>
            </a:r>
            <a:endParaRPr lang="fr-F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sz="4000" dirty="0"/>
              <a:t>Séparer les requêtes de l’activité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10342"/>
            <a:ext cx="8229600" cy="5606144"/>
          </a:xfrm>
        </p:spPr>
        <p:txBody>
          <a:bodyPr/>
          <a:lstStyle/>
          <a:p>
            <a:pPr marL="184150" indent="-184150"/>
            <a:r>
              <a:rPr lang="fr-FR" sz="2800" dirty="0" smtClean="0">
                <a:solidFill>
                  <a:srgbClr val="002060"/>
                </a:solidFill>
              </a:rPr>
              <a:t>Les activités demandant les membres de </a:t>
            </a:r>
            <a:r>
              <a:rPr lang="fr-FR" sz="2800" dirty="0" err="1" smtClean="0">
                <a:solidFill>
                  <a:srgbClr val="002060"/>
                </a:solidFill>
              </a:rPr>
              <a:t>Xebia</a:t>
            </a:r>
            <a:r>
              <a:rPr lang="fr-FR" sz="2800" dirty="0" smtClean="0">
                <a:solidFill>
                  <a:srgbClr val="002060"/>
                </a:solidFill>
              </a:rPr>
              <a:t> devront implémenter ces méthodes et utiliseront les paramètres retournés comme bon lui semble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public class </a:t>
            </a:r>
            <a:r>
              <a:rPr lang="en-US" sz="2400" dirty="0" err="1">
                <a:solidFill>
                  <a:srgbClr val="002060"/>
                </a:solidFill>
              </a:rPr>
              <a:t>MainActivity</a:t>
            </a:r>
            <a:r>
              <a:rPr lang="en-US" sz="2400" dirty="0">
                <a:solidFill>
                  <a:srgbClr val="002060"/>
                </a:solidFill>
              </a:rPr>
              <a:t> extends </a:t>
            </a:r>
            <a:r>
              <a:rPr lang="en-US" sz="2400" dirty="0" err="1">
                <a:solidFill>
                  <a:srgbClr val="002060"/>
                </a:solidFill>
              </a:rPr>
              <a:t>AppCompatActivity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implements </a:t>
            </a:r>
            <a:r>
              <a:rPr lang="fr-FR" sz="2400" b="1" dirty="0" err="1">
                <a:solidFill>
                  <a:srgbClr val="002060"/>
                </a:solidFill>
              </a:rPr>
              <a:t>ClientServiceWeb.CallbackXebia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{</a:t>
            </a:r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…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2060"/>
                </a:solidFill>
              </a:rPr>
              <a:t>@</a:t>
            </a:r>
            <a:r>
              <a:rPr lang="fr-FR" sz="1600" dirty="0" err="1">
                <a:solidFill>
                  <a:srgbClr val="002060"/>
                </a:solidFill>
              </a:rPr>
              <a:t>Override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b="1" dirty="0" err="1">
                <a:solidFill>
                  <a:srgbClr val="002060"/>
                </a:solidFill>
              </a:rPr>
              <a:t>void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endGetMembres</a:t>
            </a:r>
            <a:r>
              <a:rPr lang="fr-FR" sz="1600" dirty="0">
                <a:solidFill>
                  <a:srgbClr val="002060"/>
                </a:solidFill>
              </a:rPr>
              <a:t>(List&lt;</a:t>
            </a:r>
            <a:r>
              <a:rPr lang="fr-FR" sz="1600" dirty="0" err="1">
                <a:solidFill>
                  <a:srgbClr val="002060"/>
                </a:solidFill>
              </a:rPr>
              <a:t>XebiaMember</a:t>
            </a:r>
            <a:r>
              <a:rPr lang="fr-FR" sz="1600" dirty="0">
                <a:solidFill>
                  <a:srgbClr val="002060"/>
                </a:solidFill>
              </a:rPr>
              <a:t>&gt; liste</a:t>
            </a:r>
            <a:r>
              <a:rPr lang="fr-FR" sz="1600" dirty="0" smtClean="0">
                <a:solidFill>
                  <a:srgbClr val="002060"/>
                </a:solidFill>
              </a:rPr>
              <a:t>) {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b="1" dirty="0" smtClean="0">
                <a:solidFill>
                  <a:srgbClr val="002060"/>
                </a:solidFill>
              </a:rPr>
              <a:t>if </a:t>
            </a:r>
            <a:r>
              <a:rPr lang="fr-FR" sz="1600" dirty="0">
                <a:solidFill>
                  <a:srgbClr val="002060"/>
                </a:solidFill>
              </a:rPr>
              <a:t>(liste </a:t>
            </a:r>
            <a:r>
              <a:rPr lang="fr-FR" sz="1600" dirty="0" smtClean="0">
                <a:solidFill>
                  <a:srgbClr val="002060"/>
                </a:solidFill>
              </a:rPr>
              <a:t>!= </a:t>
            </a:r>
            <a:r>
              <a:rPr lang="fr-FR" sz="1600" b="1" dirty="0" err="1">
                <a:solidFill>
                  <a:srgbClr val="002060"/>
                </a:solidFill>
              </a:rPr>
              <a:t>null</a:t>
            </a:r>
            <a:r>
              <a:rPr lang="fr-FR" sz="1600" dirty="0" smtClean="0">
                <a:solidFill>
                  <a:srgbClr val="002060"/>
                </a:solidFill>
              </a:rPr>
              <a:t>) {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err="1" smtClean="0">
                <a:solidFill>
                  <a:srgbClr val="002060"/>
                </a:solidFill>
              </a:rPr>
              <a:t>XebiaMemberAdapter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>
                <a:solidFill>
                  <a:srgbClr val="002060"/>
                </a:solidFill>
              </a:rPr>
              <a:t>adapter = </a:t>
            </a:r>
            <a:r>
              <a:rPr lang="fr-FR" sz="1600" b="1" dirty="0">
                <a:solidFill>
                  <a:srgbClr val="002060"/>
                </a:solidFill>
              </a:rPr>
              <a:t>new </a:t>
            </a:r>
            <a:r>
              <a:rPr lang="fr-FR" sz="1600" dirty="0" err="1">
                <a:solidFill>
                  <a:srgbClr val="002060"/>
                </a:solidFill>
              </a:rPr>
              <a:t>XebiaMemberAdapter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MainActivity.</a:t>
            </a:r>
            <a:r>
              <a:rPr lang="fr-FR" sz="1600" b="1" dirty="0" err="1">
                <a:solidFill>
                  <a:srgbClr val="002060"/>
                </a:solidFill>
              </a:rPr>
              <a:t>this</a:t>
            </a:r>
            <a:r>
              <a:rPr lang="fr-FR" sz="1600" dirty="0">
                <a:solidFill>
                  <a:srgbClr val="002060"/>
                </a:solidFill>
              </a:rPr>
              <a:t>, </a:t>
            </a:r>
            <a:r>
              <a:rPr lang="fr-FR" sz="1600" dirty="0" err="1">
                <a:solidFill>
                  <a:srgbClr val="002060"/>
                </a:solidFill>
              </a:rPr>
              <a:t>R.layout.</a:t>
            </a:r>
            <a:r>
              <a:rPr lang="fr-FR" sz="1600" b="1" i="1" dirty="0" err="1">
                <a:solidFill>
                  <a:srgbClr val="002060"/>
                </a:solidFill>
              </a:rPr>
              <a:t>item_perso</a:t>
            </a:r>
            <a:r>
              <a:rPr lang="fr-FR" sz="1600" dirty="0">
                <a:solidFill>
                  <a:srgbClr val="002060"/>
                </a:solidFill>
              </a:rPr>
              <a:t>, liste);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((</a:t>
            </a:r>
            <a:r>
              <a:rPr lang="fr-FR" sz="1600" dirty="0" err="1">
                <a:solidFill>
                  <a:srgbClr val="002060"/>
                </a:solidFill>
              </a:rPr>
              <a:t>ListView</a:t>
            </a:r>
            <a:r>
              <a:rPr lang="fr-FR" sz="1600" dirty="0">
                <a:solidFill>
                  <a:srgbClr val="002060"/>
                </a:solidFill>
              </a:rPr>
              <a:t>)</a:t>
            </a:r>
            <a:r>
              <a:rPr lang="fr-FR" sz="1600" dirty="0" err="1">
                <a:solidFill>
                  <a:srgbClr val="002060"/>
                </a:solidFill>
              </a:rPr>
              <a:t>findViewById</a:t>
            </a:r>
            <a:r>
              <a:rPr lang="fr-FR" sz="1600" dirty="0">
                <a:solidFill>
                  <a:srgbClr val="002060"/>
                </a:solidFill>
              </a:rPr>
              <a:t>(</a:t>
            </a:r>
            <a:r>
              <a:rPr lang="fr-FR" sz="1600" dirty="0" err="1">
                <a:solidFill>
                  <a:srgbClr val="002060"/>
                </a:solidFill>
              </a:rPr>
              <a:t>R.id.</a:t>
            </a:r>
            <a:r>
              <a:rPr lang="fr-FR" sz="1600" b="1" i="1" dirty="0" err="1">
                <a:solidFill>
                  <a:srgbClr val="002060"/>
                </a:solidFill>
              </a:rPr>
              <a:t>listeViewMembres</a:t>
            </a:r>
            <a:r>
              <a:rPr lang="fr-FR" sz="1600" dirty="0">
                <a:solidFill>
                  <a:srgbClr val="002060"/>
                </a:solidFill>
              </a:rPr>
              <a:t>)).</a:t>
            </a:r>
            <a:r>
              <a:rPr lang="fr-FR" sz="1600" dirty="0" err="1">
                <a:solidFill>
                  <a:srgbClr val="002060"/>
                </a:solidFill>
              </a:rPr>
              <a:t>setAdapter</a:t>
            </a:r>
            <a:r>
              <a:rPr lang="fr-FR" sz="1600" dirty="0">
                <a:solidFill>
                  <a:srgbClr val="002060"/>
                </a:solidFill>
              </a:rPr>
              <a:t>(adapter);</a:t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    }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 smtClean="0">
                <a:solidFill>
                  <a:srgbClr val="002060"/>
                </a:solidFill>
              </a:rPr>
              <a:t>}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@</a:t>
            </a:r>
            <a:r>
              <a:rPr lang="fr-FR" sz="1600" dirty="0" err="1">
                <a:solidFill>
                  <a:srgbClr val="002060"/>
                </a:solidFill>
              </a:rPr>
              <a:t>Override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b="1" dirty="0">
                <a:solidFill>
                  <a:srgbClr val="002060"/>
                </a:solidFill>
              </a:rPr>
              <a:t>public </a:t>
            </a:r>
            <a:r>
              <a:rPr lang="fr-FR" sz="1600" b="1" dirty="0" err="1">
                <a:solidFill>
                  <a:srgbClr val="002060"/>
                </a:solidFill>
              </a:rPr>
              <a:t>void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sz="1600" dirty="0" err="1">
                <a:solidFill>
                  <a:srgbClr val="002060"/>
                </a:solidFill>
              </a:rPr>
              <a:t>endErreur</a:t>
            </a:r>
            <a:r>
              <a:rPr lang="fr-FR" sz="1600" dirty="0">
                <a:solidFill>
                  <a:srgbClr val="002060"/>
                </a:solidFill>
              </a:rPr>
              <a:t>(String erreur</a:t>
            </a:r>
            <a:r>
              <a:rPr lang="fr-FR" sz="1600" dirty="0" smtClean="0">
                <a:solidFill>
                  <a:srgbClr val="002060"/>
                </a:solidFill>
              </a:rPr>
              <a:t>) {</a:t>
            </a:r>
            <a:r>
              <a:rPr lang="fr-FR" sz="1600" dirty="0">
                <a:solidFill>
                  <a:srgbClr val="002060"/>
                </a:solidFill>
              </a:rPr>
              <a:t/>
            </a:r>
            <a:br>
              <a:rPr lang="fr-FR" sz="1600" dirty="0">
                <a:solidFill>
                  <a:srgbClr val="002060"/>
                </a:solidFill>
              </a:rPr>
            </a:br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600" dirty="0" smtClean="0">
                <a:solidFill>
                  <a:srgbClr val="002060"/>
                </a:solidFill>
              </a:rPr>
              <a:t>//Gestion de l’erreur</a:t>
            </a:r>
          </a:p>
          <a:p>
            <a:pPr marL="400050" lvl="1" indent="0">
              <a:buNone/>
            </a:pPr>
            <a:r>
              <a:rPr lang="fr-FR" sz="1600" dirty="0" smtClean="0">
                <a:solidFill>
                  <a:srgbClr val="002060"/>
                </a:solidFill>
              </a:rPr>
              <a:t>}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0" lvl="1" indent="0">
              <a:buNone/>
            </a:pPr>
            <a:r>
              <a:rPr lang="fr-FR" sz="1600" dirty="0" smtClean="0">
                <a:solidFill>
                  <a:srgbClr val="002060"/>
                </a:solidFill>
              </a:rPr>
              <a:t>}</a:t>
            </a:r>
            <a:r>
              <a:rPr lang="fr-FR" sz="2000" dirty="0" smtClean="0">
                <a:solidFill>
                  <a:srgbClr val="002060"/>
                </a:solidFill>
              </a:rPr>
              <a:t/>
            </a:r>
            <a:br>
              <a:rPr lang="fr-FR" sz="20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4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sz="4000" dirty="0"/>
              <a:t>Séparer les requêtes de l’activité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5214257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La classe métier devra être capable d’appeler les méthodes implémentées par l’activité.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Elle doit avoir un attribut correspondant à l’activité </a:t>
            </a:r>
            <a:r>
              <a:rPr lang="fr-FR" sz="2400" dirty="0" smtClean="0">
                <a:solidFill>
                  <a:srgbClr val="002060"/>
                </a:solidFill>
              </a:rPr>
              <a:t>(et ce quelle que soit l’activité)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L’activité implémentant l’interface, on déclare un attribut du type de l’interface :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i="1" dirty="0" err="1" smtClean="0">
                <a:solidFill>
                  <a:srgbClr val="002060"/>
                </a:solidFill>
              </a:rPr>
              <a:t>private</a:t>
            </a:r>
            <a:r>
              <a:rPr lang="fr-FR" i="1" dirty="0" smtClean="0">
                <a:solidFill>
                  <a:srgbClr val="002060"/>
                </a:solidFill>
              </a:rPr>
              <a:t> </a:t>
            </a:r>
            <a:r>
              <a:rPr lang="fr-FR" i="1" dirty="0" err="1">
                <a:solidFill>
                  <a:srgbClr val="002060"/>
                </a:solidFill>
              </a:rPr>
              <a:t>CallbackXebia</a:t>
            </a:r>
            <a:r>
              <a:rPr lang="fr-FR" i="1" dirty="0" smtClean="0">
                <a:solidFill>
                  <a:srgbClr val="002060"/>
                </a:solidFill>
              </a:rPr>
              <a:t> </a:t>
            </a:r>
            <a:r>
              <a:rPr lang="fr-FR" i="1" dirty="0">
                <a:solidFill>
                  <a:srgbClr val="002060"/>
                </a:solidFill>
              </a:rPr>
              <a:t>client;</a:t>
            </a:r>
            <a:br>
              <a:rPr lang="fr-FR" i="1" dirty="0">
                <a:solidFill>
                  <a:srgbClr val="002060"/>
                </a:solidFill>
              </a:rPr>
            </a:br>
            <a:endParaRPr lang="fr-FR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sz="4000" dirty="0"/>
              <a:t>Séparer les requêtes de l’activité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2115"/>
            <a:ext cx="8229600" cy="5497286"/>
          </a:xfrm>
        </p:spPr>
        <p:txBody>
          <a:bodyPr/>
          <a:lstStyle/>
          <a:p>
            <a:pPr marL="0" indent="0">
              <a:buNone/>
            </a:pPr>
            <a:r>
              <a:rPr lang="fr-FR" sz="1200" b="1" dirty="0">
                <a:solidFill>
                  <a:srgbClr val="002060"/>
                </a:solidFill>
              </a:rPr>
              <a:t>public class </a:t>
            </a:r>
            <a:r>
              <a:rPr lang="fr-FR" sz="1200" dirty="0" err="1" smtClean="0">
                <a:solidFill>
                  <a:srgbClr val="002060"/>
                </a:solidFill>
              </a:rPr>
              <a:t>ClientServiceWeb</a:t>
            </a:r>
            <a:r>
              <a:rPr lang="fr-FR" sz="1200" dirty="0" smtClean="0">
                <a:solidFill>
                  <a:srgbClr val="002060"/>
                </a:solidFill>
              </a:rPr>
              <a:t>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</a:t>
            </a:r>
            <a:r>
              <a:rPr lang="fr-FR" sz="1200" b="1" dirty="0" err="1">
                <a:solidFill>
                  <a:srgbClr val="002060"/>
                </a:solidFill>
              </a:rPr>
              <a:t>private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CallbackXebia</a:t>
            </a:r>
            <a:r>
              <a:rPr lang="fr-FR" sz="1200" dirty="0">
                <a:solidFill>
                  <a:srgbClr val="002060"/>
                </a:solidFill>
              </a:rPr>
              <a:t> </a:t>
            </a:r>
            <a:r>
              <a:rPr lang="fr-FR" sz="1200" b="1" dirty="0">
                <a:solidFill>
                  <a:srgbClr val="002060"/>
                </a:solidFill>
              </a:rPr>
              <a:t>client</a:t>
            </a:r>
            <a:r>
              <a:rPr lang="fr-FR" sz="1200" dirty="0">
                <a:solidFill>
                  <a:srgbClr val="002060"/>
                </a:solidFill>
              </a:rPr>
              <a:t>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</a:t>
            </a:r>
            <a:r>
              <a:rPr lang="fr-FR" sz="1200" b="1" dirty="0">
                <a:solidFill>
                  <a:srgbClr val="002060"/>
                </a:solidFill>
              </a:rPr>
              <a:t>public </a:t>
            </a:r>
            <a:r>
              <a:rPr lang="fr-FR" sz="1200" dirty="0" err="1">
                <a:solidFill>
                  <a:srgbClr val="002060"/>
                </a:solidFill>
              </a:rPr>
              <a:t>ClientServiceWeb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dirty="0" err="1">
                <a:solidFill>
                  <a:srgbClr val="002060"/>
                </a:solidFill>
              </a:rPr>
              <a:t>CallbackXebia</a:t>
            </a:r>
            <a:r>
              <a:rPr lang="fr-FR" sz="1200" dirty="0">
                <a:solidFill>
                  <a:srgbClr val="002060"/>
                </a:solidFill>
              </a:rPr>
              <a:t> client</a:t>
            </a:r>
            <a:r>
              <a:rPr lang="fr-FR" sz="1200" dirty="0" smtClean="0">
                <a:solidFill>
                  <a:srgbClr val="002060"/>
                </a:solidFill>
              </a:rPr>
              <a:t>)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b="1" dirty="0" err="1">
                <a:solidFill>
                  <a:srgbClr val="002060"/>
                </a:solidFill>
              </a:rPr>
              <a:t>this</a:t>
            </a:r>
            <a:r>
              <a:rPr lang="fr-FR" sz="1200" dirty="0" err="1">
                <a:solidFill>
                  <a:srgbClr val="002060"/>
                </a:solidFill>
              </a:rPr>
              <a:t>.</a:t>
            </a:r>
            <a:r>
              <a:rPr lang="fr-FR" sz="1200" b="1" dirty="0" err="1">
                <a:solidFill>
                  <a:srgbClr val="002060"/>
                </a:solidFill>
              </a:rPr>
              <a:t>client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r>
              <a:rPr lang="fr-FR" sz="1200" dirty="0">
                <a:solidFill>
                  <a:srgbClr val="002060"/>
                </a:solidFill>
              </a:rPr>
              <a:t>= client</a:t>
            </a:r>
            <a:r>
              <a:rPr lang="fr-FR" sz="1200" dirty="0" smtClean="0">
                <a:solidFill>
                  <a:srgbClr val="002060"/>
                </a:solidFill>
              </a:rPr>
              <a:t>; }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</a:t>
            </a:r>
            <a:r>
              <a:rPr lang="fr-FR" sz="1200" b="1" dirty="0">
                <a:solidFill>
                  <a:srgbClr val="002060"/>
                </a:solidFill>
              </a:rPr>
              <a:t>public </a:t>
            </a:r>
            <a:r>
              <a:rPr lang="fr-FR" sz="1200" b="1" dirty="0" err="1">
                <a:solidFill>
                  <a:srgbClr val="002060"/>
                </a:solidFill>
              </a:rPr>
              <a:t>void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getMembres</a:t>
            </a:r>
            <a:r>
              <a:rPr lang="fr-FR" sz="1200" dirty="0" smtClean="0">
                <a:solidFill>
                  <a:srgbClr val="002060"/>
                </a:solidFill>
              </a:rPr>
              <a:t>()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 smtClean="0">
                <a:solidFill>
                  <a:srgbClr val="002060"/>
                </a:solidFill>
              </a:rPr>
              <a:t>        String </a:t>
            </a:r>
            <a:r>
              <a:rPr lang="fr-FR" sz="1200" dirty="0">
                <a:solidFill>
                  <a:srgbClr val="002060"/>
                </a:solidFill>
              </a:rPr>
              <a:t>url = </a:t>
            </a:r>
            <a:r>
              <a:rPr lang="fr-FR" sz="1200" b="1" dirty="0">
                <a:solidFill>
                  <a:srgbClr val="002060"/>
                </a:solidFill>
              </a:rPr>
              <a:t>"https://api.github.com/</a:t>
            </a:r>
            <a:r>
              <a:rPr lang="fr-FR" sz="1200" b="1" dirty="0" err="1">
                <a:solidFill>
                  <a:srgbClr val="002060"/>
                </a:solidFill>
              </a:rPr>
              <a:t>orgs</a:t>
            </a:r>
            <a:r>
              <a:rPr lang="fr-FR" sz="1200" b="1" dirty="0">
                <a:solidFill>
                  <a:srgbClr val="002060"/>
                </a:solidFill>
              </a:rPr>
              <a:t>/</a:t>
            </a:r>
            <a:r>
              <a:rPr lang="fr-FR" sz="1200" b="1" dirty="0" err="1">
                <a:solidFill>
                  <a:srgbClr val="002060"/>
                </a:solidFill>
              </a:rPr>
              <a:t>xebia-france</a:t>
            </a:r>
            <a:r>
              <a:rPr lang="fr-FR" sz="1200" b="1" dirty="0">
                <a:solidFill>
                  <a:srgbClr val="002060"/>
                </a:solidFill>
              </a:rPr>
              <a:t>/</a:t>
            </a:r>
            <a:r>
              <a:rPr lang="fr-FR" sz="1200" b="1" dirty="0" err="1">
                <a:solidFill>
                  <a:srgbClr val="002060"/>
                </a:solidFill>
              </a:rPr>
              <a:t>members</a:t>
            </a:r>
            <a:r>
              <a:rPr lang="fr-FR" sz="1200" b="1" dirty="0">
                <a:solidFill>
                  <a:srgbClr val="002060"/>
                </a:solidFill>
              </a:rPr>
              <a:t>"</a:t>
            </a:r>
            <a:r>
              <a:rPr lang="fr-FR" sz="1200" dirty="0">
                <a:solidFill>
                  <a:srgbClr val="002060"/>
                </a:solidFill>
              </a:rPr>
              <a:t>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dirty="0" err="1" smtClean="0">
                <a:solidFill>
                  <a:srgbClr val="002060"/>
                </a:solidFill>
              </a:rPr>
              <a:t>JsonArrayRequest</a:t>
            </a:r>
            <a:r>
              <a:rPr lang="fr-FR" sz="1200" dirty="0" smtClean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requete</a:t>
            </a:r>
            <a:r>
              <a:rPr lang="fr-FR" sz="1200" dirty="0">
                <a:solidFill>
                  <a:srgbClr val="002060"/>
                </a:solidFill>
              </a:rPr>
              <a:t> = </a:t>
            </a:r>
            <a:r>
              <a:rPr lang="fr-FR" sz="1200" b="1" dirty="0">
                <a:solidFill>
                  <a:srgbClr val="002060"/>
                </a:solidFill>
              </a:rPr>
              <a:t>new </a:t>
            </a:r>
            <a:r>
              <a:rPr lang="fr-FR" sz="1200" dirty="0" err="1">
                <a:solidFill>
                  <a:srgbClr val="002060"/>
                </a:solidFill>
              </a:rPr>
              <a:t>JsonArrayRequest</a:t>
            </a:r>
            <a:r>
              <a:rPr lang="fr-FR" sz="1200" dirty="0">
                <a:solidFill>
                  <a:srgbClr val="002060"/>
                </a:solidFill>
              </a:rPr>
              <a:t>(url, </a:t>
            </a:r>
            <a:r>
              <a:rPr lang="fr-FR" sz="1200" b="1" dirty="0">
                <a:solidFill>
                  <a:srgbClr val="002060"/>
                </a:solidFill>
              </a:rPr>
              <a:t>new </a:t>
            </a:r>
            <a:r>
              <a:rPr lang="fr-FR" sz="1200" dirty="0" err="1">
                <a:solidFill>
                  <a:srgbClr val="002060"/>
                </a:solidFill>
              </a:rPr>
              <a:t>Response.Listener</a:t>
            </a:r>
            <a:r>
              <a:rPr lang="fr-FR" sz="1200" dirty="0">
                <a:solidFill>
                  <a:srgbClr val="002060"/>
                </a:solidFill>
              </a:rPr>
              <a:t>&lt;</a:t>
            </a:r>
            <a:r>
              <a:rPr lang="fr-FR" sz="1200" dirty="0" err="1">
                <a:solidFill>
                  <a:srgbClr val="002060"/>
                </a:solidFill>
              </a:rPr>
              <a:t>JSONArray</a:t>
            </a:r>
            <a:r>
              <a:rPr lang="fr-FR" sz="1200" dirty="0" smtClean="0">
                <a:solidFill>
                  <a:srgbClr val="002060"/>
                </a:solidFill>
              </a:rPr>
              <a:t>&gt;()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dirty="0" smtClean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@</a:t>
            </a:r>
            <a:r>
              <a:rPr lang="fr-FR" sz="1200" dirty="0" err="1">
                <a:solidFill>
                  <a:srgbClr val="002060"/>
                </a:solidFill>
              </a:rPr>
              <a:t>Override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dirty="0" smtClean="0">
                <a:solidFill>
                  <a:srgbClr val="002060"/>
                </a:solidFill>
              </a:rPr>
              <a:t>    </a:t>
            </a:r>
            <a:r>
              <a:rPr lang="fr-FR" sz="1200" b="1" dirty="0">
                <a:solidFill>
                  <a:srgbClr val="002060"/>
                </a:solidFill>
              </a:rPr>
              <a:t>public </a:t>
            </a:r>
            <a:r>
              <a:rPr lang="fr-FR" sz="1200" b="1" dirty="0" err="1">
                <a:solidFill>
                  <a:srgbClr val="002060"/>
                </a:solidFill>
              </a:rPr>
              <a:t>void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onResponse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dirty="0" err="1">
                <a:solidFill>
                  <a:srgbClr val="002060"/>
                </a:solidFill>
              </a:rPr>
              <a:t>JSONArray</a:t>
            </a:r>
            <a:r>
              <a:rPr lang="fr-FR" sz="1200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response</a:t>
            </a:r>
            <a:r>
              <a:rPr lang="fr-FR" sz="1200" dirty="0" smtClean="0">
                <a:solidFill>
                  <a:srgbClr val="002060"/>
                </a:solidFill>
              </a:rPr>
              <a:t>)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dirty="0" smtClean="0">
                <a:solidFill>
                  <a:srgbClr val="002060"/>
                </a:solidFill>
              </a:rPr>
              <a:t>        </a:t>
            </a:r>
            <a:r>
              <a:rPr lang="fr-FR" sz="1200" dirty="0" err="1" smtClean="0">
                <a:solidFill>
                  <a:srgbClr val="002060"/>
                </a:solidFill>
              </a:rPr>
              <a:t>Gson</a:t>
            </a:r>
            <a:r>
              <a:rPr lang="fr-FR" sz="1200" dirty="0" smtClean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gson</a:t>
            </a:r>
            <a:r>
              <a:rPr lang="fr-FR" sz="1200" dirty="0">
                <a:solidFill>
                  <a:srgbClr val="002060"/>
                </a:solidFill>
              </a:rPr>
              <a:t> = </a:t>
            </a:r>
            <a:r>
              <a:rPr lang="fr-FR" sz="1200" b="1" dirty="0">
                <a:solidFill>
                  <a:srgbClr val="002060"/>
                </a:solidFill>
              </a:rPr>
              <a:t>new </a:t>
            </a:r>
            <a:r>
              <a:rPr lang="fr-FR" sz="1200" dirty="0" err="1">
                <a:solidFill>
                  <a:srgbClr val="002060"/>
                </a:solidFill>
              </a:rPr>
              <a:t>Gson</a:t>
            </a:r>
            <a:r>
              <a:rPr lang="fr-FR" sz="1200" dirty="0">
                <a:solidFill>
                  <a:srgbClr val="002060"/>
                </a:solidFill>
              </a:rPr>
              <a:t>();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</a:t>
            </a:r>
            <a:r>
              <a:rPr lang="fr-FR" sz="1200" dirty="0" err="1" smtClean="0">
                <a:solidFill>
                  <a:srgbClr val="002060"/>
                </a:solidFill>
              </a:rPr>
              <a:t>XebiaMember</a:t>
            </a:r>
            <a:r>
              <a:rPr lang="fr-FR" sz="1200" dirty="0">
                <a:solidFill>
                  <a:srgbClr val="002060"/>
                </a:solidFill>
              </a:rPr>
              <a:t>[] tab = </a:t>
            </a:r>
            <a:r>
              <a:rPr lang="fr-FR" sz="1200" dirty="0" err="1">
                <a:solidFill>
                  <a:srgbClr val="002060"/>
                </a:solidFill>
              </a:rPr>
              <a:t>gson.fromJson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dirty="0" err="1">
                <a:solidFill>
                  <a:srgbClr val="002060"/>
                </a:solidFill>
              </a:rPr>
              <a:t>response.toString</a:t>
            </a:r>
            <a:r>
              <a:rPr lang="fr-FR" sz="1200" dirty="0">
                <a:solidFill>
                  <a:srgbClr val="002060"/>
                </a:solidFill>
              </a:rPr>
              <a:t>(), </a:t>
            </a:r>
            <a:r>
              <a:rPr lang="fr-FR" sz="1200" dirty="0" err="1">
                <a:solidFill>
                  <a:srgbClr val="002060"/>
                </a:solidFill>
              </a:rPr>
              <a:t>XebiaMember</a:t>
            </a:r>
            <a:r>
              <a:rPr lang="fr-FR" sz="1200" dirty="0">
                <a:solidFill>
                  <a:srgbClr val="002060"/>
                </a:solidFill>
              </a:rPr>
              <a:t>[].</a:t>
            </a:r>
            <a:r>
              <a:rPr lang="fr-FR" sz="1200" b="1" dirty="0">
                <a:solidFill>
                  <a:srgbClr val="002060"/>
                </a:solidFill>
              </a:rPr>
              <a:t>class</a:t>
            </a:r>
            <a:r>
              <a:rPr lang="fr-FR" sz="1200" dirty="0">
                <a:solidFill>
                  <a:srgbClr val="002060"/>
                </a:solidFill>
              </a:rPr>
              <a:t>);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</a:t>
            </a:r>
            <a:r>
              <a:rPr lang="fr-FR" sz="1200" dirty="0" smtClean="0">
                <a:solidFill>
                  <a:srgbClr val="002060"/>
                </a:solidFill>
              </a:rPr>
              <a:t>List&lt;</a:t>
            </a:r>
            <a:r>
              <a:rPr lang="fr-FR" sz="1200" dirty="0" err="1" smtClean="0">
                <a:solidFill>
                  <a:srgbClr val="002060"/>
                </a:solidFill>
              </a:rPr>
              <a:t>XebiaMember</a:t>
            </a:r>
            <a:r>
              <a:rPr lang="fr-FR" sz="1200" dirty="0">
                <a:solidFill>
                  <a:srgbClr val="002060"/>
                </a:solidFill>
              </a:rPr>
              <a:t>&gt; liste = </a:t>
            </a:r>
            <a:r>
              <a:rPr lang="fr-FR" sz="1200" b="1" dirty="0">
                <a:solidFill>
                  <a:srgbClr val="002060"/>
                </a:solidFill>
              </a:rPr>
              <a:t>new </a:t>
            </a:r>
            <a:r>
              <a:rPr lang="fr-FR" sz="1200" dirty="0" err="1">
                <a:solidFill>
                  <a:srgbClr val="002060"/>
                </a:solidFill>
              </a:rPr>
              <a:t>ArrayList</a:t>
            </a:r>
            <a:r>
              <a:rPr lang="fr-FR" sz="1200" dirty="0">
                <a:solidFill>
                  <a:srgbClr val="002060"/>
                </a:solidFill>
              </a:rPr>
              <a:t>&lt;&gt;(</a:t>
            </a:r>
            <a:r>
              <a:rPr lang="fr-FR" sz="1200" dirty="0" err="1">
                <a:solidFill>
                  <a:srgbClr val="002060"/>
                </a:solidFill>
              </a:rPr>
              <a:t>Arrays.</a:t>
            </a:r>
            <a:r>
              <a:rPr lang="fr-FR" sz="1200" i="1" dirty="0" err="1">
                <a:solidFill>
                  <a:srgbClr val="002060"/>
                </a:solidFill>
              </a:rPr>
              <a:t>asList</a:t>
            </a:r>
            <a:r>
              <a:rPr lang="fr-FR" sz="1200" dirty="0">
                <a:solidFill>
                  <a:srgbClr val="002060"/>
                </a:solidFill>
              </a:rPr>
              <a:t>(tab));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</a:t>
            </a:r>
            <a:r>
              <a:rPr lang="fr-FR" sz="1200" b="1" dirty="0" smtClean="0">
                <a:solidFill>
                  <a:srgbClr val="002060"/>
                </a:solidFill>
              </a:rPr>
              <a:t>if 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b="1" dirty="0">
                <a:solidFill>
                  <a:srgbClr val="002060"/>
                </a:solidFill>
              </a:rPr>
              <a:t>client </a:t>
            </a:r>
            <a:r>
              <a:rPr lang="fr-FR" sz="1200" dirty="0">
                <a:solidFill>
                  <a:srgbClr val="002060"/>
                </a:solidFill>
              </a:rPr>
              <a:t>!= </a:t>
            </a:r>
            <a:r>
              <a:rPr lang="fr-FR" sz="1200" b="1" dirty="0" err="1">
                <a:solidFill>
                  <a:srgbClr val="002060"/>
                </a:solidFill>
              </a:rPr>
              <a:t>null</a:t>
            </a:r>
            <a:r>
              <a:rPr lang="fr-FR" sz="1200" dirty="0">
                <a:solidFill>
                  <a:srgbClr val="002060"/>
                </a:solidFill>
              </a:rPr>
              <a:t>)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    </a:t>
            </a:r>
            <a:r>
              <a:rPr lang="fr-FR" sz="1200" b="1" dirty="0" err="1" smtClean="0">
                <a:solidFill>
                  <a:srgbClr val="002060"/>
                </a:solidFill>
              </a:rPr>
              <a:t>client</a:t>
            </a:r>
            <a:r>
              <a:rPr lang="fr-FR" sz="1200" dirty="0" err="1" smtClean="0">
                <a:solidFill>
                  <a:srgbClr val="002060"/>
                </a:solidFill>
              </a:rPr>
              <a:t>.endGetMembres</a:t>
            </a:r>
            <a:r>
              <a:rPr lang="fr-FR" sz="1200" dirty="0" smtClean="0">
                <a:solidFill>
                  <a:srgbClr val="002060"/>
                </a:solidFill>
              </a:rPr>
              <a:t>(liste</a:t>
            </a:r>
            <a:r>
              <a:rPr lang="fr-FR" sz="1200" dirty="0">
                <a:solidFill>
                  <a:srgbClr val="002060"/>
                </a:solidFill>
              </a:rPr>
              <a:t>);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</a:t>
            </a:r>
            <a:r>
              <a:rPr lang="fr-FR" sz="1200" dirty="0" smtClean="0">
                <a:solidFill>
                  <a:srgbClr val="002060"/>
                </a:solidFill>
              </a:rPr>
              <a:t>}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dirty="0" smtClean="0">
                <a:solidFill>
                  <a:srgbClr val="002060"/>
                </a:solidFill>
              </a:rPr>
              <a:t>}, </a:t>
            </a:r>
            <a:r>
              <a:rPr lang="fr-FR" sz="1200" b="1" dirty="0">
                <a:solidFill>
                  <a:srgbClr val="002060"/>
                </a:solidFill>
              </a:rPr>
              <a:t>new </a:t>
            </a:r>
            <a:r>
              <a:rPr lang="fr-FR" sz="1200" dirty="0" err="1">
                <a:solidFill>
                  <a:srgbClr val="002060"/>
                </a:solidFill>
              </a:rPr>
              <a:t>Response.ErrorListener</a:t>
            </a:r>
            <a:r>
              <a:rPr lang="fr-FR" sz="1200" dirty="0" smtClean="0">
                <a:solidFill>
                  <a:srgbClr val="002060"/>
                </a:solidFill>
              </a:rPr>
              <a:t>()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@</a:t>
            </a:r>
            <a:r>
              <a:rPr lang="fr-FR" sz="1200" dirty="0" err="1">
                <a:solidFill>
                  <a:srgbClr val="002060"/>
                </a:solidFill>
              </a:rPr>
              <a:t>Override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</a:t>
            </a:r>
            <a:r>
              <a:rPr lang="fr-FR" sz="1200" b="1" dirty="0">
                <a:solidFill>
                  <a:srgbClr val="002060"/>
                </a:solidFill>
              </a:rPr>
              <a:t>public </a:t>
            </a:r>
            <a:r>
              <a:rPr lang="fr-FR" sz="1200" b="1" dirty="0" err="1">
                <a:solidFill>
                  <a:srgbClr val="002060"/>
                </a:solidFill>
              </a:rPr>
              <a:t>void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onErrorResponse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dirty="0" err="1">
                <a:solidFill>
                  <a:srgbClr val="002060"/>
                </a:solidFill>
              </a:rPr>
              <a:t>VolleyError</a:t>
            </a:r>
            <a:r>
              <a:rPr lang="fr-FR" sz="1200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error</a:t>
            </a:r>
            <a:r>
              <a:rPr lang="fr-FR" sz="1200" dirty="0" smtClean="0">
                <a:solidFill>
                  <a:srgbClr val="002060"/>
                </a:solidFill>
              </a:rPr>
              <a:t>)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    </a:t>
            </a:r>
            <a:r>
              <a:rPr lang="fr-FR" sz="1200" b="1" dirty="0">
                <a:solidFill>
                  <a:srgbClr val="002060"/>
                </a:solidFill>
              </a:rPr>
              <a:t>if 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b="1" dirty="0">
                <a:solidFill>
                  <a:srgbClr val="002060"/>
                </a:solidFill>
              </a:rPr>
              <a:t>client </a:t>
            </a:r>
            <a:r>
              <a:rPr lang="fr-FR" sz="1200" dirty="0">
                <a:solidFill>
                  <a:srgbClr val="002060"/>
                </a:solidFill>
              </a:rPr>
              <a:t>!= </a:t>
            </a:r>
            <a:r>
              <a:rPr lang="fr-FR" sz="1200" b="1" dirty="0" err="1">
                <a:solidFill>
                  <a:srgbClr val="002060"/>
                </a:solidFill>
              </a:rPr>
              <a:t>null</a:t>
            </a:r>
            <a:r>
              <a:rPr lang="fr-FR" sz="1200" dirty="0">
                <a:solidFill>
                  <a:srgbClr val="002060"/>
                </a:solidFill>
              </a:rPr>
              <a:t>)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                </a:t>
            </a:r>
            <a:r>
              <a:rPr lang="fr-FR" sz="1200" b="1" dirty="0" err="1">
                <a:solidFill>
                  <a:srgbClr val="002060"/>
                </a:solidFill>
              </a:rPr>
              <a:t>client</a:t>
            </a:r>
            <a:r>
              <a:rPr lang="fr-FR" sz="1200" dirty="0" err="1">
                <a:solidFill>
                  <a:srgbClr val="002060"/>
                </a:solidFill>
              </a:rPr>
              <a:t>.endErreur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dirty="0" err="1">
                <a:solidFill>
                  <a:srgbClr val="002060"/>
                </a:solidFill>
              </a:rPr>
              <a:t>error.getMessage</a:t>
            </a:r>
            <a:r>
              <a:rPr lang="fr-FR" sz="1200" dirty="0">
                <a:solidFill>
                  <a:srgbClr val="002060"/>
                </a:solidFill>
              </a:rPr>
              <a:t>());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 smtClean="0">
                <a:solidFill>
                  <a:srgbClr val="002060"/>
                </a:solidFill>
              </a:rPr>
              <a:t>                 }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dirty="0" smtClean="0">
                <a:solidFill>
                  <a:srgbClr val="002060"/>
                </a:solidFill>
              </a:rPr>
              <a:t>});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dirty="0" err="1" smtClean="0">
                <a:solidFill>
                  <a:srgbClr val="002060"/>
                </a:solidFill>
              </a:rPr>
              <a:t>SingletonVolley.</a:t>
            </a:r>
            <a:r>
              <a:rPr lang="fr-FR" sz="1200" i="1" dirty="0" err="1" smtClean="0">
                <a:solidFill>
                  <a:srgbClr val="002060"/>
                </a:solidFill>
              </a:rPr>
              <a:t>getInstance</a:t>
            </a:r>
            <a:r>
              <a:rPr lang="fr-FR" sz="1200" dirty="0">
                <a:solidFill>
                  <a:srgbClr val="002060"/>
                </a:solidFill>
              </a:rPr>
              <a:t>((Activity)</a:t>
            </a:r>
            <a:r>
              <a:rPr lang="fr-FR" sz="1200" b="1" dirty="0">
                <a:solidFill>
                  <a:srgbClr val="002060"/>
                </a:solidFill>
              </a:rPr>
              <a:t>client</a:t>
            </a:r>
            <a:r>
              <a:rPr lang="fr-FR" sz="1200" dirty="0">
                <a:solidFill>
                  <a:srgbClr val="002060"/>
                </a:solidFill>
              </a:rPr>
              <a:t>).</a:t>
            </a:r>
            <a:r>
              <a:rPr lang="fr-FR" sz="1200" dirty="0" err="1">
                <a:solidFill>
                  <a:srgbClr val="002060"/>
                </a:solidFill>
              </a:rPr>
              <a:t>getRequestQueue</a:t>
            </a:r>
            <a:r>
              <a:rPr lang="fr-FR" sz="1200" dirty="0">
                <a:solidFill>
                  <a:srgbClr val="002060"/>
                </a:solidFill>
              </a:rPr>
              <a:t>().</a:t>
            </a:r>
            <a:r>
              <a:rPr lang="fr-FR" sz="1200" dirty="0" err="1">
                <a:solidFill>
                  <a:srgbClr val="002060"/>
                </a:solidFill>
              </a:rPr>
              <a:t>add</a:t>
            </a:r>
            <a:r>
              <a:rPr lang="fr-FR" sz="1200" dirty="0">
                <a:solidFill>
                  <a:srgbClr val="002060"/>
                </a:solidFill>
              </a:rPr>
              <a:t>(</a:t>
            </a:r>
            <a:r>
              <a:rPr lang="fr-FR" sz="1200" dirty="0" err="1">
                <a:solidFill>
                  <a:srgbClr val="002060"/>
                </a:solidFill>
              </a:rPr>
              <a:t>requete</a:t>
            </a:r>
            <a:r>
              <a:rPr lang="fr-FR" sz="1200" dirty="0" smtClean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002060"/>
                </a:solidFill>
              </a:rPr>
              <a:t>    }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 smtClean="0">
                <a:solidFill>
                  <a:srgbClr val="002060"/>
                </a:solidFill>
              </a:rPr>
              <a:t>    </a:t>
            </a:r>
            <a:r>
              <a:rPr lang="fr-FR" sz="1200" b="1" dirty="0" smtClean="0">
                <a:solidFill>
                  <a:srgbClr val="002060"/>
                </a:solidFill>
              </a:rPr>
              <a:t>public </a:t>
            </a:r>
            <a:r>
              <a:rPr lang="fr-FR" sz="1200" b="1" dirty="0">
                <a:solidFill>
                  <a:srgbClr val="002060"/>
                </a:solidFill>
              </a:rPr>
              <a:t>interface </a:t>
            </a:r>
            <a:r>
              <a:rPr lang="fr-FR" sz="1200" dirty="0" err="1" smtClean="0">
                <a:solidFill>
                  <a:srgbClr val="002060"/>
                </a:solidFill>
              </a:rPr>
              <a:t>CallbackXebia</a:t>
            </a:r>
            <a:r>
              <a:rPr lang="fr-FR" sz="1200" dirty="0" smtClean="0">
                <a:solidFill>
                  <a:srgbClr val="002060"/>
                </a:solidFill>
              </a:rPr>
              <a:t> {</a:t>
            </a:r>
            <a:r>
              <a:rPr lang="fr-FR" sz="1200" dirty="0">
                <a:solidFill>
                  <a:srgbClr val="002060"/>
                </a:solidFill>
              </a:rPr>
              <a:t/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b="1" dirty="0">
                <a:solidFill>
                  <a:srgbClr val="002060"/>
                </a:solidFill>
              </a:rPr>
              <a:t>public </a:t>
            </a:r>
            <a:r>
              <a:rPr lang="fr-FR" sz="1200" b="1" dirty="0" err="1">
                <a:solidFill>
                  <a:srgbClr val="002060"/>
                </a:solidFill>
              </a:rPr>
              <a:t>void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endGetMembres</a:t>
            </a:r>
            <a:r>
              <a:rPr lang="fr-FR" sz="1200" dirty="0">
                <a:solidFill>
                  <a:srgbClr val="002060"/>
                </a:solidFill>
              </a:rPr>
              <a:t>(List&lt;</a:t>
            </a:r>
            <a:r>
              <a:rPr lang="fr-FR" sz="1200" dirty="0" err="1">
                <a:solidFill>
                  <a:srgbClr val="002060"/>
                </a:solidFill>
              </a:rPr>
              <a:t>XebiaMember</a:t>
            </a:r>
            <a:r>
              <a:rPr lang="fr-FR" sz="1200" dirty="0">
                <a:solidFill>
                  <a:srgbClr val="002060"/>
                </a:solidFill>
              </a:rPr>
              <a:t>&gt; liste);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    </a:t>
            </a:r>
            <a:r>
              <a:rPr lang="fr-FR" sz="1200" b="1" dirty="0">
                <a:solidFill>
                  <a:srgbClr val="002060"/>
                </a:solidFill>
              </a:rPr>
              <a:t>public </a:t>
            </a:r>
            <a:r>
              <a:rPr lang="fr-FR" sz="1200" b="1" dirty="0" err="1">
                <a:solidFill>
                  <a:srgbClr val="002060"/>
                </a:solidFill>
              </a:rPr>
              <a:t>void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r>
              <a:rPr lang="fr-FR" sz="1200" dirty="0" err="1">
                <a:solidFill>
                  <a:srgbClr val="002060"/>
                </a:solidFill>
              </a:rPr>
              <a:t>endErreur</a:t>
            </a:r>
            <a:r>
              <a:rPr lang="fr-FR" sz="1200" dirty="0">
                <a:solidFill>
                  <a:srgbClr val="002060"/>
                </a:solidFill>
              </a:rPr>
              <a:t>(String erreur);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    }</a:t>
            </a:r>
            <a:br>
              <a:rPr lang="fr-FR" sz="1200" dirty="0">
                <a:solidFill>
                  <a:srgbClr val="002060"/>
                </a:solidFill>
              </a:rPr>
            </a:br>
            <a:r>
              <a:rPr lang="fr-FR" sz="1200" dirty="0">
                <a:solidFill>
                  <a:srgbClr val="002060"/>
                </a:solidFill>
              </a:rPr>
              <a:t>}</a:t>
            </a:r>
            <a:br>
              <a:rPr lang="fr-FR" sz="1200" dirty="0">
                <a:solidFill>
                  <a:srgbClr val="002060"/>
                </a:solidFill>
              </a:rPr>
            </a:b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73486" y="4269154"/>
            <a:ext cx="2982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002060"/>
                </a:solidFill>
              </a:rPr>
              <a:t>Remarque</a:t>
            </a:r>
            <a:r>
              <a:rPr lang="fr-FR" dirty="0" smtClean="0">
                <a:solidFill>
                  <a:srgbClr val="002060"/>
                </a:solidFill>
              </a:rPr>
              <a:t> :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La classe et l’interface étant liées on peut intégrer l’interface à la classe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sz="4000" dirty="0"/>
              <a:t>Séparer les requêtes de l’activité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6315" y="1480457"/>
            <a:ext cx="8229600" cy="4953000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L’appel du service :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2060"/>
                </a:solidFill>
              </a:rPr>
              <a:t>@</a:t>
            </a:r>
            <a:r>
              <a:rPr lang="fr-FR" sz="2000" dirty="0" err="1">
                <a:solidFill>
                  <a:srgbClr val="002060"/>
                </a:solidFill>
              </a:rPr>
              <a:t>Override</a:t>
            </a:r>
            <a:r>
              <a:rPr lang="fr-FR" sz="2000" dirty="0">
                <a:solidFill>
                  <a:srgbClr val="002060"/>
                </a:solidFill>
              </a:rPr>
              <a:t/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b="1" dirty="0" err="1">
                <a:solidFill>
                  <a:srgbClr val="002060"/>
                </a:solidFill>
              </a:rPr>
              <a:t>protected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void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onCreate</a:t>
            </a:r>
            <a:r>
              <a:rPr lang="fr-FR" sz="2000" dirty="0">
                <a:solidFill>
                  <a:srgbClr val="002060"/>
                </a:solidFill>
              </a:rPr>
              <a:t>(Bundle </a:t>
            </a:r>
            <a:r>
              <a:rPr lang="fr-FR" sz="2000" dirty="0" err="1">
                <a:solidFill>
                  <a:srgbClr val="002060"/>
                </a:solidFill>
              </a:rPr>
              <a:t>savedInstanceState</a:t>
            </a:r>
            <a:r>
              <a:rPr lang="fr-FR" sz="2000" dirty="0" smtClean="0">
                <a:solidFill>
                  <a:srgbClr val="002060"/>
                </a:solidFill>
              </a:rPr>
              <a:t>) {</a:t>
            </a:r>
            <a:r>
              <a:rPr lang="fr-FR" sz="2000" dirty="0">
                <a:solidFill>
                  <a:srgbClr val="002060"/>
                </a:solidFill>
              </a:rPr>
              <a:t/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>
                <a:solidFill>
                  <a:srgbClr val="002060"/>
                </a:solidFill>
              </a:rPr>
              <a:t> </a:t>
            </a:r>
            <a:r>
              <a:rPr lang="fr-FR" sz="2000" dirty="0" smtClean="0">
                <a:solidFill>
                  <a:srgbClr val="002060"/>
                </a:solidFill>
              </a:rPr>
              <a:t>   </a:t>
            </a:r>
            <a:r>
              <a:rPr lang="fr-FR" sz="2000" b="1" dirty="0" err="1" smtClean="0">
                <a:solidFill>
                  <a:srgbClr val="002060"/>
                </a:solidFill>
              </a:rPr>
              <a:t>super</a:t>
            </a:r>
            <a:r>
              <a:rPr lang="fr-FR" sz="2000" dirty="0" err="1" smtClean="0">
                <a:solidFill>
                  <a:srgbClr val="002060"/>
                </a:solidFill>
              </a:rPr>
              <a:t>.onCreate</a:t>
            </a:r>
            <a:r>
              <a:rPr lang="fr-FR" sz="2000" dirty="0" smtClean="0">
                <a:solidFill>
                  <a:srgbClr val="002060"/>
                </a:solidFill>
              </a:rPr>
              <a:t>(</a:t>
            </a:r>
            <a:r>
              <a:rPr lang="fr-FR" sz="2000" dirty="0" err="1" smtClean="0">
                <a:solidFill>
                  <a:srgbClr val="002060"/>
                </a:solidFill>
              </a:rPr>
              <a:t>savedInstanceState</a:t>
            </a:r>
            <a:r>
              <a:rPr lang="fr-FR" sz="2000" dirty="0">
                <a:solidFill>
                  <a:srgbClr val="002060"/>
                </a:solidFill>
              </a:rPr>
              <a:t>);</a:t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>
                <a:solidFill>
                  <a:srgbClr val="002060"/>
                </a:solidFill>
              </a:rPr>
              <a:t>    </a:t>
            </a:r>
            <a:r>
              <a:rPr lang="fr-FR" sz="2000" dirty="0" err="1" smtClean="0">
                <a:solidFill>
                  <a:srgbClr val="002060"/>
                </a:solidFill>
              </a:rPr>
              <a:t>setContentView</a:t>
            </a:r>
            <a:r>
              <a:rPr lang="fr-FR" sz="2000" dirty="0" smtClean="0">
                <a:solidFill>
                  <a:srgbClr val="002060"/>
                </a:solidFill>
              </a:rPr>
              <a:t>(</a:t>
            </a:r>
            <a:r>
              <a:rPr lang="fr-FR" sz="2000" dirty="0" err="1" smtClean="0">
                <a:solidFill>
                  <a:srgbClr val="002060"/>
                </a:solidFill>
              </a:rPr>
              <a:t>R.layout.</a:t>
            </a:r>
            <a:r>
              <a:rPr lang="fr-FR" sz="2000" b="1" i="1" dirty="0" err="1" smtClean="0">
                <a:solidFill>
                  <a:srgbClr val="002060"/>
                </a:solidFill>
              </a:rPr>
              <a:t>activity_main</a:t>
            </a:r>
            <a:r>
              <a:rPr lang="fr-FR" sz="2000" dirty="0">
                <a:solidFill>
                  <a:srgbClr val="002060"/>
                </a:solidFill>
              </a:rPr>
              <a:t>);</a:t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>
                <a:solidFill>
                  <a:srgbClr val="002060"/>
                </a:solidFill>
              </a:rPr>
              <a:t>        </a:t>
            </a:r>
            <a:r>
              <a:rPr lang="fr-FR" sz="2000" dirty="0" smtClean="0">
                <a:solidFill>
                  <a:srgbClr val="002060"/>
                </a:solidFill>
              </a:rPr>
              <a:t>    ((</a:t>
            </a:r>
            <a:r>
              <a:rPr lang="fr-FR" sz="2000" dirty="0" err="1">
                <a:solidFill>
                  <a:srgbClr val="002060"/>
                </a:solidFill>
              </a:rPr>
              <a:t>Button</a:t>
            </a:r>
            <a:r>
              <a:rPr lang="fr-FR" sz="2000" dirty="0">
                <a:solidFill>
                  <a:srgbClr val="002060"/>
                </a:solidFill>
              </a:rPr>
              <a:t>)</a:t>
            </a:r>
            <a:r>
              <a:rPr lang="fr-FR" sz="2000" dirty="0" err="1">
                <a:solidFill>
                  <a:srgbClr val="002060"/>
                </a:solidFill>
              </a:rPr>
              <a:t>findViewById</a:t>
            </a:r>
            <a:r>
              <a:rPr lang="fr-FR" sz="2000" dirty="0">
                <a:solidFill>
                  <a:srgbClr val="002060"/>
                </a:solidFill>
              </a:rPr>
              <a:t>(</a:t>
            </a:r>
            <a:r>
              <a:rPr lang="fr-FR" sz="2000" dirty="0" err="1">
                <a:solidFill>
                  <a:srgbClr val="002060"/>
                </a:solidFill>
              </a:rPr>
              <a:t>R.id.</a:t>
            </a:r>
            <a:r>
              <a:rPr lang="fr-FR" sz="2000" b="1" i="1" dirty="0" err="1">
                <a:solidFill>
                  <a:srgbClr val="002060"/>
                </a:solidFill>
              </a:rPr>
              <a:t>buttonListeMembres</a:t>
            </a:r>
            <a:r>
              <a:rPr lang="fr-FR" sz="2000" dirty="0">
                <a:solidFill>
                  <a:srgbClr val="002060"/>
                </a:solidFill>
              </a:rPr>
              <a:t>)).</a:t>
            </a:r>
            <a:r>
              <a:rPr lang="fr-FR" sz="2000" dirty="0" err="1">
                <a:solidFill>
                  <a:srgbClr val="002060"/>
                </a:solidFill>
              </a:rPr>
              <a:t>setOnClickListener</a:t>
            </a:r>
            <a:r>
              <a:rPr lang="fr-FR" sz="2000" dirty="0">
                <a:solidFill>
                  <a:srgbClr val="002060"/>
                </a:solidFill>
              </a:rPr>
              <a:t>(</a:t>
            </a:r>
            <a:r>
              <a:rPr lang="fr-FR" sz="2000" b="1" dirty="0">
                <a:solidFill>
                  <a:srgbClr val="002060"/>
                </a:solidFill>
              </a:rPr>
              <a:t>new </a:t>
            </a:r>
            <a:r>
              <a:rPr lang="fr-FR" sz="2000" dirty="0" err="1">
                <a:solidFill>
                  <a:srgbClr val="002060"/>
                </a:solidFill>
              </a:rPr>
              <a:t>View.OnClickListener</a:t>
            </a:r>
            <a:r>
              <a:rPr lang="fr-FR" sz="2000" dirty="0" smtClean="0">
                <a:solidFill>
                  <a:srgbClr val="002060"/>
                </a:solidFill>
              </a:rPr>
              <a:t>() {</a:t>
            </a:r>
            <a:r>
              <a:rPr lang="fr-FR" sz="2000" dirty="0">
                <a:solidFill>
                  <a:srgbClr val="002060"/>
                </a:solidFill>
              </a:rPr>
              <a:t/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>
                <a:solidFill>
                  <a:srgbClr val="002060"/>
                </a:solidFill>
              </a:rPr>
              <a:t>            @</a:t>
            </a:r>
            <a:r>
              <a:rPr lang="fr-FR" sz="2000" dirty="0" err="1">
                <a:solidFill>
                  <a:srgbClr val="002060"/>
                </a:solidFill>
              </a:rPr>
              <a:t>Override</a:t>
            </a:r>
            <a:r>
              <a:rPr lang="fr-FR" sz="2000" dirty="0">
                <a:solidFill>
                  <a:srgbClr val="002060"/>
                </a:solidFill>
              </a:rPr>
              <a:t/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>
                <a:solidFill>
                  <a:srgbClr val="002060"/>
                </a:solidFill>
              </a:rPr>
              <a:t>            </a:t>
            </a:r>
            <a:r>
              <a:rPr lang="fr-FR" sz="2000" b="1" dirty="0">
                <a:solidFill>
                  <a:srgbClr val="002060"/>
                </a:solidFill>
              </a:rPr>
              <a:t>public </a:t>
            </a:r>
            <a:r>
              <a:rPr lang="fr-FR" sz="2000" b="1" dirty="0" err="1">
                <a:solidFill>
                  <a:srgbClr val="002060"/>
                </a:solidFill>
              </a:rPr>
              <a:t>void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dirty="0" err="1">
                <a:solidFill>
                  <a:srgbClr val="002060"/>
                </a:solidFill>
              </a:rPr>
              <a:t>onClick</a:t>
            </a:r>
            <a:r>
              <a:rPr lang="fr-FR" sz="2000" dirty="0">
                <a:solidFill>
                  <a:srgbClr val="002060"/>
                </a:solidFill>
              </a:rPr>
              <a:t>(</a:t>
            </a:r>
            <a:r>
              <a:rPr lang="fr-FR" sz="2000" dirty="0" err="1">
                <a:solidFill>
                  <a:srgbClr val="002060"/>
                </a:solidFill>
              </a:rPr>
              <a:t>View</a:t>
            </a:r>
            <a:r>
              <a:rPr lang="fr-FR" sz="2000" dirty="0">
                <a:solidFill>
                  <a:srgbClr val="002060"/>
                </a:solidFill>
              </a:rPr>
              <a:t> v</a:t>
            </a:r>
            <a:r>
              <a:rPr lang="fr-FR" sz="2000" dirty="0" smtClean="0">
                <a:solidFill>
                  <a:srgbClr val="002060"/>
                </a:solidFill>
              </a:rPr>
              <a:t>) {</a:t>
            </a:r>
            <a:r>
              <a:rPr lang="fr-FR" sz="2000" dirty="0">
                <a:solidFill>
                  <a:srgbClr val="002060"/>
                </a:solidFill>
              </a:rPr>
              <a:t/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 smtClean="0">
                <a:solidFill>
                  <a:srgbClr val="FF0000"/>
                </a:solidFill>
              </a:rPr>
              <a:t>                </a:t>
            </a:r>
            <a:r>
              <a:rPr lang="fr-FR" sz="2000" dirty="0" err="1" smtClean="0">
                <a:solidFill>
                  <a:srgbClr val="FF0000"/>
                </a:solidFill>
              </a:rPr>
              <a:t>ClientServiceWeb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FF0000"/>
                </a:solidFill>
              </a:rPr>
              <a:t>client = </a:t>
            </a:r>
            <a:r>
              <a:rPr lang="fr-FR" sz="2000" b="1" dirty="0" smtClean="0">
                <a:solidFill>
                  <a:srgbClr val="FF0000"/>
                </a:solidFill>
              </a:rPr>
              <a:t>new </a:t>
            </a:r>
            <a:r>
              <a:rPr lang="fr-FR" sz="2000" dirty="0" err="1" smtClean="0">
                <a:solidFill>
                  <a:srgbClr val="FF0000"/>
                </a:solidFill>
              </a:rPr>
              <a:t>ClientServiceWeb</a:t>
            </a:r>
            <a:r>
              <a:rPr lang="fr-FR" sz="2000" dirty="0" smtClean="0">
                <a:solidFill>
                  <a:srgbClr val="FF0000"/>
                </a:solidFill>
              </a:rPr>
              <a:t>(</a:t>
            </a:r>
            <a:r>
              <a:rPr lang="fr-FR" sz="2000" dirty="0" err="1" smtClean="0">
                <a:solidFill>
                  <a:srgbClr val="FF0000"/>
                </a:solidFill>
              </a:rPr>
              <a:t>MainActivity.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dirty="0">
                <a:solidFill>
                  <a:srgbClr val="FF0000"/>
                </a:solidFill>
              </a:rPr>
              <a:t>);</a:t>
            </a:r>
            <a:br>
              <a:rPr lang="fr-FR" sz="2000" dirty="0">
                <a:solidFill>
                  <a:srgbClr val="FF0000"/>
                </a:solidFill>
              </a:rPr>
            </a:br>
            <a:r>
              <a:rPr lang="fr-FR" sz="2000" dirty="0">
                <a:solidFill>
                  <a:srgbClr val="FF0000"/>
                </a:solidFill>
              </a:rPr>
              <a:t>                </a:t>
            </a:r>
            <a:r>
              <a:rPr lang="fr-FR" sz="2000" dirty="0" err="1" smtClean="0">
                <a:solidFill>
                  <a:srgbClr val="FF0000"/>
                </a:solidFill>
              </a:rPr>
              <a:t>client.getMembres</a:t>
            </a:r>
            <a:r>
              <a:rPr lang="fr-FR" sz="2000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           </a:t>
            </a:r>
            <a:r>
              <a:rPr lang="fr-FR" sz="2000" dirty="0" smtClean="0">
                <a:solidFill>
                  <a:srgbClr val="002060"/>
                </a:solidFill>
              </a:rPr>
              <a:t>}</a:t>
            </a:r>
            <a:r>
              <a:rPr lang="fr-FR" sz="2000" dirty="0">
                <a:solidFill>
                  <a:srgbClr val="002060"/>
                </a:solidFill>
              </a:rPr>
              <a:t/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>
                <a:solidFill>
                  <a:srgbClr val="002060"/>
                </a:solidFill>
              </a:rPr>
              <a:t>        });</a:t>
            </a:r>
            <a:br>
              <a:rPr lang="fr-FR" sz="2000" dirty="0">
                <a:solidFill>
                  <a:srgbClr val="002060"/>
                </a:solidFill>
              </a:rPr>
            </a:br>
            <a:r>
              <a:rPr lang="fr-FR" sz="2000" dirty="0" smtClean="0">
                <a:solidFill>
                  <a:srgbClr val="002060"/>
                </a:solidFill>
              </a:rPr>
              <a:t>}</a:t>
            </a:r>
            <a:r>
              <a:rPr lang="fr-FR" sz="2000" dirty="0">
                <a:solidFill>
                  <a:srgbClr val="002060"/>
                </a:solidFill>
              </a:rPr>
              <a:t/>
            </a:r>
            <a:br>
              <a:rPr lang="fr-FR" sz="2000" dirty="0">
                <a:solidFill>
                  <a:srgbClr val="002060"/>
                </a:solidFill>
              </a:rPr>
            </a:br>
            <a:endParaRPr lang="fr-FR" sz="2000" dirty="0" smtClean="0">
              <a:solidFill>
                <a:srgbClr val="002060"/>
              </a:solidFill>
            </a:endParaRPr>
          </a:p>
          <a:p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01486"/>
          </a:xfrm>
        </p:spPr>
        <p:txBody>
          <a:bodyPr/>
          <a:lstStyle/>
          <a:p>
            <a:r>
              <a:rPr lang="fr-FR" dirty="0" smtClean="0"/>
              <a:t>Représentation </a:t>
            </a:r>
            <a:r>
              <a:rPr lang="fr-FR" dirty="0" err="1" smtClean="0"/>
              <a:t>Uml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6" y="1328056"/>
            <a:ext cx="8581818" cy="526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40971"/>
            <a:ext cx="8229600" cy="5323115"/>
          </a:xfrm>
        </p:spPr>
        <p:txBody>
          <a:bodyPr/>
          <a:lstStyle/>
          <a:p>
            <a:r>
              <a:rPr lang="fr-FR" sz="2400" u="sng" dirty="0" smtClean="0">
                <a:hlinkClick r:id="rId2"/>
              </a:rPr>
              <a:t>https</a:t>
            </a:r>
            <a:r>
              <a:rPr lang="fr-FR" sz="2400" u="sng" dirty="0">
                <a:hlinkClick r:id="rId2"/>
              </a:rPr>
              <a:t>://developer.android.com/training/volley/index.html</a:t>
            </a:r>
            <a:endParaRPr lang="fr-FR" sz="2400" dirty="0">
              <a:solidFill>
                <a:srgbClr val="002060"/>
              </a:solidFill>
              <a:hlinkClick r:id="rId3"/>
            </a:endParaRPr>
          </a:p>
          <a:p>
            <a:r>
              <a:rPr lang="fr-FR" sz="2400" u="sng" dirty="0">
                <a:hlinkClick r:id="rId3"/>
              </a:rPr>
              <a:t>http://www.androidhive.info/2014/05/android-working-with-volley-library-1/</a:t>
            </a:r>
            <a:endParaRPr lang="fr-FR" sz="2400" dirty="0">
              <a:solidFill>
                <a:srgbClr val="002060"/>
              </a:solidFill>
              <a:hlinkClick r:id="rId3"/>
            </a:endParaRPr>
          </a:p>
          <a:p>
            <a:r>
              <a:rPr lang="fr-FR" sz="2400" u="sng" dirty="0">
                <a:hlinkClick r:id="rId4"/>
              </a:rPr>
              <a:t>http://code.tutsplus.com/tutorials/an-introduction-to-volley--cms-23800</a:t>
            </a:r>
            <a:endParaRPr lang="fr-FR" sz="2400" dirty="0">
              <a:solidFill>
                <a:srgbClr val="002060"/>
              </a:solidFill>
              <a:hlinkClick r:id="rId3"/>
            </a:endParaRPr>
          </a:p>
          <a:p>
            <a:r>
              <a:rPr lang="fr-FR" sz="2400" u="sng" dirty="0">
                <a:hlinkClick r:id="rId5"/>
              </a:rPr>
              <a:t>http://blog.xebia.fr/2013/07/08/android-appels-reseau-avec-volley/</a:t>
            </a:r>
            <a:endParaRPr lang="fr-FR" sz="2400" dirty="0">
              <a:solidFill>
                <a:srgbClr val="002060"/>
              </a:solidFill>
              <a:hlinkClick r:id="rId3"/>
            </a:endParaRPr>
          </a:p>
          <a:p>
            <a:r>
              <a:rPr lang="fr-FR" sz="2400" u="sng" dirty="0">
                <a:hlinkClick r:id="rId6"/>
              </a:rPr>
              <a:t>https://</a:t>
            </a:r>
            <a:r>
              <a:rPr lang="fr-FR" sz="2400" u="sng" dirty="0" smtClean="0">
                <a:hlinkClick r:id="rId6"/>
              </a:rPr>
              <a:t>github.com/google/gson</a:t>
            </a:r>
            <a:endParaRPr lang="fr-FR" sz="2400" u="sng" dirty="0" smtClean="0"/>
          </a:p>
          <a:p>
            <a:r>
              <a:rPr lang="fr-FR" sz="2400" u="sng" dirty="0">
                <a:hlinkClick r:id="rId7"/>
              </a:rPr>
              <a:t>https</a:t>
            </a:r>
            <a:r>
              <a:rPr lang="fr-FR" sz="2400" u="sng">
                <a:hlinkClick r:id="rId7"/>
              </a:rPr>
              <a:t>://</a:t>
            </a:r>
            <a:r>
              <a:rPr lang="fr-FR" sz="2400" u="sng" smtClean="0">
                <a:hlinkClick r:id="rId7"/>
              </a:rPr>
              <a:t>github.com/google/gson/blob/master/UserGuide.md</a:t>
            </a:r>
            <a:endParaRPr lang="fr-FR" sz="2400" u="sng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457200" y="457200"/>
            <a:ext cx="8229600" cy="70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r-FR" sz="3600" kern="0" dirty="0" smtClean="0"/>
              <a:t>Liens utilisés pour cette présentation</a:t>
            </a:r>
            <a:r>
              <a:rPr lang="fr-FR" kern="0" dirty="0" smtClean="0"/>
              <a:t> :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17107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91869"/>
          </a:xfrm>
        </p:spPr>
        <p:txBody>
          <a:bodyPr/>
          <a:lstStyle/>
          <a:p>
            <a:r>
              <a:rPr lang="fr-FR" dirty="0" smtClean="0"/>
              <a:t>Qu’apporte Volley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2003" y="1280852"/>
            <a:ext cx="8229600" cy="5021975"/>
          </a:xfrm>
        </p:spPr>
        <p:txBody>
          <a:bodyPr/>
          <a:lstStyle/>
          <a:p>
            <a:pPr lvl="0"/>
            <a:r>
              <a:rPr lang="fr-FR" sz="3000" b="1" dirty="0">
                <a:solidFill>
                  <a:srgbClr val="002060"/>
                </a:solidFill>
              </a:rPr>
              <a:t>la planification automatique des requêtes,</a:t>
            </a:r>
          </a:p>
          <a:p>
            <a:pPr lvl="0"/>
            <a:r>
              <a:rPr lang="fr-FR" sz="3000" b="1" dirty="0">
                <a:solidFill>
                  <a:srgbClr val="002060"/>
                </a:solidFill>
              </a:rPr>
              <a:t>les connexions </a:t>
            </a:r>
            <a:r>
              <a:rPr lang="fr-FR" sz="3000" b="1" dirty="0" smtClean="0">
                <a:solidFill>
                  <a:srgbClr val="002060"/>
                </a:solidFill>
              </a:rPr>
              <a:t>concurrentes,</a:t>
            </a:r>
            <a:endParaRPr lang="fr-FR" sz="3000" b="1" dirty="0">
              <a:solidFill>
                <a:srgbClr val="002060"/>
              </a:solidFill>
            </a:endParaRPr>
          </a:p>
          <a:p>
            <a:pPr lvl="0"/>
            <a:r>
              <a:rPr lang="fr-FR" sz="3000" b="1" dirty="0">
                <a:solidFill>
                  <a:srgbClr val="002060"/>
                </a:solidFill>
              </a:rPr>
              <a:t>l'annulation d’une </a:t>
            </a:r>
            <a:r>
              <a:rPr lang="fr-FR" sz="2400" b="1" dirty="0">
                <a:solidFill>
                  <a:srgbClr val="002060"/>
                </a:solidFill>
              </a:rPr>
              <a:t>(ou plusieurs) </a:t>
            </a:r>
            <a:r>
              <a:rPr lang="fr-FR" sz="3000" b="1" dirty="0">
                <a:solidFill>
                  <a:srgbClr val="002060"/>
                </a:solidFill>
              </a:rPr>
              <a:t>requête</a:t>
            </a:r>
            <a:r>
              <a:rPr lang="fr-FR" sz="2400" b="1" dirty="0">
                <a:solidFill>
                  <a:srgbClr val="002060"/>
                </a:solidFill>
              </a:rPr>
              <a:t>(s)</a:t>
            </a:r>
            <a:r>
              <a:rPr lang="fr-FR" sz="3000" b="1" dirty="0" smtClean="0">
                <a:solidFill>
                  <a:srgbClr val="002060"/>
                </a:solidFill>
              </a:rPr>
              <a:t>,</a:t>
            </a:r>
            <a:endParaRPr lang="fr-FR" sz="3000" b="1" dirty="0">
              <a:solidFill>
                <a:srgbClr val="002060"/>
              </a:solidFill>
            </a:endParaRPr>
          </a:p>
          <a:p>
            <a:pPr lvl="0"/>
            <a:r>
              <a:rPr lang="fr-FR" sz="3000" b="1" dirty="0">
                <a:solidFill>
                  <a:srgbClr val="002060"/>
                </a:solidFill>
              </a:rPr>
              <a:t>la mise en cache de toutes les requêtes,</a:t>
            </a:r>
          </a:p>
          <a:p>
            <a:pPr lvl="0"/>
            <a:r>
              <a:rPr lang="fr-FR" sz="3000" b="1" dirty="0">
                <a:solidFill>
                  <a:srgbClr val="002060"/>
                </a:solidFill>
              </a:rPr>
              <a:t>le remplissage simple d’une interface utilisateur à partir de données structurées (JSON), images ou chaînes simple et ceci de manière asynchrone</a:t>
            </a:r>
            <a:r>
              <a:rPr lang="fr-FR" sz="3000" b="1" dirty="0" smtClean="0">
                <a:solidFill>
                  <a:srgbClr val="002060"/>
                </a:solidFill>
              </a:rPr>
              <a:t>.</a:t>
            </a:r>
            <a:endParaRPr lang="fr-FR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857" y="555171"/>
            <a:ext cx="8229600" cy="1295400"/>
          </a:xfrm>
        </p:spPr>
        <p:txBody>
          <a:bodyPr/>
          <a:lstStyle/>
          <a:p>
            <a:r>
              <a:rPr lang="fr-FR" dirty="0" smtClean="0"/>
              <a:t>Ce qu’il n’est pas conseillé de faire avec Volley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46" y="2510938"/>
            <a:ext cx="8229600" cy="5021975"/>
          </a:xfrm>
        </p:spPr>
        <p:txBody>
          <a:bodyPr/>
          <a:lstStyle/>
          <a:p>
            <a:pPr lvl="0"/>
            <a:endParaRPr lang="fr-FR" sz="3000" b="1" dirty="0" smtClean="0">
              <a:solidFill>
                <a:srgbClr val="002060"/>
              </a:solidFill>
            </a:endParaRPr>
          </a:p>
          <a:p>
            <a:pPr lvl="0"/>
            <a:r>
              <a:rPr lang="fr-FR" sz="3000" b="1" dirty="0" smtClean="0">
                <a:solidFill>
                  <a:srgbClr val="002060"/>
                </a:solidFill>
              </a:rPr>
              <a:t>des téléchargements volumineux,</a:t>
            </a:r>
          </a:p>
          <a:p>
            <a:pPr lvl="0"/>
            <a:endParaRPr lang="fr-FR" sz="3000" b="1" dirty="0">
              <a:solidFill>
                <a:srgbClr val="002060"/>
              </a:solidFill>
            </a:endParaRPr>
          </a:p>
          <a:p>
            <a:pPr lvl="0"/>
            <a:r>
              <a:rPr lang="fr-FR" sz="3000" b="1" dirty="0" smtClean="0">
                <a:solidFill>
                  <a:srgbClr val="002060"/>
                </a:solidFill>
              </a:rPr>
              <a:t>du streaming.</a:t>
            </a:r>
            <a:endParaRPr lang="fr-FR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91869"/>
          </a:xfrm>
        </p:spPr>
        <p:txBody>
          <a:bodyPr/>
          <a:lstStyle/>
          <a:p>
            <a:r>
              <a:rPr lang="fr-FR" dirty="0" smtClean="0"/>
              <a:t>Fonctionnement de Volley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925285" y="1621972"/>
            <a:ext cx="2177143" cy="113211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41048" y="1904647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rial" pitchFamily="34" charset="0"/>
              </a:rPr>
              <a:t>Requête</a:t>
            </a:r>
            <a:endParaRPr lang="fr-FR" sz="28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540828" y="1600201"/>
            <a:ext cx="2177143" cy="113211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56591" y="1904647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rial" pitchFamily="34" charset="0"/>
              </a:rPr>
              <a:t>Réponse</a:t>
            </a:r>
            <a:endParaRPr lang="fr-FR" sz="28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925281" y="3396386"/>
            <a:ext cx="2177143" cy="1132114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01340" y="3700833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Arial" pitchFamily="34" charset="0"/>
              </a:rPr>
              <a:t>Cache</a:t>
            </a:r>
            <a:endParaRPr lang="fr-FR" sz="2800" dirty="0">
              <a:latin typeface="Arial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925277" y="5094598"/>
            <a:ext cx="2177143" cy="1132114"/>
          </a:xfrm>
          <a:prstGeom prst="roundRect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01153" y="539904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Arial" pitchFamily="34" charset="0"/>
              </a:rPr>
              <a:t>Réseau</a:t>
            </a:r>
            <a:endParaRPr lang="fr-FR" sz="2800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>
            <a:off x="2013856" y="2754087"/>
            <a:ext cx="0" cy="6423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 bwMode="auto">
          <a:xfrm flipH="1">
            <a:off x="1401340" y="4528500"/>
            <a:ext cx="10882" cy="5660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 bwMode="auto">
          <a:xfrm flipV="1">
            <a:off x="2626355" y="4528500"/>
            <a:ext cx="0" cy="5660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necteur droit avec flèche 22"/>
          <p:cNvCxnSpPr/>
          <p:nvPr/>
        </p:nvCxnSpPr>
        <p:spPr bwMode="auto">
          <a:xfrm flipV="1">
            <a:off x="3102428" y="2645229"/>
            <a:ext cx="2438400" cy="13172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V="1">
            <a:off x="2626355" y="2732315"/>
            <a:ext cx="3545845" cy="23622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à coins arrondis 27"/>
          <p:cNvSpPr/>
          <p:nvPr/>
        </p:nvSpPr>
        <p:spPr bwMode="auto">
          <a:xfrm>
            <a:off x="5856591" y="3962443"/>
            <a:ext cx="1861380" cy="566057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172200" y="406115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itchFamily="34" charset="0"/>
              </a:rPr>
              <a:t>Thread UI</a:t>
            </a:r>
            <a:endParaRPr lang="fr-FR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5856591" y="4713573"/>
            <a:ext cx="1861376" cy="566057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979839" y="4812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itchFamily="34" charset="0"/>
              </a:rPr>
              <a:t>Thread cache</a:t>
            </a:r>
            <a:endParaRPr lang="fr-FR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5856591" y="5497365"/>
            <a:ext cx="1850490" cy="566057"/>
          </a:xfrm>
          <a:prstGeom prst="roundRect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934954" y="55957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itchFamily="34" charset="0"/>
              </a:rPr>
              <a:t>Threads réseau</a:t>
            </a:r>
            <a:endParaRPr lang="fr-FR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873828" y="6248484"/>
            <a:ext cx="484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Volley nécessite la permission </a:t>
            </a:r>
            <a:r>
              <a:rPr lang="fr-FR" sz="2400" b="1" dirty="0" smtClean="0">
                <a:solidFill>
                  <a:srgbClr val="FF0000"/>
                </a:solidFill>
              </a:rPr>
              <a:t>Internet</a:t>
            </a:r>
            <a:r>
              <a:rPr lang="fr-FR" b="1" dirty="0" smtClean="0">
                <a:solidFill>
                  <a:srgbClr val="FF0000"/>
                </a:solidFill>
              </a:rPr>
              <a:t> !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363686" y="311917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Oui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97309" y="46113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201023" y="539904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602B"/>
                </a:solidFill>
              </a:rPr>
              <a:t>1 thread par requête</a:t>
            </a:r>
          </a:p>
          <a:p>
            <a:r>
              <a:rPr lang="fr-FR" dirty="0">
                <a:solidFill>
                  <a:srgbClr val="00602B"/>
                </a:solidFill>
              </a:rPr>
              <a:t>m</a:t>
            </a:r>
            <a:r>
              <a:rPr lang="fr-FR" dirty="0" smtClean="0">
                <a:solidFill>
                  <a:srgbClr val="00602B"/>
                </a:solidFill>
              </a:rPr>
              <a:t>ode round robin</a:t>
            </a:r>
            <a:endParaRPr lang="fr-FR" dirty="0">
              <a:solidFill>
                <a:srgbClr val="0060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5143"/>
            <a:ext cx="8229600" cy="4876800"/>
          </a:xfrm>
        </p:spPr>
        <p:txBody>
          <a:bodyPr/>
          <a:lstStyle/>
          <a:p>
            <a:pPr lvl="0"/>
            <a:r>
              <a:rPr lang="fr-FR" b="1" dirty="0" smtClean="0">
                <a:solidFill>
                  <a:srgbClr val="002060"/>
                </a:solidFill>
              </a:rPr>
              <a:t>Pour exécuter des transferts réseaux Volley se base sur la classe </a:t>
            </a:r>
            <a:r>
              <a:rPr lang="fr-FR" b="1" i="1" dirty="0" err="1" smtClean="0">
                <a:solidFill>
                  <a:srgbClr val="002060"/>
                </a:solidFill>
              </a:rPr>
              <a:t>RequestQueue</a:t>
            </a:r>
            <a:r>
              <a:rPr lang="fr-FR" b="1" dirty="0" smtClean="0">
                <a:solidFill>
                  <a:srgbClr val="002060"/>
                </a:solidFill>
              </a:rPr>
              <a:t> qui recevra toutes les requêtes que l’on veut envoyer,</a:t>
            </a:r>
          </a:p>
          <a:p>
            <a:pPr lvl="0"/>
            <a:endParaRPr lang="fr-FR" b="1" dirty="0">
              <a:solidFill>
                <a:srgbClr val="002060"/>
              </a:solidFill>
            </a:endParaRPr>
          </a:p>
          <a:p>
            <a:pPr lvl="0"/>
            <a:r>
              <a:rPr lang="fr-FR" b="1" dirty="0" smtClean="0">
                <a:solidFill>
                  <a:srgbClr val="002060"/>
                </a:solidFill>
              </a:rPr>
              <a:t>Il est  recommandé de créer une instance de </a:t>
            </a:r>
            <a:r>
              <a:rPr lang="fr-FR" b="1" i="1" dirty="0" err="1" smtClean="0">
                <a:solidFill>
                  <a:srgbClr val="002060"/>
                </a:solidFill>
              </a:rPr>
              <a:t>RequestQueue</a:t>
            </a:r>
            <a:r>
              <a:rPr lang="fr-FR" b="1" i="1" dirty="0" smtClean="0">
                <a:solidFill>
                  <a:srgbClr val="002060"/>
                </a:solidFill>
              </a:rPr>
              <a:t> </a:t>
            </a:r>
            <a:r>
              <a:rPr lang="fr-FR" b="1" dirty="0" smtClean="0">
                <a:solidFill>
                  <a:srgbClr val="002060"/>
                </a:solidFill>
              </a:rPr>
              <a:t> sous forme de singleton. Cela garantira un point d’accès unique.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457200" y="566057"/>
            <a:ext cx="8229600" cy="69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r-FR" kern="0" dirty="0" smtClean="0"/>
              <a:t>Fonctionnement de Volley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41004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Ajouter Volley au projet :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81000" y="1186543"/>
            <a:ext cx="8229600" cy="4604657"/>
          </a:xfrm>
        </p:spPr>
        <p:txBody>
          <a:bodyPr/>
          <a:lstStyle/>
          <a:p>
            <a:r>
              <a:rPr lang="fr-FR" dirty="0" smtClean="0">
                <a:solidFill>
                  <a:srgbClr val="002060"/>
                </a:solidFill>
              </a:rPr>
              <a:t>Sélectionner le projet, clic droit et valider </a:t>
            </a:r>
            <a:r>
              <a:rPr lang="fr-FR" b="1" dirty="0" smtClean="0">
                <a:solidFill>
                  <a:srgbClr val="002060"/>
                </a:solidFill>
              </a:rPr>
              <a:t>Open Module Settings</a:t>
            </a:r>
            <a:r>
              <a:rPr lang="fr-FR" dirty="0" smtClean="0">
                <a:solidFill>
                  <a:srgbClr val="002060"/>
                </a:solidFill>
              </a:rPr>
              <a:t> (raccourci F4).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Sélectionner l’onglet </a:t>
            </a:r>
            <a:r>
              <a:rPr lang="fr-FR" b="1" dirty="0" err="1" smtClean="0">
                <a:solidFill>
                  <a:srgbClr val="002060"/>
                </a:solidFill>
              </a:rPr>
              <a:t>Dependencies</a:t>
            </a:r>
            <a:endParaRPr lang="fr-FR" b="1" dirty="0" smtClean="0">
              <a:solidFill>
                <a:srgbClr val="002060"/>
              </a:solidFill>
            </a:endParaRPr>
          </a:p>
          <a:p>
            <a:r>
              <a:rPr lang="fr-FR" dirty="0" smtClean="0">
                <a:solidFill>
                  <a:srgbClr val="002060"/>
                </a:solidFill>
              </a:rPr>
              <a:t>Cliquer sur </a:t>
            </a:r>
            <a:r>
              <a:rPr lang="fr-FR" sz="4400" dirty="0" smtClean="0">
                <a:solidFill>
                  <a:srgbClr val="00B050"/>
                </a:solidFill>
              </a:rPr>
              <a:t>+</a:t>
            </a:r>
            <a:r>
              <a:rPr lang="fr-FR" dirty="0" smtClean="0">
                <a:solidFill>
                  <a:srgbClr val="002060"/>
                </a:solidFill>
              </a:rPr>
              <a:t> et sélectionner </a:t>
            </a:r>
            <a:r>
              <a:rPr lang="fr-FR" b="1" dirty="0" smtClean="0">
                <a:solidFill>
                  <a:srgbClr val="002060"/>
                </a:solidFill>
              </a:rPr>
              <a:t>Library </a:t>
            </a:r>
            <a:r>
              <a:rPr lang="fr-FR" b="1" dirty="0" err="1" smtClean="0">
                <a:solidFill>
                  <a:srgbClr val="002060"/>
                </a:solidFill>
              </a:rPr>
              <a:t>Dependency</a:t>
            </a:r>
            <a:endParaRPr lang="fr-FR" b="1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002060"/>
              </a:solidFill>
            </a:endParaRPr>
          </a:p>
          <a:p>
            <a:pPr marL="0" lvl="1" indent="0">
              <a:buClr>
                <a:schemeClr val="bg2"/>
              </a:buClr>
              <a:buSzPct val="75000"/>
              <a:buNone/>
            </a:pPr>
            <a:endParaRPr lang="fr-FR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0" y="4202569"/>
            <a:ext cx="5302023" cy="234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 bwMode="auto">
          <a:xfrm flipH="1" flipV="1">
            <a:off x="5551719" y="4513459"/>
            <a:ext cx="1458681" cy="2000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7010400" y="4513459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+mn-lt"/>
              </a:rPr>
              <a:t>Rechercher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33462" y="5325811"/>
            <a:ext cx="234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2060"/>
                </a:solidFill>
                <a:latin typeface="+mn-lt"/>
              </a:rPr>
              <a:t>Valider par OK</a:t>
            </a:r>
            <a:endParaRPr lang="fr-FR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8" y="4224342"/>
            <a:ext cx="5259162" cy="23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2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9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7571"/>
          </a:xfrm>
        </p:spPr>
        <p:txBody>
          <a:bodyPr/>
          <a:lstStyle/>
          <a:p>
            <a:r>
              <a:rPr lang="fr-FR" dirty="0" smtClean="0"/>
              <a:t>Une requête simple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4604657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Il faut instancier un objet </a:t>
            </a:r>
            <a:r>
              <a:rPr lang="fr-FR" b="1" dirty="0" err="1">
                <a:solidFill>
                  <a:srgbClr val="002060"/>
                </a:solidFill>
              </a:rPr>
              <a:t>StringRequest</a:t>
            </a:r>
            <a:r>
              <a:rPr lang="fr-FR" dirty="0">
                <a:solidFill>
                  <a:srgbClr val="002060"/>
                </a:solidFill>
              </a:rPr>
              <a:t> en lui précisant :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la </a:t>
            </a:r>
            <a:r>
              <a:rPr lang="fr-FR" dirty="0" smtClean="0">
                <a:solidFill>
                  <a:srgbClr val="002060"/>
                </a:solidFill>
              </a:rPr>
              <a:t>méthode utilisée (GET, POST, …),</a:t>
            </a:r>
            <a:endParaRPr lang="fr-FR" dirty="0">
              <a:solidFill>
                <a:srgbClr val="002060"/>
              </a:solidFill>
            </a:endParaRPr>
          </a:p>
          <a:p>
            <a:pPr lvl="1"/>
            <a:r>
              <a:rPr lang="fr-FR" dirty="0">
                <a:solidFill>
                  <a:srgbClr val="002060"/>
                </a:solidFill>
              </a:rPr>
              <a:t>l’URL,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le </a:t>
            </a:r>
            <a:r>
              <a:rPr lang="fr-FR" dirty="0" err="1">
                <a:solidFill>
                  <a:srgbClr val="002060"/>
                </a:solidFill>
              </a:rPr>
              <a:t>listener</a:t>
            </a:r>
            <a:r>
              <a:rPr lang="fr-FR" dirty="0">
                <a:solidFill>
                  <a:srgbClr val="002060"/>
                </a:solidFill>
              </a:rPr>
              <a:t> de réponse,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le </a:t>
            </a:r>
            <a:r>
              <a:rPr lang="fr-FR" dirty="0" err="1">
                <a:solidFill>
                  <a:srgbClr val="002060"/>
                </a:solidFill>
              </a:rPr>
              <a:t>listener</a:t>
            </a:r>
            <a:r>
              <a:rPr lang="fr-FR" dirty="0">
                <a:solidFill>
                  <a:srgbClr val="002060"/>
                </a:solidFill>
              </a:rPr>
              <a:t> d’erreur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fr-FR" dirty="0" smtClean="0">
                <a:solidFill>
                  <a:srgbClr val="002060"/>
                </a:solidFill>
              </a:rPr>
              <a:t>L’ajouter à l’objet </a:t>
            </a:r>
            <a:r>
              <a:rPr lang="fr-FR" b="1" dirty="0" err="1" smtClean="0">
                <a:solidFill>
                  <a:srgbClr val="002060"/>
                </a:solidFill>
              </a:rPr>
              <a:t>RequestQueue</a:t>
            </a:r>
            <a:r>
              <a:rPr lang="fr-FR" dirty="0" smtClean="0">
                <a:solidFill>
                  <a:srgbClr val="002060"/>
                </a:solidFill>
              </a:rPr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fr-FR" dirty="0" smtClean="0">
                <a:solidFill>
                  <a:srgbClr val="002060"/>
                </a:solidFill>
              </a:rPr>
              <a:t>La réponse est du texte qui peut aussi représenter du JSON, du XML, du HTML…</a:t>
            </a:r>
          </a:p>
          <a:p>
            <a:pPr marL="457200" lvl="1" indent="0">
              <a:buNone/>
            </a:pPr>
            <a:endParaRPr lang="fr-F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P_SNIR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AFF8F"/>
      </a:accent1>
      <a:accent2>
        <a:srgbClr val="FF2A35"/>
      </a:accent2>
      <a:accent3>
        <a:srgbClr val="FFFFFF"/>
      </a:accent3>
      <a:accent4>
        <a:srgbClr val="000000"/>
      </a:accent4>
      <a:accent5>
        <a:srgbClr val="ACFFC6"/>
      </a:accent5>
      <a:accent6>
        <a:srgbClr val="E7252F"/>
      </a:accent6>
      <a:hlink>
        <a:srgbClr val="FFFFFF"/>
      </a:hlink>
      <a:folHlink>
        <a:srgbClr val="FFE5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15501</TotalTime>
  <Pages>28</Pages>
  <Words>1598</Words>
  <Application>Microsoft Office PowerPoint</Application>
  <PresentationFormat>Affichage à l'écran (4:3)</PresentationFormat>
  <Paragraphs>250</Paragraphs>
  <Slides>38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PP_SNIR</vt:lpstr>
      <vt:lpstr>Présentation PowerPoint</vt:lpstr>
      <vt:lpstr>Introduction</vt:lpstr>
      <vt:lpstr>Pourquoi Volley ?</vt:lpstr>
      <vt:lpstr>Qu’apporte Volley ?</vt:lpstr>
      <vt:lpstr>Ce qu’il n’est pas conseillé de faire avec Volley ?</vt:lpstr>
      <vt:lpstr>Fonctionnement de Volley</vt:lpstr>
      <vt:lpstr>Présentation PowerPoint</vt:lpstr>
      <vt:lpstr>Ajouter Volley au projet :</vt:lpstr>
      <vt:lpstr>Une requête simple :</vt:lpstr>
      <vt:lpstr>Exemple requête simple :</vt:lpstr>
      <vt:lpstr>Annuler une requête :</vt:lpstr>
      <vt:lpstr>Une seule queue de requêtes : singleton</vt:lpstr>
      <vt:lpstr>Singleton ?</vt:lpstr>
      <vt:lpstr>Singleton ?</vt:lpstr>
      <vt:lpstr>Présentation PowerPoint</vt:lpstr>
      <vt:lpstr>Représentation Uml</vt:lpstr>
      <vt:lpstr>Une requête dédiée JSON :</vt:lpstr>
      <vt:lpstr>Exemple requête dédiée JSON :</vt:lpstr>
      <vt:lpstr>Exemple requête dédiée JSON :</vt:lpstr>
      <vt:lpstr>Un tableau de JSON :</vt:lpstr>
      <vt:lpstr>Un tableau de JSON :</vt:lpstr>
      <vt:lpstr>Un tableau de JSON :</vt:lpstr>
      <vt:lpstr>Un tableau de JSON :</vt:lpstr>
      <vt:lpstr>Représentation Uml</vt:lpstr>
      <vt:lpstr>Les images avec Volley :</vt:lpstr>
      <vt:lpstr>Les images avec Volley :</vt:lpstr>
      <vt:lpstr>Les images avec Volley :</vt:lpstr>
      <vt:lpstr>Les images avec Volley :</vt:lpstr>
      <vt:lpstr>Les images avec Volley :</vt:lpstr>
      <vt:lpstr>Les images avec Volley :</vt:lpstr>
      <vt:lpstr>Séparer les requêtes de l’activité :</vt:lpstr>
      <vt:lpstr>Séparer les requêtes de l’activité :</vt:lpstr>
      <vt:lpstr>Séparer les requêtes de l’activité :</vt:lpstr>
      <vt:lpstr>Séparer les requêtes de l’activité :</vt:lpstr>
      <vt:lpstr>Séparer les requêtes de l’activité :</vt:lpstr>
      <vt:lpstr>Séparer les requêtes de l’activité :</vt:lpstr>
      <vt:lpstr>Représentation Uml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</dc:title>
  <dc:creator>JN</dc:creator>
  <cp:lastModifiedBy>Jo</cp:lastModifiedBy>
  <cp:revision>802</cp:revision>
  <cp:lastPrinted>2015-11-02T09:02:56Z</cp:lastPrinted>
  <dcterms:created xsi:type="dcterms:W3CDTF">2009-06-03T15:39:08Z</dcterms:created>
  <dcterms:modified xsi:type="dcterms:W3CDTF">2017-11-07T16:25:16Z</dcterms:modified>
</cp:coreProperties>
</file>