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14"/>
  </p:notesMasterIdLst>
  <p:handoutMasterIdLst>
    <p:handoutMasterId r:id="rId15"/>
  </p:handoutMasterIdLst>
  <p:sldIdLst>
    <p:sldId id="404" r:id="rId2"/>
    <p:sldId id="398" r:id="rId3"/>
    <p:sldId id="615" r:id="rId4"/>
    <p:sldId id="713" r:id="rId5"/>
    <p:sldId id="714" r:id="rId6"/>
    <p:sldId id="687" r:id="rId7"/>
    <p:sldId id="711" r:id="rId8"/>
    <p:sldId id="698" r:id="rId9"/>
    <p:sldId id="715" r:id="rId10"/>
    <p:sldId id="700" r:id="rId11"/>
    <p:sldId id="699" r:id="rId12"/>
    <p:sldId id="703" r:id="rId13"/>
  </p:sldIdLst>
  <p:sldSz cx="9144000" cy="6858000" type="screen4x3"/>
  <p:notesSz cx="6669088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84">
          <p15:clr>
            <a:srgbClr val="A4A3A4"/>
          </p15:clr>
        </p15:guide>
        <p15:guide id="2" orient="horz" pos="302">
          <p15:clr>
            <a:srgbClr val="A4A3A4"/>
          </p15:clr>
        </p15:guide>
        <p15:guide id="3" orient="horz" pos="2635">
          <p15:clr>
            <a:srgbClr val="A4A3A4"/>
          </p15:clr>
        </p15:guide>
        <p15:guide id="4" orient="horz" pos="5960">
          <p15:clr>
            <a:srgbClr val="A4A3A4"/>
          </p15:clr>
        </p15:guide>
        <p15:guide id="5" pos="2108">
          <p15:clr>
            <a:srgbClr val="A4A3A4"/>
          </p15:clr>
        </p15:guide>
        <p15:guide id="6" pos="795">
          <p15:clr>
            <a:srgbClr val="A4A3A4"/>
          </p15:clr>
        </p15:guide>
        <p15:guide id="7" pos="3421">
          <p15:clr>
            <a:srgbClr val="A4A3A4"/>
          </p15:clr>
        </p15:guide>
        <p15:guide id="8" pos="401">
          <p15:clr>
            <a:srgbClr val="A4A3A4"/>
          </p15:clr>
        </p15:guide>
        <p15:guide id="9" pos="381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CF"/>
    <a:srgbClr val="FAFD00"/>
    <a:srgbClr val="647996"/>
    <a:srgbClr val="798CA6"/>
    <a:srgbClr val="FFC82D"/>
    <a:srgbClr val="FFFF9B"/>
    <a:srgbClr val="FFCC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5" autoAdjust="0"/>
    <p:restoredTop sz="86980" autoAdjust="0"/>
  </p:normalViewPr>
  <p:slideViewPr>
    <p:cSldViewPr snapToGrid="0">
      <p:cViewPr varScale="1">
        <p:scale>
          <a:sx n="139" d="100"/>
          <a:sy n="139" d="100"/>
        </p:scale>
        <p:origin x="1400" y="176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0598"/>
    </p:cViewPr>
  </p:sorterViewPr>
  <p:notesViewPr>
    <p:cSldViewPr snapToGrid="0">
      <p:cViewPr>
        <p:scale>
          <a:sx n="100" d="100"/>
          <a:sy n="100" d="100"/>
        </p:scale>
        <p:origin x="-2179" y="1651"/>
      </p:cViewPr>
      <p:guideLst>
        <p:guide orient="horz" pos="2784"/>
        <p:guide orient="horz" pos="302"/>
        <p:guide orient="horz" pos="2635"/>
        <p:guide orient="horz" pos="5960"/>
        <p:guide pos="2108"/>
        <p:guide pos="795"/>
        <p:guide pos="3421"/>
        <p:guide pos="401"/>
        <p:guide pos="381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460375" y="9544050"/>
            <a:ext cx="5780088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036" tIns="51167" rIns="99036" bIns="51167">
            <a:spAutoFit/>
          </a:bodyPr>
          <a:lstStyle/>
          <a:p>
            <a:pPr defTabSz="1122363" eaLnBrk="0" hangingPunct="0">
              <a:tabLst>
                <a:tab pos="3028950" algn="l"/>
                <a:tab pos="6062663" algn="r"/>
              </a:tabLst>
              <a:defRPr/>
            </a:pPr>
            <a:r>
              <a:rPr lang="en-US" sz="800" dirty="0">
                <a:solidFill>
                  <a:schemeClr val="tx2"/>
                </a:solidFill>
              </a:rPr>
              <a:t>Michel MARIE	Formation Réseaux</a:t>
            </a:r>
            <a:r>
              <a:rPr lang="en-US" sz="800" dirty="0"/>
              <a:t>.</a:t>
            </a:r>
            <a:r>
              <a:rPr lang="en-US" sz="800" dirty="0">
                <a:latin typeface="Arial" pitchFamily="34" charset="0"/>
              </a:rPr>
              <a:t>	4-</a:t>
            </a:r>
            <a:fld id="{46B2815A-A921-4A29-B263-4E2ED6800323}" type="slidenum">
              <a:rPr lang="en-US" sz="800">
                <a:latin typeface="Arial" pitchFamily="34" charset="0"/>
              </a:rPr>
              <a:pPr defTabSz="1122363" eaLnBrk="0" hangingPunct="0">
                <a:tabLst>
                  <a:tab pos="3028950" algn="l"/>
                  <a:tab pos="6062663" algn="r"/>
                </a:tabLst>
                <a:defRPr/>
              </a:pPr>
              <a:t>‹N°›</a:t>
            </a:fld>
            <a:endParaRPr lang="en-US" sz="800" dirty="0">
              <a:latin typeface="Arial" pitchFamily="34" charset="0"/>
            </a:endParaRPr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533400" y="9544050"/>
            <a:ext cx="565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675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5338" y="327025"/>
            <a:ext cx="5105400" cy="38290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63" name="Rectangle 1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09588" y="4400550"/>
            <a:ext cx="5675312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509588" y="9704388"/>
            <a:ext cx="5675312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53131">
            <a:spAutoFit/>
          </a:bodyPr>
          <a:lstStyle/>
          <a:p>
            <a:pPr algn="ctr" defTabSz="1165225" eaLnBrk="0" hangingPunct="0">
              <a:tabLst>
                <a:tab pos="3090863" algn="l"/>
                <a:tab pos="6180138" algn="r"/>
                <a:tab pos="6359525" algn="r"/>
              </a:tabLst>
              <a:defRPr/>
            </a:pPr>
            <a:r>
              <a:rPr lang="en-US" sz="800">
                <a:latin typeface="Arial" pitchFamily="34" charset="0"/>
              </a:rPr>
              <a:t>ICND—Operating and Configuring a Cisco IOS Device</a:t>
            </a:r>
            <a:r>
              <a:rPr lang="en-US" sz="800">
                <a:solidFill>
                  <a:schemeClr val="tx2"/>
                </a:solidFill>
                <a:latin typeface="Arial" pitchFamily="34" charset="0"/>
              </a:rPr>
              <a:t>	</a:t>
            </a:r>
            <a:r>
              <a:rPr lang="en-US" sz="800">
                <a:latin typeface="Arial" pitchFamily="34" charset="0"/>
              </a:rPr>
              <a:t>Copyright © 2000, Cisco Systems, Inc. 	4-</a:t>
            </a:r>
            <a:fld id="{8BCEA898-D78C-4A19-A28F-8A81844776FA}" type="slidenum">
              <a:rPr lang="en-US" sz="800">
                <a:latin typeface="Arial" pitchFamily="34" charset="0"/>
              </a:rPr>
              <a:pPr algn="ctr" defTabSz="1165225" eaLnBrk="0" hangingPunct="0">
                <a:tabLst>
                  <a:tab pos="3090863" algn="l"/>
                  <a:tab pos="6180138" algn="r"/>
                  <a:tab pos="6359525" algn="r"/>
                </a:tabLst>
                <a:defRPr/>
              </a:pPr>
              <a:t>‹N°›</a:t>
            </a:fld>
            <a:endParaRPr lang="en-US" sz="800">
              <a:latin typeface="Arial" pitchFamily="34" charset="0"/>
            </a:endParaRP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509588" y="9618663"/>
            <a:ext cx="5675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fr-F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051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20763" rtl="0" eaLnBrk="0" fontAlgn="base" hangingPunct="0">
      <a:spcBef>
        <a:spcPct val="0"/>
      </a:spcBef>
      <a:spcAft>
        <a:spcPct val="25000"/>
      </a:spcAft>
      <a:buSzPct val="100000"/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234950" indent="-120650" algn="l" defTabSz="1020763" rtl="0" eaLnBrk="0" fontAlgn="base" hangingPunct="0">
      <a:spcBef>
        <a:spcPct val="0"/>
      </a:spcBef>
      <a:spcAft>
        <a:spcPct val="25000"/>
      </a:spcAft>
      <a:buSzPct val="100000"/>
      <a:buChar char="•"/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571500" indent="-114300" algn="l" defTabSz="1020763" rtl="0" eaLnBrk="0" fontAlgn="base" hangingPunct="0">
      <a:spcBef>
        <a:spcPct val="0"/>
      </a:spcBef>
      <a:spcAft>
        <a:spcPct val="25000"/>
      </a:spcAft>
      <a:buSzPct val="100000"/>
      <a:buChar char="–"/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028700" indent="-114300" algn="l" defTabSz="1020763" rtl="0" eaLnBrk="0" fontAlgn="base" hangingPunct="0">
      <a:spcBef>
        <a:spcPct val="0"/>
      </a:spcBef>
      <a:spcAft>
        <a:spcPct val="25000"/>
      </a:spcAft>
      <a:buSzPct val="100000"/>
      <a:buChar char="•"/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371600" indent="-114300" algn="l" defTabSz="1020763" rtl="0" eaLnBrk="0" fontAlgn="base" hangingPunct="0">
      <a:spcBef>
        <a:spcPct val="0"/>
      </a:spcBef>
      <a:spcAft>
        <a:spcPct val="25000"/>
      </a:spcAft>
      <a:buSzPct val="100000"/>
      <a:buChar char="–"/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746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11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5352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101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fr-FR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8130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8130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70F5D-5D02-4847-8617-C1C6C91C621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03BC8-5C09-477C-BFA7-193F439D62F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52C0F-DC9D-4543-8242-27A9C5B16CC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re et contenu sur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AC73E-63C2-4FA0-B1F3-8A336511F0F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1E6C1-ADF5-4DB6-8DB9-FEA2C8CA02E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A5167-C44B-4817-A060-1AB7AAD80D8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04880-CAC8-4CCF-96DE-DF3BB01534B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69289-F8F0-4D24-94E7-D5F370FC900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1B1B8-D98C-470B-B981-F77C777B0D2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D861E-C02D-4B6B-A173-DACD0265E93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086C1-3D11-4AD8-A556-0E800C52CFE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4F574-B45F-412C-9D3A-159C602721E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F2D61E3A-F09E-405F-9F10-2E39E3D5570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8120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fr-FR" sz="2400">
                <a:latin typeface="Times New Roman" pitchFamily="18" charset="0"/>
              </a:endParaRPr>
            </a:p>
          </p:txBody>
        </p:sp>
        <p:sp>
          <p:nvSpPr>
            <p:cNvPr id="8120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400">
                <a:latin typeface="Times New Roman" pitchFamily="18" charset="0"/>
              </a:endParaRPr>
            </a:p>
          </p:txBody>
        </p:sp>
        <p:sp>
          <p:nvSpPr>
            <p:cNvPr id="8120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8120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8120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8120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8120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400">
                <a:latin typeface="Times New Roman" pitchFamily="18" charset="0"/>
              </a:endParaRPr>
            </a:p>
          </p:txBody>
        </p:sp>
        <p:sp>
          <p:nvSpPr>
            <p:cNvPr id="8120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8120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solidFill>
                  <a:schemeClr val="accent2"/>
                </a:solidFill>
                <a:latin typeface="Arial" pitchFamily="34" charset="0"/>
              </a:endParaRPr>
            </a:p>
          </p:txBody>
        </p:sp>
      </p:grpSp>
      <p:sp>
        <p:nvSpPr>
          <p:cNvPr id="71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120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ChangeArrowheads="1"/>
          </p:cNvSpPr>
          <p:nvPr/>
        </p:nvSpPr>
        <p:spPr bwMode="auto">
          <a:xfrm>
            <a:off x="1734437" y="2547890"/>
            <a:ext cx="7550239" cy="1309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algn="ctr" defTabSz="814388" eaLnBrk="0" hangingPunct="0"/>
            <a:r>
              <a:rPr lang="en-US" sz="6600" b="1" dirty="0" err="1">
                <a:solidFill>
                  <a:srgbClr val="FAFD00"/>
                </a:solidFill>
              </a:rPr>
              <a:t>Projet</a:t>
            </a:r>
            <a:r>
              <a:rPr lang="en-US" sz="6600" b="1" dirty="0">
                <a:solidFill>
                  <a:srgbClr val="FAFD00"/>
                </a:solidFill>
              </a:rPr>
              <a:t> </a:t>
            </a:r>
          </a:p>
          <a:p>
            <a:pPr algn="ctr" defTabSz="814388" eaLnBrk="0" hangingPunct="0"/>
            <a:r>
              <a:rPr lang="en-US" sz="5400" b="1" dirty="0" err="1">
                <a:solidFill>
                  <a:srgbClr val="FAFD00"/>
                </a:solidFill>
              </a:rPr>
              <a:t>Contrôle</a:t>
            </a:r>
            <a:endParaRPr lang="en-US" sz="5400" b="1" dirty="0">
              <a:solidFill>
                <a:srgbClr val="FAFD00"/>
              </a:solidFill>
            </a:endParaRPr>
          </a:p>
          <a:p>
            <a:pPr algn="ctr" defTabSz="814388" eaLnBrk="0" hangingPunct="0"/>
            <a:r>
              <a:rPr lang="en-US" sz="5400" b="1" dirty="0" err="1">
                <a:solidFill>
                  <a:srgbClr val="FAFD00"/>
                </a:solidFill>
              </a:rPr>
              <a:t>Atmosphère</a:t>
            </a:r>
            <a:r>
              <a:rPr lang="en-US" sz="5400" b="1" dirty="0">
                <a:solidFill>
                  <a:srgbClr val="FAFD00"/>
                </a:solidFill>
              </a:rPr>
              <a:t> Atelier</a:t>
            </a:r>
          </a:p>
          <a:p>
            <a:pPr algn="ctr" defTabSz="814388" eaLnBrk="0" hangingPunct="0"/>
            <a:endParaRPr lang="en-US" sz="4400" b="1" dirty="0">
              <a:solidFill>
                <a:srgbClr val="FAFD00"/>
              </a:solidFill>
            </a:endParaRPr>
          </a:p>
        </p:txBody>
      </p:sp>
      <p:sp>
        <p:nvSpPr>
          <p:cNvPr id="9219" name="Rectangle 1027"/>
          <p:cNvSpPr>
            <a:spLocks noChangeArrowheads="1"/>
          </p:cNvSpPr>
          <p:nvPr/>
        </p:nvSpPr>
        <p:spPr bwMode="auto">
          <a:xfrm>
            <a:off x="396875" y="4800600"/>
            <a:ext cx="8340725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/>
          <a:lstStyle/>
          <a:p>
            <a:pPr algn="ctr" defTabSz="814388" eaLnBrk="0" hangingPunct="0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Font typeface="Arial" charset="0"/>
              <a:buNone/>
            </a:pPr>
            <a:endParaRPr lang="fr-FR" sz="2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192505" y="546908"/>
            <a:ext cx="8951495" cy="752501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E3 :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</a:rPr>
              <a:t>Serveur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 Web REST et BDD,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</a:rPr>
              <a:t>Meshlium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2DFFE1-6779-D54D-9EB2-F176561AFED3}"/>
              </a:ext>
            </a:extLst>
          </p:cNvPr>
          <p:cNvSpPr/>
          <p:nvPr/>
        </p:nvSpPr>
        <p:spPr>
          <a:xfrm>
            <a:off x="360946" y="1404396"/>
            <a:ext cx="478856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i="1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Liste des fonctions assurées par l’étudiant</a:t>
            </a:r>
            <a:endParaRPr lang="fr-FR" sz="2000" kern="150" dirty="0"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34290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r-FR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Installation du serveur virtuel.</a:t>
            </a:r>
          </a:p>
          <a:p>
            <a:pPr marL="34290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r-FR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Installation du serveur BDD.</a:t>
            </a:r>
          </a:p>
          <a:p>
            <a:pPr marL="34290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r-FR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Installation du serveur Web.</a:t>
            </a:r>
          </a:p>
          <a:p>
            <a:pPr marL="34290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r-FR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Installation et configuration de la "</a:t>
            </a:r>
            <a:r>
              <a:rPr lang="fr-FR" kern="150" dirty="0" err="1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gateway</a:t>
            </a:r>
            <a:r>
              <a:rPr lang="fr-FR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fr-FR" kern="150" dirty="0" err="1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MeshLium</a:t>
            </a:r>
            <a:r>
              <a:rPr lang="fr-FR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".</a:t>
            </a:r>
          </a:p>
          <a:p>
            <a:pPr marL="34290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r-FR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Analyse et conception de la base de données.</a:t>
            </a:r>
          </a:p>
          <a:p>
            <a:pPr marL="34290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r-FR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Création des scripts d’installation/réinstallation de la base de données et des utilisateurs associés.</a:t>
            </a:r>
          </a:p>
          <a:p>
            <a:pPr marL="34290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r-FR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Conception, codage et tests du service Web REST.</a:t>
            </a:r>
          </a:p>
          <a:p>
            <a:pPr marL="34290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r-FR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Réalisation du paquetage d'installation du service Web REST.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5D60944-75F2-C04B-A714-DFA03210F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56386"/>
              </p:ext>
            </p:extLst>
          </p:nvPr>
        </p:nvGraphicFramePr>
        <p:xfrm>
          <a:off x="4990289" y="1299409"/>
          <a:ext cx="3987715" cy="53117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87715">
                  <a:extLst>
                    <a:ext uri="{9D8B030D-6E8A-4147-A177-3AD203B41FA5}">
                      <a16:colId xmlns:a16="http://schemas.microsoft.com/office/drawing/2014/main" val="2064673378"/>
                    </a:ext>
                  </a:extLst>
                </a:gridCol>
              </a:tblGrid>
              <a:tr h="53117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Installation :</a:t>
                      </a:r>
                    </a:p>
                    <a:p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Serveur 2019 Standard.</a:t>
                      </a:r>
                    </a:p>
                    <a:p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BDD MySQL ou SQL Server.</a:t>
                      </a:r>
                    </a:p>
                    <a:p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Gateway 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MeshLium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Waspmote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et capteurs associés.</a:t>
                      </a:r>
                    </a:p>
                    <a:p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Configuration :</a:t>
                      </a:r>
                    </a:p>
                    <a:p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Waspmote+capteurs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associés.</a:t>
                      </a:r>
                    </a:p>
                    <a:p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Mise en œuvre :</a:t>
                      </a:r>
                    </a:p>
                    <a:p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SQL, JSON, PHP.</a:t>
                      </a:r>
                    </a:p>
                    <a:p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Configuration :</a:t>
                      </a:r>
                    </a:p>
                    <a:p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Serveur 2019 Standard, MySQL ou SQL Server. Apache. 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Meshlium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Réalisation :</a:t>
                      </a:r>
                    </a:p>
                    <a:p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Scripts SQL, pages PHP.</a:t>
                      </a:r>
                    </a:p>
                    <a:p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Web REST.</a:t>
                      </a:r>
                    </a:p>
                    <a:p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 :</a:t>
                      </a:r>
                    </a:p>
                    <a:p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Guide d'installation, de configuration et d'utilisation des 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Waspmotes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endParaRPr lang="fr-F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503599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92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711200" y="366713"/>
            <a:ext cx="8243330" cy="784393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E4 : Application station de travail et </a:t>
            </a:r>
            <a:r>
              <a:rPr lang="en-US" sz="2800" b="1" dirty="0" err="1">
                <a:solidFill>
                  <a:schemeClr val="bg2">
                    <a:lumMod val="75000"/>
                  </a:schemeClr>
                </a:solidFill>
              </a:rPr>
              <a:t>capteurs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75000"/>
                  </a:schemeClr>
                </a:solidFill>
              </a:rPr>
              <a:t>Waspmote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2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6F7A41-12E7-3043-BF44-F9A66DB17516}"/>
              </a:ext>
            </a:extLst>
          </p:cNvPr>
          <p:cNvSpPr/>
          <p:nvPr/>
        </p:nvSpPr>
        <p:spPr>
          <a:xfrm>
            <a:off x="68094" y="1151107"/>
            <a:ext cx="49129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i="1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Liste des fonctions assurées par l’étudiant</a:t>
            </a:r>
            <a:endParaRPr lang="fr-FR" sz="2000" kern="150" dirty="0"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34290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r-FR" sz="1600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Cas d'utilisation "Définir le (ou les) seuil(s) d'alerte". </a:t>
            </a:r>
          </a:p>
          <a:p>
            <a:pPr marL="34290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r-FR" sz="1600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Cas d'utilisation "Visualiser l'historique des données". </a:t>
            </a:r>
          </a:p>
          <a:p>
            <a:pPr marL="34290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r-FR" sz="1600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Cas d'utilisation "Visualiser la fréquence des alertes".</a:t>
            </a:r>
          </a:p>
          <a:p>
            <a:pPr marL="34290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r-FR" sz="1600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Cas d'utilisation "Choisir une période de temps".</a:t>
            </a:r>
          </a:p>
          <a:p>
            <a:pPr marL="34290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r-FR" sz="1600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Cas d'utilisation "Imprimer les données sous forme de courbes".</a:t>
            </a:r>
          </a:p>
          <a:p>
            <a:pPr marL="34290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r-FR" sz="1600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Cas d'utilisation "Imprimer les données sous forme de tableaux".</a:t>
            </a:r>
          </a:p>
          <a:p>
            <a:pPr marL="34290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r-FR" sz="1600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Installation </a:t>
            </a:r>
            <a:r>
              <a:rPr lang="fr-FR" sz="1600" kern="150" dirty="0" err="1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Waspmote</a:t>
            </a:r>
            <a:r>
              <a:rPr lang="fr-FR" sz="1600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 2 et capteurs associés.</a:t>
            </a:r>
          </a:p>
          <a:p>
            <a:pPr marL="34290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r-FR" sz="1600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Analyse des formulaires et classes métier de l'application station de travail.</a:t>
            </a:r>
          </a:p>
          <a:p>
            <a:pPr marL="34290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r-FR" sz="1600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Conception, codage et tests des classes associées à la configuration, aux formulaires, et à la persistance des données.</a:t>
            </a:r>
          </a:p>
          <a:p>
            <a:pPr marL="34290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r-FR" sz="1600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Conception, codage et tests des classes métier associées à l'accès au service WEB.</a:t>
            </a:r>
          </a:p>
          <a:p>
            <a:pPr marL="34290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r-FR" sz="1600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Réalisation du paquetage d'installation de l'application Windows.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A29748C1-C5DC-6C48-BDAF-0B350C8FC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3477"/>
              </p:ext>
            </p:extLst>
          </p:nvPr>
        </p:nvGraphicFramePr>
        <p:xfrm>
          <a:off x="4981074" y="1868871"/>
          <a:ext cx="3946357" cy="3971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357">
                  <a:extLst>
                    <a:ext uri="{9D8B030D-6E8A-4147-A177-3AD203B41FA5}">
                      <a16:colId xmlns:a16="http://schemas.microsoft.com/office/drawing/2014/main" val="13542148"/>
                    </a:ext>
                  </a:extLst>
                </a:gridCol>
              </a:tblGrid>
              <a:tr h="3444273">
                <a:tc>
                  <a:txBody>
                    <a:bodyPr/>
                    <a:lstStyle/>
                    <a:p>
                      <a:r>
                        <a:rPr lang="fr-FR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Installation :</a:t>
                      </a:r>
                    </a:p>
                    <a:p>
                      <a:r>
                        <a:rPr lang="fr-FR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Waspmote</a:t>
                      </a:r>
                      <a:r>
                        <a:rPr lang="fr-FR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et capteurs associés.</a:t>
                      </a:r>
                    </a:p>
                    <a:p>
                      <a:r>
                        <a:rPr lang="fr-FR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Mise en œuvre :</a:t>
                      </a:r>
                    </a:p>
                    <a:p>
                      <a:r>
                        <a:rPr lang="fr-FR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ADO.Net</a:t>
                      </a:r>
                      <a:r>
                        <a:rPr lang="fr-FR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et/ou LINQ ou </a:t>
                      </a:r>
                      <a:r>
                        <a:rPr lang="fr-FR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r>
                        <a:rPr lang="fr-FR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Framework.</a:t>
                      </a:r>
                    </a:p>
                    <a:p>
                      <a:r>
                        <a:rPr lang="fr-FR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C#, C++, JSON.</a:t>
                      </a:r>
                    </a:p>
                    <a:p>
                      <a:r>
                        <a:rPr lang="fr-FR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Réalisation :</a:t>
                      </a:r>
                    </a:p>
                    <a:p>
                      <a:r>
                        <a:rPr lang="fr-FR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Tous les formulaires de l'application.</a:t>
                      </a:r>
                    </a:p>
                    <a:p>
                      <a:r>
                        <a:rPr lang="fr-FR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gestion de la persistance des données de configuration de l'application.</a:t>
                      </a:r>
                    </a:p>
                    <a:p>
                      <a:r>
                        <a:rPr lang="fr-FR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classes métier de l'application.</a:t>
                      </a:r>
                    </a:p>
                    <a:p>
                      <a:r>
                        <a:rPr lang="fr-FR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gestion de l'impression.</a:t>
                      </a:r>
                    </a:p>
                    <a:p>
                      <a:r>
                        <a:rPr lang="fr-FR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 :</a:t>
                      </a:r>
                    </a:p>
                    <a:p>
                      <a:r>
                        <a:rPr lang="fr-FR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Guide d'installation et d'utilisation de l'application.</a:t>
                      </a: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587343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66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6F063C1E-0765-BF84-D040-C3016F225C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76" y="960329"/>
            <a:ext cx="8632344" cy="4888697"/>
          </a:xfrm>
          <a:prstGeom prst="rect">
            <a:avLst/>
          </a:prstGeom>
        </p:spPr>
      </p:pic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711200" y="366714"/>
            <a:ext cx="8243330" cy="505354"/>
          </a:xfrm>
        </p:spPr>
        <p:txBody>
          <a:bodyPr/>
          <a:lstStyle/>
          <a:p>
            <a:pPr eaLnBrk="1" hangingPunct="1"/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</a:rPr>
              <a:t>Diagramme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</a:rPr>
              <a:t>déploiement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366187" y="45497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C00000"/>
                </a:solidFill>
              </a:rPr>
              <a:t>Etudiant 1</a:t>
            </a:r>
          </a:p>
        </p:txBody>
      </p:sp>
      <p:cxnSp>
        <p:nvCxnSpPr>
          <p:cNvPr id="3" name="Connecteur droit avec flèche 2"/>
          <p:cNvCxnSpPr>
            <a:cxnSpLocks/>
            <a:stCxn id="15" idx="1"/>
          </p:cNvCxnSpPr>
          <p:nvPr/>
        </p:nvCxnSpPr>
        <p:spPr bwMode="auto">
          <a:xfrm flipH="1">
            <a:off x="6885936" y="5416312"/>
            <a:ext cx="450654" cy="519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Connecteur droit avec flèche 10"/>
          <p:cNvCxnSpPr>
            <a:cxnSpLocks/>
          </p:cNvCxnSpPr>
          <p:nvPr/>
        </p:nvCxnSpPr>
        <p:spPr bwMode="auto">
          <a:xfrm flipH="1">
            <a:off x="5304880" y="824307"/>
            <a:ext cx="813642" cy="6346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158C01F6-2438-0C41-8FA3-31BBEC5849AD}"/>
              </a:ext>
            </a:extLst>
          </p:cNvPr>
          <p:cNvSpPr txBox="1"/>
          <p:nvPr/>
        </p:nvSpPr>
        <p:spPr>
          <a:xfrm>
            <a:off x="4065831" y="589767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C00000"/>
                </a:solidFill>
              </a:rPr>
              <a:t>Etudiant 3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B609F7A-7570-2A4D-B5A0-FB20BC60A4A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118522" y="4654296"/>
            <a:ext cx="1218068" cy="6468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F0A2E3C-056D-4A43-A729-AEA59DD71E6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611676" y="5505653"/>
            <a:ext cx="791000" cy="3920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35D54D4-29FA-8B47-A65B-86F052A026C9}"/>
              </a:ext>
            </a:extLst>
          </p:cNvPr>
          <p:cNvSpPr txBox="1"/>
          <p:nvPr/>
        </p:nvSpPr>
        <p:spPr>
          <a:xfrm>
            <a:off x="7336590" y="523164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C00000"/>
                </a:solidFill>
              </a:rPr>
              <a:t>Etudiant 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8D2F6C8-C430-0341-AB8F-F23AC487646D}"/>
              </a:ext>
            </a:extLst>
          </p:cNvPr>
          <p:cNvSpPr txBox="1"/>
          <p:nvPr/>
        </p:nvSpPr>
        <p:spPr>
          <a:xfrm>
            <a:off x="2781754" y="210547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C00000"/>
                </a:solidFill>
              </a:rPr>
              <a:t>Etudiant 3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A40624F-847B-9348-98C0-662128C51E59}"/>
              </a:ext>
            </a:extLst>
          </p:cNvPr>
          <p:cNvCxnSpPr>
            <a:cxnSpLocks/>
          </p:cNvCxnSpPr>
          <p:nvPr/>
        </p:nvCxnSpPr>
        <p:spPr bwMode="auto">
          <a:xfrm flipH="1">
            <a:off x="3151001" y="2433312"/>
            <a:ext cx="168271" cy="2422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53F7EFD-84E8-D340-BAE6-6147DC809114}"/>
              </a:ext>
            </a:extLst>
          </p:cNvPr>
          <p:cNvCxnSpPr>
            <a:cxnSpLocks/>
          </p:cNvCxnSpPr>
          <p:nvPr/>
        </p:nvCxnSpPr>
        <p:spPr bwMode="auto">
          <a:xfrm flipV="1">
            <a:off x="5462812" y="5623287"/>
            <a:ext cx="497778" cy="4356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5FE01C5-A1C2-B215-5A28-E08E332AA32A}"/>
              </a:ext>
            </a:extLst>
          </p:cNvPr>
          <p:cNvSpPr txBox="1"/>
          <p:nvPr/>
        </p:nvSpPr>
        <p:spPr>
          <a:xfrm>
            <a:off x="133437" y="218512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C00000"/>
                </a:solidFill>
              </a:rPr>
              <a:t>Etudiant 2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2B993DE-5448-4EB7-415B-B74FDFA00B71}"/>
              </a:ext>
            </a:extLst>
          </p:cNvPr>
          <p:cNvCxnSpPr>
            <a:cxnSpLocks/>
          </p:cNvCxnSpPr>
          <p:nvPr/>
        </p:nvCxnSpPr>
        <p:spPr bwMode="auto">
          <a:xfrm>
            <a:off x="467047" y="2495818"/>
            <a:ext cx="1335993" cy="18077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928C430-8066-A771-A511-AD8E8AFD6D41}"/>
              </a:ext>
            </a:extLst>
          </p:cNvPr>
          <p:cNvCxnSpPr>
            <a:cxnSpLocks/>
          </p:cNvCxnSpPr>
          <p:nvPr/>
        </p:nvCxnSpPr>
        <p:spPr bwMode="auto">
          <a:xfrm flipV="1">
            <a:off x="603504" y="1783537"/>
            <a:ext cx="1038881" cy="5066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8164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5" grpId="0"/>
      <p:bldP spid="2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711199" y="366713"/>
            <a:ext cx="8170333" cy="602297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bg2">
                    <a:lumMod val="75000"/>
                  </a:schemeClr>
                </a:solidFill>
              </a:rPr>
              <a:t>Configuration </a:t>
            </a:r>
            <a:r>
              <a:rPr lang="en-US" sz="4000" b="1" dirty="0" err="1">
                <a:solidFill>
                  <a:schemeClr val="bg2">
                    <a:lumMod val="75000"/>
                  </a:schemeClr>
                </a:solidFill>
              </a:rPr>
              <a:t>d’exploitation</a:t>
            </a:r>
            <a:endParaRPr 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Image 1" descr="Une image contenant texte, diagramme, capture d’écran, conception&#10;&#10;Description générée automatiquement">
            <a:extLst>
              <a:ext uri="{FF2B5EF4-FFF2-40B4-BE49-F238E27FC236}">
                <a16:creationId xmlns:a16="http://schemas.microsoft.com/office/drawing/2014/main" id="{C5BB6775-8ACD-FD11-FB37-5FD2EB4C9C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741531"/>
            <a:ext cx="8613648" cy="483421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9994A01-4189-5E68-4F79-E19F626842BC}"/>
              </a:ext>
            </a:extLst>
          </p:cNvPr>
          <p:cNvSpPr txBox="1"/>
          <p:nvPr/>
        </p:nvSpPr>
        <p:spPr>
          <a:xfrm>
            <a:off x="2286000" y="1073142"/>
            <a:ext cx="4572000" cy="564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700"/>
              </a:spcAft>
            </a:pPr>
            <a:r>
              <a:rPr lang="fr-FR" sz="2800" b="1" i="1" kern="15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Contrôle Atmosphère Atelier</a:t>
            </a:r>
            <a:endParaRPr lang="fr-FR" sz="2800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347133" y="327494"/>
            <a:ext cx="8796867" cy="615781"/>
          </a:xfrm>
        </p:spPr>
        <p:txBody>
          <a:bodyPr/>
          <a:lstStyle/>
          <a:p>
            <a:pPr eaLnBrk="1" hangingPunct="1"/>
            <a:r>
              <a:rPr lang="fr-FR" sz="2400" b="1" dirty="0">
                <a:solidFill>
                  <a:schemeClr val="bg2">
                    <a:lumMod val="75000"/>
                  </a:schemeClr>
                </a:solidFill>
              </a:rPr>
              <a:t>Fonctionnalités du serveur WEB REST et de la base Atelier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90889" y="1087655"/>
            <a:ext cx="8287352" cy="572356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fr-FR" dirty="0"/>
              <a:t>Le service devra permettre :</a:t>
            </a:r>
          </a:p>
          <a:p>
            <a:pPr fontAlgn="auto"/>
            <a:r>
              <a:rPr lang="fr-FR" sz="2400" dirty="0"/>
              <a:t>de stocker les informations issues du </a:t>
            </a:r>
            <a:r>
              <a:rPr lang="fr-FR" sz="2400" dirty="0" err="1"/>
              <a:t>MeshLium</a:t>
            </a:r>
            <a:r>
              <a:rPr lang="fr-FR" sz="2400" dirty="0"/>
              <a:t> ainsi que les différentes données de seuils critiques issues de l'application "station de travail",</a:t>
            </a:r>
          </a:p>
          <a:p>
            <a:pPr fontAlgn="auto"/>
            <a:r>
              <a:rPr lang="fr-FR" sz="2400" dirty="0"/>
              <a:t>de récupérer, après authentification, les données relatives aux différents capteurs afin d'exploiter ceux-ci au sein des applications clientes. Les données seront recueillies au format JSON.</a:t>
            </a:r>
          </a:p>
          <a:p>
            <a:pPr marL="0" indent="0">
              <a:buNone/>
            </a:pPr>
            <a:endParaRPr lang="fr-FR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347133" y="327495"/>
            <a:ext cx="8796867" cy="817910"/>
          </a:xfrm>
        </p:spPr>
        <p:txBody>
          <a:bodyPr/>
          <a:lstStyle/>
          <a:p>
            <a:pPr eaLnBrk="1" hangingPunct="1"/>
            <a:r>
              <a:rPr lang="fr-FR" sz="2400" b="1" dirty="0">
                <a:solidFill>
                  <a:schemeClr val="bg2">
                    <a:lumMod val="75000"/>
                  </a:schemeClr>
                </a:solidFill>
              </a:rPr>
              <a:t>Fonctionnalités de l’application mobile « Contrôle d’ambiance »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47133" y="1145405"/>
            <a:ext cx="8536986" cy="5665811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fr-FR" dirty="0"/>
              <a:t>L'application devra permettre de : </a:t>
            </a:r>
          </a:p>
          <a:p>
            <a:pPr fontAlgn="auto"/>
            <a:r>
              <a:rPr lang="fr-FR" sz="2400" dirty="0"/>
              <a:t>visualiser les données recueillies en temps réel,</a:t>
            </a:r>
          </a:p>
          <a:p>
            <a:pPr fontAlgn="auto"/>
            <a:r>
              <a:rPr lang="fr-FR" sz="2400" dirty="0"/>
              <a:t>recueillir les seuils d'alerte pour chaque type de donnée et déclencher une alerte visuelle et sonore en cas de dépassement, </a:t>
            </a:r>
          </a:p>
          <a:p>
            <a:pPr fontAlgn="auto"/>
            <a:r>
              <a:rPr lang="fr-FR" sz="2400" dirty="0"/>
              <a:t>configurer les paramètres d'alerte sonore, les alertes sonores pourront être désactivées par l'opérateur indépendamment pour chaque type de mesure.</a:t>
            </a:r>
          </a:p>
          <a:p>
            <a:pPr marL="0" indent="0"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6596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347133" y="327495"/>
            <a:ext cx="8796867" cy="817910"/>
          </a:xfrm>
        </p:spPr>
        <p:txBody>
          <a:bodyPr/>
          <a:lstStyle/>
          <a:p>
            <a:pPr eaLnBrk="1" hangingPunct="1"/>
            <a:r>
              <a:rPr lang="fr-FR" sz="2400" b="1" dirty="0">
                <a:solidFill>
                  <a:schemeClr val="bg2">
                    <a:lumMod val="75000"/>
                  </a:schemeClr>
                </a:solidFill>
              </a:rPr>
              <a:t>Fonctionnalités de l’application station de travail « Contrôle d’ambiance »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47133" y="1145405"/>
            <a:ext cx="8536986" cy="5665811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fr-FR" dirty="0"/>
              <a:t>L'application devra permettre de : </a:t>
            </a:r>
          </a:p>
          <a:p>
            <a:pPr lvl="0" fontAlgn="auto"/>
            <a:r>
              <a:rPr lang="fr-FR" sz="2400" dirty="0"/>
              <a:t>visualiser les données recueillies sur une période de temps donnée,</a:t>
            </a:r>
          </a:p>
          <a:p>
            <a:pPr lvl="0" fontAlgn="auto"/>
            <a:r>
              <a:rPr lang="fr-FR" sz="2400" dirty="0"/>
              <a:t>définir des seuils d'alerte pour chaque type de donnée selon les normes en vigueur,</a:t>
            </a:r>
          </a:p>
          <a:p>
            <a:pPr lvl="0" fontAlgn="auto"/>
            <a:r>
              <a:rPr lang="fr-FR" sz="2400" dirty="0"/>
              <a:t>visualiser la fréquence des alertes selon les différents capteurs,</a:t>
            </a:r>
          </a:p>
          <a:p>
            <a:pPr lvl="0" fontAlgn="auto"/>
            <a:r>
              <a:rPr lang="fr-FR" sz="2400" dirty="0"/>
              <a:t>imprimer les données sélectionnées (alertes, mesures sur une période définie pour un ou plusieurs capteurs) sous forme de tableaux ou de courbes.</a:t>
            </a:r>
          </a:p>
          <a:p>
            <a:pPr marL="0" indent="0"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49504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223735" y="366713"/>
            <a:ext cx="8832715" cy="752475"/>
          </a:xfrm>
        </p:spPr>
        <p:txBody>
          <a:bodyPr/>
          <a:lstStyle/>
          <a:p>
            <a:pPr eaLnBrk="1" hangingPunct="1"/>
            <a:r>
              <a:rPr lang="en-US" sz="2200" b="1" dirty="0">
                <a:solidFill>
                  <a:schemeClr val="bg2">
                    <a:lumMod val="75000"/>
                  </a:schemeClr>
                </a:solidFill>
              </a:rPr>
              <a:t>Les </a:t>
            </a:r>
            <a:r>
              <a:rPr lang="en-US" sz="2200" b="1" dirty="0" err="1">
                <a:solidFill>
                  <a:schemeClr val="bg2">
                    <a:lumMod val="75000"/>
                  </a:schemeClr>
                </a:solidFill>
              </a:rPr>
              <a:t>cas</a:t>
            </a:r>
            <a:r>
              <a:rPr lang="en-US" sz="2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bg2">
                    <a:lumMod val="75000"/>
                  </a:schemeClr>
                </a:solidFill>
              </a:rPr>
              <a:t>d’utilisation</a:t>
            </a:r>
            <a:r>
              <a:rPr lang="en-US" sz="2200" b="1" dirty="0">
                <a:solidFill>
                  <a:schemeClr val="bg2">
                    <a:lumMod val="75000"/>
                  </a:schemeClr>
                </a:solidFill>
              </a:rPr>
              <a:t> des applications “</a:t>
            </a:r>
            <a:r>
              <a:rPr lang="en-US" sz="2200" b="1" dirty="0" err="1">
                <a:solidFill>
                  <a:schemeClr val="bg2">
                    <a:lumMod val="75000"/>
                  </a:schemeClr>
                </a:solidFill>
              </a:rPr>
              <a:t>Contrôle</a:t>
            </a:r>
            <a:r>
              <a:rPr lang="en-US" sz="2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bg2">
                    <a:lumMod val="75000"/>
                  </a:schemeClr>
                </a:solidFill>
              </a:rPr>
              <a:t>Atmosphère</a:t>
            </a:r>
            <a:r>
              <a:rPr lang="en-US" sz="2200" b="1" dirty="0">
                <a:solidFill>
                  <a:schemeClr val="bg2">
                    <a:lumMod val="75000"/>
                  </a:schemeClr>
                </a:solidFill>
              </a:rPr>
              <a:t> Atelier”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34A9FF4-82BF-FD49-A37B-0EBC7D498D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188"/>
            <a:ext cx="8929991" cy="5145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711199" y="366714"/>
            <a:ext cx="8170333" cy="528436"/>
          </a:xfrm>
        </p:spPr>
        <p:txBody>
          <a:bodyPr/>
          <a:lstStyle/>
          <a:p>
            <a:pPr eaLnBrk="1" hangingPunct="1"/>
            <a:r>
              <a:rPr lang="en-US" sz="4000" b="1" dirty="0" err="1">
                <a:solidFill>
                  <a:schemeClr val="bg2">
                    <a:lumMod val="75000"/>
                  </a:schemeClr>
                </a:solidFill>
              </a:rPr>
              <a:t>Répartition</a:t>
            </a:r>
            <a:r>
              <a:rPr lang="en-US" sz="4000" b="1" dirty="0">
                <a:solidFill>
                  <a:schemeClr val="bg2">
                    <a:lumMod val="75000"/>
                  </a:schemeClr>
                </a:solidFill>
              </a:rPr>
              <a:t> des </a:t>
            </a:r>
            <a:r>
              <a:rPr lang="en-US" sz="4000" b="1" dirty="0" err="1">
                <a:solidFill>
                  <a:schemeClr val="bg2">
                    <a:lumMod val="75000"/>
                  </a:schemeClr>
                </a:solidFill>
              </a:rPr>
              <a:t>tâches</a:t>
            </a:r>
            <a:endParaRPr 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59B0586-C1CE-38BA-CFEF-C22BA40C0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86" y="1133856"/>
            <a:ext cx="8663771" cy="535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8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351322" y="366714"/>
            <a:ext cx="8792678" cy="505354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E1 : Application mobile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3D8C1E2-68CA-2146-8BFA-D72BBB191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19328"/>
              </p:ext>
            </p:extLst>
          </p:nvPr>
        </p:nvGraphicFramePr>
        <p:xfrm>
          <a:off x="5284064" y="1370165"/>
          <a:ext cx="3376612" cy="4304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6612">
                  <a:extLst>
                    <a:ext uri="{9D8B030D-6E8A-4147-A177-3AD203B41FA5}">
                      <a16:colId xmlns:a16="http://schemas.microsoft.com/office/drawing/2014/main" val="3011150419"/>
                    </a:ext>
                  </a:extLst>
                </a:gridCol>
              </a:tblGrid>
              <a:tr h="43049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Mangal" panose="02040503050203030202" pitchFamily="18" charset="0"/>
                        </a:rPr>
                        <a:t>Installation 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Mangal" panose="02040503050203030202" pitchFamily="18" charset="0"/>
                        </a:rPr>
                        <a:t>Android 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Mangal" panose="02040503050203030202" pitchFamily="18" charset="0"/>
                        </a:rPr>
                        <a:t>Mise en œuvre 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Mangal" panose="02040503050203030202" pitchFamily="18" charset="0"/>
                        </a:rPr>
                        <a:t>Java.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Mangal" panose="02040503050203030202" pitchFamily="18" charset="0"/>
                        </a:rPr>
                        <a:t>JSON, Volley.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Mangal" panose="02040503050203030202" pitchFamily="18" charset="0"/>
                        </a:rPr>
                        <a:t>Réalisation :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3239770" algn="r"/>
                        </a:tabLst>
                      </a:pPr>
                      <a:r>
                        <a:rPr lang="fr-FR" sz="1800" kern="1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Mangal" panose="02040503050203030202" pitchFamily="18" charset="0"/>
                        </a:rPr>
                        <a:t>Les formulaires de l'application.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Mangal" panose="02040503050203030202" pitchFamily="18" charset="0"/>
                        </a:rPr>
                        <a:t>Documentation :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3239770" algn="r"/>
                        </a:tabLst>
                      </a:pPr>
                      <a:r>
                        <a:rPr lang="fr-FR" sz="1800" kern="1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Mangal" panose="02040503050203030202" pitchFamily="18" charset="0"/>
                        </a:rPr>
                        <a:t>Guide d'installation, de configuration et d'utilisation de l’application mobile.</a:t>
                      </a: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48441479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DAE4E05-2E14-6448-BC86-1411BF75BDFE}"/>
              </a:ext>
            </a:extLst>
          </p:cNvPr>
          <p:cNvSpPr/>
          <p:nvPr/>
        </p:nvSpPr>
        <p:spPr>
          <a:xfrm>
            <a:off x="351322" y="986212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fr-FR" i="1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Liste des fonctions assurées par l’étudiant</a:t>
            </a:r>
            <a:endParaRPr lang="fr-FR" sz="2000" kern="150" dirty="0"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fr-FR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 </a:t>
            </a:r>
            <a:endParaRPr lang="fr-FR" sz="2000" kern="150" dirty="0"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34290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r-FR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Cas d'utilisation "Visualiser les données en temps réel".</a:t>
            </a:r>
          </a:p>
          <a:p>
            <a:pPr marL="34290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r-FR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Cas d'utilisation "Activer/</a:t>
            </a:r>
            <a:r>
              <a:rPr lang="fr-FR" kern="150" dirty="0" err="1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Desactiver</a:t>
            </a:r>
            <a:r>
              <a:rPr lang="fr-FR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 l'alerte sonore"</a:t>
            </a:r>
          </a:p>
          <a:p>
            <a:pPr marL="34290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r-FR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Cas d'utilisation "Choisir un capteur" </a:t>
            </a:r>
          </a:p>
          <a:p>
            <a:pPr marL="34290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r-FR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Analyse des formulaires et classes métier de l'application mobile.</a:t>
            </a:r>
          </a:p>
          <a:p>
            <a:pPr marL="34290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r-FR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Conception, codage et tests des classes associées à la configuration, aux formulaires, et à la persistance des données.</a:t>
            </a:r>
          </a:p>
          <a:p>
            <a:pPr marL="34290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r-FR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Mise en œuvre des classes métier associées à l'accès au service WEB </a:t>
            </a:r>
            <a:r>
              <a:rPr lang="fr-FR" kern="150" dirty="0" err="1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RestFull</a:t>
            </a:r>
            <a:r>
              <a:rPr lang="fr-FR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519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351322" y="366714"/>
            <a:ext cx="8792678" cy="505354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E2 : API client </a:t>
            </a:r>
            <a:r>
              <a:rPr lang="en-US" sz="2800" b="1" dirty="0" err="1">
                <a:solidFill>
                  <a:schemeClr val="bg2">
                    <a:lumMod val="75000"/>
                  </a:schemeClr>
                </a:solidFill>
              </a:rPr>
              <a:t>RestFull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Android et Windows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3D8C1E2-68CA-2146-8BFA-D72BBB191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59474"/>
              </p:ext>
            </p:extLst>
          </p:nvPr>
        </p:nvGraphicFramePr>
        <p:xfrm>
          <a:off x="5284064" y="1370165"/>
          <a:ext cx="3640480" cy="4304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0480">
                  <a:extLst>
                    <a:ext uri="{9D8B030D-6E8A-4147-A177-3AD203B41FA5}">
                      <a16:colId xmlns:a16="http://schemas.microsoft.com/office/drawing/2014/main" val="3011150419"/>
                    </a:ext>
                  </a:extLst>
                </a:gridCol>
              </a:tblGrid>
              <a:tr h="43049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Mangal" panose="02040503050203030202" pitchFamily="18" charset="0"/>
                        </a:rPr>
                        <a:t>Installation 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Mangal" panose="02040503050203030202" pitchFamily="18" charset="0"/>
                        </a:rPr>
                        <a:t>Android 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Mangal" panose="02040503050203030202" pitchFamily="18" charset="0"/>
                        </a:rPr>
                        <a:t>Visual Studio 2022 Entreprise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Mangal" panose="02040503050203030202" pitchFamily="18" charset="0"/>
                        </a:rPr>
                        <a:t>Mise en œuvre 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Mangal" panose="02040503050203030202" pitchFamily="18" charset="0"/>
                        </a:rPr>
                        <a:t>Java.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Mangal" panose="02040503050203030202" pitchFamily="18" charset="0"/>
                        </a:rPr>
                        <a:t>JSON, </a:t>
                      </a:r>
                      <a:r>
                        <a:rPr lang="fr-FR" sz="1800" kern="15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Mangal" panose="02040503050203030202" pitchFamily="18" charset="0"/>
                        </a:rPr>
                        <a:t>JsonSoft</a:t>
                      </a:r>
                      <a:r>
                        <a:rPr lang="fr-FR" sz="1800" kern="1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Mangal" panose="02040503050203030202" pitchFamily="18" charset="0"/>
                        </a:rPr>
                        <a:t>, Volley.</a:t>
                      </a:r>
                    </a:p>
                    <a:p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ADO.Net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et/ou LINQ ou 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Framework.</a:t>
                      </a:r>
                    </a:p>
                    <a:p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Réalisation :</a:t>
                      </a:r>
                    </a:p>
                    <a:p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classes métier de l’API pour Android et Windows.</a:t>
                      </a:r>
                    </a:p>
                    <a:p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 :</a:t>
                      </a:r>
                    </a:p>
                    <a:p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Guide d'installation, et d'utilisation des classes de l’API 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RestFull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endParaRPr lang="fr-FR" sz="18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48441479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DAE4E05-2E14-6448-BC86-1411BF75BDFE}"/>
              </a:ext>
            </a:extLst>
          </p:cNvPr>
          <p:cNvSpPr/>
          <p:nvPr/>
        </p:nvSpPr>
        <p:spPr>
          <a:xfrm>
            <a:off x="351322" y="1589716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fr-FR" i="1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Liste des fonctions assurées par l’étudiant</a:t>
            </a:r>
            <a:endParaRPr lang="fr-FR" sz="2000" kern="150" dirty="0"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>
              <a:spcAft>
                <a:spcPts val="0"/>
              </a:spcAft>
            </a:pPr>
            <a:r>
              <a:rPr lang="fr-FR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 </a:t>
            </a:r>
            <a:endParaRPr lang="fr-FR" sz="2000" kern="150" dirty="0"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34290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r-FR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Cas d'utilisation "Visualiser les données en temps réel".</a:t>
            </a:r>
          </a:p>
          <a:p>
            <a:pPr marL="34290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r-FR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Cas d'utilisation "Activer/</a:t>
            </a:r>
            <a:r>
              <a:rPr lang="fr-FR" kern="150" dirty="0" err="1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Desactiver</a:t>
            </a:r>
            <a:r>
              <a:rPr lang="fr-FR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 l'alerte sonore"</a:t>
            </a:r>
          </a:p>
          <a:p>
            <a:pPr marL="34290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fr-FR" kern="15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Cas d'utilisation "Choisir un capteur" </a:t>
            </a:r>
          </a:p>
          <a:p>
            <a:pPr marL="342900" lvl="0" indent="-342900">
              <a:buFont typeface="Times New Roman" panose="02020603050405020304" pitchFamily="18" charset="0"/>
              <a:buChar char="-"/>
            </a:pPr>
            <a:r>
              <a:rPr lang="fr-FR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Analyse classe métier API </a:t>
            </a:r>
            <a:r>
              <a:rPr lang="fr-FR" sz="1800" kern="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RestFull</a:t>
            </a:r>
            <a:r>
              <a:rPr lang="fr-FR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 de l'application mobile et de l’application Windows.</a:t>
            </a:r>
          </a:p>
          <a:p>
            <a:pPr marL="342900" lvl="0" indent="-342900">
              <a:buFont typeface="Times New Roman" panose="02020603050405020304" pitchFamily="18" charset="0"/>
              <a:buChar char="-"/>
            </a:pPr>
            <a:r>
              <a:rPr lang="fr-FR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Conception, codage et tests des classes de l’API </a:t>
            </a:r>
            <a:r>
              <a:rPr lang="fr-FR" sz="1800" kern="15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RestFull</a:t>
            </a:r>
            <a:r>
              <a:rPr lang="fr-FR" sz="18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671404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2AFF8F"/>
      </a:accent1>
      <a:accent2>
        <a:srgbClr val="FF2A35"/>
      </a:accent2>
      <a:accent3>
        <a:srgbClr val="FFFFFF"/>
      </a:accent3>
      <a:accent4>
        <a:srgbClr val="000000"/>
      </a:accent4>
      <a:accent5>
        <a:srgbClr val="ACFFC6"/>
      </a:accent5>
      <a:accent6>
        <a:srgbClr val="E7252F"/>
      </a:accent6>
      <a:hlink>
        <a:srgbClr val="FFFFFF"/>
      </a:hlink>
      <a:folHlink>
        <a:srgbClr val="FFE5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2130</TotalTime>
  <Pages>28</Pages>
  <Words>852</Words>
  <Application>Microsoft Macintosh PowerPoint</Application>
  <PresentationFormat>Affichage à l'écran (4:3)</PresentationFormat>
  <Paragraphs>116</Paragraphs>
  <Slides>12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Times</vt:lpstr>
      <vt:lpstr>Times New Roman</vt:lpstr>
      <vt:lpstr>Wingdings</vt:lpstr>
      <vt:lpstr>Pixel</vt:lpstr>
      <vt:lpstr>Présentation PowerPoint</vt:lpstr>
      <vt:lpstr>Configuration d’exploitation</vt:lpstr>
      <vt:lpstr>Fonctionnalités du serveur WEB REST et de la base Atelier</vt:lpstr>
      <vt:lpstr>Fonctionnalités de l’application mobile « Contrôle d’ambiance »</vt:lpstr>
      <vt:lpstr>Fonctionnalités de l’application station de travail « Contrôle d’ambiance »</vt:lpstr>
      <vt:lpstr>Les cas d’utilisation des applications “Contrôle Atmosphère Atelier”</vt:lpstr>
      <vt:lpstr>Répartition des tâches</vt:lpstr>
      <vt:lpstr>E1 : Application mobile</vt:lpstr>
      <vt:lpstr>E2 : API client RestFull Android et Windows</vt:lpstr>
      <vt:lpstr>E3 : Serveur Web REST et BDD, Meshlium</vt:lpstr>
      <vt:lpstr>E4 : Application station de travail et capteurs Waspmote 2 </vt:lpstr>
      <vt:lpstr>Diagramme de déploiement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SAVIO</dc:title>
  <dc:subject/>
  <dc:creator>Michel MARIE</dc:creator>
  <cp:keywords/>
  <dc:description/>
  <cp:lastModifiedBy>Michel Marie</cp:lastModifiedBy>
  <cp:revision>8829293</cp:revision>
  <cp:lastPrinted>2000-03-24T17:22:55Z</cp:lastPrinted>
  <dcterms:created xsi:type="dcterms:W3CDTF">1997-12-03T23:58:20Z</dcterms:created>
  <dcterms:modified xsi:type="dcterms:W3CDTF">2023-10-16T12:03:59Z</dcterms:modified>
  <cp:category/>
</cp:coreProperties>
</file>