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69" r:id="rId6"/>
    <p:sldId id="259" r:id="rId7"/>
    <p:sldId id="267" r:id="rId8"/>
    <p:sldId id="270" r:id="rId9"/>
    <p:sldId id="271" r:id="rId10"/>
    <p:sldId id="260" r:id="rId11"/>
    <p:sldId id="261" r:id="rId12"/>
    <p:sldId id="272" r:id="rId13"/>
    <p:sldId id="262" r:id="rId14"/>
    <p:sldId id="263" r:id="rId15"/>
    <p:sldId id="273" r:id="rId16"/>
    <p:sldId id="274" r:id="rId17"/>
    <p:sldId id="275" r:id="rId18"/>
    <p:sldId id="276" r:id="rId19"/>
    <p:sldId id="277" r:id="rId20"/>
    <p:sldId id="278" r:id="rId21"/>
    <p:sldId id="279"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568"/>
    <p:restoredTop sz="94660"/>
  </p:normalViewPr>
  <p:slideViewPr>
    <p:cSldViewPr snapToGrid="0">
      <p:cViewPr varScale="1">
        <p:scale>
          <a:sx n="101" d="100"/>
          <a:sy n="101" d="100"/>
        </p:scale>
        <p:origin x="200"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ncbi.nlm.nih.gov/pmc/articles/PMC9249458/" TargetMode="External"/><Relationship Id="rId2" Type="http://schemas.openxmlformats.org/officeDocument/2006/relationships/hyperlink" Target="https://ieeexplore.ieee.org/document/9918226/" TargetMode="External"/><Relationship Id="rId1" Type="http://schemas.openxmlformats.org/officeDocument/2006/relationships/slideLayout" Target="../slideLayouts/slideLayout2.xml"/><Relationship Id="rId5" Type="http://schemas.openxmlformats.org/officeDocument/2006/relationships/hyperlink" Target="https://www.preprints.org/manuscript/202410.2084/v1" TargetMode="External"/><Relationship Id="rId4" Type="http://schemas.openxmlformats.org/officeDocument/2006/relationships/hyperlink" Target="https://www.nature.com/articles/s44172-023-00081-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dirty="0"/>
              <a:t>PROJECT TITLE</a:t>
            </a:r>
          </a:p>
        </p:txBody>
      </p:sp>
      <p:sp>
        <p:nvSpPr>
          <p:cNvPr id="3" name="Subtitle 2"/>
          <p:cNvSpPr>
            <a:spLocks noGrp="1"/>
          </p:cNvSpPr>
          <p:nvPr>
            <p:ph type="subTitle" idx="1"/>
          </p:nvPr>
        </p:nvSpPr>
        <p:spPr>
          <a:xfrm>
            <a:off x="790469" y="2721956"/>
            <a:ext cx="3970594" cy="552184"/>
          </a:xfrm>
        </p:spPr>
        <p:txBody>
          <a:bodyPr>
            <a:normAutofit fontScale="92500"/>
          </a:bodyPr>
          <a:lstStyle/>
          <a:p>
            <a:pPr algn="l"/>
            <a:r>
              <a:rPr lang="en-GB" dirty="0"/>
              <a:t>Batch Number: CST Grp-07</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4024642375"/>
              </p:ext>
            </p:extLst>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20211CST0089</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Syed Fuzail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20211CST0113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Syed Azam Hussain</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20211CST0047</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Zubiya Sadaf</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20211CST0093</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Asima Siddiqua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a:t>           Prof.  Lakshmisha S K</a:t>
            </a:r>
          </a:p>
          <a:p>
            <a:pPr algn="l"/>
            <a:r>
              <a:rPr lang="en-GB" sz="1700" dirty="0"/>
              <a:t>            Professor </a:t>
            </a:r>
          </a:p>
          <a:p>
            <a:pPr algn="l"/>
            <a:r>
              <a:rPr lang="en-GB" sz="1700" dirty="0"/>
              <a:t>           School of Computer Science &amp;     	Engineering</a:t>
            </a:r>
          </a:p>
          <a:p>
            <a:pPr algn="l"/>
            <a:r>
              <a:rPr lang="en-GB" sz="1700" dirty="0"/>
              <a:t>            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University Project</a:t>
            </a:r>
          </a:p>
          <a:p>
            <a:r>
              <a:rPr lang="en-GB" dirty="0"/>
              <a:t>Final Review-Viva Voice</a:t>
            </a:r>
          </a:p>
          <a:p>
            <a:endParaRPr lang="en-GB" dirty="0"/>
          </a:p>
        </p:txBody>
      </p:sp>
      <p:sp>
        <p:nvSpPr>
          <p:cNvPr id="8" name="TextBox 7">
            <a:extLst>
              <a:ext uri="{FF2B5EF4-FFF2-40B4-BE49-F238E27FC236}">
                <a16:creationId xmlns:a16="http://schemas.microsoft.com/office/drawing/2014/main" id="{D4336F8C-0825-C07E-E159-1B2CBDDC5C66}"/>
              </a:ext>
            </a:extLst>
          </p:cNvPr>
          <p:cNvSpPr txBox="1"/>
          <p:nvPr/>
        </p:nvSpPr>
        <p:spPr>
          <a:xfrm>
            <a:off x="5475889" y="1621287"/>
            <a:ext cx="6337739" cy="607602"/>
          </a:xfrm>
          <a:prstGeom prst="rect">
            <a:avLst/>
          </a:prstGeom>
          <a:noFill/>
        </p:spPr>
        <p:txBody>
          <a:bodyPr wrap="square" rtlCol="0">
            <a:spAutoFit/>
          </a:bodyPr>
          <a:lstStyle/>
          <a:p>
            <a:pPr marL="663575" marR="1880870" algn="ctr">
              <a:lnSpc>
                <a:spcPct val="93000"/>
              </a:lnSpc>
              <a:spcAft>
                <a:spcPts val="0"/>
              </a:spcAft>
              <a:tabLst>
                <a:tab pos="4738370" algn="l"/>
              </a:tabLst>
            </a:pPr>
            <a:r>
              <a:rPr lang="en-US" sz="1800" b="1" dirty="0">
                <a:effectLst/>
                <a:latin typeface="Times New Roman" panose="02020603050405020304" pitchFamily="18" charset="0"/>
                <a:ea typeface="Times New Roman" panose="02020603050405020304" pitchFamily="18" charset="0"/>
              </a:rPr>
              <a:t>“5G Network Traffic Prediction using Image and Text”</a:t>
            </a:r>
            <a:endParaRPr lang="en-IN" sz="18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E838A931-EF94-B351-07DE-128EE9282A5E}"/>
              </a:ext>
            </a:extLst>
          </p:cNvPr>
          <p:cNvSpPr txBox="1"/>
          <p:nvPr/>
        </p:nvSpPr>
        <p:spPr>
          <a:xfrm>
            <a:off x="1324708" y="339969"/>
            <a:ext cx="2512226" cy="369332"/>
          </a:xfrm>
          <a:prstGeom prst="rect">
            <a:avLst/>
          </a:prstGeom>
          <a:noFill/>
        </p:spPr>
        <p:txBody>
          <a:bodyPr wrap="none" rtlCol="0">
            <a:spAutoFit/>
          </a:bodyPr>
          <a:lstStyle/>
          <a:p>
            <a:r>
              <a:rPr lang="en-US" dirty="0"/>
              <a:t>Date- 14</a:t>
            </a:r>
            <a:r>
              <a:rPr lang="en-US" baseline="30000" dirty="0"/>
              <a:t>th</a:t>
            </a:r>
            <a:r>
              <a:rPr lang="en-US" dirty="0"/>
              <a:t> May 2025</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524000"/>
            <a:ext cx="10668000" cy="3962400"/>
          </a:xfrm>
        </p:spPr>
        <p:txBody>
          <a:bodyPr/>
          <a:lstStyle/>
          <a:p>
            <a:pPr marL="0" indent="0">
              <a:buNone/>
            </a:pPr>
            <a:r>
              <a:rPr lang="en-US" sz="1800" dirty="0"/>
              <a:t>Primary Goal: Develop a machine learning model capable of accurately predicting network congestion in 5G networks.</a:t>
            </a:r>
          </a:p>
          <a:p>
            <a:pPr marL="0" indent="0">
              <a:buNone/>
            </a:pPr>
            <a:endParaRPr lang="en-US" sz="1800" dirty="0"/>
          </a:p>
          <a:p>
            <a:pPr marL="0" indent="0">
              <a:buNone/>
            </a:pPr>
            <a:r>
              <a:rPr lang="en-US" sz="1800" dirty="0"/>
              <a:t> Specific Objectives:</a:t>
            </a:r>
          </a:p>
          <a:p>
            <a:pPr marL="0" indent="0">
              <a:buNone/>
            </a:pPr>
            <a:r>
              <a:rPr lang="en-US" sz="1800" dirty="0"/>
              <a:t> • Analyze real-time network data to identify patterns indicative of potential congestion.</a:t>
            </a:r>
          </a:p>
          <a:p>
            <a:pPr marL="0" indent="0">
              <a:buNone/>
            </a:pPr>
            <a:r>
              <a:rPr lang="en-US" sz="1800" dirty="0"/>
              <a:t> • Implement AI-driven traffic routing mechanisms to dynamically optimize network resource allocation.</a:t>
            </a:r>
          </a:p>
          <a:p>
            <a:pPr marL="0" indent="0">
              <a:buNone/>
            </a:pPr>
            <a:r>
              <a:rPr lang="en-US" sz="1800" dirty="0"/>
              <a:t> • Enhance overall Quality of Service (QoS) by reducing latency and jitter through proactive traffic management.</a:t>
            </a:r>
          </a:p>
          <a:p>
            <a:r>
              <a:rPr lang="en-US" sz="1800" dirty="0"/>
              <a:t>Network balancing with different Data.</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Existing Methods and Their Drawbacks</a:t>
            </a:r>
          </a:p>
        </p:txBody>
      </p:sp>
      <p:sp>
        <p:nvSpPr>
          <p:cNvPr id="3" name="Content Placeholder 2"/>
          <p:cNvSpPr>
            <a:spLocks noGrp="1"/>
          </p:cNvSpPr>
          <p:nvPr>
            <p:ph idx="1"/>
          </p:nvPr>
        </p:nvSpPr>
        <p:spPr>
          <a:xfrm>
            <a:off x="812800" y="1103585"/>
            <a:ext cx="10668000" cy="4992413"/>
          </a:xfrm>
        </p:spPr>
        <p:txBody>
          <a:bodyPr>
            <a:normAutofit/>
          </a:bodyPr>
          <a:lstStyle/>
          <a:p>
            <a:pPr marL="0" indent="0">
              <a:buNone/>
            </a:pPr>
            <a:endParaRPr lang="en-IN" sz="1800" dirty="0">
              <a:effectLst/>
            </a:endParaRPr>
          </a:p>
          <a:p>
            <a:pPr marL="0" indent="0">
              <a:buNone/>
            </a:pPr>
            <a:r>
              <a:rPr lang="en-US" sz="1800" dirty="0"/>
              <a:t>Existing Methods</a:t>
            </a:r>
          </a:p>
          <a:p>
            <a:pPr marL="0" indent="0">
              <a:buNone/>
            </a:pPr>
            <a:r>
              <a:rPr lang="en-US" sz="1800" dirty="0"/>
              <a:t>• Traditional Traffic Management Systems:</a:t>
            </a:r>
          </a:p>
          <a:p>
            <a:pPr marL="0" indent="0">
              <a:buNone/>
            </a:pPr>
            <a:r>
              <a:rPr lang="en-US" sz="1800" dirty="0"/>
              <a:t>• Approach: Utilize static rules and predefined thresholds to manage network traffic.</a:t>
            </a:r>
          </a:p>
          <a:p>
            <a:pPr marL="0" indent="0">
              <a:buNone/>
            </a:pPr>
            <a:endParaRPr lang="en-US" sz="1800" dirty="0"/>
          </a:p>
          <a:p>
            <a:pPr marL="0" indent="0">
              <a:buNone/>
            </a:pPr>
            <a:r>
              <a:rPr lang="en-US" sz="1800" dirty="0"/>
              <a:t>Drawbacks:</a:t>
            </a:r>
          </a:p>
          <a:p>
            <a:pPr marL="0" indent="0">
              <a:buNone/>
            </a:pPr>
            <a:r>
              <a:rPr lang="en-US" sz="1800" dirty="0"/>
              <a:t>• Inability to adapt to rapid and unpredictable traffic fluctuations inherent in 5G environments</a:t>
            </a:r>
          </a:p>
          <a:p>
            <a:pPr marL="0" indent="0">
              <a:buNone/>
            </a:pPr>
            <a:endParaRPr lang="en-IN" dirty="0">
              <a:effectLst/>
            </a:endParaRP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FF52-A01A-65BD-3ED1-2F500745A835}"/>
              </a:ext>
            </a:extLst>
          </p:cNvPr>
          <p:cNvSpPr>
            <a:spLocks noGrp="1"/>
          </p:cNvSpPr>
          <p:nvPr>
            <p:ph type="title"/>
          </p:nvPr>
        </p:nvSpPr>
        <p:spPr/>
        <p:txBody>
          <a:bodyPr/>
          <a:lstStyle/>
          <a:p>
            <a:r>
              <a:rPr lang="en-US" dirty="0"/>
              <a:t>Modules and Software Requirements</a:t>
            </a:r>
          </a:p>
        </p:txBody>
      </p:sp>
      <p:sp>
        <p:nvSpPr>
          <p:cNvPr id="3" name="Content Placeholder 2">
            <a:extLst>
              <a:ext uri="{FF2B5EF4-FFF2-40B4-BE49-F238E27FC236}">
                <a16:creationId xmlns:a16="http://schemas.microsoft.com/office/drawing/2014/main" id="{58B75B11-5C2A-F559-9C7E-83CA84B36E7A}"/>
              </a:ext>
            </a:extLst>
          </p:cNvPr>
          <p:cNvSpPr>
            <a:spLocks noGrp="1"/>
          </p:cNvSpPr>
          <p:nvPr>
            <p:ph idx="1"/>
          </p:nvPr>
        </p:nvSpPr>
        <p:spPr/>
        <p:txBody>
          <a:bodyPr>
            <a:normAutofit/>
          </a:bodyPr>
          <a:lstStyle/>
          <a:p>
            <a:pPr marL="0" indent="0">
              <a:buNone/>
            </a:pPr>
            <a:r>
              <a:rPr lang="en-US" sz="1600" dirty="0"/>
              <a:t>Modules</a:t>
            </a:r>
          </a:p>
          <a:p>
            <a:pPr marL="0" indent="0">
              <a:buNone/>
            </a:pPr>
            <a:r>
              <a:rPr lang="en-US" sz="1600" dirty="0"/>
              <a:t>1. Data Collection Module:</a:t>
            </a:r>
          </a:p>
          <a:p>
            <a:pPr marL="0" indent="0">
              <a:buNone/>
            </a:pPr>
            <a:r>
              <a:rPr lang="en-US" sz="1600" dirty="0"/>
              <a:t>• Collects real-time 5G network traffic data using Open5GS (5G core) and Wireshark (packet sniffing).</a:t>
            </a:r>
          </a:p>
          <a:p>
            <a:pPr marL="0" indent="0">
              <a:buNone/>
            </a:pPr>
            <a:endParaRPr lang="en-US" sz="1600" dirty="0"/>
          </a:p>
          <a:p>
            <a:pPr marL="0" indent="0">
              <a:buNone/>
            </a:pPr>
            <a:r>
              <a:rPr lang="en-US" sz="1600" dirty="0"/>
              <a:t>2. Preprocessing &amp; Feature Engineering:</a:t>
            </a:r>
          </a:p>
          <a:p>
            <a:pPr marL="0" indent="0">
              <a:buNone/>
            </a:pPr>
            <a:r>
              <a:rPr lang="en-US" sz="1600" dirty="0"/>
              <a:t>• Extracts key traffic metrics and normalizes data for training.</a:t>
            </a:r>
          </a:p>
          <a:p>
            <a:pPr marL="0" indent="0">
              <a:buNone/>
            </a:pPr>
            <a:endParaRPr lang="en-US" sz="1600" dirty="0"/>
          </a:p>
          <a:p>
            <a:pPr marL="0" indent="0">
              <a:buNone/>
            </a:pPr>
            <a:r>
              <a:rPr lang="en-US" sz="1600" dirty="0"/>
              <a:t>3. Machine Learning Model:</a:t>
            </a:r>
          </a:p>
          <a:p>
            <a:pPr marL="0" indent="0">
              <a:buNone/>
            </a:pPr>
            <a:r>
              <a:rPr lang="en-US" sz="1600" dirty="0"/>
              <a:t>• Trains LSTM/CNN/Random Forest on network data to predict congestion.</a:t>
            </a:r>
          </a:p>
          <a:p>
            <a:pPr marL="0" indent="0">
              <a:buNone/>
            </a:pPr>
            <a:endParaRPr lang="en-US" sz="1600" dirty="0"/>
          </a:p>
          <a:p>
            <a:pPr marL="0" indent="0">
              <a:buNone/>
            </a:pPr>
            <a:r>
              <a:rPr lang="en-US" sz="1600" dirty="0"/>
              <a:t>4. Traffic Optimization Module:</a:t>
            </a:r>
          </a:p>
          <a:p>
            <a:pPr marL="0" indent="0">
              <a:buNone/>
            </a:pPr>
            <a:r>
              <a:rPr lang="en-US" sz="1600" dirty="0"/>
              <a:t>• Uses AI for predictive load balancing and dynamic bandwidth allocation.</a:t>
            </a:r>
          </a:p>
          <a:p>
            <a:pPr marL="0" indent="0">
              <a:buNone/>
            </a:pPr>
            <a:endParaRPr lang="en-US" sz="1600" dirty="0"/>
          </a:p>
          <a:p>
            <a:pPr marL="0" indent="0">
              <a:buNone/>
            </a:pPr>
            <a:r>
              <a:rPr lang="en-US" sz="1600" dirty="0"/>
              <a:t>5. Visualization &amp; Monitoring:</a:t>
            </a:r>
          </a:p>
          <a:p>
            <a:pPr marL="0" indent="0">
              <a:buNone/>
            </a:pPr>
            <a:r>
              <a:rPr lang="en-US" sz="1600" dirty="0"/>
              <a:t>• Real-time dashboard for network traffic insights.</a:t>
            </a:r>
          </a:p>
          <a:p>
            <a:endParaRPr lang="en-US" dirty="0"/>
          </a:p>
        </p:txBody>
      </p:sp>
    </p:spTree>
    <p:extLst>
      <p:ext uri="{BB962C8B-B14F-4D97-AF65-F5344CB8AC3E}">
        <p14:creationId xmlns:p14="http://schemas.microsoft.com/office/powerpoint/2010/main" val="96018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descr="A diagram of a project&#10;&#10;Description automatically generated">
            <a:extLst>
              <a:ext uri="{FF2B5EF4-FFF2-40B4-BE49-F238E27FC236}">
                <a16:creationId xmlns:a16="http://schemas.microsoft.com/office/drawing/2014/main" id="{096559B8-5558-5E68-0A3D-28AF1C02A3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5083" y="1176051"/>
            <a:ext cx="8621834" cy="4956048"/>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734206"/>
            <a:ext cx="10668000" cy="3972911"/>
          </a:xfrm>
        </p:spPr>
        <p:txBody>
          <a:bodyPr/>
          <a:lstStyle/>
          <a:p>
            <a:pPr marL="0" indent="0">
              <a:buNone/>
            </a:pPr>
            <a:r>
              <a:rPr lang="en-US" sz="1400" dirty="0"/>
              <a:t>1. Accurate Congestion Prediction:</a:t>
            </a:r>
          </a:p>
          <a:p>
            <a:pPr marL="0" indent="0">
              <a:buNone/>
            </a:pPr>
            <a:r>
              <a:rPr lang="en-US" sz="1400" dirty="0"/>
              <a:t>• AI models (LSTM, CNN, or Random Forest) will predict network congestion with high accuracy, allowing proactive traffic management.</a:t>
            </a:r>
          </a:p>
          <a:p>
            <a:pPr marL="0" indent="0">
              <a:buNone/>
            </a:pPr>
            <a:endParaRPr lang="en-US" sz="1400" dirty="0"/>
          </a:p>
          <a:p>
            <a:pPr marL="0" indent="0">
              <a:buNone/>
            </a:pPr>
            <a:r>
              <a:rPr lang="en-US" sz="1400" dirty="0"/>
              <a:t>2. Dynamic Traffic Optimization:</a:t>
            </a:r>
          </a:p>
          <a:p>
            <a:pPr marL="0" indent="0">
              <a:buNone/>
            </a:pPr>
            <a:r>
              <a:rPr lang="en-US" sz="1400" dirty="0"/>
              <a:t>• AI-driven load balancing and Software-Defined Networking (SDN) will ensure efficient bandwidth allocation, reducing congestion before it impacts users.</a:t>
            </a:r>
          </a:p>
          <a:p>
            <a:pPr marL="0" indent="0">
              <a:buNone/>
            </a:pPr>
            <a:endParaRPr lang="en-US" sz="1400" dirty="0"/>
          </a:p>
          <a:p>
            <a:pPr marL="0" indent="0">
              <a:buNone/>
            </a:pPr>
            <a:r>
              <a:rPr lang="en-US" sz="1400" dirty="0"/>
              <a:t>3. Reduced Latency &amp; Jitter:</a:t>
            </a:r>
          </a:p>
          <a:p>
            <a:pPr marL="0" indent="0">
              <a:buNone/>
            </a:pPr>
            <a:r>
              <a:rPr lang="en-US" sz="1400" dirty="0"/>
              <a:t>• Intelligent traffic management will minimize network delays, improving real-time applications like video streaming, gaming, and IoT communication.</a:t>
            </a:r>
          </a:p>
          <a:p>
            <a:pPr marL="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581B-9F4B-FAD1-4EDF-E73CAB2411F4}"/>
              </a:ext>
            </a:extLst>
          </p:cNvPr>
          <p:cNvSpPr>
            <a:spLocks noGrp="1"/>
          </p:cNvSpPr>
          <p:nvPr>
            <p:ph type="title"/>
          </p:nvPr>
        </p:nvSpPr>
        <p:spPr/>
        <p:txBody>
          <a:bodyPr/>
          <a:lstStyle/>
          <a:p>
            <a:r>
              <a:rPr lang="en-US" dirty="0"/>
              <a:t>Results</a:t>
            </a:r>
          </a:p>
        </p:txBody>
      </p:sp>
      <p:pic>
        <p:nvPicPr>
          <p:cNvPr id="14" name="Content Placeholder 13">
            <a:extLst>
              <a:ext uri="{FF2B5EF4-FFF2-40B4-BE49-F238E27FC236}">
                <a16:creationId xmlns:a16="http://schemas.microsoft.com/office/drawing/2014/main" id="{3BF92A32-B7BD-2E8D-1DF1-65FF29AAAA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9300" y="1962150"/>
            <a:ext cx="8255000" cy="3314700"/>
          </a:xfrm>
          <a:prstGeom prst="rect">
            <a:avLst/>
          </a:prstGeom>
        </p:spPr>
      </p:pic>
      <p:sp>
        <p:nvSpPr>
          <p:cNvPr id="15" name="TextBox 14">
            <a:extLst>
              <a:ext uri="{FF2B5EF4-FFF2-40B4-BE49-F238E27FC236}">
                <a16:creationId xmlns:a16="http://schemas.microsoft.com/office/drawing/2014/main" id="{97CF67FA-8232-6621-ADAE-13FBE7D2F2C8}"/>
              </a:ext>
            </a:extLst>
          </p:cNvPr>
          <p:cNvSpPr txBox="1"/>
          <p:nvPr/>
        </p:nvSpPr>
        <p:spPr>
          <a:xfrm>
            <a:off x="2645664" y="1560576"/>
            <a:ext cx="4846198" cy="369332"/>
          </a:xfrm>
          <a:prstGeom prst="rect">
            <a:avLst/>
          </a:prstGeom>
          <a:noFill/>
        </p:spPr>
        <p:txBody>
          <a:bodyPr wrap="none" rtlCol="0">
            <a:spAutoFit/>
          </a:bodyPr>
          <a:lstStyle/>
          <a:p>
            <a:r>
              <a:rPr lang="en-US" dirty="0"/>
              <a:t>Real time 5G Data Streaming at Intervals</a:t>
            </a:r>
          </a:p>
        </p:txBody>
      </p:sp>
    </p:spTree>
    <p:extLst>
      <p:ext uri="{BB962C8B-B14F-4D97-AF65-F5344CB8AC3E}">
        <p14:creationId xmlns:p14="http://schemas.microsoft.com/office/powerpoint/2010/main" val="421924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8EC68-15BE-25C2-6B91-7790DED31A1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4267E70-1A0E-33E6-7857-EAC0D4C2FB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98850" y="2286000"/>
            <a:ext cx="5295900" cy="2667000"/>
          </a:xfrm>
          <a:prstGeom prst="rect">
            <a:avLst/>
          </a:prstGeom>
        </p:spPr>
      </p:pic>
      <p:sp>
        <p:nvSpPr>
          <p:cNvPr id="5" name="TextBox 4">
            <a:extLst>
              <a:ext uri="{FF2B5EF4-FFF2-40B4-BE49-F238E27FC236}">
                <a16:creationId xmlns:a16="http://schemas.microsoft.com/office/drawing/2014/main" id="{398EE16B-C798-5E9A-96E6-61061ACC59AC}"/>
              </a:ext>
            </a:extLst>
          </p:cNvPr>
          <p:cNvSpPr txBox="1"/>
          <p:nvPr/>
        </p:nvSpPr>
        <p:spPr>
          <a:xfrm>
            <a:off x="3194304" y="1755648"/>
            <a:ext cx="7294379" cy="369332"/>
          </a:xfrm>
          <a:prstGeom prst="rect">
            <a:avLst/>
          </a:prstGeom>
          <a:noFill/>
        </p:spPr>
        <p:txBody>
          <a:bodyPr wrap="square" rtlCol="0">
            <a:spAutoFit/>
          </a:bodyPr>
          <a:lstStyle/>
          <a:p>
            <a:r>
              <a:rPr lang="en-US" dirty="0"/>
              <a:t>Real time image Data Prediction using Kodak Data Set</a:t>
            </a:r>
          </a:p>
        </p:txBody>
      </p:sp>
    </p:spTree>
    <p:extLst>
      <p:ext uri="{BB962C8B-B14F-4D97-AF65-F5344CB8AC3E}">
        <p14:creationId xmlns:p14="http://schemas.microsoft.com/office/powerpoint/2010/main" val="1392860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EE5BD-D540-9B36-8966-2E313E8D85E0}"/>
              </a:ext>
            </a:extLst>
          </p:cNvPr>
          <p:cNvSpPr>
            <a:spLocks noGrp="1"/>
          </p:cNvSpPr>
          <p:nvPr>
            <p:ph type="title"/>
          </p:nvPr>
        </p:nvSpPr>
        <p:spPr/>
        <p:txBody>
          <a:bodyPr/>
          <a:lstStyle/>
          <a:p>
            <a:r>
              <a:rPr lang="en-US" dirty="0"/>
              <a:t>Paper and Acceptance</a:t>
            </a:r>
          </a:p>
        </p:txBody>
      </p:sp>
      <p:pic>
        <p:nvPicPr>
          <p:cNvPr id="5" name="Content Placeholder 4" descr="A certificate of publication&#10;&#10;AI-generated content may be incorrect.">
            <a:extLst>
              <a:ext uri="{FF2B5EF4-FFF2-40B4-BE49-F238E27FC236}">
                <a16:creationId xmlns:a16="http://schemas.microsoft.com/office/drawing/2014/main" id="{DEE26207-23E3-8DDA-946C-6B2AC90427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0086" y="1143000"/>
            <a:ext cx="7073428" cy="4953000"/>
          </a:xfrm>
        </p:spPr>
      </p:pic>
    </p:spTree>
    <p:extLst>
      <p:ext uri="{BB962C8B-B14F-4D97-AF65-F5344CB8AC3E}">
        <p14:creationId xmlns:p14="http://schemas.microsoft.com/office/powerpoint/2010/main" val="3532693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0DBB-7D48-784C-135C-48715B86AA2B}"/>
              </a:ext>
            </a:extLst>
          </p:cNvPr>
          <p:cNvSpPr>
            <a:spLocks noGrp="1"/>
          </p:cNvSpPr>
          <p:nvPr>
            <p:ph type="title"/>
          </p:nvPr>
        </p:nvSpPr>
        <p:spPr/>
        <p:txBody>
          <a:bodyPr/>
          <a:lstStyle/>
          <a:p>
            <a:endParaRPr lang="en-US"/>
          </a:p>
        </p:txBody>
      </p:sp>
      <p:pic>
        <p:nvPicPr>
          <p:cNvPr id="5" name="Content Placeholder 4" descr="A certificate of publication&#10;&#10;AI-generated content may be incorrect.">
            <a:extLst>
              <a:ext uri="{FF2B5EF4-FFF2-40B4-BE49-F238E27FC236}">
                <a16:creationId xmlns:a16="http://schemas.microsoft.com/office/drawing/2014/main" id="{F3BB24ED-8C54-20D5-7D03-E1F7F3D739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1941" y="1143000"/>
            <a:ext cx="7069717" cy="4953000"/>
          </a:xfrm>
        </p:spPr>
      </p:pic>
    </p:spTree>
    <p:extLst>
      <p:ext uri="{BB962C8B-B14F-4D97-AF65-F5344CB8AC3E}">
        <p14:creationId xmlns:p14="http://schemas.microsoft.com/office/powerpoint/2010/main" val="2364275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C066B-8FEC-5E06-FC14-D2AD70D7DA2E}"/>
              </a:ext>
            </a:extLst>
          </p:cNvPr>
          <p:cNvSpPr>
            <a:spLocks noGrp="1"/>
          </p:cNvSpPr>
          <p:nvPr>
            <p:ph type="title"/>
          </p:nvPr>
        </p:nvSpPr>
        <p:spPr/>
        <p:txBody>
          <a:bodyPr/>
          <a:lstStyle/>
          <a:p>
            <a:endParaRPr lang="en-US"/>
          </a:p>
        </p:txBody>
      </p:sp>
      <p:pic>
        <p:nvPicPr>
          <p:cNvPr id="5" name="Content Placeholder 4" descr="A certificate of publication&#10;&#10;AI-generated content may be incorrect.">
            <a:extLst>
              <a:ext uri="{FF2B5EF4-FFF2-40B4-BE49-F238E27FC236}">
                <a16:creationId xmlns:a16="http://schemas.microsoft.com/office/drawing/2014/main" id="{5D417C11-969D-8BFF-95DA-E37CC2627C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988" y="1143000"/>
            <a:ext cx="6943623" cy="4953000"/>
          </a:xfrm>
        </p:spPr>
      </p:pic>
    </p:spTree>
    <p:extLst>
      <p:ext uri="{BB962C8B-B14F-4D97-AF65-F5344CB8AC3E}">
        <p14:creationId xmlns:p14="http://schemas.microsoft.com/office/powerpoint/2010/main" val="400462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2646-05DC-5646-1A97-60B7D7CF2E4D}"/>
              </a:ext>
            </a:extLst>
          </p:cNvPr>
          <p:cNvSpPr>
            <a:spLocks noGrp="1"/>
          </p:cNvSpPr>
          <p:nvPr>
            <p:ph type="title"/>
          </p:nvPr>
        </p:nvSpPr>
        <p:spPr/>
        <p:txBody>
          <a:bodyPr/>
          <a:lstStyle/>
          <a:p>
            <a:endParaRPr lang="en-US"/>
          </a:p>
        </p:txBody>
      </p:sp>
      <p:pic>
        <p:nvPicPr>
          <p:cNvPr id="5" name="Content Placeholder 4" descr="A paper with text on it&#10;&#10;AI-generated content may be incorrect.">
            <a:extLst>
              <a:ext uri="{FF2B5EF4-FFF2-40B4-BE49-F238E27FC236}">
                <a16:creationId xmlns:a16="http://schemas.microsoft.com/office/drawing/2014/main" id="{17BD41FC-0698-E67F-2ECC-0F7FEF82B7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4264" y="1143000"/>
            <a:ext cx="3565071" cy="4953000"/>
          </a:xfrm>
        </p:spPr>
      </p:pic>
    </p:spTree>
    <p:extLst>
      <p:ext uri="{BB962C8B-B14F-4D97-AF65-F5344CB8AC3E}">
        <p14:creationId xmlns:p14="http://schemas.microsoft.com/office/powerpoint/2010/main" val="3435187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0FE63-5E57-8B6E-9ED9-60695BF56EE7}"/>
              </a:ext>
            </a:extLst>
          </p:cNvPr>
          <p:cNvSpPr>
            <a:spLocks noGrp="1"/>
          </p:cNvSpPr>
          <p:nvPr>
            <p:ph type="title"/>
          </p:nvPr>
        </p:nvSpPr>
        <p:spPr/>
        <p:txBody>
          <a:bodyPr/>
          <a:lstStyle/>
          <a:p>
            <a:endParaRPr lang="en-US"/>
          </a:p>
        </p:txBody>
      </p:sp>
      <p:pic>
        <p:nvPicPr>
          <p:cNvPr id="5" name="Content Placeholder 4" descr="A certificate of publication with text and images&#10;&#10;AI-generated content may be incorrect.">
            <a:extLst>
              <a:ext uri="{FF2B5EF4-FFF2-40B4-BE49-F238E27FC236}">
                <a16:creationId xmlns:a16="http://schemas.microsoft.com/office/drawing/2014/main" id="{EC17801E-7E7C-16C6-E3FB-A5732ADEE1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4733" y="1143000"/>
            <a:ext cx="7044133" cy="4953000"/>
          </a:xfrm>
        </p:spPr>
      </p:pic>
    </p:spTree>
    <p:extLst>
      <p:ext uri="{BB962C8B-B14F-4D97-AF65-F5344CB8AC3E}">
        <p14:creationId xmlns:p14="http://schemas.microsoft.com/office/powerpoint/2010/main" val="2949526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D75D-49FD-8C6A-706F-EAA5D79F0EF4}"/>
              </a:ext>
            </a:extLst>
          </p:cNvPr>
          <p:cNvSpPr>
            <a:spLocks noGrp="1"/>
          </p:cNvSpPr>
          <p:nvPr>
            <p:ph type="title"/>
          </p:nvPr>
        </p:nvSpPr>
        <p:spPr/>
        <p:txBody>
          <a:bodyPr/>
          <a:lstStyle/>
          <a:p>
            <a:endParaRPr lang="en-US"/>
          </a:p>
        </p:txBody>
      </p:sp>
      <p:pic>
        <p:nvPicPr>
          <p:cNvPr id="5" name="Content Placeholder 4" descr="A certificate of publication&#10;&#10;AI-generated content may be incorrect.">
            <a:extLst>
              <a:ext uri="{FF2B5EF4-FFF2-40B4-BE49-F238E27FC236}">
                <a16:creationId xmlns:a16="http://schemas.microsoft.com/office/drawing/2014/main" id="{A8A2341C-D4ED-0DFD-D2DB-9F538CA44F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849" y="1143000"/>
            <a:ext cx="7001902" cy="4953000"/>
          </a:xfrm>
        </p:spPr>
      </p:pic>
    </p:spTree>
    <p:extLst>
      <p:ext uri="{BB962C8B-B14F-4D97-AF65-F5344CB8AC3E}">
        <p14:creationId xmlns:p14="http://schemas.microsoft.com/office/powerpoint/2010/main" val="10801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1. “AI-Based Traffic Forecasting in 5G Network”</a:t>
            </a:r>
          </a:p>
          <a:p>
            <a:pPr marL="0" indent="0">
              <a:buNone/>
            </a:pPr>
            <a:r>
              <a:rPr lang="en-US" dirty="0"/>
              <a:t>Authors: Mohseni et al.</a:t>
            </a:r>
          </a:p>
          <a:p>
            <a:pPr marL="0" indent="0">
              <a:buNone/>
            </a:pPr>
            <a:r>
              <a:rPr lang="en-US" dirty="0"/>
              <a:t>Summary: This study explores deep learning models, including 1D-CNN, for predicting 24-hour cellular traffic patterns, demonstrating significant accuracy improvements.</a:t>
            </a:r>
          </a:p>
          <a:p>
            <a:pPr marL="0" indent="0">
              <a:buNone/>
            </a:pPr>
            <a:r>
              <a:rPr lang="en-US" dirty="0"/>
              <a:t>Link: </a:t>
            </a:r>
            <a:r>
              <a:rPr lang="en-US" dirty="0">
                <a:hlinkClick r:id="rId2"/>
              </a:rPr>
              <a:t>https://ieeexplore.ieee.org/document/9918226/</a:t>
            </a:r>
            <a:endParaRPr lang="en-US" dirty="0"/>
          </a:p>
          <a:p>
            <a:endParaRPr lang="en-US" dirty="0"/>
          </a:p>
          <a:p>
            <a:pPr marL="0" indent="0">
              <a:buNone/>
            </a:pPr>
            <a:r>
              <a:rPr lang="en-US" dirty="0"/>
              <a:t>2. “5G Traffic Prediction Based on Deep Learning”</a:t>
            </a:r>
          </a:p>
          <a:p>
            <a:pPr marL="0" indent="0">
              <a:buNone/>
            </a:pPr>
            <a:r>
              <a:rPr lang="en-US" dirty="0"/>
              <a:t>Authors: Gao, Z.</a:t>
            </a:r>
          </a:p>
          <a:p>
            <a:pPr marL="0" indent="0">
              <a:buNone/>
            </a:pPr>
            <a:r>
              <a:rPr lang="en-US" dirty="0"/>
              <a:t>Summary: The paper introduces a smoothed Long Short-Term Memory (SLSTM) model to address non-stationary traffic sequences in 5G networks, enhancing prediction accuracy.</a:t>
            </a:r>
          </a:p>
          <a:p>
            <a:pPr marL="0" indent="0">
              <a:buNone/>
            </a:pPr>
            <a:r>
              <a:rPr lang="en-US" dirty="0"/>
              <a:t>Link: </a:t>
            </a:r>
            <a:r>
              <a:rPr lang="en-US" dirty="0">
                <a:hlinkClick r:id="rId3"/>
              </a:rPr>
              <a:t>https://www.ncbi.nlm.nih.gov/pmc/articles/PMC9249458/</a:t>
            </a:r>
            <a:endParaRPr lang="en-US" dirty="0"/>
          </a:p>
          <a:p>
            <a:pPr marL="0" indent="0">
              <a:buNone/>
            </a:pPr>
            <a:endParaRPr lang="en-US" dirty="0"/>
          </a:p>
          <a:p>
            <a:pPr marL="0" indent="0">
              <a:buNone/>
            </a:pPr>
            <a:r>
              <a:rPr lang="en-US" dirty="0"/>
              <a:t>3. “Long Term 5G Network Traffic Forecasting via Modeling Non-Stationarity”</a:t>
            </a:r>
          </a:p>
          <a:p>
            <a:pPr marL="0" indent="0">
              <a:buNone/>
            </a:pPr>
            <a:r>
              <a:rPr lang="en-US" dirty="0"/>
              <a:t>Authors: [Authors’ Names]</a:t>
            </a:r>
          </a:p>
          <a:p>
            <a:pPr marL="0" indent="0">
              <a:buNone/>
            </a:pPr>
            <a:r>
              <a:rPr lang="en-US" dirty="0"/>
              <a:t>Summary: This research presents the ‘Diviner’ deep learning model, designed to handle non-stationarity in long-term time series prediction, improving forecasting reliability in 5G networks.</a:t>
            </a:r>
          </a:p>
          <a:p>
            <a:pPr marL="0" indent="0">
              <a:buNone/>
            </a:pPr>
            <a:r>
              <a:rPr lang="en-US" dirty="0"/>
              <a:t>Link: </a:t>
            </a:r>
            <a:r>
              <a:rPr lang="en-US" dirty="0">
                <a:hlinkClick r:id="rId4"/>
              </a:rPr>
              <a:t>https://www.nature.com/articles/s44172-023-00081-4</a:t>
            </a:r>
            <a:endParaRPr lang="en-US" dirty="0"/>
          </a:p>
          <a:p>
            <a:pPr marL="0" indent="0">
              <a:buNone/>
            </a:pPr>
            <a:endParaRPr lang="en-US" dirty="0"/>
          </a:p>
          <a:p>
            <a:pPr marL="0" indent="0">
              <a:buNone/>
            </a:pPr>
            <a:r>
              <a:rPr lang="en-US" dirty="0"/>
              <a:t>4. “AI-Driven 5G Network Optimization: A Comprehensive Review”</a:t>
            </a:r>
          </a:p>
          <a:p>
            <a:pPr marL="0" indent="0">
              <a:buNone/>
            </a:pPr>
            <a:r>
              <a:rPr lang="en-US" dirty="0"/>
              <a:t>Authors: </a:t>
            </a:r>
            <a:r>
              <a:rPr lang="en-US" dirty="0" err="1"/>
              <a:t>Bikkasani</a:t>
            </a:r>
            <a:r>
              <a:rPr lang="en-US" dirty="0"/>
              <a:t>, D.C.</a:t>
            </a:r>
          </a:p>
          <a:p>
            <a:pPr marL="0" indent="0">
              <a:buNone/>
            </a:pPr>
            <a:r>
              <a:rPr lang="en-US" dirty="0"/>
              <a:t>Summary: This comprehensive review discusses AI-driven methods for optimizing 5G networks, focusing on resource allocation, traffic management, and dynamic network slicing.</a:t>
            </a:r>
          </a:p>
          <a:p>
            <a:pPr marL="0" indent="0">
              <a:buNone/>
            </a:pPr>
            <a:r>
              <a:rPr lang="en-US" dirty="0"/>
              <a:t>Link: </a:t>
            </a:r>
            <a:r>
              <a:rPr lang="en-US" dirty="0">
                <a:hlinkClick r:id="rId5"/>
              </a:rPr>
              <a:t>https://www.preprints.org/manuscript/202410.2084/v1</a:t>
            </a:r>
            <a:endParaRPr lang="en-US" dirty="0"/>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53156" y="1151467"/>
            <a:ext cx="10927644" cy="4944532"/>
          </a:xfrm>
        </p:spPr>
        <p:txBody>
          <a:bodyPr>
            <a:normAutofit fontScale="92500" lnSpcReduction="10000"/>
          </a:bodyPr>
          <a:lstStyle/>
          <a:p>
            <a:pPr marL="0" indent="0">
              <a:buNone/>
            </a:pPr>
            <a:r>
              <a:rPr lang="en-US" sz="1600" b="1" dirty="0"/>
              <a:t>Abstract</a:t>
            </a:r>
            <a:br>
              <a:rPr lang="en-US" sz="1600" dirty="0"/>
            </a:br>
            <a:r>
              <a:rPr lang="en-US" sz="1600" dirty="0"/>
              <a:t>     Problem Statement:</a:t>
            </a:r>
          </a:p>
          <a:p>
            <a:r>
              <a:rPr lang="en-US" sz="1600" dirty="0"/>
              <a:t>5G networks are experiencing rapid growth due to increasing user density and diverse applications such as IoT, autonomous vehicles, video streaming, and online gaming. However, these networks face challenges in managing dynamic traffic variations, leading to congestion, increased latency, and reduced Quality of Service (QoS). Traditional traffic management methods rely on static rules and predefined thresholds, which struggle to adapt to real-time network fluctuations.</a:t>
            </a:r>
            <a:br>
              <a:rPr lang="en-US" sz="1600" dirty="0"/>
            </a:br>
            <a:endParaRPr lang="en-US" sz="1600" dirty="0"/>
          </a:p>
          <a:p>
            <a:r>
              <a:rPr lang="en-US" sz="1600" dirty="0"/>
              <a:t>This project proposes an AI-based traffic prediction system to optimize 5G network performance. The system collects real-time network data, including latency, jitter, packet loss, and bandwidth usage. A machine learning model (Random Forest, LSTM, or CNN) is trained on historical and real-time traffic data to predict congestion patterns. Using AI-driven traffic optimization and Software-Defined Networking (SDN), the system dynamically allocates bandwidth and prioritizes critical data flows, preventing congestion before it occurs.</a:t>
            </a:r>
          </a:p>
          <a:p>
            <a:pPr marL="0" indent="0">
              <a:buNone/>
            </a:pPr>
            <a:endParaRPr lang="en-US" sz="1600" dirty="0"/>
          </a:p>
          <a:p>
            <a:r>
              <a:rPr lang="en-US" sz="1600" dirty="0"/>
              <a:t>The proposed solution integrates a real-time monitoring dashboard using Flask/Django and Plotly to visualize network performance and congestion trends. Expected outcomes include improved network efficiency, reduced latency, and enhanced user experience. Future enhancements will focus on reinforcement learning for self-optimizing networks, edge computing integration, and AI-driven anomaly detection for security threats.</a:t>
            </a:r>
          </a:p>
          <a:p>
            <a:pPr marL="0" indent="0">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578069" y="1061545"/>
            <a:ext cx="11403724" cy="5297213"/>
          </a:xfrm>
        </p:spPr>
        <p:txBody>
          <a:bodyPr>
            <a:normAutofit/>
          </a:bodyPr>
          <a:lstStyle/>
          <a:p>
            <a:pPr marL="0" indent="0">
              <a:buNone/>
            </a:pPr>
            <a:r>
              <a:rPr lang="en-US" sz="1400" dirty="0"/>
              <a:t>• Summary of Key Papers:</a:t>
            </a:r>
          </a:p>
          <a:p>
            <a:pPr marL="0" indent="0">
              <a:buNone/>
            </a:pPr>
            <a:r>
              <a:rPr lang="en-US" sz="1400" dirty="0"/>
              <a:t>1. “AI-based Traffic Forecasting in 5G Network”</a:t>
            </a:r>
          </a:p>
          <a:p>
            <a:pPr marL="0" indent="0">
              <a:buNone/>
            </a:pPr>
            <a:r>
              <a:rPr lang="en-US" sz="1400" dirty="0"/>
              <a:t>Authors: Mohseni et al. Findings: Utilization of 1D Convolutional Neural Networks (1D-CNN) for predicting 24-hour traffic patterns, demonstrating significant accuracy improvements.  </a:t>
            </a:r>
          </a:p>
          <a:p>
            <a:pPr marL="0" indent="0">
              <a:buNone/>
            </a:pPr>
            <a:endParaRPr lang="en-US" sz="1400" dirty="0"/>
          </a:p>
          <a:p>
            <a:pPr marL="0" indent="0">
              <a:buNone/>
            </a:pPr>
            <a:r>
              <a:rPr lang="en-US" sz="1400" dirty="0"/>
              <a:t>2. “5G Traffic Prediction Based on Deep Learning”</a:t>
            </a:r>
          </a:p>
          <a:p>
            <a:pPr marL="0" indent="0">
              <a:buNone/>
            </a:pPr>
            <a:r>
              <a:rPr lang="en-US" sz="1400" dirty="0"/>
              <a:t>Authors: Gao, Z. Findings: Development of a smoothed Long Short-Term Memory (SLSTM) model to address non-stationary traffic sequences, resulting in enhanced prediction accuracy.  </a:t>
            </a:r>
          </a:p>
          <a:p>
            <a:pPr marL="0" indent="0">
              <a:buNone/>
            </a:pPr>
            <a:endParaRPr lang="en-US" sz="1400" dirty="0"/>
          </a:p>
          <a:p>
            <a:pPr marL="0" indent="0">
              <a:buNone/>
            </a:pPr>
            <a:r>
              <a:rPr lang="en-US" sz="1400" dirty="0"/>
              <a:t>3. “AI-Driven 5G Network Optimization: A Comprehensive Review”</a:t>
            </a:r>
          </a:p>
          <a:p>
            <a:pPr marL="0" indent="0">
              <a:buNone/>
            </a:pPr>
            <a:r>
              <a:rPr lang="en-US" sz="1400" dirty="0"/>
              <a:t>Authors: </a:t>
            </a:r>
            <a:r>
              <a:rPr lang="en-US" sz="1400" dirty="0" err="1"/>
              <a:t>Bikkasani</a:t>
            </a:r>
            <a:r>
              <a:rPr lang="en-US" sz="1400" dirty="0"/>
              <a:t>, D.C.</a:t>
            </a:r>
          </a:p>
          <a:p>
            <a:pPr marL="0" indent="0">
              <a:buNone/>
            </a:pPr>
            <a:r>
              <a:rPr lang="en-US" sz="1400" dirty="0"/>
              <a:t>Findings: Comprehensive review of AI-driven methods for 5G network optimization, focusing on resource allocation, traffic management, and dynamic network slicing.  </a:t>
            </a:r>
          </a:p>
          <a:p>
            <a:pPr marL="0" indent="0">
              <a:buNone/>
            </a:pPr>
            <a:endParaRPr lang="en-US" sz="1400" dirty="0"/>
          </a:p>
          <a:p>
            <a:pPr marL="0" indent="0">
              <a:buNone/>
            </a:pPr>
            <a:r>
              <a:rPr lang="en-US" sz="1400" dirty="0"/>
              <a:t>4. “Deep Learning Based Traffic Prediction for Resource Allocation in Multi-Tenant Virtualized 5G Networks”</a:t>
            </a:r>
          </a:p>
          <a:p>
            <a:pPr marL="0" indent="0">
              <a:buNone/>
            </a:pPr>
            <a:r>
              <a:rPr lang="en-US" sz="1400" dirty="0"/>
              <a:t>Authors: </a:t>
            </a:r>
            <a:r>
              <a:rPr lang="en-US" sz="1400" dirty="0" err="1"/>
              <a:t>Rebari</a:t>
            </a:r>
            <a:r>
              <a:rPr lang="en-US" sz="1400" dirty="0"/>
              <a:t>, P., &amp; </a:t>
            </a:r>
            <a:r>
              <a:rPr lang="en-US" sz="1400" dirty="0" err="1"/>
              <a:t>Killi</a:t>
            </a:r>
            <a:r>
              <a:rPr lang="en-US" sz="1400" dirty="0"/>
              <a:t>, B.R.</a:t>
            </a:r>
          </a:p>
          <a:p>
            <a:pPr marL="0" indent="0">
              <a:buNone/>
            </a:pPr>
            <a:r>
              <a:rPr lang="en-US" sz="1400" dirty="0"/>
              <a:t>Findings: Comparative analysis of deep learning models (LSTM, </a:t>
            </a:r>
            <a:r>
              <a:rPr lang="en-US" sz="1400" dirty="0" err="1"/>
              <a:t>BiLSTM</a:t>
            </a:r>
            <a:r>
              <a:rPr lang="en-US" sz="1400" dirty="0"/>
              <a:t>, Stacked LSTM, GRU) for traffic prediction and resource allocation, highlighting the superior performance of GRU models.  </a:t>
            </a:r>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7FD8-3C5F-932D-6A4D-B08D4C3DFC3C}"/>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ABEC499A-EBC8-B608-6160-BEAB401DFB01}"/>
              </a:ext>
            </a:extLst>
          </p:cNvPr>
          <p:cNvSpPr>
            <a:spLocks noGrp="1"/>
          </p:cNvSpPr>
          <p:nvPr>
            <p:ph idx="1"/>
          </p:nvPr>
        </p:nvSpPr>
        <p:spPr/>
        <p:txBody>
          <a:bodyPr>
            <a:normAutofit fontScale="92500" lnSpcReduction="20000"/>
          </a:bodyPr>
          <a:lstStyle/>
          <a:p>
            <a:pPr marL="0" indent="0">
              <a:buNone/>
            </a:pPr>
            <a:r>
              <a:rPr lang="en-US" sz="1400" dirty="0"/>
              <a:t>6. “Performance Enhancement of 5G Networks Using AI-Driven Techniques”</a:t>
            </a:r>
          </a:p>
          <a:p>
            <a:pPr marL="0" indent="0">
              <a:buNone/>
            </a:pPr>
            <a:r>
              <a:rPr lang="en-US" sz="1400" dirty="0"/>
              <a:t>Authors: Chinda, F.E., Gin, W.A., &amp; </a:t>
            </a:r>
            <a:r>
              <a:rPr lang="en-US" sz="1400" dirty="0" err="1"/>
              <a:t>Okpor</a:t>
            </a:r>
            <a:r>
              <a:rPr lang="en-US" sz="1400" dirty="0"/>
              <a:t>, J.</a:t>
            </a:r>
          </a:p>
          <a:p>
            <a:pPr marL="0" indent="0">
              <a:buNone/>
            </a:pPr>
            <a:r>
              <a:rPr lang="en-US" sz="1400" dirty="0"/>
              <a:t>Findings: Exploration of AI-driven algorithms for optimizing resource allocation, predicting maintenance needs, and enhancing network efficiency in 5G networks.  </a:t>
            </a:r>
          </a:p>
          <a:p>
            <a:pPr marL="0" indent="0">
              <a:buNone/>
            </a:pPr>
            <a:endParaRPr lang="en-US" sz="1400" dirty="0"/>
          </a:p>
          <a:p>
            <a:pPr marL="0" indent="0">
              <a:buNone/>
            </a:pPr>
            <a:r>
              <a:rPr lang="en-US" sz="1400" dirty="0"/>
              <a:t>7. “Realtime Mobile Bandwidth and Handoff Predictions in 4G/5G Networks”</a:t>
            </a:r>
          </a:p>
          <a:p>
            <a:pPr marL="0" indent="0">
              <a:buNone/>
            </a:pPr>
            <a:r>
              <a:rPr lang="en-US" sz="1400" dirty="0"/>
              <a:t>Authors: Mei, L., Gou, J., Cai, Y., Cao, H., &amp; Liu, Y.</a:t>
            </a:r>
          </a:p>
          <a:p>
            <a:pPr marL="0" indent="0">
              <a:buNone/>
            </a:pPr>
            <a:r>
              <a:rPr lang="en-US" sz="1400" dirty="0"/>
              <a:t>Findings: Development of Recurrent Neural Network models for real-time bandwidth and handoff predictions, achieving over 80% accuracy in 4G/5G handoff scenarios.  </a:t>
            </a:r>
          </a:p>
          <a:p>
            <a:pPr marL="0" indent="0">
              <a:buNone/>
            </a:pPr>
            <a:endParaRPr lang="en-US" sz="1400" dirty="0"/>
          </a:p>
          <a:p>
            <a:pPr marL="0" indent="0">
              <a:buNone/>
            </a:pPr>
            <a:r>
              <a:rPr lang="en-US" sz="1400" dirty="0"/>
              <a:t>8. “Mobility, Traffic, and Radio Channel Prediction: 5G and Beyond Applications”</a:t>
            </a:r>
          </a:p>
          <a:p>
            <a:pPr marL="0" indent="0">
              <a:buNone/>
            </a:pPr>
            <a:r>
              <a:rPr lang="en-US" sz="1400" dirty="0"/>
              <a:t>Authors: </a:t>
            </a:r>
            <a:r>
              <a:rPr lang="en-US" sz="1400" dirty="0" err="1"/>
              <a:t>Rydén</a:t>
            </a:r>
            <a:r>
              <a:rPr lang="en-US" sz="1400" dirty="0"/>
              <a:t>, H., </a:t>
            </a:r>
            <a:r>
              <a:rPr lang="en-US" sz="1400" dirty="0" err="1"/>
              <a:t>Palaios</a:t>
            </a:r>
            <a:r>
              <a:rPr lang="en-US" sz="1400" dirty="0"/>
              <a:t>, A., </a:t>
            </a:r>
            <a:r>
              <a:rPr lang="en-US" sz="1400" dirty="0" err="1"/>
              <a:t>Hévizi</a:t>
            </a:r>
            <a:r>
              <a:rPr lang="en-US" sz="1400" dirty="0"/>
              <a:t>, L., Sandberg, D., &amp; </a:t>
            </a:r>
            <a:r>
              <a:rPr lang="en-US" sz="1400" dirty="0" err="1"/>
              <a:t>Kvernvik</a:t>
            </a:r>
            <a:r>
              <a:rPr lang="en-US" sz="1400" dirty="0"/>
              <a:t>, T.</a:t>
            </a:r>
          </a:p>
          <a:p>
            <a:pPr marL="0" indent="0">
              <a:buNone/>
            </a:pPr>
            <a:r>
              <a:rPr lang="en-US" sz="1400" dirty="0"/>
              <a:t>Findings: Overview of machine learning applications in mobility, traffic, and radio channel prediction, emphasizing their importance in future 5G and 6G networks.  </a:t>
            </a:r>
          </a:p>
          <a:p>
            <a:pPr marL="0" indent="0">
              <a:buNone/>
            </a:pPr>
            <a:endParaRPr lang="en-US" sz="1400" dirty="0"/>
          </a:p>
          <a:p>
            <a:pPr marL="0" indent="0">
              <a:buNone/>
            </a:pPr>
            <a:r>
              <a:rPr lang="en-US" sz="1400" dirty="0"/>
              <a:t>9. “Cellular Traffic Prediction Using Online Prediction Algorithms”</a:t>
            </a:r>
          </a:p>
          <a:p>
            <a:pPr marL="0" indent="0">
              <a:buNone/>
            </a:pPr>
            <a:r>
              <a:rPr lang="en-US" sz="1400" dirty="0"/>
              <a:t>Authors: Mehri, H., Chen, H., &amp; </a:t>
            </a:r>
            <a:r>
              <a:rPr lang="en-US" sz="1400" dirty="0" err="1"/>
              <a:t>Mehrpouyan</a:t>
            </a:r>
            <a:r>
              <a:rPr lang="en-US" sz="1400" dirty="0"/>
              <a:t>, H.</a:t>
            </a:r>
          </a:p>
          <a:p>
            <a:pPr marL="0" indent="0">
              <a:buNone/>
            </a:pPr>
            <a:r>
              <a:rPr lang="en-US" sz="1400" dirty="0"/>
              <a:t>Findings: Investigation of live prediction algorithms for real-time cellular network traffic forecasting, introducing the Fast </a:t>
            </a:r>
            <a:r>
              <a:rPr lang="en-US" sz="1400" dirty="0" err="1"/>
              <a:t>LiveStream</a:t>
            </a:r>
            <a:r>
              <a:rPr lang="en-US" sz="1400" dirty="0"/>
              <a:t> Prediction (FLSP) algorithm to enhance prediction accuracy and reduce processing load.  </a:t>
            </a:r>
          </a:p>
          <a:p>
            <a:pPr marL="0" indent="0">
              <a:buNone/>
            </a:pPr>
            <a:endParaRPr lang="en-US" sz="1400" dirty="0"/>
          </a:p>
          <a:p>
            <a:pPr marL="0" indent="0">
              <a:buNone/>
            </a:pPr>
            <a:r>
              <a:rPr lang="en-US" sz="1400" dirty="0"/>
              <a:t>10. “5G Traffic Prediction with Time Series Analysis”</a:t>
            </a:r>
          </a:p>
          <a:p>
            <a:pPr marL="0" indent="0">
              <a:buNone/>
            </a:pPr>
            <a:r>
              <a:rPr lang="en-US" sz="1400" dirty="0"/>
              <a:t>Authors: Nayak, N., &amp; Singh, R.R.</a:t>
            </a:r>
          </a:p>
          <a:p>
            <a:pPr marL="0" indent="0">
              <a:buNone/>
            </a:pPr>
            <a:r>
              <a:rPr lang="en-US" sz="1400" dirty="0"/>
              <a:t>Findings: Utilization of Long Short-Term Memory (LSTM) models for predicting packet arrival intensity and burst occurrences, aiding in efficient resource allocation.  </a:t>
            </a:r>
          </a:p>
          <a:p>
            <a:endParaRPr lang="en-US" sz="1200" dirty="0"/>
          </a:p>
        </p:txBody>
      </p:sp>
    </p:spTree>
    <p:extLst>
      <p:ext uri="{BB962C8B-B14F-4D97-AF65-F5344CB8AC3E}">
        <p14:creationId xmlns:p14="http://schemas.microsoft.com/office/powerpoint/2010/main" val="2379787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500" dirty="0"/>
              <a:t>AI-Driven Traffic Prediction Model:</a:t>
            </a:r>
          </a:p>
          <a:p>
            <a:r>
              <a:rPr lang="en-US" sz="1500" dirty="0"/>
              <a:t> Train a machine learning model (Random Forest, LSTM, CNN) on real-time and historical network traffic   data.</a:t>
            </a:r>
          </a:p>
          <a:p>
            <a:r>
              <a:rPr lang="en-US" sz="1500" dirty="0"/>
              <a:t> Extract key features (latency, jitter, packet loss, bandwidth usage).</a:t>
            </a:r>
          </a:p>
          <a:p>
            <a:r>
              <a:rPr lang="en-US" sz="1500" dirty="0"/>
              <a:t> Predict network congestion and dynamically allocate resources.</a:t>
            </a:r>
          </a:p>
          <a:p>
            <a:pPr marL="0" indent="0">
              <a:buNone/>
            </a:pPr>
            <a:endParaRPr lang="en-US" sz="1500" dirty="0"/>
          </a:p>
          <a:p>
            <a:pPr marL="0" indent="0">
              <a:buNone/>
            </a:pPr>
            <a:r>
              <a:rPr lang="en-US" sz="1500" dirty="0"/>
              <a:t>Traffic Optimization Using AI:</a:t>
            </a:r>
          </a:p>
          <a:p>
            <a:r>
              <a:rPr lang="en-US" sz="1500" dirty="0"/>
              <a:t> Implement predictive load balancing using Software-Defined Networking (SDN).</a:t>
            </a:r>
          </a:p>
          <a:p>
            <a:r>
              <a:rPr lang="en-US" sz="1500" dirty="0"/>
              <a:t> Dynamically adjust bandwidth allocation based on predicted congestion.</a:t>
            </a:r>
          </a:p>
          <a:p>
            <a:r>
              <a:rPr lang="en-US" sz="1500" dirty="0"/>
              <a:t> Prioritize critical data (e.g., emergency services, video streaming).</a:t>
            </a:r>
          </a:p>
          <a:p>
            <a:endParaRPr lang="en-US" sz="1500" dirty="0"/>
          </a:p>
          <a:p>
            <a:pPr marL="0" indent="0">
              <a:buNone/>
            </a:pPr>
            <a:r>
              <a:rPr lang="en-US" sz="1500" dirty="0"/>
              <a:t> Real-Time Monitoring &amp; Visualization:</a:t>
            </a:r>
          </a:p>
          <a:p>
            <a:r>
              <a:rPr lang="en-US" sz="1500" dirty="0"/>
              <a:t>Develop a dashboard using Flask/Django + Matplotlib/Plotly to visualize traffic patterns, congestion levels, and network performance.</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069A-091A-3CAF-5BEA-74D03DD25EFA}"/>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DDCD3644-1A06-6663-3C6C-1D08BC47E35A}"/>
              </a:ext>
            </a:extLst>
          </p:cNvPr>
          <p:cNvSpPr>
            <a:spLocks noGrp="1"/>
          </p:cNvSpPr>
          <p:nvPr>
            <p:ph idx="1"/>
          </p:nvPr>
        </p:nvSpPr>
        <p:spPr/>
        <p:txBody>
          <a:bodyPr>
            <a:normAutofit/>
          </a:bodyPr>
          <a:lstStyle/>
          <a:p>
            <a:pPr marL="0" indent="0">
              <a:buNone/>
            </a:pPr>
            <a:r>
              <a:rPr lang="en-US" sz="1400" dirty="0"/>
              <a:t>AI-Based Traffic Prediction for 5G Networks - System Architecture</a:t>
            </a:r>
          </a:p>
          <a:p>
            <a:pPr marL="0" indent="0">
              <a:buNone/>
            </a:pPr>
            <a:r>
              <a:rPr lang="en-US" sz="1400" dirty="0"/>
              <a:t>1. Data Collection Module</a:t>
            </a:r>
          </a:p>
          <a:p>
            <a:pPr marL="0" indent="0">
              <a:buNone/>
            </a:pPr>
            <a:r>
              <a:rPr lang="en-US" sz="1400" dirty="0"/>
              <a:t>• Sources:</a:t>
            </a:r>
          </a:p>
          <a:p>
            <a:pPr marL="0" indent="0">
              <a:buNone/>
            </a:pPr>
            <a:r>
              <a:rPr lang="en-US" sz="1400" dirty="0"/>
              <a:t>• Open5GS (5G Core): Simulates 5G network traffic</a:t>
            </a:r>
          </a:p>
          <a:p>
            <a:pPr marL="0" indent="0">
              <a:buNone/>
            </a:pPr>
            <a:r>
              <a:rPr lang="en-US" sz="1400" dirty="0"/>
              <a:t>• Wireshark: Captures real-time packet data</a:t>
            </a:r>
          </a:p>
          <a:p>
            <a:pPr marL="0" indent="0">
              <a:buNone/>
            </a:pPr>
            <a:r>
              <a:rPr lang="en-US" sz="1400" dirty="0"/>
              <a:t>• Mininet (SDN Simulation): Emulates network topology</a:t>
            </a:r>
          </a:p>
          <a:p>
            <a:pPr marL="0" indent="0">
              <a:buNone/>
            </a:pPr>
            <a:r>
              <a:rPr lang="en-US" sz="1400" dirty="0"/>
              <a:t>• Collected Data: Latency, jitter, packet loss, bandwidth usage</a:t>
            </a:r>
            <a:br>
              <a:rPr lang="en-US" sz="1400" dirty="0"/>
            </a:br>
            <a:endParaRPr lang="en-US" sz="1400" dirty="0"/>
          </a:p>
          <a:p>
            <a:pPr marL="0" indent="0">
              <a:buNone/>
            </a:pPr>
            <a:r>
              <a:rPr lang="en-US" sz="1400" dirty="0"/>
              <a:t>⬇ (Data flows to Preprocessing &amp; Feature Engineering)</a:t>
            </a:r>
            <a:br>
              <a:rPr lang="en-US" sz="1400" dirty="0"/>
            </a:br>
            <a:r>
              <a:rPr lang="en-US" sz="1400" dirty="0"/>
              <a:t>2. Preprocessing &amp; Feature Engineering</a:t>
            </a:r>
          </a:p>
          <a:p>
            <a:pPr marL="0" indent="0">
              <a:buNone/>
            </a:pPr>
            <a:r>
              <a:rPr lang="en-US" sz="1400" dirty="0"/>
              <a:t>Tasks:</a:t>
            </a:r>
          </a:p>
          <a:p>
            <a:pPr marL="0" indent="0">
              <a:buNone/>
            </a:pPr>
            <a:r>
              <a:rPr lang="en-US" sz="1400" dirty="0"/>
              <a:t>• Data cleaning &amp; normalization</a:t>
            </a:r>
          </a:p>
          <a:p>
            <a:pPr marL="0" indent="0">
              <a:buNone/>
            </a:pPr>
            <a:r>
              <a:rPr lang="en-US" sz="1400" dirty="0"/>
              <a:t>• Feature extraction (latency, bandwidth, congestion level)</a:t>
            </a:r>
          </a:p>
          <a:p>
            <a:pPr marL="0" indent="0">
              <a:buNone/>
            </a:pPr>
            <a:r>
              <a:rPr lang="en-US" sz="1400" dirty="0"/>
              <a:t>• Outlier detection &amp; removal</a:t>
            </a:r>
          </a:p>
          <a:p>
            <a:pPr marL="0" indent="0">
              <a:buNone/>
            </a:pPr>
            <a:endParaRPr lang="en-US" sz="1400" dirty="0"/>
          </a:p>
          <a:p>
            <a:pPr marL="0" indent="0">
              <a:buNone/>
            </a:pPr>
            <a:r>
              <a:rPr lang="en-US" sz="1400" dirty="0"/>
              <a:t>⬇ (Processed data is sent to the Machine Learning Model)</a:t>
            </a:r>
          </a:p>
          <a:p>
            <a:pPr marL="0" indent="0">
              <a:buNone/>
            </a:pPr>
            <a:endParaRPr lang="en-US" dirty="0"/>
          </a:p>
        </p:txBody>
      </p:sp>
    </p:spTree>
    <p:extLst>
      <p:ext uri="{BB962C8B-B14F-4D97-AF65-F5344CB8AC3E}">
        <p14:creationId xmlns:p14="http://schemas.microsoft.com/office/powerpoint/2010/main" val="367134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FCC0-0565-5D92-18FF-708CC7F5B459}"/>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294519BF-0571-E52E-40B2-DE1FE3177762}"/>
              </a:ext>
            </a:extLst>
          </p:cNvPr>
          <p:cNvSpPr>
            <a:spLocks noGrp="1"/>
          </p:cNvSpPr>
          <p:nvPr>
            <p:ph idx="1"/>
          </p:nvPr>
        </p:nvSpPr>
        <p:spPr/>
        <p:txBody>
          <a:bodyPr/>
          <a:lstStyle/>
          <a:p>
            <a:pPr marL="0" indent="0">
              <a:buNone/>
            </a:pPr>
            <a:r>
              <a:rPr lang="en-US" sz="1400" dirty="0"/>
              <a:t>3. Machine Learning Model</a:t>
            </a:r>
          </a:p>
          <a:p>
            <a:pPr marL="0" indent="0">
              <a:buNone/>
            </a:pPr>
            <a:r>
              <a:rPr lang="en-US" sz="1400" dirty="0"/>
              <a:t> Model Choices:</a:t>
            </a:r>
          </a:p>
          <a:p>
            <a:pPr marL="0" indent="0">
              <a:buNone/>
            </a:pPr>
            <a:r>
              <a:rPr lang="en-US" sz="1400" dirty="0"/>
              <a:t>• LSTM (Long Short-Term Memory): For time-series prediction</a:t>
            </a:r>
          </a:p>
          <a:p>
            <a:pPr marL="0" indent="0">
              <a:buNone/>
            </a:pPr>
            <a:r>
              <a:rPr lang="en-US" sz="1400" dirty="0"/>
              <a:t>• CNN (Convolutional Neural Network): For pattern recognition</a:t>
            </a:r>
          </a:p>
          <a:p>
            <a:pPr marL="0" indent="0">
              <a:buNone/>
            </a:pPr>
            <a:r>
              <a:rPr lang="en-US" sz="1400" dirty="0"/>
              <a:t>• Random Forest: For decision-based congestion classification</a:t>
            </a:r>
          </a:p>
          <a:p>
            <a:pPr marL="0" indent="0">
              <a:buNone/>
            </a:pPr>
            <a:r>
              <a:rPr lang="en-US" sz="1400" dirty="0"/>
              <a:t>Outputs:</a:t>
            </a:r>
          </a:p>
          <a:p>
            <a:pPr marL="0" indent="0">
              <a:buNone/>
            </a:pPr>
            <a:r>
              <a:rPr lang="en-US" sz="1400" dirty="0"/>
              <a:t>• Predicted congestion probability</a:t>
            </a:r>
          </a:p>
          <a:p>
            <a:pPr marL="0" indent="0">
              <a:buNone/>
            </a:pPr>
            <a:r>
              <a:rPr lang="en-US" sz="1400" dirty="0"/>
              <a:t>• Estimated severity level</a:t>
            </a:r>
          </a:p>
          <a:p>
            <a:pPr marL="0" indent="0">
              <a:buNone/>
            </a:pPr>
            <a:endParaRPr lang="en-US" sz="1400" dirty="0"/>
          </a:p>
          <a:p>
            <a:pPr marL="0" indent="0">
              <a:buNone/>
            </a:pPr>
            <a:r>
              <a:rPr lang="en-US" sz="1400" dirty="0"/>
              <a:t>⬇ (Predictions are sent to the Traffic Optimization Module)</a:t>
            </a:r>
          </a:p>
          <a:p>
            <a:pPr marL="0" indent="0">
              <a:buNone/>
            </a:pPr>
            <a:r>
              <a:rPr lang="en-US" sz="1400" dirty="0"/>
              <a:t>4. Traffic Optimization Module</a:t>
            </a:r>
          </a:p>
          <a:p>
            <a:pPr marL="0" indent="0">
              <a:buNone/>
            </a:pPr>
            <a:r>
              <a:rPr lang="en-US" sz="1400" dirty="0"/>
              <a:t>• AI-Driven Adjustments:</a:t>
            </a:r>
          </a:p>
          <a:p>
            <a:pPr marL="0" indent="0">
              <a:buNone/>
            </a:pPr>
            <a:r>
              <a:rPr lang="en-US" sz="1400" dirty="0"/>
              <a:t>• Dynamic Bandwidth Allocation: Reallocates network resources</a:t>
            </a:r>
          </a:p>
          <a:p>
            <a:pPr marL="0" indent="0">
              <a:buNone/>
            </a:pPr>
            <a:r>
              <a:rPr lang="en-US" sz="1400" dirty="0"/>
              <a:t>• Predictive Load Balancing: Uses SDN controllers to reroute traffic</a:t>
            </a:r>
          </a:p>
          <a:p>
            <a:pPr marL="0" indent="0">
              <a:buNone/>
            </a:pPr>
            <a:r>
              <a:rPr lang="en-US" sz="1400" dirty="0"/>
              <a:t>• Critical Traffic Prioritization: Ensures emergency &amp; high-priority data flows smoothly</a:t>
            </a:r>
          </a:p>
          <a:p>
            <a:pPr marL="0" indent="0">
              <a:buNone/>
            </a:pPr>
            <a:endParaRPr lang="en-US" sz="1400" dirty="0"/>
          </a:p>
          <a:p>
            <a:endParaRPr lang="en-US" dirty="0"/>
          </a:p>
        </p:txBody>
      </p:sp>
    </p:spTree>
    <p:extLst>
      <p:ext uri="{BB962C8B-B14F-4D97-AF65-F5344CB8AC3E}">
        <p14:creationId xmlns:p14="http://schemas.microsoft.com/office/powerpoint/2010/main" val="260134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EE0F1-6DD0-2BF1-6ECF-3CB7C16A73EE}"/>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E3DC928F-563B-B1CD-313F-8BC16870864C}"/>
              </a:ext>
            </a:extLst>
          </p:cNvPr>
          <p:cNvSpPr>
            <a:spLocks noGrp="1"/>
          </p:cNvSpPr>
          <p:nvPr>
            <p:ph idx="1"/>
          </p:nvPr>
        </p:nvSpPr>
        <p:spPr/>
        <p:txBody>
          <a:bodyPr/>
          <a:lstStyle/>
          <a:p>
            <a:pPr marL="0" indent="0">
              <a:buNone/>
            </a:pPr>
            <a:r>
              <a:rPr lang="en-US" sz="1400" dirty="0"/>
              <a:t>⬇ (Optimized network status is sent to the Visualization Module)</a:t>
            </a:r>
          </a:p>
          <a:p>
            <a:pPr marL="0" indent="0">
              <a:buNone/>
            </a:pPr>
            <a:r>
              <a:rPr lang="en-US" sz="1400" dirty="0"/>
              <a:t>5. Visualization &amp; Monitoring</a:t>
            </a:r>
          </a:p>
          <a:p>
            <a:pPr marL="0" indent="0">
              <a:buNone/>
            </a:pPr>
            <a:r>
              <a:rPr lang="en-US" sz="1400" dirty="0"/>
              <a:t>Dashboard Built Using:</a:t>
            </a:r>
          </a:p>
          <a:p>
            <a:pPr marL="0" indent="0">
              <a:buNone/>
            </a:pPr>
            <a:r>
              <a:rPr lang="en-US" sz="1400" dirty="0"/>
              <a:t>• Flask/Django (Backend)</a:t>
            </a:r>
          </a:p>
          <a:p>
            <a:pPr marL="0" indent="0">
              <a:buNone/>
            </a:pPr>
            <a:r>
              <a:rPr lang="en-US" sz="1400" dirty="0"/>
              <a:t>• Matplotlib/Plotly (Graphs &amp; Heatmaps)</a:t>
            </a:r>
          </a:p>
          <a:p>
            <a:pPr marL="0" indent="0">
              <a:buNone/>
            </a:pPr>
            <a:r>
              <a:rPr lang="en-US" sz="1400" dirty="0"/>
              <a:t>Displayed Metrics:</a:t>
            </a:r>
          </a:p>
          <a:p>
            <a:pPr marL="0" indent="0">
              <a:buNone/>
            </a:pPr>
            <a:r>
              <a:rPr lang="en-US" sz="1400" dirty="0"/>
              <a:t>• Real-time traffic patterns</a:t>
            </a:r>
          </a:p>
          <a:p>
            <a:pPr marL="0" indent="0">
              <a:buNone/>
            </a:pPr>
            <a:r>
              <a:rPr lang="en-US" sz="1400" dirty="0"/>
              <a:t>• Predicted congestion alerts</a:t>
            </a:r>
          </a:p>
          <a:p>
            <a:pPr marL="0" indent="0">
              <a:buNone/>
            </a:pPr>
            <a:r>
              <a:rPr lang="en-US" sz="1400" dirty="0"/>
              <a:t>• QoS performance statistics</a:t>
            </a:r>
          </a:p>
          <a:p>
            <a:endParaRPr lang="en-US" dirty="0"/>
          </a:p>
        </p:txBody>
      </p:sp>
    </p:spTree>
    <p:extLst>
      <p:ext uri="{BB962C8B-B14F-4D97-AF65-F5344CB8AC3E}">
        <p14:creationId xmlns:p14="http://schemas.microsoft.com/office/powerpoint/2010/main" val="178473231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180</TotalTime>
  <Words>1759</Words>
  <Application>Microsoft Macintosh PowerPoint</Application>
  <PresentationFormat>Widescreen</PresentationFormat>
  <Paragraphs>187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Bookman Old Style</vt:lpstr>
      <vt:lpstr>Times New Roman</vt:lpstr>
      <vt:lpstr>Verdana</vt:lpstr>
      <vt:lpstr>Bioinformatics</vt:lpstr>
      <vt:lpstr>PROJECT TITLE</vt:lpstr>
      <vt:lpstr>PowerPoint Presentation</vt:lpstr>
      <vt:lpstr>Introduction</vt:lpstr>
      <vt:lpstr>Literature Review</vt:lpstr>
      <vt:lpstr>Literature Review</vt:lpstr>
      <vt:lpstr>Proposed Method</vt:lpstr>
      <vt:lpstr>System Architecture</vt:lpstr>
      <vt:lpstr>System Architecture</vt:lpstr>
      <vt:lpstr>System Architecture</vt:lpstr>
      <vt:lpstr>Objectives</vt:lpstr>
      <vt:lpstr>Existing Methods and Their Drawbacks</vt:lpstr>
      <vt:lpstr>Modules and Software Requirements</vt:lpstr>
      <vt:lpstr>Timeline of Project</vt:lpstr>
      <vt:lpstr>Expected Outcomes</vt:lpstr>
      <vt:lpstr>Results</vt:lpstr>
      <vt:lpstr>PowerPoint Presentation</vt:lpstr>
      <vt:lpstr>Paper and Acceptance</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syed khurram</cp:lastModifiedBy>
  <cp:revision>25</cp:revision>
  <dcterms:created xsi:type="dcterms:W3CDTF">2023-03-16T03:26:27Z</dcterms:created>
  <dcterms:modified xsi:type="dcterms:W3CDTF">2025-05-14T04:39:06Z</dcterms:modified>
</cp:coreProperties>
</file>