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74" r:id="rId4"/>
    <p:sldId id="269" r:id="rId5"/>
    <p:sldId id="268" r:id="rId6"/>
    <p:sldId id="273" r:id="rId7"/>
    <p:sldId id="272" r:id="rId8"/>
    <p:sldId id="271"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282"/>
    <p:restoredTop sz="94650"/>
  </p:normalViewPr>
  <p:slideViewPr>
    <p:cSldViewPr snapToGrid="0">
      <p:cViewPr>
        <p:scale>
          <a:sx n="109" d="100"/>
          <a:sy n="109" d="100"/>
        </p:scale>
        <p:origin x="-8" y="4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Fuzail2002/CapstoneProject-CST-08-PSCS20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469900"/>
            <a:ext cx="10363200" cy="1562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Driver Drowsiness and and Alertness detection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542300"/>
            <a:ext cx="3970500" cy="97104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CST G-08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970436674"/>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201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2010">
                <a:tc>
                  <a:txBody>
                    <a:bodyPr/>
                    <a:lstStyle/>
                    <a:p>
                      <a:pPr marL="0" marR="0" lvl="0" indent="0" algn="ctr" rtl="0">
                        <a:spcBef>
                          <a:spcPts val="0"/>
                        </a:spcBef>
                        <a:spcAft>
                          <a:spcPts val="0"/>
                        </a:spcAft>
                        <a:buFont typeface="+mj-lt"/>
                        <a:buNone/>
                      </a:pPr>
                      <a:r>
                        <a:rPr lang="en-US" sz="1800" u="none" strike="noStrike" cap="none" dirty="0"/>
                        <a:t>20211CST0089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Syed Fuzail</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2010">
                <a:tc>
                  <a:txBody>
                    <a:bodyPr/>
                    <a:lstStyle/>
                    <a:p>
                      <a:pPr marL="0" marR="0" lvl="0" indent="0" algn="ctr" rtl="0">
                        <a:spcBef>
                          <a:spcPts val="0"/>
                        </a:spcBef>
                        <a:spcAft>
                          <a:spcPts val="0"/>
                        </a:spcAft>
                        <a:buNone/>
                      </a:pPr>
                      <a:r>
                        <a:rPr lang="en-US" sz="1800" u="none" strike="noStrike" cap="none" dirty="0"/>
                        <a:t>20211CST0113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Syed Azam Hussain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2010">
                <a:tc>
                  <a:txBody>
                    <a:bodyPr/>
                    <a:lstStyle/>
                    <a:p>
                      <a:pPr marL="0" marR="0" lvl="0" indent="0" algn="ctr" rtl="0">
                        <a:spcBef>
                          <a:spcPts val="0"/>
                        </a:spcBef>
                        <a:spcAft>
                          <a:spcPts val="0"/>
                        </a:spcAft>
                        <a:buNone/>
                      </a:pPr>
                      <a:r>
                        <a:rPr lang="en-US" sz="1800" u="none" strike="noStrike" cap="none" dirty="0"/>
                        <a:t>20211CST0047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Zubiya Sadaf</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2010">
                <a:tc>
                  <a:txBody>
                    <a:bodyPr/>
                    <a:lstStyle/>
                    <a:p>
                      <a:pPr marL="0" marR="0" lvl="0" indent="0" algn="ctr" rtl="0">
                        <a:spcBef>
                          <a:spcPts val="0"/>
                        </a:spcBef>
                        <a:spcAft>
                          <a:spcPts val="0"/>
                        </a:spcAft>
                        <a:buNone/>
                      </a:pPr>
                      <a:r>
                        <a:rPr lang="en-US" sz="1800" u="none" strike="noStrike" cap="none" dirty="0"/>
                        <a:t>20211CST0093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Asima Siddiqua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201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Lakshmisha S K</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Computer Science and Technology (Artificial Intelligence and Machine Learning)</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Saira Banu Atham</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Dr. H M Manjula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76200" indent="0">
              <a:buNone/>
            </a:pPr>
            <a:r>
              <a:rPr lang="en-IN" sz="1900" dirty="0">
                <a:solidFill>
                  <a:srgbClr val="0E0E0E"/>
                </a:solidFill>
                <a:latin typeface="Cambria" panose="02040503050406030204" pitchFamily="18" charset="0"/>
              </a:rPr>
              <a:t>1.</a:t>
            </a:r>
            <a:r>
              <a:rPr lang="en-IN" sz="1900" b="1" dirty="0">
                <a:solidFill>
                  <a:srgbClr val="0E0E0E"/>
                </a:solidFill>
                <a:effectLst/>
                <a:latin typeface="Cambria" panose="02040503050406030204" pitchFamily="18" charset="0"/>
              </a:rPr>
              <a:t> </a:t>
            </a:r>
            <a:r>
              <a:rPr lang="en-IN" sz="1900" dirty="0">
                <a:solidFill>
                  <a:srgbClr val="0E0E0E"/>
                </a:solidFill>
                <a:effectLst/>
                <a:latin typeface="Cambria" panose="02040503050406030204" pitchFamily="18" charset="0"/>
              </a:rPr>
              <a:t>D. Ojha, A. Pawar, G. Kasliwal, R. Raut and A. Devkar, "Driver Drowsiness Detection Using Deep Learning," 2023 4th International Conference for Emerging Technology (INCET), Belgaum, India, 2023, pp. 1-4, doi: 10.1109/INCET57972.2023.10169941. keywords: {Road accidents ; Machine learning  algorithms; Sleep; Gaze  tracking; Road safety; Physiology; Robustness; Drowsiness Detection ; imutils ; Eye Aspect Ratio ; OpenCV ; Deep  Learning Introduction (Heading 1)},</a:t>
            </a:r>
          </a:p>
          <a:p>
            <a:pPr marL="533400" indent="-457200">
              <a:buAutoNum type="arabicPeriod"/>
            </a:pPr>
            <a:endParaRPr lang="en-IN" sz="1900" dirty="0">
              <a:solidFill>
                <a:srgbClr val="0E0E0E"/>
              </a:solidFill>
              <a:effectLst/>
              <a:latin typeface="Cambria" panose="02040503050406030204" pitchFamily="18" charset="0"/>
            </a:endParaRPr>
          </a:p>
          <a:p>
            <a:pPr marL="76200" indent="0">
              <a:buNone/>
            </a:pPr>
            <a:r>
              <a:rPr lang="en-IN" sz="1900" dirty="0">
                <a:solidFill>
                  <a:srgbClr val="0E0E0E"/>
                </a:solidFill>
                <a:effectLst/>
                <a:latin typeface="Cambria" panose="02040503050406030204" pitchFamily="18" charset="0"/>
              </a:rPr>
              <a:t>2N. Prasath, J. Sreemathy and P. Vigneshwaran, "Driver Drowsiness Detection Using Machine Learning Algorithm," 2022 8th International Conference on Advanced Computing and Communication Systems (ICACCS), Coimbatore, India, 2022, pp. 01-05, doi: 10.1109/ICACCS54159.2022.9785167. keywords: {Machine learning algorithms ; Road accidents ; Communication systems ;Fatigue ; Classification algorithms ; Injuries; Vehicles ; driver drowsiness ; eye aspect ratio (ear);yawn  detection ; harr-cascade classifier},</a:t>
            </a:r>
          </a:p>
          <a:p>
            <a:pPr marL="76200" indent="0">
              <a:buNone/>
            </a:pPr>
            <a:endParaRPr lang="en-IN" sz="1900" dirty="0">
              <a:solidFill>
                <a:srgbClr val="0E0E0E"/>
              </a:solidFill>
              <a:effectLst/>
              <a:latin typeface="Cambria" panose="02040503050406030204" pitchFamily="18" charset="0"/>
            </a:endParaRPr>
          </a:p>
          <a:p>
            <a:pPr marL="76200" indent="0">
              <a:buNone/>
            </a:pPr>
            <a:r>
              <a:rPr lang="en-IN" sz="1900" dirty="0">
                <a:solidFill>
                  <a:srgbClr val="0E0E0E"/>
                </a:solidFill>
                <a:effectLst/>
                <a:latin typeface="Cambria" panose="02040503050406030204" pitchFamily="18" charset="0"/>
              </a:rPr>
              <a:t>3. R. Kannan, P. Jahnavi and M. Megha, "Driver Drowsiness Detection and Alert System," 2023 IEEE International Conference on Integrated Circuits and Communication Systems (ICICACS), Raichur, India, 2023, pp. 1-5, doi: 10.1109/ICICACS57338.2023.10100316. keywords: {Sleep ; Vehicle safety ; Fatigue ; Software ; Automobiles ; Security ; Reliability ; Drowsiness ; Fatigue ; Eye blink ; Alarm; Safety ; dlib ; OpenCV},</a:t>
            </a: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274F-B901-6B8F-3957-7458402409FA}"/>
              </a:ext>
            </a:extLst>
          </p:cNvPr>
          <p:cNvSpPr>
            <a:spLocks noGrp="1"/>
          </p:cNvSpPr>
          <p:nvPr>
            <p:ph type="title"/>
          </p:nvPr>
        </p:nvSpPr>
        <p:spPr/>
        <p:txBody>
          <a:bodyPr/>
          <a:lstStyle/>
          <a:p>
            <a:r>
              <a:rPr lang="en-US" dirty="0">
                <a:latin typeface="Cambria" panose="02040503050406030204" pitchFamily="18" charset="0"/>
              </a:rPr>
              <a:t>GitHub Link</a:t>
            </a:r>
          </a:p>
        </p:txBody>
      </p:sp>
      <p:sp>
        <p:nvSpPr>
          <p:cNvPr id="3" name="Text Placeholder 2">
            <a:extLst>
              <a:ext uri="{FF2B5EF4-FFF2-40B4-BE49-F238E27FC236}">
                <a16:creationId xmlns:a16="http://schemas.microsoft.com/office/drawing/2014/main" id="{43548A00-20DA-7826-B143-ED6107C0FBE2}"/>
              </a:ext>
            </a:extLst>
          </p:cNvPr>
          <p:cNvSpPr>
            <a:spLocks noGrp="1"/>
          </p:cNvSpPr>
          <p:nvPr>
            <p:ph type="body" idx="1"/>
          </p:nvPr>
        </p:nvSpPr>
        <p:spPr/>
        <p:txBody>
          <a:bodyPr/>
          <a:lstStyle/>
          <a:p>
            <a:pPr marL="76200" indent="0">
              <a:buNone/>
            </a:pPr>
            <a:r>
              <a:rPr lang="en-US" b="1" dirty="0">
                <a:solidFill>
                  <a:schemeClr val="accent2">
                    <a:lumMod val="75000"/>
                  </a:schemeClr>
                </a:solidFill>
                <a:latin typeface="Cambria" panose="02040503050406030204" pitchFamily="18" charset="0"/>
              </a:rPr>
              <a:t>GitHub Repository Link</a:t>
            </a:r>
          </a:p>
          <a:p>
            <a:pPr marL="76200" indent="0">
              <a:buNone/>
            </a:pPr>
            <a:endParaRPr lang="en-US" b="1" dirty="0">
              <a:solidFill>
                <a:schemeClr val="accent2">
                  <a:lumMod val="75000"/>
                </a:schemeClr>
              </a:solidFill>
              <a:latin typeface="Cambria" panose="02040503050406030204" pitchFamily="18" charset="0"/>
            </a:endParaRPr>
          </a:p>
          <a:p>
            <a:pPr marL="76200" indent="0">
              <a:buNone/>
            </a:pPr>
            <a:r>
              <a:rPr lang="en-US" b="1" dirty="0">
                <a:solidFill>
                  <a:schemeClr val="accent2">
                    <a:lumMod val="75000"/>
                  </a:schemeClr>
                </a:solidFill>
                <a:latin typeface="Cambria" panose="02040503050406030204" pitchFamily="18" charset="0"/>
                <a:hlinkClick r:id="rId2"/>
              </a:rPr>
              <a:t>https://</a:t>
            </a:r>
            <a:r>
              <a:rPr lang="en-US" b="1" dirty="0" err="1">
                <a:solidFill>
                  <a:schemeClr val="accent2">
                    <a:lumMod val="75000"/>
                  </a:schemeClr>
                </a:solidFill>
                <a:latin typeface="Cambria" panose="02040503050406030204" pitchFamily="18" charset="0"/>
                <a:hlinkClick r:id="rId2"/>
              </a:rPr>
              <a:t>github.com</a:t>
            </a:r>
            <a:r>
              <a:rPr lang="en-US" b="1" dirty="0">
                <a:solidFill>
                  <a:schemeClr val="accent2">
                    <a:lumMod val="75000"/>
                  </a:schemeClr>
                </a:solidFill>
                <a:latin typeface="Cambria" panose="02040503050406030204" pitchFamily="18" charset="0"/>
                <a:hlinkClick r:id="rId2"/>
              </a:rPr>
              <a:t>/Fuzail2002/CapstoneProject-CST-08-PSCS204                     </a:t>
            </a:r>
            <a:endParaRPr lang="en-US" b="1" dirty="0">
              <a:solidFill>
                <a:schemeClr val="accent2">
                  <a:lumMod val="75000"/>
                </a:schemeClr>
              </a:solidFill>
              <a:latin typeface="Cambria" panose="02040503050406030204" pitchFamily="18" charset="0"/>
            </a:endParaRPr>
          </a:p>
        </p:txBody>
      </p:sp>
    </p:spTree>
    <p:extLst>
      <p:ext uri="{BB962C8B-B14F-4D97-AF65-F5344CB8AC3E}">
        <p14:creationId xmlns:p14="http://schemas.microsoft.com/office/powerpoint/2010/main" val="2745125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613610"/>
            <a:ext cx="10668000" cy="148527"/>
          </a:xfrm>
          <a:prstGeom prst="rect">
            <a:avLst/>
          </a:prstGeom>
          <a:noFill/>
          <a:ln>
            <a:noFill/>
          </a:ln>
        </p:spPr>
        <p:txBody>
          <a:bodyPr spcFirstLastPara="1" wrap="square" lIns="91425" tIns="45700" rIns="91425" bIns="45700" anchor="ctr" anchorCtr="0">
            <a:noAutofit/>
          </a:bodyPr>
          <a:lstStyle/>
          <a:p>
            <a:r>
              <a:rPr lang="en-GB" dirty="0">
                <a:latin typeface="Cambria" panose="02040503050406030204" pitchFamily="18" charset="0"/>
                <a:ea typeface="Cambria" panose="02040503050406030204" pitchFamily="18" charset="0"/>
              </a:rPr>
              <a:t>Problem Statement Number: PSCS204</a:t>
            </a:r>
            <a:br>
              <a:rPr lang="en-GB" dirty="0">
                <a:latin typeface="Cambria" panose="02040503050406030204" pitchFamily="18" charset="0"/>
                <a:ea typeface="Cambria" panose="02040503050406030204" pitchFamily="18" charset="0"/>
              </a:rPr>
            </a:b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47500" lnSpcReduction="20000"/>
          </a:bodyPr>
          <a:lstStyle/>
          <a:p>
            <a:pPr marL="342900" lvl="0" indent="-190500" algn="just">
              <a:spcBef>
                <a:spcPts val="0"/>
              </a:spcBef>
              <a:buNone/>
            </a:pPr>
            <a:r>
              <a:rPr lang="en-US" sz="2500" dirty="0">
                <a:latin typeface="Cambria" panose="02040503050406030204" pitchFamily="18" charset="0"/>
                <a:ea typeface="Cambria" panose="02040503050406030204" pitchFamily="18" charset="0"/>
              </a:rPr>
              <a:t>Organization: Mindtree</a:t>
            </a:r>
          </a:p>
          <a:p>
            <a:pPr marL="342900" lvl="0" indent="-190500" algn="just">
              <a:lnSpc>
                <a:spcPct val="200000"/>
              </a:lnSpc>
              <a:spcBef>
                <a:spcPts val="0"/>
              </a:spcBef>
              <a:buNone/>
            </a:pPr>
            <a:r>
              <a:rPr lang="en-US" sz="2500" dirty="0">
                <a:latin typeface="Cambria" panose="02040503050406030204" pitchFamily="18" charset="0"/>
                <a:ea typeface="Cambria" panose="02040503050406030204" pitchFamily="18" charset="0"/>
              </a:rPr>
              <a:t>Category (Hardware / Software / Both) :Both </a:t>
            </a:r>
          </a:p>
          <a:p>
            <a:pPr marL="76200" indent="0">
              <a:buNone/>
            </a:pPr>
            <a:r>
              <a:rPr lang="en-US" sz="2500" dirty="0">
                <a:latin typeface="Cambria" panose="02040503050406030204" pitchFamily="18" charset="0"/>
                <a:ea typeface="Cambria" panose="02040503050406030204" pitchFamily="18" charset="0"/>
              </a:rPr>
              <a:t>  Problem Description: </a:t>
            </a:r>
          </a:p>
          <a:p>
            <a:pPr marL="76200" indent="0">
              <a:buNone/>
            </a:pPr>
            <a:r>
              <a:rPr lang="en-IN" sz="2900" dirty="0">
                <a:effectLst/>
                <a:latin typeface="Cambria" panose="02040503050406030204" pitchFamily="18" charset="0"/>
              </a:rPr>
              <a:t>Driver alertness is a major problem facing the transportation sector today. In India, about 1,37,000 people were killed in road accidents in 2013 alone which is more than all our wars put together. That is about an average of one death every 4 minutes.</a:t>
            </a:r>
          </a:p>
          <a:p>
            <a:r>
              <a:rPr lang="en-IN" sz="2900" dirty="0">
                <a:effectLst/>
                <a:latin typeface="Cambria" panose="02040503050406030204" pitchFamily="18" charset="0"/>
              </a:rPr>
              <a:t>According to a survey, it has been found that about 37% of the Drivers fall asleep behind the wheel, While 60% admitted to driving drowsy. Through our project, we aim to create a compact add-on system for cars and trucks manufacturers which uses image processing to detect whenever the driver dozes off and quickly alerts him by alarm and/or vibrating mechanism. Also the system detects if the driver indulges in conversation with any co-passengers and alerts him/her against the same.</a:t>
            </a:r>
          </a:p>
          <a:p>
            <a:r>
              <a:rPr lang="en-IN" sz="2900" dirty="0">
                <a:effectLst/>
                <a:latin typeface="Cambria" panose="02040503050406030204" pitchFamily="18" charset="0"/>
              </a:rPr>
              <a:t>The system involves a video camera fitted on the part of dashboard just in front of the driver. The camera output is processed either by an efficient on-board processor or using cloud computing services. Thus, using image processing we continuously locate the eyes of the driver. The system detects any delayed blinking pattern and sluggishness and activates the alarm to wake up the driver.</a:t>
            </a:r>
          </a:p>
          <a:p>
            <a:r>
              <a:rPr lang="en-IN" sz="2900" dirty="0">
                <a:effectLst/>
                <a:latin typeface="Cambria" panose="02040503050406030204" pitchFamily="18" charset="0"/>
              </a:rPr>
              <a:t>Similarly, if the driver turns his/her head then our system will detect if the driver indulges in conversation with any co-passengers beyond the safe limit and alerts the driver against the same. More specifically, head movement is monitored against the safe angle range of 100 degree. And if the timer is more than 2 sec then system will alert the device. If property implemented in automobiles at manufacturing stage itself, like airbags, we believe this technology can save thousands of lives.</a:t>
            </a:r>
          </a:p>
          <a:p>
            <a:r>
              <a:rPr lang="en-IN" sz="2900" dirty="0">
                <a:effectLst/>
                <a:latin typeface="Cambria" panose="02040503050406030204" pitchFamily="18" charset="0"/>
              </a:rPr>
              <a:t>not just in India, but across the globe.</a:t>
            </a:r>
          </a:p>
          <a:p>
            <a:pPr marL="342900" lvl="0" indent="-190500" algn="just">
              <a:lnSpc>
                <a:spcPct val="200000"/>
              </a:lnSpc>
              <a:spcBef>
                <a:spcPts val="0"/>
              </a:spcBef>
              <a:buNone/>
            </a:pP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Simple to Complicated</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1. Deep Learning Models for Driver Drowsiness Detection</a:t>
            </a:r>
          </a:p>
          <a:p>
            <a:pPr marL="609600" lvl="0" indent="-457200" algn="just" rtl="0">
              <a:spcBef>
                <a:spcPts val="0"/>
              </a:spcBef>
              <a:spcAft>
                <a:spcPts val="0"/>
              </a:spcAft>
              <a:buClr>
                <a:schemeClr val="dk1"/>
              </a:buClr>
              <a:buSzPct val="100000"/>
              <a:buAutoNum type="alphaLcPeriod"/>
            </a:pPr>
            <a:r>
              <a:rPr lang="en-US" dirty="0">
                <a:latin typeface="Cambria" panose="02040503050406030204" pitchFamily="18" charset="0"/>
                <a:ea typeface="Cambria" panose="02040503050406030204" pitchFamily="18" charset="0"/>
              </a:rPr>
              <a:t>Convolution Neural Networks</a:t>
            </a:r>
          </a:p>
          <a:p>
            <a:pPr marL="152400" indent="0" algn="just">
              <a:spcBef>
                <a:spcPts val="0"/>
              </a:spcBef>
              <a:buSzPct val="100000"/>
              <a:buNone/>
            </a:pPr>
            <a:r>
              <a:rPr lang="en-IN" dirty="0">
                <a:solidFill>
                  <a:srgbClr val="0E0E0E"/>
                </a:solidFill>
                <a:effectLst/>
                <a:latin typeface="Cambria" panose="02040503050406030204" pitchFamily="18" charset="0"/>
              </a:rPr>
              <a:t>CNNs are commonly used for image-based tasks, including facial recognition, where features like eye closure, yawning, and head movement are used to detect drowsiness. Typical approaches:</a:t>
            </a:r>
          </a:p>
          <a:p>
            <a:r>
              <a:rPr lang="en-IN" b="1" dirty="0">
                <a:solidFill>
                  <a:srgbClr val="0E0E0E"/>
                </a:solidFill>
                <a:effectLst/>
                <a:latin typeface="Cambria" panose="02040503050406030204" pitchFamily="18" charset="0"/>
              </a:rPr>
              <a:t>Eye and mouth state analysis</a:t>
            </a:r>
            <a:r>
              <a:rPr lang="en-IN" dirty="0">
                <a:solidFill>
                  <a:srgbClr val="0E0E0E"/>
                </a:solidFill>
                <a:effectLst/>
                <a:latin typeface="Cambria" panose="02040503050406030204" pitchFamily="18" charset="0"/>
              </a:rPr>
              <a:t>: Detecting blinking frequency, eye closure duration, and yawning.</a:t>
            </a:r>
          </a:p>
          <a:p>
            <a:r>
              <a:rPr lang="en-IN" b="1" dirty="0">
                <a:solidFill>
                  <a:srgbClr val="0E0E0E"/>
                </a:solidFill>
                <a:effectLst/>
                <a:latin typeface="Cambria" panose="02040503050406030204" pitchFamily="18" charset="0"/>
              </a:rPr>
              <a:t>Head pose estimation</a:t>
            </a:r>
            <a:r>
              <a:rPr lang="en-IN" dirty="0">
                <a:solidFill>
                  <a:srgbClr val="0E0E0E"/>
                </a:solidFill>
                <a:effectLst/>
                <a:latin typeface="Cambria" panose="02040503050406030204" pitchFamily="18" charset="0"/>
              </a:rPr>
              <a:t>: Monitoring head tilt or sudden jerks indicating loss of attention.</a:t>
            </a:r>
          </a:p>
          <a:p>
            <a:pPr marL="152400" indent="0" algn="just">
              <a:spcBef>
                <a:spcPts val="0"/>
              </a:spcBef>
              <a:buSzPct val="100000"/>
              <a:buNone/>
            </a:pPr>
            <a:endParaRPr lang="en-IN" dirty="0">
              <a:solidFill>
                <a:srgbClr val="0E0E0E"/>
              </a:solidFill>
              <a:effectLst/>
              <a:latin typeface=".SF NS"/>
            </a:endParaRPr>
          </a:p>
          <a:p>
            <a:pPr marL="152400" lvl="0" indent="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75D62-F54E-05B2-C15C-C58D175D83BB}"/>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a:t>
            </a:r>
            <a:endParaRPr lang="en-US" dirty="0"/>
          </a:p>
        </p:txBody>
      </p:sp>
      <p:sp>
        <p:nvSpPr>
          <p:cNvPr id="3" name="Text Placeholder 2">
            <a:extLst>
              <a:ext uri="{FF2B5EF4-FFF2-40B4-BE49-F238E27FC236}">
                <a16:creationId xmlns:a16="http://schemas.microsoft.com/office/drawing/2014/main" id="{B89A2802-32D7-F4BD-C05C-7CDDC87FBB1C}"/>
              </a:ext>
            </a:extLst>
          </p:cNvPr>
          <p:cNvSpPr>
            <a:spLocks noGrp="1"/>
          </p:cNvSpPr>
          <p:nvPr>
            <p:ph type="body" idx="1"/>
          </p:nvPr>
        </p:nvSpPr>
        <p:spPr/>
        <p:txBody>
          <a:bodyPr/>
          <a:lstStyle/>
          <a:p>
            <a:pPr marL="76200" indent="0">
              <a:buNone/>
            </a:pPr>
            <a:r>
              <a:rPr lang="en-IN" b="1" dirty="0">
                <a:solidFill>
                  <a:srgbClr val="0E0E0E"/>
                </a:solidFill>
                <a:effectLst/>
                <a:latin typeface="Cambria" panose="02040503050406030204" pitchFamily="18" charset="0"/>
              </a:rPr>
              <a:t>b. Recurrent Neural Networks (RNNs) and LSTM</a:t>
            </a:r>
            <a:endParaRPr lang="en-IN" dirty="0">
              <a:solidFill>
                <a:srgbClr val="0E0E0E"/>
              </a:solidFill>
              <a:effectLst/>
              <a:latin typeface="Cambria" panose="02040503050406030204" pitchFamily="18" charset="0"/>
            </a:endParaRPr>
          </a:p>
          <a:p>
            <a:r>
              <a:rPr lang="en-IN" dirty="0">
                <a:solidFill>
                  <a:srgbClr val="0E0E0E"/>
                </a:solidFill>
                <a:effectLst/>
                <a:latin typeface="Cambria" panose="02040503050406030204" pitchFamily="18" charset="0"/>
              </a:rPr>
              <a:t> RNNs, particularly LSTM (Long Short-Term Memory) networks, are used to capture temporal dependencies in sequential data. For driver drowsiness, RNNs can track changes over time, such as increasing blink rates or prolonged closure of the eyes.</a:t>
            </a:r>
          </a:p>
          <a:p>
            <a:r>
              <a:rPr lang="en-IN" dirty="0">
                <a:solidFill>
                  <a:srgbClr val="0E0E0E"/>
                </a:solidFill>
                <a:effectLst/>
                <a:latin typeface="Cambria" panose="02040503050406030204" pitchFamily="18" charset="0"/>
              </a:rPr>
              <a:t> LSTMs are highly effective for continuous monitoring of alertness by analysing sequences of actions over time.</a:t>
            </a:r>
          </a:p>
          <a:p>
            <a:pPr marL="76200" indent="0">
              <a:buNone/>
            </a:pPr>
            <a:r>
              <a:rPr lang="en-IN" b="1" dirty="0">
                <a:solidFill>
                  <a:srgbClr val="0E0E0E"/>
                </a:solidFill>
                <a:latin typeface="Cambria" panose="02040503050406030204" pitchFamily="18" charset="0"/>
              </a:rPr>
              <a:t>c. Hybrid Approaches</a:t>
            </a:r>
          </a:p>
          <a:p>
            <a:pPr>
              <a:buFont typeface="Arial" panose="020B0604020202020204" pitchFamily="34" charset="0"/>
              <a:buChar char="•"/>
            </a:pPr>
            <a:r>
              <a:rPr lang="en-IN" dirty="0">
                <a:solidFill>
                  <a:srgbClr val="0E0E0E"/>
                </a:solidFill>
                <a:latin typeface="Cambria" panose="02040503050406030204" pitchFamily="18" charset="0"/>
              </a:rPr>
              <a:t>Combining CNNs for feature extraction e.g. Detecting Eyes with LSTM Networks for temporal analysis provides a robust model</a:t>
            </a:r>
          </a:p>
          <a:p>
            <a:pPr marL="76200" indent="0">
              <a:buNone/>
            </a:pPr>
            <a:endParaRPr lang="en-IN" dirty="0">
              <a:solidFill>
                <a:srgbClr val="0E0E0E"/>
              </a:solidFill>
              <a:effectLst/>
              <a:latin typeface=".SF NS"/>
            </a:endParaRPr>
          </a:p>
          <a:p>
            <a:endParaRPr lang="en-US" dirty="0"/>
          </a:p>
        </p:txBody>
      </p:sp>
    </p:spTree>
    <p:extLst>
      <p:ext uri="{BB962C8B-B14F-4D97-AF65-F5344CB8AC3E}">
        <p14:creationId xmlns:p14="http://schemas.microsoft.com/office/powerpoint/2010/main" val="249734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and Hardware Requirements:</a:t>
            </a:r>
          </a:p>
          <a:p>
            <a:pPr marL="342900" indent="-190500" algn="just">
              <a:lnSpc>
                <a:spcPct val="200000"/>
              </a:lnSpc>
              <a:spcBef>
                <a:spcPts val="0"/>
              </a:spcBef>
              <a:buSzPct val="100000"/>
              <a:buNone/>
            </a:pPr>
            <a:r>
              <a:rPr lang="en-IN" sz="1800" dirty="0">
                <a:effectLst/>
                <a:latin typeface="Cambria" panose="02040503050406030204" pitchFamily="18" charset="0"/>
              </a:rPr>
              <a:t>OpenCV Library</a:t>
            </a:r>
          </a:p>
          <a:p>
            <a:pPr marL="342900" indent="-190500" algn="just">
              <a:lnSpc>
                <a:spcPct val="200000"/>
              </a:lnSpc>
              <a:spcBef>
                <a:spcPts val="0"/>
              </a:spcBef>
              <a:buSzPct val="100000"/>
              <a:buNone/>
            </a:pPr>
            <a:r>
              <a:rPr lang="en-IN" sz="1800" dirty="0">
                <a:effectLst/>
                <a:latin typeface="Cambria" panose="02040503050406030204" pitchFamily="18" charset="0"/>
              </a:rPr>
              <a:t> HAAR Cascade for frontal eye recognition</a:t>
            </a:r>
          </a:p>
          <a:p>
            <a:pPr marL="342900" indent="-190500" algn="just">
              <a:lnSpc>
                <a:spcPct val="200000"/>
              </a:lnSpc>
              <a:spcBef>
                <a:spcPts val="0"/>
              </a:spcBef>
              <a:buSzPct val="100000"/>
              <a:buNone/>
            </a:pPr>
            <a:r>
              <a:rPr lang="en-IN" sz="1800" dirty="0">
                <a:effectLst/>
                <a:latin typeface="Cambria" panose="02040503050406030204" pitchFamily="18" charset="0"/>
              </a:rPr>
              <a:t>TensorFlow library</a:t>
            </a:r>
          </a:p>
          <a:p>
            <a:pPr marL="342900" indent="-190500" algn="just">
              <a:lnSpc>
                <a:spcPct val="200000"/>
              </a:lnSpc>
              <a:spcBef>
                <a:spcPts val="0"/>
              </a:spcBef>
              <a:buSzPct val="100000"/>
              <a:buNone/>
            </a:pPr>
            <a:r>
              <a:rPr lang="en-IN" sz="1800" dirty="0">
                <a:effectLst/>
                <a:latin typeface="Cambria" panose="02040503050406030204" pitchFamily="18" charset="0"/>
              </a:rPr>
              <a:t> Piezoelectric Buzzer,</a:t>
            </a:r>
          </a:p>
          <a:p>
            <a:pPr marL="342900" indent="-190500" algn="just">
              <a:lnSpc>
                <a:spcPct val="200000"/>
              </a:lnSpc>
              <a:spcBef>
                <a:spcPts val="0"/>
              </a:spcBef>
              <a:buSzPct val="100000"/>
              <a:buNone/>
            </a:pPr>
            <a:r>
              <a:rPr lang="en-IN" sz="1800" dirty="0">
                <a:effectLst/>
                <a:latin typeface="Cambria" panose="02040503050406030204" pitchFamily="18" charset="0"/>
              </a:rPr>
              <a:t>Web Cam</a:t>
            </a:r>
          </a:p>
          <a:p>
            <a:pPr marL="342900" indent="-190500" algn="just">
              <a:lnSpc>
                <a:spcPct val="200000"/>
              </a:lnSpc>
              <a:spcBef>
                <a:spcPts val="0"/>
              </a:spcBef>
              <a:buSzPct val="100000"/>
              <a:buNone/>
            </a:pPr>
            <a:r>
              <a:rPr lang="en-IN" sz="1800" dirty="0">
                <a:effectLst/>
                <a:latin typeface="Cambria" panose="02040503050406030204" pitchFamily="18" charset="0"/>
              </a:rPr>
              <a:t>Microprocessor </a:t>
            </a:r>
          </a:p>
          <a:p>
            <a:pPr marL="342900" indent="-190500" algn="just">
              <a:lnSpc>
                <a:spcPct val="200000"/>
              </a:lnSpc>
              <a:spcBef>
                <a:spcPts val="0"/>
              </a:spcBef>
              <a:buSzPct val="100000"/>
              <a:buNone/>
            </a:pPr>
            <a:r>
              <a:rPr lang="en-IN" sz="1800" dirty="0" err="1">
                <a:effectLst/>
                <a:latin typeface="Cambria" panose="02040503050406030204" pitchFamily="18" charset="0"/>
              </a:rPr>
              <a:t>Dlib</a:t>
            </a:r>
            <a:r>
              <a:rPr lang="en-IN" sz="1800" dirty="0">
                <a:effectLst/>
                <a:latin typeface="Cambria" panose="02040503050406030204" pitchFamily="18" charset="0"/>
              </a:rPr>
              <a:t> Library</a:t>
            </a:r>
          </a:p>
          <a:p>
            <a:pPr marL="342900" lvl="0" indent="-190500" algn="just" rtl="0">
              <a:lnSpc>
                <a:spcPct val="200000"/>
              </a:lnSpc>
              <a:spcBef>
                <a:spcPts val="0"/>
              </a:spcBef>
              <a:spcAft>
                <a:spcPts val="0"/>
              </a:spcAft>
              <a:buClr>
                <a:schemeClr val="dk1"/>
              </a:buClr>
              <a:buSzPct val="100000"/>
              <a:buNone/>
            </a:pPr>
            <a:r>
              <a:rPr lang="en-US" sz="1800" dirty="0">
                <a:latin typeface="Cambria" panose="02040503050406030204" pitchFamily="18" charset="0"/>
                <a:ea typeface="Cambria" panose="02040503050406030204" pitchFamily="18" charset="0"/>
              </a:rPr>
              <a:t> </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(Main Objectives)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20000"/>
          </a:bodyPr>
          <a:lstStyle/>
          <a:p>
            <a:r>
              <a:rPr lang="en-IN" b="1" i="0" dirty="0">
                <a:effectLst/>
                <a:latin typeface="Cambria" panose="02040503050406030204" pitchFamily="18" charset="0"/>
              </a:rPr>
              <a:t>The main objectives of a Driver Drowsiness and Alertness System project are:</a:t>
            </a:r>
            <a:br>
              <a:rPr lang="en-IN" dirty="0">
                <a:effectLst/>
                <a:latin typeface="Cambria" panose="02040503050406030204" pitchFamily="18" charset="0"/>
              </a:rPr>
            </a:br>
            <a:endParaRPr lang="en-IN" dirty="0">
              <a:effectLst/>
              <a:latin typeface="Cambria" panose="02040503050406030204" pitchFamily="18" charset="0"/>
            </a:endParaRPr>
          </a:p>
          <a:p>
            <a:pPr marL="76200" indent="0">
              <a:buNone/>
            </a:pPr>
            <a:r>
              <a:rPr lang="en-IN" b="1" i="0" dirty="0">
                <a:effectLst/>
                <a:latin typeface="Cambria" panose="02040503050406030204" pitchFamily="18" charset="0"/>
              </a:rPr>
              <a:t>1. Detect Driver Drowsiness</a:t>
            </a:r>
            <a:r>
              <a:rPr lang="en-IN" b="0" i="0" dirty="0">
                <a:effectLst/>
                <a:latin typeface="Cambria" panose="02040503050406030204" pitchFamily="18" charset="0"/>
              </a:rPr>
              <a:t>: Monitor the driver’s facial expressions and eye movements to identify signs of fatigue or drowsiness.  </a:t>
            </a:r>
          </a:p>
          <a:p>
            <a:pPr marL="76200" indent="0">
              <a:buNone/>
            </a:pPr>
            <a:endParaRPr lang="en-IN" dirty="0">
              <a:effectLst/>
              <a:latin typeface="Cambria" panose="02040503050406030204" pitchFamily="18" charset="0"/>
            </a:endParaRPr>
          </a:p>
          <a:p>
            <a:pPr marL="76200" indent="0">
              <a:buNone/>
            </a:pPr>
            <a:r>
              <a:rPr lang="en-IN" b="1" i="0" dirty="0">
                <a:effectLst/>
                <a:latin typeface="Cambria" panose="02040503050406030204" pitchFamily="18" charset="0"/>
              </a:rPr>
              <a:t>2. Alert the Driver</a:t>
            </a:r>
            <a:r>
              <a:rPr lang="en-IN" b="0" i="0" dirty="0">
                <a:effectLst/>
                <a:latin typeface="Cambria" panose="02040503050406030204" pitchFamily="18" charset="0"/>
              </a:rPr>
              <a:t>: Trigger real-time alerts (audio, visual, or vibration) when drowsiness is detected to prevent accidents.</a:t>
            </a:r>
          </a:p>
          <a:p>
            <a:pPr marL="76200" indent="0">
              <a:buNone/>
            </a:pPr>
            <a:endParaRPr lang="en-IN" dirty="0">
              <a:effectLst/>
              <a:latin typeface="Cambria" panose="02040503050406030204" pitchFamily="18" charset="0"/>
            </a:endParaRPr>
          </a:p>
          <a:p>
            <a:pPr marL="76200" indent="0">
              <a:buNone/>
            </a:pPr>
            <a:r>
              <a:rPr lang="en-IN" b="1" i="0" dirty="0">
                <a:effectLst/>
                <a:latin typeface="Cambria" panose="02040503050406030204" pitchFamily="18" charset="0"/>
              </a:rPr>
              <a:t>3. Enhance Road Safety</a:t>
            </a:r>
            <a:r>
              <a:rPr lang="en-IN" b="0" i="0" dirty="0">
                <a:effectLst/>
                <a:latin typeface="Cambria" panose="02040503050406030204" pitchFamily="18" charset="0"/>
              </a:rPr>
              <a:t>: Reduce accidents caused by driver fatigue by ensuring timely warnings.</a:t>
            </a:r>
            <a:endParaRPr lang="en-IN" dirty="0">
              <a:effectLst/>
              <a:latin typeface="Cambria" panose="02040503050406030204" pitchFamily="18" charset="0"/>
            </a:endParaRPr>
          </a:p>
          <a:p>
            <a:endParaRPr lang="en-IN" b="1" dirty="0">
              <a:effectLst/>
              <a:latin typeface="Cambria" panose="02040503050406030204" pitchFamily="18" charset="0"/>
            </a:endParaRPr>
          </a:p>
          <a:p>
            <a:pPr marL="76200" indent="0">
              <a:buNone/>
            </a:pPr>
            <a:r>
              <a:rPr lang="en-IN" b="1" i="0" dirty="0">
                <a:effectLst/>
                <a:latin typeface="Cambria" panose="02040503050406030204" pitchFamily="18" charset="0"/>
              </a:rPr>
              <a:t>4. Real-Time Monitoring</a:t>
            </a:r>
            <a:r>
              <a:rPr lang="en-IN" b="0" i="0" dirty="0">
                <a:effectLst/>
                <a:latin typeface="Cambria" panose="02040503050406030204" pitchFamily="18" charset="0"/>
              </a:rPr>
              <a:t>: Implement continuous, real-time monitoring for accurate detection during the entire driving session.</a:t>
            </a:r>
            <a:endParaRPr lang="en-IN" dirty="0">
              <a:effectLst/>
              <a:latin typeface="Cambria" panose="02040503050406030204" pitchFamily="18" charset="0"/>
            </a:endParaRPr>
          </a:p>
          <a:p>
            <a:endParaRPr lang="en-IN" dirty="0">
              <a:effectLst/>
              <a:latin typeface="Cambria" panose="02040503050406030204" pitchFamily="18" charset="0"/>
            </a:endParaRPr>
          </a:p>
          <a:p>
            <a:pPr marL="76200" indent="0">
              <a:buNone/>
            </a:pPr>
            <a:r>
              <a:rPr lang="en-IN" b="1" i="0" dirty="0">
                <a:effectLst/>
                <a:latin typeface="Cambria" panose="02040503050406030204" pitchFamily="18" charset="0"/>
              </a:rPr>
              <a:t>5. User-Friendly Interface</a:t>
            </a:r>
            <a:r>
              <a:rPr lang="en-IN" b="0" i="0" dirty="0">
                <a:effectLst/>
                <a:latin typeface="Cambria" panose="02040503050406030204" pitchFamily="18" charset="0"/>
              </a:rPr>
              <a:t>: Provide a simple, non-intrusive interface for ease of use.</a:t>
            </a:r>
            <a:endParaRPr lang="en-IN" dirty="0">
              <a:effectLst/>
              <a:latin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7EC93551-CDDC-5550-E63C-552FB4E75374}"/>
              </a:ext>
            </a:extLst>
          </p:cNvPr>
          <p:cNvSpPr txBox="1"/>
          <p:nvPr/>
        </p:nvSpPr>
        <p:spPr>
          <a:xfrm>
            <a:off x="939113" y="1260390"/>
            <a:ext cx="3641871" cy="1169522"/>
          </a:xfrm>
          <a:prstGeom prst="rect">
            <a:avLst/>
          </a:prstGeom>
          <a:noFill/>
        </p:spPr>
        <p:txBody>
          <a:bodyPr wrap="square" rtlCol="0">
            <a:spAutoFit/>
          </a:bodyPr>
          <a:lstStyle/>
          <a:p>
            <a:r>
              <a:rPr lang="en-US" dirty="0">
                <a:latin typeface="Cambria" panose="02040503050406030204" pitchFamily="18" charset="0"/>
              </a:rPr>
              <a:t>Phase -1 (Review 0) 12</a:t>
            </a:r>
            <a:r>
              <a:rPr lang="en-US" baseline="30000" dirty="0">
                <a:latin typeface="Cambria" panose="02040503050406030204" pitchFamily="18" charset="0"/>
              </a:rPr>
              <a:t>th</a:t>
            </a:r>
            <a:r>
              <a:rPr lang="en-US" dirty="0">
                <a:latin typeface="Cambria" panose="02040503050406030204" pitchFamily="18" charset="0"/>
              </a:rPr>
              <a:t> to 18</a:t>
            </a:r>
            <a:r>
              <a:rPr lang="en-US" baseline="30000" dirty="0">
                <a:latin typeface="Cambria" panose="02040503050406030204" pitchFamily="18" charset="0"/>
              </a:rPr>
              <a:t>th</a:t>
            </a:r>
            <a:r>
              <a:rPr lang="en-US" dirty="0">
                <a:latin typeface="Cambria" panose="02040503050406030204" pitchFamily="18" charset="0"/>
              </a:rPr>
              <a:t> September</a:t>
            </a:r>
          </a:p>
          <a:p>
            <a:pPr marL="285750" indent="-285750">
              <a:buFont typeface="Arial" panose="020B0604020202020204" pitchFamily="34" charset="0"/>
              <a:buChar char="•"/>
            </a:pPr>
            <a:r>
              <a:rPr lang="en-US" dirty="0">
                <a:latin typeface="Cambria" panose="02040503050406030204" pitchFamily="18" charset="0"/>
              </a:rPr>
              <a:t>Title Finalization </a:t>
            </a:r>
          </a:p>
          <a:p>
            <a:pPr marL="285750" indent="-285750">
              <a:buFont typeface="Arial" panose="020B0604020202020204" pitchFamily="34" charset="0"/>
              <a:buChar char="•"/>
            </a:pPr>
            <a:r>
              <a:rPr lang="en-US" dirty="0">
                <a:latin typeface="Cambria" panose="02040503050406030204" pitchFamily="18" charset="0"/>
              </a:rPr>
              <a:t>Finalizing the Objectives</a:t>
            </a:r>
          </a:p>
          <a:p>
            <a:pPr marL="285750" indent="-285750">
              <a:buFont typeface="Arial" panose="020B0604020202020204" pitchFamily="34" charset="0"/>
              <a:buChar char="•"/>
            </a:pPr>
            <a:r>
              <a:rPr lang="en-US" dirty="0">
                <a:latin typeface="Cambria" panose="02040503050406030204" pitchFamily="18" charset="0"/>
              </a:rPr>
              <a:t>Deciding the Methodology</a:t>
            </a:r>
          </a:p>
          <a:p>
            <a:pPr marL="285750" indent="-285750">
              <a:buFont typeface="Arial" panose="020B0604020202020204" pitchFamily="34" charset="0"/>
              <a:buChar char="•"/>
            </a:pPr>
            <a:r>
              <a:rPr lang="en-US" dirty="0">
                <a:latin typeface="Cambria" panose="02040503050406030204" pitchFamily="18" charset="0"/>
              </a:rPr>
              <a:t>Review 0 PPT</a:t>
            </a:r>
          </a:p>
        </p:txBody>
      </p:sp>
      <p:cxnSp>
        <p:nvCxnSpPr>
          <p:cNvPr id="12" name="Straight Connector 11">
            <a:extLst>
              <a:ext uri="{FF2B5EF4-FFF2-40B4-BE49-F238E27FC236}">
                <a16:creationId xmlns:a16="http://schemas.microsoft.com/office/drawing/2014/main" id="{1D35E530-72AC-C916-347D-13622E924EA2}"/>
              </a:ext>
            </a:extLst>
          </p:cNvPr>
          <p:cNvCxnSpPr>
            <a:cxnSpLocks/>
          </p:cNvCxnSpPr>
          <p:nvPr/>
        </p:nvCxnSpPr>
        <p:spPr>
          <a:xfrm>
            <a:off x="926757" y="1260389"/>
            <a:ext cx="3629520"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18FBCFE0-32F1-BB20-5CDC-037CEA2A475B}"/>
              </a:ext>
            </a:extLst>
          </p:cNvPr>
          <p:cNvCxnSpPr/>
          <p:nvPr/>
        </p:nvCxnSpPr>
        <p:spPr>
          <a:xfrm>
            <a:off x="926757" y="1260389"/>
            <a:ext cx="12357" cy="116955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A3CEB424-AEF3-7658-24C9-66271AA47A1D}"/>
              </a:ext>
            </a:extLst>
          </p:cNvPr>
          <p:cNvCxnSpPr/>
          <p:nvPr/>
        </p:nvCxnSpPr>
        <p:spPr>
          <a:xfrm>
            <a:off x="939114" y="2429940"/>
            <a:ext cx="362952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B3066AC-AE7A-3B5A-AEF2-1C7A4168CB04}"/>
              </a:ext>
            </a:extLst>
          </p:cNvPr>
          <p:cNvCxnSpPr/>
          <p:nvPr/>
        </p:nvCxnSpPr>
        <p:spPr>
          <a:xfrm flipV="1">
            <a:off x="4556277" y="1260389"/>
            <a:ext cx="0" cy="116955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83765001-9806-F0A6-5C1C-84738A01791D}"/>
              </a:ext>
            </a:extLst>
          </p:cNvPr>
          <p:cNvCxnSpPr>
            <a:cxnSpLocks/>
            <a:stCxn id="7" idx="3"/>
          </p:cNvCxnSpPr>
          <p:nvPr/>
        </p:nvCxnSpPr>
        <p:spPr>
          <a:xfrm flipV="1">
            <a:off x="4580984" y="1840626"/>
            <a:ext cx="1066055" cy="4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34" name="Table 33">
            <a:extLst>
              <a:ext uri="{FF2B5EF4-FFF2-40B4-BE49-F238E27FC236}">
                <a16:creationId xmlns:a16="http://schemas.microsoft.com/office/drawing/2014/main" id="{BD6E3D28-CF6A-8B7B-954F-46C1951F7080}"/>
              </a:ext>
            </a:extLst>
          </p:cNvPr>
          <p:cNvGraphicFramePr>
            <a:graphicFrameLocks noGrp="1"/>
          </p:cNvGraphicFramePr>
          <p:nvPr>
            <p:extLst>
              <p:ext uri="{D42A27DB-BD31-4B8C-83A1-F6EECF244321}">
                <p14:modId xmlns:p14="http://schemas.microsoft.com/office/powerpoint/2010/main" val="1578699142"/>
              </p:ext>
            </p:extLst>
          </p:nvPr>
        </p:nvGraphicFramePr>
        <p:xfrm>
          <a:off x="5647040" y="1040207"/>
          <a:ext cx="3002696" cy="1798320"/>
        </p:xfrm>
        <a:graphic>
          <a:graphicData uri="http://schemas.openxmlformats.org/drawingml/2006/table">
            <a:tbl>
              <a:tblPr firstRow="1" bandRow="1"/>
              <a:tblGrid>
                <a:gridCol w="3002696">
                  <a:extLst>
                    <a:ext uri="{9D8B030D-6E8A-4147-A177-3AD203B41FA5}">
                      <a16:colId xmlns:a16="http://schemas.microsoft.com/office/drawing/2014/main" val="2053469271"/>
                    </a:ext>
                  </a:extLst>
                </a:gridCol>
              </a:tblGrid>
              <a:tr h="1579324">
                <a:tc>
                  <a:txBody>
                    <a:bodyPr/>
                    <a:lstStyle/>
                    <a:p>
                      <a:r>
                        <a:rPr lang="en-US" dirty="0">
                          <a:latin typeface="Cambria" panose="02040503050406030204" pitchFamily="18" charset="0"/>
                        </a:rPr>
                        <a:t>Phase-2 (Review 1) 2 weeks est</a:t>
                      </a:r>
                    </a:p>
                    <a:p>
                      <a:pPr marL="285750" indent="-285750">
                        <a:buFont typeface="Arial" panose="020B0604020202020204" pitchFamily="34" charset="0"/>
                        <a:buChar char="•"/>
                      </a:pPr>
                      <a:r>
                        <a:rPr lang="en-US" dirty="0">
                          <a:latin typeface="Cambria" panose="02040503050406030204" pitchFamily="18" charset="0"/>
                        </a:rPr>
                        <a:t>Abstract</a:t>
                      </a:r>
                    </a:p>
                    <a:p>
                      <a:pPr marL="285750" indent="-285750">
                        <a:buFont typeface="Arial" panose="020B0604020202020204" pitchFamily="34" charset="0"/>
                        <a:buChar char="•"/>
                      </a:pPr>
                      <a:r>
                        <a:rPr lang="en-US" dirty="0">
                          <a:latin typeface="Cambria" panose="02040503050406030204" pitchFamily="18" charset="0"/>
                        </a:rPr>
                        <a:t>Objectives</a:t>
                      </a:r>
                    </a:p>
                    <a:p>
                      <a:pPr marL="285750" indent="-285750">
                        <a:buFont typeface="Arial" panose="020B0604020202020204" pitchFamily="34" charset="0"/>
                        <a:buChar char="•"/>
                      </a:pPr>
                      <a:r>
                        <a:rPr lang="en-US" dirty="0">
                          <a:latin typeface="Cambria" panose="02040503050406030204" pitchFamily="18" charset="0"/>
                        </a:rPr>
                        <a:t>Existing Methods</a:t>
                      </a:r>
                    </a:p>
                    <a:p>
                      <a:pPr marL="285750" indent="-285750">
                        <a:buFont typeface="Arial" panose="020B0604020202020204" pitchFamily="34" charset="0"/>
                        <a:buChar char="•"/>
                      </a:pPr>
                      <a:r>
                        <a:rPr lang="en-US" dirty="0">
                          <a:latin typeface="Cambria" panose="02040503050406030204" pitchFamily="18" charset="0"/>
                        </a:rPr>
                        <a:t>Architecture Diagram</a:t>
                      </a:r>
                    </a:p>
                    <a:p>
                      <a:pPr marL="285750" indent="-285750">
                        <a:buFont typeface="Arial" panose="020B0604020202020204" pitchFamily="34" charset="0"/>
                        <a:buChar char="•"/>
                      </a:pPr>
                      <a:r>
                        <a:rPr lang="en-US" dirty="0">
                          <a:latin typeface="Cambria" panose="02040503050406030204" pitchFamily="18" charset="0"/>
                        </a:rPr>
                        <a:t>Modules</a:t>
                      </a:r>
                    </a:p>
                    <a:p>
                      <a:pPr marL="285750" indent="-285750">
                        <a:buFont typeface="Arial" panose="020B0604020202020204" pitchFamily="34" charset="0"/>
                        <a:buChar char="•"/>
                      </a:pPr>
                      <a:r>
                        <a:rPr lang="en-US" dirty="0">
                          <a:latin typeface="Cambria" panose="02040503050406030204" pitchFamily="18" charset="0"/>
                        </a:rPr>
                        <a:t>Spiral Binded Hard Copy</a:t>
                      </a:r>
                    </a:p>
                    <a:p>
                      <a:endParaRPr lang="en-US" dirty="0"/>
                    </a:p>
                  </a:txBody>
                  <a:tcPr/>
                </a:tc>
                <a:extLst>
                  <a:ext uri="{0D108BD9-81ED-4DB2-BD59-A6C34878D82A}">
                    <a16:rowId xmlns:a16="http://schemas.microsoft.com/office/drawing/2014/main" val="2523558008"/>
                  </a:ext>
                </a:extLst>
              </a:tr>
            </a:tbl>
          </a:graphicData>
        </a:graphic>
      </p:graphicFrame>
      <p:graphicFrame>
        <p:nvGraphicFramePr>
          <p:cNvPr id="36" name="Table 35">
            <a:extLst>
              <a:ext uri="{FF2B5EF4-FFF2-40B4-BE49-F238E27FC236}">
                <a16:creationId xmlns:a16="http://schemas.microsoft.com/office/drawing/2014/main" id="{EB630BAB-EB08-DD20-5D92-3B732C44D830}"/>
              </a:ext>
            </a:extLst>
          </p:cNvPr>
          <p:cNvGraphicFramePr>
            <a:graphicFrameLocks noGrp="1"/>
          </p:cNvGraphicFramePr>
          <p:nvPr>
            <p:extLst>
              <p:ext uri="{D42A27DB-BD31-4B8C-83A1-F6EECF244321}">
                <p14:modId xmlns:p14="http://schemas.microsoft.com/office/powerpoint/2010/main" val="775131541"/>
              </p:ext>
            </p:extLst>
          </p:nvPr>
        </p:nvGraphicFramePr>
        <p:xfrm>
          <a:off x="5647039" y="3215640"/>
          <a:ext cx="3299248" cy="1584960"/>
        </p:xfrm>
        <a:graphic>
          <a:graphicData uri="http://schemas.openxmlformats.org/drawingml/2006/table">
            <a:tbl>
              <a:tblPr firstRow="1" bandRow="1"/>
              <a:tblGrid>
                <a:gridCol w="3299248">
                  <a:extLst>
                    <a:ext uri="{9D8B030D-6E8A-4147-A177-3AD203B41FA5}">
                      <a16:colId xmlns:a16="http://schemas.microsoft.com/office/drawing/2014/main" val="2053469271"/>
                    </a:ext>
                  </a:extLst>
                </a:gridCol>
              </a:tblGrid>
              <a:tr h="1389532">
                <a:tc>
                  <a:txBody>
                    <a:bodyPr/>
                    <a:lstStyle/>
                    <a:p>
                      <a:r>
                        <a:rPr lang="en-US" dirty="0">
                          <a:latin typeface="Cambria" panose="02040503050406030204" pitchFamily="18" charset="0"/>
                        </a:rPr>
                        <a:t>Phase 3 (Review 2) 3-4 weeks approx.</a:t>
                      </a:r>
                    </a:p>
                    <a:p>
                      <a:pPr marL="285750" indent="-285750">
                        <a:buFont typeface="Arial" panose="020B0604020202020204" pitchFamily="34" charset="0"/>
                        <a:buChar char="•"/>
                      </a:pPr>
                      <a:r>
                        <a:rPr lang="en-US" dirty="0">
                          <a:latin typeface="Cambria" panose="02040503050406030204" pitchFamily="18" charset="0"/>
                        </a:rPr>
                        <a:t>Algorithm Details </a:t>
                      </a:r>
                    </a:p>
                    <a:p>
                      <a:pPr marL="285750" indent="-285750">
                        <a:buFont typeface="Arial" panose="020B0604020202020204" pitchFamily="34" charset="0"/>
                        <a:buChar char="•"/>
                      </a:pPr>
                      <a:r>
                        <a:rPr lang="en-US" dirty="0">
                          <a:latin typeface="Cambria" panose="02040503050406030204" pitchFamily="18" charset="0"/>
                        </a:rPr>
                        <a:t>Source Code Details</a:t>
                      </a:r>
                    </a:p>
                    <a:p>
                      <a:pPr marL="285750" indent="-285750">
                        <a:buFont typeface="Arial" panose="020B0604020202020204" pitchFamily="34" charset="0"/>
                        <a:buChar char="•"/>
                      </a:pPr>
                      <a:r>
                        <a:rPr lang="en-US" dirty="0">
                          <a:latin typeface="Cambria" panose="02040503050406030204" pitchFamily="18" charset="0"/>
                        </a:rPr>
                        <a:t>50% implementation Details</a:t>
                      </a:r>
                    </a:p>
                    <a:p>
                      <a:pPr marL="285750" indent="-285750">
                        <a:buFont typeface="Arial" panose="020B0604020202020204" pitchFamily="34" charset="0"/>
                        <a:buChar char="•"/>
                      </a:pPr>
                      <a:r>
                        <a:rPr lang="en-US" dirty="0">
                          <a:latin typeface="Cambria" panose="02040503050406030204" pitchFamily="18" charset="0"/>
                        </a:rPr>
                        <a:t>50% Soft Copy Details to be Submitted </a:t>
                      </a:r>
                    </a:p>
                    <a:p>
                      <a:endParaRPr lang="en-US" dirty="0"/>
                    </a:p>
                  </a:txBody>
                  <a:tcPr/>
                </a:tc>
                <a:extLst>
                  <a:ext uri="{0D108BD9-81ED-4DB2-BD59-A6C34878D82A}">
                    <a16:rowId xmlns:a16="http://schemas.microsoft.com/office/drawing/2014/main" val="2523558008"/>
                  </a:ext>
                </a:extLst>
              </a:tr>
            </a:tbl>
          </a:graphicData>
        </a:graphic>
      </p:graphicFrame>
      <p:cxnSp>
        <p:nvCxnSpPr>
          <p:cNvPr id="38" name="Straight Arrow Connector 37">
            <a:extLst>
              <a:ext uri="{FF2B5EF4-FFF2-40B4-BE49-F238E27FC236}">
                <a16:creationId xmlns:a16="http://schemas.microsoft.com/office/drawing/2014/main" id="{39A7A866-D2FB-730F-4EEB-D369D007AFCB}"/>
              </a:ext>
            </a:extLst>
          </p:cNvPr>
          <p:cNvCxnSpPr>
            <a:cxnSpLocks/>
            <a:stCxn id="34" idx="2"/>
          </p:cNvCxnSpPr>
          <p:nvPr/>
        </p:nvCxnSpPr>
        <p:spPr>
          <a:xfrm>
            <a:off x="7148388" y="2838527"/>
            <a:ext cx="0" cy="3771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2" name="Table 41">
            <a:extLst>
              <a:ext uri="{FF2B5EF4-FFF2-40B4-BE49-F238E27FC236}">
                <a16:creationId xmlns:a16="http://schemas.microsoft.com/office/drawing/2014/main" id="{EA29AAC1-0620-7719-D782-59686507DE70}"/>
              </a:ext>
            </a:extLst>
          </p:cNvPr>
          <p:cNvGraphicFramePr>
            <a:graphicFrameLocks noGrp="1"/>
          </p:cNvGraphicFramePr>
          <p:nvPr>
            <p:extLst>
              <p:ext uri="{D42A27DB-BD31-4B8C-83A1-F6EECF244321}">
                <p14:modId xmlns:p14="http://schemas.microsoft.com/office/powerpoint/2010/main" val="3231120606"/>
              </p:ext>
            </p:extLst>
          </p:nvPr>
        </p:nvGraphicFramePr>
        <p:xfrm>
          <a:off x="926757" y="2923639"/>
          <a:ext cx="3666583" cy="1566860"/>
        </p:xfrm>
        <a:graphic>
          <a:graphicData uri="http://schemas.openxmlformats.org/drawingml/2006/table">
            <a:tbl>
              <a:tblPr firstRow="1" bandRow="1"/>
              <a:tblGrid>
                <a:gridCol w="3666583">
                  <a:extLst>
                    <a:ext uri="{9D8B030D-6E8A-4147-A177-3AD203B41FA5}">
                      <a16:colId xmlns:a16="http://schemas.microsoft.com/office/drawing/2014/main" val="2053469271"/>
                    </a:ext>
                  </a:extLst>
                </a:gridCol>
              </a:tblGrid>
              <a:tr h="1566860">
                <a:tc>
                  <a:txBody>
                    <a:bodyPr/>
                    <a:lstStyle/>
                    <a:p>
                      <a:r>
                        <a:rPr lang="en-US" dirty="0">
                          <a:latin typeface="Cambria" panose="02040503050406030204" pitchFamily="18" charset="0"/>
                        </a:rPr>
                        <a:t>Phase 4 (Review 3) 4-5 weeks approx.</a:t>
                      </a:r>
                    </a:p>
                    <a:p>
                      <a:pPr marL="285750" indent="-285750">
                        <a:buFont typeface="Arial" panose="020B0604020202020204" pitchFamily="34" charset="0"/>
                        <a:buChar char="•"/>
                      </a:pPr>
                      <a:r>
                        <a:rPr lang="en-US" dirty="0">
                          <a:latin typeface="Cambria" panose="02040503050406030204" pitchFamily="18" charset="0"/>
                        </a:rPr>
                        <a:t>100% implementation details</a:t>
                      </a:r>
                    </a:p>
                    <a:p>
                      <a:pPr marL="285750" indent="-285750">
                        <a:buFont typeface="Arial" panose="020B0604020202020204" pitchFamily="34" charset="0"/>
                        <a:buChar char="•"/>
                      </a:pPr>
                      <a:r>
                        <a:rPr lang="en-US" dirty="0">
                          <a:latin typeface="Cambria" panose="02040503050406030204" pitchFamily="18" charset="0"/>
                        </a:rPr>
                        <a:t>100% Completed report hardcopy and softcopy to be submitted</a:t>
                      </a:r>
                    </a:p>
                    <a:p>
                      <a:pPr marL="285750" indent="-285750">
                        <a:buFont typeface="Arial" panose="020B0604020202020204" pitchFamily="34" charset="0"/>
                        <a:buChar char="•"/>
                      </a:pPr>
                      <a:r>
                        <a:rPr lang="en-US" dirty="0">
                          <a:latin typeface="Cambria" panose="02040503050406030204" pitchFamily="18" charset="0"/>
                        </a:rPr>
                        <a:t>Live demonstration of the Project</a:t>
                      </a:r>
                    </a:p>
                  </a:txBody>
                  <a:tcPr/>
                </a:tc>
                <a:extLst>
                  <a:ext uri="{0D108BD9-81ED-4DB2-BD59-A6C34878D82A}">
                    <a16:rowId xmlns:a16="http://schemas.microsoft.com/office/drawing/2014/main" val="2523558008"/>
                  </a:ext>
                </a:extLst>
              </a:tr>
            </a:tbl>
          </a:graphicData>
        </a:graphic>
      </p:graphicFrame>
      <p:cxnSp>
        <p:nvCxnSpPr>
          <p:cNvPr id="44" name="Straight Arrow Connector 43">
            <a:extLst>
              <a:ext uri="{FF2B5EF4-FFF2-40B4-BE49-F238E27FC236}">
                <a16:creationId xmlns:a16="http://schemas.microsoft.com/office/drawing/2014/main" id="{936CAAC0-BBE5-0004-6E2D-BB422846B061}"/>
              </a:ext>
            </a:extLst>
          </p:cNvPr>
          <p:cNvCxnSpPr>
            <a:cxnSpLocks/>
          </p:cNvCxnSpPr>
          <p:nvPr/>
        </p:nvCxnSpPr>
        <p:spPr>
          <a:xfrm flipH="1">
            <a:off x="4593340" y="4226011"/>
            <a:ext cx="10536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1" name="Table 50">
            <a:extLst>
              <a:ext uri="{FF2B5EF4-FFF2-40B4-BE49-F238E27FC236}">
                <a16:creationId xmlns:a16="http://schemas.microsoft.com/office/drawing/2014/main" id="{3EE851AC-864C-4191-7E9B-8203ADDDA2A4}"/>
              </a:ext>
            </a:extLst>
          </p:cNvPr>
          <p:cNvGraphicFramePr>
            <a:graphicFrameLocks noGrp="1"/>
          </p:cNvGraphicFramePr>
          <p:nvPr>
            <p:extLst>
              <p:ext uri="{D42A27DB-BD31-4B8C-83A1-F6EECF244321}">
                <p14:modId xmlns:p14="http://schemas.microsoft.com/office/powerpoint/2010/main" val="1670217740"/>
              </p:ext>
            </p:extLst>
          </p:nvPr>
        </p:nvGraphicFramePr>
        <p:xfrm>
          <a:off x="926757" y="4810772"/>
          <a:ext cx="3666583" cy="1083014"/>
        </p:xfrm>
        <a:graphic>
          <a:graphicData uri="http://schemas.openxmlformats.org/drawingml/2006/table">
            <a:tbl>
              <a:tblPr firstRow="1" bandRow="1"/>
              <a:tblGrid>
                <a:gridCol w="3666583">
                  <a:extLst>
                    <a:ext uri="{9D8B030D-6E8A-4147-A177-3AD203B41FA5}">
                      <a16:colId xmlns:a16="http://schemas.microsoft.com/office/drawing/2014/main" val="2053469271"/>
                    </a:ext>
                  </a:extLst>
                </a:gridCol>
              </a:tblGrid>
              <a:tr h="1083014">
                <a:tc>
                  <a:txBody>
                    <a:bodyPr/>
                    <a:lstStyle/>
                    <a:p>
                      <a:r>
                        <a:rPr lang="en-US" dirty="0">
                          <a:latin typeface="Cambria" panose="02040503050406030204" pitchFamily="18" charset="0"/>
                        </a:rPr>
                        <a:t>Phase 4 (Final Viva Voice) 3-4 Weeks approx. </a:t>
                      </a:r>
                    </a:p>
                    <a:p>
                      <a:pPr marL="285750" indent="-285750">
                        <a:buFont typeface="Arial" panose="020B0604020202020204" pitchFamily="34" charset="0"/>
                        <a:buChar char="•"/>
                      </a:pPr>
                      <a:r>
                        <a:rPr lang="en-US" dirty="0">
                          <a:latin typeface="Cambria" panose="02040503050406030204" pitchFamily="18" charset="0"/>
                        </a:rPr>
                        <a:t>Plagiarism report to be submitted</a:t>
                      </a:r>
                    </a:p>
                    <a:p>
                      <a:pPr marL="285750" indent="-285750">
                        <a:buFont typeface="Arial" panose="020B0604020202020204" pitchFamily="34" charset="0"/>
                        <a:buChar char="•"/>
                      </a:pPr>
                      <a:r>
                        <a:rPr lang="en-US" dirty="0">
                          <a:latin typeface="Cambria" panose="02040503050406030204" pitchFamily="18" charset="0"/>
                        </a:rPr>
                        <a:t>Live Demonstration</a:t>
                      </a:r>
                    </a:p>
                    <a:p>
                      <a:pPr marL="285750" indent="-285750">
                        <a:buFont typeface="Arial" panose="020B0604020202020204" pitchFamily="34" charset="0"/>
                        <a:buChar char="•"/>
                      </a:pPr>
                      <a:r>
                        <a:rPr lang="en-US" dirty="0">
                          <a:latin typeface="Cambria" panose="02040503050406030204" pitchFamily="18" charset="0"/>
                        </a:rPr>
                        <a:t>Publications Copy of the paper.</a:t>
                      </a:r>
                    </a:p>
                  </a:txBody>
                  <a:tcPr/>
                </a:tc>
                <a:extLst>
                  <a:ext uri="{0D108BD9-81ED-4DB2-BD59-A6C34878D82A}">
                    <a16:rowId xmlns:a16="http://schemas.microsoft.com/office/drawing/2014/main" val="2523558008"/>
                  </a:ext>
                </a:extLst>
              </a:tr>
            </a:tbl>
          </a:graphicData>
        </a:graphic>
      </p:graphicFrame>
      <p:cxnSp>
        <p:nvCxnSpPr>
          <p:cNvPr id="53" name="Straight Arrow Connector 52">
            <a:extLst>
              <a:ext uri="{FF2B5EF4-FFF2-40B4-BE49-F238E27FC236}">
                <a16:creationId xmlns:a16="http://schemas.microsoft.com/office/drawing/2014/main" id="{B6A7E452-A50C-D3FB-07F1-4B541E6C2C96}"/>
              </a:ext>
            </a:extLst>
          </p:cNvPr>
          <p:cNvCxnSpPr/>
          <p:nvPr/>
        </p:nvCxnSpPr>
        <p:spPr>
          <a:xfrm>
            <a:off x="2607276" y="4490499"/>
            <a:ext cx="0" cy="320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1220</Words>
  <Application>Microsoft Macintosh PowerPoint</Application>
  <PresentationFormat>Widescreen</PresentationFormat>
  <Paragraphs>116</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.SF NS</vt:lpstr>
      <vt:lpstr>Arial</vt:lpstr>
      <vt:lpstr>Cambria</vt:lpstr>
      <vt:lpstr>Verdana</vt:lpstr>
      <vt:lpstr>Wingdings</vt:lpstr>
      <vt:lpstr>Bioinformatics</vt:lpstr>
      <vt:lpstr>Driver Drowsiness and and Alertness detection</vt:lpstr>
      <vt:lpstr>Content</vt:lpstr>
      <vt:lpstr>GitHub Link</vt:lpstr>
      <vt:lpstr>Problem Statement Number: PSCS204 </vt:lpstr>
      <vt:lpstr>Analysis of Problem Statement</vt:lpstr>
      <vt:lpstr>Analysis of Problem Statement</vt:lpstr>
      <vt:lpstr>Analysis of Problem Statement (contd...)</vt:lpstr>
      <vt:lpstr>Analysis of Problem Statement (Main Objectives)</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fuzailsyed29@gmail.com</cp:lastModifiedBy>
  <cp:revision>38</cp:revision>
  <dcterms:modified xsi:type="dcterms:W3CDTF">2024-09-17T06:30:53Z</dcterms:modified>
</cp:coreProperties>
</file>