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1.jpg" ContentType="image/jpeg"/>
  <Override PartName="/ppt/media/image32.jpg" ContentType="image/jpeg"/>
  <Override PartName="/ppt/media/image33.jpg" ContentType="image/jpeg"/>
  <Override PartName="/ppt/media/image34.jpg" ContentType="image/jpeg"/>
  <Override PartName="/ppt/media/image35.jpg" ContentType="image/jpeg"/>
  <Override PartName="/ppt/media/image36.jpg" ContentType="image/jpeg"/>
  <Override PartName="/ppt/media/image37.jpg" ContentType="image/jpeg"/>
  <Override PartName="/ppt/media/image38.jpg" ContentType="image/jpeg"/>
  <Override PartName="/ppt/media/image39.jpg" ContentType="image/jpeg"/>
  <Override PartName="/ppt/media/image40.jpg" ContentType="image/jpeg"/>
  <Override PartName="/ppt/media/image4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77"/>
  </p:notesMasterIdLst>
  <p:sldIdLst>
    <p:sldId id="256" r:id="rId2"/>
    <p:sldId id="257" r:id="rId3"/>
    <p:sldId id="258" r:id="rId4"/>
    <p:sldId id="259" r:id="rId5"/>
    <p:sldId id="260" r:id="rId6"/>
    <p:sldId id="331" r:id="rId7"/>
    <p:sldId id="263" r:id="rId8"/>
    <p:sldId id="264" r:id="rId9"/>
    <p:sldId id="265" r:id="rId10"/>
    <p:sldId id="266" r:id="rId11"/>
    <p:sldId id="268" r:id="rId12"/>
    <p:sldId id="267" r:id="rId13"/>
    <p:sldId id="332" r:id="rId14"/>
    <p:sldId id="333" r:id="rId15"/>
    <p:sldId id="339" r:id="rId16"/>
    <p:sldId id="334" r:id="rId17"/>
    <p:sldId id="33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40" r:id="rId32"/>
    <p:sldId id="341" r:id="rId33"/>
    <p:sldId id="285" r:id="rId34"/>
    <p:sldId id="286" r:id="rId35"/>
    <p:sldId id="287" r:id="rId36"/>
    <p:sldId id="342" r:id="rId37"/>
    <p:sldId id="288" r:id="rId38"/>
    <p:sldId id="289" r:id="rId39"/>
    <p:sldId id="343" r:id="rId40"/>
    <p:sldId id="291" r:id="rId41"/>
    <p:sldId id="344" r:id="rId42"/>
    <p:sldId id="336" r:id="rId43"/>
    <p:sldId id="337" r:id="rId44"/>
    <p:sldId id="338"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04" r:id="rId58"/>
    <p:sldId id="308" r:id="rId59"/>
    <p:sldId id="309" r:id="rId60"/>
    <p:sldId id="307" r:id="rId61"/>
    <p:sldId id="306"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E89CE-E26D-494C-8E1E-57F59E410B3F}" type="datetimeFigureOut">
              <a:rPr lang="en-US" smtClean="0"/>
              <a:t>9/9/2025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BB4C1-2BD4-4495-AF53-3C4F5BB5B224}" type="slidenum">
              <a:rPr lang="en-US" smtClean="0"/>
              <a:t>‹#›</a:t>
            </a:fld>
            <a:endParaRPr lang="en-US"/>
          </a:p>
        </p:txBody>
      </p:sp>
    </p:spTree>
    <p:extLst>
      <p:ext uri="{BB962C8B-B14F-4D97-AF65-F5344CB8AC3E}">
        <p14:creationId xmlns:p14="http://schemas.microsoft.com/office/powerpoint/2010/main" val="418279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9BB4C1-2BD4-4495-AF53-3C4F5BB5B224}" type="slidenum">
              <a:rPr lang="en-US" smtClean="0"/>
              <a:t>1</a:t>
            </a:fld>
            <a:endParaRPr lang="en-US"/>
          </a:p>
        </p:txBody>
      </p:sp>
    </p:spTree>
    <p:extLst>
      <p:ext uri="{BB962C8B-B14F-4D97-AF65-F5344CB8AC3E}">
        <p14:creationId xmlns:p14="http://schemas.microsoft.com/office/powerpoint/2010/main" val="1876879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DA5D4-CBF6-4C57-B8F2-C99C817B46E3}" type="datetime1">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26852" y="0"/>
            <a:ext cx="2087004"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76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BF82C-BA0C-4487-ADE6-DDD7F9880F13}" type="datetime1">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55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FCA5-DC47-4B94-8AC6-F38507CCD6E9}" type="datetime1">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240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573AC5F-A75C-491F-A864-3D163CFE0E06}" type="datetime1">
              <a:rPr lang="en-US" smtClean="0"/>
              <a:t>9/9/2025</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669D2CF-D084-4BC7-B238-67F8EEE4BB44}" type="slidenum">
              <a:rPr lang="en-US"/>
              <a:pPr/>
              <a:t>‹#›</a:t>
            </a:fld>
            <a:endParaRPr lang="en-US"/>
          </a:p>
        </p:txBody>
      </p:sp>
    </p:spTree>
    <p:extLst>
      <p:ext uri="{BB962C8B-B14F-4D97-AF65-F5344CB8AC3E}">
        <p14:creationId xmlns:p14="http://schemas.microsoft.com/office/powerpoint/2010/main" val="407309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21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2133600" cy="457200"/>
          </a:xfrm>
        </p:spPr>
        <p:txBody>
          <a:bodyPr/>
          <a:lstStyle>
            <a:lvl1pPr>
              <a:defRPr/>
            </a:lvl1pPr>
          </a:lstStyle>
          <a:p>
            <a:fld id="{9C775EF8-CE37-4803-A48E-231CB8EF4E99}" type="datetime1">
              <a:rPr lang="en-US" smtClean="0"/>
              <a:t>9/9/2025</a:t>
            </a:fld>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8400"/>
            <a:ext cx="2133600" cy="457200"/>
          </a:xfrm>
        </p:spPr>
        <p:txBody>
          <a:bodyPr/>
          <a:lstStyle>
            <a:lvl1pPr>
              <a:defRPr/>
            </a:lvl1pPr>
          </a:lstStyle>
          <a:p>
            <a:fld id="{E78D3E22-A8C3-46CE-9E07-B0D69E632EC8}" type="slidenum">
              <a:rPr lang="en-US"/>
              <a:pPr/>
              <a:t>‹#›</a:t>
            </a:fld>
            <a:endParaRPr lang="en-US"/>
          </a:p>
        </p:txBody>
      </p:sp>
    </p:spTree>
    <p:extLst>
      <p:ext uri="{BB962C8B-B14F-4D97-AF65-F5344CB8AC3E}">
        <p14:creationId xmlns:p14="http://schemas.microsoft.com/office/powerpoint/2010/main" val="317061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7C581-7CEB-4CD6-924C-10C6A541E0E1}" type="datetime1">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625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D0599-2A85-4CD2-8317-B7DD8D254DDA}" type="datetime1">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330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3146D5-1F00-4C95-9C37-B3A2FA8B29AD}" type="datetime1">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753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178262-2E2A-44ED-9AF3-FF6B9F6F1FA9}" type="datetime1">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402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5FBD31-B823-48B7-A41C-1E12F0886653}" type="datetime1">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39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C4078-4BF0-4E53-BC45-A077DB6290F0}" type="datetime1">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72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BF60C-1066-4F12-A656-28369543EC08}" type="datetime1">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502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75288-C232-4E5B-AA36-B1FC17298AA7}" type="datetime1">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445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CBCDD-2947-4AD6-8B58-63D1EB75F369}" type="datetime1">
              <a:rPr lang="en-US" smtClean="0"/>
              <a:t>9/9/2025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056996" y="0"/>
            <a:ext cx="2087004"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7385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omputernotes.com/python/what-is-pyth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s://techvidvan.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7.xml"/><Relationship Id="rId4" Type="http://schemas.openxmlformats.org/officeDocument/2006/relationships/hyperlink" Target="https://www.tutorialspoint.com/cplusplu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914400"/>
            <a:ext cx="4953000" cy="685799"/>
          </a:xfrm>
        </p:spPr>
        <p:txBody>
          <a:bodyPr>
            <a:noAutofit/>
          </a:bodyPr>
          <a:lstStyle/>
          <a:p>
            <a:r>
              <a:rPr lang="en-US" sz="5000" b="1" dirty="0" smtClean="0"/>
              <a:t>DSA</a:t>
            </a:r>
            <a:endParaRPr lang="en-US" sz="5000" b="1" dirty="0"/>
          </a:p>
        </p:txBody>
      </p:sp>
      <p:sp>
        <p:nvSpPr>
          <p:cNvPr id="3" name="Subtitle 2"/>
          <p:cNvSpPr>
            <a:spLocks noGrp="1"/>
          </p:cNvSpPr>
          <p:nvPr>
            <p:ph type="subTitle" idx="1"/>
          </p:nvPr>
        </p:nvSpPr>
        <p:spPr>
          <a:xfrm>
            <a:off x="549965" y="4298674"/>
            <a:ext cx="7924800" cy="1752600"/>
          </a:xfrm>
        </p:spPr>
        <p:txBody>
          <a:bodyPr>
            <a:noAutofit/>
          </a:bodyPr>
          <a:lstStyle/>
          <a:p>
            <a:r>
              <a:rPr lang="en-US" sz="3700" b="1" spc="125" dirty="0" smtClean="0">
                <a:solidFill>
                  <a:schemeClr val="tx1"/>
                </a:solidFill>
                <a:latin typeface="Times New Roman" panose="02020603050405020304" pitchFamily="18" charset="0"/>
                <a:cs typeface="Times New Roman" panose="02020603050405020304" pitchFamily="18" charset="0"/>
              </a:rPr>
              <a:t>Department</a:t>
            </a:r>
            <a:r>
              <a:rPr lang="en-US" sz="3700" b="1" spc="100" dirty="0" smtClean="0">
                <a:solidFill>
                  <a:schemeClr val="tx1"/>
                </a:solidFill>
                <a:latin typeface="Times New Roman" panose="02020603050405020304" pitchFamily="18" charset="0"/>
                <a:cs typeface="Times New Roman" panose="02020603050405020304" pitchFamily="18" charset="0"/>
              </a:rPr>
              <a:t> </a:t>
            </a:r>
            <a:r>
              <a:rPr lang="en-US" sz="3700" b="1" dirty="0">
                <a:solidFill>
                  <a:schemeClr val="tx1"/>
                </a:solidFill>
                <a:latin typeface="Times New Roman" panose="02020603050405020304" pitchFamily="18" charset="0"/>
                <a:cs typeface="Times New Roman" panose="02020603050405020304" pitchFamily="18" charset="0"/>
              </a:rPr>
              <a:t>of</a:t>
            </a:r>
            <a:r>
              <a:rPr lang="en-US" sz="3700" b="1" spc="170" dirty="0">
                <a:solidFill>
                  <a:schemeClr val="tx1"/>
                </a:solidFill>
                <a:latin typeface="Times New Roman" panose="02020603050405020304" pitchFamily="18" charset="0"/>
                <a:cs typeface="Times New Roman" panose="02020603050405020304" pitchFamily="18" charset="0"/>
              </a:rPr>
              <a:t> </a:t>
            </a:r>
            <a:r>
              <a:rPr lang="en-US" sz="3700" b="1" spc="120" dirty="0">
                <a:solidFill>
                  <a:schemeClr val="tx1"/>
                </a:solidFill>
                <a:latin typeface="Times New Roman" panose="02020603050405020304" pitchFamily="18" charset="0"/>
                <a:cs typeface="Times New Roman" panose="02020603050405020304" pitchFamily="18" charset="0"/>
              </a:rPr>
              <a:t>Computer</a:t>
            </a:r>
            <a:r>
              <a:rPr lang="en-US" sz="3700" b="1" spc="114" dirty="0">
                <a:solidFill>
                  <a:schemeClr val="tx1"/>
                </a:solidFill>
                <a:latin typeface="Times New Roman" panose="02020603050405020304" pitchFamily="18" charset="0"/>
                <a:cs typeface="Times New Roman" panose="02020603050405020304" pitchFamily="18" charset="0"/>
              </a:rPr>
              <a:t> </a:t>
            </a:r>
            <a:r>
              <a:rPr lang="en-US" sz="3700" b="1" spc="90" dirty="0">
                <a:solidFill>
                  <a:schemeClr val="tx1"/>
                </a:solidFill>
                <a:latin typeface="Times New Roman" panose="02020603050405020304" pitchFamily="18" charset="0"/>
                <a:cs typeface="Times New Roman" panose="02020603050405020304" pitchFamily="18" charset="0"/>
              </a:rPr>
              <a:t>Science</a:t>
            </a:r>
            <a:endParaRPr lang="en-US" sz="3700" b="1" dirty="0">
              <a:solidFill>
                <a:schemeClr val="tx1"/>
              </a:solidFill>
              <a:latin typeface="Times New Roman" panose="02020603050405020304" pitchFamily="18" charset="0"/>
              <a:cs typeface="Times New Roman" panose="02020603050405020304" pitchFamily="18" charset="0"/>
            </a:endParaRPr>
          </a:p>
          <a:p>
            <a:r>
              <a:rPr lang="en-US" sz="3700" b="1" dirty="0" smtClean="0">
                <a:solidFill>
                  <a:schemeClr val="tx1"/>
                </a:solidFill>
                <a:latin typeface="Times New Roman" panose="02020603050405020304" pitchFamily="18" charset="0"/>
                <a:cs typeface="Times New Roman" panose="02020603050405020304" pitchFamily="18" charset="0"/>
              </a:rPr>
              <a:t>&amp; </a:t>
            </a:r>
            <a:r>
              <a:rPr lang="en-US" sz="3700" b="1" dirty="0">
                <a:solidFill>
                  <a:schemeClr val="tx1"/>
                </a:solidFill>
                <a:latin typeface="Times New Roman" panose="02020603050405020304" pitchFamily="18" charset="0"/>
                <a:cs typeface="Times New Roman" panose="02020603050405020304" pitchFamily="18" charset="0"/>
              </a:rPr>
              <a:t>E</a:t>
            </a:r>
            <a:r>
              <a:rPr lang="en-US" sz="3700" b="1" dirty="0" smtClean="0">
                <a:solidFill>
                  <a:schemeClr val="tx1"/>
                </a:solidFill>
                <a:latin typeface="Times New Roman" panose="02020603050405020304" pitchFamily="18" charset="0"/>
                <a:cs typeface="Times New Roman" panose="02020603050405020304" pitchFamily="18" charset="0"/>
              </a:rPr>
              <a:t>ngineering</a:t>
            </a:r>
            <a:endParaRPr lang="en-US" sz="3700" b="1"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3922319" y="2130287"/>
            <a:ext cx="1299361" cy="1752600"/>
          </a:xfrm>
          <a:prstGeom prst="rect">
            <a:avLst/>
          </a:prstGeom>
        </p:spPr>
      </p:pic>
    </p:spTree>
    <p:extLst>
      <p:ext uri="{BB962C8B-B14F-4D97-AF65-F5344CB8AC3E}">
        <p14:creationId xmlns:p14="http://schemas.microsoft.com/office/powerpoint/2010/main" val="3949332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Components of Digital Computer</a:t>
            </a:r>
            <a:endParaRPr lang="en-US" dirty="0"/>
          </a:p>
        </p:txBody>
      </p:sp>
      <p:sp>
        <p:nvSpPr>
          <p:cNvPr id="3" name="Content Placeholder 2"/>
          <p:cNvSpPr>
            <a:spLocks noGrp="1"/>
          </p:cNvSpPr>
          <p:nvPr>
            <p:ph idx="1"/>
          </p:nvPr>
        </p:nvSpPr>
        <p:spPr/>
        <p:txBody>
          <a:bodyPr>
            <a:noAutofit/>
          </a:bodyPr>
          <a:lstStyle/>
          <a:p>
            <a:pPr marL="12700" algn="just">
              <a:lnSpc>
                <a:spcPct val="150000"/>
              </a:lnSpc>
              <a:spcBef>
                <a:spcPts val="213"/>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solidFill>
                  <a:srgbClr val="000000"/>
                </a:solidFill>
                <a:latin typeface="Times New Roman" pitchFamily="18" charset="0"/>
                <a:ea typeface="Noto Sans SC Regular" charset="0"/>
                <a:cs typeface="Times New Roman" pitchFamily="18" charset="0"/>
              </a:rPr>
              <a:t>The CPU contains two parts: the arithmetic logic unit and control unit. </a:t>
            </a:r>
            <a:endParaRPr lang="en-US" sz="2000" dirty="0" smtClean="0">
              <a:solidFill>
                <a:srgbClr val="000000"/>
              </a:solidFill>
              <a:latin typeface="Times New Roman" pitchFamily="18" charset="0"/>
              <a:ea typeface="Noto Sans SC Regular" charset="0"/>
              <a:cs typeface="Times New Roman" pitchFamily="18" charset="0"/>
            </a:endParaRPr>
          </a:p>
          <a:p>
            <a:pPr marL="12700" algn="just">
              <a:lnSpc>
                <a:spcPct val="150000"/>
              </a:lnSpc>
              <a:spcBef>
                <a:spcPts val="213"/>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smtClean="0">
                <a:solidFill>
                  <a:srgbClr val="000000"/>
                </a:solidFill>
                <a:latin typeface="Times New Roman" pitchFamily="18" charset="0"/>
                <a:ea typeface="Noto Sans SC Regular" charset="0"/>
                <a:cs typeface="Times New Roman" pitchFamily="18" charset="0"/>
              </a:rPr>
              <a:t>1.Control Unit : </a:t>
            </a:r>
            <a:r>
              <a:rPr lang="en-US" sz="2000" dirty="0" smtClean="0">
                <a:solidFill>
                  <a:srgbClr val="000000"/>
                </a:solidFill>
                <a:latin typeface="Times New Roman" pitchFamily="18" charset="0"/>
                <a:ea typeface="Noto Sans SC Regular" charset="0"/>
                <a:cs typeface="Times New Roman" pitchFamily="18" charset="0"/>
              </a:rPr>
              <a:t>The </a:t>
            </a:r>
            <a:r>
              <a:rPr lang="en-US" sz="2000" dirty="0">
                <a:solidFill>
                  <a:srgbClr val="000000"/>
                </a:solidFill>
                <a:latin typeface="Times New Roman" pitchFamily="18" charset="0"/>
                <a:ea typeface="Noto Sans SC Regular" charset="0"/>
                <a:cs typeface="Times New Roman" pitchFamily="18" charset="0"/>
              </a:rPr>
              <a:t>control unit (CU) controls all the activities or operations which are performed inside the  computer system. It receives instructions or information directly from the main memory of  the computer</a:t>
            </a:r>
            <a:r>
              <a:rPr lang="en-US" sz="2000" dirty="0" smtClean="0">
                <a:solidFill>
                  <a:srgbClr val="000000"/>
                </a:solidFill>
                <a:latin typeface="Times New Roman" pitchFamily="18" charset="0"/>
                <a:ea typeface="Noto Sans SC Regular" charset="0"/>
                <a:cs typeface="Times New Roman" pitchFamily="18" charset="0"/>
              </a:rPr>
              <a:t>.</a:t>
            </a:r>
          </a:p>
          <a:p>
            <a:pPr marL="12700" algn="just">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smtClean="0">
                <a:solidFill>
                  <a:srgbClr val="000000"/>
                </a:solidFill>
                <a:latin typeface="Times New Roman" pitchFamily="18" charset="0"/>
                <a:ea typeface="Noto Sans SC Regular" charset="0"/>
                <a:cs typeface="Times New Roman" pitchFamily="18" charset="0"/>
              </a:rPr>
              <a:t>2</a:t>
            </a:r>
            <a:r>
              <a:rPr lang="en-US" sz="2000" b="1" dirty="0">
                <a:solidFill>
                  <a:srgbClr val="000000"/>
                </a:solidFill>
                <a:latin typeface="Times New Roman" pitchFamily="18" charset="0"/>
                <a:ea typeface="Noto Sans SC Regular" charset="0"/>
                <a:cs typeface="Times New Roman" pitchFamily="18" charset="0"/>
              </a:rPr>
              <a:t>. Arithmetic and Logical </a:t>
            </a:r>
            <a:r>
              <a:rPr lang="en-US" sz="2000" b="1" dirty="0" smtClean="0">
                <a:solidFill>
                  <a:srgbClr val="000000"/>
                </a:solidFill>
                <a:latin typeface="Times New Roman" pitchFamily="18" charset="0"/>
                <a:ea typeface="Noto Sans SC Regular" charset="0"/>
                <a:cs typeface="Times New Roman" pitchFamily="18" charset="0"/>
              </a:rPr>
              <a:t>Unit : </a:t>
            </a:r>
            <a:r>
              <a:rPr lang="en-US" sz="2000" dirty="0" smtClean="0">
                <a:solidFill>
                  <a:srgbClr val="000000"/>
                </a:solidFill>
                <a:latin typeface="Times New Roman" pitchFamily="18" charset="0"/>
                <a:ea typeface="Noto Sans SC Regular" charset="0"/>
                <a:cs typeface="Times New Roman" pitchFamily="18" charset="0"/>
              </a:rPr>
              <a:t>The </a:t>
            </a:r>
            <a:r>
              <a:rPr lang="en-US" sz="2000" dirty="0">
                <a:solidFill>
                  <a:srgbClr val="000000"/>
                </a:solidFill>
                <a:latin typeface="Times New Roman" pitchFamily="18" charset="0"/>
                <a:ea typeface="Noto Sans SC Regular" charset="0"/>
                <a:cs typeface="Times New Roman" pitchFamily="18" charset="0"/>
              </a:rPr>
              <a:t>arithmetic and logical unit is the combinational digital electronic circuit that can perform  arithmetic operations on integer binary numbers. It presents the arithmetic and logical  operation. The outputs of ALU will change asynchronously in response to the input. The  basic arithmetic and bitwise logic functions are supported by ALU.</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12053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a:bodyPr>
          <a:lstStyle/>
          <a:p>
            <a:r>
              <a:rPr lang="en-US" dirty="0">
                <a:latin typeface="Times New Roman" pitchFamily="18" charset="0"/>
                <a:cs typeface="Times New Roman" pitchFamily="18" charset="0"/>
              </a:rPr>
              <a:t>Components of Digital Computer</a:t>
            </a:r>
          </a:p>
        </p:txBody>
      </p:sp>
      <p:sp>
        <p:nvSpPr>
          <p:cNvPr id="3" name="Content Placeholder 2"/>
          <p:cNvSpPr>
            <a:spLocks noGrp="1"/>
          </p:cNvSpPr>
          <p:nvPr>
            <p:ph idx="1"/>
          </p:nvPr>
        </p:nvSpPr>
        <p:spPr/>
        <p:txBody>
          <a:bodyPr>
            <a:normAutofit fontScale="92500" lnSpcReduction="20000"/>
          </a:bodyPr>
          <a:lstStyle/>
          <a:p>
            <a:pPr marL="241300" algn="just">
              <a:lnSpc>
                <a:spcPct val="100000"/>
              </a:lnSpc>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200" b="1" dirty="0">
                <a:solidFill>
                  <a:srgbClr val="000000"/>
                </a:solidFill>
                <a:latin typeface="Times New Roman" pitchFamily="16" charset="0"/>
                <a:ea typeface="Noto Sans SC Regular" charset="0"/>
                <a:cs typeface="Noto Sans SC Regular" charset="0"/>
              </a:rPr>
              <a:t>3</a:t>
            </a:r>
            <a:r>
              <a:rPr lang="en-US" sz="3000" b="1" dirty="0">
                <a:solidFill>
                  <a:srgbClr val="000000"/>
                </a:solidFill>
                <a:latin typeface="Times New Roman" pitchFamily="16" charset="0"/>
                <a:ea typeface="Noto Sans SC Regular" charset="0"/>
                <a:cs typeface="Noto Sans SC Regular" charset="0"/>
              </a:rPr>
              <a:t>.  Input Devices</a:t>
            </a:r>
          </a:p>
          <a:p>
            <a:pPr marL="241300" algn="just">
              <a:lnSpc>
                <a:spcPct val="100000"/>
              </a:lnSpc>
              <a:spcBef>
                <a:spcPts val="38"/>
              </a:spcBef>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000" dirty="0">
              <a:solidFill>
                <a:srgbClr val="000000"/>
              </a:solidFill>
              <a:latin typeface="Times New Roman" pitchFamily="16" charset="0"/>
              <a:ea typeface="Noto Sans SC Regular" charset="0"/>
              <a:cs typeface="Noto Sans SC Regular" charset="0"/>
            </a:endParaRPr>
          </a:p>
          <a:p>
            <a:pPr marL="12700" algn="just">
              <a:lnSpc>
                <a:spcPct val="95000"/>
              </a:lnSpc>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000" dirty="0">
                <a:solidFill>
                  <a:srgbClr val="000000"/>
                </a:solidFill>
                <a:latin typeface="Times New Roman" pitchFamily="16" charset="0"/>
                <a:ea typeface="Noto Sans SC Regular" charset="0"/>
                <a:cs typeface="Noto Sans SC Regular" charset="0"/>
              </a:rPr>
              <a:t>The user provides the set of instruction or information to the computer system with the help  of input devices such as the keyboard, mouse, scanner, etc. </a:t>
            </a:r>
          </a:p>
          <a:p>
            <a:pPr marL="12700" algn="just">
              <a:lnSpc>
                <a:spcPct val="95000"/>
              </a:lnSpc>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000" dirty="0">
              <a:solidFill>
                <a:srgbClr val="000000"/>
              </a:solidFill>
              <a:latin typeface="Times New Roman" pitchFamily="16" charset="0"/>
              <a:ea typeface="Noto Sans SC Regular" charset="0"/>
              <a:cs typeface="Noto Sans SC Regular" charset="0"/>
            </a:endParaRPr>
          </a:p>
          <a:p>
            <a:pPr marL="241300" algn="just">
              <a:lnSpc>
                <a:spcPct val="100000"/>
              </a:lnSpc>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000" b="1" dirty="0">
                <a:solidFill>
                  <a:srgbClr val="000000"/>
                </a:solidFill>
                <a:latin typeface="Times New Roman" pitchFamily="16" charset="0"/>
                <a:ea typeface="Noto Sans SC Regular" charset="0"/>
                <a:cs typeface="Noto Sans SC Regular" charset="0"/>
              </a:rPr>
              <a:t>4. Output Devices</a:t>
            </a:r>
          </a:p>
          <a:p>
            <a:pPr marL="241300" algn="just">
              <a:lnSpc>
                <a:spcPct val="100000"/>
              </a:lnSpc>
              <a:spcBef>
                <a:spcPts val="13"/>
              </a:spcBef>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000" dirty="0">
              <a:solidFill>
                <a:srgbClr val="000000"/>
              </a:solidFill>
              <a:latin typeface="Times New Roman" pitchFamily="16" charset="0"/>
              <a:ea typeface="Noto Sans SC Regular" charset="0"/>
              <a:cs typeface="Noto Sans SC Regular" charset="0"/>
            </a:endParaRPr>
          </a:p>
          <a:p>
            <a:pPr marL="12700" algn="just">
              <a:lnSpc>
                <a:spcPct val="95000"/>
              </a:lnSpc>
              <a:spcBef>
                <a:spcPts val="13"/>
              </a:spcBef>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000" dirty="0">
                <a:solidFill>
                  <a:srgbClr val="000000"/>
                </a:solidFill>
                <a:latin typeface="Times New Roman" pitchFamily="16" charset="0"/>
                <a:ea typeface="Noto Sans SC Regular" charset="0"/>
                <a:cs typeface="Noto Sans SC Regular" charset="0"/>
              </a:rPr>
              <a:t>The output devices produce or generate the desired result according to our input, such as a  printer, monitor, etc. These devices convert the data into a human-readable form from binary  code.</a:t>
            </a:r>
          </a:p>
          <a:p>
            <a:pPr marL="12700" algn="just">
              <a:lnSpc>
                <a:spcPct val="95000"/>
              </a:lnSpc>
              <a:buClrTx/>
              <a:buSzTx/>
              <a:buFontTx/>
              <a:buNone/>
              <a:tabLst>
                <a:tab pos="4699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solidFill>
                <a:srgbClr val="000000"/>
              </a:solidFill>
              <a:latin typeface="Times New Roman" pitchFamily="16" charset="0"/>
              <a:ea typeface="Noto Sans SC Regular" charset="0"/>
              <a:cs typeface="Noto Sans SC Regular" charset="0"/>
            </a:endParaRPr>
          </a:p>
          <a:p>
            <a:endParaRPr lang="en-US" dirty="0"/>
          </a:p>
        </p:txBody>
      </p:sp>
    </p:spTree>
    <p:extLst>
      <p:ext uri="{BB962C8B-B14F-4D97-AF65-F5344CB8AC3E}">
        <p14:creationId xmlns:p14="http://schemas.microsoft.com/office/powerpoint/2010/main" val="4141555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dirty="0">
                <a:latin typeface="Times New Roman" pitchFamily="18" charset="0"/>
                <a:cs typeface="Times New Roman" pitchFamily="18" charset="0"/>
              </a:rPr>
              <a:t>Components of Digital Computer</a:t>
            </a:r>
          </a:p>
        </p:txBody>
      </p:sp>
      <p:sp>
        <p:nvSpPr>
          <p:cNvPr id="3" name="Content Placeholder 2"/>
          <p:cNvSpPr>
            <a:spLocks noGrp="1"/>
          </p:cNvSpPr>
          <p:nvPr>
            <p:ph idx="1"/>
          </p:nvPr>
        </p:nvSpPr>
        <p:spPr>
          <a:xfrm>
            <a:off x="457200" y="1295400"/>
            <a:ext cx="8229600" cy="5105400"/>
          </a:xfrm>
        </p:spPr>
        <p:txBody>
          <a:bodyPr>
            <a:normAutofit/>
          </a:bodyPr>
          <a:lstStyle/>
          <a:p>
            <a:pPr marL="241300" algn="just">
              <a:lnSpc>
                <a:spcPct val="100000"/>
              </a:lnSpc>
              <a:spcBef>
                <a:spcPts val="10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600" b="1" dirty="0">
                <a:solidFill>
                  <a:srgbClr val="000000"/>
                </a:solidFill>
                <a:latin typeface="Times New Roman" pitchFamily="16" charset="0"/>
                <a:ea typeface="Noto Sans SC Regular" charset="0"/>
                <a:cs typeface="Noto Sans SC Regular" charset="0"/>
              </a:rPr>
              <a:t>5</a:t>
            </a:r>
            <a:r>
              <a:rPr lang="en-US" sz="2600" b="1" dirty="0" smtClean="0">
                <a:solidFill>
                  <a:srgbClr val="000000"/>
                </a:solidFill>
                <a:latin typeface="Times New Roman" pitchFamily="16" charset="0"/>
                <a:ea typeface="Noto Sans SC Regular" charset="0"/>
                <a:cs typeface="Noto Sans SC Regular" charset="0"/>
              </a:rPr>
              <a:t>. Storage Unit : </a:t>
            </a:r>
            <a:r>
              <a:rPr lang="en-US" sz="2600" dirty="0">
                <a:solidFill>
                  <a:srgbClr val="000000"/>
                </a:solidFill>
                <a:latin typeface="Times New Roman" pitchFamily="18" charset="0"/>
                <a:ea typeface="Noto Sans SC Regular" charset="0"/>
                <a:cs typeface="Times New Roman" pitchFamily="18" charset="0"/>
              </a:rPr>
              <a:t>The information or set of guidelines are stored in the storage unit of the computer system.  The storage unit provides the space to store the data or instruction of processed data. The  information or data is saved or hold in computer memory or storage device. The data storage  is the core function and fundamental of the computer components.</a:t>
            </a:r>
          </a:p>
          <a:p>
            <a:pPr marL="12700" algn="just">
              <a:lnSpc>
                <a:spcPct val="100000"/>
              </a:lnSpc>
              <a:spcBef>
                <a:spcPts val="25"/>
              </a:spcBef>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600" dirty="0">
              <a:solidFill>
                <a:srgbClr val="000000"/>
              </a:solidFill>
              <a:latin typeface="Times New Roman" pitchFamily="18" charset="0"/>
              <a:ea typeface="Noto Sans SC Regular" charset="0"/>
              <a:cs typeface="Times New Roman" pitchFamily="18" charset="0"/>
            </a:endParaRPr>
          </a:p>
          <a:p>
            <a:pPr marL="0" indent="0" algn="just">
              <a:lnSpc>
                <a:spcPct val="100000"/>
              </a:lnSpc>
              <a:spcBef>
                <a:spcPts val="13"/>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600" dirty="0">
                <a:solidFill>
                  <a:srgbClr val="000000"/>
                </a:solidFill>
                <a:latin typeface="Times New Roman" pitchFamily="18" charset="0"/>
                <a:ea typeface="Noto Sans SC Regular" charset="0"/>
                <a:cs typeface="Times New Roman" pitchFamily="18" charset="0"/>
              </a:rPr>
              <a:t>There are mainly two types of storage Unit-</a:t>
            </a:r>
          </a:p>
          <a:p>
            <a:pPr marL="12700" algn="just">
              <a:lnSpc>
                <a:spcPct val="100000"/>
              </a:lnSpc>
              <a:spcBef>
                <a:spcPts val="25"/>
              </a:spcBef>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600" dirty="0">
              <a:solidFill>
                <a:srgbClr val="000000"/>
              </a:solidFill>
              <a:latin typeface="Times New Roman" pitchFamily="18" charset="0"/>
              <a:ea typeface="Noto Sans SC Regular" charset="0"/>
              <a:cs typeface="Times New Roman" pitchFamily="18" charset="0"/>
            </a:endParaRPr>
          </a:p>
          <a:p>
            <a:pPr marL="1382713" indent="-1143000" algn="just">
              <a:lnSpc>
                <a:spcPts val="1400"/>
              </a:lnSpc>
              <a:buSzPct val="83000"/>
              <a:buFont typeface="+mj-lt"/>
              <a:buAutoNum type="romanL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600" dirty="0">
                <a:solidFill>
                  <a:srgbClr val="000000"/>
                </a:solidFill>
                <a:latin typeface="Times New Roman" pitchFamily="18" charset="0"/>
                <a:ea typeface="Noto Sans SC Regular" charset="0"/>
                <a:cs typeface="Times New Roman" pitchFamily="18" charset="0"/>
              </a:rPr>
              <a:t>Primary Storage</a:t>
            </a:r>
          </a:p>
          <a:p>
            <a:pPr marL="1382713" indent="-1143000" algn="just">
              <a:lnSpc>
                <a:spcPts val="1400"/>
              </a:lnSpc>
              <a:buSzPct val="83000"/>
              <a:buFont typeface="+mj-lt"/>
              <a:buAutoNum type="romanL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600" dirty="0">
              <a:solidFill>
                <a:srgbClr val="000000"/>
              </a:solidFill>
              <a:latin typeface="Times New Roman" pitchFamily="18" charset="0"/>
              <a:ea typeface="Noto Sans SC Regular" charset="0"/>
              <a:cs typeface="Times New Roman" pitchFamily="18" charset="0"/>
            </a:endParaRPr>
          </a:p>
          <a:p>
            <a:pPr marL="1382713" indent="-1143000" algn="just">
              <a:lnSpc>
                <a:spcPts val="1400"/>
              </a:lnSpc>
              <a:buSzPct val="83000"/>
              <a:buFont typeface="+mj-lt"/>
              <a:buAutoNum type="romanL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600" dirty="0">
                <a:solidFill>
                  <a:srgbClr val="000000"/>
                </a:solidFill>
                <a:latin typeface="Times New Roman" pitchFamily="18" charset="0"/>
                <a:ea typeface="Noto Sans SC Regular" charset="0"/>
                <a:cs typeface="Times New Roman" pitchFamily="18" charset="0"/>
              </a:rPr>
              <a:t>Secondary Storage</a:t>
            </a:r>
          </a:p>
          <a:p>
            <a:pPr marL="468313" indent="-228600" algn="just">
              <a:lnSpc>
                <a:spcPts val="1400"/>
              </a:lnSpc>
              <a:buSzPct val="83000"/>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6000" dirty="0">
              <a:solidFill>
                <a:srgbClr val="000000"/>
              </a:solidFill>
              <a:latin typeface="Times New Roman" pitchFamily="16" charset="0"/>
              <a:ea typeface="Noto Sans SC Regular" charset="0"/>
              <a:cs typeface="Noto Sans SC Regular" charset="0"/>
            </a:endParaRPr>
          </a:p>
          <a:p>
            <a:pPr marL="12700" algn="just">
              <a:lnSpc>
                <a:spcPct val="96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solidFill>
                <a:srgbClr val="000000"/>
              </a:solidFill>
              <a:latin typeface="Times New Roman" pitchFamily="16" charset="0"/>
              <a:ea typeface="Noto Sans SC Regular" charset="0"/>
              <a:cs typeface="Noto Sans SC Regular" charset="0"/>
            </a:endParaRPr>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3928166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a:latin typeface="Times New Roman" pitchFamily="18" charset="0"/>
                <a:cs typeface="Times New Roman" pitchFamily="18" charset="0"/>
              </a:rPr>
              <a:t>Components of Digital Computer</a:t>
            </a:r>
          </a:p>
        </p:txBody>
      </p:sp>
      <p:sp>
        <p:nvSpPr>
          <p:cNvPr id="3" name="Content Placeholder 2"/>
          <p:cNvSpPr>
            <a:spLocks noGrp="1"/>
          </p:cNvSpPr>
          <p:nvPr>
            <p:ph idx="1"/>
          </p:nvPr>
        </p:nvSpPr>
        <p:spPr>
          <a:xfrm>
            <a:off x="457200" y="1219200"/>
            <a:ext cx="8229600" cy="5105400"/>
          </a:xfrm>
        </p:spPr>
        <p:txBody>
          <a:bodyPr>
            <a:normAutofit fontScale="25000" lnSpcReduction="20000"/>
          </a:bodyPr>
          <a:lstStyle/>
          <a:p>
            <a:pPr marL="0" indent="0" algn="just">
              <a:lnSpc>
                <a:spcPct val="96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i) Primary </a:t>
            </a:r>
            <a:r>
              <a:rPr lang="en-US" sz="9600" b="1" dirty="0">
                <a:solidFill>
                  <a:srgbClr val="000000"/>
                </a:solidFill>
                <a:latin typeface="Times New Roman" pitchFamily="16" charset="0"/>
                <a:ea typeface="Noto Sans SC Regular" charset="0"/>
                <a:cs typeface="Noto Sans SC Regular" charset="0"/>
              </a:rPr>
              <a:t>memory </a:t>
            </a:r>
            <a:r>
              <a:rPr lang="en-US" sz="9600" dirty="0">
                <a:solidFill>
                  <a:srgbClr val="000000"/>
                </a:solidFill>
                <a:latin typeface="Times New Roman" pitchFamily="16" charset="0"/>
                <a:ea typeface="Noto Sans SC Regular" charset="0"/>
                <a:cs typeface="Noto Sans SC Regular" charset="0"/>
              </a:rPr>
              <a:t>is the main memory of computer system. The instructions that have to be  currently executed is copied to the primary memory because CPU can directly access the  data from primary memory. </a:t>
            </a: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dirty="0" smtClean="0">
                <a:solidFill>
                  <a:srgbClr val="000000"/>
                </a:solidFill>
                <a:latin typeface="Times New Roman" pitchFamily="16" charset="0"/>
                <a:ea typeface="Noto Sans SC Regular" charset="0"/>
                <a:cs typeface="Noto Sans SC Regular" charset="0"/>
              </a:rPr>
              <a:t>Primary </a:t>
            </a:r>
            <a:r>
              <a:rPr lang="en-US" sz="9600" dirty="0">
                <a:solidFill>
                  <a:srgbClr val="000000"/>
                </a:solidFill>
                <a:latin typeface="Times New Roman" pitchFamily="16" charset="0"/>
                <a:ea typeface="Noto Sans SC Regular" charset="0"/>
                <a:cs typeface="Noto Sans SC Regular" charset="0"/>
              </a:rPr>
              <a:t>memory can be divided into two types of memory that are </a:t>
            </a: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b="1"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RAM </a:t>
            </a:r>
            <a:r>
              <a:rPr lang="en-US" sz="9600" dirty="0">
                <a:solidFill>
                  <a:srgbClr val="000000"/>
                </a:solidFill>
                <a:latin typeface="Times New Roman" pitchFamily="16" charset="0"/>
                <a:ea typeface="Noto Sans SC Regular" charset="0"/>
                <a:cs typeface="Noto Sans SC Regular" charset="0"/>
              </a:rPr>
              <a:t>(</a:t>
            </a:r>
            <a:r>
              <a:rPr lang="en-US" sz="9600" b="1" dirty="0">
                <a:solidFill>
                  <a:srgbClr val="000000"/>
                </a:solidFill>
                <a:latin typeface="Times New Roman" pitchFamily="16" charset="0"/>
                <a:ea typeface="Noto Sans SC Regular" charset="0"/>
                <a:cs typeface="Noto Sans SC Regular" charset="0"/>
              </a:rPr>
              <a:t>Random Access  Memory</a:t>
            </a:r>
            <a:r>
              <a:rPr lang="en-US" sz="9600" dirty="0">
                <a:solidFill>
                  <a:srgbClr val="000000"/>
                </a:solidFill>
                <a:latin typeface="Times New Roman" pitchFamily="16" charset="0"/>
                <a:ea typeface="Noto Sans SC Regular" charset="0"/>
                <a:cs typeface="Noto Sans SC Regular" charset="0"/>
              </a:rPr>
              <a:t>) and </a:t>
            </a: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ROM </a:t>
            </a:r>
            <a:r>
              <a:rPr lang="en-US" sz="9600" dirty="0">
                <a:solidFill>
                  <a:srgbClr val="000000"/>
                </a:solidFill>
                <a:latin typeface="Times New Roman" pitchFamily="16" charset="0"/>
                <a:ea typeface="Noto Sans SC Regular" charset="0"/>
                <a:cs typeface="Noto Sans SC Regular" charset="0"/>
              </a:rPr>
              <a:t>(</a:t>
            </a:r>
            <a:r>
              <a:rPr lang="en-US" sz="9600" b="1" dirty="0">
                <a:solidFill>
                  <a:srgbClr val="000000"/>
                </a:solidFill>
                <a:latin typeface="Times New Roman" pitchFamily="16" charset="0"/>
                <a:ea typeface="Noto Sans SC Regular" charset="0"/>
                <a:cs typeface="Noto Sans SC Regular" charset="0"/>
              </a:rPr>
              <a:t>Read Only Memory</a:t>
            </a:r>
            <a:r>
              <a:rPr lang="en-US" sz="9600" dirty="0">
                <a:solidFill>
                  <a:srgbClr val="000000"/>
                </a:solidFill>
                <a:latin typeface="Times New Roman" pitchFamily="16" charset="0"/>
                <a:ea typeface="Noto Sans SC Regular" charset="0"/>
                <a:cs typeface="Noto Sans SC Regular" charset="0"/>
              </a:rPr>
              <a:t>).</a:t>
            </a:r>
          </a:p>
          <a:p>
            <a:pPr marL="12700">
              <a:lnSpc>
                <a:spcPct val="100000"/>
              </a:lnSpc>
              <a:spcBef>
                <a:spcPts val="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ii</a:t>
            </a:r>
            <a:r>
              <a:rPr lang="en-US" sz="9600" b="1" dirty="0">
                <a:solidFill>
                  <a:srgbClr val="000000"/>
                </a:solidFill>
                <a:latin typeface="Times New Roman" pitchFamily="16" charset="0"/>
                <a:ea typeface="Noto Sans SC Regular" charset="0"/>
                <a:cs typeface="Noto Sans SC Regular" charset="0"/>
              </a:rPr>
              <a:t>) Secondary storage </a:t>
            </a:r>
            <a:r>
              <a:rPr lang="en-US" sz="9600" dirty="0">
                <a:solidFill>
                  <a:srgbClr val="000000"/>
                </a:solidFill>
                <a:latin typeface="Times New Roman" pitchFamily="16" charset="0"/>
                <a:ea typeface="Noto Sans SC Regular" charset="0"/>
                <a:cs typeface="Noto Sans SC Regular" charset="0"/>
              </a:rPr>
              <a:t>are also called as permanent storage unit as when the data store in this  memory are stored permanently user can recall the data whenever they need. The data  remains in this memory even when there is a power failure or shutdown, they are much more  cheaper then primary memory.  </a:t>
            </a:r>
            <a:endParaRPr lang="en-US" sz="9600" dirty="0" smtClean="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dirty="0" smtClean="0">
                <a:solidFill>
                  <a:srgbClr val="000000"/>
                </a:solidFill>
                <a:latin typeface="Times New Roman" pitchFamily="16" charset="0"/>
                <a:ea typeface="Noto Sans SC Regular" charset="0"/>
                <a:cs typeface="Noto Sans SC Regular" charset="0"/>
              </a:rPr>
              <a:t>The </a:t>
            </a:r>
            <a:r>
              <a:rPr lang="en-US" sz="9600" dirty="0">
                <a:solidFill>
                  <a:srgbClr val="000000"/>
                </a:solidFill>
                <a:latin typeface="Times New Roman" pitchFamily="16" charset="0"/>
                <a:ea typeface="Noto Sans SC Regular" charset="0"/>
                <a:cs typeface="Noto Sans SC Regular" charset="0"/>
              </a:rPr>
              <a:t>Example of Secondary Storage are Hard disk and Zip drives.</a:t>
            </a:r>
          </a:p>
          <a:p>
            <a:pPr marL="12700">
              <a:lnSpc>
                <a:spcPts val="1388"/>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solidFill>
                <a:srgbClr val="000000"/>
              </a:solidFill>
              <a:latin typeface="Times New Roman" pitchFamily="16" charset="0"/>
              <a:ea typeface="Noto Sans SC Regular" charset="0"/>
              <a:cs typeface="Noto Sans SC Regular" charset="0"/>
            </a:endParaRPr>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3488646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a:latin typeface="Times New Roman" pitchFamily="18" charset="0"/>
                <a:cs typeface="Times New Roman" pitchFamily="18" charset="0"/>
              </a:rPr>
              <a:t>Components of Digital Computer</a:t>
            </a:r>
          </a:p>
        </p:txBody>
      </p:sp>
      <p:sp>
        <p:nvSpPr>
          <p:cNvPr id="3" name="Content Placeholder 2"/>
          <p:cNvSpPr>
            <a:spLocks noGrp="1"/>
          </p:cNvSpPr>
          <p:nvPr>
            <p:ph idx="1"/>
          </p:nvPr>
        </p:nvSpPr>
        <p:spPr>
          <a:xfrm>
            <a:off x="457200" y="1219200"/>
            <a:ext cx="8229600" cy="5105400"/>
          </a:xfrm>
        </p:spPr>
        <p:txBody>
          <a:bodyPr>
            <a:normAutofit fontScale="25000" lnSpcReduction="20000"/>
          </a:bodyPr>
          <a:lstStyle/>
          <a:p>
            <a:pPr marL="0" indent="0" algn="just">
              <a:lnSpc>
                <a:spcPct val="96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i) Primary </a:t>
            </a:r>
            <a:r>
              <a:rPr lang="en-US" sz="9600" b="1" dirty="0">
                <a:solidFill>
                  <a:srgbClr val="000000"/>
                </a:solidFill>
                <a:latin typeface="Times New Roman" pitchFamily="16" charset="0"/>
                <a:ea typeface="Noto Sans SC Regular" charset="0"/>
                <a:cs typeface="Noto Sans SC Regular" charset="0"/>
              </a:rPr>
              <a:t>memory </a:t>
            </a:r>
            <a:r>
              <a:rPr lang="en-US" sz="9600" dirty="0">
                <a:solidFill>
                  <a:srgbClr val="000000"/>
                </a:solidFill>
                <a:latin typeface="Times New Roman" pitchFamily="16" charset="0"/>
                <a:ea typeface="Noto Sans SC Regular" charset="0"/>
                <a:cs typeface="Noto Sans SC Regular" charset="0"/>
              </a:rPr>
              <a:t>is the main memory of computer system. The instructions that have to be  currently executed is copied to the primary memory because CPU can directly access the  data from primary memory. </a:t>
            </a: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dirty="0" smtClean="0">
                <a:solidFill>
                  <a:srgbClr val="000000"/>
                </a:solidFill>
                <a:latin typeface="Times New Roman" pitchFamily="16" charset="0"/>
                <a:ea typeface="Noto Sans SC Regular" charset="0"/>
                <a:cs typeface="Noto Sans SC Regular" charset="0"/>
              </a:rPr>
              <a:t>Primary </a:t>
            </a:r>
            <a:r>
              <a:rPr lang="en-US" sz="9600" dirty="0">
                <a:solidFill>
                  <a:srgbClr val="000000"/>
                </a:solidFill>
                <a:latin typeface="Times New Roman" pitchFamily="16" charset="0"/>
                <a:ea typeface="Noto Sans SC Regular" charset="0"/>
                <a:cs typeface="Noto Sans SC Regular" charset="0"/>
              </a:rPr>
              <a:t>memory can be divided into two types of memory that are </a:t>
            </a: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b="1"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RAM </a:t>
            </a:r>
            <a:r>
              <a:rPr lang="en-US" sz="9600" dirty="0">
                <a:solidFill>
                  <a:srgbClr val="000000"/>
                </a:solidFill>
                <a:latin typeface="Times New Roman" pitchFamily="16" charset="0"/>
                <a:ea typeface="Noto Sans SC Regular" charset="0"/>
                <a:cs typeface="Noto Sans SC Regular" charset="0"/>
              </a:rPr>
              <a:t>(</a:t>
            </a:r>
            <a:r>
              <a:rPr lang="en-US" sz="9600" b="1" dirty="0">
                <a:solidFill>
                  <a:srgbClr val="000000"/>
                </a:solidFill>
                <a:latin typeface="Times New Roman" pitchFamily="16" charset="0"/>
                <a:ea typeface="Noto Sans SC Regular" charset="0"/>
                <a:cs typeface="Noto Sans SC Regular" charset="0"/>
              </a:rPr>
              <a:t>Random Access  Memory</a:t>
            </a:r>
            <a:r>
              <a:rPr lang="en-US" sz="9600" dirty="0">
                <a:solidFill>
                  <a:srgbClr val="000000"/>
                </a:solidFill>
                <a:latin typeface="Times New Roman" pitchFamily="16" charset="0"/>
                <a:ea typeface="Noto Sans SC Regular" charset="0"/>
                <a:cs typeface="Noto Sans SC Regular" charset="0"/>
              </a:rPr>
              <a:t>) and </a:t>
            </a:r>
            <a:endParaRPr lang="en-US" sz="9600" dirty="0" smtClean="0">
              <a:solidFill>
                <a:srgbClr val="000000"/>
              </a:solidFill>
              <a:latin typeface="Times New Roman" pitchFamily="16" charset="0"/>
              <a:ea typeface="Noto Sans SC Regular" charset="0"/>
              <a:cs typeface="Noto Sans SC Regular" charset="0"/>
            </a:endParaRPr>
          </a:p>
          <a:p>
            <a:pPr marL="12700">
              <a:lnSpc>
                <a:spcPts val="1388"/>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ROM </a:t>
            </a:r>
            <a:r>
              <a:rPr lang="en-US" sz="9600" dirty="0">
                <a:solidFill>
                  <a:srgbClr val="000000"/>
                </a:solidFill>
                <a:latin typeface="Times New Roman" pitchFamily="16" charset="0"/>
                <a:ea typeface="Noto Sans SC Regular" charset="0"/>
                <a:cs typeface="Noto Sans SC Regular" charset="0"/>
              </a:rPr>
              <a:t>(</a:t>
            </a:r>
            <a:r>
              <a:rPr lang="en-US" sz="9600" b="1" dirty="0">
                <a:solidFill>
                  <a:srgbClr val="000000"/>
                </a:solidFill>
                <a:latin typeface="Times New Roman" pitchFamily="16" charset="0"/>
                <a:ea typeface="Noto Sans SC Regular" charset="0"/>
                <a:cs typeface="Noto Sans SC Regular" charset="0"/>
              </a:rPr>
              <a:t>Read Only Memory</a:t>
            </a:r>
            <a:r>
              <a:rPr lang="en-US" sz="9600" dirty="0">
                <a:solidFill>
                  <a:srgbClr val="000000"/>
                </a:solidFill>
                <a:latin typeface="Times New Roman" pitchFamily="16" charset="0"/>
                <a:ea typeface="Noto Sans SC Regular" charset="0"/>
                <a:cs typeface="Noto Sans SC Regular" charset="0"/>
              </a:rPr>
              <a:t>).</a:t>
            </a:r>
          </a:p>
          <a:p>
            <a:pPr marL="12700">
              <a:lnSpc>
                <a:spcPct val="100000"/>
              </a:lnSpc>
              <a:spcBef>
                <a:spcPts val="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b="1" dirty="0" smtClean="0">
                <a:solidFill>
                  <a:srgbClr val="000000"/>
                </a:solidFill>
                <a:latin typeface="Times New Roman" pitchFamily="16" charset="0"/>
                <a:ea typeface="Noto Sans SC Regular" charset="0"/>
                <a:cs typeface="Noto Sans SC Regular" charset="0"/>
              </a:rPr>
              <a:t>ii</a:t>
            </a:r>
            <a:r>
              <a:rPr lang="en-US" sz="9600" b="1" dirty="0">
                <a:solidFill>
                  <a:srgbClr val="000000"/>
                </a:solidFill>
                <a:latin typeface="Times New Roman" pitchFamily="16" charset="0"/>
                <a:ea typeface="Noto Sans SC Regular" charset="0"/>
                <a:cs typeface="Noto Sans SC Regular" charset="0"/>
              </a:rPr>
              <a:t>) Secondary storage </a:t>
            </a:r>
            <a:r>
              <a:rPr lang="en-US" sz="9600" dirty="0">
                <a:solidFill>
                  <a:srgbClr val="000000"/>
                </a:solidFill>
                <a:latin typeface="Times New Roman" pitchFamily="16" charset="0"/>
                <a:ea typeface="Noto Sans SC Regular" charset="0"/>
                <a:cs typeface="Noto Sans SC Regular" charset="0"/>
              </a:rPr>
              <a:t>are also called as permanent storage unit as when the data store in this  memory are stored permanently user can recall the data whenever they need. The data  remains in this memory even when there is a power failure or shutdown, they are much more  cheaper then primary memory.  </a:t>
            </a:r>
            <a:endParaRPr lang="en-US" sz="9600" dirty="0" smtClean="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9600" dirty="0">
              <a:solidFill>
                <a:srgbClr val="000000"/>
              </a:solidFill>
              <a:latin typeface="Times New Roman" pitchFamily="16" charset="0"/>
              <a:ea typeface="Noto Sans SC Regular" charset="0"/>
              <a:cs typeface="Noto Sans SC Regular" charset="0"/>
            </a:endParaRPr>
          </a:p>
          <a:p>
            <a:pPr marL="12700" algn="just">
              <a:lnSpc>
                <a:spcPct val="95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9600" dirty="0" smtClean="0">
                <a:solidFill>
                  <a:srgbClr val="000000"/>
                </a:solidFill>
                <a:latin typeface="Times New Roman" pitchFamily="16" charset="0"/>
                <a:ea typeface="Noto Sans SC Regular" charset="0"/>
                <a:cs typeface="Noto Sans SC Regular" charset="0"/>
              </a:rPr>
              <a:t>The </a:t>
            </a:r>
            <a:r>
              <a:rPr lang="en-US" sz="9600" dirty="0">
                <a:solidFill>
                  <a:srgbClr val="000000"/>
                </a:solidFill>
                <a:latin typeface="Times New Roman" pitchFamily="16" charset="0"/>
                <a:ea typeface="Noto Sans SC Regular" charset="0"/>
                <a:cs typeface="Noto Sans SC Regular" charset="0"/>
              </a:rPr>
              <a:t>Example of Secondary Storage are Hard disk and Zip drives.</a:t>
            </a:r>
          </a:p>
          <a:p>
            <a:pPr marL="12700">
              <a:lnSpc>
                <a:spcPts val="1388"/>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800" dirty="0">
              <a:solidFill>
                <a:srgbClr val="000000"/>
              </a:solidFill>
              <a:latin typeface="Times New Roman" pitchFamily="16" charset="0"/>
              <a:ea typeface="Noto Sans SC Regular" charset="0"/>
              <a:cs typeface="Noto Sans SC Regular" charset="0"/>
            </a:endParaRPr>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266662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29600" y="0"/>
            <a:ext cx="914400" cy="990600"/>
          </a:xfrm>
          <a:prstGeom prst="rect">
            <a:avLst/>
          </a:prstGeom>
        </p:spPr>
      </p:pic>
      <p:pic>
        <p:nvPicPr>
          <p:cNvPr id="4" name="object 4"/>
          <p:cNvPicPr/>
          <p:nvPr/>
        </p:nvPicPr>
        <p:blipFill>
          <a:blip r:embed="rId3" cstate="print"/>
          <a:stretch>
            <a:fillRect/>
          </a:stretch>
        </p:blipFill>
        <p:spPr>
          <a:xfrm>
            <a:off x="762000" y="1828800"/>
            <a:ext cx="6629400" cy="4075083"/>
          </a:xfrm>
          <a:prstGeom prst="rect">
            <a:avLst/>
          </a:prstGeom>
        </p:spPr>
      </p:pic>
      <p:sp>
        <p:nvSpPr>
          <p:cNvPr id="5" name="Rectangle 4"/>
          <p:cNvSpPr/>
          <p:nvPr/>
        </p:nvSpPr>
        <p:spPr>
          <a:xfrm>
            <a:off x="2286000" y="495300"/>
            <a:ext cx="4856842" cy="769441"/>
          </a:xfrm>
          <a:prstGeom prst="rect">
            <a:avLst/>
          </a:prstGeom>
        </p:spPr>
        <p:txBody>
          <a:bodyPr wrap="none">
            <a:spAutoFit/>
          </a:bodyPr>
          <a:lstStyle/>
          <a:p>
            <a:pPr algn="ctr"/>
            <a:r>
              <a:rPr lang="en-US" sz="4400" b="1" dirty="0">
                <a:latin typeface="Times New Roman" panose="02020603050405020304" pitchFamily="18" charset="0"/>
                <a:cs typeface="Times New Roman" panose="02020603050405020304" pitchFamily="18" charset="0"/>
              </a:rPr>
              <a:t>Memory Hierarchy</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371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Hierarchy</a:t>
            </a:r>
            <a:endParaRPr lang="en-US"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836" y="1624494"/>
            <a:ext cx="8078327" cy="447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96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534400" cy="884238"/>
          </a:xfrm>
        </p:spPr>
        <p:txBody>
          <a:bodyPr>
            <a:normAutofit fontScale="90000"/>
          </a:bodyPr>
          <a:lstStyle/>
          <a:p>
            <a:r>
              <a:rPr lang="en-US" b="1" dirty="0" smtClean="0"/>
              <a:t>Characteristics of Memory Hierarchy</a:t>
            </a:r>
            <a:endParaRPr lang="en-US" b="1" dirty="0"/>
          </a:p>
        </p:txBody>
      </p:sp>
      <p:sp>
        <p:nvSpPr>
          <p:cNvPr id="3" name="Content Placeholder 2"/>
          <p:cNvSpPr>
            <a:spLocks noGrp="1"/>
          </p:cNvSpPr>
          <p:nvPr>
            <p:ph idx="1"/>
          </p:nvPr>
        </p:nvSpPr>
        <p:spPr/>
        <p:txBody>
          <a:bodyPr>
            <a:noAutofit/>
          </a:bodyPr>
          <a:lstStyle/>
          <a:p>
            <a:pPr marL="0" indent="0">
              <a:buNone/>
            </a:pPr>
            <a:r>
              <a:rPr lang="en-US" sz="2400" b="1" dirty="0" smtClean="0"/>
              <a:t>Capacity</a:t>
            </a:r>
            <a:r>
              <a:rPr lang="en-US" sz="2400" dirty="0" smtClean="0"/>
              <a:t>: It is the global volume of information the memory can store. As we move</a:t>
            </a:r>
          </a:p>
          <a:p>
            <a:pPr marL="0" indent="0">
              <a:buNone/>
            </a:pPr>
            <a:r>
              <a:rPr lang="en-US" sz="2400" dirty="0" smtClean="0"/>
              <a:t>from top to bottom in the Hierarchy, the capacity increases.</a:t>
            </a:r>
          </a:p>
          <a:p>
            <a:pPr marL="0" indent="0">
              <a:buNone/>
            </a:pPr>
            <a:r>
              <a:rPr lang="en-US" sz="2400" b="1" dirty="0" smtClean="0"/>
              <a:t>Access Time</a:t>
            </a:r>
            <a:r>
              <a:rPr lang="en-US" sz="2400" dirty="0" smtClean="0"/>
              <a:t>: It is the time interval between the read/write request and the availability of the data. </a:t>
            </a:r>
          </a:p>
          <a:p>
            <a:pPr marL="0" indent="0">
              <a:buNone/>
            </a:pPr>
            <a:r>
              <a:rPr lang="en-US" sz="2400" b="1" dirty="0" smtClean="0"/>
              <a:t>Performance</a:t>
            </a:r>
            <a:r>
              <a:rPr lang="en-US" sz="2400" dirty="0" smtClean="0"/>
              <a:t>: This enhancement was made in the form of Memory Hierarchy Design because of which the performance of the system increases.</a:t>
            </a:r>
          </a:p>
          <a:p>
            <a:pPr marL="0" indent="0">
              <a:buNone/>
            </a:pPr>
            <a:r>
              <a:rPr lang="en-US" sz="2400" b="1" dirty="0" smtClean="0"/>
              <a:t>Cost Per Bit: </a:t>
            </a:r>
            <a:r>
              <a:rPr lang="en-US" sz="2400" dirty="0" smtClean="0"/>
              <a:t>As we move from bottom to top in the Hierarchy, the cost per bit increases i.e. Internal Memory is costlier than External Memory</a:t>
            </a:r>
            <a:endParaRPr lang="en-US" sz="2400" dirty="0"/>
          </a:p>
        </p:txBody>
      </p:sp>
    </p:spTree>
    <p:extLst>
      <p:ext uri="{BB962C8B-B14F-4D97-AF65-F5344CB8AC3E}">
        <p14:creationId xmlns:p14="http://schemas.microsoft.com/office/powerpoint/2010/main" val="307718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pPr algn="ctr"/>
            <a:r>
              <a:rPr lang="en-US" dirty="0"/>
              <a:t>Operating System</a:t>
            </a:r>
          </a:p>
        </p:txBody>
      </p:sp>
      <p:sp>
        <p:nvSpPr>
          <p:cNvPr id="3" name="Content Placeholder 2"/>
          <p:cNvSpPr>
            <a:spLocks noGrp="1"/>
          </p:cNvSpPr>
          <p:nvPr>
            <p:ph idx="1"/>
          </p:nvPr>
        </p:nvSpPr>
        <p:spPr>
          <a:xfrm>
            <a:off x="457200" y="1295400"/>
            <a:ext cx="8229600" cy="5265738"/>
          </a:xfrm>
        </p:spPr>
        <p:txBody>
          <a:bodyPr>
            <a:normAutofit/>
          </a:bodyPr>
          <a:lstStyle/>
          <a:p>
            <a:pPr marL="0" indent="0" algn="just">
              <a:buNone/>
            </a:pPr>
            <a:r>
              <a:rPr lang="en-US" sz="2600" dirty="0">
                <a:latin typeface="Times New Roman" pitchFamily="18" charset="0"/>
                <a:cs typeface="Times New Roman" pitchFamily="18" charset="0"/>
              </a:rPr>
              <a:t>An </a:t>
            </a:r>
            <a:r>
              <a:rPr lang="en-US" sz="2600" b="1" dirty="0">
                <a:latin typeface="Times New Roman" pitchFamily="18" charset="0"/>
                <a:cs typeface="Times New Roman" pitchFamily="18" charset="0"/>
              </a:rPr>
              <a:t>Operating system (OS)</a:t>
            </a:r>
            <a:r>
              <a:rPr lang="en-US" sz="2600" dirty="0">
                <a:latin typeface="Times New Roman" pitchFamily="18" charset="0"/>
                <a:cs typeface="Times New Roman" pitchFamily="18" charset="0"/>
              </a:rPr>
              <a:t> is a system software which acts as an interface between the end user and computer hardware.  Every computer must have at least one OS to run other programs. An applications like Chrome, MS Word, Games, etc needs some environment in which it will run and perform its task.</a:t>
            </a:r>
          </a:p>
          <a:p>
            <a:pPr algn="just">
              <a:buNone/>
            </a:pP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bwMode="auto">
          <a:xfrm>
            <a:off x="2514600" y="3276600"/>
            <a:ext cx="3371850" cy="3284538"/>
          </a:xfrm>
          <a:prstGeom prst="rect">
            <a:avLst/>
          </a:prstGeom>
          <a:noFill/>
          <a:ln w="9525" cap="flat">
            <a:noFill/>
            <a:round/>
            <a:headEnd/>
            <a:tailEnd/>
          </a:ln>
          <a:effectLst/>
        </p:spPr>
      </p:pic>
    </p:spTree>
    <p:extLst>
      <p:ext uri="{BB962C8B-B14F-4D97-AF65-F5344CB8AC3E}">
        <p14:creationId xmlns:p14="http://schemas.microsoft.com/office/powerpoint/2010/main" val="837563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8534400" cy="884238"/>
          </a:xfrm>
        </p:spPr>
        <p:txBody>
          <a:bodyPr>
            <a:noAutofit/>
          </a:bodyPr>
          <a:lstStyle/>
          <a:p>
            <a:pPr algn="ctr"/>
            <a:r>
              <a:rPr lang="en-US" dirty="0"/>
              <a:t>Operating System as a Resource Manager</a:t>
            </a:r>
          </a:p>
        </p:txBody>
      </p:sp>
      <p:sp>
        <p:nvSpPr>
          <p:cNvPr id="3" name="Content Placeholder 2"/>
          <p:cNvSpPr>
            <a:spLocks noGrp="1"/>
          </p:cNvSpPr>
          <p:nvPr>
            <p:ph idx="1"/>
          </p:nvPr>
        </p:nvSpPr>
        <p:spPr>
          <a:xfrm>
            <a:off x="457200" y="2362200"/>
            <a:ext cx="8229600" cy="3962400"/>
          </a:xfrm>
        </p:spPr>
        <p:txBody>
          <a:bodyPr/>
          <a:lstStyle/>
          <a:p>
            <a:pPr marL="514350" lvl="0" indent="-514350" algn="just" eaLnBrk="0" fontAlgn="base" hangingPunct="0">
              <a:spcBef>
                <a:spcPct val="0"/>
              </a:spcBef>
              <a:spcAft>
                <a:spcPct val="0"/>
              </a:spcAft>
              <a:buClrTx/>
              <a:buSzTx/>
              <a:buFont typeface="+mj-lt"/>
              <a:buAutoNum type="arabicPeriod"/>
            </a:pPr>
            <a:r>
              <a:rPr lang="en-US" altLang="en-US" sz="2400" dirty="0">
                <a:solidFill>
                  <a:srgbClr val="000000"/>
                </a:solidFill>
                <a:latin typeface="Times New Roman" pitchFamily="18" charset="0"/>
                <a:cs typeface="Times New Roman" pitchFamily="18" charset="0"/>
              </a:rPr>
              <a:t>Internally an Operating System acts as a resource manager of the computer system such as processor, memory, files, and I/O device.</a:t>
            </a:r>
          </a:p>
          <a:p>
            <a:pPr marL="514350" lvl="0" indent="-514350" algn="just" eaLnBrk="0" fontAlgn="base" hangingPunct="0">
              <a:spcBef>
                <a:spcPct val="0"/>
              </a:spcBef>
              <a:spcAft>
                <a:spcPct val="0"/>
              </a:spcAft>
              <a:buClrTx/>
              <a:buSzTx/>
              <a:buFont typeface="+mj-lt"/>
              <a:buAutoNum type="arabicPeriod"/>
            </a:pPr>
            <a:endParaRPr lang="en-US" altLang="en-US" sz="2400" dirty="0">
              <a:latin typeface="Times New Roman" pitchFamily="18" charset="0"/>
              <a:cs typeface="Times New Roman" pitchFamily="18" charset="0"/>
            </a:endParaRPr>
          </a:p>
          <a:p>
            <a:pPr marL="514350" lvl="0" indent="-514350" algn="just" eaLnBrk="0" fontAlgn="base" hangingPunct="0">
              <a:spcBef>
                <a:spcPct val="0"/>
              </a:spcBef>
              <a:spcAft>
                <a:spcPct val="0"/>
              </a:spcAft>
              <a:buClrTx/>
              <a:buSzTx/>
              <a:buFont typeface="+mj-lt"/>
              <a:buAutoNum type="arabicPeriod"/>
            </a:pPr>
            <a:r>
              <a:rPr lang="en-US" altLang="en-US" sz="2400" dirty="0">
                <a:solidFill>
                  <a:srgbClr val="000000"/>
                </a:solidFill>
                <a:latin typeface="Times New Roman" pitchFamily="18" charset="0"/>
                <a:cs typeface="Times New Roman" pitchFamily="18" charset="0"/>
              </a:rPr>
              <a:t>In this role, the operating system keeps track of the status of each resource, and decides who gets a resource, for how long and when.</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68759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Unit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001000" cy="4873752"/>
          </a:xfrm>
        </p:spPr>
        <p:txBody>
          <a:bodyPr>
            <a:normAutofit/>
          </a:bodyPr>
          <a:lstStyle/>
          <a:p>
            <a:pPr marL="0" indent="0" algn="ctr">
              <a:buNone/>
            </a:pPr>
            <a:r>
              <a:rPr lang="en-US" sz="2400" b="1" dirty="0" smtClean="0">
                <a:latin typeface="Times New Roman" pitchFamily="18" charset="0"/>
                <a:cs typeface="Times New Roman" pitchFamily="18" charset="0"/>
              </a:rPr>
              <a:t>Syllabus</a:t>
            </a:r>
          </a:p>
          <a:p>
            <a:pPr marL="0" indent="0" algn="just">
              <a:buNone/>
            </a:pP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Introduction </a:t>
            </a:r>
            <a:r>
              <a:rPr lang="en-US" sz="2000" dirty="0">
                <a:latin typeface="Times New Roman" pitchFamily="18" charset="0"/>
                <a:cs typeface="Times New Roman" pitchFamily="18" charset="0"/>
              </a:rPr>
              <a:t>to Components of a Computer System: Memory, Processor, I/O Devices, Storage, Operating </a:t>
            </a:r>
            <a:r>
              <a:rPr lang="en-US" sz="2000" dirty="0" smtClean="0">
                <a:latin typeface="Times New Roman" pitchFamily="18" charset="0"/>
                <a:cs typeface="Times New Roman" pitchFamily="18" charset="0"/>
              </a:rPr>
              <a:t>System</a:t>
            </a:r>
            <a:r>
              <a:rPr lang="en-US" sz="2000" dirty="0">
                <a:latin typeface="Times New Roman" pitchFamily="18" charset="0"/>
                <a:cs typeface="Times New Roman" pitchFamily="18" charset="0"/>
              </a:rPr>
              <a:t>, Concept of Assembler, Compiler, Interpreter, Loader and </a:t>
            </a:r>
            <a:r>
              <a:rPr lang="en-US" sz="2000" dirty="0" smtClean="0">
                <a:latin typeface="Times New Roman" pitchFamily="18" charset="0"/>
                <a:cs typeface="Times New Roman" pitchFamily="18" charset="0"/>
              </a:rPr>
              <a:t>Linker. Idea of </a:t>
            </a:r>
            <a:r>
              <a:rPr lang="en-US" sz="2000" dirty="0">
                <a:latin typeface="Times New Roman" pitchFamily="18" charset="0"/>
                <a:cs typeface="Times New Roman" pitchFamily="18" charset="0"/>
              </a:rPr>
              <a:t>Program/Algorithm: Representation of Algorithms - Flowchart, </a:t>
            </a:r>
            <a:r>
              <a:rPr lang="en-US" sz="2000" dirty="0" smtClean="0">
                <a:latin typeface="Times New Roman" pitchFamily="18" charset="0"/>
                <a:cs typeface="Times New Roman" pitchFamily="18" charset="0"/>
              </a:rPr>
              <a:t>Algorithm, </a:t>
            </a:r>
            <a:r>
              <a:rPr lang="en-US" sz="2000" dirty="0">
                <a:latin typeface="Times New Roman" pitchFamily="18" charset="0"/>
                <a:cs typeface="Times New Roman" pitchFamily="18" charset="0"/>
              </a:rPr>
              <a:t>Visualization of Flowchart/Algorithm using Raptor tool, From Algorithms to Programs, Source Code. </a:t>
            </a:r>
            <a:r>
              <a:rPr lang="en-US" sz="2000" dirty="0" smtClean="0">
                <a:latin typeface="Times New Roman" pitchFamily="18" charset="0"/>
                <a:cs typeface="Times New Roman" pitchFamily="18" charset="0"/>
              </a:rPr>
              <a:t>Programming </a:t>
            </a:r>
            <a:r>
              <a:rPr lang="en-US" sz="2000" dirty="0">
                <a:latin typeface="Times New Roman" pitchFamily="18" charset="0"/>
                <a:cs typeface="Times New Roman" pitchFamily="18" charset="0"/>
              </a:rPr>
              <a:t>Basics: Writing and Executing the First C++ Program, Syntax and Logical Errors in Compilation with Examples. Object and Executable Code, The Structure of a C++ Program, The main function, Header Files, Standard Output/Input, and Comments.</a:t>
            </a:r>
            <a:endParaRPr lang="en-US"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10694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a:bodyPr>
          <a:lstStyle/>
          <a:p>
            <a:pPr algn="ctr"/>
            <a:r>
              <a:rPr lang="en-US" sz="4400" dirty="0">
                <a:latin typeface="Times New Roman" pitchFamily="18" charset="0"/>
                <a:cs typeface="Times New Roman" pitchFamily="18" charset="0"/>
              </a:rPr>
              <a:t>Functions of Operating system</a:t>
            </a:r>
          </a:p>
        </p:txBody>
      </p:sp>
      <p:sp>
        <p:nvSpPr>
          <p:cNvPr id="3" name="Content Placeholder 2"/>
          <p:cNvSpPr>
            <a:spLocks noGrp="1"/>
          </p:cNvSpPr>
          <p:nvPr>
            <p:ph idx="1"/>
          </p:nvPr>
        </p:nvSpPr>
        <p:spPr>
          <a:xfrm>
            <a:off x="457200" y="1524000"/>
            <a:ext cx="8229600" cy="4800600"/>
          </a:xfrm>
        </p:spPr>
        <p:txBody>
          <a:bodyPr>
            <a:normAutofit lnSpcReduction="10000"/>
          </a:bodyPr>
          <a:lstStyle/>
          <a:p>
            <a:pPr marL="457200" indent="-457200" algn="just">
              <a:buFont typeface="+mj-lt"/>
              <a:buAutoNum type="arabicPeriod"/>
            </a:pPr>
            <a:r>
              <a:rPr lang="en-US" sz="2400" b="1" dirty="0">
                <a:latin typeface="Times New Roman" pitchFamily="18" charset="0"/>
                <a:cs typeface="Times New Roman" pitchFamily="18" charset="0"/>
              </a:rPr>
              <a:t>Process management</a:t>
            </a:r>
            <a:r>
              <a:rPr lang="en-US" sz="2400" dirty="0">
                <a:latin typeface="Times New Roman" pitchFamily="18" charset="0"/>
                <a:cs typeface="Times New Roman" pitchFamily="18" charset="0"/>
              </a:rPr>
              <a:t>:- Process management helps OS to create and delete processes. It also provides mechanisms for synchronization and communication among processes.</a:t>
            </a:r>
          </a:p>
          <a:p>
            <a:pPr marL="457200" indent="-457200" algn="just">
              <a:buFont typeface="+mj-lt"/>
              <a:buAutoNum type="arabicPeriod"/>
            </a:pPr>
            <a:r>
              <a:rPr lang="en-US" sz="2400" b="1" dirty="0">
                <a:latin typeface="Times New Roman" pitchFamily="18" charset="0"/>
                <a:cs typeface="Times New Roman" pitchFamily="18" charset="0"/>
              </a:rPr>
              <a:t>Memory management:-</a:t>
            </a:r>
            <a:r>
              <a:rPr lang="en-US" sz="2400" dirty="0">
                <a:latin typeface="Times New Roman" pitchFamily="18" charset="0"/>
                <a:cs typeface="Times New Roman" pitchFamily="18" charset="0"/>
              </a:rPr>
              <a:t> Memory management module performs the task of allocation and de-allocation of memory space to programs in need of this resources.</a:t>
            </a:r>
          </a:p>
          <a:p>
            <a:pPr marL="457200" indent="-457200" algn="just">
              <a:buFont typeface="+mj-lt"/>
              <a:buAutoNum type="arabicPeriod"/>
            </a:pPr>
            <a:r>
              <a:rPr lang="en-US" sz="2400" b="1" dirty="0">
                <a:latin typeface="Times New Roman" pitchFamily="18" charset="0"/>
                <a:cs typeface="Times New Roman" pitchFamily="18" charset="0"/>
              </a:rPr>
              <a:t>File management</a:t>
            </a:r>
            <a:r>
              <a:rPr lang="en-US" sz="2400" dirty="0">
                <a:latin typeface="Times New Roman" pitchFamily="18" charset="0"/>
                <a:cs typeface="Times New Roman" pitchFamily="18" charset="0"/>
              </a:rPr>
              <a:t>:- It manages all the file-related activities such as organization storage, retrieval, naming, sharing, and protection of files.</a:t>
            </a:r>
          </a:p>
          <a:p>
            <a:pPr marL="457200" indent="-457200" algn="just">
              <a:buFont typeface="+mj-lt"/>
              <a:buAutoNum type="arabicPeriod"/>
            </a:pPr>
            <a:r>
              <a:rPr lang="en-US" sz="2400" b="1" dirty="0">
                <a:latin typeface="Times New Roman" pitchFamily="18" charset="0"/>
                <a:cs typeface="Times New Roman" pitchFamily="18" charset="0"/>
              </a:rPr>
              <a:t>Device Management</a:t>
            </a:r>
            <a:r>
              <a:rPr lang="en-US" sz="2400" dirty="0">
                <a:latin typeface="Times New Roman" pitchFamily="18" charset="0"/>
                <a:cs typeface="Times New Roman" pitchFamily="18" charset="0"/>
              </a:rPr>
              <a:t>: Device management keeps tracks of all devices. This module also responsible for this task is known as the I/O controller. It also performs the task of allocation and de-allocation of the devices.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5817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pPr algn="ctr"/>
            <a:r>
              <a:rPr lang="en-US" sz="4400" dirty="0">
                <a:latin typeface="Times New Roman" pitchFamily="18" charset="0"/>
                <a:cs typeface="Times New Roman" pitchFamily="18" charset="0"/>
              </a:rPr>
              <a:t>Cont</a:t>
            </a:r>
            <a:r>
              <a:rPr lang="en-US" dirty="0"/>
              <a:t>..</a:t>
            </a:r>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startAt="5"/>
            </a:pPr>
            <a:r>
              <a:rPr lang="en-US" sz="2800" b="1" dirty="0" smtClean="0">
                <a:latin typeface="Times New Roman" pitchFamily="18" charset="0"/>
                <a:cs typeface="Times New Roman" pitchFamily="18" charset="0"/>
              </a:rPr>
              <a:t>I/O System Management:</a:t>
            </a:r>
            <a:r>
              <a:rPr lang="en-US" sz="2800" dirty="0" smtClean="0">
                <a:latin typeface="Times New Roman" pitchFamily="18" charset="0"/>
                <a:cs typeface="Times New Roman" pitchFamily="18" charset="0"/>
              </a:rPr>
              <a:t> One of the main objects of any OS is to hide the peculiarities of that hardware devices from the user.</a:t>
            </a:r>
          </a:p>
          <a:p>
            <a:pPr marL="514350" indent="-514350" algn="just">
              <a:buFont typeface="+mj-lt"/>
              <a:buAutoNum type="arabicPeriod" startAt="5"/>
            </a:pPr>
            <a:r>
              <a:rPr lang="en-US" sz="2800" b="1" dirty="0" smtClean="0">
                <a:latin typeface="Times New Roman" pitchFamily="18" charset="0"/>
                <a:cs typeface="Times New Roman" pitchFamily="18" charset="0"/>
              </a:rPr>
              <a:t>Security</a:t>
            </a:r>
            <a:r>
              <a:rPr lang="en-US" sz="2800" dirty="0">
                <a:latin typeface="Times New Roman" pitchFamily="18" charset="0"/>
                <a:cs typeface="Times New Roman" pitchFamily="18" charset="0"/>
              </a:rPr>
              <a:t>:- Security module protects the data and information of a computer system against malware threat and authorized access.</a:t>
            </a:r>
          </a:p>
          <a:p>
            <a:pPr marL="514350" indent="-514350" algn="just">
              <a:buFont typeface="+mj-lt"/>
              <a:buAutoNum type="arabicPeriod" startAt="5"/>
            </a:pPr>
            <a:r>
              <a:rPr lang="en-US" sz="2800" b="1" dirty="0">
                <a:latin typeface="Times New Roman" pitchFamily="18" charset="0"/>
                <a:cs typeface="Times New Roman" pitchFamily="18" charset="0"/>
              </a:rPr>
              <a:t>Networking:</a:t>
            </a:r>
            <a:r>
              <a:rPr lang="en-US" sz="2800" dirty="0">
                <a:latin typeface="Times New Roman" pitchFamily="18" charset="0"/>
                <a:cs typeface="Times New Roman" pitchFamily="18" charset="0"/>
              </a:rPr>
              <a:t> A distributed system is a group of processors which do not share memory, hardware devices, or a clock. The processors communicate with one another through the network.</a:t>
            </a:r>
          </a:p>
          <a:p>
            <a:pPr marL="514350" indent="-514350" algn="just">
              <a:buFont typeface="+mj-lt"/>
              <a:buAutoNum type="arabicPeriod" startAt="5"/>
            </a:pPr>
            <a:r>
              <a:rPr lang="en-US" sz="2800" b="1" dirty="0">
                <a:latin typeface="Times New Roman" pitchFamily="18" charset="0"/>
                <a:cs typeface="Times New Roman" pitchFamily="18" charset="0"/>
              </a:rPr>
              <a:t>Communication management</a:t>
            </a:r>
            <a:r>
              <a:rPr lang="en-US" sz="2800" dirty="0">
                <a:latin typeface="Times New Roman" pitchFamily="18" charset="0"/>
                <a:cs typeface="Times New Roman" pitchFamily="18" charset="0"/>
              </a:rPr>
              <a:t>: Coordination and assignment of compilers, interpreters, and another software resource of the various users of the computer systems.</a:t>
            </a:r>
          </a:p>
          <a:p>
            <a:pPr marL="514350" indent="-514350">
              <a:buFont typeface="+mj-lt"/>
              <a:buAutoNum type="arabicPeriod" startAt="5"/>
            </a:pPr>
            <a:endParaRPr lang="en-US" dirty="0"/>
          </a:p>
        </p:txBody>
      </p:sp>
    </p:spTree>
    <p:extLst>
      <p:ext uri="{BB962C8B-B14F-4D97-AF65-F5344CB8AC3E}">
        <p14:creationId xmlns:p14="http://schemas.microsoft.com/office/powerpoint/2010/main" val="880266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pPr algn="ctr"/>
            <a:r>
              <a:rPr lang="en-IN" b="1" dirty="0"/>
              <a:t>Types of Operating System</a:t>
            </a:r>
            <a:endParaRPr lang="en-US" b="1" dirty="0"/>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Batch Operating System</a:t>
            </a:r>
          </a:p>
          <a:p>
            <a:r>
              <a:rPr lang="en-US" sz="2800" dirty="0">
                <a:latin typeface="Times New Roman" pitchFamily="18" charset="0"/>
                <a:cs typeface="Times New Roman" pitchFamily="18" charset="0"/>
              </a:rPr>
              <a:t>Multitasking/Time Sharing OS</a:t>
            </a:r>
          </a:p>
          <a:p>
            <a:r>
              <a:rPr lang="en-US" sz="2800" dirty="0">
                <a:latin typeface="Times New Roman" pitchFamily="18" charset="0"/>
                <a:cs typeface="Times New Roman" pitchFamily="18" charset="0"/>
              </a:rPr>
              <a:t>Multiprocessing OS</a:t>
            </a:r>
          </a:p>
          <a:p>
            <a:r>
              <a:rPr lang="en-US" sz="2800" dirty="0">
                <a:latin typeface="Times New Roman" pitchFamily="18" charset="0"/>
                <a:cs typeface="Times New Roman" pitchFamily="18" charset="0"/>
              </a:rPr>
              <a:t>Real Time OS</a:t>
            </a:r>
          </a:p>
          <a:p>
            <a:r>
              <a:rPr lang="en-US" sz="2800" dirty="0">
                <a:latin typeface="Times New Roman" pitchFamily="18" charset="0"/>
                <a:cs typeface="Times New Roman" pitchFamily="18" charset="0"/>
              </a:rPr>
              <a:t>Distributed OS</a:t>
            </a:r>
          </a:p>
          <a:p>
            <a:r>
              <a:rPr lang="en-US" sz="2800" dirty="0">
                <a:latin typeface="Times New Roman" pitchFamily="18" charset="0"/>
                <a:cs typeface="Times New Roman" pitchFamily="18" charset="0"/>
              </a:rPr>
              <a:t>Network OS</a:t>
            </a:r>
          </a:p>
          <a:p>
            <a:pPr>
              <a:buNone/>
            </a:pPr>
            <a:endParaRPr lang="en-US" dirty="0"/>
          </a:p>
        </p:txBody>
      </p:sp>
    </p:spTree>
    <p:extLst>
      <p:ext uri="{BB962C8B-B14F-4D97-AF65-F5344CB8AC3E}">
        <p14:creationId xmlns:p14="http://schemas.microsoft.com/office/powerpoint/2010/main" val="243510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IN" b="1" dirty="0"/>
              <a:t>Types of Operating System</a:t>
            </a:r>
            <a:endParaRPr lang="en-US" dirty="0"/>
          </a:p>
        </p:txBody>
      </p:sp>
      <p:sp>
        <p:nvSpPr>
          <p:cNvPr id="3" name="Content Placeholder 2"/>
          <p:cNvSpPr>
            <a:spLocks noGrp="1"/>
          </p:cNvSpPr>
          <p:nvPr>
            <p:ph idx="1"/>
          </p:nvPr>
        </p:nvSpPr>
        <p:spPr>
          <a:xfrm>
            <a:off x="457200" y="1295400"/>
            <a:ext cx="8305800" cy="5029200"/>
          </a:xfrm>
        </p:spPr>
        <p:txBody>
          <a:bodyPr>
            <a:normAutofit fontScale="25000" lnSpcReduction="20000"/>
          </a:bodyPr>
          <a:lstStyle/>
          <a:p>
            <a:pPr>
              <a:buNone/>
            </a:pPr>
            <a:r>
              <a:rPr lang="en-US" sz="9600" b="1" dirty="0">
                <a:latin typeface="Times New Roman" pitchFamily="18" charset="0"/>
                <a:cs typeface="Times New Roman" pitchFamily="18" charset="0"/>
              </a:rPr>
              <a:t>Batch Operating System</a:t>
            </a:r>
          </a:p>
          <a:p>
            <a:r>
              <a:rPr lang="en-US" sz="9600" dirty="0">
                <a:latin typeface="Times New Roman" pitchFamily="18" charset="0"/>
                <a:cs typeface="Times New Roman" pitchFamily="18" charset="0"/>
              </a:rPr>
              <a:t>Some computer processes are very lengthy and time-consuming. To speed the same process, a job with a similar type of needs are batched together and run as a group.</a:t>
            </a:r>
          </a:p>
          <a:p>
            <a:endParaRPr lang="en-US" sz="9600" dirty="0">
              <a:latin typeface="Times New Roman" pitchFamily="18" charset="0"/>
              <a:cs typeface="Times New Roman" pitchFamily="18" charset="0"/>
            </a:endParaRPr>
          </a:p>
          <a:p>
            <a:pPr>
              <a:buNone/>
            </a:pPr>
            <a:r>
              <a:rPr lang="en-US" sz="9600" b="1" dirty="0">
                <a:latin typeface="Times New Roman" pitchFamily="18" charset="0"/>
                <a:cs typeface="Times New Roman" pitchFamily="18" charset="0"/>
              </a:rPr>
              <a:t>Multi-Tasking/Time-sharing Operating systems</a:t>
            </a:r>
          </a:p>
          <a:p>
            <a:r>
              <a:rPr lang="en-US" sz="9600" dirty="0">
                <a:latin typeface="Times New Roman" pitchFamily="18" charset="0"/>
                <a:cs typeface="Times New Roman" pitchFamily="18" charset="0"/>
              </a:rPr>
              <a:t>Time-sharing operating system enables people located at a different terminal(shell) to use a single computer system at the same time. The processor time (CPU) which is shared among multiple users is termed as time sharing.</a:t>
            </a:r>
          </a:p>
          <a:p>
            <a:endParaRPr lang="en-US" sz="9600" dirty="0">
              <a:latin typeface="Times New Roman" pitchFamily="18" charset="0"/>
              <a:cs typeface="Times New Roman" pitchFamily="18" charset="0"/>
            </a:endParaRPr>
          </a:p>
          <a:p>
            <a:pPr>
              <a:buNone/>
            </a:pPr>
            <a:r>
              <a:rPr lang="en-US" sz="9600" b="1" dirty="0">
                <a:latin typeface="Times New Roman" pitchFamily="18" charset="0"/>
                <a:cs typeface="Times New Roman" pitchFamily="18" charset="0"/>
              </a:rPr>
              <a:t>Real time OS</a:t>
            </a:r>
          </a:p>
          <a:p>
            <a:r>
              <a:rPr lang="en-US" sz="9600" dirty="0">
                <a:latin typeface="Times New Roman" pitchFamily="18" charset="0"/>
                <a:cs typeface="Times New Roman" pitchFamily="18" charset="0"/>
              </a:rPr>
              <a:t>A real time operating system time interval to process and respond to inputs is very small. Examples: Military Software Systems, Space Software Systems.</a:t>
            </a:r>
          </a:p>
          <a:p>
            <a:endParaRPr lang="en-US" dirty="0"/>
          </a:p>
        </p:txBody>
      </p:sp>
    </p:spTree>
    <p:extLst>
      <p:ext uri="{BB962C8B-B14F-4D97-AF65-F5344CB8AC3E}">
        <p14:creationId xmlns:p14="http://schemas.microsoft.com/office/powerpoint/2010/main" val="2857613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pPr algn="ctr"/>
            <a:r>
              <a:rPr lang="en-IN" b="1" dirty="0">
                <a:latin typeface="Times New Roman" pitchFamily="18" charset="0"/>
                <a:cs typeface="Times New Roman" pitchFamily="18" charset="0"/>
              </a:rPr>
              <a:t>Types of Operating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b="1" dirty="0">
                <a:latin typeface="Times New Roman" pitchFamily="18" charset="0"/>
                <a:cs typeface="Times New Roman" pitchFamily="18" charset="0"/>
              </a:rPr>
              <a:t>Distributed Operating System</a:t>
            </a:r>
          </a:p>
          <a:p>
            <a:pPr marL="0" indent="0" algn="just">
              <a:buNone/>
            </a:pPr>
            <a:r>
              <a:rPr lang="en-US" sz="2800" dirty="0">
                <a:latin typeface="Times New Roman" pitchFamily="18" charset="0"/>
                <a:cs typeface="Times New Roman" pitchFamily="18" charset="0"/>
              </a:rPr>
              <a:t>Distributed systems use many processors located in different machines to provide very fast computation to its users.</a:t>
            </a:r>
          </a:p>
          <a:p>
            <a:pPr marL="0" indent="0" algn="just">
              <a:buNone/>
            </a:pPr>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Network Operating System</a:t>
            </a:r>
          </a:p>
          <a:p>
            <a:pPr marL="0" indent="0" algn="just">
              <a:buNone/>
            </a:pPr>
            <a:r>
              <a:rPr lang="en-US" sz="2800" dirty="0">
                <a:latin typeface="Times New Roman" pitchFamily="18" charset="0"/>
                <a:cs typeface="Times New Roman" pitchFamily="18" charset="0"/>
              </a:rPr>
              <a:t>Network Operating System runs on a server. It provides the capability to serve to manage data, user, groups, security, application, and other networking functions.</a:t>
            </a:r>
          </a:p>
          <a:p>
            <a:endParaRPr lang="en-US" sz="2800" dirty="0">
              <a:latin typeface="Calibri" panose="020F0502020204030204" pitchFamily="34" charset="0"/>
              <a:cs typeface="Calibri" panose="020F0502020204030204" pitchFamily="34" charset="0"/>
            </a:endParaRPr>
          </a:p>
          <a:p>
            <a:pPr>
              <a:buNone/>
            </a:pPr>
            <a:endParaRPr lang="en-US" dirty="0"/>
          </a:p>
        </p:txBody>
      </p:sp>
    </p:spTree>
    <p:extLst>
      <p:ext uri="{BB962C8B-B14F-4D97-AF65-F5344CB8AC3E}">
        <p14:creationId xmlns:p14="http://schemas.microsoft.com/office/powerpoint/2010/main" val="2645068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533400" y="228600"/>
            <a:ext cx="6414135" cy="503984"/>
          </a:xfrm>
          <a:prstGeom prst="rect">
            <a:avLst/>
          </a:prstGeom>
        </p:spPr>
        <p:txBody>
          <a:bodyPr vert="horz" wrap="square" lIns="0" tIns="11430" rIns="0" bIns="0" rtlCol="0">
            <a:spAutoFit/>
          </a:bodyPr>
          <a:lstStyle/>
          <a:p>
            <a:pPr marL="12700">
              <a:lnSpc>
                <a:spcPct val="100000"/>
              </a:lnSpc>
              <a:spcBef>
                <a:spcPts val="90"/>
              </a:spcBef>
            </a:pPr>
            <a:r>
              <a:rPr sz="3200" b="1" cap="small" spc="345" dirty="0">
                <a:latin typeface="Cambria" panose="02040503050406030204" pitchFamily="18" charset="0"/>
                <a:ea typeface="Cambria" panose="02040503050406030204" pitchFamily="18" charset="0"/>
              </a:rPr>
              <a:t>Types</a:t>
            </a:r>
            <a:r>
              <a:rPr sz="3200" b="1" cap="small" spc="375" dirty="0">
                <a:latin typeface="Cambria" panose="02040503050406030204" pitchFamily="18" charset="0"/>
                <a:ea typeface="Cambria" panose="02040503050406030204" pitchFamily="18" charset="0"/>
              </a:rPr>
              <a:t> </a:t>
            </a:r>
            <a:r>
              <a:rPr sz="3200" b="1" cap="small" spc="390" dirty="0">
                <a:latin typeface="Cambria" panose="02040503050406030204" pitchFamily="18" charset="0"/>
                <a:ea typeface="Cambria" panose="02040503050406030204" pitchFamily="18" charset="0"/>
              </a:rPr>
              <a:t>of</a:t>
            </a:r>
            <a:r>
              <a:rPr sz="3200" b="1" cap="small" spc="355" dirty="0">
                <a:latin typeface="Cambria" panose="02040503050406030204" pitchFamily="18" charset="0"/>
                <a:ea typeface="Cambria" panose="02040503050406030204" pitchFamily="18" charset="0"/>
              </a:rPr>
              <a:t> </a:t>
            </a:r>
            <a:r>
              <a:rPr sz="3200" b="1" cap="small" spc="400" dirty="0">
                <a:latin typeface="Cambria" panose="02040503050406030204" pitchFamily="18" charset="0"/>
                <a:ea typeface="Cambria" panose="02040503050406030204" pitchFamily="18" charset="0"/>
              </a:rPr>
              <a:t>Computer</a:t>
            </a:r>
            <a:r>
              <a:rPr sz="3200" b="1" cap="small" spc="375" dirty="0">
                <a:latin typeface="Cambria" panose="02040503050406030204" pitchFamily="18" charset="0"/>
                <a:ea typeface="Cambria" panose="02040503050406030204" pitchFamily="18" charset="0"/>
              </a:rPr>
              <a:t> Language</a:t>
            </a:r>
          </a:p>
        </p:txBody>
      </p:sp>
      <p:sp>
        <p:nvSpPr>
          <p:cNvPr id="9" name="object 3"/>
          <p:cNvSpPr txBox="1"/>
          <p:nvPr/>
        </p:nvSpPr>
        <p:spPr>
          <a:xfrm>
            <a:off x="685800" y="735897"/>
            <a:ext cx="7239000" cy="5502147"/>
          </a:xfrm>
          <a:prstGeom prst="rect">
            <a:avLst/>
          </a:prstGeom>
        </p:spPr>
        <p:txBody>
          <a:bodyPr vert="horz" wrap="square" lIns="0" tIns="13335" rIns="0" bIns="0" rtlCol="0">
            <a:spAutoFit/>
          </a:bodyPr>
          <a:lstStyle/>
          <a:p>
            <a:pPr marL="287020" marR="5080" indent="-274320" algn="just">
              <a:lnSpc>
                <a:spcPct val="100000"/>
              </a:lnSpc>
              <a:spcBef>
                <a:spcPts val="105"/>
              </a:spcBef>
              <a:buClr>
                <a:srgbClr val="FD8537"/>
              </a:buClr>
              <a:buSzPct val="69642"/>
              <a:buFont typeface="Wingdings"/>
              <a:buChar char=""/>
              <a:tabLst>
                <a:tab pos="287020" algn="l"/>
              </a:tabLst>
            </a:pPr>
            <a:r>
              <a:rPr sz="2500" spc="114" dirty="0">
                <a:latin typeface="Cambria"/>
                <a:cs typeface="Cambria"/>
              </a:rPr>
              <a:t>Computer</a:t>
            </a:r>
            <a:r>
              <a:rPr sz="2500" spc="254" dirty="0">
                <a:latin typeface="Cambria"/>
                <a:cs typeface="Cambria"/>
              </a:rPr>
              <a:t> </a:t>
            </a:r>
            <a:r>
              <a:rPr sz="2500" spc="160" dirty="0" smtClean="0">
                <a:latin typeface="Cambria"/>
                <a:cs typeface="Cambria"/>
              </a:rPr>
              <a:t>Language</a:t>
            </a:r>
            <a:r>
              <a:rPr sz="2500" spc="265" dirty="0" smtClean="0">
                <a:latin typeface="Cambria"/>
                <a:cs typeface="Cambria"/>
              </a:rPr>
              <a:t> </a:t>
            </a:r>
            <a:r>
              <a:rPr sz="2500" spc="95" dirty="0" smtClean="0">
                <a:latin typeface="Cambria"/>
                <a:cs typeface="Cambria"/>
              </a:rPr>
              <a:t>is</a:t>
            </a:r>
            <a:r>
              <a:rPr sz="2500" spc="265" dirty="0" smtClean="0">
                <a:latin typeface="Cambria"/>
                <a:cs typeface="Cambria"/>
              </a:rPr>
              <a:t>  </a:t>
            </a:r>
            <a:r>
              <a:rPr sz="2500" spc="70" dirty="0">
                <a:latin typeface="Cambria"/>
                <a:cs typeface="Cambria"/>
              </a:rPr>
              <a:t>used</a:t>
            </a:r>
            <a:r>
              <a:rPr sz="2500" spc="260" dirty="0">
                <a:latin typeface="Cambria"/>
                <a:cs typeface="Cambria"/>
              </a:rPr>
              <a:t>  </a:t>
            </a:r>
            <a:r>
              <a:rPr sz="2500" dirty="0">
                <a:latin typeface="Cambria"/>
                <a:cs typeface="Cambria"/>
              </a:rPr>
              <a:t>to</a:t>
            </a:r>
            <a:r>
              <a:rPr sz="2500" spc="254" dirty="0">
                <a:latin typeface="Cambria"/>
                <a:cs typeface="Cambria"/>
              </a:rPr>
              <a:t>  </a:t>
            </a:r>
            <a:r>
              <a:rPr sz="2500" spc="75" dirty="0">
                <a:latin typeface="Cambria"/>
                <a:cs typeface="Cambria"/>
              </a:rPr>
              <a:t>communicate </a:t>
            </a:r>
            <a:r>
              <a:rPr sz="2500" spc="105" dirty="0">
                <a:latin typeface="Cambria"/>
                <a:cs typeface="Cambria"/>
              </a:rPr>
              <a:t>with</a:t>
            </a:r>
            <a:r>
              <a:rPr sz="2500" spc="245" dirty="0">
                <a:latin typeface="Cambria"/>
                <a:cs typeface="Cambria"/>
              </a:rPr>
              <a:t>  </a:t>
            </a:r>
            <a:r>
              <a:rPr sz="2500" spc="105" dirty="0">
                <a:latin typeface="Cambria"/>
                <a:cs typeface="Cambria"/>
              </a:rPr>
              <a:t>the</a:t>
            </a:r>
            <a:r>
              <a:rPr sz="2500" spc="254" dirty="0">
                <a:latin typeface="Cambria"/>
                <a:cs typeface="Cambria"/>
              </a:rPr>
              <a:t>  </a:t>
            </a:r>
            <a:r>
              <a:rPr sz="2500" spc="75" dirty="0">
                <a:latin typeface="Cambria"/>
                <a:cs typeface="Cambria"/>
              </a:rPr>
              <a:t>computers.</a:t>
            </a:r>
            <a:r>
              <a:rPr sz="2500" spc="254" dirty="0">
                <a:latin typeface="Cambria"/>
                <a:cs typeface="Cambria"/>
              </a:rPr>
              <a:t>  </a:t>
            </a:r>
            <a:r>
              <a:rPr sz="2500" spc="175" dirty="0">
                <a:latin typeface="Cambria"/>
                <a:cs typeface="Cambria"/>
              </a:rPr>
              <a:t>It</a:t>
            </a:r>
            <a:r>
              <a:rPr sz="2500" spc="270" dirty="0">
                <a:latin typeface="Cambria"/>
                <a:cs typeface="Cambria"/>
              </a:rPr>
              <a:t>  </a:t>
            </a:r>
            <a:r>
              <a:rPr sz="2500" spc="95" dirty="0">
                <a:latin typeface="Cambria"/>
                <a:cs typeface="Cambria"/>
              </a:rPr>
              <a:t>is</a:t>
            </a:r>
            <a:r>
              <a:rPr sz="2500" spc="254" dirty="0">
                <a:latin typeface="Cambria"/>
                <a:cs typeface="Cambria"/>
              </a:rPr>
              <a:t>  </a:t>
            </a:r>
            <a:r>
              <a:rPr sz="2500" spc="80" dirty="0">
                <a:latin typeface="Cambria"/>
                <a:cs typeface="Cambria"/>
              </a:rPr>
              <a:t>different</a:t>
            </a:r>
            <a:r>
              <a:rPr sz="2500" spc="254" dirty="0">
                <a:latin typeface="Cambria"/>
                <a:cs typeface="Cambria"/>
              </a:rPr>
              <a:t>  </a:t>
            </a:r>
            <a:r>
              <a:rPr sz="2500" spc="55" dirty="0">
                <a:latin typeface="Cambria"/>
                <a:cs typeface="Cambria"/>
              </a:rPr>
              <a:t>from</a:t>
            </a:r>
            <a:r>
              <a:rPr sz="2500" spc="250" dirty="0">
                <a:latin typeface="Cambria"/>
                <a:cs typeface="Cambria"/>
              </a:rPr>
              <a:t>  </a:t>
            </a:r>
            <a:r>
              <a:rPr sz="2500" spc="80" dirty="0">
                <a:latin typeface="Cambria"/>
                <a:cs typeface="Cambria"/>
              </a:rPr>
              <a:t>the </a:t>
            </a:r>
            <a:r>
              <a:rPr sz="2500" spc="125" dirty="0">
                <a:latin typeface="Cambria"/>
                <a:cs typeface="Cambria"/>
              </a:rPr>
              <a:t>language</a:t>
            </a:r>
            <a:r>
              <a:rPr sz="2500" spc="185" dirty="0">
                <a:latin typeface="Cambria"/>
                <a:cs typeface="Cambria"/>
              </a:rPr>
              <a:t> </a:t>
            </a:r>
            <a:r>
              <a:rPr sz="2500" spc="150" dirty="0">
                <a:latin typeface="Cambria"/>
                <a:cs typeface="Cambria"/>
              </a:rPr>
              <a:t>that</a:t>
            </a:r>
            <a:r>
              <a:rPr sz="2500" spc="165" dirty="0">
                <a:latin typeface="Cambria"/>
                <a:cs typeface="Cambria"/>
              </a:rPr>
              <a:t> </a:t>
            </a:r>
            <a:r>
              <a:rPr sz="2500" dirty="0">
                <a:latin typeface="Cambria"/>
                <a:cs typeface="Cambria"/>
              </a:rPr>
              <a:t>we</a:t>
            </a:r>
            <a:r>
              <a:rPr sz="2500" spc="160" dirty="0">
                <a:latin typeface="Cambria"/>
                <a:cs typeface="Cambria"/>
              </a:rPr>
              <a:t> </a:t>
            </a:r>
            <a:r>
              <a:rPr sz="2500" spc="120" dirty="0">
                <a:latin typeface="Cambria"/>
                <a:cs typeface="Cambria"/>
              </a:rPr>
              <a:t>usually</a:t>
            </a:r>
            <a:r>
              <a:rPr sz="2500" spc="210" dirty="0">
                <a:latin typeface="Cambria"/>
                <a:cs typeface="Cambria"/>
              </a:rPr>
              <a:t> </a:t>
            </a:r>
            <a:r>
              <a:rPr sz="2500" spc="85" dirty="0">
                <a:latin typeface="Cambria"/>
                <a:cs typeface="Cambria"/>
              </a:rPr>
              <a:t>use</a:t>
            </a:r>
            <a:r>
              <a:rPr sz="2500" spc="175" dirty="0">
                <a:latin typeface="Cambria"/>
                <a:cs typeface="Cambria"/>
              </a:rPr>
              <a:t> </a:t>
            </a:r>
            <a:r>
              <a:rPr sz="2500" dirty="0">
                <a:latin typeface="Cambria"/>
                <a:cs typeface="Cambria"/>
              </a:rPr>
              <a:t>to</a:t>
            </a:r>
            <a:r>
              <a:rPr sz="2500" spc="160" dirty="0">
                <a:latin typeface="Cambria"/>
                <a:cs typeface="Cambria"/>
              </a:rPr>
              <a:t> </a:t>
            </a:r>
            <a:r>
              <a:rPr sz="2500" spc="90" dirty="0">
                <a:latin typeface="Cambria"/>
                <a:cs typeface="Cambria"/>
              </a:rPr>
              <a:t>communicate.</a:t>
            </a:r>
            <a:endParaRPr sz="2500" dirty="0">
              <a:latin typeface="Cambria"/>
              <a:cs typeface="Cambria"/>
            </a:endParaRPr>
          </a:p>
          <a:p>
            <a:pPr>
              <a:lnSpc>
                <a:spcPct val="100000"/>
              </a:lnSpc>
              <a:spcBef>
                <a:spcPts val="1285"/>
              </a:spcBef>
              <a:buClr>
                <a:srgbClr val="FD8537"/>
              </a:buClr>
              <a:buFont typeface="Wingdings"/>
              <a:buChar char=""/>
            </a:pPr>
            <a:endParaRPr sz="2500" dirty="0">
              <a:latin typeface="Cambria"/>
              <a:cs typeface="Cambria"/>
            </a:endParaRPr>
          </a:p>
          <a:p>
            <a:pPr marL="287020" marR="7620" indent="-274320" algn="just">
              <a:lnSpc>
                <a:spcPct val="100000"/>
              </a:lnSpc>
              <a:buClr>
                <a:srgbClr val="FD8537"/>
              </a:buClr>
              <a:buSzPct val="69642"/>
              <a:buFont typeface="Wingdings"/>
              <a:buChar char=""/>
              <a:tabLst>
                <a:tab pos="287020" algn="l"/>
              </a:tabLst>
            </a:pPr>
            <a:r>
              <a:rPr sz="2500" spc="114" dirty="0">
                <a:latin typeface="Cambria"/>
                <a:cs typeface="Cambria"/>
              </a:rPr>
              <a:t>Computer</a:t>
            </a:r>
            <a:r>
              <a:rPr sz="2500" spc="400" dirty="0">
                <a:latin typeface="Cambria"/>
                <a:cs typeface="Cambria"/>
              </a:rPr>
              <a:t> </a:t>
            </a:r>
            <a:r>
              <a:rPr sz="2500" spc="95" dirty="0" smtClean="0">
                <a:latin typeface="Cambria"/>
                <a:cs typeface="Cambria"/>
              </a:rPr>
              <a:t>system</a:t>
            </a:r>
            <a:r>
              <a:rPr lang="en-US" sz="2500" spc="95" dirty="0" smtClean="0">
                <a:latin typeface="Cambria"/>
                <a:cs typeface="Cambria"/>
              </a:rPr>
              <a:t> </a:t>
            </a:r>
            <a:r>
              <a:rPr sz="2500" spc="95" dirty="0" smtClean="0">
                <a:latin typeface="Cambria"/>
                <a:cs typeface="Cambria"/>
              </a:rPr>
              <a:t>is</a:t>
            </a:r>
            <a:r>
              <a:rPr sz="2500" spc="400" dirty="0" smtClean="0">
                <a:latin typeface="Cambria"/>
                <a:cs typeface="Cambria"/>
              </a:rPr>
              <a:t> </a:t>
            </a:r>
            <a:r>
              <a:rPr sz="2500" spc="105" dirty="0" smtClean="0">
                <a:latin typeface="Cambria"/>
                <a:cs typeface="Cambria"/>
              </a:rPr>
              <a:t>made</a:t>
            </a:r>
            <a:r>
              <a:rPr sz="2500" spc="405" dirty="0" smtClean="0">
                <a:latin typeface="Cambria"/>
                <a:cs typeface="Cambria"/>
              </a:rPr>
              <a:t> </a:t>
            </a:r>
            <a:r>
              <a:rPr sz="2500" spc="85" dirty="0" smtClean="0">
                <a:latin typeface="Cambria"/>
                <a:cs typeface="Cambria"/>
              </a:rPr>
              <a:t>up</a:t>
            </a:r>
            <a:r>
              <a:rPr sz="2500" spc="385" dirty="0" smtClean="0">
                <a:latin typeface="Cambria"/>
                <a:cs typeface="Cambria"/>
              </a:rPr>
              <a:t> </a:t>
            </a:r>
            <a:r>
              <a:rPr sz="2500" dirty="0" smtClean="0">
                <a:latin typeface="Cambria"/>
                <a:cs typeface="Cambria"/>
              </a:rPr>
              <a:t>off</a:t>
            </a:r>
            <a:r>
              <a:rPr sz="2500" spc="390" dirty="0" smtClean="0">
                <a:latin typeface="Cambria"/>
                <a:cs typeface="Cambria"/>
              </a:rPr>
              <a:t> </a:t>
            </a:r>
            <a:r>
              <a:rPr sz="2500" spc="40" dirty="0" smtClean="0">
                <a:latin typeface="Cambria"/>
                <a:cs typeface="Cambria"/>
              </a:rPr>
              <a:t>electronic </a:t>
            </a:r>
            <a:r>
              <a:rPr sz="2500" spc="80" dirty="0">
                <a:latin typeface="Cambria"/>
                <a:cs typeface="Cambria"/>
              </a:rPr>
              <a:t>circuits</a:t>
            </a:r>
            <a:r>
              <a:rPr sz="2500" spc="635" dirty="0">
                <a:latin typeface="Cambria"/>
                <a:cs typeface="Cambria"/>
              </a:rPr>
              <a:t> </a:t>
            </a:r>
            <a:r>
              <a:rPr sz="2500" spc="145" dirty="0">
                <a:latin typeface="Cambria"/>
                <a:cs typeface="Cambria"/>
              </a:rPr>
              <a:t>that</a:t>
            </a:r>
            <a:r>
              <a:rPr sz="2500" spc="640" dirty="0">
                <a:latin typeface="Cambria"/>
                <a:cs typeface="Cambria"/>
              </a:rPr>
              <a:t> </a:t>
            </a:r>
            <a:r>
              <a:rPr sz="2500" spc="100" dirty="0">
                <a:latin typeface="Cambria"/>
                <a:cs typeface="Cambria"/>
              </a:rPr>
              <a:t>is</a:t>
            </a:r>
            <a:r>
              <a:rPr sz="2500" spc="630" dirty="0">
                <a:latin typeface="Cambria"/>
                <a:cs typeface="Cambria"/>
              </a:rPr>
              <a:t> </a:t>
            </a:r>
            <a:r>
              <a:rPr sz="2500" spc="85" dirty="0">
                <a:latin typeface="Cambria"/>
                <a:cs typeface="Cambria"/>
              </a:rPr>
              <a:t>either</a:t>
            </a:r>
            <a:r>
              <a:rPr sz="2500" spc="645" dirty="0">
                <a:latin typeface="Cambria"/>
                <a:cs typeface="Cambria"/>
              </a:rPr>
              <a:t> </a:t>
            </a:r>
            <a:r>
              <a:rPr sz="2500" spc="370" dirty="0" smtClean="0">
                <a:latin typeface="Cambria"/>
                <a:cs typeface="Cambria"/>
              </a:rPr>
              <a:t>ON</a:t>
            </a:r>
            <a:r>
              <a:rPr lang="en-US" sz="2500" spc="600" dirty="0">
                <a:latin typeface="Cambria"/>
                <a:cs typeface="Cambria"/>
              </a:rPr>
              <a:t> </a:t>
            </a:r>
            <a:r>
              <a:rPr sz="2500" dirty="0" smtClean="0">
                <a:latin typeface="Cambria"/>
                <a:cs typeface="Cambria"/>
              </a:rPr>
              <a:t>or</a:t>
            </a:r>
            <a:r>
              <a:rPr sz="2500" spc="610" dirty="0" smtClean="0">
                <a:latin typeface="Cambria"/>
                <a:cs typeface="Cambria"/>
              </a:rPr>
              <a:t> </a:t>
            </a:r>
            <a:r>
              <a:rPr sz="2500" spc="315" dirty="0" smtClean="0">
                <a:latin typeface="Cambria"/>
                <a:cs typeface="Cambria"/>
              </a:rPr>
              <a:t>OFF.</a:t>
            </a:r>
            <a:r>
              <a:rPr lang="en-US" sz="2500" spc="620" dirty="0">
                <a:latin typeface="Cambria"/>
                <a:cs typeface="Cambria"/>
              </a:rPr>
              <a:t> </a:t>
            </a:r>
            <a:r>
              <a:rPr sz="2500" spc="175" dirty="0" smtClean="0">
                <a:latin typeface="Cambria"/>
                <a:cs typeface="Cambria"/>
              </a:rPr>
              <a:t>It</a:t>
            </a:r>
            <a:r>
              <a:rPr sz="2500" spc="640" dirty="0" smtClean="0">
                <a:latin typeface="Cambria"/>
                <a:cs typeface="Cambria"/>
              </a:rPr>
              <a:t> </a:t>
            </a:r>
            <a:r>
              <a:rPr sz="2500" spc="95" dirty="0">
                <a:latin typeface="Cambria"/>
                <a:cs typeface="Cambria"/>
              </a:rPr>
              <a:t>is</a:t>
            </a:r>
            <a:r>
              <a:rPr sz="2500" spc="630" dirty="0">
                <a:latin typeface="Cambria"/>
                <a:cs typeface="Cambria"/>
              </a:rPr>
              <a:t> </a:t>
            </a:r>
            <a:r>
              <a:rPr sz="2500" spc="125" dirty="0">
                <a:latin typeface="Cambria"/>
                <a:cs typeface="Cambria"/>
              </a:rPr>
              <a:t>in</a:t>
            </a:r>
            <a:r>
              <a:rPr sz="2500" spc="625" dirty="0">
                <a:latin typeface="Cambria"/>
                <a:cs typeface="Cambria"/>
              </a:rPr>
              <a:t> </a:t>
            </a:r>
            <a:r>
              <a:rPr sz="2500" spc="75" dirty="0">
                <a:latin typeface="Cambria"/>
                <a:cs typeface="Cambria"/>
              </a:rPr>
              <a:t>the </a:t>
            </a:r>
            <a:r>
              <a:rPr sz="2500" spc="125" dirty="0">
                <a:latin typeface="Cambria"/>
                <a:cs typeface="Cambria"/>
              </a:rPr>
              <a:t>Form</a:t>
            </a:r>
            <a:r>
              <a:rPr sz="2500" spc="484" dirty="0">
                <a:latin typeface="Cambria"/>
                <a:cs typeface="Cambria"/>
              </a:rPr>
              <a:t> </a:t>
            </a:r>
            <a:r>
              <a:rPr sz="2500" dirty="0" smtClean="0">
                <a:latin typeface="Cambria"/>
                <a:cs typeface="Cambria"/>
              </a:rPr>
              <a:t>of</a:t>
            </a:r>
            <a:r>
              <a:rPr sz="2500" spc="509" dirty="0" smtClean="0">
                <a:latin typeface="Cambria"/>
                <a:cs typeface="Cambria"/>
              </a:rPr>
              <a:t> </a:t>
            </a:r>
            <a:r>
              <a:rPr sz="2500" dirty="0" smtClean="0">
                <a:latin typeface="Cambria"/>
                <a:cs typeface="Cambria"/>
              </a:rPr>
              <a:t>0</a:t>
            </a:r>
            <a:r>
              <a:rPr sz="2500" spc="495" dirty="0" smtClean="0">
                <a:latin typeface="Cambria"/>
                <a:cs typeface="Cambria"/>
              </a:rPr>
              <a:t> </a:t>
            </a:r>
            <a:r>
              <a:rPr sz="2500" spc="130" dirty="0" smtClean="0">
                <a:latin typeface="Cambria"/>
                <a:cs typeface="Cambria"/>
              </a:rPr>
              <a:t>and</a:t>
            </a:r>
            <a:r>
              <a:rPr lang="en-US" sz="2500" spc="495" dirty="0">
                <a:latin typeface="Cambria"/>
                <a:cs typeface="Cambria"/>
              </a:rPr>
              <a:t> </a:t>
            </a:r>
            <a:r>
              <a:rPr sz="2500" spc="85" dirty="0" smtClean="0">
                <a:latin typeface="Cambria"/>
                <a:cs typeface="Cambria"/>
              </a:rPr>
              <a:t>1</a:t>
            </a:r>
            <a:r>
              <a:rPr sz="2500" spc="85" dirty="0">
                <a:latin typeface="Cambria"/>
                <a:cs typeface="Cambria"/>
              </a:rPr>
              <a:t>,</a:t>
            </a:r>
            <a:r>
              <a:rPr sz="2500" spc="500" dirty="0">
                <a:latin typeface="Cambria"/>
                <a:cs typeface="Cambria"/>
              </a:rPr>
              <a:t> </a:t>
            </a:r>
            <a:r>
              <a:rPr sz="2500" spc="90" dirty="0" smtClean="0">
                <a:latin typeface="Cambria"/>
                <a:cs typeface="Cambria"/>
              </a:rPr>
              <a:t>which</a:t>
            </a:r>
            <a:r>
              <a:rPr sz="2500" spc="500" dirty="0" smtClean="0">
                <a:latin typeface="Cambria"/>
                <a:cs typeface="Cambria"/>
              </a:rPr>
              <a:t> </a:t>
            </a:r>
            <a:r>
              <a:rPr sz="2500" spc="95" dirty="0" smtClean="0">
                <a:latin typeface="Cambria"/>
                <a:cs typeface="Cambria"/>
              </a:rPr>
              <a:t>is</a:t>
            </a:r>
            <a:r>
              <a:rPr sz="2500" spc="495" dirty="0" smtClean="0">
                <a:latin typeface="Cambria"/>
                <a:cs typeface="Cambria"/>
              </a:rPr>
              <a:t> </a:t>
            </a:r>
            <a:r>
              <a:rPr sz="2500" spc="80" dirty="0" smtClean="0">
                <a:latin typeface="Cambria"/>
                <a:cs typeface="Cambria"/>
              </a:rPr>
              <a:t>called</a:t>
            </a:r>
            <a:r>
              <a:rPr sz="2500" spc="495" dirty="0" smtClean="0">
                <a:latin typeface="Cambria"/>
                <a:cs typeface="Cambria"/>
              </a:rPr>
              <a:t> </a:t>
            </a:r>
            <a:r>
              <a:rPr sz="2500" spc="135" dirty="0" smtClean="0">
                <a:latin typeface="Cambria"/>
                <a:cs typeface="Cambria"/>
              </a:rPr>
              <a:t>Binary </a:t>
            </a:r>
            <a:r>
              <a:rPr sz="2500" spc="125" dirty="0">
                <a:latin typeface="Cambria"/>
                <a:cs typeface="Cambria"/>
              </a:rPr>
              <a:t>language</a:t>
            </a:r>
            <a:r>
              <a:rPr sz="2500" spc="190" dirty="0">
                <a:latin typeface="Cambria"/>
                <a:cs typeface="Cambria"/>
              </a:rPr>
              <a:t> </a:t>
            </a:r>
            <a:r>
              <a:rPr sz="2500" dirty="0">
                <a:latin typeface="Cambria"/>
                <a:cs typeface="Cambria"/>
              </a:rPr>
              <a:t>or</a:t>
            </a:r>
            <a:r>
              <a:rPr sz="2500" spc="150" dirty="0">
                <a:latin typeface="Cambria"/>
                <a:cs typeface="Cambria"/>
              </a:rPr>
              <a:t> </a:t>
            </a:r>
            <a:r>
              <a:rPr sz="2500" spc="110" dirty="0">
                <a:latin typeface="Cambria"/>
                <a:cs typeface="Cambria"/>
              </a:rPr>
              <a:t>machine</a:t>
            </a:r>
            <a:r>
              <a:rPr sz="2500" spc="150" dirty="0">
                <a:latin typeface="Cambria"/>
                <a:cs typeface="Cambria"/>
              </a:rPr>
              <a:t> </a:t>
            </a:r>
            <a:r>
              <a:rPr sz="2500" spc="125" dirty="0">
                <a:latin typeface="Cambria"/>
                <a:cs typeface="Cambria"/>
              </a:rPr>
              <a:t>language.</a:t>
            </a:r>
            <a:endParaRPr sz="2500" dirty="0">
              <a:latin typeface="Cambria"/>
              <a:cs typeface="Cambria"/>
            </a:endParaRPr>
          </a:p>
          <a:p>
            <a:pPr>
              <a:lnSpc>
                <a:spcPct val="100000"/>
              </a:lnSpc>
              <a:spcBef>
                <a:spcPts val="1285"/>
              </a:spcBef>
              <a:buClr>
                <a:srgbClr val="FD8537"/>
              </a:buClr>
              <a:buFont typeface="Wingdings"/>
              <a:buChar char=""/>
            </a:pPr>
            <a:endParaRPr sz="2500" dirty="0">
              <a:latin typeface="Cambria"/>
              <a:cs typeface="Cambria"/>
            </a:endParaRPr>
          </a:p>
          <a:p>
            <a:pPr marL="286385" indent="-273685">
              <a:lnSpc>
                <a:spcPct val="100000"/>
              </a:lnSpc>
              <a:buClr>
                <a:srgbClr val="FD8537"/>
              </a:buClr>
              <a:buSzPct val="69642"/>
              <a:buFont typeface="Wingdings"/>
              <a:buChar char=""/>
              <a:tabLst>
                <a:tab pos="286385" algn="l"/>
              </a:tabLst>
            </a:pPr>
            <a:r>
              <a:rPr sz="2500" spc="120" dirty="0">
                <a:latin typeface="Cambria"/>
                <a:cs typeface="Cambria"/>
              </a:rPr>
              <a:t>Computer </a:t>
            </a:r>
            <a:r>
              <a:rPr sz="2500" spc="155" dirty="0">
                <a:latin typeface="Cambria"/>
                <a:cs typeface="Cambria"/>
              </a:rPr>
              <a:t>Language</a:t>
            </a:r>
            <a:r>
              <a:rPr sz="2500" spc="175" dirty="0">
                <a:latin typeface="Cambria"/>
                <a:cs typeface="Cambria"/>
              </a:rPr>
              <a:t> </a:t>
            </a:r>
            <a:r>
              <a:rPr sz="2500" spc="95" dirty="0">
                <a:latin typeface="Cambria"/>
                <a:cs typeface="Cambria"/>
              </a:rPr>
              <a:t>is</a:t>
            </a:r>
            <a:r>
              <a:rPr sz="2500" spc="160" dirty="0">
                <a:latin typeface="Cambria"/>
                <a:cs typeface="Cambria"/>
              </a:rPr>
              <a:t> </a:t>
            </a:r>
            <a:r>
              <a:rPr sz="2500" spc="70" dirty="0">
                <a:latin typeface="Cambria"/>
                <a:cs typeface="Cambria"/>
              </a:rPr>
              <a:t>divided</a:t>
            </a:r>
            <a:r>
              <a:rPr sz="2500" spc="160" dirty="0">
                <a:latin typeface="Cambria"/>
                <a:cs typeface="Cambria"/>
              </a:rPr>
              <a:t> </a:t>
            </a:r>
            <a:r>
              <a:rPr sz="2500" spc="75" dirty="0">
                <a:latin typeface="Cambria"/>
                <a:cs typeface="Cambria"/>
              </a:rPr>
              <a:t>into</a:t>
            </a:r>
            <a:r>
              <a:rPr sz="2500" spc="155" dirty="0">
                <a:latin typeface="Cambria"/>
                <a:cs typeface="Cambria"/>
              </a:rPr>
              <a:t> </a:t>
            </a:r>
            <a:r>
              <a:rPr sz="2500" dirty="0">
                <a:latin typeface="Cambria"/>
                <a:cs typeface="Cambria"/>
              </a:rPr>
              <a:t>2</a:t>
            </a:r>
            <a:r>
              <a:rPr sz="2500" spc="155" dirty="0">
                <a:latin typeface="Cambria"/>
                <a:cs typeface="Cambria"/>
              </a:rPr>
              <a:t> </a:t>
            </a:r>
            <a:r>
              <a:rPr sz="2500" spc="90" dirty="0">
                <a:latin typeface="Cambria"/>
                <a:cs typeface="Cambria"/>
              </a:rPr>
              <a:t>types.</a:t>
            </a:r>
            <a:endParaRPr sz="2500" dirty="0">
              <a:latin typeface="Cambria"/>
              <a:cs typeface="Cambria"/>
            </a:endParaRPr>
          </a:p>
          <a:p>
            <a:pPr marL="652145" lvl="1" indent="-273685">
              <a:lnSpc>
                <a:spcPct val="100000"/>
              </a:lnSpc>
              <a:spcBef>
                <a:spcPts val="565"/>
              </a:spcBef>
              <a:buClr>
                <a:srgbClr val="FD8537"/>
              </a:buClr>
              <a:buSzPct val="80000"/>
              <a:buChar char=""/>
              <a:tabLst>
                <a:tab pos="652145" algn="l"/>
              </a:tabLst>
            </a:pPr>
            <a:r>
              <a:rPr sz="2500" spc="130" dirty="0">
                <a:latin typeface="Wingdings"/>
                <a:cs typeface="Wingdings"/>
              </a:rPr>
              <a:t></a:t>
            </a:r>
            <a:r>
              <a:rPr sz="2500" spc="130" dirty="0">
                <a:latin typeface="Cambria"/>
                <a:cs typeface="Cambria"/>
              </a:rPr>
              <a:t>High</a:t>
            </a:r>
            <a:r>
              <a:rPr sz="2500" spc="140" dirty="0">
                <a:latin typeface="Cambria"/>
                <a:cs typeface="Cambria"/>
              </a:rPr>
              <a:t> </a:t>
            </a:r>
            <a:r>
              <a:rPr sz="2500" spc="105" dirty="0">
                <a:latin typeface="Cambria"/>
                <a:cs typeface="Cambria"/>
              </a:rPr>
              <a:t>Level</a:t>
            </a:r>
            <a:r>
              <a:rPr sz="2500" spc="160" dirty="0">
                <a:latin typeface="Cambria"/>
                <a:cs typeface="Cambria"/>
              </a:rPr>
              <a:t> </a:t>
            </a:r>
            <a:r>
              <a:rPr sz="2500" spc="125" dirty="0">
                <a:latin typeface="Cambria"/>
                <a:cs typeface="Cambria"/>
              </a:rPr>
              <a:t>Language</a:t>
            </a:r>
            <a:endParaRPr sz="2500" dirty="0">
              <a:latin typeface="Cambria"/>
              <a:cs typeface="Cambria"/>
            </a:endParaRPr>
          </a:p>
          <a:p>
            <a:pPr marL="652145" lvl="1" indent="-273685">
              <a:lnSpc>
                <a:spcPct val="100000"/>
              </a:lnSpc>
              <a:spcBef>
                <a:spcPts val="605"/>
              </a:spcBef>
              <a:buClr>
                <a:srgbClr val="FD8537"/>
              </a:buClr>
              <a:buSzPct val="80000"/>
              <a:buChar char=""/>
              <a:tabLst>
                <a:tab pos="652145" algn="l"/>
              </a:tabLst>
            </a:pPr>
            <a:r>
              <a:rPr sz="2500" dirty="0">
                <a:latin typeface="Wingdings"/>
                <a:cs typeface="Wingdings"/>
              </a:rPr>
              <a:t></a:t>
            </a:r>
            <a:r>
              <a:rPr sz="2500" dirty="0">
                <a:latin typeface="Cambria"/>
                <a:cs typeface="Cambria"/>
              </a:rPr>
              <a:t>Low</a:t>
            </a:r>
            <a:r>
              <a:rPr sz="2500" spc="270" dirty="0">
                <a:latin typeface="Cambria"/>
                <a:cs typeface="Cambria"/>
              </a:rPr>
              <a:t> </a:t>
            </a:r>
            <a:r>
              <a:rPr sz="2500" spc="105" dirty="0">
                <a:latin typeface="Cambria"/>
                <a:cs typeface="Cambria"/>
              </a:rPr>
              <a:t>Level</a:t>
            </a:r>
            <a:r>
              <a:rPr sz="2500" spc="245" dirty="0">
                <a:latin typeface="Cambria"/>
                <a:cs typeface="Cambria"/>
              </a:rPr>
              <a:t> </a:t>
            </a:r>
            <a:r>
              <a:rPr sz="2500" spc="130" dirty="0">
                <a:latin typeface="Cambria"/>
                <a:cs typeface="Cambria"/>
              </a:rPr>
              <a:t>Language.</a:t>
            </a:r>
            <a:endParaRPr sz="2500" dirty="0">
              <a:latin typeface="Cambria"/>
              <a:cs typeface="Cambria"/>
            </a:endParaRPr>
          </a:p>
        </p:txBody>
      </p:sp>
    </p:spTree>
    <p:extLst>
      <p:ext uri="{BB962C8B-B14F-4D97-AF65-F5344CB8AC3E}">
        <p14:creationId xmlns:p14="http://schemas.microsoft.com/office/powerpoint/2010/main" val="3344584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idx="1"/>
          </p:nvPr>
        </p:nvSpPr>
        <p:spPr>
          <a:xfrm>
            <a:off x="457200" y="304800"/>
            <a:ext cx="8229600" cy="4525963"/>
          </a:xfrm>
          <a:prstGeom prst="rect">
            <a:avLst/>
          </a:prstGeom>
        </p:spPr>
        <p:txBody>
          <a:bodyPr vert="horz" wrap="square" lIns="0" tIns="43180" rIns="0" bIns="0" rtlCol="0">
            <a:spAutoFit/>
          </a:bodyPr>
          <a:lstStyle/>
          <a:p>
            <a:pPr marL="286385" indent="-273685">
              <a:lnSpc>
                <a:spcPct val="100000"/>
              </a:lnSpc>
              <a:spcBef>
                <a:spcPts val="340"/>
              </a:spcBef>
              <a:buClr>
                <a:srgbClr val="FD8537"/>
              </a:buClr>
              <a:buSzPct val="69642"/>
              <a:buFont typeface="Wingdings"/>
              <a:buChar char=""/>
              <a:tabLst>
                <a:tab pos="286385" algn="l"/>
              </a:tabLst>
            </a:pPr>
            <a:r>
              <a:rPr sz="2800" b="1" spc="275" dirty="0">
                <a:solidFill>
                  <a:srgbClr val="0D0D0D"/>
                </a:solidFill>
                <a:latin typeface="Cambria"/>
                <a:cs typeface="Cambria"/>
              </a:rPr>
              <a:t>Low</a:t>
            </a:r>
            <a:r>
              <a:rPr sz="2800" b="1" spc="210" dirty="0">
                <a:solidFill>
                  <a:srgbClr val="0D0D0D"/>
                </a:solidFill>
                <a:latin typeface="Cambria"/>
                <a:cs typeface="Cambria"/>
              </a:rPr>
              <a:t> </a:t>
            </a:r>
            <a:r>
              <a:rPr sz="2800" b="1" spc="195" dirty="0">
                <a:solidFill>
                  <a:srgbClr val="0D0D0D"/>
                </a:solidFill>
                <a:latin typeface="Cambria"/>
                <a:cs typeface="Cambria"/>
              </a:rPr>
              <a:t>Level</a:t>
            </a:r>
            <a:r>
              <a:rPr sz="2800" b="1" spc="204" dirty="0">
                <a:solidFill>
                  <a:srgbClr val="0D0D0D"/>
                </a:solidFill>
                <a:latin typeface="Cambria"/>
                <a:cs typeface="Cambria"/>
              </a:rPr>
              <a:t> </a:t>
            </a:r>
            <a:r>
              <a:rPr sz="2800" b="1" spc="225" dirty="0">
                <a:solidFill>
                  <a:srgbClr val="0D0D0D"/>
                </a:solidFill>
                <a:latin typeface="Cambria"/>
                <a:cs typeface="Cambria"/>
              </a:rPr>
              <a:t>Language</a:t>
            </a:r>
            <a:endParaRPr sz="2800" dirty="0">
              <a:latin typeface="Cambria"/>
              <a:cs typeface="Cambria"/>
            </a:endParaRPr>
          </a:p>
          <a:p>
            <a:pPr marL="287020" marR="5715" indent="-274320" algn="just">
              <a:lnSpc>
                <a:spcPts val="3020"/>
              </a:lnSpc>
              <a:spcBef>
                <a:spcPts val="625"/>
              </a:spcBef>
              <a:buClr>
                <a:srgbClr val="FD8537"/>
              </a:buClr>
              <a:buSzPct val="69642"/>
              <a:buFont typeface="Wingdings"/>
              <a:buChar char=""/>
              <a:tabLst>
                <a:tab pos="287020" algn="l"/>
              </a:tabLst>
            </a:pPr>
            <a:r>
              <a:rPr sz="2800" dirty="0">
                <a:solidFill>
                  <a:srgbClr val="0D0D0D"/>
                </a:solidFill>
                <a:latin typeface="Times New Roman"/>
                <a:cs typeface="Times New Roman"/>
              </a:rPr>
              <a:t>Assembly</a:t>
            </a:r>
            <a:r>
              <a:rPr sz="2800" spc="450" dirty="0">
                <a:solidFill>
                  <a:srgbClr val="0D0D0D"/>
                </a:solidFill>
                <a:latin typeface="Times New Roman"/>
                <a:cs typeface="Times New Roman"/>
              </a:rPr>
              <a:t> </a:t>
            </a:r>
            <a:r>
              <a:rPr sz="2800" dirty="0">
                <a:solidFill>
                  <a:srgbClr val="0D0D0D"/>
                </a:solidFill>
                <a:latin typeface="Times New Roman"/>
                <a:cs typeface="Times New Roman"/>
              </a:rPr>
              <a:t>language</a:t>
            </a:r>
            <a:r>
              <a:rPr sz="2800" spc="484" dirty="0">
                <a:solidFill>
                  <a:srgbClr val="0D0D0D"/>
                </a:solidFill>
                <a:latin typeface="Times New Roman"/>
                <a:cs typeface="Times New Roman"/>
              </a:rPr>
              <a:t> </a:t>
            </a:r>
            <a:r>
              <a:rPr sz="2800" dirty="0">
                <a:solidFill>
                  <a:srgbClr val="0D0D0D"/>
                </a:solidFill>
                <a:latin typeface="Times New Roman"/>
                <a:cs typeface="Times New Roman"/>
              </a:rPr>
              <a:t>and</a:t>
            </a:r>
            <a:r>
              <a:rPr sz="2800" spc="480" dirty="0">
                <a:solidFill>
                  <a:srgbClr val="0D0D0D"/>
                </a:solidFill>
                <a:latin typeface="Times New Roman"/>
                <a:cs typeface="Times New Roman"/>
              </a:rPr>
              <a:t> </a:t>
            </a:r>
            <a:r>
              <a:rPr sz="2800" dirty="0">
                <a:solidFill>
                  <a:srgbClr val="0D0D0D"/>
                </a:solidFill>
                <a:latin typeface="Times New Roman"/>
                <a:cs typeface="Times New Roman"/>
              </a:rPr>
              <a:t>binary/machine</a:t>
            </a:r>
            <a:r>
              <a:rPr sz="2800" spc="484" dirty="0">
                <a:solidFill>
                  <a:srgbClr val="0D0D0D"/>
                </a:solidFill>
                <a:latin typeface="Times New Roman"/>
                <a:cs typeface="Times New Roman"/>
              </a:rPr>
              <a:t> </a:t>
            </a:r>
            <a:r>
              <a:rPr sz="2800" dirty="0">
                <a:solidFill>
                  <a:srgbClr val="0D0D0D"/>
                </a:solidFill>
                <a:latin typeface="Times New Roman"/>
                <a:cs typeface="Times New Roman"/>
              </a:rPr>
              <a:t>language</a:t>
            </a:r>
            <a:r>
              <a:rPr sz="2800" spc="484" dirty="0">
                <a:solidFill>
                  <a:srgbClr val="0D0D0D"/>
                </a:solidFill>
                <a:latin typeface="Times New Roman"/>
                <a:cs typeface="Times New Roman"/>
              </a:rPr>
              <a:t> </a:t>
            </a:r>
            <a:r>
              <a:rPr sz="2800" spc="-25" dirty="0">
                <a:solidFill>
                  <a:srgbClr val="0D0D0D"/>
                </a:solidFill>
                <a:latin typeface="Times New Roman"/>
                <a:cs typeface="Times New Roman"/>
              </a:rPr>
              <a:t>are </a:t>
            </a:r>
            <a:r>
              <a:rPr sz="2800" dirty="0">
                <a:solidFill>
                  <a:srgbClr val="0D0D0D"/>
                </a:solidFill>
                <a:latin typeface="Times New Roman"/>
                <a:cs typeface="Times New Roman"/>
              </a:rPr>
              <a:t>considered</a:t>
            </a:r>
            <a:r>
              <a:rPr sz="2800" spc="-55" dirty="0">
                <a:solidFill>
                  <a:srgbClr val="0D0D0D"/>
                </a:solidFill>
                <a:latin typeface="Times New Roman"/>
                <a:cs typeface="Times New Roman"/>
              </a:rPr>
              <a:t> </a:t>
            </a:r>
            <a:r>
              <a:rPr sz="2800" dirty="0">
                <a:solidFill>
                  <a:srgbClr val="0D0D0D"/>
                </a:solidFill>
                <a:latin typeface="Times New Roman"/>
                <a:cs typeface="Times New Roman"/>
              </a:rPr>
              <a:t>to</a:t>
            </a:r>
            <a:r>
              <a:rPr sz="2800" spc="-15" dirty="0">
                <a:solidFill>
                  <a:srgbClr val="0D0D0D"/>
                </a:solidFill>
                <a:latin typeface="Times New Roman"/>
                <a:cs typeface="Times New Roman"/>
              </a:rPr>
              <a:t> </a:t>
            </a:r>
            <a:r>
              <a:rPr sz="2800" dirty="0">
                <a:solidFill>
                  <a:srgbClr val="0D0D0D"/>
                </a:solidFill>
                <a:latin typeface="Times New Roman"/>
                <a:cs typeface="Times New Roman"/>
              </a:rPr>
              <a:t>be</a:t>
            </a:r>
            <a:r>
              <a:rPr sz="2800" spc="-15" dirty="0">
                <a:solidFill>
                  <a:srgbClr val="0D0D0D"/>
                </a:solidFill>
                <a:latin typeface="Times New Roman"/>
                <a:cs typeface="Times New Roman"/>
              </a:rPr>
              <a:t> </a:t>
            </a:r>
            <a:r>
              <a:rPr sz="2800" dirty="0">
                <a:solidFill>
                  <a:srgbClr val="0D0D0D"/>
                </a:solidFill>
                <a:latin typeface="Times New Roman"/>
                <a:cs typeface="Times New Roman"/>
              </a:rPr>
              <a:t>low</a:t>
            </a:r>
            <a:r>
              <a:rPr sz="2800" spc="-40" dirty="0">
                <a:solidFill>
                  <a:srgbClr val="0D0D0D"/>
                </a:solidFill>
                <a:latin typeface="Times New Roman"/>
                <a:cs typeface="Times New Roman"/>
              </a:rPr>
              <a:t> </a:t>
            </a:r>
            <a:r>
              <a:rPr sz="2800" dirty="0">
                <a:solidFill>
                  <a:srgbClr val="0D0D0D"/>
                </a:solidFill>
                <a:latin typeface="Times New Roman"/>
                <a:cs typeface="Times New Roman"/>
              </a:rPr>
              <a:t>level</a:t>
            </a:r>
            <a:r>
              <a:rPr sz="2800" spc="-55" dirty="0">
                <a:solidFill>
                  <a:srgbClr val="0D0D0D"/>
                </a:solidFill>
                <a:latin typeface="Times New Roman"/>
                <a:cs typeface="Times New Roman"/>
              </a:rPr>
              <a:t> </a:t>
            </a:r>
            <a:r>
              <a:rPr sz="2800" spc="-10" dirty="0">
                <a:solidFill>
                  <a:srgbClr val="0D0D0D"/>
                </a:solidFill>
                <a:latin typeface="Times New Roman"/>
                <a:cs typeface="Times New Roman"/>
              </a:rPr>
              <a:t>language.</a:t>
            </a:r>
            <a:endParaRPr sz="2800" dirty="0">
              <a:latin typeface="Times New Roman"/>
              <a:cs typeface="Times New Roman"/>
            </a:endParaRPr>
          </a:p>
          <a:p>
            <a:pPr>
              <a:lnSpc>
                <a:spcPct val="100000"/>
              </a:lnSpc>
              <a:spcBef>
                <a:spcPts val="1005"/>
              </a:spcBef>
              <a:buClr>
                <a:srgbClr val="FD8537"/>
              </a:buClr>
              <a:buFont typeface="Wingdings"/>
              <a:buChar char=""/>
            </a:pPr>
            <a:endParaRPr sz="2800" dirty="0">
              <a:latin typeface="Times New Roman"/>
              <a:cs typeface="Times New Roman"/>
            </a:endParaRPr>
          </a:p>
          <a:p>
            <a:pPr marL="287020" marR="9525" indent="-274320" algn="just">
              <a:lnSpc>
                <a:spcPts val="3030"/>
              </a:lnSpc>
              <a:buClr>
                <a:srgbClr val="FD8537"/>
              </a:buClr>
              <a:buSzPct val="69642"/>
              <a:buFont typeface="Wingdings"/>
              <a:buChar char=""/>
              <a:tabLst>
                <a:tab pos="287020" algn="l"/>
              </a:tabLst>
            </a:pPr>
            <a:r>
              <a:rPr sz="2800" dirty="0">
                <a:solidFill>
                  <a:srgbClr val="0D0D0D"/>
                </a:solidFill>
                <a:latin typeface="Times New Roman"/>
                <a:cs typeface="Times New Roman"/>
              </a:rPr>
              <a:t>LLL</a:t>
            </a:r>
            <a:r>
              <a:rPr sz="2800" spc="20" dirty="0">
                <a:solidFill>
                  <a:srgbClr val="0D0D0D"/>
                </a:solidFill>
                <a:latin typeface="Times New Roman"/>
                <a:cs typeface="Times New Roman"/>
              </a:rPr>
              <a:t> </a:t>
            </a:r>
            <a:r>
              <a:rPr sz="2800" dirty="0">
                <a:solidFill>
                  <a:srgbClr val="0D0D0D"/>
                </a:solidFill>
                <a:latin typeface="Times New Roman"/>
                <a:cs typeface="Times New Roman"/>
              </a:rPr>
              <a:t>is</a:t>
            </a:r>
            <a:r>
              <a:rPr sz="2800" spc="140" dirty="0">
                <a:solidFill>
                  <a:srgbClr val="0D0D0D"/>
                </a:solidFill>
                <a:latin typeface="Times New Roman"/>
                <a:cs typeface="Times New Roman"/>
              </a:rPr>
              <a:t> </a:t>
            </a:r>
            <a:r>
              <a:rPr sz="2800" dirty="0">
                <a:solidFill>
                  <a:srgbClr val="0D0D0D"/>
                </a:solidFill>
                <a:latin typeface="Times New Roman"/>
                <a:cs typeface="Times New Roman"/>
              </a:rPr>
              <a:t>in</a:t>
            </a:r>
            <a:r>
              <a:rPr sz="2800" spc="140" dirty="0">
                <a:solidFill>
                  <a:srgbClr val="0D0D0D"/>
                </a:solidFill>
                <a:latin typeface="Times New Roman"/>
                <a:cs typeface="Times New Roman"/>
              </a:rPr>
              <a:t> </a:t>
            </a:r>
            <a:r>
              <a:rPr sz="2800" dirty="0">
                <a:solidFill>
                  <a:srgbClr val="0D0D0D"/>
                </a:solidFill>
                <a:latin typeface="Times New Roman"/>
                <a:cs typeface="Times New Roman"/>
              </a:rPr>
              <a:t>the</a:t>
            </a:r>
            <a:r>
              <a:rPr sz="2800" spc="130" dirty="0">
                <a:solidFill>
                  <a:srgbClr val="0D0D0D"/>
                </a:solidFill>
                <a:latin typeface="Times New Roman"/>
                <a:cs typeface="Times New Roman"/>
              </a:rPr>
              <a:t> </a:t>
            </a:r>
            <a:r>
              <a:rPr sz="2800" dirty="0">
                <a:solidFill>
                  <a:srgbClr val="0D0D0D"/>
                </a:solidFill>
                <a:latin typeface="Times New Roman"/>
                <a:cs typeface="Times New Roman"/>
              </a:rPr>
              <a:t>form</a:t>
            </a:r>
            <a:r>
              <a:rPr sz="2800" spc="85" dirty="0">
                <a:solidFill>
                  <a:srgbClr val="0D0D0D"/>
                </a:solidFill>
                <a:latin typeface="Times New Roman"/>
                <a:cs typeface="Times New Roman"/>
              </a:rPr>
              <a:t> </a:t>
            </a:r>
            <a:r>
              <a:rPr sz="2800" dirty="0">
                <a:solidFill>
                  <a:srgbClr val="0D0D0D"/>
                </a:solidFill>
                <a:latin typeface="Times New Roman"/>
                <a:cs typeface="Times New Roman"/>
              </a:rPr>
              <a:t>of</a:t>
            </a:r>
            <a:r>
              <a:rPr sz="2800" spc="130" dirty="0">
                <a:solidFill>
                  <a:srgbClr val="0D0D0D"/>
                </a:solidFill>
                <a:latin typeface="Times New Roman"/>
                <a:cs typeface="Times New Roman"/>
              </a:rPr>
              <a:t> </a:t>
            </a:r>
            <a:r>
              <a:rPr sz="2800" dirty="0">
                <a:solidFill>
                  <a:srgbClr val="0D0D0D"/>
                </a:solidFill>
                <a:latin typeface="Times New Roman"/>
                <a:cs typeface="Times New Roman"/>
              </a:rPr>
              <a:t>0</a:t>
            </a:r>
            <a:r>
              <a:rPr sz="2800" spc="140" dirty="0">
                <a:solidFill>
                  <a:srgbClr val="0D0D0D"/>
                </a:solidFill>
                <a:latin typeface="Times New Roman"/>
                <a:cs typeface="Times New Roman"/>
              </a:rPr>
              <a:t> </a:t>
            </a:r>
            <a:r>
              <a:rPr sz="2800" dirty="0">
                <a:solidFill>
                  <a:srgbClr val="0D0D0D"/>
                </a:solidFill>
                <a:latin typeface="Times New Roman"/>
                <a:cs typeface="Times New Roman"/>
              </a:rPr>
              <a:t>and</a:t>
            </a:r>
            <a:r>
              <a:rPr sz="2800" spc="120" dirty="0">
                <a:solidFill>
                  <a:srgbClr val="0D0D0D"/>
                </a:solidFill>
                <a:latin typeface="Times New Roman"/>
                <a:cs typeface="Times New Roman"/>
              </a:rPr>
              <a:t> </a:t>
            </a:r>
            <a:r>
              <a:rPr sz="2800" dirty="0">
                <a:solidFill>
                  <a:srgbClr val="0D0D0D"/>
                </a:solidFill>
                <a:latin typeface="Times New Roman"/>
                <a:cs typeface="Times New Roman"/>
              </a:rPr>
              <a:t>1,</a:t>
            </a:r>
            <a:r>
              <a:rPr sz="2800" spc="120" dirty="0">
                <a:solidFill>
                  <a:srgbClr val="0D0D0D"/>
                </a:solidFill>
                <a:latin typeface="Times New Roman"/>
                <a:cs typeface="Times New Roman"/>
              </a:rPr>
              <a:t> </a:t>
            </a:r>
            <a:r>
              <a:rPr sz="2800" dirty="0">
                <a:solidFill>
                  <a:srgbClr val="0D0D0D"/>
                </a:solidFill>
                <a:latin typeface="Times New Roman"/>
                <a:cs typeface="Times New Roman"/>
              </a:rPr>
              <a:t>the</a:t>
            </a:r>
            <a:r>
              <a:rPr sz="2800" spc="135" dirty="0">
                <a:solidFill>
                  <a:srgbClr val="0D0D0D"/>
                </a:solidFill>
                <a:latin typeface="Times New Roman"/>
                <a:cs typeface="Times New Roman"/>
              </a:rPr>
              <a:t> </a:t>
            </a:r>
            <a:r>
              <a:rPr sz="2800" dirty="0">
                <a:solidFill>
                  <a:srgbClr val="0D0D0D"/>
                </a:solidFill>
                <a:latin typeface="Times New Roman"/>
                <a:cs typeface="Times New Roman"/>
              </a:rPr>
              <a:t>actual</a:t>
            </a:r>
            <a:r>
              <a:rPr sz="2800" spc="145" dirty="0">
                <a:solidFill>
                  <a:srgbClr val="0D0D0D"/>
                </a:solidFill>
                <a:latin typeface="Times New Roman"/>
                <a:cs typeface="Times New Roman"/>
              </a:rPr>
              <a:t> </a:t>
            </a:r>
            <a:r>
              <a:rPr sz="2800" dirty="0">
                <a:solidFill>
                  <a:srgbClr val="0D0D0D"/>
                </a:solidFill>
                <a:latin typeface="Times New Roman"/>
                <a:cs typeface="Times New Roman"/>
              </a:rPr>
              <a:t>language</a:t>
            </a:r>
            <a:r>
              <a:rPr sz="2800" spc="140" dirty="0">
                <a:solidFill>
                  <a:srgbClr val="0D0D0D"/>
                </a:solidFill>
                <a:latin typeface="Times New Roman"/>
                <a:cs typeface="Times New Roman"/>
              </a:rPr>
              <a:t> </a:t>
            </a:r>
            <a:r>
              <a:rPr sz="2800" spc="-20" dirty="0">
                <a:solidFill>
                  <a:srgbClr val="0D0D0D"/>
                </a:solidFill>
                <a:latin typeface="Times New Roman"/>
                <a:cs typeface="Times New Roman"/>
              </a:rPr>
              <a:t>that </a:t>
            </a:r>
            <a:r>
              <a:rPr sz="2800" dirty="0">
                <a:solidFill>
                  <a:srgbClr val="0D0D0D"/>
                </a:solidFill>
                <a:latin typeface="Times New Roman"/>
                <a:cs typeface="Times New Roman"/>
              </a:rPr>
              <a:t>computer/machine</a:t>
            </a:r>
            <a:r>
              <a:rPr sz="2800" spc="-150" dirty="0">
                <a:solidFill>
                  <a:srgbClr val="0D0D0D"/>
                </a:solidFill>
                <a:latin typeface="Times New Roman"/>
                <a:cs typeface="Times New Roman"/>
              </a:rPr>
              <a:t> </a:t>
            </a:r>
            <a:r>
              <a:rPr sz="2800" spc="-10" dirty="0">
                <a:solidFill>
                  <a:srgbClr val="0D0D0D"/>
                </a:solidFill>
                <a:latin typeface="Times New Roman"/>
                <a:cs typeface="Times New Roman"/>
              </a:rPr>
              <a:t>understands.</a:t>
            </a:r>
            <a:endParaRPr sz="2800" dirty="0">
              <a:latin typeface="Times New Roman"/>
              <a:cs typeface="Times New Roman"/>
            </a:endParaRPr>
          </a:p>
          <a:p>
            <a:pPr>
              <a:lnSpc>
                <a:spcPct val="100000"/>
              </a:lnSpc>
              <a:spcBef>
                <a:spcPts val="994"/>
              </a:spcBef>
              <a:buClr>
                <a:srgbClr val="FD8537"/>
              </a:buClr>
              <a:buFont typeface="Wingdings"/>
              <a:buChar char=""/>
            </a:pPr>
            <a:endParaRPr sz="2800" dirty="0">
              <a:latin typeface="Times New Roman"/>
              <a:cs typeface="Times New Roman"/>
            </a:endParaRPr>
          </a:p>
          <a:p>
            <a:pPr marL="287020" marR="6350" indent="-274320" algn="just">
              <a:lnSpc>
                <a:spcPts val="3030"/>
              </a:lnSpc>
              <a:spcBef>
                <a:spcPts val="5"/>
              </a:spcBef>
              <a:buClr>
                <a:srgbClr val="FD8537"/>
              </a:buClr>
              <a:buSzPct val="69642"/>
              <a:buFont typeface="Wingdings"/>
              <a:buChar char=""/>
              <a:tabLst>
                <a:tab pos="287020" algn="l"/>
              </a:tabLst>
            </a:pPr>
            <a:r>
              <a:rPr sz="2800" dirty="0">
                <a:solidFill>
                  <a:srgbClr val="0D0D0D"/>
                </a:solidFill>
                <a:latin typeface="Times New Roman"/>
                <a:cs typeface="Times New Roman"/>
              </a:rPr>
              <a:t>Assembly</a:t>
            </a:r>
            <a:r>
              <a:rPr sz="2800" spc="30" dirty="0">
                <a:solidFill>
                  <a:srgbClr val="0D0D0D"/>
                </a:solidFill>
                <a:latin typeface="Times New Roman"/>
                <a:cs typeface="Times New Roman"/>
              </a:rPr>
              <a:t>  </a:t>
            </a:r>
            <a:r>
              <a:rPr sz="2800" dirty="0">
                <a:solidFill>
                  <a:srgbClr val="0D0D0D"/>
                </a:solidFill>
                <a:latin typeface="Times New Roman"/>
                <a:cs typeface="Times New Roman"/>
              </a:rPr>
              <a:t>language</a:t>
            </a:r>
            <a:r>
              <a:rPr sz="2800" spc="45" dirty="0">
                <a:solidFill>
                  <a:srgbClr val="0D0D0D"/>
                </a:solidFill>
                <a:latin typeface="Times New Roman"/>
                <a:cs typeface="Times New Roman"/>
              </a:rPr>
              <a:t>  </a:t>
            </a:r>
            <a:r>
              <a:rPr sz="2800" dirty="0">
                <a:solidFill>
                  <a:srgbClr val="0D0D0D"/>
                </a:solidFill>
                <a:latin typeface="Times New Roman"/>
                <a:cs typeface="Times New Roman"/>
              </a:rPr>
              <a:t>is</a:t>
            </a:r>
            <a:r>
              <a:rPr sz="2800" spc="45" dirty="0">
                <a:solidFill>
                  <a:srgbClr val="0D0D0D"/>
                </a:solidFill>
                <a:latin typeface="Times New Roman"/>
                <a:cs typeface="Times New Roman"/>
              </a:rPr>
              <a:t>  </a:t>
            </a:r>
            <a:r>
              <a:rPr sz="2800" dirty="0">
                <a:solidFill>
                  <a:srgbClr val="0D0D0D"/>
                </a:solidFill>
                <a:latin typeface="Times New Roman"/>
                <a:cs typeface="Times New Roman"/>
              </a:rPr>
              <a:t>one</a:t>
            </a:r>
            <a:r>
              <a:rPr sz="2800" spc="45" dirty="0">
                <a:solidFill>
                  <a:srgbClr val="0D0D0D"/>
                </a:solidFill>
                <a:latin typeface="Times New Roman"/>
                <a:cs typeface="Times New Roman"/>
              </a:rPr>
              <a:t>  </a:t>
            </a:r>
            <a:r>
              <a:rPr sz="2800" dirty="0">
                <a:solidFill>
                  <a:srgbClr val="0D0D0D"/>
                </a:solidFill>
                <a:latin typeface="Times New Roman"/>
                <a:cs typeface="Times New Roman"/>
              </a:rPr>
              <a:t>step</a:t>
            </a:r>
            <a:r>
              <a:rPr sz="2800" spc="50" dirty="0">
                <a:solidFill>
                  <a:srgbClr val="0D0D0D"/>
                </a:solidFill>
                <a:latin typeface="Times New Roman"/>
                <a:cs typeface="Times New Roman"/>
              </a:rPr>
              <a:t>  </a:t>
            </a:r>
            <a:r>
              <a:rPr sz="2800" dirty="0">
                <a:solidFill>
                  <a:srgbClr val="0D0D0D"/>
                </a:solidFill>
                <a:latin typeface="Times New Roman"/>
                <a:cs typeface="Times New Roman"/>
              </a:rPr>
              <a:t>ahead</a:t>
            </a:r>
            <a:r>
              <a:rPr sz="2800" spc="50" dirty="0">
                <a:solidFill>
                  <a:srgbClr val="0D0D0D"/>
                </a:solidFill>
                <a:latin typeface="Times New Roman"/>
                <a:cs typeface="Times New Roman"/>
              </a:rPr>
              <a:t>  </a:t>
            </a:r>
            <a:r>
              <a:rPr sz="2800" dirty="0">
                <a:solidFill>
                  <a:srgbClr val="0D0D0D"/>
                </a:solidFill>
                <a:latin typeface="Times New Roman"/>
                <a:cs typeface="Times New Roman"/>
              </a:rPr>
              <a:t>of</a:t>
            </a:r>
            <a:r>
              <a:rPr sz="2800" spc="55" dirty="0">
                <a:solidFill>
                  <a:srgbClr val="0D0D0D"/>
                </a:solidFill>
                <a:latin typeface="Times New Roman"/>
                <a:cs typeface="Times New Roman"/>
              </a:rPr>
              <a:t>  </a:t>
            </a:r>
            <a:r>
              <a:rPr sz="2800" dirty="0">
                <a:solidFill>
                  <a:srgbClr val="0D0D0D"/>
                </a:solidFill>
                <a:latin typeface="Times New Roman"/>
                <a:cs typeface="Times New Roman"/>
              </a:rPr>
              <a:t>low</a:t>
            </a:r>
            <a:r>
              <a:rPr sz="2800" spc="50" dirty="0">
                <a:solidFill>
                  <a:srgbClr val="0D0D0D"/>
                </a:solidFill>
                <a:latin typeface="Times New Roman"/>
                <a:cs typeface="Times New Roman"/>
              </a:rPr>
              <a:t>  </a:t>
            </a:r>
            <a:r>
              <a:rPr sz="2800" spc="-10" dirty="0">
                <a:solidFill>
                  <a:srgbClr val="0D0D0D"/>
                </a:solidFill>
                <a:latin typeface="Times New Roman"/>
                <a:cs typeface="Times New Roman"/>
              </a:rPr>
              <a:t>level </a:t>
            </a:r>
            <a:r>
              <a:rPr sz="2800" dirty="0">
                <a:solidFill>
                  <a:srgbClr val="0D0D0D"/>
                </a:solidFill>
                <a:latin typeface="Times New Roman"/>
                <a:cs typeface="Times New Roman"/>
              </a:rPr>
              <a:t>language.</a:t>
            </a:r>
            <a:r>
              <a:rPr sz="2800" spc="290" dirty="0">
                <a:solidFill>
                  <a:srgbClr val="0D0D0D"/>
                </a:solidFill>
                <a:latin typeface="Times New Roman"/>
                <a:cs typeface="Times New Roman"/>
              </a:rPr>
              <a:t> </a:t>
            </a:r>
            <a:r>
              <a:rPr sz="2800" dirty="0">
                <a:solidFill>
                  <a:srgbClr val="0D0D0D"/>
                </a:solidFill>
                <a:latin typeface="Times New Roman"/>
                <a:cs typeface="Times New Roman"/>
              </a:rPr>
              <a:t>It</a:t>
            </a:r>
            <a:r>
              <a:rPr sz="2800" spc="280" dirty="0">
                <a:solidFill>
                  <a:srgbClr val="0D0D0D"/>
                </a:solidFill>
                <a:latin typeface="Times New Roman"/>
                <a:cs typeface="Times New Roman"/>
              </a:rPr>
              <a:t> </a:t>
            </a:r>
            <a:r>
              <a:rPr sz="2800" dirty="0">
                <a:solidFill>
                  <a:srgbClr val="0D0D0D"/>
                </a:solidFill>
                <a:latin typeface="Times New Roman"/>
                <a:cs typeface="Times New Roman"/>
              </a:rPr>
              <a:t>allows</a:t>
            </a:r>
            <a:r>
              <a:rPr sz="2800" spc="315" dirty="0">
                <a:solidFill>
                  <a:srgbClr val="0D0D0D"/>
                </a:solidFill>
                <a:latin typeface="Times New Roman"/>
                <a:cs typeface="Times New Roman"/>
              </a:rPr>
              <a:t> </a:t>
            </a:r>
            <a:r>
              <a:rPr sz="2800" dirty="0">
                <a:solidFill>
                  <a:srgbClr val="0D0D0D"/>
                </a:solidFill>
                <a:latin typeface="Times New Roman"/>
                <a:cs typeface="Times New Roman"/>
              </a:rPr>
              <a:t>for</a:t>
            </a:r>
            <a:r>
              <a:rPr sz="2800" spc="300" dirty="0">
                <a:solidFill>
                  <a:srgbClr val="0D0D0D"/>
                </a:solidFill>
                <a:latin typeface="Times New Roman"/>
                <a:cs typeface="Times New Roman"/>
              </a:rPr>
              <a:t> </a:t>
            </a:r>
            <a:r>
              <a:rPr sz="2800" dirty="0">
                <a:solidFill>
                  <a:srgbClr val="0D0D0D"/>
                </a:solidFill>
                <a:latin typeface="Times New Roman"/>
                <a:cs typeface="Times New Roman"/>
              </a:rPr>
              <a:t>the</a:t>
            </a:r>
            <a:r>
              <a:rPr sz="2800" spc="275" dirty="0">
                <a:solidFill>
                  <a:srgbClr val="0D0D0D"/>
                </a:solidFill>
                <a:latin typeface="Times New Roman"/>
                <a:cs typeface="Times New Roman"/>
              </a:rPr>
              <a:t> </a:t>
            </a:r>
            <a:r>
              <a:rPr sz="2800" dirty="0">
                <a:solidFill>
                  <a:srgbClr val="0D0D0D"/>
                </a:solidFill>
                <a:latin typeface="Times New Roman"/>
                <a:cs typeface="Times New Roman"/>
              </a:rPr>
              <a:t>symbolic</a:t>
            </a:r>
            <a:r>
              <a:rPr sz="2800" spc="270" dirty="0">
                <a:solidFill>
                  <a:srgbClr val="0D0D0D"/>
                </a:solidFill>
                <a:latin typeface="Times New Roman"/>
                <a:cs typeface="Times New Roman"/>
              </a:rPr>
              <a:t> </a:t>
            </a:r>
            <a:r>
              <a:rPr sz="2800" dirty="0">
                <a:solidFill>
                  <a:srgbClr val="0D0D0D"/>
                </a:solidFill>
                <a:latin typeface="Times New Roman"/>
                <a:cs typeface="Times New Roman"/>
              </a:rPr>
              <a:t>names</a:t>
            </a:r>
            <a:r>
              <a:rPr sz="2800" spc="290" dirty="0">
                <a:solidFill>
                  <a:srgbClr val="0D0D0D"/>
                </a:solidFill>
                <a:latin typeface="Times New Roman"/>
                <a:cs typeface="Times New Roman"/>
              </a:rPr>
              <a:t> </a:t>
            </a:r>
            <a:r>
              <a:rPr sz="2800" dirty="0">
                <a:solidFill>
                  <a:srgbClr val="0D0D0D"/>
                </a:solidFill>
                <a:latin typeface="Times New Roman"/>
                <a:cs typeface="Times New Roman"/>
              </a:rPr>
              <a:t>instead</a:t>
            </a:r>
            <a:r>
              <a:rPr sz="2800" spc="295" dirty="0">
                <a:solidFill>
                  <a:srgbClr val="0D0D0D"/>
                </a:solidFill>
                <a:latin typeface="Times New Roman"/>
                <a:cs typeface="Times New Roman"/>
              </a:rPr>
              <a:t> </a:t>
            </a:r>
            <a:r>
              <a:rPr sz="2800" spc="-25" dirty="0">
                <a:solidFill>
                  <a:srgbClr val="0D0D0D"/>
                </a:solidFill>
                <a:latin typeface="Times New Roman"/>
                <a:cs typeface="Times New Roman"/>
              </a:rPr>
              <a:t>of </a:t>
            </a:r>
            <a:r>
              <a:rPr sz="2800" dirty="0">
                <a:solidFill>
                  <a:srgbClr val="0D0D0D"/>
                </a:solidFill>
                <a:latin typeface="Times New Roman"/>
                <a:cs typeface="Times New Roman"/>
              </a:rPr>
              <a:t>just</a:t>
            </a:r>
            <a:r>
              <a:rPr sz="2800" spc="-35" dirty="0">
                <a:solidFill>
                  <a:srgbClr val="0D0D0D"/>
                </a:solidFill>
                <a:latin typeface="Times New Roman"/>
                <a:cs typeface="Times New Roman"/>
              </a:rPr>
              <a:t> </a:t>
            </a:r>
            <a:r>
              <a:rPr sz="2800" dirty="0">
                <a:solidFill>
                  <a:srgbClr val="0D0D0D"/>
                </a:solidFill>
                <a:latin typeface="Times New Roman"/>
                <a:cs typeface="Times New Roman"/>
              </a:rPr>
              <a:t>numbers</a:t>
            </a:r>
            <a:r>
              <a:rPr sz="2800" spc="-5" dirty="0">
                <a:solidFill>
                  <a:srgbClr val="0D0D0D"/>
                </a:solidFill>
                <a:latin typeface="Times New Roman"/>
                <a:cs typeface="Times New Roman"/>
              </a:rPr>
              <a:t> </a:t>
            </a:r>
            <a:r>
              <a:rPr sz="2800" dirty="0">
                <a:solidFill>
                  <a:srgbClr val="0D0D0D"/>
                </a:solidFill>
                <a:latin typeface="Times New Roman"/>
                <a:cs typeface="Times New Roman"/>
              </a:rPr>
              <a:t>like</a:t>
            </a:r>
            <a:r>
              <a:rPr sz="2800" spc="-50" dirty="0">
                <a:solidFill>
                  <a:srgbClr val="0D0D0D"/>
                </a:solidFill>
                <a:latin typeface="Times New Roman"/>
                <a:cs typeface="Times New Roman"/>
              </a:rPr>
              <a:t> </a:t>
            </a:r>
            <a:r>
              <a:rPr sz="2800" dirty="0">
                <a:solidFill>
                  <a:srgbClr val="0D0D0D"/>
                </a:solidFill>
                <a:latin typeface="Times New Roman"/>
                <a:cs typeface="Times New Roman"/>
              </a:rPr>
              <a:t>0</a:t>
            </a:r>
            <a:r>
              <a:rPr sz="2800" spc="-20" dirty="0">
                <a:solidFill>
                  <a:srgbClr val="0D0D0D"/>
                </a:solidFill>
                <a:latin typeface="Times New Roman"/>
                <a:cs typeface="Times New Roman"/>
              </a:rPr>
              <a:t> </a:t>
            </a:r>
            <a:r>
              <a:rPr sz="2800" dirty="0">
                <a:solidFill>
                  <a:srgbClr val="0D0D0D"/>
                </a:solidFill>
                <a:latin typeface="Times New Roman"/>
                <a:cs typeface="Times New Roman"/>
              </a:rPr>
              <a:t>and</a:t>
            </a:r>
            <a:r>
              <a:rPr sz="2800" spc="-15" dirty="0">
                <a:solidFill>
                  <a:srgbClr val="0D0D0D"/>
                </a:solidFill>
                <a:latin typeface="Times New Roman"/>
                <a:cs typeface="Times New Roman"/>
              </a:rPr>
              <a:t> </a:t>
            </a:r>
            <a:r>
              <a:rPr sz="2800" spc="-25" dirty="0">
                <a:solidFill>
                  <a:srgbClr val="0D0D0D"/>
                </a:solidFill>
                <a:latin typeface="Times New Roman"/>
                <a:cs typeface="Times New Roman"/>
              </a:rPr>
              <a:t>1.</a:t>
            </a:r>
            <a:endParaRPr sz="2800" dirty="0">
              <a:latin typeface="Times New Roman"/>
              <a:cs typeface="Times New Roman"/>
            </a:endParaRPr>
          </a:p>
          <a:p>
            <a:pPr>
              <a:lnSpc>
                <a:spcPct val="100000"/>
              </a:lnSpc>
              <a:spcBef>
                <a:spcPts val="990"/>
              </a:spcBef>
              <a:buClr>
                <a:srgbClr val="FD8537"/>
              </a:buClr>
              <a:buFont typeface="Wingdings"/>
              <a:buChar char=""/>
            </a:pPr>
            <a:endParaRPr sz="2800" dirty="0">
              <a:latin typeface="Times New Roman"/>
              <a:cs typeface="Times New Roman"/>
            </a:endParaRPr>
          </a:p>
          <a:p>
            <a:pPr marL="287020" marR="5080" indent="-274320" algn="just">
              <a:lnSpc>
                <a:spcPts val="3030"/>
              </a:lnSpc>
              <a:buClr>
                <a:srgbClr val="FD8537"/>
              </a:buClr>
              <a:buSzPct val="69642"/>
              <a:buFont typeface="Wingdings"/>
              <a:buChar char=""/>
              <a:tabLst>
                <a:tab pos="287020" algn="l"/>
              </a:tabLst>
            </a:pPr>
            <a:r>
              <a:rPr sz="2800" dirty="0">
                <a:solidFill>
                  <a:srgbClr val="0D0D0D"/>
                </a:solidFill>
                <a:latin typeface="Times New Roman"/>
                <a:cs typeface="Times New Roman"/>
              </a:rPr>
              <a:t>In</a:t>
            </a:r>
            <a:r>
              <a:rPr sz="2800" spc="550" dirty="0">
                <a:solidFill>
                  <a:srgbClr val="0D0D0D"/>
                </a:solidFill>
                <a:latin typeface="Times New Roman"/>
                <a:cs typeface="Times New Roman"/>
              </a:rPr>
              <a:t> </a:t>
            </a:r>
            <a:r>
              <a:rPr sz="2800" dirty="0">
                <a:solidFill>
                  <a:srgbClr val="0D0D0D"/>
                </a:solidFill>
                <a:latin typeface="Times New Roman"/>
                <a:cs typeface="Times New Roman"/>
              </a:rPr>
              <a:t>this</a:t>
            </a:r>
            <a:r>
              <a:rPr sz="2800" spc="580" dirty="0">
                <a:solidFill>
                  <a:srgbClr val="0D0D0D"/>
                </a:solidFill>
                <a:latin typeface="Times New Roman"/>
                <a:cs typeface="Times New Roman"/>
              </a:rPr>
              <a:t> </a:t>
            </a:r>
            <a:r>
              <a:rPr sz="2800" dirty="0">
                <a:solidFill>
                  <a:srgbClr val="0D0D0D"/>
                </a:solidFill>
                <a:latin typeface="Times New Roman"/>
                <a:cs typeface="Times New Roman"/>
              </a:rPr>
              <a:t>we</a:t>
            </a:r>
            <a:r>
              <a:rPr sz="2800" spc="545" dirty="0">
                <a:solidFill>
                  <a:srgbClr val="0D0D0D"/>
                </a:solidFill>
                <a:latin typeface="Times New Roman"/>
                <a:cs typeface="Times New Roman"/>
              </a:rPr>
              <a:t> </a:t>
            </a:r>
            <a:r>
              <a:rPr sz="2800" dirty="0">
                <a:solidFill>
                  <a:srgbClr val="0D0D0D"/>
                </a:solidFill>
                <a:latin typeface="Times New Roman"/>
                <a:cs typeface="Times New Roman"/>
              </a:rPr>
              <a:t>use</a:t>
            </a:r>
            <a:r>
              <a:rPr sz="2800" spc="575" dirty="0">
                <a:solidFill>
                  <a:srgbClr val="0D0D0D"/>
                </a:solidFill>
                <a:latin typeface="Times New Roman"/>
                <a:cs typeface="Times New Roman"/>
              </a:rPr>
              <a:t> </a:t>
            </a:r>
            <a:r>
              <a:rPr sz="2800" dirty="0">
                <a:solidFill>
                  <a:srgbClr val="0D0D0D"/>
                </a:solidFill>
                <a:latin typeface="Times New Roman"/>
                <a:cs typeface="Times New Roman"/>
              </a:rPr>
              <a:t>English</a:t>
            </a:r>
            <a:r>
              <a:rPr sz="2800" spc="565" dirty="0">
                <a:solidFill>
                  <a:srgbClr val="0D0D0D"/>
                </a:solidFill>
                <a:latin typeface="Times New Roman"/>
                <a:cs typeface="Times New Roman"/>
              </a:rPr>
              <a:t> </a:t>
            </a:r>
            <a:r>
              <a:rPr sz="2800" dirty="0">
                <a:solidFill>
                  <a:srgbClr val="0D0D0D"/>
                </a:solidFill>
                <a:latin typeface="Times New Roman"/>
                <a:cs typeface="Times New Roman"/>
              </a:rPr>
              <a:t>like</a:t>
            </a:r>
            <a:r>
              <a:rPr sz="2800" spc="570" dirty="0">
                <a:solidFill>
                  <a:srgbClr val="0D0D0D"/>
                </a:solidFill>
                <a:latin typeface="Times New Roman"/>
                <a:cs typeface="Times New Roman"/>
              </a:rPr>
              <a:t> </a:t>
            </a:r>
            <a:r>
              <a:rPr sz="2800" dirty="0">
                <a:solidFill>
                  <a:srgbClr val="0D0D0D"/>
                </a:solidFill>
                <a:latin typeface="Times New Roman"/>
                <a:cs typeface="Times New Roman"/>
              </a:rPr>
              <a:t>words,</a:t>
            </a:r>
            <a:r>
              <a:rPr sz="2800" spc="570" dirty="0">
                <a:solidFill>
                  <a:srgbClr val="0D0D0D"/>
                </a:solidFill>
                <a:latin typeface="Times New Roman"/>
                <a:cs typeface="Times New Roman"/>
              </a:rPr>
              <a:t> </a:t>
            </a:r>
            <a:r>
              <a:rPr sz="2800" dirty="0">
                <a:solidFill>
                  <a:srgbClr val="0D0D0D"/>
                </a:solidFill>
                <a:latin typeface="Times New Roman"/>
                <a:cs typeface="Times New Roman"/>
              </a:rPr>
              <a:t>which</a:t>
            </a:r>
            <a:r>
              <a:rPr sz="2800" spc="560" dirty="0">
                <a:solidFill>
                  <a:srgbClr val="0D0D0D"/>
                </a:solidFill>
                <a:latin typeface="Times New Roman"/>
                <a:cs typeface="Times New Roman"/>
              </a:rPr>
              <a:t> </a:t>
            </a:r>
            <a:r>
              <a:rPr sz="2800" dirty="0">
                <a:solidFill>
                  <a:srgbClr val="0D0D0D"/>
                </a:solidFill>
                <a:latin typeface="Times New Roman"/>
                <a:cs typeface="Times New Roman"/>
              </a:rPr>
              <a:t>is</a:t>
            </a:r>
            <a:r>
              <a:rPr sz="2800" spc="560" dirty="0">
                <a:solidFill>
                  <a:srgbClr val="0D0D0D"/>
                </a:solidFill>
                <a:latin typeface="Times New Roman"/>
                <a:cs typeface="Times New Roman"/>
              </a:rPr>
              <a:t> </a:t>
            </a:r>
            <a:r>
              <a:rPr sz="2800" dirty="0">
                <a:solidFill>
                  <a:srgbClr val="0D0D0D"/>
                </a:solidFill>
                <a:latin typeface="Times New Roman"/>
                <a:cs typeface="Times New Roman"/>
              </a:rPr>
              <a:t>easy</a:t>
            </a:r>
            <a:r>
              <a:rPr sz="2800" spc="535" dirty="0">
                <a:solidFill>
                  <a:srgbClr val="0D0D0D"/>
                </a:solidFill>
                <a:latin typeface="Times New Roman"/>
                <a:cs typeface="Times New Roman"/>
              </a:rPr>
              <a:t> </a:t>
            </a:r>
            <a:r>
              <a:rPr sz="2800" spc="-25" dirty="0">
                <a:solidFill>
                  <a:srgbClr val="0D0D0D"/>
                </a:solidFill>
                <a:latin typeface="Times New Roman"/>
                <a:cs typeface="Times New Roman"/>
              </a:rPr>
              <a:t>to </a:t>
            </a:r>
            <a:r>
              <a:rPr sz="2800" dirty="0">
                <a:solidFill>
                  <a:srgbClr val="0D0D0D"/>
                </a:solidFill>
                <a:latin typeface="Times New Roman"/>
                <a:cs typeface="Times New Roman"/>
              </a:rPr>
              <a:t>understand</a:t>
            </a:r>
            <a:r>
              <a:rPr sz="2800" spc="-30" dirty="0">
                <a:solidFill>
                  <a:srgbClr val="0D0D0D"/>
                </a:solidFill>
                <a:latin typeface="Times New Roman"/>
                <a:cs typeface="Times New Roman"/>
              </a:rPr>
              <a:t> </a:t>
            </a:r>
            <a:r>
              <a:rPr sz="2800" dirty="0">
                <a:solidFill>
                  <a:srgbClr val="0D0D0D"/>
                </a:solidFill>
                <a:latin typeface="Times New Roman"/>
                <a:cs typeface="Times New Roman"/>
              </a:rPr>
              <a:t>than</a:t>
            </a:r>
            <a:r>
              <a:rPr sz="2800" spc="-95" dirty="0">
                <a:solidFill>
                  <a:srgbClr val="0D0D0D"/>
                </a:solidFill>
                <a:latin typeface="Times New Roman"/>
                <a:cs typeface="Times New Roman"/>
              </a:rPr>
              <a:t> </a:t>
            </a:r>
            <a:r>
              <a:rPr sz="2800" dirty="0">
                <a:solidFill>
                  <a:srgbClr val="0D0D0D"/>
                </a:solidFill>
                <a:latin typeface="Times New Roman"/>
                <a:cs typeface="Times New Roman"/>
              </a:rPr>
              <a:t>machine</a:t>
            </a:r>
            <a:r>
              <a:rPr sz="2800" spc="-30" dirty="0">
                <a:solidFill>
                  <a:srgbClr val="0D0D0D"/>
                </a:solidFill>
                <a:latin typeface="Times New Roman"/>
                <a:cs typeface="Times New Roman"/>
              </a:rPr>
              <a:t> </a:t>
            </a:r>
            <a:r>
              <a:rPr sz="2800" spc="-10" dirty="0">
                <a:solidFill>
                  <a:srgbClr val="0D0D0D"/>
                </a:solidFill>
                <a:latin typeface="Times New Roman"/>
                <a:cs typeface="Times New Roman"/>
              </a:rPr>
              <a:t>language.</a:t>
            </a:r>
            <a:endParaRPr sz="2800" dirty="0">
              <a:latin typeface="Times New Roman"/>
              <a:cs typeface="Times New Roman"/>
            </a:endParaRPr>
          </a:p>
        </p:txBody>
      </p:sp>
    </p:spTree>
    <p:extLst>
      <p:ext uri="{BB962C8B-B14F-4D97-AF65-F5344CB8AC3E}">
        <p14:creationId xmlns:p14="http://schemas.microsoft.com/office/powerpoint/2010/main" val="261453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a:bodyPr>
          <a:lstStyle/>
          <a:p>
            <a:pPr algn="ctr"/>
            <a:r>
              <a:rPr lang="en-US" b="1" dirty="0">
                <a:latin typeface="Times New Roman" pitchFamily="18" charset="0"/>
                <a:cs typeface="Times New Roman" pitchFamily="18" charset="0"/>
              </a:rPr>
              <a:t>Low Level Language</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Times New Roman" pitchFamily="18" charset="0"/>
                <a:cs typeface="Times New Roman" pitchFamily="18" charset="0"/>
              </a:rPr>
              <a:t>Advantage of LLL:-</a:t>
            </a:r>
          </a:p>
          <a:p>
            <a:pPr marL="457200" indent="-457200">
              <a:buAutoNum type="arabicPeriod"/>
            </a:pPr>
            <a:r>
              <a:rPr lang="en-US" sz="2800" dirty="0">
                <a:latin typeface="Times New Roman" pitchFamily="18" charset="0"/>
                <a:cs typeface="Times New Roman" pitchFamily="18" charset="0"/>
              </a:rPr>
              <a:t>As it is directly understandable  by the machine, processing speed is high.</a:t>
            </a:r>
          </a:p>
          <a:p>
            <a:pPr marL="457200" indent="-457200">
              <a:buAutoNum type="arabicPeriod"/>
            </a:pPr>
            <a:r>
              <a:rPr lang="en-US" sz="2800" dirty="0">
                <a:latin typeface="Times New Roman" pitchFamily="18" charset="0"/>
                <a:cs typeface="Times New Roman" pitchFamily="18" charset="0"/>
              </a:rPr>
              <a:t>No translator is required.</a:t>
            </a:r>
          </a:p>
          <a:p>
            <a:pPr marL="457200" indent="-457200">
              <a:buAutoNum type="arabicPeriod"/>
            </a:pPr>
            <a:r>
              <a:rPr lang="en-US" sz="2800" dirty="0">
                <a:latin typeface="Times New Roman" pitchFamily="18" charset="0"/>
                <a:cs typeface="Times New Roman" pitchFamily="18" charset="0"/>
              </a:rPr>
              <a:t>It occupies less memory space</a:t>
            </a:r>
            <a:r>
              <a:rPr lang="en-US" sz="2800" dirty="0" smtClean="0">
                <a:latin typeface="Times New Roman" pitchFamily="18" charset="0"/>
                <a:cs typeface="Times New Roman" pitchFamily="18" charset="0"/>
              </a:rPr>
              <a:t>.</a:t>
            </a:r>
          </a:p>
          <a:p>
            <a:pPr marL="0" indent="0">
              <a:buNone/>
            </a:pPr>
            <a:endParaRPr lang="en-US" sz="2800" dirty="0">
              <a:latin typeface="Times New Roman" pitchFamily="18" charset="0"/>
              <a:cs typeface="Times New Roman" pitchFamily="18" charset="0"/>
            </a:endParaRPr>
          </a:p>
          <a:p>
            <a:pPr>
              <a:buNone/>
            </a:pPr>
            <a:r>
              <a:rPr lang="en-US" sz="2800" b="1" dirty="0">
                <a:latin typeface="Times New Roman" pitchFamily="18" charset="0"/>
                <a:cs typeface="Times New Roman" pitchFamily="18" charset="0"/>
              </a:rPr>
              <a:t>Disadvantages of LLL:-</a:t>
            </a:r>
          </a:p>
          <a:p>
            <a:pPr marL="457200" indent="-457200">
              <a:buAutoNum type="arabicPeriod"/>
            </a:pPr>
            <a:r>
              <a:rPr lang="en-US" sz="2800" dirty="0">
                <a:latin typeface="Times New Roman" pitchFamily="18" charset="0"/>
                <a:cs typeface="Times New Roman" pitchFamily="18" charset="0"/>
              </a:rPr>
              <a:t>LLL is difficult to read and write.</a:t>
            </a:r>
          </a:p>
          <a:p>
            <a:pPr marL="514350" indent="-514350">
              <a:buAutoNum type="arabicPeriod" startAt="2"/>
            </a:pPr>
            <a:r>
              <a:rPr lang="en-US" sz="2800" dirty="0" smtClean="0">
                <a:latin typeface="Times New Roman" pitchFamily="18" charset="0"/>
                <a:cs typeface="Times New Roman" pitchFamily="18" charset="0"/>
              </a:rPr>
              <a:t>Difficult </a:t>
            </a:r>
            <a:r>
              <a:rPr lang="en-US" sz="2800" dirty="0">
                <a:latin typeface="Times New Roman" pitchFamily="18" charset="0"/>
                <a:cs typeface="Times New Roman" pitchFamily="18" charset="0"/>
              </a:rPr>
              <a:t>to debug</a:t>
            </a:r>
            <a:r>
              <a:rPr lang="en-US" sz="2800" dirty="0" smtClean="0">
                <a:latin typeface="Times New Roman" pitchFamily="18" charset="0"/>
                <a:cs typeface="Times New Roman" pitchFamily="18" charset="0"/>
              </a:rPr>
              <a:t>.</a:t>
            </a:r>
          </a:p>
          <a:p>
            <a:pPr marL="514350" indent="-514350">
              <a:buAutoNum type="arabicPeriod" startAt="2"/>
            </a:pPr>
            <a:r>
              <a:rPr lang="en-US" sz="2800" dirty="0" smtClean="0">
                <a:latin typeface="Times New Roman" pitchFamily="18" charset="0"/>
                <a:cs typeface="Times New Roman" pitchFamily="18" charset="0"/>
              </a:rPr>
              <a:t>It is not portable.</a:t>
            </a:r>
          </a:p>
          <a:p>
            <a:pPr marL="514350" indent="-514350">
              <a:buAutoNum type="arabicPeriod" startAt="2"/>
            </a:pPr>
            <a:r>
              <a:rPr lang="en-US" sz="2800" dirty="0" smtClean="0">
                <a:latin typeface="Times New Roman" pitchFamily="18" charset="0"/>
                <a:cs typeface="Times New Roman" pitchFamily="18" charset="0"/>
              </a:rPr>
              <a:t>It is platform dependent.</a:t>
            </a: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80797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High Level Language</a:t>
            </a:r>
          </a:p>
        </p:txBody>
      </p:sp>
      <p:sp>
        <p:nvSpPr>
          <p:cNvPr id="3" name="Content Placeholder 2"/>
          <p:cNvSpPr>
            <a:spLocks noGrp="1"/>
          </p:cNvSpPr>
          <p:nvPr>
            <p:ph idx="1"/>
          </p:nvPr>
        </p:nvSpPr>
        <p:spPr>
          <a:xfrm>
            <a:off x="457200" y="1752600"/>
            <a:ext cx="8229600" cy="4572000"/>
          </a:xfrm>
        </p:spPr>
        <p:txBody>
          <a:bodyPr/>
          <a:lstStyle/>
          <a:p>
            <a:pPr algn="just"/>
            <a:r>
              <a:rPr lang="en-US" sz="2800" dirty="0">
                <a:latin typeface="Times New Roman" pitchFamily="18" charset="0"/>
                <a:cs typeface="Times New Roman" pitchFamily="18" charset="0"/>
              </a:rPr>
              <a:t>HLL is more closer to the human language. HLL has its own syntax and Rules which are strictly followed. High level languages are needed to be convert into machine language</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Now a days most of the languages we are using, are High level languages like C, C++, JAVA, Python etc.</a:t>
            </a:r>
            <a:endParaRPr lang="en-IN" sz="2800" dirty="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619045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High Level Language</a:t>
            </a:r>
          </a:p>
        </p:txBody>
      </p:sp>
      <p:sp>
        <p:nvSpPr>
          <p:cNvPr id="3" name="Content Placeholder 2"/>
          <p:cNvSpPr>
            <a:spLocks noGrp="1"/>
          </p:cNvSpPr>
          <p:nvPr>
            <p:ph idx="1"/>
          </p:nvPr>
        </p:nvSpPr>
        <p:spPr/>
        <p:txBody>
          <a:bodyPr>
            <a:normAutofit fontScale="92500" lnSpcReduction="10000"/>
          </a:bodyPr>
          <a:lstStyle/>
          <a:p>
            <a:pPr algn="just">
              <a:buNone/>
            </a:pPr>
            <a:r>
              <a:rPr lang="en-US" sz="2800" b="1" dirty="0">
                <a:latin typeface="Times New Roman" pitchFamily="18" charset="0"/>
                <a:cs typeface="Times New Roman" pitchFamily="18" charset="0"/>
              </a:rPr>
              <a:t>Advantages of HLL </a:t>
            </a:r>
            <a:r>
              <a:rPr lang="en-US" sz="2800" b="1" dirty="0">
                <a:latin typeface="Times New Roman" pitchFamily="18" charset="0"/>
                <a:cs typeface="Times New Roman" pitchFamily="18" charset="0"/>
                <a:sym typeface="Wingdings" panose="05000000000000000000" pitchFamily="2" charset="2"/>
              </a:rPr>
              <a:t></a:t>
            </a:r>
          </a:p>
          <a:p>
            <a:pPr marL="342900" indent="-342900" algn="just">
              <a:buFont typeface="Arial" panose="020B0604020202020204" pitchFamily="34" charset="0"/>
              <a:buChar char="•"/>
            </a:pPr>
            <a:r>
              <a:rPr lang="en-US" sz="2800" dirty="0">
                <a:latin typeface="Times New Roman" pitchFamily="18" charset="0"/>
                <a:cs typeface="Times New Roman" pitchFamily="18" charset="0"/>
                <a:sym typeface="Wingdings" panose="05000000000000000000" pitchFamily="2" charset="2"/>
              </a:rPr>
              <a:t>HLL is easy to read and write.</a:t>
            </a:r>
          </a:p>
          <a:p>
            <a:pPr marL="342900" indent="-342900" algn="just">
              <a:buFont typeface="Arial" panose="020B0604020202020204" pitchFamily="34" charset="0"/>
              <a:buChar char="•"/>
            </a:pPr>
            <a:r>
              <a:rPr lang="en-US" sz="2800" dirty="0">
                <a:latin typeface="Times New Roman" pitchFamily="18" charset="0"/>
                <a:cs typeface="Times New Roman" pitchFamily="18" charset="0"/>
                <a:sym typeface="Wingdings" panose="05000000000000000000" pitchFamily="2" charset="2"/>
              </a:rPr>
              <a:t>HLL is easy to debug</a:t>
            </a:r>
            <a:r>
              <a:rPr lang="en-US" sz="2800" dirty="0" smtClean="0">
                <a:latin typeface="Times New Roman" pitchFamily="18" charset="0"/>
                <a:cs typeface="Times New Roman" pitchFamily="18" charset="0"/>
                <a:sym typeface="Wingdings" panose="05000000000000000000" pitchFamily="2" charset="2"/>
              </a:rPr>
              <a:t>.</a:t>
            </a:r>
          </a:p>
          <a:p>
            <a:pPr marL="342900" indent="-342900" algn="just">
              <a:buFont typeface="Arial" panose="020B0604020202020204" pitchFamily="34" charset="0"/>
              <a:buChar char="•"/>
            </a:pPr>
            <a:r>
              <a:rPr lang="en-US" sz="2800" dirty="0" smtClean="0">
                <a:latin typeface="Times New Roman" pitchFamily="18" charset="0"/>
                <a:cs typeface="Times New Roman" pitchFamily="18" charset="0"/>
                <a:sym typeface="Wingdings" panose="05000000000000000000" pitchFamily="2" charset="2"/>
              </a:rPr>
              <a:t>HLL is machine independent.</a:t>
            </a:r>
          </a:p>
          <a:p>
            <a:pPr marL="342900" indent="-342900" algn="just">
              <a:buFont typeface="Arial" panose="020B0604020202020204" pitchFamily="34" charset="0"/>
              <a:buChar char="•"/>
            </a:pPr>
            <a:r>
              <a:rPr lang="en-US" sz="2800" dirty="0" smtClean="0">
                <a:latin typeface="Times New Roman" pitchFamily="18" charset="0"/>
                <a:cs typeface="Times New Roman" pitchFamily="18" charset="0"/>
                <a:sym typeface="Wingdings" panose="05000000000000000000" pitchFamily="2" charset="2"/>
              </a:rPr>
              <a:t>HLL is platform independent.</a:t>
            </a:r>
          </a:p>
          <a:p>
            <a:pPr marL="342900" indent="-342900" algn="just">
              <a:buFont typeface="Arial" panose="020B0604020202020204" pitchFamily="34" charset="0"/>
              <a:buChar char="•"/>
            </a:pPr>
            <a:endParaRPr lang="en-IN" sz="2800" dirty="0">
              <a:latin typeface="Times New Roman" pitchFamily="18" charset="0"/>
              <a:cs typeface="Times New Roman" pitchFamily="18" charset="0"/>
              <a:sym typeface="Wingdings" panose="05000000000000000000" pitchFamily="2" charset="2"/>
            </a:endParaRPr>
          </a:p>
          <a:p>
            <a:pPr algn="just">
              <a:buNone/>
            </a:pPr>
            <a:r>
              <a:rPr lang="en-US" sz="2800" b="1" dirty="0">
                <a:latin typeface="Times New Roman" pitchFamily="18" charset="0"/>
                <a:cs typeface="Times New Roman" pitchFamily="18" charset="0"/>
                <a:sym typeface="Wingdings" panose="05000000000000000000" pitchFamily="2" charset="2"/>
              </a:rPr>
              <a:t>Disadvantages of HLL</a:t>
            </a:r>
          </a:p>
          <a:p>
            <a:pPr marL="342900" indent="-342900" algn="just">
              <a:buFont typeface="Arial" panose="020B0604020202020204" pitchFamily="34" charset="0"/>
              <a:buChar char="•"/>
            </a:pPr>
            <a:r>
              <a:rPr lang="en-US" sz="2800" dirty="0">
                <a:latin typeface="Times New Roman" pitchFamily="18" charset="0"/>
                <a:cs typeface="Times New Roman" pitchFamily="18" charset="0"/>
                <a:sym typeface="Wingdings" panose="05000000000000000000" pitchFamily="2" charset="2"/>
              </a:rPr>
              <a:t>Processing speed is slow, as it needs translators.</a:t>
            </a:r>
          </a:p>
          <a:p>
            <a:pPr marL="342900" indent="-342900" algn="just">
              <a:buFont typeface="Arial" panose="020B0604020202020204" pitchFamily="34" charset="0"/>
              <a:buChar char="•"/>
            </a:pPr>
            <a:r>
              <a:rPr lang="en-US" sz="2800" dirty="0">
                <a:latin typeface="Times New Roman" pitchFamily="18" charset="0"/>
                <a:cs typeface="Times New Roman" pitchFamily="18" charset="0"/>
                <a:sym typeface="Wingdings" panose="05000000000000000000" pitchFamily="2" charset="2"/>
              </a:rPr>
              <a:t>It occupies more memory space.</a:t>
            </a:r>
          </a:p>
          <a:p>
            <a:pPr>
              <a:buNone/>
            </a:pPr>
            <a:r>
              <a:rPr lang="en-US" sz="2800" dirty="0">
                <a:latin typeface="Calibri" panose="020F0502020204030204" pitchFamily="34" charset="0"/>
                <a:cs typeface="Calibri" panose="020F0502020204030204" pitchFamily="34" charset="0"/>
                <a:sym typeface="Wingdings" panose="05000000000000000000" pitchFamily="2" charset="2"/>
              </a:rPr>
              <a:t> </a:t>
            </a:r>
            <a:endParaRPr lang="en-IN"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17299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rmAutofit/>
          </a:bodyPr>
          <a:lstStyle/>
          <a:p>
            <a:pPr algn="ctr"/>
            <a:r>
              <a:rPr lang="en-US" sz="4800" dirty="0"/>
              <a:t>What Is Computer?</a:t>
            </a:r>
          </a:p>
        </p:txBody>
      </p:sp>
      <p:sp>
        <p:nvSpPr>
          <p:cNvPr id="3" name="Content Placeholder 2"/>
          <p:cNvSpPr>
            <a:spLocks noGrp="1"/>
          </p:cNvSpPr>
          <p:nvPr>
            <p:ph idx="1"/>
          </p:nvPr>
        </p:nvSpPr>
        <p:spPr>
          <a:xfrm>
            <a:off x="378618" y="1295400"/>
            <a:ext cx="8308182" cy="5029200"/>
          </a:xfrm>
        </p:spPr>
        <p:txBody>
          <a:bodyPr>
            <a:normAutofit/>
          </a:bodyPr>
          <a:lstStyle/>
          <a:p>
            <a:pPr marL="12700" algn="just">
              <a:lnSpc>
                <a:spcPct val="150000"/>
              </a:lnSpc>
              <a:spcBef>
                <a:spcPts val="800"/>
              </a:spcBef>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400" dirty="0">
                <a:solidFill>
                  <a:srgbClr val="000000"/>
                </a:solidFill>
                <a:latin typeface="Times New Roman" pitchFamily="18" charset="0"/>
                <a:ea typeface="Noto Sans SC Regular" charset="0"/>
                <a:cs typeface="Times New Roman" pitchFamily="18" charset="0"/>
              </a:rPr>
              <a:t>The word computer comes from the word “compute”, which means, “to calculate”. </a:t>
            </a:r>
            <a:endParaRPr lang="en-US" sz="2400" dirty="0" smtClean="0">
              <a:solidFill>
                <a:srgbClr val="000000"/>
              </a:solidFill>
              <a:latin typeface="Times New Roman" pitchFamily="18" charset="0"/>
              <a:ea typeface="Noto Sans SC Regular" charset="0"/>
              <a:cs typeface="Times New Roman" pitchFamily="18" charset="0"/>
            </a:endParaRPr>
          </a:p>
          <a:p>
            <a:pPr marL="12700" algn="just">
              <a:lnSpc>
                <a:spcPct val="150000"/>
              </a:lnSpc>
              <a:spcBef>
                <a:spcPts val="800"/>
              </a:spcBef>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400" dirty="0" smtClean="0">
                <a:latin typeface="Times New Roman" pitchFamily="18" charset="0"/>
                <a:cs typeface="Times New Roman" pitchFamily="18" charset="0"/>
              </a:rPr>
              <a:t>Computer</a:t>
            </a:r>
            <a:r>
              <a:rPr lang="en-US" sz="2400" dirty="0">
                <a:latin typeface="Times New Roman" pitchFamily="18" charset="0"/>
                <a:cs typeface="Times New Roman" pitchFamily="18" charset="0"/>
              </a:rPr>
              <a:t> receives input, stores or processes the input as per user instructions and provides output in desired format</a:t>
            </a:r>
            <a:r>
              <a:rPr lang="en-US" sz="2400" dirty="0" smtClean="0">
                <a:latin typeface="Times New Roman" pitchFamily="18" charset="0"/>
                <a:cs typeface="Times New Roman" pitchFamily="18" charset="0"/>
              </a:rPr>
              <a:t>.</a:t>
            </a:r>
          </a:p>
          <a:p>
            <a:pPr marL="12700" algn="just">
              <a:lnSpc>
                <a:spcPct val="150000"/>
              </a:lnSpc>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400" dirty="0" smtClean="0">
              <a:latin typeface="Times New Roman" pitchFamily="18" charset="0"/>
              <a:cs typeface="Times New Roman" pitchFamily="18" charset="0"/>
            </a:endParaRPr>
          </a:p>
          <a:p>
            <a:pPr marL="12700" algn="just">
              <a:lnSpc>
                <a:spcPct val="150000"/>
              </a:lnSpc>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400" dirty="0">
              <a:latin typeface="Times New Roman" pitchFamily="18" charset="0"/>
              <a:cs typeface="Times New Roman" pitchFamily="18" charset="0"/>
            </a:endParaRPr>
          </a:p>
          <a:p>
            <a:pPr algn="just">
              <a:lnSpc>
                <a:spcPct val="150000"/>
              </a:lnSpc>
              <a:buNone/>
            </a:pPr>
            <a:endParaRPr lang="en-US" sz="2000" dirty="0"/>
          </a:p>
        </p:txBody>
      </p:sp>
      <p:pic>
        <p:nvPicPr>
          <p:cNvPr id="5" name="image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27584"/>
            <a:ext cx="6169131" cy="188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894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z="4900" b="1" dirty="0"/>
              <a:t>Translators</a:t>
            </a:r>
            <a:r>
              <a:rPr lang="en-US" dirty="0"/>
              <a:t/>
            </a:r>
            <a:br>
              <a:rPr lang="en-US" dirty="0"/>
            </a:br>
            <a:endParaRPr lang="en-US" dirty="0"/>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algn="just"/>
            <a:r>
              <a:rPr lang="en-US" sz="2800" dirty="0">
                <a:latin typeface="Calibri" panose="020F0502020204030204" pitchFamily="34" charset="0"/>
                <a:cs typeface="Calibri" panose="020F0502020204030204" pitchFamily="34" charset="0"/>
              </a:rPr>
              <a:t>A program written in high-level language is called as source code. To convert the source code into machine code, translators are needed</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A translator takes a program written in source language as input and converts it into a program in target language as </a:t>
            </a:r>
            <a:r>
              <a:rPr lang="en-US" sz="2800" dirty="0" smtClean="0">
                <a:latin typeface="Calibri" panose="020F0502020204030204" pitchFamily="34" charset="0"/>
                <a:cs typeface="Calibri" panose="020F0502020204030204" pitchFamily="34" charset="0"/>
              </a:rPr>
              <a:t>output.</a:t>
            </a:r>
          </a:p>
          <a:p>
            <a:pPr algn="just"/>
            <a:r>
              <a:rPr lang="en-US" sz="2800" dirty="0">
                <a:latin typeface="Calibri" panose="020F0502020204030204" pitchFamily="34" charset="0"/>
                <a:cs typeface="Calibri" panose="020F0502020204030204" pitchFamily="34" charset="0"/>
              </a:rPr>
              <a:t>It also detects and reports the error during translation</a:t>
            </a:r>
            <a:r>
              <a:rPr lang="en-US" sz="2800" dirty="0" smtClean="0">
                <a:latin typeface="Calibri" panose="020F0502020204030204" pitchFamily="34" charset="0"/>
                <a:cs typeface="Calibri" panose="020F0502020204030204" pitchFamily="34" charset="0"/>
              </a:rPr>
              <a:t>.</a:t>
            </a:r>
          </a:p>
          <a:p>
            <a:pPr marL="0" indent="0" algn="just">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There are three types of translators.</a:t>
            </a:r>
          </a:p>
          <a:p>
            <a:pPr>
              <a:buNone/>
            </a:pPr>
            <a:r>
              <a:rPr lang="en-US" sz="2800" dirty="0">
                <a:latin typeface="Calibri" panose="020F0502020204030204" pitchFamily="34" charset="0"/>
                <a:cs typeface="Calibri" panose="020F0502020204030204" pitchFamily="34" charset="0"/>
              </a:rPr>
              <a:t>     1. Assembler</a:t>
            </a:r>
            <a:endParaRPr lang="en-IN" sz="2800" dirty="0">
              <a:latin typeface="Calibri" panose="020F0502020204030204" pitchFamily="34" charset="0"/>
              <a:cs typeface="Calibri" panose="020F0502020204030204" pitchFamily="34" charset="0"/>
            </a:endParaRPr>
          </a:p>
          <a:p>
            <a:pPr>
              <a:buNone/>
            </a:pPr>
            <a:r>
              <a:rPr lang="en-US" sz="2800" dirty="0">
                <a:latin typeface="Calibri" panose="020F0502020204030204" pitchFamily="34" charset="0"/>
                <a:cs typeface="Calibri" panose="020F0502020204030204" pitchFamily="34" charset="0"/>
              </a:rPr>
              <a:t>     2. Compiler</a:t>
            </a:r>
          </a:p>
          <a:p>
            <a:pPr>
              <a:buNone/>
            </a:pPr>
            <a:r>
              <a:rPr lang="en-US" sz="2800" dirty="0">
                <a:latin typeface="Calibri" panose="020F0502020204030204" pitchFamily="34" charset="0"/>
                <a:cs typeface="Calibri" panose="020F0502020204030204" pitchFamily="34" charset="0"/>
              </a:rPr>
              <a:t>     3. Interpreter</a:t>
            </a:r>
          </a:p>
          <a:p>
            <a:pPr>
              <a:buNone/>
            </a:pPr>
            <a:endParaRPr lang="en-US" dirty="0"/>
          </a:p>
        </p:txBody>
      </p:sp>
    </p:spTree>
    <p:extLst>
      <p:ext uri="{BB962C8B-B14F-4D97-AF65-F5344CB8AC3E}">
        <p14:creationId xmlns:p14="http://schemas.microsoft.com/office/powerpoint/2010/main" val="2576858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45634"/>
            <a:ext cx="8229600" cy="689932"/>
          </a:xfrm>
          <a:prstGeom prst="rect">
            <a:avLst/>
          </a:prstGeom>
        </p:spPr>
        <p:txBody>
          <a:bodyPr vert="horz" wrap="square" lIns="0" tIns="12700" rIns="0" bIns="0" rtlCol="0">
            <a:spAutoFit/>
          </a:bodyPr>
          <a:lstStyle/>
          <a:p>
            <a:pPr marL="12700">
              <a:lnSpc>
                <a:spcPct val="100000"/>
              </a:lnSpc>
              <a:spcBef>
                <a:spcPts val="100"/>
              </a:spcBef>
            </a:pPr>
            <a:r>
              <a:rPr b="1" cap="small" spc="380" dirty="0"/>
              <a:t>Assembler</a:t>
            </a:r>
            <a:endParaRPr b="1" dirty="0"/>
          </a:p>
        </p:txBody>
      </p:sp>
      <p:sp>
        <p:nvSpPr>
          <p:cNvPr id="3" name="object 3"/>
          <p:cNvSpPr txBox="1"/>
          <p:nvPr/>
        </p:nvSpPr>
        <p:spPr>
          <a:xfrm>
            <a:off x="462280" y="1467678"/>
            <a:ext cx="8224520" cy="1550035"/>
          </a:xfrm>
          <a:prstGeom prst="rect">
            <a:avLst/>
          </a:prstGeom>
        </p:spPr>
        <p:txBody>
          <a:bodyPr vert="horz" wrap="square" lIns="0" tIns="12065" rIns="0" bIns="0" rtlCol="0">
            <a:spAutoFit/>
          </a:bodyPr>
          <a:lstStyle/>
          <a:p>
            <a:pPr marL="287020" marR="5080" indent="-274320" algn="just">
              <a:lnSpc>
                <a:spcPct val="100000"/>
              </a:lnSpc>
              <a:spcBef>
                <a:spcPts val="95"/>
              </a:spcBef>
              <a:buClr>
                <a:srgbClr val="FD8537"/>
              </a:buClr>
              <a:buSzPct val="70000"/>
              <a:buFont typeface="Wingdings"/>
              <a:buChar char=""/>
              <a:tabLst>
                <a:tab pos="287020" algn="l"/>
              </a:tabLst>
            </a:pPr>
            <a:r>
              <a:rPr sz="2500" spc="80" dirty="0">
                <a:latin typeface="Cambria"/>
                <a:cs typeface="Cambria"/>
              </a:rPr>
              <a:t>Assembler</a:t>
            </a:r>
            <a:r>
              <a:rPr sz="2500" spc="140" dirty="0">
                <a:latin typeface="Cambria"/>
                <a:cs typeface="Cambria"/>
              </a:rPr>
              <a:t>  </a:t>
            </a:r>
            <a:r>
              <a:rPr sz="2500" spc="80" dirty="0">
                <a:latin typeface="Cambria"/>
                <a:cs typeface="Cambria"/>
              </a:rPr>
              <a:t>is</a:t>
            </a:r>
            <a:r>
              <a:rPr sz="2500" spc="155" dirty="0">
                <a:latin typeface="Cambria"/>
                <a:cs typeface="Cambria"/>
              </a:rPr>
              <a:t>  a</a:t>
            </a:r>
            <a:r>
              <a:rPr sz="2500" spc="150" dirty="0">
                <a:latin typeface="Cambria"/>
                <a:cs typeface="Cambria"/>
              </a:rPr>
              <a:t>  </a:t>
            </a:r>
            <a:r>
              <a:rPr sz="2500" spc="65" dirty="0">
                <a:latin typeface="Cambria"/>
                <a:cs typeface="Cambria"/>
              </a:rPr>
              <a:t>program</a:t>
            </a:r>
            <a:r>
              <a:rPr sz="2500" spc="150" dirty="0">
                <a:latin typeface="Cambria"/>
                <a:cs typeface="Cambria"/>
              </a:rPr>
              <a:t>  </a:t>
            </a:r>
            <a:r>
              <a:rPr sz="2500" spc="125" dirty="0">
                <a:latin typeface="Cambria"/>
                <a:cs typeface="Cambria"/>
              </a:rPr>
              <a:t>that</a:t>
            </a:r>
            <a:r>
              <a:rPr sz="2500" spc="140" dirty="0">
                <a:latin typeface="Cambria"/>
                <a:cs typeface="Cambria"/>
              </a:rPr>
              <a:t>  </a:t>
            </a:r>
            <a:r>
              <a:rPr sz="2500" spc="50" dirty="0">
                <a:latin typeface="Cambria"/>
                <a:cs typeface="Cambria"/>
              </a:rPr>
              <a:t>convert</a:t>
            </a:r>
            <a:r>
              <a:rPr sz="2500" spc="150" dirty="0">
                <a:latin typeface="Cambria"/>
                <a:cs typeface="Cambria"/>
              </a:rPr>
              <a:t>  </a:t>
            </a:r>
            <a:r>
              <a:rPr sz="2500" spc="85" dirty="0">
                <a:latin typeface="Cambria"/>
                <a:cs typeface="Cambria"/>
              </a:rPr>
              <a:t>the</a:t>
            </a:r>
            <a:r>
              <a:rPr sz="2500" spc="145" dirty="0">
                <a:latin typeface="Cambria"/>
                <a:cs typeface="Cambria"/>
              </a:rPr>
              <a:t>  </a:t>
            </a:r>
            <a:r>
              <a:rPr sz="2500" dirty="0">
                <a:latin typeface="Cambria"/>
                <a:cs typeface="Cambria"/>
              </a:rPr>
              <a:t>low-</a:t>
            </a:r>
            <a:r>
              <a:rPr sz="2500" spc="50" dirty="0">
                <a:latin typeface="Cambria"/>
                <a:cs typeface="Cambria"/>
              </a:rPr>
              <a:t>level </a:t>
            </a:r>
            <a:r>
              <a:rPr sz="2500" spc="75" dirty="0">
                <a:latin typeface="Cambria"/>
                <a:cs typeface="Cambria"/>
              </a:rPr>
              <a:t>assembly</a:t>
            </a:r>
            <a:r>
              <a:rPr sz="2500" spc="365" dirty="0">
                <a:latin typeface="Cambria"/>
                <a:cs typeface="Cambria"/>
              </a:rPr>
              <a:t> </a:t>
            </a:r>
            <a:r>
              <a:rPr sz="2500" spc="110" dirty="0">
                <a:latin typeface="Cambria"/>
                <a:cs typeface="Cambria"/>
              </a:rPr>
              <a:t>language</a:t>
            </a:r>
            <a:r>
              <a:rPr sz="2500" spc="370" dirty="0">
                <a:latin typeface="Cambria"/>
                <a:cs typeface="Cambria"/>
              </a:rPr>
              <a:t> </a:t>
            </a:r>
            <a:r>
              <a:rPr sz="2500" dirty="0">
                <a:latin typeface="Cambria"/>
                <a:cs typeface="Cambria"/>
              </a:rPr>
              <a:t>code</a:t>
            </a:r>
            <a:r>
              <a:rPr sz="2500" spc="365" dirty="0">
                <a:latin typeface="Cambria"/>
                <a:cs typeface="Cambria"/>
              </a:rPr>
              <a:t> </a:t>
            </a:r>
            <a:r>
              <a:rPr sz="2500" spc="60" dirty="0">
                <a:latin typeface="Cambria"/>
                <a:cs typeface="Cambria"/>
              </a:rPr>
              <a:t>into</a:t>
            </a:r>
            <a:r>
              <a:rPr sz="2500" spc="360" dirty="0">
                <a:latin typeface="Cambria"/>
                <a:cs typeface="Cambria"/>
              </a:rPr>
              <a:t> </a:t>
            </a:r>
            <a:r>
              <a:rPr sz="2500" spc="90" dirty="0">
                <a:latin typeface="Cambria"/>
                <a:cs typeface="Cambria"/>
              </a:rPr>
              <a:t>machine</a:t>
            </a:r>
            <a:r>
              <a:rPr sz="2500" spc="365" dirty="0">
                <a:latin typeface="Cambria"/>
                <a:cs typeface="Cambria"/>
              </a:rPr>
              <a:t> </a:t>
            </a:r>
            <a:r>
              <a:rPr sz="2500" spc="110" dirty="0">
                <a:latin typeface="Cambria"/>
                <a:cs typeface="Cambria"/>
              </a:rPr>
              <a:t>language</a:t>
            </a:r>
            <a:r>
              <a:rPr sz="2500" spc="360" dirty="0">
                <a:latin typeface="Cambria"/>
                <a:cs typeface="Cambria"/>
              </a:rPr>
              <a:t> </a:t>
            </a:r>
            <a:r>
              <a:rPr sz="2500" spc="-10" dirty="0">
                <a:latin typeface="Cambria"/>
                <a:cs typeface="Cambria"/>
              </a:rPr>
              <a:t>code. </a:t>
            </a:r>
            <a:r>
              <a:rPr sz="2500" spc="95" dirty="0">
                <a:latin typeface="Cambria"/>
                <a:cs typeface="Cambria"/>
              </a:rPr>
              <a:t>For</a:t>
            </a:r>
            <a:r>
              <a:rPr sz="2500" spc="459" dirty="0">
                <a:latin typeface="Cambria"/>
                <a:cs typeface="Cambria"/>
              </a:rPr>
              <a:t>  </a:t>
            </a:r>
            <a:r>
              <a:rPr sz="2500" spc="80" dirty="0">
                <a:latin typeface="Cambria"/>
                <a:cs typeface="Cambria"/>
              </a:rPr>
              <a:t>example</a:t>
            </a:r>
            <a:r>
              <a:rPr sz="2500" spc="465" dirty="0">
                <a:latin typeface="Cambria"/>
                <a:cs typeface="Cambria"/>
              </a:rPr>
              <a:t>  </a:t>
            </a:r>
            <a:r>
              <a:rPr sz="2500" spc="60" dirty="0">
                <a:latin typeface="Cambria"/>
                <a:cs typeface="Cambria"/>
              </a:rPr>
              <a:t>Turbo</a:t>
            </a:r>
            <a:r>
              <a:rPr sz="2500" spc="459" dirty="0">
                <a:latin typeface="Cambria"/>
                <a:cs typeface="Cambria"/>
              </a:rPr>
              <a:t>  </a:t>
            </a:r>
            <a:r>
              <a:rPr sz="2500" spc="90" dirty="0">
                <a:latin typeface="Cambria"/>
                <a:cs typeface="Cambria"/>
              </a:rPr>
              <a:t>Assembler,</a:t>
            </a:r>
            <a:r>
              <a:rPr sz="2500" spc="465" dirty="0">
                <a:latin typeface="Cambria"/>
                <a:cs typeface="Cambria"/>
              </a:rPr>
              <a:t>  </a:t>
            </a:r>
            <a:r>
              <a:rPr sz="2500" spc="385" dirty="0">
                <a:latin typeface="Cambria"/>
                <a:cs typeface="Cambria"/>
              </a:rPr>
              <a:t>GNU</a:t>
            </a:r>
            <a:r>
              <a:rPr sz="2500" spc="480" dirty="0">
                <a:latin typeface="Cambria"/>
                <a:cs typeface="Cambria"/>
              </a:rPr>
              <a:t>  </a:t>
            </a:r>
            <a:r>
              <a:rPr sz="2500" spc="75" dirty="0">
                <a:latin typeface="Cambria"/>
                <a:cs typeface="Cambria"/>
              </a:rPr>
              <a:t>Assembler, </a:t>
            </a:r>
            <a:r>
              <a:rPr sz="2500" spc="55" dirty="0">
                <a:latin typeface="Cambria"/>
                <a:cs typeface="Cambria"/>
              </a:rPr>
              <a:t>Microsoft</a:t>
            </a:r>
            <a:r>
              <a:rPr sz="2500" spc="200" dirty="0">
                <a:latin typeface="Cambria"/>
                <a:cs typeface="Cambria"/>
              </a:rPr>
              <a:t> </a:t>
            </a:r>
            <a:r>
              <a:rPr sz="2500" spc="80" dirty="0">
                <a:latin typeface="Cambria"/>
                <a:cs typeface="Cambria"/>
              </a:rPr>
              <a:t>Assembler</a:t>
            </a:r>
            <a:r>
              <a:rPr sz="2500" spc="210" dirty="0">
                <a:latin typeface="Cambria"/>
                <a:cs typeface="Cambria"/>
              </a:rPr>
              <a:t> </a:t>
            </a:r>
            <a:r>
              <a:rPr sz="2500" spc="50" dirty="0">
                <a:latin typeface="Cambria"/>
                <a:cs typeface="Cambria"/>
              </a:rPr>
              <a:t>etc.</a:t>
            </a:r>
            <a:endParaRPr sz="2500" dirty="0">
              <a:latin typeface="Cambria"/>
              <a:cs typeface="Cambria"/>
            </a:endParaRPr>
          </a:p>
        </p:txBody>
      </p:sp>
      <p:pic>
        <p:nvPicPr>
          <p:cNvPr id="6" name="object 6"/>
          <p:cNvPicPr/>
          <p:nvPr/>
        </p:nvPicPr>
        <p:blipFill>
          <a:blip r:embed="rId2" cstate="print"/>
          <a:stretch>
            <a:fillRect/>
          </a:stretch>
        </p:blipFill>
        <p:spPr>
          <a:xfrm>
            <a:off x="914400" y="3582811"/>
            <a:ext cx="7144128" cy="1691451"/>
          </a:xfrm>
          <a:prstGeom prst="rect">
            <a:avLst/>
          </a:prstGeom>
        </p:spPr>
      </p:pic>
    </p:spTree>
    <p:extLst>
      <p:ext uri="{BB962C8B-B14F-4D97-AF65-F5344CB8AC3E}">
        <p14:creationId xmlns:p14="http://schemas.microsoft.com/office/powerpoint/2010/main" val="2863333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0044" y="951102"/>
            <a:ext cx="8232140" cy="5728876"/>
          </a:xfrm>
          <a:prstGeom prst="rect">
            <a:avLst/>
          </a:prstGeom>
        </p:spPr>
        <p:txBody>
          <a:bodyPr vert="horz" wrap="square" lIns="0" tIns="13335" rIns="0" bIns="0" rtlCol="0">
            <a:spAutoFit/>
          </a:bodyPr>
          <a:lstStyle/>
          <a:p>
            <a:pPr marL="286385" indent="-273685">
              <a:lnSpc>
                <a:spcPct val="100000"/>
              </a:lnSpc>
              <a:spcBef>
                <a:spcPts val="105"/>
              </a:spcBef>
              <a:buClr>
                <a:srgbClr val="FD8537"/>
              </a:buClr>
              <a:buSzPct val="68181"/>
              <a:buFont typeface="Wingdings"/>
              <a:buChar char=""/>
              <a:tabLst>
                <a:tab pos="286385" algn="l"/>
              </a:tabLst>
            </a:pPr>
            <a:r>
              <a:rPr sz="2200" b="1" spc="130" dirty="0">
                <a:latin typeface="Cambria"/>
                <a:cs typeface="Cambria"/>
              </a:rPr>
              <a:t>Assembly</a:t>
            </a:r>
            <a:r>
              <a:rPr sz="2200" b="1" spc="135" dirty="0">
                <a:latin typeface="Cambria"/>
                <a:cs typeface="Cambria"/>
              </a:rPr>
              <a:t> </a:t>
            </a:r>
            <a:r>
              <a:rPr sz="2200" b="1" spc="160" dirty="0">
                <a:latin typeface="Cambria"/>
                <a:cs typeface="Cambria"/>
              </a:rPr>
              <a:t>Level</a:t>
            </a:r>
            <a:r>
              <a:rPr sz="2200" b="1" spc="155" dirty="0">
                <a:latin typeface="Cambria"/>
                <a:cs typeface="Cambria"/>
              </a:rPr>
              <a:t> </a:t>
            </a:r>
            <a:r>
              <a:rPr sz="2200" b="1" spc="180" dirty="0">
                <a:latin typeface="Cambria"/>
                <a:cs typeface="Cambria"/>
              </a:rPr>
              <a:t>Language</a:t>
            </a:r>
            <a:endParaRPr sz="2200" dirty="0">
              <a:latin typeface="Cambria"/>
              <a:cs typeface="Cambria"/>
            </a:endParaRPr>
          </a:p>
          <a:p>
            <a:pPr marL="286385" indent="-273685">
              <a:lnSpc>
                <a:spcPts val="2270"/>
              </a:lnSpc>
              <a:spcBef>
                <a:spcPts val="100"/>
              </a:spcBef>
              <a:buClr>
                <a:srgbClr val="FD8537"/>
              </a:buClr>
              <a:buSzPct val="69047"/>
              <a:buFont typeface="Wingdings"/>
              <a:buChar char=""/>
              <a:tabLst>
                <a:tab pos="286385" algn="l"/>
              </a:tabLst>
            </a:pPr>
            <a:r>
              <a:rPr sz="2100" spc="75" dirty="0">
                <a:latin typeface="Cambria"/>
                <a:cs typeface="Cambria"/>
              </a:rPr>
              <a:t>Assembly</a:t>
            </a:r>
            <a:r>
              <a:rPr sz="2100" spc="210" dirty="0">
                <a:latin typeface="Cambria"/>
                <a:cs typeface="Cambria"/>
              </a:rPr>
              <a:t> </a:t>
            </a:r>
            <a:r>
              <a:rPr sz="2100" spc="95" dirty="0">
                <a:latin typeface="Cambria"/>
                <a:cs typeface="Cambria"/>
              </a:rPr>
              <a:t>language</a:t>
            </a:r>
            <a:r>
              <a:rPr sz="2100" spc="225" dirty="0">
                <a:latin typeface="Cambria"/>
                <a:cs typeface="Cambria"/>
              </a:rPr>
              <a:t> </a:t>
            </a:r>
            <a:r>
              <a:rPr sz="2100" spc="75" dirty="0">
                <a:latin typeface="Cambria"/>
                <a:cs typeface="Cambria"/>
              </a:rPr>
              <a:t>is</a:t>
            </a:r>
            <a:r>
              <a:rPr sz="2100" spc="220" dirty="0">
                <a:latin typeface="Cambria"/>
                <a:cs typeface="Cambria"/>
              </a:rPr>
              <a:t> </a:t>
            </a:r>
            <a:r>
              <a:rPr sz="2100" spc="130" dirty="0">
                <a:latin typeface="Cambria"/>
                <a:cs typeface="Cambria"/>
              </a:rPr>
              <a:t>an</a:t>
            </a:r>
            <a:r>
              <a:rPr sz="2100" spc="215" dirty="0">
                <a:latin typeface="Cambria"/>
                <a:cs typeface="Cambria"/>
              </a:rPr>
              <a:t> </a:t>
            </a:r>
            <a:r>
              <a:rPr sz="2100" spc="65" dirty="0">
                <a:latin typeface="Cambria"/>
                <a:cs typeface="Cambria"/>
              </a:rPr>
              <a:t>extremely</a:t>
            </a:r>
            <a:r>
              <a:rPr sz="2100" spc="210" dirty="0">
                <a:latin typeface="Cambria"/>
                <a:cs typeface="Cambria"/>
              </a:rPr>
              <a:t> </a:t>
            </a:r>
            <a:r>
              <a:rPr sz="2100" spc="60" dirty="0">
                <a:latin typeface="Cambria"/>
                <a:cs typeface="Cambria"/>
              </a:rPr>
              <a:t>basic</a:t>
            </a:r>
            <a:r>
              <a:rPr sz="2100" spc="240" dirty="0">
                <a:latin typeface="Cambria"/>
                <a:cs typeface="Cambria"/>
              </a:rPr>
              <a:t> </a:t>
            </a:r>
            <a:r>
              <a:rPr sz="2100" dirty="0">
                <a:latin typeface="Cambria"/>
                <a:cs typeface="Cambria"/>
              </a:rPr>
              <a:t>form</a:t>
            </a:r>
            <a:r>
              <a:rPr sz="2100" spc="229" dirty="0">
                <a:latin typeface="Cambria"/>
                <a:cs typeface="Cambria"/>
              </a:rPr>
              <a:t> </a:t>
            </a:r>
            <a:r>
              <a:rPr sz="2100" dirty="0">
                <a:latin typeface="Cambria"/>
                <a:cs typeface="Cambria"/>
              </a:rPr>
              <a:t>of</a:t>
            </a:r>
            <a:r>
              <a:rPr sz="2100" spc="204" dirty="0">
                <a:latin typeface="Cambria"/>
                <a:cs typeface="Cambria"/>
              </a:rPr>
              <a:t> </a:t>
            </a:r>
            <a:r>
              <a:rPr sz="2100" spc="70" dirty="0">
                <a:latin typeface="Cambria"/>
                <a:cs typeface="Cambria"/>
              </a:rPr>
              <a:t>programming.</a:t>
            </a:r>
            <a:endParaRPr sz="2100" dirty="0">
              <a:latin typeface="Cambria"/>
              <a:cs typeface="Cambria"/>
            </a:endParaRPr>
          </a:p>
          <a:p>
            <a:pPr marL="287020">
              <a:lnSpc>
                <a:spcPts val="2270"/>
              </a:lnSpc>
            </a:pPr>
            <a:r>
              <a:rPr sz="2100" spc="145" dirty="0">
                <a:latin typeface="Cambria"/>
                <a:cs typeface="Cambria"/>
              </a:rPr>
              <a:t>It</a:t>
            </a:r>
            <a:r>
              <a:rPr sz="2100" spc="114" dirty="0">
                <a:latin typeface="Cambria"/>
                <a:cs typeface="Cambria"/>
              </a:rPr>
              <a:t> </a:t>
            </a:r>
            <a:r>
              <a:rPr sz="2100" spc="75" dirty="0">
                <a:latin typeface="Cambria"/>
                <a:cs typeface="Cambria"/>
              </a:rPr>
              <a:t>is</a:t>
            </a:r>
            <a:r>
              <a:rPr sz="2100" spc="105" dirty="0">
                <a:latin typeface="Cambria"/>
                <a:cs typeface="Cambria"/>
              </a:rPr>
              <a:t> </a:t>
            </a:r>
            <a:r>
              <a:rPr sz="2100" spc="140" dirty="0">
                <a:latin typeface="Cambria"/>
                <a:cs typeface="Cambria"/>
              </a:rPr>
              <a:t>a</a:t>
            </a:r>
            <a:r>
              <a:rPr sz="2100" spc="125" dirty="0">
                <a:latin typeface="Cambria"/>
                <a:cs typeface="Cambria"/>
              </a:rPr>
              <a:t> </a:t>
            </a:r>
            <a:r>
              <a:rPr sz="2100" dirty="0">
                <a:latin typeface="Cambria"/>
                <a:cs typeface="Cambria"/>
              </a:rPr>
              <a:t>low</a:t>
            </a:r>
            <a:r>
              <a:rPr sz="2100" spc="110" dirty="0">
                <a:latin typeface="Cambria"/>
                <a:cs typeface="Cambria"/>
              </a:rPr>
              <a:t> </a:t>
            </a:r>
            <a:r>
              <a:rPr sz="2100" spc="60" dirty="0">
                <a:latin typeface="Cambria"/>
                <a:cs typeface="Cambria"/>
              </a:rPr>
              <a:t>level</a:t>
            </a:r>
            <a:r>
              <a:rPr sz="2100" spc="125" dirty="0">
                <a:latin typeface="Cambria"/>
                <a:cs typeface="Cambria"/>
              </a:rPr>
              <a:t> </a:t>
            </a:r>
            <a:r>
              <a:rPr sz="2100" spc="70" dirty="0">
                <a:latin typeface="Cambria"/>
                <a:cs typeface="Cambria"/>
              </a:rPr>
              <a:t>programming</a:t>
            </a:r>
            <a:r>
              <a:rPr sz="2100" spc="75" dirty="0">
                <a:latin typeface="Cambria"/>
                <a:cs typeface="Cambria"/>
              </a:rPr>
              <a:t> </a:t>
            </a:r>
            <a:r>
              <a:rPr sz="2100" spc="95" dirty="0">
                <a:latin typeface="Cambria"/>
                <a:cs typeface="Cambria"/>
              </a:rPr>
              <a:t>language.</a:t>
            </a:r>
            <a:endParaRPr sz="2100" dirty="0">
              <a:latin typeface="Cambria"/>
              <a:cs typeface="Cambria"/>
            </a:endParaRPr>
          </a:p>
          <a:p>
            <a:pPr>
              <a:lnSpc>
                <a:spcPct val="100000"/>
              </a:lnSpc>
              <a:spcBef>
                <a:spcPts val="760"/>
              </a:spcBef>
            </a:pPr>
            <a:endParaRPr sz="2100" dirty="0">
              <a:latin typeface="Cambria"/>
              <a:cs typeface="Cambria"/>
            </a:endParaRPr>
          </a:p>
          <a:p>
            <a:pPr marL="287020" marR="5080" indent="-274320" algn="just">
              <a:lnSpc>
                <a:spcPct val="80000"/>
              </a:lnSpc>
              <a:buClr>
                <a:srgbClr val="FD8537"/>
              </a:buClr>
              <a:buSzPct val="69047"/>
              <a:buFont typeface="Wingdings"/>
              <a:buChar char=""/>
              <a:tabLst>
                <a:tab pos="287020" algn="l"/>
              </a:tabLst>
            </a:pPr>
            <a:r>
              <a:rPr sz="2100" spc="140" dirty="0">
                <a:latin typeface="Cambria"/>
                <a:cs typeface="Cambria"/>
              </a:rPr>
              <a:t>Each</a:t>
            </a:r>
            <a:r>
              <a:rPr sz="2100" spc="325" dirty="0">
                <a:latin typeface="Cambria"/>
                <a:cs typeface="Cambria"/>
              </a:rPr>
              <a:t>  </a:t>
            </a:r>
            <a:r>
              <a:rPr sz="2100" spc="55" dirty="0" smtClean="0">
                <a:latin typeface="Cambria"/>
                <a:cs typeface="Cambria"/>
              </a:rPr>
              <a:t>personal</a:t>
            </a:r>
            <a:r>
              <a:rPr sz="2100" spc="345" dirty="0" smtClean="0">
                <a:latin typeface="Cambria"/>
                <a:cs typeface="Cambria"/>
              </a:rPr>
              <a:t> </a:t>
            </a:r>
            <a:r>
              <a:rPr sz="2100" spc="45" dirty="0">
                <a:latin typeface="Cambria"/>
                <a:cs typeface="Cambria"/>
              </a:rPr>
              <a:t>computer</a:t>
            </a:r>
            <a:r>
              <a:rPr sz="2100" spc="335" dirty="0">
                <a:latin typeface="Cambria"/>
                <a:cs typeface="Cambria"/>
              </a:rPr>
              <a:t>  </a:t>
            </a:r>
            <a:r>
              <a:rPr sz="2100" spc="105" dirty="0">
                <a:latin typeface="Cambria"/>
                <a:cs typeface="Cambria"/>
              </a:rPr>
              <a:t>has</a:t>
            </a:r>
            <a:r>
              <a:rPr sz="2100" spc="345" dirty="0">
                <a:latin typeface="Cambria"/>
                <a:cs typeface="Cambria"/>
              </a:rPr>
              <a:t>  </a:t>
            </a:r>
            <a:r>
              <a:rPr sz="2100" spc="140" dirty="0">
                <a:latin typeface="Cambria"/>
                <a:cs typeface="Cambria"/>
              </a:rPr>
              <a:t>a</a:t>
            </a:r>
            <a:r>
              <a:rPr sz="2100" spc="325" dirty="0">
                <a:latin typeface="Cambria"/>
                <a:cs typeface="Cambria"/>
              </a:rPr>
              <a:t>  </a:t>
            </a:r>
            <a:r>
              <a:rPr sz="2100" dirty="0">
                <a:latin typeface="Cambria"/>
                <a:cs typeface="Cambria"/>
              </a:rPr>
              <a:t>microprocessor</a:t>
            </a:r>
            <a:r>
              <a:rPr sz="2100" spc="340" dirty="0">
                <a:latin typeface="Cambria"/>
                <a:cs typeface="Cambria"/>
              </a:rPr>
              <a:t>  </a:t>
            </a:r>
            <a:r>
              <a:rPr sz="2100" spc="130" dirty="0">
                <a:latin typeface="Cambria"/>
                <a:cs typeface="Cambria"/>
              </a:rPr>
              <a:t>(CPU)</a:t>
            </a:r>
            <a:r>
              <a:rPr sz="2100" spc="335" dirty="0">
                <a:latin typeface="Cambria"/>
                <a:cs typeface="Cambria"/>
              </a:rPr>
              <a:t>  </a:t>
            </a:r>
            <a:r>
              <a:rPr sz="2100" spc="85" dirty="0">
                <a:latin typeface="Cambria"/>
                <a:cs typeface="Cambria"/>
              </a:rPr>
              <a:t>that </a:t>
            </a:r>
            <a:r>
              <a:rPr sz="2100" spc="90" dirty="0">
                <a:latin typeface="Cambria"/>
                <a:cs typeface="Cambria"/>
              </a:rPr>
              <a:t>manages</a:t>
            </a:r>
            <a:r>
              <a:rPr sz="2100" spc="290" dirty="0">
                <a:latin typeface="Cambria"/>
                <a:cs typeface="Cambria"/>
              </a:rPr>
              <a:t> </a:t>
            </a:r>
            <a:r>
              <a:rPr sz="2100" spc="80" dirty="0">
                <a:latin typeface="Cambria"/>
                <a:cs typeface="Cambria"/>
              </a:rPr>
              <a:t>the</a:t>
            </a:r>
            <a:r>
              <a:rPr sz="2100" spc="295" dirty="0">
                <a:latin typeface="Cambria"/>
                <a:cs typeface="Cambria"/>
              </a:rPr>
              <a:t> </a:t>
            </a:r>
            <a:r>
              <a:rPr sz="2100" dirty="0">
                <a:latin typeface="Cambria"/>
                <a:cs typeface="Cambria"/>
              </a:rPr>
              <a:t>computer</a:t>
            </a:r>
            <a:r>
              <a:rPr sz="2100" spc="285" dirty="0">
                <a:latin typeface="Cambria"/>
                <a:cs typeface="Cambria"/>
              </a:rPr>
              <a:t> </a:t>
            </a:r>
            <a:r>
              <a:rPr sz="2100" spc="85" dirty="0">
                <a:latin typeface="Cambria"/>
                <a:cs typeface="Cambria"/>
              </a:rPr>
              <a:t>arithmetic,</a:t>
            </a:r>
            <a:r>
              <a:rPr sz="2100" spc="280" dirty="0">
                <a:latin typeface="Cambria"/>
                <a:cs typeface="Cambria"/>
              </a:rPr>
              <a:t> </a:t>
            </a:r>
            <a:r>
              <a:rPr sz="2100" spc="60" dirty="0">
                <a:latin typeface="Cambria"/>
                <a:cs typeface="Cambria"/>
              </a:rPr>
              <a:t>logical</a:t>
            </a:r>
            <a:r>
              <a:rPr sz="2100" spc="295" dirty="0">
                <a:latin typeface="Cambria"/>
                <a:cs typeface="Cambria"/>
              </a:rPr>
              <a:t> </a:t>
            </a:r>
            <a:r>
              <a:rPr sz="2100" spc="80" dirty="0">
                <a:latin typeface="Cambria"/>
                <a:cs typeface="Cambria"/>
              </a:rPr>
              <a:t>and</a:t>
            </a:r>
            <a:r>
              <a:rPr sz="2100" spc="295" dirty="0">
                <a:latin typeface="Cambria"/>
                <a:cs typeface="Cambria"/>
              </a:rPr>
              <a:t> </a:t>
            </a:r>
            <a:r>
              <a:rPr sz="2100" dirty="0">
                <a:latin typeface="Cambria"/>
                <a:cs typeface="Cambria"/>
              </a:rPr>
              <a:t>control</a:t>
            </a:r>
            <a:r>
              <a:rPr sz="2100" spc="280" dirty="0">
                <a:latin typeface="Cambria"/>
                <a:cs typeface="Cambria"/>
              </a:rPr>
              <a:t> </a:t>
            </a:r>
            <a:r>
              <a:rPr sz="2100" spc="65" dirty="0">
                <a:latin typeface="Cambria"/>
                <a:cs typeface="Cambria"/>
              </a:rPr>
              <a:t>activities. </a:t>
            </a:r>
            <a:r>
              <a:rPr sz="2100" spc="210" dirty="0">
                <a:latin typeface="Cambria"/>
                <a:cs typeface="Cambria"/>
              </a:rPr>
              <a:t>A</a:t>
            </a:r>
            <a:r>
              <a:rPr sz="2100" spc="100" dirty="0">
                <a:latin typeface="Cambria"/>
                <a:cs typeface="Cambria"/>
              </a:rPr>
              <a:t>  </a:t>
            </a:r>
            <a:r>
              <a:rPr sz="2100" dirty="0">
                <a:latin typeface="Cambria"/>
                <a:cs typeface="Cambria"/>
              </a:rPr>
              <a:t>processor</a:t>
            </a:r>
            <a:r>
              <a:rPr sz="2100" spc="114" dirty="0">
                <a:latin typeface="Cambria"/>
                <a:cs typeface="Cambria"/>
              </a:rPr>
              <a:t>  </a:t>
            </a:r>
            <a:r>
              <a:rPr sz="2100" spc="75" dirty="0">
                <a:latin typeface="Cambria"/>
                <a:cs typeface="Cambria"/>
              </a:rPr>
              <a:t>understands</a:t>
            </a:r>
            <a:r>
              <a:rPr sz="2100" spc="120" dirty="0">
                <a:latin typeface="Cambria"/>
                <a:cs typeface="Cambria"/>
              </a:rPr>
              <a:t>  </a:t>
            </a:r>
            <a:r>
              <a:rPr sz="2100" spc="50" dirty="0">
                <a:latin typeface="Cambria"/>
                <a:cs typeface="Cambria"/>
              </a:rPr>
              <a:t>only</a:t>
            </a:r>
            <a:r>
              <a:rPr sz="2100" spc="105" dirty="0">
                <a:latin typeface="Cambria"/>
                <a:cs typeface="Cambria"/>
              </a:rPr>
              <a:t>  </a:t>
            </a:r>
            <a:r>
              <a:rPr sz="2100" spc="80" dirty="0">
                <a:latin typeface="Cambria"/>
                <a:cs typeface="Cambria"/>
              </a:rPr>
              <a:t>machine</a:t>
            </a:r>
            <a:r>
              <a:rPr sz="2100" spc="110" dirty="0">
                <a:latin typeface="Cambria"/>
                <a:cs typeface="Cambria"/>
              </a:rPr>
              <a:t>  </a:t>
            </a:r>
            <a:r>
              <a:rPr sz="2100" spc="90" dirty="0">
                <a:latin typeface="Cambria"/>
                <a:cs typeface="Cambria"/>
              </a:rPr>
              <a:t>language</a:t>
            </a:r>
            <a:r>
              <a:rPr sz="2100" spc="114" dirty="0">
                <a:latin typeface="Cambria"/>
                <a:cs typeface="Cambria"/>
              </a:rPr>
              <a:t>  </a:t>
            </a:r>
            <a:r>
              <a:rPr sz="2100" spc="60" dirty="0">
                <a:latin typeface="Cambria"/>
                <a:cs typeface="Cambria"/>
              </a:rPr>
              <a:t>instructions </a:t>
            </a:r>
            <a:r>
              <a:rPr sz="2100" spc="65" dirty="0">
                <a:latin typeface="Cambria"/>
                <a:cs typeface="Cambria"/>
              </a:rPr>
              <a:t>which</a:t>
            </a:r>
            <a:r>
              <a:rPr sz="2100" spc="445" dirty="0">
                <a:latin typeface="Cambria"/>
                <a:cs typeface="Cambria"/>
              </a:rPr>
              <a:t> </a:t>
            </a:r>
            <a:r>
              <a:rPr sz="2100" spc="75" dirty="0">
                <a:latin typeface="Cambria"/>
                <a:cs typeface="Cambria"/>
              </a:rPr>
              <a:t>are</a:t>
            </a:r>
            <a:r>
              <a:rPr sz="2100" spc="434" dirty="0">
                <a:latin typeface="Cambria"/>
                <a:cs typeface="Cambria"/>
              </a:rPr>
              <a:t> </a:t>
            </a:r>
            <a:r>
              <a:rPr sz="2100" spc="85" dirty="0">
                <a:latin typeface="Cambria"/>
                <a:cs typeface="Cambria"/>
              </a:rPr>
              <a:t>strings</a:t>
            </a:r>
            <a:r>
              <a:rPr sz="2100" spc="434" dirty="0">
                <a:latin typeface="Cambria"/>
                <a:cs typeface="Cambria"/>
              </a:rPr>
              <a:t> </a:t>
            </a:r>
            <a:r>
              <a:rPr sz="2100" dirty="0">
                <a:latin typeface="Cambria"/>
                <a:cs typeface="Cambria"/>
              </a:rPr>
              <a:t>of</a:t>
            </a:r>
            <a:r>
              <a:rPr sz="2100" spc="434" dirty="0">
                <a:latin typeface="Cambria"/>
                <a:cs typeface="Cambria"/>
              </a:rPr>
              <a:t> </a:t>
            </a:r>
            <a:r>
              <a:rPr sz="2100" dirty="0">
                <a:latin typeface="Cambria"/>
                <a:cs typeface="Cambria"/>
              </a:rPr>
              <a:t>0s</a:t>
            </a:r>
            <a:r>
              <a:rPr sz="2100" spc="440" dirty="0">
                <a:latin typeface="Cambria"/>
                <a:cs typeface="Cambria"/>
              </a:rPr>
              <a:t> </a:t>
            </a:r>
            <a:r>
              <a:rPr sz="2100" spc="95" dirty="0">
                <a:latin typeface="Cambria"/>
                <a:cs typeface="Cambria"/>
              </a:rPr>
              <a:t>and</a:t>
            </a:r>
            <a:r>
              <a:rPr sz="2100" spc="445" dirty="0">
                <a:latin typeface="Cambria"/>
                <a:cs typeface="Cambria"/>
              </a:rPr>
              <a:t> </a:t>
            </a:r>
            <a:r>
              <a:rPr sz="2100" spc="80" dirty="0">
                <a:latin typeface="Cambria"/>
                <a:cs typeface="Cambria"/>
              </a:rPr>
              <a:t>1s.</a:t>
            </a:r>
            <a:r>
              <a:rPr sz="2100" spc="430" dirty="0">
                <a:latin typeface="Cambria"/>
                <a:cs typeface="Cambria"/>
              </a:rPr>
              <a:t> </a:t>
            </a:r>
            <a:r>
              <a:rPr sz="2100" spc="60" dirty="0">
                <a:latin typeface="Cambria"/>
                <a:cs typeface="Cambria"/>
              </a:rPr>
              <a:t>However</a:t>
            </a:r>
            <a:r>
              <a:rPr sz="2100" spc="430" dirty="0">
                <a:latin typeface="Cambria"/>
                <a:cs typeface="Cambria"/>
              </a:rPr>
              <a:t> </a:t>
            </a:r>
            <a:r>
              <a:rPr sz="2100" spc="75" dirty="0">
                <a:latin typeface="Cambria"/>
                <a:cs typeface="Cambria"/>
              </a:rPr>
              <a:t>machine</a:t>
            </a:r>
            <a:r>
              <a:rPr sz="2100" spc="440" dirty="0">
                <a:latin typeface="Cambria"/>
                <a:cs typeface="Cambria"/>
              </a:rPr>
              <a:t> </a:t>
            </a:r>
            <a:r>
              <a:rPr sz="2100" spc="95" dirty="0">
                <a:latin typeface="Cambria"/>
                <a:cs typeface="Cambria"/>
              </a:rPr>
              <a:t>language</a:t>
            </a:r>
            <a:r>
              <a:rPr sz="2100" spc="455" dirty="0">
                <a:latin typeface="Cambria"/>
                <a:cs typeface="Cambria"/>
              </a:rPr>
              <a:t> </a:t>
            </a:r>
            <a:r>
              <a:rPr sz="2100" spc="50" dirty="0">
                <a:latin typeface="Cambria"/>
                <a:cs typeface="Cambria"/>
              </a:rPr>
              <a:t>is </a:t>
            </a:r>
            <a:r>
              <a:rPr sz="2100" dirty="0">
                <a:latin typeface="Cambria"/>
                <a:cs typeface="Cambria"/>
              </a:rPr>
              <a:t>too</a:t>
            </a:r>
            <a:r>
              <a:rPr sz="2100" spc="140" dirty="0">
                <a:latin typeface="Cambria"/>
                <a:cs typeface="Cambria"/>
              </a:rPr>
              <a:t> </a:t>
            </a:r>
            <a:r>
              <a:rPr sz="2100" spc="45" dirty="0">
                <a:latin typeface="Cambria"/>
                <a:cs typeface="Cambria"/>
              </a:rPr>
              <a:t>complex</a:t>
            </a:r>
            <a:r>
              <a:rPr sz="2100" spc="80" dirty="0">
                <a:latin typeface="Cambria"/>
                <a:cs typeface="Cambria"/>
              </a:rPr>
              <a:t> </a:t>
            </a:r>
            <a:r>
              <a:rPr sz="2100" dirty="0">
                <a:latin typeface="Cambria"/>
                <a:cs typeface="Cambria"/>
              </a:rPr>
              <a:t>for</a:t>
            </a:r>
            <a:r>
              <a:rPr sz="2100" spc="135" dirty="0">
                <a:latin typeface="Cambria"/>
                <a:cs typeface="Cambria"/>
              </a:rPr>
              <a:t> </a:t>
            </a:r>
            <a:r>
              <a:rPr sz="2100" spc="70" dirty="0">
                <a:latin typeface="Cambria"/>
                <a:cs typeface="Cambria"/>
              </a:rPr>
              <a:t>use</a:t>
            </a:r>
            <a:r>
              <a:rPr sz="2100" spc="145" dirty="0">
                <a:latin typeface="Cambria"/>
                <a:cs typeface="Cambria"/>
              </a:rPr>
              <a:t> </a:t>
            </a:r>
            <a:r>
              <a:rPr sz="2100" dirty="0">
                <a:latin typeface="Cambria"/>
                <a:cs typeface="Cambria"/>
              </a:rPr>
              <a:t>by</a:t>
            </a:r>
            <a:r>
              <a:rPr sz="2100" spc="140" dirty="0">
                <a:latin typeface="Cambria"/>
                <a:cs typeface="Cambria"/>
              </a:rPr>
              <a:t> </a:t>
            </a:r>
            <a:r>
              <a:rPr sz="2100" spc="114" dirty="0">
                <a:latin typeface="Cambria"/>
                <a:cs typeface="Cambria"/>
              </a:rPr>
              <a:t>humans.</a:t>
            </a:r>
            <a:endParaRPr sz="2100" dirty="0">
              <a:latin typeface="Cambria"/>
              <a:cs typeface="Cambria"/>
            </a:endParaRPr>
          </a:p>
          <a:p>
            <a:pPr>
              <a:lnSpc>
                <a:spcPct val="100000"/>
              </a:lnSpc>
              <a:spcBef>
                <a:spcPts val="750"/>
              </a:spcBef>
              <a:buFont typeface="Wingdings"/>
              <a:buChar char=""/>
            </a:pPr>
            <a:endParaRPr sz="2100" dirty="0">
              <a:latin typeface="Cambria"/>
              <a:cs typeface="Cambria"/>
            </a:endParaRPr>
          </a:p>
          <a:p>
            <a:pPr marL="287020" marR="6350" indent="-274320" algn="just">
              <a:lnSpc>
                <a:spcPct val="80100"/>
              </a:lnSpc>
              <a:buClr>
                <a:srgbClr val="FD8537"/>
              </a:buClr>
              <a:buSzPct val="69047"/>
              <a:buFont typeface="Wingdings"/>
              <a:buChar char=""/>
              <a:tabLst>
                <a:tab pos="287020" algn="l"/>
              </a:tabLst>
            </a:pPr>
            <a:r>
              <a:rPr sz="2100" spc="45" dirty="0">
                <a:latin typeface="Cambria"/>
                <a:cs typeface="Cambria"/>
              </a:rPr>
              <a:t>Therefore</a:t>
            </a:r>
            <a:r>
              <a:rPr sz="2100" spc="459" dirty="0">
                <a:latin typeface="Cambria"/>
                <a:cs typeface="Cambria"/>
              </a:rPr>
              <a:t>  </a:t>
            </a:r>
            <a:r>
              <a:rPr sz="2100" dirty="0">
                <a:latin typeface="Cambria"/>
                <a:cs typeface="Cambria"/>
              </a:rPr>
              <a:t>low</a:t>
            </a:r>
            <a:r>
              <a:rPr sz="2100" spc="455" dirty="0">
                <a:latin typeface="Cambria"/>
                <a:cs typeface="Cambria"/>
              </a:rPr>
              <a:t>  </a:t>
            </a:r>
            <a:r>
              <a:rPr sz="2100" spc="55" dirty="0">
                <a:latin typeface="Cambria"/>
                <a:cs typeface="Cambria"/>
              </a:rPr>
              <a:t>level</a:t>
            </a:r>
            <a:r>
              <a:rPr sz="2100" spc="459" dirty="0">
                <a:latin typeface="Cambria"/>
                <a:cs typeface="Cambria"/>
              </a:rPr>
              <a:t>  </a:t>
            </a:r>
            <a:r>
              <a:rPr sz="2100" spc="65" dirty="0">
                <a:latin typeface="Cambria"/>
                <a:cs typeface="Cambria"/>
              </a:rPr>
              <a:t>assembly</a:t>
            </a:r>
            <a:r>
              <a:rPr sz="2100" spc="459" dirty="0">
                <a:latin typeface="Cambria"/>
                <a:cs typeface="Cambria"/>
              </a:rPr>
              <a:t>  </a:t>
            </a:r>
            <a:r>
              <a:rPr sz="2100" spc="95" dirty="0">
                <a:latin typeface="Cambria"/>
                <a:cs typeface="Cambria"/>
              </a:rPr>
              <a:t>language</a:t>
            </a:r>
            <a:r>
              <a:rPr sz="2100" spc="459" dirty="0">
                <a:latin typeface="Cambria"/>
                <a:cs typeface="Cambria"/>
              </a:rPr>
              <a:t>  </a:t>
            </a:r>
            <a:r>
              <a:rPr sz="2100" spc="75" dirty="0">
                <a:latin typeface="Cambria"/>
                <a:cs typeface="Cambria"/>
              </a:rPr>
              <a:t>is</a:t>
            </a:r>
            <a:r>
              <a:rPr sz="2100" spc="465" dirty="0">
                <a:latin typeface="Cambria"/>
                <a:cs typeface="Cambria"/>
              </a:rPr>
              <a:t>  </a:t>
            </a:r>
            <a:r>
              <a:rPr sz="2100" spc="50" dirty="0">
                <a:latin typeface="Cambria"/>
                <a:cs typeface="Cambria"/>
              </a:rPr>
              <a:t>designed</a:t>
            </a:r>
            <a:r>
              <a:rPr sz="2100" spc="470" dirty="0">
                <a:latin typeface="Cambria"/>
                <a:cs typeface="Cambria"/>
              </a:rPr>
              <a:t>  </a:t>
            </a:r>
            <a:r>
              <a:rPr sz="2100" spc="90" dirty="0">
                <a:latin typeface="Cambria"/>
                <a:cs typeface="Cambria"/>
              </a:rPr>
              <a:t>that </a:t>
            </a:r>
            <a:r>
              <a:rPr sz="2100" spc="55" dirty="0">
                <a:latin typeface="Cambria"/>
                <a:cs typeface="Cambria"/>
              </a:rPr>
              <a:t>represents</a:t>
            </a:r>
            <a:r>
              <a:rPr sz="2100" spc="160" dirty="0">
                <a:latin typeface="Cambria"/>
                <a:cs typeface="Cambria"/>
              </a:rPr>
              <a:t>  </a:t>
            </a:r>
            <a:r>
              <a:rPr sz="2100" spc="65" dirty="0">
                <a:latin typeface="Cambria"/>
                <a:cs typeface="Cambria"/>
              </a:rPr>
              <a:t>various</a:t>
            </a:r>
            <a:r>
              <a:rPr sz="2100" spc="165" dirty="0">
                <a:latin typeface="Cambria"/>
                <a:cs typeface="Cambria"/>
              </a:rPr>
              <a:t>  </a:t>
            </a:r>
            <a:r>
              <a:rPr sz="2100" spc="65" dirty="0">
                <a:latin typeface="Cambria"/>
                <a:cs typeface="Cambria"/>
              </a:rPr>
              <a:t>instructions</a:t>
            </a:r>
            <a:r>
              <a:rPr sz="2100" spc="160" dirty="0">
                <a:latin typeface="Cambria"/>
                <a:cs typeface="Cambria"/>
              </a:rPr>
              <a:t>  </a:t>
            </a:r>
            <a:r>
              <a:rPr sz="2100" spc="90" dirty="0">
                <a:latin typeface="Cambria"/>
                <a:cs typeface="Cambria"/>
              </a:rPr>
              <a:t>in</a:t>
            </a:r>
            <a:r>
              <a:rPr sz="2100" spc="145" dirty="0">
                <a:latin typeface="Cambria"/>
                <a:cs typeface="Cambria"/>
              </a:rPr>
              <a:t>  </a:t>
            </a:r>
            <a:r>
              <a:rPr sz="2100" dirty="0">
                <a:latin typeface="Cambria"/>
                <a:cs typeface="Cambria"/>
              </a:rPr>
              <a:t>symbolic</a:t>
            </a:r>
            <a:r>
              <a:rPr sz="2100" spc="160" dirty="0">
                <a:latin typeface="Cambria"/>
                <a:cs typeface="Cambria"/>
              </a:rPr>
              <a:t>  </a:t>
            </a:r>
            <a:r>
              <a:rPr sz="2100" dirty="0">
                <a:latin typeface="Cambria"/>
                <a:cs typeface="Cambria"/>
              </a:rPr>
              <a:t>codes,</a:t>
            </a:r>
            <a:r>
              <a:rPr sz="2100" spc="140" dirty="0">
                <a:latin typeface="Cambria"/>
                <a:cs typeface="Cambria"/>
              </a:rPr>
              <a:t>  </a:t>
            </a:r>
            <a:r>
              <a:rPr sz="2100" spc="65" dirty="0">
                <a:latin typeface="Cambria"/>
                <a:cs typeface="Cambria"/>
              </a:rPr>
              <a:t>which</a:t>
            </a:r>
            <a:r>
              <a:rPr sz="2100" spc="160" dirty="0">
                <a:latin typeface="Cambria"/>
                <a:cs typeface="Cambria"/>
              </a:rPr>
              <a:t>  </a:t>
            </a:r>
            <a:r>
              <a:rPr sz="2100" spc="45" dirty="0">
                <a:latin typeface="Cambria"/>
                <a:cs typeface="Cambria"/>
              </a:rPr>
              <a:t>are </a:t>
            </a:r>
            <a:r>
              <a:rPr sz="2100" dirty="0">
                <a:latin typeface="Cambria"/>
                <a:cs typeface="Cambria"/>
              </a:rPr>
              <a:t>more</a:t>
            </a:r>
            <a:r>
              <a:rPr sz="2100" spc="195" dirty="0">
                <a:latin typeface="Cambria"/>
                <a:cs typeface="Cambria"/>
              </a:rPr>
              <a:t> </a:t>
            </a:r>
            <a:r>
              <a:rPr sz="2100" spc="75" dirty="0">
                <a:latin typeface="Cambria"/>
                <a:cs typeface="Cambria"/>
              </a:rPr>
              <a:t>understandable</a:t>
            </a:r>
            <a:r>
              <a:rPr sz="2100" spc="130" dirty="0">
                <a:latin typeface="Cambria"/>
                <a:cs typeface="Cambria"/>
              </a:rPr>
              <a:t> </a:t>
            </a:r>
            <a:r>
              <a:rPr sz="2100" dirty="0">
                <a:latin typeface="Cambria"/>
                <a:cs typeface="Cambria"/>
              </a:rPr>
              <a:t>by</a:t>
            </a:r>
            <a:r>
              <a:rPr sz="2100" spc="190" dirty="0">
                <a:latin typeface="Cambria"/>
                <a:cs typeface="Cambria"/>
              </a:rPr>
              <a:t> </a:t>
            </a:r>
            <a:r>
              <a:rPr sz="2100" spc="105" dirty="0">
                <a:latin typeface="Cambria"/>
                <a:cs typeface="Cambria"/>
              </a:rPr>
              <a:t>humans.</a:t>
            </a:r>
            <a:endParaRPr sz="2100" dirty="0">
              <a:latin typeface="Cambria"/>
              <a:cs typeface="Cambria"/>
            </a:endParaRPr>
          </a:p>
          <a:p>
            <a:pPr>
              <a:lnSpc>
                <a:spcPct val="100000"/>
              </a:lnSpc>
              <a:spcBef>
                <a:spcPts val="254"/>
              </a:spcBef>
              <a:buFont typeface="Wingdings"/>
              <a:buChar char=""/>
            </a:pPr>
            <a:endParaRPr sz="2100" dirty="0">
              <a:latin typeface="Cambria"/>
              <a:cs typeface="Cambria"/>
            </a:endParaRPr>
          </a:p>
          <a:p>
            <a:pPr marL="286385" indent="-273685">
              <a:lnSpc>
                <a:spcPct val="100000"/>
              </a:lnSpc>
              <a:buClr>
                <a:srgbClr val="FD8537"/>
              </a:buClr>
              <a:buSzPct val="69047"/>
              <a:buFont typeface="Wingdings"/>
              <a:buChar char=""/>
              <a:tabLst>
                <a:tab pos="286385" algn="l"/>
              </a:tabLst>
            </a:pPr>
            <a:r>
              <a:rPr sz="2100" spc="65" dirty="0">
                <a:latin typeface="Cambria"/>
                <a:cs typeface="Cambria"/>
              </a:rPr>
              <a:t>Followings</a:t>
            </a:r>
            <a:r>
              <a:rPr sz="2100" spc="110" dirty="0">
                <a:latin typeface="Cambria"/>
                <a:cs typeface="Cambria"/>
              </a:rPr>
              <a:t> </a:t>
            </a:r>
            <a:r>
              <a:rPr sz="2100" spc="75" dirty="0">
                <a:latin typeface="Cambria"/>
                <a:cs typeface="Cambria"/>
              </a:rPr>
              <a:t>are</a:t>
            </a:r>
            <a:r>
              <a:rPr sz="2100" spc="120" dirty="0">
                <a:latin typeface="Cambria"/>
                <a:cs typeface="Cambria"/>
              </a:rPr>
              <a:t> </a:t>
            </a:r>
            <a:r>
              <a:rPr sz="2100" dirty="0">
                <a:latin typeface="Cambria"/>
                <a:cs typeface="Cambria"/>
              </a:rPr>
              <a:t>some</a:t>
            </a:r>
            <a:r>
              <a:rPr sz="2100" spc="120" dirty="0">
                <a:latin typeface="Cambria"/>
                <a:cs typeface="Cambria"/>
              </a:rPr>
              <a:t> </a:t>
            </a:r>
            <a:r>
              <a:rPr sz="2100" spc="70" dirty="0">
                <a:latin typeface="Cambria"/>
                <a:cs typeface="Cambria"/>
              </a:rPr>
              <a:t>examples</a:t>
            </a:r>
            <a:r>
              <a:rPr sz="2100" spc="105" dirty="0">
                <a:latin typeface="Cambria"/>
                <a:cs typeface="Cambria"/>
              </a:rPr>
              <a:t> </a:t>
            </a:r>
            <a:r>
              <a:rPr sz="2100" dirty="0">
                <a:latin typeface="Cambria"/>
                <a:cs typeface="Cambria"/>
              </a:rPr>
              <a:t>of</a:t>
            </a:r>
            <a:r>
              <a:rPr sz="2100" spc="135" dirty="0">
                <a:latin typeface="Cambria"/>
                <a:cs typeface="Cambria"/>
              </a:rPr>
              <a:t> </a:t>
            </a:r>
            <a:r>
              <a:rPr sz="2100" spc="85" dirty="0">
                <a:latin typeface="Cambria"/>
                <a:cs typeface="Cambria"/>
              </a:rPr>
              <a:t>Assembly</a:t>
            </a:r>
            <a:r>
              <a:rPr sz="2100" spc="75" dirty="0">
                <a:latin typeface="Cambria"/>
                <a:cs typeface="Cambria"/>
              </a:rPr>
              <a:t> </a:t>
            </a:r>
            <a:r>
              <a:rPr sz="2100" spc="100" dirty="0">
                <a:latin typeface="Cambria"/>
                <a:cs typeface="Cambria"/>
              </a:rPr>
              <a:t>Level</a:t>
            </a:r>
            <a:r>
              <a:rPr sz="2100" spc="120" dirty="0">
                <a:latin typeface="Cambria"/>
                <a:cs typeface="Cambria"/>
              </a:rPr>
              <a:t> Language.</a:t>
            </a:r>
            <a:endParaRPr sz="2100" dirty="0">
              <a:latin typeface="Cambria"/>
              <a:cs typeface="Cambria"/>
            </a:endParaRPr>
          </a:p>
          <a:p>
            <a:pPr marL="652145" lvl="1" indent="-273685">
              <a:lnSpc>
                <a:spcPct val="100000"/>
              </a:lnSpc>
              <a:spcBef>
                <a:spcPts val="10"/>
              </a:spcBef>
              <a:buClr>
                <a:srgbClr val="FD8537"/>
              </a:buClr>
              <a:buSzPct val="78947"/>
              <a:buFont typeface="Wingdings"/>
              <a:buChar char=""/>
              <a:tabLst>
                <a:tab pos="652145" algn="l"/>
                <a:tab pos="1646555" algn="l"/>
              </a:tabLst>
            </a:pPr>
            <a:r>
              <a:rPr sz="1900" spc="220" dirty="0">
                <a:latin typeface="Cambria"/>
                <a:cs typeface="Cambria"/>
              </a:rPr>
              <a:t>INC</a:t>
            </a:r>
            <a:r>
              <a:rPr sz="1900" spc="140" dirty="0">
                <a:latin typeface="Cambria"/>
                <a:cs typeface="Cambria"/>
              </a:rPr>
              <a:t> </a:t>
            </a:r>
            <a:r>
              <a:rPr sz="1900" spc="40" dirty="0">
                <a:latin typeface="Cambria"/>
                <a:cs typeface="Cambria"/>
              </a:rPr>
              <a:t>A:-</a:t>
            </a:r>
            <a:r>
              <a:rPr sz="1900" dirty="0">
                <a:latin typeface="Cambria"/>
                <a:cs typeface="Cambria"/>
              </a:rPr>
              <a:t>	</a:t>
            </a:r>
            <a:r>
              <a:rPr sz="1900" spc="65" dirty="0">
                <a:latin typeface="Cambria"/>
                <a:cs typeface="Cambria"/>
              </a:rPr>
              <a:t>Increment</a:t>
            </a:r>
            <a:r>
              <a:rPr sz="1900" spc="100" dirty="0">
                <a:latin typeface="Cambria"/>
                <a:cs typeface="Cambria"/>
              </a:rPr>
              <a:t> </a:t>
            </a:r>
            <a:r>
              <a:rPr sz="1900" spc="65" dirty="0">
                <a:latin typeface="Cambria"/>
                <a:cs typeface="Cambria"/>
              </a:rPr>
              <a:t>the</a:t>
            </a:r>
            <a:r>
              <a:rPr sz="1900" spc="110" dirty="0">
                <a:latin typeface="Cambria"/>
                <a:cs typeface="Cambria"/>
              </a:rPr>
              <a:t> </a:t>
            </a:r>
            <a:r>
              <a:rPr sz="1900" spc="75" dirty="0">
                <a:latin typeface="Cambria"/>
                <a:cs typeface="Cambria"/>
              </a:rPr>
              <a:t>value</a:t>
            </a:r>
            <a:r>
              <a:rPr sz="1900" spc="160" dirty="0">
                <a:latin typeface="Cambria"/>
                <a:cs typeface="Cambria"/>
              </a:rPr>
              <a:t> </a:t>
            </a:r>
            <a:r>
              <a:rPr sz="1900" spc="75" dirty="0">
                <a:latin typeface="Cambria"/>
                <a:cs typeface="Cambria"/>
              </a:rPr>
              <a:t>in</a:t>
            </a:r>
            <a:r>
              <a:rPr sz="1900" spc="114" dirty="0">
                <a:latin typeface="Cambria"/>
                <a:cs typeface="Cambria"/>
              </a:rPr>
              <a:t> </a:t>
            </a:r>
            <a:r>
              <a:rPr sz="1900" spc="125" dirty="0">
                <a:latin typeface="Cambria"/>
                <a:cs typeface="Cambria"/>
              </a:rPr>
              <a:t>A</a:t>
            </a:r>
            <a:endParaRPr sz="1900" dirty="0">
              <a:latin typeface="Cambria"/>
              <a:cs typeface="Cambria"/>
            </a:endParaRPr>
          </a:p>
          <a:p>
            <a:pPr marL="652145" lvl="1" indent="-273685">
              <a:lnSpc>
                <a:spcPct val="100000"/>
              </a:lnSpc>
              <a:buClr>
                <a:srgbClr val="FD8537"/>
              </a:buClr>
              <a:buSzPct val="78947"/>
              <a:buFont typeface="Wingdings"/>
              <a:buChar char=""/>
              <a:tabLst>
                <a:tab pos="652145" algn="l"/>
              </a:tabLst>
            </a:pPr>
            <a:r>
              <a:rPr sz="1900" spc="245" dirty="0">
                <a:latin typeface="Cambria"/>
                <a:cs typeface="Cambria"/>
              </a:rPr>
              <a:t>DEC</a:t>
            </a:r>
            <a:r>
              <a:rPr sz="1900" spc="140" dirty="0">
                <a:latin typeface="Cambria"/>
                <a:cs typeface="Cambria"/>
              </a:rPr>
              <a:t> </a:t>
            </a:r>
            <a:r>
              <a:rPr sz="1900" spc="70" dirty="0">
                <a:latin typeface="Cambria"/>
                <a:cs typeface="Cambria"/>
              </a:rPr>
              <a:t>B:-</a:t>
            </a:r>
            <a:r>
              <a:rPr sz="1900" spc="140" dirty="0">
                <a:latin typeface="Cambria"/>
                <a:cs typeface="Cambria"/>
              </a:rPr>
              <a:t> </a:t>
            </a:r>
            <a:r>
              <a:rPr sz="1900" spc="65" dirty="0">
                <a:latin typeface="Cambria"/>
                <a:cs typeface="Cambria"/>
              </a:rPr>
              <a:t>Decrement</a:t>
            </a:r>
            <a:r>
              <a:rPr sz="1900" spc="95" dirty="0">
                <a:latin typeface="Cambria"/>
                <a:cs typeface="Cambria"/>
              </a:rPr>
              <a:t> </a:t>
            </a:r>
            <a:r>
              <a:rPr sz="1900" spc="65" dirty="0">
                <a:latin typeface="Cambria"/>
                <a:cs typeface="Cambria"/>
              </a:rPr>
              <a:t>the</a:t>
            </a:r>
            <a:r>
              <a:rPr sz="1900" spc="135" dirty="0">
                <a:latin typeface="Cambria"/>
                <a:cs typeface="Cambria"/>
              </a:rPr>
              <a:t> </a:t>
            </a:r>
            <a:r>
              <a:rPr sz="1900" spc="75" dirty="0">
                <a:latin typeface="Cambria"/>
                <a:cs typeface="Cambria"/>
              </a:rPr>
              <a:t>value</a:t>
            </a:r>
            <a:r>
              <a:rPr sz="1900" spc="135" dirty="0">
                <a:latin typeface="Cambria"/>
                <a:cs typeface="Cambria"/>
              </a:rPr>
              <a:t> </a:t>
            </a:r>
            <a:r>
              <a:rPr sz="1900" spc="75" dirty="0">
                <a:latin typeface="Cambria"/>
                <a:cs typeface="Cambria"/>
              </a:rPr>
              <a:t>in</a:t>
            </a:r>
            <a:r>
              <a:rPr sz="1900" spc="135" dirty="0">
                <a:latin typeface="Cambria"/>
                <a:cs typeface="Cambria"/>
              </a:rPr>
              <a:t> </a:t>
            </a:r>
            <a:r>
              <a:rPr sz="1900" spc="125" dirty="0">
                <a:latin typeface="Cambria"/>
                <a:cs typeface="Cambria"/>
              </a:rPr>
              <a:t>A</a:t>
            </a:r>
            <a:endParaRPr sz="1900" dirty="0">
              <a:latin typeface="Cambria"/>
              <a:cs typeface="Cambria"/>
            </a:endParaRPr>
          </a:p>
          <a:p>
            <a:pPr marL="652145" lvl="1" indent="-273685">
              <a:lnSpc>
                <a:spcPct val="100000"/>
              </a:lnSpc>
              <a:buClr>
                <a:srgbClr val="FD8537"/>
              </a:buClr>
              <a:buSzPct val="78947"/>
              <a:buFont typeface="Wingdings"/>
              <a:buChar char=""/>
              <a:tabLst>
                <a:tab pos="652145" algn="l"/>
              </a:tabLst>
            </a:pPr>
            <a:r>
              <a:rPr sz="1900" spc="225" dirty="0">
                <a:latin typeface="Cambria"/>
                <a:cs typeface="Cambria"/>
              </a:rPr>
              <a:t>MOV</a:t>
            </a:r>
            <a:r>
              <a:rPr sz="1900" spc="114" dirty="0">
                <a:latin typeface="Cambria"/>
                <a:cs typeface="Cambria"/>
              </a:rPr>
              <a:t> </a:t>
            </a:r>
            <a:r>
              <a:rPr sz="1900" spc="204" dirty="0">
                <a:latin typeface="Cambria"/>
                <a:cs typeface="Cambria"/>
              </a:rPr>
              <a:t>C,</a:t>
            </a:r>
            <a:r>
              <a:rPr sz="1900" spc="120" dirty="0">
                <a:latin typeface="Cambria"/>
                <a:cs typeface="Cambria"/>
              </a:rPr>
              <a:t> </a:t>
            </a:r>
            <a:r>
              <a:rPr sz="1900" dirty="0">
                <a:latin typeface="Cambria"/>
                <a:cs typeface="Cambria"/>
              </a:rPr>
              <a:t>5:-</a:t>
            </a:r>
            <a:r>
              <a:rPr sz="1900" spc="140" dirty="0">
                <a:latin typeface="Cambria"/>
                <a:cs typeface="Cambria"/>
              </a:rPr>
              <a:t> </a:t>
            </a:r>
            <a:r>
              <a:rPr sz="1900" spc="65" dirty="0">
                <a:latin typeface="Cambria"/>
                <a:cs typeface="Cambria"/>
              </a:rPr>
              <a:t>Store</a:t>
            </a:r>
            <a:r>
              <a:rPr sz="1900" spc="90" dirty="0">
                <a:latin typeface="Cambria"/>
                <a:cs typeface="Cambria"/>
              </a:rPr>
              <a:t> </a:t>
            </a:r>
            <a:r>
              <a:rPr sz="1900" spc="65" dirty="0">
                <a:latin typeface="Cambria"/>
                <a:cs typeface="Cambria"/>
              </a:rPr>
              <a:t>the</a:t>
            </a:r>
            <a:r>
              <a:rPr sz="1900" spc="130" dirty="0">
                <a:latin typeface="Cambria"/>
                <a:cs typeface="Cambria"/>
              </a:rPr>
              <a:t> </a:t>
            </a:r>
            <a:r>
              <a:rPr sz="1900" spc="70" dirty="0">
                <a:latin typeface="Cambria"/>
                <a:cs typeface="Cambria"/>
              </a:rPr>
              <a:t>value</a:t>
            </a:r>
            <a:r>
              <a:rPr sz="1900" spc="155" dirty="0">
                <a:latin typeface="Cambria"/>
                <a:cs typeface="Cambria"/>
              </a:rPr>
              <a:t> </a:t>
            </a:r>
            <a:r>
              <a:rPr sz="1900" dirty="0">
                <a:latin typeface="Cambria"/>
                <a:cs typeface="Cambria"/>
              </a:rPr>
              <a:t>5</a:t>
            </a:r>
            <a:r>
              <a:rPr sz="1900" spc="120" dirty="0">
                <a:latin typeface="Cambria"/>
                <a:cs typeface="Cambria"/>
              </a:rPr>
              <a:t> </a:t>
            </a:r>
            <a:r>
              <a:rPr sz="1900" spc="75" dirty="0">
                <a:latin typeface="Cambria"/>
                <a:cs typeface="Cambria"/>
              </a:rPr>
              <a:t>in</a:t>
            </a:r>
            <a:r>
              <a:rPr sz="1900" spc="114" dirty="0">
                <a:latin typeface="Cambria"/>
                <a:cs typeface="Cambria"/>
              </a:rPr>
              <a:t> </a:t>
            </a:r>
            <a:r>
              <a:rPr sz="1900" spc="55" dirty="0">
                <a:latin typeface="Cambria"/>
                <a:cs typeface="Cambria"/>
              </a:rPr>
              <a:t>register</a:t>
            </a:r>
            <a:r>
              <a:rPr sz="1900" spc="100" dirty="0">
                <a:latin typeface="Cambria"/>
                <a:cs typeface="Cambria"/>
              </a:rPr>
              <a:t> </a:t>
            </a:r>
            <a:r>
              <a:rPr sz="1900" spc="240" dirty="0">
                <a:latin typeface="Cambria"/>
                <a:cs typeface="Cambria"/>
              </a:rPr>
              <a:t>C</a:t>
            </a:r>
            <a:endParaRPr sz="1900" dirty="0">
              <a:latin typeface="Cambria"/>
              <a:cs typeface="Cambria"/>
            </a:endParaRPr>
          </a:p>
          <a:p>
            <a:pPr marL="652145" lvl="1" indent="-273685">
              <a:lnSpc>
                <a:spcPct val="100000"/>
              </a:lnSpc>
              <a:buClr>
                <a:srgbClr val="FD8537"/>
              </a:buClr>
              <a:buSzPct val="78947"/>
              <a:buFont typeface="Wingdings"/>
              <a:buChar char=""/>
              <a:tabLst>
                <a:tab pos="652145" algn="l"/>
              </a:tabLst>
            </a:pPr>
            <a:r>
              <a:rPr sz="1900" spc="190" dirty="0">
                <a:latin typeface="Cambria"/>
                <a:cs typeface="Cambria"/>
              </a:rPr>
              <a:t>ADD</a:t>
            </a:r>
            <a:r>
              <a:rPr sz="1900" spc="125" dirty="0">
                <a:latin typeface="Cambria"/>
                <a:cs typeface="Cambria"/>
              </a:rPr>
              <a:t> </a:t>
            </a:r>
            <a:r>
              <a:rPr sz="1900" spc="155" dirty="0">
                <a:latin typeface="Cambria"/>
                <a:cs typeface="Cambria"/>
              </a:rPr>
              <a:t>A,</a:t>
            </a:r>
            <a:r>
              <a:rPr sz="1900" spc="114" dirty="0">
                <a:latin typeface="Cambria"/>
                <a:cs typeface="Cambria"/>
              </a:rPr>
              <a:t> </a:t>
            </a:r>
            <a:r>
              <a:rPr sz="1900" spc="75" dirty="0">
                <a:latin typeface="Cambria"/>
                <a:cs typeface="Cambria"/>
              </a:rPr>
              <a:t>B:-</a:t>
            </a:r>
            <a:r>
              <a:rPr sz="1900" spc="135" dirty="0">
                <a:latin typeface="Cambria"/>
                <a:cs typeface="Cambria"/>
              </a:rPr>
              <a:t> </a:t>
            </a:r>
            <a:r>
              <a:rPr sz="1900" spc="70" dirty="0">
                <a:latin typeface="Cambria"/>
                <a:cs typeface="Cambria"/>
              </a:rPr>
              <a:t>Add</a:t>
            </a:r>
            <a:r>
              <a:rPr sz="1900" spc="130" dirty="0">
                <a:latin typeface="Cambria"/>
                <a:cs typeface="Cambria"/>
              </a:rPr>
              <a:t> </a:t>
            </a:r>
            <a:r>
              <a:rPr sz="1900" spc="75" dirty="0">
                <a:latin typeface="Cambria"/>
                <a:cs typeface="Cambria"/>
              </a:rPr>
              <a:t>values</a:t>
            </a:r>
            <a:r>
              <a:rPr sz="1900" spc="125" dirty="0">
                <a:latin typeface="Cambria"/>
                <a:cs typeface="Cambria"/>
              </a:rPr>
              <a:t> </a:t>
            </a:r>
            <a:r>
              <a:rPr sz="1900" spc="50" dirty="0">
                <a:latin typeface="Cambria"/>
                <a:cs typeface="Cambria"/>
              </a:rPr>
              <a:t>present</a:t>
            </a:r>
            <a:r>
              <a:rPr sz="1900" spc="110" dirty="0">
                <a:latin typeface="Cambria"/>
                <a:cs typeface="Cambria"/>
              </a:rPr>
              <a:t> </a:t>
            </a:r>
            <a:r>
              <a:rPr sz="1900" spc="75" dirty="0">
                <a:latin typeface="Cambria"/>
                <a:cs typeface="Cambria"/>
              </a:rPr>
              <a:t>in</a:t>
            </a:r>
            <a:r>
              <a:rPr sz="1900" spc="110" dirty="0">
                <a:latin typeface="Cambria"/>
                <a:cs typeface="Cambria"/>
              </a:rPr>
              <a:t> </a:t>
            </a:r>
            <a:r>
              <a:rPr sz="1900" spc="55" dirty="0">
                <a:latin typeface="Cambria"/>
                <a:cs typeface="Cambria"/>
              </a:rPr>
              <a:t>registers</a:t>
            </a:r>
            <a:r>
              <a:rPr sz="1900" spc="85" dirty="0">
                <a:latin typeface="Cambria"/>
                <a:cs typeface="Cambria"/>
              </a:rPr>
              <a:t> </a:t>
            </a:r>
            <a:r>
              <a:rPr sz="1900" spc="175" dirty="0">
                <a:latin typeface="Cambria"/>
                <a:cs typeface="Cambria"/>
              </a:rPr>
              <a:t>A</a:t>
            </a:r>
            <a:r>
              <a:rPr sz="1900" spc="114" dirty="0">
                <a:latin typeface="Cambria"/>
                <a:cs typeface="Cambria"/>
              </a:rPr>
              <a:t> </a:t>
            </a:r>
            <a:r>
              <a:rPr sz="1900" spc="220" dirty="0">
                <a:latin typeface="Cambria"/>
                <a:cs typeface="Cambria"/>
              </a:rPr>
              <a:t>&amp;</a:t>
            </a:r>
            <a:r>
              <a:rPr sz="1900" spc="125" dirty="0">
                <a:latin typeface="Cambria"/>
                <a:cs typeface="Cambria"/>
              </a:rPr>
              <a:t> </a:t>
            </a:r>
            <a:r>
              <a:rPr sz="1900" spc="140" dirty="0">
                <a:latin typeface="Cambria"/>
                <a:cs typeface="Cambria"/>
              </a:rPr>
              <a:t>B.</a:t>
            </a:r>
            <a:endParaRPr sz="1900" dirty="0">
              <a:latin typeface="Cambria"/>
              <a:cs typeface="Cambria"/>
            </a:endParaRPr>
          </a:p>
        </p:txBody>
      </p:sp>
      <p:pic>
        <p:nvPicPr>
          <p:cNvPr id="4" name="object 4"/>
          <p:cNvPicPr/>
          <p:nvPr/>
        </p:nvPicPr>
        <p:blipFill>
          <a:blip r:embed="rId2" cstate="print"/>
          <a:stretch>
            <a:fillRect/>
          </a:stretch>
        </p:blipFill>
        <p:spPr>
          <a:xfrm>
            <a:off x="8229600" y="0"/>
            <a:ext cx="914400" cy="990600"/>
          </a:xfrm>
          <a:prstGeom prst="rect">
            <a:avLst/>
          </a:prstGeom>
        </p:spPr>
      </p:pic>
    </p:spTree>
    <p:extLst>
      <p:ext uri="{BB962C8B-B14F-4D97-AF65-F5344CB8AC3E}">
        <p14:creationId xmlns:p14="http://schemas.microsoft.com/office/powerpoint/2010/main" val="2793198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b="1" dirty="0"/>
              <a:t>Compiler</a:t>
            </a:r>
          </a:p>
        </p:txBody>
      </p:sp>
      <p:sp>
        <p:nvSpPr>
          <p:cNvPr id="3" name="Content Placeholder 2"/>
          <p:cNvSpPr>
            <a:spLocks noGrp="1"/>
          </p:cNvSpPr>
          <p:nvPr>
            <p:ph idx="1"/>
          </p:nvPr>
        </p:nvSpPr>
        <p:spPr>
          <a:xfrm>
            <a:off x="457200" y="1447800"/>
            <a:ext cx="8229600" cy="4876800"/>
          </a:xfrm>
        </p:spPr>
        <p:txBody>
          <a:bodyPr/>
          <a:lstStyle/>
          <a:p>
            <a:pPr algn="just"/>
            <a:r>
              <a:rPr lang="en-US" sz="2400" dirty="0">
                <a:latin typeface="Times New Roman" pitchFamily="18" charset="0"/>
                <a:cs typeface="Times New Roman" pitchFamily="18" charset="0"/>
              </a:rPr>
              <a:t>Compiler is a translator which is used to convert programs in high-level language to low-level language. It translates the entire program and also reports the errors in source program encountered during the translation.</a:t>
            </a:r>
          </a:p>
          <a:p>
            <a:pPr>
              <a:buNone/>
            </a:pPr>
            <a:endParaRPr lang="en-US" dirty="0"/>
          </a:p>
        </p:txBody>
      </p:sp>
      <p:pic>
        <p:nvPicPr>
          <p:cNvPr id="4" name="Picture 4" descr="Comp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29000"/>
            <a:ext cx="4930548"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54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pPr algn="ctr"/>
            <a:r>
              <a:rPr lang="en-US" b="1" dirty="0"/>
              <a:t>Interpreter</a:t>
            </a:r>
          </a:p>
        </p:txBody>
      </p:sp>
      <p:sp>
        <p:nvSpPr>
          <p:cNvPr id="3" name="Content Placeholder 2"/>
          <p:cNvSpPr>
            <a:spLocks noGrp="1"/>
          </p:cNvSpPr>
          <p:nvPr>
            <p:ph idx="1"/>
          </p:nvPr>
        </p:nvSpPr>
        <p:spPr>
          <a:xfrm>
            <a:off x="457200" y="1219200"/>
            <a:ext cx="8229600" cy="5105400"/>
          </a:xfrm>
        </p:spPr>
        <p:txBody>
          <a:bodyPr/>
          <a:lstStyle/>
          <a:p>
            <a:pPr algn="just"/>
            <a:r>
              <a:rPr lang="en-US" sz="2400" dirty="0">
                <a:latin typeface="Times New Roman" pitchFamily="18" charset="0"/>
                <a:cs typeface="Times New Roman" pitchFamily="18" charset="0"/>
              </a:rPr>
              <a:t>Interpreter is a translator which is used to convert programs in high-level language to low-level language. Interpreter translates line by line and reports the error once it encountered during the translation process.</a:t>
            </a:r>
          </a:p>
          <a:p>
            <a:pPr algn="just"/>
            <a:r>
              <a:rPr lang="en-US" sz="2400" dirty="0">
                <a:latin typeface="Times New Roman" pitchFamily="18" charset="0"/>
                <a:cs typeface="Times New Roman" pitchFamily="18" charset="0"/>
              </a:rPr>
              <a:t>It directly executes the operations specified in the source program when the input is given by the user.</a:t>
            </a:r>
          </a:p>
          <a:p>
            <a:pPr algn="just"/>
            <a:r>
              <a:rPr lang="en-US" sz="2400" dirty="0">
                <a:latin typeface="Times New Roman" pitchFamily="18" charset="0"/>
                <a:cs typeface="Times New Roman" pitchFamily="18" charset="0"/>
              </a:rPr>
              <a:t>It gives better error diagnostics than a compiler.</a:t>
            </a:r>
          </a:p>
          <a:p>
            <a:pPr>
              <a:buNone/>
            </a:pPr>
            <a:endParaRPr lang="en-US" dirty="0"/>
          </a:p>
        </p:txBody>
      </p:sp>
      <p:pic>
        <p:nvPicPr>
          <p:cNvPr id="4" name="Picture 2" descr="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267200"/>
            <a:ext cx="5446059"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74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dirty="0"/>
              <a:t>Difference between Compiler and Interpreter</a:t>
            </a:r>
          </a:p>
        </p:txBody>
      </p:sp>
      <p:sp>
        <p:nvSpPr>
          <p:cNvPr id="3" name="Content Placeholder 2"/>
          <p:cNvSpPr>
            <a:spLocks noGrp="1"/>
          </p:cNvSpPr>
          <p:nvPr>
            <p:ph idx="1"/>
          </p:nvPr>
        </p:nvSpPr>
        <p:spPr>
          <a:xfrm>
            <a:off x="457200" y="1752600"/>
            <a:ext cx="8229600" cy="4572000"/>
          </a:xfrm>
        </p:spPr>
        <p:txBody>
          <a:bodyPr>
            <a:normAutofit fontScale="70000" lnSpcReduction="20000"/>
          </a:bodyPr>
          <a:lstStyle/>
          <a:p>
            <a:pPr algn="just">
              <a:buNone/>
            </a:pPr>
            <a:r>
              <a:rPr lang="en-US" sz="2800" b="1" dirty="0">
                <a:latin typeface="Times New Roman" pitchFamily="18" charset="0"/>
                <a:cs typeface="Times New Roman" pitchFamily="18" charset="0"/>
              </a:rPr>
              <a:t>Compiler</a:t>
            </a:r>
            <a:r>
              <a:rPr lang="en-US" sz="2800" b="1" dirty="0">
                <a:latin typeface="Times New Roman" pitchFamily="18" charset="0"/>
                <a:cs typeface="Times New Roman" pitchFamily="18" charset="0"/>
                <a:sym typeface="Wingdings" panose="05000000000000000000" pitchFamily="2" charset="2"/>
              </a:rPr>
              <a:t></a:t>
            </a:r>
            <a:endParaRPr lang="en-IN" sz="2800" b="1" dirty="0">
              <a:latin typeface="Times New Roman" pitchFamily="18" charset="0"/>
              <a:cs typeface="Times New Roman" pitchFamily="18" charset="0"/>
            </a:endParaRPr>
          </a:p>
          <a:p>
            <a:pPr marL="342900" indent="-342900" algn="just">
              <a:buFont typeface="Arial" panose="020B0604020202020204" pitchFamily="34" charset="0"/>
              <a:buChar char="•"/>
            </a:pPr>
            <a:r>
              <a:rPr lang="en-IN" sz="2800" dirty="0">
                <a:latin typeface="Times New Roman" pitchFamily="18" charset="0"/>
                <a:cs typeface="Times New Roman" pitchFamily="18" charset="0"/>
              </a:rPr>
              <a:t>Performs the translation of a program as a whole.</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Execution is faster.</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Requires more memory as linking is needed for the generated intermediate object code.</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Debugging is hard as the error messages are generated after scanning the entire program only.</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Programming languages like C, C++ uses compilers.</a:t>
            </a:r>
          </a:p>
          <a:p>
            <a:pPr algn="just">
              <a:buNone/>
            </a:pPr>
            <a:r>
              <a:rPr lang="en-US" sz="2800" b="1" dirty="0">
                <a:latin typeface="Times New Roman" pitchFamily="18" charset="0"/>
                <a:cs typeface="Times New Roman" pitchFamily="18" charset="0"/>
              </a:rPr>
              <a:t>Interpreter</a:t>
            </a:r>
            <a:r>
              <a:rPr lang="en-US" sz="2800" b="1" dirty="0">
                <a:latin typeface="Times New Roman" pitchFamily="18" charset="0"/>
                <a:cs typeface="Times New Roman" pitchFamily="18" charset="0"/>
                <a:sym typeface="Wingdings" panose="05000000000000000000" pitchFamily="2" charset="2"/>
              </a:rPr>
              <a:t></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Performs statement by statement translation.</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Execution is slower.</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Memory usage is efficient as no intermediate object code is generated.</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It stops translation when the first error is met. Hence, debugging is easy.</a:t>
            </a:r>
          </a:p>
          <a:p>
            <a:pPr marL="342900" indent="-342900" algn="just">
              <a:buFont typeface="Arial" panose="020B0604020202020204" pitchFamily="34" charset="0"/>
              <a:buChar char="•"/>
            </a:pPr>
            <a:r>
              <a:rPr lang="en-IN" sz="2800" dirty="0">
                <a:latin typeface="Times New Roman" pitchFamily="18" charset="0"/>
                <a:cs typeface="Times New Roman" pitchFamily="18" charset="0"/>
              </a:rPr>
              <a:t>Programming languages like </a:t>
            </a:r>
            <a:r>
              <a:rPr lang="en-IN" sz="2800" u="sng" dirty="0">
                <a:latin typeface="Times New Roman" pitchFamily="18" charset="0"/>
                <a:cs typeface="Times New Roman" pitchFamily="18" charset="0"/>
                <a:hlinkClick r:id="rId2"/>
              </a:rPr>
              <a:t>Python</a:t>
            </a:r>
            <a:r>
              <a:rPr lang="en-IN" sz="2800" dirty="0">
                <a:latin typeface="Times New Roman" pitchFamily="18" charset="0"/>
                <a:cs typeface="Times New Roman" pitchFamily="18" charset="0"/>
              </a:rPr>
              <a:t>, BASIC, and Ruby uses interpreters.</a:t>
            </a:r>
          </a:p>
          <a:p>
            <a:pPr>
              <a:buNone/>
            </a:pPr>
            <a:endParaRPr lang="en-US" dirty="0"/>
          </a:p>
        </p:txBody>
      </p:sp>
    </p:spTree>
    <p:extLst>
      <p:ext uri="{BB962C8B-B14F-4D97-AF65-F5344CB8AC3E}">
        <p14:creationId xmlns:p14="http://schemas.microsoft.com/office/powerpoint/2010/main" val="2708309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64523" y="1523"/>
            <a:ext cx="0" cy="6858000"/>
          </a:xfrm>
          <a:custGeom>
            <a:avLst/>
            <a:gdLst/>
            <a:ahLst/>
            <a:cxnLst/>
            <a:rect l="l" t="t" r="r" b="b"/>
            <a:pathLst>
              <a:path h="6858000">
                <a:moveTo>
                  <a:pt x="0" y="0"/>
                </a:moveTo>
                <a:lnTo>
                  <a:pt x="0" y="6857999"/>
                </a:lnTo>
              </a:path>
            </a:pathLst>
          </a:custGeom>
          <a:ln w="39624">
            <a:solidFill>
              <a:srgbClr val="FDC3AD"/>
            </a:solidFill>
          </a:ln>
        </p:spPr>
        <p:txBody>
          <a:bodyPr wrap="square" lIns="0" tIns="0" rIns="0" bIns="0" rtlCol="0"/>
          <a:lstStyle/>
          <a:p>
            <a:endParaRPr/>
          </a:p>
        </p:txBody>
      </p:sp>
      <p:sp>
        <p:nvSpPr>
          <p:cNvPr id="3" name="object 3"/>
          <p:cNvSpPr/>
          <p:nvPr/>
        </p:nvSpPr>
        <p:spPr>
          <a:xfrm>
            <a:off x="48768" y="1523"/>
            <a:ext cx="58419" cy="6858000"/>
          </a:xfrm>
          <a:custGeom>
            <a:avLst/>
            <a:gdLst/>
            <a:ahLst/>
            <a:cxnLst/>
            <a:rect l="l" t="t" r="r" b="b"/>
            <a:pathLst>
              <a:path w="58419" h="6858000">
                <a:moveTo>
                  <a:pt x="11582" y="0"/>
                </a:moveTo>
                <a:lnTo>
                  <a:pt x="0" y="0"/>
                </a:lnTo>
                <a:lnTo>
                  <a:pt x="0" y="6857987"/>
                </a:lnTo>
                <a:lnTo>
                  <a:pt x="11582" y="6857987"/>
                </a:lnTo>
                <a:lnTo>
                  <a:pt x="11582" y="0"/>
                </a:lnTo>
                <a:close/>
              </a:path>
              <a:path w="58419" h="6858000">
                <a:moveTo>
                  <a:pt x="57912" y="0"/>
                </a:moveTo>
                <a:lnTo>
                  <a:pt x="23164" y="0"/>
                </a:lnTo>
                <a:lnTo>
                  <a:pt x="23164" y="6857987"/>
                </a:lnTo>
                <a:lnTo>
                  <a:pt x="57912" y="6857987"/>
                </a:lnTo>
                <a:lnTo>
                  <a:pt x="57912" y="0"/>
                </a:lnTo>
                <a:close/>
              </a:path>
            </a:pathLst>
          </a:custGeom>
          <a:solidFill>
            <a:srgbClr val="FDC3AD"/>
          </a:solidFill>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sp>
        <p:nvSpPr>
          <p:cNvPr id="5" name="object 5"/>
          <p:cNvSpPr txBox="1">
            <a:spLocks noGrp="1"/>
          </p:cNvSpPr>
          <p:nvPr>
            <p:ph type="title"/>
          </p:nvPr>
        </p:nvSpPr>
        <p:spPr>
          <a:xfrm>
            <a:off x="0" y="225872"/>
            <a:ext cx="6617004" cy="566822"/>
          </a:xfrm>
          <a:prstGeom prst="rect">
            <a:avLst/>
          </a:prstGeom>
        </p:spPr>
        <p:txBody>
          <a:bodyPr vert="horz" wrap="square" lIns="0" tIns="12700" rIns="0" bIns="0" rtlCol="0">
            <a:spAutoFit/>
          </a:bodyPr>
          <a:lstStyle/>
          <a:p>
            <a:pPr marL="12700">
              <a:lnSpc>
                <a:spcPct val="100000"/>
              </a:lnSpc>
              <a:spcBef>
                <a:spcPts val="100"/>
              </a:spcBef>
              <a:tabLst>
                <a:tab pos="2442210" algn="l"/>
                <a:tab pos="3098165" algn="l"/>
              </a:tabLst>
            </a:pPr>
            <a:r>
              <a:rPr sz="3600" b="1" cap="small" spc="434" dirty="0">
                <a:latin typeface="Cambria" panose="02040503050406030204" pitchFamily="18" charset="0"/>
                <a:ea typeface="Cambria" panose="02040503050406030204" pitchFamily="18" charset="0"/>
              </a:rPr>
              <a:t>Compiler</a:t>
            </a:r>
            <a:r>
              <a:rPr sz="3600" b="1" cap="small" dirty="0">
                <a:latin typeface="Cambria" panose="02040503050406030204" pitchFamily="18" charset="0"/>
                <a:ea typeface="Cambria" panose="02040503050406030204" pitchFamily="18" charset="0"/>
              </a:rPr>
              <a:t>	</a:t>
            </a:r>
            <a:r>
              <a:rPr sz="3600" b="1" cap="small" spc="350" dirty="0">
                <a:latin typeface="Cambria" panose="02040503050406030204" pitchFamily="18" charset="0"/>
                <a:ea typeface="Cambria" panose="02040503050406030204" pitchFamily="18" charset="0"/>
              </a:rPr>
              <a:t>vs</a:t>
            </a:r>
            <a:r>
              <a:rPr sz="3600" b="1" cap="small" dirty="0">
                <a:latin typeface="Cambria" panose="02040503050406030204" pitchFamily="18" charset="0"/>
                <a:ea typeface="Cambria" panose="02040503050406030204" pitchFamily="18" charset="0"/>
              </a:rPr>
              <a:t>	</a:t>
            </a:r>
            <a:r>
              <a:rPr sz="3600" b="1" cap="small" spc="360" dirty="0">
                <a:latin typeface="Cambria" panose="02040503050406030204" pitchFamily="18" charset="0"/>
                <a:ea typeface="Cambria" panose="02040503050406030204" pitchFamily="18" charset="0"/>
              </a:rPr>
              <a:t>Interpreter</a:t>
            </a:r>
            <a:endParaRPr sz="3600" b="1" dirty="0">
              <a:latin typeface="Cambria" panose="02040503050406030204" pitchFamily="18" charset="0"/>
              <a:ea typeface="Cambria" panose="02040503050406030204" pitchFamily="18" charset="0"/>
            </a:endParaRPr>
          </a:p>
        </p:txBody>
      </p:sp>
      <p:graphicFrame>
        <p:nvGraphicFramePr>
          <p:cNvPr id="6" name="object 6"/>
          <p:cNvGraphicFramePr>
            <a:graphicFrameLocks noGrp="1"/>
          </p:cNvGraphicFramePr>
          <p:nvPr/>
        </p:nvGraphicFramePr>
        <p:xfrm>
          <a:off x="527050" y="1253489"/>
          <a:ext cx="8153400" cy="5063490"/>
        </p:xfrm>
        <a:graphic>
          <a:graphicData uri="http://schemas.openxmlformats.org/drawingml/2006/table">
            <a:tbl>
              <a:tblPr firstRow="1" bandRow="1">
                <a:tableStyleId>{2D5ABB26-0587-4C30-8999-92F81FD0307C}</a:tableStyleId>
              </a:tblPr>
              <a:tblGrid>
                <a:gridCol w="1066800"/>
                <a:gridCol w="3602990"/>
                <a:gridCol w="3483610"/>
              </a:tblGrid>
              <a:tr h="395605">
                <a:tc>
                  <a:txBody>
                    <a:bodyPr/>
                    <a:lstStyle/>
                    <a:p>
                      <a:pPr marL="91440">
                        <a:lnSpc>
                          <a:spcPct val="100000"/>
                        </a:lnSpc>
                        <a:spcBef>
                          <a:spcPts val="334"/>
                        </a:spcBef>
                      </a:pPr>
                      <a:r>
                        <a:rPr sz="2000" b="1" spc="185" dirty="0">
                          <a:solidFill>
                            <a:srgbClr val="FFFFFF"/>
                          </a:solidFill>
                          <a:latin typeface="Cambria"/>
                          <a:cs typeface="Cambria"/>
                        </a:rPr>
                        <a:t>S.</a:t>
                      </a:r>
                      <a:r>
                        <a:rPr sz="2000" b="1" spc="160" dirty="0">
                          <a:solidFill>
                            <a:srgbClr val="FFFFFF"/>
                          </a:solidFill>
                          <a:latin typeface="Cambria"/>
                          <a:cs typeface="Cambria"/>
                        </a:rPr>
                        <a:t> </a:t>
                      </a:r>
                      <a:r>
                        <a:rPr sz="2000" b="1" spc="120" dirty="0">
                          <a:solidFill>
                            <a:srgbClr val="FFFFFF"/>
                          </a:solidFill>
                          <a:latin typeface="Cambria"/>
                          <a:cs typeface="Cambria"/>
                        </a:rPr>
                        <a:t>No.</a:t>
                      </a:r>
                      <a:endParaRPr sz="2000" dirty="0">
                        <a:latin typeface="Cambria"/>
                        <a:cs typeface="Cambria"/>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c>
                  <a:txBody>
                    <a:bodyPr/>
                    <a:lstStyle/>
                    <a:p>
                      <a:pPr marL="92075">
                        <a:lnSpc>
                          <a:spcPct val="100000"/>
                        </a:lnSpc>
                        <a:spcBef>
                          <a:spcPts val="334"/>
                        </a:spcBef>
                      </a:pPr>
                      <a:r>
                        <a:rPr sz="2000" b="1" spc="120" dirty="0">
                          <a:solidFill>
                            <a:srgbClr val="FFFFFF"/>
                          </a:solidFill>
                          <a:latin typeface="Cambria"/>
                          <a:cs typeface="Cambria"/>
                        </a:rPr>
                        <a:t>Compiler</a:t>
                      </a:r>
                      <a:endParaRPr sz="2000" dirty="0">
                        <a:latin typeface="Cambria"/>
                        <a:cs typeface="Cambria"/>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c>
                  <a:txBody>
                    <a:bodyPr/>
                    <a:lstStyle/>
                    <a:p>
                      <a:pPr marL="92710">
                        <a:lnSpc>
                          <a:spcPct val="100000"/>
                        </a:lnSpc>
                        <a:spcBef>
                          <a:spcPts val="334"/>
                        </a:spcBef>
                      </a:pPr>
                      <a:r>
                        <a:rPr sz="2000" b="1" spc="95" dirty="0">
                          <a:solidFill>
                            <a:srgbClr val="FFFFFF"/>
                          </a:solidFill>
                          <a:latin typeface="Cambria"/>
                          <a:cs typeface="Cambria"/>
                        </a:rPr>
                        <a:t>Interpreter</a:t>
                      </a:r>
                      <a:endParaRPr sz="2000">
                        <a:latin typeface="Cambria"/>
                        <a:cs typeface="Cambria"/>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r>
              <a:tr h="914400">
                <a:tc>
                  <a:txBody>
                    <a:bodyPr/>
                    <a:lstStyle/>
                    <a:p>
                      <a:pPr>
                        <a:lnSpc>
                          <a:spcPct val="100000"/>
                        </a:lnSpc>
                        <a:spcBef>
                          <a:spcPts val="434"/>
                        </a:spcBef>
                      </a:pPr>
                      <a:endParaRPr sz="1800">
                        <a:latin typeface="Times New Roman"/>
                        <a:cs typeface="Times New Roman"/>
                      </a:endParaRPr>
                    </a:p>
                    <a:p>
                      <a:pPr algn="ctr">
                        <a:lnSpc>
                          <a:spcPct val="100000"/>
                        </a:lnSpc>
                      </a:pPr>
                      <a:r>
                        <a:rPr sz="1800" b="1" spc="-50" dirty="0">
                          <a:latin typeface="Cambria"/>
                          <a:cs typeface="Cambria"/>
                        </a:rPr>
                        <a:t>1</a:t>
                      </a:r>
                      <a:endParaRPr sz="1800">
                        <a:latin typeface="Cambria"/>
                        <a:cs typeface="Cambria"/>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075" marR="80010" algn="just">
                        <a:lnSpc>
                          <a:spcPct val="100000"/>
                        </a:lnSpc>
                        <a:spcBef>
                          <a:spcPts val="340"/>
                        </a:spcBef>
                      </a:pPr>
                      <a:r>
                        <a:rPr sz="1800" spc="114" dirty="0">
                          <a:latin typeface="Cambria"/>
                          <a:cs typeface="Cambria"/>
                        </a:rPr>
                        <a:t>It</a:t>
                      </a:r>
                      <a:r>
                        <a:rPr sz="1800" spc="300" dirty="0">
                          <a:latin typeface="Cambria"/>
                          <a:cs typeface="Cambria"/>
                        </a:rPr>
                        <a:t>   </a:t>
                      </a:r>
                      <a:r>
                        <a:rPr sz="1800" spc="70" dirty="0">
                          <a:latin typeface="Cambria"/>
                          <a:cs typeface="Cambria"/>
                        </a:rPr>
                        <a:t>Converts</a:t>
                      </a:r>
                      <a:r>
                        <a:rPr sz="1800" spc="305" dirty="0">
                          <a:latin typeface="Cambria"/>
                          <a:cs typeface="Cambria"/>
                        </a:rPr>
                        <a:t>   </a:t>
                      </a:r>
                      <a:r>
                        <a:rPr sz="1800" spc="235" dirty="0">
                          <a:latin typeface="Cambria"/>
                          <a:cs typeface="Cambria"/>
                        </a:rPr>
                        <a:t>HLL</a:t>
                      </a:r>
                      <a:r>
                        <a:rPr sz="1800" spc="305" dirty="0">
                          <a:latin typeface="Cambria"/>
                          <a:cs typeface="Cambria"/>
                        </a:rPr>
                        <a:t>   </a:t>
                      </a:r>
                      <a:r>
                        <a:rPr sz="1800" spc="70" dirty="0">
                          <a:latin typeface="Cambria"/>
                          <a:cs typeface="Cambria"/>
                        </a:rPr>
                        <a:t>Code</a:t>
                      </a:r>
                      <a:r>
                        <a:rPr sz="1800" spc="300" dirty="0">
                          <a:latin typeface="Cambria"/>
                          <a:cs typeface="Cambria"/>
                        </a:rPr>
                        <a:t>   </a:t>
                      </a:r>
                      <a:r>
                        <a:rPr sz="1800" spc="-25" dirty="0">
                          <a:latin typeface="Cambria"/>
                          <a:cs typeface="Cambria"/>
                        </a:rPr>
                        <a:t>to </a:t>
                      </a:r>
                      <a:r>
                        <a:rPr sz="1800" spc="85" dirty="0">
                          <a:latin typeface="Cambria"/>
                          <a:cs typeface="Cambria"/>
                        </a:rPr>
                        <a:t>Machine</a:t>
                      </a:r>
                      <a:r>
                        <a:rPr sz="1800" spc="305" dirty="0">
                          <a:latin typeface="Cambria"/>
                          <a:cs typeface="Cambria"/>
                        </a:rPr>
                        <a:t> </a:t>
                      </a:r>
                      <a:r>
                        <a:rPr sz="1800" spc="75" dirty="0">
                          <a:latin typeface="Cambria"/>
                          <a:cs typeface="Cambria"/>
                        </a:rPr>
                        <a:t>Level</a:t>
                      </a:r>
                      <a:r>
                        <a:rPr sz="1800" spc="305" dirty="0">
                          <a:latin typeface="Cambria"/>
                          <a:cs typeface="Cambria"/>
                        </a:rPr>
                        <a:t> </a:t>
                      </a:r>
                      <a:r>
                        <a:rPr sz="1800" spc="60" dirty="0">
                          <a:latin typeface="Cambria"/>
                          <a:cs typeface="Cambria"/>
                        </a:rPr>
                        <a:t>Code</a:t>
                      </a:r>
                      <a:r>
                        <a:rPr sz="1800" spc="305" dirty="0">
                          <a:latin typeface="Cambria"/>
                          <a:cs typeface="Cambria"/>
                        </a:rPr>
                        <a:t> </a:t>
                      </a:r>
                      <a:r>
                        <a:rPr sz="1800" spc="60" dirty="0">
                          <a:latin typeface="Cambria"/>
                          <a:cs typeface="Cambria"/>
                        </a:rPr>
                        <a:t>but</a:t>
                      </a:r>
                      <a:r>
                        <a:rPr sz="1800" spc="295" dirty="0">
                          <a:latin typeface="Cambria"/>
                          <a:cs typeface="Cambria"/>
                        </a:rPr>
                        <a:t> </a:t>
                      </a:r>
                      <a:r>
                        <a:rPr sz="1800" spc="90" dirty="0">
                          <a:latin typeface="Cambria"/>
                          <a:cs typeface="Cambria"/>
                        </a:rPr>
                        <a:t>has</a:t>
                      </a:r>
                      <a:r>
                        <a:rPr sz="1800" spc="280" dirty="0">
                          <a:latin typeface="Cambria"/>
                          <a:cs typeface="Cambria"/>
                        </a:rPr>
                        <a:t> </a:t>
                      </a:r>
                      <a:r>
                        <a:rPr sz="1800" spc="-35" dirty="0">
                          <a:latin typeface="Cambria"/>
                          <a:cs typeface="Cambria"/>
                        </a:rPr>
                        <a:t>no </a:t>
                      </a:r>
                      <a:r>
                        <a:rPr sz="1800" dirty="0">
                          <a:latin typeface="Cambria"/>
                          <a:cs typeface="Cambria"/>
                        </a:rPr>
                        <a:t>role</a:t>
                      </a:r>
                      <a:r>
                        <a:rPr sz="1800" spc="140" dirty="0">
                          <a:latin typeface="Cambria"/>
                          <a:cs typeface="Cambria"/>
                        </a:rPr>
                        <a:t> </a:t>
                      </a:r>
                      <a:r>
                        <a:rPr sz="1800" spc="85" dirty="0">
                          <a:latin typeface="Cambria"/>
                          <a:cs typeface="Cambria"/>
                        </a:rPr>
                        <a:t>in</a:t>
                      </a:r>
                      <a:r>
                        <a:rPr sz="1800" spc="130" dirty="0">
                          <a:latin typeface="Cambria"/>
                          <a:cs typeface="Cambria"/>
                        </a:rPr>
                        <a:t> </a:t>
                      </a:r>
                      <a:r>
                        <a:rPr sz="1800" spc="45" dirty="0">
                          <a:latin typeface="Cambria"/>
                          <a:cs typeface="Cambria"/>
                        </a:rPr>
                        <a:t>execution.</a:t>
                      </a:r>
                      <a:endParaRPr sz="1800" dirty="0">
                        <a:latin typeface="Cambria"/>
                        <a:cs typeface="Cambria"/>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marR="80010" algn="just">
                        <a:lnSpc>
                          <a:spcPct val="100000"/>
                        </a:lnSpc>
                        <a:spcBef>
                          <a:spcPts val="340"/>
                        </a:spcBef>
                      </a:pPr>
                      <a:r>
                        <a:rPr sz="1800" spc="114" dirty="0">
                          <a:latin typeface="Cambria"/>
                          <a:cs typeface="Cambria"/>
                        </a:rPr>
                        <a:t>It</a:t>
                      </a:r>
                      <a:r>
                        <a:rPr sz="1800" spc="300" dirty="0">
                          <a:latin typeface="Cambria"/>
                          <a:cs typeface="Cambria"/>
                        </a:rPr>
                        <a:t>   </a:t>
                      </a:r>
                      <a:r>
                        <a:rPr sz="1800" dirty="0">
                          <a:latin typeface="Cambria"/>
                          <a:cs typeface="Cambria"/>
                        </a:rPr>
                        <a:t>converts</a:t>
                      </a:r>
                      <a:r>
                        <a:rPr sz="1800" spc="295" dirty="0">
                          <a:latin typeface="Cambria"/>
                          <a:cs typeface="Cambria"/>
                        </a:rPr>
                        <a:t>   </a:t>
                      </a:r>
                      <a:r>
                        <a:rPr sz="1800" spc="235" dirty="0">
                          <a:latin typeface="Cambria"/>
                          <a:cs typeface="Cambria"/>
                        </a:rPr>
                        <a:t>HLL</a:t>
                      </a:r>
                      <a:r>
                        <a:rPr sz="1800" spc="300" dirty="0">
                          <a:latin typeface="Cambria"/>
                          <a:cs typeface="Cambria"/>
                        </a:rPr>
                        <a:t>   </a:t>
                      </a:r>
                      <a:r>
                        <a:rPr sz="1800" spc="50" dirty="0">
                          <a:latin typeface="Cambria"/>
                          <a:cs typeface="Cambria"/>
                        </a:rPr>
                        <a:t>Code</a:t>
                      </a:r>
                      <a:r>
                        <a:rPr sz="1800" spc="500" dirty="0">
                          <a:latin typeface="Cambria"/>
                          <a:cs typeface="Cambria"/>
                        </a:rPr>
                        <a:t>   </a:t>
                      </a:r>
                      <a:r>
                        <a:rPr sz="1800" dirty="0">
                          <a:latin typeface="Cambria"/>
                          <a:cs typeface="Cambria"/>
                        </a:rPr>
                        <a:t>to</a:t>
                      </a:r>
                      <a:r>
                        <a:rPr sz="1800" spc="5" dirty="0">
                          <a:latin typeface="Cambria"/>
                          <a:cs typeface="Cambria"/>
                        </a:rPr>
                        <a:t> </a:t>
                      </a:r>
                      <a:r>
                        <a:rPr sz="1800" spc="90" dirty="0">
                          <a:latin typeface="Cambria"/>
                          <a:cs typeface="Cambria"/>
                        </a:rPr>
                        <a:t>Machine</a:t>
                      </a:r>
                      <a:r>
                        <a:rPr sz="1800" spc="254" dirty="0">
                          <a:latin typeface="Cambria"/>
                          <a:cs typeface="Cambria"/>
                        </a:rPr>
                        <a:t> </a:t>
                      </a:r>
                      <a:r>
                        <a:rPr sz="1800" spc="70" dirty="0">
                          <a:latin typeface="Cambria"/>
                          <a:cs typeface="Cambria"/>
                        </a:rPr>
                        <a:t>Level</a:t>
                      </a:r>
                      <a:r>
                        <a:rPr sz="1800" spc="229" dirty="0">
                          <a:latin typeface="Cambria"/>
                          <a:cs typeface="Cambria"/>
                        </a:rPr>
                        <a:t> </a:t>
                      </a:r>
                      <a:r>
                        <a:rPr sz="1800" spc="60" dirty="0">
                          <a:latin typeface="Cambria"/>
                          <a:cs typeface="Cambria"/>
                        </a:rPr>
                        <a:t>Code</a:t>
                      </a:r>
                      <a:r>
                        <a:rPr sz="1800" spc="260" dirty="0">
                          <a:latin typeface="Cambria"/>
                          <a:cs typeface="Cambria"/>
                        </a:rPr>
                        <a:t> </a:t>
                      </a:r>
                      <a:r>
                        <a:rPr sz="1800" spc="90" dirty="0">
                          <a:latin typeface="Cambria"/>
                          <a:cs typeface="Cambria"/>
                        </a:rPr>
                        <a:t>as</a:t>
                      </a:r>
                      <a:r>
                        <a:rPr sz="1800" spc="225" dirty="0">
                          <a:latin typeface="Cambria"/>
                          <a:cs typeface="Cambria"/>
                        </a:rPr>
                        <a:t> </a:t>
                      </a:r>
                      <a:r>
                        <a:rPr sz="1800" spc="-20" dirty="0">
                          <a:latin typeface="Cambria"/>
                          <a:cs typeface="Cambria"/>
                        </a:rPr>
                        <a:t>well </a:t>
                      </a:r>
                      <a:r>
                        <a:rPr sz="1800" spc="95" dirty="0">
                          <a:latin typeface="Cambria"/>
                          <a:cs typeface="Cambria"/>
                        </a:rPr>
                        <a:t>as</a:t>
                      </a:r>
                      <a:r>
                        <a:rPr sz="1800" spc="60" dirty="0">
                          <a:latin typeface="Cambria"/>
                          <a:cs typeface="Cambria"/>
                        </a:rPr>
                        <a:t> </a:t>
                      </a:r>
                      <a:r>
                        <a:rPr sz="1800" spc="75" dirty="0">
                          <a:latin typeface="Cambria"/>
                          <a:cs typeface="Cambria"/>
                        </a:rPr>
                        <a:t>Execute</a:t>
                      </a:r>
                      <a:r>
                        <a:rPr sz="1800" spc="100" dirty="0">
                          <a:latin typeface="Cambria"/>
                          <a:cs typeface="Cambria"/>
                        </a:rPr>
                        <a:t> </a:t>
                      </a:r>
                      <a:r>
                        <a:rPr sz="1800" spc="60" dirty="0">
                          <a:latin typeface="Cambria"/>
                          <a:cs typeface="Cambria"/>
                        </a:rPr>
                        <a:t>it.</a:t>
                      </a:r>
                      <a:endParaRPr sz="1800">
                        <a:latin typeface="Cambria"/>
                        <a:cs typeface="Cambria"/>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r h="640080">
                <a:tc>
                  <a:txBody>
                    <a:bodyPr/>
                    <a:lstStyle/>
                    <a:p>
                      <a:pPr algn="ctr">
                        <a:lnSpc>
                          <a:spcPct val="100000"/>
                        </a:lnSpc>
                        <a:spcBef>
                          <a:spcPts val="345"/>
                        </a:spcBef>
                      </a:pPr>
                      <a:r>
                        <a:rPr sz="1800" b="1" spc="-50" dirty="0">
                          <a:latin typeface="Cambria"/>
                          <a:cs typeface="Cambria"/>
                        </a:rPr>
                        <a:t>2</a:t>
                      </a:r>
                      <a:endParaRPr sz="1800">
                        <a:latin typeface="Cambria"/>
                        <a:cs typeface="Cambr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075" marR="80645">
                        <a:lnSpc>
                          <a:spcPct val="100000"/>
                        </a:lnSpc>
                        <a:spcBef>
                          <a:spcPts val="345"/>
                        </a:spcBef>
                      </a:pPr>
                      <a:r>
                        <a:rPr sz="1800" spc="114" dirty="0">
                          <a:latin typeface="Cambria"/>
                          <a:cs typeface="Cambria"/>
                        </a:rPr>
                        <a:t>Final</a:t>
                      </a:r>
                      <a:r>
                        <a:rPr sz="1800" spc="470" dirty="0">
                          <a:latin typeface="Cambria"/>
                          <a:cs typeface="Cambria"/>
                        </a:rPr>
                        <a:t> </a:t>
                      </a:r>
                      <a:r>
                        <a:rPr sz="1800" spc="95" dirty="0">
                          <a:latin typeface="Cambria"/>
                          <a:cs typeface="Cambria"/>
                        </a:rPr>
                        <a:t>Output</a:t>
                      </a:r>
                      <a:r>
                        <a:rPr sz="1800" spc="465" dirty="0">
                          <a:latin typeface="Cambria"/>
                          <a:cs typeface="Cambria"/>
                        </a:rPr>
                        <a:t> </a:t>
                      </a:r>
                      <a:r>
                        <a:rPr sz="1800" spc="55" dirty="0">
                          <a:latin typeface="Cambria"/>
                          <a:cs typeface="Cambria"/>
                        </a:rPr>
                        <a:t>is</a:t>
                      </a:r>
                      <a:r>
                        <a:rPr sz="1800" spc="459" dirty="0">
                          <a:latin typeface="Cambria"/>
                          <a:cs typeface="Cambria"/>
                        </a:rPr>
                        <a:t> </a:t>
                      </a:r>
                      <a:r>
                        <a:rPr sz="1800" spc="85" dirty="0">
                          <a:latin typeface="Cambria"/>
                          <a:cs typeface="Cambria"/>
                        </a:rPr>
                        <a:t>Machine</a:t>
                      </a:r>
                      <a:r>
                        <a:rPr sz="1800" spc="480" dirty="0">
                          <a:latin typeface="Cambria"/>
                          <a:cs typeface="Cambria"/>
                        </a:rPr>
                        <a:t> </a:t>
                      </a:r>
                      <a:r>
                        <a:rPr sz="1800" spc="65" dirty="0">
                          <a:latin typeface="Cambria"/>
                          <a:cs typeface="Cambria"/>
                        </a:rPr>
                        <a:t>Level </a:t>
                      </a:r>
                      <a:r>
                        <a:rPr sz="1800" spc="75" dirty="0">
                          <a:latin typeface="Cambria"/>
                          <a:cs typeface="Cambria"/>
                        </a:rPr>
                        <a:t>Code.</a:t>
                      </a:r>
                      <a:endParaRPr sz="1800">
                        <a:latin typeface="Cambria"/>
                        <a:cs typeface="Cambr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710">
                        <a:lnSpc>
                          <a:spcPct val="100000"/>
                        </a:lnSpc>
                        <a:spcBef>
                          <a:spcPts val="345"/>
                        </a:spcBef>
                      </a:pPr>
                      <a:r>
                        <a:rPr sz="1800" spc="120" dirty="0">
                          <a:latin typeface="Cambria"/>
                          <a:cs typeface="Cambria"/>
                        </a:rPr>
                        <a:t>Final</a:t>
                      </a:r>
                      <a:r>
                        <a:rPr sz="1800" spc="70" dirty="0">
                          <a:latin typeface="Cambria"/>
                          <a:cs typeface="Cambria"/>
                        </a:rPr>
                        <a:t> </a:t>
                      </a:r>
                      <a:r>
                        <a:rPr sz="1800" spc="95" dirty="0">
                          <a:latin typeface="Cambria"/>
                          <a:cs typeface="Cambria"/>
                        </a:rPr>
                        <a:t>Output</a:t>
                      </a:r>
                      <a:r>
                        <a:rPr sz="1800" spc="135" dirty="0">
                          <a:latin typeface="Cambria"/>
                          <a:cs typeface="Cambria"/>
                        </a:rPr>
                        <a:t> </a:t>
                      </a:r>
                      <a:r>
                        <a:rPr sz="1800" spc="55" dirty="0">
                          <a:latin typeface="Cambria"/>
                          <a:cs typeface="Cambria"/>
                        </a:rPr>
                        <a:t>is</a:t>
                      </a:r>
                      <a:r>
                        <a:rPr sz="1800" spc="95" dirty="0">
                          <a:latin typeface="Cambria"/>
                          <a:cs typeface="Cambria"/>
                        </a:rPr>
                        <a:t> </a:t>
                      </a:r>
                      <a:r>
                        <a:rPr sz="1800" spc="60" dirty="0">
                          <a:latin typeface="Cambria"/>
                          <a:cs typeface="Cambria"/>
                        </a:rPr>
                        <a:t>result.</a:t>
                      </a:r>
                      <a:endParaRPr sz="1800">
                        <a:latin typeface="Cambria"/>
                        <a:cs typeface="Cambr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r>
              <a:tr h="914400">
                <a:tc>
                  <a:txBody>
                    <a:bodyPr/>
                    <a:lstStyle/>
                    <a:p>
                      <a:pPr>
                        <a:lnSpc>
                          <a:spcPct val="100000"/>
                        </a:lnSpc>
                        <a:spcBef>
                          <a:spcPts val="440"/>
                        </a:spcBef>
                      </a:pPr>
                      <a:endParaRPr sz="1800">
                        <a:latin typeface="Times New Roman"/>
                        <a:cs typeface="Times New Roman"/>
                      </a:endParaRPr>
                    </a:p>
                    <a:p>
                      <a:pPr algn="ctr">
                        <a:lnSpc>
                          <a:spcPct val="100000"/>
                        </a:lnSpc>
                      </a:pPr>
                      <a:r>
                        <a:rPr sz="1800" b="1" spc="-50" dirty="0">
                          <a:latin typeface="Cambria"/>
                          <a:cs typeface="Cambria"/>
                        </a:rPr>
                        <a:t>3</a:t>
                      </a:r>
                      <a:endParaRPr sz="1800">
                        <a:latin typeface="Cambria"/>
                        <a:cs typeface="Cambria"/>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075" marR="80645" algn="just">
                        <a:lnSpc>
                          <a:spcPct val="100000"/>
                        </a:lnSpc>
                        <a:spcBef>
                          <a:spcPts val="350"/>
                        </a:spcBef>
                      </a:pPr>
                      <a:r>
                        <a:rPr sz="1800" dirty="0">
                          <a:latin typeface="Cambria"/>
                          <a:cs typeface="Cambria"/>
                        </a:rPr>
                        <a:t>Process</a:t>
                      </a:r>
                      <a:r>
                        <a:rPr sz="1800" spc="395" dirty="0">
                          <a:latin typeface="Cambria"/>
                          <a:cs typeface="Cambria"/>
                        </a:rPr>
                        <a:t> </a:t>
                      </a:r>
                      <a:r>
                        <a:rPr sz="1800" spc="70" dirty="0">
                          <a:latin typeface="Cambria"/>
                          <a:cs typeface="Cambria"/>
                        </a:rPr>
                        <a:t>the</a:t>
                      </a:r>
                      <a:r>
                        <a:rPr sz="1800" spc="370" dirty="0">
                          <a:latin typeface="Cambria"/>
                          <a:cs typeface="Cambria"/>
                        </a:rPr>
                        <a:t> </a:t>
                      </a:r>
                      <a:r>
                        <a:rPr sz="1800" spc="50" dirty="0">
                          <a:latin typeface="Cambria"/>
                          <a:cs typeface="Cambria"/>
                        </a:rPr>
                        <a:t>entire</a:t>
                      </a:r>
                      <a:r>
                        <a:rPr sz="1800" spc="390" dirty="0">
                          <a:latin typeface="Cambria"/>
                          <a:cs typeface="Cambria"/>
                        </a:rPr>
                        <a:t> </a:t>
                      </a:r>
                      <a:r>
                        <a:rPr sz="1800" spc="45" dirty="0">
                          <a:latin typeface="Cambria"/>
                          <a:cs typeface="Cambria"/>
                        </a:rPr>
                        <a:t>program</a:t>
                      </a:r>
                      <a:r>
                        <a:rPr sz="1800" spc="345" dirty="0">
                          <a:latin typeface="Cambria"/>
                          <a:cs typeface="Cambria"/>
                        </a:rPr>
                        <a:t> </a:t>
                      </a:r>
                      <a:r>
                        <a:rPr sz="1800" spc="65" dirty="0">
                          <a:latin typeface="Cambria"/>
                          <a:cs typeface="Cambria"/>
                        </a:rPr>
                        <a:t>and </a:t>
                      </a:r>
                      <a:r>
                        <a:rPr sz="1800" spc="75" dirty="0">
                          <a:latin typeface="Cambria"/>
                          <a:cs typeface="Cambria"/>
                        </a:rPr>
                        <a:t>translates</a:t>
                      </a:r>
                      <a:r>
                        <a:rPr sz="1800" spc="220" dirty="0">
                          <a:latin typeface="Cambria"/>
                          <a:cs typeface="Cambria"/>
                        </a:rPr>
                        <a:t>   </a:t>
                      </a:r>
                      <a:r>
                        <a:rPr sz="1800" spc="70" dirty="0">
                          <a:latin typeface="Cambria"/>
                          <a:cs typeface="Cambria"/>
                        </a:rPr>
                        <a:t>it</a:t>
                      </a:r>
                      <a:r>
                        <a:rPr sz="1800" spc="220" dirty="0">
                          <a:latin typeface="Cambria"/>
                          <a:cs typeface="Cambria"/>
                        </a:rPr>
                        <a:t>   </a:t>
                      </a:r>
                      <a:r>
                        <a:rPr sz="1800" spc="90" dirty="0">
                          <a:latin typeface="Cambria"/>
                          <a:cs typeface="Cambria"/>
                        </a:rPr>
                        <a:t>as</a:t>
                      </a:r>
                      <a:r>
                        <a:rPr sz="1800" spc="225" dirty="0">
                          <a:latin typeface="Cambria"/>
                          <a:cs typeface="Cambria"/>
                        </a:rPr>
                        <a:t>   </a:t>
                      </a:r>
                      <a:r>
                        <a:rPr sz="1800" dirty="0">
                          <a:latin typeface="Cambria"/>
                          <a:cs typeface="Cambria"/>
                        </a:rPr>
                        <a:t>whole</a:t>
                      </a:r>
                      <a:r>
                        <a:rPr sz="1800" spc="220" dirty="0">
                          <a:latin typeface="Cambria"/>
                          <a:cs typeface="Cambria"/>
                        </a:rPr>
                        <a:t>   </a:t>
                      </a:r>
                      <a:r>
                        <a:rPr sz="1800" spc="-20" dirty="0">
                          <a:latin typeface="Cambria"/>
                          <a:cs typeface="Cambria"/>
                        </a:rPr>
                        <a:t>into </a:t>
                      </a:r>
                      <a:r>
                        <a:rPr sz="1800" spc="70" dirty="0">
                          <a:latin typeface="Cambria"/>
                          <a:cs typeface="Cambria"/>
                        </a:rPr>
                        <a:t>machine</a:t>
                      </a:r>
                      <a:r>
                        <a:rPr sz="1800" spc="95" dirty="0">
                          <a:latin typeface="Cambria"/>
                          <a:cs typeface="Cambria"/>
                        </a:rPr>
                        <a:t> </a:t>
                      </a:r>
                      <a:r>
                        <a:rPr sz="1800" spc="-20" dirty="0">
                          <a:latin typeface="Cambria"/>
                          <a:cs typeface="Cambria"/>
                        </a:rPr>
                        <a:t>code.</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marR="80645" algn="just">
                        <a:lnSpc>
                          <a:spcPct val="100000"/>
                        </a:lnSpc>
                        <a:spcBef>
                          <a:spcPts val="350"/>
                        </a:spcBef>
                      </a:pPr>
                      <a:r>
                        <a:rPr sz="1800" spc="45" dirty="0">
                          <a:latin typeface="Cambria"/>
                          <a:cs typeface="Cambria"/>
                        </a:rPr>
                        <a:t>Process</a:t>
                      </a:r>
                      <a:r>
                        <a:rPr sz="1800" spc="305" dirty="0">
                          <a:latin typeface="Cambria"/>
                          <a:cs typeface="Cambria"/>
                        </a:rPr>
                        <a:t>   </a:t>
                      </a:r>
                      <a:r>
                        <a:rPr sz="1800" spc="60" dirty="0">
                          <a:latin typeface="Cambria"/>
                          <a:cs typeface="Cambria"/>
                        </a:rPr>
                        <a:t>line</a:t>
                      </a:r>
                      <a:r>
                        <a:rPr sz="1800" spc="315" dirty="0">
                          <a:latin typeface="Cambria"/>
                          <a:cs typeface="Cambria"/>
                        </a:rPr>
                        <a:t>   </a:t>
                      </a:r>
                      <a:r>
                        <a:rPr sz="1800" dirty="0">
                          <a:latin typeface="Cambria"/>
                          <a:cs typeface="Cambria"/>
                        </a:rPr>
                        <a:t>by</a:t>
                      </a:r>
                      <a:r>
                        <a:rPr sz="1800" spc="300" dirty="0">
                          <a:latin typeface="Cambria"/>
                          <a:cs typeface="Cambria"/>
                        </a:rPr>
                        <a:t>   </a:t>
                      </a:r>
                      <a:r>
                        <a:rPr sz="1800" spc="60" dirty="0">
                          <a:latin typeface="Cambria"/>
                          <a:cs typeface="Cambria"/>
                        </a:rPr>
                        <a:t>line</a:t>
                      </a:r>
                      <a:r>
                        <a:rPr sz="1800" spc="315" dirty="0">
                          <a:latin typeface="Cambria"/>
                          <a:cs typeface="Cambria"/>
                        </a:rPr>
                        <a:t>   </a:t>
                      </a:r>
                      <a:r>
                        <a:rPr sz="1800" spc="-25" dirty="0">
                          <a:latin typeface="Cambria"/>
                          <a:cs typeface="Cambria"/>
                        </a:rPr>
                        <a:t>and </a:t>
                      </a:r>
                      <a:r>
                        <a:rPr sz="1800" spc="80" dirty="0">
                          <a:latin typeface="Cambria"/>
                          <a:cs typeface="Cambria"/>
                        </a:rPr>
                        <a:t>translate</a:t>
                      </a:r>
                      <a:r>
                        <a:rPr sz="1800" spc="140" dirty="0">
                          <a:latin typeface="Cambria"/>
                          <a:cs typeface="Cambria"/>
                        </a:rPr>
                        <a:t>  </a:t>
                      </a:r>
                      <a:r>
                        <a:rPr sz="1800" dirty="0">
                          <a:latin typeface="Cambria"/>
                          <a:cs typeface="Cambria"/>
                        </a:rPr>
                        <a:t>one</a:t>
                      </a:r>
                      <a:r>
                        <a:rPr sz="1800" spc="165" dirty="0">
                          <a:latin typeface="Cambria"/>
                          <a:cs typeface="Cambria"/>
                        </a:rPr>
                        <a:t>  </a:t>
                      </a:r>
                      <a:r>
                        <a:rPr sz="1800" spc="70" dirty="0">
                          <a:latin typeface="Cambria"/>
                          <a:cs typeface="Cambria"/>
                        </a:rPr>
                        <a:t>statement</a:t>
                      </a:r>
                      <a:r>
                        <a:rPr sz="1800" spc="155" dirty="0">
                          <a:latin typeface="Cambria"/>
                          <a:cs typeface="Cambria"/>
                        </a:rPr>
                        <a:t>  </a:t>
                      </a:r>
                      <a:r>
                        <a:rPr sz="1800" spc="105" dirty="0">
                          <a:latin typeface="Cambria"/>
                          <a:cs typeface="Cambria"/>
                        </a:rPr>
                        <a:t>at</a:t>
                      </a:r>
                      <a:r>
                        <a:rPr sz="1800" spc="140" dirty="0">
                          <a:latin typeface="Cambria"/>
                          <a:cs typeface="Cambria"/>
                        </a:rPr>
                        <a:t>  </a:t>
                      </a:r>
                      <a:r>
                        <a:rPr sz="1800" spc="70" dirty="0">
                          <a:latin typeface="Cambria"/>
                          <a:cs typeface="Cambria"/>
                        </a:rPr>
                        <a:t>a time.</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r h="370205">
                <a:tc>
                  <a:txBody>
                    <a:bodyPr/>
                    <a:lstStyle/>
                    <a:p>
                      <a:pPr algn="ctr">
                        <a:lnSpc>
                          <a:spcPct val="100000"/>
                        </a:lnSpc>
                        <a:spcBef>
                          <a:spcPts val="350"/>
                        </a:spcBef>
                      </a:pPr>
                      <a:r>
                        <a:rPr sz="1800" b="1" spc="-50" dirty="0">
                          <a:latin typeface="Cambria"/>
                          <a:cs typeface="Cambria"/>
                        </a:rPr>
                        <a:t>4</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075">
                        <a:lnSpc>
                          <a:spcPct val="100000"/>
                        </a:lnSpc>
                        <a:spcBef>
                          <a:spcPts val="350"/>
                        </a:spcBef>
                      </a:pPr>
                      <a:r>
                        <a:rPr sz="1800" spc="75" dirty="0">
                          <a:latin typeface="Cambria"/>
                          <a:cs typeface="Cambria"/>
                        </a:rPr>
                        <a:t>Relatively</a:t>
                      </a:r>
                      <a:r>
                        <a:rPr sz="1800" spc="60" dirty="0">
                          <a:latin typeface="Cambria"/>
                          <a:cs typeface="Cambria"/>
                        </a:rPr>
                        <a:t> faster</a:t>
                      </a:r>
                      <a:r>
                        <a:rPr sz="1800" spc="130" dirty="0">
                          <a:latin typeface="Cambria"/>
                          <a:cs typeface="Cambria"/>
                        </a:rPr>
                        <a:t> </a:t>
                      </a:r>
                      <a:r>
                        <a:rPr sz="1800" spc="-10" dirty="0">
                          <a:latin typeface="Cambria"/>
                          <a:cs typeface="Cambria"/>
                        </a:rPr>
                        <a:t>processing.</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710">
                        <a:lnSpc>
                          <a:spcPct val="100000"/>
                        </a:lnSpc>
                        <a:spcBef>
                          <a:spcPts val="350"/>
                        </a:spcBef>
                      </a:pPr>
                      <a:r>
                        <a:rPr sz="1800" spc="75" dirty="0">
                          <a:latin typeface="Cambria"/>
                          <a:cs typeface="Cambria"/>
                        </a:rPr>
                        <a:t>Relatively</a:t>
                      </a:r>
                      <a:r>
                        <a:rPr sz="1800" spc="100" dirty="0">
                          <a:latin typeface="Cambria"/>
                          <a:cs typeface="Cambria"/>
                        </a:rPr>
                        <a:t> </a:t>
                      </a:r>
                      <a:r>
                        <a:rPr sz="1800" dirty="0">
                          <a:latin typeface="Cambria"/>
                          <a:cs typeface="Cambria"/>
                        </a:rPr>
                        <a:t>slower</a:t>
                      </a:r>
                      <a:r>
                        <a:rPr sz="1800" spc="185" dirty="0">
                          <a:latin typeface="Cambria"/>
                          <a:cs typeface="Cambria"/>
                        </a:rPr>
                        <a:t> </a:t>
                      </a:r>
                      <a:r>
                        <a:rPr sz="1800" spc="-10" dirty="0">
                          <a:latin typeface="Cambria"/>
                          <a:cs typeface="Cambria"/>
                        </a:rPr>
                        <a:t>processing.</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r>
              <a:tr h="1188720">
                <a:tc>
                  <a:txBody>
                    <a:bodyPr/>
                    <a:lstStyle/>
                    <a:p>
                      <a:pPr algn="ctr">
                        <a:lnSpc>
                          <a:spcPct val="100000"/>
                        </a:lnSpc>
                        <a:spcBef>
                          <a:spcPts val="350"/>
                        </a:spcBef>
                      </a:pPr>
                      <a:r>
                        <a:rPr sz="1800" b="1" spc="-50" dirty="0">
                          <a:latin typeface="Cambria"/>
                          <a:cs typeface="Cambria"/>
                        </a:rPr>
                        <a:t>5</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075" marR="78740" algn="just">
                        <a:lnSpc>
                          <a:spcPct val="100000"/>
                        </a:lnSpc>
                        <a:spcBef>
                          <a:spcPts val="350"/>
                        </a:spcBef>
                      </a:pPr>
                      <a:r>
                        <a:rPr sz="1800" spc="55" dirty="0">
                          <a:latin typeface="Cambria"/>
                          <a:cs typeface="Cambria"/>
                        </a:rPr>
                        <a:t>Requires</a:t>
                      </a:r>
                      <a:r>
                        <a:rPr sz="1800" spc="390" dirty="0">
                          <a:latin typeface="Cambria"/>
                          <a:cs typeface="Cambria"/>
                        </a:rPr>
                        <a:t>   </a:t>
                      </a:r>
                      <a:r>
                        <a:rPr sz="1800" dirty="0">
                          <a:latin typeface="Cambria"/>
                          <a:cs typeface="Cambria"/>
                        </a:rPr>
                        <a:t>more</a:t>
                      </a:r>
                      <a:r>
                        <a:rPr sz="1800" spc="390" dirty="0">
                          <a:latin typeface="Cambria"/>
                          <a:cs typeface="Cambria"/>
                        </a:rPr>
                        <a:t>   </a:t>
                      </a:r>
                      <a:r>
                        <a:rPr sz="1800" dirty="0">
                          <a:latin typeface="Cambria"/>
                          <a:cs typeface="Cambria"/>
                        </a:rPr>
                        <a:t>memory</a:t>
                      </a:r>
                      <a:r>
                        <a:rPr sz="1800" spc="395" dirty="0">
                          <a:latin typeface="Cambria"/>
                          <a:cs typeface="Cambria"/>
                        </a:rPr>
                        <a:t>   </a:t>
                      </a:r>
                      <a:r>
                        <a:rPr sz="1800" spc="30" dirty="0">
                          <a:latin typeface="Cambria"/>
                          <a:cs typeface="Cambria"/>
                        </a:rPr>
                        <a:t>as </a:t>
                      </a:r>
                      <a:r>
                        <a:rPr sz="1800" spc="80" dirty="0">
                          <a:latin typeface="Cambria"/>
                          <a:cs typeface="Cambria"/>
                        </a:rPr>
                        <a:t>linking</a:t>
                      </a:r>
                      <a:r>
                        <a:rPr sz="1800" spc="355" dirty="0">
                          <a:latin typeface="Cambria"/>
                          <a:cs typeface="Cambria"/>
                        </a:rPr>
                        <a:t>   </a:t>
                      </a:r>
                      <a:r>
                        <a:rPr sz="1800" spc="55" dirty="0">
                          <a:latin typeface="Cambria"/>
                          <a:cs typeface="Cambria"/>
                        </a:rPr>
                        <a:t>is</a:t>
                      </a:r>
                      <a:r>
                        <a:rPr sz="1800" spc="360" dirty="0">
                          <a:latin typeface="Cambria"/>
                          <a:cs typeface="Cambria"/>
                        </a:rPr>
                        <a:t>   </a:t>
                      </a:r>
                      <a:r>
                        <a:rPr sz="1800" dirty="0">
                          <a:latin typeface="Cambria"/>
                          <a:cs typeface="Cambria"/>
                        </a:rPr>
                        <a:t>needed</a:t>
                      </a:r>
                      <a:r>
                        <a:rPr sz="1800" spc="355" dirty="0">
                          <a:latin typeface="Cambria"/>
                          <a:cs typeface="Cambria"/>
                        </a:rPr>
                        <a:t>   </a:t>
                      </a:r>
                      <a:r>
                        <a:rPr sz="1800" dirty="0">
                          <a:latin typeface="Cambria"/>
                          <a:cs typeface="Cambria"/>
                        </a:rPr>
                        <a:t>for</a:t>
                      </a:r>
                      <a:r>
                        <a:rPr sz="1800" spc="340" dirty="0">
                          <a:latin typeface="Cambria"/>
                          <a:cs typeface="Cambria"/>
                        </a:rPr>
                        <a:t>   </a:t>
                      </a:r>
                      <a:r>
                        <a:rPr sz="1800" spc="45" dirty="0">
                          <a:latin typeface="Cambria"/>
                          <a:cs typeface="Cambria"/>
                        </a:rPr>
                        <a:t>the </a:t>
                      </a:r>
                      <a:r>
                        <a:rPr sz="1800" spc="55" dirty="0">
                          <a:latin typeface="Cambria"/>
                          <a:cs typeface="Cambria"/>
                        </a:rPr>
                        <a:t>generated</a:t>
                      </a:r>
                      <a:r>
                        <a:rPr sz="1800" spc="370" dirty="0">
                          <a:latin typeface="Cambria"/>
                          <a:cs typeface="Cambria"/>
                        </a:rPr>
                        <a:t>  </a:t>
                      </a:r>
                      <a:r>
                        <a:rPr sz="1800" spc="55" dirty="0">
                          <a:latin typeface="Cambria"/>
                          <a:cs typeface="Cambria"/>
                        </a:rPr>
                        <a:t>intermediate</a:t>
                      </a:r>
                      <a:r>
                        <a:rPr sz="1800" spc="390" dirty="0">
                          <a:latin typeface="Cambria"/>
                          <a:cs typeface="Cambria"/>
                        </a:rPr>
                        <a:t>  </a:t>
                      </a:r>
                      <a:r>
                        <a:rPr sz="1800" spc="-10" dirty="0">
                          <a:latin typeface="Cambria"/>
                          <a:cs typeface="Cambria"/>
                        </a:rPr>
                        <a:t>object code.</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marR="248920">
                        <a:lnSpc>
                          <a:spcPct val="100000"/>
                        </a:lnSpc>
                        <a:spcBef>
                          <a:spcPts val="350"/>
                        </a:spcBef>
                      </a:pPr>
                      <a:r>
                        <a:rPr sz="1800" spc="65" dirty="0">
                          <a:latin typeface="Cambria"/>
                          <a:cs typeface="Cambria"/>
                        </a:rPr>
                        <a:t>Memory</a:t>
                      </a:r>
                      <a:r>
                        <a:rPr sz="1800" spc="90" dirty="0">
                          <a:latin typeface="Cambria"/>
                          <a:cs typeface="Cambria"/>
                        </a:rPr>
                        <a:t> </a:t>
                      </a:r>
                      <a:r>
                        <a:rPr sz="1800" spc="75" dirty="0">
                          <a:latin typeface="Cambria"/>
                          <a:cs typeface="Cambria"/>
                        </a:rPr>
                        <a:t>usage</a:t>
                      </a:r>
                      <a:r>
                        <a:rPr sz="1800" spc="105" dirty="0">
                          <a:latin typeface="Cambria"/>
                          <a:cs typeface="Cambria"/>
                        </a:rPr>
                        <a:t> </a:t>
                      </a:r>
                      <a:r>
                        <a:rPr sz="1800" spc="60" dirty="0">
                          <a:latin typeface="Cambria"/>
                          <a:cs typeface="Cambria"/>
                        </a:rPr>
                        <a:t>is</a:t>
                      </a:r>
                      <a:r>
                        <a:rPr sz="1800" spc="105" dirty="0">
                          <a:latin typeface="Cambria"/>
                          <a:cs typeface="Cambria"/>
                        </a:rPr>
                        <a:t> </a:t>
                      </a:r>
                      <a:r>
                        <a:rPr sz="1800" spc="50" dirty="0">
                          <a:latin typeface="Cambria"/>
                          <a:cs typeface="Cambria"/>
                        </a:rPr>
                        <a:t>efficient</a:t>
                      </a:r>
                      <a:r>
                        <a:rPr sz="1800" spc="70" dirty="0">
                          <a:latin typeface="Cambria"/>
                          <a:cs typeface="Cambria"/>
                        </a:rPr>
                        <a:t> </a:t>
                      </a:r>
                      <a:r>
                        <a:rPr sz="1800" spc="65" dirty="0">
                          <a:latin typeface="Cambria"/>
                          <a:cs typeface="Cambria"/>
                        </a:rPr>
                        <a:t>as </a:t>
                      </a:r>
                      <a:r>
                        <a:rPr sz="1800" dirty="0">
                          <a:latin typeface="Cambria"/>
                          <a:cs typeface="Cambria"/>
                        </a:rPr>
                        <a:t>no</a:t>
                      </a:r>
                      <a:r>
                        <a:rPr sz="1800" spc="155" dirty="0">
                          <a:latin typeface="Cambria"/>
                          <a:cs typeface="Cambria"/>
                        </a:rPr>
                        <a:t> </a:t>
                      </a:r>
                      <a:r>
                        <a:rPr sz="1800" spc="60" dirty="0">
                          <a:latin typeface="Cambria"/>
                          <a:cs typeface="Cambria"/>
                        </a:rPr>
                        <a:t>intermediate</a:t>
                      </a:r>
                      <a:r>
                        <a:rPr sz="1800" spc="100" dirty="0">
                          <a:latin typeface="Cambria"/>
                          <a:cs typeface="Cambria"/>
                        </a:rPr>
                        <a:t> </a:t>
                      </a:r>
                      <a:r>
                        <a:rPr sz="1800" dirty="0">
                          <a:latin typeface="Cambria"/>
                          <a:cs typeface="Cambria"/>
                        </a:rPr>
                        <a:t>object</a:t>
                      </a:r>
                      <a:r>
                        <a:rPr sz="1800" spc="165" dirty="0">
                          <a:latin typeface="Cambria"/>
                          <a:cs typeface="Cambria"/>
                        </a:rPr>
                        <a:t> </a:t>
                      </a:r>
                      <a:r>
                        <a:rPr sz="1800" dirty="0">
                          <a:latin typeface="Cambria"/>
                          <a:cs typeface="Cambria"/>
                        </a:rPr>
                        <a:t>code</a:t>
                      </a:r>
                      <a:r>
                        <a:rPr sz="1800" spc="165" dirty="0">
                          <a:latin typeface="Cambria"/>
                          <a:cs typeface="Cambria"/>
                        </a:rPr>
                        <a:t> </a:t>
                      </a:r>
                      <a:r>
                        <a:rPr sz="1800" spc="35" dirty="0">
                          <a:latin typeface="Cambria"/>
                          <a:cs typeface="Cambria"/>
                        </a:rPr>
                        <a:t>is </a:t>
                      </a:r>
                      <a:r>
                        <a:rPr sz="1800" spc="55" dirty="0">
                          <a:latin typeface="Cambria"/>
                          <a:cs typeface="Cambria"/>
                        </a:rPr>
                        <a:t>generated.</a:t>
                      </a:r>
                      <a:endParaRPr sz="1800">
                        <a:latin typeface="Cambria"/>
                        <a:cs typeface="Cambri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r h="640080">
                <a:tc>
                  <a:txBody>
                    <a:bodyPr/>
                    <a:lstStyle/>
                    <a:p>
                      <a:pPr algn="ctr">
                        <a:lnSpc>
                          <a:spcPct val="100000"/>
                        </a:lnSpc>
                        <a:spcBef>
                          <a:spcPts val="355"/>
                        </a:spcBef>
                      </a:pPr>
                      <a:r>
                        <a:rPr sz="1800" b="1" spc="-50" dirty="0">
                          <a:latin typeface="Cambria"/>
                          <a:cs typeface="Cambria"/>
                        </a:rPr>
                        <a:t>6</a:t>
                      </a:r>
                      <a:endParaRPr sz="1800">
                        <a:latin typeface="Cambria"/>
                        <a:cs typeface="Cambr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075">
                        <a:lnSpc>
                          <a:spcPct val="100000"/>
                        </a:lnSpc>
                        <a:spcBef>
                          <a:spcPts val="355"/>
                        </a:spcBef>
                        <a:tabLst>
                          <a:tab pos="1534160" algn="l"/>
                          <a:tab pos="2018664" algn="l"/>
                        </a:tabLst>
                      </a:pPr>
                      <a:r>
                        <a:rPr sz="1800" spc="65" dirty="0">
                          <a:latin typeface="Cambria"/>
                          <a:cs typeface="Cambria"/>
                        </a:rPr>
                        <a:t>Debugging</a:t>
                      </a:r>
                      <a:r>
                        <a:rPr sz="1800" dirty="0">
                          <a:latin typeface="Cambria"/>
                          <a:cs typeface="Cambria"/>
                        </a:rPr>
                        <a:t>	</a:t>
                      </a:r>
                      <a:r>
                        <a:rPr sz="1800" spc="30" dirty="0">
                          <a:latin typeface="Cambria"/>
                          <a:cs typeface="Cambria"/>
                        </a:rPr>
                        <a:t>is</a:t>
                      </a:r>
                      <a:r>
                        <a:rPr sz="1800" dirty="0">
                          <a:latin typeface="Cambria"/>
                          <a:cs typeface="Cambria"/>
                        </a:rPr>
                        <a:t>	</a:t>
                      </a:r>
                      <a:r>
                        <a:rPr sz="1800" spc="35" dirty="0">
                          <a:latin typeface="Cambria"/>
                          <a:cs typeface="Cambria"/>
                        </a:rPr>
                        <a:t>comparatively</a:t>
                      </a:r>
                      <a:endParaRPr sz="1800" dirty="0">
                        <a:latin typeface="Cambria"/>
                        <a:cs typeface="Cambria"/>
                      </a:endParaRPr>
                    </a:p>
                    <a:p>
                      <a:pPr marL="92075">
                        <a:lnSpc>
                          <a:spcPct val="100000"/>
                        </a:lnSpc>
                      </a:pPr>
                      <a:r>
                        <a:rPr sz="1800" spc="50" dirty="0">
                          <a:latin typeface="Cambria"/>
                          <a:cs typeface="Cambria"/>
                        </a:rPr>
                        <a:t>difficult.</a:t>
                      </a:r>
                      <a:endParaRPr sz="1800" dirty="0">
                        <a:latin typeface="Cambria"/>
                        <a:cs typeface="Cambr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710">
                        <a:lnSpc>
                          <a:spcPct val="100000"/>
                        </a:lnSpc>
                        <a:spcBef>
                          <a:spcPts val="355"/>
                        </a:spcBef>
                      </a:pPr>
                      <a:r>
                        <a:rPr sz="1800" spc="75" dirty="0">
                          <a:latin typeface="Cambria"/>
                          <a:cs typeface="Cambria"/>
                        </a:rPr>
                        <a:t>Debugging</a:t>
                      </a:r>
                      <a:r>
                        <a:rPr sz="1800" spc="90" dirty="0">
                          <a:latin typeface="Cambria"/>
                          <a:cs typeface="Cambria"/>
                        </a:rPr>
                        <a:t> </a:t>
                      </a:r>
                      <a:r>
                        <a:rPr sz="1800" spc="60" dirty="0">
                          <a:latin typeface="Cambria"/>
                          <a:cs typeface="Cambria"/>
                        </a:rPr>
                        <a:t>is</a:t>
                      </a:r>
                      <a:r>
                        <a:rPr sz="1800" spc="100" dirty="0">
                          <a:latin typeface="Cambria"/>
                          <a:cs typeface="Cambria"/>
                        </a:rPr>
                        <a:t> </a:t>
                      </a:r>
                      <a:r>
                        <a:rPr sz="1800" spc="45" dirty="0">
                          <a:latin typeface="Cambria"/>
                          <a:cs typeface="Cambria"/>
                        </a:rPr>
                        <a:t>comparatively</a:t>
                      </a:r>
                      <a:endParaRPr sz="1800">
                        <a:latin typeface="Cambria"/>
                        <a:cs typeface="Cambria"/>
                      </a:endParaRPr>
                    </a:p>
                    <a:p>
                      <a:pPr marL="92710">
                        <a:lnSpc>
                          <a:spcPct val="100000"/>
                        </a:lnSpc>
                      </a:pPr>
                      <a:r>
                        <a:rPr sz="1800" spc="65" dirty="0">
                          <a:latin typeface="Cambria"/>
                          <a:cs typeface="Cambria"/>
                        </a:rPr>
                        <a:t>easy.</a:t>
                      </a:r>
                      <a:endParaRPr sz="1800">
                        <a:latin typeface="Cambria"/>
                        <a:cs typeface="Cambria"/>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r>
            </a:tbl>
          </a:graphicData>
        </a:graphic>
      </p:graphicFrame>
      <p:grpSp>
        <p:nvGrpSpPr>
          <p:cNvPr id="7" name="object 7"/>
          <p:cNvGrpSpPr/>
          <p:nvPr/>
        </p:nvGrpSpPr>
        <p:grpSpPr>
          <a:xfrm>
            <a:off x="8229600" y="0"/>
            <a:ext cx="914400" cy="6859905"/>
            <a:chOff x="8229600" y="0"/>
            <a:chExt cx="914400" cy="6859905"/>
          </a:xfrm>
        </p:grpSpPr>
        <p:sp>
          <p:nvSpPr>
            <p:cNvPr id="8" name="object 8"/>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9" name="object 9"/>
            <p:cNvSpPr/>
            <p:nvPr/>
          </p:nvSpPr>
          <p:spPr>
            <a:xfrm>
              <a:off x="8916923" y="1523"/>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8229600" y="0"/>
              <a:ext cx="914400" cy="990600"/>
            </a:xfrm>
            <a:prstGeom prst="rect">
              <a:avLst/>
            </a:prstGeom>
          </p:spPr>
        </p:pic>
      </p:grpSp>
    </p:spTree>
    <p:extLst>
      <p:ext uri="{BB962C8B-B14F-4D97-AF65-F5344CB8AC3E}">
        <p14:creationId xmlns:p14="http://schemas.microsoft.com/office/powerpoint/2010/main" val="296425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b="1" dirty="0"/>
              <a:t>Linker</a:t>
            </a:r>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pPr marL="12700" algn="just">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400" dirty="0">
                <a:solidFill>
                  <a:srgbClr val="000000"/>
                </a:solidFill>
                <a:latin typeface="Times New Roman" pitchFamily="16" charset="0"/>
                <a:ea typeface="Noto Sans SC Regular" charset="0"/>
                <a:cs typeface="Noto Sans SC Regular" charset="0"/>
              </a:rPr>
              <a:t>For a code to run we need to include a header file or a file saved from the library which are  pre-defined if they are not included in the beginning of the program then after execution the  compiler will generate errors, and the code will not work</a:t>
            </a:r>
            <a:r>
              <a:rPr lang="en-US" sz="3400" dirty="0" smtClean="0">
                <a:solidFill>
                  <a:srgbClr val="000000"/>
                </a:solidFill>
                <a:latin typeface="Times New Roman" pitchFamily="16" charset="0"/>
                <a:ea typeface="Noto Sans SC Regular" charset="0"/>
                <a:cs typeface="Noto Sans SC Regular" charset="0"/>
              </a:rPr>
              <a:t>.</a:t>
            </a:r>
          </a:p>
          <a:p>
            <a:pPr marL="0" indent="0" algn="just">
              <a:lnSpc>
                <a:spcPct val="150000"/>
              </a:lnSpc>
              <a:spcBef>
                <a:spcPts val="13"/>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3400" dirty="0">
              <a:solidFill>
                <a:srgbClr val="000000"/>
              </a:solidFill>
              <a:latin typeface="Times New Roman" pitchFamily="16" charset="0"/>
              <a:ea typeface="Noto Sans SC Regular" charset="0"/>
              <a:cs typeface="Noto Sans SC Regular" charset="0"/>
            </a:endParaRPr>
          </a:p>
          <a:p>
            <a:pPr marL="12700" algn="just">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3400" dirty="0">
                <a:solidFill>
                  <a:srgbClr val="000000"/>
                </a:solidFill>
                <a:latin typeface="Times New Roman" pitchFamily="16" charset="0"/>
                <a:ea typeface="Noto Sans SC Regular" charset="0"/>
                <a:cs typeface="Noto Sans SC Regular" charset="0"/>
              </a:rPr>
              <a:t>Linker is a program that holds one or more object files which is created by compiler,  combines them into one executable file. Linking is implemented at both time</a:t>
            </a:r>
            <a:r>
              <a:rPr lang="en-US" sz="3400" dirty="0" smtClean="0">
                <a:solidFill>
                  <a:srgbClr val="000000"/>
                </a:solidFill>
                <a:latin typeface="Times New Roman" pitchFamily="16" charset="0"/>
                <a:ea typeface="Noto Sans SC Regular" charset="0"/>
                <a:cs typeface="Noto Sans SC Regular" charset="0"/>
              </a:rPr>
              <a:t>, load </a:t>
            </a:r>
            <a:r>
              <a:rPr lang="en-US" sz="3400" dirty="0">
                <a:solidFill>
                  <a:srgbClr val="000000"/>
                </a:solidFill>
                <a:latin typeface="Times New Roman" pitchFamily="16" charset="0"/>
                <a:ea typeface="Noto Sans SC Regular" charset="0"/>
                <a:cs typeface="Noto Sans SC Regular" charset="0"/>
              </a:rPr>
              <a:t>time and  compile time. Compile time is when high level language is turns to machine code and load  time is when the code is loaded into the memory by loader.</a:t>
            </a:r>
          </a:p>
          <a:p>
            <a:pPr>
              <a:buNone/>
            </a:pPr>
            <a:endParaRPr lang="en-US" dirty="0"/>
          </a:p>
        </p:txBody>
      </p:sp>
    </p:spTree>
    <p:extLst>
      <p:ext uri="{BB962C8B-B14F-4D97-AF65-F5344CB8AC3E}">
        <p14:creationId xmlns:p14="http://schemas.microsoft.com/office/powerpoint/2010/main" val="380785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pPr algn="ctr"/>
            <a:r>
              <a:rPr lang="en-US" b="1" dirty="0"/>
              <a:t>Loader</a:t>
            </a:r>
          </a:p>
        </p:txBody>
      </p:sp>
      <p:sp>
        <p:nvSpPr>
          <p:cNvPr id="3" name="Content Placeholder 2"/>
          <p:cNvSpPr>
            <a:spLocks noGrp="1"/>
          </p:cNvSpPr>
          <p:nvPr>
            <p:ph idx="1"/>
          </p:nvPr>
        </p:nvSpPr>
        <p:spPr>
          <a:xfrm>
            <a:off x="457200" y="1066800"/>
            <a:ext cx="8229600" cy="4711148"/>
          </a:xfrm>
        </p:spPr>
        <p:txBody>
          <a:bodyPr>
            <a:normAutofit/>
          </a:bodyPr>
          <a:lstStyle/>
          <a:p>
            <a:pPr algn="just"/>
            <a:r>
              <a:rPr lang="en-US" sz="2000" dirty="0">
                <a:solidFill>
                  <a:srgbClr val="000000"/>
                </a:solidFill>
                <a:latin typeface="Times New Roman" pitchFamily="16" charset="0"/>
                <a:ea typeface="Noto Sans SC Regular" charset="0"/>
                <a:cs typeface="Noto Sans SC Regular" charset="0"/>
              </a:rPr>
              <a:t>Loader is a program that loads machine codes of a program into the system memory.</a:t>
            </a:r>
          </a:p>
          <a:p>
            <a:pPr algn="just"/>
            <a:r>
              <a:rPr lang="en-US" sz="2000" dirty="0">
                <a:solidFill>
                  <a:srgbClr val="000000"/>
                </a:solidFill>
                <a:latin typeface="Times New Roman" pitchFamily="16" charset="0"/>
                <a:ea typeface="Noto Sans SC Regular" charset="0"/>
                <a:cs typeface="Noto Sans SC Regular" charset="0"/>
              </a:rPr>
              <a:t>It is part  of the OS of the computer that is responsible for loading the program. It is the bare beginning  of the execution of a program. </a:t>
            </a:r>
          </a:p>
          <a:p>
            <a:pPr algn="just"/>
            <a:r>
              <a:rPr lang="en-US" sz="2000" dirty="0">
                <a:solidFill>
                  <a:srgbClr val="000000"/>
                </a:solidFill>
                <a:latin typeface="Times New Roman" pitchFamily="16" charset="0"/>
                <a:ea typeface="Noto Sans SC Regular" charset="0"/>
                <a:cs typeface="Noto Sans SC Regular" charset="0"/>
              </a:rPr>
              <a:t>Loading a program involves reading the contents of executable </a:t>
            </a:r>
            <a:r>
              <a:rPr lang="en-US" sz="2000" dirty="0" smtClean="0">
                <a:solidFill>
                  <a:srgbClr val="000000"/>
                </a:solidFill>
                <a:latin typeface="Times New Roman" pitchFamily="16" charset="0"/>
                <a:ea typeface="Noto Sans SC Regular" charset="0"/>
                <a:cs typeface="Noto Sans SC Regular" charset="0"/>
              </a:rPr>
              <a:t>file </a:t>
            </a:r>
            <a:r>
              <a:rPr lang="en-US" sz="2000" dirty="0">
                <a:solidFill>
                  <a:srgbClr val="000000"/>
                </a:solidFill>
                <a:latin typeface="Times New Roman" pitchFamily="16" charset="0"/>
                <a:ea typeface="Noto Sans SC Regular" charset="0"/>
                <a:cs typeface="Noto Sans SC Regular" charset="0"/>
              </a:rPr>
              <a:t>into memory. Only after the program is </a:t>
            </a:r>
            <a:r>
              <a:rPr lang="en-US" sz="2000" dirty="0" smtClean="0">
                <a:solidFill>
                  <a:srgbClr val="000000"/>
                </a:solidFill>
                <a:latin typeface="Times New Roman" pitchFamily="16" charset="0"/>
                <a:ea typeface="Noto Sans SC Regular" charset="0"/>
                <a:cs typeface="Noto Sans SC Regular" charset="0"/>
              </a:rPr>
              <a:t>loaded, </a:t>
            </a:r>
            <a:r>
              <a:rPr lang="en-US" sz="2000" dirty="0">
                <a:solidFill>
                  <a:srgbClr val="000000"/>
                </a:solidFill>
                <a:latin typeface="Times New Roman" pitchFamily="16" charset="0"/>
                <a:ea typeface="Noto Sans SC Regular" charset="0"/>
                <a:cs typeface="Noto Sans SC Regular" charset="0"/>
              </a:rPr>
              <a:t>the operating system starts the program by  passing control to the loaded program code. </a:t>
            </a:r>
          </a:p>
          <a:p>
            <a:pPr algn="just"/>
            <a:r>
              <a:rPr lang="en-US" sz="2000" dirty="0">
                <a:solidFill>
                  <a:srgbClr val="000000"/>
                </a:solidFill>
                <a:latin typeface="Times New Roman" pitchFamily="16" charset="0"/>
                <a:ea typeface="Noto Sans SC Regular" charset="0"/>
                <a:cs typeface="Noto Sans SC Regular" charset="0"/>
              </a:rPr>
              <a:t>All the OS that support loading have loader and  many have loaders permanently in their </a:t>
            </a:r>
            <a:r>
              <a:rPr lang="en-US" sz="2000" dirty="0" smtClean="0">
                <a:solidFill>
                  <a:srgbClr val="000000"/>
                </a:solidFill>
                <a:latin typeface="Times New Roman" pitchFamily="16" charset="0"/>
                <a:ea typeface="Noto Sans SC Regular" charset="0"/>
                <a:cs typeface="Noto Sans SC Regular" charset="0"/>
              </a:rPr>
              <a:t>memory.</a:t>
            </a:r>
            <a:endParaRPr lang="en-US" sz="2000" dirty="0">
              <a:solidFill>
                <a:srgbClr val="000000"/>
              </a:solidFill>
              <a:latin typeface="Times New Roman" pitchFamily="16" charset="0"/>
              <a:ea typeface="Noto Sans SC Regular" charset="0"/>
              <a:cs typeface="Noto Sans SC Regular" charset="0"/>
            </a:endParaRPr>
          </a:p>
          <a:p>
            <a:pPr>
              <a:buNone/>
            </a:pPr>
            <a:endParaRPr lang="en-US" sz="1600" dirty="0"/>
          </a:p>
        </p:txBody>
      </p:sp>
      <p:pic>
        <p:nvPicPr>
          <p:cNvPr id="4" name="Picture 3"/>
          <p:cNvPicPr>
            <a:picLocks noChangeAspect="1" noChangeArrowheads="1"/>
          </p:cNvPicPr>
          <p:nvPr/>
        </p:nvPicPr>
        <p:blipFill>
          <a:blip r:embed="rId2"/>
          <a:srcRect/>
          <a:stretch>
            <a:fillRect/>
          </a:stretch>
        </p:blipFill>
        <p:spPr bwMode="auto">
          <a:xfrm>
            <a:off x="447261" y="4038600"/>
            <a:ext cx="8489482" cy="2641600"/>
          </a:xfrm>
          <a:prstGeom prst="rect">
            <a:avLst/>
          </a:prstGeom>
          <a:noFill/>
          <a:ln w="9525" cap="flat">
            <a:noFill/>
            <a:round/>
            <a:headEnd/>
            <a:tailEnd/>
          </a:ln>
          <a:effectLst/>
        </p:spPr>
      </p:pic>
    </p:spTree>
    <p:extLst>
      <p:ext uri="{BB962C8B-B14F-4D97-AF65-F5344CB8AC3E}">
        <p14:creationId xmlns:p14="http://schemas.microsoft.com/office/powerpoint/2010/main" val="335522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241261"/>
            <a:ext cx="6734175" cy="536044"/>
          </a:xfrm>
          <a:prstGeom prst="rect">
            <a:avLst/>
          </a:prstGeom>
        </p:spPr>
        <p:txBody>
          <a:bodyPr vert="horz" wrap="square" lIns="0" tIns="12700" rIns="0" bIns="0" rtlCol="0">
            <a:spAutoFit/>
          </a:bodyPr>
          <a:lstStyle/>
          <a:p>
            <a:pPr marL="12700">
              <a:lnSpc>
                <a:spcPct val="100000"/>
              </a:lnSpc>
              <a:spcBef>
                <a:spcPts val="100"/>
              </a:spcBef>
              <a:tabLst>
                <a:tab pos="2280920" algn="l"/>
                <a:tab pos="4335780" algn="l"/>
              </a:tabLst>
            </a:pPr>
            <a:r>
              <a:rPr sz="3400" b="1" cap="small" spc="415" dirty="0"/>
              <a:t>Problem</a:t>
            </a:r>
            <a:r>
              <a:rPr sz="3400" b="1" cap="small" dirty="0"/>
              <a:t>	</a:t>
            </a:r>
            <a:r>
              <a:rPr sz="3400" b="1" cap="small" spc="405" dirty="0"/>
              <a:t>Solving</a:t>
            </a:r>
            <a:r>
              <a:rPr sz="3400" b="1" cap="small" dirty="0"/>
              <a:t>	</a:t>
            </a:r>
            <a:r>
              <a:rPr sz="3400" b="1" cap="small" spc="350" dirty="0"/>
              <a:t>Approach</a:t>
            </a:r>
            <a:endParaRPr sz="3400" b="1" dirty="0"/>
          </a:p>
        </p:txBody>
      </p:sp>
      <p:sp>
        <p:nvSpPr>
          <p:cNvPr id="3" name="object 3"/>
          <p:cNvSpPr txBox="1"/>
          <p:nvPr/>
        </p:nvSpPr>
        <p:spPr>
          <a:xfrm>
            <a:off x="460044" y="960247"/>
            <a:ext cx="8228330" cy="5086350"/>
          </a:xfrm>
          <a:prstGeom prst="rect">
            <a:avLst/>
          </a:prstGeom>
        </p:spPr>
        <p:txBody>
          <a:bodyPr vert="horz" wrap="square" lIns="0" tIns="11430" rIns="0" bIns="0" rtlCol="0">
            <a:spAutoFit/>
          </a:bodyPr>
          <a:lstStyle/>
          <a:p>
            <a:pPr marL="286385" indent="-273685">
              <a:lnSpc>
                <a:spcPts val="2160"/>
              </a:lnSpc>
              <a:spcBef>
                <a:spcPts val="90"/>
              </a:spcBef>
              <a:buClr>
                <a:srgbClr val="FD8537"/>
              </a:buClr>
              <a:buSzPct val="70000"/>
              <a:buFont typeface="Wingdings"/>
              <a:buChar char=""/>
              <a:tabLst>
                <a:tab pos="286385" algn="l"/>
              </a:tabLst>
            </a:pPr>
            <a:r>
              <a:rPr sz="2000" spc="180" dirty="0">
                <a:latin typeface="Cambria"/>
                <a:cs typeface="Cambria"/>
              </a:rPr>
              <a:t>Can</a:t>
            </a:r>
            <a:r>
              <a:rPr sz="2000" spc="30" dirty="0">
                <a:latin typeface="Cambria"/>
                <a:cs typeface="Cambria"/>
              </a:rPr>
              <a:t>  </a:t>
            </a:r>
            <a:r>
              <a:rPr sz="2000" dirty="0">
                <a:latin typeface="Cambria"/>
                <a:cs typeface="Cambria"/>
              </a:rPr>
              <a:t>you</a:t>
            </a:r>
            <a:r>
              <a:rPr sz="2000" spc="35" dirty="0">
                <a:latin typeface="Cambria"/>
                <a:cs typeface="Cambria"/>
              </a:rPr>
              <a:t>  </a:t>
            </a:r>
            <a:r>
              <a:rPr sz="2000" spc="95" dirty="0">
                <a:latin typeface="Cambria"/>
                <a:cs typeface="Cambria"/>
              </a:rPr>
              <a:t>think</a:t>
            </a:r>
            <a:r>
              <a:rPr sz="2000" spc="35" dirty="0">
                <a:latin typeface="Cambria"/>
                <a:cs typeface="Cambria"/>
              </a:rPr>
              <a:t>  </a:t>
            </a:r>
            <a:r>
              <a:rPr sz="2000" dirty="0">
                <a:latin typeface="Cambria"/>
                <a:cs typeface="Cambria"/>
              </a:rPr>
              <a:t>of</a:t>
            </a:r>
            <a:r>
              <a:rPr sz="2000" spc="30" dirty="0">
                <a:latin typeface="Cambria"/>
                <a:cs typeface="Cambria"/>
              </a:rPr>
              <a:t>  </a:t>
            </a:r>
            <a:r>
              <a:rPr sz="2000" spc="125" dirty="0">
                <a:latin typeface="Cambria"/>
                <a:cs typeface="Cambria"/>
              </a:rPr>
              <a:t>a</a:t>
            </a:r>
            <a:r>
              <a:rPr sz="2000" spc="30" dirty="0">
                <a:latin typeface="Cambria"/>
                <a:cs typeface="Cambria"/>
              </a:rPr>
              <a:t>  </a:t>
            </a:r>
            <a:r>
              <a:rPr sz="2000" spc="65" dirty="0">
                <a:latin typeface="Cambria"/>
                <a:cs typeface="Cambria"/>
              </a:rPr>
              <a:t>day</a:t>
            </a:r>
            <a:r>
              <a:rPr sz="2000" spc="40" dirty="0">
                <a:latin typeface="Cambria"/>
                <a:cs typeface="Cambria"/>
              </a:rPr>
              <a:t>  </a:t>
            </a:r>
            <a:r>
              <a:rPr sz="2000" spc="90" dirty="0">
                <a:latin typeface="Cambria"/>
                <a:cs typeface="Cambria"/>
              </a:rPr>
              <a:t>in</a:t>
            </a:r>
            <a:r>
              <a:rPr sz="2000" spc="35" dirty="0">
                <a:latin typeface="Cambria"/>
                <a:cs typeface="Cambria"/>
              </a:rPr>
              <a:t>  </a:t>
            </a:r>
            <a:r>
              <a:rPr sz="2000" dirty="0">
                <a:latin typeface="Cambria"/>
                <a:cs typeface="Cambria"/>
              </a:rPr>
              <a:t>your</a:t>
            </a:r>
            <a:r>
              <a:rPr sz="2000" spc="35" dirty="0">
                <a:latin typeface="Cambria"/>
                <a:cs typeface="Cambria"/>
              </a:rPr>
              <a:t>  </a:t>
            </a:r>
            <a:r>
              <a:rPr sz="2000" spc="55" dirty="0">
                <a:latin typeface="Cambria"/>
                <a:cs typeface="Cambria"/>
              </a:rPr>
              <a:t>life</a:t>
            </a:r>
            <a:r>
              <a:rPr sz="2000" spc="35" dirty="0">
                <a:latin typeface="Cambria"/>
                <a:cs typeface="Cambria"/>
              </a:rPr>
              <a:t>  </a:t>
            </a:r>
            <a:r>
              <a:rPr sz="2000" spc="55" dirty="0">
                <a:latin typeface="Cambria"/>
                <a:cs typeface="Cambria"/>
              </a:rPr>
              <a:t>which</a:t>
            </a:r>
            <a:r>
              <a:rPr sz="2000" spc="40" dirty="0">
                <a:latin typeface="Cambria"/>
                <a:cs typeface="Cambria"/>
              </a:rPr>
              <a:t>  </a:t>
            </a:r>
            <a:r>
              <a:rPr sz="2000" dirty="0">
                <a:latin typeface="Cambria"/>
                <a:cs typeface="Cambria"/>
              </a:rPr>
              <a:t>goes</a:t>
            </a:r>
            <a:r>
              <a:rPr sz="2000" spc="495" dirty="0">
                <a:latin typeface="Cambria"/>
                <a:cs typeface="Cambria"/>
              </a:rPr>
              <a:t> </a:t>
            </a:r>
            <a:r>
              <a:rPr sz="2000" spc="50" dirty="0">
                <a:latin typeface="Cambria"/>
                <a:cs typeface="Cambria"/>
              </a:rPr>
              <a:t>without</a:t>
            </a:r>
            <a:r>
              <a:rPr sz="2000" spc="35" dirty="0">
                <a:latin typeface="Cambria"/>
                <a:cs typeface="Cambria"/>
              </a:rPr>
              <a:t>  </a:t>
            </a:r>
            <a:r>
              <a:rPr sz="2000" spc="-10" dirty="0">
                <a:latin typeface="Cambria"/>
                <a:cs typeface="Cambria"/>
              </a:rPr>
              <a:t>problem</a:t>
            </a:r>
            <a:endParaRPr sz="2000" dirty="0">
              <a:latin typeface="Cambria"/>
              <a:cs typeface="Cambria"/>
            </a:endParaRPr>
          </a:p>
          <a:p>
            <a:pPr marL="287020">
              <a:lnSpc>
                <a:spcPts val="2160"/>
              </a:lnSpc>
            </a:pPr>
            <a:r>
              <a:rPr sz="2000" spc="45" dirty="0">
                <a:latin typeface="Cambria"/>
                <a:cs typeface="Cambria"/>
              </a:rPr>
              <a:t>solving?</a:t>
            </a:r>
            <a:r>
              <a:rPr sz="2000" spc="175" dirty="0">
                <a:latin typeface="Cambria"/>
                <a:cs typeface="Cambria"/>
              </a:rPr>
              <a:t> </a:t>
            </a:r>
            <a:r>
              <a:rPr sz="2000" spc="65" dirty="0">
                <a:latin typeface="Cambria"/>
                <a:cs typeface="Cambria"/>
              </a:rPr>
              <a:t>Answer</a:t>
            </a:r>
            <a:r>
              <a:rPr sz="2000" spc="170" dirty="0">
                <a:latin typeface="Cambria"/>
                <a:cs typeface="Cambria"/>
              </a:rPr>
              <a:t> </a:t>
            </a:r>
            <a:r>
              <a:rPr sz="2000" dirty="0">
                <a:latin typeface="Cambria"/>
                <a:cs typeface="Cambria"/>
              </a:rPr>
              <a:t>to</a:t>
            </a:r>
            <a:r>
              <a:rPr sz="2000" spc="175" dirty="0">
                <a:latin typeface="Cambria"/>
                <a:cs typeface="Cambria"/>
              </a:rPr>
              <a:t> </a:t>
            </a:r>
            <a:r>
              <a:rPr sz="2000" spc="85" dirty="0">
                <a:latin typeface="Cambria"/>
                <a:cs typeface="Cambria"/>
              </a:rPr>
              <a:t>this</a:t>
            </a:r>
            <a:r>
              <a:rPr sz="2000" spc="175" dirty="0">
                <a:latin typeface="Cambria"/>
                <a:cs typeface="Cambria"/>
              </a:rPr>
              <a:t> </a:t>
            </a:r>
            <a:r>
              <a:rPr sz="2000" dirty="0">
                <a:latin typeface="Cambria"/>
                <a:cs typeface="Cambria"/>
              </a:rPr>
              <a:t>question</a:t>
            </a:r>
            <a:r>
              <a:rPr sz="2000" spc="175" dirty="0">
                <a:latin typeface="Cambria"/>
                <a:cs typeface="Cambria"/>
              </a:rPr>
              <a:t> </a:t>
            </a:r>
            <a:r>
              <a:rPr sz="2000" spc="60" dirty="0">
                <a:latin typeface="Cambria"/>
                <a:cs typeface="Cambria"/>
              </a:rPr>
              <a:t>is</a:t>
            </a:r>
            <a:r>
              <a:rPr sz="2000" spc="185" dirty="0">
                <a:latin typeface="Cambria"/>
                <a:cs typeface="Cambria"/>
              </a:rPr>
              <a:t> </a:t>
            </a:r>
            <a:r>
              <a:rPr sz="2000" dirty="0">
                <a:latin typeface="Cambria"/>
                <a:cs typeface="Cambria"/>
              </a:rPr>
              <a:t>of</a:t>
            </a:r>
            <a:r>
              <a:rPr sz="2000" spc="145" dirty="0">
                <a:latin typeface="Cambria"/>
                <a:cs typeface="Cambria"/>
              </a:rPr>
              <a:t> </a:t>
            </a:r>
            <a:r>
              <a:rPr sz="2000" spc="45" dirty="0">
                <a:latin typeface="Cambria"/>
                <a:cs typeface="Cambria"/>
              </a:rPr>
              <a:t>course,</a:t>
            </a:r>
            <a:r>
              <a:rPr sz="2000" spc="170" dirty="0">
                <a:latin typeface="Cambria"/>
                <a:cs typeface="Cambria"/>
              </a:rPr>
              <a:t> </a:t>
            </a:r>
            <a:r>
              <a:rPr sz="2000" spc="90" dirty="0">
                <a:latin typeface="Cambria"/>
                <a:cs typeface="Cambria"/>
              </a:rPr>
              <a:t>No.</a:t>
            </a:r>
            <a:endParaRPr sz="2000" dirty="0">
              <a:latin typeface="Cambria"/>
              <a:cs typeface="Cambria"/>
            </a:endParaRPr>
          </a:p>
          <a:p>
            <a:pPr>
              <a:lnSpc>
                <a:spcPct val="100000"/>
              </a:lnSpc>
              <a:spcBef>
                <a:spcPts val="775"/>
              </a:spcBef>
            </a:pPr>
            <a:endParaRPr sz="2000" dirty="0">
              <a:latin typeface="Cambria"/>
              <a:cs typeface="Cambria"/>
            </a:endParaRPr>
          </a:p>
          <a:p>
            <a:pPr marL="287020" marR="5080" indent="-274320" algn="just">
              <a:lnSpc>
                <a:spcPct val="80100"/>
              </a:lnSpc>
              <a:buClr>
                <a:srgbClr val="FD8537"/>
              </a:buClr>
              <a:buSzPct val="70000"/>
              <a:buFont typeface="Wingdings"/>
              <a:buChar char=""/>
              <a:tabLst>
                <a:tab pos="287020" algn="l"/>
              </a:tabLst>
            </a:pPr>
            <a:r>
              <a:rPr sz="2000" spc="130" dirty="0">
                <a:latin typeface="Cambria"/>
                <a:cs typeface="Cambria"/>
              </a:rPr>
              <a:t>In</a:t>
            </a:r>
            <a:r>
              <a:rPr sz="2000" spc="135" dirty="0">
                <a:latin typeface="Cambria"/>
                <a:cs typeface="Cambria"/>
              </a:rPr>
              <a:t>  </a:t>
            </a:r>
            <a:r>
              <a:rPr sz="2000" dirty="0">
                <a:latin typeface="Cambria"/>
                <a:cs typeface="Cambria"/>
              </a:rPr>
              <a:t>our</a:t>
            </a:r>
            <a:r>
              <a:rPr sz="2000" spc="140" dirty="0">
                <a:latin typeface="Cambria"/>
                <a:cs typeface="Cambria"/>
              </a:rPr>
              <a:t>  </a:t>
            </a:r>
            <a:r>
              <a:rPr sz="2000" spc="55" dirty="0">
                <a:latin typeface="Cambria"/>
                <a:cs typeface="Cambria"/>
              </a:rPr>
              <a:t>life</a:t>
            </a:r>
            <a:r>
              <a:rPr sz="2000" spc="140" dirty="0">
                <a:latin typeface="Cambria"/>
                <a:cs typeface="Cambria"/>
              </a:rPr>
              <a:t>  </a:t>
            </a:r>
            <a:r>
              <a:rPr sz="2000" dirty="0">
                <a:latin typeface="Cambria"/>
                <a:cs typeface="Cambria"/>
              </a:rPr>
              <a:t>we</a:t>
            </a:r>
            <a:r>
              <a:rPr sz="2000" spc="140" dirty="0">
                <a:latin typeface="Cambria"/>
                <a:cs typeface="Cambria"/>
              </a:rPr>
              <a:t>  </a:t>
            </a:r>
            <a:r>
              <a:rPr sz="2000" spc="60" dirty="0">
                <a:latin typeface="Cambria"/>
                <a:cs typeface="Cambria"/>
              </a:rPr>
              <a:t>are</a:t>
            </a:r>
            <a:r>
              <a:rPr sz="2000" spc="140" dirty="0">
                <a:latin typeface="Cambria"/>
                <a:cs typeface="Cambria"/>
              </a:rPr>
              <a:t>  </a:t>
            </a:r>
            <a:r>
              <a:rPr sz="2000" dirty="0">
                <a:latin typeface="Cambria"/>
                <a:cs typeface="Cambria"/>
              </a:rPr>
              <a:t>bound</a:t>
            </a:r>
            <a:r>
              <a:rPr sz="2000" spc="140" dirty="0">
                <a:latin typeface="Cambria"/>
                <a:cs typeface="Cambria"/>
              </a:rPr>
              <a:t>  </a:t>
            </a:r>
            <a:r>
              <a:rPr sz="2000" dirty="0">
                <a:latin typeface="Cambria"/>
                <a:cs typeface="Cambria"/>
              </a:rPr>
              <a:t>to</a:t>
            </a:r>
            <a:r>
              <a:rPr sz="2000" spc="140" dirty="0">
                <a:latin typeface="Cambria"/>
                <a:cs typeface="Cambria"/>
              </a:rPr>
              <a:t>  </a:t>
            </a:r>
            <a:r>
              <a:rPr sz="2000" dirty="0">
                <a:latin typeface="Cambria"/>
                <a:cs typeface="Cambria"/>
              </a:rPr>
              <a:t>solve</a:t>
            </a:r>
            <a:r>
              <a:rPr sz="2000" spc="145" dirty="0">
                <a:latin typeface="Cambria"/>
                <a:cs typeface="Cambria"/>
              </a:rPr>
              <a:t>  </a:t>
            </a:r>
            <a:r>
              <a:rPr sz="2000" dirty="0">
                <a:latin typeface="Cambria"/>
                <a:cs typeface="Cambria"/>
              </a:rPr>
              <a:t>problems.</a:t>
            </a:r>
            <a:r>
              <a:rPr sz="2000" spc="135" dirty="0">
                <a:latin typeface="Cambria"/>
                <a:cs typeface="Cambria"/>
              </a:rPr>
              <a:t>  </a:t>
            </a:r>
            <a:r>
              <a:rPr sz="2000" spc="130" dirty="0">
                <a:latin typeface="Cambria"/>
                <a:cs typeface="Cambria"/>
              </a:rPr>
              <a:t>In</a:t>
            </a:r>
            <a:r>
              <a:rPr sz="2000" spc="140" dirty="0">
                <a:latin typeface="Cambria"/>
                <a:cs typeface="Cambria"/>
              </a:rPr>
              <a:t>  </a:t>
            </a:r>
            <a:r>
              <a:rPr sz="2000" dirty="0">
                <a:latin typeface="Cambria"/>
                <a:cs typeface="Cambria"/>
              </a:rPr>
              <a:t>our</a:t>
            </a:r>
            <a:r>
              <a:rPr sz="2000" spc="140" dirty="0">
                <a:latin typeface="Cambria"/>
                <a:cs typeface="Cambria"/>
              </a:rPr>
              <a:t>  </a:t>
            </a:r>
            <a:r>
              <a:rPr sz="2000" spc="65" dirty="0">
                <a:latin typeface="Cambria"/>
                <a:cs typeface="Cambria"/>
              </a:rPr>
              <a:t>day</a:t>
            </a:r>
            <a:r>
              <a:rPr sz="2000" spc="140" dirty="0">
                <a:latin typeface="Cambria"/>
                <a:cs typeface="Cambria"/>
              </a:rPr>
              <a:t>  </a:t>
            </a:r>
            <a:r>
              <a:rPr sz="2000" dirty="0">
                <a:latin typeface="Cambria"/>
                <a:cs typeface="Cambria"/>
              </a:rPr>
              <a:t>to</a:t>
            </a:r>
            <a:r>
              <a:rPr sz="2000" spc="140" dirty="0">
                <a:latin typeface="Cambria"/>
                <a:cs typeface="Cambria"/>
              </a:rPr>
              <a:t>  </a:t>
            </a:r>
            <a:r>
              <a:rPr sz="2000" spc="40" dirty="0">
                <a:latin typeface="Cambria"/>
                <a:cs typeface="Cambria"/>
              </a:rPr>
              <a:t>day </a:t>
            </a:r>
            <a:r>
              <a:rPr sz="2000" spc="65" dirty="0">
                <a:latin typeface="Cambria"/>
                <a:cs typeface="Cambria"/>
              </a:rPr>
              <a:t>activity</a:t>
            </a:r>
            <a:r>
              <a:rPr sz="2000" spc="75" dirty="0">
                <a:latin typeface="Cambria"/>
                <a:cs typeface="Cambria"/>
              </a:rPr>
              <a:t>  </a:t>
            </a:r>
            <a:r>
              <a:rPr sz="2000" spc="60" dirty="0">
                <a:latin typeface="Cambria"/>
                <a:cs typeface="Cambria"/>
              </a:rPr>
              <a:t>such</a:t>
            </a:r>
            <a:r>
              <a:rPr sz="2000" spc="80" dirty="0">
                <a:latin typeface="Cambria"/>
                <a:cs typeface="Cambria"/>
              </a:rPr>
              <a:t>  </a:t>
            </a:r>
            <a:r>
              <a:rPr sz="2000" spc="85" dirty="0">
                <a:latin typeface="Cambria"/>
                <a:cs typeface="Cambria"/>
              </a:rPr>
              <a:t>as</a:t>
            </a:r>
            <a:r>
              <a:rPr sz="2000" spc="65" dirty="0">
                <a:latin typeface="Cambria"/>
                <a:cs typeface="Cambria"/>
              </a:rPr>
              <a:t>  </a:t>
            </a:r>
            <a:r>
              <a:rPr sz="2000" spc="70" dirty="0">
                <a:latin typeface="Cambria"/>
                <a:cs typeface="Cambria"/>
              </a:rPr>
              <a:t>purchasing</a:t>
            </a:r>
            <a:r>
              <a:rPr sz="2000" spc="90" dirty="0">
                <a:latin typeface="Cambria"/>
                <a:cs typeface="Cambria"/>
              </a:rPr>
              <a:t>  </a:t>
            </a:r>
            <a:r>
              <a:rPr sz="2000" spc="55" dirty="0">
                <a:latin typeface="Cambria"/>
                <a:cs typeface="Cambria"/>
              </a:rPr>
              <a:t>something</a:t>
            </a:r>
            <a:r>
              <a:rPr sz="2000" spc="70" dirty="0">
                <a:latin typeface="Cambria"/>
                <a:cs typeface="Cambria"/>
              </a:rPr>
              <a:t>  </a:t>
            </a:r>
            <a:r>
              <a:rPr sz="2000" dirty="0">
                <a:latin typeface="Cambria"/>
                <a:cs typeface="Cambria"/>
              </a:rPr>
              <a:t>from</a:t>
            </a:r>
            <a:r>
              <a:rPr sz="2000" spc="65" dirty="0">
                <a:latin typeface="Cambria"/>
                <a:cs typeface="Cambria"/>
              </a:rPr>
              <a:t>  </a:t>
            </a:r>
            <a:r>
              <a:rPr sz="2000" spc="125" dirty="0">
                <a:latin typeface="Cambria"/>
                <a:cs typeface="Cambria"/>
              </a:rPr>
              <a:t>a</a:t>
            </a:r>
            <a:r>
              <a:rPr sz="2000" spc="70" dirty="0">
                <a:latin typeface="Cambria"/>
                <a:cs typeface="Cambria"/>
              </a:rPr>
              <a:t>  general  </a:t>
            </a:r>
            <a:r>
              <a:rPr sz="2000" dirty="0">
                <a:latin typeface="Cambria"/>
                <a:cs typeface="Cambria"/>
              </a:rPr>
              <a:t>store</a:t>
            </a:r>
            <a:r>
              <a:rPr sz="2000" spc="80" dirty="0">
                <a:latin typeface="Cambria"/>
                <a:cs typeface="Cambria"/>
              </a:rPr>
              <a:t>  </a:t>
            </a:r>
            <a:r>
              <a:rPr sz="2000" spc="60" dirty="0">
                <a:latin typeface="Cambria"/>
                <a:cs typeface="Cambria"/>
              </a:rPr>
              <a:t>and </a:t>
            </a:r>
            <a:r>
              <a:rPr sz="2000" spc="95" dirty="0">
                <a:latin typeface="Cambria"/>
                <a:cs typeface="Cambria"/>
              </a:rPr>
              <a:t>making</a:t>
            </a:r>
            <a:r>
              <a:rPr sz="2000" spc="340" dirty="0">
                <a:latin typeface="Cambria"/>
                <a:cs typeface="Cambria"/>
              </a:rPr>
              <a:t> </a:t>
            </a:r>
            <a:r>
              <a:rPr sz="2000" spc="75" dirty="0">
                <a:latin typeface="Cambria"/>
                <a:cs typeface="Cambria"/>
              </a:rPr>
              <a:t>payments,</a:t>
            </a:r>
            <a:r>
              <a:rPr sz="2000" spc="335" dirty="0">
                <a:latin typeface="Cambria"/>
                <a:cs typeface="Cambria"/>
              </a:rPr>
              <a:t> </a:t>
            </a:r>
            <a:r>
              <a:rPr sz="2000" spc="45" dirty="0">
                <a:latin typeface="Cambria"/>
                <a:cs typeface="Cambria"/>
              </a:rPr>
              <a:t>depositing</a:t>
            </a:r>
            <a:r>
              <a:rPr sz="2000" spc="335" dirty="0">
                <a:latin typeface="Cambria"/>
                <a:cs typeface="Cambria"/>
              </a:rPr>
              <a:t> </a:t>
            </a:r>
            <a:r>
              <a:rPr sz="2000" dirty="0">
                <a:latin typeface="Cambria"/>
                <a:cs typeface="Cambria"/>
              </a:rPr>
              <a:t>fee</a:t>
            </a:r>
            <a:r>
              <a:rPr sz="2000" spc="345" dirty="0">
                <a:latin typeface="Cambria"/>
                <a:cs typeface="Cambria"/>
              </a:rPr>
              <a:t> </a:t>
            </a:r>
            <a:r>
              <a:rPr sz="2000" spc="80" dirty="0">
                <a:latin typeface="Cambria"/>
                <a:cs typeface="Cambria"/>
              </a:rPr>
              <a:t>in</a:t>
            </a:r>
            <a:r>
              <a:rPr sz="2000" spc="335" dirty="0">
                <a:latin typeface="Cambria"/>
                <a:cs typeface="Cambria"/>
              </a:rPr>
              <a:t> </a:t>
            </a:r>
            <a:r>
              <a:rPr sz="2000" dirty="0">
                <a:latin typeface="Cambria"/>
                <a:cs typeface="Cambria"/>
              </a:rPr>
              <a:t>school,</a:t>
            </a:r>
            <a:r>
              <a:rPr sz="2000" spc="330" dirty="0">
                <a:latin typeface="Cambria"/>
                <a:cs typeface="Cambria"/>
              </a:rPr>
              <a:t> </a:t>
            </a:r>
            <a:r>
              <a:rPr sz="2000" dirty="0">
                <a:latin typeface="Cambria"/>
                <a:cs typeface="Cambria"/>
              </a:rPr>
              <a:t>or</a:t>
            </a:r>
            <a:r>
              <a:rPr sz="2000" spc="300" dirty="0">
                <a:latin typeface="Cambria"/>
                <a:cs typeface="Cambria"/>
              </a:rPr>
              <a:t> </a:t>
            </a:r>
            <a:r>
              <a:rPr sz="2000" spc="60" dirty="0">
                <a:latin typeface="Cambria"/>
                <a:cs typeface="Cambria"/>
              </a:rPr>
              <a:t>withdrawing</a:t>
            </a:r>
            <a:r>
              <a:rPr sz="2000" spc="355" dirty="0">
                <a:latin typeface="Cambria"/>
                <a:cs typeface="Cambria"/>
              </a:rPr>
              <a:t> </a:t>
            </a:r>
            <a:r>
              <a:rPr sz="2000" spc="-10" dirty="0">
                <a:latin typeface="Cambria"/>
                <a:cs typeface="Cambria"/>
              </a:rPr>
              <a:t>money </a:t>
            </a:r>
            <a:r>
              <a:rPr sz="2000" dirty="0">
                <a:latin typeface="Cambria"/>
                <a:cs typeface="Cambria"/>
              </a:rPr>
              <a:t>from</a:t>
            </a:r>
            <a:r>
              <a:rPr sz="2000" spc="275" dirty="0">
                <a:latin typeface="Cambria"/>
                <a:cs typeface="Cambria"/>
              </a:rPr>
              <a:t>  </a:t>
            </a:r>
            <a:r>
              <a:rPr sz="2000" spc="85" dirty="0">
                <a:latin typeface="Cambria"/>
                <a:cs typeface="Cambria"/>
              </a:rPr>
              <a:t>bank</a:t>
            </a:r>
            <a:r>
              <a:rPr sz="2000" spc="270" dirty="0">
                <a:latin typeface="Cambria"/>
                <a:cs typeface="Cambria"/>
              </a:rPr>
              <a:t>  </a:t>
            </a:r>
            <a:r>
              <a:rPr sz="2000" spc="60" dirty="0">
                <a:latin typeface="Cambria"/>
                <a:cs typeface="Cambria"/>
              </a:rPr>
              <a:t>account.</a:t>
            </a:r>
            <a:r>
              <a:rPr sz="2000" spc="270" dirty="0">
                <a:latin typeface="Cambria"/>
                <a:cs typeface="Cambria"/>
              </a:rPr>
              <a:t>  </a:t>
            </a:r>
            <a:r>
              <a:rPr sz="2000" spc="114" dirty="0">
                <a:latin typeface="Cambria"/>
                <a:cs typeface="Cambria"/>
              </a:rPr>
              <a:t>All</a:t>
            </a:r>
            <a:r>
              <a:rPr sz="2000" spc="285" dirty="0">
                <a:latin typeface="Cambria"/>
                <a:cs typeface="Cambria"/>
              </a:rPr>
              <a:t>  </a:t>
            </a:r>
            <a:r>
              <a:rPr sz="2000" spc="60" dirty="0">
                <a:latin typeface="Cambria"/>
                <a:cs typeface="Cambria"/>
              </a:rPr>
              <a:t>these</a:t>
            </a:r>
            <a:r>
              <a:rPr sz="2000" spc="275" dirty="0">
                <a:latin typeface="Cambria"/>
                <a:cs typeface="Cambria"/>
              </a:rPr>
              <a:t>  </a:t>
            </a:r>
            <a:r>
              <a:rPr sz="2000" spc="60" dirty="0">
                <a:latin typeface="Cambria"/>
                <a:cs typeface="Cambria"/>
              </a:rPr>
              <a:t>activities</a:t>
            </a:r>
            <a:r>
              <a:rPr sz="2000" spc="270" dirty="0">
                <a:latin typeface="Cambria"/>
                <a:cs typeface="Cambria"/>
              </a:rPr>
              <a:t>  </a:t>
            </a:r>
            <a:r>
              <a:rPr sz="2000" spc="45" dirty="0">
                <a:latin typeface="Cambria"/>
                <a:cs typeface="Cambria"/>
              </a:rPr>
              <a:t>involve</a:t>
            </a:r>
            <a:r>
              <a:rPr sz="2000" spc="270" dirty="0">
                <a:latin typeface="Cambria"/>
                <a:cs typeface="Cambria"/>
              </a:rPr>
              <a:t>  </a:t>
            </a:r>
            <a:r>
              <a:rPr sz="2000" dirty="0">
                <a:latin typeface="Cambria"/>
                <a:cs typeface="Cambria"/>
              </a:rPr>
              <a:t>some</a:t>
            </a:r>
            <a:r>
              <a:rPr sz="2000" spc="285" dirty="0">
                <a:latin typeface="Cambria"/>
                <a:cs typeface="Cambria"/>
              </a:rPr>
              <a:t>  </a:t>
            </a:r>
            <a:r>
              <a:rPr sz="2000" spc="75" dirty="0">
                <a:latin typeface="Cambria"/>
                <a:cs typeface="Cambria"/>
              </a:rPr>
              <a:t>kind</a:t>
            </a:r>
            <a:r>
              <a:rPr sz="2000" spc="280" dirty="0">
                <a:latin typeface="Cambria"/>
                <a:cs typeface="Cambria"/>
              </a:rPr>
              <a:t>  </a:t>
            </a:r>
            <a:r>
              <a:rPr sz="2000" spc="-25" dirty="0">
                <a:latin typeface="Cambria"/>
                <a:cs typeface="Cambria"/>
              </a:rPr>
              <a:t>of </a:t>
            </a:r>
            <a:r>
              <a:rPr sz="2000" dirty="0">
                <a:latin typeface="Cambria"/>
                <a:cs typeface="Cambria"/>
              </a:rPr>
              <a:t>problem</a:t>
            </a:r>
            <a:r>
              <a:rPr sz="2000" spc="340" dirty="0">
                <a:latin typeface="Cambria"/>
                <a:cs typeface="Cambria"/>
              </a:rPr>
              <a:t> </a:t>
            </a:r>
            <a:r>
              <a:rPr sz="2000" spc="50" dirty="0">
                <a:latin typeface="Cambria"/>
                <a:cs typeface="Cambria"/>
              </a:rPr>
              <a:t>solving.</a:t>
            </a:r>
            <a:endParaRPr sz="2000" dirty="0">
              <a:latin typeface="Cambria"/>
              <a:cs typeface="Cambria"/>
            </a:endParaRPr>
          </a:p>
          <a:p>
            <a:pPr>
              <a:lnSpc>
                <a:spcPct val="100000"/>
              </a:lnSpc>
              <a:spcBef>
                <a:spcPts val="775"/>
              </a:spcBef>
              <a:buClr>
                <a:srgbClr val="FD8537"/>
              </a:buClr>
              <a:buFont typeface="Wingdings"/>
              <a:buChar char=""/>
            </a:pPr>
            <a:endParaRPr sz="2000" dirty="0">
              <a:latin typeface="Cambria"/>
              <a:cs typeface="Cambria"/>
            </a:endParaRPr>
          </a:p>
          <a:p>
            <a:pPr marL="287020" marR="8890" indent="-274320" algn="just">
              <a:lnSpc>
                <a:spcPct val="80000"/>
              </a:lnSpc>
              <a:spcBef>
                <a:spcPts val="5"/>
              </a:spcBef>
              <a:buClr>
                <a:srgbClr val="FD8537"/>
              </a:buClr>
              <a:buSzPct val="70000"/>
              <a:buFont typeface="Wingdings"/>
              <a:buChar char=""/>
              <a:tabLst>
                <a:tab pos="287020" algn="l"/>
              </a:tabLst>
            </a:pPr>
            <a:r>
              <a:rPr sz="2000" spc="125" dirty="0">
                <a:latin typeface="Cambria"/>
                <a:cs typeface="Cambria"/>
              </a:rPr>
              <a:t>It</a:t>
            </a:r>
            <a:r>
              <a:rPr sz="2000" spc="180" dirty="0">
                <a:latin typeface="Cambria"/>
                <a:cs typeface="Cambria"/>
              </a:rPr>
              <a:t> </a:t>
            </a:r>
            <a:r>
              <a:rPr sz="2000" spc="65" dirty="0">
                <a:latin typeface="Cambria"/>
                <a:cs typeface="Cambria"/>
              </a:rPr>
              <a:t>can</a:t>
            </a:r>
            <a:r>
              <a:rPr sz="2000" spc="225" dirty="0">
                <a:latin typeface="Cambria"/>
                <a:cs typeface="Cambria"/>
              </a:rPr>
              <a:t> </a:t>
            </a:r>
            <a:r>
              <a:rPr sz="2000" dirty="0">
                <a:latin typeface="Cambria"/>
                <a:cs typeface="Cambria"/>
              </a:rPr>
              <a:t>be</a:t>
            </a:r>
            <a:r>
              <a:rPr sz="2000" spc="204" dirty="0">
                <a:latin typeface="Cambria"/>
                <a:cs typeface="Cambria"/>
              </a:rPr>
              <a:t> </a:t>
            </a:r>
            <a:r>
              <a:rPr sz="2000" spc="65" dirty="0">
                <a:latin typeface="Cambria"/>
                <a:cs typeface="Cambria"/>
              </a:rPr>
              <a:t>said</a:t>
            </a:r>
            <a:r>
              <a:rPr sz="2000" spc="204" dirty="0">
                <a:latin typeface="Cambria"/>
                <a:cs typeface="Cambria"/>
              </a:rPr>
              <a:t> </a:t>
            </a:r>
            <a:r>
              <a:rPr sz="2000" spc="110" dirty="0">
                <a:latin typeface="Cambria"/>
                <a:cs typeface="Cambria"/>
              </a:rPr>
              <a:t>that</a:t>
            </a:r>
            <a:r>
              <a:rPr sz="2000" spc="180" dirty="0">
                <a:latin typeface="Cambria"/>
                <a:cs typeface="Cambria"/>
              </a:rPr>
              <a:t> </a:t>
            </a:r>
            <a:r>
              <a:rPr sz="2000" spc="60" dirty="0">
                <a:latin typeface="Cambria"/>
                <a:cs typeface="Cambria"/>
              </a:rPr>
              <a:t>whatever</a:t>
            </a:r>
            <a:r>
              <a:rPr sz="2000" spc="195" dirty="0">
                <a:latin typeface="Cambria"/>
                <a:cs typeface="Cambria"/>
              </a:rPr>
              <a:t> </a:t>
            </a:r>
            <a:r>
              <a:rPr sz="2000" spc="65" dirty="0">
                <a:latin typeface="Cambria"/>
                <a:cs typeface="Cambria"/>
              </a:rPr>
              <a:t>activity</a:t>
            </a:r>
            <a:r>
              <a:rPr sz="2000" spc="204" dirty="0">
                <a:latin typeface="Cambria"/>
                <a:cs typeface="Cambria"/>
              </a:rPr>
              <a:t> </a:t>
            </a:r>
            <a:r>
              <a:rPr sz="2000" spc="125" dirty="0">
                <a:latin typeface="Cambria"/>
                <a:cs typeface="Cambria"/>
              </a:rPr>
              <a:t>a</a:t>
            </a:r>
            <a:r>
              <a:rPr sz="2000" spc="210" dirty="0">
                <a:latin typeface="Cambria"/>
                <a:cs typeface="Cambria"/>
              </a:rPr>
              <a:t> </a:t>
            </a:r>
            <a:r>
              <a:rPr sz="2000" spc="110" dirty="0">
                <a:latin typeface="Cambria"/>
                <a:cs typeface="Cambria"/>
              </a:rPr>
              <a:t>human</a:t>
            </a:r>
            <a:r>
              <a:rPr sz="2000" spc="225" dirty="0">
                <a:latin typeface="Cambria"/>
                <a:cs typeface="Cambria"/>
              </a:rPr>
              <a:t> </a:t>
            </a:r>
            <a:r>
              <a:rPr sz="2000" spc="50" dirty="0">
                <a:latin typeface="Cambria"/>
                <a:cs typeface="Cambria"/>
              </a:rPr>
              <a:t>being</a:t>
            </a:r>
            <a:r>
              <a:rPr sz="2000" spc="210" dirty="0">
                <a:latin typeface="Cambria"/>
                <a:cs typeface="Cambria"/>
              </a:rPr>
              <a:t> </a:t>
            </a:r>
            <a:r>
              <a:rPr sz="2000" dirty="0">
                <a:latin typeface="Cambria"/>
                <a:cs typeface="Cambria"/>
              </a:rPr>
              <a:t>or</a:t>
            </a:r>
            <a:r>
              <a:rPr sz="2000" spc="195" dirty="0">
                <a:latin typeface="Cambria"/>
                <a:cs typeface="Cambria"/>
              </a:rPr>
              <a:t> </a:t>
            </a:r>
            <a:r>
              <a:rPr sz="2000" spc="75" dirty="0">
                <a:latin typeface="Cambria"/>
                <a:cs typeface="Cambria"/>
              </a:rPr>
              <a:t>machine</a:t>
            </a:r>
            <a:r>
              <a:rPr sz="2000" spc="204" dirty="0">
                <a:latin typeface="Cambria"/>
                <a:cs typeface="Cambria"/>
              </a:rPr>
              <a:t> </a:t>
            </a:r>
            <a:r>
              <a:rPr sz="2000" spc="-25" dirty="0">
                <a:latin typeface="Cambria"/>
                <a:cs typeface="Cambria"/>
              </a:rPr>
              <a:t>do </a:t>
            </a:r>
            <a:r>
              <a:rPr sz="2000" dirty="0">
                <a:latin typeface="Cambria"/>
                <a:cs typeface="Cambria"/>
              </a:rPr>
              <a:t>for</a:t>
            </a:r>
            <a:r>
              <a:rPr sz="2000" spc="220" dirty="0">
                <a:latin typeface="Cambria"/>
                <a:cs typeface="Cambria"/>
              </a:rPr>
              <a:t> </a:t>
            </a:r>
            <a:r>
              <a:rPr sz="2000" spc="65" dirty="0">
                <a:latin typeface="Cambria"/>
                <a:cs typeface="Cambria"/>
              </a:rPr>
              <a:t>achieving</a:t>
            </a:r>
            <a:r>
              <a:rPr sz="2000" spc="270" dirty="0">
                <a:latin typeface="Cambria"/>
                <a:cs typeface="Cambria"/>
              </a:rPr>
              <a:t> </a:t>
            </a:r>
            <a:r>
              <a:rPr sz="2000" spc="125" dirty="0">
                <a:latin typeface="Cambria"/>
                <a:cs typeface="Cambria"/>
              </a:rPr>
              <a:t>a</a:t>
            </a:r>
            <a:r>
              <a:rPr sz="2000" spc="235" dirty="0">
                <a:latin typeface="Cambria"/>
                <a:cs typeface="Cambria"/>
              </a:rPr>
              <a:t> </a:t>
            </a:r>
            <a:r>
              <a:rPr sz="2000" dirty="0">
                <a:latin typeface="Cambria"/>
                <a:cs typeface="Cambria"/>
              </a:rPr>
              <a:t>specified</a:t>
            </a:r>
            <a:r>
              <a:rPr sz="2000" spc="240" dirty="0">
                <a:latin typeface="Cambria"/>
                <a:cs typeface="Cambria"/>
              </a:rPr>
              <a:t> </a:t>
            </a:r>
            <a:r>
              <a:rPr sz="2000" dirty="0">
                <a:latin typeface="Cambria"/>
                <a:cs typeface="Cambria"/>
              </a:rPr>
              <a:t>objective</a:t>
            </a:r>
            <a:r>
              <a:rPr sz="2000" spc="235" dirty="0">
                <a:latin typeface="Cambria"/>
                <a:cs typeface="Cambria"/>
              </a:rPr>
              <a:t> </a:t>
            </a:r>
            <a:r>
              <a:rPr sz="2000" dirty="0">
                <a:latin typeface="Cambria"/>
                <a:cs typeface="Cambria"/>
              </a:rPr>
              <a:t>comes</a:t>
            </a:r>
            <a:r>
              <a:rPr sz="2000" spc="229" dirty="0">
                <a:latin typeface="Cambria"/>
                <a:cs typeface="Cambria"/>
              </a:rPr>
              <a:t> </a:t>
            </a:r>
            <a:r>
              <a:rPr sz="2000" spc="60" dirty="0">
                <a:latin typeface="Cambria"/>
                <a:cs typeface="Cambria"/>
              </a:rPr>
              <a:t>under</a:t>
            </a:r>
            <a:r>
              <a:rPr sz="2000" spc="265" dirty="0">
                <a:latin typeface="Cambria"/>
                <a:cs typeface="Cambria"/>
              </a:rPr>
              <a:t> </a:t>
            </a:r>
            <a:r>
              <a:rPr sz="2000" dirty="0">
                <a:latin typeface="Cambria"/>
                <a:cs typeface="Cambria"/>
              </a:rPr>
              <a:t>problem</a:t>
            </a:r>
            <a:r>
              <a:rPr sz="2000" spc="229" dirty="0">
                <a:latin typeface="Cambria"/>
                <a:cs typeface="Cambria"/>
              </a:rPr>
              <a:t> </a:t>
            </a:r>
            <a:r>
              <a:rPr sz="2000" spc="50" dirty="0">
                <a:latin typeface="Cambria"/>
                <a:cs typeface="Cambria"/>
              </a:rPr>
              <a:t>solving.</a:t>
            </a:r>
            <a:endParaRPr sz="2000" dirty="0">
              <a:latin typeface="Cambria"/>
              <a:cs typeface="Cambria"/>
            </a:endParaRPr>
          </a:p>
          <a:p>
            <a:pPr>
              <a:lnSpc>
                <a:spcPct val="100000"/>
              </a:lnSpc>
              <a:spcBef>
                <a:spcPts val="775"/>
              </a:spcBef>
              <a:buClr>
                <a:srgbClr val="FD8537"/>
              </a:buClr>
              <a:buFont typeface="Wingdings"/>
              <a:buChar char=""/>
            </a:pPr>
            <a:endParaRPr sz="2000" dirty="0">
              <a:latin typeface="Cambria"/>
              <a:cs typeface="Cambria"/>
            </a:endParaRPr>
          </a:p>
          <a:p>
            <a:pPr marL="287020" marR="8255" indent="-274320" algn="just">
              <a:lnSpc>
                <a:spcPct val="80000"/>
              </a:lnSpc>
              <a:buClr>
                <a:srgbClr val="FD8537"/>
              </a:buClr>
              <a:buSzPct val="70000"/>
              <a:buFont typeface="Wingdings"/>
              <a:buChar char=""/>
              <a:tabLst>
                <a:tab pos="287020" algn="l"/>
              </a:tabLst>
            </a:pPr>
            <a:r>
              <a:rPr sz="2000" spc="65" dirty="0">
                <a:latin typeface="Cambria"/>
                <a:cs typeface="Cambria"/>
              </a:rPr>
              <a:t>Broadly</a:t>
            </a:r>
            <a:r>
              <a:rPr sz="2000" spc="35" dirty="0">
                <a:latin typeface="Cambria"/>
                <a:cs typeface="Cambria"/>
              </a:rPr>
              <a:t>  </a:t>
            </a:r>
            <a:r>
              <a:rPr sz="2000" dirty="0">
                <a:latin typeface="Cambria"/>
                <a:cs typeface="Cambria"/>
              </a:rPr>
              <a:t>we</a:t>
            </a:r>
            <a:r>
              <a:rPr sz="2000" spc="35" dirty="0">
                <a:latin typeface="Cambria"/>
                <a:cs typeface="Cambria"/>
              </a:rPr>
              <a:t>  </a:t>
            </a:r>
            <a:r>
              <a:rPr sz="2000" spc="65" dirty="0">
                <a:latin typeface="Cambria"/>
                <a:cs typeface="Cambria"/>
              </a:rPr>
              <a:t>can</a:t>
            </a:r>
            <a:r>
              <a:rPr sz="2000" spc="495" dirty="0">
                <a:latin typeface="Cambria"/>
                <a:cs typeface="Cambria"/>
              </a:rPr>
              <a:t> </a:t>
            </a:r>
            <a:r>
              <a:rPr sz="2000" spc="75" dirty="0">
                <a:latin typeface="Cambria"/>
                <a:cs typeface="Cambria"/>
              </a:rPr>
              <a:t>say</a:t>
            </a:r>
            <a:r>
              <a:rPr sz="2000" spc="35" dirty="0">
                <a:latin typeface="Cambria"/>
                <a:cs typeface="Cambria"/>
              </a:rPr>
              <a:t>  </a:t>
            </a:r>
            <a:r>
              <a:rPr sz="2000" spc="110" dirty="0">
                <a:latin typeface="Cambria"/>
                <a:cs typeface="Cambria"/>
              </a:rPr>
              <a:t>that</a:t>
            </a:r>
            <a:r>
              <a:rPr sz="2000" spc="30" dirty="0">
                <a:latin typeface="Cambria"/>
                <a:cs typeface="Cambria"/>
              </a:rPr>
              <a:t>  </a:t>
            </a:r>
            <a:r>
              <a:rPr sz="2000" dirty="0">
                <a:latin typeface="Cambria"/>
                <a:cs typeface="Cambria"/>
              </a:rPr>
              <a:t>problem</a:t>
            </a:r>
            <a:r>
              <a:rPr sz="2000" spc="495" dirty="0">
                <a:latin typeface="Cambria"/>
                <a:cs typeface="Cambria"/>
              </a:rPr>
              <a:t> </a:t>
            </a:r>
            <a:r>
              <a:rPr sz="2000" spc="60" dirty="0">
                <a:latin typeface="Cambria"/>
                <a:cs typeface="Cambria"/>
              </a:rPr>
              <a:t>is</a:t>
            </a:r>
            <a:r>
              <a:rPr sz="2000" spc="35" dirty="0">
                <a:latin typeface="Cambria"/>
                <a:cs typeface="Cambria"/>
              </a:rPr>
              <a:t>  </a:t>
            </a:r>
            <a:r>
              <a:rPr sz="2000" spc="125" dirty="0">
                <a:latin typeface="Cambria"/>
                <a:cs typeface="Cambria"/>
              </a:rPr>
              <a:t>a</a:t>
            </a:r>
            <a:r>
              <a:rPr sz="2000" spc="490" dirty="0">
                <a:latin typeface="Cambria"/>
                <a:cs typeface="Cambria"/>
              </a:rPr>
              <a:t> </a:t>
            </a:r>
            <a:r>
              <a:rPr sz="2000" spc="80" dirty="0">
                <a:latin typeface="Cambria"/>
                <a:cs typeface="Cambria"/>
              </a:rPr>
              <a:t>kind</a:t>
            </a:r>
            <a:r>
              <a:rPr sz="2000" spc="45" dirty="0">
                <a:latin typeface="Cambria"/>
                <a:cs typeface="Cambria"/>
              </a:rPr>
              <a:t>  </a:t>
            </a:r>
            <a:r>
              <a:rPr sz="2000" dirty="0">
                <a:latin typeface="Cambria"/>
                <a:cs typeface="Cambria"/>
              </a:rPr>
              <a:t>of</a:t>
            </a:r>
            <a:r>
              <a:rPr sz="2000" spc="30" dirty="0">
                <a:latin typeface="Cambria"/>
                <a:cs typeface="Cambria"/>
              </a:rPr>
              <a:t>  </a:t>
            </a:r>
            <a:r>
              <a:rPr sz="2000" spc="55" dirty="0">
                <a:latin typeface="Cambria"/>
                <a:cs typeface="Cambria"/>
              </a:rPr>
              <a:t>barrier</a:t>
            </a:r>
            <a:r>
              <a:rPr sz="2000" spc="495" dirty="0">
                <a:latin typeface="Cambria"/>
                <a:cs typeface="Cambria"/>
              </a:rPr>
              <a:t> </a:t>
            </a:r>
            <a:r>
              <a:rPr sz="2000" dirty="0">
                <a:latin typeface="Cambria"/>
                <a:cs typeface="Cambria"/>
              </a:rPr>
              <a:t>to</a:t>
            </a:r>
            <a:r>
              <a:rPr sz="2000" spc="30" dirty="0">
                <a:latin typeface="Cambria"/>
                <a:cs typeface="Cambria"/>
              </a:rPr>
              <a:t>  </a:t>
            </a:r>
            <a:r>
              <a:rPr sz="2000" spc="45" dirty="0">
                <a:latin typeface="Cambria"/>
                <a:cs typeface="Cambria"/>
              </a:rPr>
              <a:t>achieve </a:t>
            </a:r>
            <a:r>
              <a:rPr sz="2000" spc="60" dirty="0">
                <a:latin typeface="Cambria"/>
                <a:cs typeface="Cambria"/>
              </a:rPr>
              <a:t>something</a:t>
            </a:r>
            <a:r>
              <a:rPr sz="2000" spc="130" dirty="0">
                <a:latin typeface="Cambria"/>
                <a:cs typeface="Cambria"/>
              </a:rPr>
              <a:t>  </a:t>
            </a:r>
            <a:r>
              <a:rPr sz="2000" spc="80" dirty="0">
                <a:latin typeface="Cambria"/>
                <a:cs typeface="Cambria"/>
              </a:rPr>
              <a:t>and</a:t>
            </a:r>
            <a:r>
              <a:rPr sz="2000" spc="125" dirty="0">
                <a:latin typeface="Cambria"/>
                <a:cs typeface="Cambria"/>
              </a:rPr>
              <a:t>  </a:t>
            </a:r>
            <a:r>
              <a:rPr sz="2000" dirty="0">
                <a:latin typeface="Cambria"/>
                <a:cs typeface="Cambria"/>
              </a:rPr>
              <a:t>problem</a:t>
            </a:r>
            <a:r>
              <a:rPr sz="2000" spc="110" dirty="0">
                <a:latin typeface="Cambria"/>
                <a:cs typeface="Cambria"/>
              </a:rPr>
              <a:t>  </a:t>
            </a:r>
            <a:r>
              <a:rPr sz="2000" spc="45" dirty="0">
                <a:latin typeface="Cambria"/>
                <a:cs typeface="Cambria"/>
              </a:rPr>
              <a:t>solving</a:t>
            </a:r>
            <a:r>
              <a:rPr sz="2000" spc="135" dirty="0">
                <a:latin typeface="Cambria"/>
                <a:cs typeface="Cambria"/>
              </a:rPr>
              <a:t>  </a:t>
            </a:r>
            <a:r>
              <a:rPr sz="2000" spc="60" dirty="0">
                <a:latin typeface="Cambria"/>
                <a:cs typeface="Cambria"/>
              </a:rPr>
              <a:t>is</a:t>
            </a:r>
            <a:r>
              <a:rPr sz="2000" spc="114" dirty="0">
                <a:latin typeface="Cambria"/>
                <a:cs typeface="Cambria"/>
              </a:rPr>
              <a:t>  </a:t>
            </a:r>
            <a:r>
              <a:rPr sz="2000" spc="125" dirty="0">
                <a:latin typeface="Cambria"/>
                <a:cs typeface="Cambria"/>
              </a:rPr>
              <a:t>a</a:t>
            </a:r>
            <a:r>
              <a:rPr sz="2000" spc="114" dirty="0">
                <a:latin typeface="Cambria"/>
                <a:cs typeface="Cambria"/>
              </a:rPr>
              <a:t>  </a:t>
            </a:r>
            <a:r>
              <a:rPr sz="2000" dirty="0">
                <a:latin typeface="Cambria"/>
                <a:cs typeface="Cambria"/>
              </a:rPr>
              <a:t>process</a:t>
            </a:r>
            <a:r>
              <a:rPr sz="2000" spc="120" dirty="0">
                <a:latin typeface="Cambria"/>
                <a:cs typeface="Cambria"/>
              </a:rPr>
              <a:t>  </a:t>
            </a:r>
            <a:r>
              <a:rPr sz="2000" dirty="0">
                <a:latin typeface="Cambria"/>
                <a:cs typeface="Cambria"/>
              </a:rPr>
              <a:t>to</a:t>
            </a:r>
            <a:r>
              <a:rPr sz="2000" spc="130" dirty="0">
                <a:latin typeface="Cambria"/>
                <a:cs typeface="Cambria"/>
              </a:rPr>
              <a:t>  </a:t>
            </a:r>
            <a:r>
              <a:rPr sz="2000" spc="55" dirty="0">
                <a:latin typeface="Cambria"/>
                <a:cs typeface="Cambria"/>
              </a:rPr>
              <a:t>get</a:t>
            </a:r>
            <a:r>
              <a:rPr sz="2000" spc="114" dirty="0">
                <a:latin typeface="Cambria"/>
                <a:cs typeface="Cambria"/>
              </a:rPr>
              <a:t>  </a:t>
            </a:r>
            <a:r>
              <a:rPr sz="2000" spc="100" dirty="0">
                <a:latin typeface="Cambria"/>
                <a:cs typeface="Cambria"/>
              </a:rPr>
              <a:t>that</a:t>
            </a:r>
            <a:r>
              <a:rPr sz="2000" spc="120" dirty="0">
                <a:latin typeface="Cambria"/>
                <a:cs typeface="Cambria"/>
              </a:rPr>
              <a:t>  </a:t>
            </a:r>
            <a:r>
              <a:rPr sz="2000" spc="40" dirty="0">
                <a:latin typeface="Cambria"/>
                <a:cs typeface="Cambria"/>
              </a:rPr>
              <a:t>barrier </a:t>
            </a:r>
            <a:r>
              <a:rPr sz="2000" dirty="0">
                <a:latin typeface="Cambria"/>
                <a:cs typeface="Cambria"/>
              </a:rPr>
              <a:t>removed</a:t>
            </a:r>
            <a:r>
              <a:rPr sz="2000" spc="220" dirty="0">
                <a:latin typeface="Cambria"/>
                <a:cs typeface="Cambria"/>
              </a:rPr>
              <a:t> </a:t>
            </a:r>
            <a:r>
              <a:rPr sz="2000" dirty="0">
                <a:latin typeface="Cambria"/>
                <a:cs typeface="Cambria"/>
              </a:rPr>
              <a:t>by</a:t>
            </a:r>
            <a:r>
              <a:rPr sz="2000" spc="240" dirty="0">
                <a:latin typeface="Cambria"/>
                <a:cs typeface="Cambria"/>
              </a:rPr>
              <a:t> </a:t>
            </a:r>
            <a:r>
              <a:rPr sz="2000" spc="50" dirty="0">
                <a:latin typeface="Cambria"/>
                <a:cs typeface="Cambria"/>
              </a:rPr>
              <a:t>performing</a:t>
            </a:r>
            <a:r>
              <a:rPr sz="2000" spc="170" dirty="0">
                <a:latin typeface="Cambria"/>
                <a:cs typeface="Cambria"/>
              </a:rPr>
              <a:t> </a:t>
            </a:r>
            <a:r>
              <a:rPr sz="2000" dirty="0">
                <a:latin typeface="Cambria"/>
                <a:cs typeface="Cambria"/>
              </a:rPr>
              <a:t>some</a:t>
            </a:r>
            <a:r>
              <a:rPr sz="2000" spc="250" dirty="0">
                <a:latin typeface="Cambria"/>
                <a:cs typeface="Cambria"/>
              </a:rPr>
              <a:t> </a:t>
            </a:r>
            <a:r>
              <a:rPr sz="2000" dirty="0">
                <a:latin typeface="Cambria"/>
                <a:cs typeface="Cambria"/>
              </a:rPr>
              <a:t>sequence</a:t>
            </a:r>
            <a:r>
              <a:rPr sz="2000" spc="260" dirty="0">
                <a:latin typeface="Cambria"/>
                <a:cs typeface="Cambria"/>
              </a:rPr>
              <a:t> </a:t>
            </a:r>
            <a:r>
              <a:rPr sz="2000" dirty="0">
                <a:latin typeface="Cambria"/>
                <a:cs typeface="Cambria"/>
              </a:rPr>
              <a:t>of</a:t>
            </a:r>
            <a:r>
              <a:rPr sz="2000" spc="210" dirty="0">
                <a:latin typeface="Cambria"/>
                <a:cs typeface="Cambria"/>
              </a:rPr>
              <a:t> </a:t>
            </a:r>
            <a:r>
              <a:rPr sz="2000" spc="55" dirty="0">
                <a:latin typeface="Cambria"/>
                <a:cs typeface="Cambria"/>
              </a:rPr>
              <a:t>activities.</a:t>
            </a:r>
            <a:endParaRPr sz="2000" dirty="0">
              <a:latin typeface="Cambria"/>
              <a:cs typeface="Cambria"/>
            </a:endParaRPr>
          </a:p>
          <a:p>
            <a:pPr>
              <a:lnSpc>
                <a:spcPct val="100000"/>
              </a:lnSpc>
              <a:spcBef>
                <a:spcPts val="780"/>
              </a:spcBef>
              <a:buClr>
                <a:srgbClr val="FD8537"/>
              </a:buClr>
              <a:buFont typeface="Wingdings"/>
              <a:buChar char=""/>
            </a:pPr>
            <a:endParaRPr sz="2000" dirty="0">
              <a:latin typeface="Cambria"/>
              <a:cs typeface="Cambria"/>
            </a:endParaRPr>
          </a:p>
          <a:p>
            <a:pPr marL="287020" marR="9525" indent="-274320" algn="just">
              <a:lnSpc>
                <a:spcPct val="80000"/>
              </a:lnSpc>
              <a:buClr>
                <a:srgbClr val="FD8537"/>
              </a:buClr>
              <a:buSzPct val="70000"/>
              <a:buFont typeface="Wingdings"/>
              <a:buChar char=""/>
              <a:tabLst>
                <a:tab pos="287020" algn="l"/>
              </a:tabLst>
            </a:pPr>
            <a:r>
              <a:rPr sz="2000" spc="105" dirty="0">
                <a:latin typeface="Cambria"/>
                <a:cs typeface="Cambria"/>
              </a:rPr>
              <a:t>If</a:t>
            </a:r>
            <a:r>
              <a:rPr sz="2000" spc="210" dirty="0">
                <a:latin typeface="Cambria"/>
                <a:cs typeface="Cambria"/>
              </a:rPr>
              <a:t>  </a:t>
            </a:r>
            <a:r>
              <a:rPr sz="2000" dirty="0">
                <a:latin typeface="Cambria"/>
                <a:cs typeface="Cambria"/>
              </a:rPr>
              <a:t>you</a:t>
            </a:r>
            <a:r>
              <a:rPr sz="2000" spc="215" dirty="0">
                <a:latin typeface="Cambria"/>
                <a:cs typeface="Cambria"/>
              </a:rPr>
              <a:t>  </a:t>
            </a:r>
            <a:r>
              <a:rPr sz="2000" spc="65" dirty="0">
                <a:latin typeface="Cambria"/>
                <a:cs typeface="Cambria"/>
              </a:rPr>
              <a:t>can</a:t>
            </a:r>
            <a:r>
              <a:rPr sz="2000" spc="204" dirty="0">
                <a:latin typeface="Cambria"/>
                <a:cs typeface="Cambria"/>
              </a:rPr>
              <a:t>  </a:t>
            </a:r>
            <a:r>
              <a:rPr sz="2000" dirty="0">
                <a:latin typeface="Cambria"/>
                <a:cs typeface="Cambria"/>
              </a:rPr>
              <a:t>solve</a:t>
            </a:r>
            <a:r>
              <a:rPr sz="2000" spc="204" dirty="0">
                <a:latin typeface="Cambria"/>
                <a:cs typeface="Cambria"/>
              </a:rPr>
              <a:t>  </a:t>
            </a:r>
            <a:r>
              <a:rPr sz="2000" spc="125" dirty="0">
                <a:latin typeface="Cambria"/>
                <a:cs typeface="Cambria"/>
              </a:rPr>
              <a:t>a</a:t>
            </a:r>
            <a:r>
              <a:rPr sz="2000" spc="195" dirty="0">
                <a:latin typeface="Cambria"/>
                <a:cs typeface="Cambria"/>
              </a:rPr>
              <a:t>  </a:t>
            </a:r>
            <a:r>
              <a:rPr sz="2000" spc="65" dirty="0">
                <a:latin typeface="Cambria"/>
                <a:cs typeface="Cambria"/>
              </a:rPr>
              <a:t>given</a:t>
            </a:r>
            <a:r>
              <a:rPr sz="2000" spc="204" dirty="0">
                <a:latin typeface="Cambria"/>
                <a:cs typeface="Cambria"/>
              </a:rPr>
              <a:t>  </a:t>
            </a:r>
            <a:r>
              <a:rPr sz="2000" dirty="0">
                <a:latin typeface="Cambria"/>
                <a:cs typeface="Cambria"/>
              </a:rPr>
              <a:t>problem</a:t>
            </a:r>
            <a:r>
              <a:rPr sz="2000" spc="204" dirty="0">
                <a:latin typeface="Cambria"/>
                <a:cs typeface="Cambria"/>
              </a:rPr>
              <a:t>  </a:t>
            </a:r>
            <a:r>
              <a:rPr sz="2000" spc="80" dirty="0">
                <a:latin typeface="Cambria"/>
                <a:cs typeface="Cambria"/>
              </a:rPr>
              <a:t>then</a:t>
            </a:r>
            <a:r>
              <a:rPr sz="2000" spc="204" dirty="0">
                <a:latin typeface="Cambria"/>
                <a:cs typeface="Cambria"/>
              </a:rPr>
              <a:t>  </a:t>
            </a:r>
            <a:r>
              <a:rPr sz="2000" dirty="0">
                <a:latin typeface="Cambria"/>
                <a:cs typeface="Cambria"/>
              </a:rPr>
              <a:t>you</a:t>
            </a:r>
            <a:r>
              <a:rPr sz="2000" spc="200" dirty="0">
                <a:latin typeface="Cambria"/>
                <a:cs typeface="Cambria"/>
              </a:rPr>
              <a:t>  </a:t>
            </a:r>
            <a:r>
              <a:rPr sz="2000" spc="65" dirty="0">
                <a:latin typeface="Cambria"/>
                <a:cs typeface="Cambria"/>
              </a:rPr>
              <a:t>can</a:t>
            </a:r>
            <a:r>
              <a:rPr sz="2000" spc="215" dirty="0">
                <a:latin typeface="Cambria"/>
                <a:cs typeface="Cambria"/>
              </a:rPr>
              <a:t>  </a:t>
            </a:r>
            <a:r>
              <a:rPr sz="2000" dirty="0">
                <a:latin typeface="Cambria"/>
                <a:cs typeface="Cambria"/>
              </a:rPr>
              <a:t>also</a:t>
            </a:r>
            <a:r>
              <a:rPr sz="2000" spc="204" dirty="0">
                <a:latin typeface="Cambria"/>
                <a:cs typeface="Cambria"/>
              </a:rPr>
              <a:t>  </a:t>
            </a:r>
            <a:r>
              <a:rPr sz="2000" dirty="0">
                <a:latin typeface="Cambria"/>
                <a:cs typeface="Cambria"/>
              </a:rPr>
              <a:t>write</a:t>
            </a:r>
            <a:r>
              <a:rPr sz="2000" spc="220" dirty="0">
                <a:latin typeface="Cambria"/>
                <a:cs typeface="Cambria"/>
              </a:rPr>
              <a:t>  </a:t>
            </a:r>
            <a:r>
              <a:rPr sz="2000" spc="80" dirty="0">
                <a:latin typeface="Cambria"/>
                <a:cs typeface="Cambria"/>
              </a:rPr>
              <a:t>an </a:t>
            </a:r>
            <a:r>
              <a:rPr sz="2000" spc="70" dirty="0">
                <a:latin typeface="Cambria"/>
                <a:cs typeface="Cambria"/>
              </a:rPr>
              <a:t>algorithm</a:t>
            </a:r>
            <a:r>
              <a:rPr sz="2000" spc="155" dirty="0">
                <a:latin typeface="Cambria"/>
                <a:cs typeface="Cambria"/>
              </a:rPr>
              <a:t> </a:t>
            </a:r>
            <a:r>
              <a:rPr sz="2000" dirty="0">
                <a:latin typeface="Cambria"/>
                <a:cs typeface="Cambria"/>
              </a:rPr>
              <a:t>for</a:t>
            </a:r>
            <a:r>
              <a:rPr sz="2000" spc="130" dirty="0">
                <a:latin typeface="Cambria"/>
                <a:cs typeface="Cambria"/>
              </a:rPr>
              <a:t> </a:t>
            </a:r>
            <a:r>
              <a:rPr sz="2000" spc="70" dirty="0">
                <a:latin typeface="Cambria"/>
                <a:cs typeface="Cambria"/>
              </a:rPr>
              <a:t>it.</a:t>
            </a:r>
            <a:endParaRPr sz="2000" dirty="0">
              <a:latin typeface="Cambria"/>
              <a:cs typeface="Cambria"/>
            </a:endParaRPr>
          </a:p>
        </p:txBody>
      </p:sp>
    </p:spTree>
    <p:extLst>
      <p:ext uri="{BB962C8B-B14F-4D97-AF65-F5344CB8AC3E}">
        <p14:creationId xmlns:p14="http://schemas.microsoft.com/office/powerpoint/2010/main" val="309975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pPr algn="ctr"/>
            <a:r>
              <a:rPr lang="en-US" sz="4800" dirty="0">
                <a:latin typeface="Times New Roman" pitchFamily="18" charset="0"/>
                <a:cs typeface="Times New Roman" pitchFamily="18" charset="0"/>
              </a:rPr>
              <a:t>Classification of Computer</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sz="1800" dirty="0">
                <a:latin typeface="Times New Roman" pitchFamily="18" charset="0"/>
                <a:cs typeface="Times New Roman" pitchFamily="18" charset="0"/>
              </a:rPr>
              <a:t>A Computer can be classified on the basis of various categories namely-</a:t>
            </a:r>
          </a:p>
          <a:p>
            <a:r>
              <a:rPr lang="en-US" sz="1800" b="1" dirty="0">
                <a:latin typeface="Times New Roman" pitchFamily="18" charset="0"/>
                <a:cs typeface="Times New Roman" pitchFamily="18" charset="0"/>
              </a:rPr>
              <a:t>Based on Purpose</a:t>
            </a:r>
          </a:p>
          <a:p>
            <a:pPr marL="514350" indent="-514350">
              <a:buFont typeface="Wingdings" pitchFamily="2" charset="2"/>
              <a:buChar char="Ø"/>
            </a:pPr>
            <a:r>
              <a:rPr lang="en-US" sz="1800" dirty="0">
                <a:latin typeface="Times New Roman" pitchFamily="18" charset="0"/>
                <a:cs typeface="Times New Roman" pitchFamily="18" charset="0"/>
              </a:rPr>
              <a:t>   General Purpose Computer</a:t>
            </a:r>
          </a:p>
          <a:p>
            <a:pPr marL="514350" indent="-514350">
              <a:buFont typeface="Wingdings" pitchFamily="2" charset="2"/>
              <a:buChar char="Ø"/>
            </a:pPr>
            <a:r>
              <a:rPr lang="en-US" sz="1800" dirty="0">
                <a:latin typeface="Times New Roman" pitchFamily="18" charset="0"/>
                <a:cs typeface="Times New Roman" pitchFamily="18" charset="0"/>
              </a:rPr>
              <a:t>   Special Purpose Computer</a:t>
            </a:r>
          </a:p>
          <a:p>
            <a:pPr>
              <a:buNone/>
            </a:pP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Based on Technology used</a:t>
            </a:r>
          </a:p>
          <a:p>
            <a:pPr>
              <a:buFont typeface="Wingdings" pitchFamily="2" charset="2"/>
              <a:buChar char="Ø"/>
            </a:pPr>
            <a:r>
              <a:rPr lang="en-US" sz="1800" dirty="0">
                <a:latin typeface="Times New Roman" pitchFamily="18" charset="0"/>
                <a:cs typeface="Times New Roman" pitchFamily="18" charset="0"/>
              </a:rPr>
              <a:t>       Analog Computer</a:t>
            </a:r>
          </a:p>
          <a:p>
            <a:pPr>
              <a:buFont typeface="Wingdings" pitchFamily="2" charset="2"/>
              <a:buChar char="Ø"/>
            </a:pPr>
            <a:r>
              <a:rPr lang="en-US" sz="1800" dirty="0">
                <a:latin typeface="Times New Roman" pitchFamily="18" charset="0"/>
                <a:cs typeface="Times New Roman" pitchFamily="18" charset="0"/>
              </a:rPr>
              <a:t>       Digital Computer</a:t>
            </a:r>
          </a:p>
          <a:p>
            <a:pPr>
              <a:buFont typeface="Wingdings" pitchFamily="2" charset="2"/>
              <a:buChar char="Ø"/>
            </a:pPr>
            <a:r>
              <a:rPr lang="en-US" sz="1800" dirty="0">
                <a:latin typeface="Times New Roman" pitchFamily="18" charset="0"/>
                <a:cs typeface="Times New Roman" pitchFamily="18" charset="0"/>
              </a:rPr>
              <a:t>       Hybrid Computer</a:t>
            </a:r>
          </a:p>
          <a:p>
            <a:pPr>
              <a:buNone/>
            </a:pP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Based on Size and Capacity</a:t>
            </a:r>
          </a:p>
          <a:p>
            <a:pPr>
              <a:buFont typeface="Wingdings" pitchFamily="2" charset="2"/>
              <a:buChar char="Ø"/>
            </a:pPr>
            <a:r>
              <a:rPr lang="en-US" sz="1800" dirty="0">
                <a:latin typeface="Times New Roman" pitchFamily="18" charset="0"/>
                <a:cs typeface="Times New Roman" pitchFamily="18" charset="0"/>
              </a:rPr>
              <a:t>       Micro Computer</a:t>
            </a:r>
          </a:p>
          <a:p>
            <a:pPr>
              <a:buFont typeface="Wingdings" pitchFamily="2" charset="2"/>
              <a:buChar char="Ø"/>
            </a:pPr>
            <a:r>
              <a:rPr lang="en-US" sz="1800" dirty="0">
                <a:latin typeface="Times New Roman" pitchFamily="18" charset="0"/>
                <a:cs typeface="Times New Roman" pitchFamily="18" charset="0"/>
              </a:rPr>
              <a:t>       Mini Computer</a:t>
            </a:r>
          </a:p>
          <a:p>
            <a:pPr>
              <a:buFont typeface="Wingdings" pitchFamily="2" charset="2"/>
              <a:buChar char="Ø"/>
            </a:pPr>
            <a:r>
              <a:rPr lang="en-US" sz="1800" dirty="0">
                <a:latin typeface="Times New Roman" pitchFamily="18" charset="0"/>
                <a:cs typeface="Times New Roman" pitchFamily="18" charset="0"/>
              </a:rPr>
              <a:t>       Super Computer</a:t>
            </a:r>
          </a:p>
        </p:txBody>
      </p:sp>
    </p:spTree>
    <p:extLst>
      <p:ext uri="{BB962C8B-B14F-4D97-AF65-F5344CB8AC3E}">
        <p14:creationId xmlns:p14="http://schemas.microsoft.com/office/powerpoint/2010/main" val="1286125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pPr algn="ctr"/>
            <a:r>
              <a:rPr lang="en-US" b="1" dirty="0"/>
              <a:t>Algorithm</a:t>
            </a:r>
          </a:p>
        </p:txBody>
      </p:sp>
      <p:sp>
        <p:nvSpPr>
          <p:cNvPr id="3" name="Content Placeholder 2"/>
          <p:cNvSpPr>
            <a:spLocks noGrp="1"/>
          </p:cNvSpPr>
          <p:nvPr>
            <p:ph idx="1"/>
          </p:nvPr>
        </p:nvSpPr>
        <p:spPr>
          <a:xfrm>
            <a:off x="457200" y="1600200"/>
            <a:ext cx="8229600" cy="4724400"/>
          </a:xfrm>
        </p:spPr>
        <p:txBody>
          <a:bodyPr>
            <a:noAutofit/>
          </a:bodyPr>
          <a:lstStyle/>
          <a:p>
            <a:pPr>
              <a:buNone/>
            </a:pPr>
            <a:r>
              <a:rPr lang="en-US" sz="2500" dirty="0">
                <a:latin typeface="Times New Roman" panose="02020603050405020304" pitchFamily="18" charset="0"/>
                <a:cs typeface="Times New Roman" panose="02020603050405020304" pitchFamily="18" charset="0"/>
              </a:rPr>
              <a:t>Characteristics of an Algorithm-</a:t>
            </a:r>
          </a:p>
          <a:p>
            <a:pPr marL="514350" indent="-514350">
              <a:buAutoNum type="arabicPeriod"/>
            </a:pPr>
            <a:r>
              <a:rPr lang="en-US" sz="2500" b="1" dirty="0">
                <a:latin typeface="Times New Roman" panose="02020603050405020304" pitchFamily="18" charset="0"/>
                <a:cs typeface="Times New Roman" panose="02020603050405020304" pitchFamily="18" charset="0"/>
              </a:rPr>
              <a:t>Input-</a:t>
            </a:r>
            <a:r>
              <a:rPr lang="en-US" sz="2500" dirty="0">
                <a:latin typeface="Times New Roman" panose="02020603050405020304" pitchFamily="18" charset="0"/>
                <a:cs typeface="Times New Roman" panose="02020603050405020304" pitchFamily="18" charset="0"/>
              </a:rPr>
              <a:t> Every algorithm must have zero or more input.</a:t>
            </a:r>
          </a:p>
          <a:p>
            <a:pPr marL="514350" indent="-514350">
              <a:buAutoNum type="arabicPeriod"/>
            </a:pPr>
            <a:r>
              <a:rPr lang="en-US" sz="2500" b="1" dirty="0">
                <a:latin typeface="Times New Roman" panose="02020603050405020304" pitchFamily="18" charset="0"/>
                <a:cs typeface="Times New Roman" panose="02020603050405020304" pitchFamily="18" charset="0"/>
              </a:rPr>
              <a:t>Output-</a:t>
            </a:r>
            <a:r>
              <a:rPr lang="en-US" sz="2500" dirty="0">
                <a:latin typeface="Times New Roman" panose="02020603050405020304" pitchFamily="18" charset="0"/>
                <a:cs typeface="Times New Roman" panose="02020603050405020304" pitchFamily="18" charset="0"/>
              </a:rPr>
              <a:t> Every algorithm must produce at least one output.</a:t>
            </a:r>
          </a:p>
          <a:p>
            <a:pPr marL="514350" indent="-514350">
              <a:buAutoNum type="arabicPeriod"/>
            </a:pPr>
            <a:r>
              <a:rPr lang="en-US" sz="2500" b="1" dirty="0">
                <a:latin typeface="Times New Roman" panose="02020603050405020304" pitchFamily="18" charset="0"/>
                <a:cs typeface="Times New Roman" panose="02020603050405020304" pitchFamily="18" charset="0"/>
              </a:rPr>
              <a:t>Definiteness-</a:t>
            </a:r>
            <a:r>
              <a:rPr lang="en-US" sz="2500" dirty="0">
                <a:latin typeface="Times New Roman" panose="02020603050405020304" pitchFamily="18" charset="0"/>
                <a:cs typeface="Times New Roman" panose="02020603050405020304" pitchFamily="18" charset="0"/>
              </a:rPr>
              <a:t> An algorithm must be unambiguous.</a:t>
            </a:r>
          </a:p>
          <a:p>
            <a:pPr marL="514350" indent="-514350">
              <a:buAutoNum type="arabicPeriod"/>
            </a:pPr>
            <a:r>
              <a:rPr lang="en-US" sz="2500" b="1" dirty="0">
                <a:latin typeface="Times New Roman" panose="02020603050405020304" pitchFamily="18" charset="0"/>
                <a:cs typeface="Times New Roman" panose="02020603050405020304" pitchFamily="18" charset="0"/>
              </a:rPr>
              <a:t>Effectiveness-</a:t>
            </a:r>
            <a:r>
              <a:rPr lang="en-US" sz="2500" dirty="0">
                <a:latin typeface="Times New Roman" panose="02020603050405020304" pitchFamily="18" charset="0"/>
                <a:cs typeface="Times New Roman" panose="02020603050405020304" pitchFamily="18" charset="0"/>
              </a:rPr>
              <a:t> Every algorithm must be clear and precise.</a:t>
            </a:r>
          </a:p>
          <a:p>
            <a:pPr marL="514350" indent="-514350">
              <a:buAutoNum type="arabicPeriod"/>
            </a:pPr>
            <a:r>
              <a:rPr lang="en-US" sz="2500" b="1" dirty="0">
                <a:latin typeface="Times New Roman" panose="02020603050405020304" pitchFamily="18" charset="0"/>
                <a:cs typeface="Times New Roman" panose="02020603050405020304" pitchFamily="18" charset="0"/>
              </a:rPr>
              <a:t>Finiteness-</a:t>
            </a:r>
            <a:r>
              <a:rPr lang="en-US" sz="2500" dirty="0">
                <a:latin typeface="Times New Roman" panose="02020603050405020304" pitchFamily="18" charset="0"/>
                <a:cs typeface="Times New Roman" panose="02020603050405020304" pitchFamily="18" charset="0"/>
              </a:rPr>
              <a:t> Each algorithm must terminate within finite number of steps.</a:t>
            </a:r>
          </a:p>
        </p:txBody>
      </p:sp>
    </p:spTree>
    <p:extLst>
      <p:ext uri="{BB962C8B-B14F-4D97-AF65-F5344CB8AC3E}">
        <p14:creationId xmlns:p14="http://schemas.microsoft.com/office/powerpoint/2010/main" val="27108258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221945"/>
            <a:ext cx="4822825" cy="574675"/>
          </a:xfrm>
          <a:prstGeom prst="rect">
            <a:avLst/>
          </a:prstGeom>
        </p:spPr>
        <p:txBody>
          <a:bodyPr vert="horz" wrap="square" lIns="0" tIns="12700" rIns="0" bIns="0" rtlCol="0">
            <a:spAutoFit/>
          </a:bodyPr>
          <a:lstStyle/>
          <a:p>
            <a:pPr marL="12700">
              <a:lnSpc>
                <a:spcPct val="100000"/>
              </a:lnSpc>
              <a:spcBef>
                <a:spcPts val="100"/>
              </a:spcBef>
              <a:tabLst>
                <a:tab pos="2765425" algn="l"/>
              </a:tabLst>
            </a:pPr>
            <a:r>
              <a:rPr sz="3600" cap="small" spc="375" dirty="0"/>
              <a:t>Algorithm</a:t>
            </a:r>
            <a:r>
              <a:rPr sz="3600" cap="small" dirty="0"/>
              <a:t>	</a:t>
            </a:r>
            <a:r>
              <a:rPr sz="3600" cap="small" spc="280" dirty="0"/>
              <a:t>(Cont…)</a:t>
            </a:r>
            <a:endParaRPr sz="3600"/>
          </a:p>
        </p:txBody>
      </p:sp>
      <p:sp>
        <p:nvSpPr>
          <p:cNvPr id="3" name="object 3"/>
          <p:cNvSpPr txBox="1"/>
          <p:nvPr/>
        </p:nvSpPr>
        <p:spPr>
          <a:xfrm>
            <a:off x="460044" y="1011758"/>
            <a:ext cx="5351780" cy="880744"/>
          </a:xfrm>
          <a:prstGeom prst="rect">
            <a:avLst/>
          </a:prstGeom>
        </p:spPr>
        <p:txBody>
          <a:bodyPr vert="horz" wrap="square" lIns="0" tIns="13970" rIns="0" bIns="0" rtlCol="0">
            <a:spAutoFit/>
          </a:bodyPr>
          <a:lstStyle/>
          <a:p>
            <a:pPr marL="287020" marR="5080" indent="-274320">
              <a:lnSpc>
                <a:spcPct val="100000"/>
              </a:lnSpc>
              <a:spcBef>
                <a:spcPts val="110"/>
              </a:spcBef>
              <a:buClr>
                <a:srgbClr val="FD8537"/>
              </a:buClr>
              <a:buSzPct val="70000"/>
              <a:buFont typeface="Wingdings"/>
              <a:buChar char=""/>
              <a:tabLst>
                <a:tab pos="287020" algn="l"/>
                <a:tab pos="2042795" algn="l"/>
                <a:tab pos="3762375" algn="l"/>
                <a:tab pos="4268470" algn="l"/>
              </a:tabLst>
            </a:pPr>
            <a:r>
              <a:rPr sz="2500" b="1" spc="160" dirty="0">
                <a:latin typeface="Cambria"/>
                <a:cs typeface="Cambria"/>
              </a:rPr>
              <a:t>Example</a:t>
            </a:r>
            <a:r>
              <a:rPr sz="2500" spc="160" dirty="0">
                <a:latin typeface="Cambria"/>
                <a:cs typeface="Cambria"/>
              </a:rPr>
              <a:t>:</a:t>
            </a:r>
            <a:r>
              <a:rPr sz="2500" dirty="0">
                <a:latin typeface="Cambria"/>
                <a:cs typeface="Cambria"/>
              </a:rPr>
              <a:t>	</a:t>
            </a:r>
            <a:r>
              <a:rPr sz="2500" spc="80" dirty="0">
                <a:latin typeface="Cambria"/>
                <a:cs typeface="Cambria"/>
              </a:rPr>
              <a:t>Algorithm</a:t>
            </a:r>
            <a:r>
              <a:rPr sz="2500" dirty="0">
                <a:latin typeface="Cambria"/>
                <a:cs typeface="Cambria"/>
              </a:rPr>
              <a:t>	</a:t>
            </a:r>
            <a:r>
              <a:rPr sz="2500" spc="-25" dirty="0">
                <a:latin typeface="Cambria"/>
                <a:cs typeface="Cambria"/>
              </a:rPr>
              <a:t>to</a:t>
            </a:r>
            <a:r>
              <a:rPr sz="2500" dirty="0">
                <a:latin typeface="Cambria"/>
                <a:cs typeface="Cambria"/>
              </a:rPr>
              <a:t>	</a:t>
            </a:r>
            <a:r>
              <a:rPr sz="2800" spc="-10" dirty="0">
                <a:latin typeface="Times New Roman"/>
                <a:cs typeface="Times New Roman"/>
              </a:rPr>
              <a:t>convert </a:t>
            </a:r>
            <a:r>
              <a:rPr sz="2800" dirty="0">
                <a:latin typeface="Times New Roman"/>
                <a:cs typeface="Times New Roman"/>
              </a:rPr>
              <a:t>Fahrenheit to</a:t>
            </a:r>
            <a:r>
              <a:rPr sz="2800" spc="-80" dirty="0">
                <a:latin typeface="Times New Roman"/>
                <a:cs typeface="Times New Roman"/>
              </a:rPr>
              <a:t> </a:t>
            </a:r>
            <a:r>
              <a:rPr sz="2800" spc="-10" dirty="0">
                <a:latin typeface="Times New Roman"/>
                <a:cs typeface="Times New Roman"/>
              </a:rPr>
              <a:t>Celsius.</a:t>
            </a:r>
            <a:endParaRPr sz="2800" dirty="0">
              <a:latin typeface="Times New Roman"/>
              <a:cs typeface="Times New Roman"/>
            </a:endParaRPr>
          </a:p>
        </p:txBody>
      </p:sp>
      <p:sp>
        <p:nvSpPr>
          <p:cNvPr id="4" name="object 4"/>
          <p:cNvSpPr txBox="1"/>
          <p:nvPr/>
        </p:nvSpPr>
        <p:spPr>
          <a:xfrm>
            <a:off x="6027546" y="1011758"/>
            <a:ext cx="1722120" cy="454025"/>
          </a:xfrm>
          <a:prstGeom prst="rect">
            <a:avLst/>
          </a:prstGeom>
        </p:spPr>
        <p:txBody>
          <a:bodyPr vert="horz" wrap="square" lIns="0" tIns="13970" rIns="0" bIns="0" rtlCol="0">
            <a:spAutoFit/>
          </a:bodyPr>
          <a:lstStyle/>
          <a:p>
            <a:pPr marL="12700">
              <a:lnSpc>
                <a:spcPct val="100000"/>
              </a:lnSpc>
              <a:spcBef>
                <a:spcPts val="110"/>
              </a:spcBef>
            </a:pPr>
            <a:r>
              <a:rPr sz="2800" spc="-10" dirty="0">
                <a:latin typeface="Times New Roman"/>
                <a:cs typeface="Times New Roman"/>
              </a:rPr>
              <a:t>temperature</a:t>
            </a:r>
            <a:endParaRPr sz="2800">
              <a:latin typeface="Times New Roman"/>
              <a:cs typeface="Times New Roman"/>
            </a:endParaRPr>
          </a:p>
        </p:txBody>
      </p:sp>
      <p:sp>
        <p:nvSpPr>
          <p:cNvPr id="5" name="object 5"/>
          <p:cNvSpPr txBox="1"/>
          <p:nvPr/>
        </p:nvSpPr>
        <p:spPr>
          <a:xfrm>
            <a:off x="7969757" y="1011758"/>
            <a:ext cx="720725" cy="454025"/>
          </a:xfrm>
          <a:prstGeom prst="rect">
            <a:avLst/>
          </a:prstGeom>
        </p:spPr>
        <p:txBody>
          <a:bodyPr vert="horz" wrap="square" lIns="0" tIns="13970" rIns="0" bIns="0" rtlCol="0">
            <a:spAutoFit/>
          </a:bodyPr>
          <a:lstStyle/>
          <a:p>
            <a:pPr marL="12700">
              <a:lnSpc>
                <a:spcPct val="100000"/>
              </a:lnSpc>
              <a:spcBef>
                <a:spcPts val="110"/>
              </a:spcBef>
            </a:pPr>
            <a:r>
              <a:rPr sz="2800" spc="-20" dirty="0">
                <a:latin typeface="Times New Roman"/>
                <a:cs typeface="Times New Roman"/>
              </a:rPr>
              <a:t>from</a:t>
            </a:r>
            <a:endParaRPr sz="2800">
              <a:latin typeface="Times New Roman"/>
              <a:cs typeface="Times New Roman"/>
            </a:endParaRPr>
          </a:p>
        </p:txBody>
      </p:sp>
      <p:sp>
        <p:nvSpPr>
          <p:cNvPr id="6" name="object 6"/>
          <p:cNvSpPr txBox="1"/>
          <p:nvPr/>
        </p:nvSpPr>
        <p:spPr>
          <a:xfrm>
            <a:off x="460044" y="2328252"/>
            <a:ext cx="6590030" cy="3731260"/>
          </a:xfrm>
          <a:prstGeom prst="rect">
            <a:avLst/>
          </a:prstGeom>
        </p:spPr>
        <p:txBody>
          <a:bodyPr vert="horz" wrap="square" lIns="0" tIns="89535" rIns="0" bIns="0" rtlCol="0">
            <a:spAutoFit/>
          </a:bodyPr>
          <a:lstStyle/>
          <a:p>
            <a:pPr marL="286385" indent="-273685">
              <a:lnSpc>
                <a:spcPct val="100000"/>
              </a:lnSpc>
              <a:spcBef>
                <a:spcPts val="705"/>
              </a:spcBef>
              <a:buClr>
                <a:srgbClr val="FD8537"/>
              </a:buClr>
              <a:buSzPct val="70000"/>
              <a:buFont typeface="Wingdings"/>
              <a:buChar char=""/>
              <a:tabLst>
                <a:tab pos="286385" algn="l"/>
              </a:tabLst>
            </a:pPr>
            <a:r>
              <a:rPr sz="2500" b="1" spc="155" dirty="0">
                <a:latin typeface="Cambria"/>
                <a:cs typeface="Cambria"/>
              </a:rPr>
              <a:t>Input</a:t>
            </a:r>
            <a:r>
              <a:rPr sz="2500" spc="155" dirty="0">
                <a:latin typeface="Cambria"/>
                <a:cs typeface="Cambria"/>
              </a:rPr>
              <a:t>:</a:t>
            </a:r>
            <a:r>
              <a:rPr sz="2500" spc="210" dirty="0">
                <a:latin typeface="Cambria"/>
                <a:cs typeface="Cambria"/>
              </a:rPr>
              <a:t> </a:t>
            </a:r>
            <a:r>
              <a:rPr sz="2500" spc="80" dirty="0">
                <a:latin typeface="Cambria"/>
                <a:cs typeface="Cambria"/>
              </a:rPr>
              <a:t>Temperature</a:t>
            </a:r>
            <a:r>
              <a:rPr sz="2500" spc="215" dirty="0">
                <a:latin typeface="Cambria"/>
                <a:cs typeface="Cambria"/>
              </a:rPr>
              <a:t> </a:t>
            </a:r>
            <a:r>
              <a:rPr sz="2500" spc="105" dirty="0">
                <a:latin typeface="Cambria"/>
                <a:cs typeface="Cambria"/>
              </a:rPr>
              <a:t>in</a:t>
            </a:r>
            <a:r>
              <a:rPr sz="2500" spc="145" dirty="0">
                <a:latin typeface="Cambria"/>
                <a:cs typeface="Cambria"/>
              </a:rPr>
              <a:t> </a:t>
            </a:r>
            <a:r>
              <a:rPr sz="2500" spc="110" dirty="0">
                <a:latin typeface="Cambria"/>
                <a:cs typeface="Cambria"/>
              </a:rPr>
              <a:t>Fahrenheit</a:t>
            </a:r>
            <a:endParaRPr sz="2500" dirty="0">
              <a:latin typeface="Cambria"/>
              <a:cs typeface="Cambria"/>
            </a:endParaRPr>
          </a:p>
          <a:p>
            <a:pPr marL="286385" indent="-273685">
              <a:lnSpc>
                <a:spcPct val="100000"/>
              </a:lnSpc>
              <a:spcBef>
                <a:spcPts val="600"/>
              </a:spcBef>
              <a:buClr>
                <a:srgbClr val="FD8537"/>
              </a:buClr>
              <a:buSzPct val="70000"/>
              <a:buFont typeface="Wingdings"/>
              <a:buChar char=""/>
              <a:tabLst>
                <a:tab pos="286385" algn="l"/>
              </a:tabLst>
            </a:pPr>
            <a:r>
              <a:rPr sz="2500" b="1" spc="170" dirty="0">
                <a:latin typeface="Cambria"/>
                <a:cs typeface="Cambria"/>
              </a:rPr>
              <a:t>Output</a:t>
            </a:r>
            <a:r>
              <a:rPr sz="2500" spc="170" dirty="0">
                <a:latin typeface="Cambria"/>
                <a:cs typeface="Cambria"/>
              </a:rPr>
              <a:t>:</a:t>
            </a:r>
            <a:r>
              <a:rPr sz="2500" spc="215" dirty="0">
                <a:latin typeface="Cambria"/>
                <a:cs typeface="Cambria"/>
              </a:rPr>
              <a:t> </a:t>
            </a:r>
            <a:r>
              <a:rPr sz="2500" spc="85" dirty="0">
                <a:latin typeface="Cambria"/>
                <a:cs typeface="Cambria"/>
              </a:rPr>
              <a:t>Temperature</a:t>
            </a:r>
            <a:r>
              <a:rPr sz="2500" spc="195" dirty="0">
                <a:latin typeface="Cambria"/>
                <a:cs typeface="Cambria"/>
              </a:rPr>
              <a:t> </a:t>
            </a:r>
            <a:r>
              <a:rPr sz="2500" spc="105" dirty="0">
                <a:latin typeface="Cambria"/>
                <a:cs typeface="Cambria"/>
              </a:rPr>
              <a:t>in</a:t>
            </a:r>
            <a:r>
              <a:rPr sz="2500" spc="150" dirty="0">
                <a:latin typeface="Cambria"/>
                <a:cs typeface="Cambria"/>
              </a:rPr>
              <a:t> </a:t>
            </a:r>
            <a:r>
              <a:rPr sz="2500" spc="120" dirty="0">
                <a:latin typeface="Cambria"/>
                <a:cs typeface="Cambria"/>
              </a:rPr>
              <a:t>Celsius</a:t>
            </a:r>
            <a:endParaRPr sz="2500" dirty="0">
              <a:latin typeface="Cambria"/>
              <a:cs typeface="Cambria"/>
            </a:endParaRPr>
          </a:p>
          <a:p>
            <a:pPr>
              <a:lnSpc>
                <a:spcPct val="100000"/>
              </a:lnSpc>
              <a:spcBef>
                <a:spcPts val="1270"/>
              </a:spcBef>
              <a:buClr>
                <a:srgbClr val="FD8537"/>
              </a:buClr>
              <a:buFont typeface="Wingdings"/>
              <a:buChar char=""/>
            </a:pPr>
            <a:endParaRPr sz="2500" dirty="0">
              <a:latin typeface="Cambria"/>
              <a:cs typeface="Cambria"/>
            </a:endParaRPr>
          </a:p>
          <a:p>
            <a:pPr marL="286385" indent="-273685">
              <a:lnSpc>
                <a:spcPct val="100000"/>
              </a:lnSpc>
              <a:buClr>
                <a:srgbClr val="FD8537"/>
              </a:buClr>
              <a:buSzPct val="70000"/>
              <a:buFont typeface="Wingdings"/>
              <a:buChar char=""/>
              <a:tabLst>
                <a:tab pos="286385" algn="l"/>
              </a:tabLst>
            </a:pPr>
            <a:r>
              <a:rPr sz="2500" b="1" spc="125" dirty="0">
                <a:latin typeface="Cambria"/>
                <a:cs typeface="Cambria"/>
              </a:rPr>
              <a:t>Step1</a:t>
            </a:r>
            <a:r>
              <a:rPr sz="2500" spc="125" dirty="0">
                <a:latin typeface="Cambria"/>
                <a:cs typeface="Cambria"/>
              </a:rPr>
              <a:t>:</a:t>
            </a:r>
            <a:r>
              <a:rPr sz="2500" spc="180" dirty="0">
                <a:latin typeface="Cambria"/>
                <a:cs typeface="Cambria"/>
              </a:rPr>
              <a:t> </a:t>
            </a:r>
            <a:r>
              <a:rPr sz="2500" spc="140" dirty="0">
                <a:latin typeface="Cambria"/>
                <a:cs typeface="Cambria"/>
              </a:rPr>
              <a:t>Start</a:t>
            </a:r>
            <a:endParaRPr sz="2500" dirty="0">
              <a:latin typeface="Cambria"/>
              <a:cs typeface="Cambria"/>
            </a:endParaRPr>
          </a:p>
          <a:p>
            <a:pPr marL="286385" indent="-273685">
              <a:lnSpc>
                <a:spcPct val="100000"/>
              </a:lnSpc>
              <a:spcBef>
                <a:spcPts val="605"/>
              </a:spcBef>
              <a:buClr>
                <a:srgbClr val="FD8537"/>
              </a:buClr>
              <a:buSzPct val="70000"/>
              <a:buFont typeface="Wingdings"/>
              <a:buChar char=""/>
              <a:tabLst>
                <a:tab pos="286385" algn="l"/>
              </a:tabLst>
            </a:pPr>
            <a:r>
              <a:rPr sz="2500" b="1" spc="125" dirty="0">
                <a:latin typeface="Cambria"/>
                <a:cs typeface="Cambria"/>
              </a:rPr>
              <a:t>Step2</a:t>
            </a:r>
            <a:r>
              <a:rPr sz="2500" spc="125" dirty="0">
                <a:latin typeface="Cambria"/>
                <a:cs typeface="Cambria"/>
              </a:rPr>
              <a:t>:</a:t>
            </a:r>
            <a:r>
              <a:rPr sz="2500" spc="180" dirty="0">
                <a:latin typeface="Cambria"/>
                <a:cs typeface="Cambria"/>
              </a:rPr>
              <a:t> </a:t>
            </a:r>
            <a:r>
              <a:rPr sz="2500" spc="100" dirty="0">
                <a:latin typeface="Cambria"/>
                <a:cs typeface="Cambria"/>
              </a:rPr>
              <a:t>Read</a:t>
            </a:r>
            <a:r>
              <a:rPr sz="2500" spc="165" dirty="0">
                <a:latin typeface="Cambria"/>
                <a:cs typeface="Cambria"/>
              </a:rPr>
              <a:t> </a:t>
            </a:r>
            <a:r>
              <a:rPr sz="2500" spc="80" dirty="0">
                <a:latin typeface="Cambria"/>
                <a:cs typeface="Cambria"/>
              </a:rPr>
              <a:t>temperature</a:t>
            </a:r>
            <a:r>
              <a:rPr sz="2500" spc="210" dirty="0">
                <a:latin typeface="Cambria"/>
                <a:cs typeface="Cambria"/>
              </a:rPr>
              <a:t> </a:t>
            </a:r>
            <a:r>
              <a:rPr sz="2500" spc="105" dirty="0">
                <a:latin typeface="Cambria"/>
                <a:cs typeface="Cambria"/>
              </a:rPr>
              <a:t>in</a:t>
            </a:r>
            <a:r>
              <a:rPr sz="2500" spc="165" dirty="0">
                <a:latin typeface="Cambria"/>
                <a:cs typeface="Cambria"/>
              </a:rPr>
              <a:t> </a:t>
            </a:r>
            <a:r>
              <a:rPr sz="2500" spc="120" dirty="0">
                <a:latin typeface="Cambria"/>
                <a:cs typeface="Cambria"/>
              </a:rPr>
              <a:t>Fahrenheit</a:t>
            </a:r>
            <a:r>
              <a:rPr sz="2500" spc="160" dirty="0">
                <a:latin typeface="Cambria"/>
                <a:cs typeface="Cambria"/>
              </a:rPr>
              <a:t> </a:t>
            </a:r>
            <a:r>
              <a:rPr sz="2500" spc="220" dirty="0">
                <a:latin typeface="Cambria"/>
                <a:cs typeface="Cambria"/>
              </a:rPr>
              <a:t>F.</a:t>
            </a:r>
            <a:endParaRPr sz="2500" dirty="0">
              <a:latin typeface="Cambria"/>
              <a:cs typeface="Cambria"/>
            </a:endParaRPr>
          </a:p>
          <a:p>
            <a:pPr marL="286385" indent="-273685">
              <a:lnSpc>
                <a:spcPct val="100000"/>
              </a:lnSpc>
              <a:spcBef>
                <a:spcPts val="565"/>
              </a:spcBef>
              <a:buClr>
                <a:srgbClr val="FD8537"/>
              </a:buClr>
              <a:buSzPct val="70000"/>
              <a:buFont typeface="Wingdings"/>
              <a:buChar char=""/>
              <a:tabLst>
                <a:tab pos="286385" algn="l"/>
              </a:tabLst>
            </a:pPr>
            <a:r>
              <a:rPr sz="2500" b="1" spc="125" dirty="0">
                <a:latin typeface="Cambria"/>
                <a:cs typeface="Cambria"/>
              </a:rPr>
              <a:t>Step3</a:t>
            </a:r>
            <a:r>
              <a:rPr sz="2500" spc="125" dirty="0">
                <a:latin typeface="Cambria"/>
                <a:cs typeface="Cambria"/>
              </a:rPr>
              <a:t>:</a:t>
            </a:r>
            <a:r>
              <a:rPr sz="2500" spc="225" dirty="0">
                <a:latin typeface="Cambria"/>
                <a:cs typeface="Cambria"/>
              </a:rPr>
              <a:t> </a:t>
            </a:r>
            <a:r>
              <a:rPr sz="2500" spc="100" dirty="0">
                <a:latin typeface="Cambria"/>
                <a:cs typeface="Cambria"/>
              </a:rPr>
              <a:t>Compute</a:t>
            </a:r>
            <a:r>
              <a:rPr sz="2500" spc="235" dirty="0">
                <a:latin typeface="Cambria"/>
                <a:cs typeface="Cambria"/>
              </a:rPr>
              <a:t> </a:t>
            </a:r>
            <a:r>
              <a:rPr sz="2800" spc="-10" dirty="0">
                <a:latin typeface="Times New Roman"/>
                <a:cs typeface="Times New Roman"/>
              </a:rPr>
              <a:t>C=5/9*(F-</a:t>
            </a:r>
            <a:r>
              <a:rPr sz="2800" spc="-25" dirty="0">
                <a:latin typeface="Times New Roman"/>
                <a:cs typeface="Times New Roman"/>
              </a:rPr>
              <a:t>32)</a:t>
            </a:r>
            <a:endParaRPr sz="2800" dirty="0">
              <a:latin typeface="Times New Roman"/>
              <a:cs typeface="Times New Roman"/>
            </a:endParaRPr>
          </a:p>
          <a:p>
            <a:pPr marL="286385" indent="-273685">
              <a:lnSpc>
                <a:spcPct val="100000"/>
              </a:lnSpc>
              <a:spcBef>
                <a:spcPts val="635"/>
              </a:spcBef>
              <a:buClr>
                <a:srgbClr val="FD8537"/>
              </a:buClr>
              <a:buSzPct val="70000"/>
              <a:buFont typeface="Wingdings"/>
              <a:buChar char=""/>
              <a:tabLst>
                <a:tab pos="286385" algn="l"/>
              </a:tabLst>
            </a:pPr>
            <a:r>
              <a:rPr sz="2500" b="1" spc="125" dirty="0">
                <a:latin typeface="Cambria"/>
                <a:cs typeface="Cambria"/>
              </a:rPr>
              <a:t>Step4</a:t>
            </a:r>
            <a:r>
              <a:rPr sz="2500" spc="125" dirty="0">
                <a:latin typeface="Cambria"/>
                <a:cs typeface="Cambria"/>
              </a:rPr>
              <a:t>:</a:t>
            </a:r>
            <a:r>
              <a:rPr sz="2500" spc="180" dirty="0">
                <a:latin typeface="Cambria"/>
                <a:cs typeface="Cambria"/>
              </a:rPr>
              <a:t> </a:t>
            </a:r>
            <a:r>
              <a:rPr sz="2500" spc="120" dirty="0">
                <a:latin typeface="Cambria"/>
                <a:cs typeface="Cambria"/>
              </a:rPr>
              <a:t>Print</a:t>
            </a:r>
            <a:r>
              <a:rPr sz="2500" spc="175" dirty="0">
                <a:latin typeface="Cambria"/>
                <a:cs typeface="Cambria"/>
              </a:rPr>
              <a:t> </a:t>
            </a:r>
            <a:r>
              <a:rPr sz="2500" spc="75" dirty="0">
                <a:latin typeface="Cambria"/>
                <a:cs typeface="Cambria"/>
              </a:rPr>
              <a:t>temperature</a:t>
            </a:r>
            <a:r>
              <a:rPr sz="2500" spc="210" dirty="0">
                <a:latin typeface="Cambria"/>
                <a:cs typeface="Cambria"/>
              </a:rPr>
              <a:t> </a:t>
            </a:r>
            <a:r>
              <a:rPr sz="2500" spc="105" dirty="0">
                <a:latin typeface="Cambria"/>
                <a:cs typeface="Cambria"/>
              </a:rPr>
              <a:t>in</a:t>
            </a:r>
            <a:r>
              <a:rPr sz="2500" spc="170" dirty="0">
                <a:latin typeface="Cambria"/>
                <a:cs typeface="Cambria"/>
              </a:rPr>
              <a:t> </a:t>
            </a:r>
            <a:r>
              <a:rPr sz="2500" spc="130" dirty="0">
                <a:latin typeface="Cambria"/>
                <a:cs typeface="Cambria"/>
              </a:rPr>
              <a:t>Celsius</a:t>
            </a:r>
            <a:r>
              <a:rPr sz="2500" spc="155" dirty="0">
                <a:latin typeface="Cambria"/>
                <a:cs typeface="Cambria"/>
              </a:rPr>
              <a:t> </a:t>
            </a:r>
            <a:r>
              <a:rPr sz="2500" spc="250" dirty="0">
                <a:latin typeface="Cambria"/>
                <a:cs typeface="Cambria"/>
              </a:rPr>
              <a:t>C.</a:t>
            </a:r>
            <a:endParaRPr sz="2500" dirty="0">
              <a:latin typeface="Cambria"/>
              <a:cs typeface="Cambria"/>
            </a:endParaRPr>
          </a:p>
          <a:p>
            <a:pPr marL="286385" indent="-273685">
              <a:lnSpc>
                <a:spcPct val="100000"/>
              </a:lnSpc>
              <a:spcBef>
                <a:spcPts val="605"/>
              </a:spcBef>
              <a:buClr>
                <a:srgbClr val="FD8537"/>
              </a:buClr>
              <a:buSzPct val="70000"/>
              <a:buFont typeface="Wingdings"/>
              <a:buChar char=""/>
              <a:tabLst>
                <a:tab pos="286385" algn="l"/>
              </a:tabLst>
            </a:pPr>
            <a:r>
              <a:rPr sz="2500" b="1" spc="125" dirty="0">
                <a:latin typeface="Cambria"/>
                <a:cs typeface="Cambria"/>
              </a:rPr>
              <a:t>Step5</a:t>
            </a:r>
            <a:r>
              <a:rPr sz="2500" spc="125" dirty="0">
                <a:latin typeface="Cambria"/>
                <a:cs typeface="Cambria"/>
              </a:rPr>
              <a:t>:</a:t>
            </a:r>
            <a:r>
              <a:rPr sz="2500" spc="180" dirty="0">
                <a:latin typeface="Cambria"/>
                <a:cs typeface="Cambria"/>
              </a:rPr>
              <a:t> </a:t>
            </a:r>
            <a:r>
              <a:rPr sz="2500" spc="70" dirty="0">
                <a:latin typeface="Cambria"/>
                <a:cs typeface="Cambria"/>
              </a:rPr>
              <a:t>Stop</a:t>
            </a:r>
            <a:endParaRPr sz="2500" dirty="0">
              <a:latin typeface="Cambria"/>
              <a:cs typeface="Cambria"/>
            </a:endParaRPr>
          </a:p>
        </p:txBody>
      </p:sp>
      <p:pic>
        <p:nvPicPr>
          <p:cNvPr id="7" name="object 7"/>
          <p:cNvPicPr/>
          <p:nvPr/>
        </p:nvPicPr>
        <p:blipFill>
          <a:blip r:embed="rId2" cstate="print"/>
          <a:stretch>
            <a:fillRect/>
          </a:stretch>
        </p:blipFill>
        <p:spPr>
          <a:xfrm>
            <a:off x="8229600" y="0"/>
            <a:ext cx="914400" cy="990600"/>
          </a:xfrm>
          <a:prstGeom prst="rect">
            <a:avLst/>
          </a:prstGeom>
        </p:spPr>
      </p:pic>
    </p:spTree>
    <p:extLst>
      <p:ext uri="{BB962C8B-B14F-4D97-AF65-F5344CB8AC3E}">
        <p14:creationId xmlns:p14="http://schemas.microsoft.com/office/powerpoint/2010/main" val="2404402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algn="ctr"/>
            <a:r>
              <a:rPr lang="en-US" dirty="0" smtClean="0"/>
              <a:t>Real Life Problems for Algorithm</a:t>
            </a:r>
            <a:endParaRPr lang="en-US" dirty="0"/>
          </a:p>
        </p:txBody>
      </p:sp>
      <p:sp>
        <p:nvSpPr>
          <p:cNvPr id="3" name="Content Placeholder 2"/>
          <p:cNvSpPr>
            <a:spLocks noGrp="1"/>
          </p:cNvSpPr>
          <p:nvPr>
            <p:ph idx="1"/>
          </p:nvPr>
        </p:nvSpPr>
        <p:spPr>
          <a:xfrm>
            <a:off x="457200" y="1600200"/>
            <a:ext cx="8229600" cy="4724400"/>
          </a:xfrm>
        </p:spPr>
        <p:txBody>
          <a:bodyPr>
            <a:normAutofit fontScale="25000" lnSpcReduction="20000"/>
          </a:bodyPr>
          <a:lstStyle/>
          <a:p>
            <a:pPr marL="0" indent="0">
              <a:buNone/>
            </a:pPr>
            <a:r>
              <a:rPr lang="en-US" sz="8600" b="1" dirty="0">
                <a:solidFill>
                  <a:srgbClr val="000000"/>
                </a:solidFill>
                <a:latin typeface="Times New Roman" pitchFamily="16" charset="0"/>
                <a:ea typeface="Noto Sans SC Regular" charset="0"/>
                <a:cs typeface="Noto Sans SC Regular" charset="0"/>
              </a:rPr>
              <a:t>Question 1: ATM Withdrawal</a:t>
            </a:r>
          </a:p>
          <a:p>
            <a:pPr marL="0" indent="0">
              <a:buNone/>
            </a:pPr>
            <a:r>
              <a:rPr lang="en-US" sz="8600" dirty="0" smtClean="0">
                <a:solidFill>
                  <a:srgbClr val="000000"/>
                </a:solidFill>
                <a:latin typeface="Times New Roman" pitchFamily="16" charset="0"/>
                <a:ea typeface="Noto Sans SC Regular" charset="0"/>
                <a:cs typeface="Noto Sans SC Regular" charset="0"/>
              </a:rPr>
              <a:t>Design </a:t>
            </a:r>
            <a:r>
              <a:rPr lang="en-US" sz="8600" dirty="0">
                <a:solidFill>
                  <a:srgbClr val="000000"/>
                </a:solidFill>
                <a:latin typeface="Times New Roman" pitchFamily="16" charset="0"/>
                <a:ea typeface="Noto Sans SC Regular" charset="0"/>
                <a:cs typeface="Noto Sans SC Regular" charset="0"/>
              </a:rPr>
              <a:t>an algorithm to simulate an ATM cash withdrawal. The algorithm should:</a:t>
            </a:r>
          </a:p>
          <a:p>
            <a:r>
              <a:rPr lang="en-US" sz="8600" dirty="0">
                <a:solidFill>
                  <a:srgbClr val="000000"/>
                </a:solidFill>
                <a:latin typeface="Times New Roman" pitchFamily="16" charset="0"/>
                <a:ea typeface="Noto Sans SC Regular" charset="0"/>
                <a:cs typeface="Noto Sans SC Regular" charset="0"/>
              </a:rPr>
              <a:t>Take the amount to be withdrawn as input.</a:t>
            </a:r>
          </a:p>
          <a:p>
            <a:r>
              <a:rPr lang="en-US" sz="8600" dirty="0">
                <a:solidFill>
                  <a:srgbClr val="000000"/>
                </a:solidFill>
                <a:latin typeface="Times New Roman" pitchFamily="16" charset="0"/>
                <a:ea typeface="Noto Sans SC Regular" charset="0"/>
                <a:cs typeface="Noto Sans SC Regular" charset="0"/>
              </a:rPr>
              <a:t>Check if the balance is sufficient.</a:t>
            </a:r>
          </a:p>
          <a:p>
            <a:r>
              <a:rPr lang="en-US" sz="8600" dirty="0">
                <a:solidFill>
                  <a:srgbClr val="000000"/>
                </a:solidFill>
                <a:latin typeface="Times New Roman" pitchFamily="16" charset="0"/>
                <a:ea typeface="Noto Sans SC Regular" charset="0"/>
                <a:cs typeface="Noto Sans SC Regular" charset="0"/>
              </a:rPr>
              <a:t>If yes, deduct the amount and display the new balance.</a:t>
            </a:r>
          </a:p>
          <a:p>
            <a:r>
              <a:rPr lang="en-US" sz="8600" dirty="0">
                <a:solidFill>
                  <a:srgbClr val="000000"/>
                </a:solidFill>
                <a:latin typeface="Times New Roman" pitchFamily="16" charset="0"/>
                <a:ea typeface="Noto Sans SC Regular" charset="0"/>
                <a:cs typeface="Noto Sans SC Regular" charset="0"/>
              </a:rPr>
              <a:t>If not, display “Insufficient Balance</a:t>
            </a:r>
            <a:r>
              <a:rPr lang="en-US" sz="8600" dirty="0" smtClean="0">
                <a:solidFill>
                  <a:srgbClr val="000000"/>
                </a:solidFill>
                <a:latin typeface="Times New Roman" pitchFamily="16" charset="0"/>
                <a:ea typeface="Noto Sans SC Regular" charset="0"/>
                <a:cs typeface="Noto Sans SC Regular" charset="0"/>
              </a:rPr>
              <a:t>”.</a:t>
            </a:r>
          </a:p>
          <a:p>
            <a:endParaRPr lang="en-US" sz="8600" dirty="0">
              <a:solidFill>
                <a:srgbClr val="000000"/>
              </a:solidFill>
              <a:latin typeface="Times New Roman" pitchFamily="16" charset="0"/>
              <a:ea typeface="Noto Sans SC Regular" charset="0"/>
              <a:cs typeface="Noto Sans SC Regular" charset="0"/>
            </a:endParaRPr>
          </a:p>
          <a:p>
            <a:pPr marL="0" indent="0">
              <a:buNone/>
            </a:pPr>
            <a:r>
              <a:rPr lang="en-US" sz="8600" b="1" dirty="0" smtClean="0">
                <a:solidFill>
                  <a:srgbClr val="000000"/>
                </a:solidFill>
                <a:latin typeface="Times New Roman" pitchFamily="16" charset="0"/>
                <a:ea typeface="Noto Sans SC Regular" charset="0"/>
                <a:cs typeface="Noto Sans SC Regular" charset="0"/>
              </a:rPr>
              <a:t>Question </a:t>
            </a:r>
            <a:r>
              <a:rPr lang="en-US" sz="8600" b="1" dirty="0">
                <a:solidFill>
                  <a:srgbClr val="000000"/>
                </a:solidFill>
                <a:latin typeface="Times New Roman" pitchFamily="16" charset="0"/>
                <a:ea typeface="Noto Sans SC Regular" charset="0"/>
                <a:cs typeface="Noto Sans SC Regular" charset="0"/>
              </a:rPr>
              <a:t>2: Online Food Delivery Bill</a:t>
            </a:r>
          </a:p>
          <a:p>
            <a:pPr marL="0" indent="0">
              <a:buNone/>
            </a:pPr>
            <a:r>
              <a:rPr lang="en-US" sz="8600" dirty="0" smtClean="0">
                <a:solidFill>
                  <a:srgbClr val="000000"/>
                </a:solidFill>
                <a:latin typeface="Times New Roman" pitchFamily="16" charset="0"/>
                <a:ea typeface="Noto Sans SC Regular" charset="0"/>
                <a:cs typeface="Noto Sans SC Regular" charset="0"/>
              </a:rPr>
              <a:t>Write </a:t>
            </a:r>
            <a:r>
              <a:rPr lang="en-US" sz="8600" dirty="0">
                <a:solidFill>
                  <a:srgbClr val="000000"/>
                </a:solidFill>
                <a:latin typeface="Times New Roman" pitchFamily="16" charset="0"/>
                <a:ea typeface="Noto Sans SC Regular" charset="0"/>
                <a:cs typeface="Noto Sans SC Regular" charset="0"/>
              </a:rPr>
              <a:t>an algorithm for an online food delivery app that:</a:t>
            </a:r>
          </a:p>
          <a:p>
            <a:r>
              <a:rPr lang="en-US" sz="8600" dirty="0">
                <a:solidFill>
                  <a:srgbClr val="000000"/>
                </a:solidFill>
                <a:latin typeface="Times New Roman" pitchFamily="16" charset="0"/>
                <a:ea typeface="Noto Sans SC Regular" charset="0"/>
                <a:cs typeface="Noto Sans SC Regular" charset="0"/>
              </a:rPr>
              <a:t>Takes the price of the food items as input.</a:t>
            </a:r>
          </a:p>
          <a:p>
            <a:r>
              <a:rPr lang="en-US" sz="8600" dirty="0">
                <a:solidFill>
                  <a:srgbClr val="000000"/>
                </a:solidFill>
                <a:latin typeface="Times New Roman" pitchFamily="16" charset="0"/>
                <a:ea typeface="Noto Sans SC Regular" charset="0"/>
                <a:cs typeface="Noto Sans SC Regular" charset="0"/>
              </a:rPr>
              <a:t>Calculates the total bill.</a:t>
            </a:r>
          </a:p>
          <a:p>
            <a:r>
              <a:rPr lang="en-US" sz="8600" dirty="0">
                <a:solidFill>
                  <a:srgbClr val="000000"/>
                </a:solidFill>
                <a:latin typeface="Times New Roman" pitchFamily="16" charset="0"/>
                <a:ea typeface="Noto Sans SC Regular" charset="0"/>
                <a:cs typeface="Noto Sans SC Regular" charset="0"/>
              </a:rPr>
              <a:t>Adds delivery charges (₹50 if total &lt; ₹500, else free).</a:t>
            </a:r>
          </a:p>
          <a:p>
            <a:r>
              <a:rPr lang="en-US" sz="8600" dirty="0">
                <a:solidFill>
                  <a:srgbClr val="000000"/>
                </a:solidFill>
                <a:latin typeface="Times New Roman" pitchFamily="16" charset="0"/>
                <a:ea typeface="Noto Sans SC Regular" charset="0"/>
                <a:cs typeface="Noto Sans SC Regular" charset="0"/>
              </a:rPr>
              <a:t>Displays the final amount to be paid.</a:t>
            </a:r>
          </a:p>
          <a:p>
            <a:pPr>
              <a:buNone/>
            </a:pPr>
            <a:endParaRPr lang="en-US" dirty="0"/>
          </a:p>
        </p:txBody>
      </p:sp>
    </p:spTree>
    <p:extLst>
      <p:ext uri="{BB962C8B-B14F-4D97-AF65-F5344CB8AC3E}">
        <p14:creationId xmlns:p14="http://schemas.microsoft.com/office/powerpoint/2010/main" val="11047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algn="ctr"/>
            <a:r>
              <a:rPr lang="en-US" dirty="0" smtClean="0"/>
              <a:t>Real Life Problems for Algorithm</a:t>
            </a:r>
            <a:endParaRPr lang="en-US" dirty="0"/>
          </a:p>
        </p:txBody>
      </p:sp>
      <p:sp>
        <p:nvSpPr>
          <p:cNvPr id="3" name="Content Placeholder 2"/>
          <p:cNvSpPr>
            <a:spLocks noGrp="1"/>
          </p:cNvSpPr>
          <p:nvPr>
            <p:ph idx="1"/>
          </p:nvPr>
        </p:nvSpPr>
        <p:spPr>
          <a:xfrm>
            <a:off x="457200" y="1600200"/>
            <a:ext cx="8229600" cy="4724400"/>
          </a:xfrm>
        </p:spPr>
        <p:txBody>
          <a:bodyPr>
            <a:normAutofit fontScale="25000" lnSpcReduction="20000"/>
          </a:bodyPr>
          <a:lstStyle/>
          <a:p>
            <a:pPr marL="0" indent="0">
              <a:buNone/>
            </a:pPr>
            <a:r>
              <a:rPr lang="en-US" sz="8600" b="1" dirty="0" smtClean="0">
                <a:solidFill>
                  <a:srgbClr val="000000"/>
                </a:solidFill>
                <a:latin typeface="Times New Roman" pitchFamily="16" charset="0"/>
                <a:ea typeface="Noto Sans SC Regular" charset="0"/>
                <a:cs typeface="Noto Sans SC Regular" charset="0"/>
              </a:rPr>
              <a:t>Question </a:t>
            </a:r>
            <a:r>
              <a:rPr lang="en-US" sz="8600" b="1" dirty="0">
                <a:solidFill>
                  <a:srgbClr val="000000"/>
                </a:solidFill>
                <a:latin typeface="Times New Roman" pitchFamily="16" charset="0"/>
                <a:ea typeface="Noto Sans SC Regular" charset="0"/>
                <a:cs typeface="Noto Sans SC Regular" charset="0"/>
              </a:rPr>
              <a:t>3: Temperature Converter</a:t>
            </a:r>
          </a:p>
          <a:p>
            <a:pPr marL="0" indent="0">
              <a:buNone/>
            </a:pPr>
            <a:r>
              <a:rPr lang="en-US" sz="8600" dirty="0" smtClean="0">
                <a:solidFill>
                  <a:srgbClr val="000000"/>
                </a:solidFill>
                <a:latin typeface="Times New Roman" pitchFamily="16" charset="0"/>
                <a:ea typeface="Noto Sans SC Regular" charset="0"/>
                <a:cs typeface="Noto Sans SC Regular" charset="0"/>
              </a:rPr>
              <a:t>Write </a:t>
            </a:r>
            <a:r>
              <a:rPr lang="en-US" sz="8600" dirty="0">
                <a:solidFill>
                  <a:srgbClr val="000000"/>
                </a:solidFill>
                <a:latin typeface="Times New Roman" pitchFamily="16" charset="0"/>
                <a:ea typeface="Noto Sans SC Regular" charset="0"/>
                <a:cs typeface="Noto Sans SC Regular" charset="0"/>
              </a:rPr>
              <a:t>an algorithm to convert temperature:</a:t>
            </a:r>
          </a:p>
          <a:p>
            <a:r>
              <a:rPr lang="en-US" sz="8600" dirty="0">
                <a:solidFill>
                  <a:srgbClr val="000000"/>
                </a:solidFill>
                <a:latin typeface="Times New Roman" pitchFamily="16" charset="0"/>
                <a:ea typeface="Noto Sans SC Regular" charset="0"/>
                <a:cs typeface="Noto Sans SC Regular" charset="0"/>
              </a:rPr>
              <a:t>Input temperature in Celsius.</a:t>
            </a:r>
          </a:p>
          <a:p>
            <a:r>
              <a:rPr lang="en-US" sz="8600" dirty="0">
                <a:solidFill>
                  <a:srgbClr val="000000"/>
                </a:solidFill>
                <a:latin typeface="Times New Roman" pitchFamily="16" charset="0"/>
                <a:ea typeface="Noto Sans SC Regular" charset="0"/>
                <a:cs typeface="Noto Sans SC Regular" charset="0"/>
              </a:rPr>
              <a:t>Convert it to Fahrenheit using the formula:</a:t>
            </a:r>
          </a:p>
          <a:p>
            <a:r>
              <a:rPr lang="en-US" sz="8600" dirty="0">
                <a:solidFill>
                  <a:srgbClr val="000000"/>
                </a:solidFill>
                <a:latin typeface="Times New Roman" pitchFamily="16" charset="0"/>
                <a:ea typeface="Noto Sans SC Regular" charset="0"/>
                <a:cs typeface="Noto Sans SC Regular" charset="0"/>
              </a:rPr>
              <a:t>F=(C×9/5)+32F = (C × 9/5) + 32F=(C×9/5)+32 </a:t>
            </a:r>
          </a:p>
          <a:p>
            <a:r>
              <a:rPr lang="en-US" sz="8600" dirty="0">
                <a:solidFill>
                  <a:srgbClr val="000000"/>
                </a:solidFill>
                <a:latin typeface="Times New Roman" pitchFamily="16" charset="0"/>
                <a:ea typeface="Noto Sans SC Regular" charset="0"/>
                <a:cs typeface="Noto Sans SC Regular" charset="0"/>
              </a:rPr>
              <a:t>Display the </a:t>
            </a:r>
            <a:r>
              <a:rPr lang="en-US" sz="8600" dirty="0" smtClean="0">
                <a:solidFill>
                  <a:srgbClr val="000000"/>
                </a:solidFill>
                <a:latin typeface="Times New Roman" pitchFamily="16" charset="0"/>
                <a:ea typeface="Noto Sans SC Regular" charset="0"/>
                <a:cs typeface="Noto Sans SC Regular" charset="0"/>
              </a:rPr>
              <a:t>result.</a:t>
            </a:r>
          </a:p>
          <a:p>
            <a:endParaRPr lang="en-US" sz="8600" dirty="0" smtClean="0">
              <a:solidFill>
                <a:srgbClr val="000000"/>
              </a:solidFill>
              <a:latin typeface="Times New Roman" pitchFamily="16" charset="0"/>
              <a:ea typeface="Noto Sans SC Regular" charset="0"/>
              <a:cs typeface="Noto Sans SC Regular" charset="0"/>
            </a:endParaRPr>
          </a:p>
          <a:p>
            <a:pPr marL="0" indent="0">
              <a:buNone/>
            </a:pPr>
            <a:r>
              <a:rPr lang="en-US" sz="8800" b="1" dirty="0">
                <a:solidFill>
                  <a:srgbClr val="000000"/>
                </a:solidFill>
                <a:latin typeface="Times New Roman" pitchFamily="16" charset="0"/>
                <a:ea typeface="Noto Sans SC Regular" charset="0"/>
                <a:cs typeface="Noto Sans SC Regular" charset="0"/>
              </a:rPr>
              <a:t>Question 4: Library Fine </a:t>
            </a:r>
            <a:r>
              <a:rPr lang="en-US" sz="8800" b="1" dirty="0" smtClean="0">
                <a:solidFill>
                  <a:srgbClr val="000000"/>
                </a:solidFill>
                <a:latin typeface="Times New Roman" pitchFamily="16" charset="0"/>
                <a:ea typeface="Noto Sans SC Regular" charset="0"/>
                <a:cs typeface="Noto Sans SC Regular" charset="0"/>
              </a:rPr>
              <a:t>Calculation</a:t>
            </a:r>
            <a:r>
              <a:rPr lang="en-US" sz="8600" dirty="0">
                <a:solidFill>
                  <a:srgbClr val="000000"/>
                </a:solidFill>
                <a:latin typeface="Times New Roman" pitchFamily="16" charset="0"/>
                <a:ea typeface="Noto Sans SC Regular" charset="0"/>
                <a:cs typeface="Noto Sans SC Regular" charset="0"/>
              </a:rPr>
              <a:t/>
            </a:r>
            <a:br>
              <a:rPr lang="en-US" sz="8600" dirty="0">
                <a:solidFill>
                  <a:srgbClr val="000000"/>
                </a:solidFill>
                <a:latin typeface="Times New Roman" pitchFamily="16" charset="0"/>
                <a:ea typeface="Noto Sans SC Regular" charset="0"/>
                <a:cs typeface="Noto Sans SC Regular" charset="0"/>
              </a:rPr>
            </a:br>
            <a:r>
              <a:rPr lang="en-US" sz="8600" dirty="0">
                <a:solidFill>
                  <a:srgbClr val="000000"/>
                </a:solidFill>
                <a:latin typeface="Times New Roman" pitchFamily="16" charset="0"/>
                <a:ea typeface="Noto Sans SC Regular" charset="0"/>
                <a:cs typeface="Noto Sans SC Regular" charset="0"/>
              </a:rPr>
              <a:t>A library charges a fine if books are returned late:</a:t>
            </a:r>
          </a:p>
          <a:p>
            <a:r>
              <a:rPr lang="en-US" sz="8600" dirty="0">
                <a:solidFill>
                  <a:srgbClr val="000000"/>
                </a:solidFill>
                <a:latin typeface="Times New Roman" pitchFamily="16" charset="0"/>
                <a:ea typeface="Noto Sans SC Regular" charset="0"/>
                <a:cs typeface="Noto Sans SC Regular" charset="0"/>
              </a:rPr>
              <a:t>₹2 per day for up to 5 days late.</a:t>
            </a:r>
          </a:p>
          <a:p>
            <a:r>
              <a:rPr lang="en-US" sz="8600" dirty="0">
                <a:solidFill>
                  <a:srgbClr val="000000"/>
                </a:solidFill>
                <a:latin typeface="Times New Roman" pitchFamily="16" charset="0"/>
                <a:ea typeface="Noto Sans SC Regular" charset="0"/>
                <a:cs typeface="Noto Sans SC Regular" charset="0"/>
              </a:rPr>
              <a:t>₹5 per day for 6–10 days late.</a:t>
            </a:r>
          </a:p>
          <a:p>
            <a:r>
              <a:rPr lang="en-US" sz="8600" dirty="0">
                <a:solidFill>
                  <a:srgbClr val="000000"/>
                </a:solidFill>
                <a:latin typeface="Times New Roman" pitchFamily="16" charset="0"/>
                <a:ea typeface="Noto Sans SC Regular" charset="0"/>
                <a:cs typeface="Noto Sans SC Regular" charset="0"/>
              </a:rPr>
              <a:t>₹10 per day for more than 10 days late.</a:t>
            </a:r>
            <a:br>
              <a:rPr lang="en-US" sz="8600" dirty="0">
                <a:solidFill>
                  <a:srgbClr val="000000"/>
                </a:solidFill>
                <a:latin typeface="Times New Roman" pitchFamily="16" charset="0"/>
                <a:ea typeface="Noto Sans SC Regular" charset="0"/>
                <a:cs typeface="Noto Sans SC Regular" charset="0"/>
              </a:rPr>
            </a:br>
            <a:r>
              <a:rPr lang="en-US" sz="8600" dirty="0">
                <a:solidFill>
                  <a:srgbClr val="000000"/>
                </a:solidFill>
                <a:latin typeface="Times New Roman" pitchFamily="16" charset="0"/>
                <a:ea typeface="Noto Sans SC Regular" charset="0"/>
                <a:cs typeface="Noto Sans SC Regular" charset="0"/>
              </a:rPr>
              <a:t>Write an algorithm to calculate the fine based on the number of late days entered by the user.</a:t>
            </a:r>
          </a:p>
          <a:p>
            <a:pPr marL="0" indent="0">
              <a:buNone/>
            </a:pPr>
            <a:endParaRPr lang="en-US" dirty="0"/>
          </a:p>
        </p:txBody>
      </p:sp>
    </p:spTree>
    <p:extLst>
      <p:ext uri="{BB962C8B-B14F-4D97-AF65-F5344CB8AC3E}">
        <p14:creationId xmlns:p14="http://schemas.microsoft.com/office/powerpoint/2010/main" val="1524735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algn="ctr"/>
            <a:r>
              <a:rPr lang="en-US" dirty="0" smtClean="0"/>
              <a:t>Real Life Problems for Algorithm</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sz="2400" b="1" dirty="0" smtClean="0">
                <a:solidFill>
                  <a:srgbClr val="000000"/>
                </a:solidFill>
                <a:latin typeface="Times New Roman" pitchFamily="16" charset="0"/>
                <a:ea typeface="Noto Sans SC Regular" charset="0"/>
                <a:cs typeface="Noto Sans SC Regular" charset="0"/>
              </a:rPr>
              <a:t>Question </a:t>
            </a:r>
            <a:r>
              <a:rPr lang="en-US" sz="2400" b="1" dirty="0">
                <a:solidFill>
                  <a:srgbClr val="000000"/>
                </a:solidFill>
                <a:latin typeface="Times New Roman" pitchFamily="16" charset="0"/>
                <a:ea typeface="Noto Sans SC Regular" charset="0"/>
                <a:cs typeface="Noto Sans SC Regular" charset="0"/>
              </a:rPr>
              <a:t>5: Voting Eligibility</a:t>
            </a:r>
          </a:p>
          <a:p>
            <a:pPr marL="0" indent="0">
              <a:buNone/>
            </a:pPr>
            <a:r>
              <a:rPr lang="en-US" sz="2400" dirty="0" smtClean="0">
                <a:solidFill>
                  <a:srgbClr val="000000"/>
                </a:solidFill>
                <a:latin typeface="Times New Roman" pitchFamily="16" charset="0"/>
                <a:ea typeface="Noto Sans SC Regular" charset="0"/>
                <a:cs typeface="Noto Sans SC Regular" charset="0"/>
              </a:rPr>
              <a:t>Design </a:t>
            </a:r>
            <a:r>
              <a:rPr lang="en-US" sz="2400" dirty="0">
                <a:solidFill>
                  <a:srgbClr val="000000"/>
                </a:solidFill>
                <a:latin typeface="Times New Roman" pitchFamily="16" charset="0"/>
                <a:ea typeface="Noto Sans SC Regular" charset="0"/>
                <a:cs typeface="Noto Sans SC Regular" charset="0"/>
              </a:rPr>
              <a:t>an algorithm to check whether a person is eligible to vote.</a:t>
            </a:r>
          </a:p>
          <a:p>
            <a:r>
              <a:rPr lang="en-US" sz="2400" dirty="0">
                <a:solidFill>
                  <a:srgbClr val="000000"/>
                </a:solidFill>
                <a:latin typeface="Times New Roman" pitchFamily="16" charset="0"/>
                <a:ea typeface="Noto Sans SC Regular" charset="0"/>
                <a:cs typeface="Noto Sans SC Regular" charset="0"/>
              </a:rPr>
              <a:t>Input: age of the person.</a:t>
            </a:r>
          </a:p>
          <a:p>
            <a:r>
              <a:rPr lang="en-US" sz="2400" dirty="0">
                <a:solidFill>
                  <a:srgbClr val="000000"/>
                </a:solidFill>
                <a:latin typeface="Times New Roman" pitchFamily="16" charset="0"/>
                <a:ea typeface="Noto Sans SC Regular" charset="0"/>
                <a:cs typeface="Noto Sans SC Regular" charset="0"/>
              </a:rPr>
              <a:t>If age ≥ 18 → Print “Eligible”.</a:t>
            </a:r>
          </a:p>
          <a:p>
            <a:r>
              <a:rPr lang="en-US" sz="2400" dirty="0">
                <a:solidFill>
                  <a:srgbClr val="000000"/>
                </a:solidFill>
                <a:latin typeface="Times New Roman" pitchFamily="16" charset="0"/>
                <a:ea typeface="Noto Sans SC Regular" charset="0"/>
                <a:cs typeface="Noto Sans SC Regular" charset="0"/>
              </a:rPr>
              <a:t>Else → Print “Not Eligible”.</a:t>
            </a:r>
          </a:p>
          <a:p>
            <a:pPr>
              <a:buNone/>
            </a:pPr>
            <a:endParaRPr lang="en-US" dirty="0"/>
          </a:p>
        </p:txBody>
      </p:sp>
    </p:spTree>
    <p:extLst>
      <p:ext uri="{BB962C8B-B14F-4D97-AF65-F5344CB8AC3E}">
        <p14:creationId xmlns:p14="http://schemas.microsoft.com/office/powerpoint/2010/main" val="27243187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225871"/>
            <a:ext cx="3959556" cy="566822"/>
          </a:xfrm>
          <a:prstGeom prst="rect">
            <a:avLst/>
          </a:prstGeom>
        </p:spPr>
        <p:txBody>
          <a:bodyPr vert="horz" wrap="square" lIns="0" tIns="12700" rIns="0" bIns="0" rtlCol="0">
            <a:spAutoFit/>
          </a:bodyPr>
          <a:lstStyle/>
          <a:p>
            <a:pPr marL="12700">
              <a:lnSpc>
                <a:spcPct val="100000"/>
              </a:lnSpc>
              <a:spcBef>
                <a:spcPts val="100"/>
              </a:spcBef>
              <a:tabLst>
                <a:tab pos="1930400" algn="l"/>
              </a:tabLst>
            </a:pPr>
            <a:r>
              <a:rPr sz="3600" b="1" cap="small" spc="425" dirty="0"/>
              <a:t>Pseudo</a:t>
            </a:r>
            <a:r>
              <a:rPr sz="3600" b="1" cap="small" dirty="0"/>
              <a:t>	</a:t>
            </a:r>
            <a:r>
              <a:rPr sz="3600" b="1" cap="small" spc="385" dirty="0"/>
              <a:t>Code</a:t>
            </a:r>
            <a:endParaRPr sz="3600" b="1" dirty="0"/>
          </a:p>
        </p:txBody>
      </p:sp>
      <p:sp>
        <p:nvSpPr>
          <p:cNvPr id="3" name="object 3"/>
          <p:cNvSpPr txBox="1"/>
          <p:nvPr/>
        </p:nvSpPr>
        <p:spPr>
          <a:xfrm>
            <a:off x="460044" y="945007"/>
            <a:ext cx="8232775" cy="4209415"/>
          </a:xfrm>
          <a:prstGeom prst="rect">
            <a:avLst/>
          </a:prstGeom>
        </p:spPr>
        <p:txBody>
          <a:bodyPr vert="horz" wrap="square" lIns="0" tIns="85725" rIns="0" bIns="0" rtlCol="0">
            <a:spAutoFit/>
          </a:bodyPr>
          <a:lstStyle/>
          <a:p>
            <a:pPr marL="287020" marR="6985" indent="-274320" algn="just">
              <a:lnSpc>
                <a:spcPct val="80000"/>
              </a:lnSpc>
              <a:spcBef>
                <a:spcPts val="675"/>
              </a:spcBef>
              <a:buClr>
                <a:srgbClr val="FD8537"/>
              </a:buClr>
              <a:buSzPct val="68750"/>
              <a:buFont typeface="Wingdings"/>
              <a:buChar char=""/>
              <a:tabLst>
                <a:tab pos="287020" algn="l"/>
              </a:tabLst>
            </a:pPr>
            <a:r>
              <a:rPr sz="2400" spc="105" dirty="0">
                <a:latin typeface="Cambria"/>
                <a:cs typeface="Cambria"/>
              </a:rPr>
              <a:t>The</a:t>
            </a:r>
            <a:r>
              <a:rPr sz="2400" spc="340" dirty="0">
                <a:latin typeface="Cambria"/>
                <a:cs typeface="Cambria"/>
              </a:rPr>
              <a:t> </a:t>
            </a:r>
            <a:r>
              <a:rPr sz="2400" b="1" spc="130" dirty="0">
                <a:latin typeface="Cambria"/>
                <a:cs typeface="Cambria"/>
              </a:rPr>
              <a:t>pseudo</a:t>
            </a:r>
            <a:r>
              <a:rPr sz="2400" b="1" spc="320" dirty="0">
                <a:latin typeface="Cambria"/>
                <a:cs typeface="Cambria"/>
              </a:rPr>
              <a:t> </a:t>
            </a:r>
            <a:r>
              <a:rPr sz="2400" b="1" spc="140" dirty="0">
                <a:latin typeface="Cambria"/>
                <a:cs typeface="Cambria"/>
              </a:rPr>
              <a:t>code</a:t>
            </a:r>
            <a:r>
              <a:rPr sz="2400" b="1" spc="310" dirty="0">
                <a:latin typeface="Cambria"/>
                <a:cs typeface="Cambria"/>
              </a:rPr>
              <a:t> </a:t>
            </a:r>
            <a:r>
              <a:rPr sz="2400" spc="114" dirty="0">
                <a:latin typeface="Cambria"/>
                <a:cs typeface="Cambria"/>
              </a:rPr>
              <a:t>in</a:t>
            </a:r>
            <a:r>
              <a:rPr sz="2400" spc="285" dirty="0">
                <a:latin typeface="Cambria"/>
                <a:cs typeface="Cambria"/>
              </a:rPr>
              <a:t> </a:t>
            </a:r>
            <a:r>
              <a:rPr sz="2400" spc="375" dirty="0">
                <a:latin typeface="Cambria"/>
                <a:cs typeface="Cambria"/>
              </a:rPr>
              <a:t>C</a:t>
            </a:r>
            <a:r>
              <a:rPr sz="2400" spc="335" dirty="0">
                <a:latin typeface="Cambria"/>
                <a:cs typeface="Cambria"/>
              </a:rPr>
              <a:t> </a:t>
            </a:r>
            <a:r>
              <a:rPr sz="2400" spc="80" dirty="0">
                <a:latin typeface="Cambria"/>
                <a:cs typeface="Cambria"/>
              </a:rPr>
              <a:t>is</a:t>
            </a:r>
            <a:r>
              <a:rPr sz="2400" spc="325" dirty="0">
                <a:latin typeface="Cambria"/>
                <a:cs typeface="Cambria"/>
              </a:rPr>
              <a:t> </a:t>
            </a:r>
            <a:r>
              <a:rPr sz="2400" spc="140" dirty="0">
                <a:latin typeface="Cambria"/>
                <a:cs typeface="Cambria"/>
              </a:rPr>
              <a:t>an</a:t>
            </a:r>
            <a:r>
              <a:rPr sz="2400" spc="310" dirty="0">
                <a:latin typeface="Cambria"/>
                <a:cs typeface="Cambria"/>
              </a:rPr>
              <a:t> </a:t>
            </a:r>
            <a:r>
              <a:rPr sz="2400" spc="80" dirty="0">
                <a:latin typeface="Cambria"/>
                <a:cs typeface="Cambria"/>
              </a:rPr>
              <a:t>informal</a:t>
            </a:r>
            <a:r>
              <a:rPr sz="2400" spc="330" dirty="0">
                <a:latin typeface="Cambria"/>
                <a:cs typeface="Cambria"/>
              </a:rPr>
              <a:t> </a:t>
            </a:r>
            <a:r>
              <a:rPr sz="2400" spc="65" dirty="0">
                <a:latin typeface="Cambria"/>
                <a:cs typeface="Cambria"/>
              </a:rPr>
              <a:t>way</a:t>
            </a:r>
            <a:r>
              <a:rPr sz="2400" spc="325" dirty="0">
                <a:latin typeface="Cambria"/>
                <a:cs typeface="Cambria"/>
              </a:rPr>
              <a:t> </a:t>
            </a:r>
            <a:r>
              <a:rPr sz="2400" dirty="0">
                <a:latin typeface="Cambria"/>
                <a:cs typeface="Cambria"/>
              </a:rPr>
              <a:t>of</a:t>
            </a:r>
            <a:r>
              <a:rPr sz="2400" spc="325" dirty="0">
                <a:latin typeface="Cambria"/>
                <a:cs typeface="Cambria"/>
              </a:rPr>
              <a:t> </a:t>
            </a:r>
            <a:r>
              <a:rPr sz="2400" spc="75" dirty="0">
                <a:latin typeface="Cambria"/>
                <a:cs typeface="Cambria"/>
              </a:rPr>
              <a:t>writing</a:t>
            </a:r>
            <a:r>
              <a:rPr sz="2400" spc="325" dirty="0">
                <a:latin typeface="Cambria"/>
                <a:cs typeface="Cambria"/>
              </a:rPr>
              <a:t> </a:t>
            </a:r>
            <a:r>
              <a:rPr sz="2400" spc="100" dirty="0">
                <a:latin typeface="Cambria"/>
                <a:cs typeface="Cambria"/>
              </a:rPr>
              <a:t>a </a:t>
            </a:r>
            <a:r>
              <a:rPr sz="2400" spc="65" dirty="0">
                <a:latin typeface="Cambria"/>
                <a:cs typeface="Cambria"/>
              </a:rPr>
              <a:t>program</a:t>
            </a:r>
            <a:r>
              <a:rPr sz="2400" spc="400" dirty="0">
                <a:latin typeface="Cambria"/>
                <a:cs typeface="Cambria"/>
              </a:rPr>
              <a:t> </a:t>
            </a:r>
            <a:r>
              <a:rPr sz="2400" dirty="0">
                <a:latin typeface="Cambria"/>
                <a:cs typeface="Cambria"/>
              </a:rPr>
              <a:t>for</a:t>
            </a:r>
            <a:r>
              <a:rPr sz="2400" spc="380" dirty="0">
                <a:latin typeface="Cambria"/>
                <a:cs typeface="Cambria"/>
              </a:rPr>
              <a:t> </a:t>
            </a:r>
            <a:r>
              <a:rPr sz="2400" spc="60" dirty="0">
                <a:latin typeface="Cambria"/>
                <a:cs typeface="Cambria"/>
              </a:rPr>
              <a:t>better</a:t>
            </a:r>
            <a:r>
              <a:rPr sz="2400" spc="385" dirty="0">
                <a:latin typeface="Cambria"/>
                <a:cs typeface="Cambria"/>
              </a:rPr>
              <a:t> </a:t>
            </a:r>
            <a:r>
              <a:rPr sz="2400" spc="130" dirty="0">
                <a:latin typeface="Cambria"/>
                <a:cs typeface="Cambria"/>
              </a:rPr>
              <a:t>human</a:t>
            </a:r>
            <a:r>
              <a:rPr sz="2400" spc="395" dirty="0">
                <a:latin typeface="Cambria"/>
                <a:cs typeface="Cambria"/>
              </a:rPr>
              <a:t> </a:t>
            </a:r>
            <a:r>
              <a:rPr sz="2400" spc="95" dirty="0">
                <a:latin typeface="Cambria"/>
                <a:cs typeface="Cambria"/>
              </a:rPr>
              <a:t>understanding.</a:t>
            </a:r>
            <a:r>
              <a:rPr sz="2400" spc="375" dirty="0">
                <a:latin typeface="Cambria"/>
                <a:cs typeface="Cambria"/>
              </a:rPr>
              <a:t> </a:t>
            </a:r>
            <a:r>
              <a:rPr sz="2400" spc="160" dirty="0">
                <a:latin typeface="Cambria"/>
                <a:cs typeface="Cambria"/>
              </a:rPr>
              <a:t>It</a:t>
            </a:r>
            <a:r>
              <a:rPr sz="2400" spc="395" dirty="0">
                <a:latin typeface="Cambria"/>
                <a:cs typeface="Cambria"/>
              </a:rPr>
              <a:t> </a:t>
            </a:r>
            <a:r>
              <a:rPr sz="2400" spc="80" dirty="0">
                <a:latin typeface="Cambria"/>
                <a:cs typeface="Cambria"/>
              </a:rPr>
              <a:t>is</a:t>
            </a:r>
            <a:r>
              <a:rPr sz="2400" spc="385" dirty="0">
                <a:latin typeface="Cambria"/>
                <a:cs typeface="Cambria"/>
              </a:rPr>
              <a:t> </a:t>
            </a:r>
            <a:r>
              <a:rPr sz="2400" spc="60" dirty="0">
                <a:latin typeface="Cambria"/>
                <a:cs typeface="Cambria"/>
              </a:rPr>
              <a:t>written </a:t>
            </a:r>
            <a:r>
              <a:rPr sz="2400" spc="114" dirty="0">
                <a:latin typeface="Cambria"/>
                <a:cs typeface="Cambria"/>
              </a:rPr>
              <a:t>in</a:t>
            </a:r>
            <a:r>
              <a:rPr sz="2400" spc="450" dirty="0">
                <a:latin typeface="Cambria"/>
                <a:cs typeface="Cambria"/>
              </a:rPr>
              <a:t> </a:t>
            </a:r>
            <a:r>
              <a:rPr sz="2400" spc="70" dirty="0">
                <a:latin typeface="Cambria"/>
                <a:cs typeface="Cambria"/>
              </a:rPr>
              <a:t>simple</a:t>
            </a:r>
            <a:r>
              <a:rPr sz="2400" spc="459" dirty="0">
                <a:latin typeface="Cambria"/>
                <a:cs typeface="Cambria"/>
              </a:rPr>
              <a:t> </a:t>
            </a:r>
            <a:r>
              <a:rPr sz="2400" spc="135" dirty="0">
                <a:latin typeface="Cambria"/>
                <a:cs typeface="Cambria"/>
              </a:rPr>
              <a:t>English,</a:t>
            </a:r>
            <a:r>
              <a:rPr sz="2400" spc="465" dirty="0">
                <a:latin typeface="Cambria"/>
                <a:cs typeface="Cambria"/>
              </a:rPr>
              <a:t> </a:t>
            </a:r>
            <a:r>
              <a:rPr sz="2400" spc="110" dirty="0">
                <a:latin typeface="Cambria"/>
                <a:cs typeface="Cambria"/>
              </a:rPr>
              <a:t>making</a:t>
            </a:r>
            <a:r>
              <a:rPr sz="2400" spc="470" dirty="0">
                <a:latin typeface="Cambria"/>
                <a:cs typeface="Cambria"/>
              </a:rPr>
              <a:t> </a:t>
            </a:r>
            <a:r>
              <a:rPr sz="2400" spc="85" dirty="0">
                <a:latin typeface="Cambria"/>
                <a:cs typeface="Cambria"/>
              </a:rPr>
              <a:t>the</a:t>
            </a:r>
            <a:r>
              <a:rPr sz="2400" spc="434" dirty="0">
                <a:latin typeface="Cambria"/>
                <a:cs typeface="Cambria"/>
              </a:rPr>
              <a:t> </a:t>
            </a:r>
            <a:r>
              <a:rPr sz="2400" dirty="0">
                <a:latin typeface="Cambria"/>
                <a:cs typeface="Cambria"/>
              </a:rPr>
              <a:t>complex</a:t>
            </a:r>
            <a:r>
              <a:rPr sz="2400" spc="445" dirty="0">
                <a:latin typeface="Cambria"/>
                <a:cs typeface="Cambria"/>
              </a:rPr>
              <a:t> </a:t>
            </a:r>
            <a:r>
              <a:rPr sz="2400" spc="65" dirty="0">
                <a:latin typeface="Cambria"/>
                <a:cs typeface="Cambria"/>
              </a:rPr>
              <a:t>program</a:t>
            </a:r>
            <a:r>
              <a:rPr sz="2400" spc="455" dirty="0">
                <a:latin typeface="Cambria"/>
                <a:cs typeface="Cambria"/>
              </a:rPr>
              <a:t> </a:t>
            </a:r>
            <a:r>
              <a:rPr sz="2400" spc="55" dirty="0">
                <a:latin typeface="Cambria"/>
                <a:cs typeface="Cambria"/>
              </a:rPr>
              <a:t>easier </a:t>
            </a:r>
            <a:r>
              <a:rPr sz="2400" dirty="0">
                <a:latin typeface="Cambria"/>
                <a:cs typeface="Cambria"/>
              </a:rPr>
              <a:t>to</a:t>
            </a:r>
            <a:r>
              <a:rPr sz="2400" spc="180" dirty="0">
                <a:latin typeface="Cambria"/>
                <a:cs typeface="Cambria"/>
              </a:rPr>
              <a:t> </a:t>
            </a:r>
            <a:r>
              <a:rPr sz="2400" spc="80" dirty="0">
                <a:latin typeface="Cambria"/>
                <a:cs typeface="Cambria"/>
              </a:rPr>
              <a:t>understand.</a:t>
            </a:r>
            <a:endParaRPr sz="2400" dirty="0">
              <a:latin typeface="Cambria"/>
              <a:cs typeface="Cambria"/>
            </a:endParaRPr>
          </a:p>
          <a:p>
            <a:pPr>
              <a:lnSpc>
                <a:spcPct val="100000"/>
              </a:lnSpc>
              <a:spcBef>
                <a:spcPts val="690"/>
              </a:spcBef>
              <a:buClr>
                <a:srgbClr val="FD8537"/>
              </a:buClr>
              <a:buFont typeface="Wingdings"/>
              <a:buChar char=""/>
            </a:pPr>
            <a:endParaRPr sz="2400" dirty="0">
              <a:latin typeface="Cambria"/>
              <a:cs typeface="Cambria"/>
            </a:endParaRPr>
          </a:p>
          <a:p>
            <a:pPr marL="287020" marR="5080" indent="-274320" algn="just">
              <a:lnSpc>
                <a:spcPct val="80000"/>
              </a:lnSpc>
              <a:spcBef>
                <a:spcPts val="5"/>
              </a:spcBef>
              <a:buClr>
                <a:srgbClr val="FD8537"/>
              </a:buClr>
              <a:buSzPct val="68750"/>
              <a:buFont typeface="Wingdings"/>
              <a:buChar char=""/>
              <a:tabLst>
                <a:tab pos="287020" algn="l"/>
              </a:tabLst>
            </a:pPr>
            <a:r>
              <a:rPr sz="2400" spc="60" dirty="0">
                <a:latin typeface="Cambria"/>
                <a:cs typeface="Cambria"/>
              </a:rPr>
              <a:t>Pseudo</a:t>
            </a:r>
            <a:r>
              <a:rPr sz="2400" spc="380" dirty="0">
                <a:latin typeface="Cambria"/>
                <a:cs typeface="Cambria"/>
              </a:rPr>
              <a:t>  </a:t>
            </a:r>
            <a:r>
              <a:rPr sz="2400" dirty="0">
                <a:latin typeface="Cambria"/>
                <a:cs typeface="Cambria"/>
              </a:rPr>
              <a:t>code</a:t>
            </a:r>
            <a:r>
              <a:rPr sz="2400" spc="380" dirty="0">
                <a:latin typeface="Cambria"/>
                <a:cs typeface="Cambria"/>
              </a:rPr>
              <a:t>  </a:t>
            </a:r>
            <a:r>
              <a:rPr sz="2400" spc="65" dirty="0">
                <a:latin typeface="Cambria"/>
                <a:cs typeface="Cambria"/>
              </a:rPr>
              <a:t>cannot</a:t>
            </a:r>
            <a:r>
              <a:rPr sz="2400" spc="385" dirty="0">
                <a:latin typeface="Cambria"/>
                <a:cs typeface="Cambria"/>
              </a:rPr>
              <a:t>  </a:t>
            </a:r>
            <a:r>
              <a:rPr sz="2400" dirty="0">
                <a:latin typeface="Cambria"/>
                <a:cs typeface="Cambria"/>
              </a:rPr>
              <a:t>be</a:t>
            </a:r>
            <a:r>
              <a:rPr sz="2400" spc="380" dirty="0">
                <a:latin typeface="Cambria"/>
                <a:cs typeface="Cambria"/>
              </a:rPr>
              <a:t>  </a:t>
            </a:r>
            <a:r>
              <a:rPr sz="2400" dirty="0">
                <a:latin typeface="Cambria"/>
                <a:cs typeface="Cambria"/>
              </a:rPr>
              <a:t>compiled</a:t>
            </a:r>
            <a:r>
              <a:rPr sz="2400" spc="375" dirty="0">
                <a:latin typeface="Cambria"/>
                <a:cs typeface="Cambria"/>
              </a:rPr>
              <a:t>  </a:t>
            </a:r>
            <a:r>
              <a:rPr sz="2400" dirty="0">
                <a:latin typeface="Cambria"/>
                <a:cs typeface="Cambria"/>
              </a:rPr>
              <a:t>or</a:t>
            </a:r>
            <a:r>
              <a:rPr sz="2400" spc="365" dirty="0">
                <a:latin typeface="Cambria"/>
                <a:cs typeface="Cambria"/>
              </a:rPr>
              <a:t>  </a:t>
            </a:r>
            <a:r>
              <a:rPr sz="2400" spc="65" dirty="0">
                <a:latin typeface="Cambria"/>
                <a:cs typeface="Cambria"/>
              </a:rPr>
              <a:t>interpreted.</a:t>
            </a:r>
            <a:r>
              <a:rPr sz="2400" spc="385" dirty="0">
                <a:latin typeface="Cambria"/>
                <a:cs typeface="Cambria"/>
              </a:rPr>
              <a:t>  </a:t>
            </a:r>
            <a:r>
              <a:rPr sz="2400" spc="135" dirty="0">
                <a:latin typeface="Cambria"/>
                <a:cs typeface="Cambria"/>
              </a:rPr>
              <a:t>It </a:t>
            </a:r>
            <a:r>
              <a:rPr sz="2400" dirty="0">
                <a:latin typeface="Cambria"/>
                <a:cs typeface="Cambria"/>
              </a:rPr>
              <a:t>doesn't</a:t>
            </a:r>
            <a:r>
              <a:rPr sz="2400" spc="390" dirty="0">
                <a:latin typeface="Cambria"/>
                <a:cs typeface="Cambria"/>
              </a:rPr>
              <a:t> </a:t>
            </a:r>
            <a:r>
              <a:rPr sz="2400" dirty="0">
                <a:latin typeface="Cambria"/>
                <a:cs typeface="Cambria"/>
              </a:rPr>
              <a:t>follow</a:t>
            </a:r>
            <a:r>
              <a:rPr sz="2400" spc="395" dirty="0">
                <a:latin typeface="Cambria"/>
                <a:cs typeface="Cambria"/>
              </a:rPr>
              <a:t> </a:t>
            </a:r>
            <a:r>
              <a:rPr sz="2400" spc="85" dirty="0">
                <a:latin typeface="Cambria"/>
                <a:cs typeface="Cambria"/>
              </a:rPr>
              <a:t>the</a:t>
            </a:r>
            <a:r>
              <a:rPr sz="2400" spc="365" dirty="0">
                <a:latin typeface="Cambria"/>
                <a:cs typeface="Cambria"/>
              </a:rPr>
              <a:t> </a:t>
            </a:r>
            <a:r>
              <a:rPr sz="2400" spc="75" dirty="0">
                <a:latin typeface="Cambria"/>
                <a:cs typeface="Cambria"/>
              </a:rPr>
              <a:t>programming</a:t>
            </a:r>
            <a:r>
              <a:rPr sz="2400" spc="375" dirty="0">
                <a:latin typeface="Cambria"/>
                <a:cs typeface="Cambria"/>
              </a:rPr>
              <a:t> </a:t>
            </a:r>
            <a:r>
              <a:rPr sz="2400" spc="80" dirty="0">
                <a:latin typeface="Cambria"/>
                <a:cs typeface="Cambria"/>
              </a:rPr>
              <a:t>language's</a:t>
            </a:r>
            <a:r>
              <a:rPr sz="2400" spc="390" dirty="0">
                <a:latin typeface="Cambria"/>
                <a:cs typeface="Cambria"/>
              </a:rPr>
              <a:t> </a:t>
            </a:r>
            <a:r>
              <a:rPr sz="2400" spc="95" dirty="0">
                <a:latin typeface="Cambria"/>
                <a:cs typeface="Cambria"/>
              </a:rPr>
              <a:t>syntax;</a:t>
            </a:r>
            <a:r>
              <a:rPr sz="2400" spc="365" dirty="0">
                <a:latin typeface="Cambria"/>
                <a:cs typeface="Cambria"/>
              </a:rPr>
              <a:t> </a:t>
            </a:r>
            <a:r>
              <a:rPr sz="2400" spc="105" dirty="0">
                <a:latin typeface="Cambria"/>
                <a:cs typeface="Cambria"/>
              </a:rPr>
              <a:t>it</a:t>
            </a:r>
            <a:r>
              <a:rPr sz="2400" spc="365" dirty="0">
                <a:latin typeface="Cambria"/>
                <a:cs typeface="Cambria"/>
              </a:rPr>
              <a:t> </a:t>
            </a:r>
            <a:r>
              <a:rPr sz="2400" spc="60" dirty="0">
                <a:latin typeface="Cambria"/>
                <a:cs typeface="Cambria"/>
              </a:rPr>
              <a:t>is </a:t>
            </a:r>
            <a:r>
              <a:rPr sz="2400" spc="110" dirty="0">
                <a:latin typeface="Cambria"/>
                <a:cs typeface="Cambria"/>
              </a:rPr>
              <a:t>thus</a:t>
            </a:r>
            <a:r>
              <a:rPr sz="2400" spc="170" dirty="0">
                <a:latin typeface="Cambria"/>
                <a:cs typeface="Cambria"/>
              </a:rPr>
              <a:t> </a:t>
            </a:r>
            <a:r>
              <a:rPr sz="2400" spc="70" dirty="0">
                <a:latin typeface="Cambria"/>
                <a:cs typeface="Cambria"/>
              </a:rPr>
              <a:t>written</a:t>
            </a:r>
            <a:r>
              <a:rPr sz="2400" spc="130" dirty="0">
                <a:latin typeface="Cambria"/>
                <a:cs typeface="Cambria"/>
              </a:rPr>
              <a:t> </a:t>
            </a:r>
            <a:r>
              <a:rPr sz="2400" spc="114" dirty="0">
                <a:latin typeface="Cambria"/>
                <a:cs typeface="Cambria"/>
              </a:rPr>
              <a:t>in</a:t>
            </a:r>
            <a:r>
              <a:rPr sz="2400" spc="175" dirty="0">
                <a:latin typeface="Cambria"/>
                <a:cs typeface="Cambria"/>
              </a:rPr>
              <a:t> </a:t>
            </a:r>
            <a:r>
              <a:rPr sz="2400" dirty="0">
                <a:latin typeface="Cambria"/>
                <a:cs typeface="Cambria"/>
              </a:rPr>
              <a:t>pseudo</a:t>
            </a:r>
            <a:r>
              <a:rPr sz="2400" spc="175" dirty="0">
                <a:latin typeface="Cambria"/>
                <a:cs typeface="Cambria"/>
              </a:rPr>
              <a:t> </a:t>
            </a:r>
            <a:r>
              <a:rPr sz="2400" dirty="0">
                <a:latin typeface="Cambria"/>
                <a:cs typeface="Cambria"/>
              </a:rPr>
              <a:t>code</a:t>
            </a:r>
            <a:r>
              <a:rPr sz="2400" spc="185" dirty="0">
                <a:latin typeface="Cambria"/>
                <a:cs typeface="Cambria"/>
              </a:rPr>
              <a:t> </a:t>
            </a:r>
            <a:r>
              <a:rPr sz="2400" dirty="0">
                <a:latin typeface="Cambria"/>
                <a:cs typeface="Cambria"/>
              </a:rPr>
              <a:t>so</a:t>
            </a:r>
            <a:r>
              <a:rPr sz="2400" spc="180" dirty="0">
                <a:latin typeface="Cambria"/>
                <a:cs typeface="Cambria"/>
              </a:rPr>
              <a:t> </a:t>
            </a:r>
            <a:r>
              <a:rPr sz="2400" spc="130" dirty="0">
                <a:latin typeface="Cambria"/>
                <a:cs typeface="Cambria"/>
              </a:rPr>
              <a:t>that</a:t>
            </a:r>
            <a:r>
              <a:rPr sz="2400" spc="165" dirty="0">
                <a:latin typeface="Cambria"/>
                <a:cs typeface="Cambria"/>
              </a:rPr>
              <a:t> </a:t>
            </a:r>
            <a:r>
              <a:rPr sz="2400" spc="105" dirty="0">
                <a:latin typeface="Cambria"/>
                <a:cs typeface="Cambria"/>
              </a:rPr>
              <a:t>any</a:t>
            </a:r>
            <a:r>
              <a:rPr sz="2400" spc="195" dirty="0">
                <a:latin typeface="Cambria"/>
                <a:cs typeface="Cambria"/>
              </a:rPr>
              <a:t> </a:t>
            </a:r>
            <a:r>
              <a:rPr sz="2400" spc="60" dirty="0">
                <a:latin typeface="Cambria"/>
                <a:cs typeface="Cambria"/>
              </a:rPr>
              <a:t>programmers</a:t>
            </a:r>
            <a:r>
              <a:rPr sz="2400" spc="175" dirty="0">
                <a:latin typeface="Cambria"/>
                <a:cs typeface="Cambria"/>
              </a:rPr>
              <a:t> </a:t>
            </a:r>
            <a:r>
              <a:rPr sz="2400" spc="-25" dirty="0">
                <a:latin typeface="Cambria"/>
                <a:cs typeface="Cambria"/>
              </a:rPr>
              <a:t>or </a:t>
            </a:r>
            <a:r>
              <a:rPr sz="2400" dirty="0">
                <a:latin typeface="Cambria"/>
                <a:cs typeface="Cambria"/>
              </a:rPr>
              <a:t>non-</a:t>
            </a:r>
            <a:r>
              <a:rPr sz="2400" spc="65" dirty="0">
                <a:latin typeface="Cambria"/>
                <a:cs typeface="Cambria"/>
              </a:rPr>
              <a:t>programmers</a:t>
            </a:r>
            <a:r>
              <a:rPr sz="2400" spc="215" dirty="0">
                <a:latin typeface="Cambria"/>
                <a:cs typeface="Cambria"/>
              </a:rPr>
              <a:t> </a:t>
            </a:r>
            <a:r>
              <a:rPr sz="2400" spc="85" dirty="0">
                <a:latin typeface="Cambria"/>
                <a:cs typeface="Cambria"/>
              </a:rPr>
              <a:t>can</a:t>
            </a:r>
            <a:r>
              <a:rPr sz="2400" spc="165" dirty="0">
                <a:latin typeface="Cambria"/>
                <a:cs typeface="Cambria"/>
              </a:rPr>
              <a:t> </a:t>
            </a:r>
            <a:r>
              <a:rPr sz="2400" spc="85" dirty="0">
                <a:latin typeface="Cambria"/>
                <a:cs typeface="Cambria"/>
              </a:rPr>
              <a:t>easily</a:t>
            </a:r>
            <a:r>
              <a:rPr sz="2400" spc="150" dirty="0">
                <a:latin typeface="Cambria"/>
                <a:cs typeface="Cambria"/>
              </a:rPr>
              <a:t> </a:t>
            </a:r>
            <a:r>
              <a:rPr sz="2400" spc="80" dirty="0">
                <a:latin typeface="Cambria"/>
                <a:cs typeface="Cambria"/>
              </a:rPr>
              <a:t>understand</a:t>
            </a:r>
            <a:r>
              <a:rPr sz="2400" spc="220" dirty="0">
                <a:latin typeface="Cambria"/>
                <a:cs typeface="Cambria"/>
              </a:rPr>
              <a:t> </a:t>
            </a:r>
            <a:r>
              <a:rPr sz="2400" spc="105" dirty="0">
                <a:latin typeface="Cambria"/>
                <a:cs typeface="Cambria"/>
              </a:rPr>
              <a:t>it.</a:t>
            </a:r>
            <a:endParaRPr sz="2400" dirty="0">
              <a:latin typeface="Cambria"/>
              <a:cs typeface="Cambria"/>
            </a:endParaRPr>
          </a:p>
          <a:p>
            <a:pPr>
              <a:lnSpc>
                <a:spcPct val="100000"/>
              </a:lnSpc>
              <a:spcBef>
                <a:spcPts val="665"/>
              </a:spcBef>
              <a:buClr>
                <a:srgbClr val="FD8537"/>
              </a:buClr>
              <a:buFont typeface="Wingdings"/>
              <a:buChar char=""/>
            </a:pPr>
            <a:endParaRPr sz="2400" dirty="0">
              <a:latin typeface="Cambria"/>
              <a:cs typeface="Cambria"/>
            </a:endParaRPr>
          </a:p>
          <a:p>
            <a:pPr marL="287020" marR="12065" indent="-274320" algn="just">
              <a:lnSpc>
                <a:spcPts val="2310"/>
              </a:lnSpc>
              <a:buClr>
                <a:srgbClr val="FD8537"/>
              </a:buClr>
              <a:buSzPct val="68750"/>
              <a:buFont typeface="Wingdings"/>
              <a:buChar char=""/>
              <a:tabLst>
                <a:tab pos="287020" algn="l"/>
              </a:tabLst>
            </a:pPr>
            <a:r>
              <a:rPr sz="2400" spc="60" dirty="0">
                <a:latin typeface="Cambria"/>
                <a:cs typeface="Cambria"/>
              </a:rPr>
              <a:t>Pseudo  </a:t>
            </a:r>
            <a:r>
              <a:rPr sz="2400" dirty="0">
                <a:latin typeface="Cambria"/>
                <a:cs typeface="Cambria"/>
              </a:rPr>
              <a:t>code</a:t>
            </a:r>
            <a:r>
              <a:rPr sz="2400" spc="60" dirty="0">
                <a:latin typeface="Cambria"/>
                <a:cs typeface="Cambria"/>
              </a:rPr>
              <a:t>  </a:t>
            </a:r>
            <a:r>
              <a:rPr sz="2400" spc="80" dirty="0">
                <a:latin typeface="Cambria"/>
                <a:cs typeface="Cambria"/>
              </a:rPr>
              <a:t>is</a:t>
            </a:r>
            <a:r>
              <a:rPr sz="2400" spc="60" dirty="0">
                <a:latin typeface="Cambria"/>
                <a:cs typeface="Cambria"/>
              </a:rPr>
              <a:t>  </a:t>
            </a:r>
            <a:r>
              <a:rPr sz="2400" spc="85" dirty="0">
                <a:latin typeface="Cambria"/>
                <a:cs typeface="Cambria"/>
              </a:rPr>
              <a:t>the</a:t>
            </a:r>
            <a:r>
              <a:rPr sz="2400" spc="60" dirty="0">
                <a:latin typeface="Cambria"/>
                <a:cs typeface="Cambria"/>
              </a:rPr>
              <a:t>  </a:t>
            </a:r>
            <a:r>
              <a:rPr sz="2400" b="1" spc="135" dirty="0">
                <a:latin typeface="Cambria"/>
                <a:cs typeface="Cambria"/>
              </a:rPr>
              <a:t>intermediate</a:t>
            </a:r>
            <a:r>
              <a:rPr sz="2400" b="1" spc="70" dirty="0">
                <a:latin typeface="Cambria"/>
                <a:cs typeface="Cambria"/>
              </a:rPr>
              <a:t>  </a:t>
            </a:r>
            <a:r>
              <a:rPr sz="2400" b="1" spc="130" dirty="0">
                <a:latin typeface="Cambria"/>
                <a:cs typeface="Cambria"/>
              </a:rPr>
              <a:t>state</a:t>
            </a:r>
            <a:r>
              <a:rPr sz="2400" b="1" spc="60" dirty="0">
                <a:latin typeface="Cambria"/>
                <a:cs typeface="Cambria"/>
              </a:rPr>
              <a:t>  </a:t>
            </a:r>
            <a:r>
              <a:rPr sz="2400" b="1" spc="125" dirty="0">
                <a:latin typeface="Cambria"/>
                <a:cs typeface="Cambria"/>
              </a:rPr>
              <a:t>between</a:t>
            </a:r>
            <a:r>
              <a:rPr sz="2400" b="1" spc="70" dirty="0">
                <a:latin typeface="Cambria"/>
                <a:cs typeface="Cambria"/>
              </a:rPr>
              <a:t>  </a:t>
            </a:r>
            <a:r>
              <a:rPr sz="2400" b="1" spc="145" dirty="0">
                <a:latin typeface="Cambria"/>
                <a:cs typeface="Cambria"/>
              </a:rPr>
              <a:t>an </a:t>
            </a:r>
            <a:r>
              <a:rPr sz="2400" b="1" spc="140" dirty="0">
                <a:latin typeface="Cambria"/>
                <a:cs typeface="Cambria"/>
              </a:rPr>
              <a:t>idea</a:t>
            </a:r>
            <a:r>
              <a:rPr sz="2400" b="1" spc="75" dirty="0">
                <a:latin typeface="Cambria"/>
                <a:cs typeface="Cambria"/>
              </a:rPr>
              <a:t>  </a:t>
            </a:r>
            <a:r>
              <a:rPr sz="2400" b="1" spc="165" dirty="0">
                <a:latin typeface="Cambria"/>
                <a:cs typeface="Cambria"/>
              </a:rPr>
              <a:t>and</a:t>
            </a:r>
            <a:r>
              <a:rPr sz="2400" b="1" spc="85" dirty="0">
                <a:latin typeface="Cambria"/>
                <a:cs typeface="Cambria"/>
              </a:rPr>
              <a:t>  </a:t>
            </a:r>
            <a:r>
              <a:rPr sz="2400" b="1" spc="125" dirty="0">
                <a:latin typeface="Cambria"/>
                <a:cs typeface="Cambria"/>
              </a:rPr>
              <a:t>its</a:t>
            </a:r>
            <a:r>
              <a:rPr sz="2400" b="1" spc="85" dirty="0">
                <a:latin typeface="Cambria"/>
                <a:cs typeface="Cambria"/>
              </a:rPr>
              <a:t>  </a:t>
            </a:r>
            <a:r>
              <a:rPr sz="2400" b="1" spc="114" dirty="0">
                <a:latin typeface="Cambria"/>
                <a:cs typeface="Cambria"/>
              </a:rPr>
              <a:t>implementation(code)</a:t>
            </a:r>
            <a:r>
              <a:rPr sz="2400" b="1" spc="80" dirty="0">
                <a:latin typeface="Cambria"/>
                <a:cs typeface="Cambria"/>
              </a:rPr>
              <a:t>  </a:t>
            </a:r>
            <a:r>
              <a:rPr sz="2400" spc="105" dirty="0">
                <a:latin typeface="Cambria"/>
                <a:cs typeface="Cambria"/>
              </a:rPr>
              <a:t>in</a:t>
            </a:r>
            <a:r>
              <a:rPr sz="2400" spc="80" dirty="0">
                <a:latin typeface="Cambria"/>
                <a:cs typeface="Cambria"/>
              </a:rPr>
              <a:t>  </a:t>
            </a:r>
            <a:r>
              <a:rPr sz="2400" spc="150" dirty="0">
                <a:latin typeface="Cambria"/>
                <a:cs typeface="Cambria"/>
              </a:rPr>
              <a:t>a</a:t>
            </a:r>
            <a:r>
              <a:rPr sz="2400" spc="85" dirty="0">
                <a:latin typeface="Cambria"/>
                <a:cs typeface="Cambria"/>
              </a:rPr>
              <a:t>  </a:t>
            </a:r>
            <a:r>
              <a:rPr sz="2400" spc="75" dirty="0">
                <a:latin typeface="Cambria"/>
                <a:cs typeface="Cambria"/>
              </a:rPr>
              <a:t>high-</a:t>
            </a:r>
            <a:r>
              <a:rPr sz="2400" spc="35" dirty="0">
                <a:latin typeface="Cambria"/>
                <a:cs typeface="Cambria"/>
              </a:rPr>
              <a:t>level </a:t>
            </a:r>
            <a:r>
              <a:rPr sz="2400" spc="105" dirty="0">
                <a:latin typeface="Cambria"/>
                <a:cs typeface="Cambria"/>
              </a:rPr>
              <a:t>language.</a:t>
            </a:r>
            <a:endParaRPr sz="2400" dirty="0">
              <a:latin typeface="Cambria"/>
              <a:cs typeface="Cambria"/>
            </a:endParaRPr>
          </a:p>
        </p:txBody>
      </p:sp>
      <p:pic>
        <p:nvPicPr>
          <p:cNvPr id="5" name="object 5"/>
          <p:cNvPicPr/>
          <p:nvPr/>
        </p:nvPicPr>
        <p:blipFill>
          <a:blip r:embed="rId2" cstate="print"/>
          <a:stretch>
            <a:fillRect/>
          </a:stretch>
        </p:blipFill>
        <p:spPr>
          <a:xfrm>
            <a:off x="1219200" y="5510726"/>
            <a:ext cx="6021259" cy="618520"/>
          </a:xfrm>
          <a:prstGeom prst="rect">
            <a:avLst/>
          </a:prstGeom>
        </p:spPr>
      </p:pic>
    </p:spTree>
    <p:extLst>
      <p:ext uri="{BB962C8B-B14F-4D97-AF65-F5344CB8AC3E}">
        <p14:creationId xmlns:p14="http://schemas.microsoft.com/office/powerpoint/2010/main" val="2342813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225872"/>
            <a:ext cx="5712156" cy="566822"/>
          </a:xfrm>
          <a:prstGeom prst="rect">
            <a:avLst/>
          </a:prstGeom>
        </p:spPr>
        <p:txBody>
          <a:bodyPr vert="horz" wrap="square" lIns="0" tIns="12700" rIns="0" bIns="0" rtlCol="0">
            <a:spAutoFit/>
          </a:bodyPr>
          <a:lstStyle/>
          <a:p>
            <a:pPr marL="12700">
              <a:lnSpc>
                <a:spcPct val="100000"/>
              </a:lnSpc>
              <a:spcBef>
                <a:spcPts val="100"/>
              </a:spcBef>
              <a:tabLst>
                <a:tab pos="1930400" algn="l"/>
                <a:tab pos="3305175" algn="l"/>
              </a:tabLst>
            </a:pPr>
            <a:r>
              <a:rPr sz="3600" b="1" cap="small" spc="425" dirty="0"/>
              <a:t>Pseudo</a:t>
            </a:r>
            <a:r>
              <a:rPr sz="3600" b="1" cap="small" dirty="0"/>
              <a:t>	</a:t>
            </a:r>
            <a:r>
              <a:rPr sz="3600" b="1" cap="small" spc="475" dirty="0"/>
              <a:t>Code</a:t>
            </a:r>
            <a:r>
              <a:rPr sz="3600" b="1" cap="small" dirty="0"/>
              <a:t>	</a:t>
            </a:r>
            <a:r>
              <a:rPr sz="3600" b="1" cap="small" spc="280" dirty="0"/>
              <a:t>(Cont…)</a:t>
            </a:r>
            <a:endParaRPr sz="3600" b="1" dirty="0"/>
          </a:p>
        </p:txBody>
      </p:sp>
      <p:sp>
        <p:nvSpPr>
          <p:cNvPr id="3" name="object 3"/>
          <p:cNvSpPr txBox="1"/>
          <p:nvPr/>
        </p:nvSpPr>
        <p:spPr>
          <a:xfrm>
            <a:off x="460044" y="1011758"/>
            <a:ext cx="8230234" cy="3632835"/>
          </a:xfrm>
          <a:prstGeom prst="rect">
            <a:avLst/>
          </a:prstGeom>
        </p:spPr>
        <p:txBody>
          <a:bodyPr vert="horz" wrap="square" lIns="0" tIns="13970" rIns="0" bIns="0" rtlCol="0">
            <a:spAutoFit/>
          </a:bodyPr>
          <a:lstStyle/>
          <a:p>
            <a:pPr marL="287020" marR="5080" indent="-274320">
              <a:lnSpc>
                <a:spcPct val="100000"/>
              </a:lnSpc>
              <a:spcBef>
                <a:spcPts val="110"/>
              </a:spcBef>
              <a:buClr>
                <a:srgbClr val="FD8537"/>
              </a:buClr>
              <a:buSzPct val="70000"/>
              <a:buFont typeface="Wingdings"/>
              <a:buChar char=""/>
              <a:tabLst>
                <a:tab pos="287020" algn="l"/>
                <a:tab pos="1972945" algn="l"/>
                <a:tab pos="3180080" algn="l"/>
                <a:tab pos="3975735" algn="l"/>
                <a:tab pos="4411980" algn="l"/>
                <a:tab pos="5652770" algn="l"/>
                <a:tab pos="7522209" algn="l"/>
              </a:tabLst>
            </a:pPr>
            <a:r>
              <a:rPr sz="2500" b="1" spc="160" dirty="0">
                <a:latin typeface="Cambria"/>
                <a:cs typeface="Cambria"/>
              </a:rPr>
              <a:t>Example</a:t>
            </a:r>
            <a:r>
              <a:rPr sz="2500" spc="160" dirty="0">
                <a:latin typeface="Cambria"/>
                <a:cs typeface="Cambria"/>
              </a:rPr>
              <a:t>:</a:t>
            </a:r>
            <a:r>
              <a:rPr sz="2500" dirty="0">
                <a:latin typeface="Cambria"/>
                <a:cs typeface="Cambria"/>
              </a:rPr>
              <a:t>	</a:t>
            </a:r>
            <a:r>
              <a:rPr sz="2500" spc="60" dirty="0">
                <a:latin typeface="Cambria"/>
                <a:cs typeface="Cambria"/>
              </a:rPr>
              <a:t>Pseudo</a:t>
            </a:r>
            <a:r>
              <a:rPr sz="2500" dirty="0">
                <a:latin typeface="Cambria"/>
                <a:cs typeface="Cambria"/>
              </a:rPr>
              <a:t>	</a:t>
            </a:r>
            <a:r>
              <a:rPr sz="2500" spc="-20" dirty="0">
                <a:latin typeface="Cambria"/>
                <a:cs typeface="Cambria"/>
              </a:rPr>
              <a:t>code</a:t>
            </a:r>
            <a:r>
              <a:rPr sz="2500" dirty="0">
                <a:latin typeface="Cambria"/>
                <a:cs typeface="Cambria"/>
              </a:rPr>
              <a:t>	</a:t>
            </a:r>
            <a:r>
              <a:rPr sz="2500" spc="-25" dirty="0">
                <a:latin typeface="Cambria"/>
                <a:cs typeface="Cambria"/>
              </a:rPr>
              <a:t>to</a:t>
            </a:r>
            <a:r>
              <a:rPr sz="2500" dirty="0">
                <a:latin typeface="Cambria"/>
                <a:cs typeface="Cambria"/>
              </a:rPr>
              <a:t>	</a:t>
            </a:r>
            <a:r>
              <a:rPr sz="2800" spc="-10" dirty="0">
                <a:latin typeface="Times New Roman"/>
                <a:cs typeface="Times New Roman"/>
              </a:rPr>
              <a:t>convert</a:t>
            </a:r>
            <a:r>
              <a:rPr sz="2800" dirty="0">
                <a:latin typeface="Times New Roman"/>
                <a:cs typeface="Times New Roman"/>
              </a:rPr>
              <a:t>	</a:t>
            </a:r>
            <a:r>
              <a:rPr sz="2800" spc="-10" dirty="0">
                <a:latin typeface="Times New Roman"/>
                <a:cs typeface="Times New Roman"/>
              </a:rPr>
              <a:t>temperature</a:t>
            </a:r>
            <a:r>
              <a:rPr sz="2800" dirty="0">
                <a:latin typeface="Times New Roman"/>
                <a:cs typeface="Times New Roman"/>
              </a:rPr>
              <a:t>	</a:t>
            </a:r>
            <a:r>
              <a:rPr sz="2800" spc="-20" dirty="0">
                <a:latin typeface="Times New Roman"/>
                <a:cs typeface="Times New Roman"/>
              </a:rPr>
              <a:t>from </a:t>
            </a:r>
            <a:r>
              <a:rPr sz="2800" dirty="0">
                <a:latin typeface="Times New Roman"/>
                <a:cs typeface="Times New Roman"/>
              </a:rPr>
              <a:t>Fahrenheit to</a:t>
            </a:r>
            <a:r>
              <a:rPr sz="2800" spc="-80" dirty="0">
                <a:latin typeface="Times New Roman"/>
                <a:cs typeface="Times New Roman"/>
              </a:rPr>
              <a:t> </a:t>
            </a:r>
            <a:r>
              <a:rPr sz="2800" spc="-10" dirty="0">
                <a:latin typeface="Times New Roman"/>
                <a:cs typeface="Times New Roman"/>
              </a:rPr>
              <a:t>Celsius.</a:t>
            </a:r>
            <a:endParaRPr sz="2800" dirty="0">
              <a:latin typeface="Times New Roman"/>
              <a:cs typeface="Times New Roman"/>
            </a:endParaRPr>
          </a:p>
          <a:p>
            <a:pPr marL="286385" indent="-273685">
              <a:lnSpc>
                <a:spcPct val="100000"/>
              </a:lnSpc>
              <a:spcBef>
                <a:spcPts val="660"/>
              </a:spcBef>
              <a:buClr>
                <a:srgbClr val="FD8537"/>
              </a:buClr>
              <a:buSzPct val="70000"/>
              <a:buFont typeface="Wingdings"/>
              <a:buChar char=""/>
              <a:tabLst>
                <a:tab pos="286385" algn="l"/>
              </a:tabLst>
            </a:pPr>
            <a:r>
              <a:rPr sz="2500" spc="120" dirty="0">
                <a:latin typeface="Cambria"/>
                <a:cs typeface="Cambria"/>
              </a:rPr>
              <a:t>Step</a:t>
            </a:r>
            <a:r>
              <a:rPr sz="2500" spc="170" dirty="0">
                <a:latin typeface="Cambria"/>
                <a:cs typeface="Cambria"/>
              </a:rPr>
              <a:t> </a:t>
            </a:r>
            <a:r>
              <a:rPr sz="2500" dirty="0">
                <a:latin typeface="Cambria"/>
                <a:cs typeface="Cambria"/>
              </a:rPr>
              <a:t>1:</a:t>
            </a:r>
            <a:r>
              <a:rPr sz="2500" spc="190" dirty="0">
                <a:latin typeface="Cambria"/>
                <a:cs typeface="Cambria"/>
              </a:rPr>
              <a:t> </a:t>
            </a:r>
            <a:r>
              <a:rPr sz="2500" spc="280" dirty="0">
                <a:latin typeface="Cambria"/>
                <a:cs typeface="Cambria"/>
              </a:rPr>
              <a:t>BEGIN</a:t>
            </a:r>
            <a:endParaRPr sz="2500" dirty="0">
              <a:latin typeface="Cambria"/>
              <a:cs typeface="Cambria"/>
            </a:endParaRPr>
          </a:p>
          <a:p>
            <a:pPr marL="286385" indent="-273685">
              <a:lnSpc>
                <a:spcPct val="100000"/>
              </a:lnSpc>
              <a:spcBef>
                <a:spcPts val="605"/>
              </a:spcBef>
              <a:buClr>
                <a:srgbClr val="FD8537"/>
              </a:buClr>
              <a:buSzPct val="70000"/>
              <a:buFont typeface="Wingdings"/>
              <a:buChar char=""/>
              <a:tabLst>
                <a:tab pos="286385" algn="l"/>
              </a:tabLst>
            </a:pPr>
            <a:r>
              <a:rPr sz="2500" spc="120" dirty="0">
                <a:latin typeface="Cambria"/>
                <a:cs typeface="Cambria"/>
              </a:rPr>
              <a:t>Step</a:t>
            </a:r>
            <a:r>
              <a:rPr sz="2500" spc="170" dirty="0">
                <a:latin typeface="Cambria"/>
                <a:cs typeface="Cambria"/>
              </a:rPr>
              <a:t> </a:t>
            </a:r>
            <a:r>
              <a:rPr sz="2500" dirty="0">
                <a:latin typeface="Cambria"/>
                <a:cs typeface="Cambria"/>
              </a:rPr>
              <a:t>2:</a:t>
            </a:r>
            <a:r>
              <a:rPr sz="2500" spc="190" dirty="0">
                <a:latin typeface="Cambria"/>
                <a:cs typeface="Cambria"/>
              </a:rPr>
              <a:t> </a:t>
            </a:r>
            <a:r>
              <a:rPr sz="2500" spc="300" dirty="0">
                <a:latin typeface="Cambria"/>
                <a:cs typeface="Cambria"/>
              </a:rPr>
              <a:t>DECLARE</a:t>
            </a:r>
            <a:r>
              <a:rPr sz="2500" spc="160" dirty="0">
                <a:latin typeface="Cambria"/>
                <a:cs typeface="Cambria"/>
              </a:rPr>
              <a:t> </a:t>
            </a:r>
            <a:r>
              <a:rPr sz="2500" spc="80" dirty="0">
                <a:latin typeface="Cambria"/>
                <a:cs typeface="Cambria"/>
              </a:rPr>
              <a:t>variables</a:t>
            </a:r>
            <a:r>
              <a:rPr sz="2500" spc="170" dirty="0">
                <a:latin typeface="Cambria"/>
                <a:cs typeface="Cambria"/>
              </a:rPr>
              <a:t> </a:t>
            </a:r>
            <a:r>
              <a:rPr sz="2500" spc="320" dirty="0">
                <a:latin typeface="Cambria"/>
                <a:cs typeface="Cambria"/>
              </a:rPr>
              <a:t>F</a:t>
            </a:r>
            <a:r>
              <a:rPr sz="2500" spc="170" dirty="0">
                <a:latin typeface="Cambria"/>
                <a:cs typeface="Cambria"/>
              </a:rPr>
              <a:t> </a:t>
            </a:r>
            <a:r>
              <a:rPr sz="2500" spc="110" dirty="0">
                <a:latin typeface="Cambria"/>
                <a:cs typeface="Cambria"/>
              </a:rPr>
              <a:t>and</a:t>
            </a:r>
            <a:r>
              <a:rPr sz="2500" spc="150" dirty="0">
                <a:latin typeface="Cambria"/>
                <a:cs typeface="Cambria"/>
              </a:rPr>
              <a:t> </a:t>
            </a:r>
            <a:r>
              <a:rPr sz="2500" spc="250" dirty="0">
                <a:latin typeface="Cambria"/>
                <a:cs typeface="Cambria"/>
              </a:rPr>
              <a:t>C.</a:t>
            </a:r>
            <a:endParaRPr sz="2500" dirty="0">
              <a:latin typeface="Cambria"/>
              <a:cs typeface="Cambria"/>
            </a:endParaRPr>
          </a:p>
          <a:p>
            <a:pPr marL="286385" indent="-273685">
              <a:lnSpc>
                <a:spcPct val="100000"/>
              </a:lnSpc>
              <a:spcBef>
                <a:spcPts val="600"/>
              </a:spcBef>
              <a:buClr>
                <a:srgbClr val="FD8537"/>
              </a:buClr>
              <a:buSzPct val="70000"/>
              <a:buFont typeface="Wingdings"/>
              <a:buChar char=""/>
              <a:tabLst>
                <a:tab pos="286385" algn="l"/>
              </a:tabLst>
            </a:pPr>
            <a:r>
              <a:rPr sz="2500" spc="120" dirty="0">
                <a:latin typeface="Cambria"/>
                <a:cs typeface="Cambria"/>
              </a:rPr>
              <a:t>Step</a:t>
            </a:r>
            <a:r>
              <a:rPr sz="2500" spc="175" dirty="0">
                <a:latin typeface="Cambria"/>
                <a:cs typeface="Cambria"/>
              </a:rPr>
              <a:t> </a:t>
            </a:r>
            <a:r>
              <a:rPr sz="2500" dirty="0">
                <a:latin typeface="Cambria"/>
                <a:cs typeface="Cambria"/>
              </a:rPr>
              <a:t>3:</a:t>
            </a:r>
            <a:r>
              <a:rPr sz="2500" spc="190" dirty="0">
                <a:latin typeface="Cambria"/>
                <a:cs typeface="Cambria"/>
              </a:rPr>
              <a:t> </a:t>
            </a:r>
            <a:r>
              <a:rPr sz="2500" spc="275" dirty="0">
                <a:latin typeface="Cambria"/>
                <a:cs typeface="Cambria"/>
              </a:rPr>
              <a:t>READ</a:t>
            </a:r>
            <a:r>
              <a:rPr sz="2500" spc="170" dirty="0">
                <a:latin typeface="Cambria"/>
                <a:cs typeface="Cambria"/>
              </a:rPr>
              <a:t> </a:t>
            </a:r>
            <a:r>
              <a:rPr sz="2500" spc="95" dirty="0">
                <a:latin typeface="Cambria"/>
                <a:cs typeface="Cambria"/>
              </a:rPr>
              <a:t>value</a:t>
            </a:r>
            <a:r>
              <a:rPr sz="2500" spc="145" dirty="0">
                <a:latin typeface="Cambria"/>
                <a:cs typeface="Cambria"/>
              </a:rPr>
              <a:t> </a:t>
            </a:r>
            <a:r>
              <a:rPr sz="2500" dirty="0">
                <a:latin typeface="Cambria"/>
                <a:cs typeface="Cambria"/>
              </a:rPr>
              <a:t>for</a:t>
            </a:r>
            <a:r>
              <a:rPr sz="2500" spc="190" dirty="0">
                <a:latin typeface="Cambria"/>
                <a:cs typeface="Cambria"/>
              </a:rPr>
              <a:t> </a:t>
            </a:r>
            <a:r>
              <a:rPr sz="2500" spc="220" dirty="0">
                <a:latin typeface="Cambria"/>
                <a:cs typeface="Cambria"/>
              </a:rPr>
              <a:t>F.</a:t>
            </a:r>
            <a:endParaRPr sz="2500" dirty="0">
              <a:latin typeface="Cambria"/>
              <a:cs typeface="Cambria"/>
            </a:endParaRPr>
          </a:p>
          <a:p>
            <a:pPr marL="286385" indent="-273685">
              <a:lnSpc>
                <a:spcPct val="100000"/>
              </a:lnSpc>
              <a:spcBef>
                <a:spcPts val="605"/>
              </a:spcBef>
              <a:buClr>
                <a:srgbClr val="FD8537"/>
              </a:buClr>
              <a:buSzPct val="70000"/>
              <a:buFont typeface="Wingdings"/>
              <a:buChar char=""/>
              <a:tabLst>
                <a:tab pos="286385" algn="l"/>
                <a:tab pos="4119245" algn="l"/>
              </a:tabLst>
            </a:pPr>
            <a:r>
              <a:rPr sz="2500" spc="120" dirty="0">
                <a:latin typeface="Cambria"/>
                <a:cs typeface="Cambria"/>
              </a:rPr>
              <a:t>Step</a:t>
            </a:r>
            <a:r>
              <a:rPr sz="2500" spc="165" dirty="0">
                <a:latin typeface="Cambria"/>
                <a:cs typeface="Cambria"/>
              </a:rPr>
              <a:t> </a:t>
            </a:r>
            <a:r>
              <a:rPr sz="2500" dirty="0">
                <a:latin typeface="Cambria"/>
                <a:cs typeface="Cambria"/>
              </a:rPr>
              <a:t>4:</a:t>
            </a:r>
            <a:r>
              <a:rPr sz="2500" spc="190" dirty="0">
                <a:latin typeface="Cambria"/>
                <a:cs typeface="Cambria"/>
              </a:rPr>
              <a:t> </a:t>
            </a:r>
            <a:r>
              <a:rPr sz="2500" spc="305" dirty="0">
                <a:latin typeface="Cambria"/>
                <a:cs typeface="Cambria"/>
              </a:rPr>
              <a:t>CALCULATE</a:t>
            </a:r>
            <a:r>
              <a:rPr sz="2500" spc="165" dirty="0">
                <a:latin typeface="Cambria"/>
                <a:cs typeface="Cambria"/>
              </a:rPr>
              <a:t> </a:t>
            </a:r>
            <a:r>
              <a:rPr sz="2500" spc="220" dirty="0">
                <a:latin typeface="Cambria"/>
                <a:cs typeface="Cambria"/>
              </a:rPr>
              <a:t>C=</a:t>
            </a:r>
            <a:r>
              <a:rPr sz="2500" dirty="0">
                <a:latin typeface="Cambria"/>
                <a:cs typeface="Cambria"/>
              </a:rPr>
              <a:t>	</a:t>
            </a:r>
            <a:r>
              <a:rPr sz="2500" spc="-30" dirty="0">
                <a:latin typeface="Cambria"/>
                <a:cs typeface="Cambria"/>
              </a:rPr>
              <a:t>5/9*(F-</a:t>
            </a:r>
            <a:r>
              <a:rPr sz="2500" spc="-20" dirty="0">
                <a:latin typeface="Cambria"/>
                <a:cs typeface="Cambria"/>
              </a:rPr>
              <a:t>32).</a:t>
            </a:r>
            <a:endParaRPr sz="2500" dirty="0">
              <a:latin typeface="Cambria"/>
              <a:cs typeface="Cambria"/>
            </a:endParaRPr>
          </a:p>
          <a:p>
            <a:pPr marL="286385" indent="-273685">
              <a:lnSpc>
                <a:spcPct val="100000"/>
              </a:lnSpc>
              <a:spcBef>
                <a:spcPts val="600"/>
              </a:spcBef>
              <a:buClr>
                <a:srgbClr val="FD8537"/>
              </a:buClr>
              <a:buSzPct val="70000"/>
              <a:buFont typeface="Wingdings"/>
              <a:buChar char=""/>
              <a:tabLst>
                <a:tab pos="286385" algn="l"/>
              </a:tabLst>
            </a:pPr>
            <a:r>
              <a:rPr sz="2500" spc="120" dirty="0">
                <a:latin typeface="Cambria"/>
                <a:cs typeface="Cambria"/>
              </a:rPr>
              <a:t>Step</a:t>
            </a:r>
            <a:r>
              <a:rPr sz="2500" spc="170" dirty="0">
                <a:latin typeface="Cambria"/>
                <a:cs typeface="Cambria"/>
              </a:rPr>
              <a:t> </a:t>
            </a:r>
            <a:r>
              <a:rPr sz="2500" dirty="0">
                <a:latin typeface="Cambria"/>
                <a:cs typeface="Cambria"/>
              </a:rPr>
              <a:t>5:</a:t>
            </a:r>
            <a:r>
              <a:rPr sz="2500" spc="190" dirty="0">
                <a:latin typeface="Cambria"/>
                <a:cs typeface="Cambria"/>
              </a:rPr>
              <a:t> </a:t>
            </a:r>
            <a:r>
              <a:rPr sz="2500" spc="270" dirty="0">
                <a:latin typeface="Cambria"/>
                <a:cs typeface="Cambria"/>
              </a:rPr>
              <a:t>DISPLAY</a:t>
            </a:r>
            <a:r>
              <a:rPr sz="2500" spc="180" dirty="0">
                <a:latin typeface="Cambria"/>
                <a:cs typeface="Cambria"/>
              </a:rPr>
              <a:t> </a:t>
            </a:r>
            <a:r>
              <a:rPr sz="2500" spc="250" dirty="0">
                <a:latin typeface="Cambria"/>
                <a:cs typeface="Cambria"/>
              </a:rPr>
              <a:t>C.</a:t>
            </a:r>
            <a:endParaRPr sz="2500" dirty="0">
              <a:latin typeface="Cambria"/>
              <a:cs typeface="Cambria"/>
            </a:endParaRPr>
          </a:p>
          <a:p>
            <a:pPr marL="286385" indent="-273685">
              <a:lnSpc>
                <a:spcPct val="100000"/>
              </a:lnSpc>
              <a:spcBef>
                <a:spcPts val="600"/>
              </a:spcBef>
              <a:buClr>
                <a:srgbClr val="FD8537"/>
              </a:buClr>
              <a:buSzPct val="70000"/>
              <a:buFont typeface="Wingdings"/>
              <a:buChar char=""/>
              <a:tabLst>
                <a:tab pos="286385" algn="l"/>
              </a:tabLst>
            </a:pPr>
            <a:r>
              <a:rPr sz="2500" spc="120" dirty="0">
                <a:latin typeface="Cambria"/>
                <a:cs typeface="Cambria"/>
              </a:rPr>
              <a:t>Step</a:t>
            </a:r>
            <a:r>
              <a:rPr sz="2500" spc="175" dirty="0">
                <a:latin typeface="Cambria"/>
                <a:cs typeface="Cambria"/>
              </a:rPr>
              <a:t> </a:t>
            </a:r>
            <a:r>
              <a:rPr sz="2500" dirty="0">
                <a:latin typeface="Cambria"/>
                <a:cs typeface="Cambria"/>
              </a:rPr>
              <a:t>6:</a:t>
            </a:r>
            <a:r>
              <a:rPr sz="2500" spc="190" dirty="0">
                <a:latin typeface="Cambria"/>
                <a:cs typeface="Cambria"/>
              </a:rPr>
              <a:t> </a:t>
            </a:r>
            <a:r>
              <a:rPr sz="2500" spc="290" dirty="0">
                <a:latin typeface="Cambria"/>
                <a:cs typeface="Cambria"/>
              </a:rPr>
              <a:t>END</a:t>
            </a:r>
            <a:endParaRPr sz="2500" dirty="0">
              <a:latin typeface="Cambria"/>
              <a:cs typeface="Cambria"/>
            </a:endParaRPr>
          </a:p>
        </p:txBody>
      </p:sp>
    </p:spTree>
    <p:extLst>
      <p:ext uri="{BB962C8B-B14F-4D97-AF65-F5344CB8AC3E}">
        <p14:creationId xmlns:p14="http://schemas.microsoft.com/office/powerpoint/2010/main" val="499553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044" y="225871"/>
            <a:ext cx="3730956" cy="566822"/>
          </a:xfrm>
          <a:prstGeom prst="rect">
            <a:avLst/>
          </a:prstGeom>
        </p:spPr>
        <p:txBody>
          <a:bodyPr vert="horz" wrap="square" lIns="0" tIns="12700" rIns="0" bIns="0" rtlCol="0">
            <a:spAutoFit/>
          </a:bodyPr>
          <a:lstStyle/>
          <a:p>
            <a:pPr marL="12700">
              <a:lnSpc>
                <a:spcPct val="100000"/>
              </a:lnSpc>
              <a:spcBef>
                <a:spcPts val="100"/>
              </a:spcBef>
              <a:tabLst>
                <a:tab pos="1402715" algn="l"/>
              </a:tabLst>
            </a:pPr>
            <a:r>
              <a:rPr sz="3600" b="1" cap="small" spc="350" dirty="0"/>
              <a:t>Flow</a:t>
            </a:r>
            <a:r>
              <a:rPr sz="3600" b="1" cap="small" dirty="0"/>
              <a:t>	</a:t>
            </a:r>
            <a:r>
              <a:rPr sz="3600" b="1" cap="small" spc="325" dirty="0"/>
              <a:t>Chart</a:t>
            </a:r>
            <a:endParaRPr sz="3600" b="1" dirty="0"/>
          </a:p>
        </p:txBody>
      </p:sp>
      <p:sp>
        <p:nvSpPr>
          <p:cNvPr id="3" name="object 3"/>
          <p:cNvSpPr txBox="1"/>
          <p:nvPr/>
        </p:nvSpPr>
        <p:spPr>
          <a:xfrm>
            <a:off x="460044" y="1017854"/>
            <a:ext cx="8230870" cy="4174490"/>
          </a:xfrm>
          <a:prstGeom prst="rect">
            <a:avLst/>
          </a:prstGeom>
        </p:spPr>
        <p:txBody>
          <a:bodyPr vert="horz" wrap="square" lIns="0" tIns="13970" rIns="0" bIns="0" rtlCol="0">
            <a:spAutoFit/>
          </a:bodyPr>
          <a:lstStyle/>
          <a:p>
            <a:pPr marL="287020" marR="5715" indent="-274320" algn="just">
              <a:lnSpc>
                <a:spcPct val="100000"/>
              </a:lnSpc>
              <a:spcBef>
                <a:spcPts val="110"/>
              </a:spcBef>
              <a:buClr>
                <a:srgbClr val="FD8537"/>
              </a:buClr>
              <a:buSzPct val="69642"/>
              <a:buFont typeface="Wingdings"/>
              <a:buChar char=""/>
              <a:tabLst>
                <a:tab pos="287020" algn="l"/>
              </a:tabLst>
            </a:pPr>
            <a:r>
              <a:rPr sz="2800" spc="105" dirty="0">
                <a:latin typeface="Cambria"/>
                <a:cs typeface="Cambria"/>
              </a:rPr>
              <a:t>Flowchart</a:t>
            </a:r>
            <a:r>
              <a:rPr sz="2800" spc="114" dirty="0">
                <a:latin typeface="Cambria"/>
                <a:cs typeface="Cambria"/>
              </a:rPr>
              <a:t>  </a:t>
            </a:r>
            <a:r>
              <a:rPr sz="2800" spc="95" dirty="0">
                <a:latin typeface="Cambria"/>
                <a:cs typeface="Cambria"/>
              </a:rPr>
              <a:t>is</a:t>
            </a:r>
            <a:r>
              <a:rPr sz="2800" spc="110" dirty="0">
                <a:latin typeface="Cambria"/>
                <a:cs typeface="Cambria"/>
              </a:rPr>
              <a:t>  </a:t>
            </a:r>
            <a:r>
              <a:rPr sz="2800" spc="190" dirty="0">
                <a:latin typeface="Cambria"/>
                <a:cs typeface="Cambria"/>
              </a:rPr>
              <a:t>a</a:t>
            </a:r>
            <a:r>
              <a:rPr sz="2800" spc="110" dirty="0">
                <a:latin typeface="Cambria"/>
                <a:cs typeface="Cambria"/>
              </a:rPr>
              <a:t>  </a:t>
            </a:r>
            <a:r>
              <a:rPr sz="2800" spc="105" dirty="0">
                <a:latin typeface="Cambria"/>
                <a:cs typeface="Cambria"/>
              </a:rPr>
              <a:t>graphical</a:t>
            </a:r>
            <a:r>
              <a:rPr sz="2800" spc="125" dirty="0">
                <a:latin typeface="Cambria"/>
                <a:cs typeface="Cambria"/>
              </a:rPr>
              <a:t>  </a:t>
            </a:r>
            <a:r>
              <a:rPr sz="2800" spc="75" dirty="0">
                <a:latin typeface="Cambria"/>
                <a:cs typeface="Cambria"/>
              </a:rPr>
              <a:t>representation</a:t>
            </a:r>
            <a:r>
              <a:rPr sz="2800" spc="95" dirty="0">
                <a:latin typeface="Cambria"/>
                <a:cs typeface="Cambria"/>
              </a:rPr>
              <a:t>  </a:t>
            </a:r>
            <a:r>
              <a:rPr sz="2800" dirty="0">
                <a:latin typeface="Cambria"/>
                <a:cs typeface="Cambria"/>
              </a:rPr>
              <a:t>of</a:t>
            </a:r>
            <a:r>
              <a:rPr sz="2800" spc="114" dirty="0">
                <a:latin typeface="Cambria"/>
                <a:cs typeface="Cambria"/>
              </a:rPr>
              <a:t>  </a:t>
            </a:r>
            <a:r>
              <a:rPr sz="2800" spc="150" dirty="0">
                <a:latin typeface="Cambria"/>
                <a:cs typeface="Cambria"/>
              </a:rPr>
              <a:t>an </a:t>
            </a:r>
            <a:r>
              <a:rPr sz="2800" spc="105" dirty="0">
                <a:latin typeface="Cambria"/>
                <a:cs typeface="Cambria"/>
              </a:rPr>
              <a:t>algorithm.</a:t>
            </a:r>
            <a:endParaRPr sz="2800" dirty="0">
              <a:latin typeface="Cambria"/>
              <a:cs typeface="Cambria"/>
            </a:endParaRPr>
          </a:p>
          <a:p>
            <a:pPr>
              <a:lnSpc>
                <a:spcPct val="100000"/>
              </a:lnSpc>
              <a:spcBef>
                <a:spcPts val="1280"/>
              </a:spcBef>
              <a:buClr>
                <a:srgbClr val="FD8537"/>
              </a:buClr>
              <a:buFont typeface="Wingdings"/>
              <a:buChar char=""/>
            </a:pPr>
            <a:endParaRPr sz="2800" dirty="0">
              <a:latin typeface="Cambria"/>
              <a:cs typeface="Cambria"/>
            </a:endParaRPr>
          </a:p>
          <a:p>
            <a:pPr marL="287020" marR="5080" indent="-274320" algn="just">
              <a:lnSpc>
                <a:spcPct val="100000"/>
              </a:lnSpc>
              <a:buClr>
                <a:srgbClr val="FD8537"/>
              </a:buClr>
              <a:buSzPct val="69642"/>
              <a:buFont typeface="Wingdings"/>
              <a:buChar char=""/>
              <a:tabLst>
                <a:tab pos="287020" algn="l"/>
              </a:tabLst>
            </a:pPr>
            <a:r>
              <a:rPr sz="2800" spc="95" dirty="0">
                <a:latin typeface="Cambria"/>
                <a:cs typeface="Cambria"/>
              </a:rPr>
              <a:t>Programmers</a:t>
            </a:r>
            <a:r>
              <a:rPr sz="2800" spc="655" dirty="0">
                <a:latin typeface="Cambria"/>
                <a:cs typeface="Cambria"/>
              </a:rPr>
              <a:t>  </a:t>
            </a:r>
            <a:r>
              <a:rPr sz="2800" spc="55" dirty="0">
                <a:latin typeface="Cambria"/>
                <a:cs typeface="Cambria"/>
              </a:rPr>
              <a:t>often</a:t>
            </a:r>
            <a:r>
              <a:rPr sz="2800" spc="665" dirty="0">
                <a:latin typeface="Cambria"/>
                <a:cs typeface="Cambria"/>
              </a:rPr>
              <a:t>  </a:t>
            </a:r>
            <a:r>
              <a:rPr sz="2800" spc="85" dirty="0">
                <a:latin typeface="Cambria"/>
                <a:cs typeface="Cambria"/>
              </a:rPr>
              <a:t>use</a:t>
            </a:r>
            <a:r>
              <a:rPr sz="2800" spc="675" dirty="0">
                <a:latin typeface="Cambria"/>
                <a:cs typeface="Cambria"/>
              </a:rPr>
              <a:t>  </a:t>
            </a:r>
            <a:r>
              <a:rPr sz="2800" spc="105" dirty="0">
                <a:latin typeface="Cambria"/>
                <a:cs typeface="Cambria"/>
              </a:rPr>
              <a:t>it</a:t>
            </a:r>
            <a:r>
              <a:rPr sz="2800" spc="675" dirty="0">
                <a:latin typeface="Cambria"/>
                <a:cs typeface="Cambria"/>
              </a:rPr>
              <a:t>  </a:t>
            </a:r>
            <a:r>
              <a:rPr sz="2800" spc="135" dirty="0">
                <a:latin typeface="Cambria"/>
                <a:cs typeface="Cambria"/>
              </a:rPr>
              <a:t>as</a:t>
            </a:r>
            <a:r>
              <a:rPr sz="2800" spc="670" dirty="0">
                <a:latin typeface="Cambria"/>
                <a:cs typeface="Cambria"/>
              </a:rPr>
              <a:t>  </a:t>
            </a:r>
            <a:r>
              <a:rPr sz="2800" spc="190" dirty="0">
                <a:latin typeface="Cambria"/>
                <a:cs typeface="Cambria"/>
              </a:rPr>
              <a:t>a</a:t>
            </a:r>
            <a:r>
              <a:rPr sz="2800" spc="650" dirty="0">
                <a:latin typeface="Cambria"/>
                <a:cs typeface="Cambria"/>
              </a:rPr>
              <a:t>  </a:t>
            </a:r>
            <a:r>
              <a:rPr sz="2800" spc="60" dirty="0">
                <a:latin typeface="Cambria"/>
                <a:cs typeface="Cambria"/>
              </a:rPr>
              <a:t>program- </a:t>
            </a:r>
            <a:r>
              <a:rPr sz="2800" spc="114" dirty="0">
                <a:latin typeface="Cambria"/>
                <a:cs typeface="Cambria"/>
              </a:rPr>
              <a:t>planning</a:t>
            </a:r>
            <a:r>
              <a:rPr sz="2800" spc="210" dirty="0">
                <a:latin typeface="Cambria"/>
                <a:cs typeface="Cambria"/>
              </a:rPr>
              <a:t> </a:t>
            </a:r>
            <a:r>
              <a:rPr sz="2800" dirty="0">
                <a:latin typeface="Cambria"/>
                <a:cs typeface="Cambria"/>
              </a:rPr>
              <a:t>tool</a:t>
            </a:r>
            <a:r>
              <a:rPr sz="2800" spc="145" dirty="0">
                <a:latin typeface="Cambria"/>
                <a:cs typeface="Cambria"/>
              </a:rPr>
              <a:t> </a:t>
            </a:r>
            <a:r>
              <a:rPr sz="2800" dirty="0">
                <a:latin typeface="Cambria"/>
                <a:cs typeface="Cambria"/>
              </a:rPr>
              <a:t>to</a:t>
            </a:r>
            <a:r>
              <a:rPr sz="2800" spc="180" dirty="0">
                <a:latin typeface="Cambria"/>
                <a:cs typeface="Cambria"/>
              </a:rPr>
              <a:t> </a:t>
            </a:r>
            <a:r>
              <a:rPr sz="2800" spc="50" dirty="0">
                <a:latin typeface="Cambria"/>
                <a:cs typeface="Cambria"/>
              </a:rPr>
              <a:t>solve</a:t>
            </a:r>
            <a:r>
              <a:rPr sz="2800" spc="190" dirty="0">
                <a:latin typeface="Cambria"/>
                <a:cs typeface="Cambria"/>
              </a:rPr>
              <a:t> a</a:t>
            </a:r>
            <a:r>
              <a:rPr sz="2800" spc="185" dirty="0">
                <a:latin typeface="Cambria"/>
                <a:cs typeface="Cambria"/>
              </a:rPr>
              <a:t> </a:t>
            </a:r>
            <a:r>
              <a:rPr sz="2800" spc="65" dirty="0">
                <a:latin typeface="Cambria"/>
                <a:cs typeface="Cambria"/>
              </a:rPr>
              <a:t>problem.</a:t>
            </a:r>
            <a:endParaRPr sz="2800" dirty="0">
              <a:latin typeface="Cambria"/>
              <a:cs typeface="Cambria"/>
            </a:endParaRPr>
          </a:p>
          <a:p>
            <a:pPr>
              <a:lnSpc>
                <a:spcPct val="100000"/>
              </a:lnSpc>
              <a:spcBef>
                <a:spcPts val="1280"/>
              </a:spcBef>
              <a:buClr>
                <a:srgbClr val="FD8537"/>
              </a:buClr>
              <a:buFont typeface="Wingdings"/>
              <a:buChar char=""/>
            </a:pPr>
            <a:endParaRPr sz="2800" dirty="0">
              <a:latin typeface="Cambria"/>
              <a:cs typeface="Cambria"/>
            </a:endParaRPr>
          </a:p>
          <a:p>
            <a:pPr marL="287020" marR="5080" indent="-274320" algn="just">
              <a:lnSpc>
                <a:spcPct val="100000"/>
              </a:lnSpc>
              <a:spcBef>
                <a:spcPts val="5"/>
              </a:spcBef>
              <a:buClr>
                <a:srgbClr val="FD8537"/>
              </a:buClr>
              <a:buSzPct val="69642"/>
              <a:buFont typeface="Wingdings"/>
              <a:buChar char=""/>
              <a:tabLst>
                <a:tab pos="287020" algn="l"/>
              </a:tabLst>
            </a:pPr>
            <a:r>
              <a:rPr sz="2800" spc="185" dirty="0">
                <a:latin typeface="Cambria"/>
                <a:cs typeface="Cambria"/>
              </a:rPr>
              <a:t>It</a:t>
            </a:r>
            <a:r>
              <a:rPr sz="2800" spc="85" dirty="0">
                <a:latin typeface="Cambria"/>
                <a:cs typeface="Cambria"/>
              </a:rPr>
              <a:t>  </a:t>
            </a:r>
            <a:r>
              <a:rPr sz="2800" spc="135" dirty="0">
                <a:latin typeface="Cambria"/>
                <a:cs typeface="Cambria"/>
              </a:rPr>
              <a:t>makes</a:t>
            </a:r>
            <a:r>
              <a:rPr sz="2800" spc="75" dirty="0">
                <a:latin typeface="Cambria"/>
                <a:cs typeface="Cambria"/>
              </a:rPr>
              <a:t>  </a:t>
            </a:r>
            <a:r>
              <a:rPr sz="2800" spc="85" dirty="0">
                <a:latin typeface="Cambria"/>
                <a:cs typeface="Cambria"/>
              </a:rPr>
              <a:t>use  </a:t>
            </a:r>
            <a:r>
              <a:rPr sz="2800" dirty="0">
                <a:latin typeface="Cambria"/>
                <a:cs typeface="Cambria"/>
              </a:rPr>
              <a:t>of</a:t>
            </a:r>
            <a:r>
              <a:rPr sz="2800" spc="90" dirty="0">
                <a:latin typeface="Cambria"/>
                <a:cs typeface="Cambria"/>
              </a:rPr>
              <a:t>  </a:t>
            </a:r>
            <a:r>
              <a:rPr sz="2800" spc="70" dirty="0">
                <a:latin typeface="Cambria"/>
                <a:cs typeface="Cambria"/>
              </a:rPr>
              <a:t>symbols</a:t>
            </a:r>
            <a:r>
              <a:rPr sz="2800" spc="80" dirty="0">
                <a:latin typeface="Cambria"/>
                <a:cs typeface="Cambria"/>
              </a:rPr>
              <a:t>  </a:t>
            </a:r>
            <a:r>
              <a:rPr sz="2800" spc="90" dirty="0">
                <a:latin typeface="Cambria"/>
                <a:cs typeface="Cambria"/>
              </a:rPr>
              <a:t>which  </a:t>
            </a:r>
            <a:r>
              <a:rPr sz="2800" spc="95" dirty="0">
                <a:latin typeface="Cambria"/>
                <a:cs typeface="Cambria"/>
              </a:rPr>
              <a:t>are</a:t>
            </a:r>
            <a:r>
              <a:rPr sz="2800" spc="90" dirty="0">
                <a:latin typeface="Cambria"/>
                <a:cs typeface="Cambria"/>
              </a:rPr>
              <a:t>  </a:t>
            </a:r>
            <a:r>
              <a:rPr sz="2800" spc="35" dirty="0">
                <a:latin typeface="Cambria"/>
                <a:cs typeface="Cambria"/>
              </a:rPr>
              <a:t>connected </a:t>
            </a:r>
            <a:r>
              <a:rPr sz="2800" spc="90" dirty="0">
                <a:latin typeface="Cambria"/>
                <a:cs typeface="Cambria"/>
              </a:rPr>
              <a:t>among</a:t>
            </a:r>
            <a:r>
              <a:rPr sz="2800" spc="365" dirty="0">
                <a:latin typeface="Cambria"/>
                <a:cs typeface="Cambria"/>
              </a:rPr>
              <a:t> </a:t>
            </a:r>
            <a:r>
              <a:rPr sz="2800" spc="120" dirty="0">
                <a:latin typeface="Cambria"/>
                <a:cs typeface="Cambria"/>
              </a:rPr>
              <a:t>them</a:t>
            </a:r>
            <a:r>
              <a:rPr sz="2800" spc="370" dirty="0">
                <a:latin typeface="Cambria"/>
                <a:cs typeface="Cambria"/>
              </a:rPr>
              <a:t> </a:t>
            </a:r>
            <a:r>
              <a:rPr sz="2800" dirty="0">
                <a:latin typeface="Cambria"/>
                <a:cs typeface="Cambria"/>
              </a:rPr>
              <a:t>to</a:t>
            </a:r>
            <a:r>
              <a:rPr sz="2800" spc="400" dirty="0">
                <a:latin typeface="Cambria"/>
                <a:cs typeface="Cambria"/>
              </a:rPr>
              <a:t> </a:t>
            </a:r>
            <a:r>
              <a:rPr sz="2800" spc="85" dirty="0">
                <a:latin typeface="Cambria"/>
                <a:cs typeface="Cambria"/>
              </a:rPr>
              <a:t>indicate</a:t>
            </a:r>
            <a:r>
              <a:rPr sz="2800" spc="405" dirty="0">
                <a:latin typeface="Cambria"/>
                <a:cs typeface="Cambria"/>
              </a:rPr>
              <a:t> </a:t>
            </a:r>
            <a:r>
              <a:rPr sz="2800" spc="105" dirty="0">
                <a:latin typeface="Cambria"/>
                <a:cs typeface="Cambria"/>
              </a:rPr>
              <a:t>the</a:t>
            </a:r>
            <a:r>
              <a:rPr sz="2800" spc="405" dirty="0">
                <a:latin typeface="Cambria"/>
                <a:cs typeface="Cambria"/>
              </a:rPr>
              <a:t> </a:t>
            </a:r>
            <a:r>
              <a:rPr sz="2800" dirty="0">
                <a:latin typeface="Cambria"/>
                <a:cs typeface="Cambria"/>
              </a:rPr>
              <a:t>flow</a:t>
            </a:r>
            <a:r>
              <a:rPr sz="2800" spc="375" dirty="0">
                <a:latin typeface="Cambria"/>
                <a:cs typeface="Cambria"/>
              </a:rPr>
              <a:t> </a:t>
            </a:r>
            <a:r>
              <a:rPr sz="2800" dirty="0">
                <a:latin typeface="Cambria"/>
                <a:cs typeface="Cambria"/>
              </a:rPr>
              <a:t>of</a:t>
            </a:r>
            <a:r>
              <a:rPr sz="2800" spc="390" dirty="0">
                <a:latin typeface="Cambria"/>
                <a:cs typeface="Cambria"/>
              </a:rPr>
              <a:t> </a:t>
            </a:r>
            <a:r>
              <a:rPr sz="2800" spc="75" dirty="0">
                <a:latin typeface="Cambria"/>
                <a:cs typeface="Cambria"/>
              </a:rPr>
              <a:t>information </a:t>
            </a:r>
            <a:r>
              <a:rPr sz="2800" spc="130" dirty="0">
                <a:latin typeface="Cambria"/>
                <a:cs typeface="Cambria"/>
              </a:rPr>
              <a:t>and</a:t>
            </a:r>
            <a:r>
              <a:rPr sz="2800" spc="175" dirty="0">
                <a:latin typeface="Cambria"/>
                <a:cs typeface="Cambria"/>
              </a:rPr>
              <a:t> </a:t>
            </a:r>
            <a:r>
              <a:rPr sz="2800" spc="60" dirty="0">
                <a:latin typeface="Cambria"/>
                <a:cs typeface="Cambria"/>
              </a:rPr>
              <a:t>processing.</a:t>
            </a:r>
            <a:endParaRPr sz="2800" dirty="0">
              <a:latin typeface="Cambria"/>
              <a:cs typeface="Cambria"/>
            </a:endParaRPr>
          </a:p>
        </p:txBody>
      </p:sp>
    </p:spTree>
    <p:extLst>
      <p:ext uri="{BB962C8B-B14F-4D97-AF65-F5344CB8AC3E}">
        <p14:creationId xmlns:p14="http://schemas.microsoft.com/office/powerpoint/2010/main" val="2727150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768" y="1523"/>
            <a:ext cx="58419" cy="6858000"/>
          </a:xfrm>
          <a:custGeom>
            <a:avLst/>
            <a:gdLst/>
            <a:ahLst/>
            <a:cxnLst/>
            <a:rect l="l" t="t" r="r" b="b"/>
            <a:pathLst>
              <a:path w="58419" h="6858000">
                <a:moveTo>
                  <a:pt x="11582" y="0"/>
                </a:moveTo>
                <a:lnTo>
                  <a:pt x="0" y="0"/>
                </a:lnTo>
                <a:lnTo>
                  <a:pt x="0" y="6857987"/>
                </a:lnTo>
                <a:lnTo>
                  <a:pt x="11582" y="6857987"/>
                </a:lnTo>
                <a:lnTo>
                  <a:pt x="11582" y="0"/>
                </a:lnTo>
                <a:close/>
              </a:path>
              <a:path w="58419" h="6858000">
                <a:moveTo>
                  <a:pt x="57912" y="0"/>
                </a:moveTo>
                <a:lnTo>
                  <a:pt x="23164" y="0"/>
                </a:lnTo>
                <a:lnTo>
                  <a:pt x="23164" y="6857987"/>
                </a:lnTo>
                <a:lnTo>
                  <a:pt x="57912" y="6857987"/>
                </a:lnTo>
                <a:lnTo>
                  <a:pt x="57912" y="0"/>
                </a:lnTo>
                <a:close/>
              </a:path>
            </a:pathLst>
          </a:custGeom>
          <a:solidFill>
            <a:srgbClr val="FDC3AD"/>
          </a:solidFill>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sp>
        <p:nvSpPr>
          <p:cNvPr id="5" name="object 5"/>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graphicFrame>
        <p:nvGraphicFramePr>
          <p:cNvPr id="6" name="object 6"/>
          <p:cNvGraphicFramePr>
            <a:graphicFrameLocks noGrp="1"/>
          </p:cNvGraphicFramePr>
          <p:nvPr/>
        </p:nvGraphicFramePr>
        <p:xfrm>
          <a:off x="298450" y="1136650"/>
          <a:ext cx="8382000" cy="5485130"/>
        </p:xfrm>
        <a:graphic>
          <a:graphicData uri="http://schemas.openxmlformats.org/drawingml/2006/table">
            <a:tbl>
              <a:tblPr firstRow="1" bandRow="1">
                <a:tableStyleId>{2D5ABB26-0587-4C30-8999-92F81FD0307C}</a:tableStyleId>
              </a:tblPr>
              <a:tblGrid>
                <a:gridCol w="2057400"/>
                <a:gridCol w="2286000"/>
                <a:gridCol w="4038600"/>
              </a:tblGrid>
              <a:tr h="457200">
                <a:tc>
                  <a:txBody>
                    <a:bodyPr/>
                    <a:lstStyle/>
                    <a:p>
                      <a:pPr marL="90805">
                        <a:lnSpc>
                          <a:spcPct val="100000"/>
                        </a:lnSpc>
                        <a:spcBef>
                          <a:spcPts val="315"/>
                        </a:spcBef>
                      </a:pPr>
                      <a:r>
                        <a:rPr sz="2400" b="1" spc="155" dirty="0">
                          <a:solidFill>
                            <a:srgbClr val="FFFFFF"/>
                          </a:solidFill>
                          <a:latin typeface="Cambria"/>
                          <a:cs typeface="Cambria"/>
                        </a:rPr>
                        <a:t>Symbol</a:t>
                      </a:r>
                      <a:endParaRPr sz="2400" dirty="0">
                        <a:latin typeface="Cambria"/>
                        <a:cs typeface="Cambr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c>
                  <a:txBody>
                    <a:bodyPr/>
                    <a:lstStyle/>
                    <a:p>
                      <a:pPr marL="92075">
                        <a:lnSpc>
                          <a:spcPct val="100000"/>
                        </a:lnSpc>
                        <a:spcBef>
                          <a:spcPts val="315"/>
                        </a:spcBef>
                      </a:pPr>
                      <a:r>
                        <a:rPr sz="2400" b="1" spc="175" dirty="0">
                          <a:solidFill>
                            <a:srgbClr val="FFFFFF"/>
                          </a:solidFill>
                          <a:latin typeface="Cambria"/>
                          <a:cs typeface="Cambria"/>
                        </a:rPr>
                        <a:t>Name</a:t>
                      </a:r>
                      <a:endParaRPr sz="2400">
                        <a:latin typeface="Cambria"/>
                        <a:cs typeface="Cambr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c>
                  <a:txBody>
                    <a:bodyPr/>
                    <a:lstStyle/>
                    <a:p>
                      <a:pPr marL="92710">
                        <a:lnSpc>
                          <a:spcPct val="100000"/>
                        </a:lnSpc>
                        <a:spcBef>
                          <a:spcPts val="315"/>
                        </a:spcBef>
                      </a:pPr>
                      <a:r>
                        <a:rPr sz="2400" b="1" spc="185" dirty="0">
                          <a:solidFill>
                            <a:srgbClr val="FFFFFF"/>
                          </a:solidFill>
                          <a:latin typeface="Cambria"/>
                          <a:cs typeface="Cambria"/>
                        </a:rPr>
                        <a:t>Function</a:t>
                      </a:r>
                      <a:endParaRPr sz="2400" dirty="0">
                        <a:latin typeface="Cambria"/>
                        <a:cs typeface="Cambria"/>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8537"/>
                    </a:solidFill>
                  </a:tcPr>
                </a:tc>
              </a:tr>
              <a:tr h="700405">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075">
                        <a:lnSpc>
                          <a:spcPct val="100000"/>
                        </a:lnSpc>
                        <a:spcBef>
                          <a:spcPts val="1535"/>
                        </a:spcBef>
                      </a:pPr>
                      <a:r>
                        <a:rPr sz="2000" spc="60" dirty="0">
                          <a:latin typeface="Cambria"/>
                          <a:cs typeface="Cambria"/>
                        </a:rPr>
                        <a:t>Flow</a:t>
                      </a:r>
                      <a:r>
                        <a:rPr sz="2000" spc="120" dirty="0">
                          <a:latin typeface="Cambria"/>
                          <a:cs typeface="Cambria"/>
                        </a:rPr>
                        <a:t> </a:t>
                      </a:r>
                      <a:r>
                        <a:rPr sz="2000" spc="85" dirty="0">
                          <a:latin typeface="Cambria"/>
                          <a:cs typeface="Cambria"/>
                        </a:rPr>
                        <a:t>Line</a:t>
                      </a:r>
                      <a:endParaRPr sz="2000">
                        <a:latin typeface="Cambria"/>
                        <a:cs typeface="Cambria"/>
                      </a:endParaRPr>
                    </a:p>
                  </a:txBody>
                  <a:tcPr marL="0" marR="0" marT="1949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a:lnSpc>
                          <a:spcPct val="100000"/>
                        </a:lnSpc>
                        <a:spcBef>
                          <a:spcPts val="335"/>
                        </a:spcBef>
                      </a:pPr>
                      <a:r>
                        <a:rPr sz="2000" spc="75" dirty="0">
                          <a:latin typeface="Cambria"/>
                          <a:cs typeface="Cambria"/>
                        </a:rPr>
                        <a:t>Indicate</a:t>
                      </a:r>
                      <a:r>
                        <a:rPr sz="2000" spc="70" dirty="0">
                          <a:latin typeface="Cambria"/>
                          <a:cs typeface="Cambria"/>
                        </a:rPr>
                        <a:t>  the</a:t>
                      </a:r>
                      <a:r>
                        <a:rPr sz="2000" spc="75" dirty="0">
                          <a:latin typeface="Cambria"/>
                          <a:cs typeface="Cambria"/>
                        </a:rPr>
                        <a:t>  </a:t>
                      </a:r>
                      <a:r>
                        <a:rPr sz="2000" spc="55" dirty="0">
                          <a:latin typeface="Cambria"/>
                          <a:cs typeface="Cambria"/>
                        </a:rPr>
                        <a:t>logical</a:t>
                      </a:r>
                      <a:r>
                        <a:rPr sz="2000" spc="85" dirty="0">
                          <a:latin typeface="Cambria"/>
                          <a:cs typeface="Cambria"/>
                        </a:rPr>
                        <a:t>  </a:t>
                      </a:r>
                      <a:r>
                        <a:rPr sz="2000" dirty="0">
                          <a:latin typeface="Cambria"/>
                          <a:cs typeface="Cambria"/>
                        </a:rPr>
                        <a:t>sequence</a:t>
                      </a:r>
                      <a:r>
                        <a:rPr sz="2000" spc="85" dirty="0">
                          <a:latin typeface="Cambria"/>
                          <a:cs typeface="Cambria"/>
                        </a:rPr>
                        <a:t>  </a:t>
                      </a:r>
                      <a:r>
                        <a:rPr sz="2000" spc="-25" dirty="0">
                          <a:latin typeface="Cambria"/>
                          <a:cs typeface="Cambria"/>
                        </a:rPr>
                        <a:t>of</a:t>
                      </a:r>
                      <a:endParaRPr sz="2000" dirty="0">
                        <a:latin typeface="Cambria"/>
                        <a:cs typeface="Cambria"/>
                      </a:endParaRPr>
                    </a:p>
                    <a:p>
                      <a:pPr marL="92710">
                        <a:lnSpc>
                          <a:spcPct val="100000"/>
                        </a:lnSpc>
                      </a:pPr>
                      <a:r>
                        <a:rPr sz="2000" spc="50" dirty="0">
                          <a:latin typeface="Cambria"/>
                          <a:cs typeface="Cambria"/>
                        </a:rPr>
                        <a:t>execution</a:t>
                      </a:r>
                      <a:r>
                        <a:rPr sz="2000" spc="150" dirty="0">
                          <a:latin typeface="Cambria"/>
                          <a:cs typeface="Cambria"/>
                        </a:rPr>
                        <a:t> </a:t>
                      </a:r>
                      <a:r>
                        <a:rPr sz="2000" dirty="0">
                          <a:latin typeface="Cambria"/>
                          <a:cs typeface="Cambria"/>
                        </a:rPr>
                        <a:t>steps</a:t>
                      </a:r>
                      <a:r>
                        <a:rPr sz="2000" spc="204" dirty="0">
                          <a:latin typeface="Cambria"/>
                          <a:cs typeface="Cambria"/>
                        </a:rPr>
                        <a:t> </a:t>
                      </a:r>
                      <a:r>
                        <a:rPr sz="2000" spc="85" dirty="0">
                          <a:latin typeface="Cambria"/>
                          <a:cs typeface="Cambria"/>
                        </a:rPr>
                        <a:t>in</a:t>
                      </a:r>
                      <a:r>
                        <a:rPr sz="2000" spc="190" dirty="0">
                          <a:latin typeface="Cambria"/>
                          <a:cs typeface="Cambria"/>
                        </a:rPr>
                        <a:t> </a:t>
                      </a:r>
                      <a:r>
                        <a:rPr sz="2000" spc="65" dirty="0">
                          <a:latin typeface="Cambria"/>
                          <a:cs typeface="Cambria"/>
                        </a:rPr>
                        <a:t>the</a:t>
                      </a:r>
                      <a:r>
                        <a:rPr sz="2000" spc="200" dirty="0">
                          <a:latin typeface="Cambria"/>
                          <a:cs typeface="Cambria"/>
                        </a:rPr>
                        <a:t> </a:t>
                      </a:r>
                      <a:r>
                        <a:rPr sz="2000" spc="65" dirty="0">
                          <a:latin typeface="Cambria"/>
                          <a:cs typeface="Cambria"/>
                        </a:rPr>
                        <a:t>algorithm.</a:t>
                      </a:r>
                      <a:endParaRPr sz="2000" dirty="0">
                        <a:latin typeface="Cambria"/>
                        <a:cs typeface="Cambri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r h="1005205">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075">
                        <a:lnSpc>
                          <a:spcPct val="100000"/>
                        </a:lnSpc>
                        <a:spcBef>
                          <a:spcPts val="1535"/>
                        </a:spcBef>
                      </a:pPr>
                      <a:r>
                        <a:rPr sz="2000" spc="75" dirty="0">
                          <a:latin typeface="Cambria"/>
                          <a:cs typeface="Cambria"/>
                        </a:rPr>
                        <a:t>Terminal</a:t>
                      </a:r>
                      <a:endParaRPr sz="2000">
                        <a:latin typeface="Cambria"/>
                        <a:cs typeface="Cambria"/>
                      </a:endParaRPr>
                    </a:p>
                    <a:p>
                      <a:pPr marL="92075">
                        <a:lnSpc>
                          <a:spcPct val="100000"/>
                        </a:lnSpc>
                        <a:spcBef>
                          <a:spcPts val="5"/>
                        </a:spcBef>
                      </a:pPr>
                      <a:r>
                        <a:rPr sz="2000" spc="-10" dirty="0">
                          <a:latin typeface="Cambria"/>
                          <a:cs typeface="Cambria"/>
                        </a:rPr>
                        <a:t>(Start/End)</a:t>
                      </a:r>
                      <a:endParaRPr sz="2000">
                        <a:latin typeface="Cambria"/>
                        <a:cs typeface="Cambria"/>
                      </a:endParaRPr>
                    </a:p>
                  </a:txBody>
                  <a:tcPr marL="0" marR="0" marT="1949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710">
                        <a:lnSpc>
                          <a:spcPct val="100000"/>
                        </a:lnSpc>
                        <a:spcBef>
                          <a:spcPts val="335"/>
                        </a:spcBef>
                      </a:pPr>
                      <a:r>
                        <a:rPr sz="2000" spc="75" dirty="0">
                          <a:latin typeface="Cambria"/>
                          <a:cs typeface="Cambria"/>
                        </a:rPr>
                        <a:t>Indicates</a:t>
                      </a:r>
                      <a:r>
                        <a:rPr sz="2000" spc="240" dirty="0">
                          <a:latin typeface="Cambria"/>
                          <a:cs typeface="Cambria"/>
                        </a:rPr>
                        <a:t> </a:t>
                      </a:r>
                      <a:r>
                        <a:rPr sz="2000" spc="70" dirty="0">
                          <a:latin typeface="Cambria"/>
                          <a:cs typeface="Cambria"/>
                        </a:rPr>
                        <a:t>the</a:t>
                      </a:r>
                      <a:r>
                        <a:rPr sz="2000" spc="275" dirty="0">
                          <a:latin typeface="Cambria"/>
                          <a:cs typeface="Cambria"/>
                        </a:rPr>
                        <a:t> </a:t>
                      </a:r>
                      <a:r>
                        <a:rPr sz="2000" spc="65" dirty="0">
                          <a:latin typeface="Cambria"/>
                          <a:cs typeface="Cambria"/>
                        </a:rPr>
                        <a:t>beginning</a:t>
                      </a:r>
                      <a:r>
                        <a:rPr sz="2000" spc="290" dirty="0">
                          <a:latin typeface="Cambria"/>
                          <a:cs typeface="Cambria"/>
                        </a:rPr>
                        <a:t> </a:t>
                      </a:r>
                      <a:r>
                        <a:rPr sz="2000" spc="85" dirty="0">
                          <a:latin typeface="Cambria"/>
                          <a:cs typeface="Cambria"/>
                        </a:rPr>
                        <a:t>and</a:t>
                      </a:r>
                      <a:r>
                        <a:rPr sz="2000" spc="270" dirty="0">
                          <a:latin typeface="Cambria"/>
                          <a:cs typeface="Cambria"/>
                        </a:rPr>
                        <a:t> </a:t>
                      </a:r>
                      <a:r>
                        <a:rPr sz="2000" spc="25" dirty="0">
                          <a:latin typeface="Cambria"/>
                          <a:cs typeface="Cambria"/>
                        </a:rPr>
                        <a:t>end</a:t>
                      </a:r>
                      <a:endParaRPr sz="2000" dirty="0">
                        <a:latin typeface="Cambria"/>
                        <a:cs typeface="Cambria"/>
                      </a:endParaRPr>
                    </a:p>
                    <a:p>
                      <a:pPr marL="92710">
                        <a:lnSpc>
                          <a:spcPct val="100000"/>
                        </a:lnSpc>
                      </a:pPr>
                      <a:r>
                        <a:rPr sz="2000" dirty="0">
                          <a:latin typeface="Cambria"/>
                          <a:cs typeface="Cambria"/>
                        </a:rPr>
                        <a:t>points</a:t>
                      </a:r>
                      <a:r>
                        <a:rPr sz="2000" spc="180" dirty="0">
                          <a:latin typeface="Cambria"/>
                          <a:cs typeface="Cambria"/>
                        </a:rPr>
                        <a:t> </a:t>
                      </a:r>
                      <a:r>
                        <a:rPr sz="2000" dirty="0">
                          <a:latin typeface="Cambria"/>
                          <a:cs typeface="Cambria"/>
                        </a:rPr>
                        <a:t>of</a:t>
                      </a:r>
                      <a:r>
                        <a:rPr sz="2000" spc="215" dirty="0">
                          <a:latin typeface="Cambria"/>
                          <a:cs typeface="Cambria"/>
                        </a:rPr>
                        <a:t> </a:t>
                      </a:r>
                      <a:r>
                        <a:rPr sz="2000" spc="110" dirty="0">
                          <a:latin typeface="Cambria"/>
                          <a:cs typeface="Cambria"/>
                        </a:rPr>
                        <a:t>an</a:t>
                      </a:r>
                      <a:r>
                        <a:rPr sz="2000" spc="210" dirty="0">
                          <a:latin typeface="Cambria"/>
                          <a:cs typeface="Cambria"/>
                        </a:rPr>
                        <a:t> </a:t>
                      </a:r>
                      <a:r>
                        <a:rPr sz="2000" spc="65" dirty="0">
                          <a:latin typeface="Cambria"/>
                          <a:cs typeface="Cambria"/>
                        </a:rPr>
                        <a:t>algorithm.</a:t>
                      </a:r>
                      <a:endParaRPr sz="2000" dirty="0">
                        <a:latin typeface="Cambria"/>
                        <a:cs typeface="Cambri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r>
              <a:tr h="1005840">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a:lnSpc>
                          <a:spcPct val="100000"/>
                        </a:lnSpc>
                        <a:spcBef>
                          <a:spcPts val="440"/>
                        </a:spcBef>
                      </a:pPr>
                      <a:endParaRPr sz="2000">
                        <a:latin typeface="Times New Roman"/>
                        <a:cs typeface="Times New Roman"/>
                      </a:endParaRPr>
                    </a:p>
                    <a:p>
                      <a:pPr marL="92075">
                        <a:lnSpc>
                          <a:spcPct val="100000"/>
                        </a:lnSpc>
                      </a:pPr>
                      <a:r>
                        <a:rPr sz="2000" spc="50" dirty="0">
                          <a:latin typeface="Cambria"/>
                          <a:cs typeface="Cambria"/>
                        </a:rPr>
                        <a:t>Input/Output</a:t>
                      </a:r>
                      <a:endParaRPr sz="2000">
                        <a:latin typeface="Cambria"/>
                        <a:cs typeface="Cambria"/>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a:lnSpc>
                          <a:spcPct val="100000"/>
                        </a:lnSpc>
                        <a:spcBef>
                          <a:spcPts val="340"/>
                        </a:spcBef>
                        <a:tabLst>
                          <a:tab pos="1019175" algn="l"/>
                          <a:tab pos="1485900" algn="l"/>
                          <a:tab pos="2291080" algn="l"/>
                          <a:tab pos="2702560" algn="l"/>
                          <a:tab pos="3166110" algn="l"/>
                        </a:tabLst>
                      </a:pPr>
                      <a:r>
                        <a:rPr sz="2000" spc="60" dirty="0">
                          <a:latin typeface="Cambria"/>
                          <a:cs typeface="Cambria"/>
                        </a:rPr>
                        <a:t>Shows</a:t>
                      </a:r>
                      <a:r>
                        <a:rPr sz="2000" dirty="0">
                          <a:latin typeface="Cambria"/>
                          <a:cs typeface="Cambria"/>
                        </a:rPr>
                        <a:t>	</a:t>
                      </a:r>
                      <a:r>
                        <a:rPr sz="2000" spc="85" dirty="0">
                          <a:latin typeface="Cambria"/>
                          <a:cs typeface="Cambria"/>
                        </a:rPr>
                        <a:t>an</a:t>
                      </a:r>
                      <a:r>
                        <a:rPr sz="2000" dirty="0">
                          <a:latin typeface="Cambria"/>
                          <a:cs typeface="Cambria"/>
                        </a:rPr>
                        <a:t>	</a:t>
                      </a:r>
                      <a:r>
                        <a:rPr sz="2000" spc="55" dirty="0">
                          <a:latin typeface="Cambria"/>
                          <a:cs typeface="Cambria"/>
                        </a:rPr>
                        <a:t>input</a:t>
                      </a:r>
                      <a:r>
                        <a:rPr sz="2000" dirty="0">
                          <a:latin typeface="Cambria"/>
                          <a:cs typeface="Cambria"/>
                        </a:rPr>
                        <a:t>	</a:t>
                      </a:r>
                      <a:r>
                        <a:rPr sz="2000" spc="-25" dirty="0">
                          <a:latin typeface="Cambria"/>
                          <a:cs typeface="Cambria"/>
                        </a:rPr>
                        <a:t>or</a:t>
                      </a:r>
                      <a:r>
                        <a:rPr sz="2000" dirty="0">
                          <a:latin typeface="Cambria"/>
                          <a:cs typeface="Cambria"/>
                        </a:rPr>
                        <a:t>	</a:t>
                      </a:r>
                      <a:r>
                        <a:rPr sz="2000" spc="85" dirty="0">
                          <a:latin typeface="Cambria"/>
                          <a:cs typeface="Cambria"/>
                        </a:rPr>
                        <a:t>an</a:t>
                      </a:r>
                      <a:r>
                        <a:rPr sz="2000" dirty="0">
                          <a:latin typeface="Cambria"/>
                          <a:cs typeface="Cambria"/>
                        </a:rPr>
                        <a:t>	</a:t>
                      </a:r>
                      <a:r>
                        <a:rPr sz="2000" spc="50" dirty="0">
                          <a:latin typeface="Cambria"/>
                          <a:cs typeface="Cambria"/>
                        </a:rPr>
                        <a:t>output</a:t>
                      </a:r>
                      <a:endParaRPr sz="2000" dirty="0">
                        <a:latin typeface="Cambria"/>
                        <a:cs typeface="Cambria"/>
                      </a:endParaRPr>
                    </a:p>
                    <a:p>
                      <a:pPr marL="92710">
                        <a:lnSpc>
                          <a:spcPct val="100000"/>
                        </a:lnSpc>
                      </a:pPr>
                      <a:r>
                        <a:rPr sz="2000" spc="40" dirty="0">
                          <a:latin typeface="Cambria"/>
                          <a:cs typeface="Cambria"/>
                        </a:rPr>
                        <a:t>operation.</a:t>
                      </a:r>
                      <a:endParaRPr sz="2000" dirty="0">
                        <a:latin typeface="Cambria"/>
                        <a:cs typeface="Cambria"/>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r h="1005840">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a:lnSpc>
                          <a:spcPct val="100000"/>
                        </a:lnSpc>
                        <a:spcBef>
                          <a:spcPts val="445"/>
                        </a:spcBef>
                      </a:pPr>
                      <a:endParaRPr sz="2000">
                        <a:latin typeface="Times New Roman"/>
                        <a:cs typeface="Times New Roman"/>
                      </a:endParaRPr>
                    </a:p>
                    <a:p>
                      <a:pPr marL="92075">
                        <a:lnSpc>
                          <a:spcPct val="100000"/>
                        </a:lnSpc>
                      </a:pPr>
                      <a:r>
                        <a:rPr sz="2000" spc="40" dirty="0">
                          <a:latin typeface="Cambria"/>
                          <a:cs typeface="Cambria"/>
                        </a:rPr>
                        <a:t>Processing</a:t>
                      </a:r>
                      <a:endParaRPr sz="2000">
                        <a:latin typeface="Cambria"/>
                        <a:cs typeface="Cambria"/>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c>
                  <a:txBody>
                    <a:bodyPr/>
                    <a:lstStyle/>
                    <a:p>
                      <a:pPr marL="92710" marR="83185" algn="just">
                        <a:lnSpc>
                          <a:spcPct val="100000"/>
                        </a:lnSpc>
                        <a:spcBef>
                          <a:spcPts val="345"/>
                        </a:spcBef>
                        <a:tabLst>
                          <a:tab pos="2129790" algn="l"/>
                          <a:tab pos="3422015" algn="l"/>
                        </a:tabLst>
                      </a:pPr>
                      <a:r>
                        <a:rPr sz="2000" spc="100" dirty="0">
                          <a:latin typeface="Cambria"/>
                          <a:cs typeface="Cambria"/>
                        </a:rPr>
                        <a:t>Used</a:t>
                      </a:r>
                      <a:r>
                        <a:rPr sz="2000" spc="175" dirty="0">
                          <a:latin typeface="Cambria"/>
                          <a:cs typeface="Cambria"/>
                        </a:rPr>
                        <a:t>  </a:t>
                      </a:r>
                      <a:r>
                        <a:rPr sz="2000" dirty="0">
                          <a:latin typeface="Cambria"/>
                          <a:cs typeface="Cambria"/>
                        </a:rPr>
                        <a:t>to</a:t>
                      </a:r>
                      <a:r>
                        <a:rPr sz="2000" spc="185" dirty="0">
                          <a:latin typeface="Cambria"/>
                          <a:cs typeface="Cambria"/>
                        </a:rPr>
                        <a:t>  </a:t>
                      </a:r>
                      <a:r>
                        <a:rPr sz="2000" spc="55" dirty="0">
                          <a:latin typeface="Cambria"/>
                          <a:cs typeface="Cambria"/>
                        </a:rPr>
                        <a:t>indicate</a:t>
                      </a:r>
                      <a:r>
                        <a:rPr sz="2000" spc="185" dirty="0">
                          <a:latin typeface="Cambria"/>
                          <a:cs typeface="Cambria"/>
                        </a:rPr>
                        <a:t>  </a:t>
                      </a:r>
                      <a:r>
                        <a:rPr sz="2000" spc="75" dirty="0">
                          <a:latin typeface="Cambria"/>
                          <a:cs typeface="Cambria"/>
                        </a:rPr>
                        <a:t>mathematical </a:t>
                      </a:r>
                      <a:r>
                        <a:rPr sz="2000" spc="65" dirty="0">
                          <a:latin typeface="Cambria"/>
                          <a:cs typeface="Cambria"/>
                        </a:rPr>
                        <a:t>Operation</a:t>
                      </a:r>
                      <a:r>
                        <a:rPr sz="2000" dirty="0">
                          <a:latin typeface="Cambria"/>
                          <a:cs typeface="Cambria"/>
                        </a:rPr>
                        <a:t>	</a:t>
                      </a:r>
                      <a:r>
                        <a:rPr sz="2000" spc="55" dirty="0">
                          <a:latin typeface="Cambria"/>
                          <a:cs typeface="Cambria"/>
                        </a:rPr>
                        <a:t>and</a:t>
                      </a:r>
                      <a:r>
                        <a:rPr sz="2000" dirty="0">
                          <a:latin typeface="Cambria"/>
                          <a:cs typeface="Cambria"/>
                        </a:rPr>
                        <a:t>	</a:t>
                      </a:r>
                      <a:r>
                        <a:rPr sz="2000" spc="70" dirty="0">
                          <a:latin typeface="Cambria"/>
                          <a:cs typeface="Cambria"/>
                        </a:rPr>
                        <a:t>data </a:t>
                      </a:r>
                      <a:r>
                        <a:rPr sz="2000" spc="65" dirty="0">
                          <a:latin typeface="Cambria"/>
                          <a:cs typeface="Cambria"/>
                        </a:rPr>
                        <a:t>manipulation</a:t>
                      </a:r>
                      <a:endParaRPr sz="2000">
                        <a:latin typeface="Cambria"/>
                        <a:cs typeface="Cambr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CE8"/>
                    </a:solidFill>
                  </a:tcPr>
                </a:tc>
              </a:tr>
              <a:tr h="1310640">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a:lnSpc>
                          <a:spcPct val="100000"/>
                        </a:lnSpc>
                        <a:spcBef>
                          <a:spcPts val="1645"/>
                        </a:spcBef>
                      </a:pPr>
                      <a:endParaRPr sz="2000">
                        <a:latin typeface="Times New Roman"/>
                        <a:cs typeface="Times New Roman"/>
                      </a:endParaRPr>
                    </a:p>
                    <a:p>
                      <a:pPr marL="92075">
                        <a:lnSpc>
                          <a:spcPct val="100000"/>
                        </a:lnSpc>
                        <a:spcBef>
                          <a:spcPts val="5"/>
                        </a:spcBef>
                      </a:pPr>
                      <a:r>
                        <a:rPr sz="2000" spc="55" dirty="0">
                          <a:latin typeface="Cambria"/>
                          <a:cs typeface="Cambria"/>
                        </a:rPr>
                        <a:t>Decision</a:t>
                      </a:r>
                      <a:r>
                        <a:rPr sz="2000" spc="100" dirty="0">
                          <a:latin typeface="Cambria"/>
                          <a:cs typeface="Cambria"/>
                        </a:rPr>
                        <a:t> </a:t>
                      </a:r>
                      <a:r>
                        <a:rPr sz="2000" spc="55" dirty="0">
                          <a:latin typeface="Cambria"/>
                          <a:cs typeface="Cambria"/>
                        </a:rPr>
                        <a:t>Box</a:t>
                      </a:r>
                      <a:endParaRPr sz="2000">
                        <a:latin typeface="Cambria"/>
                        <a:cs typeface="Cambria"/>
                      </a:endParaRPr>
                    </a:p>
                  </a:txBody>
                  <a:tcPr marL="0" marR="0" marT="2089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c>
                  <a:txBody>
                    <a:bodyPr/>
                    <a:lstStyle/>
                    <a:p>
                      <a:pPr marL="92710" marR="81915" algn="just">
                        <a:lnSpc>
                          <a:spcPct val="100000"/>
                        </a:lnSpc>
                        <a:spcBef>
                          <a:spcPts val="345"/>
                        </a:spcBef>
                      </a:pPr>
                      <a:r>
                        <a:rPr sz="2000" spc="105" dirty="0">
                          <a:latin typeface="Cambria"/>
                          <a:cs typeface="Cambria"/>
                        </a:rPr>
                        <a:t>Used</a:t>
                      </a:r>
                      <a:r>
                        <a:rPr sz="2000" spc="459" dirty="0">
                          <a:latin typeface="Cambria"/>
                          <a:cs typeface="Cambria"/>
                        </a:rPr>
                        <a:t> </a:t>
                      </a:r>
                      <a:r>
                        <a:rPr sz="2000" dirty="0">
                          <a:latin typeface="Cambria"/>
                          <a:cs typeface="Cambria"/>
                        </a:rPr>
                        <a:t>to</a:t>
                      </a:r>
                      <a:r>
                        <a:rPr sz="2000" spc="475" dirty="0">
                          <a:latin typeface="Cambria"/>
                          <a:cs typeface="Cambria"/>
                        </a:rPr>
                        <a:t> </a:t>
                      </a:r>
                      <a:r>
                        <a:rPr sz="2000" spc="45" dirty="0">
                          <a:latin typeface="Cambria"/>
                          <a:cs typeface="Cambria"/>
                        </a:rPr>
                        <a:t>represent</a:t>
                      </a:r>
                      <a:r>
                        <a:rPr sz="2000" spc="470" dirty="0">
                          <a:latin typeface="Cambria"/>
                          <a:cs typeface="Cambria"/>
                        </a:rPr>
                        <a:t> </a:t>
                      </a:r>
                      <a:r>
                        <a:rPr sz="2000" spc="65" dirty="0">
                          <a:latin typeface="Cambria"/>
                          <a:cs typeface="Cambria"/>
                        </a:rPr>
                        <a:t>the</a:t>
                      </a:r>
                      <a:r>
                        <a:rPr sz="2000" spc="475" dirty="0">
                          <a:latin typeface="Cambria"/>
                          <a:cs typeface="Cambria"/>
                        </a:rPr>
                        <a:t> </a:t>
                      </a:r>
                      <a:r>
                        <a:rPr sz="2000" spc="-10" dirty="0">
                          <a:latin typeface="Cambria"/>
                          <a:cs typeface="Cambria"/>
                        </a:rPr>
                        <a:t>condition </a:t>
                      </a:r>
                      <a:r>
                        <a:rPr sz="2000" dirty="0">
                          <a:latin typeface="Cambria"/>
                          <a:cs typeface="Cambria"/>
                        </a:rPr>
                        <a:t>operation</a:t>
                      </a:r>
                      <a:r>
                        <a:rPr sz="2000" spc="315" dirty="0">
                          <a:latin typeface="Cambria"/>
                          <a:cs typeface="Cambria"/>
                        </a:rPr>
                        <a:t>  </a:t>
                      </a:r>
                      <a:r>
                        <a:rPr sz="2000" spc="80" dirty="0">
                          <a:latin typeface="Cambria"/>
                          <a:cs typeface="Cambria"/>
                        </a:rPr>
                        <a:t>in</a:t>
                      </a:r>
                      <a:r>
                        <a:rPr sz="2000" spc="320" dirty="0">
                          <a:latin typeface="Cambria"/>
                          <a:cs typeface="Cambria"/>
                        </a:rPr>
                        <a:t>  </a:t>
                      </a:r>
                      <a:r>
                        <a:rPr sz="2000" spc="55" dirty="0">
                          <a:latin typeface="Cambria"/>
                          <a:cs typeface="Cambria"/>
                        </a:rPr>
                        <a:t>which</a:t>
                      </a:r>
                      <a:r>
                        <a:rPr sz="2000" spc="320" dirty="0">
                          <a:latin typeface="Cambria"/>
                          <a:cs typeface="Cambria"/>
                        </a:rPr>
                        <a:t>  </a:t>
                      </a:r>
                      <a:r>
                        <a:rPr sz="2000" spc="125" dirty="0">
                          <a:latin typeface="Cambria"/>
                          <a:cs typeface="Cambria"/>
                        </a:rPr>
                        <a:t>a</a:t>
                      </a:r>
                      <a:r>
                        <a:rPr sz="2000" spc="310" dirty="0">
                          <a:latin typeface="Cambria"/>
                          <a:cs typeface="Cambria"/>
                        </a:rPr>
                        <a:t>  </a:t>
                      </a:r>
                      <a:r>
                        <a:rPr sz="2000" spc="-10" dirty="0">
                          <a:latin typeface="Cambria"/>
                          <a:cs typeface="Cambria"/>
                        </a:rPr>
                        <a:t>decision </a:t>
                      </a:r>
                      <a:r>
                        <a:rPr sz="2000" spc="95" dirty="0">
                          <a:latin typeface="Cambria"/>
                          <a:cs typeface="Cambria"/>
                        </a:rPr>
                        <a:t>has</a:t>
                      </a:r>
                      <a:r>
                        <a:rPr sz="2000" spc="160" dirty="0">
                          <a:latin typeface="Cambria"/>
                          <a:cs typeface="Cambria"/>
                        </a:rPr>
                        <a:t>  </a:t>
                      </a:r>
                      <a:r>
                        <a:rPr sz="2000" dirty="0">
                          <a:latin typeface="Cambria"/>
                          <a:cs typeface="Cambria"/>
                        </a:rPr>
                        <a:t>to</a:t>
                      </a:r>
                      <a:r>
                        <a:rPr sz="2000" spc="180" dirty="0">
                          <a:latin typeface="Cambria"/>
                          <a:cs typeface="Cambria"/>
                        </a:rPr>
                        <a:t>  </a:t>
                      </a:r>
                      <a:r>
                        <a:rPr sz="2000" dirty="0">
                          <a:latin typeface="Cambria"/>
                          <a:cs typeface="Cambria"/>
                        </a:rPr>
                        <a:t>be</a:t>
                      </a:r>
                      <a:r>
                        <a:rPr sz="2000" spc="175" dirty="0">
                          <a:latin typeface="Cambria"/>
                          <a:cs typeface="Cambria"/>
                        </a:rPr>
                        <a:t>  </a:t>
                      </a:r>
                      <a:r>
                        <a:rPr sz="2000" spc="90" dirty="0">
                          <a:latin typeface="Cambria"/>
                          <a:cs typeface="Cambria"/>
                        </a:rPr>
                        <a:t>taken</a:t>
                      </a:r>
                      <a:r>
                        <a:rPr sz="2000" spc="180" dirty="0">
                          <a:latin typeface="Cambria"/>
                          <a:cs typeface="Cambria"/>
                        </a:rPr>
                        <a:t>  </a:t>
                      </a:r>
                      <a:r>
                        <a:rPr sz="2000" dirty="0">
                          <a:latin typeface="Cambria"/>
                          <a:cs typeface="Cambria"/>
                        </a:rPr>
                        <a:t>based</a:t>
                      </a:r>
                      <a:r>
                        <a:rPr sz="2000" spc="180" dirty="0">
                          <a:latin typeface="Cambria"/>
                          <a:cs typeface="Cambria"/>
                        </a:rPr>
                        <a:t>  </a:t>
                      </a:r>
                      <a:r>
                        <a:rPr sz="2000" dirty="0">
                          <a:latin typeface="Cambria"/>
                          <a:cs typeface="Cambria"/>
                        </a:rPr>
                        <a:t>on</a:t>
                      </a:r>
                      <a:r>
                        <a:rPr sz="2000" spc="175" dirty="0">
                          <a:latin typeface="Cambria"/>
                          <a:cs typeface="Cambria"/>
                        </a:rPr>
                        <a:t>  </a:t>
                      </a:r>
                      <a:r>
                        <a:rPr sz="2000" spc="-25" dirty="0">
                          <a:latin typeface="Cambria"/>
                          <a:cs typeface="Cambria"/>
                        </a:rPr>
                        <a:t>two </a:t>
                      </a:r>
                      <a:r>
                        <a:rPr sz="2000" spc="80" dirty="0">
                          <a:latin typeface="Cambria"/>
                          <a:cs typeface="Cambria"/>
                        </a:rPr>
                        <a:t>alternates,</a:t>
                      </a:r>
                      <a:r>
                        <a:rPr sz="2000" spc="120" dirty="0">
                          <a:latin typeface="Cambria"/>
                          <a:cs typeface="Cambria"/>
                        </a:rPr>
                        <a:t> </a:t>
                      </a:r>
                      <a:r>
                        <a:rPr sz="2000" spc="229" dirty="0">
                          <a:latin typeface="Cambria"/>
                          <a:cs typeface="Cambria"/>
                        </a:rPr>
                        <a:t>TRUE</a:t>
                      </a:r>
                      <a:r>
                        <a:rPr sz="2000" spc="145" dirty="0">
                          <a:latin typeface="Cambria"/>
                          <a:cs typeface="Cambria"/>
                        </a:rPr>
                        <a:t> </a:t>
                      </a:r>
                      <a:r>
                        <a:rPr sz="2000" dirty="0">
                          <a:latin typeface="Cambria"/>
                          <a:cs typeface="Cambria"/>
                        </a:rPr>
                        <a:t>or</a:t>
                      </a:r>
                      <a:r>
                        <a:rPr sz="2000" spc="120" dirty="0">
                          <a:latin typeface="Cambria"/>
                          <a:cs typeface="Cambria"/>
                        </a:rPr>
                        <a:t> </a:t>
                      </a:r>
                      <a:r>
                        <a:rPr sz="2000" spc="215" dirty="0">
                          <a:latin typeface="Cambria"/>
                          <a:cs typeface="Cambria"/>
                        </a:rPr>
                        <a:t>FALSE.</a:t>
                      </a:r>
                      <a:endParaRPr sz="2000" dirty="0">
                        <a:latin typeface="Cambria"/>
                        <a:cs typeface="Cambri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CE"/>
                    </a:solidFill>
                  </a:tcPr>
                </a:tc>
              </a:tr>
            </a:tbl>
          </a:graphicData>
        </a:graphic>
      </p:graphicFrame>
      <p:grpSp>
        <p:nvGrpSpPr>
          <p:cNvPr id="11" name="object 11"/>
          <p:cNvGrpSpPr/>
          <p:nvPr/>
        </p:nvGrpSpPr>
        <p:grpSpPr>
          <a:xfrm>
            <a:off x="838200" y="1822704"/>
            <a:ext cx="685800" cy="338455"/>
            <a:chOff x="838200" y="1822704"/>
            <a:chExt cx="685800" cy="338455"/>
          </a:xfrm>
        </p:grpSpPr>
        <p:pic>
          <p:nvPicPr>
            <p:cNvPr id="12" name="object 12"/>
            <p:cNvPicPr/>
            <p:nvPr/>
          </p:nvPicPr>
          <p:blipFill>
            <a:blip r:embed="rId2" cstate="print"/>
            <a:stretch>
              <a:fillRect/>
            </a:stretch>
          </p:blipFill>
          <p:spPr>
            <a:xfrm>
              <a:off x="914400" y="1822704"/>
              <a:ext cx="609600" cy="158496"/>
            </a:xfrm>
            <a:prstGeom prst="rect">
              <a:avLst/>
            </a:prstGeom>
          </p:spPr>
        </p:pic>
        <p:pic>
          <p:nvPicPr>
            <p:cNvPr id="13" name="object 13"/>
            <p:cNvPicPr/>
            <p:nvPr/>
          </p:nvPicPr>
          <p:blipFill>
            <a:blip r:embed="rId3" cstate="print"/>
            <a:stretch>
              <a:fillRect/>
            </a:stretch>
          </p:blipFill>
          <p:spPr>
            <a:xfrm>
              <a:off x="838200" y="1981200"/>
              <a:ext cx="609600" cy="179832"/>
            </a:xfrm>
            <a:prstGeom prst="rect">
              <a:avLst/>
            </a:prstGeom>
          </p:spPr>
        </p:pic>
      </p:grpSp>
      <p:sp>
        <p:nvSpPr>
          <p:cNvPr id="14" name="object 14"/>
          <p:cNvSpPr/>
          <p:nvPr/>
        </p:nvSpPr>
        <p:spPr>
          <a:xfrm>
            <a:off x="763523" y="3631691"/>
            <a:ext cx="1183005" cy="408940"/>
          </a:xfrm>
          <a:custGeom>
            <a:avLst/>
            <a:gdLst/>
            <a:ahLst/>
            <a:cxnLst/>
            <a:rect l="l" t="t" r="r" b="b"/>
            <a:pathLst>
              <a:path w="1183005" h="408939">
                <a:moveTo>
                  <a:pt x="0" y="408431"/>
                </a:moveTo>
                <a:lnTo>
                  <a:pt x="236524" y="0"/>
                </a:lnTo>
                <a:lnTo>
                  <a:pt x="1182624" y="0"/>
                </a:lnTo>
                <a:lnTo>
                  <a:pt x="946150" y="408431"/>
                </a:lnTo>
                <a:lnTo>
                  <a:pt x="0" y="408431"/>
                </a:lnTo>
                <a:close/>
              </a:path>
            </a:pathLst>
          </a:custGeom>
          <a:ln w="9143">
            <a:solidFill>
              <a:srgbClr val="00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762000" y="4599432"/>
            <a:ext cx="1121664" cy="505968"/>
          </a:xfrm>
          <a:prstGeom prst="rect">
            <a:avLst/>
          </a:prstGeom>
        </p:spPr>
      </p:pic>
      <p:pic>
        <p:nvPicPr>
          <p:cNvPr id="16" name="object 16"/>
          <p:cNvPicPr/>
          <p:nvPr/>
        </p:nvPicPr>
        <p:blipFill>
          <a:blip r:embed="rId5" cstate="print"/>
          <a:stretch>
            <a:fillRect/>
          </a:stretch>
        </p:blipFill>
        <p:spPr>
          <a:xfrm>
            <a:off x="734568" y="5638800"/>
            <a:ext cx="1322832" cy="688848"/>
          </a:xfrm>
          <a:prstGeom prst="rect">
            <a:avLst/>
          </a:prstGeom>
        </p:spPr>
      </p:pic>
      <p:pic>
        <p:nvPicPr>
          <p:cNvPr id="17" name="object 17"/>
          <p:cNvPicPr/>
          <p:nvPr/>
        </p:nvPicPr>
        <p:blipFill>
          <a:blip r:embed="rId6" cstate="print"/>
          <a:stretch>
            <a:fillRect/>
          </a:stretch>
        </p:blipFill>
        <p:spPr>
          <a:xfrm>
            <a:off x="762000" y="2624327"/>
            <a:ext cx="1011936" cy="347472"/>
          </a:xfrm>
          <a:prstGeom prst="rect">
            <a:avLst/>
          </a:prstGeom>
        </p:spPr>
      </p:pic>
    </p:spTree>
    <p:extLst>
      <p:ext uri="{BB962C8B-B14F-4D97-AF65-F5344CB8AC3E}">
        <p14:creationId xmlns:p14="http://schemas.microsoft.com/office/powerpoint/2010/main" val="18134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799" y="211889"/>
            <a:ext cx="5312169" cy="566822"/>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b="1" cap="small" spc="350" dirty="0"/>
              <a:t>Flow</a:t>
            </a:r>
            <a:r>
              <a:rPr sz="3600" b="1" cap="small" dirty="0"/>
              <a:t>	</a:t>
            </a:r>
            <a:r>
              <a:rPr sz="3600" b="1" cap="small" spc="395" dirty="0"/>
              <a:t>Chart</a:t>
            </a:r>
            <a:r>
              <a:rPr sz="3600" b="1" cap="small" dirty="0"/>
              <a:t>	</a:t>
            </a:r>
            <a:r>
              <a:rPr sz="3600" b="1" cap="small" spc="280" dirty="0"/>
              <a:t>(Cont…)</a:t>
            </a:r>
            <a:endParaRPr sz="3600" b="1" dirty="0"/>
          </a:p>
        </p:txBody>
      </p:sp>
      <p:sp>
        <p:nvSpPr>
          <p:cNvPr id="3" name="object 3"/>
          <p:cNvSpPr txBox="1"/>
          <p:nvPr/>
        </p:nvSpPr>
        <p:spPr>
          <a:xfrm>
            <a:off x="460044" y="969086"/>
            <a:ext cx="8230234" cy="838200"/>
          </a:xfrm>
          <a:prstGeom prst="rect">
            <a:avLst/>
          </a:prstGeom>
        </p:spPr>
        <p:txBody>
          <a:bodyPr vert="horz" wrap="square" lIns="0" tIns="61594" rIns="0" bIns="0" rtlCol="0">
            <a:spAutoFit/>
          </a:bodyPr>
          <a:lstStyle/>
          <a:p>
            <a:pPr marL="287020" marR="5080" indent="-274320">
              <a:lnSpc>
                <a:spcPts val="3030"/>
              </a:lnSpc>
              <a:spcBef>
                <a:spcPts val="484"/>
              </a:spcBef>
              <a:buClr>
                <a:srgbClr val="FD8537"/>
              </a:buClr>
              <a:buSzPct val="70000"/>
              <a:buFont typeface="Wingdings"/>
              <a:buChar char=""/>
              <a:tabLst>
                <a:tab pos="287020" algn="l"/>
                <a:tab pos="1991360" algn="l"/>
                <a:tab pos="2881630" algn="l"/>
                <a:tab pos="3914775" algn="l"/>
                <a:tab pos="4369435" algn="l"/>
                <a:tab pos="5631815" algn="l"/>
                <a:tab pos="7522209" algn="l"/>
              </a:tabLst>
            </a:pPr>
            <a:r>
              <a:rPr sz="2500" b="1" spc="160" dirty="0">
                <a:latin typeface="Cambria"/>
                <a:cs typeface="Cambria"/>
              </a:rPr>
              <a:t>Example</a:t>
            </a:r>
            <a:r>
              <a:rPr sz="2500" spc="160" dirty="0">
                <a:latin typeface="Cambria"/>
                <a:cs typeface="Cambria"/>
              </a:rPr>
              <a:t>:</a:t>
            </a:r>
            <a:r>
              <a:rPr sz="2500" dirty="0">
                <a:latin typeface="Cambria"/>
                <a:cs typeface="Cambria"/>
              </a:rPr>
              <a:t>	</a:t>
            </a:r>
            <a:r>
              <a:rPr sz="2500" spc="65" dirty="0">
                <a:latin typeface="Cambria"/>
                <a:cs typeface="Cambria"/>
              </a:rPr>
              <a:t>Flow</a:t>
            </a:r>
            <a:r>
              <a:rPr sz="2500" dirty="0">
                <a:latin typeface="Cambria"/>
                <a:cs typeface="Cambria"/>
              </a:rPr>
              <a:t>	</a:t>
            </a:r>
            <a:r>
              <a:rPr sz="2500" spc="145" dirty="0">
                <a:latin typeface="Cambria"/>
                <a:cs typeface="Cambria"/>
              </a:rPr>
              <a:t>Chart</a:t>
            </a:r>
            <a:r>
              <a:rPr sz="2500" dirty="0">
                <a:latin typeface="Cambria"/>
                <a:cs typeface="Cambria"/>
              </a:rPr>
              <a:t>	</a:t>
            </a:r>
            <a:r>
              <a:rPr sz="2500" spc="-25" dirty="0">
                <a:latin typeface="Cambria"/>
                <a:cs typeface="Cambria"/>
              </a:rPr>
              <a:t>to</a:t>
            </a:r>
            <a:r>
              <a:rPr sz="2500" dirty="0">
                <a:latin typeface="Cambria"/>
                <a:cs typeface="Cambria"/>
              </a:rPr>
              <a:t>	</a:t>
            </a:r>
            <a:r>
              <a:rPr sz="2800" spc="-10" dirty="0">
                <a:latin typeface="Times New Roman"/>
                <a:cs typeface="Times New Roman"/>
              </a:rPr>
              <a:t>convert</a:t>
            </a:r>
            <a:r>
              <a:rPr sz="2800" dirty="0">
                <a:latin typeface="Times New Roman"/>
                <a:cs typeface="Times New Roman"/>
              </a:rPr>
              <a:t>	</a:t>
            </a:r>
            <a:r>
              <a:rPr sz="2800" spc="-10" dirty="0">
                <a:latin typeface="Times New Roman"/>
                <a:cs typeface="Times New Roman"/>
              </a:rPr>
              <a:t>temperature</a:t>
            </a:r>
            <a:r>
              <a:rPr sz="2800" dirty="0">
                <a:latin typeface="Times New Roman"/>
                <a:cs typeface="Times New Roman"/>
              </a:rPr>
              <a:t>	</a:t>
            </a:r>
            <a:r>
              <a:rPr sz="2800" spc="-20" dirty="0">
                <a:latin typeface="Times New Roman"/>
                <a:cs typeface="Times New Roman"/>
              </a:rPr>
              <a:t>from </a:t>
            </a:r>
            <a:r>
              <a:rPr sz="2800" dirty="0">
                <a:latin typeface="Times New Roman"/>
                <a:cs typeface="Times New Roman"/>
              </a:rPr>
              <a:t>Fahrenheit to</a:t>
            </a:r>
            <a:r>
              <a:rPr sz="2800" spc="-80" dirty="0">
                <a:latin typeface="Times New Roman"/>
                <a:cs typeface="Times New Roman"/>
              </a:rPr>
              <a:t> </a:t>
            </a:r>
            <a:r>
              <a:rPr sz="2800" spc="-10" dirty="0">
                <a:latin typeface="Times New Roman"/>
                <a:cs typeface="Times New Roman"/>
              </a:rPr>
              <a:t>Celsius.</a:t>
            </a:r>
            <a:endParaRPr sz="2800">
              <a:latin typeface="Times New Roman"/>
              <a:cs typeface="Times New Roman"/>
            </a:endParaRPr>
          </a:p>
        </p:txBody>
      </p:sp>
      <p:pic>
        <p:nvPicPr>
          <p:cNvPr id="5" name="object 5"/>
          <p:cNvPicPr/>
          <p:nvPr/>
        </p:nvPicPr>
        <p:blipFill>
          <a:blip r:embed="rId2" cstate="print"/>
          <a:stretch>
            <a:fillRect/>
          </a:stretch>
        </p:blipFill>
        <p:spPr>
          <a:xfrm>
            <a:off x="2900542" y="2133600"/>
            <a:ext cx="3097427" cy="4114800"/>
          </a:xfrm>
          <a:prstGeom prst="rect">
            <a:avLst/>
          </a:prstGeom>
        </p:spPr>
      </p:pic>
    </p:spTree>
    <p:extLst>
      <p:ext uri="{BB962C8B-B14F-4D97-AF65-F5344CB8AC3E}">
        <p14:creationId xmlns:p14="http://schemas.microsoft.com/office/powerpoint/2010/main" val="150224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4800" dirty="0"/>
              <a:t>T</a:t>
            </a:r>
            <a:r>
              <a:rPr lang="en-US" sz="4800" dirty="0" smtClean="0"/>
              <a:t>wo </a:t>
            </a:r>
            <a:r>
              <a:rPr lang="en-US" sz="4800" dirty="0"/>
              <a:t>primary </a:t>
            </a:r>
            <a:r>
              <a:rPr lang="en-US" sz="4800" dirty="0" smtClean="0"/>
              <a:t>components</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457200" indent="-457200">
              <a:buFont typeface="+mj-lt"/>
              <a:buAutoNum type="arabicPeriod"/>
            </a:pPr>
            <a:r>
              <a:rPr lang="en-US" sz="2400" b="1" dirty="0" smtClean="0">
                <a:latin typeface="Times New Roman" pitchFamily="18" charset="0"/>
                <a:cs typeface="Times New Roman" pitchFamily="18" charset="0"/>
              </a:rPr>
              <a:t>Hardware</a:t>
            </a:r>
            <a:r>
              <a:rPr lang="en-US" sz="2400" dirty="0" smtClean="0">
                <a:latin typeface="Times New Roman" pitchFamily="18" charset="0"/>
                <a:cs typeface="Times New Roman" pitchFamily="18" charset="0"/>
              </a:rPr>
              <a:t> : </a:t>
            </a:r>
            <a:r>
              <a:rPr lang="en-US" sz="2400" dirty="0" smtClean="0"/>
              <a:t>Computer hardware is the collection of physical elements that constitutes a computer system.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pic>
        <p:nvPicPr>
          <p:cNvPr id="5" name="image7.jpeg" descr="C:\Users\just\Desktop\6d80ae20-99b2-45dc-8118-a4a34d7c3cf4_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057400"/>
            <a:ext cx="705746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22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sp>
        <p:nvSpPr>
          <p:cNvPr id="4" name="object 4"/>
          <p:cNvSpPr txBox="1"/>
          <p:nvPr/>
        </p:nvSpPr>
        <p:spPr>
          <a:xfrm>
            <a:off x="460044" y="1017854"/>
            <a:ext cx="6593205" cy="406400"/>
          </a:xfrm>
          <a:prstGeom prst="rect">
            <a:avLst/>
          </a:prstGeom>
        </p:spPr>
        <p:txBody>
          <a:bodyPr vert="horz" wrap="square" lIns="0" tIns="12065" rIns="0" bIns="0" rtlCol="0">
            <a:spAutoFit/>
          </a:bodyPr>
          <a:lstStyle/>
          <a:p>
            <a:pPr marL="286385" indent="-273685">
              <a:lnSpc>
                <a:spcPct val="100000"/>
              </a:lnSpc>
              <a:spcBef>
                <a:spcPts val="95"/>
              </a:spcBef>
              <a:buClr>
                <a:srgbClr val="FD8537"/>
              </a:buClr>
              <a:buSzPct val="70000"/>
              <a:buFont typeface="Wingdings"/>
              <a:buChar char=""/>
              <a:tabLst>
                <a:tab pos="286385" algn="l"/>
              </a:tabLst>
            </a:pPr>
            <a:r>
              <a:rPr sz="2500" b="1" spc="170" dirty="0">
                <a:latin typeface="Cambria"/>
                <a:cs typeface="Cambria"/>
              </a:rPr>
              <a:t>Example</a:t>
            </a:r>
            <a:r>
              <a:rPr sz="2500" spc="170" dirty="0">
                <a:latin typeface="Cambria"/>
                <a:cs typeface="Cambria"/>
              </a:rPr>
              <a:t>:</a:t>
            </a:r>
            <a:r>
              <a:rPr sz="2500" spc="160" dirty="0">
                <a:latin typeface="Cambria"/>
                <a:cs typeface="Cambria"/>
              </a:rPr>
              <a:t> </a:t>
            </a:r>
            <a:r>
              <a:rPr sz="2500" spc="85" dirty="0">
                <a:latin typeface="Cambria"/>
                <a:cs typeface="Cambria"/>
              </a:rPr>
              <a:t>Flow</a:t>
            </a:r>
            <a:r>
              <a:rPr sz="2500" spc="165" dirty="0">
                <a:latin typeface="Cambria"/>
                <a:cs typeface="Cambria"/>
              </a:rPr>
              <a:t> </a:t>
            </a:r>
            <a:r>
              <a:rPr sz="2500" spc="95" dirty="0">
                <a:latin typeface="Cambria"/>
                <a:cs typeface="Cambria"/>
              </a:rPr>
              <a:t>chart</a:t>
            </a:r>
            <a:r>
              <a:rPr sz="2500" spc="175" dirty="0">
                <a:latin typeface="Cambria"/>
                <a:cs typeface="Cambria"/>
              </a:rPr>
              <a:t> </a:t>
            </a:r>
            <a:r>
              <a:rPr sz="2500" dirty="0">
                <a:latin typeface="Cambria"/>
                <a:cs typeface="Cambria"/>
              </a:rPr>
              <a:t>to</a:t>
            </a:r>
            <a:r>
              <a:rPr sz="2500" spc="185" dirty="0">
                <a:latin typeface="Cambria"/>
                <a:cs typeface="Cambria"/>
              </a:rPr>
              <a:t> </a:t>
            </a:r>
            <a:r>
              <a:rPr sz="2500" spc="80" dirty="0">
                <a:latin typeface="Cambria"/>
                <a:cs typeface="Cambria"/>
              </a:rPr>
              <a:t>add</a:t>
            </a:r>
            <a:r>
              <a:rPr sz="2500" spc="165" dirty="0">
                <a:latin typeface="Cambria"/>
                <a:cs typeface="Cambria"/>
              </a:rPr>
              <a:t> </a:t>
            </a:r>
            <a:r>
              <a:rPr sz="2500" dirty="0">
                <a:latin typeface="Cambria"/>
                <a:cs typeface="Cambria"/>
              </a:rPr>
              <a:t>two</a:t>
            </a:r>
            <a:r>
              <a:rPr sz="2500" spc="180" dirty="0">
                <a:latin typeface="Cambria"/>
                <a:cs typeface="Cambria"/>
              </a:rPr>
              <a:t> </a:t>
            </a:r>
            <a:r>
              <a:rPr sz="2500" spc="85" dirty="0">
                <a:latin typeface="Cambria"/>
                <a:cs typeface="Cambria"/>
              </a:rPr>
              <a:t>numbers.</a:t>
            </a:r>
            <a:endParaRPr sz="2500" dirty="0">
              <a:latin typeface="Cambria"/>
              <a:cs typeface="Cambria"/>
            </a:endParaRPr>
          </a:p>
        </p:txBody>
      </p:sp>
      <p:pic>
        <p:nvPicPr>
          <p:cNvPr id="5" name="object 5"/>
          <p:cNvPicPr/>
          <p:nvPr/>
        </p:nvPicPr>
        <p:blipFill>
          <a:blip r:embed="rId2" cstate="print"/>
          <a:stretch>
            <a:fillRect/>
          </a:stretch>
        </p:blipFill>
        <p:spPr>
          <a:xfrm>
            <a:off x="2648345" y="1844398"/>
            <a:ext cx="3372186" cy="4693202"/>
          </a:xfrm>
          <a:prstGeom prst="rect">
            <a:avLst/>
          </a:prstGeom>
        </p:spPr>
      </p:pic>
    </p:spTree>
    <p:extLst>
      <p:ext uri="{BB962C8B-B14F-4D97-AF65-F5344CB8AC3E}">
        <p14:creationId xmlns:p14="http://schemas.microsoft.com/office/powerpoint/2010/main" val="291986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sp>
        <p:nvSpPr>
          <p:cNvPr id="4" name="object 4"/>
          <p:cNvSpPr txBox="1"/>
          <p:nvPr/>
        </p:nvSpPr>
        <p:spPr>
          <a:xfrm>
            <a:off x="460044" y="1017854"/>
            <a:ext cx="7159956" cy="873957"/>
          </a:xfrm>
          <a:prstGeom prst="rect">
            <a:avLst/>
          </a:prstGeom>
        </p:spPr>
        <p:txBody>
          <a:bodyPr vert="horz" wrap="square" lIns="0" tIns="12065" rIns="0" bIns="0" rtlCol="0">
            <a:spAutoFit/>
          </a:bodyPr>
          <a:lstStyle/>
          <a:p>
            <a:pPr marL="286385" indent="-273685">
              <a:lnSpc>
                <a:spcPct val="100000"/>
              </a:lnSpc>
              <a:spcBef>
                <a:spcPts val="95"/>
              </a:spcBef>
              <a:buClr>
                <a:srgbClr val="FD8537"/>
              </a:buClr>
              <a:buSzPct val="70000"/>
              <a:buFont typeface="Wingdings"/>
              <a:buChar char=""/>
              <a:tabLst>
                <a:tab pos="286385" algn="l"/>
              </a:tabLst>
            </a:pPr>
            <a:r>
              <a:rPr sz="2500" b="1" spc="170" dirty="0">
                <a:latin typeface="Cambria"/>
                <a:cs typeface="Cambria"/>
              </a:rPr>
              <a:t>Example</a:t>
            </a:r>
            <a:r>
              <a:rPr sz="2500" spc="170" dirty="0">
                <a:latin typeface="Cambria"/>
                <a:cs typeface="Cambria"/>
              </a:rPr>
              <a:t>:</a:t>
            </a:r>
            <a:r>
              <a:rPr sz="2500" spc="160" dirty="0">
                <a:latin typeface="Cambria"/>
                <a:cs typeface="Cambria"/>
              </a:rPr>
              <a:t> </a:t>
            </a:r>
            <a:r>
              <a:rPr lang="en-US" sz="2800" dirty="0">
                <a:latin typeface="Times New Roman"/>
                <a:cs typeface="Times New Roman"/>
              </a:rPr>
              <a:t>Flowchart</a:t>
            </a:r>
            <a:r>
              <a:rPr lang="en-US" sz="2800" spc="15" dirty="0">
                <a:latin typeface="Times New Roman"/>
                <a:cs typeface="Times New Roman"/>
              </a:rPr>
              <a:t> </a:t>
            </a:r>
            <a:r>
              <a:rPr lang="en-US" sz="2800" dirty="0">
                <a:latin typeface="Times New Roman"/>
                <a:cs typeface="Times New Roman"/>
              </a:rPr>
              <a:t>to</a:t>
            </a:r>
            <a:r>
              <a:rPr lang="en-US" sz="2800" spc="40" dirty="0">
                <a:latin typeface="Times New Roman"/>
                <a:cs typeface="Times New Roman"/>
              </a:rPr>
              <a:t> </a:t>
            </a:r>
            <a:r>
              <a:rPr lang="en-US" sz="2800" dirty="0">
                <a:latin typeface="Times New Roman"/>
                <a:cs typeface="Times New Roman"/>
              </a:rPr>
              <a:t>find</a:t>
            </a:r>
            <a:r>
              <a:rPr lang="en-US" sz="2800" spc="15"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greatest</a:t>
            </a:r>
            <a:r>
              <a:rPr lang="en-US" sz="2800" spc="5" dirty="0">
                <a:latin typeface="Times New Roman"/>
                <a:cs typeface="Times New Roman"/>
              </a:rPr>
              <a:t> </a:t>
            </a:r>
            <a:r>
              <a:rPr lang="en-US" sz="2800" spc="5" dirty="0" smtClean="0">
                <a:latin typeface="Times New Roman"/>
                <a:cs typeface="Times New Roman"/>
              </a:rPr>
              <a:t>o</a:t>
            </a:r>
            <a:r>
              <a:rPr lang="en-US" sz="2800" dirty="0" smtClean="0">
                <a:latin typeface="Times New Roman"/>
                <a:cs typeface="Times New Roman"/>
              </a:rPr>
              <a:t>f</a:t>
            </a:r>
            <a:r>
              <a:rPr lang="en-US" sz="2800" spc="-15" dirty="0" smtClean="0">
                <a:latin typeface="Times New Roman"/>
                <a:cs typeface="Times New Roman"/>
              </a:rPr>
              <a:t> </a:t>
            </a:r>
            <a:r>
              <a:rPr lang="en-US" sz="2800" dirty="0">
                <a:latin typeface="Times New Roman"/>
                <a:cs typeface="Times New Roman"/>
              </a:rPr>
              <a:t>2</a:t>
            </a:r>
            <a:r>
              <a:rPr lang="en-US" sz="2800" spc="10" dirty="0">
                <a:latin typeface="Times New Roman"/>
                <a:cs typeface="Times New Roman"/>
              </a:rPr>
              <a:t> </a:t>
            </a:r>
            <a:r>
              <a:rPr lang="en-US" sz="2800" spc="-10" dirty="0">
                <a:latin typeface="Times New Roman"/>
                <a:cs typeface="Times New Roman"/>
              </a:rPr>
              <a:t>numbers</a:t>
            </a:r>
            <a:r>
              <a:rPr sz="2500" spc="85" dirty="0" smtClean="0">
                <a:latin typeface="Cambria"/>
                <a:cs typeface="Cambria"/>
              </a:rPr>
              <a:t>.</a:t>
            </a:r>
            <a:endParaRPr sz="2500" dirty="0">
              <a:latin typeface="Cambria"/>
              <a:cs typeface="Cambria"/>
            </a:endParaRPr>
          </a:p>
        </p:txBody>
      </p:sp>
      <p:pic>
        <p:nvPicPr>
          <p:cNvPr id="6" name="object 7"/>
          <p:cNvPicPr/>
          <p:nvPr/>
        </p:nvPicPr>
        <p:blipFill>
          <a:blip r:embed="rId2" cstate="print"/>
          <a:stretch>
            <a:fillRect/>
          </a:stretch>
        </p:blipFill>
        <p:spPr>
          <a:xfrm>
            <a:off x="1095638" y="1905000"/>
            <a:ext cx="5838562" cy="4343400"/>
          </a:xfrm>
          <a:prstGeom prst="rect">
            <a:avLst/>
          </a:prstGeom>
        </p:spPr>
      </p:pic>
    </p:spTree>
    <p:extLst>
      <p:ext uri="{BB962C8B-B14F-4D97-AF65-F5344CB8AC3E}">
        <p14:creationId xmlns:p14="http://schemas.microsoft.com/office/powerpoint/2010/main" val="76960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sp>
        <p:nvSpPr>
          <p:cNvPr id="4" name="object 4"/>
          <p:cNvSpPr txBox="1"/>
          <p:nvPr/>
        </p:nvSpPr>
        <p:spPr>
          <a:xfrm>
            <a:off x="460044" y="1017854"/>
            <a:ext cx="7159956" cy="873957"/>
          </a:xfrm>
          <a:prstGeom prst="rect">
            <a:avLst/>
          </a:prstGeom>
        </p:spPr>
        <p:txBody>
          <a:bodyPr vert="horz" wrap="square" lIns="0" tIns="12065" rIns="0" bIns="0" rtlCol="0">
            <a:spAutoFit/>
          </a:bodyPr>
          <a:lstStyle/>
          <a:p>
            <a:pPr marL="286385" indent="-273685">
              <a:lnSpc>
                <a:spcPct val="100000"/>
              </a:lnSpc>
              <a:spcBef>
                <a:spcPts val="95"/>
              </a:spcBef>
              <a:buClr>
                <a:srgbClr val="FD8537"/>
              </a:buClr>
              <a:buSzPct val="70000"/>
              <a:buFont typeface="Wingdings"/>
              <a:buChar char=""/>
              <a:tabLst>
                <a:tab pos="286385" algn="l"/>
              </a:tabLst>
            </a:pPr>
            <a:r>
              <a:rPr sz="2500" b="1" spc="170" dirty="0">
                <a:latin typeface="Cambria"/>
                <a:cs typeface="Cambria"/>
              </a:rPr>
              <a:t>Example</a:t>
            </a:r>
            <a:r>
              <a:rPr sz="2500" spc="170" dirty="0">
                <a:latin typeface="Cambria"/>
                <a:cs typeface="Cambria"/>
              </a:rPr>
              <a:t>:</a:t>
            </a:r>
            <a:r>
              <a:rPr sz="2500" spc="160" dirty="0">
                <a:latin typeface="Cambria"/>
                <a:cs typeface="Cambria"/>
              </a:rPr>
              <a:t> </a:t>
            </a:r>
            <a:r>
              <a:rPr lang="en-US" sz="2800" dirty="0">
                <a:latin typeface="Times New Roman"/>
                <a:cs typeface="Times New Roman"/>
              </a:rPr>
              <a:t>Flowchart</a:t>
            </a:r>
            <a:r>
              <a:rPr lang="en-US" sz="2800" spc="15" dirty="0">
                <a:latin typeface="Times New Roman"/>
                <a:cs typeface="Times New Roman"/>
              </a:rPr>
              <a:t> </a:t>
            </a:r>
            <a:r>
              <a:rPr lang="en-US" sz="2800" dirty="0">
                <a:latin typeface="Times New Roman"/>
                <a:cs typeface="Times New Roman"/>
              </a:rPr>
              <a:t>to</a:t>
            </a:r>
            <a:r>
              <a:rPr lang="en-US" sz="2800" spc="35" dirty="0">
                <a:latin typeface="Times New Roman"/>
                <a:cs typeface="Times New Roman"/>
              </a:rPr>
              <a:t> </a:t>
            </a:r>
            <a:r>
              <a:rPr lang="en-US" sz="2800" dirty="0">
                <a:latin typeface="Times New Roman"/>
                <a:cs typeface="Times New Roman"/>
              </a:rPr>
              <a:t>print</a:t>
            </a:r>
            <a:r>
              <a:rPr lang="en-US" sz="2800" spc="5" dirty="0">
                <a:latin typeface="Times New Roman"/>
                <a:cs typeface="Times New Roman"/>
              </a:rPr>
              <a:t> </a:t>
            </a:r>
            <a:r>
              <a:rPr lang="en-US" sz="2800" dirty="0">
                <a:latin typeface="Times New Roman"/>
                <a:cs typeface="Times New Roman"/>
              </a:rPr>
              <a:t>the</a:t>
            </a:r>
            <a:r>
              <a:rPr lang="en-US" sz="2800" spc="5" dirty="0">
                <a:latin typeface="Times New Roman"/>
                <a:cs typeface="Times New Roman"/>
              </a:rPr>
              <a:t> </a:t>
            </a:r>
            <a:r>
              <a:rPr lang="en-US" sz="2800" dirty="0">
                <a:latin typeface="Times New Roman"/>
                <a:cs typeface="Times New Roman"/>
              </a:rPr>
              <a:t>Even</a:t>
            </a:r>
            <a:r>
              <a:rPr lang="en-US" sz="2800" spc="15" dirty="0">
                <a:latin typeface="Times New Roman"/>
                <a:cs typeface="Times New Roman"/>
              </a:rPr>
              <a:t> </a:t>
            </a:r>
            <a:r>
              <a:rPr lang="en-US" sz="2800" dirty="0">
                <a:latin typeface="Times New Roman"/>
                <a:cs typeface="Times New Roman"/>
              </a:rPr>
              <a:t>numbers</a:t>
            </a:r>
            <a:r>
              <a:rPr lang="en-US" sz="2800" spc="20" dirty="0">
                <a:latin typeface="Times New Roman"/>
                <a:cs typeface="Times New Roman"/>
              </a:rPr>
              <a:t> </a:t>
            </a:r>
            <a:r>
              <a:rPr lang="en-US" sz="2800" dirty="0">
                <a:latin typeface="Times New Roman"/>
                <a:cs typeface="Times New Roman"/>
              </a:rPr>
              <a:t>between</a:t>
            </a:r>
            <a:r>
              <a:rPr lang="en-US" sz="2800" spc="30" dirty="0">
                <a:latin typeface="Times New Roman"/>
                <a:cs typeface="Times New Roman"/>
              </a:rPr>
              <a:t> </a:t>
            </a:r>
            <a:r>
              <a:rPr lang="en-US" sz="2800" dirty="0">
                <a:latin typeface="Times New Roman"/>
                <a:cs typeface="Times New Roman"/>
              </a:rPr>
              <a:t>9</a:t>
            </a:r>
            <a:r>
              <a:rPr lang="en-US" sz="2800" spc="10" dirty="0">
                <a:latin typeface="Times New Roman"/>
                <a:cs typeface="Times New Roman"/>
              </a:rPr>
              <a:t> </a:t>
            </a:r>
            <a:r>
              <a:rPr lang="en-US" sz="2800" dirty="0">
                <a:latin typeface="Times New Roman"/>
                <a:cs typeface="Times New Roman"/>
              </a:rPr>
              <a:t>and</a:t>
            </a:r>
            <a:r>
              <a:rPr lang="en-US" sz="2800" spc="5" dirty="0">
                <a:latin typeface="Times New Roman"/>
                <a:cs typeface="Times New Roman"/>
              </a:rPr>
              <a:t> </a:t>
            </a:r>
            <a:r>
              <a:rPr lang="en-US" sz="2800" spc="-20" dirty="0" smtClean="0">
                <a:latin typeface="Times New Roman"/>
                <a:cs typeface="Times New Roman"/>
              </a:rPr>
              <a:t>100.</a:t>
            </a:r>
            <a:endParaRPr sz="2500" dirty="0">
              <a:latin typeface="Cambria"/>
              <a:cs typeface="Cambria"/>
            </a:endParaRPr>
          </a:p>
        </p:txBody>
      </p:sp>
      <p:pic>
        <p:nvPicPr>
          <p:cNvPr id="7" name="object 8"/>
          <p:cNvPicPr/>
          <p:nvPr/>
        </p:nvPicPr>
        <p:blipFill>
          <a:blip r:embed="rId2" cstate="print"/>
          <a:stretch>
            <a:fillRect/>
          </a:stretch>
        </p:blipFill>
        <p:spPr>
          <a:xfrm>
            <a:off x="1524000" y="2113045"/>
            <a:ext cx="5943600" cy="3906755"/>
          </a:xfrm>
          <a:prstGeom prst="rect">
            <a:avLst/>
          </a:prstGeom>
        </p:spPr>
      </p:pic>
    </p:spTree>
    <p:extLst>
      <p:ext uri="{BB962C8B-B14F-4D97-AF65-F5344CB8AC3E}">
        <p14:creationId xmlns:p14="http://schemas.microsoft.com/office/powerpoint/2010/main" val="4136035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sp>
        <p:nvSpPr>
          <p:cNvPr id="4" name="object 4"/>
          <p:cNvSpPr txBox="1"/>
          <p:nvPr/>
        </p:nvSpPr>
        <p:spPr>
          <a:xfrm>
            <a:off x="460044" y="1017854"/>
            <a:ext cx="7159956" cy="1104790"/>
          </a:xfrm>
          <a:prstGeom prst="rect">
            <a:avLst/>
          </a:prstGeom>
        </p:spPr>
        <p:txBody>
          <a:bodyPr vert="horz" wrap="square" lIns="0" tIns="12065" rIns="0" bIns="0" rtlCol="0">
            <a:spAutoFit/>
          </a:bodyPr>
          <a:lstStyle/>
          <a:p>
            <a:pPr marL="286385" indent="-273685" algn="just">
              <a:lnSpc>
                <a:spcPct val="100000"/>
              </a:lnSpc>
              <a:spcBef>
                <a:spcPts val="95"/>
              </a:spcBef>
              <a:buClr>
                <a:srgbClr val="FD8537"/>
              </a:buClr>
              <a:buSzPct val="70000"/>
              <a:buFont typeface="Wingdings"/>
              <a:buChar char=""/>
              <a:tabLst>
                <a:tab pos="286385" algn="l"/>
              </a:tabLst>
            </a:pPr>
            <a:r>
              <a:rPr sz="2500" b="1" spc="170" dirty="0">
                <a:latin typeface="Cambria"/>
                <a:cs typeface="Cambria"/>
              </a:rPr>
              <a:t>Example</a:t>
            </a:r>
            <a:r>
              <a:rPr sz="2300" spc="170" dirty="0">
                <a:latin typeface="Cambria"/>
                <a:cs typeface="Cambria"/>
              </a:rPr>
              <a:t>:</a:t>
            </a:r>
            <a:r>
              <a:rPr sz="2300" spc="160" dirty="0">
                <a:latin typeface="Cambria"/>
                <a:cs typeface="Cambria"/>
              </a:rPr>
              <a:t> </a:t>
            </a:r>
            <a:r>
              <a:rPr lang="en-US" sz="2300" dirty="0">
                <a:latin typeface="Times New Roman"/>
                <a:cs typeface="Times New Roman"/>
              </a:rPr>
              <a:t>Flowchart</a:t>
            </a:r>
            <a:r>
              <a:rPr lang="en-US" sz="2300" spc="280" dirty="0">
                <a:latin typeface="Times New Roman"/>
                <a:cs typeface="Times New Roman"/>
              </a:rPr>
              <a:t> </a:t>
            </a:r>
            <a:r>
              <a:rPr lang="en-US" sz="2300" dirty="0">
                <a:latin typeface="Times New Roman"/>
                <a:cs typeface="Times New Roman"/>
              </a:rPr>
              <a:t>for</a:t>
            </a:r>
            <a:r>
              <a:rPr lang="en-US" sz="2300" spc="290" dirty="0">
                <a:latin typeface="Times New Roman"/>
                <a:cs typeface="Times New Roman"/>
              </a:rPr>
              <a:t> </a:t>
            </a:r>
            <a:r>
              <a:rPr lang="en-US" sz="2300" dirty="0">
                <a:latin typeface="Times New Roman"/>
                <a:cs typeface="Times New Roman"/>
              </a:rPr>
              <a:t>printing</a:t>
            </a:r>
            <a:r>
              <a:rPr lang="en-US" sz="2300" spc="275" dirty="0">
                <a:latin typeface="Times New Roman"/>
                <a:cs typeface="Times New Roman"/>
              </a:rPr>
              <a:t> </a:t>
            </a:r>
            <a:r>
              <a:rPr lang="en-US" sz="2300" dirty="0">
                <a:latin typeface="Times New Roman"/>
                <a:cs typeface="Times New Roman"/>
              </a:rPr>
              <a:t>odd</a:t>
            </a:r>
            <a:r>
              <a:rPr lang="en-US" sz="2300" spc="280" dirty="0">
                <a:latin typeface="Times New Roman"/>
                <a:cs typeface="Times New Roman"/>
              </a:rPr>
              <a:t> </a:t>
            </a:r>
            <a:r>
              <a:rPr lang="en-US" sz="2300" dirty="0">
                <a:latin typeface="Times New Roman"/>
                <a:cs typeface="Times New Roman"/>
              </a:rPr>
              <a:t>numbers</a:t>
            </a:r>
            <a:r>
              <a:rPr lang="en-US" sz="2300" spc="285" dirty="0">
                <a:latin typeface="Times New Roman"/>
                <a:cs typeface="Times New Roman"/>
              </a:rPr>
              <a:t> </a:t>
            </a:r>
            <a:r>
              <a:rPr lang="en-US" sz="2300" dirty="0">
                <a:latin typeface="Times New Roman"/>
                <a:cs typeface="Times New Roman"/>
              </a:rPr>
              <a:t>less</a:t>
            </a:r>
            <a:r>
              <a:rPr lang="en-US" sz="2300" spc="280" dirty="0">
                <a:latin typeface="Times New Roman"/>
                <a:cs typeface="Times New Roman"/>
              </a:rPr>
              <a:t> </a:t>
            </a:r>
            <a:r>
              <a:rPr lang="en-US" sz="2300" dirty="0">
                <a:latin typeface="Times New Roman"/>
                <a:cs typeface="Times New Roman"/>
              </a:rPr>
              <a:t>than</a:t>
            </a:r>
            <a:r>
              <a:rPr lang="en-US" sz="2300" spc="295" dirty="0">
                <a:latin typeface="Times New Roman"/>
                <a:cs typeface="Times New Roman"/>
              </a:rPr>
              <a:t> </a:t>
            </a:r>
            <a:r>
              <a:rPr lang="en-US" sz="2300" dirty="0">
                <a:latin typeface="Times New Roman"/>
                <a:cs typeface="Times New Roman"/>
              </a:rPr>
              <a:t>a</a:t>
            </a:r>
            <a:r>
              <a:rPr lang="en-US" sz="2300" spc="275" dirty="0">
                <a:latin typeface="Times New Roman"/>
                <a:cs typeface="Times New Roman"/>
              </a:rPr>
              <a:t> </a:t>
            </a:r>
            <a:r>
              <a:rPr lang="en-US" sz="2300" dirty="0">
                <a:latin typeface="Times New Roman"/>
                <a:cs typeface="Times New Roman"/>
              </a:rPr>
              <a:t>given</a:t>
            </a:r>
            <a:r>
              <a:rPr lang="en-US" sz="2300" spc="280" dirty="0">
                <a:latin typeface="Times New Roman"/>
                <a:cs typeface="Times New Roman"/>
              </a:rPr>
              <a:t> </a:t>
            </a:r>
            <a:r>
              <a:rPr lang="en-US" sz="2300" dirty="0">
                <a:latin typeface="Times New Roman"/>
                <a:cs typeface="Times New Roman"/>
              </a:rPr>
              <a:t>number.</a:t>
            </a:r>
            <a:r>
              <a:rPr lang="en-US" sz="2300" spc="295" dirty="0">
                <a:latin typeface="Times New Roman"/>
                <a:cs typeface="Times New Roman"/>
              </a:rPr>
              <a:t> </a:t>
            </a:r>
            <a:r>
              <a:rPr lang="en-US" sz="2300" dirty="0">
                <a:latin typeface="Times New Roman"/>
                <a:cs typeface="Times New Roman"/>
              </a:rPr>
              <a:t>It</a:t>
            </a:r>
            <a:r>
              <a:rPr lang="en-US" sz="2300" spc="270" dirty="0">
                <a:latin typeface="Times New Roman"/>
                <a:cs typeface="Times New Roman"/>
              </a:rPr>
              <a:t> </a:t>
            </a:r>
            <a:r>
              <a:rPr lang="en-US" sz="2300" dirty="0">
                <a:latin typeface="Times New Roman"/>
                <a:cs typeface="Times New Roman"/>
              </a:rPr>
              <a:t>should</a:t>
            </a:r>
            <a:r>
              <a:rPr lang="en-US" sz="2300" spc="290" dirty="0">
                <a:latin typeface="Times New Roman"/>
                <a:cs typeface="Times New Roman"/>
              </a:rPr>
              <a:t> </a:t>
            </a:r>
            <a:r>
              <a:rPr lang="en-US" sz="2300" spc="-20" dirty="0">
                <a:latin typeface="Times New Roman"/>
                <a:cs typeface="Times New Roman"/>
              </a:rPr>
              <a:t>also </a:t>
            </a:r>
            <a:r>
              <a:rPr lang="en-US" sz="2300" dirty="0">
                <a:latin typeface="Times New Roman"/>
                <a:cs typeface="Times New Roman"/>
              </a:rPr>
              <a:t>calculate their</a:t>
            </a:r>
            <a:r>
              <a:rPr lang="en-US" sz="2300" spc="25" dirty="0">
                <a:latin typeface="Times New Roman"/>
                <a:cs typeface="Times New Roman"/>
              </a:rPr>
              <a:t> </a:t>
            </a:r>
            <a:r>
              <a:rPr lang="en-US" sz="2300" dirty="0">
                <a:latin typeface="Times New Roman"/>
                <a:cs typeface="Times New Roman"/>
              </a:rPr>
              <a:t>sum</a:t>
            </a:r>
            <a:r>
              <a:rPr lang="en-US" sz="2300" spc="-5" dirty="0">
                <a:latin typeface="Times New Roman"/>
                <a:cs typeface="Times New Roman"/>
              </a:rPr>
              <a:t> </a:t>
            </a:r>
            <a:r>
              <a:rPr lang="en-US" sz="2300" dirty="0">
                <a:latin typeface="Times New Roman"/>
                <a:cs typeface="Times New Roman"/>
              </a:rPr>
              <a:t>and</a:t>
            </a:r>
            <a:r>
              <a:rPr lang="en-US" sz="2300" spc="35" dirty="0">
                <a:latin typeface="Times New Roman"/>
                <a:cs typeface="Times New Roman"/>
              </a:rPr>
              <a:t> </a:t>
            </a:r>
            <a:r>
              <a:rPr lang="en-US" sz="2300" spc="-10" dirty="0">
                <a:latin typeface="Times New Roman"/>
                <a:cs typeface="Times New Roman"/>
              </a:rPr>
              <a:t>count</a:t>
            </a:r>
            <a:r>
              <a:rPr lang="en-US" sz="2300" spc="-10" dirty="0" smtClean="0">
                <a:latin typeface="Times New Roman"/>
                <a:cs typeface="Times New Roman"/>
              </a:rPr>
              <a:t>.</a:t>
            </a:r>
            <a:endParaRPr sz="2300" dirty="0">
              <a:latin typeface="Cambria"/>
              <a:cs typeface="Cambria"/>
            </a:endParaRPr>
          </a:p>
        </p:txBody>
      </p:sp>
      <p:pic>
        <p:nvPicPr>
          <p:cNvPr id="9" name="object 9"/>
          <p:cNvPicPr/>
          <p:nvPr/>
        </p:nvPicPr>
        <p:blipFill>
          <a:blip r:embed="rId2" cstate="print"/>
          <a:stretch>
            <a:fillRect/>
          </a:stretch>
        </p:blipFill>
        <p:spPr>
          <a:xfrm>
            <a:off x="533400" y="2112705"/>
            <a:ext cx="6781800" cy="4569290"/>
          </a:xfrm>
          <a:prstGeom prst="rect">
            <a:avLst/>
          </a:prstGeom>
        </p:spPr>
      </p:pic>
    </p:spTree>
    <p:extLst>
      <p:ext uri="{BB962C8B-B14F-4D97-AF65-F5344CB8AC3E}">
        <p14:creationId xmlns:p14="http://schemas.microsoft.com/office/powerpoint/2010/main" val="352492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0044" y="221945"/>
            <a:ext cx="5102860" cy="574675"/>
          </a:xfrm>
          <a:prstGeom prst="rect">
            <a:avLst/>
          </a:prstGeom>
        </p:spPr>
        <p:txBody>
          <a:bodyPr vert="horz" wrap="square" lIns="0" tIns="12700" rIns="0" bIns="0" rtlCol="0">
            <a:spAutoFit/>
          </a:bodyPr>
          <a:lstStyle/>
          <a:p>
            <a:pPr marL="12700">
              <a:lnSpc>
                <a:spcPct val="100000"/>
              </a:lnSpc>
              <a:spcBef>
                <a:spcPts val="100"/>
              </a:spcBef>
              <a:tabLst>
                <a:tab pos="1402715" algn="l"/>
                <a:tab pos="3046095" algn="l"/>
              </a:tabLst>
            </a:pPr>
            <a:r>
              <a:rPr sz="3600" cap="small" spc="350" dirty="0"/>
              <a:t>Flow</a:t>
            </a:r>
            <a:r>
              <a:rPr sz="3600" cap="small" dirty="0"/>
              <a:t>	</a:t>
            </a:r>
            <a:r>
              <a:rPr sz="3600" cap="small" spc="395" dirty="0"/>
              <a:t>Chart</a:t>
            </a:r>
            <a:r>
              <a:rPr sz="3600" cap="small" dirty="0"/>
              <a:t>	</a:t>
            </a:r>
            <a:r>
              <a:rPr sz="3600" cap="small" spc="280" dirty="0"/>
              <a:t>(Cont…)</a:t>
            </a:r>
            <a:endParaRPr sz="3600"/>
          </a:p>
        </p:txBody>
      </p:sp>
      <p:sp>
        <p:nvSpPr>
          <p:cNvPr id="4" name="object 4"/>
          <p:cNvSpPr txBox="1"/>
          <p:nvPr/>
        </p:nvSpPr>
        <p:spPr>
          <a:xfrm>
            <a:off x="460044" y="1017854"/>
            <a:ext cx="7236156" cy="766235"/>
          </a:xfrm>
          <a:prstGeom prst="rect">
            <a:avLst/>
          </a:prstGeom>
        </p:spPr>
        <p:txBody>
          <a:bodyPr vert="horz" wrap="square" lIns="0" tIns="12065" rIns="0" bIns="0" rtlCol="0">
            <a:spAutoFit/>
          </a:bodyPr>
          <a:lstStyle/>
          <a:p>
            <a:pPr marL="286385" indent="-273685" algn="just">
              <a:lnSpc>
                <a:spcPct val="100000"/>
              </a:lnSpc>
              <a:spcBef>
                <a:spcPts val="95"/>
              </a:spcBef>
              <a:buClr>
                <a:srgbClr val="FD8537"/>
              </a:buClr>
              <a:buSzPct val="70000"/>
              <a:buFont typeface="Wingdings"/>
              <a:buChar char=""/>
              <a:tabLst>
                <a:tab pos="286385" algn="l"/>
              </a:tabLst>
            </a:pPr>
            <a:r>
              <a:rPr sz="2500" b="1" spc="170" dirty="0">
                <a:latin typeface="Cambria"/>
                <a:cs typeface="Cambria"/>
              </a:rPr>
              <a:t>Example</a:t>
            </a:r>
            <a:r>
              <a:rPr sz="2300" spc="170" dirty="0">
                <a:latin typeface="Cambria"/>
                <a:cs typeface="Cambria"/>
              </a:rPr>
              <a:t>:</a:t>
            </a:r>
            <a:r>
              <a:rPr sz="2300" spc="160" dirty="0">
                <a:latin typeface="Cambria"/>
                <a:cs typeface="Cambria"/>
              </a:rPr>
              <a:t> </a:t>
            </a:r>
            <a:r>
              <a:rPr lang="en-US" sz="2400" dirty="0">
                <a:latin typeface="Times New Roman"/>
                <a:cs typeface="Times New Roman"/>
              </a:rPr>
              <a:t>Flowchart</a:t>
            </a:r>
            <a:r>
              <a:rPr lang="en-US" sz="2400" spc="25" dirty="0">
                <a:latin typeface="Times New Roman"/>
                <a:cs typeface="Times New Roman"/>
              </a:rPr>
              <a:t> </a:t>
            </a:r>
            <a:r>
              <a:rPr lang="en-US" sz="2400" dirty="0">
                <a:latin typeface="Times New Roman"/>
                <a:cs typeface="Times New Roman"/>
              </a:rPr>
              <a:t>for</a:t>
            </a:r>
            <a:r>
              <a:rPr lang="en-US" sz="2400" spc="5"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dirty="0">
                <a:latin typeface="Times New Roman"/>
                <a:cs typeface="Times New Roman"/>
              </a:rPr>
              <a:t>calculate</a:t>
            </a:r>
            <a:r>
              <a:rPr lang="en-US" sz="2400" spc="-15"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average</a:t>
            </a:r>
            <a:r>
              <a:rPr lang="en-US" sz="2400" spc="5" dirty="0">
                <a:latin typeface="Times New Roman"/>
                <a:cs typeface="Times New Roman"/>
              </a:rPr>
              <a:t> </a:t>
            </a:r>
            <a:r>
              <a:rPr lang="en-US" sz="2400" dirty="0">
                <a:latin typeface="Times New Roman"/>
                <a:cs typeface="Times New Roman"/>
              </a:rPr>
              <a:t>from</a:t>
            </a:r>
            <a:r>
              <a:rPr lang="en-US" sz="2400" spc="-5" dirty="0">
                <a:latin typeface="Times New Roman"/>
                <a:cs typeface="Times New Roman"/>
              </a:rPr>
              <a:t> </a:t>
            </a:r>
            <a:r>
              <a:rPr lang="en-US" sz="2400" dirty="0">
                <a:latin typeface="Times New Roman"/>
                <a:cs typeface="Times New Roman"/>
              </a:rPr>
              <a:t>25</a:t>
            </a:r>
            <a:r>
              <a:rPr lang="en-US" sz="2400" spc="35" dirty="0">
                <a:latin typeface="Times New Roman"/>
                <a:cs typeface="Times New Roman"/>
              </a:rPr>
              <a:t> </a:t>
            </a:r>
            <a:r>
              <a:rPr lang="en-US" sz="2400" dirty="0">
                <a:latin typeface="Times New Roman"/>
                <a:cs typeface="Times New Roman"/>
              </a:rPr>
              <a:t>exam</a:t>
            </a:r>
            <a:r>
              <a:rPr lang="en-US" sz="2400" spc="5" dirty="0">
                <a:latin typeface="Times New Roman"/>
                <a:cs typeface="Times New Roman"/>
              </a:rPr>
              <a:t> </a:t>
            </a:r>
            <a:r>
              <a:rPr lang="en-US" sz="2400" spc="-10" dirty="0" smtClean="0">
                <a:latin typeface="Times New Roman"/>
                <a:cs typeface="Times New Roman"/>
              </a:rPr>
              <a:t>scores.</a:t>
            </a:r>
            <a:endParaRPr sz="2300" dirty="0">
              <a:latin typeface="Cambria"/>
              <a:cs typeface="Cambria"/>
            </a:endParaRPr>
          </a:p>
        </p:txBody>
      </p:sp>
      <p:pic>
        <p:nvPicPr>
          <p:cNvPr id="6" name="object 8"/>
          <p:cNvPicPr/>
          <p:nvPr/>
        </p:nvPicPr>
        <p:blipFill>
          <a:blip r:embed="rId2" cstate="print"/>
          <a:stretch>
            <a:fillRect/>
          </a:stretch>
        </p:blipFill>
        <p:spPr>
          <a:xfrm>
            <a:off x="1295400" y="1784089"/>
            <a:ext cx="5827878" cy="5041094"/>
          </a:xfrm>
          <a:prstGeom prst="rect">
            <a:avLst/>
          </a:prstGeom>
        </p:spPr>
      </p:pic>
    </p:spTree>
    <p:extLst>
      <p:ext uri="{BB962C8B-B14F-4D97-AF65-F5344CB8AC3E}">
        <p14:creationId xmlns:p14="http://schemas.microsoft.com/office/powerpoint/2010/main" val="2796158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022" y="97153"/>
            <a:ext cx="8229600" cy="689932"/>
          </a:xfrm>
          <a:prstGeom prst="rect">
            <a:avLst/>
          </a:prstGeom>
        </p:spPr>
        <p:txBody>
          <a:bodyPr vert="horz" wrap="square" lIns="0" tIns="12700" rIns="0" bIns="0" rtlCol="0">
            <a:spAutoFit/>
          </a:bodyPr>
          <a:lstStyle/>
          <a:p>
            <a:pPr marL="12700">
              <a:lnSpc>
                <a:spcPct val="100000"/>
              </a:lnSpc>
              <a:spcBef>
                <a:spcPts val="100"/>
              </a:spcBef>
            </a:pPr>
            <a:r>
              <a:rPr b="1" cap="small" spc="395" dirty="0"/>
              <a:t>Exercise</a:t>
            </a:r>
            <a:endParaRPr b="1" dirty="0"/>
          </a:p>
        </p:txBody>
      </p:sp>
      <p:sp>
        <p:nvSpPr>
          <p:cNvPr id="3" name="object 3"/>
          <p:cNvSpPr txBox="1"/>
          <p:nvPr/>
        </p:nvSpPr>
        <p:spPr>
          <a:xfrm>
            <a:off x="460044" y="981278"/>
            <a:ext cx="8225790" cy="5569473"/>
          </a:xfrm>
          <a:prstGeom prst="rect">
            <a:avLst/>
          </a:prstGeom>
        </p:spPr>
        <p:txBody>
          <a:bodyPr vert="horz" wrap="square" lIns="0" tIns="54610" rIns="0" bIns="0" rtlCol="0">
            <a:spAutoFit/>
          </a:bodyPr>
          <a:lstStyle/>
          <a:p>
            <a:pPr marL="287020" marR="6985" indent="-274320">
              <a:lnSpc>
                <a:spcPts val="2710"/>
              </a:lnSpc>
              <a:spcBef>
                <a:spcPts val="430"/>
              </a:spcBef>
              <a:buClr>
                <a:srgbClr val="FD8537"/>
              </a:buClr>
              <a:buSzPct val="70000"/>
              <a:buFont typeface="Wingdings"/>
              <a:buChar char=""/>
              <a:tabLst>
                <a:tab pos="287020" algn="l"/>
                <a:tab pos="4845050" algn="l"/>
              </a:tabLst>
            </a:pPr>
            <a:r>
              <a:rPr sz="2500" spc="80" dirty="0">
                <a:latin typeface="Cambria"/>
                <a:cs typeface="Cambria"/>
              </a:rPr>
              <a:t>Write</a:t>
            </a:r>
            <a:r>
              <a:rPr sz="2500" spc="350" dirty="0">
                <a:latin typeface="Cambria"/>
                <a:cs typeface="Cambria"/>
              </a:rPr>
              <a:t> </a:t>
            </a:r>
            <a:r>
              <a:rPr sz="2500" spc="100" dirty="0">
                <a:latin typeface="Cambria"/>
                <a:cs typeface="Cambria"/>
              </a:rPr>
              <a:t>algorithm,</a:t>
            </a:r>
            <a:r>
              <a:rPr sz="2500" spc="370" dirty="0">
                <a:latin typeface="Cambria"/>
                <a:cs typeface="Cambria"/>
              </a:rPr>
              <a:t> </a:t>
            </a:r>
            <a:r>
              <a:rPr sz="2500" dirty="0">
                <a:latin typeface="Cambria"/>
                <a:cs typeface="Cambria"/>
              </a:rPr>
              <a:t>pseudo</a:t>
            </a:r>
            <a:r>
              <a:rPr sz="2500" spc="375" dirty="0">
                <a:latin typeface="Cambria"/>
                <a:cs typeface="Cambria"/>
              </a:rPr>
              <a:t> </a:t>
            </a:r>
            <a:r>
              <a:rPr sz="2500" spc="-20" dirty="0">
                <a:latin typeface="Cambria"/>
                <a:cs typeface="Cambria"/>
              </a:rPr>
              <a:t>code</a:t>
            </a:r>
            <a:r>
              <a:rPr sz="2500" dirty="0">
                <a:latin typeface="Cambria"/>
                <a:cs typeface="Cambria"/>
              </a:rPr>
              <a:t>	</a:t>
            </a:r>
            <a:r>
              <a:rPr sz="2500" spc="110" dirty="0">
                <a:latin typeface="Cambria"/>
                <a:cs typeface="Cambria"/>
              </a:rPr>
              <a:t>and</a:t>
            </a:r>
            <a:r>
              <a:rPr sz="2500" spc="295" dirty="0">
                <a:latin typeface="Cambria"/>
                <a:cs typeface="Cambria"/>
              </a:rPr>
              <a:t> </a:t>
            </a:r>
            <a:r>
              <a:rPr sz="2500" spc="65" dirty="0">
                <a:latin typeface="Cambria"/>
                <a:cs typeface="Cambria"/>
              </a:rPr>
              <a:t>flowchart</a:t>
            </a:r>
            <a:r>
              <a:rPr sz="2500" spc="310" dirty="0">
                <a:latin typeface="Cambria"/>
                <a:cs typeface="Cambria"/>
              </a:rPr>
              <a:t> </a:t>
            </a:r>
            <a:r>
              <a:rPr sz="2500" dirty="0">
                <a:latin typeface="Cambria"/>
                <a:cs typeface="Cambria"/>
              </a:rPr>
              <a:t>to</a:t>
            </a:r>
            <a:r>
              <a:rPr sz="2500" spc="315" dirty="0">
                <a:latin typeface="Cambria"/>
                <a:cs typeface="Cambria"/>
              </a:rPr>
              <a:t> </a:t>
            </a:r>
            <a:r>
              <a:rPr sz="2500" spc="50" dirty="0">
                <a:latin typeface="Cambria"/>
                <a:cs typeface="Cambria"/>
              </a:rPr>
              <a:t>check </a:t>
            </a:r>
            <a:r>
              <a:rPr sz="2500" spc="65" dirty="0">
                <a:latin typeface="Cambria"/>
                <a:cs typeface="Cambria"/>
              </a:rPr>
              <a:t>whether</a:t>
            </a:r>
            <a:r>
              <a:rPr sz="2500" spc="180" dirty="0">
                <a:latin typeface="Cambria"/>
                <a:cs typeface="Cambria"/>
              </a:rPr>
              <a:t> </a:t>
            </a:r>
            <a:r>
              <a:rPr sz="2500" spc="130" dirty="0">
                <a:latin typeface="Cambria"/>
                <a:cs typeface="Cambria"/>
              </a:rPr>
              <a:t>an</a:t>
            </a:r>
            <a:r>
              <a:rPr sz="2500" spc="140" dirty="0">
                <a:latin typeface="Cambria"/>
                <a:cs typeface="Cambria"/>
              </a:rPr>
              <a:t> </a:t>
            </a:r>
            <a:r>
              <a:rPr sz="2500" spc="110" dirty="0">
                <a:latin typeface="Cambria"/>
                <a:cs typeface="Cambria"/>
              </a:rPr>
              <a:t>input</a:t>
            </a:r>
            <a:r>
              <a:rPr sz="2500" spc="150" dirty="0">
                <a:latin typeface="Cambria"/>
                <a:cs typeface="Cambria"/>
              </a:rPr>
              <a:t> </a:t>
            </a:r>
            <a:r>
              <a:rPr sz="2500" spc="75" dirty="0">
                <a:latin typeface="Cambria"/>
                <a:cs typeface="Cambria"/>
              </a:rPr>
              <a:t>number</a:t>
            </a:r>
            <a:r>
              <a:rPr sz="2500" spc="160" dirty="0">
                <a:latin typeface="Cambria"/>
                <a:cs typeface="Cambria"/>
              </a:rPr>
              <a:t> </a:t>
            </a:r>
            <a:r>
              <a:rPr sz="2500" dirty="0">
                <a:latin typeface="Cambria"/>
                <a:cs typeface="Cambria"/>
              </a:rPr>
              <a:t>‘n’</a:t>
            </a:r>
            <a:r>
              <a:rPr sz="2500" spc="150" dirty="0">
                <a:latin typeface="Cambria"/>
                <a:cs typeface="Cambria"/>
              </a:rPr>
              <a:t> </a:t>
            </a:r>
            <a:r>
              <a:rPr sz="2500" spc="80" dirty="0">
                <a:latin typeface="Cambria"/>
                <a:cs typeface="Cambria"/>
              </a:rPr>
              <a:t>is</a:t>
            </a:r>
            <a:r>
              <a:rPr sz="2500" spc="180" dirty="0">
                <a:latin typeface="Cambria"/>
                <a:cs typeface="Cambria"/>
              </a:rPr>
              <a:t> </a:t>
            </a:r>
            <a:r>
              <a:rPr sz="2500" spc="50" dirty="0">
                <a:latin typeface="Cambria"/>
                <a:cs typeface="Cambria"/>
              </a:rPr>
              <a:t>even</a:t>
            </a:r>
            <a:r>
              <a:rPr sz="2500" spc="145" dirty="0">
                <a:latin typeface="Cambria"/>
                <a:cs typeface="Cambria"/>
              </a:rPr>
              <a:t> </a:t>
            </a:r>
            <a:r>
              <a:rPr sz="2500" dirty="0">
                <a:latin typeface="Cambria"/>
                <a:cs typeface="Cambria"/>
              </a:rPr>
              <a:t>or</a:t>
            </a:r>
            <a:r>
              <a:rPr sz="2500" spc="175" dirty="0">
                <a:latin typeface="Cambria"/>
                <a:cs typeface="Cambria"/>
              </a:rPr>
              <a:t> </a:t>
            </a:r>
            <a:r>
              <a:rPr sz="2500" spc="-20" dirty="0">
                <a:latin typeface="Cambria"/>
                <a:cs typeface="Cambria"/>
              </a:rPr>
              <a:t>odd</a:t>
            </a:r>
            <a:r>
              <a:rPr sz="2500" spc="-20" dirty="0" smtClean="0">
                <a:latin typeface="Cambria"/>
                <a:cs typeface="Cambria"/>
              </a:rPr>
              <a:t>.</a:t>
            </a:r>
            <a:endParaRPr sz="2500" dirty="0" smtClean="0">
              <a:latin typeface="Cambria"/>
              <a:cs typeface="Cambria"/>
            </a:endParaRPr>
          </a:p>
          <a:p>
            <a:pPr>
              <a:lnSpc>
                <a:spcPct val="100000"/>
              </a:lnSpc>
              <a:spcBef>
                <a:spcPts val="980"/>
              </a:spcBef>
              <a:buClr>
                <a:srgbClr val="FD8537"/>
              </a:buClr>
            </a:pPr>
            <a:endParaRPr sz="2500" dirty="0" smtClean="0">
              <a:latin typeface="Cambria"/>
              <a:cs typeface="Cambria"/>
            </a:endParaRPr>
          </a:p>
          <a:p>
            <a:pPr marL="287020" marR="5080" indent="-274320">
              <a:lnSpc>
                <a:spcPts val="2690"/>
              </a:lnSpc>
              <a:buClr>
                <a:srgbClr val="FD8537"/>
              </a:buClr>
              <a:buSzPct val="70000"/>
              <a:buFont typeface="Wingdings"/>
              <a:buChar char=""/>
              <a:tabLst>
                <a:tab pos="287020" algn="l"/>
                <a:tab pos="1274445" algn="l"/>
                <a:tab pos="2963545" algn="l"/>
                <a:tab pos="4146550" algn="l"/>
                <a:tab pos="4942205" algn="l"/>
                <a:tab pos="5650230" algn="l"/>
                <a:tab pos="7192645" algn="l"/>
                <a:tab pos="7628890" algn="l"/>
              </a:tabLst>
            </a:pPr>
            <a:r>
              <a:rPr sz="2500" spc="60" dirty="0" smtClean="0">
                <a:latin typeface="Cambria"/>
                <a:cs typeface="Cambria"/>
              </a:rPr>
              <a:t>Write</a:t>
            </a:r>
            <a:r>
              <a:rPr sz="2500" dirty="0">
                <a:latin typeface="Cambria"/>
                <a:cs typeface="Cambria"/>
              </a:rPr>
              <a:t>	</a:t>
            </a:r>
            <a:r>
              <a:rPr sz="2500" spc="90" dirty="0">
                <a:latin typeface="Cambria"/>
                <a:cs typeface="Cambria"/>
              </a:rPr>
              <a:t>algorithm,</a:t>
            </a:r>
            <a:r>
              <a:rPr sz="2500" dirty="0">
                <a:latin typeface="Cambria"/>
                <a:cs typeface="Cambria"/>
              </a:rPr>
              <a:t>	</a:t>
            </a:r>
            <a:r>
              <a:rPr sz="2500" spc="-10" dirty="0">
                <a:latin typeface="Cambria"/>
                <a:cs typeface="Cambria"/>
              </a:rPr>
              <a:t>pseudo</a:t>
            </a:r>
            <a:r>
              <a:rPr sz="2500" dirty="0">
                <a:latin typeface="Cambria"/>
                <a:cs typeface="Cambria"/>
              </a:rPr>
              <a:t>	</a:t>
            </a:r>
            <a:r>
              <a:rPr sz="2500" spc="-20" dirty="0">
                <a:latin typeface="Cambria"/>
                <a:cs typeface="Cambria"/>
              </a:rPr>
              <a:t>code</a:t>
            </a:r>
            <a:r>
              <a:rPr sz="2500" dirty="0">
                <a:latin typeface="Cambria"/>
                <a:cs typeface="Cambria"/>
              </a:rPr>
              <a:t>	</a:t>
            </a:r>
            <a:r>
              <a:rPr sz="2500" spc="75" dirty="0">
                <a:latin typeface="Cambria"/>
                <a:cs typeface="Cambria"/>
              </a:rPr>
              <a:t>and</a:t>
            </a:r>
            <a:r>
              <a:rPr sz="2500" dirty="0">
                <a:latin typeface="Cambria"/>
                <a:cs typeface="Cambria"/>
              </a:rPr>
              <a:t>	</a:t>
            </a:r>
            <a:r>
              <a:rPr sz="2500" spc="50" dirty="0">
                <a:latin typeface="Cambria"/>
                <a:cs typeface="Cambria"/>
              </a:rPr>
              <a:t>flowchart</a:t>
            </a:r>
            <a:r>
              <a:rPr sz="2500" dirty="0">
                <a:latin typeface="Cambria"/>
                <a:cs typeface="Cambria"/>
              </a:rPr>
              <a:t>	</a:t>
            </a:r>
            <a:r>
              <a:rPr sz="2500" spc="-25" dirty="0">
                <a:latin typeface="Cambria"/>
                <a:cs typeface="Cambria"/>
              </a:rPr>
              <a:t>to</a:t>
            </a:r>
            <a:r>
              <a:rPr sz="2500" dirty="0">
                <a:latin typeface="Cambria"/>
                <a:cs typeface="Cambria"/>
              </a:rPr>
              <a:t>	</a:t>
            </a:r>
            <a:r>
              <a:rPr sz="2500" spc="65" dirty="0">
                <a:latin typeface="Cambria"/>
                <a:cs typeface="Cambria"/>
              </a:rPr>
              <a:t>find </a:t>
            </a:r>
            <a:r>
              <a:rPr sz="2500" spc="100" dirty="0">
                <a:latin typeface="Cambria"/>
                <a:cs typeface="Cambria"/>
              </a:rPr>
              <a:t>area</a:t>
            </a:r>
            <a:r>
              <a:rPr sz="2500" spc="145" dirty="0">
                <a:latin typeface="Cambria"/>
                <a:cs typeface="Cambria"/>
              </a:rPr>
              <a:t> </a:t>
            </a:r>
            <a:r>
              <a:rPr sz="2500" spc="110" dirty="0">
                <a:latin typeface="Cambria"/>
                <a:cs typeface="Cambria"/>
              </a:rPr>
              <a:t>and</a:t>
            </a:r>
            <a:r>
              <a:rPr sz="2500" spc="155" dirty="0">
                <a:latin typeface="Cambria"/>
                <a:cs typeface="Cambria"/>
              </a:rPr>
              <a:t> </a:t>
            </a:r>
            <a:r>
              <a:rPr sz="2500" spc="60" dirty="0">
                <a:latin typeface="Cambria"/>
                <a:cs typeface="Cambria"/>
              </a:rPr>
              <a:t>circumference</a:t>
            </a:r>
            <a:r>
              <a:rPr sz="2500" spc="150" dirty="0">
                <a:latin typeface="Cambria"/>
                <a:cs typeface="Cambria"/>
              </a:rPr>
              <a:t> </a:t>
            </a:r>
            <a:r>
              <a:rPr sz="2500" dirty="0">
                <a:latin typeface="Cambria"/>
                <a:cs typeface="Cambria"/>
              </a:rPr>
              <a:t>of</a:t>
            </a:r>
            <a:r>
              <a:rPr sz="2500" spc="155" dirty="0">
                <a:latin typeface="Cambria"/>
                <a:cs typeface="Cambria"/>
              </a:rPr>
              <a:t> </a:t>
            </a:r>
            <a:r>
              <a:rPr sz="2500" spc="55" dirty="0">
                <a:latin typeface="Cambria"/>
                <a:cs typeface="Cambria"/>
              </a:rPr>
              <a:t>circle.</a:t>
            </a:r>
            <a:endParaRPr sz="2500" dirty="0">
              <a:latin typeface="Cambria"/>
              <a:cs typeface="Cambria"/>
            </a:endParaRPr>
          </a:p>
          <a:p>
            <a:pPr>
              <a:lnSpc>
                <a:spcPct val="100000"/>
              </a:lnSpc>
              <a:spcBef>
                <a:spcPts val="980"/>
              </a:spcBef>
              <a:buClr>
                <a:srgbClr val="FD8537"/>
              </a:buClr>
              <a:buFont typeface="Wingdings"/>
              <a:buChar char=""/>
            </a:pPr>
            <a:endParaRPr sz="2500" dirty="0">
              <a:latin typeface="Cambria"/>
              <a:cs typeface="Cambria"/>
            </a:endParaRPr>
          </a:p>
          <a:p>
            <a:pPr marL="287020" marR="7620" indent="-274320">
              <a:lnSpc>
                <a:spcPts val="2690"/>
              </a:lnSpc>
              <a:buClr>
                <a:srgbClr val="FD8537"/>
              </a:buClr>
              <a:buSzPct val="70000"/>
              <a:buFont typeface="Wingdings"/>
              <a:buChar char=""/>
              <a:tabLst>
                <a:tab pos="287020" algn="l"/>
              </a:tabLst>
            </a:pPr>
            <a:r>
              <a:rPr sz="2500" spc="70" dirty="0">
                <a:latin typeface="Cambria"/>
                <a:cs typeface="Cambria"/>
              </a:rPr>
              <a:t>Write</a:t>
            </a:r>
            <a:r>
              <a:rPr sz="2500" spc="430" dirty="0">
                <a:latin typeface="Cambria"/>
                <a:cs typeface="Cambria"/>
              </a:rPr>
              <a:t> </a:t>
            </a:r>
            <a:r>
              <a:rPr sz="2500" spc="100" dirty="0">
                <a:latin typeface="Cambria"/>
                <a:cs typeface="Cambria"/>
              </a:rPr>
              <a:t>algorithm,</a:t>
            </a:r>
            <a:r>
              <a:rPr sz="2500" spc="445" dirty="0">
                <a:latin typeface="Cambria"/>
                <a:cs typeface="Cambria"/>
              </a:rPr>
              <a:t> </a:t>
            </a:r>
            <a:r>
              <a:rPr sz="2500" dirty="0">
                <a:latin typeface="Cambria"/>
                <a:cs typeface="Cambria"/>
              </a:rPr>
              <a:t>pseudo</a:t>
            </a:r>
            <a:r>
              <a:rPr sz="2500" spc="450" dirty="0">
                <a:latin typeface="Cambria"/>
                <a:cs typeface="Cambria"/>
              </a:rPr>
              <a:t> </a:t>
            </a:r>
            <a:r>
              <a:rPr sz="2500" dirty="0">
                <a:latin typeface="Cambria"/>
                <a:cs typeface="Cambria"/>
              </a:rPr>
              <a:t>code</a:t>
            </a:r>
            <a:r>
              <a:rPr sz="2500" spc="434" dirty="0">
                <a:latin typeface="Cambria"/>
                <a:cs typeface="Cambria"/>
              </a:rPr>
              <a:t> </a:t>
            </a:r>
            <a:r>
              <a:rPr sz="2500" spc="100" dirty="0">
                <a:latin typeface="Cambria"/>
                <a:cs typeface="Cambria"/>
              </a:rPr>
              <a:t>and</a:t>
            </a:r>
            <a:r>
              <a:rPr sz="2500" spc="445" dirty="0">
                <a:latin typeface="Cambria"/>
                <a:cs typeface="Cambria"/>
              </a:rPr>
              <a:t> </a:t>
            </a:r>
            <a:r>
              <a:rPr sz="2500" spc="60" dirty="0">
                <a:latin typeface="Cambria"/>
                <a:cs typeface="Cambria"/>
              </a:rPr>
              <a:t>flowchart</a:t>
            </a:r>
            <a:r>
              <a:rPr sz="2500" spc="450" dirty="0">
                <a:latin typeface="Cambria"/>
                <a:cs typeface="Cambria"/>
              </a:rPr>
              <a:t> </a:t>
            </a:r>
            <a:r>
              <a:rPr sz="2500" dirty="0">
                <a:latin typeface="Cambria"/>
                <a:cs typeface="Cambria"/>
              </a:rPr>
              <a:t>to</a:t>
            </a:r>
            <a:r>
              <a:rPr sz="2500" spc="455" dirty="0">
                <a:latin typeface="Cambria"/>
                <a:cs typeface="Cambria"/>
              </a:rPr>
              <a:t> </a:t>
            </a:r>
            <a:r>
              <a:rPr sz="2500" spc="50" dirty="0">
                <a:latin typeface="Cambria"/>
                <a:cs typeface="Cambria"/>
              </a:rPr>
              <a:t>check </a:t>
            </a:r>
            <a:r>
              <a:rPr sz="2500" spc="70" dirty="0">
                <a:latin typeface="Cambria"/>
                <a:cs typeface="Cambria"/>
              </a:rPr>
              <a:t>whether</a:t>
            </a:r>
            <a:r>
              <a:rPr sz="2500" spc="165" dirty="0">
                <a:latin typeface="Cambria"/>
                <a:cs typeface="Cambria"/>
              </a:rPr>
              <a:t> </a:t>
            </a:r>
            <a:r>
              <a:rPr sz="2500" spc="145" dirty="0">
                <a:latin typeface="Cambria"/>
                <a:cs typeface="Cambria"/>
              </a:rPr>
              <a:t>an</a:t>
            </a:r>
            <a:r>
              <a:rPr sz="2500" spc="135" dirty="0">
                <a:latin typeface="Cambria"/>
                <a:cs typeface="Cambria"/>
              </a:rPr>
              <a:t> </a:t>
            </a:r>
            <a:r>
              <a:rPr sz="2500" spc="105" dirty="0">
                <a:latin typeface="Cambria"/>
                <a:cs typeface="Cambria"/>
              </a:rPr>
              <a:t>input</a:t>
            </a:r>
            <a:r>
              <a:rPr sz="2500" spc="140" dirty="0">
                <a:latin typeface="Cambria"/>
                <a:cs typeface="Cambria"/>
              </a:rPr>
              <a:t> </a:t>
            </a:r>
            <a:r>
              <a:rPr sz="2500" spc="85" dirty="0">
                <a:latin typeface="Cambria"/>
                <a:cs typeface="Cambria"/>
              </a:rPr>
              <a:t>number</a:t>
            </a:r>
            <a:r>
              <a:rPr sz="2500" spc="150" dirty="0">
                <a:latin typeface="Cambria"/>
                <a:cs typeface="Cambria"/>
              </a:rPr>
              <a:t> </a:t>
            </a:r>
            <a:r>
              <a:rPr sz="2500" spc="80" dirty="0">
                <a:latin typeface="Cambria"/>
                <a:cs typeface="Cambria"/>
              </a:rPr>
              <a:t>is</a:t>
            </a:r>
            <a:r>
              <a:rPr sz="2500" spc="145" dirty="0">
                <a:latin typeface="Cambria"/>
                <a:cs typeface="Cambria"/>
              </a:rPr>
              <a:t> </a:t>
            </a:r>
            <a:r>
              <a:rPr sz="2500" b="1" spc="150" dirty="0">
                <a:latin typeface="Cambria"/>
                <a:cs typeface="Cambria"/>
              </a:rPr>
              <a:t>buzz</a:t>
            </a:r>
            <a:r>
              <a:rPr sz="2500" b="1" spc="195" dirty="0">
                <a:latin typeface="Cambria"/>
                <a:cs typeface="Cambria"/>
              </a:rPr>
              <a:t> </a:t>
            </a:r>
            <a:r>
              <a:rPr sz="2500" b="1" spc="150" dirty="0">
                <a:latin typeface="Cambria"/>
                <a:cs typeface="Cambria"/>
              </a:rPr>
              <a:t>number</a:t>
            </a:r>
            <a:r>
              <a:rPr sz="2500" b="1" spc="204" dirty="0">
                <a:latin typeface="Cambria"/>
                <a:cs typeface="Cambria"/>
              </a:rPr>
              <a:t> </a:t>
            </a:r>
            <a:r>
              <a:rPr sz="2500" dirty="0">
                <a:latin typeface="Cambria"/>
                <a:cs typeface="Cambria"/>
              </a:rPr>
              <a:t>or</a:t>
            </a:r>
            <a:r>
              <a:rPr sz="2500" spc="170" dirty="0">
                <a:latin typeface="Cambria"/>
                <a:cs typeface="Cambria"/>
              </a:rPr>
              <a:t> </a:t>
            </a:r>
            <a:r>
              <a:rPr sz="2500" spc="60" dirty="0">
                <a:latin typeface="Cambria"/>
                <a:cs typeface="Cambria"/>
              </a:rPr>
              <a:t>not.</a:t>
            </a:r>
            <a:endParaRPr sz="2500" dirty="0">
              <a:latin typeface="Cambria"/>
              <a:cs typeface="Cambria"/>
            </a:endParaRPr>
          </a:p>
          <a:p>
            <a:pPr>
              <a:lnSpc>
                <a:spcPct val="100000"/>
              </a:lnSpc>
              <a:spcBef>
                <a:spcPts val="1005"/>
              </a:spcBef>
              <a:buClr>
                <a:srgbClr val="FD8537"/>
              </a:buClr>
              <a:buFont typeface="Wingdings"/>
              <a:buChar char=""/>
            </a:pPr>
            <a:endParaRPr sz="2500" dirty="0">
              <a:latin typeface="Cambria"/>
              <a:cs typeface="Cambria"/>
            </a:endParaRPr>
          </a:p>
          <a:p>
            <a:pPr marL="287020" marR="5080" indent="-274320">
              <a:lnSpc>
                <a:spcPts val="2690"/>
              </a:lnSpc>
              <a:buClr>
                <a:srgbClr val="FD8537"/>
              </a:buClr>
              <a:buSzPct val="70000"/>
              <a:buFont typeface="Wingdings"/>
              <a:buChar char=""/>
              <a:tabLst>
                <a:tab pos="287020" algn="l"/>
                <a:tab pos="1274445" algn="l"/>
                <a:tab pos="2963545" algn="l"/>
                <a:tab pos="4146550" algn="l"/>
                <a:tab pos="4942205" algn="l"/>
                <a:tab pos="5650230" algn="l"/>
                <a:tab pos="7192645" algn="l"/>
                <a:tab pos="7628890" algn="l"/>
              </a:tabLst>
            </a:pPr>
            <a:r>
              <a:rPr sz="2500" spc="70" dirty="0">
                <a:latin typeface="Cambria"/>
                <a:cs typeface="Cambria"/>
              </a:rPr>
              <a:t>Write</a:t>
            </a:r>
            <a:r>
              <a:rPr sz="2500" dirty="0">
                <a:latin typeface="Cambria"/>
                <a:cs typeface="Cambria"/>
              </a:rPr>
              <a:t>	</a:t>
            </a:r>
            <a:r>
              <a:rPr sz="2500" spc="85" dirty="0">
                <a:latin typeface="Cambria"/>
                <a:cs typeface="Cambria"/>
              </a:rPr>
              <a:t>algorithm,</a:t>
            </a:r>
            <a:r>
              <a:rPr sz="2500" dirty="0">
                <a:latin typeface="Cambria"/>
                <a:cs typeface="Cambria"/>
              </a:rPr>
              <a:t>	</a:t>
            </a:r>
            <a:r>
              <a:rPr sz="2500" spc="-10" dirty="0">
                <a:latin typeface="Cambria"/>
                <a:cs typeface="Cambria"/>
              </a:rPr>
              <a:t>pseudo</a:t>
            </a:r>
            <a:r>
              <a:rPr sz="2500" dirty="0">
                <a:latin typeface="Cambria"/>
                <a:cs typeface="Cambria"/>
              </a:rPr>
              <a:t>	</a:t>
            </a:r>
            <a:r>
              <a:rPr sz="2500" spc="-20" dirty="0">
                <a:latin typeface="Cambria"/>
                <a:cs typeface="Cambria"/>
              </a:rPr>
              <a:t>code</a:t>
            </a:r>
            <a:r>
              <a:rPr sz="2500" dirty="0">
                <a:latin typeface="Cambria"/>
                <a:cs typeface="Cambria"/>
              </a:rPr>
              <a:t>	</a:t>
            </a:r>
            <a:r>
              <a:rPr sz="2500" spc="85" dirty="0">
                <a:latin typeface="Cambria"/>
                <a:cs typeface="Cambria"/>
              </a:rPr>
              <a:t>and</a:t>
            </a:r>
            <a:r>
              <a:rPr sz="2500" dirty="0">
                <a:latin typeface="Cambria"/>
                <a:cs typeface="Cambria"/>
              </a:rPr>
              <a:t>	</a:t>
            </a:r>
            <a:r>
              <a:rPr sz="2500" spc="55" dirty="0">
                <a:latin typeface="Cambria"/>
                <a:cs typeface="Cambria"/>
              </a:rPr>
              <a:t>flowchart</a:t>
            </a:r>
            <a:r>
              <a:rPr sz="2500" dirty="0">
                <a:latin typeface="Cambria"/>
                <a:cs typeface="Cambria"/>
              </a:rPr>
              <a:t>	</a:t>
            </a:r>
            <a:r>
              <a:rPr sz="2500" spc="-25" dirty="0">
                <a:latin typeface="Cambria"/>
                <a:cs typeface="Cambria"/>
              </a:rPr>
              <a:t>to</a:t>
            </a:r>
            <a:r>
              <a:rPr sz="2500" dirty="0">
                <a:latin typeface="Cambria"/>
                <a:cs typeface="Cambria"/>
              </a:rPr>
              <a:t>	</a:t>
            </a:r>
            <a:r>
              <a:rPr sz="2500" spc="60" dirty="0">
                <a:latin typeface="Cambria"/>
                <a:cs typeface="Cambria"/>
              </a:rPr>
              <a:t>find </a:t>
            </a:r>
            <a:r>
              <a:rPr sz="2500" spc="75" dirty="0">
                <a:latin typeface="Cambria"/>
                <a:cs typeface="Cambria"/>
              </a:rPr>
              <a:t>factorial</a:t>
            </a:r>
            <a:r>
              <a:rPr sz="2500" spc="180" dirty="0">
                <a:latin typeface="Cambria"/>
                <a:cs typeface="Cambria"/>
              </a:rPr>
              <a:t> </a:t>
            </a:r>
            <a:r>
              <a:rPr sz="2500" dirty="0">
                <a:latin typeface="Cambria"/>
                <a:cs typeface="Cambria"/>
              </a:rPr>
              <a:t>of</a:t>
            </a:r>
            <a:r>
              <a:rPr sz="2500" spc="155" dirty="0">
                <a:latin typeface="Cambria"/>
                <a:cs typeface="Cambria"/>
              </a:rPr>
              <a:t> a</a:t>
            </a:r>
            <a:r>
              <a:rPr sz="2500" spc="150" dirty="0">
                <a:latin typeface="Cambria"/>
                <a:cs typeface="Cambria"/>
              </a:rPr>
              <a:t> </a:t>
            </a:r>
            <a:r>
              <a:rPr sz="2500" spc="70" dirty="0">
                <a:latin typeface="Cambria"/>
                <a:cs typeface="Cambria"/>
              </a:rPr>
              <a:t>given</a:t>
            </a:r>
            <a:r>
              <a:rPr sz="2500" spc="135" dirty="0">
                <a:latin typeface="Cambria"/>
                <a:cs typeface="Cambria"/>
              </a:rPr>
              <a:t> </a:t>
            </a:r>
            <a:r>
              <a:rPr sz="2500" spc="80" dirty="0">
                <a:latin typeface="Cambria"/>
                <a:cs typeface="Cambria"/>
              </a:rPr>
              <a:t>number.</a:t>
            </a:r>
            <a:endParaRPr sz="2500" dirty="0">
              <a:latin typeface="Cambria"/>
              <a:cs typeface="Cambria"/>
            </a:endParaRPr>
          </a:p>
          <a:p>
            <a:pPr>
              <a:lnSpc>
                <a:spcPct val="100000"/>
              </a:lnSpc>
              <a:spcBef>
                <a:spcPts val="965"/>
              </a:spcBef>
              <a:buClr>
                <a:srgbClr val="FD8537"/>
              </a:buClr>
              <a:buFont typeface="Wingdings"/>
              <a:buChar char=""/>
            </a:pPr>
            <a:endParaRPr sz="2500" dirty="0">
              <a:latin typeface="Cambria"/>
              <a:cs typeface="Cambria"/>
            </a:endParaRPr>
          </a:p>
          <a:p>
            <a:pPr marL="287020" marR="6985" indent="-274320">
              <a:lnSpc>
                <a:spcPts val="2710"/>
              </a:lnSpc>
              <a:buClr>
                <a:srgbClr val="FD8537"/>
              </a:buClr>
              <a:buSzPct val="70000"/>
              <a:buFont typeface="Wingdings"/>
              <a:buChar char=""/>
              <a:tabLst>
                <a:tab pos="287020" algn="l"/>
              </a:tabLst>
            </a:pPr>
            <a:r>
              <a:rPr sz="2500" spc="80" dirty="0">
                <a:latin typeface="Cambria"/>
                <a:cs typeface="Cambria"/>
              </a:rPr>
              <a:t>Write</a:t>
            </a:r>
            <a:r>
              <a:rPr sz="2500" spc="420" dirty="0">
                <a:latin typeface="Cambria"/>
                <a:cs typeface="Cambria"/>
              </a:rPr>
              <a:t> </a:t>
            </a:r>
            <a:r>
              <a:rPr sz="2500" spc="100" dirty="0">
                <a:latin typeface="Cambria"/>
                <a:cs typeface="Cambria"/>
              </a:rPr>
              <a:t>algorithm,</a:t>
            </a:r>
            <a:r>
              <a:rPr sz="2500" spc="450" dirty="0">
                <a:latin typeface="Cambria"/>
                <a:cs typeface="Cambria"/>
              </a:rPr>
              <a:t> </a:t>
            </a:r>
            <a:r>
              <a:rPr sz="2500" dirty="0">
                <a:latin typeface="Cambria"/>
                <a:cs typeface="Cambria"/>
              </a:rPr>
              <a:t>pseudo</a:t>
            </a:r>
            <a:r>
              <a:rPr sz="2500" spc="445" dirty="0">
                <a:latin typeface="Cambria"/>
                <a:cs typeface="Cambria"/>
              </a:rPr>
              <a:t> </a:t>
            </a:r>
            <a:r>
              <a:rPr sz="2500" dirty="0">
                <a:latin typeface="Cambria"/>
                <a:cs typeface="Cambria"/>
              </a:rPr>
              <a:t>code</a:t>
            </a:r>
            <a:r>
              <a:rPr sz="2500" spc="434" dirty="0">
                <a:latin typeface="Cambria"/>
                <a:cs typeface="Cambria"/>
              </a:rPr>
              <a:t> </a:t>
            </a:r>
            <a:r>
              <a:rPr sz="2500" spc="110" dirty="0">
                <a:latin typeface="Cambria"/>
                <a:cs typeface="Cambria"/>
              </a:rPr>
              <a:t>and</a:t>
            </a:r>
            <a:r>
              <a:rPr sz="2500" spc="440" dirty="0">
                <a:latin typeface="Cambria"/>
                <a:cs typeface="Cambria"/>
              </a:rPr>
              <a:t> </a:t>
            </a:r>
            <a:r>
              <a:rPr sz="2500" spc="65" dirty="0">
                <a:latin typeface="Cambria"/>
                <a:cs typeface="Cambria"/>
              </a:rPr>
              <a:t>flowchart</a:t>
            </a:r>
            <a:r>
              <a:rPr sz="2500" spc="450" dirty="0">
                <a:latin typeface="Cambria"/>
                <a:cs typeface="Cambria"/>
              </a:rPr>
              <a:t> </a:t>
            </a:r>
            <a:r>
              <a:rPr sz="2500" dirty="0">
                <a:latin typeface="Cambria"/>
                <a:cs typeface="Cambria"/>
              </a:rPr>
              <a:t>to</a:t>
            </a:r>
            <a:r>
              <a:rPr sz="2500" spc="459" dirty="0">
                <a:latin typeface="Cambria"/>
                <a:cs typeface="Cambria"/>
              </a:rPr>
              <a:t> </a:t>
            </a:r>
            <a:r>
              <a:rPr sz="2500" spc="50" dirty="0">
                <a:latin typeface="Cambria"/>
                <a:cs typeface="Cambria"/>
              </a:rPr>
              <a:t>check </a:t>
            </a:r>
            <a:r>
              <a:rPr sz="2500" spc="65" dirty="0">
                <a:latin typeface="Cambria"/>
                <a:cs typeface="Cambria"/>
              </a:rPr>
              <a:t>whether</a:t>
            </a:r>
            <a:r>
              <a:rPr sz="2500" spc="180" dirty="0">
                <a:latin typeface="Cambria"/>
                <a:cs typeface="Cambria"/>
              </a:rPr>
              <a:t> </a:t>
            </a:r>
            <a:r>
              <a:rPr sz="2500" spc="130" dirty="0">
                <a:latin typeface="Cambria"/>
                <a:cs typeface="Cambria"/>
              </a:rPr>
              <a:t>an</a:t>
            </a:r>
            <a:r>
              <a:rPr sz="2500" spc="140" dirty="0">
                <a:latin typeface="Cambria"/>
                <a:cs typeface="Cambria"/>
              </a:rPr>
              <a:t> </a:t>
            </a:r>
            <a:r>
              <a:rPr sz="2500" spc="110" dirty="0">
                <a:latin typeface="Cambria"/>
                <a:cs typeface="Cambria"/>
              </a:rPr>
              <a:t>input</a:t>
            </a:r>
            <a:r>
              <a:rPr sz="2500" spc="155" dirty="0">
                <a:latin typeface="Cambria"/>
                <a:cs typeface="Cambria"/>
              </a:rPr>
              <a:t> </a:t>
            </a:r>
            <a:r>
              <a:rPr sz="2500" spc="75" dirty="0">
                <a:latin typeface="Cambria"/>
                <a:cs typeface="Cambria"/>
              </a:rPr>
              <a:t>number</a:t>
            </a:r>
            <a:r>
              <a:rPr sz="2500" spc="160" dirty="0">
                <a:latin typeface="Cambria"/>
                <a:cs typeface="Cambria"/>
              </a:rPr>
              <a:t> </a:t>
            </a:r>
            <a:r>
              <a:rPr sz="2500" dirty="0">
                <a:latin typeface="Cambria"/>
                <a:cs typeface="Cambria"/>
              </a:rPr>
              <a:t>‘n’</a:t>
            </a:r>
            <a:r>
              <a:rPr sz="2500" spc="155" dirty="0">
                <a:latin typeface="Cambria"/>
                <a:cs typeface="Cambria"/>
              </a:rPr>
              <a:t> </a:t>
            </a:r>
            <a:r>
              <a:rPr sz="2500" spc="80" dirty="0">
                <a:latin typeface="Cambria"/>
                <a:cs typeface="Cambria"/>
              </a:rPr>
              <a:t>is</a:t>
            </a:r>
            <a:r>
              <a:rPr sz="2500" spc="175" dirty="0">
                <a:latin typeface="Cambria"/>
                <a:cs typeface="Cambria"/>
              </a:rPr>
              <a:t> </a:t>
            </a:r>
            <a:r>
              <a:rPr sz="2500" spc="60" dirty="0">
                <a:latin typeface="Cambria"/>
                <a:cs typeface="Cambria"/>
              </a:rPr>
              <a:t>prime</a:t>
            </a:r>
            <a:r>
              <a:rPr sz="2500" spc="185" dirty="0">
                <a:latin typeface="Cambria"/>
                <a:cs typeface="Cambria"/>
              </a:rPr>
              <a:t> </a:t>
            </a:r>
            <a:r>
              <a:rPr sz="2500" dirty="0">
                <a:latin typeface="Cambria"/>
                <a:cs typeface="Cambria"/>
              </a:rPr>
              <a:t>or</a:t>
            </a:r>
            <a:r>
              <a:rPr sz="2500" spc="150" dirty="0">
                <a:latin typeface="Cambria"/>
                <a:cs typeface="Cambria"/>
              </a:rPr>
              <a:t> </a:t>
            </a:r>
            <a:r>
              <a:rPr sz="2500" spc="60" dirty="0">
                <a:latin typeface="Cambria"/>
                <a:cs typeface="Cambria"/>
              </a:rPr>
              <a:t>not.</a:t>
            </a:r>
            <a:endParaRPr sz="2500" dirty="0">
              <a:latin typeface="Cambria"/>
              <a:cs typeface="Cambria"/>
            </a:endParaRPr>
          </a:p>
        </p:txBody>
      </p:sp>
      <p:pic>
        <p:nvPicPr>
          <p:cNvPr id="4" name="object 4"/>
          <p:cNvPicPr/>
          <p:nvPr/>
        </p:nvPicPr>
        <p:blipFill>
          <a:blip r:embed="rId2" cstate="print"/>
          <a:stretch>
            <a:fillRect/>
          </a:stretch>
        </p:blipFill>
        <p:spPr>
          <a:xfrm>
            <a:off x="8229600" y="0"/>
            <a:ext cx="914400" cy="990600"/>
          </a:xfrm>
          <a:prstGeom prst="rect">
            <a:avLst/>
          </a:prstGeom>
        </p:spPr>
      </p:pic>
    </p:spTree>
    <p:extLst>
      <p:ext uri="{BB962C8B-B14F-4D97-AF65-F5344CB8AC3E}">
        <p14:creationId xmlns:p14="http://schemas.microsoft.com/office/powerpoint/2010/main" val="3164944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2438400"/>
            <a:ext cx="6262878" cy="629018"/>
          </a:xfrm>
          <a:prstGeom prst="rect">
            <a:avLst/>
          </a:prstGeom>
        </p:spPr>
        <p:txBody>
          <a:bodyPr vert="horz" wrap="square" lIns="0" tIns="13335" rIns="0" bIns="0" rtlCol="0">
            <a:spAutoFit/>
          </a:bodyPr>
          <a:lstStyle/>
          <a:p>
            <a:pPr marL="12700">
              <a:lnSpc>
                <a:spcPct val="100000"/>
              </a:lnSpc>
              <a:spcBef>
                <a:spcPts val="105"/>
              </a:spcBef>
              <a:tabLst>
                <a:tab pos="3848100" algn="l"/>
              </a:tabLst>
            </a:pPr>
            <a:r>
              <a:rPr sz="4000" b="1" cap="small" spc="440" dirty="0">
                <a:latin typeface="Cambria" panose="02040503050406030204" pitchFamily="18" charset="0"/>
                <a:ea typeface="Cambria" panose="02040503050406030204" pitchFamily="18" charset="0"/>
              </a:rPr>
              <a:t>Programming</a:t>
            </a:r>
            <a:r>
              <a:rPr sz="4000" b="1" cap="small" dirty="0">
                <a:latin typeface="Cambria" panose="02040503050406030204" pitchFamily="18" charset="0"/>
                <a:ea typeface="Cambria" panose="02040503050406030204" pitchFamily="18" charset="0"/>
              </a:rPr>
              <a:t>	</a:t>
            </a:r>
            <a:r>
              <a:rPr sz="4000" b="1" cap="small" spc="360" dirty="0">
                <a:latin typeface="Cambria" panose="02040503050406030204" pitchFamily="18" charset="0"/>
                <a:ea typeface="Cambria" panose="02040503050406030204" pitchFamily="18" charset="0"/>
              </a:rPr>
              <a:t>basics</a:t>
            </a:r>
            <a:endParaRPr sz="4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9036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14400"/>
            <a:ext cx="7162800" cy="477054"/>
          </a:xfrm>
          <a:prstGeom prst="rect">
            <a:avLst/>
          </a:prstGeom>
        </p:spPr>
        <p:txBody>
          <a:bodyPr wrap="square">
            <a:spAutoFit/>
          </a:bodyPr>
          <a:lstStyle/>
          <a:p>
            <a:r>
              <a:rPr lang="en-US" sz="2500" b="1" dirty="0">
                <a:latin typeface="Times New Roman" pitchFamily="18" charset="0"/>
                <a:cs typeface="Times New Roman" pitchFamily="18" charset="0"/>
              </a:rPr>
              <a:t>Programming Basics: Structure of a C++ </a:t>
            </a:r>
            <a:r>
              <a:rPr lang="en-US" sz="2500" b="1" dirty="0" smtClean="0">
                <a:latin typeface="Times New Roman" pitchFamily="18" charset="0"/>
                <a:cs typeface="Times New Roman" pitchFamily="18" charset="0"/>
              </a:rPr>
              <a:t>Program</a:t>
            </a:r>
            <a:endParaRPr lang="en-US" sz="25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557338"/>
            <a:ext cx="51149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00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4701" b="35762"/>
          <a:stretch/>
        </p:blipFill>
        <p:spPr bwMode="auto">
          <a:xfrm>
            <a:off x="23446" y="11723"/>
            <a:ext cx="5081954" cy="633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9" t="66344" r="52068"/>
          <a:stretch/>
        </p:blipFill>
        <p:spPr bwMode="auto">
          <a:xfrm>
            <a:off x="5410200" y="1295400"/>
            <a:ext cx="332931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969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latin typeface="Times New Roman" panose="02020603050405020304" pitchFamily="18" charset="0"/>
                <a:cs typeface="Times New Roman" panose="02020603050405020304" pitchFamily="18" charset="0"/>
              </a:rPr>
              <a:t>Separate Compilation</a:t>
            </a:r>
          </a:p>
        </p:txBody>
      </p:sp>
      <p:sp>
        <p:nvSpPr>
          <p:cNvPr id="15364" name="Rectangle 4"/>
          <p:cNvSpPr>
            <a:spLocks noGrp="1" noChangeArrowheads="1"/>
          </p:cNvSpPr>
          <p:nvPr>
            <p:ph type="body" sz="half" idx="1"/>
          </p:nvPr>
        </p:nvSpPr>
        <p:spPr>
          <a:xfrm>
            <a:off x="457200" y="1600200"/>
            <a:ext cx="8077200" cy="4495800"/>
          </a:xfrm>
        </p:spPr>
        <p:txBody>
          <a:bodyPr>
            <a:normAutofit/>
          </a:bodyPr>
          <a:lstStyle/>
          <a:p>
            <a:pPr>
              <a:lnSpc>
                <a:spcPct val="80000"/>
              </a:lnSpc>
            </a:pPr>
            <a:r>
              <a:rPr lang="en-US" sz="2400" dirty="0">
                <a:latin typeface="Times New Roman" pitchFamily="18" charset="0"/>
                <a:cs typeface="Times New Roman" pitchFamily="18" charset="0"/>
              </a:rPr>
              <a:t>Each file of </a:t>
            </a:r>
            <a:r>
              <a:rPr lang="en-US" sz="2400" dirty="0">
                <a:solidFill>
                  <a:schemeClr val="hlink"/>
                </a:solidFill>
                <a:effectLst>
                  <a:outerShdw blurRad="38100" dist="38100" dir="2700000" algn="tl">
                    <a:srgbClr val="000000"/>
                  </a:outerShdw>
                </a:effectLst>
                <a:latin typeface="Times New Roman" pitchFamily="18" charset="0"/>
                <a:cs typeface="Times New Roman" pitchFamily="18" charset="0"/>
              </a:rPr>
              <a:t>source code</a:t>
            </a:r>
          </a:p>
          <a:p>
            <a:pPr lvl="1">
              <a:lnSpc>
                <a:spcPct val="80000"/>
              </a:lnSpc>
            </a:pPr>
            <a:r>
              <a:rPr lang="en-US" sz="2400" dirty="0">
                <a:latin typeface="Times New Roman" pitchFamily="18" charset="0"/>
                <a:cs typeface="Times New Roman" pitchFamily="18" charset="0"/>
              </a:rPr>
              <a:t>programming language text</a:t>
            </a:r>
          </a:p>
          <a:p>
            <a:pPr>
              <a:lnSpc>
                <a:spcPct val="80000"/>
              </a:lnSpc>
            </a:pPr>
            <a:r>
              <a:rPr lang="en-US" sz="2400" dirty="0">
                <a:latin typeface="Times New Roman" pitchFamily="18" charset="0"/>
                <a:cs typeface="Times New Roman" pitchFamily="18" charset="0"/>
              </a:rPr>
              <a:t>is compiled to produce a file of </a:t>
            </a:r>
            <a:r>
              <a:rPr lang="en-US" sz="2400" dirty="0">
                <a:solidFill>
                  <a:schemeClr val="hlink"/>
                </a:solidFill>
                <a:effectLst>
                  <a:outerShdw blurRad="38100" dist="38100" dir="2700000" algn="tl">
                    <a:srgbClr val="000000"/>
                  </a:outerShdw>
                </a:effectLst>
                <a:latin typeface="Times New Roman" pitchFamily="18" charset="0"/>
                <a:cs typeface="Times New Roman" pitchFamily="18" charset="0"/>
              </a:rPr>
              <a:t>object code</a:t>
            </a:r>
          </a:p>
          <a:p>
            <a:pPr lvl="1">
              <a:lnSpc>
                <a:spcPct val="80000"/>
              </a:lnSpc>
            </a:pPr>
            <a:r>
              <a:rPr lang="en-US" sz="2400" dirty="0">
                <a:latin typeface="Times New Roman" pitchFamily="18" charset="0"/>
                <a:cs typeface="Times New Roman" pitchFamily="18" charset="0"/>
              </a:rPr>
              <a:t>binary code, almost executable</a:t>
            </a:r>
          </a:p>
          <a:p>
            <a:pPr lvl="1">
              <a:lnSpc>
                <a:spcPct val="80000"/>
              </a:lnSpc>
            </a:pPr>
            <a:r>
              <a:rPr lang="en-US" sz="2400" dirty="0">
                <a:latin typeface="Times New Roman" pitchFamily="18" charset="0"/>
                <a:cs typeface="Times New Roman" pitchFamily="18" charset="0"/>
              </a:rPr>
              <a:t>exact addresses of variables and functions not known, represented by symbols</a:t>
            </a:r>
          </a:p>
          <a:p>
            <a:pPr>
              <a:lnSpc>
                <a:spcPct val="80000"/>
              </a:lnSpc>
            </a:pPr>
            <a:r>
              <a:rPr lang="en-US" sz="2400" dirty="0">
                <a:latin typeface="Times New Roman" pitchFamily="18" charset="0"/>
                <a:cs typeface="Times New Roman" pitchFamily="18" charset="0"/>
              </a:rPr>
              <a:t>All object code files </a:t>
            </a:r>
            <a:r>
              <a:rPr lang="en-US" sz="2400" dirty="0">
                <a:solidFill>
                  <a:schemeClr val="hlink"/>
                </a:solidFill>
                <a:effectLst>
                  <a:outerShdw blurRad="38100" dist="38100" dir="2700000" algn="tl">
                    <a:srgbClr val="000000"/>
                  </a:outerShdw>
                </a:effectLst>
                <a:latin typeface="Times New Roman" pitchFamily="18" charset="0"/>
                <a:cs typeface="Times New Roman" pitchFamily="18" charset="0"/>
              </a:rPr>
              <a:t>linked</a:t>
            </a:r>
            <a:r>
              <a:rPr lang="en-US" sz="2400" dirty="0">
                <a:latin typeface="Times New Roman" pitchFamily="18" charset="0"/>
                <a:cs typeface="Times New Roman" pitchFamily="18" charset="0"/>
              </a:rPr>
              <a:t> to produce the executable</a:t>
            </a:r>
          </a:p>
          <a:p>
            <a:pPr lvl="1">
              <a:lnSpc>
                <a:spcPct val="80000"/>
              </a:lnSpc>
            </a:pPr>
            <a:r>
              <a:rPr lang="en-US" sz="2400" dirty="0">
                <a:latin typeface="Times New Roman" pitchFamily="18" charset="0"/>
                <a:cs typeface="Times New Roman" pitchFamily="18" charset="0"/>
              </a:rPr>
              <a:t>Linking mainly consists of replacing symbols by real addresses.</a:t>
            </a:r>
          </a:p>
        </p:txBody>
      </p:sp>
    </p:spTree>
    <p:extLst>
      <p:ext uri="{BB962C8B-B14F-4D97-AF65-F5344CB8AC3E}">
        <p14:creationId xmlns:p14="http://schemas.microsoft.com/office/powerpoint/2010/main" val="997593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4800" dirty="0"/>
              <a:t>T</a:t>
            </a:r>
            <a:r>
              <a:rPr lang="en-US" sz="4800" dirty="0" smtClean="0"/>
              <a:t>wo </a:t>
            </a:r>
            <a:r>
              <a:rPr lang="en-US" sz="4800" dirty="0"/>
              <a:t>primary </a:t>
            </a:r>
            <a:r>
              <a:rPr lang="en-US" sz="4800" dirty="0" smtClean="0"/>
              <a:t>components</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algn="just">
              <a:buNone/>
              <a:defRPr/>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Software</a:t>
            </a:r>
            <a:r>
              <a:rPr lang="en-US" sz="2400" dirty="0" smtClean="0">
                <a:latin typeface="Times New Roman" pitchFamily="18" charset="0"/>
                <a:cs typeface="Times New Roman" pitchFamily="18" charset="0"/>
              </a:rPr>
              <a:t>: </a:t>
            </a:r>
            <a:r>
              <a:rPr lang="en-US" sz="2400" dirty="0"/>
              <a:t>Software is a generic term for organized collections of computer data and instructions, often broken into two major categories: </a:t>
            </a:r>
          </a:p>
          <a:p>
            <a:pPr algn="just">
              <a:buNone/>
              <a:defRPr/>
            </a:pPr>
            <a:endParaRPr lang="en-US" sz="2400" dirty="0"/>
          </a:p>
          <a:p>
            <a:pPr marL="514350" indent="-514350" algn="just">
              <a:buFont typeface="+mj-lt"/>
              <a:buAutoNum type="romanLcPeriod"/>
              <a:defRPr/>
            </a:pPr>
            <a:r>
              <a:rPr lang="en-US" sz="2400" dirty="0" smtClean="0">
                <a:latin typeface="Times New Roman" pitchFamily="18" charset="0"/>
                <a:cs typeface="Times New Roman" pitchFamily="18" charset="0"/>
              </a:rPr>
              <a:t>System </a:t>
            </a:r>
            <a:r>
              <a:rPr lang="en-US" sz="2400" dirty="0">
                <a:latin typeface="Times New Roman" pitchFamily="18" charset="0"/>
                <a:cs typeface="Times New Roman" pitchFamily="18" charset="0"/>
              </a:rPr>
              <a:t>software that provides the basic non- task-specific functions of the computer, and </a:t>
            </a:r>
          </a:p>
          <a:p>
            <a:pPr marL="514350" indent="-514350" algn="just">
              <a:buFont typeface="+mj-lt"/>
              <a:buAutoNum type="romanLcPeriod"/>
              <a:defRPr/>
            </a:pPr>
            <a:endParaRPr lang="en-US" sz="2400" dirty="0">
              <a:latin typeface="Times New Roman" pitchFamily="18" charset="0"/>
              <a:cs typeface="Times New Roman" pitchFamily="18" charset="0"/>
            </a:endParaRPr>
          </a:p>
          <a:p>
            <a:pPr marL="514350" indent="-514350" algn="just">
              <a:buFont typeface="+mj-lt"/>
              <a:buAutoNum type="romanLcPeriod"/>
              <a:defRPr/>
            </a:pPr>
            <a:r>
              <a:rPr lang="en-US" sz="2400" dirty="0" smtClean="0">
                <a:latin typeface="Times New Roman" pitchFamily="18" charset="0"/>
                <a:cs typeface="Times New Roman" pitchFamily="18" charset="0"/>
              </a:rPr>
              <a:t>Application </a:t>
            </a:r>
            <a:r>
              <a:rPr lang="en-US" sz="2400" dirty="0">
                <a:latin typeface="Times New Roman" pitchFamily="18" charset="0"/>
                <a:cs typeface="Times New Roman" pitchFamily="18" charset="0"/>
              </a:rPr>
              <a:t>software which is used by users to accomplish specific tasks.</a:t>
            </a:r>
          </a:p>
          <a:p>
            <a:pPr marL="457200" indent="-457200">
              <a:buFont typeface="+mj-lt"/>
              <a:buAutoNum type="romanLcPeriod"/>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797874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descr="compileAndLink"/>
          <p:cNvPicPr>
            <a:picLocks noGrp="1" noChangeAspect="1" noChangeArrowheads="1"/>
          </p:cNvPicPr>
          <p:nvPr>
            <p:ph/>
          </p:nvPr>
        </p:nvPicPr>
        <p:blipFill>
          <a:blip r:embed="rId2">
            <a:extLst>
              <a:ext uri="{28A0092B-C50C-407E-A947-70E740481C1C}">
                <a14:useLocalDpi xmlns:a14="http://schemas.microsoft.com/office/drawing/2010/main" val="0"/>
              </a:ext>
            </a:extLst>
          </a:blip>
          <a:stretch>
            <a:fillRect/>
          </a:stretch>
        </p:blipFill>
        <p:spPr>
          <a:xfrm>
            <a:off x="152400" y="1075943"/>
            <a:ext cx="8458199" cy="54875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98980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Times New Roman" pitchFamily="18" charset="0"/>
                <a:cs typeface="Times New Roman" pitchFamily="18" charset="0"/>
              </a:rPr>
              <a:t>"Hello World!" of C++</a:t>
            </a:r>
            <a:endParaRPr lang="en-US" dirty="0"/>
          </a:p>
        </p:txBody>
      </p:sp>
      <p:sp>
        <p:nvSpPr>
          <p:cNvPr id="15364" name="Rectangle 4"/>
          <p:cNvSpPr>
            <a:spLocks noGrp="1" noChangeArrowheads="1"/>
          </p:cNvSpPr>
          <p:nvPr>
            <p:ph type="body" sz="half" idx="1"/>
          </p:nvPr>
        </p:nvSpPr>
        <p:spPr/>
        <p:txBody>
          <a:bodyPr>
            <a:normAutofit/>
          </a:bodyPr>
          <a:lstStyle/>
          <a:p>
            <a:pPr marL="0" indent="0">
              <a:lnSpc>
                <a:spcPct val="80000"/>
              </a:lnSpc>
              <a:buNone/>
            </a:pPr>
            <a:r>
              <a:rPr lang="en-US" dirty="0"/>
              <a:t>#include &lt;</a:t>
            </a:r>
            <a:r>
              <a:rPr lang="en-US" dirty="0" err="1" smtClean="0"/>
              <a:t>iostream.h</a:t>
            </a:r>
            <a:r>
              <a:rPr lang="en-US" dirty="0" smtClean="0"/>
              <a:t>&gt;</a:t>
            </a:r>
          </a:p>
          <a:p>
            <a:pPr marL="0" indent="0">
              <a:lnSpc>
                <a:spcPct val="80000"/>
              </a:lnSpc>
              <a:buNone/>
            </a:pPr>
            <a:r>
              <a:rPr lang="en-US" dirty="0" smtClean="0"/>
              <a:t>void </a:t>
            </a:r>
            <a:r>
              <a:rPr lang="en-US" dirty="0"/>
              <a:t>main() </a:t>
            </a:r>
            <a:endParaRPr lang="en-US" dirty="0" smtClean="0"/>
          </a:p>
          <a:p>
            <a:pPr marL="0" indent="0">
              <a:lnSpc>
                <a:spcPct val="80000"/>
              </a:lnSpc>
              <a:buNone/>
            </a:pPr>
            <a:r>
              <a:rPr lang="en-US" dirty="0" smtClean="0"/>
              <a:t>{    </a:t>
            </a:r>
          </a:p>
          <a:p>
            <a:pPr marL="0" indent="0">
              <a:lnSpc>
                <a:spcPct val="80000"/>
              </a:lnSpc>
              <a:buNone/>
            </a:pPr>
            <a:r>
              <a:rPr lang="en-US" dirty="0" smtClean="0"/>
              <a:t>	</a:t>
            </a:r>
            <a:r>
              <a:rPr lang="en-US" dirty="0" err="1" smtClean="0"/>
              <a:t>std</a:t>
            </a:r>
            <a:r>
              <a:rPr lang="en-US" dirty="0"/>
              <a:t>::</a:t>
            </a:r>
            <a:r>
              <a:rPr lang="en-US" dirty="0" err="1"/>
              <a:t>cout</a:t>
            </a:r>
            <a:r>
              <a:rPr lang="en-US" dirty="0"/>
              <a:t> &lt;&lt; "Hello, </a:t>
            </a:r>
            <a:r>
              <a:rPr lang="en-US" dirty="0" smtClean="0"/>
              <a:t>	World</a:t>
            </a:r>
            <a:r>
              <a:rPr lang="en-US" dirty="0"/>
              <a:t>!" </a:t>
            </a:r>
            <a:r>
              <a:rPr lang="en-US" dirty="0" smtClean="0"/>
              <a:t>&lt;&lt; </a:t>
            </a:r>
            <a:r>
              <a:rPr lang="en-US" dirty="0" err="1"/>
              <a:t>std</a:t>
            </a:r>
            <a:r>
              <a:rPr lang="en-US" dirty="0"/>
              <a:t>::</a:t>
            </a:r>
            <a:r>
              <a:rPr lang="en-US" dirty="0" err="1"/>
              <a:t>endl</a:t>
            </a:r>
            <a:r>
              <a:rPr lang="en-US" dirty="0"/>
              <a:t>;    </a:t>
            </a:r>
            <a:endParaRPr lang="en-US" dirty="0" smtClean="0"/>
          </a:p>
          <a:p>
            <a:pPr marL="0" indent="0">
              <a:lnSpc>
                <a:spcPct val="80000"/>
              </a:lnSpc>
              <a:buNone/>
            </a:pPr>
            <a:r>
              <a:rPr lang="en-US" dirty="0" smtClean="0"/>
              <a:t>}</a:t>
            </a:r>
            <a:endParaRPr lang="en-US" sz="2000" dirty="0"/>
          </a:p>
        </p:txBody>
      </p:sp>
      <p:sp>
        <p:nvSpPr>
          <p:cNvPr id="6" name="Rectangle 4"/>
          <p:cNvSpPr txBox="1">
            <a:spLocks noChangeArrowheads="1"/>
          </p:cNvSpPr>
          <p:nvPr/>
        </p:nvSpPr>
        <p:spPr>
          <a:xfrm>
            <a:off x="4648200" y="1752600"/>
            <a:ext cx="4038600" cy="44958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80000"/>
              </a:lnSpc>
              <a:buFont typeface="Wingdings"/>
              <a:buNone/>
            </a:pPr>
            <a:r>
              <a:rPr lang="en-US" dirty="0" smtClean="0"/>
              <a:t>#include &lt;</a:t>
            </a:r>
            <a:r>
              <a:rPr lang="en-US" dirty="0" err="1" smtClean="0"/>
              <a:t>iostream.h</a:t>
            </a:r>
            <a:r>
              <a:rPr lang="en-US" dirty="0" smtClean="0"/>
              <a:t>&gt;</a:t>
            </a:r>
          </a:p>
          <a:p>
            <a:pPr marL="0" indent="0">
              <a:lnSpc>
                <a:spcPct val="80000"/>
              </a:lnSpc>
              <a:buFont typeface="Wingdings"/>
              <a:buNone/>
            </a:pPr>
            <a:r>
              <a:rPr lang="en-US" dirty="0" smtClean="0"/>
              <a:t>Using namespace </a:t>
            </a:r>
            <a:r>
              <a:rPr lang="en-US" dirty="0" err="1" smtClean="0"/>
              <a:t>std</a:t>
            </a:r>
            <a:r>
              <a:rPr lang="en-US" dirty="0" smtClean="0"/>
              <a:t>;</a:t>
            </a:r>
          </a:p>
          <a:p>
            <a:pPr marL="0" indent="0">
              <a:lnSpc>
                <a:spcPct val="80000"/>
              </a:lnSpc>
              <a:buFont typeface="Wingdings"/>
              <a:buNone/>
            </a:pPr>
            <a:r>
              <a:rPr lang="en-US" dirty="0" err="1" smtClean="0"/>
              <a:t>int</a:t>
            </a:r>
            <a:r>
              <a:rPr lang="en-US" dirty="0" smtClean="0"/>
              <a:t> main() </a:t>
            </a:r>
          </a:p>
          <a:p>
            <a:pPr marL="0" indent="0">
              <a:lnSpc>
                <a:spcPct val="80000"/>
              </a:lnSpc>
              <a:buFont typeface="Wingdings"/>
              <a:buNone/>
            </a:pPr>
            <a:r>
              <a:rPr lang="en-US" dirty="0" smtClean="0"/>
              <a:t>{    </a:t>
            </a:r>
          </a:p>
          <a:p>
            <a:pPr marL="0" indent="0">
              <a:lnSpc>
                <a:spcPct val="80000"/>
              </a:lnSpc>
              <a:buFont typeface="Wingdings"/>
              <a:buNone/>
            </a:pPr>
            <a:r>
              <a:rPr lang="en-US" dirty="0" smtClean="0"/>
              <a:t>	</a:t>
            </a:r>
            <a:r>
              <a:rPr lang="en-US" dirty="0" err="1" smtClean="0"/>
              <a:t>cout</a:t>
            </a:r>
            <a:r>
              <a:rPr lang="en-US" dirty="0" smtClean="0"/>
              <a:t> &lt;&lt; "Hello, 	World!" &lt;&lt; </a:t>
            </a:r>
            <a:r>
              <a:rPr lang="en-US" dirty="0" err="1" smtClean="0"/>
              <a:t>std</a:t>
            </a:r>
            <a:r>
              <a:rPr lang="en-US" dirty="0" smtClean="0"/>
              <a:t>::</a:t>
            </a:r>
            <a:r>
              <a:rPr lang="en-US" dirty="0" err="1" smtClean="0"/>
              <a:t>endl</a:t>
            </a:r>
            <a:r>
              <a:rPr lang="en-US" dirty="0" smtClean="0"/>
              <a:t>;    </a:t>
            </a:r>
          </a:p>
          <a:p>
            <a:pPr marL="0" indent="0">
              <a:lnSpc>
                <a:spcPct val="80000"/>
              </a:lnSpc>
              <a:buFont typeface="Wingdings"/>
              <a:buNone/>
            </a:pPr>
            <a:r>
              <a:rPr lang="en-US" dirty="0" smtClean="0"/>
              <a:t>return 0;</a:t>
            </a:r>
          </a:p>
          <a:p>
            <a:pPr marL="0" indent="0">
              <a:lnSpc>
                <a:spcPct val="80000"/>
              </a:lnSpc>
              <a:buFont typeface="Wingdings"/>
              <a:buNone/>
            </a:pPr>
            <a:r>
              <a:rPr lang="en-US" dirty="0" smtClean="0"/>
              <a:t>}</a:t>
            </a:r>
            <a:endParaRPr lang="en-US" sz="2000" dirty="0"/>
          </a:p>
        </p:txBody>
      </p:sp>
    </p:spTree>
    <p:extLst>
      <p:ext uri="{BB962C8B-B14F-4D97-AF65-F5344CB8AC3E}">
        <p14:creationId xmlns:p14="http://schemas.microsoft.com/office/powerpoint/2010/main" val="4094049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304800"/>
            <a:ext cx="8229600" cy="1143000"/>
          </a:xfrm>
        </p:spPr>
        <p:txBody>
          <a:bodyPr>
            <a:noAutofit/>
          </a:bodyPr>
          <a:lstStyle/>
          <a:p>
            <a:r>
              <a:rPr lang="en-US" sz="3500" b="1" dirty="0">
                <a:latin typeface="Times New Roman" panose="02020603050405020304" pitchFamily="18" charset="0"/>
                <a:cs typeface="Times New Roman" panose="02020603050405020304" pitchFamily="18" charset="0"/>
              </a:rPr>
              <a:t>Basic Components of a Simple C++ Program</a:t>
            </a:r>
            <a:endParaRPr lang="en-US" sz="35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402"/>
          <a:stretch/>
        </p:blipFill>
        <p:spPr bwMode="auto">
          <a:xfrm>
            <a:off x="332303" y="1447800"/>
            <a:ext cx="766869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0540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b="1" dirty="0"/>
              <a:t>Basic Components of a Simple C++ Program</a:t>
            </a:r>
            <a:endParaRPr lang="en-US" dirty="0"/>
          </a:p>
        </p:txBody>
      </p:sp>
      <p:sp>
        <p:nvSpPr>
          <p:cNvPr id="4" name="Text Placeholder 3"/>
          <p:cNvSpPr>
            <a:spLocks noGrp="1"/>
          </p:cNvSpPr>
          <p:nvPr>
            <p:ph type="body" sz="half"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9290"/>
          <a:stretch/>
        </p:blipFill>
        <p:spPr bwMode="auto">
          <a:xfrm>
            <a:off x="381000" y="1371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0991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Types-of-Programming-Errors-2-638.jpg"/>
          <p:cNvPicPr>
            <a:picLocks noChangeAspect="1"/>
          </p:cNvPicPr>
          <p:nvPr/>
        </p:nvPicPr>
        <p:blipFill>
          <a:blip r:embed="rId2"/>
          <a:stretch>
            <a:fillRect/>
          </a:stretch>
        </p:blipFill>
        <p:spPr>
          <a:xfrm>
            <a:off x="533400" y="838200"/>
            <a:ext cx="8207248" cy="5545836"/>
          </a:xfrm>
          <a:prstGeom prst="rect">
            <a:avLst/>
          </a:prstGeom>
        </p:spPr>
      </p:pic>
    </p:spTree>
    <p:extLst>
      <p:ext uri="{BB962C8B-B14F-4D97-AF65-F5344CB8AC3E}">
        <p14:creationId xmlns:p14="http://schemas.microsoft.com/office/powerpoint/2010/main" val="3987756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Types-of-Programming-Errors-3-638.jpg"/>
          <p:cNvPicPr>
            <a:picLocks noChangeAspect="1"/>
          </p:cNvPicPr>
          <p:nvPr/>
        </p:nvPicPr>
        <p:blipFill>
          <a:blip r:embed="rId2"/>
          <a:stretch>
            <a:fillRect/>
          </a:stretch>
        </p:blipFill>
        <p:spPr>
          <a:xfrm>
            <a:off x="533400" y="533400"/>
            <a:ext cx="8229600" cy="6172200"/>
          </a:xfrm>
          <a:prstGeom prst="rect">
            <a:avLst/>
          </a:prstGeom>
        </p:spPr>
      </p:pic>
    </p:spTree>
    <p:extLst>
      <p:ext uri="{BB962C8B-B14F-4D97-AF65-F5344CB8AC3E}">
        <p14:creationId xmlns:p14="http://schemas.microsoft.com/office/powerpoint/2010/main" val="2793287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Types-of-Programming-Errors-4-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29417798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Types-of-Programming-Errors-5-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251189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Types-of-Programming-Errors-6-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3244307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Types-of-Programming-Errors-7-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196534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pPr algn="ctr"/>
            <a:r>
              <a:rPr lang="en-US" sz="4000" dirty="0">
                <a:latin typeface="Times New Roman" pitchFamily="18" charset="0"/>
                <a:cs typeface="Times New Roman" pitchFamily="18" charset="0"/>
              </a:rPr>
              <a:t>Block diagram of Digital computer</a:t>
            </a:r>
          </a:p>
        </p:txBody>
      </p:sp>
      <p:sp>
        <p:nvSpPr>
          <p:cNvPr id="3" name="Content Placeholder 2"/>
          <p:cNvSpPr>
            <a:spLocks noGrp="1"/>
          </p:cNvSpPr>
          <p:nvPr>
            <p:ph idx="1"/>
          </p:nvPr>
        </p:nvSpPr>
        <p:spPr>
          <a:xfrm>
            <a:off x="457200" y="1143000"/>
            <a:ext cx="8229600" cy="5181600"/>
          </a:xfrm>
        </p:spPr>
        <p:txBody>
          <a:bodyPr/>
          <a:lstStyle/>
          <a:p>
            <a:r>
              <a:rPr lang="en-US" sz="1400" dirty="0">
                <a:solidFill>
                  <a:srgbClr val="000000"/>
                </a:solidFill>
                <a:latin typeface="Times New Roman" pitchFamily="16" charset="0"/>
                <a:ea typeface="Noto Sans SC Regular" charset="0"/>
                <a:cs typeface="Noto Sans SC Regular" charset="0"/>
              </a:rPr>
              <a:t>Block diagram of a computer gives you the pictorial representation of a computer that how it  works inside. Or you can say that, in computers block diagram, you will see how computer  works from feeding the data to getting the result.</a:t>
            </a:r>
          </a:p>
          <a:p>
            <a:pPr>
              <a:buNone/>
            </a:pPr>
            <a:endParaRPr lang="en-US" sz="2800" dirty="0">
              <a:solidFill>
                <a:srgbClr val="000000"/>
              </a:solidFill>
              <a:latin typeface="Times New Roman" pitchFamily="16" charset="0"/>
              <a:ea typeface="Noto Sans SC Regular" charset="0"/>
              <a:cs typeface="Noto Sans SC Regular" charset="0"/>
            </a:endParaRPr>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1066800" y="1905000"/>
            <a:ext cx="6553200" cy="4572000"/>
          </a:xfrm>
          <a:prstGeom prst="rect">
            <a:avLst/>
          </a:prstGeom>
          <a:noFill/>
          <a:ln w="9525" cap="flat">
            <a:noFill/>
            <a:round/>
            <a:headEnd/>
            <a:tailEnd/>
          </a:ln>
          <a:effectLst/>
        </p:spPr>
      </p:pic>
    </p:spTree>
    <p:extLst>
      <p:ext uri="{BB962C8B-B14F-4D97-AF65-F5344CB8AC3E}">
        <p14:creationId xmlns:p14="http://schemas.microsoft.com/office/powerpoint/2010/main" val="37866151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Types-of-Programming-Errors-8-638.jpg"/>
          <p:cNvPicPr>
            <a:picLocks noChangeAspect="1"/>
          </p:cNvPicPr>
          <p:nvPr/>
        </p:nvPicPr>
        <p:blipFill>
          <a:blip r:embed="rId2"/>
          <a:stretch>
            <a:fillRect/>
          </a:stretch>
        </p:blipFill>
        <p:spPr>
          <a:xfrm>
            <a:off x="0" y="990600"/>
            <a:ext cx="9144000" cy="6858000"/>
          </a:xfrm>
          <a:prstGeom prst="rect">
            <a:avLst/>
          </a:prstGeom>
        </p:spPr>
      </p:pic>
    </p:spTree>
    <p:extLst>
      <p:ext uri="{BB962C8B-B14F-4D97-AF65-F5344CB8AC3E}">
        <p14:creationId xmlns:p14="http://schemas.microsoft.com/office/powerpoint/2010/main" val="8692467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Types-of-Programming-Errors-9-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1377543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Types-of-Programming-Errors-10-638.jpg"/>
          <p:cNvPicPr>
            <a:picLocks noChangeAspect="1"/>
          </p:cNvPicPr>
          <p:nvPr/>
        </p:nvPicPr>
        <p:blipFill>
          <a:blip r:embed="rId2"/>
          <a:stretch>
            <a:fillRect/>
          </a:stretch>
        </p:blipFill>
        <p:spPr>
          <a:xfrm>
            <a:off x="533400" y="838200"/>
            <a:ext cx="8280138" cy="5848350"/>
          </a:xfrm>
          <a:prstGeom prst="rect">
            <a:avLst/>
          </a:prstGeom>
        </p:spPr>
      </p:pic>
    </p:spTree>
    <p:extLst>
      <p:ext uri="{BB962C8B-B14F-4D97-AF65-F5344CB8AC3E}">
        <p14:creationId xmlns:p14="http://schemas.microsoft.com/office/powerpoint/2010/main" val="1897472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Types-of-Programming-Errors-11-638.jpg"/>
          <p:cNvPicPr>
            <a:picLocks noChangeAspect="1"/>
          </p:cNvPicPr>
          <p:nvPr/>
        </p:nvPicPr>
        <p:blipFill>
          <a:blip r:embed="rId2"/>
          <a:stretch>
            <a:fillRect/>
          </a:stretch>
        </p:blipFill>
        <p:spPr>
          <a:xfrm>
            <a:off x="457200" y="838200"/>
            <a:ext cx="7848600" cy="5886450"/>
          </a:xfrm>
          <a:prstGeom prst="rect">
            <a:avLst/>
          </a:prstGeom>
        </p:spPr>
      </p:pic>
    </p:spTree>
    <p:extLst>
      <p:ext uri="{BB962C8B-B14F-4D97-AF65-F5344CB8AC3E}">
        <p14:creationId xmlns:p14="http://schemas.microsoft.com/office/powerpoint/2010/main" val="3784493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Types-of-Programming-Errors-12-638.jpg"/>
          <p:cNvPicPr>
            <a:picLocks noChangeAspect="1"/>
          </p:cNvPicPr>
          <p:nvPr/>
        </p:nvPicPr>
        <p:blipFill>
          <a:blip r:embed="rId2"/>
          <a:stretch>
            <a:fillRect/>
          </a:stretch>
        </p:blipFill>
        <p:spPr>
          <a:xfrm>
            <a:off x="0" y="854964"/>
            <a:ext cx="9144000" cy="6858000"/>
          </a:xfrm>
          <a:prstGeom prst="rect">
            <a:avLst/>
          </a:prstGeom>
        </p:spPr>
      </p:pic>
    </p:spTree>
    <p:extLst>
      <p:ext uri="{BB962C8B-B14F-4D97-AF65-F5344CB8AC3E}">
        <p14:creationId xmlns:p14="http://schemas.microsoft.com/office/powerpoint/2010/main" val="2441845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71596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t>Reference</a:t>
            </a:r>
            <a:endParaRPr lang="en-US" b="1" dirty="0"/>
          </a:p>
          <a:p>
            <a:endParaRPr lang="en-US" b="1" dirty="0"/>
          </a:p>
          <a:p>
            <a:endParaRPr lang="en-US" b="1" dirty="0"/>
          </a:p>
          <a:p>
            <a:endParaRPr lang="en-US" dirty="0"/>
          </a:p>
        </p:txBody>
      </p:sp>
      <p:sp>
        <p:nvSpPr>
          <p:cNvPr id="5" name="AutoShape 2" descr="Top Characteristics of Object Oriented Programming - Naukri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Characteristics of Object Oriented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Characteristics of Object Oriented 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57200" y="1014046"/>
            <a:ext cx="8001000" cy="1200329"/>
          </a:xfrm>
          <a:prstGeom prst="rect">
            <a:avLst/>
          </a:prstGeom>
        </p:spPr>
        <p:txBody>
          <a:bodyPr wrap="square">
            <a:spAutoFit/>
          </a:bodyPr>
          <a:lstStyle/>
          <a:p>
            <a:pPr marL="342900" indent="-342900" algn="just">
              <a:buFont typeface="+mj-lt"/>
              <a:buAutoNum type="arabicPeriod"/>
            </a:pPr>
            <a:r>
              <a:rPr lang="en-US" dirty="0">
                <a:hlinkClick r:id="rId2"/>
              </a:rPr>
              <a:t>https://www.geeksforgeeks.org</a:t>
            </a:r>
            <a:r>
              <a:rPr lang="en-US" dirty="0" smtClean="0">
                <a:hlinkClick r:id="rId2"/>
              </a:rPr>
              <a:t>/</a:t>
            </a:r>
            <a:endParaRPr lang="en-US" dirty="0" smtClean="0"/>
          </a:p>
          <a:p>
            <a:pPr marL="342900" indent="-342900" algn="just">
              <a:buFont typeface="+mj-lt"/>
              <a:buAutoNum type="arabicPeriod"/>
            </a:pPr>
            <a:r>
              <a:rPr lang="en-US" dirty="0">
                <a:hlinkClick r:id="rId3"/>
              </a:rPr>
              <a:t>https://techvidvan.com</a:t>
            </a:r>
            <a:r>
              <a:rPr lang="en-US" dirty="0" smtClean="0">
                <a:hlinkClick r:id="rId3"/>
              </a:rPr>
              <a:t>/</a:t>
            </a:r>
            <a:endParaRPr lang="en-US" dirty="0" smtClean="0"/>
          </a:p>
          <a:p>
            <a:pPr marL="342900" indent="-342900" algn="just">
              <a:buFont typeface="+mj-lt"/>
              <a:buAutoNum type="arabicPeriod"/>
            </a:pPr>
            <a:r>
              <a:rPr lang="en-US" dirty="0">
                <a:hlinkClick r:id="rId4"/>
              </a:rPr>
              <a:t>https://</a:t>
            </a:r>
            <a:r>
              <a:rPr lang="en-US" dirty="0" smtClean="0">
                <a:hlinkClick r:id="rId4"/>
              </a:rPr>
              <a:t>www.tutorialspoint.com/cplusplus</a:t>
            </a:r>
            <a:endParaRPr lang="en-US" dirty="0" smtClean="0"/>
          </a:p>
          <a:p>
            <a:pPr marL="342900" indent="-342900" algn="just">
              <a:buFont typeface="+mj-lt"/>
              <a:buAutoNum type="arabicPeriod"/>
            </a:pPr>
            <a:endParaRPr lang="en-US" dirty="0"/>
          </a:p>
        </p:txBody>
      </p:sp>
    </p:spTree>
    <p:extLst>
      <p:ext uri="{BB962C8B-B14F-4D97-AF65-F5344CB8AC3E}">
        <p14:creationId xmlns:p14="http://schemas.microsoft.com/office/powerpoint/2010/main" val="148370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pPr algn="ctr"/>
            <a:r>
              <a:rPr lang="en-US" dirty="0">
                <a:latin typeface="Times New Roman" pitchFamily="18" charset="0"/>
                <a:cs typeface="Times New Roman" pitchFamily="18" charset="0"/>
              </a:rPr>
              <a:t>Working of Digital Computer</a:t>
            </a: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sz="2800" dirty="0">
                <a:solidFill>
                  <a:srgbClr val="000000"/>
                </a:solidFill>
                <a:latin typeface="Times New Roman" pitchFamily="16" charset="0"/>
                <a:ea typeface="Noto Sans SC Regular" charset="0"/>
                <a:cs typeface="Noto Sans SC Regular" charset="0"/>
              </a:rPr>
              <a:t>The data is entered through input devices such as the keyboard, mouse, etc. </a:t>
            </a:r>
            <a:endParaRPr lang="en-US" sz="2800" dirty="0" smtClean="0">
              <a:solidFill>
                <a:srgbClr val="000000"/>
              </a:solidFill>
              <a:latin typeface="Times New Roman" pitchFamily="16" charset="0"/>
              <a:ea typeface="Noto Sans SC Regular" charset="0"/>
              <a:cs typeface="Noto Sans SC Regular" charset="0"/>
            </a:endParaRPr>
          </a:p>
          <a:p>
            <a:pPr marL="514350" indent="-514350" algn="just">
              <a:buFont typeface="+mj-lt"/>
              <a:buAutoNum type="arabicPeriod"/>
            </a:pPr>
            <a:endParaRPr lang="en-US" sz="2800" dirty="0" smtClean="0">
              <a:solidFill>
                <a:srgbClr val="000000"/>
              </a:solidFill>
              <a:latin typeface="Times New Roman" pitchFamily="16" charset="0"/>
              <a:ea typeface="Noto Sans SC Regular" charset="0"/>
              <a:cs typeface="Noto Sans SC Regular" charset="0"/>
            </a:endParaRPr>
          </a:p>
          <a:p>
            <a:pPr marL="514350" indent="-514350" algn="just">
              <a:buFont typeface="+mj-lt"/>
              <a:buAutoNum type="arabicPeriod"/>
            </a:pPr>
            <a:r>
              <a:rPr lang="en-US" sz="2800" dirty="0" smtClean="0">
                <a:solidFill>
                  <a:srgbClr val="000000"/>
                </a:solidFill>
                <a:latin typeface="Times New Roman" pitchFamily="16" charset="0"/>
                <a:ea typeface="Noto Sans SC Regular" charset="0"/>
                <a:cs typeface="Noto Sans SC Regular" charset="0"/>
              </a:rPr>
              <a:t>The set </a:t>
            </a:r>
            <a:r>
              <a:rPr lang="en-US" sz="2800" dirty="0">
                <a:solidFill>
                  <a:srgbClr val="000000"/>
                </a:solidFill>
                <a:latin typeface="Times New Roman" pitchFamily="16" charset="0"/>
                <a:ea typeface="Noto Sans SC Regular" charset="0"/>
                <a:cs typeface="Noto Sans SC Regular" charset="0"/>
              </a:rPr>
              <a:t>of  instruction is processed by the CPU after getting the input by the user, and then the computer  system produces the output. </a:t>
            </a:r>
            <a:endParaRPr lang="en-US" sz="2800" dirty="0" smtClean="0">
              <a:solidFill>
                <a:srgbClr val="000000"/>
              </a:solidFill>
              <a:latin typeface="Times New Roman" pitchFamily="16" charset="0"/>
              <a:ea typeface="Noto Sans SC Regular" charset="0"/>
              <a:cs typeface="Noto Sans SC Regular" charset="0"/>
            </a:endParaRPr>
          </a:p>
          <a:p>
            <a:pPr marL="514350" indent="-514350" algn="just">
              <a:buFont typeface="+mj-lt"/>
              <a:buAutoNum type="arabicPeriod"/>
            </a:pPr>
            <a:endParaRPr lang="en-US" sz="2800" dirty="0" smtClean="0">
              <a:solidFill>
                <a:srgbClr val="000000"/>
              </a:solidFill>
              <a:latin typeface="Times New Roman" pitchFamily="16" charset="0"/>
              <a:ea typeface="Noto Sans SC Regular" charset="0"/>
              <a:cs typeface="Noto Sans SC Regular" charset="0"/>
            </a:endParaRPr>
          </a:p>
          <a:p>
            <a:pPr marL="514350" indent="-514350" algn="just">
              <a:buFont typeface="+mj-lt"/>
              <a:buAutoNum type="arabicPeriod"/>
            </a:pPr>
            <a:r>
              <a:rPr lang="en-US" sz="2800" dirty="0" smtClean="0">
                <a:solidFill>
                  <a:srgbClr val="000000"/>
                </a:solidFill>
                <a:latin typeface="Times New Roman" pitchFamily="16" charset="0"/>
                <a:ea typeface="Noto Sans SC Regular" charset="0"/>
                <a:cs typeface="Noto Sans SC Regular" charset="0"/>
              </a:rPr>
              <a:t>The </a:t>
            </a:r>
            <a:r>
              <a:rPr lang="en-US" sz="2800" dirty="0">
                <a:solidFill>
                  <a:srgbClr val="000000"/>
                </a:solidFill>
                <a:latin typeface="Times New Roman" pitchFamily="16" charset="0"/>
                <a:ea typeface="Noto Sans SC Regular" charset="0"/>
                <a:cs typeface="Noto Sans SC Regular" charset="0"/>
              </a:rPr>
              <a:t>computer can show the output with the help of output  devices to the user, such as monitor, printer, etc.</a:t>
            </a:r>
          </a:p>
          <a:p>
            <a:endParaRPr lang="en-US" dirty="0"/>
          </a:p>
        </p:txBody>
      </p:sp>
    </p:spTree>
    <p:extLst>
      <p:ext uri="{BB962C8B-B14F-4D97-AF65-F5344CB8AC3E}">
        <p14:creationId xmlns:p14="http://schemas.microsoft.com/office/powerpoint/2010/main" val="1820687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a:latin typeface="Times New Roman" pitchFamily="18" charset="0"/>
                <a:cs typeface="Times New Roman" pitchFamily="18" charset="0"/>
              </a:rPr>
              <a:t>Components of Digital Computer</a:t>
            </a:r>
          </a:p>
        </p:txBody>
      </p:sp>
      <p:sp>
        <p:nvSpPr>
          <p:cNvPr id="3" name="Content Placeholder 2"/>
          <p:cNvSpPr>
            <a:spLocks noGrp="1"/>
          </p:cNvSpPr>
          <p:nvPr>
            <p:ph idx="1"/>
          </p:nvPr>
        </p:nvSpPr>
        <p:spPr>
          <a:xfrm>
            <a:off x="457200" y="1143000"/>
            <a:ext cx="8229600" cy="5181600"/>
          </a:xfrm>
        </p:spPr>
        <p:txBody>
          <a:bodyPr/>
          <a:lstStyle/>
          <a:p>
            <a:pPr marL="241300">
              <a:lnSpc>
                <a:spcPct val="100000"/>
              </a:lnSpc>
              <a:spcBef>
                <a:spcPts val="10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solidFill>
                  <a:srgbClr val="000000"/>
                </a:solidFill>
                <a:latin typeface="Times New Roman" pitchFamily="16" charset="0"/>
                <a:ea typeface="Noto Sans SC Regular" charset="0"/>
                <a:cs typeface="Noto Sans SC Regular" charset="0"/>
              </a:rPr>
              <a:t>1. Central Processing Unit (CPU)</a:t>
            </a:r>
          </a:p>
          <a:p>
            <a:pPr marL="12700" algn="just">
              <a:lnSpc>
                <a:spcPct val="95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solidFill>
                  <a:srgbClr val="000000"/>
                </a:solidFill>
                <a:latin typeface="Times New Roman" pitchFamily="16" charset="0"/>
                <a:ea typeface="Noto Sans SC Regular" charset="0"/>
                <a:cs typeface="Noto Sans SC Regular" charset="0"/>
              </a:rPr>
              <a:t>The computer system is nothing without the </a:t>
            </a:r>
            <a:r>
              <a:rPr lang="en-US" sz="2000" dirty="0">
                <a:latin typeface="Times New Roman" pitchFamily="16" charset="0"/>
                <a:ea typeface="Noto Sans SC Regular" charset="0"/>
                <a:cs typeface="Noto Sans SC Regular" charset="0"/>
              </a:rPr>
              <a:t>Central processing Unit.</a:t>
            </a:r>
            <a:r>
              <a:rPr lang="en-US" sz="2000" dirty="0">
                <a:solidFill>
                  <a:srgbClr val="000000"/>
                </a:solidFill>
                <a:latin typeface="Times New Roman" pitchFamily="16" charset="0"/>
                <a:ea typeface="Noto Sans SC Regular" charset="0"/>
                <a:cs typeface="Noto Sans SC Regular" charset="0"/>
              </a:rPr>
              <a:t> So, it is also known as  the brain of computer. The CPU is an electronic hardware device which can perform  different types of operations such as arithmetic and logical operation.</a:t>
            </a:r>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2667000" y="2895600"/>
            <a:ext cx="5181600" cy="3429000"/>
          </a:xfrm>
          <a:prstGeom prst="rect">
            <a:avLst/>
          </a:prstGeom>
          <a:noFill/>
          <a:ln w="9525" cap="flat">
            <a:noFill/>
            <a:round/>
            <a:headEnd/>
            <a:tailEnd/>
          </a:ln>
          <a:effectLst/>
        </p:spPr>
      </p:pic>
    </p:spTree>
    <p:extLst>
      <p:ext uri="{BB962C8B-B14F-4D97-AF65-F5344CB8AC3E}">
        <p14:creationId xmlns:p14="http://schemas.microsoft.com/office/powerpoint/2010/main" val="305180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5742</TotalTime>
  <Words>3267</Words>
  <Application>Microsoft Office PowerPoint</Application>
  <PresentationFormat>On-screen Show (4:3)</PresentationFormat>
  <Paragraphs>421</Paragraphs>
  <Slides>75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Cambria</vt:lpstr>
      <vt:lpstr>Noto Sans SC Regular</vt:lpstr>
      <vt:lpstr>Times New Roman</vt:lpstr>
      <vt:lpstr>Wingdings</vt:lpstr>
      <vt:lpstr>Office Theme</vt:lpstr>
      <vt:lpstr>DSA</vt:lpstr>
      <vt:lpstr>Unit 1</vt:lpstr>
      <vt:lpstr>What Is Computer?</vt:lpstr>
      <vt:lpstr>Classification of Computer</vt:lpstr>
      <vt:lpstr>Two primary components</vt:lpstr>
      <vt:lpstr>Two primary components</vt:lpstr>
      <vt:lpstr>Block diagram of Digital computer</vt:lpstr>
      <vt:lpstr>Working of Digital Computer</vt:lpstr>
      <vt:lpstr>Components of Digital Computer</vt:lpstr>
      <vt:lpstr>Components of Digital Computer</vt:lpstr>
      <vt:lpstr>Components of Digital Computer</vt:lpstr>
      <vt:lpstr>Components of Digital Computer</vt:lpstr>
      <vt:lpstr>Components of Digital Computer</vt:lpstr>
      <vt:lpstr>Components of Digital Computer</vt:lpstr>
      <vt:lpstr>PowerPoint Presentation</vt:lpstr>
      <vt:lpstr>Memory Hierarchy</vt:lpstr>
      <vt:lpstr>Characteristics of Memory Hierarchy</vt:lpstr>
      <vt:lpstr>Operating System</vt:lpstr>
      <vt:lpstr>Operating System as a Resource Manager</vt:lpstr>
      <vt:lpstr>Functions of Operating system</vt:lpstr>
      <vt:lpstr>Cont..</vt:lpstr>
      <vt:lpstr>Types of Operating System</vt:lpstr>
      <vt:lpstr>Types of Operating System</vt:lpstr>
      <vt:lpstr>Types of Operating System</vt:lpstr>
      <vt:lpstr>Types of Computer Language</vt:lpstr>
      <vt:lpstr>PowerPoint Presentation</vt:lpstr>
      <vt:lpstr>Low Level Language</vt:lpstr>
      <vt:lpstr>High Level Language</vt:lpstr>
      <vt:lpstr>High Level Language</vt:lpstr>
      <vt:lpstr>Translators </vt:lpstr>
      <vt:lpstr>Assembler</vt:lpstr>
      <vt:lpstr>PowerPoint Presentation</vt:lpstr>
      <vt:lpstr>Compiler</vt:lpstr>
      <vt:lpstr>Interpreter</vt:lpstr>
      <vt:lpstr>Difference between Compiler and Interpreter</vt:lpstr>
      <vt:lpstr>Compiler vs Interpreter</vt:lpstr>
      <vt:lpstr>Linker</vt:lpstr>
      <vt:lpstr>Loader</vt:lpstr>
      <vt:lpstr>Problem Solving Approach</vt:lpstr>
      <vt:lpstr>Algorithm</vt:lpstr>
      <vt:lpstr>Algorithm (Cont…)</vt:lpstr>
      <vt:lpstr>Real Life Problems for Algorithm</vt:lpstr>
      <vt:lpstr>Real Life Problems for Algorithm</vt:lpstr>
      <vt:lpstr>Real Life Problems for Algorithm</vt:lpstr>
      <vt:lpstr>Pseudo Code</vt:lpstr>
      <vt:lpstr>Pseudo Code (Cont…)</vt:lpstr>
      <vt:lpstr>Flow Chart</vt:lpstr>
      <vt:lpstr>Flow Chart (Cont…)</vt:lpstr>
      <vt:lpstr>Flow Chart (Cont…)</vt:lpstr>
      <vt:lpstr>Flow Chart (Cont…)</vt:lpstr>
      <vt:lpstr>Flow Chart (Cont…)</vt:lpstr>
      <vt:lpstr>Flow Chart (Cont…)</vt:lpstr>
      <vt:lpstr>Flow Chart (Cont…)</vt:lpstr>
      <vt:lpstr>Flow Chart (Cont…)</vt:lpstr>
      <vt:lpstr>Exercise</vt:lpstr>
      <vt:lpstr>Programming basics</vt:lpstr>
      <vt:lpstr>PowerPoint Presentation</vt:lpstr>
      <vt:lpstr>PowerPoint Presentation</vt:lpstr>
      <vt:lpstr>Separate Compilation</vt:lpstr>
      <vt:lpstr>PowerPoint Presentation</vt:lpstr>
      <vt:lpstr>"Hello World!" of C++</vt:lpstr>
      <vt:lpstr>Basic Components of a Simple C++ Program</vt:lpstr>
      <vt:lpstr>Basic Components of a Simple C++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With C++</dc:title>
  <dc:creator>asus</dc:creator>
  <cp:lastModifiedBy>Nidhi Shalya</cp:lastModifiedBy>
  <cp:revision>42</cp:revision>
  <dcterms:created xsi:type="dcterms:W3CDTF">2006-08-16T00:00:00Z</dcterms:created>
  <dcterms:modified xsi:type="dcterms:W3CDTF">2025-09-10T07:11:28Z</dcterms:modified>
</cp:coreProperties>
</file>