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304" r:id="rId3"/>
    <p:sldId id="305" r:id="rId4"/>
    <p:sldId id="312" r:id="rId5"/>
    <p:sldId id="309" r:id="rId6"/>
    <p:sldId id="307" r:id="rId7"/>
    <p:sldId id="310" r:id="rId8"/>
    <p:sldId id="308" r:id="rId9"/>
    <p:sldId id="311" r:id="rId10"/>
    <p:sldId id="315" r:id="rId11"/>
    <p:sldId id="313" r:id="rId12"/>
    <p:sldId id="31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12"/>
            <p14:sldId id="309"/>
            <p14:sldId id="307"/>
            <p14:sldId id="310"/>
            <p14:sldId id="308"/>
            <p14:sldId id="311"/>
            <p14:sldId id="315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1329" autoAdjust="0"/>
  </p:normalViewPr>
  <p:slideViewPr>
    <p:cSldViewPr snapToGrid="0">
      <p:cViewPr varScale="1">
        <p:scale>
          <a:sx n="60" d="100"/>
          <a:sy n="60" d="100"/>
        </p:scale>
        <p:origin x="1686" y="9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2016.04.30.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Tárgyak felismerése és követése gépi látás segítségével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550154"/>
          </a:xfrm>
        </p:spPr>
        <p:txBody>
          <a:bodyPr/>
          <a:lstStyle/>
          <a:p>
            <a:r>
              <a:rPr lang="hu-HU" b="1" dirty="0" smtClean="0"/>
              <a:t>Előadó:Füzesi </a:t>
            </a:r>
            <a:r>
              <a:rPr lang="hu-HU" b="1" dirty="0" smtClean="0"/>
              <a:t>Máté</a:t>
            </a:r>
            <a:endParaRPr lang="hu-HU" b="1" dirty="0"/>
          </a:p>
          <a:p>
            <a:r>
              <a:rPr lang="hu-HU" sz="2800" dirty="0" smtClean="0"/>
              <a:t>Konzulensek: Ráth István, Papp István, Vörös András</a:t>
            </a:r>
            <a:endParaRPr lang="en-US" sz="28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Itt lesz egy </a:t>
            </a:r>
            <a:r>
              <a:rPr lang="hu-HU" dirty="0" err="1" smtClean="0"/>
              <a:t>screencast</a:t>
            </a:r>
            <a:r>
              <a:rPr lang="hu-HU" dirty="0" smtClean="0"/>
              <a:t> robot </a:t>
            </a:r>
            <a:r>
              <a:rPr lang="hu-HU" dirty="0" err="1" smtClean="0"/>
              <a:t>trackelésről</a:t>
            </a:r>
            <a:r>
              <a:rPr lang="hu-HU" dirty="0" smtClean="0"/>
              <a:t> 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21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Ami még hátra van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hu-HU" sz="3200" dirty="0" smtClean="0"/>
              <a:t>Detektáló algoritmus továbbfejlesztése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hu-HU" dirty="0" smtClean="0"/>
              <a:t>Több tárgy esetén vannak még problémák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3200" dirty="0" smtClean="0"/>
              <a:t>Marker követés javítása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hu-HU" dirty="0" smtClean="0"/>
              <a:t>További algoritmusok kipróbálása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3200" dirty="0" smtClean="0"/>
              <a:t>MQTT integráció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hu-HU" dirty="0"/>
              <a:t>Folyamatos koordináta küldés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hu-HU" dirty="0"/>
              <a:t>Lekérdezés jellegű, igény szerinti koordináta küldés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3200" dirty="0" smtClean="0"/>
              <a:t>Gyakorlati használhatóság demonstrációja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hu-HU" dirty="0" smtClean="0"/>
              <a:t>Esemény generáló komponens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hu-HU" dirty="0" smtClean="0"/>
              <a:t>Együttműködés a robot vezérlővel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endParaRPr lang="hu-HU" sz="32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43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Gépi látás széleskörű alkalmazása</a:t>
            </a:r>
          </a:p>
          <a:p>
            <a:pPr lvl="1"/>
            <a:r>
              <a:rPr lang="hu-HU" dirty="0"/>
              <a:t>Robotika</a:t>
            </a:r>
          </a:p>
          <a:p>
            <a:pPr lvl="1"/>
            <a:r>
              <a:rPr lang="hu-HU" dirty="0"/>
              <a:t>Ipari folyamatok felügyelete</a:t>
            </a:r>
          </a:p>
          <a:p>
            <a:pPr lvl="1"/>
            <a:r>
              <a:rPr lang="hu-HU" dirty="0"/>
              <a:t>Videó bíró</a:t>
            </a:r>
          </a:p>
          <a:p>
            <a:pPr lvl="1"/>
            <a:r>
              <a:rPr lang="hu-HU" dirty="0" smtClean="0"/>
              <a:t>Közlekedés</a:t>
            </a:r>
          </a:p>
          <a:p>
            <a:r>
              <a:rPr lang="hu-HU" dirty="0" smtClean="0"/>
              <a:t>Speciális megoldások egy problémára</a:t>
            </a:r>
          </a:p>
          <a:p>
            <a:r>
              <a:rPr lang="hu-HU" dirty="0" smtClean="0"/>
              <a:t>Tárgyak detektálására, követésére alkalmas eszköz</a:t>
            </a:r>
            <a:endParaRPr lang="hu-HU" dirty="0" smtClean="0"/>
          </a:p>
          <a:p>
            <a:pPr lvl="1"/>
            <a:r>
              <a:rPr lang="hu-HU" dirty="0" err="1" smtClean="0"/>
              <a:t>Real-time</a:t>
            </a:r>
            <a:endParaRPr lang="hu-HU" dirty="0"/>
          </a:p>
          <a:p>
            <a:pPr lvl="1"/>
            <a:r>
              <a:rPr lang="hu-HU" dirty="0" smtClean="0"/>
              <a:t>Platform és nyelv független</a:t>
            </a:r>
          </a:p>
          <a:p>
            <a:pPr lvl="1"/>
            <a:r>
              <a:rPr lang="hu-HU" dirty="0" smtClean="0"/>
              <a:t>Képfeldolgozási ismeretek nem szükségesek hozzá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90" y="1440781"/>
            <a:ext cx="3026921" cy="2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Esettanulmány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MoDeS3 - </a:t>
            </a:r>
            <a:r>
              <a:rPr lang="en-GB" b="1" dirty="0"/>
              <a:t>Model-based Demonstrator for Smart and Safe </a:t>
            </a:r>
            <a:r>
              <a:rPr lang="en-GB" b="1" dirty="0" smtClean="0"/>
              <a:t>Systems</a:t>
            </a:r>
            <a:endParaRPr lang="hu-HU" b="1" dirty="0" smtClean="0"/>
          </a:p>
          <a:p>
            <a:r>
              <a:rPr lang="hu-HU" dirty="0" smtClean="0"/>
              <a:t>LEGO robot mozgásának megfigyelése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hu-HU" dirty="0" smtClean="0"/>
              <a:t>Önálló feladatvégzés támogatása gépi látással</a:t>
            </a:r>
            <a:endParaRPr lang="hu-HU" dirty="0"/>
          </a:p>
          <a:p>
            <a:r>
              <a:rPr lang="hu-HU" dirty="0" smtClean="0"/>
              <a:t>Példa feladat: Rakomány automatikus levétele egy vagonról</a:t>
            </a:r>
          </a:p>
          <a:p>
            <a:pPr lvl="1"/>
            <a:r>
              <a:rPr lang="hu-HU" dirty="0" smtClean="0"/>
              <a:t>Rakomány és robot kar detektálása, követése</a:t>
            </a:r>
          </a:p>
          <a:p>
            <a:pPr lvl="1"/>
            <a:r>
              <a:rPr lang="hu-HU" dirty="0" smtClean="0"/>
              <a:t>Pozíciójuk pontos meghatározása</a:t>
            </a:r>
          </a:p>
          <a:p>
            <a:pPr lvl="1"/>
            <a:r>
              <a:rPr lang="hu-HU" dirty="0" smtClean="0"/>
              <a:t>Robotvezérlő állapotgépnek események szolgáltatása</a:t>
            </a:r>
          </a:p>
          <a:p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9" y="1438776"/>
            <a:ext cx="1396666" cy="13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u-HU" dirty="0" smtClean="0"/>
          </a:p>
          <a:p>
            <a:r>
              <a:rPr lang="hu-HU" dirty="0" smtClean="0"/>
              <a:t>Megadott </a:t>
            </a:r>
            <a:r>
              <a:rPr lang="hu-HU" dirty="0" smtClean="0"/>
              <a:t>konfiguráció alapján a tárgyakat referencia helyzetben felismeri</a:t>
            </a:r>
          </a:p>
          <a:p>
            <a:r>
              <a:rPr lang="hu-HU" dirty="0" smtClean="0"/>
              <a:t>Figyelemmel kíséri a markerek pozíciójának változását</a:t>
            </a:r>
          </a:p>
          <a:p>
            <a:r>
              <a:rPr lang="hu-HU" dirty="0" smtClean="0"/>
              <a:t>Tárgy és marker azonosító alapján lekérdezhető a valós pozíció</a:t>
            </a:r>
          </a:p>
          <a:p>
            <a:r>
              <a:rPr lang="hu-HU" dirty="0" smtClean="0"/>
              <a:t>Adatküldés MQTT segítségével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3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JSON konfigurációs fájl</a:t>
            </a:r>
          </a:p>
          <a:p>
            <a:pPr lvl="1"/>
            <a:r>
              <a:rPr lang="hu-HU" dirty="0" smtClean="0"/>
              <a:t>Információk a keresett tárgyról</a:t>
            </a:r>
          </a:p>
          <a:p>
            <a:pPr lvl="2"/>
            <a:r>
              <a:rPr lang="hu-HU" dirty="0" smtClean="0"/>
              <a:t>Azonosító</a:t>
            </a:r>
          </a:p>
          <a:p>
            <a:pPr lvl="2"/>
            <a:r>
              <a:rPr lang="hu-HU" dirty="0" smtClean="0"/>
              <a:t>Markerek száma</a:t>
            </a:r>
          </a:p>
          <a:p>
            <a:pPr lvl="2"/>
            <a:r>
              <a:rPr lang="hu-HU" dirty="0" smtClean="0"/>
              <a:t>Markerek fizikai orientációja</a:t>
            </a:r>
          </a:p>
          <a:p>
            <a:pPr lvl="2"/>
            <a:r>
              <a:rPr lang="hu-HU" dirty="0" smtClean="0"/>
              <a:t>Markerek listája balról jobbra haladva</a:t>
            </a:r>
            <a:endParaRPr lang="hu-HU" dirty="0"/>
          </a:p>
          <a:p>
            <a:pPr lvl="1"/>
            <a:r>
              <a:rPr lang="hu-HU" dirty="0" smtClean="0"/>
              <a:t>Információk a rajta elhelyezett markerekről </a:t>
            </a:r>
          </a:p>
          <a:p>
            <a:pPr lvl="2"/>
            <a:r>
              <a:rPr lang="hu-HU" dirty="0" smtClean="0"/>
              <a:t>Azonosító</a:t>
            </a:r>
          </a:p>
          <a:p>
            <a:pPr lvl="2"/>
            <a:r>
              <a:rPr lang="hu-HU" dirty="0" smtClean="0"/>
              <a:t>Referencia ponthoz képest hol helyezkedik el</a:t>
            </a:r>
          </a:p>
          <a:p>
            <a:pPr lvl="2"/>
            <a:r>
              <a:rPr lang="hu-HU" dirty="0" smtClean="0"/>
              <a:t>Előző ponthoz képest hol helyezkedik el</a:t>
            </a:r>
          </a:p>
          <a:p>
            <a:pPr lvl="2"/>
            <a:r>
              <a:rPr lang="hu-HU" dirty="0" smtClean="0"/>
              <a:t>Távolsága a referencia ponttól cm-ben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15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Kutatás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Megfelelő marker kiválasztása</a:t>
            </a:r>
          </a:p>
          <a:p>
            <a:pPr lvl="1"/>
            <a:r>
              <a:rPr lang="hu-HU" dirty="0" smtClean="0"/>
              <a:t>Infravörös fényforrás</a:t>
            </a:r>
          </a:p>
          <a:p>
            <a:pPr lvl="1"/>
            <a:r>
              <a:rPr lang="hu-HU" dirty="0" smtClean="0"/>
              <a:t>Különböző színek</a:t>
            </a:r>
          </a:p>
          <a:p>
            <a:pPr lvl="1"/>
            <a:r>
              <a:rPr lang="hu-HU" dirty="0" smtClean="0"/>
              <a:t>Környezetétől jól elkülöníthető minta</a:t>
            </a:r>
          </a:p>
          <a:p>
            <a:pPr lvl="1"/>
            <a:r>
              <a:rPr lang="hu-HU" dirty="0" smtClean="0"/>
              <a:t>Különböző formák</a:t>
            </a:r>
          </a:p>
          <a:p>
            <a:pPr lvl="1"/>
            <a:r>
              <a:rPr lang="hu-HU" dirty="0" smtClean="0"/>
              <a:t>Ezek kombinációja</a:t>
            </a:r>
          </a:p>
          <a:p>
            <a:r>
              <a:rPr lang="hu-HU" dirty="0" smtClean="0"/>
              <a:t>Megfelelő kamera a választott markerhez</a:t>
            </a:r>
          </a:p>
          <a:p>
            <a:pPr lvl="1"/>
            <a:r>
              <a:rPr lang="hu-HU" dirty="0" smtClean="0"/>
              <a:t>Infravörös fényre érzékeny</a:t>
            </a:r>
          </a:p>
          <a:p>
            <a:pPr lvl="1"/>
            <a:r>
              <a:rPr lang="hu-HU" dirty="0" smtClean="0"/>
              <a:t>Színes</a:t>
            </a:r>
            <a:endParaRPr lang="hu-HU" dirty="0"/>
          </a:p>
          <a:p>
            <a:r>
              <a:rPr lang="hu-HU" dirty="0"/>
              <a:t>Képfeldolgozó algoritmusok </a:t>
            </a:r>
            <a:r>
              <a:rPr lang="hu-HU" dirty="0" smtClean="0"/>
              <a:t>megismerése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50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Választott technológia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Infravörös fényforrás</a:t>
            </a:r>
          </a:p>
          <a:p>
            <a:pPr lvl="1"/>
            <a:r>
              <a:rPr lang="hu-HU" dirty="0" smtClean="0"/>
              <a:t>LED</a:t>
            </a:r>
          </a:p>
          <a:p>
            <a:pPr lvl="1"/>
            <a:r>
              <a:rPr lang="hu-HU" dirty="0" smtClean="0"/>
              <a:t>Kis méret, bárhova elhelyezhető</a:t>
            </a:r>
          </a:p>
          <a:p>
            <a:pPr lvl="1"/>
            <a:r>
              <a:rPr lang="hu-HU" dirty="0" smtClean="0"/>
              <a:t>Szemmel nem látható fény, nem zavaró</a:t>
            </a:r>
          </a:p>
          <a:p>
            <a:r>
              <a:rPr lang="hu-HU" dirty="0" smtClean="0"/>
              <a:t>Infravörös fényre érzékeny kamera</a:t>
            </a:r>
          </a:p>
          <a:p>
            <a:r>
              <a:rPr lang="hu-HU" dirty="0" smtClean="0"/>
              <a:t>Infravörös szűrő</a:t>
            </a:r>
          </a:p>
          <a:p>
            <a:pPr lvl="1"/>
            <a:r>
              <a:rPr lang="hu-HU" dirty="0" smtClean="0"/>
              <a:t>A LED fényét átereszti</a:t>
            </a:r>
          </a:p>
          <a:p>
            <a:pPr lvl="1"/>
            <a:r>
              <a:rPr lang="hu-HU" dirty="0" smtClean="0"/>
              <a:t>A környezet sötétebb lesz</a:t>
            </a:r>
          </a:p>
          <a:p>
            <a:pPr lvl="1"/>
            <a:r>
              <a:rPr lang="hu-HU" dirty="0" smtClean="0"/>
              <a:t>Egyszerű és gyors képfeldolgozó algoritmus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94" y="3621881"/>
            <a:ext cx="1973179" cy="154871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70" y="1204312"/>
            <a:ext cx="1602203" cy="12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Jelenlegi állapot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 implementáció elkészült</a:t>
            </a:r>
          </a:p>
          <a:p>
            <a:pPr lvl="1"/>
            <a:r>
              <a:rPr lang="hu-HU" dirty="0" smtClean="0"/>
              <a:t>Konfiguráció alapján felépül egy modell</a:t>
            </a:r>
          </a:p>
          <a:p>
            <a:pPr lvl="1"/>
            <a:r>
              <a:rPr lang="hu-HU" dirty="0" smtClean="0"/>
              <a:t>Referencia helyzetben detektál</a:t>
            </a:r>
          </a:p>
          <a:p>
            <a:pPr lvl="1"/>
            <a:r>
              <a:rPr lang="hu-HU" dirty="0" smtClean="0"/>
              <a:t>Követi a mozgást</a:t>
            </a:r>
          </a:p>
          <a:p>
            <a:pPr lvl="1"/>
            <a:r>
              <a:rPr lang="hu-HU" dirty="0" smtClean="0"/>
              <a:t>Rárajzolja a képre a megtalált markereket és az azonosítójukat</a:t>
            </a:r>
          </a:p>
          <a:p>
            <a:pPr lvl="1"/>
            <a:r>
              <a:rPr lang="hu-HU" dirty="0" smtClean="0"/>
              <a:t>Valós koordinátákat számol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02" y="3621881"/>
            <a:ext cx="3107638" cy="2522245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64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Esettanulmány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5" y="1560344"/>
            <a:ext cx="8326963" cy="4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8037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15248</TotalTime>
  <Words>314</Words>
  <Application>Microsoft Office PowerPoint</Application>
  <PresentationFormat>Diavetítés a képernyőre (4:3 oldalarány)</PresentationFormat>
  <Paragraphs>96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FTSRG presentation</vt:lpstr>
      <vt:lpstr>FTSRG print</vt:lpstr>
      <vt:lpstr>Tárgyak felismerése és követése gépi látás segítségével</vt:lpstr>
      <vt:lpstr>Motiváció</vt:lpstr>
      <vt:lpstr>Esettanulmány</vt:lpstr>
      <vt:lpstr>Specifikáció</vt:lpstr>
      <vt:lpstr>Specifikáció</vt:lpstr>
      <vt:lpstr>Kutatás</vt:lpstr>
      <vt:lpstr>Választott technológia</vt:lpstr>
      <vt:lpstr>Jelenlegi állapot</vt:lpstr>
      <vt:lpstr>Esettanulmány</vt:lpstr>
      <vt:lpstr>Demo</vt:lpstr>
      <vt:lpstr>Ami még hátra van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Füzesi Máté</cp:lastModifiedBy>
  <cp:revision>2103</cp:revision>
  <dcterms:created xsi:type="dcterms:W3CDTF">2013-06-08T09:47:17Z</dcterms:created>
  <dcterms:modified xsi:type="dcterms:W3CDTF">2016-05-01T08:19:35Z</dcterms:modified>
</cp:coreProperties>
</file>