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59" r:id="rId4"/>
    <p:sldId id="270" r:id="rId5"/>
    <p:sldId id="291" r:id="rId6"/>
    <p:sldId id="290" r:id="rId7"/>
    <p:sldId id="288" r:id="rId8"/>
    <p:sldId id="292" r:id="rId9"/>
    <p:sldId id="293" r:id="rId10"/>
    <p:sldId id="294" r:id="rId11"/>
    <p:sldId id="265" r:id="rId12"/>
    <p:sldId id="295" r:id="rId13"/>
    <p:sldId id="296" r:id="rId14"/>
    <p:sldId id="298" r:id="rId15"/>
    <p:sldId id="299" r:id="rId16"/>
    <p:sldId id="301" r:id="rId17"/>
    <p:sldId id="302" r:id="rId18"/>
    <p:sldId id="300" r:id="rId19"/>
    <p:sldId id="266" r:id="rId20"/>
    <p:sldId id="2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8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吉鸿" initials="魏吉鸿"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67571"/>
    <a:srgbClr val="ABD7FC"/>
    <a:srgbClr val="5DB6C3"/>
    <a:srgbClr val="83CFD9"/>
    <a:srgbClr val="41719C"/>
    <a:srgbClr val="028CE0"/>
    <a:srgbClr val="E6E6E6"/>
    <a:srgbClr val="3B939F"/>
    <a:srgbClr val="D3DDE2"/>
    <a:srgbClr val="49B8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75607" autoAdjust="0"/>
  </p:normalViewPr>
  <p:slideViewPr>
    <p:cSldViewPr snapToGrid="0">
      <p:cViewPr varScale="1">
        <p:scale>
          <a:sx n="59" d="100"/>
          <a:sy n="59" d="100"/>
        </p:scale>
        <p:origin x="1380" y="24"/>
      </p:cViewPr>
      <p:guideLst>
        <p:guide orient="horz" pos="2160"/>
        <p:guide pos="846"/>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26T22:29:29.280" idx="1">
    <p:pos x="7872" y="-149"/>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1EB2E-537E-4F8C-8735-8E2D56FB7F3C}" type="datetimeFigureOut">
              <a:rPr lang="zh-CN" altLang="en-US" smtClean="0"/>
              <a:t>2019/12/18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DADB5-A979-408E-B0BA-447C6CFA5640}" type="slidenum">
              <a:rPr lang="zh-CN" altLang="en-US" smtClean="0"/>
              <a:t>‹#›</a:t>
            </a:fld>
            <a:endParaRPr lang="zh-CN" altLang="en-US"/>
          </a:p>
        </p:txBody>
      </p:sp>
    </p:spTree>
    <p:extLst>
      <p:ext uri="{BB962C8B-B14F-4D97-AF65-F5344CB8AC3E}">
        <p14:creationId xmlns:p14="http://schemas.microsoft.com/office/powerpoint/2010/main" val="376290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信息技术的发展，数据量呈爆炸时的增长，使得数据出现许多复杂的特征，如多样性、大容量、高速和实时性的特点。数据量的足够积累使我们能够从数据中发现有用的信息，从而帮助我们做出更好的决策。因此信息融合技术受到了广泛的重视，但它难以解决问题具有的不确定性、不完备性和不精确性</a:t>
            </a:r>
            <a:r>
              <a:rPr lang="zh-CN" altLang="en-US" dirty="0" smtClean="0"/>
              <a:t>。另外，专家系统</a:t>
            </a:r>
            <a:r>
              <a:rPr lang="zh-CN" altLang="en-US" dirty="0" smtClean="0"/>
              <a:t>是人工智能中较活跃且受重视的领域，通过专家知识库和推理机可以使机器根据问题做出决策，但它依赖于专家知识，且难以处理含有不确定性的问题。</a:t>
            </a:r>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4</a:t>
            </a:fld>
            <a:endParaRPr lang="zh-CN" altLang="en-US"/>
          </a:p>
        </p:txBody>
      </p:sp>
    </p:spTree>
    <p:extLst>
      <p:ext uri="{BB962C8B-B14F-4D97-AF65-F5344CB8AC3E}">
        <p14:creationId xmlns:p14="http://schemas.microsoft.com/office/powerpoint/2010/main" val="2638734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14</a:t>
            </a:fld>
            <a:endParaRPr lang="zh-CN" altLang="en-US"/>
          </a:p>
        </p:txBody>
      </p:sp>
    </p:spTree>
    <p:extLst>
      <p:ext uri="{BB962C8B-B14F-4D97-AF65-F5344CB8AC3E}">
        <p14:creationId xmlns:p14="http://schemas.microsoft.com/office/powerpoint/2010/main" val="2054280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上述三个问题，基本思路如下，拟采用信息熵来解决数据不完整的问题，使用信息熵对规则前件属性进行不确定性度量，对缺失数据的部分属性进行调整；然后，在阅读叶青青和张婕的研究基础上，利用聚类算法对数据进行分析和处理，充分利用数据信息建立基于析取范式的置信规则库。最后将基于析取范式的置信规则库应用于教师测评系统中，建立一个预测模型，与传统的模型进行对比，证明有效明。</a:t>
            </a:r>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16</a:t>
            </a:fld>
            <a:endParaRPr lang="zh-CN" altLang="en-US"/>
          </a:p>
        </p:txBody>
      </p:sp>
    </p:spTree>
    <p:extLst>
      <p:ext uri="{BB962C8B-B14F-4D97-AF65-F5344CB8AC3E}">
        <p14:creationId xmlns:p14="http://schemas.microsoft.com/office/powerpoint/2010/main" val="1201858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17</a:t>
            </a:fld>
            <a:endParaRPr lang="zh-CN" altLang="en-US"/>
          </a:p>
        </p:txBody>
      </p:sp>
    </p:spTree>
    <p:extLst>
      <p:ext uri="{BB962C8B-B14F-4D97-AF65-F5344CB8AC3E}">
        <p14:creationId xmlns:p14="http://schemas.microsoft.com/office/powerpoint/2010/main" val="2461162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20</a:t>
            </a:fld>
            <a:endParaRPr lang="zh-CN" altLang="en-US"/>
          </a:p>
        </p:txBody>
      </p:sp>
    </p:spTree>
    <p:extLst>
      <p:ext uri="{BB962C8B-B14F-4D97-AF65-F5344CB8AC3E}">
        <p14:creationId xmlns:p14="http://schemas.microsoft.com/office/powerpoint/2010/main" val="286099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200" dirty="0" smtClean="0"/>
              <a:t>为了更有效的利用带有各种不确定性的定量信息和定性知识，杨剑波教授在传统的</a:t>
            </a:r>
            <a:r>
              <a:rPr lang="en-US" altLang="zh-CN" sz="1200" dirty="0" smtClean="0"/>
              <a:t>IF-THEN</a:t>
            </a:r>
            <a:r>
              <a:rPr lang="zh-CN" altLang="en-US" sz="1200" dirty="0" smtClean="0"/>
              <a:t>规则中加入了置信框架，提出了基于证据推理方法的置信规则库推理方法，该方法是在</a:t>
            </a:r>
            <a:r>
              <a:rPr lang="en-US" altLang="zh-CN" sz="1200" dirty="0" smtClean="0"/>
              <a:t>D-S</a:t>
            </a:r>
            <a:r>
              <a:rPr lang="zh-CN" altLang="en-US" sz="1200" dirty="0" smtClean="0"/>
              <a:t>证据理论、决策理论、模糊理论和传统</a:t>
            </a:r>
            <a:r>
              <a:rPr lang="en-US" altLang="zh-CN" sz="1200" dirty="0" smtClean="0"/>
              <a:t>IF-THEN</a:t>
            </a:r>
            <a:r>
              <a:rPr lang="zh-CN" altLang="en-US" sz="1200" dirty="0" smtClean="0"/>
              <a:t>规则库的基础上发展出来的，具有对含糊或模糊不确定性、不完整性或概率不确定性基于非线性特征的数据进行建模的能力</a:t>
            </a:r>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5</a:t>
            </a:fld>
            <a:endParaRPr lang="zh-CN" altLang="en-US"/>
          </a:p>
        </p:txBody>
      </p:sp>
    </p:spTree>
    <p:extLst>
      <p:ext uri="{BB962C8B-B14F-4D97-AF65-F5344CB8AC3E}">
        <p14:creationId xmlns:p14="http://schemas.microsoft.com/office/powerpoint/2010/main" val="4047939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置信规则库中的第</a:t>
            </a:r>
            <a:r>
              <a:rPr lang="en-US" altLang="zh-CN" dirty="0" smtClean="0"/>
              <a:t>k</a:t>
            </a:r>
            <a:r>
              <a:rPr lang="zh-CN" altLang="en-US" dirty="0" smtClean="0"/>
              <a:t>条规则表示如下，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X</a:t>
            </a:r>
            <a:r>
              <a:rPr lang="zh-CN" altLang="en-US" dirty="0" smtClean="0"/>
              <a:t>是输入，</a:t>
            </a:r>
            <a:r>
              <a:rPr lang="en-US" altLang="zh-CN" dirty="0" smtClean="0"/>
              <a:t>A</a:t>
            </a:r>
            <a:r>
              <a:rPr lang="zh-CN" altLang="en-US" dirty="0" smtClean="0"/>
              <a:t>前提属性候选值，</a:t>
            </a:r>
            <a:r>
              <a:rPr lang="en-US" altLang="zh-CN" dirty="0" smtClean="0"/>
              <a:t>D</a:t>
            </a:r>
            <a:r>
              <a:rPr lang="zh-CN" altLang="en-US" dirty="0" smtClean="0"/>
              <a:t>是结果评价等级，</a:t>
            </a:r>
            <a:r>
              <a:rPr lang="el-GR" altLang="zh-CN" dirty="0" smtClean="0"/>
              <a:t>β</a:t>
            </a:r>
            <a:r>
              <a:rPr lang="zh-CN" altLang="en-US" dirty="0" smtClean="0"/>
              <a:t>是结果置信度，</a:t>
            </a:r>
            <a:r>
              <a:rPr lang="el-GR" altLang="zh-CN" dirty="0" smtClean="0"/>
              <a:t>δ</a:t>
            </a:r>
            <a:r>
              <a:rPr lang="zh-CN" altLang="en-US" dirty="0" smtClean="0"/>
              <a:t>前提属性权重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推理流程就是</a:t>
            </a:r>
          </a:p>
          <a:p>
            <a:r>
              <a:rPr lang="zh-CN" altLang="en-US" dirty="0" smtClean="0"/>
              <a:t>特点：</a:t>
            </a:r>
            <a:endParaRPr lang="en-US" altLang="zh-CN" dirty="0" smtClean="0"/>
          </a:p>
          <a:p>
            <a:r>
              <a:rPr lang="zh-CN" altLang="en-US" dirty="0" smtClean="0"/>
              <a:t>（</a:t>
            </a:r>
            <a:r>
              <a:rPr lang="en-US" altLang="zh-CN" dirty="0" smtClean="0"/>
              <a:t>1</a:t>
            </a:r>
            <a:r>
              <a:rPr lang="zh-CN" altLang="en-US" dirty="0" smtClean="0"/>
              <a:t>）推理过程</a:t>
            </a:r>
            <a:r>
              <a:rPr lang="zh-CN" altLang="zh-CN" dirty="0" smtClean="0"/>
              <a:t>符合人类的思维方式</a:t>
            </a:r>
            <a:endParaRPr lang="en-US" altLang="zh-CN" dirty="0" smtClean="0"/>
          </a:p>
          <a:p>
            <a:r>
              <a:rPr lang="zh-CN" altLang="en-US" dirty="0" smtClean="0"/>
              <a:t>数据输入</a:t>
            </a:r>
            <a:r>
              <a:rPr lang="en-US" altLang="zh-CN" dirty="0" smtClean="0"/>
              <a:t>-》</a:t>
            </a:r>
            <a:r>
              <a:rPr lang="zh-CN" altLang="en-US" dirty="0" smtClean="0"/>
              <a:t>知识匹配</a:t>
            </a:r>
            <a:r>
              <a:rPr lang="en-US" altLang="zh-CN" dirty="0" smtClean="0"/>
              <a:t>-》</a:t>
            </a:r>
            <a:r>
              <a:rPr lang="zh-CN" altLang="en-US" dirty="0" smtClean="0"/>
              <a:t>信息合成</a:t>
            </a:r>
            <a:r>
              <a:rPr lang="en-US" altLang="zh-CN" dirty="0" smtClean="0"/>
              <a:t>-》</a:t>
            </a:r>
            <a:r>
              <a:rPr lang="zh-CN" altLang="en-US" dirty="0" smtClean="0"/>
              <a:t>获得结果</a:t>
            </a:r>
            <a:endParaRPr lang="en-US" altLang="zh-CN" dirty="0" smtClean="0"/>
          </a:p>
          <a:p>
            <a:r>
              <a:rPr lang="zh-CN" altLang="zh-CN" dirty="0" smtClean="0"/>
              <a:t>（</a:t>
            </a:r>
            <a:r>
              <a:rPr lang="en-US" altLang="zh-CN" dirty="0" smtClean="0"/>
              <a:t>2</a:t>
            </a:r>
            <a:r>
              <a:rPr lang="zh-CN" altLang="zh-CN" dirty="0" smtClean="0"/>
              <a:t>）引入分布式置信框架</a:t>
            </a:r>
            <a:endParaRPr lang="en-US" altLang="zh-CN" dirty="0" smtClean="0"/>
          </a:p>
          <a:p>
            <a:r>
              <a:rPr lang="zh-CN" altLang="en-US" dirty="0" smtClean="0"/>
              <a:t>知识在表示时保留不确定性</a:t>
            </a:r>
            <a:endParaRPr lang="en-US" altLang="zh-CN" dirty="0" smtClean="0"/>
          </a:p>
          <a:p>
            <a:r>
              <a:rPr lang="zh-CN" altLang="en-US" dirty="0" smtClean="0"/>
              <a:t>（</a:t>
            </a:r>
            <a:r>
              <a:rPr lang="en-US" altLang="zh-CN" dirty="0" smtClean="0"/>
              <a:t>3</a:t>
            </a:r>
            <a:r>
              <a:rPr lang="zh-CN" altLang="zh-CN" dirty="0" smtClean="0"/>
              <a:t>）置信规则库系统具有自学习的能力</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6</a:t>
            </a:fld>
            <a:endParaRPr lang="zh-CN" altLang="en-US"/>
          </a:p>
        </p:txBody>
      </p:sp>
    </p:spTree>
    <p:extLst>
      <p:ext uri="{BB962C8B-B14F-4D97-AF65-F5344CB8AC3E}">
        <p14:creationId xmlns:p14="http://schemas.microsoft.com/office/powerpoint/2010/main" val="327673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置信规则库由</a:t>
            </a:r>
            <a:r>
              <a:rPr lang="en-US" altLang="zh-CN" dirty="0" smtClean="0"/>
              <a:t>yang</a:t>
            </a:r>
            <a:r>
              <a:rPr lang="zh-CN" altLang="en-US" dirty="0" smtClean="0"/>
              <a:t>提出后，研究者们对该模型的改进主要在改变待优化参数的参数类型或完善待优化的参数约束条件，以及对</a:t>
            </a:r>
            <a:r>
              <a:rPr lang="en-US" altLang="zh-CN" dirty="0" smtClean="0"/>
              <a:t>BRB</a:t>
            </a:r>
            <a:r>
              <a:rPr lang="zh-CN" altLang="en-US" dirty="0" smtClean="0"/>
              <a:t>结构进行优化。</a:t>
            </a:r>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7</a:t>
            </a:fld>
            <a:endParaRPr lang="zh-CN" altLang="en-US"/>
          </a:p>
        </p:txBody>
      </p:sp>
    </p:spTree>
    <p:extLst>
      <p:ext uri="{BB962C8B-B14F-4D97-AF65-F5344CB8AC3E}">
        <p14:creationId xmlns:p14="http://schemas.microsoft.com/office/powerpoint/2010/main" val="41705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现有的研究大概</a:t>
            </a:r>
            <a:r>
              <a:rPr lang="zh-CN" altLang="en-US" dirty="0" smtClean="0"/>
              <a:t>可以分为三类，分别是参数优化、结构优化，还有新的规则表达方式。</a:t>
            </a:r>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8</a:t>
            </a:fld>
            <a:endParaRPr lang="zh-CN" altLang="en-US"/>
          </a:p>
        </p:txBody>
      </p:sp>
    </p:spTree>
    <p:extLst>
      <p:ext uri="{BB962C8B-B14F-4D97-AF65-F5344CB8AC3E}">
        <p14:creationId xmlns:p14="http://schemas.microsoft.com/office/powerpoint/2010/main" val="791978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置信规则库模型采用逻辑与进行规则属性的连接，在面临具有多属性多属性参考值的问题时，容易产生规则数爆炸的问题。于是，有人提出用逻辑或来进行规则属性的连接，即称为析取范式的咨询你规则库，规则表示变化如下，相应的规则激活权重计算方式也发生改变，将个体匹配度从连乘转变成了累加。这种形式的置信规则库能够很大程度上避免组合爆炸问题。</a:t>
            </a:r>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9</a:t>
            </a:fld>
            <a:endParaRPr lang="zh-CN" altLang="en-US"/>
          </a:p>
        </p:txBody>
      </p:sp>
    </p:spTree>
    <p:extLst>
      <p:ext uri="{BB962C8B-B14F-4D97-AF65-F5344CB8AC3E}">
        <p14:creationId xmlns:p14="http://schemas.microsoft.com/office/powerpoint/2010/main" val="56436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a:t>
            </a:r>
            <a:r>
              <a:rPr lang="en-US" altLang="zh-CN" dirty="0" smtClean="0"/>
              <a:t>2016</a:t>
            </a:r>
            <a:r>
              <a:rPr lang="zh-CN" altLang="en-US" dirty="0" smtClean="0"/>
              <a:t>年常雷雷等人提出基于析取范式的置信规则库模型后，此后的研究可以大致分为两类，一类是对基于析取范式的置信规则库的优化，以及将析取范式的置信规则库与合取范式的置信规则库进行</a:t>
            </a:r>
            <a:r>
              <a:rPr lang="zh-CN" altLang="en-US" dirty="0" smtClean="0"/>
              <a:t>结合使用。</a:t>
            </a:r>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10</a:t>
            </a:fld>
            <a:endParaRPr lang="zh-CN" altLang="en-US"/>
          </a:p>
        </p:txBody>
      </p:sp>
    </p:spTree>
    <p:extLst>
      <p:ext uri="{BB962C8B-B14F-4D97-AF65-F5344CB8AC3E}">
        <p14:creationId xmlns:p14="http://schemas.microsoft.com/office/powerpoint/2010/main" val="3451659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根据上述内容，提出两个问题，一个是</a:t>
            </a:r>
            <a:r>
              <a:rPr lang="en-US" altLang="zh-CN" dirty="0" smtClean="0"/>
              <a:t>DBRB</a:t>
            </a:r>
            <a:r>
              <a:rPr lang="zh-CN" altLang="en-US" dirty="0" smtClean="0"/>
              <a:t>对缺失数据的处理，鱼蒙等人提出利用经验或统计方法获取缺失数据的历史分布情况来填充缺失数据，但统计得到的数据不一定是真实分布，未能从根本上解决问题，常雷雷等人提出利用缺失数据构建析取范式的置信规则库，然后通过映射得到一个置信规则库系统，但该方法面对缺失情况不规律的数据很难起到效果。因此面对缺失数据仍缺少有效方法。</a:t>
            </a:r>
            <a:endParaRPr lang="en-US" altLang="zh-CN" dirty="0" smtClean="0"/>
          </a:p>
          <a:p>
            <a:r>
              <a:rPr lang="zh-CN" altLang="en-US" dirty="0" smtClean="0"/>
              <a:t>第二个是</a:t>
            </a:r>
            <a:r>
              <a:rPr lang="en-US" altLang="zh-CN" dirty="0" smtClean="0"/>
              <a:t>DBRB</a:t>
            </a:r>
            <a:r>
              <a:rPr lang="zh-CN" altLang="en-US" dirty="0" smtClean="0"/>
              <a:t>建立规则库方法，叶青青等人提出规则数等于分类方法来确定分类问题下的规则数，张婕等人利用聚类算法确定评价结果的分类数解决回归问题下的规则数，但两者都未能充分的利用数据，缺少由数据直接构建规则库的有效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11</a:t>
            </a:fld>
            <a:endParaRPr lang="zh-CN" altLang="en-US"/>
          </a:p>
        </p:txBody>
      </p:sp>
    </p:spTree>
    <p:extLst>
      <p:ext uri="{BB962C8B-B14F-4D97-AF65-F5344CB8AC3E}">
        <p14:creationId xmlns:p14="http://schemas.microsoft.com/office/powerpoint/2010/main" val="720678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基于上述</a:t>
            </a:r>
            <a:r>
              <a:rPr lang="zh-CN" altLang="en-US" dirty="0" smtClean="0"/>
              <a:t>问题，我的研究内容主要分为三个</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ABDADB5-A979-408E-B0BA-447C6CFA5640}" type="slidenum">
              <a:rPr lang="zh-CN" altLang="en-US" smtClean="0"/>
              <a:t>13</a:t>
            </a:fld>
            <a:endParaRPr lang="zh-CN" altLang="en-US"/>
          </a:p>
        </p:txBody>
      </p:sp>
    </p:spTree>
    <p:extLst>
      <p:ext uri="{BB962C8B-B14F-4D97-AF65-F5344CB8AC3E}">
        <p14:creationId xmlns:p14="http://schemas.microsoft.com/office/powerpoint/2010/main" val="217307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emf"/><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2880" y="-150812"/>
            <a:ext cx="12550140" cy="7223759"/>
          </a:xfrm>
          <a:prstGeom prst="rect">
            <a:avLst/>
          </a:prstGeom>
        </p:spPr>
      </p:pic>
      <p:pic>
        <p:nvPicPr>
          <p:cNvPr id="3" name="图片 2"/>
          <p:cNvPicPr>
            <a:picLocks noChangeAspect="1"/>
          </p:cNvPicPr>
          <p:nvPr/>
        </p:nvPicPr>
        <p:blipFill>
          <a:blip r:embed="rId3"/>
          <a:stretch>
            <a:fillRect/>
          </a:stretch>
        </p:blipFill>
        <p:spPr>
          <a:xfrm>
            <a:off x="3575282" y="1177665"/>
            <a:ext cx="5041436" cy="3001725"/>
          </a:xfrm>
          <a:prstGeom prst="rect">
            <a:avLst/>
          </a:prstGeom>
          <a:noFill/>
        </p:spPr>
      </p:pic>
      <p:sp>
        <p:nvSpPr>
          <p:cNvPr id="5" name="文本框 4"/>
          <p:cNvSpPr txBox="1"/>
          <p:nvPr/>
        </p:nvSpPr>
        <p:spPr>
          <a:xfrm>
            <a:off x="1596258" y="3560362"/>
            <a:ext cx="9681402" cy="1938992"/>
          </a:xfrm>
          <a:prstGeom prst="rect">
            <a:avLst/>
          </a:prstGeom>
          <a:noFill/>
        </p:spPr>
        <p:txBody>
          <a:bodyPr wrap="square" rtlCol="0">
            <a:spAutoFit/>
          </a:bodyPr>
          <a:lstStyle/>
          <a:p>
            <a:pPr algn="ctr"/>
            <a:r>
              <a:rPr lang="zh-CN" altLang="en-US" sz="6000" b="1" dirty="0" smtClean="0">
                <a:solidFill>
                  <a:srgbClr val="3AAFBF"/>
                </a:solidFill>
                <a:latin typeface="方正剪纸简体" panose="03000509000000000000" pitchFamily="65" charset="-122"/>
                <a:ea typeface="方正剪纸简体" panose="03000509000000000000" pitchFamily="65" charset="-122"/>
              </a:rPr>
              <a:t>基于析取范式的置信规则库优化方法及应用研究</a:t>
            </a:r>
            <a:endParaRPr lang="zh-CN" altLang="en-US" sz="6000" b="1" dirty="0">
              <a:solidFill>
                <a:srgbClr val="3AAFBF"/>
              </a:solidFill>
              <a:latin typeface="方正剪纸简体" panose="03000509000000000000" pitchFamily="65" charset="-122"/>
              <a:ea typeface="方正剪纸简体" panose="03000509000000000000" pitchFamily="65" charset="-122"/>
            </a:endParaRPr>
          </a:p>
        </p:txBody>
      </p:sp>
      <p:grpSp>
        <p:nvGrpSpPr>
          <p:cNvPr id="14" name="组合 13"/>
          <p:cNvGrpSpPr/>
          <p:nvPr/>
        </p:nvGrpSpPr>
        <p:grpSpPr>
          <a:xfrm>
            <a:off x="5512873" y="2171081"/>
            <a:ext cx="1158634" cy="1158634"/>
            <a:chOff x="-3628390" y="3175"/>
            <a:chExt cx="2249488" cy="2249488"/>
          </a:xfrm>
        </p:grpSpPr>
        <p:sp>
          <p:nvSpPr>
            <p:cNvPr id="11" name="Freeform 5"/>
            <p:cNvSpPr/>
            <p:nvPr/>
          </p:nvSpPr>
          <p:spPr bwMode="auto">
            <a:xfrm>
              <a:off x="-3450590" y="180975"/>
              <a:ext cx="1928813" cy="1898650"/>
            </a:xfrm>
            <a:custGeom>
              <a:avLst/>
              <a:gdLst>
                <a:gd name="T0" fmla="*/ 252 w 512"/>
                <a:gd name="T1" fmla="*/ 0 h 504"/>
                <a:gd name="T2" fmla="*/ 74 w 512"/>
                <a:gd name="T3" fmla="*/ 74 h 504"/>
                <a:gd name="T4" fmla="*/ 0 w 512"/>
                <a:gd name="T5" fmla="*/ 252 h 504"/>
                <a:gd name="T6" fmla="*/ 74 w 512"/>
                <a:gd name="T7" fmla="*/ 430 h 504"/>
                <a:gd name="T8" fmla="*/ 252 w 512"/>
                <a:gd name="T9" fmla="*/ 504 h 504"/>
                <a:gd name="T10" fmla="*/ 430 w 512"/>
                <a:gd name="T11" fmla="*/ 430 h 504"/>
                <a:gd name="T12" fmla="*/ 504 w 512"/>
                <a:gd name="T13" fmla="*/ 252 h 504"/>
                <a:gd name="T14" fmla="*/ 512 w 512"/>
                <a:gd name="T15" fmla="*/ 252 h 504"/>
                <a:gd name="T16" fmla="*/ 512 w 512"/>
                <a:gd name="T17" fmla="*/ 252 h 504"/>
                <a:gd name="T18" fmla="*/ 504 w 512"/>
                <a:gd name="T19" fmla="*/ 252 h 504"/>
                <a:gd name="T20" fmla="*/ 430 w 512"/>
                <a:gd name="T21" fmla="*/ 74 h 504"/>
                <a:gd name="T22" fmla="*/ 252 w 512"/>
                <a:gd name="T23"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2" h="504">
                  <a:moveTo>
                    <a:pt x="252" y="0"/>
                  </a:moveTo>
                  <a:cubicBezTo>
                    <a:pt x="182" y="0"/>
                    <a:pt x="119" y="28"/>
                    <a:pt x="74" y="74"/>
                  </a:cubicBezTo>
                  <a:cubicBezTo>
                    <a:pt x="28" y="119"/>
                    <a:pt x="0" y="182"/>
                    <a:pt x="0" y="252"/>
                  </a:cubicBezTo>
                  <a:cubicBezTo>
                    <a:pt x="0" y="321"/>
                    <a:pt x="28" y="384"/>
                    <a:pt x="74" y="430"/>
                  </a:cubicBezTo>
                  <a:cubicBezTo>
                    <a:pt x="119" y="476"/>
                    <a:pt x="182" y="504"/>
                    <a:pt x="252" y="504"/>
                  </a:cubicBezTo>
                  <a:cubicBezTo>
                    <a:pt x="321" y="504"/>
                    <a:pt x="384" y="476"/>
                    <a:pt x="430" y="430"/>
                  </a:cubicBezTo>
                  <a:cubicBezTo>
                    <a:pt x="476" y="384"/>
                    <a:pt x="504" y="321"/>
                    <a:pt x="504" y="252"/>
                  </a:cubicBezTo>
                  <a:cubicBezTo>
                    <a:pt x="512" y="252"/>
                    <a:pt x="512" y="252"/>
                    <a:pt x="512" y="252"/>
                  </a:cubicBezTo>
                  <a:cubicBezTo>
                    <a:pt x="512" y="252"/>
                    <a:pt x="512" y="252"/>
                    <a:pt x="512" y="252"/>
                  </a:cubicBezTo>
                  <a:cubicBezTo>
                    <a:pt x="504" y="252"/>
                    <a:pt x="504" y="252"/>
                    <a:pt x="504" y="252"/>
                  </a:cubicBezTo>
                  <a:cubicBezTo>
                    <a:pt x="504" y="182"/>
                    <a:pt x="476" y="119"/>
                    <a:pt x="430" y="74"/>
                  </a:cubicBezTo>
                  <a:cubicBezTo>
                    <a:pt x="384" y="28"/>
                    <a:pt x="321" y="0"/>
                    <a:pt x="25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3510915" y="120650"/>
              <a:ext cx="2019300" cy="2019300"/>
            </a:xfrm>
            <a:custGeom>
              <a:avLst/>
              <a:gdLst>
                <a:gd name="T0" fmla="*/ 536 w 536"/>
                <a:gd name="T1" fmla="*/ 268 h 536"/>
                <a:gd name="T2" fmla="*/ 536 w 536"/>
                <a:gd name="T3" fmla="*/ 268 h 536"/>
                <a:gd name="T4" fmla="*/ 536 w 536"/>
                <a:gd name="T5" fmla="*/ 268 h 536"/>
                <a:gd name="T6" fmla="*/ 268 w 536"/>
                <a:gd name="T7" fmla="*/ 0 h 536"/>
                <a:gd name="T8" fmla="*/ 0 w 536"/>
                <a:gd name="T9" fmla="*/ 268 h 536"/>
                <a:gd name="T10" fmla="*/ 268 w 536"/>
                <a:gd name="T11" fmla="*/ 536 h 536"/>
                <a:gd name="T12" fmla="*/ 536 w 536"/>
                <a:gd name="T13" fmla="*/ 268 h 536"/>
                <a:gd name="T14" fmla="*/ 528 w 536"/>
                <a:gd name="T15" fmla="*/ 268 h 536"/>
                <a:gd name="T16" fmla="*/ 520 w 536"/>
                <a:gd name="T17" fmla="*/ 268 h 536"/>
                <a:gd name="T18" fmla="*/ 446 w 536"/>
                <a:gd name="T19" fmla="*/ 446 h 536"/>
                <a:gd name="T20" fmla="*/ 268 w 536"/>
                <a:gd name="T21" fmla="*/ 520 h 536"/>
                <a:gd name="T22" fmla="*/ 90 w 536"/>
                <a:gd name="T23" fmla="*/ 446 h 536"/>
                <a:gd name="T24" fmla="*/ 16 w 536"/>
                <a:gd name="T25" fmla="*/ 268 h 536"/>
                <a:gd name="T26" fmla="*/ 90 w 536"/>
                <a:gd name="T27" fmla="*/ 90 h 536"/>
                <a:gd name="T28" fmla="*/ 268 w 536"/>
                <a:gd name="T29" fmla="*/ 16 h 536"/>
                <a:gd name="T30" fmla="*/ 446 w 536"/>
                <a:gd name="T31" fmla="*/ 90 h 536"/>
                <a:gd name="T32" fmla="*/ 520 w 536"/>
                <a:gd name="T33" fmla="*/ 268 h 536"/>
                <a:gd name="T34" fmla="*/ 528 w 536"/>
                <a:gd name="T35" fmla="*/ 268 h 536"/>
                <a:gd name="T36" fmla="*/ 536 w 536"/>
                <a:gd name="T37" fmla="*/ 268 h 536"/>
                <a:gd name="T38" fmla="*/ 536 w 536"/>
                <a:gd name="T39" fmla="*/ 268 h 536"/>
                <a:gd name="T40" fmla="*/ 268 w 536"/>
                <a:gd name="T41"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6" h="536">
                  <a:moveTo>
                    <a:pt x="536" y="268"/>
                  </a:moveTo>
                  <a:cubicBezTo>
                    <a:pt x="536" y="268"/>
                    <a:pt x="536" y="268"/>
                    <a:pt x="536" y="268"/>
                  </a:cubicBezTo>
                  <a:cubicBezTo>
                    <a:pt x="536" y="268"/>
                    <a:pt x="536" y="268"/>
                    <a:pt x="536" y="268"/>
                  </a:cubicBezTo>
                  <a:moveTo>
                    <a:pt x="268" y="0"/>
                  </a:moveTo>
                  <a:cubicBezTo>
                    <a:pt x="120" y="0"/>
                    <a:pt x="0" y="120"/>
                    <a:pt x="0" y="268"/>
                  </a:cubicBezTo>
                  <a:cubicBezTo>
                    <a:pt x="0" y="416"/>
                    <a:pt x="120" y="536"/>
                    <a:pt x="268" y="536"/>
                  </a:cubicBezTo>
                  <a:cubicBezTo>
                    <a:pt x="416" y="536"/>
                    <a:pt x="536" y="416"/>
                    <a:pt x="536" y="268"/>
                  </a:cubicBezTo>
                  <a:cubicBezTo>
                    <a:pt x="528" y="268"/>
                    <a:pt x="528" y="268"/>
                    <a:pt x="528" y="268"/>
                  </a:cubicBezTo>
                  <a:cubicBezTo>
                    <a:pt x="520" y="268"/>
                    <a:pt x="520" y="268"/>
                    <a:pt x="520" y="268"/>
                  </a:cubicBezTo>
                  <a:cubicBezTo>
                    <a:pt x="520" y="337"/>
                    <a:pt x="492" y="400"/>
                    <a:pt x="446" y="446"/>
                  </a:cubicBezTo>
                  <a:cubicBezTo>
                    <a:pt x="400" y="492"/>
                    <a:pt x="337" y="520"/>
                    <a:pt x="268" y="520"/>
                  </a:cubicBezTo>
                  <a:cubicBezTo>
                    <a:pt x="198" y="520"/>
                    <a:pt x="135" y="492"/>
                    <a:pt x="90" y="446"/>
                  </a:cubicBezTo>
                  <a:cubicBezTo>
                    <a:pt x="44" y="400"/>
                    <a:pt x="16" y="337"/>
                    <a:pt x="16" y="268"/>
                  </a:cubicBezTo>
                  <a:cubicBezTo>
                    <a:pt x="16" y="198"/>
                    <a:pt x="44" y="135"/>
                    <a:pt x="90" y="90"/>
                  </a:cubicBezTo>
                  <a:cubicBezTo>
                    <a:pt x="135" y="44"/>
                    <a:pt x="198" y="16"/>
                    <a:pt x="268" y="16"/>
                  </a:cubicBezTo>
                  <a:cubicBezTo>
                    <a:pt x="337" y="16"/>
                    <a:pt x="400" y="44"/>
                    <a:pt x="446" y="90"/>
                  </a:cubicBezTo>
                  <a:cubicBezTo>
                    <a:pt x="492" y="135"/>
                    <a:pt x="520" y="198"/>
                    <a:pt x="520" y="268"/>
                  </a:cubicBezTo>
                  <a:cubicBezTo>
                    <a:pt x="528" y="268"/>
                    <a:pt x="528" y="268"/>
                    <a:pt x="528" y="268"/>
                  </a:cubicBezTo>
                  <a:cubicBezTo>
                    <a:pt x="536" y="268"/>
                    <a:pt x="536" y="268"/>
                    <a:pt x="536" y="268"/>
                  </a:cubicBezTo>
                  <a:cubicBezTo>
                    <a:pt x="536" y="268"/>
                    <a:pt x="536" y="268"/>
                    <a:pt x="536" y="268"/>
                  </a:cubicBezTo>
                  <a:cubicBezTo>
                    <a:pt x="536" y="120"/>
                    <a:pt x="416" y="0"/>
                    <a:pt x="268" y="0"/>
                  </a:cubicBezTo>
                </a:path>
              </a:pathLst>
            </a:custGeom>
            <a:solidFill>
              <a:srgbClr val="A3DC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3628390" y="3175"/>
              <a:ext cx="2249488" cy="2249488"/>
            </a:xfrm>
            <a:custGeom>
              <a:avLst/>
              <a:gdLst>
                <a:gd name="T0" fmla="*/ 597 w 597"/>
                <a:gd name="T1" fmla="*/ 299 h 597"/>
                <a:gd name="T2" fmla="*/ 597 w 597"/>
                <a:gd name="T3" fmla="*/ 299 h 597"/>
                <a:gd name="T4" fmla="*/ 597 w 597"/>
                <a:gd name="T5" fmla="*/ 299 h 597"/>
                <a:gd name="T6" fmla="*/ 299 w 597"/>
                <a:gd name="T7" fmla="*/ 0 h 597"/>
                <a:gd name="T8" fmla="*/ 0 w 597"/>
                <a:gd name="T9" fmla="*/ 299 h 597"/>
                <a:gd name="T10" fmla="*/ 299 w 597"/>
                <a:gd name="T11" fmla="*/ 597 h 597"/>
                <a:gd name="T12" fmla="*/ 597 w 597"/>
                <a:gd name="T13" fmla="*/ 299 h 597"/>
                <a:gd name="T14" fmla="*/ 593 w 597"/>
                <a:gd name="T15" fmla="*/ 299 h 597"/>
                <a:gd name="T16" fmla="*/ 589 w 597"/>
                <a:gd name="T17" fmla="*/ 299 h 597"/>
                <a:gd name="T18" fmla="*/ 504 w 597"/>
                <a:gd name="T19" fmla="*/ 504 h 597"/>
                <a:gd name="T20" fmla="*/ 299 w 597"/>
                <a:gd name="T21" fmla="*/ 589 h 597"/>
                <a:gd name="T22" fmla="*/ 93 w 597"/>
                <a:gd name="T23" fmla="*/ 504 h 597"/>
                <a:gd name="T24" fmla="*/ 8 w 597"/>
                <a:gd name="T25" fmla="*/ 299 h 597"/>
                <a:gd name="T26" fmla="*/ 93 w 597"/>
                <a:gd name="T27" fmla="*/ 93 h 597"/>
                <a:gd name="T28" fmla="*/ 299 w 597"/>
                <a:gd name="T29" fmla="*/ 8 h 597"/>
                <a:gd name="T30" fmla="*/ 504 w 597"/>
                <a:gd name="T31" fmla="*/ 93 h 597"/>
                <a:gd name="T32" fmla="*/ 589 w 597"/>
                <a:gd name="T33" fmla="*/ 299 h 597"/>
                <a:gd name="T34" fmla="*/ 593 w 597"/>
                <a:gd name="T35" fmla="*/ 299 h 597"/>
                <a:gd name="T36" fmla="*/ 597 w 597"/>
                <a:gd name="T37" fmla="*/ 299 h 597"/>
                <a:gd name="T38" fmla="*/ 597 w 597"/>
                <a:gd name="T39" fmla="*/ 299 h 597"/>
                <a:gd name="T40" fmla="*/ 299 w 597"/>
                <a:gd name="T41"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7" h="597">
                  <a:moveTo>
                    <a:pt x="597" y="299"/>
                  </a:moveTo>
                  <a:cubicBezTo>
                    <a:pt x="597" y="299"/>
                    <a:pt x="597" y="299"/>
                    <a:pt x="597" y="299"/>
                  </a:cubicBezTo>
                  <a:cubicBezTo>
                    <a:pt x="597" y="299"/>
                    <a:pt x="597" y="299"/>
                    <a:pt x="597" y="299"/>
                  </a:cubicBezTo>
                  <a:moveTo>
                    <a:pt x="299" y="0"/>
                  </a:moveTo>
                  <a:cubicBezTo>
                    <a:pt x="134" y="0"/>
                    <a:pt x="0" y="134"/>
                    <a:pt x="0" y="299"/>
                  </a:cubicBezTo>
                  <a:cubicBezTo>
                    <a:pt x="0" y="464"/>
                    <a:pt x="134" y="597"/>
                    <a:pt x="299" y="597"/>
                  </a:cubicBezTo>
                  <a:cubicBezTo>
                    <a:pt x="464" y="597"/>
                    <a:pt x="597" y="464"/>
                    <a:pt x="597" y="299"/>
                  </a:cubicBezTo>
                  <a:cubicBezTo>
                    <a:pt x="593" y="299"/>
                    <a:pt x="593" y="299"/>
                    <a:pt x="593" y="299"/>
                  </a:cubicBezTo>
                  <a:cubicBezTo>
                    <a:pt x="589" y="299"/>
                    <a:pt x="589" y="299"/>
                    <a:pt x="589" y="299"/>
                  </a:cubicBezTo>
                  <a:cubicBezTo>
                    <a:pt x="589" y="379"/>
                    <a:pt x="557" y="452"/>
                    <a:pt x="504" y="504"/>
                  </a:cubicBezTo>
                  <a:cubicBezTo>
                    <a:pt x="452" y="557"/>
                    <a:pt x="379" y="589"/>
                    <a:pt x="299" y="589"/>
                  </a:cubicBezTo>
                  <a:cubicBezTo>
                    <a:pt x="219" y="589"/>
                    <a:pt x="146" y="557"/>
                    <a:pt x="93" y="504"/>
                  </a:cubicBezTo>
                  <a:cubicBezTo>
                    <a:pt x="41" y="452"/>
                    <a:pt x="8" y="379"/>
                    <a:pt x="8" y="299"/>
                  </a:cubicBezTo>
                  <a:cubicBezTo>
                    <a:pt x="8" y="219"/>
                    <a:pt x="41" y="146"/>
                    <a:pt x="93" y="93"/>
                  </a:cubicBezTo>
                  <a:cubicBezTo>
                    <a:pt x="146" y="41"/>
                    <a:pt x="219" y="8"/>
                    <a:pt x="299" y="8"/>
                  </a:cubicBezTo>
                  <a:cubicBezTo>
                    <a:pt x="379" y="8"/>
                    <a:pt x="452" y="41"/>
                    <a:pt x="504" y="93"/>
                  </a:cubicBezTo>
                  <a:cubicBezTo>
                    <a:pt x="557" y="146"/>
                    <a:pt x="589" y="219"/>
                    <a:pt x="589" y="299"/>
                  </a:cubicBezTo>
                  <a:cubicBezTo>
                    <a:pt x="593" y="299"/>
                    <a:pt x="593" y="299"/>
                    <a:pt x="593" y="299"/>
                  </a:cubicBezTo>
                  <a:cubicBezTo>
                    <a:pt x="597" y="299"/>
                    <a:pt x="597" y="299"/>
                    <a:pt x="597" y="299"/>
                  </a:cubicBezTo>
                  <a:cubicBezTo>
                    <a:pt x="597" y="299"/>
                    <a:pt x="597" y="299"/>
                    <a:pt x="597" y="299"/>
                  </a:cubicBezTo>
                  <a:cubicBezTo>
                    <a:pt x="597" y="134"/>
                    <a:pt x="464" y="0"/>
                    <a:pt x="299"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101"/>
            <p:cNvSpPr>
              <a:spLocks noChangeArrowheads="1"/>
            </p:cNvSpPr>
            <p:nvPr/>
          </p:nvSpPr>
          <p:spPr bwMode="auto">
            <a:xfrm>
              <a:off x="-3138090" y="628391"/>
              <a:ext cx="1303812" cy="1003818"/>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noFill/>
            <a:ln>
              <a:solidFill>
                <a:srgbClr val="48B0BD"/>
              </a:solid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sp>
        <p:nvSpPr>
          <p:cNvPr id="15" name="文本框 14"/>
          <p:cNvSpPr txBox="1"/>
          <p:nvPr/>
        </p:nvSpPr>
        <p:spPr>
          <a:xfrm>
            <a:off x="5218599" y="5499354"/>
            <a:ext cx="2758635" cy="1200329"/>
          </a:xfrm>
          <a:prstGeom prst="rect">
            <a:avLst/>
          </a:prstGeom>
          <a:noFill/>
        </p:spPr>
        <p:txBody>
          <a:bodyPr wrap="square" rtlCol="0">
            <a:spAutoFit/>
          </a:bodyPr>
          <a:lstStyle/>
          <a:p>
            <a:r>
              <a:rPr lang="zh-CN" altLang="en-US" dirty="0" smtClean="0">
                <a:solidFill>
                  <a:srgbClr val="40B1C0"/>
                </a:solidFill>
                <a:latin typeface="微软雅黑" pitchFamily="34" charset="-122"/>
                <a:ea typeface="微软雅黑" pitchFamily="34" charset="-122"/>
              </a:rPr>
              <a:t>姓名 </a:t>
            </a:r>
            <a:r>
              <a:rPr lang="en-US" altLang="zh-CN" dirty="0" smtClean="0">
                <a:solidFill>
                  <a:srgbClr val="40B1C0"/>
                </a:solidFill>
                <a:latin typeface="微软雅黑" pitchFamily="34" charset="-122"/>
                <a:ea typeface="微软雅黑" pitchFamily="34" charset="-122"/>
              </a:rPr>
              <a:t>: </a:t>
            </a:r>
            <a:r>
              <a:rPr lang="zh-CN" altLang="en-US" dirty="0" smtClean="0">
                <a:solidFill>
                  <a:srgbClr val="40B1C0"/>
                </a:solidFill>
                <a:latin typeface="微软雅黑" pitchFamily="34" charset="-122"/>
                <a:ea typeface="微软雅黑" pitchFamily="34" charset="-122"/>
              </a:rPr>
              <a:t>刘永裕</a:t>
            </a:r>
            <a:r>
              <a:rPr lang="en-US" altLang="zh-CN" dirty="0" smtClean="0">
                <a:solidFill>
                  <a:srgbClr val="40B1C0"/>
                </a:solidFill>
                <a:latin typeface="微软雅黑" pitchFamily="34" charset="-122"/>
                <a:ea typeface="微软雅黑" pitchFamily="34" charset="-122"/>
              </a:rPr>
              <a:t>  </a:t>
            </a:r>
          </a:p>
          <a:p>
            <a:r>
              <a:rPr lang="zh-CN" altLang="en-US" dirty="0">
                <a:solidFill>
                  <a:srgbClr val="40B1C0"/>
                </a:solidFill>
                <a:latin typeface="微软雅黑" pitchFamily="34" charset="-122"/>
                <a:ea typeface="微软雅黑" pitchFamily="34" charset="-122"/>
              </a:rPr>
              <a:t>学号：</a:t>
            </a:r>
            <a:r>
              <a:rPr lang="en-US" altLang="zh-CN" dirty="0" smtClean="0">
                <a:solidFill>
                  <a:srgbClr val="40B1C0"/>
                </a:solidFill>
                <a:latin typeface="微软雅黑" pitchFamily="34" charset="-122"/>
                <a:ea typeface="微软雅黑" pitchFamily="34" charset="-122"/>
              </a:rPr>
              <a:t>180327111</a:t>
            </a:r>
          </a:p>
          <a:p>
            <a:r>
              <a:rPr lang="zh-CN" altLang="en-US" dirty="0" smtClean="0">
                <a:solidFill>
                  <a:srgbClr val="40B1C0"/>
                </a:solidFill>
                <a:latin typeface="微软雅黑" pitchFamily="34" charset="-122"/>
                <a:ea typeface="微软雅黑" pitchFamily="34" charset="-122"/>
              </a:rPr>
              <a:t>导师 </a:t>
            </a:r>
            <a:r>
              <a:rPr lang="en-US" altLang="zh-CN" dirty="0" smtClean="0">
                <a:solidFill>
                  <a:srgbClr val="40B1C0"/>
                </a:solidFill>
                <a:latin typeface="微软雅黑" pitchFamily="34" charset="-122"/>
                <a:ea typeface="微软雅黑" pitchFamily="34" charset="-122"/>
              </a:rPr>
              <a:t>: </a:t>
            </a:r>
            <a:r>
              <a:rPr lang="zh-CN" altLang="en-US" dirty="0" smtClean="0">
                <a:solidFill>
                  <a:srgbClr val="40B1C0"/>
                </a:solidFill>
                <a:latin typeface="微软雅黑" pitchFamily="34" charset="-122"/>
                <a:ea typeface="微软雅黑" pitchFamily="34" charset="-122"/>
              </a:rPr>
              <a:t>傅仰耿</a:t>
            </a:r>
            <a:endParaRPr lang="en-US" altLang="zh-CN" dirty="0" smtClean="0">
              <a:solidFill>
                <a:srgbClr val="40B1C0"/>
              </a:solidFill>
              <a:latin typeface="微软雅黑" pitchFamily="34" charset="-122"/>
              <a:ea typeface="微软雅黑" pitchFamily="34" charset="-122"/>
            </a:endParaRPr>
          </a:p>
          <a:p>
            <a:r>
              <a:rPr lang="zh-CN" altLang="en-US" dirty="0" smtClean="0">
                <a:solidFill>
                  <a:srgbClr val="40B1C0"/>
                </a:solidFill>
                <a:latin typeface="微软雅黑" pitchFamily="34" charset="-122"/>
                <a:ea typeface="微软雅黑" pitchFamily="34" charset="-122"/>
              </a:rPr>
              <a:t>时间：</a:t>
            </a:r>
            <a:r>
              <a:rPr lang="en-US" altLang="zh-CN" dirty="0" smtClean="0">
                <a:solidFill>
                  <a:srgbClr val="40B1C0"/>
                </a:solidFill>
                <a:latin typeface="微软雅黑" pitchFamily="34" charset="-122"/>
                <a:ea typeface="微软雅黑" pitchFamily="34" charset="-122"/>
              </a:rPr>
              <a:t>2019.12.19</a:t>
            </a:r>
          </a:p>
        </p:txBody>
      </p:sp>
      <p:pic>
        <p:nvPicPr>
          <p:cNvPr id="16" name="Picture 4" descr="C:\Users\Jack\Documents\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262"/>
            <a:ext cx="18875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grpSp>
        <p:nvGrpSpPr>
          <p:cNvPr id="4" name="Group 113"/>
          <p:cNvGrpSpPr/>
          <p:nvPr/>
        </p:nvGrpSpPr>
        <p:grpSpPr>
          <a:xfrm>
            <a:off x="6383337" y="2944660"/>
            <a:ext cx="1211915" cy="1223215"/>
            <a:chOff x="6404406" y="3134501"/>
            <a:chExt cx="1362075" cy="1374775"/>
          </a:xfrm>
        </p:grpSpPr>
        <p:sp>
          <p:nvSpPr>
            <p:cNvPr id="5" name="Freeform 5"/>
            <p:cNvSpPr/>
            <p:nvPr/>
          </p:nvSpPr>
          <p:spPr bwMode="auto">
            <a:xfrm>
              <a:off x="6404406" y="3134501"/>
              <a:ext cx="760413" cy="741363"/>
            </a:xfrm>
            <a:custGeom>
              <a:avLst/>
              <a:gdLst>
                <a:gd name="T0" fmla="*/ 0 w 256"/>
                <a:gd name="T1" fmla="*/ 106 h 249"/>
                <a:gd name="T2" fmla="*/ 65 w 256"/>
                <a:gd name="T3" fmla="*/ 249 h 249"/>
                <a:gd name="T4" fmla="*/ 256 w 256"/>
                <a:gd name="T5" fmla="*/ 78 h 249"/>
                <a:gd name="T6" fmla="*/ 124 w 256"/>
                <a:gd name="T7" fmla="*/ 0 h 249"/>
                <a:gd name="T8" fmla="*/ 0 w 256"/>
                <a:gd name="T9" fmla="*/ 106 h 249"/>
              </a:gdLst>
              <a:ahLst/>
              <a:cxnLst>
                <a:cxn ang="0">
                  <a:pos x="T0" y="T1"/>
                </a:cxn>
                <a:cxn ang="0">
                  <a:pos x="T2" y="T3"/>
                </a:cxn>
                <a:cxn ang="0">
                  <a:pos x="T4" y="T5"/>
                </a:cxn>
                <a:cxn ang="0">
                  <a:pos x="T6" y="T7"/>
                </a:cxn>
                <a:cxn ang="0">
                  <a:pos x="T8" y="T9"/>
                </a:cxn>
              </a:cxnLst>
              <a:rect l="0" t="0" r="r" b="b"/>
              <a:pathLst>
                <a:path w="256" h="249">
                  <a:moveTo>
                    <a:pt x="0" y="106"/>
                  </a:moveTo>
                  <a:cubicBezTo>
                    <a:pt x="65" y="249"/>
                    <a:pt x="65" y="249"/>
                    <a:pt x="65" y="249"/>
                  </a:cubicBezTo>
                  <a:cubicBezTo>
                    <a:pt x="145" y="213"/>
                    <a:pt x="211" y="153"/>
                    <a:pt x="256" y="78"/>
                  </a:cubicBezTo>
                  <a:cubicBezTo>
                    <a:pt x="124" y="0"/>
                    <a:pt x="124" y="0"/>
                    <a:pt x="124" y="0"/>
                  </a:cubicBezTo>
                  <a:cubicBezTo>
                    <a:pt x="95" y="47"/>
                    <a:pt x="52" y="84"/>
                    <a:pt x="0" y="106"/>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10"/>
            <p:cNvSpPr/>
            <p:nvPr/>
          </p:nvSpPr>
          <p:spPr bwMode="auto">
            <a:xfrm>
              <a:off x="6642531" y="3420251"/>
              <a:ext cx="1123950" cy="1089025"/>
            </a:xfrm>
            <a:custGeom>
              <a:avLst/>
              <a:gdLst>
                <a:gd name="T0" fmla="*/ 0 w 378"/>
                <a:gd name="T1" fmla="*/ 186 h 366"/>
                <a:gd name="T2" fmla="*/ 81 w 378"/>
                <a:gd name="T3" fmla="*/ 366 h 366"/>
                <a:gd name="T4" fmla="*/ 378 w 378"/>
                <a:gd name="T5" fmla="*/ 101 h 366"/>
                <a:gd name="T6" fmla="*/ 209 w 378"/>
                <a:gd name="T7" fmla="*/ 0 h 366"/>
                <a:gd name="T8" fmla="*/ 0 w 378"/>
                <a:gd name="T9" fmla="*/ 186 h 366"/>
              </a:gdLst>
              <a:ahLst/>
              <a:cxnLst>
                <a:cxn ang="0">
                  <a:pos x="T0" y="T1"/>
                </a:cxn>
                <a:cxn ang="0">
                  <a:pos x="T2" y="T3"/>
                </a:cxn>
                <a:cxn ang="0">
                  <a:pos x="T4" y="T5"/>
                </a:cxn>
                <a:cxn ang="0">
                  <a:pos x="T6" y="T7"/>
                </a:cxn>
                <a:cxn ang="0">
                  <a:pos x="T8" y="T9"/>
                </a:cxn>
              </a:cxnLst>
              <a:rect l="0" t="0" r="r" b="b"/>
              <a:pathLst>
                <a:path w="378" h="366">
                  <a:moveTo>
                    <a:pt x="0" y="186"/>
                  </a:moveTo>
                  <a:cubicBezTo>
                    <a:pt x="81" y="366"/>
                    <a:pt x="81" y="366"/>
                    <a:pt x="81" y="366"/>
                  </a:cubicBezTo>
                  <a:cubicBezTo>
                    <a:pt x="205" y="310"/>
                    <a:pt x="309" y="218"/>
                    <a:pt x="378" y="101"/>
                  </a:cubicBezTo>
                  <a:cubicBezTo>
                    <a:pt x="209" y="0"/>
                    <a:pt x="209" y="0"/>
                    <a:pt x="209" y="0"/>
                  </a:cubicBezTo>
                  <a:cubicBezTo>
                    <a:pt x="160" y="82"/>
                    <a:pt x="87" y="147"/>
                    <a:pt x="0" y="186"/>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7" name="Group 112"/>
          <p:cNvGrpSpPr/>
          <p:nvPr/>
        </p:nvGrpSpPr>
        <p:grpSpPr>
          <a:xfrm>
            <a:off x="5613531" y="3249758"/>
            <a:ext cx="1052304" cy="1107392"/>
            <a:chOff x="5539219" y="3477401"/>
            <a:chExt cx="1182688" cy="1244601"/>
          </a:xfrm>
        </p:grpSpPr>
        <p:sp>
          <p:nvSpPr>
            <p:cNvPr id="8" name="Freeform 6"/>
            <p:cNvSpPr/>
            <p:nvPr/>
          </p:nvSpPr>
          <p:spPr bwMode="auto">
            <a:xfrm>
              <a:off x="5729719" y="3477401"/>
              <a:ext cx="760413" cy="531813"/>
            </a:xfrm>
            <a:custGeom>
              <a:avLst/>
              <a:gdLst>
                <a:gd name="T0" fmla="*/ 205 w 256"/>
                <a:gd name="T1" fmla="*/ 0 h 179"/>
                <a:gd name="T2" fmla="*/ 256 w 256"/>
                <a:gd name="T3" fmla="*/ 148 h 179"/>
                <a:gd name="T4" fmla="*/ 0 w 256"/>
                <a:gd name="T5" fmla="*/ 156 h 179"/>
                <a:gd name="T6" fmla="*/ 44 w 256"/>
                <a:gd name="T7" fmla="*/ 1 h 179"/>
                <a:gd name="T8" fmla="*/ 122 w 256"/>
                <a:gd name="T9" fmla="*/ 12 h 179"/>
                <a:gd name="T10" fmla="*/ 205 w 256"/>
                <a:gd name="T11" fmla="*/ 0 h 179"/>
              </a:gdLst>
              <a:ahLst/>
              <a:cxnLst>
                <a:cxn ang="0">
                  <a:pos x="T0" y="T1"/>
                </a:cxn>
                <a:cxn ang="0">
                  <a:pos x="T2" y="T3"/>
                </a:cxn>
                <a:cxn ang="0">
                  <a:pos x="T4" y="T5"/>
                </a:cxn>
                <a:cxn ang="0">
                  <a:pos x="T6" y="T7"/>
                </a:cxn>
                <a:cxn ang="0">
                  <a:pos x="T8" y="T9"/>
                </a:cxn>
                <a:cxn ang="0">
                  <a:pos x="T10" y="T11"/>
                </a:cxn>
              </a:cxnLst>
              <a:rect l="0" t="0" r="r" b="b"/>
              <a:pathLst>
                <a:path w="256" h="179">
                  <a:moveTo>
                    <a:pt x="205" y="0"/>
                  </a:moveTo>
                  <a:cubicBezTo>
                    <a:pt x="256" y="148"/>
                    <a:pt x="256" y="148"/>
                    <a:pt x="256" y="148"/>
                  </a:cubicBezTo>
                  <a:cubicBezTo>
                    <a:pt x="174" y="177"/>
                    <a:pt x="84" y="179"/>
                    <a:pt x="0" y="156"/>
                  </a:cubicBezTo>
                  <a:cubicBezTo>
                    <a:pt x="44" y="1"/>
                    <a:pt x="44" y="1"/>
                    <a:pt x="44" y="1"/>
                  </a:cubicBezTo>
                  <a:cubicBezTo>
                    <a:pt x="69" y="8"/>
                    <a:pt x="95" y="12"/>
                    <a:pt x="122" y="12"/>
                  </a:cubicBezTo>
                  <a:cubicBezTo>
                    <a:pt x="151" y="12"/>
                    <a:pt x="179" y="8"/>
                    <a:pt x="205" y="0"/>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11"/>
            <p:cNvSpPr/>
            <p:nvPr/>
          </p:nvSpPr>
          <p:spPr bwMode="auto">
            <a:xfrm>
              <a:off x="5539219" y="4018739"/>
              <a:ext cx="1182688" cy="703263"/>
            </a:xfrm>
            <a:custGeom>
              <a:avLst/>
              <a:gdLst>
                <a:gd name="T0" fmla="*/ 333 w 398"/>
                <a:gd name="T1" fmla="*/ 0 h 236"/>
                <a:gd name="T2" fmla="*/ 398 w 398"/>
                <a:gd name="T3" fmla="*/ 187 h 236"/>
                <a:gd name="T4" fmla="*/ 0 w 398"/>
                <a:gd name="T5" fmla="*/ 199 h 236"/>
                <a:gd name="T6" fmla="*/ 54 w 398"/>
                <a:gd name="T7" fmla="*/ 7 h 236"/>
                <a:gd name="T8" fmla="*/ 182 w 398"/>
                <a:gd name="T9" fmla="*/ 25 h 236"/>
                <a:gd name="T10" fmla="*/ 333 w 398"/>
                <a:gd name="T11" fmla="*/ 0 h 236"/>
              </a:gdLst>
              <a:ahLst/>
              <a:cxnLst>
                <a:cxn ang="0">
                  <a:pos x="T0" y="T1"/>
                </a:cxn>
                <a:cxn ang="0">
                  <a:pos x="T2" y="T3"/>
                </a:cxn>
                <a:cxn ang="0">
                  <a:pos x="T4" y="T5"/>
                </a:cxn>
                <a:cxn ang="0">
                  <a:pos x="T6" y="T7"/>
                </a:cxn>
                <a:cxn ang="0">
                  <a:pos x="T8" y="T9"/>
                </a:cxn>
                <a:cxn ang="0">
                  <a:pos x="T10" y="T11"/>
                </a:cxn>
              </a:cxnLst>
              <a:rect l="0" t="0" r="r" b="b"/>
              <a:pathLst>
                <a:path w="398" h="236">
                  <a:moveTo>
                    <a:pt x="333" y="0"/>
                  </a:moveTo>
                  <a:cubicBezTo>
                    <a:pt x="398" y="187"/>
                    <a:pt x="398" y="187"/>
                    <a:pt x="398" y="187"/>
                  </a:cubicBezTo>
                  <a:cubicBezTo>
                    <a:pt x="269" y="232"/>
                    <a:pt x="130" y="236"/>
                    <a:pt x="0" y="199"/>
                  </a:cubicBezTo>
                  <a:cubicBezTo>
                    <a:pt x="54" y="7"/>
                    <a:pt x="54" y="7"/>
                    <a:pt x="54" y="7"/>
                  </a:cubicBezTo>
                  <a:cubicBezTo>
                    <a:pt x="95" y="19"/>
                    <a:pt x="137" y="25"/>
                    <a:pt x="182" y="25"/>
                  </a:cubicBezTo>
                  <a:cubicBezTo>
                    <a:pt x="235" y="25"/>
                    <a:pt x="285" y="16"/>
                    <a:pt x="333" y="0"/>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0" name="Group 111"/>
          <p:cNvGrpSpPr/>
          <p:nvPr/>
        </p:nvGrpSpPr>
        <p:grpSpPr>
          <a:xfrm>
            <a:off x="4647389" y="2968673"/>
            <a:ext cx="1196377" cy="1244403"/>
            <a:chOff x="4453369" y="3161489"/>
            <a:chExt cx="1344612" cy="1398588"/>
          </a:xfrm>
        </p:grpSpPr>
        <p:sp>
          <p:nvSpPr>
            <p:cNvPr id="11" name="Freeform 7"/>
            <p:cNvSpPr/>
            <p:nvPr/>
          </p:nvSpPr>
          <p:spPr bwMode="auto">
            <a:xfrm>
              <a:off x="5029631" y="3161489"/>
              <a:ext cx="768350" cy="747713"/>
            </a:xfrm>
            <a:custGeom>
              <a:avLst/>
              <a:gdLst>
                <a:gd name="T0" fmla="*/ 258 w 258"/>
                <a:gd name="T1" fmla="*/ 100 h 251"/>
                <a:gd name="T2" fmla="*/ 202 w 258"/>
                <a:gd name="T3" fmla="*/ 251 h 251"/>
                <a:gd name="T4" fmla="*/ 0 w 258"/>
                <a:gd name="T5" fmla="*/ 93 h 251"/>
                <a:gd name="T6" fmla="*/ 134 w 258"/>
                <a:gd name="T7" fmla="*/ 0 h 251"/>
                <a:gd name="T8" fmla="*/ 258 w 258"/>
                <a:gd name="T9" fmla="*/ 100 h 251"/>
              </a:gdLst>
              <a:ahLst/>
              <a:cxnLst>
                <a:cxn ang="0">
                  <a:pos x="T0" y="T1"/>
                </a:cxn>
                <a:cxn ang="0">
                  <a:pos x="T2" y="T3"/>
                </a:cxn>
                <a:cxn ang="0">
                  <a:pos x="T4" y="T5"/>
                </a:cxn>
                <a:cxn ang="0">
                  <a:pos x="T6" y="T7"/>
                </a:cxn>
                <a:cxn ang="0">
                  <a:pos x="T8" y="T9"/>
                </a:cxn>
              </a:cxnLst>
              <a:rect l="0" t="0" r="r" b="b"/>
              <a:pathLst>
                <a:path w="258" h="251">
                  <a:moveTo>
                    <a:pt x="258" y="100"/>
                  </a:moveTo>
                  <a:cubicBezTo>
                    <a:pt x="202" y="251"/>
                    <a:pt x="202" y="251"/>
                    <a:pt x="202" y="251"/>
                  </a:cubicBezTo>
                  <a:cubicBezTo>
                    <a:pt x="120" y="220"/>
                    <a:pt x="49" y="165"/>
                    <a:pt x="0" y="93"/>
                  </a:cubicBezTo>
                  <a:cubicBezTo>
                    <a:pt x="134" y="0"/>
                    <a:pt x="134" y="0"/>
                    <a:pt x="134" y="0"/>
                  </a:cubicBezTo>
                  <a:cubicBezTo>
                    <a:pt x="164" y="45"/>
                    <a:pt x="208" y="80"/>
                    <a:pt x="258" y="100"/>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12"/>
            <p:cNvSpPr/>
            <p:nvPr/>
          </p:nvSpPr>
          <p:spPr bwMode="auto">
            <a:xfrm>
              <a:off x="4453369" y="3494864"/>
              <a:ext cx="1138238" cy="1065213"/>
            </a:xfrm>
            <a:custGeom>
              <a:avLst/>
              <a:gdLst>
                <a:gd name="T0" fmla="*/ 383 w 383"/>
                <a:gd name="T1" fmla="*/ 171 h 358"/>
                <a:gd name="T2" fmla="*/ 314 w 383"/>
                <a:gd name="T3" fmla="*/ 358 h 358"/>
                <a:gd name="T4" fmla="*/ 0 w 383"/>
                <a:gd name="T5" fmla="*/ 113 h 358"/>
                <a:gd name="T6" fmla="*/ 164 w 383"/>
                <a:gd name="T7" fmla="*/ 0 h 358"/>
                <a:gd name="T8" fmla="*/ 383 w 383"/>
                <a:gd name="T9" fmla="*/ 171 h 358"/>
              </a:gdLst>
              <a:ahLst/>
              <a:cxnLst>
                <a:cxn ang="0">
                  <a:pos x="T0" y="T1"/>
                </a:cxn>
                <a:cxn ang="0">
                  <a:pos x="T2" y="T3"/>
                </a:cxn>
                <a:cxn ang="0">
                  <a:pos x="T4" y="T5"/>
                </a:cxn>
                <a:cxn ang="0">
                  <a:pos x="T6" y="T7"/>
                </a:cxn>
                <a:cxn ang="0">
                  <a:pos x="T8" y="T9"/>
                </a:cxn>
              </a:cxnLst>
              <a:rect l="0" t="0" r="r" b="b"/>
              <a:pathLst>
                <a:path w="383" h="358">
                  <a:moveTo>
                    <a:pt x="383" y="171"/>
                  </a:moveTo>
                  <a:cubicBezTo>
                    <a:pt x="314" y="358"/>
                    <a:pt x="314" y="358"/>
                    <a:pt x="314" y="358"/>
                  </a:cubicBezTo>
                  <a:cubicBezTo>
                    <a:pt x="186" y="311"/>
                    <a:pt x="77" y="225"/>
                    <a:pt x="0" y="113"/>
                  </a:cubicBezTo>
                  <a:cubicBezTo>
                    <a:pt x="164" y="0"/>
                    <a:pt x="164" y="0"/>
                    <a:pt x="164" y="0"/>
                  </a:cubicBezTo>
                  <a:cubicBezTo>
                    <a:pt x="218" y="77"/>
                    <a:pt x="294" y="138"/>
                    <a:pt x="383" y="171"/>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3" name="Group 110"/>
          <p:cNvGrpSpPr/>
          <p:nvPr/>
        </p:nvGrpSpPr>
        <p:grpSpPr>
          <a:xfrm>
            <a:off x="4308391" y="2369778"/>
            <a:ext cx="1169541" cy="1035355"/>
            <a:chOff x="4072369" y="2488389"/>
            <a:chExt cx="1314450" cy="1163638"/>
          </a:xfrm>
          <a:solidFill>
            <a:srgbClr val="83CFD9"/>
          </a:solidFill>
        </p:grpSpPr>
        <p:sp>
          <p:nvSpPr>
            <p:cNvPr id="14" name="Freeform 8"/>
            <p:cNvSpPr/>
            <p:nvPr/>
          </p:nvSpPr>
          <p:spPr bwMode="auto">
            <a:xfrm>
              <a:off x="4783569" y="2570939"/>
              <a:ext cx="603250" cy="750888"/>
            </a:xfrm>
            <a:custGeom>
              <a:avLst/>
              <a:gdLst>
                <a:gd name="T0" fmla="*/ 203 w 203"/>
                <a:gd name="T1" fmla="*/ 174 h 252"/>
                <a:gd name="T2" fmla="*/ 59 w 203"/>
                <a:gd name="T3" fmla="*/ 252 h 252"/>
                <a:gd name="T4" fmla="*/ 10 w 203"/>
                <a:gd name="T5" fmla="*/ 0 h 252"/>
                <a:gd name="T6" fmla="*/ 173 w 203"/>
                <a:gd name="T7" fmla="*/ 19 h 252"/>
                <a:gd name="T8" fmla="*/ 171 w 203"/>
                <a:gd name="T9" fmla="*/ 47 h 252"/>
                <a:gd name="T10" fmla="*/ 203 w 203"/>
                <a:gd name="T11" fmla="*/ 174 h 252"/>
              </a:gdLst>
              <a:ahLst/>
              <a:cxnLst>
                <a:cxn ang="0">
                  <a:pos x="T0" y="T1"/>
                </a:cxn>
                <a:cxn ang="0">
                  <a:pos x="T2" y="T3"/>
                </a:cxn>
                <a:cxn ang="0">
                  <a:pos x="T4" y="T5"/>
                </a:cxn>
                <a:cxn ang="0">
                  <a:pos x="T6" y="T7"/>
                </a:cxn>
                <a:cxn ang="0">
                  <a:pos x="T8" y="T9"/>
                </a:cxn>
                <a:cxn ang="0">
                  <a:pos x="T10" y="T11"/>
                </a:cxn>
              </a:cxnLst>
              <a:rect l="0" t="0" r="r" b="b"/>
              <a:pathLst>
                <a:path w="203" h="252">
                  <a:moveTo>
                    <a:pt x="203" y="174"/>
                  </a:moveTo>
                  <a:cubicBezTo>
                    <a:pt x="59" y="252"/>
                    <a:pt x="59" y="252"/>
                    <a:pt x="59" y="252"/>
                  </a:cubicBezTo>
                  <a:cubicBezTo>
                    <a:pt x="17" y="175"/>
                    <a:pt x="0" y="87"/>
                    <a:pt x="10" y="0"/>
                  </a:cubicBezTo>
                  <a:cubicBezTo>
                    <a:pt x="173" y="19"/>
                    <a:pt x="173" y="19"/>
                    <a:pt x="173" y="19"/>
                  </a:cubicBezTo>
                  <a:cubicBezTo>
                    <a:pt x="172" y="28"/>
                    <a:pt x="171" y="38"/>
                    <a:pt x="171" y="47"/>
                  </a:cubicBezTo>
                  <a:cubicBezTo>
                    <a:pt x="171" y="93"/>
                    <a:pt x="183" y="136"/>
                    <a:pt x="203" y="174"/>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13"/>
            <p:cNvSpPr/>
            <p:nvPr/>
          </p:nvSpPr>
          <p:spPr bwMode="auto">
            <a:xfrm>
              <a:off x="4072369" y="2488389"/>
              <a:ext cx="793750" cy="1163638"/>
            </a:xfrm>
            <a:custGeom>
              <a:avLst/>
              <a:gdLst>
                <a:gd name="T0" fmla="*/ 267 w 267"/>
                <a:gd name="T1" fmla="*/ 296 h 391"/>
                <a:gd name="T2" fmla="*/ 91 w 267"/>
                <a:gd name="T3" fmla="*/ 391 h 391"/>
                <a:gd name="T4" fmla="*/ 16 w 267"/>
                <a:gd name="T5" fmla="*/ 0 h 391"/>
                <a:gd name="T6" fmla="*/ 214 w 267"/>
                <a:gd name="T7" fmla="*/ 23 h 391"/>
                <a:gd name="T8" fmla="*/ 211 w 267"/>
                <a:gd name="T9" fmla="*/ 75 h 391"/>
                <a:gd name="T10" fmla="*/ 267 w 267"/>
                <a:gd name="T11" fmla="*/ 296 h 391"/>
              </a:gdLst>
              <a:ahLst/>
              <a:cxnLst>
                <a:cxn ang="0">
                  <a:pos x="T0" y="T1"/>
                </a:cxn>
                <a:cxn ang="0">
                  <a:pos x="T2" y="T3"/>
                </a:cxn>
                <a:cxn ang="0">
                  <a:pos x="T4" y="T5"/>
                </a:cxn>
                <a:cxn ang="0">
                  <a:pos x="T6" y="T7"/>
                </a:cxn>
                <a:cxn ang="0">
                  <a:pos x="T8" y="T9"/>
                </a:cxn>
                <a:cxn ang="0">
                  <a:pos x="T10" y="T11"/>
                </a:cxn>
              </a:cxnLst>
              <a:rect l="0" t="0" r="r" b="b"/>
              <a:pathLst>
                <a:path w="267" h="391">
                  <a:moveTo>
                    <a:pt x="267" y="296"/>
                  </a:moveTo>
                  <a:cubicBezTo>
                    <a:pt x="91" y="391"/>
                    <a:pt x="91" y="391"/>
                    <a:pt x="91" y="391"/>
                  </a:cubicBezTo>
                  <a:cubicBezTo>
                    <a:pt x="26" y="271"/>
                    <a:pt x="0" y="135"/>
                    <a:pt x="16" y="0"/>
                  </a:cubicBezTo>
                  <a:cubicBezTo>
                    <a:pt x="214" y="23"/>
                    <a:pt x="214" y="23"/>
                    <a:pt x="214" y="23"/>
                  </a:cubicBezTo>
                  <a:cubicBezTo>
                    <a:pt x="212" y="40"/>
                    <a:pt x="211" y="57"/>
                    <a:pt x="211" y="75"/>
                  </a:cubicBezTo>
                  <a:cubicBezTo>
                    <a:pt x="211" y="155"/>
                    <a:pt x="231" y="230"/>
                    <a:pt x="267" y="296"/>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 name="Group 114"/>
          <p:cNvGrpSpPr/>
          <p:nvPr/>
        </p:nvGrpSpPr>
        <p:grpSpPr>
          <a:xfrm>
            <a:off x="6740697" y="2297740"/>
            <a:ext cx="1134229" cy="1043829"/>
            <a:chOff x="6806044" y="2407426"/>
            <a:chExt cx="1274763" cy="1173163"/>
          </a:xfrm>
        </p:grpSpPr>
        <p:sp>
          <p:nvSpPr>
            <p:cNvPr id="17" name="Freeform 9"/>
            <p:cNvSpPr/>
            <p:nvPr/>
          </p:nvSpPr>
          <p:spPr bwMode="auto">
            <a:xfrm>
              <a:off x="6806044" y="2520139"/>
              <a:ext cx="561975" cy="754063"/>
            </a:xfrm>
            <a:custGeom>
              <a:avLst/>
              <a:gdLst>
                <a:gd name="T0" fmla="*/ 27 w 189"/>
                <a:gd name="T1" fmla="*/ 23 h 253"/>
                <a:gd name="T2" fmla="*/ 176 w 189"/>
                <a:gd name="T3" fmla="*/ 0 h 253"/>
                <a:gd name="T4" fmla="*/ 138 w 189"/>
                <a:gd name="T5" fmla="*/ 253 h 253"/>
                <a:gd name="T6" fmla="*/ 0 w 189"/>
                <a:gd name="T7" fmla="*/ 186 h 253"/>
                <a:gd name="T8" fmla="*/ 30 w 189"/>
                <a:gd name="T9" fmla="*/ 64 h 253"/>
                <a:gd name="T10" fmla="*/ 27 w 189"/>
                <a:gd name="T11" fmla="*/ 23 h 253"/>
              </a:gdLst>
              <a:ahLst/>
              <a:cxnLst>
                <a:cxn ang="0">
                  <a:pos x="T0" y="T1"/>
                </a:cxn>
                <a:cxn ang="0">
                  <a:pos x="T2" y="T3"/>
                </a:cxn>
                <a:cxn ang="0">
                  <a:pos x="T4" y="T5"/>
                </a:cxn>
                <a:cxn ang="0">
                  <a:pos x="T6" y="T7"/>
                </a:cxn>
                <a:cxn ang="0">
                  <a:pos x="T8" y="T9"/>
                </a:cxn>
                <a:cxn ang="0">
                  <a:pos x="T10" y="T11"/>
                </a:cxn>
              </a:cxnLst>
              <a:rect l="0" t="0" r="r" b="b"/>
              <a:pathLst>
                <a:path w="189" h="253">
                  <a:moveTo>
                    <a:pt x="27" y="23"/>
                  </a:moveTo>
                  <a:cubicBezTo>
                    <a:pt x="176" y="0"/>
                    <a:pt x="176" y="0"/>
                    <a:pt x="176" y="0"/>
                  </a:cubicBezTo>
                  <a:cubicBezTo>
                    <a:pt x="189" y="86"/>
                    <a:pt x="176" y="175"/>
                    <a:pt x="138" y="253"/>
                  </a:cubicBezTo>
                  <a:cubicBezTo>
                    <a:pt x="0" y="186"/>
                    <a:pt x="0" y="186"/>
                    <a:pt x="0" y="186"/>
                  </a:cubicBezTo>
                  <a:cubicBezTo>
                    <a:pt x="19" y="150"/>
                    <a:pt x="30" y="108"/>
                    <a:pt x="30" y="64"/>
                  </a:cubicBezTo>
                  <a:cubicBezTo>
                    <a:pt x="30" y="50"/>
                    <a:pt x="29" y="36"/>
                    <a:pt x="27" y="23"/>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4"/>
            <p:cNvSpPr/>
            <p:nvPr/>
          </p:nvSpPr>
          <p:spPr bwMode="auto">
            <a:xfrm>
              <a:off x="7317219" y="2407426"/>
              <a:ext cx="763588" cy="1173163"/>
            </a:xfrm>
            <a:custGeom>
              <a:avLst/>
              <a:gdLst>
                <a:gd name="T0" fmla="*/ 42 w 257"/>
                <a:gd name="T1" fmla="*/ 31 h 394"/>
                <a:gd name="T2" fmla="*/ 236 w 257"/>
                <a:gd name="T3" fmla="*/ 0 h 394"/>
                <a:gd name="T4" fmla="*/ 177 w 257"/>
                <a:gd name="T5" fmla="*/ 394 h 394"/>
                <a:gd name="T6" fmla="*/ 0 w 257"/>
                <a:gd name="T7" fmla="*/ 307 h 394"/>
                <a:gd name="T8" fmla="*/ 48 w 257"/>
                <a:gd name="T9" fmla="*/ 102 h 394"/>
                <a:gd name="T10" fmla="*/ 42 w 257"/>
                <a:gd name="T11" fmla="*/ 31 h 394"/>
              </a:gdLst>
              <a:ahLst/>
              <a:cxnLst>
                <a:cxn ang="0">
                  <a:pos x="T0" y="T1"/>
                </a:cxn>
                <a:cxn ang="0">
                  <a:pos x="T2" y="T3"/>
                </a:cxn>
                <a:cxn ang="0">
                  <a:pos x="T4" y="T5"/>
                </a:cxn>
                <a:cxn ang="0">
                  <a:pos x="T6" y="T7"/>
                </a:cxn>
                <a:cxn ang="0">
                  <a:pos x="T8" y="T9"/>
                </a:cxn>
                <a:cxn ang="0">
                  <a:pos x="T10" y="T11"/>
                </a:cxn>
              </a:cxnLst>
              <a:rect l="0" t="0" r="r" b="b"/>
              <a:pathLst>
                <a:path w="257" h="394">
                  <a:moveTo>
                    <a:pt x="42" y="31"/>
                  </a:moveTo>
                  <a:cubicBezTo>
                    <a:pt x="236" y="0"/>
                    <a:pt x="236" y="0"/>
                    <a:pt x="236" y="0"/>
                  </a:cubicBezTo>
                  <a:cubicBezTo>
                    <a:pt x="257" y="134"/>
                    <a:pt x="236" y="272"/>
                    <a:pt x="177" y="394"/>
                  </a:cubicBezTo>
                  <a:cubicBezTo>
                    <a:pt x="0" y="307"/>
                    <a:pt x="0" y="307"/>
                    <a:pt x="0" y="307"/>
                  </a:cubicBezTo>
                  <a:cubicBezTo>
                    <a:pt x="30" y="245"/>
                    <a:pt x="48" y="176"/>
                    <a:pt x="48" y="102"/>
                  </a:cubicBezTo>
                  <a:cubicBezTo>
                    <a:pt x="48" y="78"/>
                    <a:pt x="46" y="54"/>
                    <a:pt x="42" y="31"/>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9" name="Group 48"/>
          <p:cNvGrpSpPr/>
          <p:nvPr/>
        </p:nvGrpSpPr>
        <p:grpSpPr>
          <a:xfrm>
            <a:off x="5668787" y="1681504"/>
            <a:ext cx="1271431" cy="1226662"/>
            <a:chOff x="5814064" y="2222232"/>
            <a:chExt cx="1434962" cy="1384435"/>
          </a:xfrm>
        </p:grpSpPr>
        <p:sp>
          <p:nvSpPr>
            <p:cNvPr id="20" name="Freeform 32"/>
            <p:cNvSpPr/>
            <p:nvPr/>
          </p:nvSpPr>
          <p:spPr bwMode="auto">
            <a:xfrm>
              <a:off x="5814064" y="2222232"/>
              <a:ext cx="1057694" cy="1384435"/>
            </a:xfrm>
            <a:custGeom>
              <a:avLst/>
              <a:gdLst>
                <a:gd name="T0" fmla="*/ 296 w 296"/>
                <a:gd name="T1" fmla="*/ 366 h 387"/>
                <a:gd name="T2" fmla="*/ 296 w 296"/>
                <a:gd name="T3" fmla="*/ 22 h 387"/>
                <a:gd name="T4" fmla="*/ 274 w 296"/>
                <a:gd name="T5" fmla="*/ 0 h 387"/>
                <a:gd name="T6" fmla="*/ 21 w 296"/>
                <a:gd name="T7" fmla="*/ 0 h 387"/>
                <a:gd name="T8" fmla="*/ 0 w 296"/>
                <a:gd name="T9" fmla="*/ 22 h 387"/>
                <a:gd name="T10" fmla="*/ 0 w 296"/>
                <a:gd name="T11" fmla="*/ 366 h 387"/>
                <a:gd name="T12" fmla="*/ 21 w 296"/>
                <a:gd name="T13" fmla="*/ 387 h 387"/>
                <a:gd name="T14" fmla="*/ 274 w 296"/>
                <a:gd name="T15" fmla="*/ 387 h 387"/>
                <a:gd name="T16" fmla="*/ 296 w 296"/>
                <a:gd name="T17" fmla="*/ 36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387">
                  <a:moveTo>
                    <a:pt x="296" y="366"/>
                  </a:moveTo>
                  <a:cubicBezTo>
                    <a:pt x="296" y="22"/>
                    <a:pt x="296" y="22"/>
                    <a:pt x="296" y="22"/>
                  </a:cubicBezTo>
                  <a:cubicBezTo>
                    <a:pt x="296" y="10"/>
                    <a:pt x="286" y="0"/>
                    <a:pt x="274" y="0"/>
                  </a:cubicBezTo>
                  <a:cubicBezTo>
                    <a:pt x="21" y="0"/>
                    <a:pt x="21" y="0"/>
                    <a:pt x="21" y="0"/>
                  </a:cubicBezTo>
                  <a:cubicBezTo>
                    <a:pt x="9" y="0"/>
                    <a:pt x="0" y="10"/>
                    <a:pt x="0" y="22"/>
                  </a:cubicBezTo>
                  <a:cubicBezTo>
                    <a:pt x="0" y="366"/>
                    <a:pt x="0" y="366"/>
                    <a:pt x="0" y="366"/>
                  </a:cubicBezTo>
                  <a:cubicBezTo>
                    <a:pt x="0" y="378"/>
                    <a:pt x="9" y="387"/>
                    <a:pt x="21" y="387"/>
                  </a:cubicBezTo>
                  <a:cubicBezTo>
                    <a:pt x="274" y="387"/>
                    <a:pt x="274" y="387"/>
                    <a:pt x="274" y="387"/>
                  </a:cubicBezTo>
                  <a:cubicBezTo>
                    <a:pt x="286" y="387"/>
                    <a:pt x="296" y="378"/>
                    <a:pt x="296" y="366"/>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21" name="Freeform 33"/>
            <p:cNvSpPr/>
            <p:nvPr/>
          </p:nvSpPr>
          <p:spPr bwMode="auto">
            <a:xfrm>
              <a:off x="6356385" y="2390654"/>
              <a:ext cx="414321" cy="1054326"/>
            </a:xfrm>
            <a:custGeom>
              <a:avLst/>
              <a:gdLst>
                <a:gd name="T0" fmla="*/ 122 w 123"/>
                <a:gd name="T1" fmla="*/ 246 h 313"/>
                <a:gd name="T2" fmla="*/ 123 w 123"/>
                <a:gd name="T3" fmla="*/ 248 h 313"/>
                <a:gd name="T4" fmla="*/ 123 w 123"/>
                <a:gd name="T5" fmla="*/ 0 h 313"/>
                <a:gd name="T6" fmla="*/ 0 w 123"/>
                <a:gd name="T7" fmla="*/ 0 h 313"/>
                <a:gd name="T8" fmla="*/ 0 w 123"/>
                <a:gd name="T9" fmla="*/ 313 h 313"/>
                <a:gd name="T10" fmla="*/ 56 w 123"/>
                <a:gd name="T11" fmla="*/ 313 h 313"/>
                <a:gd name="T12" fmla="*/ 122 w 123"/>
                <a:gd name="T13" fmla="*/ 246 h 313"/>
              </a:gdLst>
              <a:ahLst/>
              <a:cxnLst>
                <a:cxn ang="0">
                  <a:pos x="T0" y="T1"/>
                </a:cxn>
                <a:cxn ang="0">
                  <a:pos x="T2" y="T3"/>
                </a:cxn>
                <a:cxn ang="0">
                  <a:pos x="T4" y="T5"/>
                </a:cxn>
                <a:cxn ang="0">
                  <a:pos x="T6" y="T7"/>
                </a:cxn>
                <a:cxn ang="0">
                  <a:pos x="T8" y="T9"/>
                </a:cxn>
                <a:cxn ang="0">
                  <a:pos x="T10" y="T11"/>
                </a:cxn>
                <a:cxn ang="0">
                  <a:pos x="T12" y="T13"/>
                </a:cxn>
              </a:cxnLst>
              <a:rect l="0" t="0" r="r" b="b"/>
              <a:pathLst>
                <a:path w="123" h="313">
                  <a:moveTo>
                    <a:pt x="122" y="246"/>
                  </a:moveTo>
                  <a:lnTo>
                    <a:pt x="123" y="248"/>
                  </a:lnTo>
                  <a:lnTo>
                    <a:pt x="123" y="0"/>
                  </a:lnTo>
                  <a:lnTo>
                    <a:pt x="0" y="0"/>
                  </a:lnTo>
                  <a:lnTo>
                    <a:pt x="0" y="313"/>
                  </a:lnTo>
                  <a:lnTo>
                    <a:pt x="56" y="313"/>
                  </a:lnTo>
                  <a:lnTo>
                    <a:pt x="122" y="246"/>
                  </a:lnTo>
                  <a:close/>
                </a:path>
              </a:pathLst>
            </a:custGeom>
            <a:solidFill>
              <a:schemeClr val="bg2">
                <a:lumMod val="9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2" name="Rectangle 34"/>
            <p:cNvSpPr>
              <a:spLocks noChangeArrowheads="1"/>
            </p:cNvSpPr>
            <p:nvPr/>
          </p:nvSpPr>
          <p:spPr bwMode="auto">
            <a:xfrm>
              <a:off x="5942065" y="2390654"/>
              <a:ext cx="414321" cy="1054326"/>
            </a:xfrm>
            <a:prstGeom prst="rect">
              <a:avLst/>
            </a:pr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3" name="Freeform 35"/>
            <p:cNvSpPr>
              <a:spLocks noEditPoints="1"/>
            </p:cNvSpPr>
            <p:nvPr/>
          </p:nvSpPr>
          <p:spPr bwMode="auto">
            <a:xfrm>
              <a:off x="6006065" y="2525392"/>
              <a:ext cx="158318" cy="784851"/>
            </a:xfrm>
            <a:custGeom>
              <a:avLst/>
              <a:gdLst>
                <a:gd name="T0" fmla="*/ 12 w 44"/>
                <a:gd name="T1" fmla="*/ 0 h 220"/>
                <a:gd name="T2" fmla="*/ 0 w 44"/>
                <a:gd name="T3" fmla="*/ 32 h 220"/>
                <a:gd name="T4" fmla="*/ 32 w 44"/>
                <a:gd name="T5" fmla="*/ 44 h 220"/>
                <a:gd name="T6" fmla="*/ 44 w 44"/>
                <a:gd name="T7" fmla="*/ 12 h 220"/>
                <a:gd name="T8" fmla="*/ 37 w 44"/>
                <a:gd name="T9" fmla="*/ 32 h 220"/>
                <a:gd name="T10" fmla="*/ 12 w 44"/>
                <a:gd name="T11" fmla="*/ 37 h 220"/>
                <a:gd name="T12" fmla="*/ 8 w 44"/>
                <a:gd name="T13" fmla="*/ 12 h 220"/>
                <a:gd name="T14" fmla="*/ 32 w 44"/>
                <a:gd name="T15" fmla="*/ 7 h 220"/>
                <a:gd name="T16" fmla="*/ 37 w 44"/>
                <a:gd name="T17" fmla="*/ 32 h 220"/>
                <a:gd name="T18" fmla="*/ 12 w 44"/>
                <a:gd name="T19" fmla="*/ 59 h 220"/>
                <a:gd name="T20" fmla="*/ 0 w 44"/>
                <a:gd name="T21" fmla="*/ 91 h 220"/>
                <a:gd name="T22" fmla="*/ 32 w 44"/>
                <a:gd name="T23" fmla="*/ 103 h 220"/>
                <a:gd name="T24" fmla="*/ 44 w 44"/>
                <a:gd name="T25" fmla="*/ 71 h 220"/>
                <a:gd name="T26" fmla="*/ 37 w 44"/>
                <a:gd name="T27" fmla="*/ 91 h 220"/>
                <a:gd name="T28" fmla="*/ 12 w 44"/>
                <a:gd name="T29" fmla="*/ 95 h 220"/>
                <a:gd name="T30" fmla="*/ 8 w 44"/>
                <a:gd name="T31" fmla="*/ 71 h 220"/>
                <a:gd name="T32" fmla="*/ 32 w 44"/>
                <a:gd name="T33" fmla="*/ 66 h 220"/>
                <a:gd name="T34" fmla="*/ 37 w 44"/>
                <a:gd name="T35" fmla="*/ 91 h 220"/>
                <a:gd name="T36" fmla="*/ 12 w 44"/>
                <a:gd name="T37" fmla="*/ 117 h 220"/>
                <a:gd name="T38" fmla="*/ 0 w 44"/>
                <a:gd name="T39" fmla="*/ 149 h 220"/>
                <a:gd name="T40" fmla="*/ 32 w 44"/>
                <a:gd name="T41" fmla="*/ 161 h 220"/>
                <a:gd name="T42" fmla="*/ 44 w 44"/>
                <a:gd name="T43" fmla="*/ 129 h 220"/>
                <a:gd name="T44" fmla="*/ 37 w 44"/>
                <a:gd name="T45" fmla="*/ 149 h 220"/>
                <a:gd name="T46" fmla="*/ 12 w 44"/>
                <a:gd name="T47" fmla="*/ 154 h 220"/>
                <a:gd name="T48" fmla="*/ 8 w 44"/>
                <a:gd name="T49" fmla="*/ 129 h 220"/>
                <a:gd name="T50" fmla="*/ 32 w 44"/>
                <a:gd name="T51" fmla="*/ 125 h 220"/>
                <a:gd name="T52" fmla="*/ 37 w 44"/>
                <a:gd name="T53" fmla="*/ 149 h 220"/>
                <a:gd name="T54" fmla="*/ 12 w 44"/>
                <a:gd name="T55" fmla="*/ 176 h 220"/>
                <a:gd name="T56" fmla="*/ 0 w 44"/>
                <a:gd name="T57" fmla="*/ 208 h 220"/>
                <a:gd name="T58" fmla="*/ 32 w 44"/>
                <a:gd name="T59" fmla="*/ 220 h 220"/>
                <a:gd name="T60" fmla="*/ 44 w 44"/>
                <a:gd name="T61" fmla="*/ 188 h 220"/>
                <a:gd name="T62" fmla="*/ 37 w 44"/>
                <a:gd name="T63" fmla="*/ 208 h 220"/>
                <a:gd name="T64" fmla="*/ 12 w 44"/>
                <a:gd name="T65" fmla="*/ 213 h 220"/>
                <a:gd name="T66" fmla="*/ 8 w 44"/>
                <a:gd name="T67" fmla="*/ 188 h 220"/>
                <a:gd name="T68" fmla="*/ 32 w 44"/>
                <a:gd name="T69" fmla="*/ 183 h 220"/>
                <a:gd name="T70" fmla="*/ 37 w 44"/>
                <a:gd name="T71" fmla="*/ 2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220">
                  <a:moveTo>
                    <a:pt x="32" y="0"/>
                  </a:moveTo>
                  <a:cubicBezTo>
                    <a:pt x="12" y="0"/>
                    <a:pt x="12" y="0"/>
                    <a:pt x="12" y="0"/>
                  </a:cubicBezTo>
                  <a:cubicBezTo>
                    <a:pt x="6" y="0"/>
                    <a:pt x="0" y="5"/>
                    <a:pt x="0" y="12"/>
                  </a:cubicBezTo>
                  <a:cubicBezTo>
                    <a:pt x="0" y="32"/>
                    <a:pt x="0" y="32"/>
                    <a:pt x="0" y="32"/>
                  </a:cubicBezTo>
                  <a:cubicBezTo>
                    <a:pt x="0" y="39"/>
                    <a:pt x="6" y="44"/>
                    <a:pt x="12" y="44"/>
                  </a:cubicBezTo>
                  <a:cubicBezTo>
                    <a:pt x="32" y="44"/>
                    <a:pt x="32" y="44"/>
                    <a:pt x="32" y="44"/>
                  </a:cubicBezTo>
                  <a:cubicBezTo>
                    <a:pt x="39" y="44"/>
                    <a:pt x="44" y="39"/>
                    <a:pt x="44" y="32"/>
                  </a:cubicBezTo>
                  <a:cubicBezTo>
                    <a:pt x="44" y="12"/>
                    <a:pt x="44" y="12"/>
                    <a:pt x="44" y="12"/>
                  </a:cubicBezTo>
                  <a:cubicBezTo>
                    <a:pt x="44" y="5"/>
                    <a:pt x="39" y="0"/>
                    <a:pt x="32" y="0"/>
                  </a:cubicBezTo>
                  <a:close/>
                  <a:moveTo>
                    <a:pt x="37" y="32"/>
                  </a:moveTo>
                  <a:cubicBezTo>
                    <a:pt x="37" y="35"/>
                    <a:pt x="35" y="37"/>
                    <a:pt x="32" y="37"/>
                  </a:cubicBezTo>
                  <a:cubicBezTo>
                    <a:pt x="12" y="37"/>
                    <a:pt x="12" y="37"/>
                    <a:pt x="12" y="37"/>
                  </a:cubicBezTo>
                  <a:cubicBezTo>
                    <a:pt x="10" y="37"/>
                    <a:pt x="8" y="35"/>
                    <a:pt x="8" y="32"/>
                  </a:cubicBezTo>
                  <a:cubicBezTo>
                    <a:pt x="8" y="12"/>
                    <a:pt x="8" y="12"/>
                    <a:pt x="8" y="12"/>
                  </a:cubicBezTo>
                  <a:cubicBezTo>
                    <a:pt x="8" y="9"/>
                    <a:pt x="10" y="7"/>
                    <a:pt x="12" y="7"/>
                  </a:cubicBezTo>
                  <a:cubicBezTo>
                    <a:pt x="32" y="7"/>
                    <a:pt x="32" y="7"/>
                    <a:pt x="32" y="7"/>
                  </a:cubicBezTo>
                  <a:cubicBezTo>
                    <a:pt x="35" y="7"/>
                    <a:pt x="37" y="9"/>
                    <a:pt x="37" y="12"/>
                  </a:cubicBezTo>
                  <a:lnTo>
                    <a:pt x="37" y="32"/>
                  </a:lnTo>
                  <a:close/>
                  <a:moveTo>
                    <a:pt x="32" y="59"/>
                  </a:moveTo>
                  <a:cubicBezTo>
                    <a:pt x="12" y="59"/>
                    <a:pt x="12" y="59"/>
                    <a:pt x="12" y="59"/>
                  </a:cubicBezTo>
                  <a:cubicBezTo>
                    <a:pt x="6" y="59"/>
                    <a:pt x="0" y="64"/>
                    <a:pt x="0" y="71"/>
                  </a:cubicBezTo>
                  <a:cubicBezTo>
                    <a:pt x="0" y="91"/>
                    <a:pt x="0" y="91"/>
                    <a:pt x="0" y="91"/>
                  </a:cubicBezTo>
                  <a:cubicBezTo>
                    <a:pt x="0" y="97"/>
                    <a:pt x="6" y="103"/>
                    <a:pt x="12" y="103"/>
                  </a:cubicBezTo>
                  <a:cubicBezTo>
                    <a:pt x="32" y="103"/>
                    <a:pt x="32" y="103"/>
                    <a:pt x="32" y="103"/>
                  </a:cubicBezTo>
                  <a:cubicBezTo>
                    <a:pt x="39" y="103"/>
                    <a:pt x="44" y="97"/>
                    <a:pt x="44" y="91"/>
                  </a:cubicBezTo>
                  <a:cubicBezTo>
                    <a:pt x="44" y="71"/>
                    <a:pt x="44" y="71"/>
                    <a:pt x="44" y="71"/>
                  </a:cubicBezTo>
                  <a:cubicBezTo>
                    <a:pt x="44" y="64"/>
                    <a:pt x="39" y="59"/>
                    <a:pt x="32" y="59"/>
                  </a:cubicBezTo>
                  <a:close/>
                  <a:moveTo>
                    <a:pt x="37" y="91"/>
                  </a:moveTo>
                  <a:cubicBezTo>
                    <a:pt x="37" y="93"/>
                    <a:pt x="35" y="95"/>
                    <a:pt x="32" y="95"/>
                  </a:cubicBezTo>
                  <a:cubicBezTo>
                    <a:pt x="12" y="95"/>
                    <a:pt x="12" y="95"/>
                    <a:pt x="12" y="95"/>
                  </a:cubicBezTo>
                  <a:cubicBezTo>
                    <a:pt x="10" y="95"/>
                    <a:pt x="8" y="93"/>
                    <a:pt x="8" y="91"/>
                  </a:cubicBezTo>
                  <a:cubicBezTo>
                    <a:pt x="8" y="71"/>
                    <a:pt x="8" y="71"/>
                    <a:pt x="8" y="71"/>
                  </a:cubicBezTo>
                  <a:cubicBezTo>
                    <a:pt x="8" y="68"/>
                    <a:pt x="10" y="66"/>
                    <a:pt x="12" y="66"/>
                  </a:cubicBezTo>
                  <a:cubicBezTo>
                    <a:pt x="32" y="66"/>
                    <a:pt x="32" y="66"/>
                    <a:pt x="32" y="66"/>
                  </a:cubicBezTo>
                  <a:cubicBezTo>
                    <a:pt x="35" y="66"/>
                    <a:pt x="37" y="68"/>
                    <a:pt x="37" y="71"/>
                  </a:cubicBezTo>
                  <a:lnTo>
                    <a:pt x="37" y="91"/>
                  </a:lnTo>
                  <a:close/>
                  <a:moveTo>
                    <a:pt x="32" y="117"/>
                  </a:moveTo>
                  <a:cubicBezTo>
                    <a:pt x="12" y="117"/>
                    <a:pt x="12" y="117"/>
                    <a:pt x="12" y="117"/>
                  </a:cubicBezTo>
                  <a:cubicBezTo>
                    <a:pt x="6" y="117"/>
                    <a:pt x="0" y="123"/>
                    <a:pt x="0" y="129"/>
                  </a:cubicBezTo>
                  <a:cubicBezTo>
                    <a:pt x="0" y="149"/>
                    <a:pt x="0" y="149"/>
                    <a:pt x="0" y="149"/>
                  </a:cubicBezTo>
                  <a:cubicBezTo>
                    <a:pt x="0" y="156"/>
                    <a:pt x="6" y="161"/>
                    <a:pt x="12" y="161"/>
                  </a:cubicBezTo>
                  <a:cubicBezTo>
                    <a:pt x="32" y="161"/>
                    <a:pt x="32" y="161"/>
                    <a:pt x="32" y="161"/>
                  </a:cubicBezTo>
                  <a:cubicBezTo>
                    <a:pt x="39" y="161"/>
                    <a:pt x="44" y="156"/>
                    <a:pt x="44" y="149"/>
                  </a:cubicBezTo>
                  <a:cubicBezTo>
                    <a:pt x="44" y="129"/>
                    <a:pt x="44" y="129"/>
                    <a:pt x="44" y="129"/>
                  </a:cubicBezTo>
                  <a:cubicBezTo>
                    <a:pt x="44" y="123"/>
                    <a:pt x="39" y="117"/>
                    <a:pt x="32" y="117"/>
                  </a:cubicBezTo>
                  <a:close/>
                  <a:moveTo>
                    <a:pt x="37" y="149"/>
                  </a:moveTo>
                  <a:cubicBezTo>
                    <a:pt x="37" y="152"/>
                    <a:pt x="35" y="154"/>
                    <a:pt x="32" y="154"/>
                  </a:cubicBezTo>
                  <a:cubicBezTo>
                    <a:pt x="12" y="154"/>
                    <a:pt x="12" y="154"/>
                    <a:pt x="12" y="154"/>
                  </a:cubicBezTo>
                  <a:cubicBezTo>
                    <a:pt x="10" y="154"/>
                    <a:pt x="8" y="152"/>
                    <a:pt x="8" y="149"/>
                  </a:cubicBezTo>
                  <a:cubicBezTo>
                    <a:pt x="8" y="129"/>
                    <a:pt x="8" y="129"/>
                    <a:pt x="8" y="129"/>
                  </a:cubicBezTo>
                  <a:cubicBezTo>
                    <a:pt x="8" y="127"/>
                    <a:pt x="10" y="125"/>
                    <a:pt x="12" y="125"/>
                  </a:cubicBezTo>
                  <a:cubicBezTo>
                    <a:pt x="32" y="125"/>
                    <a:pt x="32" y="125"/>
                    <a:pt x="32" y="125"/>
                  </a:cubicBezTo>
                  <a:cubicBezTo>
                    <a:pt x="35" y="125"/>
                    <a:pt x="37" y="127"/>
                    <a:pt x="37" y="129"/>
                  </a:cubicBezTo>
                  <a:lnTo>
                    <a:pt x="37" y="149"/>
                  </a:lnTo>
                  <a:close/>
                  <a:moveTo>
                    <a:pt x="32" y="176"/>
                  </a:moveTo>
                  <a:cubicBezTo>
                    <a:pt x="12" y="176"/>
                    <a:pt x="12" y="176"/>
                    <a:pt x="12" y="176"/>
                  </a:cubicBezTo>
                  <a:cubicBezTo>
                    <a:pt x="6" y="176"/>
                    <a:pt x="0" y="181"/>
                    <a:pt x="0" y="188"/>
                  </a:cubicBezTo>
                  <a:cubicBezTo>
                    <a:pt x="0" y="208"/>
                    <a:pt x="0" y="208"/>
                    <a:pt x="0" y="208"/>
                  </a:cubicBezTo>
                  <a:cubicBezTo>
                    <a:pt x="0" y="215"/>
                    <a:pt x="6" y="220"/>
                    <a:pt x="12" y="220"/>
                  </a:cubicBezTo>
                  <a:cubicBezTo>
                    <a:pt x="32" y="220"/>
                    <a:pt x="32" y="220"/>
                    <a:pt x="32" y="220"/>
                  </a:cubicBezTo>
                  <a:cubicBezTo>
                    <a:pt x="39" y="220"/>
                    <a:pt x="44" y="215"/>
                    <a:pt x="44" y="208"/>
                  </a:cubicBezTo>
                  <a:cubicBezTo>
                    <a:pt x="44" y="188"/>
                    <a:pt x="44" y="188"/>
                    <a:pt x="44" y="188"/>
                  </a:cubicBezTo>
                  <a:cubicBezTo>
                    <a:pt x="44" y="181"/>
                    <a:pt x="39" y="176"/>
                    <a:pt x="32" y="176"/>
                  </a:cubicBezTo>
                  <a:close/>
                  <a:moveTo>
                    <a:pt x="37" y="208"/>
                  </a:moveTo>
                  <a:cubicBezTo>
                    <a:pt x="37" y="211"/>
                    <a:pt x="35" y="213"/>
                    <a:pt x="32" y="213"/>
                  </a:cubicBezTo>
                  <a:cubicBezTo>
                    <a:pt x="12" y="213"/>
                    <a:pt x="12" y="213"/>
                    <a:pt x="12" y="213"/>
                  </a:cubicBezTo>
                  <a:cubicBezTo>
                    <a:pt x="10" y="213"/>
                    <a:pt x="8" y="211"/>
                    <a:pt x="8" y="208"/>
                  </a:cubicBezTo>
                  <a:cubicBezTo>
                    <a:pt x="8" y="188"/>
                    <a:pt x="8" y="188"/>
                    <a:pt x="8" y="188"/>
                  </a:cubicBezTo>
                  <a:cubicBezTo>
                    <a:pt x="8" y="185"/>
                    <a:pt x="10" y="183"/>
                    <a:pt x="12" y="183"/>
                  </a:cubicBezTo>
                  <a:cubicBezTo>
                    <a:pt x="32" y="183"/>
                    <a:pt x="32" y="183"/>
                    <a:pt x="32" y="183"/>
                  </a:cubicBezTo>
                  <a:cubicBezTo>
                    <a:pt x="35" y="183"/>
                    <a:pt x="37" y="185"/>
                    <a:pt x="37" y="188"/>
                  </a:cubicBezTo>
                  <a:lnTo>
                    <a:pt x="37" y="208"/>
                  </a:ln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24" name="Freeform 36"/>
            <p:cNvSpPr>
              <a:spLocks noEditPoints="1"/>
            </p:cNvSpPr>
            <p:nvPr/>
          </p:nvSpPr>
          <p:spPr bwMode="auto">
            <a:xfrm>
              <a:off x="6225015" y="2663500"/>
              <a:ext cx="454742" cy="640005"/>
            </a:xfrm>
            <a:custGeom>
              <a:avLst/>
              <a:gdLst>
                <a:gd name="T0" fmla="*/ 135 w 135"/>
                <a:gd name="T1" fmla="*/ 0 h 190"/>
                <a:gd name="T2" fmla="*/ 135 w 135"/>
                <a:gd name="T3" fmla="*/ 3 h 190"/>
                <a:gd name="T4" fmla="*/ 0 w 135"/>
                <a:gd name="T5" fmla="*/ 3 h 190"/>
                <a:gd name="T6" fmla="*/ 0 w 135"/>
                <a:gd name="T7" fmla="*/ 0 h 190"/>
                <a:gd name="T8" fmla="*/ 135 w 135"/>
                <a:gd name="T9" fmla="*/ 0 h 190"/>
                <a:gd name="T10" fmla="*/ 0 w 135"/>
                <a:gd name="T11" fmla="*/ 66 h 190"/>
                <a:gd name="T12" fmla="*/ 135 w 135"/>
                <a:gd name="T13" fmla="*/ 66 h 190"/>
                <a:gd name="T14" fmla="*/ 135 w 135"/>
                <a:gd name="T15" fmla="*/ 62 h 190"/>
                <a:gd name="T16" fmla="*/ 0 w 135"/>
                <a:gd name="T17" fmla="*/ 62 h 190"/>
                <a:gd name="T18" fmla="*/ 0 w 135"/>
                <a:gd name="T19" fmla="*/ 66 h 190"/>
                <a:gd name="T20" fmla="*/ 0 w 135"/>
                <a:gd name="T21" fmla="*/ 127 h 190"/>
                <a:gd name="T22" fmla="*/ 135 w 135"/>
                <a:gd name="T23" fmla="*/ 127 h 190"/>
                <a:gd name="T24" fmla="*/ 135 w 135"/>
                <a:gd name="T25" fmla="*/ 124 h 190"/>
                <a:gd name="T26" fmla="*/ 0 w 135"/>
                <a:gd name="T27" fmla="*/ 124 h 190"/>
                <a:gd name="T28" fmla="*/ 0 w 135"/>
                <a:gd name="T29" fmla="*/ 127 h 190"/>
                <a:gd name="T30" fmla="*/ 0 w 135"/>
                <a:gd name="T31" fmla="*/ 190 h 190"/>
                <a:gd name="T32" fmla="*/ 135 w 135"/>
                <a:gd name="T33" fmla="*/ 190 h 190"/>
                <a:gd name="T34" fmla="*/ 135 w 135"/>
                <a:gd name="T35" fmla="*/ 186 h 190"/>
                <a:gd name="T36" fmla="*/ 0 w 135"/>
                <a:gd name="T37" fmla="*/ 186 h 190"/>
                <a:gd name="T38" fmla="*/ 0 w 135"/>
                <a:gd name="T3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90">
                  <a:moveTo>
                    <a:pt x="135" y="0"/>
                  </a:moveTo>
                  <a:lnTo>
                    <a:pt x="135" y="3"/>
                  </a:lnTo>
                  <a:lnTo>
                    <a:pt x="0" y="3"/>
                  </a:lnTo>
                  <a:lnTo>
                    <a:pt x="0" y="0"/>
                  </a:lnTo>
                  <a:lnTo>
                    <a:pt x="135" y="0"/>
                  </a:lnTo>
                  <a:close/>
                  <a:moveTo>
                    <a:pt x="0" y="66"/>
                  </a:moveTo>
                  <a:lnTo>
                    <a:pt x="135" y="66"/>
                  </a:lnTo>
                  <a:lnTo>
                    <a:pt x="135" y="62"/>
                  </a:lnTo>
                  <a:lnTo>
                    <a:pt x="0" y="62"/>
                  </a:lnTo>
                  <a:lnTo>
                    <a:pt x="0" y="66"/>
                  </a:lnTo>
                  <a:close/>
                  <a:moveTo>
                    <a:pt x="0" y="127"/>
                  </a:moveTo>
                  <a:lnTo>
                    <a:pt x="135" y="127"/>
                  </a:lnTo>
                  <a:lnTo>
                    <a:pt x="135" y="124"/>
                  </a:lnTo>
                  <a:lnTo>
                    <a:pt x="0" y="124"/>
                  </a:lnTo>
                  <a:lnTo>
                    <a:pt x="0" y="127"/>
                  </a:lnTo>
                  <a:close/>
                  <a:moveTo>
                    <a:pt x="0" y="190"/>
                  </a:moveTo>
                  <a:lnTo>
                    <a:pt x="135" y="190"/>
                  </a:lnTo>
                  <a:lnTo>
                    <a:pt x="135" y="186"/>
                  </a:lnTo>
                  <a:lnTo>
                    <a:pt x="0" y="186"/>
                  </a:lnTo>
                  <a:lnTo>
                    <a:pt x="0" y="190"/>
                  </a:lnTo>
                  <a:close/>
                </a:path>
              </a:pathLst>
            </a:custGeom>
            <a:solidFill>
              <a:schemeClr val="accent6"/>
            </a:solidFill>
            <a:ln>
              <a:noFill/>
            </a:ln>
          </p:spPr>
          <p:txBody>
            <a:bodyPr vert="horz" wrap="square" lIns="91440" tIns="45720" rIns="91440" bIns="45720" numCol="1" anchor="t" anchorCtr="0" compatLnSpc="1"/>
            <a:lstStyle/>
            <a:p>
              <a:endParaRPr lang="en-US">
                <a:cs typeface="+mn-ea"/>
                <a:sym typeface="+mn-lt"/>
              </a:endParaRPr>
            </a:p>
          </p:txBody>
        </p:sp>
        <p:sp>
          <p:nvSpPr>
            <p:cNvPr id="25" name="Freeform 37"/>
            <p:cNvSpPr/>
            <p:nvPr/>
          </p:nvSpPr>
          <p:spPr bwMode="auto">
            <a:xfrm>
              <a:off x="6545017" y="3219293"/>
              <a:ext cx="222318" cy="225687"/>
            </a:xfrm>
            <a:custGeom>
              <a:avLst/>
              <a:gdLst>
                <a:gd name="T0" fmla="*/ 66 w 66"/>
                <a:gd name="T1" fmla="*/ 0 h 67"/>
                <a:gd name="T2" fmla="*/ 0 w 66"/>
                <a:gd name="T3" fmla="*/ 0 h 67"/>
                <a:gd name="T4" fmla="*/ 0 w 66"/>
                <a:gd name="T5" fmla="*/ 67 h 67"/>
                <a:gd name="T6" fmla="*/ 66 w 66"/>
                <a:gd name="T7" fmla="*/ 0 h 67"/>
              </a:gdLst>
              <a:ahLst/>
              <a:cxnLst>
                <a:cxn ang="0">
                  <a:pos x="T0" y="T1"/>
                </a:cxn>
                <a:cxn ang="0">
                  <a:pos x="T2" y="T3"/>
                </a:cxn>
                <a:cxn ang="0">
                  <a:pos x="T4" y="T5"/>
                </a:cxn>
                <a:cxn ang="0">
                  <a:pos x="T6" y="T7"/>
                </a:cxn>
              </a:cxnLst>
              <a:rect l="0" t="0" r="r" b="b"/>
              <a:pathLst>
                <a:path w="66" h="67">
                  <a:moveTo>
                    <a:pt x="66" y="0"/>
                  </a:moveTo>
                  <a:lnTo>
                    <a:pt x="0" y="0"/>
                  </a:lnTo>
                  <a:lnTo>
                    <a:pt x="0" y="67"/>
                  </a:lnTo>
                  <a:lnTo>
                    <a:pt x="66" y="0"/>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6" name="Freeform 38"/>
            <p:cNvSpPr/>
            <p:nvPr/>
          </p:nvSpPr>
          <p:spPr bwMode="auto">
            <a:xfrm>
              <a:off x="6457437" y="3071081"/>
              <a:ext cx="111161" cy="151582"/>
            </a:xfrm>
            <a:custGeom>
              <a:avLst/>
              <a:gdLst>
                <a:gd name="T0" fmla="*/ 23 w 31"/>
                <a:gd name="T1" fmla="*/ 7 h 42"/>
                <a:gd name="T2" fmla="*/ 6 w 31"/>
                <a:gd name="T3" fmla="*/ 4 h 42"/>
                <a:gd name="T4" fmla="*/ 0 w 31"/>
                <a:gd name="T5" fmla="*/ 33 h 42"/>
                <a:gd name="T6" fmla="*/ 9 w 31"/>
                <a:gd name="T7" fmla="*/ 42 h 42"/>
                <a:gd name="T8" fmla="*/ 27 w 31"/>
                <a:gd name="T9" fmla="*/ 24 h 42"/>
                <a:gd name="T10" fmla="*/ 23 w 31"/>
                <a:gd name="T11" fmla="*/ 7 h 42"/>
              </a:gdLst>
              <a:ahLst/>
              <a:cxnLst>
                <a:cxn ang="0">
                  <a:pos x="T0" y="T1"/>
                </a:cxn>
                <a:cxn ang="0">
                  <a:pos x="T2" y="T3"/>
                </a:cxn>
                <a:cxn ang="0">
                  <a:pos x="T4" y="T5"/>
                </a:cxn>
                <a:cxn ang="0">
                  <a:pos x="T6" y="T7"/>
                </a:cxn>
                <a:cxn ang="0">
                  <a:pos x="T8" y="T9"/>
                </a:cxn>
                <a:cxn ang="0">
                  <a:pos x="T10" y="T11"/>
                </a:cxn>
              </a:cxnLst>
              <a:rect l="0" t="0" r="r" b="b"/>
              <a:pathLst>
                <a:path w="31" h="42">
                  <a:moveTo>
                    <a:pt x="23" y="7"/>
                  </a:moveTo>
                  <a:cubicBezTo>
                    <a:pt x="17" y="1"/>
                    <a:pt x="10" y="0"/>
                    <a:pt x="6" y="4"/>
                  </a:cubicBezTo>
                  <a:cubicBezTo>
                    <a:pt x="0" y="33"/>
                    <a:pt x="0" y="33"/>
                    <a:pt x="0" y="33"/>
                  </a:cubicBezTo>
                  <a:cubicBezTo>
                    <a:pt x="9" y="42"/>
                    <a:pt x="9" y="42"/>
                    <a:pt x="9" y="42"/>
                  </a:cubicBezTo>
                  <a:cubicBezTo>
                    <a:pt x="27" y="24"/>
                    <a:pt x="27" y="24"/>
                    <a:pt x="27" y="24"/>
                  </a:cubicBezTo>
                  <a:cubicBezTo>
                    <a:pt x="31" y="21"/>
                    <a:pt x="29" y="13"/>
                    <a:pt x="23" y="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7" name="Freeform 39"/>
            <p:cNvSpPr/>
            <p:nvPr/>
          </p:nvSpPr>
          <p:spPr bwMode="auto">
            <a:xfrm>
              <a:off x="6487754" y="3145187"/>
              <a:ext cx="151582" cy="107790"/>
            </a:xfrm>
            <a:custGeom>
              <a:avLst/>
              <a:gdLst>
                <a:gd name="T0" fmla="*/ 35 w 42"/>
                <a:gd name="T1" fmla="*/ 7 h 30"/>
                <a:gd name="T2" fmla="*/ 18 w 42"/>
                <a:gd name="T3" fmla="*/ 3 h 30"/>
                <a:gd name="T4" fmla="*/ 0 w 42"/>
                <a:gd name="T5" fmla="*/ 21 h 30"/>
                <a:gd name="T6" fmla="*/ 9 w 42"/>
                <a:gd name="T7" fmla="*/ 30 h 30"/>
                <a:gd name="T8" fmla="*/ 39 w 42"/>
                <a:gd name="T9" fmla="*/ 24 h 30"/>
                <a:gd name="T10" fmla="*/ 35 w 42"/>
                <a:gd name="T11" fmla="*/ 7 h 30"/>
              </a:gdLst>
              <a:ahLst/>
              <a:cxnLst>
                <a:cxn ang="0">
                  <a:pos x="T0" y="T1"/>
                </a:cxn>
                <a:cxn ang="0">
                  <a:pos x="T2" y="T3"/>
                </a:cxn>
                <a:cxn ang="0">
                  <a:pos x="T4" y="T5"/>
                </a:cxn>
                <a:cxn ang="0">
                  <a:pos x="T6" y="T7"/>
                </a:cxn>
                <a:cxn ang="0">
                  <a:pos x="T8" y="T9"/>
                </a:cxn>
                <a:cxn ang="0">
                  <a:pos x="T10" y="T11"/>
                </a:cxn>
              </a:cxnLst>
              <a:rect l="0" t="0" r="r" b="b"/>
              <a:pathLst>
                <a:path w="42" h="30">
                  <a:moveTo>
                    <a:pt x="35" y="7"/>
                  </a:moveTo>
                  <a:cubicBezTo>
                    <a:pt x="29" y="1"/>
                    <a:pt x="22" y="0"/>
                    <a:pt x="18" y="3"/>
                  </a:cubicBezTo>
                  <a:cubicBezTo>
                    <a:pt x="0" y="21"/>
                    <a:pt x="0" y="21"/>
                    <a:pt x="0" y="21"/>
                  </a:cubicBezTo>
                  <a:cubicBezTo>
                    <a:pt x="9" y="30"/>
                    <a:pt x="9" y="30"/>
                    <a:pt x="9" y="30"/>
                  </a:cubicBezTo>
                  <a:cubicBezTo>
                    <a:pt x="39" y="24"/>
                    <a:pt x="39" y="24"/>
                    <a:pt x="39" y="24"/>
                  </a:cubicBezTo>
                  <a:cubicBezTo>
                    <a:pt x="42" y="20"/>
                    <a:pt x="41" y="13"/>
                    <a:pt x="35" y="7"/>
                  </a:cubicBez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8" name="Freeform 40"/>
            <p:cNvSpPr/>
            <p:nvPr/>
          </p:nvSpPr>
          <p:spPr bwMode="auto">
            <a:xfrm>
              <a:off x="6443964" y="3188978"/>
              <a:ext cx="43791" cy="80843"/>
            </a:xfrm>
            <a:custGeom>
              <a:avLst/>
              <a:gdLst>
                <a:gd name="T0" fmla="*/ 4 w 13"/>
                <a:gd name="T1" fmla="*/ 0 h 24"/>
                <a:gd name="T2" fmla="*/ 0 w 13"/>
                <a:gd name="T3" fmla="*/ 24 h 24"/>
                <a:gd name="T4" fmla="*/ 13 w 13"/>
                <a:gd name="T5" fmla="*/ 10 h 24"/>
                <a:gd name="T6" fmla="*/ 4 w 13"/>
                <a:gd name="T7" fmla="*/ 0 h 24"/>
              </a:gdLst>
              <a:ahLst/>
              <a:cxnLst>
                <a:cxn ang="0">
                  <a:pos x="T0" y="T1"/>
                </a:cxn>
                <a:cxn ang="0">
                  <a:pos x="T2" y="T3"/>
                </a:cxn>
                <a:cxn ang="0">
                  <a:pos x="T4" y="T5"/>
                </a:cxn>
                <a:cxn ang="0">
                  <a:pos x="T6" y="T7"/>
                </a:cxn>
              </a:cxnLst>
              <a:rect l="0" t="0" r="r" b="b"/>
              <a:pathLst>
                <a:path w="13" h="24">
                  <a:moveTo>
                    <a:pt x="4" y="0"/>
                  </a:moveTo>
                  <a:lnTo>
                    <a:pt x="0" y="24"/>
                  </a:lnTo>
                  <a:lnTo>
                    <a:pt x="13" y="10"/>
                  </a:lnTo>
                  <a:lnTo>
                    <a:pt x="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9" name="Freeform 41"/>
            <p:cNvSpPr/>
            <p:nvPr/>
          </p:nvSpPr>
          <p:spPr bwMode="auto">
            <a:xfrm>
              <a:off x="6443964" y="3222663"/>
              <a:ext cx="77476" cy="47159"/>
            </a:xfrm>
            <a:custGeom>
              <a:avLst/>
              <a:gdLst>
                <a:gd name="T0" fmla="*/ 13 w 23"/>
                <a:gd name="T1" fmla="*/ 0 h 14"/>
                <a:gd name="T2" fmla="*/ 0 w 23"/>
                <a:gd name="T3" fmla="*/ 14 h 14"/>
                <a:gd name="T4" fmla="*/ 23 w 23"/>
                <a:gd name="T5" fmla="*/ 9 h 14"/>
                <a:gd name="T6" fmla="*/ 13 w 23"/>
                <a:gd name="T7" fmla="*/ 0 h 14"/>
              </a:gdLst>
              <a:ahLst/>
              <a:cxnLst>
                <a:cxn ang="0">
                  <a:pos x="T0" y="T1"/>
                </a:cxn>
                <a:cxn ang="0">
                  <a:pos x="T2" y="T3"/>
                </a:cxn>
                <a:cxn ang="0">
                  <a:pos x="T4" y="T5"/>
                </a:cxn>
                <a:cxn ang="0">
                  <a:pos x="T6" y="T7"/>
                </a:cxn>
              </a:cxnLst>
              <a:rect l="0" t="0" r="r" b="b"/>
              <a:pathLst>
                <a:path w="23" h="14">
                  <a:moveTo>
                    <a:pt x="13" y="0"/>
                  </a:moveTo>
                  <a:lnTo>
                    <a:pt x="0" y="14"/>
                  </a:lnTo>
                  <a:lnTo>
                    <a:pt x="23" y="9"/>
                  </a:lnTo>
                  <a:lnTo>
                    <a:pt x="13" y="0"/>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0" name="Freeform 42"/>
            <p:cNvSpPr/>
            <p:nvPr/>
          </p:nvSpPr>
          <p:spPr bwMode="auto">
            <a:xfrm>
              <a:off x="6477649" y="2636551"/>
              <a:ext cx="522111" cy="522111"/>
            </a:xfrm>
            <a:custGeom>
              <a:avLst/>
              <a:gdLst>
                <a:gd name="T0" fmla="*/ 125 w 146"/>
                <a:gd name="T1" fmla="*/ 0 h 146"/>
                <a:gd name="T2" fmla="*/ 0 w 146"/>
                <a:gd name="T3" fmla="*/ 126 h 146"/>
                <a:gd name="T4" fmla="*/ 17 w 146"/>
                <a:gd name="T5" fmla="*/ 129 h 146"/>
                <a:gd name="T6" fmla="*/ 21 w 146"/>
                <a:gd name="T7" fmla="*/ 146 h 146"/>
                <a:gd name="T8" fmla="*/ 146 w 146"/>
                <a:gd name="T9" fmla="*/ 21 h 146"/>
                <a:gd name="T10" fmla="*/ 125 w 146"/>
                <a:gd name="T11" fmla="*/ 0 h 146"/>
              </a:gdLst>
              <a:ahLst/>
              <a:cxnLst>
                <a:cxn ang="0">
                  <a:pos x="T0" y="T1"/>
                </a:cxn>
                <a:cxn ang="0">
                  <a:pos x="T2" y="T3"/>
                </a:cxn>
                <a:cxn ang="0">
                  <a:pos x="T4" y="T5"/>
                </a:cxn>
                <a:cxn ang="0">
                  <a:pos x="T6" y="T7"/>
                </a:cxn>
                <a:cxn ang="0">
                  <a:pos x="T8" y="T9"/>
                </a:cxn>
                <a:cxn ang="0">
                  <a:pos x="T10" y="T11"/>
                </a:cxn>
              </a:cxnLst>
              <a:rect l="0" t="0" r="r" b="b"/>
              <a:pathLst>
                <a:path w="146" h="146">
                  <a:moveTo>
                    <a:pt x="125" y="0"/>
                  </a:moveTo>
                  <a:cubicBezTo>
                    <a:pt x="0" y="126"/>
                    <a:pt x="0" y="126"/>
                    <a:pt x="0" y="126"/>
                  </a:cubicBezTo>
                  <a:cubicBezTo>
                    <a:pt x="4" y="122"/>
                    <a:pt x="11" y="123"/>
                    <a:pt x="17" y="129"/>
                  </a:cubicBezTo>
                  <a:cubicBezTo>
                    <a:pt x="23" y="135"/>
                    <a:pt x="25" y="143"/>
                    <a:pt x="21" y="146"/>
                  </a:cubicBezTo>
                  <a:cubicBezTo>
                    <a:pt x="146" y="21"/>
                    <a:pt x="146" y="21"/>
                    <a:pt x="146" y="21"/>
                  </a:cubicBezTo>
                  <a:lnTo>
                    <a:pt x="125" y="0"/>
                  </a:ln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sp>
          <p:nvSpPr>
            <p:cNvPr id="31" name="Freeform 43"/>
            <p:cNvSpPr/>
            <p:nvPr/>
          </p:nvSpPr>
          <p:spPr bwMode="auto">
            <a:xfrm>
              <a:off x="6551755" y="2710658"/>
              <a:ext cx="522111" cy="522111"/>
            </a:xfrm>
            <a:custGeom>
              <a:avLst/>
              <a:gdLst>
                <a:gd name="T0" fmla="*/ 125 w 146"/>
                <a:gd name="T1" fmla="*/ 0 h 146"/>
                <a:gd name="T2" fmla="*/ 0 w 146"/>
                <a:gd name="T3" fmla="*/ 125 h 146"/>
                <a:gd name="T4" fmla="*/ 17 w 146"/>
                <a:gd name="T5" fmla="*/ 129 h 146"/>
                <a:gd name="T6" fmla="*/ 21 w 146"/>
                <a:gd name="T7" fmla="*/ 146 h 146"/>
                <a:gd name="T8" fmla="*/ 146 w 146"/>
                <a:gd name="T9" fmla="*/ 21 h 146"/>
                <a:gd name="T10" fmla="*/ 125 w 146"/>
                <a:gd name="T11" fmla="*/ 0 h 146"/>
              </a:gdLst>
              <a:ahLst/>
              <a:cxnLst>
                <a:cxn ang="0">
                  <a:pos x="T0" y="T1"/>
                </a:cxn>
                <a:cxn ang="0">
                  <a:pos x="T2" y="T3"/>
                </a:cxn>
                <a:cxn ang="0">
                  <a:pos x="T4" y="T5"/>
                </a:cxn>
                <a:cxn ang="0">
                  <a:pos x="T6" y="T7"/>
                </a:cxn>
                <a:cxn ang="0">
                  <a:pos x="T8" y="T9"/>
                </a:cxn>
                <a:cxn ang="0">
                  <a:pos x="T10" y="T11"/>
                </a:cxn>
              </a:cxnLst>
              <a:rect l="0" t="0" r="r" b="b"/>
              <a:pathLst>
                <a:path w="146" h="146">
                  <a:moveTo>
                    <a:pt x="125" y="0"/>
                  </a:moveTo>
                  <a:cubicBezTo>
                    <a:pt x="0" y="125"/>
                    <a:pt x="0" y="125"/>
                    <a:pt x="0" y="125"/>
                  </a:cubicBezTo>
                  <a:cubicBezTo>
                    <a:pt x="4" y="122"/>
                    <a:pt x="11" y="123"/>
                    <a:pt x="17" y="129"/>
                  </a:cubicBezTo>
                  <a:cubicBezTo>
                    <a:pt x="23" y="135"/>
                    <a:pt x="24" y="142"/>
                    <a:pt x="21" y="146"/>
                  </a:cubicBezTo>
                  <a:cubicBezTo>
                    <a:pt x="146" y="21"/>
                    <a:pt x="146" y="21"/>
                    <a:pt x="146" y="21"/>
                  </a:cubicBezTo>
                  <a:lnTo>
                    <a:pt x="125" y="0"/>
                  </a:ln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32" name="Freeform 44"/>
            <p:cNvSpPr/>
            <p:nvPr/>
          </p:nvSpPr>
          <p:spPr bwMode="auto">
            <a:xfrm>
              <a:off x="6945864" y="2458023"/>
              <a:ext cx="242529" cy="229055"/>
            </a:xfrm>
            <a:custGeom>
              <a:avLst/>
              <a:gdLst>
                <a:gd name="T0" fmla="*/ 72 w 72"/>
                <a:gd name="T1" fmla="*/ 19 h 68"/>
                <a:gd name="T2" fmla="*/ 54 w 72"/>
                <a:gd name="T3" fmla="*/ 0 h 68"/>
                <a:gd name="T4" fmla="*/ 46 w 72"/>
                <a:gd name="T5" fmla="*/ 0 h 68"/>
                <a:gd name="T6" fmla="*/ 0 w 72"/>
                <a:gd name="T7" fmla="*/ 46 h 68"/>
                <a:gd name="T8" fmla="*/ 22 w 72"/>
                <a:gd name="T9" fmla="*/ 68 h 68"/>
                <a:gd name="T10" fmla="*/ 72 w 72"/>
                <a:gd name="T11" fmla="*/ 19 h 68"/>
              </a:gdLst>
              <a:ahLst/>
              <a:cxnLst>
                <a:cxn ang="0">
                  <a:pos x="T0" y="T1"/>
                </a:cxn>
                <a:cxn ang="0">
                  <a:pos x="T2" y="T3"/>
                </a:cxn>
                <a:cxn ang="0">
                  <a:pos x="T4" y="T5"/>
                </a:cxn>
                <a:cxn ang="0">
                  <a:pos x="T6" y="T7"/>
                </a:cxn>
                <a:cxn ang="0">
                  <a:pos x="T8" y="T9"/>
                </a:cxn>
                <a:cxn ang="0">
                  <a:pos x="T10" y="T11"/>
                </a:cxn>
              </a:cxnLst>
              <a:rect l="0" t="0" r="r" b="b"/>
              <a:pathLst>
                <a:path w="72" h="68">
                  <a:moveTo>
                    <a:pt x="72" y="19"/>
                  </a:moveTo>
                  <a:lnTo>
                    <a:pt x="54" y="0"/>
                  </a:lnTo>
                  <a:lnTo>
                    <a:pt x="46" y="0"/>
                  </a:lnTo>
                  <a:lnTo>
                    <a:pt x="0" y="46"/>
                  </a:lnTo>
                  <a:lnTo>
                    <a:pt x="22" y="68"/>
                  </a:lnTo>
                  <a:lnTo>
                    <a:pt x="72" y="19"/>
                  </a:ln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sp>
          <p:nvSpPr>
            <p:cNvPr id="33" name="Freeform 45"/>
            <p:cNvSpPr/>
            <p:nvPr/>
          </p:nvSpPr>
          <p:spPr bwMode="auto">
            <a:xfrm>
              <a:off x="7019971" y="2522025"/>
              <a:ext cx="229055" cy="242529"/>
            </a:xfrm>
            <a:custGeom>
              <a:avLst/>
              <a:gdLst>
                <a:gd name="T0" fmla="*/ 23 w 68"/>
                <a:gd name="T1" fmla="*/ 72 h 72"/>
                <a:gd name="T2" fmla="*/ 68 w 68"/>
                <a:gd name="T3" fmla="*/ 26 h 72"/>
                <a:gd name="T4" fmla="*/ 68 w 68"/>
                <a:gd name="T5" fmla="*/ 18 h 72"/>
                <a:gd name="T6" fmla="*/ 50 w 68"/>
                <a:gd name="T7" fmla="*/ 0 h 72"/>
                <a:gd name="T8" fmla="*/ 0 w 68"/>
                <a:gd name="T9" fmla="*/ 49 h 72"/>
                <a:gd name="T10" fmla="*/ 23 w 68"/>
                <a:gd name="T11" fmla="*/ 72 h 72"/>
              </a:gdLst>
              <a:ahLst/>
              <a:cxnLst>
                <a:cxn ang="0">
                  <a:pos x="T0" y="T1"/>
                </a:cxn>
                <a:cxn ang="0">
                  <a:pos x="T2" y="T3"/>
                </a:cxn>
                <a:cxn ang="0">
                  <a:pos x="T4" y="T5"/>
                </a:cxn>
                <a:cxn ang="0">
                  <a:pos x="T6" y="T7"/>
                </a:cxn>
                <a:cxn ang="0">
                  <a:pos x="T8" y="T9"/>
                </a:cxn>
                <a:cxn ang="0">
                  <a:pos x="T10" y="T11"/>
                </a:cxn>
              </a:cxnLst>
              <a:rect l="0" t="0" r="r" b="b"/>
              <a:pathLst>
                <a:path w="68" h="72">
                  <a:moveTo>
                    <a:pt x="23" y="72"/>
                  </a:moveTo>
                  <a:lnTo>
                    <a:pt x="68" y="26"/>
                  </a:lnTo>
                  <a:lnTo>
                    <a:pt x="68" y="18"/>
                  </a:lnTo>
                  <a:lnTo>
                    <a:pt x="50" y="0"/>
                  </a:lnTo>
                  <a:lnTo>
                    <a:pt x="0" y="49"/>
                  </a:lnTo>
                  <a:lnTo>
                    <a:pt x="23" y="72"/>
                  </a:ln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34" name="Freeform 46"/>
            <p:cNvSpPr/>
            <p:nvPr/>
          </p:nvSpPr>
          <p:spPr bwMode="auto">
            <a:xfrm>
              <a:off x="6925653" y="2612972"/>
              <a:ext cx="94316" cy="97686"/>
            </a:xfrm>
            <a:custGeom>
              <a:avLst/>
              <a:gdLst>
                <a:gd name="T0" fmla="*/ 28 w 28"/>
                <a:gd name="T1" fmla="*/ 22 h 29"/>
                <a:gd name="T2" fmla="*/ 6 w 28"/>
                <a:gd name="T3" fmla="*/ 0 h 29"/>
                <a:gd name="T4" fmla="*/ 0 w 28"/>
                <a:gd name="T5" fmla="*/ 7 h 29"/>
                <a:gd name="T6" fmla="*/ 22 w 28"/>
                <a:gd name="T7" fmla="*/ 29 h 29"/>
                <a:gd name="T8" fmla="*/ 28 w 28"/>
                <a:gd name="T9" fmla="*/ 22 h 29"/>
              </a:gdLst>
              <a:ahLst/>
              <a:cxnLst>
                <a:cxn ang="0">
                  <a:pos x="T0" y="T1"/>
                </a:cxn>
                <a:cxn ang="0">
                  <a:pos x="T2" y="T3"/>
                </a:cxn>
                <a:cxn ang="0">
                  <a:pos x="T4" y="T5"/>
                </a:cxn>
                <a:cxn ang="0">
                  <a:pos x="T6" y="T7"/>
                </a:cxn>
                <a:cxn ang="0">
                  <a:pos x="T8" y="T9"/>
                </a:cxn>
              </a:cxnLst>
              <a:rect l="0" t="0" r="r" b="b"/>
              <a:pathLst>
                <a:path w="28" h="29">
                  <a:moveTo>
                    <a:pt x="28" y="22"/>
                  </a:moveTo>
                  <a:lnTo>
                    <a:pt x="6" y="0"/>
                  </a:lnTo>
                  <a:lnTo>
                    <a:pt x="0" y="7"/>
                  </a:lnTo>
                  <a:lnTo>
                    <a:pt x="22" y="29"/>
                  </a:lnTo>
                  <a:lnTo>
                    <a:pt x="28" y="22"/>
                  </a:lnTo>
                  <a:close/>
                </a:path>
              </a:pathLst>
            </a:custGeom>
            <a:solidFill>
              <a:schemeClr val="bg2">
                <a:lumMod val="9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5" name="Freeform 47"/>
            <p:cNvSpPr/>
            <p:nvPr/>
          </p:nvSpPr>
          <p:spPr bwMode="auto">
            <a:xfrm>
              <a:off x="6999760" y="2687078"/>
              <a:ext cx="97686" cy="97686"/>
            </a:xfrm>
            <a:custGeom>
              <a:avLst/>
              <a:gdLst>
                <a:gd name="T0" fmla="*/ 0 w 29"/>
                <a:gd name="T1" fmla="*/ 7 h 29"/>
                <a:gd name="T2" fmla="*/ 22 w 29"/>
                <a:gd name="T3" fmla="*/ 29 h 29"/>
                <a:gd name="T4" fmla="*/ 29 w 29"/>
                <a:gd name="T5" fmla="*/ 23 h 29"/>
                <a:gd name="T6" fmla="*/ 6 w 29"/>
                <a:gd name="T7" fmla="*/ 0 h 29"/>
                <a:gd name="T8" fmla="*/ 0 w 29"/>
                <a:gd name="T9" fmla="*/ 7 h 29"/>
              </a:gdLst>
              <a:ahLst/>
              <a:cxnLst>
                <a:cxn ang="0">
                  <a:pos x="T0" y="T1"/>
                </a:cxn>
                <a:cxn ang="0">
                  <a:pos x="T2" y="T3"/>
                </a:cxn>
                <a:cxn ang="0">
                  <a:pos x="T4" y="T5"/>
                </a:cxn>
                <a:cxn ang="0">
                  <a:pos x="T6" y="T7"/>
                </a:cxn>
                <a:cxn ang="0">
                  <a:pos x="T8" y="T9"/>
                </a:cxn>
              </a:cxnLst>
              <a:rect l="0" t="0" r="r" b="b"/>
              <a:pathLst>
                <a:path w="29" h="29">
                  <a:moveTo>
                    <a:pt x="0" y="7"/>
                  </a:moveTo>
                  <a:lnTo>
                    <a:pt x="22" y="29"/>
                  </a:lnTo>
                  <a:lnTo>
                    <a:pt x="29" y="23"/>
                  </a:lnTo>
                  <a:lnTo>
                    <a:pt x="6" y="0"/>
                  </a:lnTo>
                  <a:lnTo>
                    <a:pt x="0" y="7"/>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36" name="Group 65"/>
          <p:cNvGrpSpPr/>
          <p:nvPr/>
        </p:nvGrpSpPr>
        <p:grpSpPr>
          <a:xfrm flipH="1" flipV="1">
            <a:off x="7190665" y="3833205"/>
            <a:ext cx="1232919" cy="759742"/>
            <a:chOff x="3914162" y="1846396"/>
            <a:chExt cx="1385681" cy="853876"/>
          </a:xfrm>
        </p:grpSpPr>
        <p:cxnSp>
          <p:nvCxnSpPr>
            <p:cNvPr id="37" name="Straight Connector 66"/>
            <p:cNvCxnSpPr/>
            <p:nvPr/>
          </p:nvCxnSpPr>
          <p:spPr>
            <a:xfrm>
              <a:off x="4625677" y="2236859"/>
              <a:ext cx="674166" cy="463413"/>
            </a:xfrm>
            <a:prstGeom prst="line">
              <a:avLst/>
            </a:prstGeom>
            <a:ln w="12700">
              <a:solidFill>
                <a:srgbClr val="5DB6C3"/>
              </a:solidFill>
            </a:ln>
          </p:spPr>
          <p:style>
            <a:lnRef idx="1">
              <a:schemeClr val="accent1"/>
            </a:lnRef>
            <a:fillRef idx="0">
              <a:schemeClr val="accent1"/>
            </a:fillRef>
            <a:effectRef idx="0">
              <a:schemeClr val="accent1"/>
            </a:effectRef>
            <a:fontRef idx="minor">
              <a:schemeClr val="tx1"/>
            </a:fontRef>
          </p:style>
        </p:cxnSp>
        <p:grpSp>
          <p:nvGrpSpPr>
            <p:cNvPr id="38" name="Group 2177"/>
            <p:cNvGrpSpPr/>
            <p:nvPr/>
          </p:nvGrpSpPr>
          <p:grpSpPr>
            <a:xfrm flipH="1">
              <a:off x="3914162" y="1846396"/>
              <a:ext cx="716535" cy="783911"/>
              <a:chOff x="33076" y="-1"/>
              <a:chExt cx="3467959" cy="1461015"/>
            </a:xfrm>
          </p:grpSpPr>
          <p:sp>
            <p:nvSpPr>
              <p:cNvPr id="39" name="Shape 2175"/>
              <p:cNvSpPr/>
              <p:nvPr/>
            </p:nvSpPr>
            <p:spPr>
              <a:xfrm flipV="1">
                <a:off x="3488334" y="-1"/>
                <a:ext cx="1" cy="1461015"/>
              </a:xfrm>
              <a:prstGeom prst="line">
                <a:avLst/>
              </a:prstGeom>
              <a:noFill/>
              <a:ln w="12700" cap="flat">
                <a:solidFill>
                  <a:srgbClr val="5DB6C3"/>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40" name="Shape 2176"/>
              <p:cNvSpPr/>
              <p:nvPr/>
            </p:nvSpPr>
            <p:spPr>
              <a:xfrm flipH="1" flipV="1">
                <a:off x="33076" y="730508"/>
                <a:ext cx="3467959" cy="2"/>
              </a:xfrm>
              <a:prstGeom prst="line">
                <a:avLst/>
              </a:prstGeom>
              <a:noFill/>
              <a:ln w="12700" cap="flat">
                <a:solidFill>
                  <a:srgbClr val="5DB6C3"/>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grpSp>
        <p:nvGrpSpPr>
          <p:cNvPr id="41" name="Group 70"/>
          <p:cNvGrpSpPr/>
          <p:nvPr/>
        </p:nvGrpSpPr>
        <p:grpSpPr>
          <a:xfrm flipV="1">
            <a:off x="2940075" y="2689803"/>
            <a:ext cx="1561828" cy="965381"/>
            <a:chOff x="3914162" y="1846396"/>
            <a:chExt cx="1755343" cy="1084995"/>
          </a:xfrm>
        </p:grpSpPr>
        <p:cxnSp>
          <p:nvCxnSpPr>
            <p:cNvPr id="42" name="Straight Connector 71"/>
            <p:cNvCxnSpPr/>
            <p:nvPr/>
          </p:nvCxnSpPr>
          <p:spPr>
            <a:xfrm>
              <a:off x="4625677" y="2236858"/>
              <a:ext cx="1043828" cy="694533"/>
            </a:xfrm>
            <a:prstGeom prst="line">
              <a:avLst/>
            </a:prstGeom>
            <a:ln w="12700">
              <a:solidFill>
                <a:srgbClr val="83CFD9"/>
              </a:solidFill>
            </a:ln>
          </p:spPr>
          <p:style>
            <a:lnRef idx="1">
              <a:schemeClr val="accent1"/>
            </a:lnRef>
            <a:fillRef idx="0">
              <a:schemeClr val="accent1"/>
            </a:fillRef>
            <a:effectRef idx="0">
              <a:schemeClr val="accent1"/>
            </a:effectRef>
            <a:fontRef idx="minor">
              <a:schemeClr val="tx1"/>
            </a:fontRef>
          </p:style>
        </p:cxnSp>
        <p:grpSp>
          <p:nvGrpSpPr>
            <p:cNvPr id="43" name="Group 2177"/>
            <p:cNvGrpSpPr/>
            <p:nvPr/>
          </p:nvGrpSpPr>
          <p:grpSpPr>
            <a:xfrm flipH="1">
              <a:off x="3914162" y="1846396"/>
              <a:ext cx="716535" cy="783911"/>
              <a:chOff x="33076" y="-1"/>
              <a:chExt cx="3467959" cy="1461015"/>
            </a:xfrm>
          </p:grpSpPr>
          <p:sp>
            <p:nvSpPr>
              <p:cNvPr id="44" name="Shape 2175"/>
              <p:cNvSpPr/>
              <p:nvPr/>
            </p:nvSpPr>
            <p:spPr>
              <a:xfrm flipV="1">
                <a:off x="3488334" y="-1"/>
                <a:ext cx="1" cy="1461015"/>
              </a:xfrm>
              <a:prstGeom prst="line">
                <a:avLst/>
              </a:prstGeom>
              <a:noFill/>
              <a:ln w="12700" cap="flat">
                <a:solidFill>
                  <a:srgbClr val="83CFD9"/>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45" name="Shape 2176"/>
              <p:cNvSpPr/>
              <p:nvPr/>
            </p:nvSpPr>
            <p:spPr>
              <a:xfrm flipH="1" flipV="1">
                <a:off x="33076" y="730508"/>
                <a:ext cx="3467959" cy="2"/>
              </a:xfrm>
              <a:prstGeom prst="line">
                <a:avLst/>
              </a:prstGeom>
              <a:noFill/>
              <a:ln w="12700" cap="flat">
                <a:solidFill>
                  <a:srgbClr val="83CFD9"/>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sp>
        <p:nvSpPr>
          <p:cNvPr id="47" name="Rounded Rectangle 80"/>
          <p:cNvSpPr/>
          <p:nvPr/>
        </p:nvSpPr>
        <p:spPr>
          <a:xfrm>
            <a:off x="2402839" y="2944958"/>
            <a:ext cx="274126" cy="253950"/>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48" name="Group 83"/>
          <p:cNvGrpSpPr/>
          <p:nvPr/>
        </p:nvGrpSpPr>
        <p:grpSpPr>
          <a:xfrm flipV="1">
            <a:off x="3777176" y="3890405"/>
            <a:ext cx="1232919" cy="759742"/>
            <a:chOff x="3914162" y="1846396"/>
            <a:chExt cx="1385681" cy="853876"/>
          </a:xfrm>
        </p:grpSpPr>
        <p:cxnSp>
          <p:nvCxnSpPr>
            <p:cNvPr id="49" name="Straight Connector 84"/>
            <p:cNvCxnSpPr/>
            <p:nvPr/>
          </p:nvCxnSpPr>
          <p:spPr>
            <a:xfrm>
              <a:off x="4625677" y="2236859"/>
              <a:ext cx="674166" cy="463413"/>
            </a:xfrm>
            <a:prstGeom prst="line">
              <a:avLst/>
            </a:prstGeom>
            <a:ln w="12700">
              <a:solidFill>
                <a:srgbClr val="5DB6C3"/>
              </a:solidFill>
            </a:ln>
          </p:spPr>
          <p:style>
            <a:lnRef idx="1">
              <a:schemeClr val="accent1"/>
            </a:lnRef>
            <a:fillRef idx="0">
              <a:schemeClr val="accent1"/>
            </a:fillRef>
            <a:effectRef idx="0">
              <a:schemeClr val="accent1"/>
            </a:effectRef>
            <a:fontRef idx="minor">
              <a:schemeClr val="tx1"/>
            </a:fontRef>
          </p:style>
        </p:cxnSp>
        <p:grpSp>
          <p:nvGrpSpPr>
            <p:cNvPr id="50" name="Group 2177"/>
            <p:cNvGrpSpPr/>
            <p:nvPr/>
          </p:nvGrpSpPr>
          <p:grpSpPr>
            <a:xfrm flipH="1">
              <a:off x="3914162" y="1846396"/>
              <a:ext cx="716535" cy="783911"/>
              <a:chOff x="33076" y="-1"/>
              <a:chExt cx="3467959" cy="1461015"/>
            </a:xfrm>
          </p:grpSpPr>
          <p:sp>
            <p:nvSpPr>
              <p:cNvPr id="51" name="Shape 2175"/>
              <p:cNvSpPr/>
              <p:nvPr/>
            </p:nvSpPr>
            <p:spPr>
              <a:xfrm flipV="1">
                <a:off x="3488334" y="-1"/>
                <a:ext cx="1" cy="1461015"/>
              </a:xfrm>
              <a:prstGeom prst="line">
                <a:avLst/>
              </a:prstGeom>
              <a:noFill/>
              <a:ln w="12700" cap="flat">
                <a:solidFill>
                  <a:srgbClr val="5DB6C3"/>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52" name="Shape 2176"/>
              <p:cNvSpPr/>
              <p:nvPr/>
            </p:nvSpPr>
            <p:spPr>
              <a:xfrm flipH="1" flipV="1">
                <a:off x="33076" y="730508"/>
                <a:ext cx="3467959" cy="2"/>
              </a:xfrm>
              <a:prstGeom prst="line">
                <a:avLst/>
              </a:prstGeom>
              <a:noFill/>
              <a:ln w="12700" cap="flat">
                <a:solidFill>
                  <a:srgbClr val="5DB6C3"/>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grpSp>
        <p:nvGrpSpPr>
          <p:cNvPr id="54" name="Group 93"/>
          <p:cNvGrpSpPr/>
          <p:nvPr/>
        </p:nvGrpSpPr>
        <p:grpSpPr>
          <a:xfrm flipH="1" flipV="1">
            <a:off x="7672137" y="2678440"/>
            <a:ext cx="1561828" cy="965381"/>
            <a:chOff x="3914162" y="1846396"/>
            <a:chExt cx="1755343" cy="1084995"/>
          </a:xfrm>
        </p:grpSpPr>
        <p:cxnSp>
          <p:nvCxnSpPr>
            <p:cNvPr id="55" name="Straight Connector 94"/>
            <p:cNvCxnSpPr/>
            <p:nvPr/>
          </p:nvCxnSpPr>
          <p:spPr>
            <a:xfrm>
              <a:off x="4625677" y="2236858"/>
              <a:ext cx="1043828" cy="694533"/>
            </a:xfrm>
            <a:prstGeom prst="line">
              <a:avLst/>
            </a:prstGeom>
            <a:ln w="12700">
              <a:solidFill>
                <a:srgbClr val="83CFD9"/>
              </a:solidFill>
            </a:ln>
          </p:spPr>
          <p:style>
            <a:lnRef idx="1">
              <a:schemeClr val="accent1"/>
            </a:lnRef>
            <a:fillRef idx="0">
              <a:schemeClr val="accent1"/>
            </a:fillRef>
            <a:effectRef idx="0">
              <a:schemeClr val="accent1"/>
            </a:effectRef>
            <a:fontRef idx="minor">
              <a:schemeClr val="tx1"/>
            </a:fontRef>
          </p:style>
        </p:cxnSp>
        <p:grpSp>
          <p:nvGrpSpPr>
            <p:cNvPr id="56" name="Group 2177"/>
            <p:cNvGrpSpPr/>
            <p:nvPr/>
          </p:nvGrpSpPr>
          <p:grpSpPr>
            <a:xfrm flipH="1">
              <a:off x="3914162" y="1846396"/>
              <a:ext cx="716535" cy="783911"/>
              <a:chOff x="33076" y="-1"/>
              <a:chExt cx="3467959" cy="1461015"/>
            </a:xfrm>
          </p:grpSpPr>
          <p:sp>
            <p:nvSpPr>
              <p:cNvPr id="57" name="Shape 2175"/>
              <p:cNvSpPr/>
              <p:nvPr/>
            </p:nvSpPr>
            <p:spPr>
              <a:xfrm flipV="1">
                <a:off x="3488334" y="-1"/>
                <a:ext cx="1" cy="1461015"/>
              </a:xfrm>
              <a:prstGeom prst="line">
                <a:avLst/>
              </a:prstGeom>
              <a:noFill/>
              <a:ln w="12700" cap="flat">
                <a:solidFill>
                  <a:srgbClr val="83CFD9"/>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58" name="Shape 2176"/>
              <p:cNvSpPr/>
              <p:nvPr/>
            </p:nvSpPr>
            <p:spPr>
              <a:xfrm flipH="1" flipV="1">
                <a:off x="33076" y="730508"/>
                <a:ext cx="3467959" cy="2"/>
              </a:xfrm>
              <a:prstGeom prst="line">
                <a:avLst/>
              </a:prstGeom>
              <a:noFill/>
              <a:ln w="12700" cap="flat">
                <a:solidFill>
                  <a:srgbClr val="83CFD9"/>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grpSp>
        <p:nvGrpSpPr>
          <p:cNvPr id="60" name="Group 105"/>
          <p:cNvGrpSpPr/>
          <p:nvPr/>
        </p:nvGrpSpPr>
        <p:grpSpPr>
          <a:xfrm rot="16200000">
            <a:off x="5820538" y="4016879"/>
            <a:ext cx="637542" cy="697490"/>
            <a:chOff x="4268524" y="5170063"/>
            <a:chExt cx="716535" cy="783911"/>
          </a:xfrm>
        </p:grpSpPr>
        <p:sp>
          <p:nvSpPr>
            <p:cNvPr id="61" name="Shape 2175"/>
            <p:cNvSpPr/>
            <p:nvPr/>
          </p:nvSpPr>
          <p:spPr>
            <a:xfrm flipH="1">
              <a:off x="4271148" y="5170063"/>
              <a:ext cx="0" cy="783911"/>
            </a:xfrm>
            <a:prstGeom prst="line">
              <a:avLst/>
            </a:prstGeom>
            <a:noFill/>
            <a:ln w="12700" cap="flat">
              <a:solidFill>
                <a:srgbClr val="83CFD9"/>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62" name="Shape 2176"/>
            <p:cNvSpPr/>
            <p:nvPr/>
          </p:nvSpPr>
          <p:spPr>
            <a:xfrm>
              <a:off x="4268524" y="5562017"/>
              <a:ext cx="716535" cy="1"/>
            </a:xfrm>
            <a:prstGeom prst="line">
              <a:avLst/>
            </a:prstGeom>
            <a:noFill/>
            <a:ln w="12700" cap="flat">
              <a:solidFill>
                <a:srgbClr val="83CFD9"/>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sp>
        <p:nvSpPr>
          <p:cNvPr id="64" name="TextBox 19"/>
          <p:cNvSpPr txBox="1"/>
          <p:nvPr/>
        </p:nvSpPr>
        <p:spPr>
          <a:xfrm>
            <a:off x="875310" y="3230535"/>
            <a:ext cx="1801655" cy="517065"/>
          </a:xfrm>
          <a:prstGeom prst="rect">
            <a:avLst/>
          </a:prstGeom>
          <a:noFill/>
        </p:spPr>
        <p:txBody>
          <a:bodyPr wrap="square" lIns="0" tIns="0" rIns="0" bIns="0" rtlCol="0">
            <a:spAutoFit/>
          </a:bodyPr>
          <a:lstStyle/>
          <a:p>
            <a:pPr algn="r">
              <a:lnSpc>
                <a:spcPct val="120000"/>
              </a:lnSpc>
              <a:spcBef>
                <a:spcPct val="20000"/>
              </a:spcBef>
              <a:buNone/>
            </a:pPr>
            <a:r>
              <a:rPr lang="en-US" altLang="zh-CN" sz="1400" dirty="0" smtClean="0">
                <a:solidFill>
                  <a:schemeClr val="tx1">
                    <a:lumMod val="75000"/>
                    <a:lumOff val="25000"/>
                  </a:schemeClr>
                </a:solidFill>
                <a:latin typeface="微软雅黑" pitchFamily="34" charset="-122"/>
                <a:ea typeface="微软雅黑" pitchFamily="34" charset="-122"/>
                <a:sym typeface="+mn-lt"/>
              </a:rPr>
              <a:t>Chang</a:t>
            </a:r>
            <a:r>
              <a:rPr lang="zh-CN" altLang="en-US" sz="1400" dirty="0" smtClean="0">
                <a:solidFill>
                  <a:schemeClr val="tx1">
                    <a:lumMod val="75000"/>
                    <a:lumOff val="25000"/>
                  </a:schemeClr>
                </a:solidFill>
                <a:latin typeface="微软雅黑" pitchFamily="34" charset="-122"/>
                <a:ea typeface="微软雅黑" pitchFamily="34" charset="-122"/>
                <a:sym typeface="+mn-lt"/>
              </a:rPr>
              <a:t>等人首次应用到分类问题</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66" name="TextBox 19"/>
          <p:cNvSpPr txBox="1"/>
          <p:nvPr/>
        </p:nvSpPr>
        <p:spPr>
          <a:xfrm>
            <a:off x="1688767" y="4194195"/>
            <a:ext cx="1801655" cy="517065"/>
          </a:xfrm>
          <a:prstGeom prst="rect">
            <a:avLst/>
          </a:prstGeom>
          <a:noFill/>
        </p:spPr>
        <p:txBody>
          <a:bodyPr wrap="square" lIns="0" tIns="0" rIns="0" bIns="0" rtlCol="0">
            <a:spAutoFit/>
          </a:bodyPr>
          <a:lstStyle/>
          <a:p>
            <a:pPr algn="r">
              <a:lnSpc>
                <a:spcPct val="120000"/>
              </a:lnSpc>
              <a:spcBef>
                <a:spcPct val="20000"/>
              </a:spcBef>
            </a:pPr>
            <a:r>
              <a:rPr lang="en-US" altLang="zh-CN" sz="1400" dirty="0" smtClean="0">
                <a:solidFill>
                  <a:schemeClr val="tx1">
                    <a:lumMod val="75000"/>
                    <a:lumOff val="25000"/>
                  </a:schemeClr>
                </a:solidFill>
                <a:latin typeface="微软雅黑" pitchFamily="34" charset="-122"/>
                <a:ea typeface="微软雅黑" pitchFamily="34" charset="-122"/>
                <a:sym typeface="+mn-lt"/>
              </a:rPr>
              <a:t>Chang</a:t>
            </a:r>
            <a:r>
              <a:rPr lang="zh-CN" altLang="en-US" sz="1400" dirty="0" smtClean="0">
                <a:solidFill>
                  <a:schemeClr val="tx1">
                    <a:lumMod val="75000"/>
                    <a:lumOff val="25000"/>
                  </a:schemeClr>
                </a:solidFill>
                <a:latin typeface="微软雅黑" pitchFamily="34" charset="-122"/>
                <a:ea typeface="微软雅黑" pitchFamily="34" charset="-122"/>
                <a:sym typeface="+mn-lt"/>
              </a:rPr>
              <a:t>等提出新的规则衡量指标用于规则构建</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68" name="TextBox 19"/>
          <p:cNvSpPr txBox="1"/>
          <p:nvPr/>
        </p:nvSpPr>
        <p:spPr>
          <a:xfrm>
            <a:off x="5258264" y="5142346"/>
            <a:ext cx="1801655" cy="517065"/>
          </a:xfrm>
          <a:prstGeom prst="rect">
            <a:avLst/>
          </a:prstGeom>
          <a:noFill/>
        </p:spPr>
        <p:txBody>
          <a:bodyPr wrap="square" lIns="0" tIns="0" rIns="0" bIns="0" rtlCol="0">
            <a:spAutoFit/>
          </a:bodyPr>
          <a:lstStyle/>
          <a:p>
            <a:pPr algn="ctr">
              <a:lnSpc>
                <a:spcPct val="120000"/>
              </a:lnSpc>
              <a:spcBef>
                <a:spcPct val="20000"/>
              </a:spcBef>
            </a:pPr>
            <a:r>
              <a:rPr lang="en-US" altLang="zh-CN" sz="1400" dirty="0" smtClean="0">
                <a:solidFill>
                  <a:schemeClr val="tx1">
                    <a:lumMod val="75000"/>
                    <a:lumOff val="25000"/>
                  </a:schemeClr>
                </a:solidFill>
                <a:latin typeface="微软雅黑" pitchFamily="34" charset="-122"/>
                <a:ea typeface="微软雅黑" pitchFamily="34" charset="-122"/>
                <a:sym typeface="+mn-lt"/>
              </a:rPr>
              <a:t>Yang</a:t>
            </a:r>
            <a:r>
              <a:rPr lang="zh-CN" altLang="en-US" sz="1400" dirty="0" smtClean="0">
                <a:solidFill>
                  <a:schemeClr val="tx1">
                    <a:lumMod val="75000"/>
                    <a:lumOff val="25000"/>
                  </a:schemeClr>
                </a:solidFill>
                <a:latin typeface="微软雅黑" pitchFamily="34" charset="-122"/>
                <a:ea typeface="微软雅黑" pitchFamily="34" charset="-122"/>
                <a:sym typeface="+mn-lt"/>
              </a:rPr>
              <a:t>等提出动态改变属性参考值的上下界</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70" name="TextBox 19"/>
          <p:cNvSpPr txBox="1"/>
          <p:nvPr/>
        </p:nvSpPr>
        <p:spPr>
          <a:xfrm>
            <a:off x="8725715" y="4138675"/>
            <a:ext cx="1801655" cy="775597"/>
          </a:xfrm>
          <a:prstGeom prst="rect">
            <a:avLst/>
          </a:prstGeom>
          <a:noFill/>
        </p:spPr>
        <p:txBody>
          <a:bodyPr wrap="square" lIns="0" tIns="0" rIns="0" bIns="0" rtlCol="0">
            <a:spAutoFit/>
          </a:bodyPr>
          <a:lstStyle/>
          <a:p>
            <a:pPr>
              <a:lnSpc>
                <a:spcPct val="120000"/>
              </a:lnSpc>
              <a:spcBef>
                <a:spcPct val="20000"/>
              </a:spcBef>
            </a:pPr>
            <a:r>
              <a:rPr lang="en-US" altLang="zh-CN" sz="1400" dirty="0" smtClean="0">
                <a:solidFill>
                  <a:schemeClr val="tx1">
                    <a:lumMod val="75000"/>
                    <a:lumOff val="25000"/>
                  </a:schemeClr>
                </a:solidFill>
                <a:latin typeface="微软雅黑" pitchFamily="34" charset="-122"/>
                <a:ea typeface="微软雅黑" pitchFamily="34" charset="-122"/>
                <a:sym typeface="+mn-lt"/>
              </a:rPr>
              <a:t>Chang</a:t>
            </a:r>
            <a:r>
              <a:rPr lang="zh-CN" altLang="en-US" sz="1400" dirty="0">
                <a:solidFill>
                  <a:schemeClr val="tx1">
                    <a:lumMod val="75000"/>
                    <a:lumOff val="25000"/>
                  </a:schemeClr>
                </a:solidFill>
                <a:latin typeface="微软雅黑" pitchFamily="34" charset="-122"/>
                <a:ea typeface="微软雅黑" pitchFamily="34" charset="-122"/>
                <a:sym typeface="+mn-lt"/>
              </a:rPr>
              <a:t>等</a:t>
            </a:r>
            <a:r>
              <a:rPr lang="zh-CN" altLang="en-US" sz="1400" dirty="0" smtClean="0">
                <a:solidFill>
                  <a:schemeClr val="tx1">
                    <a:lumMod val="75000"/>
                    <a:lumOff val="25000"/>
                  </a:schemeClr>
                </a:solidFill>
                <a:latin typeface="微软雅黑" pitchFamily="34" charset="-122"/>
                <a:ea typeface="微软雅黑" pitchFamily="34" charset="-122"/>
                <a:sym typeface="+mn-lt"/>
              </a:rPr>
              <a:t>人用多个</a:t>
            </a:r>
            <a:r>
              <a:rPr lang="en-US" altLang="zh-CN" sz="1400" dirty="0" smtClean="0">
                <a:solidFill>
                  <a:schemeClr val="tx1">
                    <a:lumMod val="75000"/>
                    <a:lumOff val="25000"/>
                  </a:schemeClr>
                </a:solidFill>
                <a:latin typeface="微软雅黑" pitchFamily="34" charset="-122"/>
                <a:ea typeface="微软雅黑" pitchFamily="34" charset="-122"/>
                <a:sym typeface="+mn-lt"/>
              </a:rPr>
              <a:t>DBRB</a:t>
            </a:r>
            <a:r>
              <a:rPr lang="zh-CN" altLang="en-US" sz="1400" dirty="0" smtClean="0">
                <a:solidFill>
                  <a:schemeClr val="tx1">
                    <a:lumMod val="75000"/>
                    <a:lumOff val="25000"/>
                  </a:schemeClr>
                </a:solidFill>
                <a:latin typeface="微软雅黑" pitchFamily="34" charset="-122"/>
                <a:ea typeface="微软雅黑" pitchFamily="34" charset="-122"/>
                <a:sym typeface="+mn-lt"/>
              </a:rPr>
              <a:t>合成一个</a:t>
            </a:r>
            <a:r>
              <a:rPr lang="en-US" altLang="zh-CN" sz="1400" dirty="0" smtClean="0">
                <a:solidFill>
                  <a:schemeClr val="tx1">
                    <a:lumMod val="75000"/>
                    <a:lumOff val="25000"/>
                  </a:schemeClr>
                </a:solidFill>
                <a:latin typeface="微软雅黑" pitchFamily="34" charset="-122"/>
                <a:ea typeface="微软雅黑" pitchFamily="34" charset="-122"/>
                <a:sym typeface="+mn-lt"/>
              </a:rPr>
              <a:t>BRB</a:t>
            </a:r>
            <a:r>
              <a:rPr lang="zh-CN" altLang="en-US" sz="1400" dirty="0" smtClean="0">
                <a:solidFill>
                  <a:schemeClr val="tx1">
                    <a:lumMod val="75000"/>
                    <a:lumOff val="25000"/>
                  </a:schemeClr>
                </a:solidFill>
                <a:latin typeface="微软雅黑" pitchFamily="34" charset="-122"/>
                <a:ea typeface="微软雅黑" pitchFamily="34" charset="-122"/>
                <a:sym typeface="+mn-lt"/>
              </a:rPr>
              <a:t>来处理数据不完整问题</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72" name="TextBox 19"/>
          <p:cNvSpPr txBox="1"/>
          <p:nvPr/>
        </p:nvSpPr>
        <p:spPr>
          <a:xfrm>
            <a:off x="9515036" y="3186414"/>
            <a:ext cx="1801655" cy="517065"/>
          </a:xfrm>
          <a:prstGeom prst="rect">
            <a:avLst/>
          </a:prstGeom>
          <a:noFill/>
        </p:spPr>
        <p:txBody>
          <a:bodyPr wrap="square" lIns="0" tIns="0" rIns="0" bIns="0" rtlCol="0">
            <a:spAutoFit/>
          </a:bodyPr>
          <a:lstStyle/>
          <a:p>
            <a:pPr>
              <a:lnSpc>
                <a:spcPct val="120000"/>
              </a:lnSpc>
              <a:spcBef>
                <a:spcPct val="20000"/>
              </a:spcBef>
            </a:pPr>
            <a:r>
              <a:rPr lang="en-US" altLang="zh-CN" sz="1400" dirty="0" smtClean="0">
                <a:solidFill>
                  <a:schemeClr val="tx1">
                    <a:lumMod val="75000"/>
                    <a:lumOff val="25000"/>
                  </a:schemeClr>
                </a:solidFill>
                <a:latin typeface="微软雅黑" pitchFamily="34" charset="-122"/>
                <a:ea typeface="微软雅黑" pitchFamily="34" charset="-122"/>
                <a:sym typeface="+mn-lt"/>
              </a:rPr>
              <a:t>Chang</a:t>
            </a:r>
            <a:r>
              <a:rPr lang="zh-CN" altLang="en-US" sz="1400" dirty="0" smtClean="0">
                <a:solidFill>
                  <a:schemeClr val="tx1">
                    <a:lumMod val="75000"/>
                    <a:lumOff val="25000"/>
                  </a:schemeClr>
                </a:solidFill>
                <a:latin typeface="微软雅黑" pitchFamily="34" charset="-122"/>
                <a:ea typeface="微软雅黑" pitchFamily="34" charset="-122"/>
                <a:sym typeface="+mn-lt"/>
              </a:rPr>
              <a:t>等人提出结合</a:t>
            </a:r>
            <a:r>
              <a:rPr lang="en-US" altLang="zh-CN" sz="1400" dirty="0" smtClean="0">
                <a:solidFill>
                  <a:schemeClr val="tx1">
                    <a:lumMod val="75000"/>
                    <a:lumOff val="25000"/>
                  </a:schemeClr>
                </a:solidFill>
                <a:latin typeface="微软雅黑" pitchFamily="34" charset="-122"/>
                <a:ea typeface="微软雅黑" pitchFamily="34" charset="-122"/>
                <a:sym typeface="+mn-lt"/>
              </a:rPr>
              <a:t>BRB</a:t>
            </a:r>
            <a:r>
              <a:rPr lang="zh-CN" altLang="en-US" sz="1400" dirty="0" smtClean="0">
                <a:solidFill>
                  <a:schemeClr val="tx1">
                    <a:lumMod val="75000"/>
                    <a:lumOff val="25000"/>
                  </a:schemeClr>
                </a:solidFill>
                <a:latin typeface="微软雅黑" pitchFamily="34" charset="-122"/>
                <a:ea typeface="微软雅黑" pitchFamily="34" charset="-122"/>
                <a:sym typeface="+mn-lt"/>
              </a:rPr>
              <a:t>和</a:t>
            </a:r>
            <a:r>
              <a:rPr lang="en-US" altLang="zh-CN" sz="1400" dirty="0" smtClean="0">
                <a:solidFill>
                  <a:schemeClr val="tx1">
                    <a:lumMod val="75000"/>
                    <a:lumOff val="25000"/>
                  </a:schemeClr>
                </a:solidFill>
                <a:latin typeface="微软雅黑" pitchFamily="34" charset="-122"/>
                <a:ea typeface="微软雅黑" pitchFamily="34" charset="-122"/>
                <a:sym typeface="+mn-lt"/>
              </a:rPr>
              <a:t>DBRB</a:t>
            </a:r>
            <a:r>
              <a:rPr lang="zh-CN" altLang="en-US" sz="1400" dirty="0" smtClean="0">
                <a:solidFill>
                  <a:schemeClr val="tx1">
                    <a:lumMod val="75000"/>
                    <a:lumOff val="25000"/>
                  </a:schemeClr>
                </a:solidFill>
                <a:latin typeface="微软雅黑" pitchFamily="34" charset="-122"/>
                <a:ea typeface="微软雅黑" pitchFamily="34" charset="-122"/>
                <a:sym typeface="+mn-lt"/>
              </a:rPr>
              <a:t>的方法</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76" name="矩形 75"/>
          <p:cNvSpPr/>
          <p:nvPr/>
        </p:nvSpPr>
        <p:spPr>
          <a:xfrm>
            <a:off x="5020224" y="241595"/>
            <a:ext cx="3876382" cy="461665"/>
          </a:xfrm>
          <a:prstGeom prst="rect">
            <a:avLst/>
          </a:prstGeom>
        </p:spPr>
        <p:txBody>
          <a:bodyPr wrap="none">
            <a:spAutoFit/>
          </a:bodyPr>
          <a:lstStyle/>
          <a:p>
            <a:r>
              <a:rPr lang="en-US" altLang="zh-CN" sz="2400" b="1" spc="300" dirty="0" smtClean="0">
                <a:solidFill>
                  <a:srgbClr val="61B5C0"/>
                </a:solidFill>
                <a:latin typeface="微软雅黑" pitchFamily="34" charset="-122"/>
                <a:ea typeface="微软雅黑" pitchFamily="34" charset="-122"/>
              </a:rPr>
              <a:t>1.2</a:t>
            </a:r>
            <a:r>
              <a:rPr lang="zh-CN" altLang="en-US" sz="2400" b="1" spc="300" dirty="0" smtClean="0">
                <a:solidFill>
                  <a:srgbClr val="61B5C0"/>
                </a:solidFill>
                <a:latin typeface="微软雅黑" pitchFamily="34" charset="-122"/>
                <a:ea typeface="微软雅黑" pitchFamily="34" charset="-122"/>
              </a:rPr>
              <a:t>研究现状（</a:t>
            </a:r>
            <a:r>
              <a:rPr lang="en-US" altLang="zh-CN" sz="2400" b="1" spc="300" dirty="0" smtClean="0">
                <a:solidFill>
                  <a:srgbClr val="61B5C0"/>
                </a:solidFill>
                <a:latin typeface="微软雅黑" pitchFamily="34" charset="-122"/>
                <a:ea typeface="微软雅黑" pitchFamily="34" charset="-122"/>
              </a:rPr>
              <a:t>DBRB</a:t>
            </a:r>
            <a:r>
              <a:rPr lang="zh-CN" altLang="en-US" sz="2400" b="1" spc="300" dirty="0" smtClean="0">
                <a:solidFill>
                  <a:srgbClr val="61B5C0"/>
                </a:solidFill>
                <a:latin typeface="微软雅黑" pitchFamily="34" charset="-122"/>
                <a:ea typeface="微软雅黑" pitchFamily="34" charset="-122"/>
              </a:rPr>
              <a:t>）</a:t>
            </a:r>
            <a:endParaRPr lang="zh-CN" altLang="en-US" sz="2400" b="1" spc="300" dirty="0">
              <a:solidFill>
                <a:srgbClr val="61B5C0"/>
              </a:solidFill>
              <a:latin typeface="微软雅黑" pitchFamily="34" charset="-122"/>
              <a:ea typeface="微软雅黑" pitchFamily="34" charset="-122"/>
            </a:endParaRPr>
          </a:p>
        </p:txBody>
      </p:sp>
      <p:sp>
        <p:nvSpPr>
          <p:cNvPr id="77" name="Rounded Rectangle 80"/>
          <p:cNvSpPr/>
          <p:nvPr/>
        </p:nvSpPr>
        <p:spPr>
          <a:xfrm>
            <a:off x="3219116" y="3912392"/>
            <a:ext cx="274126" cy="253950"/>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78" name="Rounded Rectangle 80"/>
          <p:cNvSpPr/>
          <p:nvPr/>
        </p:nvSpPr>
        <p:spPr>
          <a:xfrm>
            <a:off x="6019705" y="4900429"/>
            <a:ext cx="274126" cy="253950"/>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79" name="Rounded Rectangle 80"/>
          <p:cNvSpPr/>
          <p:nvPr/>
        </p:nvSpPr>
        <p:spPr>
          <a:xfrm>
            <a:off x="8724537" y="3883233"/>
            <a:ext cx="274126" cy="253950"/>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80" name="Rounded Rectangle 80"/>
          <p:cNvSpPr/>
          <p:nvPr/>
        </p:nvSpPr>
        <p:spPr>
          <a:xfrm>
            <a:off x="9489479" y="2931718"/>
            <a:ext cx="274126" cy="253950"/>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Tree>
    <p:extLst>
      <p:ext uri="{BB962C8B-B14F-4D97-AF65-F5344CB8AC3E}">
        <p14:creationId xmlns:p14="http://schemas.microsoft.com/office/powerpoint/2010/main" val="212893677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111" name="AutoShape 4"/>
          <p:cNvSpPr/>
          <p:nvPr/>
        </p:nvSpPr>
        <p:spPr bwMode="auto">
          <a:xfrm>
            <a:off x="2453198" y="2176417"/>
            <a:ext cx="7765544" cy="1180447"/>
          </a:xfrm>
          <a:prstGeom prst="rightArrow">
            <a:avLst>
              <a:gd name="adj1" fmla="val 52472"/>
              <a:gd name="adj2" fmla="val 50213"/>
            </a:avLst>
          </a:prstGeom>
          <a:solidFill>
            <a:srgbClr val="5DB6C3"/>
          </a:solidFill>
          <a:ln w="25400">
            <a:noFill/>
            <a:miter lim="800000"/>
          </a:ln>
        </p:spPr>
        <p:txBody>
          <a:bodyPr lIns="0" tIns="0" rIns="0" bIns="0"/>
          <a:lstStyle/>
          <a:p>
            <a:endParaRPr lang="en-US"/>
          </a:p>
        </p:txBody>
      </p:sp>
      <p:sp>
        <p:nvSpPr>
          <p:cNvPr id="112" name="Oval 5"/>
          <p:cNvSpPr/>
          <p:nvPr/>
        </p:nvSpPr>
        <p:spPr bwMode="auto">
          <a:xfrm>
            <a:off x="6316476" y="1655703"/>
            <a:ext cx="2242850" cy="2242850"/>
          </a:xfrm>
          <a:prstGeom prst="ellipse">
            <a:avLst/>
          </a:prstGeom>
          <a:solidFill>
            <a:srgbClr val="83CFD9"/>
          </a:solidFill>
          <a:ln w="25400">
            <a:noFill/>
            <a:miter lim="800000"/>
          </a:ln>
        </p:spPr>
        <p:txBody>
          <a:bodyPr lIns="0" tIns="0" rIns="0" bIns="0"/>
          <a:lstStyle/>
          <a:p>
            <a:endParaRPr lang="en-US" dirty="0">
              <a:sym typeface="Source Sans Pro Semibold Italic" charset="0"/>
            </a:endParaRPr>
          </a:p>
        </p:txBody>
      </p:sp>
      <p:sp>
        <p:nvSpPr>
          <p:cNvPr id="113" name="Oval 6"/>
          <p:cNvSpPr/>
          <p:nvPr/>
        </p:nvSpPr>
        <p:spPr bwMode="auto">
          <a:xfrm>
            <a:off x="3496528" y="1655703"/>
            <a:ext cx="2242850" cy="2242850"/>
          </a:xfrm>
          <a:prstGeom prst="ellipse">
            <a:avLst/>
          </a:prstGeom>
          <a:solidFill>
            <a:srgbClr val="83CFD9"/>
          </a:solidFill>
          <a:ln w="25400">
            <a:noFill/>
            <a:miter lim="800000"/>
          </a:ln>
        </p:spPr>
        <p:txBody>
          <a:bodyPr lIns="0" tIns="0" rIns="0" bIns="0"/>
          <a:lstStyle/>
          <a:p>
            <a:endParaRPr lang="en-US" altLang="zh-CN" dirty="0">
              <a:sym typeface="Source Sans Pro Semibold Italic" charset="0"/>
            </a:endParaRPr>
          </a:p>
        </p:txBody>
      </p:sp>
      <p:sp>
        <p:nvSpPr>
          <p:cNvPr id="115" name="Rectangle 3"/>
          <p:cNvSpPr/>
          <p:nvPr/>
        </p:nvSpPr>
        <p:spPr bwMode="auto">
          <a:xfrm>
            <a:off x="3640981" y="2617806"/>
            <a:ext cx="1953945" cy="318643"/>
          </a:xfrm>
          <a:prstGeom prst="rect">
            <a:avLst/>
          </a:prstGeom>
          <a:noFill/>
          <a:ln>
            <a:noFill/>
          </a:ln>
          <a:effectLst>
            <a:outerShdw blurRad="12700" dist="63499" dir="5400000" algn="ctr" rotWithShape="0">
              <a:schemeClr val="bg2">
                <a:alpha val="12999"/>
              </a:schemeClr>
            </a:outerShdw>
          </a:effectLst>
        </p:spPr>
        <p:txBody>
          <a:bodyPr lIns="0" tIns="0" rIns="0" bIns="0" anchor="ctr"/>
          <a:lstStyle/>
          <a:p>
            <a:pPr algn="ctr">
              <a:defRPr/>
            </a:pPr>
            <a:r>
              <a:rPr lang="zh-CN" altLang="en-US" sz="1600" b="1" dirty="0" smtClean="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rPr>
              <a:t>问题一</a:t>
            </a:r>
            <a:endParaRPr lang="en-US" altLang="zh-CN"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endParaRPr>
          </a:p>
        </p:txBody>
      </p:sp>
      <p:sp>
        <p:nvSpPr>
          <p:cNvPr id="116" name="文本框 115"/>
          <p:cNvSpPr txBox="1"/>
          <p:nvPr/>
        </p:nvSpPr>
        <p:spPr>
          <a:xfrm>
            <a:off x="3424871" y="4754351"/>
            <a:ext cx="2386954" cy="867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20000"/>
              </a:spcBef>
            </a:pPr>
            <a:r>
              <a:rPr lang="zh-CN" altLang="en-US" sz="1400" dirty="0" smtClean="0">
                <a:solidFill>
                  <a:schemeClr val="tx1">
                    <a:lumMod val="75000"/>
                    <a:lumOff val="25000"/>
                  </a:schemeClr>
                </a:solidFill>
                <a:latin typeface="微软雅黑" pitchFamily="34" charset="-122"/>
                <a:ea typeface="微软雅黑" pitchFamily="34" charset="-122"/>
                <a:sym typeface="Arial" pitchFamily="34" charset="0"/>
              </a:rPr>
              <a:t>现有的基于析取范式的置信规则库缺少对数据处理的有效方法。</a:t>
            </a:r>
            <a:endParaRPr lang="en-US" altLang="zh-CN" sz="1400" dirty="0">
              <a:solidFill>
                <a:schemeClr val="tx1">
                  <a:lumMod val="75000"/>
                  <a:lumOff val="25000"/>
                </a:schemeClr>
              </a:solidFill>
              <a:latin typeface="微软雅黑" pitchFamily="34" charset="-122"/>
              <a:ea typeface="微软雅黑" pitchFamily="34" charset="-122"/>
              <a:sym typeface="Arial" pitchFamily="34" charset="0"/>
            </a:endParaRPr>
          </a:p>
        </p:txBody>
      </p:sp>
      <p:sp>
        <p:nvSpPr>
          <p:cNvPr id="117" name="矩形 116"/>
          <p:cNvSpPr/>
          <p:nvPr/>
        </p:nvSpPr>
        <p:spPr>
          <a:xfrm>
            <a:off x="3529545" y="4419267"/>
            <a:ext cx="2147127" cy="387798"/>
          </a:xfrm>
          <a:prstGeom prst="rect">
            <a:avLst/>
          </a:prstGeom>
        </p:spPr>
        <p:txBody>
          <a:bodyPr wrap="square">
            <a:spAutoFit/>
          </a:bodyPr>
          <a:lstStyle/>
          <a:p>
            <a:pPr algn="ctr">
              <a:lnSpc>
                <a:spcPct val="120000"/>
              </a:lnSpc>
              <a:spcBef>
                <a:spcPct val="20000"/>
              </a:spcBef>
            </a:pPr>
            <a:r>
              <a:rPr lang="zh-CN" altLang="en-US" sz="1600" b="1" dirty="0" smtClean="0">
                <a:solidFill>
                  <a:schemeClr val="tx1">
                    <a:lumMod val="75000"/>
                    <a:lumOff val="25000"/>
                  </a:schemeClr>
                </a:solidFill>
                <a:latin typeface="微软雅黑" pitchFamily="34" charset="-122"/>
                <a:ea typeface="微软雅黑" pitchFamily="34" charset="-122"/>
              </a:rPr>
              <a:t>缺失数据的处理</a:t>
            </a:r>
            <a:endParaRPr lang="zh-CN" altLang="en-US" sz="1600" b="1" dirty="0">
              <a:solidFill>
                <a:schemeClr val="tx1">
                  <a:lumMod val="75000"/>
                  <a:lumOff val="25000"/>
                </a:schemeClr>
              </a:solidFill>
              <a:latin typeface="微软雅黑" pitchFamily="34" charset="-122"/>
              <a:ea typeface="微软雅黑" pitchFamily="34" charset="-122"/>
            </a:endParaRPr>
          </a:p>
        </p:txBody>
      </p:sp>
      <p:sp>
        <p:nvSpPr>
          <p:cNvPr id="118" name="文本框 117"/>
          <p:cNvSpPr txBox="1"/>
          <p:nvPr/>
        </p:nvSpPr>
        <p:spPr>
          <a:xfrm>
            <a:off x="6267049" y="4754351"/>
            <a:ext cx="2356474" cy="867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20000"/>
              </a:spcBef>
            </a:pPr>
            <a:r>
              <a:rPr lang="zh-CN" altLang="en-US" sz="1400" dirty="0" smtClean="0">
                <a:solidFill>
                  <a:schemeClr val="tx1">
                    <a:lumMod val="75000"/>
                    <a:lumOff val="25000"/>
                  </a:schemeClr>
                </a:solidFill>
                <a:latin typeface="微软雅黑" pitchFamily="34" charset="-122"/>
                <a:ea typeface="微软雅黑" pitchFamily="34" charset="-122"/>
                <a:sym typeface="Arial" pitchFamily="34" charset="0"/>
              </a:rPr>
              <a:t>现有的基于析取范式的置信规则库的建立规则库方法仍主要依靠于专家经验</a:t>
            </a:r>
            <a:endParaRPr lang="en-US" altLang="zh-CN" sz="1400" dirty="0">
              <a:solidFill>
                <a:schemeClr val="tx1">
                  <a:lumMod val="75000"/>
                  <a:lumOff val="25000"/>
                </a:schemeClr>
              </a:solidFill>
              <a:latin typeface="微软雅黑" pitchFamily="34" charset="-122"/>
              <a:ea typeface="微软雅黑" pitchFamily="34" charset="-122"/>
              <a:sym typeface="Arial" pitchFamily="34" charset="0"/>
            </a:endParaRPr>
          </a:p>
        </p:txBody>
      </p:sp>
      <p:sp>
        <p:nvSpPr>
          <p:cNvPr id="119" name="矩形 118"/>
          <p:cNvSpPr/>
          <p:nvPr/>
        </p:nvSpPr>
        <p:spPr>
          <a:xfrm>
            <a:off x="6371723" y="4419267"/>
            <a:ext cx="2147127" cy="387798"/>
          </a:xfrm>
          <a:prstGeom prst="rect">
            <a:avLst/>
          </a:prstGeom>
        </p:spPr>
        <p:txBody>
          <a:bodyPr wrap="square">
            <a:spAutoFit/>
          </a:bodyPr>
          <a:lstStyle/>
          <a:p>
            <a:pPr algn="ctr">
              <a:lnSpc>
                <a:spcPct val="120000"/>
              </a:lnSpc>
              <a:spcBef>
                <a:spcPct val="20000"/>
              </a:spcBef>
            </a:pPr>
            <a:r>
              <a:rPr lang="zh-CN" altLang="en-US" sz="1600" b="1" dirty="0" smtClean="0">
                <a:solidFill>
                  <a:schemeClr val="tx1">
                    <a:lumMod val="75000"/>
                    <a:lumOff val="25000"/>
                  </a:schemeClr>
                </a:solidFill>
                <a:latin typeface="微软雅黑" pitchFamily="34" charset="-122"/>
                <a:ea typeface="微软雅黑" pitchFamily="34" charset="-122"/>
              </a:rPr>
              <a:t>建立规则库的方法</a:t>
            </a:r>
            <a:endParaRPr lang="zh-CN" altLang="en-US" sz="1600" b="1" dirty="0">
              <a:solidFill>
                <a:schemeClr val="tx1">
                  <a:lumMod val="75000"/>
                  <a:lumOff val="25000"/>
                </a:schemeClr>
              </a:solidFill>
              <a:latin typeface="微软雅黑" pitchFamily="34" charset="-122"/>
              <a:ea typeface="微软雅黑" pitchFamily="34" charset="-122"/>
            </a:endParaRPr>
          </a:p>
        </p:txBody>
      </p:sp>
      <p:sp>
        <p:nvSpPr>
          <p:cNvPr id="122" name="Rectangle 3"/>
          <p:cNvSpPr/>
          <p:nvPr/>
        </p:nvSpPr>
        <p:spPr bwMode="auto">
          <a:xfrm>
            <a:off x="6460929" y="2617806"/>
            <a:ext cx="1953945" cy="318643"/>
          </a:xfrm>
          <a:prstGeom prst="rect">
            <a:avLst/>
          </a:prstGeom>
          <a:noFill/>
          <a:ln>
            <a:noFill/>
          </a:ln>
          <a:effectLst>
            <a:outerShdw blurRad="12700" dist="63499" dir="5400000" algn="ctr" rotWithShape="0">
              <a:schemeClr val="bg2">
                <a:alpha val="12999"/>
              </a:schemeClr>
            </a:outerShdw>
          </a:effectLst>
        </p:spPr>
        <p:txBody>
          <a:bodyPr lIns="0" tIns="0" rIns="0" bIns="0" anchor="ctr"/>
          <a:lstStyle/>
          <a:p>
            <a:pPr algn="ctr">
              <a:defRPr/>
            </a:pPr>
            <a:r>
              <a:rPr lang="zh-CN" altLang="en-US"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rPr>
              <a:t>问题</a:t>
            </a:r>
            <a:r>
              <a:rPr lang="zh-CN" altLang="en-US" sz="1600" b="1" dirty="0" smtClean="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rPr>
              <a:t>二</a:t>
            </a:r>
            <a:endParaRPr lang="en-US" altLang="zh-CN"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endParaRPr>
          </a:p>
        </p:txBody>
      </p:sp>
      <p:sp>
        <p:nvSpPr>
          <p:cNvPr id="19" name="矩形 18"/>
          <p:cNvSpPr/>
          <p:nvPr/>
        </p:nvSpPr>
        <p:spPr>
          <a:xfrm>
            <a:off x="5020224" y="241595"/>
            <a:ext cx="2151551" cy="461665"/>
          </a:xfrm>
          <a:prstGeom prst="rect">
            <a:avLst/>
          </a:prstGeom>
        </p:spPr>
        <p:txBody>
          <a:bodyPr wrap="none">
            <a:spAutoFit/>
          </a:bodyPr>
          <a:lstStyle/>
          <a:p>
            <a:r>
              <a:rPr lang="en-US" altLang="zh-CN" sz="2400" b="1" spc="300" dirty="0" smtClean="0">
                <a:solidFill>
                  <a:srgbClr val="61B5C0"/>
                </a:solidFill>
                <a:latin typeface="微软雅黑" pitchFamily="34" charset="-122"/>
                <a:ea typeface="微软雅黑" pitchFamily="34" charset="-122"/>
              </a:rPr>
              <a:t>1.2</a:t>
            </a:r>
            <a:r>
              <a:rPr lang="zh-CN" altLang="en-US" sz="2400" b="1" spc="300" dirty="0" smtClean="0">
                <a:solidFill>
                  <a:srgbClr val="61B5C0"/>
                </a:solidFill>
                <a:latin typeface="微软雅黑" pitchFamily="34" charset="-122"/>
                <a:ea typeface="微软雅黑" pitchFamily="34" charset="-122"/>
              </a:rPr>
              <a:t>提出问题</a:t>
            </a:r>
            <a:endParaRPr lang="zh-CN" altLang="en-US" sz="2400" b="1" spc="300" dirty="0">
              <a:solidFill>
                <a:srgbClr val="61B5C0"/>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947" y="-249029"/>
            <a:ext cx="12550140" cy="7223759"/>
          </a:xfrm>
          <a:prstGeom prst="rect">
            <a:avLst/>
          </a:prstGeom>
        </p:spPr>
      </p:pic>
      <p:grpSp>
        <p:nvGrpSpPr>
          <p:cNvPr id="37" name="组合 36"/>
          <p:cNvGrpSpPr/>
          <p:nvPr/>
        </p:nvGrpSpPr>
        <p:grpSpPr>
          <a:xfrm>
            <a:off x="3937455" y="2265015"/>
            <a:ext cx="4110326" cy="2215991"/>
            <a:chOff x="4444777" y="3648334"/>
            <a:chExt cx="4110326" cy="2215991"/>
          </a:xfrm>
        </p:grpSpPr>
        <p:sp>
          <p:nvSpPr>
            <p:cNvPr id="33" name="文本框 32"/>
            <p:cNvSpPr txBox="1"/>
            <p:nvPr/>
          </p:nvSpPr>
          <p:spPr>
            <a:xfrm>
              <a:off x="4937082" y="4904032"/>
              <a:ext cx="3618021" cy="461665"/>
            </a:xfrm>
            <a:prstGeom prst="rect">
              <a:avLst/>
            </a:prstGeom>
            <a:noFill/>
          </p:spPr>
          <p:txBody>
            <a:bodyPr wrap="square" rtlCol="0">
              <a:spAutoFit/>
            </a:bodyPr>
            <a:lstStyle/>
            <a:p>
              <a:r>
                <a:rPr lang="zh-CN" altLang="en-US" sz="2400" b="1" spc="300" dirty="0" smtClean="0">
                  <a:solidFill>
                    <a:srgbClr val="61B5C0"/>
                  </a:solidFill>
                  <a:latin typeface="微软雅黑" pitchFamily="34" charset="-122"/>
                  <a:ea typeface="微软雅黑" pitchFamily="34" charset="-122"/>
                </a:rPr>
                <a:t>研究内容</a:t>
              </a:r>
              <a:endParaRPr lang="zh-CN" altLang="en-US" sz="2400" b="1" spc="300" dirty="0">
                <a:solidFill>
                  <a:srgbClr val="61B5C0"/>
                </a:solidFill>
                <a:latin typeface="微软雅黑" pitchFamily="34" charset="-122"/>
                <a:ea typeface="微软雅黑" pitchFamily="34" charset="-122"/>
              </a:endParaRPr>
            </a:p>
          </p:txBody>
        </p:sp>
        <p:sp>
          <p:nvSpPr>
            <p:cNvPr id="35" name="文本框 34"/>
            <p:cNvSpPr txBox="1"/>
            <p:nvPr/>
          </p:nvSpPr>
          <p:spPr>
            <a:xfrm>
              <a:off x="4444777" y="3648334"/>
              <a:ext cx="1295400" cy="2215991"/>
            </a:xfrm>
            <a:prstGeom prst="rect">
              <a:avLst/>
            </a:prstGeom>
            <a:noFill/>
          </p:spPr>
          <p:txBody>
            <a:bodyPr wrap="square" rtlCol="0">
              <a:spAutoFit/>
            </a:bodyPr>
            <a:lstStyle/>
            <a:p>
              <a:pPr algn="ctr"/>
              <a:r>
                <a:rPr lang="en-US" altLang="zh-CN" sz="13800" dirty="0" smtClean="0">
                  <a:solidFill>
                    <a:srgbClr val="5DB6C3"/>
                  </a:solidFill>
                </a:rPr>
                <a:t>P</a:t>
              </a:r>
              <a:endParaRPr lang="zh-CN" altLang="en-US" sz="13800" dirty="0">
                <a:solidFill>
                  <a:srgbClr val="5DB6C3"/>
                </a:solidFill>
              </a:endParaRPr>
            </a:p>
          </p:txBody>
        </p:sp>
        <p:sp>
          <p:nvSpPr>
            <p:cNvPr id="36" name="文本框 35"/>
            <p:cNvSpPr txBox="1"/>
            <p:nvPr/>
          </p:nvSpPr>
          <p:spPr>
            <a:xfrm>
              <a:off x="5541899" y="4511040"/>
              <a:ext cx="1332175" cy="400110"/>
            </a:xfrm>
            <a:prstGeom prst="rect">
              <a:avLst/>
            </a:prstGeom>
            <a:noFill/>
          </p:spPr>
          <p:txBody>
            <a:bodyPr wrap="square" rtlCol="0">
              <a:spAutoFit/>
            </a:bodyPr>
            <a:lstStyle/>
            <a:p>
              <a:r>
                <a:rPr lang="en-US" altLang="zh-CN" sz="2000" b="1" dirty="0" smtClean="0">
                  <a:solidFill>
                    <a:srgbClr val="5DB6C3"/>
                  </a:solidFill>
                </a:rPr>
                <a:t>art 02</a:t>
              </a:r>
              <a:endParaRPr lang="zh-CN" altLang="en-US" sz="2000" b="1" dirty="0">
                <a:solidFill>
                  <a:srgbClr val="5DB6C3"/>
                </a:solidFill>
              </a:endParaRPr>
            </a:p>
          </p:txBody>
        </p:sp>
      </p:grpSp>
      <p:grpSp>
        <p:nvGrpSpPr>
          <p:cNvPr id="3" name="组合 2"/>
          <p:cNvGrpSpPr/>
          <p:nvPr/>
        </p:nvGrpSpPr>
        <p:grpSpPr>
          <a:xfrm>
            <a:off x="7594258" y="2734342"/>
            <a:ext cx="1468169" cy="1277337"/>
            <a:chOff x="7594258" y="2734342"/>
            <a:chExt cx="1468169" cy="1277337"/>
          </a:xfrm>
        </p:grpSpPr>
        <p:grpSp>
          <p:nvGrpSpPr>
            <p:cNvPr id="30" name="组合 29"/>
            <p:cNvGrpSpPr/>
            <p:nvPr/>
          </p:nvGrpSpPr>
          <p:grpSpPr>
            <a:xfrm>
              <a:off x="7594258" y="2734342"/>
              <a:ext cx="1468169" cy="1277337"/>
              <a:chOff x="3798124" y="1016405"/>
              <a:chExt cx="4588132" cy="3991769"/>
            </a:xfrm>
          </p:grpSpPr>
          <p:sp>
            <p:nvSpPr>
              <p:cNvPr id="18" name="Freeform 9"/>
              <p:cNvSpPr/>
              <p:nvPr/>
            </p:nvSpPr>
            <p:spPr bwMode="auto">
              <a:xfrm>
                <a:off x="3801081" y="1026752"/>
                <a:ext cx="4582220" cy="3970271"/>
              </a:xfrm>
              <a:custGeom>
                <a:avLst/>
                <a:gdLst>
                  <a:gd name="T0" fmla="*/ 2326 w 3100"/>
                  <a:gd name="T1" fmla="*/ 0 h 2686"/>
                  <a:gd name="T2" fmla="*/ 3100 w 3100"/>
                  <a:gd name="T3" fmla="*/ 1344 h 2686"/>
                  <a:gd name="T4" fmla="*/ 2326 w 3100"/>
                  <a:gd name="T5" fmla="*/ 2686 h 2686"/>
                  <a:gd name="T6" fmla="*/ 774 w 3100"/>
                  <a:gd name="T7" fmla="*/ 2686 h 2686"/>
                  <a:gd name="T8" fmla="*/ 0 w 3100"/>
                  <a:gd name="T9" fmla="*/ 1344 h 2686"/>
                  <a:gd name="T10" fmla="*/ 774 w 3100"/>
                  <a:gd name="T11" fmla="*/ 0 h 2686"/>
                  <a:gd name="T12" fmla="*/ 2326 w 3100"/>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3100" h="2686">
                    <a:moveTo>
                      <a:pt x="2326" y="0"/>
                    </a:moveTo>
                    <a:lnTo>
                      <a:pt x="3100" y="1344"/>
                    </a:lnTo>
                    <a:lnTo>
                      <a:pt x="2326" y="2686"/>
                    </a:lnTo>
                    <a:lnTo>
                      <a:pt x="774" y="2686"/>
                    </a:lnTo>
                    <a:lnTo>
                      <a:pt x="0" y="1344"/>
                    </a:lnTo>
                    <a:lnTo>
                      <a:pt x="774" y="0"/>
                    </a:lnTo>
                    <a:lnTo>
                      <a:pt x="2326" y="0"/>
                    </a:lnTo>
                    <a:close/>
                  </a:path>
                </a:pathLst>
              </a:custGeom>
              <a:solidFill>
                <a:srgbClr val="5DB6C3"/>
              </a:solidFill>
              <a:ln>
                <a:noFill/>
              </a:ln>
            </p:spPr>
            <p:txBody>
              <a:bodyPr vert="horz" wrap="square" lIns="91440" tIns="45720" rIns="91440" bIns="45720" numCol="1" anchor="t" anchorCtr="0" compatLnSpc="1"/>
              <a:lstStyle/>
              <a:p>
                <a:endParaRPr lang="zh-CN" altLang="en-US"/>
              </a:p>
            </p:txBody>
          </p:sp>
          <p:sp>
            <p:nvSpPr>
              <p:cNvPr id="19" name="Freeform 345"/>
              <p:cNvSpPr/>
              <p:nvPr/>
            </p:nvSpPr>
            <p:spPr bwMode="auto">
              <a:xfrm>
                <a:off x="4946668" y="1029745"/>
                <a:ext cx="3439588" cy="1986823"/>
              </a:xfrm>
              <a:custGeom>
                <a:avLst/>
                <a:gdLst>
                  <a:gd name="T0" fmla="*/ 2273 w 3407"/>
                  <a:gd name="T1" fmla="*/ 0 h 1968"/>
                  <a:gd name="T2" fmla="*/ 0 w 3407"/>
                  <a:gd name="T3" fmla="*/ 0 h 1968"/>
                  <a:gd name="T4" fmla="*/ 3407 w 3407"/>
                  <a:gd name="T5" fmla="*/ 1968 h 1968"/>
                  <a:gd name="T6" fmla="*/ 2273 w 3407"/>
                  <a:gd name="T7" fmla="*/ 0 h 1968"/>
                </a:gdLst>
                <a:ahLst/>
                <a:cxnLst>
                  <a:cxn ang="0">
                    <a:pos x="T0" y="T1"/>
                  </a:cxn>
                  <a:cxn ang="0">
                    <a:pos x="T2" y="T3"/>
                  </a:cxn>
                  <a:cxn ang="0">
                    <a:pos x="T4" y="T5"/>
                  </a:cxn>
                  <a:cxn ang="0">
                    <a:pos x="T6" y="T7"/>
                  </a:cxn>
                </a:cxnLst>
                <a:rect l="0" t="0" r="r" b="b"/>
                <a:pathLst>
                  <a:path w="3407" h="1968">
                    <a:moveTo>
                      <a:pt x="2273" y="0"/>
                    </a:moveTo>
                    <a:lnTo>
                      <a:pt x="0" y="0"/>
                    </a:lnTo>
                    <a:lnTo>
                      <a:pt x="3407" y="1968"/>
                    </a:lnTo>
                    <a:lnTo>
                      <a:pt x="2273"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0" name="Freeform 22"/>
              <p:cNvSpPr/>
              <p:nvPr/>
            </p:nvSpPr>
            <p:spPr bwMode="auto">
              <a:xfrm>
                <a:off x="3800811" y="1028230"/>
                <a:ext cx="3439588" cy="1986823"/>
              </a:xfrm>
              <a:custGeom>
                <a:avLst/>
                <a:gdLst>
                  <a:gd name="T0" fmla="*/ 3407 w 3407"/>
                  <a:gd name="T1" fmla="*/ 0 h 1968"/>
                  <a:gd name="T2" fmla="*/ 1134 w 3407"/>
                  <a:gd name="T3" fmla="*/ 0 h 1968"/>
                  <a:gd name="T4" fmla="*/ 0 w 3407"/>
                  <a:gd name="T5" fmla="*/ 1968 h 1968"/>
                  <a:gd name="T6" fmla="*/ 3407 w 3407"/>
                  <a:gd name="T7" fmla="*/ 0 h 1968"/>
                </a:gdLst>
                <a:ahLst/>
                <a:cxnLst>
                  <a:cxn ang="0">
                    <a:pos x="T0" y="T1"/>
                  </a:cxn>
                  <a:cxn ang="0">
                    <a:pos x="T2" y="T3"/>
                  </a:cxn>
                  <a:cxn ang="0">
                    <a:pos x="T4" y="T5"/>
                  </a:cxn>
                  <a:cxn ang="0">
                    <a:pos x="T6" y="T7"/>
                  </a:cxn>
                </a:cxnLst>
                <a:rect l="0" t="0" r="r" b="b"/>
                <a:pathLst>
                  <a:path w="3407" h="1968">
                    <a:moveTo>
                      <a:pt x="3407" y="0"/>
                    </a:moveTo>
                    <a:lnTo>
                      <a:pt x="1134" y="0"/>
                    </a:lnTo>
                    <a:lnTo>
                      <a:pt x="0" y="1968"/>
                    </a:lnTo>
                    <a:lnTo>
                      <a:pt x="3407"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1" name="Freeform 25"/>
              <p:cNvSpPr/>
              <p:nvPr/>
            </p:nvSpPr>
            <p:spPr bwMode="auto">
              <a:xfrm>
                <a:off x="3800811" y="3024379"/>
                <a:ext cx="3439588" cy="1983795"/>
              </a:xfrm>
              <a:custGeom>
                <a:avLst/>
                <a:gdLst>
                  <a:gd name="T0" fmla="*/ 0 w 3407"/>
                  <a:gd name="T1" fmla="*/ 0 h 1965"/>
                  <a:gd name="T2" fmla="*/ 1134 w 3407"/>
                  <a:gd name="T3" fmla="*/ 1965 h 1965"/>
                  <a:gd name="T4" fmla="*/ 3407 w 3407"/>
                  <a:gd name="T5" fmla="*/ 1965 h 1965"/>
                  <a:gd name="T6" fmla="*/ 0 w 3407"/>
                  <a:gd name="T7" fmla="*/ 0 h 1965"/>
                </a:gdLst>
                <a:ahLst/>
                <a:cxnLst>
                  <a:cxn ang="0">
                    <a:pos x="T0" y="T1"/>
                  </a:cxn>
                  <a:cxn ang="0">
                    <a:pos x="T2" y="T3"/>
                  </a:cxn>
                  <a:cxn ang="0">
                    <a:pos x="T4" y="T5"/>
                  </a:cxn>
                  <a:cxn ang="0">
                    <a:pos x="T6" y="T7"/>
                  </a:cxn>
                </a:cxnLst>
                <a:rect l="0" t="0" r="r" b="b"/>
                <a:pathLst>
                  <a:path w="3407" h="1965">
                    <a:moveTo>
                      <a:pt x="0" y="0"/>
                    </a:moveTo>
                    <a:lnTo>
                      <a:pt x="1134" y="1965"/>
                    </a:lnTo>
                    <a:lnTo>
                      <a:pt x="3407" y="1965"/>
                    </a:lnTo>
                    <a:lnTo>
                      <a:pt x="0"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2" name="Freeform 33"/>
              <p:cNvSpPr/>
              <p:nvPr/>
            </p:nvSpPr>
            <p:spPr bwMode="auto">
              <a:xfrm>
                <a:off x="4946668" y="3016568"/>
                <a:ext cx="3439588" cy="1983795"/>
              </a:xfrm>
              <a:custGeom>
                <a:avLst/>
                <a:gdLst>
                  <a:gd name="T0" fmla="*/ 3407 w 3407"/>
                  <a:gd name="T1" fmla="*/ 0 h 1965"/>
                  <a:gd name="T2" fmla="*/ 0 w 3407"/>
                  <a:gd name="T3" fmla="*/ 1965 h 1965"/>
                  <a:gd name="T4" fmla="*/ 2273 w 3407"/>
                  <a:gd name="T5" fmla="*/ 1965 h 1965"/>
                  <a:gd name="T6" fmla="*/ 3407 w 3407"/>
                  <a:gd name="T7" fmla="*/ 0 h 1965"/>
                </a:gdLst>
                <a:ahLst/>
                <a:cxnLst>
                  <a:cxn ang="0">
                    <a:pos x="T0" y="T1"/>
                  </a:cxn>
                  <a:cxn ang="0">
                    <a:pos x="T2" y="T3"/>
                  </a:cxn>
                  <a:cxn ang="0">
                    <a:pos x="T4" y="T5"/>
                  </a:cxn>
                  <a:cxn ang="0">
                    <a:pos x="T6" y="T7"/>
                  </a:cxn>
                </a:cxnLst>
                <a:rect l="0" t="0" r="r" b="b"/>
                <a:pathLst>
                  <a:path w="3407" h="1965">
                    <a:moveTo>
                      <a:pt x="3407" y="0"/>
                    </a:moveTo>
                    <a:lnTo>
                      <a:pt x="0" y="1965"/>
                    </a:lnTo>
                    <a:lnTo>
                      <a:pt x="2273" y="1965"/>
                    </a:lnTo>
                    <a:lnTo>
                      <a:pt x="3407"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3" name="Freeform 131"/>
              <p:cNvSpPr/>
              <p:nvPr/>
            </p:nvSpPr>
            <p:spPr bwMode="auto">
              <a:xfrm>
                <a:off x="3798124" y="1016405"/>
                <a:ext cx="4524573" cy="3915581"/>
              </a:xfrm>
              <a:custGeom>
                <a:avLst/>
                <a:gdLst>
                  <a:gd name="T0" fmla="*/ 2297 w 3061"/>
                  <a:gd name="T1" fmla="*/ 0 h 2649"/>
                  <a:gd name="T2" fmla="*/ 3061 w 3061"/>
                  <a:gd name="T3" fmla="*/ 1325 h 2649"/>
                  <a:gd name="T4" fmla="*/ 2297 w 3061"/>
                  <a:gd name="T5" fmla="*/ 2649 h 2649"/>
                  <a:gd name="T6" fmla="*/ 764 w 3061"/>
                  <a:gd name="T7" fmla="*/ 2649 h 2649"/>
                  <a:gd name="T8" fmla="*/ 0 w 3061"/>
                  <a:gd name="T9" fmla="*/ 1325 h 2649"/>
                  <a:gd name="T10" fmla="*/ 764 w 3061"/>
                  <a:gd name="T11" fmla="*/ 0 h 2649"/>
                  <a:gd name="T12" fmla="*/ 2297 w 3061"/>
                  <a:gd name="T13" fmla="*/ 0 h 2649"/>
                </a:gdLst>
                <a:ahLst/>
                <a:cxnLst>
                  <a:cxn ang="0">
                    <a:pos x="T0" y="T1"/>
                  </a:cxn>
                  <a:cxn ang="0">
                    <a:pos x="T2" y="T3"/>
                  </a:cxn>
                  <a:cxn ang="0">
                    <a:pos x="T4" y="T5"/>
                  </a:cxn>
                  <a:cxn ang="0">
                    <a:pos x="T6" y="T7"/>
                  </a:cxn>
                  <a:cxn ang="0">
                    <a:pos x="T8" y="T9"/>
                  </a:cxn>
                  <a:cxn ang="0">
                    <a:pos x="T10" y="T11"/>
                  </a:cxn>
                  <a:cxn ang="0">
                    <a:pos x="T12" y="T13"/>
                  </a:cxn>
                </a:cxnLst>
                <a:rect l="0" t="0" r="r" b="b"/>
                <a:pathLst>
                  <a:path w="3061" h="2649">
                    <a:moveTo>
                      <a:pt x="2297" y="0"/>
                    </a:moveTo>
                    <a:lnTo>
                      <a:pt x="3061" y="1325"/>
                    </a:lnTo>
                    <a:lnTo>
                      <a:pt x="2297" y="2649"/>
                    </a:lnTo>
                    <a:lnTo>
                      <a:pt x="764" y="2649"/>
                    </a:lnTo>
                    <a:lnTo>
                      <a:pt x="0" y="1325"/>
                    </a:lnTo>
                    <a:lnTo>
                      <a:pt x="764" y="0"/>
                    </a:lnTo>
                    <a:lnTo>
                      <a:pt x="22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33"/>
              <p:cNvSpPr/>
              <p:nvPr/>
            </p:nvSpPr>
            <p:spPr bwMode="auto">
              <a:xfrm>
                <a:off x="6059671" y="1016405"/>
                <a:ext cx="2263026" cy="1958530"/>
              </a:xfrm>
              <a:custGeom>
                <a:avLst/>
                <a:gdLst>
                  <a:gd name="T0" fmla="*/ 767 w 1531"/>
                  <a:gd name="T1" fmla="*/ 0 h 1325"/>
                  <a:gd name="T2" fmla="*/ 767 w 1531"/>
                  <a:gd name="T3" fmla="*/ 0 h 1325"/>
                  <a:gd name="T4" fmla="*/ 0 w 1531"/>
                  <a:gd name="T5" fmla="*/ 442 h 1325"/>
                  <a:gd name="T6" fmla="*/ 1531 w 1531"/>
                  <a:gd name="T7" fmla="*/ 1325 h 1325"/>
                  <a:gd name="T8" fmla="*/ 767 w 1531"/>
                  <a:gd name="T9" fmla="*/ 0 h 1325"/>
                </a:gdLst>
                <a:ahLst/>
                <a:cxnLst>
                  <a:cxn ang="0">
                    <a:pos x="T0" y="T1"/>
                  </a:cxn>
                  <a:cxn ang="0">
                    <a:pos x="T2" y="T3"/>
                  </a:cxn>
                  <a:cxn ang="0">
                    <a:pos x="T4" y="T5"/>
                  </a:cxn>
                  <a:cxn ang="0">
                    <a:pos x="T6" y="T7"/>
                  </a:cxn>
                  <a:cxn ang="0">
                    <a:pos x="T8" y="T9"/>
                  </a:cxn>
                </a:cxnLst>
                <a:rect l="0" t="0" r="r" b="b"/>
                <a:pathLst>
                  <a:path w="1531" h="1325">
                    <a:moveTo>
                      <a:pt x="767" y="0"/>
                    </a:moveTo>
                    <a:lnTo>
                      <a:pt x="767" y="0"/>
                    </a:lnTo>
                    <a:lnTo>
                      <a:pt x="0" y="442"/>
                    </a:lnTo>
                    <a:lnTo>
                      <a:pt x="1531" y="1325"/>
                    </a:lnTo>
                    <a:lnTo>
                      <a:pt x="7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35"/>
              <p:cNvSpPr/>
              <p:nvPr/>
            </p:nvSpPr>
            <p:spPr bwMode="auto">
              <a:xfrm>
                <a:off x="3798124" y="2974934"/>
                <a:ext cx="3395277" cy="1957051"/>
              </a:xfrm>
              <a:custGeom>
                <a:avLst/>
                <a:gdLst>
                  <a:gd name="T0" fmla="*/ 0 w 2297"/>
                  <a:gd name="T1" fmla="*/ 0 h 1324"/>
                  <a:gd name="T2" fmla="*/ 764 w 2297"/>
                  <a:gd name="T3" fmla="*/ 1324 h 1324"/>
                  <a:gd name="T4" fmla="*/ 2297 w 2297"/>
                  <a:gd name="T5" fmla="*/ 1324 h 1324"/>
                  <a:gd name="T6" fmla="*/ 764 w 2297"/>
                  <a:gd name="T7" fmla="*/ 1324 h 1324"/>
                  <a:gd name="T8" fmla="*/ 1530 w 2297"/>
                  <a:gd name="T9" fmla="*/ 882 h 1324"/>
                  <a:gd name="T10" fmla="*/ 0 w 2297"/>
                  <a:gd name="T11" fmla="*/ 0 h 1324"/>
                </a:gdLst>
                <a:ahLst/>
                <a:cxnLst>
                  <a:cxn ang="0">
                    <a:pos x="T0" y="T1"/>
                  </a:cxn>
                  <a:cxn ang="0">
                    <a:pos x="T2" y="T3"/>
                  </a:cxn>
                  <a:cxn ang="0">
                    <a:pos x="T4" y="T5"/>
                  </a:cxn>
                  <a:cxn ang="0">
                    <a:pos x="T6" y="T7"/>
                  </a:cxn>
                  <a:cxn ang="0">
                    <a:pos x="T8" y="T9"/>
                  </a:cxn>
                  <a:cxn ang="0">
                    <a:pos x="T10" y="T11"/>
                  </a:cxn>
                </a:cxnLst>
                <a:rect l="0" t="0" r="r" b="b"/>
                <a:pathLst>
                  <a:path w="2297" h="1324">
                    <a:moveTo>
                      <a:pt x="0" y="0"/>
                    </a:moveTo>
                    <a:lnTo>
                      <a:pt x="764" y="1324"/>
                    </a:lnTo>
                    <a:lnTo>
                      <a:pt x="2297" y="1324"/>
                    </a:lnTo>
                    <a:lnTo>
                      <a:pt x="764" y="1324"/>
                    </a:lnTo>
                    <a:lnTo>
                      <a:pt x="1530" y="8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37"/>
              <p:cNvSpPr/>
              <p:nvPr/>
            </p:nvSpPr>
            <p:spPr bwMode="auto">
              <a:xfrm>
                <a:off x="6059671" y="2974934"/>
                <a:ext cx="2263026" cy="1957051"/>
              </a:xfrm>
              <a:custGeom>
                <a:avLst/>
                <a:gdLst>
                  <a:gd name="T0" fmla="*/ 1531 w 1531"/>
                  <a:gd name="T1" fmla="*/ 0 h 1324"/>
                  <a:gd name="T2" fmla="*/ 0 w 1531"/>
                  <a:gd name="T3" fmla="*/ 882 h 1324"/>
                  <a:gd name="T4" fmla="*/ 767 w 1531"/>
                  <a:gd name="T5" fmla="*/ 1324 h 1324"/>
                  <a:gd name="T6" fmla="*/ 1531 w 1531"/>
                  <a:gd name="T7" fmla="*/ 0 h 1324"/>
                </a:gdLst>
                <a:ahLst/>
                <a:cxnLst>
                  <a:cxn ang="0">
                    <a:pos x="T0" y="T1"/>
                  </a:cxn>
                  <a:cxn ang="0">
                    <a:pos x="T2" y="T3"/>
                  </a:cxn>
                  <a:cxn ang="0">
                    <a:pos x="T4" y="T5"/>
                  </a:cxn>
                  <a:cxn ang="0">
                    <a:pos x="T6" y="T7"/>
                  </a:cxn>
                </a:cxnLst>
                <a:rect l="0" t="0" r="r" b="b"/>
                <a:pathLst>
                  <a:path w="1531" h="1324">
                    <a:moveTo>
                      <a:pt x="1531" y="0"/>
                    </a:moveTo>
                    <a:lnTo>
                      <a:pt x="0" y="882"/>
                    </a:lnTo>
                    <a:lnTo>
                      <a:pt x="767" y="1324"/>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9"/>
              <p:cNvSpPr/>
              <p:nvPr/>
            </p:nvSpPr>
            <p:spPr bwMode="auto">
              <a:xfrm>
                <a:off x="4927420" y="4278650"/>
                <a:ext cx="2265982" cy="653336"/>
              </a:xfrm>
              <a:custGeom>
                <a:avLst/>
                <a:gdLst>
                  <a:gd name="T0" fmla="*/ 766 w 1533"/>
                  <a:gd name="T1" fmla="*/ 0 h 442"/>
                  <a:gd name="T2" fmla="*/ 0 w 1533"/>
                  <a:gd name="T3" fmla="*/ 442 h 442"/>
                  <a:gd name="T4" fmla="*/ 1533 w 1533"/>
                  <a:gd name="T5" fmla="*/ 442 h 442"/>
                  <a:gd name="T6" fmla="*/ 766 w 1533"/>
                  <a:gd name="T7" fmla="*/ 0 h 442"/>
                </a:gdLst>
                <a:ahLst/>
                <a:cxnLst>
                  <a:cxn ang="0">
                    <a:pos x="T0" y="T1"/>
                  </a:cxn>
                  <a:cxn ang="0">
                    <a:pos x="T2" y="T3"/>
                  </a:cxn>
                  <a:cxn ang="0">
                    <a:pos x="T4" y="T5"/>
                  </a:cxn>
                  <a:cxn ang="0">
                    <a:pos x="T6" y="T7"/>
                  </a:cxn>
                </a:cxnLst>
                <a:rect l="0" t="0" r="r" b="b"/>
                <a:pathLst>
                  <a:path w="1533" h="442">
                    <a:moveTo>
                      <a:pt x="766" y="0"/>
                    </a:moveTo>
                    <a:lnTo>
                      <a:pt x="0" y="442"/>
                    </a:lnTo>
                    <a:lnTo>
                      <a:pt x="1533" y="442"/>
                    </a:lnTo>
                    <a:lnTo>
                      <a:pt x="7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1"/>
              <p:cNvSpPr/>
              <p:nvPr/>
            </p:nvSpPr>
            <p:spPr bwMode="auto">
              <a:xfrm>
                <a:off x="3798124" y="1016405"/>
                <a:ext cx="2261547" cy="1958530"/>
              </a:xfrm>
              <a:custGeom>
                <a:avLst/>
                <a:gdLst>
                  <a:gd name="T0" fmla="*/ 764 w 1530"/>
                  <a:gd name="T1" fmla="*/ 0 h 1325"/>
                  <a:gd name="T2" fmla="*/ 764 w 1530"/>
                  <a:gd name="T3" fmla="*/ 0 h 1325"/>
                  <a:gd name="T4" fmla="*/ 0 w 1530"/>
                  <a:gd name="T5" fmla="*/ 1325 h 1325"/>
                  <a:gd name="T6" fmla="*/ 1530 w 1530"/>
                  <a:gd name="T7" fmla="*/ 442 h 1325"/>
                  <a:gd name="T8" fmla="*/ 764 w 1530"/>
                  <a:gd name="T9" fmla="*/ 0 h 1325"/>
                </a:gdLst>
                <a:ahLst/>
                <a:cxnLst>
                  <a:cxn ang="0">
                    <a:pos x="T0" y="T1"/>
                  </a:cxn>
                  <a:cxn ang="0">
                    <a:pos x="T2" y="T3"/>
                  </a:cxn>
                  <a:cxn ang="0">
                    <a:pos x="T4" y="T5"/>
                  </a:cxn>
                  <a:cxn ang="0">
                    <a:pos x="T6" y="T7"/>
                  </a:cxn>
                  <a:cxn ang="0">
                    <a:pos x="T8" y="T9"/>
                  </a:cxn>
                </a:cxnLst>
                <a:rect l="0" t="0" r="r" b="b"/>
                <a:pathLst>
                  <a:path w="1530" h="1325">
                    <a:moveTo>
                      <a:pt x="764" y="0"/>
                    </a:moveTo>
                    <a:lnTo>
                      <a:pt x="764" y="0"/>
                    </a:lnTo>
                    <a:lnTo>
                      <a:pt x="0" y="1325"/>
                    </a:lnTo>
                    <a:lnTo>
                      <a:pt x="1530" y="442"/>
                    </a:lnTo>
                    <a:lnTo>
                      <a:pt x="7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43"/>
              <p:cNvSpPr/>
              <p:nvPr/>
            </p:nvSpPr>
            <p:spPr bwMode="auto">
              <a:xfrm>
                <a:off x="4927420" y="1016405"/>
                <a:ext cx="2265982" cy="653336"/>
              </a:xfrm>
              <a:custGeom>
                <a:avLst/>
                <a:gdLst>
                  <a:gd name="T0" fmla="*/ 1533 w 1533"/>
                  <a:gd name="T1" fmla="*/ 0 h 442"/>
                  <a:gd name="T2" fmla="*/ 0 w 1533"/>
                  <a:gd name="T3" fmla="*/ 0 h 442"/>
                  <a:gd name="T4" fmla="*/ 766 w 1533"/>
                  <a:gd name="T5" fmla="*/ 442 h 442"/>
                  <a:gd name="T6" fmla="*/ 1533 w 1533"/>
                  <a:gd name="T7" fmla="*/ 0 h 442"/>
                </a:gdLst>
                <a:ahLst/>
                <a:cxnLst>
                  <a:cxn ang="0">
                    <a:pos x="T0" y="T1"/>
                  </a:cxn>
                  <a:cxn ang="0">
                    <a:pos x="T2" y="T3"/>
                  </a:cxn>
                  <a:cxn ang="0">
                    <a:pos x="T4" y="T5"/>
                  </a:cxn>
                  <a:cxn ang="0">
                    <a:pos x="T6" y="T7"/>
                  </a:cxn>
                </a:cxnLst>
                <a:rect l="0" t="0" r="r" b="b"/>
                <a:pathLst>
                  <a:path w="1533" h="442">
                    <a:moveTo>
                      <a:pt x="1533" y="0"/>
                    </a:moveTo>
                    <a:lnTo>
                      <a:pt x="0" y="0"/>
                    </a:lnTo>
                    <a:lnTo>
                      <a:pt x="766" y="442"/>
                    </a:lnTo>
                    <a:lnTo>
                      <a:pt x="1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Freeform 141"/>
            <p:cNvSpPr>
              <a:spLocks noChangeArrowheads="1"/>
            </p:cNvSpPr>
            <p:nvPr/>
          </p:nvSpPr>
          <p:spPr bwMode="auto">
            <a:xfrm>
              <a:off x="8066838" y="3106877"/>
              <a:ext cx="523009" cy="532266"/>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rgbClr val="FFFFFF">
                <a:alpha val="40000"/>
              </a:srgbClr>
            </a:solidFill>
            <a:ln>
              <a:noFill/>
            </a:ln>
            <a:effectLst/>
          </p:spPr>
          <p:txBody>
            <a:bodyPr wrap="none" anchor="ctr"/>
            <a:lstStyle/>
            <a:p>
              <a:pPr defTabSz="534670"/>
              <a:endParaRPr lang="en-US" sz="2105">
                <a:solidFill>
                  <a:prstClr val="black"/>
                </a:solidFill>
                <a:latin typeface="Calibri"/>
              </a:endParaRPr>
            </a:p>
          </p:txBody>
        </p:sp>
      </p:grpSp>
    </p:spTree>
    <p:extLst>
      <p:ext uri="{BB962C8B-B14F-4D97-AF65-F5344CB8AC3E}">
        <p14:creationId xmlns:p14="http://schemas.microsoft.com/office/powerpoint/2010/main" val="24972014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121" name="TextBox 41"/>
          <p:cNvSpPr txBox="1"/>
          <p:nvPr/>
        </p:nvSpPr>
        <p:spPr>
          <a:xfrm>
            <a:off x="6265399" y="3932262"/>
            <a:ext cx="941699" cy="769441"/>
          </a:xfrm>
          <a:prstGeom prst="rect">
            <a:avLst/>
          </a:prstGeom>
          <a:noFill/>
        </p:spPr>
        <p:txBody>
          <a:bodyPr wrap="square" rtlCol="0">
            <a:spAutoFit/>
          </a:bodyPr>
          <a:lstStyle/>
          <a:p>
            <a:pPr algn="ctr"/>
            <a:r>
              <a:rPr lang="en-US" altLang="zh-CN" sz="4400" b="1" dirty="0" smtClean="0">
                <a:solidFill>
                  <a:schemeClr val="bg1"/>
                </a:solidFill>
                <a:cs typeface="+mn-ea"/>
                <a:sym typeface="+mn-lt"/>
              </a:rPr>
              <a:t>4</a:t>
            </a:r>
            <a:endParaRPr lang="en-US" altLang="zh-CN" sz="2000" dirty="0" smtClean="0">
              <a:solidFill>
                <a:schemeClr val="bg1"/>
              </a:solidFill>
              <a:cs typeface="+mn-ea"/>
              <a:sym typeface="+mn-lt"/>
            </a:endParaRPr>
          </a:p>
        </p:txBody>
      </p:sp>
      <p:grpSp>
        <p:nvGrpSpPr>
          <p:cNvPr id="122" name="Group 1"/>
          <p:cNvGrpSpPr/>
          <p:nvPr/>
        </p:nvGrpSpPr>
        <p:grpSpPr>
          <a:xfrm>
            <a:off x="4169248" y="1564073"/>
            <a:ext cx="4192301" cy="1217066"/>
            <a:chOff x="6630373" y="2068132"/>
            <a:chExt cx="4192301" cy="1217066"/>
          </a:xfrm>
        </p:grpSpPr>
        <p:sp>
          <p:nvSpPr>
            <p:cNvPr id="123" name="Rectangle 2"/>
            <p:cNvSpPr/>
            <p:nvPr/>
          </p:nvSpPr>
          <p:spPr>
            <a:xfrm>
              <a:off x="6942646" y="2068132"/>
              <a:ext cx="3880028" cy="1217066"/>
            </a:xfrm>
            <a:prstGeom prst="rect">
              <a:avLst/>
            </a:prstGeom>
            <a:noFill/>
            <a:ln w="22225">
              <a:solidFill>
                <a:srgbClr val="5DB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4" name="Rounded Rectangle 3"/>
            <p:cNvSpPr/>
            <p:nvPr/>
          </p:nvSpPr>
          <p:spPr>
            <a:xfrm rot="2700000">
              <a:off x="6630373" y="2364391"/>
              <a:ext cx="624548" cy="624548"/>
            </a:xfrm>
            <a:prstGeom prst="roundRect">
              <a:avLst>
                <a:gd name="adj" fmla="val 19652"/>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126" name="TextBox 39"/>
          <p:cNvSpPr txBox="1"/>
          <p:nvPr/>
        </p:nvSpPr>
        <p:spPr>
          <a:xfrm>
            <a:off x="4017561" y="1761085"/>
            <a:ext cx="941699" cy="769441"/>
          </a:xfrm>
          <a:prstGeom prst="rect">
            <a:avLst/>
          </a:prstGeom>
          <a:noFill/>
        </p:spPr>
        <p:txBody>
          <a:bodyPr wrap="square" rtlCol="0">
            <a:spAutoFit/>
          </a:bodyPr>
          <a:lstStyle/>
          <a:p>
            <a:pPr algn="ctr"/>
            <a:r>
              <a:rPr lang="en-US" altLang="zh-CN" sz="4400" b="1" dirty="0" smtClean="0">
                <a:solidFill>
                  <a:schemeClr val="bg1"/>
                </a:solidFill>
                <a:cs typeface="+mn-ea"/>
                <a:sym typeface="+mn-lt"/>
              </a:rPr>
              <a:t>1</a:t>
            </a:r>
            <a:endParaRPr lang="en-US" altLang="zh-CN" sz="2000" dirty="0" smtClean="0">
              <a:solidFill>
                <a:schemeClr val="bg1"/>
              </a:solidFill>
              <a:cs typeface="+mn-ea"/>
              <a:sym typeface="+mn-lt"/>
            </a:endParaRPr>
          </a:p>
        </p:txBody>
      </p:sp>
      <p:sp>
        <p:nvSpPr>
          <p:cNvPr id="127" name="TextBox 43"/>
          <p:cNvSpPr txBox="1"/>
          <p:nvPr/>
        </p:nvSpPr>
        <p:spPr>
          <a:xfrm>
            <a:off x="4851790" y="1744725"/>
            <a:ext cx="3323074" cy="799706"/>
          </a:xfrm>
          <a:prstGeom prst="rect">
            <a:avLst/>
          </a:prstGeom>
          <a:noFill/>
        </p:spPr>
        <p:txBody>
          <a:bodyPr wrap="square" rtlCol="0">
            <a:spAutoFit/>
          </a:bodyPr>
          <a:lstStyle/>
          <a:p>
            <a:pPr>
              <a:lnSpc>
                <a:spcPct val="120000"/>
              </a:lnSpc>
              <a:spcBef>
                <a:spcPct val="20000"/>
              </a:spcBef>
            </a:pPr>
            <a:r>
              <a:rPr lang="zh-CN" altLang="en-US" sz="2000" dirty="0" smtClean="0">
                <a:solidFill>
                  <a:schemeClr val="tx1">
                    <a:lumMod val="75000"/>
                    <a:lumOff val="25000"/>
                  </a:schemeClr>
                </a:solidFill>
                <a:latin typeface="微软雅黑" pitchFamily="34" charset="-122"/>
                <a:ea typeface="微软雅黑" pitchFamily="34" charset="-122"/>
                <a:sym typeface="+mn-lt"/>
              </a:rPr>
              <a:t>基于析取范式的置信规则库的数据缺失方法</a:t>
            </a:r>
            <a:endParaRPr lang="id-ID" altLang="zh-CN" sz="2000" dirty="0">
              <a:solidFill>
                <a:schemeClr val="tx1">
                  <a:lumMod val="75000"/>
                  <a:lumOff val="25000"/>
                </a:schemeClr>
              </a:solidFill>
              <a:latin typeface="微软雅黑" pitchFamily="34" charset="-122"/>
              <a:ea typeface="微软雅黑" pitchFamily="34" charset="-122"/>
              <a:sym typeface="+mn-lt"/>
            </a:endParaRPr>
          </a:p>
        </p:txBody>
      </p:sp>
      <p:grpSp>
        <p:nvGrpSpPr>
          <p:cNvPr id="128" name="Group 8"/>
          <p:cNvGrpSpPr/>
          <p:nvPr/>
        </p:nvGrpSpPr>
        <p:grpSpPr>
          <a:xfrm>
            <a:off x="4181964" y="4787338"/>
            <a:ext cx="4192301" cy="1217066"/>
            <a:chOff x="6630373" y="3525073"/>
            <a:chExt cx="4192301" cy="1217066"/>
          </a:xfrm>
        </p:grpSpPr>
        <p:sp>
          <p:nvSpPr>
            <p:cNvPr id="129" name="Rectangle 9"/>
            <p:cNvSpPr/>
            <p:nvPr/>
          </p:nvSpPr>
          <p:spPr>
            <a:xfrm>
              <a:off x="6942646" y="3525073"/>
              <a:ext cx="3880028" cy="1217066"/>
            </a:xfrm>
            <a:prstGeom prst="rect">
              <a:avLst/>
            </a:prstGeom>
            <a:noFill/>
            <a:ln w="22225">
              <a:solidFill>
                <a:srgbClr val="83CF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0" name="Rounded Rectangle 10"/>
            <p:cNvSpPr/>
            <p:nvPr/>
          </p:nvSpPr>
          <p:spPr>
            <a:xfrm rot="2700000">
              <a:off x="6630373" y="3821332"/>
              <a:ext cx="624548" cy="624548"/>
            </a:xfrm>
            <a:prstGeom prst="roundRect">
              <a:avLst>
                <a:gd name="adj" fmla="val 19652"/>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131" name="TextBox 42"/>
          <p:cNvSpPr txBox="1"/>
          <p:nvPr/>
        </p:nvSpPr>
        <p:spPr>
          <a:xfrm>
            <a:off x="4020848" y="5027224"/>
            <a:ext cx="941699" cy="769441"/>
          </a:xfrm>
          <a:prstGeom prst="rect">
            <a:avLst/>
          </a:prstGeom>
          <a:noFill/>
        </p:spPr>
        <p:txBody>
          <a:bodyPr wrap="square" rtlCol="0">
            <a:spAutoFit/>
          </a:bodyPr>
          <a:lstStyle/>
          <a:p>
            <a:pPr algn="ctr"/>
            <a:r>
              <a:rPr lang="en-US" altLang="zh-CN" sz="4400" b="1" dirty="0" smtClean="0">
                <a:solidFill>
                  <a:schemeClr val="bg1"/>
                </a:solidFill>
                <a:cs typeface="+mn-ea"/>
                <a:sym typeface="+mn-lt"/>
              </a:rPr>
              <a:t>3</a:t>
            </a:r>
            <a:endParaRPr lang="en-US" altLang="zh-CN" sz="2000" dirty="0" smtClean="0">
              <a:solidFill>
                <a:schemeClr val="bg1"/>
              </a:solidFill>
              <a:cs typeface="+mn-ea"/>
              <a:sym typeface="+mn-lt"/>
            </a:endParaRPr>
          </a:p>
        </p:txBody>
      </p:sp>
      <p:sp>
        <p:nvSpPr>
          <p:cNvPr id="132" name="TextBox 45"/>
          <p:cNvSpPr txBox="1"/>
          <p:nvPr/>
        </p:nvSpPr>
        <p:spPr>
          <a:xfrm>
            <a:off x="4851790" y="4995391"/>
            <a:ext cx="3323074" cy="830997"/>
          </a:xfrm>
          <a:prstGeom prst="rect">
            <a:avLst/>
          </a:prstGeom>
          <a:noFill/>
        </p:spPr>
        <p:txBody>
          <a:bodyPr wrap="square" rtlCol="0">
            <a:spAutoFit/>
          </a:bodyPr>
          <a:lstStyle/>
          <a:p>
            <a:pPr>
              <a:lnSpc>
                <a:spcPct val="120000"/>
              </a:lnSpc>
              <a:spcBef>
                <a:spcPct val="20000"/>
              </a:spcBef>
            </a:pPr>
            <a:r>
              <a:rPr lang="zh-CN" altLang="en-US" sz="2000" dirty="0" smtClean="0">
                <a:solidFill>
                  <a:schemeClr val="tx1">
                    <a:lumMod val="75000"/>
                    <a:lumOff val="25000"/>
                  </a:schemeClr>
                </a:solidFill>
                <a:latin typeface="微软雅黑" pitchFamily="34" charset="-122"/>
                <a:ea typeface="微软雅黑" pitchFamily="34" charset="-122"/>
                <a:sym typeface="+mn-lt"/>
              </a:rPr>
              <a:t>基于析取范式的置信规则库在教师测评中的应用</a:t>
            </a:r>
            <a:endParaRPr lang="id-ID" altLang="zh-CN" sz="2000" dirty="0">
              <a:solidFill>
                <a:schemeClr val="tx1">
                  <a:lumMod val="75000"/>
                  <a:lumOff val="25000"/>
                </a:schemeClr>
              </a:solidFill>
              <a:latin typeface="微软雅黑" pitchFamily="34" charset="-122"/>
              <a:ea typeface="微软雅黑" pitchFamily="34" charset="-122"/>
              <a:sym typeface="+mn-lt"/>
            </a:endParaRPr>
          </a:p>
        </p:txBody>
      </p:sp>
      <p:grpSp>
        <p:nvGrpSpPr>
          <p:cNvPr id="133" name="Group 15"/>
          <p:cNvGrpSpPr/>
          <p:nvPr/>
        </p:nvGrpSpPr>
        <p:grpSpPr>
          <a:xfrm>
            <a:off x="4169248" y="3160193"/>
            <a:ext cx="4192301" cy="1217066"/>
            <a:chOff x="6630373" y="2068132"/>
            <a:chExt cx="4192301" cy="1217066"/>
          </a:xfrm>
        </p:grpSpPr>
        <p:sp>
          <p:nvSpPr>
            <p:cNvPr id="134" name="Rectangle 16"/>
            <p:cNvSpPr/>
            <p:nvPr/>
          </p:nvSpPr>
          <p:spPr>
            <a:xfrm>
              <a:off x="6942646" y="2068132"/>
              <a:ext cx="3880028" cy="1217066"/>
            </a:xfrm>
            <a:prstGeom prst="rect">
              <a:avLst/>
            </a:prstGeom>
            <a:noFill/>
            <a:ln w="22225">
              <a:solidFill>
                <a:srgbClr val="5DB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5" name="Rounded Rectangle 17"/>
            <p:cNvSpPr/>
            <p:nvPr/>
          </p:nvSpPr>
          <p:spPr>
            <a:xfrm rot="2700000">
              <a:off x="6630373" y="2364391"/>
              <a:ext cx="624548" cy="624548"/>
            </a:xfrm>
            <a:prstGeom prst="roundRect">
              <a:avLst>
                <a:gd name="adj" fmla="val 19652"/>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136" name="TextBox 40"/>
          <p:cNvSpPr txBox="1"/>
          <p:nvPr/>
        </p:nvSpPr>
        <p:spPr>
          <a:xfrm>
            <a:off x="4034617" y="3346579"/>
            <a:ext cx="941699" cy="769441"/>
          </a:xfrm>
          <a:prstGeom prst="rect">
            <a:avLst/>
          </a:prstGeom>
          <a:noFill/>
        </p:spPr>
        <p:txBody>
          <a:bodyPr wrap="square" rtlCol="0">
            <a:spAutoFit/>
          </a:bodyPr>
          <a:lstStyle/>
          <a:p>
            <a:pPr algn="ctr"/>
            <a:r>
              <a:rPr lang="en-US" altLang="zh-CN" sz="4400" b="1" dirty="0" smtClean="0">
                <a:solidFill>
                  <a:schemeClr val="bg1"/>
                </a:solidFill>
                <a:cs typeface="+mn-ea"/>
                <a:sym typeface="+mn-lt"/>
              </a:rPr>
              <a:t>2</a:t>
            </a:r>
            <a:endParaRPr lang="en-US" altLang="zh-CN" sz="2000" dirty="0" smtClean="0">
              <a:solidFill>
                <a:schemeClr val="bg1"/>
              </a:solidFill>
              <a:cs typeface="+mn-ea"/>
              <a:sym typeface="+mn-lt"/>
            </a:endParaRPr>
          </a:p>
        </p:txBody>
      </p:sp>
      <p:sp>
        <p:nvSpPr>
          <p:cNvPr id="137" name="TextBox 49"/>
          <p:cNvSpPr txBox="1"/>
          <p:nvPr/>
        </p:nvSpPr>
        <p:spPr>
          <a:xfrm>
            <a:off x="4885045" y="3390248"/>
            <a:ext cx="3323074" cy="799706"/>
          </a:xfrm>
          <a:prstGeom prst="rect">
            <a:avLst/>
          </a:prstGeom>
          <a:noFill/>
        </p:spPr>
        <p:txBody>
          <a:bodyPr wrap="square" rtlCol="0">
            <a:spAutoFit/>
          </a:bodyPr>
          <a:lstStyle/>
          <a:p>
            <a:pPr>
              <a:lnSpc>
                <a:spcPct val="120000"/>
              </a:lnSpc>
              <a:spcBef>
                <a:spcPct val="20000"/>
              </a:spcBef>
            </a:pPr>
            <a:r>
              <a:rPr lang="zh-CN" altLang="en-US" sz="2000" dirty="0" smtClean="0">
                <a:solidFill>
                  <a:schemeClr val="tx1">
                    <a:lumMod val="75000"/>
                    <a:lumOff val="25000"/>
                  </a:schemeClr>
                </a:solidFill>
                <a:latin typeface="微软雅黑" pitchFamily="34" charset="-122"/>
                <a:ea typeface="微软雅黑" pitchFamily="34" charset="-122"/>
                <a:sym typeface="+mn-lt"/>
              </a:rPr>
              <a:t>基于析取范式的置信规则库的建立规则库方法</a:t>
            </a:r>
            <a:endParaRPr lang="id-ID" altLang="zh-CN" sz="2000" dirty="0">
              <a:solidFill>
                <a:schemeClr val="tx1">
                  <a:lumMod val="75000"/>
                  <a:lumOff val="25000"/>
                </a:schemeClr>
              </a:solidFill>
              <a:latin typeface="微软雅黑" pitchFamily="34" charset="-122"/>
              <a:ea typeface="微软雅黑" pitchFamily="34" charset="-122"/>
              <a:sym typeface="+mn-lt"/>
            </a:endParaRPr>
          </a:p>
        </p:txBody>
      </p:sp>
      <p:sp>
        <p:nvSpPr>
          <p:cNvPr id="30" name="文本框 29"/>
          <p:cNvSpPr txBox="1"/>
          <p:nvPr/>
        </p:nvSpPr>
        <p:spPr>
          <a:xfrm>
            <a:off x="3073163" y="1564073"/>
            <a:ext cx="6384471" cy="4708981"/>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t>研究基于析取范式的置信规则库的数据缺失处理方法，改进原有的规则权重和激活权重公式，提高基于析取范式的置信规则库系统的推理准确性，增强系统的鲁棒性</a:t>
            </a:r>
            <a:endParaRPr lang="en-US" altLang="zh-CN" sz="2000" dirty="0" smtClean="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endParaRPr lang="en-US" altLang="zh-CN" sz="2000" dirty="0" smtClean="0"/>
          </a:p>
          <a:p>
            <a:pPr marL="285750" indent="-285750">
              <a:buFont typeface="Wingdings" panose="05000000000000000000" pitchFamily="2" charset="2"/>
              <a:buChar char="Ø"/>
            </a:pPr>
            <a:r>
              <a:rPr lang="zh-CN" altLang="en-US" sz="2000" dirty="0" smtClean="0"/>
              <a:t>研究基于析取方式的置信规则库的建库方法优化，通过对数据信息的提取，建立规则库，实现一个由数据驱动的置信规则库</a:t>
            </a:r>
            <a:endParaRPr lang="en-US" altLang="zh-CN" sz="2000" dirty="0" smtClean="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endParaRPr lang="en-US" altLang="zh-CN" sz="2000" dirty="0" smtClean="0"/>
          </a:p>
          <a:p>
            <a:pPr marL="285750" indent="-285750">
              <a:buFont typeface="Wingdings" panose="05000000000000000000" pitchFamily="2" charset="2"/>
              <a:buChar char="Ø"/>
            </a:pPr>
            <a:r>
              <a:rPr lang="zh-CN" altLang="en-US" sz="2000" dirty="0" smtClean="0"/>
              <a:t>研究基于析取范式的置信规则库在教室测评中的引用，利用</a:t>
            </a:r>
            <a:r>
              <a:rPr lang="en-US" altLang="zh-CN" sz="2000" dirty="0" smtClean="0"/>
              <a:t>DBRB</a:t>
            </a:r>
            <a:r>
              <a:rPr lang="zh-CN" altLang="en-US" sz="2000" dirty="0" smtClean="0"/>
              <a:t>适用于非线性复杂系统建模的有事，在学生教评数据的基础</a:t>
            </a:r>
            <a:r>
              <a:rPr lang="zh-CN" altLang="en-US" sz="2000" dirty="0" smtClean="0"/>
              <a:t>上建立能够</a:t>
            </a:r>
            <a:r>
              <a:rPr lang="zh-CN" altLang="en-US" sz="2000" dirty="0" smtClean="0"/>
              <a:t>预测教师教学水平的</a:t>
            </a:r>
            <a:r>
              <a:rPr lang="en-US" altLang="zh-CN" sz="2000" dirty="0" smtClean="0"/>
              <a:t>DBRB</a:t>
            </a:r>
            <a:r>
              <a:rPr lang="zh-CN" altLang="en-US" sz="2000" dirty="0" smtClean="0"/>
              <a:t>模型</a:t>
            </a:r>
            <a:endParaRPr lang="zh-CN" altLang="en-US" sz="2000" dirty="0"/>
          </a:p>
        </p:txBody>
      </p:sp>
      <p:sp>
        <p:nvSpPr>
          <p:cNvPr id="29" name="矩形 28"/>
          <p:cNvSpPr/>
          <p:nvPr/>
        </p:nvSpPr>
        <p:spPr>
          <a:xfrm>
            <a:off x="4322634" y="243845"/>
            <a:ext cx="3402683" cy="461665"/>
          </a:xfrm>
          <a:prstGeom prst="rect">
            <a:avLst/>
          </a:prstGeom>
        </p:spPr>
        <p:txBody>
          <a:bodyPr wrap="square">
            <a:spAutoFit/>
          </a:bodyPr>
          <a:lstStyle/>
          <a:p>
            <a:pPr algn="ctr"/>
            <a:r>
              <a:rPr lang="en-US" altLang="zh-CN" sz="2400" b="1" spc="300" dirty="0" smtClean="0">
                <a:solidFill>
                  <a:srgbClr val="61B5C0"/>
                </a:solidFill>
                <a:latin typeface="微软雅黑" pitchFamily="34" charset="-122"/>
                <a:ea typeface="微软雅黑" pitchFamily="34" charset="-122"/>
              </a:rPr>
              <a:t>2.1</a:t>
            </a:r>
            <a:r>
              <a:rPr lang="zh-CN" altLang="en-US" sz="2400" b="1" spc="300" dirty="0" smtClean="0">
                <a:solidFill>
                  <a:srgbClr val="61B5C0"/>
                </a:solidFill>
                <a:latin typeface="微软雅黑" pitchFamily="34" charset="-122"/>
                <a:ea typeface="微软雅黑" pitchFamily="34" charset="-122"/>
              </a:rPr>
              <a:t>研究内容与目标</a:t>
            </a:r>
            <a:endParaRPr lang="zh-CN" altLang="en-US" sz="2400" b="1" spc="300" dirty="0">
              <a:solidFill>
                <a:srgbClr val="61B5C0"/>
              </a:solidFill>
              <a:latin typeface="微软雅黑" pitchFamily="34" charset="-122"/>
              <a:ea typeface="微软雅黑" pitchFamily="34" charset="-122"/>
            </a:endParaRPr>
          </a:p>
        </p:txBody>
      </p:sp>
    </p:spTree>
    <p:extLst>
      <p:ext uri="{BB962C8B-B14F-4D97-AF65-F5344CB8AC3E}">
        <p14:creationId xmlns:p14="http://schemas.microsoft.com/office/powerpoint/2010/main" val="16162429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7"/>
                                        </p:tgtEl>
                                      </p:cBhvr>
                                    </p:animEffect>
                                    <p:set>
                                      <p:cBhvr>
                                        <p:cTn id="7" dur="1" fill="hold">
                                          <p:stCondLst>
                                            <p:cond delay="499"/>
                                          </p:stCondLst>
                                        </p:cTn>
                                        <p:tgtEl>
                                          <p:spTgt spid="12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6"/>
                                        </p:tgtEl>
                                      </p:cBhvr>
                                    </p:animEffect>
                                    <p:set>
                                      <p:cBhvr>
                                        <p:cTn id="10" dur="1" fill="hold">
                                          <p:stCondLst>
                                            <p:cond delay="499"/>
                                          </p:stCondLst>
                                        </p:cTn>
                                        <p:tgtEl>
                                          <p:spTgt spid="12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2"/>
                                        </p:tgtEl>
                                      </p:cBhvr>
                                    </p:animEffect>
                                    <p:set>
                                      <p:cBhvr>
                                        <p:cTn id="13" dur="1" fill="hold">
                                          <p:stCondLst>
                                            <p:cond delay="499"/>
                                          </p:stCondLst>
                                        </p:cTn>
                                        <p:tgtEl>
                                          <p:spTgt spid="12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37"/>
                                        </p:tgtEl>
                                      </p:cBhvr>
                                    </p:animEffect>
                                    <p:set>
                                      <p:cBhvr>
                                        <p:cTn id="16" dur="1" fill="hold">
                                          <p:stCondLst>
                                            <p:cond delay="499"/>
                                          </p:stCondLst>
                                        </p:cTn>
                                        <p:tgtEl>
                                          <p:spTgt spid="13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36"/>
                                        </p:tgtEl>
                                      </p:cBhvr>
                                    </p:animEffect>
                                    <p:set>
                                      <p:cBhvr>
                                        <p:cTn id="19" dur="1" fill="hold">
                                          <p:stCondLst>
                                            <p:cond delay="499"/>
                                          </p:stCondLst>
                                        </p:cTn>
                                        <p:tgtEl>
                                          <p:spTgt spid="1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31"/>
                                        </p:tgtEl>
                                      </p:cBhvr>
                                    </p:animEffect>
                                    <p:set>
                                      <p:cBhvr>
                                        <p:cTn id="22" dur="1" fill="hold">
                                          <p:stCondLst>
                                            <p:cond delay="499"/>
                                          </p:stCondLst>
                                        </p:cTn>
                                        <p:tgtEl>
                                          <p:spTgt spid="13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32"/>
                                        </p:tgtEl>
                                      </p:cBhvr>
                                    </p:animEffect>
                                    <p:set>
                                      <p:cBhvr>
                                        <p:cTn id="25" dur="1" fill="hold">
                                          <p:stCondLst>
                                            <p:cond delay="499"/>
                                          </p:stCondLst>
                                        </p:cTn>
                                        <p:tgtEl>
                                          <p:spTgt spid="13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28"/>
                                        </p:tgtEl>
                                      </p:cBhvr>
                                    </p:animEffect>
                                    <p:set>
                                      <p:cBhvr>
                                        <p:cTn id="28" dur="1" fill="hold">
                                          <p:stCondLst>
                                            <p:cond delay="499"/>
                                          </p:stCondLst>
                                        </p:cTn>
                                        <p:tgtEl>
                                          <p:spTgt spid="12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33"/>
                                        </p:tgtEl>
                                      </p:cBhvr>
                                    </p:animEffect>
                                    <p:set>
                                      <p:cBhvr>
                                        <p:cTn id="31" dur="1" fill="hold">
                                          <p:stCondLst>
                                            <p:cond delay="499"/>
                                          </p:stCondLst>
                                        </p:cTn>
                                        <p:tgtEl>
                                          <p:spTgt spid="133"/>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31" grpId="0"/>
      <p:bldP spid="132" grpId="0"/>
      <p:bldP spid="136" grpId="0"/>
      <p:bldP spid="137"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121" name="TextBox 41"/>
          <p:cNvSpPr txBox="1"/>
          <p:nvPr/>
        </p:nvSpPr>
        <p:spPr>
          <a:xfrm>
            <a:off x="6265399" y="3932262"/>
            <a:ext cx="941699" cy="769441"/>
          </a:xfrm>
          <a:prstGeom prst="rect">
            <a:avLst/>
          </a:prstGeom>
          <a:noFill/>
        </p:spPr>
        <p:txBody>
          <a:bodyPr wrap="square" rtlCol="0">
            <a:spAutoFit/>
          </a:bodyPr>
          <a:lstStyle/>
          <a:p>
            <a:pPr algn="ctr"/>
            <a:r>
              <a:rPr lang="en-US" altLang="zh-CN" sz="4400" b="1" dirty="0" smtClean="0">
                <a:solidFill>
                  <a:schemeClr val="bg1"/>
                </a:solidFill>
                <a:cs typeface="+mn-ea"/>
                <a:sym typeface="+mn-lt"/>
              </a:rPr>
              <a:t>4</a:t>
            </a:r>
            <a:endParaRPr lang="en-US" altLang="zh-CN" sz="2000" dirty="0" smtClean="0">
              <a:solidFill>
                <a:schemeClr val="bg1"/>
              </a:solidFill>
              <a:cs typeface="+mn-ea"/>
              <a:sym typeface="+mn-lt"/>
            </a:endParaRPr>
          </a:p>
        </p:txBody>
      </p:sp>
      <p:sp>
        <p:nvSpPr>
          <p:cNvPr id="29" name="矩形 28"/>
          <p:cNvSpPr/>
          <p:nvPr/>
        </p:nvSpPr>
        <p:spPr>
          <a:xfrm>
            <a:off x="4001657" y="205024"/>
            <a:ext cx="4188681" cy="461665"/>
          </a:xfrm>
          <a:prstGeom prst="rect">
            <a:avLst/>
          </a:prstGeom>
        </p:spPr>
        <p:txBody>
          <a:bodyPr wrap="square">
            <a:spAutoFit/>
          </a:bodyPr>
          <a:lstStyle/>
          <a:p>
            <a:pPr algn="ctr"/>
            <a:r>
              <a:rPr lang="en-US" altLang="zh-CN" sz="2400" b="1" spc="300" dirty="0" smtClean="0">
                <a:solidFill>
                  <a:srgbClr val="61B5C0"/>
                </a:solidFill>
                <a:latin typeface="微软雅黑" pitchFamily="34" charset="-122"/>
                <a:ea typeface="微软雅黑" pitchFamily="34" charset="-122"/>
              </a:rPr>
              <a:t>2.3</a:t>
            </a:r>
            <a:r>
              <a:rPr lang="zh-CN" altLang="en-US" sz="2400" b="1" spc="300" dirty="0" smtClean="0">
                <a:solidFill>
                  <a:srgbClr val="61B5C0"/>
                </a:solidFill>
                <a:latin typeface="微软雅黑" pitchFamily="34" charset="-122"/>
                <a:ea typeface="微软雅黑" pitchFamily="34" charset="-122"/>
              </a:rPr>
              <a:t>拟解决关键问题</a:t>
            </a:r>
            <a:endParaRPr lang="zh-CN" altLang="en-US" sz="2400" b="1" spc="300" dirty="0">
              <a:solidFill>
                <a:srgbClr val="61B5C0"/>
              </a:solidFill>
              <a:latin typeface="微软雅黑" pitchFamily="34" charset="-122"/>
              <a:ea typeface="微软雅黑" pitchFamily="34" charset="-122"/>
            </a:endParaRPr>
          </a:p>
        </p:txBody>
      </p:sp>
      <p:sp>
        <p:nvSpPr>
          <p:cNvPr id="3" name="文本框 2"/>
          <p:cNvSpPr txBox="1"/>
          <p:nvPr/>
        </p:nvSpPr>
        <p:spPr>
          <a:xfrm>
            <a:off x="4001657" y="1872002"/>
            <a:ext cx="6384471" cy="3785652"/>
          </a:xfrm>
          <a:prstGeom prst="rect">
            <a:avLst/>
          </a:prstGeom>
          <a:noFill/>
        </p:spPr>
        <p:txBody>
          <a:bodyPr wrap="square" rtlCol="0">
            <a:spAutoFit/>
          </a:bodyPr>
          <a:lstStyle/>
          <a:p>
            <a:r>
              <a:rPr lang="zh-CN" altLang="en-US" sz="2000" dirty="0" smtClean="0"/>
              <a:t>如何度量缺失数据的属性对推理结果的影响，采用何种方式降低数据带来的不准确性从而提高基于析取范式置信规则库推理的准确性</a:t>
            </a:r>
            <a:endParaRPr lang="en-US" altLang="zh-CN" sz="2000" dirty="0" smtClean="0"/>
          </a:p>
          <a:p>
            <a:endParaRPr lang="en-US" altLang="zh-CN" sz="2000" dirty="0"/>
          </a:p>
          <a:p>
            <a:endParaRPr lang="en-US" altLang="zh-CN" sz="2000" dirty="0" smtClean="0"/>
          </a:p>
          <a:p>
            <a:r>
              <a:rPr lang="zh-CN" altLang="en-US" sz="2000" dirty="0" smtClean="0"/>
              <a:t>如何通过已有的历史数据构建出一个完备的规则库，实现一个由数据驱动的基于析取范式的置信规则库</a:t>
            </a:r>
            <a:endParaRPr lang="en-US" altLang="zh-CN" sz="2000" dirty="0" smtClean="0"/>
          </a:p>
          <a:p>
            <a:endParaRPr lang="en-US" altLang="zh-CN" sz="2000" dirty="0"/>
          </a:p>
          <a:p>
            <a:endParaRPr lang="en-US" altLang="zh-CN" sz="2000" dirty="0" smtClean="0"/>
          </a:p>
          <a:p>
            <a:r>
              <a:rPr lang="zh-CN" altLang="en-US" sz="2000" dirty="0" smtClean="0"/>
              <a:t>如何解决好教师测评成绩存在的主观性，如何对现有的数据集进行充分的挖掘，如何分析好于测评成绩相关联的因素</a:t>
            </a:r>
            <a:endParaRPr lang="zh-CN" altLang="en-US" sz="2000" dirty="0"/>
          </a:p>
        </p:txBody>
      </p:sp>
      <p:sp>
        <p:nvSpPr>
          <p:cNvPr id="8" name="Shape 1318"/>
          <p:cNvSpPr/>
          <p:nvPr/>
        </p:nvSpPr>
        <p:spPr bwMode="auto">
          <a:xfrm>
            <a:off x="2505731" y="1872002"/>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p:spPr>
        <p:txBody>
          <a:bodyPr lIns="0" tIns="0" rIns="0" bIns="0" anchor="ctr"/>
          <a:lstStyle>
            <a:lvl1pPr defTabSz="584200">
              <a:defRPr>
                <a:solidFill>
                  <a:schemeClr val="tx1"/>
                </a:solidFill>
                <a:latin typeface="Lato Light"/>
                <a:ea typeface="MS PGothic" pitchFamily="34" charset="-128"/>
              </a:defRPr>
            </a:lvl1pPr>
            <a:lvl2pPr defTabSz="584200">
              <a:defRPr>
                <a:solidFill>
                  <a:schemeClr val="tx1"/>
                </a:solidFill>
                <a:latin typeface="Lato Light"/>
                <a:ea typeface="MS PGothic" pitchFamily="34" charset="-128"/>
              </a:defRPr>
            </a:lvl2pPr>
            <a:lvl3pPr defTabSz="584200">
              <a:defRPr>
                <a:solidFill>
                  <a:schemeClr val="tx1"/>
                </a:solidFill>
                <a:latin typeface="Lato Light"/>
                <a:ea typeface="MS PGothic" pitchFamily="34" charset="-128"/>
              </a:defRPr>
            </a:lvl3pPr>
            <a:lvl4pPr defTabSz="584200">
              <a:defRPr>
                <a:solidFill>
                  <a:schemeClr val="tx1"/>
                </a:solidFill>
                <a:latin typeface="Lato Light"/>
                <a:ea typeface="MS PGothic" pitchFamily="34" charset="-128"/>
              </a:defRPr>
            </a:lvl4pPr>
            <a:lvl5pPr defTabSz="584200">
              <a:defRPr>
                <a:solidFill>
                  <a:schemeClr val="tx1"/>
                </a:solidFill>
                <a:latin typeface="Lato Light"/>
                <a:ea typeface="MS PGothic"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itchFamily="34" charset="-128"/>
              </a:defRPr>
            </a:lvl9pPr>
          </a:lstStyle>
          <a:p>
            <a:pPr algn="ctr" eaLnBrk="1" hangingPunct="1"/>
            <a:r>
              <a:rPr lang="en-US" altLang="zh-CN" sz="2400" b="1" dirty="0">
                <a:solidFill>
                  <a:schemeClr val="bg1"/>
                </a:solidFill>
                <a:latin typeface="Century Gothic" panose="020B0502020202020204" pitchFamily="34" charset="0"/>
                <a:ea typeface="微软雅黑" pitchFamily="34" charset="-122"/>
                <a:cs typeface="Lato Light"/>
                <a:sym typeface="Century Gothic" panose="020B0502020202020204" pitchFamily="34" charset="0"/>
              </a:rPr>
              <a:t>01</a:t>
            </a:r>
            <a:endParaRPr lang="zh-CN" altLang="zh-CN" sz="2400" b="1" dirty="0">
              <a:solidFill>
                <a:schemeClr val="bg1"/>
              </a:solidFill>
              <a:latin typeface="Century Gothic" panose="020B0502020202020204" pitchFamily="34" charset="0"/>
              <a:ea typeface="微软雅黑" pitchFamily="34" charset="-122"/>
              <a:cs typeface="Lato Light"/>
              <a:sym typeface="Century Gothic" panose="020B0502020202020204" pitchFamily="34" charset="0"/>
            </a:endParaRPr>
          </a:p>
        </p:txBody>
      </p:sp>
      <p:sp>
        <p:nvSpPr>
          <p:cNvPr id="9" name="Shape 1318"/>
          <p:cNvSpPr/>
          <p:nvPr/>
        </p:nvSpPr>
        <p:spPr bwMode="auto">
          <a:xfrm>
            <a:off x="2505731" y="4670538"/>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p:spPr>
        <p:txBody>
          <a:bodyPr lIns="0" tIns="0" rIns="0" bIns="0" anchor="ctr"/>
          <a:lstStyle>
            <a:lvl1pPr defTabSz="584200">
              <a:defRPr>
                <a:solidFill>
                  <a:schemeClr val="tx1"/>
                </a:solidFill>
                <a:latin typeface="Lato Light"/>
                <a:ea typeface="MS PGothic" pitchFamily="34" charset="-128"/>
              </a:defRPr>
            </a:lvl1pPr>
            <a:lvl2pPr defTabSz="584200">
              <a:defRPr>
                <a:solidFill>
                  <a:schemeClr val="tx1"/>
                </a:solidFill>
                <a:latin typeface="Lato Light"/>
                <a:ea typeface="MS PGothic" pitchFamily="34" charset="-128"/>
              </a:defRPr>
            </a:lvl2pPr>
            <a:lvl3pPr defTabSz="584200">
              <a:defRPr>
                <a:solidFill>
                  <a:schemeClr val="tx1"/>
                </a:solidFill>
                <a:latin typeface="Lato Light"/>
                <a:ea typeface="MS PGothic" pitchFamily="34" charset="-128"/>
              </a:defRPr>
            </a:lvl3pPr>
            <a:lvl4pPr defTabSz="584200">
              <a:defRPr>
                <a:solidFill>
                  <a:schemeClr val="tx1"/>
                </a:solidFill>
                <a:latin typeface="Lato Light"/>
                <a:ea typeface="MS PGothic" pitchFamily="34" charset="-128"/>
              </a:defRPr>
            </a:lvl4pPr>
            <a:lvl5pPr defTabSz="584200">
              <a:defRPr>
                <a:solidFill>
                  <a:schemeClr val="tx1"/>
                </a:solidFill>
                <a:latin typeface="Lato Light"/>
                <a:ea typeface="MS PGothic"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itchFamily="34" charset="-128"/>
              </a:defRPr>
            </a:lvl9pPr>
          </a:lstStyle>
          <a:p>
            <a:pPr algn="ctr" eaLnBrk="1" hangingPunct="1"/>
            <a:r>
              <a:rPr lang="en-US" altLang="zh-CN" sz="2400" b="1" dirty="0" smtClean="0">
                <a:solidFill>
                  <a:schemeClr val="bg1"/>
                </a:solidFill>
                <a:latin typeface="Century Gothic" panose="020B0502020202020204" pitchFamily="34" charset="0"/>
                <a:ea typeface="微软雅黑" pitchFamily="34" charset="-122"/>
                <a:cs typeface="Lato Light"/>
                <a:sym typeface="Century Gothic" panose="020B0502020202020204" pitchFamily="34" charset="0"/>
              </a:rPr>
              <a:t>03</a:t>
            </a:r>
            <a:endParaRPr lang="zh-CN" altLang="zh-CN" sz="2400" b="1" dirty="0">
              <a:solidFill>
                <a:schemeClr val="bg1"/>
              </a:solidFill>
              <a:latin typeface="Century Gothic" panose="020B0502020202020204" pitchFamily="34" charset="0"/>
              <a:ea typeface="微软雅黑" pitchFamily="34" charset="-122"/>
              <a:cs typeface="Lato Light"/>
              <a:sym typeface="Century Gothic" panose="020B0502020202020204" pitchFamily="34" charset="0"/>
            </a:endParaRPr>
          </a:p>
        </p:txBody>
      </p:sp>
      <p:sp>
        <p:nvSpPr>
          <p:cNvPr id="10" name="Shape 1318"/>
          <p:cNvSpPr/>
          <p:nvPr/>
        </p:nvSpPr>
        <p:spPr bwMode="auto">
          <a:xfrm>
            <a:off x="2531132" y="3271270"/>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p:spPr>
        <p:txBody>
          <a:bodyPr lIns="0" tIns="0" rIns="0" bIns="0" anchor="ctr"/>
          <a:lstStyle>
            <a:lvl1pPr defTabSz="584200">
              <a:defRPr>
                <a:solidFill>
                  <a:schemeClr val="tx1"/>
                </a:solidFill>
                <a:latin typeface="Lato Light"/>
                <a:ea typeface="MS PGothic" pitchFamily="34" charset="-128"/>
              </a:defRPr>
            </a:lvl1pPr>
            <a:lvl2pPr defTabSz="584200">
              <a:defRPr>
                <a:solidFill>
                  <a:schemeClr val="tx1"/>
                </a:solidFill>
                <a:latin typeface="Lato Light"/>
                <a:ea typeface="MS PGothic" pitchFamily="34" charset="-128"/>
              </a:defRPr>
            </a:lvl2pPr>
            <a:lvl3pPr defTabSz="584200">
              <a:defRPr>
                <a:solidFill>
                  <a:schemeClr val="tx1"/>
                </a:solidFill>
                <a:latin typeface="Lato Light"/>
                <a:ea typeface="MS PGothic" pitchFamily="34" charset="-128"/>
              </a:defRPr>
            </a:lvl3pPr>
            <a:lvl4pPr defTabSz="584200">
              <a:defRPr>
                <a:solidFill>
                  <a:schemeClr val="tx1"/>
                </a:solidFill>
                <a:latin typeface="Lato Light"/>
                <a:ea typeface="MS PGothic" pitchFamily="34" charset="-128"/>
              </a:defRPr>
            </a:lvl4pPr>
            <a:lvl5pPr defTabSz="584200">
              <a:defRPr>
                <a:solidFill>
                  <a:schemeClr val="tx1"/>
                </a:solidFill>
                <a:latin typeface="Lato Light"/>
                <a:ea typeface="MS PGothic"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itchFamily="34" charset="-128"/>
              </a:defRPr>
            </a:lvl9pPr>
          </a:lstStyle>
          <a:p>
            <a:pPr algn="ctr" eaLnBrk="1" hangingPunct="1"/>
            <a:r>
              <a:rPr lang="en-US" altLang="zh-CN" sz="2400" b="1" dirty="0" smtClean="0">
                <a:solidFill>
                  <a:schemeClr val="bg1"/>
                </a:solidFill>
                <a:latin typeface="Century Gothic" panose="020B0502020202020204" pitchFamily="34" charset="0"/>
                <a:ea typeface="微软雅黑" pitchFamily="34" charset="-122"/>
                <a:cs typeface="Lato Light"/>
                <a:sym typeface="Century Gothic" panose="020B0502020202020204" pitchFamily="34" charset="0"/>
              </a:rPr>
              <a:t>02</a:t>
            </a:r>
            <a:endParaRPr lang="zh-CN" altLang="zh-CN" sz="2400" b="1" dirty="0">
              <a:solidFill>
                <a:schemeClr val="bg1"/>
              </a:solidFill>
              <a:latin typeface="Century Gothic" panose="020B0502020202020204" pitchFamily="34" charset="0"/>
              <a:ea typeface="微软雅黑" pitchFamily="34" charset="-122"/>
              <a:cs typeface="Lato Light"/>
              <a:sym typeface="Century Gothic" panose="020B0502020202020204" pitchFamily="34" charset="0"/>
            </a:endParaRPr>
          </a:p>
        </p:txBody>
      </p:sp>
    </p:spTree>
    <p:extLst>
      <p:ext uri="{BB962C8B-B14F-4D97-AF65-F5344CB8AC3E}">
        <p14:creationId xmlns:p14="http://schemas.microsoft.com/office/powerpoint/2010/main" val="369487545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947" y="-238869"/>
            <a:ext cx="12550140" cy="7223759"/>
          </a:xfrm>
          <a:prstGeom prst="rect">
            <a:avLst/>
          </a:prstGeom>
        </p:spPr>
      </p:pic>
      <p:grpSp>
        <p:nvGrpSpPr>
          <p:cNvPr id="37" name="组合 36"/>
          <p:cNvGrpSpPr/>
          <p:nvPr/>
        </p:nvGrpSpPr>
        <p:grpSpPr>
          <a:xfrm>
            <a:off x="3379820" y="2265015"/>
            <a:ext cx="4667962" cy="2215991"/>
            <a:chOff x="3887142" y="3648334"/>
            <a:chExt cx="4667962" cy="2215991"/>
          </a:xfrm>
        </p:grpSpPr>
        <p:sp>
          <p:nvSpPr>
            <p:cNvPr id="33" name="文本框 32"/>
            <p:cNvSpPr txBox="1"/>
            <p:nvPr/>
          </p:nvSpPr>
          <p:spPr>
            <a:xfrm>
              <a:off x="3887142" y="4904032"/>
              <a:ext cx="4667962" cy="461665"/>
            </a:xfrm>
            <a:prstGeom prst="rect">
              <a:avLst/>
            </a:prstGeom>
            <a:noFill/>
          </p:spPr>
          <p:txBody>
            <a:bodyPr wrap="square" rtlCol="0">
              <a:spAutoFit/>
            </a:bodyPr>
            <a:lstStyle/>
            <a:p>
              <a:pPr algn="ctr"/>
              <a:r>
                <a:rPr lang="zh-CN" altLang="en-US" sz="2400" b="1" spc="300" dirty="0" smtClean="0">
                  <a:solidFill>
                    <a:srgbClr val="61B5C0"/>
                  </a:solidFill>
                  <a:latin typeface="微软雅黑" pitchFamily="34" charset="-122"/>
                  <a:ea typeface="微软雅黑" pitchFamily="34" charset="-122"/>
                </a:rPr>
                <a:t>研究方案</a:t>
              </a:r>
              <a:endParaRPr lang="zh-CN" altLang="en-US" sz="2400" b="1" spc="300" dirty="0">
                <a:solidFill>
                  <a:srgbClr val="61B5C0"/>
                </a:solidFill>
                <a:latin typeface="微软雅黑" pitchFamily="34" charset="-122"/>
                <a:ea typeface="微软雅黑" pitchFamily="34" charset="-122"/>
              </a:endParaRPr>
            </a:p>
          </p:txBody>
        </p:sp>
        <p:sp>
          <p:nvSpPr>
            <p:cNvPr id="35" name="文本框 34"/>
            <p:cNvSpPr txBox="1"/>
            <p:nvPr/>
          </p:nvSpPr>
          <p:spPr>
            <a:xfrm>
              <a:off x="4444777" y="3648334"/>
              <a:ext cx="1295400" cy="2215991"/>
            </a:xfrm>
            <a:prstGeom prst="rect">
              <a:avLst/>
            </a:prstGeom>
            <a:noFill/>
          </p:spPr>
          <p:txBody>
            <a:bodyPr wrap="square" rtlCol="0">
              <a:spAutoFit/>
            </a:bodyPr>
            <a:lstStyle/>
            <a:p>
              <a:pPr algn="ctr"/>
              <a:r>
                <a:rPr lang="en-US" altLang="zh-CN" sz="13800" dirty="0" smtClean="0">
                  <a:solidFill>
                    <a:srgbClr val="5DB6C3"/>
                  </a:solidFill>
                </a:rPr>
                <a:t>P</a:t>
              </a:r>
              <a:endParaRPr lang="zh-CN" altLang="en-US" sz="13800" dirty="0">
                <a:solidFill>
                  <a:srgbClr val="5DB6C3"/>
                </a:solidFill>
              </a:endParaRPr>
            </a:p>
          </p:txBody>
        </p:sp>
        <p:sp>
          <p:nvSpPr>
            <p:cNvPr id="36" name="文本框 35"/>
            <p:cNvSpPr txBox="1"/>
            <p:nvPr/>
          </p:nvSpPr>
          <p:spPr>
            <a:xfrm>
              <a:off x="5541899" y="4511040"/>
              <a:ext cx="1332175" cy="400110"/>
            </a:xfrm>
            <a:prstGeom prst="rect">
              <a:avLst/>
            </a:prstGeom>
            <a:noFill/>
          </p:spPr>
          <p:txBody>
            <a:bodyPr wrap="square" rtlCol="0">
              <a:spAutoFit/>
            </a:bodyPr>
            <a:lstStyle/>
            <a:p>
              <a:r>
                <a:rPr lang="en-US" altLang="zh-CN" sz="2000" b="1" dirty="0" smtClean="0">
                  <a:solidFill>
                    <a:srgbClr val="5DB6C3"/>
                  </a:solidFill>
                </a:rPr>
                <a:t>art 03</a:t>
              </a:r>
              <a:endParaRPr lang="zh-CN" altLang="en-US" sz="2000" b="1" dirty="0">
                <a:solidFill>
                  <a:srgbClr val="5DB6C3"/>
                </a:solidFill>
              </a:endParaRPr>
            </a:p>
          </p:txBody>
        </p:sp>
      </p:grpSp>
      <p:grpSp>
        <p:nvGrpSpPr>
          <p:cNvPr id="3" name="组合 2"/>
          <p:cNvGrpSpPr/>
          <p:nvPr/>
        </p:nvGrpSpPr>
        <p:grpSpPr>
          <a:xfrm>
            <a:off x="7594258" y="2734342"/>
            <a:ext cx="1468169" cy="1277337"/>
            <a:chOff x="7594258" y="2734342"/>
            <a:chExt cx="1468169" cy="1277337"/>
          </a:xfrm>
        </p:grpSpPr>
        <p:grpSp>
          <p:nvGrpSpPr>
            <p:cNvPr id="30" name="组合 29"/>
            <p:cNvGrpSpPr/>
            <p:nvPr/>
          </p:nvGrpSpPr>
          <p:grpSpPr>
            <a:xfrm>
              <a:off x="7594258" y="2734342"/>
              <a:ext cx="1468169" cy="1277337"/>
              <a:chOff x="3798124" y="1016405"/>
              <a:chExt cx="4588132" cy="3991769"/>
            </a:xfrm>
          </p:grpSpPr>
          <p:sp>
            <p:nvSpPr>
              <p:cNvPr id="18" name="Freeform 9"/>
              <p:cNvSpPr/>
              <p:nvPr/>
            </p:nvSpPr>
            <p:spPr bwMode="auto">
              <a:xfrm>
                <a:off x="3801081" y="1026752"/>
                <a:ext cx="4582220" cy="3970271"/>
              </a:xfrm>
              <a:custGeom>
                <a:avLst/>
                <a:gdLst>
                  <a:gd name="T0" fmla="*/ 2326 w 3100"/>
                  <a:gd name="T1" fmla="*/ 0 h 2686"/>
                  <a:gd name="T2" fmla="*/ 3100 w 3100"/>
                  <a:gd name="T3" fmla="*/ 1344 h 2686"/>
                  <a:gd name="T4" fmla="*/ 2326 w 3100"/>
                  <a:gd name="T5" fmla="*/ 2686 h 2686"/>
                  <a:gd name="T6" fmla="*/ 774 w 3100"/>
                  <a:gd name="T7" fmla="*/ 2686 h 2686"/>
                  <a:gd name="T8" fmla="*/ 0 w 3100"/>
                  <a:gd name="T9" fmla="*/ 1344 h 2686"/>
                  <a:gd name="T10" fmla="*/ 774 w 3100"/>
                  <a:gd name="T11" fmla="*/ 0 h 2686"/>
                  <a:gd name="T12" fmla="*/ 2326 w 3100"/>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3100" h="2686">
                    <a:moveTo>
                      <a:pt x="2326" y="0"/>
                    </a:moveTo>
                    <a:lnTo>
                      <a:pt x="3100" y="1344"/>
                    </a:lnTo>
                    <a:lnTo>
                      <a:pt x="2326" y="2686"/>
                    </a:lnTo>
                    <a:lnTo>
                      <a:pt x="774" y="2686"/>
                    </a:lnTo>
                    <a:lnTo>
                      <a:pt x="0" y="1344"/>
                    </a:lnTo>
                    <a:lnTo>
                      <a:pt x="774" y="0"/>
                    </a:lnTo>
                    <a:lnTo>
                      <a:pt x="2326" y="0"/>
                    </a:lnTo>
                    <a:close/>
                  </a:path>
                </a:pathLst>
              </a:custGeom>
              <a:solidFill>
                <a:srgbClr val="5DB6C3"/>
              </a:solidFill>
              <a:ln>
                <a:noFill/>
              </a:ln>
            </p:spPr>
            <p:txBody>
              <a:bodyPr vert="horz" wrap="square" lIns="91440" tIns="45720" rIns="91440" bIns="45720" numCol="1" anchor="t" anchorCtr="0" compatLnSpc="1"/>
              <a:lstStyle/>
              <a:p>
                <a:endParaRPr lang="zh-CN" altLang="en-US"/>
              </a:p>
            </p:txBody>
          </p:sp>
          <p:sp>
            <p:nvSpPr>
              <p:cNvPr id="19" name="Freeform 345"/>
              <p:cNvSpPr/>
              <p:nvPr/>
            </p:nvSpPr>
            <p:spPr bwMode="auto">
              <a:xfrm>
                <a:off x="4946668" y="1029745"/>
                <a:ext cx="3439588" cy="1986823"/>
              </a:xfrm>
              <a:custGeom>
                <a:avLst/>
                <a:gdLst>
                  <a:gd name="T0" fmla="*/ 2273 w 3407"/>
                  <a:gd name="T1" fmla="*/ 0 h 1968"/>
                  <a:gd name="T2" fmla="*/ 0 w 3407"/>
                  <a:gd name="T3" fmla="*/ 0 h 1968"/>
                  <a:gd name="T4" fmla="*/ 3407 w 3407"/>
                  <a:gd name="T5" fmla="*/ 1968 h 1968"/>
                  <a:gd name="T6" fmla="*/ 2273 w 3407"/>
                  <a:gd name="T7" fmla="*/ 0 h 1968"/>
                </a:gdLst>
                <a:ahLst/>
                <a:cxnLst>
                  <a:cxn ang="0">
                    <a:pos x="T0" y="T1"/>
                  </a:cxn>
                  <a:cxn ang="0">
                    <a:pos x="T2" y="T3"/>
                  </a:cxn>
                  <a:cxn ang="0">
                    <a:pos x="T4" y="T5"/>
                  </a:cxn>
                  <a:cxn ang="0">
                    <a:pos x="T6" y="T7"/>
                  </a:cxn>
                </a:cxnLst>
                <a:rect l="0" t="0" r="r" b="b"/>
                <a:pathLst>
                  <a:path w="3407" h="1968">
                    <a:moveTo>
                      <a:pt x="2273" y="0"/>
                    </a:moveTo>
                    <a:lnTo>
                      <a:pt x="0" y="0"/>
                    </a:lnTo>
                    <a:lnTo>
                      <a:pt x="3407" y="1968"/>
                    </a:lnTo>
                    <a:lnTo>
                      <a:pt x="2273"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0" name="Freeform 22"/>
              <p:cNvSpPr/>
              <p:nvPr/>
            </p:nvSpPr>
            <p:spPr bwMode="auto">
              <a:xfrm>
                <a:off x="3800811" y="1028230"/>
                <a:ext cx="3439588" cy="1986823"/>
              </a:xfrm>
              <a:custGeom>
                <a:avLst/>
                <a:gdLst>
                  <a:gd name="T0" fmla="*/ 3407 w 3407"/>
                  <a:gd name="T1" fmla="*/ 0 h 1968"/>
                  <a:gd name="T2" fmla="*/ 1134 w 3407"/>
                  <a:gd name="T3" fmla="*/ 0 h 1968"/>
                  <a:gd name="T4" fmla="*/ 0 w 3407"/>
                  <a:gd name="T5" fmla="*/ 1968 h 1968"/>
                  <a:gd name="T6" fmla="*/ 3407 w 3407"/>
                  <a:gd name="T7" fmla="*/ 0 h 1968"/>
                </a:gdLst>
                <a:ahLst/>
                <a:cxnLst>
                  <a:cxn ang="0">
                    <a:pos x="T0" y="T1"/>
                  </a:cxn>
                  <a:cxn ang="0">
                    <a:pos x="T2" y="T3"/>
                  </a:cxn>
                  <a:cxn ang="0">
                    <a:pos x="T4" y="T5"/>
                  </a:cxn>
                  <a:cxn ang="0">
                    <a:pos x="T6" y="T7"/>
                  </a:cxn>
                </a:cxnLst>
                <a:rect l="0" t="0" r="r" b="b"/>
                <a:pathLst>
                  <a:path w="3407" h="1968">
                    <a:moveTo>
                      <a:pt x="3407" y="0"/>
                    </a:moveTo>
                    <a:lnTo>
                      <a:pt x="1134" y="0"/>
                    </a:lnTo>
                    <a:lnTo>
                      <a:pt x="0" y="1968"/>
                    </a:lnTo>
                    <a:lnTo>
                      <a:pt x="3407"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1" name="Freeform 25"/>
              <p:cNvSpPr/>
              <p:nvPr/>
            </p:nvSpPr>
            <p:spPr bwMode="auto">
              <a:xfrm>
                <a:off x="3800811" y="3024379"/>
                <a:ext cx="3439588" cy="1983795"/>
              </a:xfrm>
              <a:custGeom>
                <a:avLst/>
                <a:gdLst>
                  <a:gd name="T0" fmla="*/ 0 w 3407"/>
                  <a:gd name="T1" fmla="*/ 0 h 1965"/>
                  <a:gd name="T2" fmla="*/ 1134 w 3407"/>
                  <a:gd name="T3" fmla="*/ 1965 h 1965"/>
                  <a:gd name="T4" fmla="*/ 3407 w 3407"/>
                  <a:gd name="T5" fmla="*/ 1965 h 1965"/>
                  <a:gd name="T6" fmla="*/ 0 w 3407"/>
                  <a:gd name="T7" fmla="*/ 0 h 1965"/>
                </a:gdLst>
                <a:ahLst/>
                <a:cxnLst>
                  <a:cxn ang="0">
                    <a:pos x="T0" y="T1"/>
                  </a:cxn>
                  <a:cxn ang="0">
                    <a:pos x="T2" y="T3"/>
                  </a:cxn>
                  <a:cxn ang="0">
                    <a:pos x="T4" y="T5"/>
                  </a:cxn>
                  <a:cxn ang="0">
                    <a:pos x="T6" y="T7"/>
                  </a:cxn>
                </a:cxnLst>
                <a:rect l="0" t="0" r="r" b="b"/>
                <a:pathLst>
                  <a:path w="3407" h="1965">
                    <a:moveTo>
                      <a:pt x="0" y="0"/>
                    </a:moveTo>
                    <a:lnTo>
                      <a:pt x="1134" y="1965"/>
                    </a:lnTo>
                    <a:lnTo>
                      <a:pt x="3407" y="1965"/>
                    </a:lnTo>
                    <a:lnTo>
                      <a:pt x="0"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2" name="Freeform 33"/>
              <p:cNvSpPr/>
              <p:nvPr/>
            </p:nvSpPr>
            <p:spPr bwMode="auto">
              <a:xfrm>
                <a:off x="4946668" y="3016568"/>
                <a:ext cx="3439588" cy="1983795"/>
              </a:xfrm>
              <a:custGeom>
                <a:avLst/>
                <a:gdLst>
                  <a:gd name="T0" fmla="*/ 3407 w 3407"/>
                  <a:gd name="T1" fmla="*/ 0 h 1965"/>
                  <a:gd name="T2" fmla="*/ 0 w 3407"/>
                  <a:gd name="T3" fmla="*/ 1965 h 1965"/>
                  <a:gd name="T4" fmla="*/ 2273 w 3407"/>
                  <a:gd name="T5" fmla="*/ 1965 h 1965"/>
                  <a:gd name="T6" fmla="*/ 3407 w 3407"/>
                  <a:gd name="T7" fmla="*/ 0 h 1965"/>
                </a:gdLst>
                <a:ahLst/>
                <a:cxnLst>
                  <a:cxn ang="0">
                    <a:pos x="T0" y="T1"/>
                  </a:cxn>
                  <a:cxn ang="0">
                    <a:pos x="T2" y="T3"/>
                  </a:cxn>
                  <a:cxn ang="0">
                    <a:pos x="T4" y="T5"/>
                  </a:cxn>
                  <a:cxn ang="0">
                    <a:pos x="T6" y="T7"/>
                  </a:cxn>
                </a:cxnLst>
                <a:rect l="0" t="0" r="r" b="b"/>
                <a:pathLst>
                  <a:path w="3407" h="1965">
                    <a:moveTo>
                      <a:pt x="3407" y="0"/>
                    </a:moveTo>
                    <a:lnTo>
                      <a:pt x="0" y="1965"/>
                    </a:lnTo>
                    <a:lnTo>
                      <a:pt x="2273" y="1965"/>
                    </a:lnTo>
                    <a:lnTo>
                      <a:pt x="3407"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3" name="Freeform 131"/>
              <p:cNvSpPr/>
              <p:nvPr/>
            </p:nvSpPr>
            <p:spPr bwMode="auto">
              <a:xfrm>
                <a:off x="3798124" y="1016405"/>
                <a:ext cx="4524573" cy="3915581"/>
              </a:xfrm>
              <a:custGeom>
                <a:avLst/>
                <a:gdLst>
                  <a:gd name="T0" fmla="*/ 2297 w 3061"/>
                  <a:gd name="T1" fmla="*/ 0 h 2649"/>
                  <a:gd name="T2" fmla="*/ 3061 w 3061"/>
                  <a:gd name="T3" fmla="*/ 1325 h 2649"/>
                  <a:gd name="T4" fmla="*/ 2297 w 3061"/>
                  <a:gd name="T5" fmla="*/ 2649 h 2649"/>
                  <a:gd name="T6" fmla="*/ 764 w 3061"/>
                  <a:gd name="T7" fmla="*/ 2649 h 2649"/>
                  <a:gd name="T8" fmla="*/ 0 w 3061"/>
                  <a:gd name="T9" fmla="*/ 1325 h 2649"/>
                  <a:gd name="T10" fmla="*/ 764 w 3061"/>
                  <a:gd name="T11" fmla="*/ 0 h 2649"/>
                  <a:gd name="T12" fmla="*/ 2297 w 3061"/>
                  <a:gd name="T13" fmla="*/ 0 h 2649"/>
                </a:gdLst>
                <a:ahLst/>
                <a:cxnLst>
                  <a:cxn ang="0">
                    <a:pos x="T0" y="T1"/>
                  </a:cxn>
                  <a:cxn ang="0">
                    <a:pos x="T2" y="T3"/>
                  </a:cxn>
                  <a:cxn ang="0">
                    <a:pos x="T4" y="T5"/>
                  </a:cxn>
                  <a:cxn ang="0">
                    <a:pos x="T6" y="T7"/>
                  </a:cxn>
                  <a:cxn ang="0">
                    <a:pos x="T8" y="T9"/>
                  </a:cxn>
                  <a:cxn ang="0">
                    <a:pos x="T10" y="T11"/>
                  </a:cxn>
                  <a:cxn ang="0">
                    <a:pos x="T12" y="T13"/>
                  </a:cxn>
                </a:cxnLst>
                <a:rect l="0" t="0" r="r" b="b"/>
                <a:pathLst>
                  <a:path w="3061" h="2649">
                    <a:moveTo>
                      <a:pt x="2297" y="0"/>
                    </a:moveTo>
                    <a:lnTo>
                      <a:pt x="3061" y="1325"/>
                    </a:lnTo>
                    <a:lnTo>
                      <a:pt x="2297" y="2649"/>
                    </a:lnTo>
                    <a:lnTo>
                      <a:pt x="764" y="2649"/>
                    </a:lnTo>
                    <a:lnTo>
                      <a:pt x="0" y="1325"/>
                    </a:lnTo>
                    <a:lnTo>
                      <a:pt x="764" y="0"/>
                    </a:lnTo>
                    <a:lnTo>
                      <a:pt x="22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33"/>
              <p:cNvSpPr/>
              <p:nvPr/>
            </p:nvSpPr>
            <p:spPr bwMode="auto">
              <a:xfrm>
                <a:off x="6059671" y="1016405"/>
                <a:ext cx="2263026" cy="1958530"/>
              </a:xfrm>
              <a:custGeom>
                <a:avLst/>
                <a:gdLst>
                  <a:gd name="T0" fmla="*/ 767 w 1531"/>
                  <a:gd name="T1" fmla="*/ 0 h 1325"/>
                  <a:gd name="T2" fmla="*/ 767 w 1531"/>
                  <a:gd name="T3" fmla="*/ 0 h 1325"/>
                  <a:gd name="T4" fmla="*/ 0 w 1531"/>
                  <a:gd name="T5" fmla="*/ 442 h 1325"/>
                  <a:gd name="T6" fmla="*/ 1531 w 1531"/>
                  <a:gd name="T7" fmla="*/ 1325 h 1325"/>
                  <a:gd name="T8" fmla="*/ 767 w 1531"/>
                  <a:gd name="T9" fmla="*/ 0 h 1325"/>
                </a:gdLst>
                <a:ahLst/>
                <a:cxnLst>
                  <a:cxn ang="0">
                    <a:pos x="T0" y="T1"/>
                  </a:cxn>
                  <a:cxn ang="0">
                    <a:pos x="T2" y="T3"/>
                  </a:cxn>
                  <a:cxn ang="0">
                    <a:pos x="T4" y="T5"/>
                  </a:cxn>
                  <a:cxn ang="0">
                    <a:pos x="T6" y="T7"/>
                  </a:cxn>
                  <a:cxn ang="0">
                    <a:pos x="T8" y="T9"/>
                  </a:cxn>
                </a:cxnLst>
                <a:rect l="0" t="0" r="r" b="b"/>
                <a:pathLst>
                  <a:path w="1531" h="1325">
                    <a:moveTo>
                      <a:pt x="767" y="0"/>
                    </a:moveTo>
                    <a:lnTo>
                      <a:pt x="767" y="0"/>
                    </a:lnTo>
                    <a:lnTo>
                      <a:pt x="0" y="442"/>
                    </a:lnTo>
                    <a:lnTo>
                      <a:pt x="1531" y="1325"/>
                    </a:lnTo>
                    <a:lnTo>
                      <a:pt x="7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35"/>
              <p:cNvSpPr/>
              <p:nvPr/>
            </p:nvSpPr>
            <p:spPr bwMode="auto">
              <a:xfrm>
                <a:off x="3798124" y="2974934"/>
                <a:ext cx="3395277" cy="1957051"/>
              </a:xfrm>
              <a:custGeom>
                <a:avLst/>
                <a:gdLst>
                  <a:gd name="T0" fmla="*/ 0 w 2297"/>
                  <a:gd name="T1" fmla="*/ 0 h 1324"/>
                  <a:gd name="T2" fmla="*/ 764 w 2297"/>
                  <a:gd name="T3" fmla="*/ 1324 h 1324"/>
                  <a:gd name="T4" fmla="*/ 2297 w 2297"/>
                  <a:gd name="T5" fmla="*/ 1324 h 1324"/>
                  <a:gd name="T6" fmla="*/ 764 w 2297"/>
                  <a:gd name="T7" fmla="*/ 1324 h 1324"/>
                  <a:gd name="T8" fmla="*/ 1530 w 2297"/>
                  <a:gd name="T9" fmla="*/ 882 h 1324"/>
                  <a:gd name="T10" fmla="*/ 0 w 2297"/>
                  <a:gd name="T11" fmla="*/ 0 h 1324"/>
                </a:gdLst>
                <a:ahLst/>
                <a:cxnLst>
                  <a:cxn ang="0">
                    <a:pos x="T0" y="T1"/>
                  </a:cxn>
                  <a:cxn ang="0">
                    <a:pos x="T2" y="T3"/>
                  </a:cxn>
                  <a:cxn ang="0">
                    <a:pos x="T4" y="T5"/>
                  </a:cxn>
                  <a:cxn ang="0">
                    <a:pos x="T6" y="T7"/>
                  </a:cxn>
                  <a:cxn ang="0">
                    <a:pos x="T8" y="T9"/>
                  </a:cxn>
                  <a:cxn ang="0">
                    <a:pos x="T10" y="T11"/>
                  </a:cxn>
                </a:cxnLst>
                <a:rect l="0" t="0" r="r" b="b"/>
                <a:pathLst>
                  <a:path w="2297" h="1324">
                    <a:moveTo>
                      <a:pt x="0" y="0"/>
                    </a:moveTo>
                    <a:lnTo>
                      <a:pt x="764" y="1324"/>
                    </a:lnTo>
                    <a:lnTo>
                      <a:pt x="2297" y="1324"/>
                    </a:lnTo>
                    <a:lnTo>
                      <a:pt x="764" y="1324"/>
                    </a:lnTo>
                    <a:lnTo>
                      <a:pt x="1530" y="8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37"/>
              <p:cNvSpPr/>
              <p:nvPr/>
            </p:nvSpPr>
            <p:spPr bwMode="auto">
              <a:xfrm>
                <a:off x="6059671" y="2974934"/>
                <a:ext cx="2263026" cy="1957051"/>
              </a:xfrm>
              <a:custGeom>
                <a:avLst/>
                <a:gdLst>
                  <a:gd name="T0" fmla="*/ 1531 w 1531"/>
                  <a:gd name="T1" fmla="*/ 0 h 1324"/>
                  <a:gd name="T2" fmla="*/ 0 w 1531"/>
                  <a:gd name="T3" fmla="*/ 882 h 1324"/>
                  <a:gd name="T4" fmla="*/ 767 w 1531"/>
                  <a:gd name="T5" fmla="*/ 1324 h 1324"/>
                  <a:gd name="T6" fmla="*/ 1531 w 1531"/>
                  <a:gd name="T7" fmla="*/ 0 h 1324"/>
                </a:gdLst>
                <a:ahLst/>
                <a:cxnLst>
                  <a:cxn ang="0">
                    <a:pos x="T0" y="T1"/>
                  </a:cxn>
                  <a:cxn ang="0">
                    <a:pos x="T2" y="T3"/>
                  </a:cxn>
                  <a:cxn ang="0">
                    <a:pos x="T4" y="T5"/>
                  </a:cxn>
                  <a:cxn ang="0">
                    <a:pos x="T6" y="T7"/>
                  </a:cxn>
                </a:cxnLst>
                <a:rect l="0" t="0" r="r" b="b"/>
                <a:pathLst>
                  <a:path w="1531" h="1324">
                    <a:moveTo>
                      <a:pt x="1531" y="0"/>
                    </a:moveTo>
                    <a:lnTo>
                      <a:pt x="0" y="882"/>
                    </a:lnTo>
                    <a:lnTo>
                      <a:pt x="767" y="1324"/>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9"/>
              <p:cNvSpPr/>
              <p:nvPr/>
            </p:nvSpPr>
            <p:spPr bwMode="auto">
              <a:xfrm>
                <a:off x="4927420" y="4278650"/>
                <a:ext cx="2265982" cy="653336"/>
              </a:xfrm>
              <a:custGeom>
                <a:avLst/>
                <a:gdLst>
                  <a:gd name="T0" fmla="*/ 766 w 1533"/>
                  <a:gd name="T1" fmla="*/ 0 h 442"/>
                  <a:gd name="T2" fmla="*/ 0 w 1533"/>
                  <a:gd name="T3" fmla="*/ 442 h 442"/>
                  <a:gd name="T4" fmla="*/ 1533 w 1533"/>
                  <a:gd name="T5" fmla="*/ 442 h 442"/>
                  <a:gd name="T6" fmla="*/ 766 w 1533"/>
                  <a:gd name="T7" fmla="*/ 0 h 442"/>
                </a:gdLst>
                <a:ahLst/>
                <a:cxnLst>
                  <a:cxn ang="0">
                    <a:pos x="T0" y="T1"/>
                  </a:cxn>
                  <a:cxn ang="0">
                    <a:pos x="T2" y="T3"/>
                  </a:cxn>
                  <a:cxn ang="0">
                    <a:pos x="T4" y="T5"/>
                  </a:cxn>
                  <a:cxn ang="0">
                    <a:pos x="T6" y="T7"/>
                  </a:cxn>
                </a:cxnLst>
                <a:rect l="0" t="0" r="r" b="b"/>
                <a:pathLst>
                  <a:path w="1533" h="442">
                    <a:moveTo>
                      <a:pt x="766" y="0"/>
                    </a:moveTo>
                    <a:lnTo>
                      <a:pt x="0" y="442"/>
                    </a:lnTo>
                    <a:lnTo>
                      <a:pt x="1533" y="442"/>
                    </a:lnTo>
                    <a:lnTo>
                      <a:pt x="7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1"/>
              <p:cNvSpPr/>
              <p:nvPr/>
            </p:nvSpPr>
            <p:spPr bwMode="auto">
              <a:xfrm>
                <a:off x="3798124" y="1016405"/>
                <a:ext cx="2261547" cy="1958530"/>
              </a:xfrm>
              <a:custGeom>
                <a:avLst/>
                <a:gdLst>
                  <a:gd name="T0" fmla="*/ 764 w 1530"/>
                  <a:gd name="T1" fmla="*/ 0 h 1325"/>
                  <a:gd name="T2" fmla="*/ 764 w 1530"/>
                  <a:gd name="T3" fmla="*/ 0 h 1325"/>
                  <a:gd name="T4" fmla="*/ 0 w 1530"/>
                  <a:gd name="T5" fmla="*/ 1325 h 1325"/>
                  <a:gd name="T6" fmla="*/ 1530 w 1530"/>
                  <a:gd name="T7" fmla="*/ 442 h 1325"/>
                  <a:gd name="T8" fmla="*/ 764 w 1530"/>
                  <a:gd name="T9" fmla="*/ 0 h 1325"/>
                </a:gdLst>
                <a:ahLst/>
                <a:cxnLst>
                  <a:cxn ang="0">
                    <a:pos x="T0" y="T1"/>
                  </a:cxn>
                  <a:cxn ang="0">
                    <a:pos x="T2" y="T3"/>
                  </a:cxn>
                  <a:cxn ang="0">
                    <a:pos x="T4" y="T5"/>
                  </a:cxn>
                  <a:cxn ang="0">
                    <a:pos x="T6" y="T7"/>
                  </a:cxn>
                  <a:cxn ang="0">
                    <a:pos x="T8" y="T9"/>
                  </a:cxn>
                </a:cxnLst>
                <a:rect l="0" t="0" r="r" b="b"/>
                <a:pathLst>
                  <a:path w="1530" h="1325">
                    <a:moveTo>
                      <a:pt x="764" y="0"/>
                    </a:moveTo>
                    <a:lnTo>
                      <a:pt x="764" y="0"/>
                    </a:lnTo>
                    <a:lnTo>
                      <a:pt x="0" y="1325"/>
                    </a:lnTo>
                    <a:lnTo>
                      <a:pt x="1530" y="442"/>
                    </a:lnTo>
                    <a:lnTo>
                      <a:pt x="7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43"/>
              <p:cNvSpPr/>
              <p:nvPr/>
            </p:nvSpPr>
            <p:spPr bwMode="auto">
              <a:xfrm>
                <a:off x="4927420" y="1016405"/>
                <a:ext cx="2265982" cy="653336"/>
              </a:xfrm>
              <a:custGeom>
                <a:avLst/>
                <a:gdLst>
                  <a:gd name="T0" fmla="*/ 1533 w 1533"/>
                  <a:gd name="T1" fmla="*/ 0 h 442"/>
                  <a:gd name="T2" fmla="*/ 0 w 1533"/>
                  <a:gd name="T3" fmla="*/ 0 h 442"/>
                  <a:gd name="T4" fmla="*/ 766 w 1533"/>
                  <a:gd name="T5" fmla="*/ 442 h 442"/>
                  <a:gd name="T6" fmla="*/ 1533 w 1533"/>
                  <a:gd name="T7" fmla="*/ 0 h 442"/>
                </a:gdLst>
                <a:ahLst/>
                <a:cxnLst>
                  <a:cxn ang="0">
                    <a:pos x="T0" y="T1"/>
                  </a:cxn>
                  <a:cxn ang="0">
                    <a:pos x="T2" y="T3"/>
                  </a:cxn>
                  <a:cxn ang="0">
                    <a:pos x="T4" y="T5"/>
                  </a:cxn>
                  <a:cxn ang="0">
                    <a:pos x="T6" y="T7"/>
                  </a:cxn>
                </a:cxnLst>
                <a:rect l="0" t="0" r="r" b="b"/>
                <a:pathLst>
                  <a:path w="1533" h="442">
                    <a:moveTo>
                      <a:pt x="1533" y="0"/>
                    </a:moveTo>
                    <a:lnTo>
                      <a:pt x="0" y="0"/>
                    </a:lnTo>
                    <a:lnTo>
                      <a:pt x="766" y="442"/>
                    </a:lnTo>
                    <a:lnTo>
                      <a:pt x="1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Freeform 151"/>
            <p:cNvSpPr>
              <a:spLocks noChangeArrowheads="1"/>
            </p:cNvSpPr>
            <p:nvPr/>
          </p:nvSpPr>
          <p:spPr bwMode="auto">
            <a:xfrm>
              <a:off x="8039951" y="3204569"/>
              <a:ext cx="576782" cy="336883"/>
            </a:xfrm>
            <a:custGeom>
              <a:avLst/>
              <a:gdLst>
                <a:gd name="T0" fmla="*/ 124 w 497"/>
                <a:gd name="T1" fmla="*/ 221 h 293"/>
                <a:gd name="T2" fmla="*/ 124 w 497"/>
                <a:gd name="T3" fmla="*/ 221 h 293"/>
                <a:gd name="T4" fmla="*/ 124 w 497"/>
                <a:gd name="T5" fmla="*/ 97 h 293"/>
                <a:gd name="T6" fmla="*/ 177 w 497"/>
                <a:gd name="T7" fmla="*/ 97 h 293"/>
                <a:gd name="T8" fmla="*/ 88 w 497"/>
                <a:gd name="T9" fmla="*/ 0 h 293"/>
                <a:gd name="T10" fmla="*/ 0 w 497"/>
                <a:gd name="T11" fmla="*/ 97 h 293"/>
                <a:gd name="T12" fmla="*/ 53 w 497"/>
                <a:gd name="T13" fmla="*/ 97 h 293"/>
                <a:gd name="T14" fmla="*/ 53 w 497"/>
                <a:gd name="T15" fmla="*/ 248 h 293"/>
                <a:gd name="T16" fmla="*/ 97 w 497"/>
                <a:gd name="T17" fmla="*/ 292 h 293"/>
                <a:gd name="T18" fmla="*/ 319 w 497"/>
                <a:gd name="T19" fmla="*/ 292 h 293"/>
                <a:gd name="T20" fmla="*/ 256 w 497"/>
                <a:gd name="T21" fmla="*/ 221 h 293"/>
                <a:gd name="T22" fmla="*/ 124 w 497"/>
                <a:gd name="T23" fmla="*/ 221 h 293"/>
                <a:gd name="T24" fmla="*/ 443 w 497"/>
                <a:gd name="T25" fmla="*/ 195 h 293"/>
                <a:gd name="T26" fmla="*/ 443 w 497"/>
                <a:gd name="T27" fmla="*/ 195 h 293"/>
                <a:gd name="T28" fmla="*/ 443 w 497"/>
                <a:gd name="T29" fmla="*/ 44 h 293"/>
                <a:gd name="T30" fmla="*/ 399 w 497"/>
                <a:gd name="T31" fmla="*/ 0 h 293"/>
                <a:gd name="T32" fmla="*/ 177 w 497"/>
                <a:gd name="T33" fmla="*/ 0 h 293"/>
                <a:gd name="T34" fmla="*/ 239 w 497"/>
                <a:gd name="T35" fmla="*/ 61 h 293"/>
                <a:gd name="T36" fmla="*/ 372 w 497"/>
                <a:gd name="T37" fmla="*/ 61 h 293"/>
                <a:gd name="T38" fmla="*/ 372 w 497"/>
                <a:gd name="T39" fmla="*/ 195 h 293"/>
                <a:gd name="T40" fmla="*/ 319 w 497"/>
                <a:gd name="T41" fmla="*/ 195 h 293"/>
                <a:gd name="T42" fmla="*/ 407 w 497"/>
                <a:gd name="T43" fmla="*/ 292 h 293"/>
                <a:gd name="T44" fmla="*/ 496 w 497"/>
                <a:gd name="T45" fmla="*/ 195 h 293"/>
                <a:gd name="T46" fmla="*/ 443 w 497"/>
                <a:gd name="T47" fmla="*/ 19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93">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rgbClr val="FFFFFF">
                <a:alpha val="40000"/>
              </a:srgbClr>
            </a:solidFill>
            <a:ln>
              <a:noFill/>
            </a:ln>
            <a:effectLst/>
          </p:spPr>
          <p:txBody>
            <a:bodyPr wrap="none" anchor="ctr"/>
            <a:lstStyle/>
            <a:p>
              <a:pPr defTabSz="534670"/>
              <a:endParaRPr lang="en-US" sz="2105">
                <a:solidFill>
                  <a:prstClr val="black"/>
                </a:solidFill>
                <a:latin typeface="Calibri"/>
              </a:endParaRPr>
            </a:p>
          </p:txBody>
        </p:sp>
      </p:grpSp>
    </p:spTree>
    <p:extLst>
      <p:ext uri="{BB962C8B-B14F-4D97-AF65-F5344CB8AC3E}">
        <p14:creationId xmlns:p14="http://schemas.microsoft.com/office/powerpoint/2010/main" val="69444742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29" name="矩形 28"/>
          <p:cNvSpPr/>
          <p:nvPr/>
        </p:nvSpPr>
        <p:spPr>
          <a:xfrm>
            <a:off x="4001657" y="205024"/>
            <a:ext cx="4188681" cy="461665"/>
          </a:xfrm>
          <a:prstGeom prst="rect">
            <a:avLst/>
          </a:prstGeom>
        </p:spPr>
        <p:txBody>
          <a:bodyPr wrap="square">
            <a:spAutoFit/>
          </a:bodyPr>
          <a:lstStyle/>
          <a:p>
            <a:pPr algn="ctr"/>
            <a:r>
              <a:rPr lang="en-US" altLang="zh-CN" sz="2400" b="1" spc="300" dirty="0" smtClean="0">
                <a:solidFill>
                  <a:srgbClr val="61B5C0"/>
                </a:solidFill>
                <a:latin typeface="微软雅黑" pitchFamily="34" charset="-122"/>
                <a:ea typeface="微软雅黑" pitchFamily="34" charset="-122"/>
              </a:rPr>
              <a:t>3.1</a:t>
            </a:r>
            <a:r>
              <a:rPr lang="zh-CN" altLang="en-US" sz="2400" b="1" spc="300" dirty="0" smtClean="0">
                <a:solidFill>
                  <a:srgbClr val="61B5C0"/>
                </a:solidFill>
                <a:latin typeface="微软雅黑" pitchFamily="34" charset="-122"/>
                <a:ea typeface="微软雅黑" pitchFamily="34" charset="-122"/>
              </a:rPr>
              <a:t>基本思路</a:t>
            </a:r>
            <a:endParaRPr lang="zh-CN" altLang="en-US" sz="2400" b="1" spc="300" dirty="0">
              <a:solidFill>
                <a:srgbClr val="61B5C0"/>
              </a:solidFill>
              <a:latin typeface="微软雅黑" pitchFamily="34" charset="-122"/>
              <a:ea typeface="微软雅黑" pitchFamily="34" charset="-122"/>
            </a:endParaRPr>
          </a:p>
        </p:txBody>
      </p:sp>
      <p:sp>
        <p:nvSpPr>
          <p:cNvPr id="3" name="文本框 2"/>
          <p:cNvSpPr txBox="1"/>
          <p:nvPr/>
        </p:nvSpPr>
        <p:spPr>
          <a:xfrm>
            <a:off x="3329788" y="1641599"/>
            <a:ext cx="6384471" cy="2862322"/>
          </a:xfrm>
          <a:prstGeom prst="rect">
            <a:avLst/>
          </a:prstGeom>
          <a:noFill/>
        </p:spPr>
        <p:txBody>
          <a:bodyPr wrap="square" rtlCol="0">
            <a:spAutoFit/>
          </a:bodyPr>
          <a:lstStyle/>
          <a:p>
            <a:r>
              <a:rPr lang="zh-CN" altLang="en-US" sz="2000" dirty="0" smtClean="0"/>
              <a:t>本课题拟采用理论研究与实验相结合的方法</a:t>
            </a:r>
            <a:endParaRPr lang="en-US" altLang="zh-CN" sz="2000" dirty="0" smtClean="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endParaRPr lang="en-US" altLang="zh-CN" sz="2000" dirty="0" smtClean="0"/>
          </a:p>
          <a:p>
            <a:r>
              <a:rPr lang="zh-CN" altLang="en-US" sz="2000" dirty="0" smtClean="0"/>
              <a:t>拟采用信息熵、聚类算法和</a:t>
            </a:r>
            <a:r>
              <a:rPr lang="en-US" altLang="zh-CN" sz="2000" dirty="0" smtClean="0"/>
              <a:t>k</a:t>
            </a:r>
            <a:r>
              <a:rPr lang="zh-CN" altLang="en-US" sz="2000" dirty="0" smtClean="0"/>
              <a:t>近邻算法对基于析取范式的置信规则库进行优化，提升系统的推理能力</a:t>
            </a:r>
            <a:endParaRPr lang="en-US" altLang="zh-CN" sz="2000" dirty="0" smtClean="0"/>
          </a:p>
          <a:p>
            <a:pPr marL="342900" indent="-342900">
              <a:buFont typeface="Wingdings" panose="05000000000000000000" pitchFamily="2" charset="2"/>
              <a:buChar char="u"/>
            </a:pPr>
            <a:endParaRPr lang="en-US" altLang="zh-CN" sz="2000" dirty="0"/>
          </a:p>
          <a:p>
            <a:pPr marL="342900" indent="-342900">
              <a:buFont typeface="Wingdings" panose="05000000000000000000" pitchFamily="2" charset="2"/>
              <a:buChar char="u"/>
            </a:pPr>
            <a:endParaRPr lang="en-US" altLang="zh-CN" sz="2000" dirty="0" smtClean="0"/>
          </a:p>
          <a:p>
            <a:r>
              <a:rPr lang="zh-CN" altLang="en-US" sz="2000" dirty="0" smtClean="0"/>
              <a:t>应用于教师测评预测系统中，与传统的模型进行对比，证明系统的有效性</a:t>
            </a:r>
            <a:endParaRPr lang="zh-CN" altLang="en-US" sz="2000" dirty="0"/>
          </a:p>
        </p:txBody>
      </p:sp>
      <p:sp>
        <p:nvSpPr>
          <p:cNvPr id="7" name="Rectangle 5"/>
          <p:cNvSpPr/>
          <p:nvPr/>
        </p:nvSpPr>
        <p:spPr>
          <a:xfrm>
            <a:off x="2148058" y="1481643"/>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cs typeface="+mn-ea"/>
                <a:sym typeface="+mn-lt"/>
              </a:rPr>
              <a:t>01</a:t>
            </a:r>
            <a:endParaRPr lang="en-US" sz="2800" dirty="0">
              <a:cs typeface="+mn-ea"/>
              <a:sym typeface="+mn-lt"/>
            </a:endParaRPr>
          </a:p>
        </p:txBody>
      </p:sp>
      <p:sp>
        <p:nvSpPr>
          <p:cNvPr id="8" name="Rectangle 5"/>
          <p:cNvSpPr/>
          <p:nvPr/>
        </p:nvSpPr>
        <p:spPr>
          <a:xfrm>
            <a:off x="2148057" y="263804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cs typeface="+mn-ea"/>
                <a:sym typeface="+mn-lt"/>
              </a:rPr>
              <a:t>02</a:t>
            </a:r>
            <a:endParaRPr lang="en-US" sz="2800" dirty="0">
              <a:cs typeface="+mn-ea"/>
              <a:sym typeface="+mn-lt"/>
            </a:endParaRPr>
          </a:p>
        </p:txBody>
      </p:sp>
      <p:sp>
        <p:nvSpPr>
          <p:cNvPr id="9" name="Rectangle 5"/>
          <p:cNvSpPr/>
          <p:nvPr/>
        </p:nvSpPr>
        <p:spPr>
          <a:xfrm>
            <a:off x="2148057" y="3794453"/>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cs typeface="+mn-ea"/>
                <a:sym typeface="+mn-lt"/>
              </a:rPr>
              <a:t>03</a:t>
            </a:r>
            <a:endParaRPr lang="en-US" sz="2800" dirty="0">
              <a:cs typeface="+mn-ea"/>
              <a:sym typeface="+mn-lt"/>
            </a:endParaRPr>
          </a:p>
        </p:txBody>
      </p:sp>
    </p:spTree>
    <p:extLst>
      <p:ext uri="{BB962C8B-B14F-4D97-AF65-F5344CB8AC3E}">
        <p14:creationId xmlns:p14="http://schemas.microsoft.com/office/powerpoint/2010/main" val="203285391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29" name="矩形 28"/>
          <p:cNvSpPr/>
          <p:nvPr/>
        </p:nvSpPr>
        <p:spPr>
          <a:xfrm>
            <a:off x="4001657" y="205024"/>
            <a:ext cx="4188681" cy="461665"/>
          </a:xfrm>
          <a:prstGeom prst="rect">
            <a:avLst/>
          </a:prstGeom>
        </p:spPr>
        <p:txBody>
          <a:bodyPr wrap="square">
            <a:spAutoFit/>
          </a:bodyPr>
          <a:lstStyle/>
          <a:p>
            <a:pPr algn="ctr"/>
            <a:r>
              <a:rPr lang="en-US" altLang="zh-CN" sz="2400" b="1" spc="300" dirty="0" smtClean="0">
                <a:solidFill>
                  <a:srgbClr val="61B5C0"/>
                </a:solidFill>
                <a:latin typeface="微软雅黑" pitchFamily="34" charset="-122"/>
                <a:ea typeface="微软雅黑" pitchFamily="34" charset="-122"/>
              </a:rPr>
              <a:t>3.2</a:t>
            </a:r>
            <a:r>
              <a:rPr lang="zh-CN" altLang="en-US" sz="2400" b="1" spc="300" dirty="0" smtClean="0">
                <a:solidFill>
                  <a:srgbClr val="61B5C0"/>
                </a:solidFill>
                <a:latin typeface="微软雅黑" pitchFamily="34" charset="-122"/>
                <a:ea typeface="微软雅黑" pitchFamily="34" charset="-122"/>
              </a:rPr>
              <a:t>技术路线</a:t>
            </a:r>
            <a:endParaRPr lang="zh-CN" altLang="en-US" sz="2400" b="1" spc="300" dirty="0">
              <a:solidFill>
                <a:srgbClr val="61B5C0"/>
              </a:solidFill>
              <a:latin typeface="微软雅黑" pitchFamily="34" charset="-122"/>
              <a:ea typeface="微软雅黑" pitchFamily="34" charset="-122"/>
            </a:endParaRPr>
          </a:p>
        </p:txBody>
      </p:sp>
      <p:sp>
        <p:nvSpPr>
          <p:cNvPr id="4" name="文本框 3"/>
          <p:cNvSpPr txBox="1"/>
          <p:nvPr/>
        </p:nvSpPr>
        <p:spPr>
          <a:xfrm>
            <a:off x="4428864" y="1050557"/>
            <a:ext cx="5323114" cy="800219"/>
          </a:xfrm>
          <a:prstGeom prst="rect">
            <a:avLst/>
          </a:prstGeom>
          <a:noFill/>
        </p:spPr>
        <p:txBody>
          <a:bodyPr wrap="square" rtlCol="0">
            <a:spAutoFit/>
          </a:bodyPr>
          <a:lstStyle/>
          <a:p>
            <a:r>
              <a:rPr lang="zh-CN" altLang="en-US" sz="1400" dirty="0" smtClean="0"/>
              <a:t>研究基于析取范式的置信规则库对不完整数据处理</a:t>
            </a:r>
            <a:endParaRPr lang="en-US" altLang="zh-CN" sz="1400" dirty="0" smtClean="0"/>
          </a:p>
          <a:p>
            <a:r>
              <a:rPr lang="zh-CN" altLang="en-US" sz="1400" dirty="0" smtClean="0"/>
              <a:t>的问题</a:t>
            </a:r>
            <a:endParaRPr lang="en-US" altLang="zh-CN" sz="1400" dirty="0" smtClean="0"/>
          </a:p>
          <a:p>
            <a:endParaRPr lang="zh-CN" altLang="en-US" dirty="0"/>
          </a:p>
        </p:txBody>
      </p:sp>
      <p:grpSp>
        <p:nvGrpSpPr>
          <p:cNvPr id="7" name="Group 6"/>
          <p:cNvGrpSpPr/>
          <p:nvPr/>
        </p:nvGrpSpPr>
        <p:grpSpPr>
          <a:xfrm>
            <a:off x="3269736" y="975115"/>
            <a:ext cx="5466050" cy="1423496"/>
            <a:chOff x="1530743" y="2248002"/>
            <a:chExt cx="4374967" cy="1423496"/>
          </a:xfrm>
        </p:grpSpPr>
        <p:sp>
          <p:nvSpPr>
            <p:cNvPr id="8" name="Shape 75"/>
            <p:cNvSpPr/>
            <p:nvPr/>
          </p:nvSpPr>
          <p:spPr>
            <a:xfrm>
              <a:off x="1530743" y="2248002"/>
              <a:ext cx="4374967" cy="1423496"/>
            </a:xfrm>
            <a:prstGeom prst="rect">
              <a:avLst/>
            </a:prstGeom>
            <a:noFill/>
            <a:ln w="25400" cap="flat">
              <a:solidFill>
                <a:srgbClr val="5DB6C3"/>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9" name="Shape 76"/>
            <p:cNvSpPr/>
            <p:nvPr/>
          </p:nvSpPr>
          <p:spPr>
            <a:xfrm>
              <a:off x="1530745" y="2248002"/>
              <a:ext cx="695983" cy="1423496"/>
            </a:xfrm>
            <a:prstGeom prst="rect">
              <a:avLst/>
            </a:prstGeom>
            <a:solidFill>
              <a:srgbClr val="5DB6C3"/>
            </a:solidFill>
            <a:ln w="12700" cap="flat">
              <a:noFill/>
              <a:miter lim="400000"/>
            </a:ln>
            <a:effectLst/>
          </p:spPr>
          <p:txBody>
            <a:bodyPr wrap="square" lIns="50800" tIns="50800" rIns="50800" bIns="50800" numCol="1" anchor="ctr">
              <a:noAutofit/>
            </a:bodyPr>
            <a:lstStyle/>
            <a:p>
              <a:pPr lvl="0" algn="ctr">
                <a:defRPr sz="3200">
                  <a:solidFill>
                    <a:srgbClr val="FFFFFF"/>
                  </a:solidFill>
                  <a:latin typeface="+mn-lt"/>
                  <a:ea typeface="+mn-ea"/>
                  <a:cs typeface="+mn-cs"/>
                  <a:sym typeface="Helvetica Light"/>
                </a:defRPr>
              </a:pPr>
              <a:r>
                <a:rPr lang="en-US" dirty="0" smtClean="0">
                  <a:cs typeface="+mn-ea"/>
                  <a:sym typeface="+mn-lt"/>
                </a:rPr>
                <a:t>1</a:t>
              </a:r>
              <a:endParaRPr dirty="0">
                <a:cs typeface="+mn-ea"/>
                <a:sym typeface="+mn-lt"/>
              </a:endParaRPr>
            </a:p>
          </p:txBody>
        </p:sp>
      </p:grpSp>
      <p:sp>
        <p:nvSpPr>
          <p:cNvPr id="5" name="文本框 4"/>
          <p:cNvSpPr txBox="1"/>
          <p:nvPr/>
        </p:nvSpPr>
        <p:spPr>
          <a:xfrm>
            <a:off x="4428863" y="1548363"/>
            <a:ext cx="4004843" cy="646331"/>
          </a:xfrm>
          <a:prstGeom prst="rect">
            <a:avLst/>
          </a:prstGeom>
          <a:noFill/>
        </p:spPr>
        <p:txBody>
          <a:bodyPr wrap="square" rtlCol="0">
            <a:spAutoFit/>
          </a:bodyPr>
          <a:lstStyle/>
          <a:p>
            <a:r>
              <a:rPr lang="zh-CN" altLang="en-US" sz="1200" dirty="0" smtClean="0"/>
              <a:t>通过引入信息熵作为前件属性不确定性的度量方式，考察缺失数据对规则激活的影响程度，改进规则激活权重方式，提高推理的准确性</a:t>
            </a:r>
            <a:endParaRPr lang="zh-CN" altLang="en-US" sz="1200" dirty="0"/>
          </a:p>
        </p:txBody>
      </p:sp>
      <p:sp>
        <p:nvSpPr>
          <p:cNvPr id="12" name="文本框 11"/>
          <p:cNvSpPr txBox="1"/>
          <p:nvPr/>
        </p:nvSpPr>
        <p:spPr>
          <a:xfrm>
            <a:off x="4428864" y="3080142"/>
            <a:ext cx="5323114" cy="584775"/>
          </a:xfrm>
          <a:prstGeom prst="rect">
            <a:avLst/>
          </a:prstGeom>
          <a:noFill/>
        </p:spPr>
        <p:txBody>
          <a:bodyPr wrap="square" rtlCol="0">
            <a:spAutoFit/>
          </a:bodyPr>
          <a:lstStyle/>
          <a:p>
            <a:r>
              <a:rPr lang="zh-CN" altLang="en-US" sz="1400" dirty="0" smtClean="0"/>
              <a:t>研究基于析取范式的置信规则库的建立规则库方式</a:t>
            </a:r>
            <a:endParaRPr lang="en-US" altLang="zh-CN" sz="1400" dirty="0" smtClean="0"/>
          </a:p>
          <a:p>
            <a:endParaRPr lang="zh-CN" altLang="en-US" dirty="0"/>
          </a:p>
        </p:txBody>
      </p:sp>
      <p:grpSp>
        <p:nvGrpSpPr>
          <p:cNvPr id="13" name="Group 6"/>
          <p:cNvGrpSpPr/>
          <p:nvPr/>
        </p:nvGrpSpPr>
        <p:grpSpPr>
          <a:xfrm>
            <a:off x="3269736" y="3004700"/>
            <a:ext cx="5466050" cy="1423496"/>
            <a:chOff x="1530743" y="2248002"/>
            <a:chExt cx="4374967" cy="1423496"/>
          </a:xfrm>
        </p:grpSpPr>
        <p:sp>
          <p:nvSpPr>
            <p:cNvPr id="14" name="Shape 75"/>
            <p:cNvSpPr/>
            <p:nvPr/>
          </p:nvSpPr>
          <p:spPr>
            <a:xfrm>
              <a:off x="1530743" y="2248002"/>
              <a:ext cx="4374967" cy="1423496"/>
            </a:xfrm>
            <a:prstGeom prst="rect">
              <a:avLst/>
            </a:prstGeom>
            <a:noFill/>
            <a:ln w="25400" cap="flat">
              <a:solidFill>
                <a:srgbClr val="5DB6C3"/>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5" name="Shape 76"/>
            <p:cNvSpPr/>
            <p:nvPr/>
          </p:nvSpPr>
          <p:spPr>
            <a:xfrm>
              <a:off x="1530745" y="2248002"/>
              <a:ext cx="695983" cy="1423496"/>
            </a:xfrm>
            <a:prstGeom prst="rect">
              <a:avLst/>
            </a:prstGeom>
            <a:solidFill>
              <a:srgbClr val="5DB6C3"/>
            </a:solidFill>
            <a:ln w="12700" cap="flat">
              <a:noFill/>
              <a:miter lim="400000"/>
            </a:ln>
            <a:effectLst/>
          </p:spPr>
          <p:txBody>
            <a:bodyPr wrap="square" lIns="50800" tIns="50800" rIns="50800" bIns="50800" numCol="1" anchor="ctr">
              <a:noAutofit/>
            </a:bodyPr>
            <a:lstStyle/>
            <a:p>
              <a:pPr lvl="0" algn="ctr">
                <a:defRPr sz="3200">
                  <a:solidFill>
                    <a:srgbClr val="FFFFFF"/>
                  </a:solidFill>
                  <a:latin typeface="+mn-lt"/>
                  <a:ea typeface="+mn-ea"/>
                  <a:cs typeface="+mn-cs"/>
                  <a:sym typeface="Helvetica Light"/>
                </a:defRPr>
              </a:pPr>
              <a:r>
                <a:rPr lang="en-US" dirty="0">
                  <a:cs typeface="+mn-ea"/>
                  <a:sym typeface="+mn-lt"/>
                </a:rPr>
                <a:t>2</a:t>
              </a:r>
              <a:endParaRPr dirty="0">
                <a:cs typeface="+mn-ea"/>
                <a:sym typeface="+mn-lt"/>
              </a:endParaRPr>
            </a:p>
          </p:txBody>
        </p:sp>
      </p:grpSp>
      <p:sp>
        <p:nvSpPr>
          <p:cNvPr id="16" name="文本框 15"/>
          <p:cNvSpPr txBox="1"/>
          <p:nvPr/>
        </p:nvSpPr>
        <p:spPr>
          <a:xfrm>
            <a:off x="4428863" y="3577948"/>
            <a:ext cx="4004843" cy="646331"/>
          </a:xfrm>
          <a:prstGeom prst="rect">
            <a:avLst/>
          </a:prstGeom>
          <a:noFill/>
        </p:spPr>
        <p:txBody>
          <a:bodyPr wrap="square" rtlCol="0">
            <a:spAutoFit/>
          </a:bodyPr>
          <a:lstStyle/>
          <a:p>
            <a:r>
              <a:rPr lang="zh-CN" altLang="en-US" sz="1200" dirty="0" smtClean="0"/>
              <a:t>拟采用聚类相关算法对历史数据进行处理，通过</a:t>
            </a:r>
            <a:r>
              <a:rPr lang="en-US" altLang="zh-CN" sz="1200" dirty="0" smtClean="0"/>
              <a:t>k</a:t>
            </a:r>
            <a:r>
              <a:rPr lang="zh-CN" altLang="en-US" sz="1200" dirty="0" smtClean="0"/>
              <a:t>近邻思想改进分类数等于规则数，从而从数据集中完成规则库的构建</a:t>
            </a:r>
            <a:endParaRPr lang="zh-CN" altLang="en-US" sz="1200" dirty="0"/>
          </a:p>
        </p:txBody>
      </p:sp>
      <p:sp>
        <p:nvSpPr>
          <p:cNvPr id="17" name="文本框 16"/>
          <p:cNvSpPr txBox="1"/>
          <p:nvPr/>
        </p:nvSpPr>
        <p:spPr>
          <a:xfrm>
            <a:off x="4428863" y="5109727"/>
            <a:ext cx="4143637" cy="800219"/>
          </a:xfrm>
          <a:prstGeom prst="rect">
            <a:avLst/>
          </a:prstGeom>
          <a:noFill/>
        </p:spPr>
        <p:txBody>
          <a:bodyPr wrap="square" rtlCol="0">
            <a:spAutoFit/>
          </a:bodyPr>
          <a:lstStyle/>
          <a:p>
            <a:r>
              <a:rPr lang="zh-CN" altLang="en-US" sz="1400" dirty="0" smtClean="0"/>
              <a:t>研究基于析取范式的置信规则库在教师测评系统中的应用</a:t>
            </a:r>
            <a:endParaRPr lang="en-US" altLang="zh-CN" sz="1400" dirty="0" smtClean="0"/>
          </a:p>
          <a:p>
            <a:endParaRPr lang="zh-CN" altLang="en-US" dirty="0"/>
          </a:p>
        </p:txBody>
      </p:sp>
      <p:grpSp>
        <p:nvGrpSpPr>
          <p:cNvPr id="18" name="Group 6"/>
          <p:cNvGrpSpPr/>
          <p:nvPr/>
        </p:nvGrpSpPr>
        <p:grpSpPr>
          <a:xfrm>
            <a:off x="3269735" y="5034285"/>
            <a:ext cx="5466050" cy="1423496"/>
            <a:chOff x="1530743" y="2248002"/>
            <a:chExt cx="4374967" cy="1423496"/>
          </a:xfrm>
        </p:grpSpPr>
        <p:sp>
          <p:nvSpPr>
            <p:cNvPr id="19" name="Shape 75"/>
            <p:cNvSpPr/>
            <p:nvPr/>
          </p:nvSpPr>
          <p:spPr>
            <a:xfrm>
              <a:off x="1530743" y="2248002"/>
              <a:ext cx="4374967" cy="1423496"/>
            </a:xfrm>
            <a:prstGeom prst="rect">
              <a:avLst/>
            </a:prstGeom>
            <a:noFill/>
            <a:ln w="25400" cap="flat">
              <a:solidFill>
                <a:srgbClr val="5DB6C3"/>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20" name="Shape 76"/>
            <p:cNvSpPr/>
            <p:nvPr/>
          </p:nvSpPr>
          <p:spPr>
            <a:xfrm>
              <a:off x="1530745" y="2248002"/>
              <a:ext cx="695983" cy="1423496"/>
            </a:xfrm>
            <a:prstGeom prst="rect">
              <a:avLst/>
            </a:prstGeom>
            <a:solidFill>
              <a:srgbClr val="5DB6C3"/>
            </a:solidFill>
            <a:ln w="12700" cap="flat">
              <a:noFill/>
              <a:miter lim="400000"/>
            </a:ln>
            <a:effectLst/>
          </p:spPr>
          <p:txBody>
            <a:bodyPr wrap="square" lIns="50800" tIns="50800" rIns="50800" bIns="50800" numCol="1" anchor="ctr">
              <a:noAutofit/>
            </a:bodyPr>
            <a:lstStyle/>
            <a:p>
              <a:pPr lvl="0" algn="ctr">
                <a:defRPr sz="3200">
                  <a:solidFill>
                    <a:srgbClr val="FFFFFF"/>
                  </a:solidFill>
                  <a:latin typeface="+mn-lt"/>
                  <a:ea typeface="+mn-ea"/>
                  <a:cs typeface="+mn-cs"/>
                  <a:sym typeface="Helvetica Light"/>
                </a:defRPr>
              </a:pPr>
              <a:r>
                <a:rPr lang="en-US" altLang="zh-CN" dirty="0" smtClean="0">
                  <a:cs typeface="+mn-ea"/>
                  <a:sym typeface="+mn-lt"/>
                </a:rPr>
                <a:t>3</a:t>
              </a:r>
              <a:endParaRPr dirty="0">
                <a:cs typeface="+mn-ea"/>
                <a:sym typeface="+mn-lt"/>
              </a:endParaRPr>
            </a:p>
          </p:txBody>
        </p:sp>
      </p:grpSp>
      <p:sp>
        <p:nvSpPr>
          <p:cNvPr id="21" name="文本框 20"/>
          <p:cNvSpPr txBox="1"/>
          <p:nvPr/>
        </p:nvSpPr>
        <p:spPr>
          <a:xfrm>
            <a:off x="4428862" y="5607533"/>
            <a:ext cx="4004843" cy="646331"/>
          </a:xfrm>
          <a:prstGeom prst="rect">
            <a:avLst/>
          </a:prstGeom>
          <a:noFill/>
        </p:spPr>
        <p:txBody>
          <a:bodyPr wrap="square" rtlCol="0">
            <a:spAutoFit/>
          </a:bodyPr>
          <a:lstStyle/>
          <a:p>
            <a:r>
              <a:rPr lang="zh-CN" altLang="en-US" sz="1200" dirty="0" smtClean="0"/>
              <a:t>将基于析取范式的置信规则库中引入到教师测评系统中，利用基于析取范式的置信规则库的非线性建模能力，对教师测评成绩进行预测</a:t>
            </a:r>
            <a:endParaRPr lang="zh-CN" altLang="en-US" sz="1200" dirty="0"/>
          </a:p>
        </p:txBody>
      </p:sp>
    </p:spTree>
    <p:extLst>
      <p:ext uri="{BB962C8B-B14F-4D97-AF65-F5344CB8AC3E}">
        <p14:creationId xmlns:p14="http://schemas.microsoft.com/office/powerpoint/2010/main" val="160425708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947" y="-238869"/>
            <a:ext cx="12550140" cy="7223759"/>
          </a:xfrm>
          <a:prstGeom prst="rect">
            <a:avLst/>
          </a:prstGeom>
        </p:spPr>
      </p:pic>
      <p:grpSp>
        <p:nvGrpSpPr>
          <p:cNvPr id="30" name="组合 29"/>
          <p:cNvGrpSpPr/>
          <p:nvPr/>
        </p:nvGrpSpPr>
        <p:grpSpPr>
          <a:xfrm>
            <a:off x="7594258" y="2734342"/>
            <a:ext cx="1468169" cy="1277337"/>
            <a:chOff x="3798124" y="1016405"/>
            <a:chExt cx="4588132" cy="3991769"/>
          </a:xfrm>
        </p:grpSpPr>
        <p:sp>
          <p:nvSpPr>
            <p:cNvPr id="18" name="Freeform 9"/>
            <p:cNvSpPr/>
            <p:nvPr/>
          </p:nvSpPr>
          <p:spPr bwMode="auto">
            <a:xfrm>
              <a:off x="3801081" y="1026752"/>
              <a:ext cx="4582220" cy="3970271"/>
            </a:xfrm>
            <a:custGeom>
              <a:avLst/>
              <a:gdLst>
                <a:gd name="T0" fmla="*/ 2326 w 3100"/>
                <a:gd name="T1" fmla="*/ 0 h 2686"/>
                <a:gd name="T2" fmla="*/ 3100 w 3100"/>
                <a:gd name="T3" fmla="*/ 1344 h 2686"/>
                <a:gd name="T4" fmla="*/ 2326 w 3100"/>
                <a:gd name="T5" fmla="*/ 2686 h 2686"/>
                <a:gd name="T6" fmla="*/ 774 w 3100"/>
                <a:gd name="T7" fmla="*/ 2686 h 2686"/>
                <a:gd name="T8" fmla="*/ 0 w 3100"/>
                <a:gd name="T9" fmla="*/ 1344 h 2686"/>
                <a:gd name="T10" fmla="*/ 774 w 3100"/>
                <a:gd name="T11" fmla="*/ 0 h 2686"/>
                <a:gd name="T12" fmla="*/ 2326 w 3100"/>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3100" h="2686">
                  <a:moveTo>
                    <a:pt x="2326" y="0"/>
                  </a:moveTo>
                  <a:lnTo>
                    <a:pt x="3100" y="1344"/>
                  </a:lnTo>
                  <a:lnTo>
                    <a:pt x="2326" y="2686"/>
                  </a:lnTo>
                  <a:lnTo>
                    <a:pt x="774" y="2686"/>
                  </a:lnTo>
                  <a:lnTo>
                    <a:pt x="0" y="1344"/>
                  </a:lnTo>
                  <a:lnTo>
                    <a:pt x="774" y="0"/>
                  </a:lnTo>
                  <a:lnTo>
                    <a:pt x="2326" y="0"/>
                  </a:lnTo>
                  <a:close/>
                </a:path>
              </a:pathLst>
            </a:custGeom>
            <a:solidFill>
              <a:srgbClr val="5DB6C3"/>
            </a:solidFill>
            <a:ln>
              <a:noFill/>
            </a:ln>
          </p:spPr>
          <p:txBody>
            <a:bodyPr vert="horz" wrap="square" lIns="91440" tIns="45720" rIns="91440" bIns="45720" numCol="1" anchor="t" anchorCtr="0" compatLnSpc="1"/>
            <a:lstStyle/>
            <a:p>
              <a:endParaRPr lang="zh-CN" altLang="en-US"/>
            </a:p>
          </p:txBody>
        </p:sp>
        <p:sp>
          <p:nvSpPr>
            <p:cNvPr id="19" name="Freeform 345"/>
            <p:cNvSpPr/>
            <p:nvPr/>
          </p:nvSpPr>
          <p:spPr bwMode="auto">
            <a:xfrm>
              <a:off x="4946668" y="1029745"/>
              <a:ext cx="3439588" cy="1986823"/>
            </a:xfrm>
            <a:custGeom>
              <a:avLst/>
              <a:gdLst>
                <a:gd name="T0" fmla="*/ 2273 w 3407"/>
                <a:gd name="T1" fmla="*/ 0 h 1968"/>
                <a:gd name="T2" fmla="*/ 0 w 3407"/>
                <a:gd name="T3" fmla="*/ 0 h 1968"/>
                <a:gd name="T4" fmla="*/ 3407 w 3407"/>
                <a:gd name="T5" fmla="*/ 1968 h 1968"/>
                <a:gd name="T6" fmla="*/ 2273 w 3407"/>
                <a:gd name="T7" fmla="*/ 0 h 1968"/>
              </a:gdLst>
              <a:ahLst/>
              <a:cxnLst>
                <a:cxn ang="0">
                  <a:pos x="T0" y="T1"/>
                </a:cxn>
                <a:cxn ang="0">
                  <a:pos x="T2" y="T3"/>
                </a:cxn>
                <a:cxn ang="0">
                  <a:pos x="T4" y="T5"/>
                </a:cxn>
                <a:cxn ang="0">
                  <a:pos x="T6" y="T7"/>
                </a:cxn>
              </a:cxnLst>
              <a:rect l="0" t="0" r="r" b="b"/>
              <a:pathLst>
                <a:path w="3407" h="1968">
                  <a:moveTo>
                    <a:pt x="2273" y="0"/>
                  </a:moveTo>
                  <a:lnTo>
                    <a:pt x="0" y="0"/>
                  </a:lnTo>
                  <a:lnTo>
                    <a:pt x="3407" y="1968"/>
                  </a:lnTo>
                  <a:lnTo>
                    <a:pt x="2273"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0" name="Freeform 22"/>
            <p:cNvSpPr/>
            <p:nvPr/>
          </p:nvSpPr>
          <p:spPr bwMode="auto">
            <a:xfrm>
              <a:off x="3800811" y="1028230"/>
              <a:ext cx="3439588" cy="1986823"/>
            </a:xfrm>
            <a:custGeom>
              <a:avLst/>
              <a:gdLst>
                <a:gd name="T0" fmla="*/ 3407 w 3407"/>
                <a:gd name="T1" fmla="*/ 0 h 1968"/>
                <a:gd name="T2" fmla="*/ 1134 w 3407"/>
                <a:gd name="T3" fmla="*/ 0 h 1968"/>
                <a:gd name="T4" fmla="*/ 0 w 3407"/>
                <a:gd name="T5" fmla="*/ 1968 h 1968"/>
                <a:gd name="T6" fmla="*/ 3407 w 3407"/>
                <a:gd name="T7" fmla="*/ 0 h 1968"/>
              </a:gdLst>
              <a:ahLst/>
              <a:cxnLst>
                <a:cxn ang="0">
                  <a:pos x="T0" y="T1"/>
                </a:cxn>
                <a:cxn ang="0">
                  <a:pos x="T2" y="T3"/>
                </a:cxn>
                <a:cxn ang="0">
                  <a:pos x="T4" y="T5"/>
                </a:cxn>
                <a:cxn ang="0">
                  <a:pos x="T6" y="T7"/>
                </a:cxn>
              </a:cxnLst>
              <a:rect l="0" t="0" r="r" b="b"/>
              <a:pathLst>
                <a:path w="3407" h="1968">
                  <a:moveTo>
                    <a:pt x="3407" y="0"/>
                  </a:moveTo>
                  <a:lnTo>
                    <a:pt x="1134" y="0"/>
                  </a:lnTo>
                  <a:lnTo>
                    <a:pt x="0" y="1968"/>
                  </a:lnTo>
                  <a:lnTo>
                    <a:pt x="3407"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1" name="Freeform 25"/>
            <p:cNvSpPr/>
            <p:nvPr/>
          </p:nvSpPr>
          <p:spPr bwMode="auto">
            <a:xfrm>
              <a:off x="3800811" y="3024379"/>
              <a:ext cx="3439588" cy="1983795"/>
            </a:xfrm>
            <a:custGeom>
              <a:avLst/>
              <a:gdLst>
                <a:gd name="T0" fmla="*/ 0 w 3407"/>
                <a:gd name="T1" fmla="*/ 0 h 1965"/>
                <a:gd name="T2" fmla="*/ 1134 w 3407"/>
                <a:gd name="T3" fmla="*/ 1965 h 1965"/>
                <a:gd name="T4" fmla="*/ 3407 w 3407"/>
                <a:gd name="T5" fmla="*/ 1965 h 1965"/>
                <a:gd name="T6" fmla="*/ 0 w 3407"/>
                <a:gd name="T7" fmla="*/ 0 h 1965"/>
              </a:gdLst>
              <a:ahLst/>
              <a:cxnLst>
                <a:cxn ang="0">
                  <a:pos x="T0" y="T1"/>
                </a:cxn>
                <a:cxn ang="0">
                  <a:pos x="T2" y="T3"/>
                </a:cxn>
                <a:cxn ang="0">
                  <a:pos x="T4" y="T5"/>
                </a:cxn>
                <a:cxn ang="0">
                  <a:pos x="T6" y="T7"/>
                </a:cxn>
              </a:cxnLst>
              <a:rect l="0" t="0" r="r" b="b"/>
              <a:pathLst>
                <a:path w="3407" h="1965">
                  <a:moveTo>
                    <a:pt x="0" y="0"/>
                  </a:moveTo>
                  <a:lnTo>
                    <a:pt x="1134" y="1965"/>
                  </a:lnTo>
                  <a:lnTo>
                    <a:pt x="3407" y="1965"/>
                  </a:lnTo>
                  <a:lnTo>
                    <a:pt x="0"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2" name="Freeform 33"/>
            <p:cNvSpPr/>
            <p:nvPr/>
          </p:nvSpPr>
          <p:spPr bwMode="auto">
            <a:xfrm>
              <a:off x="4946668" y="3016568"/>
              <a:ext cx="3439588" cy="1983795"/>
            </a:xfrm>
            <a:custGeom>
              <a:avLst/>
              <a:gdLst>
                <a:gd name="T0" fmla="*/ 3407 w 3407"/>
                <a:gd name="T1" fmla="*/ 0 h 1965"/>
                <a:gd name="T2" fmla="*/ 0 w 3407"/>
                <a:gd name="T3" fmla="*/ 1965 h 1965"/>
                <a:gd name="T4" fmla="*/ 2273 w 3407"/>
                <a:gd name="T5" fmla="*/ 1965 h 1965"/>
                <a:gd name="T6" fmla="*/ 3407 w 3407"/>
                <a:gd name="T7" fmla="*/ 0 h 1965"/>
              </a:gdLst>
              <a:ahLst/>
              <a:cxnLst>
                <a:cxn ang="0">
                  <a:pos x="T0" y="T1"/>
                </a:cxn>
                <a:cxn ang="0">
                  <a:pos x="T2" y="T3"/>
                </a:cxn>
                <a:cxn ang="0">
                  <a:pos x="T4" y="T5"/>
                </a:cxn>
                <a:cxn ang="0">
                  <a:pos x="T6" y="T7"/>
                </a:cxn>
              </a:cxnLst>
              <a:rect l="0" t="0" r="r" b="b"/>
              <a:pathLst>
                <a:path w="3407" h="1965">
                  <a:moveTo>
                    <a:pt x="3407" y="0"/>
                  </a:moveTo>
                  <a:lnTo>
                    <a:pt x="0" y="1965"/>
                  </a:lnTo>
                  <a:lnTo>
                    <a:pt x="2273" y="1965"/>
                  </a:lnTo>
                  <a:lnTo>
                    <a:pt x="3407"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3" name="Freeform 131"/>
            <p:cNvSpPr/>
            <p:nvPr/>
          </p:nvSpPr>
          <p:spPr bwMode="auto">
            <a:xfrm>
              <a:off x="3798124" y="1016405"/>
              <a:ext cx="4524573" cy="3915581"/>
            </a:xfrm>
            <a:custGeom>
              <a:avLst/>
              <a:gdLst>
                <a:gd name="T0" fmla="*/ 2297 w 3061"/>
                <a:gd name="T1" fmla="*/ 0 h 2649"/>
                <a:gd name="T2" fmla="*/ 3061 w 3061"/>
                <a:gd name="T3" fmla="*/ 1325 h 2649"/>
                <a:gd name="T4" fmla="*/ 2297 w 3061"/>
                <a:gd name="T5" fmla="*/ 2649 h 2649"/>
                <a:gd name="T6" fmla="*/ 764 w 3061"/>
                <a:gd name="T7" fmla="*/ 2649 h 2649"/>
                <a:gd name="T8" fmla="*/ 0 w 3061"/>
                <a:gd name="T9" fmla="*/ 1325 h 2649"/>
                <a:gd name="T10" fmla="*/ 764 w 3061"/>
                <a:gd name="T11" fmla="*/ 0 h 2649"/>
                <a:gd name="T12" fmla="*/ 2297 w 3061"/>
                <a:gd name="T13" fmla="*/ 0 h 2649"/>
              </a:gdLst>
              <a:ahLst/>
              <a:cxnLst>
                <a:cxn ang="0">
                  <a:pos x="T0" y="T1"/>
                </a:cxn>
                <a:cxn ang="0">
                  <a:pos x="T2" y="T3"/>
                </a:cxn>
                <a:cxn ang="0">
                  <a:pos x="T4" y="T5"/>
                </a:cxn>
                <a:cxn ang="0">
                  <a:pos x="T6" y="T7"/>
                </a:cxn>
                <a:cxn ang="0">
                  <a:pos x="T8" y="T9"/>
                </a:cxn>
                <a:cxn ang="0">
                  <a:pos x="T10" y="T11"/>
                </a:cxn>
                <a:cxn ang="0">
                  <a:pos x="T12" y="T13"/>
                </a:cxn>
              </a:cxnLst>
              <a:rect l="0" t="0" r="r" b="b"/>
              <a:pathLst>
                <a:path w="3061" h="2649">
                  <a:moveTo>
                    <a:pt x="2297" y="0"/>
                  </a:moveTo>
                  <a:lnTo>
                    <a:pt x="3061" y="1325"/>
                  </a:lnTo>
                  <a:lnTo>
                    <a:pt x="2297" y="2649"/>
                  </a:lnTo>
                  <a:lnTo>
                    <a:pt x="764" y="2649"/>
                  </a:lnTo>
                  <a:lnTo>
                    <a:pt x="0" y="1325"/>
                  </a:lnTo>
                  <a:lnTo>
                    <a:pt x="764" y="0"/>
                  </a:lnTo>
                  <a:lnTo>
                    <a:pt x="22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33"/>
            <p:cNvSpPr/>
            <p:nvPr/>
          </p:nvSpPr>
          <p:spPr bwMode="auto">
            <a:xfrm>
              <a:off x="6059671" y="1016405"/>
              <a:ext cx="2263026" cy="1958530"/>
            </a:xfrm>
            <a:custGeom>
              <a:avLst/>
              <a:gdLst>
                <a:gd name="T0" fmla="*/ 767 w 1531"/>
                <a:gd name="T1" fmla="*/ 0 h 1325"/>
                <a:gd name="T2" fmla="*/ 767 w 1531"/>
                <a:gd name="T3" fmla="*/ 0 h 1325"/>
                <a:gd name="T4" fmla="*/ 0 w 1531"/>
                <a:gd name="T5" fmla="*/ 442 h 1325"/>
                <a:gd name="T6" fmla="*/ 1531 w 1531"/>
                <a:gd name="T7" fmla="*/ 1325 h 1325"/>
                <a:gd name="T8" fmla="*/ 767 w 1531"/>
                <a:gd name="T9" fmla="*/ 0 h 1325"/>
              </a:gdLst>
              <a:ahLst/>
              <a:cxnLst>
                <a:cxn ang="0">
                  <a:pos x="T0" y="T1"/>
                </a:cxn>
                <a:cxn ang="0">
                  <a:pos x="T2" y="T3"/>
                </a:cxn>
                <a:cxn ang="0">
                  <a:pos x="T4" y="T5"/>
                </a:cxn>
                <a:cxn ang="0">
                  <a:pos x="T6" y="T7"/>
                </a:cxn>
                <a:cxn ang="0">
                  <a:pos x="T8" y="T9"/>
                </a:cxn>
              </a:cxnLst>
              <a:rect l="0" t="0" r="r" b="b"/>
              <a:pathLst>
                <a:path w="1531" h="1325">
                  <a:moveTo>
                    <a:pt x="767" y="0"/>
                  </a:moveTo>
                  <a:lnTo>
                    <a:pt x="767" y="0"/>
                  </a:lnTo>
                  <a:lnTo>
                    <a:pt x="0" y="442"/>
                  </a:lnTo>
                  <a:lnTo>
                    <a:pt x="1531" y="1325"/>
                  </a:lnTo>
                  <a:lnTo>
                    <a:pt x="7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35"/>
            <p:cNvSpPr/>
            <p:nvPr/>
          </p:nvSpPr>
          <p:spPr bwMode="auto">
            <a:xfrm>
              <a:off x="3798124" y="2974934"/>
              <a:ext cx="3395277" cy="1957051"/>
            </a:xfrm>
            <a:custGeom>
              <a:avLst/>
              <a:gdLst>
                <a:gd name="T0" fmla="*/ 0 w 2297"/>
                <a:gd name="T1" fmla="*/ 0 h 1324"/>
                <a:gd name="T2" fmla="*/ 764 w 2297"/>
                <a:gd name="T3" fmla="*/ 1324 h 1324"/>
                <a:gd name="T4" fmla="*/ 2297 w 2297"/>
                <a:gd name="T5" fmla="*/ 1324 h 1324"/>
                <a:gd name="T6" fmla="*/ 764 w 2297"/>
                <a:gd name="T7" fmla="*/ 1324 h 1324"/>
                <a:gd name="T8" fmla="*/ 1530 w 2297"/>
                <a:gd name="T9" fmla="*/ 882 h 1324"/>
                <a:gd name="T10" fmla="*/ 0 w 2297"/>
                <a:gd name="T11" fmla="*/ 0 h 1324"/>
              </a:gdLst>
              <a:ahLst/>
              <a:cxnLst>
                <a:cxn ang="0">
                  <a:pos x="T0" y="T1"/>
                </a:cxn>
                <a:cxn ang="0">
                  <a:pos x="T2" y="T3"/>
                </a:cxn>
                <a:cxn ang="0">
                  <a:pos x="T4" y="T5"/>
                </a:cxn>
                <a:cxn ang="0">
                  <a:pos x="T6" y="T7"/>
                </a:cxn>
                <a:cxn ang="0">
                  <a:pos x="T8" y="T9"/>
                </a:cxn>
                <a:cxn ang="0">
                  <a:pos x="T10" y="T11"/>
                </a:cxn>
              </a:cxnLst>
              <a:rect l="0" t="0" r="r" b="b"/>
              <a:pathLst>
                <a:path w="2297" h="1324">
                  <a:moveTo>
                    <a:pt x="0" y="0"/>
                  </a:moveTo>
                  <a:lnTo>
                    <a:pt x="764" y="1324"/>
                  </a:lnTo>
                  <a:lnTo>
                    <a:pt x="2297" y="1324"/>
                  </a:lnTo>
                  <a:lnTo>
                    <a:pt x="764" y="1324"/>
                  </a:lnTo>
                  <a:lnTo>
                    <a:pt x="1530" y="8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37"/>
            <p:cNvSpPr/>
            <p:nvPr/>
          </p:nvSpPr>
          <p:spPr bwMode="auto">
            <a:xfrm>
              <a:off x="6059671" y="2974934"/>
              <a:ext cx="2263026" cy="1957051"/>
            </a:xfrm>
            <a:custGeom>
              <a:avLst/>
              <a:gdLst>
                <a:gd name="T0" fmla="*/ 1531 w 1531"/>
                <a:gd name="T1" fmla="*/ 0 h 1324"/>
                <a:gd name="T2" fmla="*/ 0 w 1531"/>
                <a:gd name="T3" fmla="*/ 882 h 1324"/>
                <a:gd name="T4" fmla="*/ 767 w 1531"/>
                <a:gd name="T5" fmla="*/ 1324 h 1324"/>
                <a:gd name="T6" fmla="*/ 1531 w 1531"/>
                <a:gd name="T7" fmla="*/ 0 h 1324"/>
              </a:gdLst>
              <a:ahLst/>
              <a:cxnLst>
                <a:cxn ang="0">
                  <a:pos x="T0" y="T1"/>
                </a:cxn>
                <a:cxn ang="0">
                  <a:pos x="T2" y="T3"/>
                </a:cxn>
                <a:cxn ang="0">
                  <a:pos x="T4" y="T5"/>
                </a:cxn>
                <a:cxn ang="0">
                  <a:pos x="T6" y="T7"/>
                </a:cxn>
              </a:cxnLst>
              <a:rect l="0" t="0" r="r" b="b"/>
              <a:pathLst>
                <a:path w="1531" h="1324">
                  <a:moveTo>
                    <a:pt x="1531" y="0"/>
                  </a:moveTo>
                  <a:lnTo>
                    <a:pt x="0" y="882"/>
                  </a:lnTo>
                  <a:lnTo>
                    <a:pt x="767" y="1324"/>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9"/>
            <p:cNvSpPr/>
            <p:nvPr/>
          </p:nvSpPr>
          <p:spPr bwMode="auto">
            <a:xfrm>
              <a:off x="4927420" y="4278650"/>
              <a:ext cx="2265982" cy="653336"/>
            </a:xfrm>
            <a:custGeom>
              <a:avLst/>
              <a:gdLst>
                <a:gd name="T0" fmla="*/ 766 w 1533"/>
                <a:gd name="T1" fmla="*/ 0 h 442"/>
                <a:gd name="T2" fmla="*/ 0 w 1533"/>
                <a:gd name="T3" fmla="*/ 442 h 442"/>
                <a:gd name="T4" fmla="*/ 1533 w 1533"/>
                <a:gd name="T5" fmla="*/ 442 h 442"/>
                <a:gd name="T6" fmla="*/ 766 w 1533"/>
                <a:gd name="T7" fmla="*/ 0 h 442"/>
              </a:gdLst>
              <a:ahLst/>
              <a:cxnLst>
                <a:cxn ang="0">
                  <a:pos x="T0" y="T1"/>
                </a:cxn>
                <a:cxn ang="0">
                  <a:pos x="T2" y="T3"/>
                </a:cxn>
                <a:cxn ang="0">
                  <a:pos x="T4" y="T5"/>
                </a:cxn>
                <a:cxn ang="0">
                  <a:pos x="T6" y="T7"/>
                </a:cxn>
              </a:cxnLst>
              <a:rect l="0" t="0" r="r" b="b"/>
              <a:pathLst>
                <a:path w="1533" h="442">
                  <a:moveTo>
                    <a:pt x="766" y="0"/>
                  </a:moveTo>
                  <a:lnTo>
                    <a:pt x="0" y="442"/>
                  </a:lnTo>
                  <a:lnTo>
                    <a:pt x="1533" y="442"/>
                  </a:lnTo>
                  <a:lnTo>
                    <a:pt x="7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1"/>
            <p:cNvSpPr/>
            <p:nvPr/>
          </p:nvSpPr>
          <p:spPr bwMode="auto">
            <a:xfrm>
              <a:off x="3798124" y="1016405"/>
              <a:ext cx="2261547" cy="1958530"/>
            </a:xfrm>
            <a:custGeom>
              <a:avLst/>
              <a:gdLst>
                <a:gd name="T0" fmla="*/ 764 w 1530"/>
                <a:gd name="T1" fmla="*/ 0 h 1325"/>
                <a:gd name="T2" fmla="*/ 764 w 1530"/>
                <a:gd name="T3" fmla="*/ 0 h 1325"/>
                <a:gd name="T4" fmla="*/ 0 w 1530"/>
                <a:gd name="T5" fmla="*/ 1325 h 1325"/>
                <a:gd name="T6" fmla="*/ 1530 w 1530"/>
                <a:gd name="T7" fmla="*/ 442 h 1325"/>
                <a:gd name="T8" fmla="*/ 764 w 1530"/>
                <a:gd name="T9" fmla="*/ 0 h 1325"/>
              </a:gdLst>
              <a:ahLst/>
              <a:cxnLst>
                <a:cxn ang="0">
                  <a:pos x="T0" y="T1"/>
                </a:cxn>
                <a:cxn ang="0">
                  <a:pos x="T2" y="T3"/>
                </a:cxn>
                <a:cxn ang="0">
                  <a:pos x="T4" y="T5"/>
                </a:cxn>
                <a:cxn ang="0">
                  <a:pos x="T6" y="T7"/>
                </a:cxn>
                <a:cxn ang="0">
                  <a:pos x="T8" y="T9"/>
                </a:cxn>
              </a:cxnLst>
              <a:rect l="0" t="0" r="r" b="b"/>
              <a:pathLst>
                <a:path w="1530" h="1325">
                  <a:moveTo>
                    <a:pt x="764" y="0"/>
                  </a:moveTo>
                  <a:lnTo>
                    <a:pt x="764" y="0"/>
                  </a:lnTo>
                  <a:lnTo>
                    <a:pt x="0" y="1325"/>
                  </a:lnTo>
                  <a:lnTo>
                    <a:pt x="1530" y="442"/>
                  </a:lnTo>
                  <a:lnTo>
                    <a:pt x="7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43"/>
            <p:cNvSpPr/>
            <p:nvPr/>
          </p:nvSpPr>
          <p:spPr bwMode="auto">
            <a:xfrm>
              <a:off x="4927420" y="1016405"/>
              <a:ext cx="2265982" cy="653336"/>
            </a:xfrm>
            <a:custGeom>
              <a:avLst/>
              <a:gdLst>
                <a:gd name="T0" fmla="*/ 1533 w 1533"/>
                <a:gd name="T1" fmla="*/ 0 h 442"/>
                <a:gd name="T2" fmla="*/ 0 w 1533"/>
                <a:gd name="T3" fmla="*/ 0 h 442"/>
                <a:gd name="T4" fmla="*/ 766 w 1533"/>
                <a:gd name="T5" fmla="*/ 442 h 442"/>
                <a:gd name="T6" fmla="*/ 1533 w 1533"/>
                <a:gd name="T7" fmla="*/ 0 h 442"/>
              </a:gdLst>
              <a:ahLst/>
              <a:cxnLst>
                <a:cxn ang="0">
                  <a:pos x="T0" y="T1"/>
                </a:cxn>
                <a:cxn ang="0">
                  <a:pos x="T2" y="T3"/>
                </a:cxn>
                <a:cxn ang="0">
                  <a:pos x="T4" y="T5"/>
                </a:cxn>
                <a:cxn ang="0">
                  <a:pos x="T6" y="T7"/>
                </a:cxn>
              </a:cxnLst>
              <a:rect l="0" t="0" r="r" b="b"/>
              <a:pathLst>
                <a:path w="1533" h="442">
                  <a:moveTo>
                    <a:pt x="1533" y="0"/>
                  </a:moveTo>
                  <a:lnTo>
                    <a:pt x="0" y="0"/>
                  </a:lnTo>
                  <a:lnTo>
                    <a:pt x="766" y="442"/>
                  </a:lnTo>
                  <a:lnTo>
                    <a:pt x="1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3937455" y="2265015"/>
            <a:ext cx="4110326" cy="2215991"/>
            <a:chOff x="4444777" y="3648334"/>
            <a:chExt cx="4110326" cy="2215991"/>
          </a:xfrm>
        </p:grpSpPr>
        <p:sp>
          <p:nvSpPr>
            <p:cNvPr id="33" name="文本框 32"/>
            <p:cNvSpPr txBox="1"/>
            <p:nvPr/>
          </p:nvSpPr>
          <p:spPr>
            <a:xfrm>
              <a:off x="4937082" y="4904032"/>
              <a:ext cx="3618021" cy="461665"/>
            </a:xfrm>
            <a:prstGeom prst="rect">
              <a:avLst/>
            </a:prstGeom>
            <a:noFill/>
          </p:spPr>
          <p:txBody>
            <a:bodyPr wrap="square" rtlCol="0">
              <a:spAutoFit/>
            </a:bodyPr>
            <a:lstStyle/>
            <a:p>
              <a:r>
                <a:rPr lang="zh-CN" altLang="en-US" sz="2400" b="1" spc="300" dirty="0" smtClean="0">
                  <a:solidFill>
                    <a:srgbClr val="61B5C0"/>
                  </a:solidFill>
                  <a:latin typeface="微软雅黑" pitchFamily="34" charset="-122"/>
                  <a:ea typeface="微软雅黑" pitchFamily="34" charset="-122"/>
                </a:rPr>
                <a:t>创新特色</a:t>
              </a:r>
              <a:endParaRPr lang="zh-CN" altLang="en-US" sz="2400" b="1" spc="300" dirty="0">
                <a:solidFill>
                  <a:srgbClr val="61B5C0"/>
                </a:solidFill>
                <a:latin typeface="微软雅黑" pitchFamily="34" charset="-122"/>
                <a:ea typeface="微软雅黑" pitchFamily="34" charset="-122"/>
              </a:endParaRPr>
            </a:p>
          </p:txBody>
        </p:sp>
        <p:sp>
          <p:nvSpPr>
            <p:cNvPr id="35" name="文本框 34"/>
            <p:cNvSpPr txBox="1"/>
            <p:nvPr/>
          </p:nvSpPr>
          <p:spPr>
            <a:xfrm>
              <a:off x="4444777" y="3648334"/>
              <a:ext cx="1295400" cy="2215991"/>
            </a:xfrm>
            <a:prstGeom prst="rect">
              <a:avLst/>
            </a:prstGeom>
            <a:noFill/>
          </p:spPr>
          <p:txBody>
            <a:bodyPr wrap="square" rtlCol="0">
              <a:spAutoFit/>
            </a:bodyPr>
            <a:lstStyle/>
            <a:p>
              <a:pPr algn="ctr"/>
              <a:r>
                <a:rPr lang="en-US" altLang="zh-CN" sz="13800" dirty="0" smtClean="0">
                  <a:solidFill>
                    <a:srgbClr val="5DB6C3"/>
                  </a:solidFill>
                </a:rPr>
                <a:t>P</a:t>
              </a:r>
              <a:endParaRPr lang="zh-CN" altLang="en-US" sz="13800" dirty="0">
                <a:solidFill>
                  <a:srgbClr val="5DB6C3"/>
                </a:solidFill>
              </a:endParaRPr>
            </a:p>
          </p:txBody>
        </p:sp>
        <p:sp>
          <p:nvSpPr>
            <p:cNvPr id="36" name="文本框 35"/>
            <p:cNvSpPr txBox="1"/>
            <p:nvPr/>
          </p:nvSpPr>
          <p:spPr>
            <a:xfrm>
              <a:off x="5541899" y="4511040"/>
              <a:ext cx="1332175" cy="400110"/>
            </a:xfrm>
            <a:prstGeom prst="rect">
              <a:avLst/>
            </a:prstGeom>
            <a:noFill/>
          </p:spPr>
          <p:txBody>
            <a:bodyPr wrap="square" rtlCol="0">
              <a:spAutoFit/>
            </a:bodyPr>
            <a:lstStyle/>
            <a:p>
              <a:r>
                <a:rPr lang="en-US" altLang="zh-CN" sz="2000" b="1" dirty="0" smtClean="0">
                  <a:solidFill>
                    <a:srgbClr val="5DB6C3"/>
                  </a:solidFill>
                </a:rPr>
                <a:t>art 04</a:t>
              </a:r>
              <a:endParaRPr lang="zh-CN" altLang="en-US" sz="2000" b="1" dirty="0">
                <a:solidFill>
                  <a:srgbClr val="5DB6C3"/>
                </a:solidFill>
              </a:endParaRPr>
            </a:p>
          </p:txBody>
        </p:sp>
      </p:grpSp>
      <p:sp>
        <p:nvSpPr>
          <p:cNvPr id="34" name="Freeform 167"/>
          <p:cNvSpPr>
            <a:spLocks noChangeArrowheads="1"/>
          </p:cNvSpPr>
          <p:nvPr/>
        </p:nvSpPr>
        <p:spPr bwMode="auto">
          <a:xfrm>
            <a:off x="8096844" y="3141512"/>
            <a:ext cx="462996" cy="462996"/>
          </a:xfrm>
          <a:custGeom>
            <a:avLst/>
            <a:gdLst>
              <a:gd name="T0" fmla="*/ 177 w 418"/>
              <a:gd name="T1" fmla="*/ 0 h 417"/>
              <a:gd name="T2" fmla="*/ 177 w 418"/>
              <a:gd name="T3" fmla="*/ 0 h 417"/>
              <a:gd name="T4" fmla="*/ 0 w 418"/>
              <a:gd name="T5" fmla="*/ 176 h 417"/>
              <a:gd name="T6" fmla="*/ 177 w 418"/>
              <a:gd name="T7" fmla="*/ 176 h 417"/>
              <a:gd name="T8" fmla="*/ 177 w 418"/>
              <a:gd name="T9" fmla="*/ 0 h 417"/>
              <a:gd name="T10" fmla="*/ 230 w 418"/>
              <a:gd name="T11" fmla="*/ 0 h 417"/>
              <a:gd name="T12" fmla="*/ 230 w 418"/>
              <a:gd name="T13" fmla="*/ 0 h 417"/>
              <a:gd name="T14" fmla="*/ 230 w 418"/>
              <a:gd name="T15" fmla="*/ 203 h 417"/>
              <a:gd name="T16" fmla="*/ 204 w 418"/>
              <a:gd name="T17" fmla="*/ 229 h 417"/>
              <a:gd name="T18" fmla="*/ 0 w 418"/>
              <a:gd name="T19" fmla="*/ 229 h 417"/>
              <a:gd name="T20" fmla="*/ 204 w 418"/>
              <a:gd name="T21" fmla="*/ 416 h 417"/>
              <a:gd name="T22" fmla="*/ 417 w 418"/>
              <a:gd name="T23" fmla="*/ 203 h 417"/>
              <a:gd name="T24" fmla="*/ 230 w 418"/>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17">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rgbClr val="FFFFFF">
              <a:alpha val="40000"/>
            </a:srgbClr>
          </a:solidFill>
          <a:ln>
            <a:noFill/>
          </a:ln>
          <a:effectLst/>
        </p:spPr>
        <p:txBody>
          <a:bodyPr wrap="none" anchor="ctr"/>
          <a:lstStyle/>
          <a:p>
            <a:pPr defTabSz="534670"/>
            <a:endParaRPr lang="en-US" sz="2105">
              <a:solidFill>
                <a:prstClr val="black"/>
              </a:solidFill>
              <a:latin typeface="Calibri"/>
            </a:endParaRPr>
          </a:p>
        </p:txBody>
      </p:sp>
    </p:spTree>
    <p:extLst>
      <p:ext uri="{BB962C8B-B14F-4D97-AF65-F5344CB8AC3E}">
        <p14:creationId xmlns:p14="http://schemas.microsoft.com/office/powerpoint/2010/main" val="1892389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33" name="矩形 32"/>
          <p:cNvSpPr/>
          <p:nvPr/>
        </p:nvSpPr>
        <p:spPr>
          <a:xfrm>
            <a:off x="4930826" y="211868"/>
            <a:ext cx="2330347" cy="461665"/>
          </a:xfrm>
          <a:prstGeom prst="rect">
            <a:avLst/>
          </a:prstGeom>
        </p:spPr>
        <p:txBody>
          <a:bodyPr wrap="square">
            <a:spAutoFit/>
          </a:bodyPr>
          <a:lstStyle/>
          <a:p>
            <a:pPr algn="ctr"/>
            <a:r>
              <a:rPr lang="en-US" altLang="zh-CN" sz="2400" b="1" spc="300" dirty="0" smtClean="0">
                <a:solidFill>
                  <a:srgbClr val="61B5C0"/>
                </a:solidFill>
                <a:latin typeface="微软雅黑" pitchFamily="34" charset="-122"/>
                <a:ea typeface="微软雅黑" pitchFamily="34" charset="-122"/>
              </a:rPr>
              <a:t>4.</a:t>
            </a:r>
            <a:r>
              <a:rPr lang="zh-CN" altLang="en-US" sz="2400" b="1" spc="300" dirty="0" smtClean="0">
                <a:solidFill>
                  <a:srgbClr val="61B5C0"/>
                </a:solidFill>
                <a:latin typeface="微软雅黑" pitchFamily="34" charset="-122"/>
                <a:ea typeface="微软雅黑" pitchFamily="34" charset="-122"/>
              </a:rPr>
              <a:t>创新特色</a:t>
            </a:r>
            <a:endParaRPr lang="zh-CN" altLang="en-US" sz="2400" b="1" spc="300" dirty="0">
              <a:solidFill>
                <a:srgbClr val="61B5C0"/>
              </a:solidFill>
              <a:latin typeface="微软雅黑" pitchFamily="34" charset="-122"/>
              <a:ea typeface="微软雅黑" pitchFamily="34" charset="-122"/>
            </a:endParaRPr>
          </a:p>
        </p:txBody>
      </p:sp>
      <p:sp>
        <p:nvSpPr>
          <p:cNvPr id="3" name="文本框 2"/>
          <p:cNvSpPr txBox="1"/>
          <p:nvPr/>
        </p:nvSpPr>
        <p:spPr>
          <a:xfrm>
            <a:off x="2264684" y="1673678"/>
            <a:ext cx="7662629" cy="341632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考虑</a:t>
            </a:r>
            <a:r>
              <a:rPr lang="zh-CN" altLang="en-US" dirty="0" smtClean="0"/>
              <a:t>基于析取范式的置信规则库对数据缺失的处理方式，引进信息熵对规则属性权重、规则激活权重进行调整，优化规则库的激活方法，提高基于析取范式的置信规则库的推理准确度</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Wingdings" panose="05000000000000000000" pitchFamily="2" charset="2"/>
              <a:buChar char="Ø"/>
            </a:pPr>
            <a:r>
              <a:rPr lang="zh-CN" altLang="en-US" dirty="0" smtClean="0"/>
              <a:t>考虑基于析取范式的置信规则库的建立规则库方法，利用聚类算法对数据进行分析处理，采用</a:t>
            </a:r>
            <a:r>
              <a:rPr lang="en-US" altLang="zh-CN" dirty="0" smtClean="0"/>
              <a:t>k</a:t>
            </a:r>
            <a:r>
              <a:rPr lang="zh-CN" altLang="en-US" dirty="0" smtClean="0"/>
              <a:t>近邻对问题树等于分类数进行优化，从而完成规则库的构建</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Wingdings" panose="05000000000000000000" pitchFamily="2" charset="2"/>
              <a:buChar char="Ø"/>
            </a:pPr>
            <a:r>
              <a:rPr lang="zh-CN" altLang="en-US" dirty="0" smtClean="0"/>
              <a:t>将基于析取范式的置信规则库应用到教学评估中，</a:t>
            </a:r>
            <a:r>
              <a:rPr lang="zh-CN" altLang="zh-CN" dirty="0"/>
              <a:t>更全面的充分的对教师测评成绩进行预测，从而促进教学质量的改进</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2880" y="-150812"/>
            <a:ext cx="12550140" cy="7223759"/>
          </a:xfrm>
          <a:prstGeom prst="rect">
            <a:avLst/>
          </a:prstGeom>
        </p:spPr>
      </p:pic>
      <p:grpSp>
        <p:nvGrpSpPr>
          <p:cNvPr id="68" name="组合 67"/>
          <p:cNvGrpSpPr/>
          <p:nvPr/>
        </p:nvGrpSpPr>
        <p:grpSpPr>
          <a:xfrm>
            <a:off x="5173313" y="2226295"/>
            <a:ext cx="4101234" cy="2469544"/>
            <a:chOff x="4341154" y="2714765"/>
            <a:chExt cx="4101234" cy="2469544"/>
          </a:xfrm>
        </p:grpSpPr>
        <p:grpSp>
          <p:nvGrpSpPr>
            <p:cNvPr id="43" name="组合 42"/>
            <p:cNvGrpSpPr/>
            <p:nvPr/>
          </p:nvGrpSpPr>
          <p:grpSpPr>
            <a:xfrm>
              <a:off x="4341154" y="2714765"/>
              <a:ext cx="4101234" cy="461665"/>
              <a:chOff x="4313606" y="2651265"/>
              <a:chExt cx="4101234" cy="461665"/>
            </a:xfrm>
          </p:grpSpPr>
          <p:sp>
            <p:nvSpPr>
              <p:cNvPr id="44"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4AADB9"/>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45" name="组合 44"/>
              <p:cNvGrpSpPr/>
              <p:nvPr/>
            </p:nvGrpSpPr>
            <p:grpSpPr>
              <a:xfrm>
                <a:off x="4833257" y="2651265"/>
                <a:ext cx="3581583" cy="461665"/>
                <a:chOff x="4833257" y="2845332"/>
                <a:chExt cx="3581583" cy="461665"/>
              </a:xfrm>
            </p:grpSpPr>
            <p:sp>
              <p:nvSpPr>
                <p:cNvPr id="46" name="文本框 45"/>
                <p:cNvSpPr txBox="1"/>
                <p:nvPr/>
              </p:nvSpPr>
              <p:spPr>
                <a:xfrm>
                  <a:off x="4833257" y="2845332"/>
                  <a:ext cx="986972" cy="461665"/>
                </a:xfrm>
                <a:prstGeom prst="rect">
                  <a:avLst/>
                </a:prstGeom>
                <a:noFill/>
              </p:spPr>
              <p:txBody>
                <a:bodyPr wrap="square" rtlCol="0">
                  <a:spAutoFit/>
                </a:bodyPr>
                <a:lstStyle/>
                <a:p>
                  <a:r>
                    <a:rPr lang="en-US" altLang="zh-CN" sz="2400" b="1" dirty="0" smtClean="0">
                      <a:solidFill>
                        <a:srgbClr val="64B5C0"/>
                      </a:solidFill>
                      <a:latin typeface="微软雅黑" pitchFamily="34" charset="-122"/>
                      <a:ea typeface="微软雅黑" pitchFamily="34" charset="-122"/>
                    </a:rPr>
                    <a:t>01  </a:t>
                  </a:r>
                  <a:r>
                    <a:rPr lang="en-US" altLang="zh-CN" sz="2400" b="1" dirty="0">
                      <a:solidFill>
                        <a:srgbClr val="64B5C0"/>
                      </a:solidFill>
                      <a:latin typeface="微软雅黑" pitchFamily="34" charset="-122"/>
                      <a:ea typeface="微软雅黑" pitchFamily="34" charset="-122"/>
                    </a:rPr>
                    <a:t>|</a:t>
                  </a:r>
                  <a:endParaRPr lang="zh-CN" altLang="en-US" sz="2400" b="1" dirty="0">
                    <a:solidFill>
                      <a:srgbClr val="64B5C0"/>
                    </a:solidFill>
                    <a:latin typeface="微软雅黑" pitchFamily="34" charset="-122"/>
                    <a:ea typeface="微软雅黑" pitchFamily="34" charset="-122"/>
                  </a:endParaRPr>
                </a:p>
              </p:txBody>
            </p:sp>
            <p:sp>
              <p:nvSpPr>
                <p:cNvPr id="47" name="文本框 46"/>
                <p:cNvSpPr txBox="1"/>
                <p:nvPr/>
              </p:nvSpPr>
              <p:spPr>
                <a:xfrm>
                  <a:off x="5704211" y="2845332"/>
                  <a:ext cx="2710629" cy="461665"/>
                </a:xfrm>
                <a:prstGeom prst="rect">
                  <a:avLst/>
                </a:prstGeom>
                <a:noFill/>
              </p:spPr>
              <p:txBody>
                <a:bodyPr wrap="square" rtlCol="0">
                  <a:spAutoFit/>
                </a:bodyPr>
                <a:lstStyle/>
                <a:p>
                  <a:r>
                    <a:rPr lang="zh-CN" altLang="en-US" sz="2400" b="1" spc="300" dirty="0" smtClean="0">
                      <a:solidFill>
                        <a:srgbClr val="61B5C0"/>
                      </a:solidFill>
                      <a:latin typeface="微软雅黑" pitchFamily="34" charset="-122"/>
                      <a:ea typeface="微软雅黑" pitchFamily="34" charset="-122"/>
                    </a:rPr>
                    <a:t>选题依据</a:t>
                  </a:r>
                  <a:endParaRPr lang="zh-CN" altLang="en-US" sz="2400" b="1" spc="300" dirty="0">
                    <a:solidFill>
                      <a:srgbClr val="61B5C0"/>
                    </a:solidFill>
                    <a:latin typeface="微软雅黑" pitchFamily="34" charset="-122"/>
                    <a:ea typeface="微软雅黑" pitchFamily="34" charset="-122"/>
                  </a:endParaRPr>
                </a:p>
              </p:txBody>
            </p:sp>
          </p:grpSp>
        </p:grpSp>
        <p:grpSp>
          <p:nvGrpSpPr>
            <p:cNvPr id="48" name="组合 47"/>
            <p:cNvGrpSpPr/>
            <p:nvPr/>
          </p:nvGrpSpPr>
          <p:grpSpPr>
            <a:xfrm>
              <a:off x="4341154" y="3384058"/>
              <a:ext cx="3509692" cy="461665"/>
              <a:chOff x="4313606" y="2651265"/>
              <a:chExt cx="3509692" cy="461665"/>
            </a:xfrm>
          </p:grpSpPr>
          <p:sp>
            <p:nvSpPr>
              <p:cNvPr id="49"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8A2AF"/>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50" name="组合 49"/>
              <p:cNvGrpSpPr/>
              <p:nvPr/>
            </p:nvGrpSpPr>
            <p:grpSpPr>
              <a:xfrm>
                <a:off x="4833257" y="2651265"/>
                <a:ext cx="2990041" cy="461665"/>
                <a:chOff x="4833257" y="2845332"/>
                <a:chExt cx="2990041" cy="461665"/>
              </a:xfrm>
            </p:grpSpPr>
            <p:sp>
              <p:nvSpPr>
                <p:cNvPr id="51" name="文本框 50"/>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itchFamily="34" charset="-122"/>
                      <a:ea typeface="微软雅黑" pitchFamily="34" charset="-122"/>
                    </a:rPr>
                    <a:t>02  |</a:t>
                  </a:r>
                  <a:endParaRPr lang="zh-CN" altLang="en-US" sz="2400" b="1" dirty="0">
                    <a:solidFill>
                      <a:srgbClr val="64B5C0"/>
                    </a:solidFill>
                    <a:latin typeface="微软雅黑" pitchFamily="34" charset="-122"/>
                    <a:ea typeface="微软雅黑" pitchFamily="34" charset="-122"/>
                  </a:endParaRPr>
                </a:p>
              </p:txBody>
            </p:sp>
            <p:sp>
              <p:nvSpPr>
                <p:cNvPr id="52" name="文本框 51"/>
                <p:cNvSpPr txBox="1"/>
                <p:nvPr/>
              </p:nvSpPr>
              <p:spPr>
                <a:xfrm>
                  <a:off x="5704212" y="2845332"/>
                  <a:ext cx="2119086" cy="461665"/>
                </a:xfrm>
                <a:prstGeom prst="rect">
                  <a:avLst/>
                </a:prstGeom>
                <a:noFill/>
              </p:spPr>
              <p:txBody>
                <a:bodyPr wrap="square" rtlCol="0">
                  <a:spAutoFit/>
                </a:bodyPr>
                <a:lstStyle/>
                <a:p>
                  <a:r>
                    <a:rPr lang="zh-CN" altLang="en-US" sz="2400" b="1" spc="300" dirty="0" smtClean="0">
                      <a:solidFill>
                        <a:srgbClr val="61B5C0"/>
                      </a:solidFill>
                      <a:latin typeface="微软雅黑" pitchFamily="34" charset="-122"/>
                      <a:ea typeface="微软雅黑" pitchFamily="34" charset="-122"/>
                    </a:rPr>
                    <a:t>研究内容</a:t>
                  </a:r>
                  <a:endParaRPr lang="zh-CN" altLang="en-US" sz="2400" b="1" spc="300" dirty="0">
                    <a:solidFill>
                      <a:srgbClr val="61B5C0"/>
                    </a:solidFill>
                    <a:latin typeface="微软雅黑" pitchFamily="34" charset="-122"/>
                    <a:ea typeface="微软雅黑" pitchFamily="34" charset="-122"/>
                  </a:endParaRPr>
                </a:p>
              </p:txBody>
            </p:sp>
          </p:grpSp>
        </p:grpSp>
        <p:grpSp>
          <p:nvGrpSpPr>
            <p:cNvPr id="53" name="组合 52"/>
            <p:cNvGrpSpPr/>
            <p:nvPr/>
          </p:nvGrpSpPr>
          <p:grpSpPr>
            <a:xfrm>
              <a:off x="4341154" y="4053351"/>
              <a:ext cx="4101234" cy="461665"/>
              <a:chOff x="4313606" y="2651265"/>
              <a:chExt cx="4101234" cy="461665"/>
            </a:xfrm>
          </p:grpSpPr>
          <p:sp>
            <p:nvSpPr>
              <p:cNvPr id="54"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AA7B6"/>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55" name="组合 54"/>
              <p:cNvGrpSpPr/>
              <p:nvPr/>
            </p:nvGrpSpPr>
            <p:grpSpPr>
              <a:xfrm>
                <a:off x="4833257" y="2651265"/>
                <a:ext cx="3581583" cy="461665"/>
                <a:chOff x="4833257" y="2845332"/>
                <a:chExt cx="3581583" cy="461665"/>
              </a:xfrm>
            </p:grpSpPr>
            <p:sp>
              <p:nvSpPr>
                <p:cNvPr id="56" name="文本框 55"/>
                <p:cNvSpPr txBox="1"/>
                <p:nvPr/>
              </p:nvSpPr>
              <p:spPr>
                <a:xfrm>
                  <a:off x="4833257" y="2845332"/>
                  <a:ext cx="986972" cy="461665"/>
                </a:xfrm>
                <a:prstGeom prst="rect">
                  <a:avLst/>
                </a:prstGeom>
                <a:noFill/>
              </p:spPr>
              <p:txBody>
                <a:bodyPr wrap="square" rtlCol="0">
                  <a:spAutoFit/>
                </a:bodyPr>
                <a:lstStyle/>
                <a:p>
                  <a:r>
                    <a:rPr lang="en-US" altLang="zh-CN" sz="2400" b="1" dirty="0" smtClean="0">
                      <a:solidFill>
                        <a:srgbClr val="64B5C0"/>
                      </a:solidFill>
                      <a:latin typeface="微软雅黑" pitchFamily="34" charset="-122"/>
                      <a:ea typeface="微软雅黑" pitchFamily="34" charset="-122"/>
                    </a:rPr>
                    <a:t>03  </a:t>
                  </a:r>
                  <a:r>
                    <a:rPr lang="en-US" altLang="zh-CN" sz="2400" b="1" dirty="0">
                      <a:solidFill>
                        <a:srgbClr val="64B5C0"/>
                      </a:solidFill>
                      <a:latin typeface="微软雅黑" pitchFamily="34" charset="-122"/>
                      <a:ea typeface="微软雅黑" pitchFamily="34" charset="-122"/>
                    </a:rPr>
                    <a:t>|</a:t>
                  </a:r>
                  <a:endParaRPr lang="zh-CN" altLang="en-US" sz="2400" b="1" dirty="0">
                    <a:solidFill>
                      <a:srgbClr val="64B5C0"/>
                    </a:solidFill>
                    <a:latin typeface="微软雅黑" pitchFamily="34" charset="-122"/>
                    <a:ea typeface="微软雅黑" pitchFamily="34" charset="-122"/>
                  </a:endParaRPr>
                </a:p>
              </p:txBody>
            </p:sp>
            <p:sp>
              <p:nvSpPr>
                <p:cNvPr id="57" name="文本框 56"/>
                <p:cNvSpPr txBox="1"/>
                <p:nvPr/>
              </p:nvSpPr>
              <p:spPr>
                <a:xfrm>
                  <a:off x="5704212" y="2845332"/>
                  <a:ext cx="2710628" cy="461665"/>
                </a:xfrm>
                <a:prstGeom prst="rect">
                  <a:avLst/>
                </a:prstGeom>
                <a:noFill/>
              </p:spPr>
              <p:txBody>
                <a:bodyPr wrap="square" rtlCol="0">
                  <a:spAutoFit/>
                </a:bodyPr>
                <a:lstStyle/>
                <a:p>
                  <a:r>
                    <a:rPr lang="zh-CN" altLang="en-US" sz="2400" b="1" spc="300" dirty="0" smtClean="0">
                      <a:solidFill>
                        <a:srgbClr val="61B5C0"/>
                      </a:solidFill>
                      <a:latin typeface="微软雅黑" pitchFamily="34" charset="-122"/>
                      <a:ea typeface="微软雅黑" pitchFamily="34" charset="-122"/>
                    </a:rPr>
                    <a:t>研究方案</a:t>
                  </a:r>
                  <a:endParaRPr lang="zh-CN" altLang="en-US" sz="2400" b="1" spc="300" dirty="0">
                    <a:solidFill>
                      <a:srgbClr val="61B5C0"/>
                    </a:solidFill>
                    <a:latin typeface="微软雅黑" pitchFamily="34" charset="-122"/>
                    <a:ea typeface="微软雅黑" pitchFamily="34" charset="-122"/>
                  </a:endParaRPr>
                </a:p>
              </p:txBody>
            </p:sp>
          </p:grpSp>
        </p:grpSp>
        <p:grpSp>
          <p:nvGrpSpPr>
            <p:cNvPr id="58" name="组合 57"/>
            <p:cNvGrpSpPr/>
            <p:nvPr/>
          </p:nvGrpSpPr>
          <p:grpSpPr>
            <a:xfrm>
              <a:off x="4341154" y="4722644"/>
              <a:ext cx="3509692" cy="461665"/>
              <a:chOff x="4313606" y="2651265"/>
              <a:chExt cx="3509692" cy="461665"/>
            </a:xfrm>
          </p:grpSpPr>
          <p:sp>
            <p:nvSpPr>
              <p:cNvPr id="59"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7A2B0"/>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60" name="组合 59"/>
              <p:cNvGrpSpPr/>
              <p:nvPr/>
            </p:nvGrpSpPr>
            <p:grpSpPr>
              <a:xfrm>
                <a:off x="4833257" y="2651265"/>
                <a:ext cx="2990041" cy="461665"/>
                <a:chOff x="4833257" y="2845332"/>
                <a:chExt cx="2990041" cy="461665"/>
              </a:xfrm>
            </p:grpSpPr>
            <p:sp>
              <p:nvSpPr>
                <p:cNvPr id="61" name="文本框 60"/>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itchFamily="34" charset="-122"/>
                      <a:ea typeface="微软雅黑" pitchFamily="34" charset="-122"/>
                    </a:rPr>
                    <a:t>04  |</a:t>
                  </a:r>
                  <a:endParaRPr lang="zh-CN" altLang="en-US" sz="2400" b="1" dirty="0">
                    <a:solidFill>
                      <a:srgbClr val="64B5C0"/>
                    </a:solidFill>
                    <a:latin typeface="微软雅黑" pitchFamily="34" charset="-122"/>
                    <a:ea typeface="微软雅黑" pitchFamily="34" charset="-122"/>
                  </a:endParaRPr>
                </a:p>
              </p:txBody>
            </p:sp>
            <p:sp>
              <p:nvSpPr>
                <p:cNvPr id="62" name="文本框 61"/>
                <p:cNvSpPr txBox="1"/>
                <p:nvPr/>
              </p:nvSpPr>
              <p:spPr>
                <a:xfrm>
                  <a:off x="5704212" y="2845332"/>
                  <a:ext cx="2119086" cy="461665"/>
                </a:xfrm>
                <a:prstGeom prst="rect">
                  <a:avLst/>
                </a:prstGeom>
                <a:noFill/>
              </p:spPr>
              <p:txBody>
                <a:bodyPr wrap="square" rtlCol="0">
                  <a:spAutoFit/>
                </a:bodyPr>
                <a:lstStyle/>
                <a:p>
                  <a:r>
                    <a:rPr lang="zh-CN" altLang="en-US" sz="2400" b="1" spc="300" dirty="0" smtClean="0">
                      <a:solidFill>
                        <a:srgbClr val="61B5C0"/>
                      </a:solidFill>
                      <a:latin typeface="微软雅黑" pitchFamily="34" charset="-122"/>
                      <a:ea typeface="微软雅黑" pitchFamily="34" charset="-122"/>
                    </a:rPr>
                    <a:t>特色创新</a:t>
                  </a:r>
                  <a:endParaRPr lang="zh-CN" altLang="en-US" sz="2400" b="1" spc="300" dirty="0">
                    <a:solidFill>
                      <a:srgbClr val="61B5C0"/>
                    </a:solidFill>
                    <a:latin typeface="微软雅黑" pitchFamily="34" charset="-122"/>
                    <a:ea typeface="微软雅黑" pitchFamily="34" charset="-122"/>
                  </a:endParaRPr>
                </a:p>
              </p:txBody>
            </p:sp>
          </p:grpSp>
        </p:grpSp>
      </p:grpSp>
      <p:grpSp>
        <p:nvGrpSpPr>
          <p:cNvPr id="67" name="组合 66"/>
          <p:cNvGrpSpPr/>
          <p:nvPr/>
        </p:nvGrpSpPr>
        <p:grpSpPr>
          <a:xfrm>
            <a:off x="2909833" y="2417659"/>
            <a:ext cx="1107996" cy="2086816"/>
            <a:chOff x="1541882" y="2548463"/>
            <a:chExt cx="1107996" cy="2086816"/>
          </a:xfrm>
        </p:grpSpPr>
        <p:sp>
          <p:nvSpPr>
            <p:cNvPr id="64" name="文本框 63"/>
            <p:cNvSpPr txBox="1"/>
            <p:nvPr/>
          </p:nvSpPr>
          <p:spPr>
            <a:xfrm rot="5400000">
              <a:off x="1637271" y="2453074"/>
              <a:ext cx="917218" cy="1107996"/>
            </a:xfrm>
            <a:prstGeom prst="rect">
              <a:avLst/>
            </a:prstGeom>
            <a:noFill/>
          </p:spPr>
          <p:txBody>
            <a:bodyPr wrap="square" rtlCol="0">
              <a:spAutoFit/>
            </a:bodyPr>
            <a:lstStyle/>
            <a:p>
              <a:r>
                <a:rPr lang="en-US" altLang="zh-CN" sz="6600" b="1" dirty="0" smtClean="0">
                  <a:solidFill>
                    <a:srgbClr val="4AADB9"/>
                  </a:solidFill>
                  <a:latin typeface="微软雅黑" pitchFamily="34" charset="-122"/>
                  <a:ea typeface="微软雅黑" pitchFamily="34" charset="-122"/>
                </a:rPr>
                <a:t>C</a:t>
              </a:r>
              <a:endParaRPr lang="zh-CN" altLang="en-US" sz="6600" b="1" dirty="0">
                <a:solidFill>
                  <a:srgbClr val="4AADB9"/>
                </a:solidFill>
                <a:latin typeface="微软雅黑" pitchFamily="34" charset="-122"/>
                <a:ea typeface="微软雅黑" pitchFamily="34" charset="-122"/>
              </a:endParaRPr>
            </a:p>
          </p:txBody>
        </p:sp>
        <p:sp>
          <p:nvSpPr>
            <p:cNvPr id="65" name="文本框 64"/>
            <p:cNvSpPr txBox="1"/>
            <p:nvPr/>
          </p:nvSpPr>
          <p:spPr>
            <a:xfrm>
              <a:off x="1695022" y="3203300"/>
              <a:ext cx="461665" cy="1431979"/>
            </a:xfrm>
            <a:prstGeom prst="rect">
              <a:avLst/>
            </a:prstGeom>
            <a:noFill/>
          </p:spPr>
          <p:txBody>
            <a:bodyPr vert="eaVert" wrap="square" rtlCol="0">
              <a:spAutoFit/>
            </a:bodyPr>
            <a:lstStyle/>
            <a:p>
              <a:r>
                <a:rPr lang="en-US" altLang="zh-CN" dirty="0" smtClean="0">
                  <a:solidFill>
                    <a:srgbClr val="4AADB9"/>
                  </a:solidFill>
                  <a:latin typeface="微软雅黑" pitchFamily="34" charset="-122"/>
                  <a:ea typeface="微软雅黑" pitchFamily="34" charset="-122"/>
                </a:rPr>
                <a:t>ONTENTS</a:t>
              </a:r>
              <a:endParaRPr lang="zh-CN" altLang="en-US" dirty="0">
                <a:solidFill>
                  <a:srgbClr val="4AADB9"/>
                </a:solidFill>
                <a:latin typeface="微软雅黑" pitchFamily="34" charset="-122"/>
                <a:ea typeface="微软雅黑" pitchFamily="34" charset="-122"/>
              </a:endParaRPr>
            </a:p>
          </p:txBody>
        </p:sp>
        <p:sp>
          <p:nvSpPr>
            <p:cNvPr id="66" name="文本框 65"/>
            <p:cNvSpPr txBox="1"/>
            <p:nvPr/>
          </p:nvSpPr>
          <p:spPr>
            <a:xfrm>
              <a:off x="2023838" y="3203300"/>
              <a:ext cx="492443" cy="1431979"/>
            </a:xfrm>
            <a:prstGeom prst="rect">
              <a:avLst/>
            </a:prstGeom>
            <a:noFill/>
          </p:spPr>
          <p:txBody>
            <a:bodyPr vert="eaVert" wrap="square" rtlCol="0">
              <a:spAutoFit/>
            </a:bodyPr>
            <a:lstStyle/>
            <a:p>
              <a:r>
                <a:rPr lang="zh-CN" altLang="en-US" sz="2000" b="1" dirty="0">
                  <a:solidFill>
                    <a:srgbClr val="4AADB9"/>
                  </a:solidFill>
                  <a:latin typeface="微软雅黑" pitchFamily="34" charset="-122"/>
                  <a:ea typeface="微软雅黑" pitchFamily="34" charset="-122"/>
                </a:rPr>
                <a:t>目录</a:t>
              </a:r>
            </a:p>
          </p:txBody>
        </p:sp>
      </p:grpSp>
      <p:cxnSp>
        <p:nvCxnSpPr>
          <p:cNvPr id="72" name="直接连接符 71"/>
          <p:cNvCxnSpPr/>
          <p:nvPr/>
        </p:nvCxnSpPr>
        <p:spPr>
          <a:xfrm>
            <a:off x="-182880" y="1002048"/>
            <a:ext cx="12550140" cy="0"/>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182880" y="5734068"/>
            <a:ext cx="12550140" cy="0"/>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695216" y="-150812"/>
            <a:ext cx="19284" cy="7223759"/>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0626890" y="-150812"/>
            <a:ext cx="19284" cy="7223759"/>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128" y="-229712"/>
            <a:ext cx="12550140" cy="7223759"/>
          </a:xfrm>
          <a:prstGeom prst="rect">
            <a:avLst/>
          </a:prstGeom>
        </p:spPr>
      </p:pic>
      <p:grpSp>
        <p:nvGrpSpPr>
          <p:cNvPr id="15" name="组合 14"/>
          <p:cNvGrpSpPr/>
          <p:nvPr/>
        </p:nvGrpSpPr>
        <p:grpSpPr>
          <a:xfrm>
            <a:off x="5439786" y="2997446"/>
            <a:ext cx="2647416" cy="769441"/>
            <a:chOff x="2885283" y="2474227"/>
            <a:chExt cx="2647416" cy="769441"/>
          </a:xfrm>
        </p:grpSpPr>
        <p:sp>
          <p:nvSpPr>
            <p:cNvPr id="6" name="文本框 5"/>
            <p:cNvSpPr txBox="1"/>
            <p:nvPr/>
          </p:nvSpPr>
          <p:spPr>
            <a:xfrm>
              <a:off x="2885283" y="2474227"/>
              <a:ext cx="1420499" cy="769441"/>
            </a:xfrm>
            <a:prstGeom prst="rect">
              <a:avLst/>
            </a:prstGeom>
            <a:noFill/>
          </p:spPr>
          <p:txBody>
            <a:bodyPr wrap="square" rtlCol="0">
              <a:spAutoFit/>
            </a:bodyPr>
            <a:lstStyle/>
            <a:p>
              <a:r>
                <a:rPr lang="zh-CN" altLang="en-US" sz="4400" b="1" spc="300" dirty="0" smtClean="0">
                  <a:solidFill>
                    <a:srgbClr val="61B5C0"/>
                  </a:solidFill>
                  <a:latin typeface="微软雅黑" pitchFamily="34" charset="-122"/>
                  <a:ea typeface="微软雅黑" pitchFamily="34" charset="-122"/>
                </a:rPr>
                <a:t>谢谢</a:t>
              </a:r>
              <a:endParaRPr lang="zh-CN" altLang="en-US" sz="4400" b="1" spc="300" dirty="0">
                <a:solidFill>
                  <a:srgbClr val="61B5C0"/>
                </a:solidFill>
                <a:latin typeface="微软雅黑" pitchFamily="34" charset="-122"/>
                <a:ea typeface="微软雅黑" pitchFamily="34" charset="-122"/>
              </a:endParaRPr>
            </a:p>
          </p:txBody>
        </p:sp>
        <p:sp>
          <p:nvSpPr>
            <p:cNvPr id="14" name="文本框 13"/>
            <p:cNvSpPr txBox="1"/>
            <p:nvPr/>
          </p:nvSpPr>
          <p:spPr>
            <a:xfrm>
              <a:off x="4112200" y="2872884"/>
              <a:ext cx="1420499" cy="307777"/>
            </a:xfrm>
            <a:prstGeom prst="rect">
              <a:avLst/>
            </a:prstGeom>
            <a:noFill/>
          </p:spPr>
          <p:txBody>
            <a:bodyPr wrap="square" rtlCol="0">
              <a:spAutoFit/>
            </a:bodyPr>
            <a:lstStyle/>
            <a:p>
              <a:r>
                <a:rPr lang="en-US" altLang="zh-CN" sz="1400" spc="300" dirty="0" smtClean="0">
                  <a:solidFill>
                    <a:srgbClr val="61B5C0"/>
                  </a:solidFill>
                  <a:latin typeface="微软雅黑 Light" panose="020B0502040204020203" pitchFamily="34" charset="-122"/>
                  <a:ea typeface="微软雅黑 Light" panose="020B0502040204020203" pitchFamily="34" charset="-122"/>
                </a:rPr>
                <a:t>THANKS</a:t>
              </a:r>
              <a:endParaRPr lang="zh-CN" altLang="en-US" sz="1400" spc="300" dirty="0">
                <a:solidFill>
                  <a:srgbClr val="61B5C0"/>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947" y="-238869"/>
            <a:ext cx="12550140" cy="7223759"/>
          </a:xfrm>
          <a:prstGeom prst="rect">
            <a:avLst/>
          </a:prstGeom>
        </p:spPr>
      </p:pic>
      <p:grpSp>
        <p:nvGrpSpPr>
          <p:cNvPr id="32" name="组合 31"/>
          <p:cNvGrpSpPr/>
          <p:nvPr/>
        </p:nvGrpSpPr>
        <p:grpSpPr>
          <a:xfrm>
            <a:off x="7594258" y="2734342"/>
            <a:ext cx="1468169" cy="1277337"/>
            <a:chOff x="4860883" y="2189573"/>
            <a:chExt cx="2720481" cy="2366874"/>
          </a:xfrm>
        </p:grpSpPr>
        <p:grpSp>
          <p:nvGrpSpPr>
            <p:cNvPr id="30" name="组合 29"/>
            <p:cNvGrpSpPr/>
            <p:nvPr/>
          </p:nvGrpSpPr>
          <p:grpSpPr>
            <a:xfrm>
              <a:off x="4860883" y="2189573"/>
              <a:ext cx="2720481" cy="2366874"/>
              <a:chOff x="3798124" y="1016405"/>
              <a:chExt cx="4588132" cy="3991769"/>
            </a:xfrm>
          </p:grpSpPr>
          <p:sp>
            <p:nvSpPr>
              <p:cNvPr id="18" name="Freeform 9"/>
              <p:cNvSpPr/>
              <p:nvPr/>
            </p:nvSpPr>
            <p:spPr bwMode="auto">
              <a:xfrm>
                <a:off x="3801081" y="1026752"/>
                <a:ext cx="4582220" cy="3970271"/>
              </a:xfrm>
              <a:custGeom>
                <a:avLst/>
                <a:gdLst>
                  <a:gd name="T0" fmla="*/ 2326 w 3100"/>
                  <a:gd name="T1" fmla="*/ 0 h 2686"/>
                  <a:gd name="T2" fmla="*/ 3100 w 3100"/>
                  <a:gd name="T3" fmla="*/ 1344 h 2686"/>
                  <a:gd name="T4" fmla="*/ 2326 w 3100"/>
                  <a:gd name="T5" fmla="*/ 2686 h 2686"/>
                  <a:gd name="T6" fmla="*/ 774 w 3100"/>
                  <a:gd name="T7" fmla="*/ 2686 h 2686"/>
                  <a:gd name="T8" fmla="*/ 0 w 3100"/>
                  <a:gd name="T9" fmla="*/ 1344 h 2686"/>
                  <a:gd name="T10" fmla="*/ 774 w 3100"/>
                  <a:gd name="T11" fmla="*/ 0 h 2686"/>
                  <a:gd name="T12" fmla="*/ 2326 w 3100"/>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3100" h="2686">
                    <a:moveTo>
                      <a:pt x="2326" y="0"/>
                    </a:moveTo>
                    <a:lnTo>
                      <a:pt x="3100" y="1344"/>
                    </a:lnTo>
                    <a:lnTo>
                      <a:pt x="2326" y="2686"/>
                    </a:lnTo>
                    <a:lnTo>
                      <a:pt x="774" y="2686"/>
                    </a:lnTo>
                    <a:lnTo>
                      <a:pt x="0" y="1344"/>
                    </a:lnTo>
                    <a:lnTo>
                      <a:pt x="774" y="0"/>
                    </a:lnTo>
                    <a:lnTo>
                      <a:pt x="2326" y="0"/>
                    </a:lnTo>
                    <a:close/>
                  </a:path>
                </a:pathLst>
              </a:custGeom>
              <a:solidFill>
                <a:srgbClr val="5DB6C3"/>
              </a:solidFill>
              <a:ln>
                <a:noFill/>
              </a:ln>
            </p:spPr>
            <p:txBody>
              <a:bodyPr vert="horz" wrap="square" lIns="91440" tIns="45720" rIns="91440" bIns="45720" numCol="1" anchor="t" anchorCtr="0" compatLnSpc="1"/>
              <a:lstStyle/>
              <a:p>
                <a:endParaRPr lang="zh-CN" altLang="en-US"/>
              </a:p>
            </p:txBody>
          </p:sp>
          <p:sp>
            <p:nvSpPr>
              <p:cNvPr id="19" name="Freeform 345"/>
              <p:cNvSpPr/>
              <p:nvPr/>
            </p:nvSpPr>
            <p:spPr bwMode="auto">
              <a:xfrm>
                <a:off x="4946668" y="1029745"/>
                <a:ext cx="3439588" cy="1986823"/>
              </a:xfrm>
              <a:custGeom>
                <a:avLst/>
                <a:gdLst>
                  <a:gd name="T0" fmla="*/ 2273 w 3407"/>
                  <a:gd name="T1" fmla="*/ 0 h 1968"/>
                  <a:gd name="T2" fmla="*/ 0 w 3407"/>
                  <a:gd name="T3" fmla="*/ 0 h 1968"/>
                  <a:gd name="T4" fmla="*/ 3407 w 3407"/>
                  <a:gd name="T5" fmla="*/ 1968 h 1968"/>
                  <a:gd name="T6" fmla="*/ 2273 w 3407"/>
                  <a:gd name="T7" fmla="*/ 0 h 1968"/>
                </a:gdLst>
                <a:ahLst/>
                <a:cxnLst>
                  <a:cxn ang="0">
                    <a:pos x="T0" y="T1"/>
                  </a:cxn>
                  <a:cxn ang="0">
                    <a:pos x="T2" y="T3"/>
                  </a:cxn>
                  <a:cxn ang="0">
                    <a:pos x="T4" y="T5"/>
                  </a:cxn>
                  <a:cxn ang="0">
                    <a:pos x="T6" y="T7"/>
                  </a:cxn>
                </a:cxnLst>
                <a:rect l="0" t="0" r="r" b="b"/>
                <a:pathLst>
                  <a:path w="3407" h="1968">
                    <a:moveTo>
                      <a:pt x="2273" y="0"/>
                    </a:moveTo>
                    <a:lnTo>
                      <a:pt x="0" y="0"/>
                    </a:lnTo>
                    <a:lnTo>
                      <a:pt x="3407" y="1968"/>
                    </a:lnTo>
                    <a:lnTo>
                      <a:pt x="2273"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0" name="Freeform 22"/>
              <p:cNvSpPr/>
              <p:nvPr/>
            </p:nvSpPr>
            <p:spPr bwMode="auto">
              <a:xfrm>
                <a:off x="3800811" y="1028230"/>
                <a:ext cx="3439588" cy="1986823"/>
              </a:xfrm>
              <a:custGeom>
                <a:avLst/>
                <a:gdLst>
                  <a:gd name="T0" fmla="*/ 3407 w 3407"/>
                  <a:gd name="T1" fmla="*/ 0 h 1968"/>
                  <a:gd name="T2" fmla="*/ 1134 w 3407"/>
                  <a:gd name="T3" fmla="*/ 0 h 1968"/>
                  <a:gd name="T4" fmla="*/ 0 w 3407"/>
                  <a:gd name="T5" fmla="*/ 1968 h 1968"/>
                  <a:gd name="T6" fmla="*/ 3407 w 3407"/>
                  <a:gd name="T7" fmla="*/ 0 h 1968"/>
                </a:gdLst>
                <a:ahLst/>
                <a:cxnLst>
                  <a:cxn ang="0">
                    <a:pos x="T0" y="T1"/>
                  </a:cxn>
                  <a:cxn ang="0">
                    <a:pos x="T2" y="T3"/>
                  </a:cxn>
                  <a:cxn ang="0">
                    <a:pos x="T4" y="T5"/>
                  </a:cxn>
                  <a:cxn ang="0">
                    <a:pos x="T6" y="T7"/>
                  </a:cxn>
                </a:cxnLst>
                <a:rect l="0" t="0" r="r" b="b"/>
                <a:pathLst>
                  <a:path w="3407" h="1968">
                    <a:moveTo>
                      <a:pt x="3407" y="0"/>
                    </a:moveTo>
                    <a:lnTo>
                      <a:pt x="1134" y="0"/>
                    </a:lnTo>
                    <a:lnTo>
                      <a:pt x="0" y="1968"/>
                    </a:lnTo>
                    <a:lnTo>
                      <a:pt x="3407"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1" name="Freeform 25"/>
              <p:cNvSpPr/>
              <p:nvPr/>
            </p:nvSpPr>
            <p:spPr bwMode="auto">
              <a:xfrm>
                <a:off x="3800811" y="3024379"/>
                <a:ext cx="3439588" cy="1983795"/>
              </a:xfrm>
              <a:custGeom>
                <a:avLst/>
                <a:gdLst>
                  <a:gd name="T0" fmla="*/ 0 w 3407"/>
                  <a:gd name="T1" fmla="*/ 0 h 1965"/>
                  <a:gd name="T2" fmla="*/ 1134 w 3407"/>
                  <a:gd name="T3" fmla="*/ 1965 h 1965"/>
                  <a:gd name="T4" fmla="*/ 3407 w 3407"/>
                  <a:gd name="T5" fmla="*/ 1965 h 1965"/>
                  <a:gd name="T6" fmla="*/ 0 w 3407"/>
                  <a:gd name="T7" fmla="*/ 0 h 1965"/>
                </a:gdLst>
                <a:ahLst/>
                <a:cxnLst>
                  <a:cxn ang="0">
                    <a:pos x="T0" y="T1"/>
                  </a:cxn>
                  <a:cxn ang="0">
                    <a:pos x="T2" y="T3"/>
                  </a:cxn>
                  <a:cxn ang="0">
                    <a:pos x="T4" y="T5"/>
                  </a:cxn>
                  <a:cxn ang="0">
                    <a:pos x="T6" y="T7"/>
                  </a:cxn>
                </a:cxnLst>
                <a:rect l="0" t="0" r="r" b="b"/>
                <a:pathLst>
                  <a:path w="3407" h="1965">
                    <a:moveTo>
                      <a:pt x="0" y="0"/>
                    </a:moveTo>
                    <a:lnTo>
                      <a:pt x="1134" y="1965"/>
                    </a:lnTo>
                    <a:lnTo>
                      <a:pt x="3407" y="1965"/>
                    </a:lnTo>
                    <a:lnTo>
                      <a:pt x="0"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2" name="Freeform 33"/>
              <p:cNvSpPr/>
              <p:nvPr/>
            </p:nvSpPr>
            <p:spPr bwMode="auto">
              <a:xfrm>
                <a:off x="4946668" y="3016568"/>
                <a:ext cx="3439588" cy="1983795"/>
              </a:xfrm>
              <a:custGeom>
                <a:avLst/>
                <a:gdLst>
                  <a:gd name="T0" fmla="*/ 3407 w 3407"/>
                  <a:gd name="T1" fmla="*/ 0 h 1965"/>
                  <a:gd name="T2" fmla="*/ 0 w 3407"/>
                  <a:gd name="T3" fmla="*/ 1965 h 1965"/>
                  <a:gd name="T4" fmla="*/ 2273 w 3407"/>
                  <a:gd name="T5" fmla="*/ 1965 h 1965"/>
                  <a:gd name="T6" fmla="*/ 3407 w 3407"/>
                  <a:gd name="T7" fmla="*/ 0 h 1965"/>
                </a:gdLst>
                <a:ahLst/>
                <a:cxnLst>
                  <a:cxn ang="0">
                    <a:pos x="T0" y="T1"/>
                  </a:cxn>
                  <a:cxn ang="0">
                    <a:pos x="T2" y="T3"/>
                  </a:cxn>
                  <a:cxn ang="0">
                    <a:pos x="T4" y="T5"/>
                  </a:cxn>
                  <a:cxn ang="0">
                    <a:pos x="T6" y="T7"/>
                  </a:cxn>
                </a:cxnLst>
                <a:rect l="0" t="0" r="r" b="b"/>
                <a:pathLst>
                  <a:path w="3407" h="1965">
                    <a:moveTo>
                      <a:pt x="3407" y="0"/>
                    </a:moveTo>
                    <a:lnTo>
                      <a:pt x="0" y="1965"/>
                    </a:lnTo>
                    <a:lnTo>
                      <a:pt x="2273" y="1965"/>
                    </a:lnTo>
                    <a:lnTo>
                      <a:pt x="3407" y="0"/>
                    </a:lnTo>
                    <a:close/>
                  </a:path>
                </a:pathLst>
              </a:custGeom>
              <a:solidFill>
                <a:srgbClr val="FFFFFF">
                  <a:alpha val="21961"/>
                </a:srgbClr>
              </a:solidFill>
              <a:ln>
                <a:noFill/>
              </a:ln>
            </p:spPr>
            <p:txBody>
              <a:bodyPr vert="horz" wrap="square" lIns="91440" tIns="45720" rIns="91440" bIns="45720" numCol="1" anchor="t" anchorCtr="0" compatLnSpc="1"/>
              <a:lstStyle/>
              <a:p>
                <a:endParaRPr lang="zh-CN" altLang="en-US"/>
              </a:p>
            </p:txBody>
          </p:sp>
          <p:sp>
            <p:nvSpPr>
              <p:cNvPr id="23" name="Freeform 131"/>
              <p:cNvSpPr/>
              <p:nvPr/>
            </p:nvSpPr>
            <p:spPr bwMode="auto">
              <a:xfrm>
                <a:off x="3798124" y="1016405"/>
                <a:ext cx="4524573" cy="3915581"/>
              </a:xfrm>
              <a:custGeom>
                <a:avLst/>
                <a:gdLst>
                  <a:gd name="T0" fmla="*/ 2297 w 3061"/>
                  <a:gd name="T1" fmla="*/ 0 h 2649"/>
                  <a:gd name="T2" fmla="*/ 3061 w 3061"/>
                  <a:gd name="T3" fmla="*/ 1325 h 2649"/>
                  <a:gd name="T4" fmla="*/ 2297 w 3061"/>
                  <a:gd name="T5" fmla="*/ 2649 h 2649"/>
                  <a:gd name="T6" fmla="*/ 764 w 3061"/>
                  <a:gd name="T7" fmla="*/ 2649 h 2649"/>
                  <a:gd name="T8" fmla="*/ 0 w 3061"/>
                  <a:gd name="T9" fmla="*/ 1325 h 2649"/>
                  <a:gd name="T10" fmla="*/ 764 w 3061"/>
                  <a:gd name="T11" fmla="*/ 0 h 2649"/>
                  <a:gd name="T12" fmla="*/ 2297 w 3061"/>
                  <a:gd name="T13" fmla="*/ 0 h 2649"/>
                </a:gdLst>
                <a:ahLst/>
                <a:cxnLst>
                  <a:cxn ang="0">
                    <a:pos x="T0" y="T1"/>
                  </a:cxn>
                  <a:cxn ang="0">
                    <a:pos x="T2" y="T3"/>
                  </a:cxn>
                  <a:cxn ang="0">
                    <a:pos x="T4" y="T5"/>
                  </a:cxn>
                  <a:cxn ang="0">
                    <a:pos x="T6" y="T7"/>
                  </a:cxn>
                  <a:cxn ang="0">
                    <a:pos x="T8" y="T9"/>
                  </a:cxn>
                  <a:cxn ang="0">
                    <a:pos x="T10" y="T11"/>
                  </a:cxn>
                  <a:cxn ang="0">
                    <a:pos x="T12" y="T13"/>
                  </a:cxn>
                </a:cxnLst>
                <a:rect l="0" t="0" r="r" b="b"/>
                <a:pathLst>
                  <a:path w="3061" h="2649">
                    <a:moveTo>
                      <a:pt x="2297" y="0"/>
                    </a:moveTo>
                    <a:lnTo>
                      <a:pt x="3061" y="1325"/>
                    </a:lnTo>
                    <a:lnTo>
                      <a:pt x="2297" y="2649"/>
                    </a:lnTo>
                    <a:lnTo>
                      <a:pt x="764" y="2649"/>
                    </a:lnTo>
                    <a:lnTo>
                      <a:pt x="0" y="1325"/>
                    </a:lnTo>
                    <a:lnTo>
                      <a:pt x="764" y="0"/>
                    </a:lnTo>
                    <a:lnTo>
                      <a:pt x="22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33"/>
              <p:cNvSpPr/>
              <p:nvPr/>
            </p:nvSpPr>
            <p:spPr bwMode="auto">
              <a:xfrm>
                <a:off x="6059671" y="1016405"/>
                <a:ext cx="2263026" cy="1958530"/>
              </a:xfrm>
              <a:custGeom>
                <a:avLst/>
                <a:gdLst>
                  <a:gd name="T0" fmla="*/ 767 w 1531"/>
                  <a:gd name="T1" fmla="*/ 0 h 1325"/>
                  <a:gd name="T2" fmla="*/ 767 w 1531"/>
                  <a:gd name="T3" fmla="*/ 0 h 1325"/>
                  <a:gd name="T4" fmla="*/ 0 w 1531"/>
                  <a:gd name="T5" fmla="*/ 442 h 1325"/>
                  <a:gd name="T6" fmla="*/ 1531 w 1531"/>
                  <a:gd name="T7" fmla="*/ 1325 h 1325"/>
                  <a:gd name="T8" fmla="*/ 767 w 1531"/>
                  <a:gd name="T9" fmla="*/ 0 h 1325"/>
                </a:gdLst>
                <a:ahLst/>
                <a:cxnLst>
                  <a:cxn ang="0">
                    <a:pos x="T0" y="T1"/>
                  </a:cxn>
                  <a:cxn ang="0">
                    <a:pos x="T2" y="T3"/>
                  </a:cxn>
                  <a:cxn ang="0">
                    <a:pos x="T4" y="T5"/>
                  </a:cxn>
                  <a:cxn ang="0">
                    <a:pos x="T6" y="T7"/>
                  </a:cxn>
                  <a:cxn ang="0">
                    <a:pos x="T8" y="T9"/>
                  </a:cxn>
                </a:cxnLst>
                <a:rect l="0" t="0" r="r" b="b"/>
                <a:pathLst>
                  <a:path w="1531" h="1325">
                    <a:moveTo>
                      <a:pt x="767" y="0"/>
                    </a:moveTo>
                    <a:lnTo>
                      <a:pt x="767" y="0"/>
                    </a:lnTo>
                    <a:lnTo>
                      <a:pt x="0" y="442"/>
                    </a:lnTo>
                    <a:lnTo>
                      <a:pt x="1531" y="1325"/>
                    </a:lnTo>
                    <a:lnTo>
                      <a:pt x="7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35"/>
              <p:cNvSpPr/>
              <p:nvPr/>
            </p:nvSpPr>
            <p:spPr bwMode="auto">
              <a:xfrm>
                <a:off x="3798124" y="2974934"/>
                <a:ext cx="3395277" cy="1957051"/>
              </a:xfrm>
              <a:custGeom>
                <a:avLst/>
                <a:gdLst>
                  <a:gd name="T0" fmla="*/ 0 w 2297"/>
                  <a:gd name="T1" fmla="*/ 0 h 1324"/>
                  <a:gd name="T2" fmla="*/ 764 w 2297"/>
                  <a:gd name="T3" fmla="*/ 1324 h 1324"/>
                  <a:gd name="T4" fmla="*/ 2297 w 2297"/>
                  <a:gd name="T5" fmla="*/ 1324 h 1324"/>
                  <a:gd name="T6" fmla="*/ 764 w 2297"/>
                  <a:gd name="T7" fmla="*/ 1324 h 1324"/>
                  <a:gd name="T8" fmla="*/ 1530 w 2297"/>
                  <a:gd name="T9" fmla="*/ 882 h 1324"/>
                  <a:gd name="T10" fmla="*/ 0 w 2297"/>
                  <a:gd name="T11" fmla="*/ 0 h 1324"/>
                </a:gdLst>
                <a:ahLst/>
                <a:cxnLst>
                  <a:cxn ang="0">
                    <a:pos x="T0" y="T1"/>
                  </a:cxn>
                  <a:cxn ang="0">
                    <a:pos x="T2" y="T3"/>
                  </a:cxn>
                  <a:cxn ang="0">
                    <a:pos x="T4" y="T5"/>
                  </a:cxn>
                  <a:cxn ang="0">
                    <a:pos x="T6" y="T7"/>
                  </a:cxn>
                  <a:cxn ang="0">
                    <a:pos x="T8" y="T9"/>
                  </a:cxn>
                  <a:cxn ang="0">
                    <a:pos x="T10" y="T11"/>
                  </a:cxn>
                </a:cxnLst>
                <a:rect l="0" t="0" r="r" b="b"/>
                <a:pathLst>
                  <a:path w="2297" h="1324">
                    <a:moveTo>
                      <a:pt x="0" y="0"/>
                    </a:moveTo>
                    <a:lnTo>
                      <a:pt x="764" y="1324"/>
                    </a:lnTo>
                    <a:lnTo>
                      <a:pt x="2297" y="1324"/>
                    </a:lnTo>
                    <a:lnTo>
                      <a:pt x="764" y="1324"/>
                    </a:lnTo>
                    <a:lnTo>
                      <a:pt x="1530" y="8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37"/>
              <p:cNvSpPr/>
              <p:nvPr/>
            </p:nvSpPr>
            <p:spPr bwMode="auto">
              <a:xfrm>
                <a:off x="6059671" y="2974934"/>
                <a:ext cx="2263026" cy="1957051"/>
              </a:xfrm>
              <a:custGeom>
                <a:avLst/>
                <a:gdLst>
                  <a:gd name="T0" fmla="*/ 1531 w 1531"/>
                  <a:gd name="T1" fmla="*/ 0 h 1324"/>
                  <a:gd name="T2" fmla="*/ 0 w 1531"/>
                  <a:gd name="T3" fmla="*/ 882 h 1324"/>
                  <a:gd name="T4" fmla="*/ 767 w 1531"/>
                  <a:gd name="T5" fmla="*/ 1324 h 1324"/>
                  <a:gd name="T6" fmla="*/ 1531 w 1531"/>
                  <a:gd name="T7" fmla="*/ 0 h 1324"/>
                </a:gdLst>
                <a:ahLst/>
                <a:cxnLst>
                  <a:cxn ang="0">
                    <a:pos x="T0" y="T1"/>
                  </a:cxn>
                  <a:cxn ang="0">
                    <a:pos x="T2" y="T3"/>
                  </a:cxn>
                  <a:cxn ang="0">
                    <a:pos x="T4" y="T5"/>
                  </a:cxn>
                  <a:cxn ang="0">
                    <a:pos x="T6" y="T7"/>
                  </a:cxn>
                </a:cxnLst>
                <a:rect l="0" t="0" r="r" b="b"/>
                <a:pathLst>
                  <a:path w="1531" h="1324">
                    <a:moveTo>
                      <a:pt x="1531" y="0"/>
                    </a:moveTo>
                    <a:lnTo>
                      <a:pt x="0" y="882"/>
                    </a:lnTo>
                    <a:lnTo>
                      <a:pt x="767" y="1324"/>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9"/>
              <p:cNvSpPr/>
              <p:nvPr/>
            </p:nvSpPr>
            <p:spPr bwMode="auto">
              <a:xfrm>
                <a:off x="4927420" y="4278650"/>
                <a:ext cx="2265982" cy="653336"/>
              </a:xfrm>
              <a:custGeom>
                <a:avLst/>
                <a:gdLst>
                  <a:gd name="T0" fmla="*/ 766 w 1533"/>
                  <a:gd name="T1" fmla="*/ 0 h 442"/>
                  <a:gd name="T2" fmla="*/ 0 w 1533"/>
                  <a:gd name="T3" fmla="*/ 442 h 442"/>
                  <a:gd name="T4" fmla="*/ 1533 w 1533"/>
                  <a:gd name="T5" fmla="*/ 442 h 442"/>
                  <a:gd name="T6" fmla="*/ 766 w 1533"/>
                  <a:gd name="T7" fmla="*/ 0 h 442"/>
                </a:gdLst>
                <a:ahLst/>
                <a:cxnLst>
                  <a:cxn ang="0">
                    <a:pos x="T0" y="T1"/>
                  </a:cxn>
                  <a:cxn ang="0">
                    <a:pos x="T2" y="T3"/>
                  </a:cxn>
                  <a:cxn ang="0">
                    <a:pos x="T4" y="T5"/>
                  </a:cxn>
                  <a:cxn ang="0">
                    <a:pos x="T6" y="T7"/>
                  </a:cxn>
                </a:cxnLst>
                <a:rect l="0" t="0" r="r" b="b"/>
                <a:pathLst>
                  <a:path w="1533" h="442">
                    <a:moveTo>
                      <a:pt x="766" y="0"/>
                    </a:moveTo>
                    <a:lnTo>
                      <a:pt x="0" y="442"/>
                    </a:lnTo>
                    <a:lnTo>
                      <a:pt x="1533" y="442"/>
                    </a:lnTo>
                    <a:lnTo>
                      <a:pt x="7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1"/>
              <p:cNvSpPr/>
              <p:nvPr/>
            </p:nvSpPr>
            <p:spPr bwMode="auto">
              <a:xfrm>
                <a:off x="3798124" y="1016405"/>
                <a:ext cx="2261547" cy="1958530"/>
              </a:xfrm>
              <a:custGeom>
                <a:avLst/>
                <a:gdLst>
                  <a:gd name="T0" fmla="*/ 764 w 1530"/>
                  <a:gd name="T1" fmla="*/ 0 h 1325"/>
                  <a:gd name="T2" fmla="*/ 764 w 1530"/>
                  <a:gd name="T3" fmla="*/ 0 h 1325"/>
                  <a:gd name="T4" fmla="*/ 0 w 1530"/>
                  <a:gd name="T5" fmla="*/ 1325 h 1325"/>
                  <a:gd name="T6" fmla="*/ 1530 w 1530"/>
                  <a:gd name="T7" fmla="*/ 442 h 1325"/>
                  <a:gd name="T8" fmla="*/ 764 w 1530"/>
                  <a:gd name="T9" fmla="*/ 0 h 1325"/>
                </a:gdLst>
                <a:ahLst/>
                <a:cxnLst>
                  <a:cxn ang="0">
                    <a:pos x="T0" y="T1"/>
                  </a:cxn>
                  <a:cxn ang="0">
                    <a:pos x="T2" y="T3"/>
                  </a:cxn>
                  <a:cxn ang="0">
                    <a:pos x="T4" y="T5"/>
                  </a:cxn>
                  <a:cxn ang="0">
                    <a:pos x="T6" y="T7"/>
                  </a:cxn>
                  <a:cxn ang="0">
                    <a:pos x="T8" y="T9"/>
                  </a:cxn>
                </a:cxnLst>
                <a:rect l="0" t="0" r="r" b="b"/>
                <a:pathLst>
                  <a:path w="1530" h="1325">
                    <a:moveTo>
                      <a:pt x="764" y="0"/>
                    </a:moveTo>
                    <a:lnTo>
                      <a:pt x="764" y="0"/>
                    </a:lnTo>
                    <a:lnTo>
                      <a:pt x="0" y="1325"/>
                    </a:lnTo>
                    <a:lnTo>
                      <a:pt x="1530" y="442"/>
                    </a:lnTo>
                    <a:lnTo>
                      <a:pt x="7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43"/>
              <p:cNvSpPr/>
              <p:nvPr/>
            </p:nvSpPr>
            <p:spPr bwMode="auto">
              <a:xfrm>
                <a:off x="4927420" y="1016405"/>
                <a:ext cx="2265982" cy="653336"/>
              </a:xfrm>
              <a:custGeom>
                <a:avLst/>
                <a:gdLst>
                  <a:gd name="T0" fmla="*/ 1533 w 1533"/>
                  <a:gd name="T1" fmla="*/ 0 h 442"/>
                  <a:gd name="T2" fmla="*/ 0 w 1533"/>
                  <a:gd name="T3" fmla="*/ 0 h 442"/>
                  <a:gd name="T4" fmla="*/ 766 w 1533"/>
                  <a:gd name="T5" fmla="*/ 442 h 442"/>
                  <a:gd name="T6" fmla="*/ 1533 w 1533"/>
                  <a:gd name="T7" fmla="*/ 0 h 442"/>
                </a:gdLst>
                <a:ahLst/>
                <a:cxnLst>
                  <a:cxn ang="0">
                    <a:pos x="T0" y="T1"/>
                  </a:cxn>
                  <a:cxn ang="0">
                    <a:pos x="T2" y="T3"/>
                  </a:cxn>
                  <a:cxn ang="0">
                    <a:pos x="T4" y="T5"/>
                  </a:cxn>
                  <a:cxn ang="0">
                    <a:pos x="T6" y="T7"/>
                  </a:cxn>
                </a:cxnLst>
                <a:rect l="0" t="0" r="r" b="b"/>
                <a:pathLst>
                  <a:path w="1533" h="442">
                    <a:moveTo>
                      <a:pt x="1533" y="0"/>
                    </a:moveTo>
                    <a:lnTo>
                      <a:pt x="0" y="0"/>
                    </a:lnTo>
                    <a:lnTo>
                      <a:pt x="766" y="442"/>
                    </a:lnTo>
                    <a:lnTo>
                      <a:pt x="1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28"/>
            <p:cNvSpPr>
              <a:spLocks noChangeArrowheads="1"/>
            </p:cNvSpPr>
            <p:nvPr/>
          </p:nvSpPr>
          <p:spPr bwMode="auto">
            <a:xfrm>
              <a:off x="5740177" y="2968675"/>
              <a:ext cx="961892" cy="80867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FFFFFF">
                <a:alpha val="40000"/>
              </a:srgbClr>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grpSp>
        <p:nvGrpSpPr>
          <p:cNvPr id="37" name="组合 36"/>
          <p:cNvGrpSpPr/>
          <p:nvPr/>
        </p:nvGrpSpPr>
        <p:grpSpPr>
          <a:xfrm>
            <a:off x="3379820" y="2265015"/>
            <a:ext cx="4667962" cy="2215991"/>
            <a:chOff x="3887142" y="3648334"/>
            <a:chExt cx="4667962" cy="2215991"/>
          </a:xfrm>
        </p:grpSpPr>
        <p:sp>
          <p:nvSpPr>
            <p:cNvPr id="33" name="文本框 32"/>
            <p:cNvSpPr txBox="1"/>
            <p:nvPr/>
          </p:nvSpPr>
          <p:spPr>
            <a:xfrm>
              <a:off x="3887142" y="4904032"/>
              <a:ext cx="4667962" cy="461665"/>
            </a:xfrm>
            <a:prstGeom prst="rect">
              <a:avLst/>
            </a:prstGeom>
            <a:noFill/>
          </p:spPr>
          <p:txBody>
            <a:bodyPr wrap="square" rtlCol="0">
              <a:spAutoFit/>
            </a:bodyPr>
            <a:lstStyle/>
            <a:p>
              <a:pPr algn="ctr"/>
              <a:r>
                <a:rPr lang="zh-CN" altLang="en-US" sz="2400" b="1" spc="300" dirty="0" smtClean="0">
                  <a:solidFill>
                    <a:srgbClr val="61B5C0"/>
                  </a:solidFill>
                  <a:latin typeface="微软雅黑" pitchFamily="34" charset="-122"/>
                  <a:ea typeface="微软雅黑" pitchFamily="34" charset="-122"/>
                </a:rPr>
                <a:t>选题依据</a:t>
              </a:r>
              <a:endParaRPr lang="zh-CN" altLang="en-US" sz="2400" b="1" spc="300" dirty="0">
                <a:solidFill>
                  <a:srgbClr val="61B5C0"/>
                </a:solidFill>
                <a:latin typeface="微软雅黑" pitchFamily="34" charset="-122"/>
                <a:ea typeface="微软雅黑" pitchFamily="34" charset="-122"/>
              </a:endParaRPr>
            </a:p>
          </p:txBody>
        </p:sp>
        <p:sp>
          <p:nvSpPr>
            <p:cNvPr id="35" name="文本框 34"/>
            <p:cNvSpPr txBox="1"/>
            <p:nvPr/>
          </p:nvSpPr>
          <p:spPr>
            <a:xfrm>
              <a:off x="4444777" y="3648334"/>
              <a:ext cx="1295400" cy="2215991"/>
            </a:xfrm>
            <a:prstGeom prst="rect">
              <a:avLst/>
            </a:prstGeom>
            <a:noFill/>
          </p:spPr>
          <p:txBody>
            <a:bodyPr wrap="square" rtlCol="0">
              <a:spAutoFit/>
            </a:bodyPr>
            <a:lstStyle/>
            <a:p>
              <a:pPr algn="ctr"/>
              <a:r>
                <a:rPr lang="en-US" altLang="zh-CN" sz="13800" dirty="0" smtClean="0">
                  <a:solidFill>
                    <a:srgbClr val="5DB6C3"/>
                  </a:solidFill>
                </a:rPr>
                <a:t>P</a:t>
              </a:r>
              <a:endParaRPr lang="zh-CN" altLang="en-US" sz="13800" dirty="0">
                <a:solidFill>
                  <a:srgbClr val="5DB6C3"/>
                </a:solidFill>
              </a:endParaRPr>
            </a:p>
          </p:txBody>
        </p:sp>
        <p:sp>
          <p:nvSpPr>
            <p:cNvPr id="36" name="文本框 35"/>
            <p:cNvSpPr txBox="1"/>
            <p:nvPr/>
          </p:nvSpPr>
          <p:spPr>
            <a:xfrm>
              <a:off x="5541899" y="4511040"/>
              <a:ext cx="1332175" cy="400110"/>
            </a:xfrm>
            <a:prstGeom prst="rect">
              <a:avLst/>
            </a:prstGeom>
            <a:noFill/>
          </p:spPr>
          <p:txBody>
            <a:bodyPr wrap="square" rtlCol="0">
              <a:spAutoFit/>
            </a:bodyPr>
            <a:lstStyle/>
            <a:p>
              <a:r>
                <a:rPr lang="en-US" altLang="zh-CN" sz="2000" b="1" dirty="0" smtClean="0">
                  <a:solidFill>
                    <a:srgbClr val="5DB6C3"/>
                  </a:solidFill>
                </a:rPr>
                <a:t>art 01</a:t>
              </a:r>
              <a:endParaRPr lang="zh-CN" altLang="en-US" sz="2000" b="1" dirty="0">
                <a:solidFill>
                  <a:srgbClr val="5DB6C3"/>
                </a:solidFill>
              </a:endParaRPr>
            </a:p>
          </p:txBody>
        </p:sp>
      </p:gr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37" name="矩形 36"/>
          <p:cNvSpPr/>
          <p:nvPr/>
        </p:nvSpPr>
        <p:spPr>
          <a:xfrm>
            <a:off x="5020224" y="241595"/>
            <a:ext cx="2151551" cy="461665"/>
          </a:xfrm>
          <a:prstGeom prst="rect">
            <a:avLst/>
          </a:prstGeom>
        </p:spPr>
        <p:txBody>
          <a:bodyPr wrap="none">
            <a:spAutoFit/>
          </a:bodyPr>
          <a:lstStyle/>
          <a:p>
            <a:r>
              <a:rPr lang="en-US" altLang="zh-CN" sz="2400" b="1" spc="300" dirty="0" smtClean="0">
                <a:solidFill>
                  <a:srgbClr val="61B5C0"/>
                </a:solidFill>
                <a:latin typeface="微软雅黑" pitchFamily="34" charset="-122"/>
                <a:ea typeface="微软雅黑" pitchFamily="34" charset="-122"/>
              </a:rPr>
              <a:t>1.1</a:t>
            </a:r>
            <a:r>
              <a:rPr lang="zh-CN" altLang="en-US" sz="2400" b="1" spc="300" dirty="0" smtClean="0">
                <a:solidFill>
                  <a:srgbClr val="61B5C0"/>
                </a:solidFill>
                <a:latin typeface="微软雅黑" pitchFamily="34" charset="-122"/>
                <a:ea typeface="微软雅黑" pitchFamily="34" charset="-122"/>
              </a:rPr>
              <a:t>背景意义</a:t>
            </a:r>
            <a:endParaRPr lang="zh-CN" altLang="en-US" sz="2400" b="1" spc="300" dirty="0">
              <a:solidFill>
                <a:srgbClr val="61B5C0"/>
              </a:solidFill>
              <a:latin typeface="微软雅黑" pitchFamily="34" charset="-122"/>
              <a:ea typeface="微软雅黑" pitchFamily="34" charset="-122"/>
            </a:endParaRPr>
          </a:p>
        </p:txBody>
      </p:sp>
      <p:sp>
        <p:nvSpPr>
          <p:cNvPr id="4" name="文本框 3"/>
          <p:cNvSpPr txBox="1"/>
          <p:nvPr/>
        </p:nvSpPr>
        <p:spPr>
          <a:xfrm>
            <a:off x="1673596" y="2401456"/>
            <a:ext cx="8648521" cy="400110"/>
          </a:xfrm>
          <a:prstGeom prst="rect">
            <a:avLst/>
          </a:prstGeom>
          <a:noFill/>
        </p:spPr>
        <p:txBody>
          <a:bodyPr wrap="none" rtlCol="0">
            <a:spAutoFit/>
          </a:bodyPr>
          <a:lstStyle/>
          <a:p>
            <a:r>
              <a:rPr lang="zh-CN" altLang="en-US" sz="2000" dirty="0" smtClean="0"/>
              <a:t>信息技术的快速发展使数据呈现出多样性、大容量、高速和实时性的特点。</a:t>
            </a:r>
            <a:endParaRPr lang="zh-CN" altLang="en-US" sz="2000" dirty="0"/>
          </a:p>
        </p:txBody>
      </p:sp>
      <p:sp>
        <p:nvSpPr>
          <p:cNvPr id="34" name="Freeform 110"/>
          <p:cNvSpPr>
            <a:spLocks noChangeArrowheads="1"/>
          </p:cNvSpPr>
          <p:nvPr/>
        </p:nvSpPr>
        <p:spPr bwMode="auto">
          <a:xfrm>
            <a:off x="1245942" y="2436182"/>
            <a:ext cx="370436" cy="299881"/>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83CFD9"/>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sp>
        <p:nvSpPr>
          <p:cNvPr id="35" name="Freeform 110"/>
          <p:cNvSpPr>
            <a:spLocks noChangeArrowheads="1"/>
          </p:cNvSpPr>
          <p:nvPr/>
        </p:nvSpPr>
        <p:spPr bwMode="auto">
          <a:xfrm>
            <a:off x="1245942" y="3434926"/>
            <a:ext cx="370436" cy="299881"/>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83CFD9"/>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sp>
        <p:nvSpPr>
          <p:cNvPr id="36" name="Freeform 110"/>
          <p:cNvSpPr>
            <a:spLocks noChangeArrowheads="1"/>
          </p:cNvSpPr>
          <p:nvPr/>
        </p:nvSpPr>
        <p:spPr bwMode="auto">
          <a:xfrm>
            <a:off x="1245942" y="4433670"/>
            <a:ext cx="370436" cy="299881"/>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83CFD9"/>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sp>
        <p:nvSpPr>
          <p:cNvPr id="5" name="文本框 4"/>
          <p:cNvSpPr txBox="1"/>
          <p:nvPr/>
        </p:nvSpPr>
        <p:spPr>
          <a:xfrm>
            <a:off x="1673596" y="3400200"/>
            <a:ext cx="7366119" cy="400110"/>
          </a:xfrm>
          <a:prstGeom prst="rect">
            <a:avLst/>
          </a:prstGeom>
          <a:noFill/>
        </p:spPr>
        <p:txBody>
          <a:bodyPr wrap="none" rtlCol="0">
            <a:spAutoFit/>
          </a:bodyPr>
          <a:lstStyle/>
          <a:p>
            <a:r>
              <a:rPr lang="zh-CN" altLang="en-US" sz="2000" dirty="0" smtClean="0"/>
              <a:t>信息融合技术难以解决不确定性、不完备性和不精确性的问题。</a:t>
            </a:r>
            <a:endParaRPr lang="zh-CN" altLang="en-US" sz="2000" dirty="0"/>
          </a:p>
        </p:txBody>
      </p:sp>
      <p:sp>
        <p:nvSpPr>
          <p:cNvPr id="7" name="文本框 6"/>
          <p:cNvSpPr txBox="1"/>
          <p:nvPr/>
        </p:nvSpPr>
        <p:spPr>
          <a:xfrm>
            <a:off x="1673596" y="4398944"/>
            <a:ext cx="7622600" cy="400110"/>
          </a:xfrm>
          <a:prstGeom prst="rect">
            <a:avLst/>
          </a:prstGeom>
          <a:noFill/>
        </p:spPr>
        <p:txBody>
          <a:bodyPr wrap="none" rtlCol="0">
            <a:spAutoFit/>
          </a:bodyPr>
          <a:lstStyle/>
          <a:p>
            <a:r>
              <a:rPr lang="zh-CN" altLang="en-US" sz="2000" dirty="0" smtClean="0"/>
              <a:t>专家系统具有通用的推理性能，综合性知识和专家信息起决定作用</a:t>
            </a:r>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3" name="文本框 2"/>
          <p:cNvSpPr txBox="1"/>
          <p:nvPr/>
        </p:nvSpPr>
        <p:spPr>
          <a:xfrm>
            <a:off x="1074650" y="1674674"/>
            <a:ext cx="10601877" cy="1015663"/>
          </a:xfrm>
          <a:prstGeom prst="rect">
            <a:avLst/>
          </a:prstGeom>
          <a:noFill/>
        </p:spPr>
        <p:txBody>
          <a:bodyPr wrap="none" rtlCol="0">
            <a:spAutoFit/>
          </a:bodyPr>
          <a:lstStyle/>
          <a:p>
            <a:pPr algn="just"/>
            <a:r>
              <a:rPr lang="en-US" altLang="zh-CN" sz="2000" dirty="0" smtClean="0"/>
              <a:t>         </a:t>
            </a:r>
            <a:r>
              <a:rPr lang="zh-CN" altLang="en-US" sz="2000" dirty="0" smtClean="0"/>
              <a:t>为了有效利用带有各种不确定性的定量信息和定性知识，</a:t>
            </a:r>
            <a:r>
              <a:rPr lang="en-US" altLang="zh-CN" sz="2000" dirty="0" smtClean="0"/>
              <a:t>Yang</a:t>
            </a:r>
            <a:r>
              <a:rPr lang="zh-CN" altLang="en-US" sz="2000" dirty="0" smtClean="0"/>
              <a:t>等在传统的</a:t>
            </a:r>
            <a:r>
              <a:rPr lang="en-US" altLang="zh-CN" sz="2000" dirty="0" smtClean="0"/>
              <a:t>IF-THEN</a:t>
            </a:r>
            <a:r>
              <a:rPr lang="zh-CN" altLang="en-US" sz="2000" dirty="0" smtClean="0"/>
              <a:t>规则中</a:t>
            </a:r>
            <a:endParaRPr lang="en-US" altLang="zh-CN" sz="2000" dirty="0" smtClean="0"/>
          </a:p>
          <a:p>
            <a:pPr algn="just"/>
            <a:r>
              <a:rPr lang="zh-CN" altLang="en-US" sz="2000" dirty="0" smtClean="0"/>
              <a:t>加入</a:t>
            </a:r>
            <a:r>
              <a:rPr lang="zh-CN" altLang="en-US" sz="2000" dirty="0"/>
              <a:t>置信</a:t>
            </a:r>
            <a:r>
              <a:rPr lang="zh-CN" altLang="en-US" sz="2000" dirty="0" smtClean="0"/>
              <a:t>框架，提出了基于证据理论</a:t>
            </a:r>
            <a:r>
              <a:rPr lang="zh-CN" altLang="en-US" sz="2000" dirty="0"/>
              <a:t>方</a:t>
            </a:r>
            <a:r>
              <a:rPr lang="zh-CN" altLang="en-US" sz="2000" dirty="0" smtClean="0"/>
              <a:t>法的置信规则库推理方法（</a:t>
            </a:r>
            <a:r>
              <a:rPr lang="en-US" altLang="zh-CN" sz="2000" dirty="0" smtClean="0"/>
              <a:t>belief rule-base inference </a:t>
            </a:r>
          </a:p>
          <a:p>
            <a:pPr algn="just"/>
            <a:r>
              <a:rPr lang="en-US" altLang="zh-CN" sz="2000" dirty="0" smtClean="0"/>
              <a:t>methodology using the evidential reasoning approach, RIMER</a:t>
            </a:r>
            <a:r>
              <a:rPr lang="zh-CN" altLang="en-US" sz="2000" dirty="0" smtClean="0"/>
              <a:t>）。</a:t>
            </a:r>
            <a:endParaRPr lang="zh-CN" altLang="en-US" sz="2000" dirty="0"/>
          </a:p>
        </p:txBody>
      </p:sp>
      <p:sp>
        <p:nvSpPr>
          <p:cNvPr id="8" name="矩形 7"/>
          <p:cNvSpPr/>
          <p:nvPr/>
        </p:nvSpPr>
        <p:spPr>
          <a:xfrm>
            <a:off x="5020224" y="241595"/>
            <a:ext cx="2151551" cy="461665"/>
          </a:xfrm>
          <a:prstGeom prst="rect">
            <a:avLst/>
          </a:prstGeom>
        </p:spPr>
        <p:txBody>
          <a:bodyPr wrap="none">
            <a:spAutoFit/>
          </a:bodyPr>
          <a:lstStyle/>
          <a:p>
            <a:r>
              <a:rPr lang="en-US" altLang="zh-CN" sz="2400" b="1" spc="300" smtClean="0">
                <a:solidFill>
                  <a:srgbClr val="61B5C0"/>
                </a:solidFill>
                <a:latin typeface="微软雅黑" pitchFamily="34" charset="-122"/>
                <a:ea typeface="微软雅黑" pitchFamily="34" charset="-122"/>
              </a:rPr>
              <a:t>1.1</a:t>
            </a:r>
            <a:r>
              <a:rPr lang="zh-CN" altLang="en-US" sz="2400" b="1" spc="300" smtClean="0">
                <a:solidFill>
                  <a:srgbClr val="61B5C0"/>
                </a:solidFill>
                <a:latin typeface="微软雅黑" pitchFamily="34" charset="-122"/>
                <a:ea typeface="微软雅黑" pitchFamily="34" charset="-122"/>
              </a:rPr>
              <a:t>背景</a:t>
            </a:r>
            <a:r>
              <a:rPr lang="zh-CN" altLang="en-US" sz="2400" b="1" spc="300" dirty="0" smtClean="0">
                <a:solidFill>
                  <a:srgbClr val="61B5C0"/>
                </a:solidFill>
                <a:latin typeface="微软雅黑" pitchFamily="34" charset="-122"/>
                <a:ea typeface="微软雅黑" pitchFamily="34" charset="-122"/>
              </a:rPr>
              <a:t>意义</a:t>
            </a:r>
            <a:endParaRPr lang="zh-CN" altLang="en-US" sz="2400" b="1" spc="300" dirty="0">
              <a:solidFill>
                <a:srgbClr val="61B5C0"/>
              </a:solidFill>
              <a:latin typeface="微软雅黑" pitchFamily="34" charset="-122"/>
              <a:ea typeface="微软雅黑" pitchFamily="34" charset="-122"/>
            </a:endParaRPr>
          </a:p>
        </p:txBody>
      </p:sp>
      <p:sp>
        <p:nvSpPr>
          <p:cNvPr id="4" name="文本框 3"/>
          <p:cNvSpPr txBox="1"/>
          <p:nvPr/>
        </p:nvSpPr>
        <p:spPr>
          <a:xfrm>
            <a:off x="1888523" y="3108005"/>
            <a:ext cx="2379177" cy="2646878"/>
          </a:xfrm>
          <a:prstGeom prst="rect">
            <a:avLst/>
          </a:prstGeom>
          <a:noFill/>
        </p:spPr>
        <p:txBody>
          <a:bodyPr wrap="none" rtlCol="0">
            <a:spAutoFit/>
          </a:bodyPr>
          <a:lstStyle/>
          <a:p>
            <a:r>
              <a:rPr lang="zh-CN" altLang="en-US" sz="2000" dirty="0" smtClean="0"/>
              <a:t>理论基础：</a:t>
            </a:r>
            <a:endParaRPr lang="en-US" altLang="zh-CN" sz="2000" dirty="0" smtClean="0"/>
          </a:p>
          <a:p>
            <a:endParaRPr lang="en-US" altLang="zh-CN" sz="2000" dirty="0" smtClean="0"/>
          </a:p>
          <a:p>
            <a:pPr marL="742950" lvl="1" indent="-285750">
              <a:buFont typeface="Wingdings" panose="05000000000000000000" pitchFamily="2" charset="2"/>
              <a:buChar char="l"/>
            </a:pPr>
            <a:r>
              <a:rPr lang="en-US" altLang="zh-CN" dirty="0" smtClean="0"/>
              <a:t>D-S</a:t>
            </a:r>
            <a:r>
              <a:rPr lang="zh-CN" altLang="en-US" dirty="0" smtClean="0"/>
              <a:t>证据理论</a:t>
            </a:r>
            <a:endParaRPr lang="en-US" altLang="zh-CN" dirty="0" smtClean="0"/>
          </a:p>
          <a:p>
            <a:pPr marL="742950" lvl="1" indent="-285750">
              <a:buFont typeface="Wingdings" panose="05000000000000000000" pitchFamily="2" charset="2"/>
              <a:buChar char="l"/>
            </a:pPr>
            <a:endParaRPr lang="en-US" altLang="zh-CN" dirty="0" smtClean="0"/>
          </a:p>
          <a:p>
            <a:pPr marL="742950" lvl="1" indent="-285750">
              <a:buFont typeface="Wingdings" panose="05000000000000000000" pitchFamily="2" charset="2"/>
              <a:buChar char="l"/>
            </a:pPr>
            <a:r>
              <a:rPr lang="zh-CN" altLang="en-US" dirty="0" smtClean="0"/>
              <a:t>决策理论</a:t>
            </a:r>
            <a:endParaRPr lang="en-US" altLang="zh-CN" dirty="0" smtClean="0"/>
          </a:p>
          <a:p>
            <a:pPr marL="742950" lvl="1" indent="-285750">
              <a:buFont typeface="Wingdings" panose="05000000000000000000" pitchFamily="2" charset="2"/>
              <a:buChar char="l"/>
            </a:pPr>
            <a:endParaRPr lang="en-US" altLang="zh-CN" dirty="0" smtClean="0"/>
          </a:p>
          <a:p>
            <a:pPr marL="742950" lvl="1" indent="-285750">
              <a:buFont typeface="Wingdings" panose="05000000000000000000" pitchFamily="2" charset="2"/>
              <a:buChar char="l"/>
            </a:pPr>
            <a:r>
              <a:rPr lang="zh-CN" altLang="en-US" dirty="0" smtClean="0"/>
              <a:t>模糊理论</a:t>
            </a:r>
            <a:endParaRPr lang="en-US" altLang="zh-CN" dirty="0" smtClean="0"/>
          </a:p>
          <a:p>
            <a:pPr marL="742950" lvl="1" indent="-285750">
              <a:buFont typeface="Wingdings" panose="05000000000000000000" pitchFamily="2" charset="2"/>
              <a:buChar char="l"/>
            </a:pPr>
            <a:endParaRPr lang="en-US" altLang="zh-CN" dirty="0" smtClean="0"/>
          </a:p>
          <a:p>
            <a:pPr marL="742950" lvl="1" indent="-285750">
              <a:buFont typeface="Wingdings" panose="05000000000000000000" pitchFamily="2" charset="2"/>
              <a:buChar char="l"/>
            </a:pPr>
            <a:r>
              <a:rPr lang="en-US" altLang="zh-CN" dirty="0" smtClean="0"/>
              <a:t>IF-THEN</a:t>
            </a:r>
            <a:r>
              <a:rPr lang="zh-CN" altLang="en-US" dirty="0" smtClean="0"/>
              <a:t>规则库</a:t>
            </a:r>
            <a:endParaRPr lang="en-US" altLang="zh-CN" dirty="0" smtClean="0"/>
          </a:p>
        </p:txBody>
      </p:sp>
      <p:sp>
        <p:nvSpPr>
          <p:cNvPr id="5" name="文本框 4"/>
          <p:cNvSpPr txBox="1"/>
          <p:nvPr/>
        </p:nvSpPr>
        <p:spPr>
          <a:xfrm>
            <a:off x="6639425" y="3108005"/>
            <a:ext cx="4198293" cy="1477328"/>
          </a:xfrm>
          <a:prstGeom prst="rect">
            <a:avLst/>
          </a:prstGeom>
          <a:noFill/>
        </p:spPr>
        <p:txBody>
          <a:bodyPr wrap="square" rtlCol="0">
            <a:spAutoFit/>
          </a:bodyPr>
          <a:lstStyle/>
          <a:p>
            <a:r>
              <a:rPr lang="zh-CN" altLang="en-US" dirty="0" smtClean="0"/>
              <a:t>优点：</a:t>
            </a:r>
            <a:endParaRPr lang="en-US" altLang="zh-CN" dirty="0" smtClean="0"/>
          </a:p>
          <a:p>
            <a:endParaRPr lang="en-US" altLang="zh-CN" dirty="0" smtClean="0"/>
          </a:p>
          <a:p>
            <a:r>
              <a:rPr lang="en-US" altLang="zh-CN" dirty="0"/>
              <a:t> </a:t>
            </a:r>
            <a:r>
              <a:rPr lang="en-US" altLang="zh-CN" dirty="0" smtClean="0"/>
              <a:t>        </a:t>
            </a:r>
            <a:r>
              <a:rPr lang="zh-CN" altLang="en-US" dirty="0" smtClean="0"/>
              <a:t>具有能够对含糊或模糊不确定性、不完整性或概率不确定性以及非线性特征的数据进行建模的能力</a:t>
            </a:r>
            <a:endParaRPr lang="zh-CN" altLang="en-US" dirty="0"/>
          </a:p>
        </p:txBody>
      </p:sp>
    </p:spTree>
    <p:extLst>
      <p:ext uri="{BB962C8B-B14F-4D97-AF65-F5344CB8AC3E}">
        <p14:creationId xmlns:p14="http://schemas.microsoft.com/office/powerpoint/2010/main" val="287521507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3" name="文本框 2"/>
          <p:cNvSpPr txBox="1"/>
          <p:nvPr/>
        </p:nvSpPr>
        <p:spPr>
          <a:xfrm>
            <a:off x="1224450" y="1402826"/>
            <a:ext cx="2262158" cy="369332"/>
          </a:xfrm>
          <a:prstGeom prst="rect">
            <a:avLst/>
          </a:prstGeom>
          <a:noFill/>
        </p:spPr>
        <p:txBody>
          <a:bodyPr wrap="none" rtlCol="0">
            <a:spAutoFit/>
          </a:bodyPr>
          <a:lstStyle/>
          <a:p>
            <a:r>
              <a:rPr lang="zh-CN" altLang="en-US" b="1" dirty="0" smtClean="0"/>
              <a:t>规则表示和推理流程</a:t>
            </a:r>
            <a:endParaRPr lang="zh-CN" altLang="en-US" b="1" dirty="0"/>
          </a:p>
        </p:txBody>
      </p:sp>
      <mc:AlternateContent xmlns:mc="http://schemas.openxmlformats.org/markup-compatibility/2006" xmlns:a14="http://schemas.microsoft.com/office/drawing/2010/main">
        <mc:Choice Requires="a14">
          <p:sp>
            <p:nvSpPr>
              <p:cNvPr id="6" name="文本框 5"/>
              <p:cNvSpPr txBox="1"/>
              <p:nvPr/>
            </p:nvSpPr>
            <p:spPr>
              <a:xfrm>
                <a:off x="1770817" y="2081465"/>
                <a:ext cx="8935220" cy="1483163"/>
              </a:xfrm>
              <a:prstGeom prst="rect">
                <a:avLst/>
              </a:prstGeom>
              <a:noFill/>
            </p:spPr>
            <p:txBody>
              <a:bodyPr wrap="squar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𝑅</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𝑖𝑓</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m:rPr>
                            <m:sty m:val="p"/>
                          </m:rPr>
                          <a:rPr lang="en-US" altLang="zh-CN" sz="2800" i="1">
                            <a:latin typeface="Cambria Math" panose="02040503050406030204" pitchFamily="18" charset="0"/>
                          </a:rPr>
                          <m:t>X</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𝑖𝑠</m:t>
                    </m:r>
                    <m:r>
                      <a:rPr lang="en-US" altLang="zh-CN" sz="2800" b="0" i="1" smtClean="0">
                        <a:latin typeface="Cambria Math" panose="02040503050406030204" pitchFamily="18" charset="0"/>
                      </a:rPr>
                      <m:t> </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𝑘</m:t>
                        </m:r>
                      </m:sup>
                    </m:sSubSup>
                    <m:r>
                      <a:rPr lang="en-US" altLang="zh-CN" sz="2800" b="0" i="1" smtClean="0">
                        <a:latin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m:t>
                    </m:r>
                  </m:oMath>
                </a14:m>
                <a:r>
                  <a:rPr lang="zh-CN" altLang="en-US" sz="2800" dirty="0" smtClean="0"/>
                  <a:t>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𝑋</m:t>
                        </m:r>
                      </m:e>
                      <m:sub>
                        <m:r>
                          <a:rPr lang="en-US" altLang="zh-CN" sz="2800" b="0" i="1" dirty="0" smtClean="0">
                            <a:latin typeface="Cambria Math" panose="02040503050406030204" pitchFamily="18" charset="0"/>
                          </a:rPr>
                          <m:t>2</m:t>
                        </m:r>
                      </m:sub>
                    </m:sSub>
                    <m:r>
                      <a:rPr lang="en-US" altLang="zh-CN" sz="2800" b="0" i="1" dirty="0" smtClean="0">
                        <a:latin typeface="Cambria Math" panose="02040503050406030204" pitchFamily="18" charset="0"/>
                      </a:rPr>
                      <m:t> </m:t>
                    </m:r>
                    <m:r>
                      <a:rPr lang="en-US" altLang="zh-CN" sz="2800" b="0" i="1" dirty="0" smtClean="0">
                        <a:latin typeface="Cambria Math" panose="02040503050406030204" pitchFamily="18" charset="0"/>
                      </a:rPr>
                      <m:t>𝑖𝑠</m:t>
                    </m:r>
                    <m:r>
                      <a:rPr lang="en-US" altLang="zh-CN" sz="2800" b="0" i="1" dirty="0" smtClean="0">
                        <a:latin typeface="Cambria Math" panose="02040503050406030204" pitchFamily="18" charset="0"/>
                      </a:rPr>
                      <m:t> </m:t>
                    </m:r>
                    <m:sSubSup>
                      <m:sSubSupPr>
                        <m:ctrlPr>
                          <a:rPr lang="en-US" altLang="zh-CN" sz="2800" b="0" i="1" dirty="0" smtClean="0">
                            <a:latin typeface="Cambria Math" panose="02040503050406030204" pitchFamily="18" charset="0"/>
                          </a:rPr>
                        </m:ctrlPr>
                      </m:sSubSupPr>
                      <m:e>
                        <m:r>
                          <a:rPr lang="en-US" altLang="zh-CN" sz="2800" b="0" i="1" dirty="0" smtClean="0">
                            <a:latin typeface="Cambria Math" panose="02040503050406030204" pitchFamily="18" charset="0"/>
                          </a:rPr>
                          <m:t>𝐴</m:t>
                        </m:r>
                      </m:e>
                      <m:sub>
                        <m:r>
                          <a:rPr lang="en-US" altLang="zh-CN" sz="2800" b="0" i="1" dirty="0" smtClean="0">
                            <a:latin typeface="Cambria Math" panose="02040503050406030204" pitchFamily="18" charset="0"/>
                          </a:rPr>
                          <m:t>2</m:t>
                        </m:r>
                      </m:sub>
                      <m:sup>
                        <m:r>
                          <a:rPr lang="en-US" altLang="zh-CN" sz="2800" b="0" i="1" dirty="0" smtClean="0">
                            <a:latin typeface="Cambria Math" panose="02040503050406030204" pitchFamily="18" charset="0"/>
                          </a:rPr>
                          <m:t>𝑘</m:t>
                        </m:r>
                      </m:sup>
                    </m:sSubSup>
                    <m:r>
                      <a:rPr lang="en-US" altLang="zh-CN" sz="2800" b="0" i="1" dirty="0" smtClean="0">
                        <a:latin typeface="Cambria Math" panose="02040503050406030204" pitchFamily="18" charset="0"/>
                        <a:ea typeface="Cambria Math" panose="02040503050406030204" pitchFamily="18" charset="0"/>
                      </a:rPr>
                      <m:t>⋀</m:t>
                    </m:r>
                  </m:oMath>
                </a14:m>
                <a:r>
                  <a:rPr lang="zh-CN" altLang="en-US" sz="2800" dirty="0" smtClean="0"/>
                  <a:t> </a:t>
                </a:r>
                <a:r>
                  <a:rPr lang="en-US" altLang="zh-CN" sz="2800" dirty="0" smtClean="0"/>
                  <a:t>… </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𝑋</m:t>
                        </m:r>
                      </m:e>
                      <m:sub>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𝑇</m:t>
                            </m:r>
                          </m:e>
                          <m:sub>
                            <m:r>
                              <a:rPr lang="en-US" altLang="zh-CN" sz="2800" b="0" i="1" smtClean="0">
                                <a:latin typeface="Cambria Math" panose="02040503050406030204" pitchFamily="18" charset="0"/>
                                <a:ea typeface="Cambria Math" panose="02040503050406030204" pitchFamily="18" charset="0"/>
                              </a:rPr>
                              <m:t>𝑘</m:t>
                            </m:r>
                          </m:sub>
                        </m:sSub>
                      </m:sub>
                    </m:sSub>
                    <m:r>
                      <a:rPr lang="en-US" altLang="zh-CN" sz="2800" b="0" i="1" smtClean="0">
                        <a:latin typeface="Cambria Math" panose="02040503050406030204" pitchFamily="18" charset="0"/>
                        <a:ea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𝑖𝑠</m:t>
                    </m:r>
                    <m:r>
                      <a:rPr lang="en-US" altLang="zh-CN" sz="2800" b="0" i="1" smtClean="0">
                        <a:latin typeface="Cambria Math" panose="02040503050406030204" pitchFamily="18" charset="0"/>
                        <a:ea typeface="Cambria Math" panose="02040503050406030204" pitchFamily="18" charset="0"/>
                      </a:rPr>
                      <m:t> </m:t>
                    </m:r>
                    <m:sSubSup>
                      <m:sSubSupPr>
                        <m:ctrlPr>
                          <a:rPr lang="en-US" altLang="zh-CN" sz="2800" b="0" i="1" smtClean="0">
                            <a:latin typeface="Cambria Math" panose="02040503050406030204" pitchFamily="18" charset="0"/>
                            <a:ea typeface="Cambria Math" panose="02040503050406030204" pitchFamily="18" charset="0"/>
                          </a:rPr>
                        </m:ctrlPr>
                      </m:sSubSupPr>
                      <m:e>
                        <m:r>
                          <a:rPr lang="en-US" altLang="zh-CN" sz="2800" b="0" i="1" smtClean="0">
                            <a:latin typeface="Cambria Math" panose="02040503050406030204" pitchFamily="18" charset="0"/>
                            <a:ea typeface="Cambria Math" panose="02040503050406030204" pitchFamily="18" charset="0"/>
                          </a:rPr>
                          <m:t>𝐴</m:t>
                        </m:r>
                      </m:e>
                      <m:sub>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𝑇</m:t>
                            </m:r>
                          </m:e>
                          <m:sub>
                            <m:r>
                              <a:rPr lang="en-US" altLang="zh-CN" sz="2800" b="0" i="1" smtClean="0">
                                <a:latin typeface="Cambria Math" panose="02040503050406030204" pitchFamily="18" charset="0"/>
                                <a:ea typeface="Cambria Math" panose="02040503050406030204" pitchFamily="18" charset="0"/>
                              </a:rPr>
                              <m:t>𝑘</m:t>
                            </m:r>
                          </m:sub>
                        </m:sSub>
                      </m:sub>
                      <m:sup>
                        <m:r>
                          <a:rPr lang="en-US" altLang="zh-CN" sz="2800" b="0" i="1" smtClean="0">
                            <a:latin typeface="Cambria Math" panose="02040503050406030204" pitchFamily="18" charset="0"/>
                            <a:ea typeface="Cambria Math" panose="02040503050406030204" pitchFamily="18" charset="0"/>
                          </a:rPr>
                          <m:t>𝑘</m:t>
                        </m:r>
                      </m:sup>
                    </m:sSubSup>
                  </m:oMath>
                </a14:m>
                <a:r>
                  <a:rPr lang="zh-CN" altLang="en-US" sz="2800" dirty="0" smtClean="0"/>
                  <a:t> </a:t>
                </a:r>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𝑡h𝑒𝑛</m:t>
                      </m:r>
                      <m:r>
                        <a:rPr lang="en-US" altLang="zh-CN" sz="2800" b="0" i="1" smtClean="0">
                          <a:latin typeface="Cambria Math" panose="02040503050406030204" pitchFamily="18" charset="0"/>
                        </a:rPr>
                        <m:t> {</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zh-CN" altLang="en-US" sz="2800" b="0" i="1" smtClean="0">
                                      <a:latin typeface="Cambria Math" panose="02040503050406030204" pitchFamily="18" charset="0"/>
                                    </a:rPr>
                                    <m:t>𝛽</m:t>
                                  </m:r>
                                </m:e>
                              </m:acc>
                            </m:e>
                            <m:sub>
                              <m:r>
                                <a:rPr lang="en-US" altLang="zh-CN" sz="2800" b="0" i="1" smtClean="0">
                                  <a:latin typeface="Cambria Math" panose="02040503050406030204" pitchFamily="18" charset="0"/>
                                </a:rPr>
                                <m:t>1, </m:t>
                              </m:r>
                              <m:r>
                                <a:rPr lang="en-US" altLang="zh-CN" sz="2800" b="0" i="1" smtClean="0">
                                  <a:latin typeface="Cambria Math" panose="02040503050406030204" pitchFamily="18" charset="0"/>
                                </a:rPr>
                                <m:t>𝑘</m:t>
                              </m:r>
                            </m:sub>
                          </m:sSub>
                        </m:e>
                      </m:d>
                      <m:r>
                        <a:rPr lang="en-US" altLang="zh-CN" sz="2800" b="0" i="1" smtClean="0">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𝛽</m:t>
                                  </m:r>
                                </m:e>
                              </m:acc>
                            </m:e>
                            <m:sub>
                              <m:r>
                                <a:rPr lang="en-US" altLang="zh-CN" sz="2800" b="0" i="1" smtClean="0">
                                  <a:latin typeface="Cambria Math" panose="02040503050406030204" pitchFamily="18" charset="0"/>
                                </a:rPr>
                                <m:t>2</m:t>
                              </m:r>
                              <m:r>
                                <a:rPr lang="en-US" altLang="zh-CN" sz="2800" i="1">
                                  <a:latin typeface="Cambria Math" panose="02040503050406030204" pitchFamily="18" charset="0"/>
                                </a:rPr>
                                <m:t>, </m:t>
                              </m:r>
                              <m:r>
                                <a:rPr lang="en-US" altLang="zh-CN" sz="2800" i="1">
                                  <a:latin typeface="Cambria Math" panose="02040503050406030204" pitchFamily="18" charset="0"/>
                                </a:rPr>
                                <m:t>𝑘</m:t>
                              </m:r>
                            </m:sub>
                          </m:sSub>
                        </m:e>
                      </m:d>
                      <m:r>
                        <a:rPr lang="en-US" altLang="zh-CN" sz="2800" b="0" i="1" smtClean="0">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b="0" i="1" smtClean="0">
                                  <a:latin typeface="Cambria Math" panose="02040503050406030204" pitchFamily="18" charset="0"/>
                                </a:rPr>
                                <m:t>𝑁</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𝛽</m:t>
                                  </m:r>
                                </m:e>
                              </m:acc>
                            </m:e>
                            <m:sub>
                              <m:r>
                                <a:rPr lang="en-US" altLang="zh-CN" sz="2800" b="0" i="1" smtClean="0">
                                  <a:latin typeface="Cambria Math" panose="02040503050406030204" pitchFamily="18" charset="0"/>
                                </a:rPr>
                                <m:t>𝑁</m:t>
                              </m:r>
                              <m:r>
                                <a:rPr lang="en-US" altLang="zh-CN" sz="2800" i="1">
                                  <a:latin typeface="Cambria Math" panose="02040503050406030204" pitchFamily="18" charset="0"/>
                                </a:rPr>
                                <m:t>, </m:t>
                              </m:r>
                              <m:r>
                                <a:rPr lang="en-US" altLang="zh-CN" sz="2800" i="1">
                                  <a:latin typeface="Cambria Math" panose="02040503050406030204" pitchFamily="18" charset="0"/>
                                </a:rPr>
                                <m:t>𝑘</m:t>
                              </m:r>
                            </m:sub>
                          </m:sSub>
                        </m:e>
                      </m:d>
                      <m:r>
                        <a:rPr lang="en-US" altLang="zh-CN" sz="2800" b="0" i="1" smtClean="0">
                          <a:latin typeface="Cambria Math" panose="02040503050406030204" pitchFamily="18" charset="0"/>
                        </a:rPr>
                        <m:t>}</m:t>
                      </m:r>
                    </m:oMath>
                  </m:oMathPara>
                </a14:m>
                <a:endParaRPr lang="en-US" altLang="zh-CN" sz="2800" dirty="0" smtClean="0"/>
              </a:p>
              <a:p>
                <a14:m>
                  <m:oMath xmlns:m="http://schemas.openxmlformats.org/officeDocument/2006/math">
                    <m:r>
                      <a:rPr lang="en-US" altLang="zh-CN" sz="2800" b="0" i="1" smtClean="0">
                        <a:latin typeface="Cambria Math" panose="02040503050406030204" pitchFamily="18" charset="0"/>
                      </a:rPr>
                      <m:t>𝑤𝑖𝑡h</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𝑟𝑢𝑙𝑒</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𝑤𝑒𝑖𝑔h𝑡</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𝜃</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𝑎𝑛𝑑</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𝑎𝑡𝑡𝑟𝑖𝑏𝑢𝑡𝑒</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𝑤𝑒𝑖𝑔h𝑡</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zh-CN" altLang="en-US" sz="2800" b="0" i="1" smtClean="0">
                                <a:latin typeface="Cambria Math" panose="02040503050406030204" pitchFamily="18" charset="0"/>
                              </a:rPr>
                              <m:t>𝛿</m:t>
                            </m:r>
                          </m:e>
                        </m:acc>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𝛿</m:t>
                            </m:r>
                          </m:e>
                        </m:acc>
                      </m:e>
                      <m:sub>
                        <m:r>
                          <a:rPr lang="en-US" altLang="zh-CN" sz="2800" b="0" i="1" smtClean="0">
                            <a:latin typeface="Cambria Math" panose="02040503050406030204" pitchFamily="18" charset="0"/>
                          </a:rPr>
                          <m:t>2</m:t>
                        </m:r>
                      </m:sub>
                    </m:sSub>
                  </m:oMath>
                </a14:m>
                <a:r>
                  <a:rPr lang="en-US" altLang="zh-CN" sz="2800" dirty="0" smtClean="0"/>
                  <a:t>,…,</a:t>
                </a: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𝛿</m:t>
                            </m:r>
                          </m:e>
                        </m:acc>
                      </m:e>
                      <m:sub>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𝑇</m:t>
                            </m:r>
                          </m:e>
                          <m:sub>
                            <m:r>
                              <a:rPr lang="en-US" altLang="zh-CN" sz="2800" b="0" i="1" smtClean="0">
                                <a:latin typeface="Cambria Math" panose="02040503050406030204" pitchFamily="18" charset="0"/>
                              </a:rPr>
                              <m:t>𝑘</m:t>
                            </m:r>
                          </m:sub>
                        </m:sSub>
                      </m:sub>
                    </m:sSub>
                  </m:oMath>
                </a14:m>
                <a:endParaRPr lang="zh-CN" altLang="en-US"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770817" y="2081465"/>
                <a:ext cx="8935220" cy="1483163"/>
              </a:xfrm>
              <a:prstGeom prst="rect">
                <a:avLst/>
              </a:prstGeom>
              <a:blipFill rotWithShape="0">
                <a:blip r:embed="rId5"/>
                <a:stretch>
                  <a:fillRect t="-4918" b="-11475"/>
                </a:stretch>
              </a:blipFill>
            </p:spPr>
            <p:txBody>
              <a:bodyPr/>
              <a:lstStyle/>
              <a:p>
                <a:r>
                  <a:rPr lang="zh-CN" altLang="en-US">
                    <a:noFill/>
                  </a:rPr>
                  <a:t> </a:t>
                </a:r>
              </a:p>
            </p:txBody>
          </p:sp>
        </mc:Fallback>
      </mc:AlternateContent>
      <p:sp>
        <p:nvSpPr>
          <p:cNvPr id="16" name="Shape 1"/>
          <p:cNvSpPr/>
          <p:nvPr/>
        </p:nvSpPr>
        <p:spPr>
          <a:xfrm>
            <a:off x="2447660" y="3453137"/>
            <a:ext cx="2509472" cy="2509472"/>
          </a:xfrm>
          <a:prstGeom prst="leftCircularArrow">
            <a:avLst>
              <a:gd name="adj1" fmla="val 2872"/>
              <a:gd name="adj2" fmla="val 351158"/>
              <a:gd name="adj3" fmla="val 2126668"/>
              <a:gd name="adj4" fmla="val 9024489"/>
              <a:gd name="adj5" fmla="val 3351"/>
            </a:avLst>
          </a:prstGeom>
          <a:solidFill>
            <a:srgbClr val="5DB6C3"/>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18" name="Freeform 4"/>
          <p:cNvSpPr/>
          <p:nvPr/>
        </p:nvSpPr>
        <p:spPr>
          <a:xfrm>
            <a:off x="1770817" y="4484002"/>
            <a:ext cx="1830789" cy="728044"/>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83CFD9"/>
          </a:solidFill>
          <a:ln>
            <a:solidFill>
              <a:schemeClr val="bg1"/>
            </a:solidFill>
            <a:prstDash val="sys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r>
              <a:rPr lang="zh-CN" altLang="en-US" sz="2400" kern="1200" dirty="0" smtClean="0">
                <a:latin typeface="U.S. 101" pitchFamily="2" charset="0"/>
              </a:rPr>
              <a:t>数据输入</a:t>
            </a:r>
            <a:endParaRPr lang="en-US" sz="2400" kern="1200" dirty="0">
              <a:latin typeface="U.S. 101" pitchFamily="2" charset="0"/>
            </a:endParaRPr>
          </a:p>
        </p:txBody>
      </p:sp>
      <p:sp>
        <p:nvSpPr>
          <p:cNvPr id="19" name="Circular Arrow 5"/>
          <p:cNvSpPr/>
          <p:nvPr/>
        </p:nvSpPr>
        <p:spPr>
          <a:xfrm>
            <a:off x="4783927" y="3687373"/>
            <a:ext cx="2808488" cy="2808488"/>
          </a:xfrm>
          <a:prstGeom prst="circularArrow">
            <a:avLst>
              <a:gd name="adj1" fmla="val 2567"/>
              <a:gd name="adj2" fmla="val 311540"/>
              <a:gd name="adj3" fmla="val 19512949"/>
              <a:gd name="adj4" fmla="val 12575511"/>
              <a:gd name="adj5" fmla="val 2994"/>
            </a:avLst>
          </a:prstGeom>
          <a:solidFill>
            <a:srgbClr val="5DB6C3"/>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21" name="Freeform 8"/>
          <p:cNvSpPr/>
          <p:nvPr/>
        </p:nvSpPr>
        <p:spPr>
          <a:xfrm>
            <a:off x="4104643" y="4479031"/>
            <a:ext cx="1830789" cy="72804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83CFD9"/>
          </a:solidFill>
          <a:ln>
            <a:solidFill>
              <a:schemeClr val="bg1"/>
            </a:solidFill>
            <a:prstDash val="sys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r>
              <a:rPr lang="zh-CN" altLang="en-US" sz="2400" dirty="0">
                <a:latin typeface="U.S. 101" pitchFamily="2" charset="0"/>
              </a:rPr>
              <a:t>规则</a:t>
            </a:r>
            <a:r>
              <a:rPr lang="zh-CN" altLang="en-US" sz="2400" dirty="0" smtClean="0">
                <a:latin typeface="U.S. 101" pitchFamily="2" charset="0"/>
              </a:rPr>
              <a:t>匹配</a:t>
            </a:r>
            <a:endParaRPr lang="en-US" sz="2400" dirty="0">
              <a:latin typeface="U.S. 101" pitchFamily="2" charset="0"/>
            </a:endParaRPr>
          </a:p>
        </p:txBody>
      </p:sp>
      <p:sp>
        <p:nvSpPr>
          <p:cNvPr id="25" name="Freeform 19"/>
          <p:cNvSpPr/>
          <p:nvPr/>
        </p:nvSpPr>
        <p:spPr>
          <a:xfrm>
            <a:off x="6438469" y="4479031"/>
            <a:ext cx="1830787" cy="72804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83CFD9"/>
          </a:solidFill>
          <a:ln>
            <a:solidFill>
              <a:schemeClr val="bg1"/>
            </a:solidFill>
            <a:prstDash val="sys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r>
              <a:rPr lang="zh-CN" altLang="en-US" sz="2400" dirty="0" smtClean="0">
                <a:latin typeface="U.S. 101" pitchFamily="2" charset="0"/>
              </a:rPr>
              <a:t>信息合成</a:t>
            </a:r>
            <a:endParaRPr lang="en-US" sz="2400" dirty="0">
              <a:latin typeface="U.S. 101" pitchFamily="2" charset="0"/>
            </a:endParaRPr>
          </a:p>
        </p:txBody>
      </p:sp>
      <p:sp>
        <p:nvSpPr>
          <p:cNvPr id="29" name="Shape 1"/>
          <p:cNvSpPr/>
          <p:nvPr/>
        </p:nvSpPr>
        <p:spPr>
          <a:xfrm>
            <a:off x="7412653" y="3429000"/>
            <a:ext cx="2509472" cy="2509472"/>
          </a:xfrm>
          <a:prstGeom prst="leftCircularArrow">
            <a:avLst>
              <a:gd name="adj1" fmla="val 2872"/>
              <a:gd name="adj2" fmla="val 351158"/>
              <a:gd name="adj3" fmla="val 2126668"/>
              <a:gd name="adj4" fmla="val 9024489"/>
              <a:gd name="adj5" fmla="val 3351"/>
            </a:avLst>
          </a:prstGeom>
          <a:solidFill>
            <a:srgbClr val="5DB6C3"/>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30" name="Freeform 8"/>
          <p:cNvSpPr/>
          <p:nvPr/>
        </p:nvSpPr>
        <p:spPr>
          <a:xfrm>
            <a:off x="8772293" y="4479031"/>
            <a:ext cx="1830789" cy="72804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83CFD9"/>
          </a:solidFill>
          <a:ln>
            <a:solidFill>
              <a:schemeClr val="bg1"/>
            </a:solidFill>
            <a:prstDash val="sys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r>
              <a:rPr lang="zh-CN" altLang="en-US" sz="2400" dirty="0" smtClean="0">
                <a:latin typeface="U.S. 101" pitchFamily="2" charset="0"/>
              </a:rPr>
              <a:t>获得结果</a:t>
            </a:r>
            <a:endParaRPr lang="en-US" sz="2400" dirty="0">
              <a:latin typeface="U.S. 101" pitchFamily="2" charset="0"/>
            </a:endParaRPr>
          </a:p>
        </p:txBody>
      </p:sp>
      <p:sp>
        <p:nvSpPr>
          <p:cNvPr id="31" name="矩形 30"/>
          <p:cNvSpPr/>
          <p:nvPr/>
        </p:nvSpPr>
        <p:spPr>
          <a:xfrm>
            <a:off x="5020224" y="241595"/>
            <a:ext cx="2151551" cy="461665"/>
          </a:xfrm>
          <a:prstGeom prst="rect">
            <a:avLst/>
          </a:prstGeom>
        </p:spPr>
        <p:txBody>
          <a:bodyPr wrap="none">
            <a:spAutoFit/>
          </a:bodyPr>
          <a:lstStyle/>
          <a:p>
            <a:r>
              <a:rPr lang="en-US" altLang="zh-CN" sz="2400" b="1" spc="300" smtClean="0">
                <a:solidFill>
                  <a:srgbClr val="61B5C0"/>
                </a:solidFill>
                <a:latin typeface="微软雅黑" pitchFamily="34" charset="-122"/>
                <a:ea typeface="微软雅黑" pitchFamily="34" charset="-122"/>
              </a:rPr>
              <a:t>1.1</a:t>
            </a:r>
            <a:r>
              <a:rPr lang="zh-CN" altLang="en-US" sz="2400" b="1" spc="300" smtClean="0">
                <a:solidFill>
                  <a:srgbClr val="61B5C0"/>
                </a:solidFill>
                <a:latin typeface="微软雅黑" pitchFamily="34" charset="-122"/>
                <a:ea typeface="微软雅黑" pitchFamily="34" charset="-122"/>
              </a:rPr>
              <a:t>背景</a:t>
            </a:r>
            <a:r>
              <a:rPr lang="zh-CN" altLang="en-US" sz="2400" b="1" spc="300" dirty="0" smtClean="0">
                <a:solidFill>
                  <a:srgbClr val="61B5C0"/>
                </a:solidFill>
                <a:latin typeface="微软雅黑" pitchFamily="34" charset="-122"/>
                <a:ea typeface="微软雅黑" pitchFamily="34" charset="-122"/>
              </a:rPr>
              <a:t>意义</a:t>
            </a:r>
            <a:endParaRPr lang="zh-CN" altLang="en-US" sz="2400" b="1" spc="300" dirty="0">
              <a:solidFill>
                <a:srgbClr val="61B5C0"/>
              </a:solidFill>
              <a:latin typeface="微软雅黑" pitchFamily="34" charset="-122"/>
              <a:ea typeface="微软雅黑" pitchFamily="34" charset="-122"/>
            </a:endParaRPr>
          </a:p>
        </p:txBody>
      </p:sp>
    </p:spTree>
    <p:extLst>
      <p:ext uri="{BB962C8B-B14F-4D97-AF65-F5344CB8AC3E}">
        <p14:creationId xmlns:p14="http://schemas.microsoft.com/office/powerpoint/2010/main" val="39323622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58" name="Text Placeholder 32"/>
          <p:cNvSpPr txBox="1"/>
          <p:nvPr/>
        </p:nvSpPr>
        <p:spPr>
          <a:xfrm>
            <a:off x="1150143" y="1278096"/>
            <a:ext cx="6517754" cy="6768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defTabSz="914400">
              <a:lnSpc>
                <a:spcPct val="120000"/>
              </a:lnSpc>
              <a:spcBef>
                <a:spcPct val="20000"/>
              </a:spcBef>
            </a:pPr>
            <a:r>
              <a:rPr lang="zh-CN" altLang="en-US" sz="2000" dirty="0" smtClean="0">
                <a:solidFill>
                  <a:schemeClr val="tx1">
                    <a:lumMod val="75000"/>
                    <a:lumOff val="25000"/>
                  </a:schemeClr>
                </a:solidFill>
                <a:latin typeface="微软雅黑" pitchFamily="34" charset="-122"/>
                <a:ea typeface="微软雅黑" pitchFamily="34" charset="-122"/>
                <a:sym typeface="Arial" pitchFamily="34" charset="0"/>
              </a:rPr>
              <a:t>置信规则库推理方法最早由</a:t>
            </a:r>
            <a:r>
              <a:rPr lang="en-US" altLang="zh-CN" sz="2000" dirty="0" smtClean="0">
                <a:solidFill>
                  <a:schemeClr val="tx1">
                    <a:lumMod val="75000"/>
                    <a:lumOff val="25000"/>
                  </a:schemeClr>
                </a:solidFill>
                <a:latin typeface="微软雅黑" pitchFamily="34" charset="-122"/>
                <a:ea typeface="微软雅黑" pitchFamily="34" charset="-122"/>
                <a:sym typeface="Arial" pitchFamily="34" charset="0"/>
              </a:rPr>
              <a:t>Yang</a:t>
            </a:r>
            <a:r>
              <a:rPr lang="zh-CN" altLang="en-US" sz="2000" dirty="0" smtClean="0">
                <a:solidFill>
                  <a:schemeClr val="tx1">
                    <a:lumMod val="75000"/>
                    <a:lumOff val="25000"/>
                  </a:schemeClr>
                </a:solidFill>
                <a:latin typeface="微软雅黑" pitchFamily="34" charset="-122"/>
                <a:ea typeface="微软雅黑" pitchFamily="34" charset="-122"/>
                <a:sym typeface="Arial" pitchFamily="34" charset="0"/>
              </a:rPr>
              <a:t>等提出来</a:t>
            </a:r>
            <a:endParaRPr lang="en-US" altLang="zh-CN" sz="2000" dirty="0" smtClean="0">
              <a:solidFill>
                <a:schemeClr val="tx1">
                  <a:lumMod val="75000"/>
                  <a:lumOff val="25000"/>
                </a:schemeClr>
              </a:solidFill>
              <a:latin typeface="微软雅黑" pitchFamily="34" charset="-122"/>
              <a:ea typeface="微软雅黑" pitchFamily="34" charset="-122"/>
              <a:sym typeface="Arial" pitchFamily="34" charset="0"/>
            </a:endParaRPr>
          </a:p>
          <a:p>
            <a:pPr defTabSz="914400">
              <a:lnSpc>
                <a:spcPct val="120000"/>
              </a:lnSpc>
              <a:spcBef>
                <a:spcPct val="20000"/>
              </a:spcBef>
            </a:pPr>
            <a:r>
              <a:rPr lang="zh-CN" altLang="en-US" sz="2000" dirty="0" smtClean="0">
                <a:solidFill>
                  <a:schemeClr val="tx1">
                    <a:lumMod val="75000"/>
                    <a:lumOff val="25000"/>
                  </a:schemeClr>
                </a:solidFill>
                <a:latin typeface="微软雅黑" pitchFamily="34" charset="-122"/>
                <a:ea typeface="微软雅黑" pitchFamily="34" charset="-122"/>
                <a:sym typeface="Arial" pitchFamily="34" charset="0"/>
              </a:rPr>
              <a:t>参数优化模型</a:t>
            </a:r>
            <a:endParaRPr lang="en-US" altLang="zh-CN" sz="2000" dirty="0" smtClean="0">
              <a:solidFill>
                <a:schemeClr val="tx1">
                  <a:lumMod val="75000"/>
                  <a:lumOff val="25000"/>
                </a:schemeClr>
              </a:solidFill>
              <a:latin typeface="微软雅黑" pitchFamily="34" charset="-122"/>
              <a:ea typeface="微软雅黑" pitchFamily="34" charset="-122"/>
              <a:sym typeface="Arial" pitchFamily="34" charset="0"/>
            </a:endParaRPr>
          </a:p>
          <a:p>
            <a:pPr marL="0" indent="0" defTabSz="914400">
              <a:lnSpc>
                <a:spcPct val="120000"/>
              </a:lnSpc>
              <a:spcBef>
                <a:spcPct val="20000"/>
              </a:spcBef>
              <a:buNone/>
            </a:pPr>
            <a:endParaRPr lang="en-US" altLang="zh-CN" sz="2000" dirty="0" smtClean="0">
              <a:solidFill>
                <a:schemeClr val="tx1">
                  <a:lumMod val="75000"/>
                  <a:lumOff val="25000"/>
                </a:schemeClr>
              </a:solidFill>
              <a:latin typeface="微软雅黑" pitchFamily="34" charset="-122"/>
              <a:ea typeface="微软雅黑" pitchFamily="34" charset="-122"/>
              <a:sym typeface="Arial" pitchFamily="34" charset="0"/>
            </a:endParaRPr>
          </a:p>
          <a:p>
            <a:pPr defTabSz="914400">
              <a:lnSpc>
                <a:spcPct val="120000"/>
              </a:lnSpc>
              <a:spcBef>
                <a:spcPct val="20000"/>
              </a:spcBef>
            </a:pPr>
            <a:endParaRPr lang="en-US" altLang="zh-CN" sz="2000" dirty="0">
              <a:solidFill>
                <a:schemeClr val="tx1">
                  <a:lumMod val="75000"/>
                  <a:lumOff val="25000"/>
                </a:schemeClr>
              </a:solidFill>
              <a:latin typeface="微软雅黑" pitchFamily="34" charset="-122"/>
              <a:ea typeface="微软雅黑" pitchFamily="34" charset="-122"/>
              <a:sym typeface="Arial" pitchFamily="34" charset="0"/>
            </a:endParaRPr>
          </a:p>
        </p:txBody>
      </p:sp>
      <p:sp>
        <p:nvSpPr>
          <p:cNvPr id="31" name="矩形 30"/>
          <p:cNvSpPr/>
          <p:nvPr/>
        </p:nvSpPr>
        <p:spPr>
          <a:xfrm>
            <a:off x="5020224" y="241595"/>
            <a:ext cx="2151551" cy="461665"/>
          </a:xfrm>
          <a:prstGeom prst="rect">
            <a:avLst/>
          </a:prstGeom>
        </p:spPr>
        <p:txBody>
          <a:bodyPr wrap="none">
            <a:spAutoFit/>
          </a:bodyPr>
          <a:lstStyle/>
          <a:p>
            <a:r>
              <a:rPr lang="en-US" altLang="zh-CN" sz="2400" b="1" spc="300" dirty="0" smtClean="0">
                <a:solidFill>
                  <a:srgbClr val="61B5C0"/>
                </a:solidFill>
                <a:latin typeface="微软雅黑" pitchFamily="34" charset="-122"/>
                <a:ea typeface="微软雅黑" pitchFamily="34" charset="-122"/>
              </a:rPr>
              <a:t>1.2</a:t>
            </a:r>
            <a:r>
              <a:rPr lang="zh-CN" altLang="en-US" sz="2400" b="1" spc="300" dirty="0" smtClean="0">
                <a:solidFill>
                  <a:srgbClr val="61B5C0"/>
                </a:solidFill>
                <a:latin typeface="微软雅黑" pitchFamily="34" charset="-122"/>
                <a:ea typeface="微软雅黑" pitchFamily="34" charset="-122"/>
              </a:rPr>
              <a:t>研究现状</a:t>
            </a:r>
            <a:endParaRPr lang="zh-CN" altLang="en-US" sz="2400" b="1" spc="300" dirty="0">
              <a:solidFill>
                <a:srgbClr val="61B5C0"/>
              </a:solidFill>
              <a:latin typeface="微软雅黑" pitchFamily="34" charset="-122"/>
              <a:ea typeface="微软雅黑" pitchFamily="34" charset="-122"/>
            </a:endParaRPr>
          </a:p>
        </p:txBody>
      </p:sp>
      <p:pic>
        <p:nvPicPr>
          <p:cNvPr id="33"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1843" y="2738769"/>
            <a:ext cx="5548312" cy="2167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矩形 34"/>
          <p:cNvSpPr/>
          <p:nvPr/>
        </p:nvSpPr>
        <p:spPr>
          <a:xfrm>
            <a:off x="2394036" y="5028536"/>
            <a:ext cx="7403926" cy="1323439"/>
          </a:xfrm>
          <a:prstGeom prst="rect">
            <a:avLst/>
          </a:prstGeom>
        </p:spPr>
        <p:txBody>
          <a:bodyPr wrap="square">
            <a:spAutoFit/>
          </a:bodyPr>
          <a:lstStyle/>
          <a:p>
            <a:pPr>
              <a:lnSpc>
                <a:spcPts val="32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itchFamily="34" charset="-122"/>
                <a:ea typeface="微软雅黑" pitchFamily="34" charset="-122"/>
              </a:rPr>
              <a:t>在</a:t>
            </a:r>
            <a:r>
              <a:rPr lang="en-US" altLang="zh-CN" sz="2000" dirty="0">
                <a:solidFill>
                  <a:schemeClr val="tx1">
                    <a:lumMod val="75000"/>
                    <a:lumOff val="25000"/>
                  </a:schemeClr>
                </a:solidFill>
                <a:latin typeface="微软雅黑" pitchFamily="34" charset="-122"/>
                <a:ea typeface="微软雅黑" pitchFamily="34" charset="-122"/>
              </a:rPr>
              <a:t>Yang</a:t>
            </a:r>
            <a:r>
              <a:rPr lang="zh-CN" altLang="zh-CN" sz="2000" dirty="0">
                <a:solidFill>
                  <a:schemeClr val="tx1">
                    <a:lumMod val="75000"/>
                    <a:lumOff val="25000"/>
                  </a:schemeClr>
                </a:solidFill>
                <a:latin typeface="微软雅黑" pitchFamily="34" charset="-122"/>
                <a:ea typeface="微软雅黑" pitchFamily="34" charset="-122"/>
              </a:rPr>
              <a:t>等提出的模型基础上，研究者们的改进主要</a:t>
            </a:r>
            <a:r>
              <a:rPr lang="zh-CN" altLang="en-US" sz="2000" dirty="0">
                <a:solidFill>
                  <a:schemeClr val="tx1">
                    <a:lumMod val="75000"/>
                    <a:lumOff val="25000"/>
                  </a:schemeClr>
                </a:solidFill>
                <a:latin typeface="微软雅黑" pitchFamily="34" charset="-122"/>
                <a:ea typeface="微软雅黑" pitchFamily="34" charset="-122"/>
              </a:rPr>
              <a:t>是</a:t>
            </a:r>
            <a:r>
              <a:rPr lang="zh-CN" altLang="zh-CN" sz="2000" dirty="0">
                <a:solidFill>
                  <a:schemeClr val="tx1">
                    <a:lumMod val="75000"/>
                    <a:lumOff val="25000"/>
                  </a:schemeClr>
                </a:solidFill>
                <a:latin typeface="微软雅黑" pitchFamily="34" charset="-122"/>
                <a:ea typeface="微软雅黑" pitchFamily="34" charset="-122"/>
              </a:rPr>
              <a:t>改变待优化参数的参数类型或完善待优化参数的约束条件</a:t>
            </a:r>
            <a:r>
              <a:rPr lang="zh-CN" altLang="en-US" sz="2000" dirty="0">
                <a:solidFill>
                  <a:schemeClr val="tx1">
                    <a:lumMod val="75000"/>
                    <a:lumOff val="25000"/>
                  </a:schemeClr>
                </a:solidFill>
                <a:latin typeface="微软雅黑" pitchFamily="34" charset="-122"/>
                <a:ea typeface="微软雅黑" pitchFamily="34" charset="-122"/>
              </a:rPr>
              <a:t>，以及对</a:t>
            </a:r>
            <a:r>
              <a:rPr lang="en-US" altLang="zh-CN" sz="2000" dirty="0">
                <a:solidFill>
                  <a:schemeClr val="tx1">
                    <a:lumMod val="75000"/>
                    <a:lumOff val="25000"/>
                  </a:schemeClr>
                </a:solidFill>
                <a:latin typeface="微软雅黑" pitchFamily="34" charset="-122"/>
                <a:ea typeface="微软雅黑" pitchFamily="34" charset="-122"/>
              </a:rPr>
              <a:t>BRB</a:t>
            </a:r>
            <a:r>
              <a:rPr lang="zh-CN" altLang="en-US" sz="2000" dirty="0">
                <a:solidFill>
                  <a:schemeClr val="tx1">
                    <a:lumMod val="75000"/>
                    <a:lumOff val="25000"/>
                  </a:schemeClr>
                </a:solidFill>
                <a:latin typeface="微软雅黑" pitchFamily="34" charset="-122"/>
                <a:ea typeface="微软雅黑" pitchFamily="34" charset="-122"/>
              </a:rPr>
              <a:t>的结构进行优化</a:t>
            </a:r>
          </a:p>
        </p:txBody>
      </p:sp>
    </p:spTree>
    <p:extLst>
      <p:ext uri="{BB962C8B-B14F-4D97-AF65-F5344CB8AC3E}">
        <p14:creationId xmlns:p14="http://schemas.microsoft.com/office/powerpoint/2010/main" val="3887653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31" name="矩形 30"/>
          <p:cNvSpPr/>
          <p:nvPr/>
        </p:nvSpPr>
        <p:spPr>
          <a:xfrm>
            <a:off x="5020224" y="241595"/>
            <a:ext cx="2151551" cy="461665"/>
          </a:xfrm>
          <a:prstGeom prst="rect">
            <a:avLst/>
          </a:prstGeom>
        </p:spPr>
        <p:txBody>
          <a:bodyPr wrap="none">
            <a:spAutoFit/>
          </a:bodyPr>
          <a:lstStyle/>
          <a:p>
            <a:r>
              <a:rPr lang="en-US" altLang="zh-CN" sz="2400" b="1" spc="300" dirty="0" smtClean="0">
                <a:solidFill>
                  <a:srgbClr val="61B5C0"/>
                </a:solidFill>
                <a:latin typeface="微软雅黑" pitchFamily="34" charset="-122"/>
                <a:ea typeface="微软雅黑" pitchFamily="34" charset="-122"/>
              </a:rPr>
              <a:t>1.2</a:t>
            </a:r>
            <a:r>
              <a:rPr lang="zh-CN" altLang="en-US" sz="2400" b="1" spc="300" dirty="0" smtClean="0">
                <a:solidFill>
                  <a:srgbClr val="61B5C0"/>
                </a:solidFill>
                <a:latin typeface="微软雅黑" pitchFamily="34" charset="-122"/>
                <a:ea typeface="微软雅黑" pitchFamily="34" charset="-122"/>
              </a:rPr>
              <a:t>研究现状</a:t>
            </a:r>
            <a:endParaRPr lang="zh-CN" altLang="en-US" sz="2400" b="1" spc="300" dirty="0">
              <a:solidFill>
                <a:srgbClr val="61B5C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100885730"/>
              </p:ext>
            </p:extLst>
          </p:nvPr>
        </p:nvGraphicFramePr>
        <p:xfrm>
          <a:off x="1900516" y="921298"/>
          <a:ext cx="8390965" cy="5566608"/>
        </p:xfrm>
        <a:graphic>
          <a:graphicData uri="http://schemas.openxmlformats.org/drawingml/2006/table">
            <a:tbl>
              <a:tblPr firstRow="1" bandRow="1">
                <a:tableStyleId>{5C22544A-7EE6-4342-B048-85BDC9FD1C3A}</a:tableStyleId>
              </a:tblPr>
              <a:tblGrid>
                <a:gridCol w="1581091"/>
                <a:gridCol w="3379067"/>
                <a:gridCol w="3430807"/>
              </a:tblGrid>
              <a:tr h="317779">
                <a:tc>
                  <a:txBody>
                    <a:bodyPr/>
                    <a:lstStyle/>
                    <a:p>
                      <a:r>
                        <a:rPr lang="zh-CN" altLang="en-US" dirty="0" smtClean="0"/>
                        <a:t>方法提出</a:t>
                      </a:r>
                      <a:endParaRPr lang="zh-CN" altLang="en-US" dirty="0"/>
                    </a:p>
                  </a:txBody>
                  <a:tcPr/>
                </a:tc>
                <a:tc>
                  <a:txBody>
                    <a:bodyPr/>
                    <a:lstStyle/>
                    <a:p>
                      <a:r>
                        <a:rPr lang="zh-CN" altLang="en-US" dirty="0" smtClean="0"/>
                        <a:t>主要内容</a:t>
                      </a:r>
                      <a:endParaRPr lang="zh-CN" altLang="en-US" dirty="0"/>
                    </a:p>
                  </a:txBody>
                  <a:tcPr/>
                </a:tc>
                <a:tc>
                  <a:txBody>
                    <a:bodyPr/>
                    <a:lstStyle/>
                    <a:p>
                      <a:r>
                        <a:rPr lang="zh-CN" altLang="en-US" dirty="0" smtClean="0"/>
                        <a:t>评价</a:t>
                      </a:r>
                      <a:endParaRPr lang="zh-CN" altLang="en-US" dirty="0"/>
                    </a:p>
                  </a:txBody>
                  <a:tcPr/>
                </a:tc>
              </a:tr>
              <a:tr h="1018633">
                <a:tc>
                  <a:txBody>
                    <a:bodyPr/>
                    <a:lstStyle/>
                    <a:p>
                      <a:r>
                        <a:rPr lang="en-US" altLang="zh-CN" dirty="0" smtClean="0"/>
                        <a:t>Chen</a:t>
                      </a:r>
                      <a:r>
                        <a:rPr lang="zh-CN" altLang="en-US" dirty="0" smtClean="0"/>
                        <a:t>等人</a:t>
                      </a:r>
                      <a:endParaRPr lang="zh-CN" altLang="en-US" dirty="0"/>
                    </a:p>
                  </a:txBody>
                  <a:tcPr/>
                </a:tc>
                <a:tc>
                  <a:txBody>
                    <a:bodyPr/>
                    <a:lstStyle/>
                    <a:p>
                      <a:r>
                        <a:rPr lang="zh-CN" altLang="en-US" dirty="0" smtClean="0"/>
                        <a:t>全局优化的参数优化模型</a:t>
                      </a:r>
                      <a:endParaRPr lang="zh-CN" altLang="en-US" dirty="0"/>
                    </a:p>
                  </a:txBody>
                  <a:tcPr/>
                </a:tc>
                <a:tc>
                  <a:txBody>
                    <a:bodyPr/>
                    <a:lstStyle/>
                    <a:p>
                      <a:r>
                        <a:rPr lang="zh-CN" altLang="en-US" dirty="0" smtClean="0"/>
                        <a:t>更好的推理性能，但依赖于</a:t>
                      </a:r>
                      <a:r>
                        <a:rPr lang="en-US" altLang="zh-CN" dirty="0" smtClean="0"/>
                        <a:t>MATLAB</a:t>
                      </a:r>
                      <a:r>
                        <a:rPr lang="zh-CN" altLang="en-US" dirty="0" smtClean="0"/>
                        <a:t>的</a:t>
                      </a:r>
                      <a:r>
                        <a:rPr lang="en-US" altLang="zh-CN" dirty="0" err="1" smtClean="0"/>
                        <a:t>Fmincon</a:t>
                      </a:r>
                      <a:r>
                        <a:rPr lang="zh-CN" altLang="en-US" dirty="0" smtClean="0"/>
                        <a:t>，耗时且不易移植</a:t>
                      </a:r>
                      <a:endParaRPr lang="zh-CN" altLang="en-US" dirty="0"/>
                    </a:p>
                  </a:txBody>
                  <a:tcPr/>
                </a:tc>
              </a:tr>
              <a:tr h="783564">
                <a:tc>
                  <a:txBody>
                    <a:bodyPr/>
                    <a:lstStyle/>
                    <a:p>
                      <a:r>
                        <a:rPr lang="zh-CN" altLang="en-US" dirty="0" smtClean="0"/>
                        <a:t>常瑞等人</a:t>
                      </a:r>
                      <a:endParaRPr lang="zh-CN" altLang="en-US" dirty="0"/>
                    </a:p>
                  </a:txBody>
                  <a:tcPr/>
                </a:tc>
                <a:tc>
                  <a:txBody>
                    <a:bodyPr/>
                    <a:lstStyle/>
                    <a:p>
                      <a:r>
                        <a:rPr lang="zh-CN" altLang="en-US" dirty="0" smtClean="0"/>
                        <a:t>基于梯度法、二分策略的参数优化</a:t>
                      </a:r>
                      <a:endParaRPr lang="zh-CN" altLang="en-US" dirty="0"/>
                    </a:p>
                  </a:txBody>
                  <a:tcPr/>
                </a:tc>
                <a:tc>
                  <a:txBody>
                    <a:bodyPr/>
                    <a:lstStyle/>
                    <a:p>
                      <a:r>
                        <a:rPr lang="zh-CN" altLang="en-US" dirty="0" smtClean="0"/>
                        <a:t>由于</a:t>
                      </a:r>
                      <a:r>
                        <a:rPr lang="en-US" altLang="zh-CN" dirty="0" err="1" smtClean="0"/>
                        <a:t>Fmincon</a:t>
                      </a:r>
                      <a:r>
                        <a:rPr lang="zh-CN" altLang="en-US" dirty="0" smtClean="0"/>
                        <a:t>，但只有部分参数训练且收敛精度不高</a:t>
                      </a:r>
                      <a:endParaRPr lang="zh-CN" altLang="en-US" dirty="0"/>
                    </a:p>
                  </a:txBody>
                  <a:tcPr/>
                </a:tc>
              </a:tr>
              <a:tr h="783564">
                <a:tc>
                  <a:txBody>
                    <a:bodyPr/>
                    <a:lstStyle/>
                    <a:p>
                      <a:r>
                        <a:rPr lang="en-US" altLang="zh-CN" dirty="0" smtClean="0"/>
                        <a:t>Zhou</a:t>
                      </a:r>
                      <a:r>
                        <a:rPr lang="zh-CN" altLang="en-US" dirty="0" smtClean="0"/>
                        <a:t>等人</a:t>
                      </a:r>
                      <a:endParaRPr lang="zh-CN" altLang="en-US" dirty="0"/>
                    </a:p>
                  </a:txBody>
                  <a:tcPr/>
                </a:tc>
                <a:tc>
                  <a:txBody>
                    <a:bodyPr/>
                    <a:lstStyle/>
                    <a:p>
                      <a:r>
                        <a:rPr lang="zh-CN" altLang="en-US" dirty="0" smtClean="0"/>
                        <a:t>基于期望极大估计在线参数优化</a:t>
                      </a:r>
                      <a:endParaRPr lang="zh-CN" altLang="en-US" dirty="0"/>
                    </a:p>
                  </a:txBody>
                  <a:tcPr/>
                </a:tc>
                <a:tc>
                  <a:txBody>
                    <a:bodyPr/>
                    <a:lstStyle/>
                    <a:p>
                      <a:r>
                        <a:rPr lang="zh-CN" altLang="en-US" dirty="0" smtClean="0"/>
                        <a:t>有效性依赖于人为假定的概率分布</a:t>
                      </a:r>
                      <a:endParaRPr lang="zh-CN" altLang="en-US" dirty="0"/>
                    </a:p>
                  </a:txBody>
                  <a:tcPr/>
                </a:tc>
              </a:tr>
              <a:tr h="6783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Chang</a:t>
                      </a:r>
                      <a:r>
                        <a:rPr lang="zh-CN" altLang="en-US" dirty="0" smtClean="0"/>
                        <a:t>等人</a:t>
                      </a:r>
                    </a:p>
                    <a:p>
                      <a:endParaRPr lang="zh-CN" altLang="en-US" dirty="0"/>
                    </a:p>
                  </a:txBody>
                  <a:tcPr/>
                </a:tc>
                <a:tc>
                  <a:txBody>
                    <a:bodyPr/>
                    <a:lstStyle/>
                    <a:p>
                      <a:r>
                        <a:rPr lang="zh-CN" altLang="en-US" dirty="0" smtClean="0"/>
                        <a:t>特征提取的方法对</a:t>
                      </a:r>
                      <a:r>
                        <a:rPr lang="en-US" altLang="zh-CN" dirty="0" smtClean="0"/>
                        <a:t>BRB</a:t>
                      </a:r>
                      <a:r>
                        <a:rPr lang="zh-CN" altLang="en-US" dirty="0" smtClean="0"/>
                        <a:t>系统进行维度约减</a:t>
                      </a:r>
                      <a:endParaRPr lang="zh-CN" altLang="en-US" dirty="0"/>
                    </a:p>
                  </a:txBody>
                  <a:tcPr/>
                </a:tc>
                <a:tc>
                  <a:txBody>
                    <a:bodyPr/>
                    <a:lstStyle/>
                    <a:p>
                      <a:r>
                        <a:rPr lang="zh-CN" altLang="en-US" dirty="0" smtClean="0"/>
                        <a:t>更少的规则数</a:t>
                      </a:r>
                      <a:endParaRPr lang="zh-CN" altLang="en-US" dirty="0"/>
                    </a:p>
                  </a:txBody>
                  <a:tcPr/>
                </a:tc>
              </a:tr>
              <a:tr h="1021103">
                <a:tc>
                  <a:txBody>
                    <a:bodyPr/>
                    <a:lstStyle/>
                    <a:p>
                      <a:r>
                        <a:rPr lang="en-US" altLang="zh-CN" dirty="0" smtClean="0"/>
                        <a:t>Liu</a:t>
                      </a:r>
                      <a:r>
                        <a:rPr lang="zh-CN" altLang="en-US" dirty="0" smtClean="0"/>
                        <a:t>等人</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BRB</a:t>
                      </a:r>
                      <a:r>
                        <a:rPr lang="zh-CN" altLang="en-US" sz="1800" dirty="0" smtClean="0"/>
                        <a:t>前件部分</a:t>
                      </a:r>
                      <a:r>
                        <a:rPr lang="en-US" altLang="zh-CN" sz="1800" dirty="0" smtClean="0">
                          <a:sym typeface="Wingdings" panose="05000000000000000000" pitchFamily="2" charset="2"/>
                        </a:rPr>
                        <a:t></a:t>
                      </a:r>
                      <a:r>
                        <a:rPr lang="zh-CN" altLang="en-US" sz="1800" dirty="0" smtClean="0"/>
                        <a:t>分布式置信框架</a:t>
                      </a:r>
                      <a:endParaRPr lang="en-US" altLang="zh-CN" sz="180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数据驱动的扩展置信规则库</a:t>
                      </a:r>
                      <a:r>
                        <a:rPr lang="en-US" altLang="zh-CN" sz="1800" dirty="0" smtClean="0"/>
                        <a:t>(EBRB)</a:t>
                      </a:r>
                      <a:endParaRPr lang="zh-CN" altLang="en-US"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数据量较庞大时，规则的搜索耗时</a:t>
                      </a:r>
                      <a:endParaRPr lang="zh-CN" altLang="en-US" sz="1800" dirty="0" smtClean="0">
                        <a:solidFill>
                          <a:schemeClr val="tx1"/>
                        </a:solidFill>
                      </a:endParaRPr>
                    </a:p>
                    <a:p>
                      <a:endParaRPr lang="zh-CN" altLang="en-US" dirty="0"/>
                    </a:p>
                  </a:txBody>
                  <a:tcPr/>
                </a:tc>
              </a:tr>
              <a:tr h="317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Alberto</a:t>
                      </a:r>
                      <a:r>
                        <a:rPr lang="zh-CN" altLang="en-US" sz="1800" dirty="0" smtClean="0"/>
                        <a:t>等人</a:t>
                      </a:r>
                      <a:endParaRPr lang="zh-CN" altLang="en-US" sz="18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动态规则激活</a:t>
                      </a:r>
                      <a:endParaRPr lang="zh-CN" altLang="en-US" sz="1800" dirty="0" smtClean="0">
                        <a:solidFill>
                          <a:schemeClr val="tx1"/>
                        </a:solidFill>
                      </a:endParaRPr>
                    </a:p>
                  </a:txBody>
                  <a:tcPr/>
                </a:tc>
                <a:tc>
                  <a:txBody>
                    <a:bodyPr/>
                    <a:lstStyle/>
                    <a:p>
                      <a:r>
                        <a:rPr lang="zh-CN" altLang="en-US" dirty="0" smtClean="0"/>
                        <a:t>提升了鲁棒性</a:t>
                      </a:r>
                      <a:endParaRPr lang="zh-CN" altLang="en-US" dirty="0"/>
                    </a:p>
                  </a:txBody>
                  <a:tcPr/>
                </a:tc>
              </a:tr>
              <a:tr h="549825">
                <a:tc>
                  <a:txBody>
                    <a:bodyPr/>
                    <a:lstStyle/>
                    <a:p>
                      <a:r>
                        <a:rPr lang="zh-CN" altLang="en-US" dirty="0" smtClean="0"/>
                        <a:t>王、苏等人</a:t>
                      </a:r>
                      <a:endParaRPr lang="zh-CN" altLang="en-US" dirty="0"/>
                    </a:p>
                  </a:txBody>
                  <a:tcPr/>
                </a:tc>
                <a:tc>
                  <a:txBody>
                    <a:bodyPr/>
                    <a:lstStyle/>
                    <a:p>
                      <a:r>
                        <a:rPr lang="zh-CN" altLang="en-US" dirty="0" smtClean="0"/>
                        <a:t>差分进化算法、粒子群算法</a:t>
                      </a:r>
                      <a:endParaRPr lang="zh-CN" altLang="en-US" dirty="0"/>
                    </a:p>
                  </a:txBody>
                  <a:tcPr/>
                </a:tc>
                <a:tc>
                  <a:txBody>
                    <a:bodyPr/>
                    <a:lstStyle/>
                    <a:p>
                      <a:r>
                        <a:rPr lang="zh-CN" altLang="en-US" dirty="0" smtClean="0"/>
                        <a:t>群智能算法于</a:t>
                      </a:r>
                      <a:r>
                        <a:rPr lang="en-US" altLang="zh-CN" dirty="0" smtClean="0"/>
                        <a:t>BRB</a:t>
                      </a:r>
                      <a:r>
                        <a:rPr lang="zh-CN" altLang="en-US" dirty="0" smtClean="0"/>
                        <a:t>的结合</a:t>
                      </a:r>
                      <a:endParaRPr lang="zh-CN" altLang="en-US" dirty="0"/>
                    </a:p>
                  </a:txBody>
                  <a:tcPr/>
                </a:tc>
              </a:tr>
            </a:tbl>
          </a:graphicData>
        </a:graphic>
      </p:graphicFrame>
    </p:spTree>
    <p:extLst>
      <p:ext uri="{BB962C8B-B14F-4D97-AF65-F5344CB8AC3E}">
        <p14:creationId xmlns:p14="http://schemas.microsoft.com/office/powerpoint/2010/main" val="10399480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4"/>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mc:AlternateContent xmlns:mc="http://schemas.openxmlformats.org/markup-compatibility/2006" xmlns:a14="http://schemas.microsoft.com/office/drawing/2010/main">
        <mc:Choice Requires="a14">
          <p:sp>
            <p:nvSpPr>
              <p:cNvPr id="58" name="Text Placeholder 32"/>
              <p:cNvSpPr txBox="1"/>
              <p:nvPr/>
            </p:nvSpPr>
            <p:spPr>
              <a:xfrm>
                <a:off x="1150143" y="1278096"/>
                <a:ext cx="9555894" cy="6768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defTabSz="914400">
                  <a:lnSpc>
                    <a:spcPct val="120000"/>
                  </a:lnSpc>
                  <a:spcBef>
                    <a:spcPct val="20000"/>
                  </a:spcBef>
                  <a:buNone/>
                </a:pPr>
                <a:r>
                  <a:rPr lang="zh-CN" altLang="en-US" sz="2000" b="1" dirty="0" smtClean="0">
                    <a:solidFill>
                      <a:schemeClr val="tx1">
                        <a:lumMod val="75000"/>
                        <a:lumOff val="25000"/>
                      </a:schemeClr>
                    </a:solidFill>
                    <a:latin typeface="微软雅黑" pitchFamily="34" charset="-122"/>
                    <a:ea typeface="微软雅黑" pitchFamily="34" charset="-122"/>
                    <a:sym typeface="Arial" pitchFamily="34" charset="0"/>
                  </a:rPr>
                  <a:t>规则表示的变化：</a:t>
                </a:r>
                <a:r>
                  <a:rPr lang="zh-CN" altLang="en-US" sz="2000" dirty="0" smtClean="0">
                    <a:solidFill>
                      <a:schemeClr val="tx1">
                        <a:lumMod val="75000"/>
                        <a:lumOff val="25000"/>
                      </a:schemeClr>
                    </a:solidFill>
                    <a:latin typeface="微软雅黑" pitchFamily="34" charset="-122"/>
                    <a:ea typeface="微软雅黑" pitchFamily="34" charset="-122"/>
                    <a:sym typeface="Arial" pitchFamily="34" charset="0"/>
                  </a:rPr>
                  <a:t>由逻辑与</a:t>
                </a:r>
                <a14:m>
                  <m:oMath xmlns:m="http://schemas.openxmlformats.org/officeDocument/2006/math">
                    <m:r>
                      <a:rPr lang="zh-CN" altLang="en-US" sz="2000" i="1" smtClean="0">
                        <a:solidFill>
                          <a:schemeClr val="tx1">
                            <a:lumMod val="75000"/>
                            <a:lumOff val="25000"/>
                          </a:schemeClr>
                        </a:solidFill>
                        <a:latin typeface="Cambria Math" panose="02040503050406030204" pitchFamily="18" charset="0"/>
                        <a:ea typeface="微软雅黑" pitchFamily="34" charset="-122"/>
                        <a:sym typeface="Arial" pitchFamily="34" charset="0"/>
                      </a:rPr>
                      <m:t>∧</m:t>
                    </m:r>
                  </m:oMath>
                </a14:m>
                <a:r>
                  <a:rPr lang="zh-CN" altLang="en-US" sz="2000" dirty="0" smtClean="0">
                    <a:solidFill>
                      <a:schemeClr val="tx1">
                        <a:lumMod val="75000"/>
                        <a:lumOff val="25000"/>
                      </a:schemeClr>
                    </a:solidFill>
                    <a:latin typeface="微软雅黑" pitchFamily="34" charset="-122"/>
                    <a:ea typeface="微软雅黑" pitchFamily="34" charset="-122"/>
                    <a:sym typeface="Arial" pitchFamily="34" charset="0"/>
                  </a:rPr>
                  <a:t>连接前件属性变为使用逻辑或</a:t>
                </a:r>
                <a14:m>
                  <m:oMath xmlns:m="http://schemas.openxmlformats.org/officeDocument/2006/math">
                    <m:r>
                      <a:rPr lang="zh-CN" altLang="en-US" sz="2000" i="1" smtClean="0">
                        <a:solidFill>
                          <a:schemeClr val="tx1">
                            <a:lumMod val="75000"/>
                            <a:lumOff val="25000"/>
                          </a:schemeClr>
                        </a:solidFill>
                        <a:latin typeface="Cambria Math" panose="02040503050406030204" pitchFamily="18" charset="0"/>
                        <a:ea typeface="微软雅黑" pitchFamily="34" charset="-122"/>
                        <a:sym typeface="Arial" pitchFamily="34" charset="0"/>
                      </a:rPr>
                      <m:t>∨</m:t>
                    </m:r>
                  </m:oMath>
                </a14:m>
                <a:r>
                  <a:rPr lang="zh-CN" altLang="en-US" sz="2000" dirty="0" smtClean="0">
                    <a:solidFill>
                      <a:schemeClr val="tx1">
                        <a:lumMod val="75000"/>
                        <a:lumOff val="25000"/>
                      </a:schemeClr>
                    </a:solidFill>
                    <a:latin typeface="微软雅黑" pitchFamily="34" charset="-122"/>
                    <a:ea typeface="微软雅黑" pitchFamily="34" charset="-122"/>
                    <a:sym typeface="Arial" pitchFamily="34" charset="0"/>
                  </a:rPr>
                  <a:t>进行连接</a:t>
                </a:r>
                <a:endParaRPr lang="en-US" altLang="zh-CN" sz="2000" b="1" dirty="0">
                  <a:solidFill>
                    <a:schemeClr val="tx1">
                      <a:lumMod val="75000"/>
                      <a:lumOff val="25000"/>
                    </a:schemeClr>
                  </a:solidFill>
                  <a:latin typeface="微软雅黑" pitchFamily="34" charset="-122"/>
                  <a:ea typeface="微软雅黑" pitchFamily="34" charset="-122"/>
                  <a:sym typeface="Arial" pitchFamily="34" charset="0"/>
                </a:endParaRPr>
              </a:p>
            </p:txBody>
          </p:sp>
        </mc:Choice>
        <mc:Fallback xmlns="">
          <p:sp>
            <p:nvSpPr>
              <p:cNvPr id="58" name="Text Placeholder 32"/>
              <p:cNvSpPr txBox="1">
                <a:spLocks noRot="1" noChangeAspect="1" noMove="1" noResize="1" noEditPoints="1" noAdjustHandles="1" noChangeArrowheads="1" noChangeShapeType="1" noTextEdit="1"/>
              </p:cNvSpPr>
              <p:nvPr/>
            </p:nvSpPr>
            <p:spPr>
              <a:xfrm>
                <a:off x="1150143" y="1278096"/>
                <a:ext cx="9555894" cy="676832"/>
              </a:xfrm>
              <a:prstGeom prst="rect">
                <a:avLst/>
              </a:prstGeom>
              <a:blipFill rotWithShape="0">
                <a:blip r:embed="rId5"/>
                <a:stretch>
                  <a:fillRect l="-1659" t="-7207"/>
                </a:stretch>
              </a:blipFill>
            </p:spPr>
            <p:txBody>
              <a:bodyPr/>
              <a:lstStyle/>
              <a:p>
                <a:r>
                  <a:rPr lang="zh-CN" altLang="en-US">
                    <a:noFill/>
                  </a:rPr>
                  <a:t> </a:t>
                </a:r>
              </a:p>
            </p:txBody>
          </p:sp>
        </mc:Fallback>
      </mc:AlternateContent>
      <p:sp>
        <p:nvSpPr>
          <p:cNvPr id="31" name="矩形 30"/>
          <p:cNvSpPr/>
          <p:nvPr/>
        </p:nvSpPr>
        <p:spPr>
          <a:xfrm>
            <a:off x="5020224" y="241595"/>
            <a:ext cx="3876382" cy="461665"/>
          </a:xfrm>
          <a:prstGeom prst="rect">
            <a:avLst/>
          </a:prstGeom>
        </p:spPr>
        <p:txBody>
          <a:bodyPr wrap="none">
            <a:spAutoFit/>
          </a:bodyPr>
          <a:lstStyle/>
          <a:p>
            <a:r>
              <a:rPr lang="en-US" altLang="zh-CN" sz="2400" b="1" spc="300" dirty="0" smtClean="0">
                <a:solidFill>
                  <a:srgbClr val="61B5C0"/>
                </a:solidFill>
                <a:latin typeface="微软雅黑" pitchFamily="34" charset="-122"/>
                <a:ea typeface="微软雅黑" pitchFamily="34" charset="-122"/>
              </a:rPr>
              <a:t>1.2</a:t>
            </a:r>
            <a:r>
              <a:rPr lang="zh-CN" altLang="en-US" sz="2400" b="1" spc="300" dirty="0" smtClean="0">
                <a:solidFill>
                  <a:srgbClr val="61B5C0"/>
                </a:solidFill>
                <a:latin typeface="微软雅黑" pitchFamily="34" charset="-122"/>
                <a:ea typeface="微软雅黑" pitchFamily="34" charset="-122"/>
              </a:rPr>
              <a:t>研究现状（</a:t>
            </a:r>
            <a:r>
              <a:rPr lang="en-US" altLang="zh-CN" sz="2400" b="1" spc="300" dirty="0" smtClean="0">
                <a:solidFill>
                  <a:srgbClr val="61B5C0"/>
                </a:solidFill>
                <a:latin typeface="微软雅黑" pitchFamily="34" charset="-122"/>
                <a:ea typeface="微软雅黑" pitchFamily="34" charset="-122"/>
              </a:rPr>
              <a:t>DBRB</a:t>
            </a:r>
            <a:r>
              <a:rPr lang="zh-CN" altLang="en-US" sz="2400" b="1" spc="300" dirty="0" smtClean="0">
                <a:solidFill>
                  <a:srgbClr val="61B5C0"/>
                </a:solidFill>
                <a:latin typeface="微软雅黑" pitchFamily="34" charset="-122"/>
                <a:ea typeface="微软雅黑" pitchFamily="34" charset="-122"/>
              </a:rPr>
              <a:t>）</a:t>
            </a:r>
            <a:endParaRPr lang="zh-CN" altLang="en-US" sz="2400" b="1" spc="300" dirty="0">
              <a:solidFill>
                <a:srgbClr val="61B5C0"/>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8" name="文本框 7"/>
              <p:cNvSpPr txBox="1"/>
              <p:nvPr/>
            </p:nvSpPr>
            <p:spPr>
              <a:xfrm>
                <a:off x="1628390" y="1954928"/>
                <a:ext cx="8935220" cy="1483163"/>
              </a:xfrm>
              <a:prstGeom prst="rect">
                <a:avLst/>
              </a:prstGeom>
              <a:noFill/>
            </p:spPr>
            <p:txBody>
              <a:bodyPr wrap="squar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𝑅</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𝑖𝑓</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m:rPr>
                            <m:sty m:val="p"/>
                          </m:rPr>
                          <a:rPr lang="en-US" altLang="zh-CN" sz="2800" i="1">
                            <a:latin typeface="Cambria Math" panose="02040503050406030204" pitchFamily="18" charset="0"/>
                          </a:rPr>
                          <m:t>X</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𝑖𝑠</m:t>
                    </m:r>
                    <m:r>
                      <a:rPr lang="en-US" altLang="zh-CN" sz="2800" b="0" i="1" smtClean="0">
                        <a:latin typeface="Cambria Math" panose="02040503050406030204" pitchFamily="18" charset="0"/>
                      </a:rPr>
                      <m:t> </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𝑘</m:t>
                        </m:r>
                      </m:sup>
                    </m:sSubSup>
                    <m:r>
                      <a:rPr lang="en-US" altLang="zh-CN" sz="2800" b="0" i="1" smtClean="0">
                        <a:latin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m:t>
                    </m:r>
                  </m:oMath>
                </a14:m>
                <a:r>
                  <a:rPr lang="zh-CN" altLang="en-US" sz="2800" dirty="0" smtClean="0"/>
                  <a:t>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𝑋</m:t>
                        </m:r>
                      </m:e>
                      <m:sub>
                        <m:r>
                          <a:rPr lang="en-US" altLang="zh-CN" sz="2800" b="0" i="1" dirty="0" smtClean="0">
                            <a:latin typeface="Cambria Math" panose="02040503050406030204" pitchFamily="18" charset="0"/>
                          </a:rPr>
                          <m:t>2</m:t>
                        </m:r>
                      </m:sub>
                    </m:sSub>
                    <m:r>
                      <a:rPr lang="en-US" altLang="zh-CN" sz="2800" b="0" i="1" dirty="0" smtClean="0">
                        <a:latin typeface="Cambria Math" panose="02040503050406030204" pitchFamily="18" charset="0"/>
                      </a:rPr>
                      <m:t> </m:t>
                    </m:r>
                    <m:r>
                      <a:rPr lang="en-US" altLang="zh-CN" sz="2800" b="0" i="1" dirty="0" smtClean="0">
                        <a:latin typeface="Cambria Math" panose="02040503050406030204" pitchFamily="18" charset="0"/>
                      </a:rPr>
                      <m:t>𝑖𝑠</m:t>
                    </m:r>
                    <m:r>
                      <a:rPr lang="en-US" altLang="zh-CN" sz="2800" b="0" i="1" dirty="0" smtClean="0">
                        <a:latin typeface="Cambria Math" panose="02040503050406030204" pitchFamily="18" charset="0"/>
                      </a:rPr>
                      <m:t> </m:t>
                    </m:r>
                    <m:sSubSup>
                      <m:sSubSupPr>
                        <m:ctrlPr>
                          <a:rPr lang="en-US" altLang="zh-CN" sz="2800" b="0" i="1" dirty="0" smtClean="0">
                            <a:latin typeface="Cambria Math" panose="02040503050406030204" pitchFamily="18" charset="0"/>
                          </a:rPr>
                        </m:ctrlPr>
                      </m:sSubSupPr>
                      <m:e>
                        <m:r>
                          <a:rPr lang="en-US" altLang="zh-CN" sz="2800" b="0" i="1" dirty="0" smtClean="0">
                            <a:latin typeface="Cambria Math" panose="02040503050406030204" pitchFamily="18" charset="0"/>
                          </a:rPr>
                          <m:t>𝐴</m:t>
                        </m:r>
                      </m:e>
                      <m:sub>
                        <m:r>
                          <a:rPr lang="en-US" altLang="zh-CN" sz="2800" b="0" i="1" dirty="0" smtClean="0">
                            <a:latin typeface="Cambria Math" panose="02040503050406030204" pitchFamily="18" charset="0"/>
                          </a:rPr>
                          <m:t>2</m:t>
                        </m:r>
                      </m:sub>
                      <m:sup>
                        <m:r>
                          <a:rPr lang="en-US" altLang="zh-CN" sz="2800" b="0" i="1" dirty="0" smtClean="0">
                            <a:latin typeface="Cambria Math" panose="02040503050406030204" pitchFamily="18" charset="0"/>
                          </a:rPr>
                          <m:t>𝑘</m:t>
                        </m:r>
                      </m:sup>
                    </m:sSubSup>
                    <m:r>
                      <a:rPr lang="en-US" altLang="zh-CN" sz="2800" i="1" dirty="0">
                        <a:latin typeface="Cambria Math" panose="02040503050406030204" pitchFamily="18" charset="0"/>
                        <a:ea typeface="Cambria Math" panose="02040503050406030204" pitchFamily="18" charset="0"/>
                      </a:rPr>
                      <m:t>∨</m:t>
                    </m:r>
                  </m:oMath>
                </a14:m>
                <a:r>
                  <a:rPr lang="zh-CN" altLang="en-US" sz="2800" dirty="0" smtClean="0"/>
                  <a:t> </a:t>
                </a:r>
                <a:r>
                  <a:rPr lang="en-US" altLang="zh-CN" sz="2800" dirty="0" smtClean="0"/>
                  <a:t>… </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𝑋</m:t>
                        </m:r>
                      </m:e>
                      <m:sub>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𝑇</m:t>
                            </m:r>
                          </m:e>
                          <m:sub>
                            <m:r>
                              <a:rPr lang="en-US" altLang="zh-CN" sz="2800" b="0" i="1" smtClean="0">
                                <a:latin typeface="Cambria Math" panose="02040503050406030204" pitchFamily="18" charset="0"/>
                                <a:ea typeface="Cambria Math" panose="02040503050406030204" pitchFamily="18" charset="0"/>
                              </a:rPr>
                              <m:t>𝑘</m:t>
                            </m:r>
                          </m:sub>
                        </m:sSub>
                      </m:sub>
                    </m:sSub>
                    <m:r>
                      <a:rPr lang="en-US" altLang="zh-CN" sz="2800" b="0" i="1" smtClean="0">
                        <a:latin typeface="Cambria Math" panose="02040503050406030204" pitchFamily="18" charset="0"/>
                        <a:ea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𝑖𝑠</m:t>
                    </m:r>
                    <m:r>
                      <a:rPr lang="en-US" altLang="zh-CN" sz="2800" b="0" i="1" smtClean="0">
                        <a:latin typeface="Cambria Math" panose="02040503050406030204" pitchFamily="18" charset="0"/>
                        <a:ea typeface="Cambria Math" panose="02040503050406030204" pitchFamily="18" charset="0"/>
                      </a:rPr>
                      <m:t> </m:t>
                    </m:r>
                    <m:sSubSup>
                      <m:sSubSupPr>
                        <m:ctrlPr>
                          <a:rPr lang="en-US" altLang="zh-CN" sz="2800" b="0" i="1" smtClean="0">
                            <a:latin typeface="Cambria Math" panose="02040503050406030204" pitchFamily="18" charset="0"/>
                            <a:ea typeface="Cambria Math" panose="02040503050406030204" pitchFamily="18" charset="0"/>
                          </a:rPr>
                        </m:ctrlPr>
                      </m:sSubSupPr>
                      <m:e>
                        <m:r>
                          <a:rPr lang="en-US" altLang="zh-CN" sz="2800" b="0" i="1" smtClean="0">
                            <a:latin typeface="Cambria Math" panose="02040503050406030204" pitchFamily="18" charset="0"/>
                            <a:ea typeface="Cambria Math" panose="02040503050406030204" pitchFamily="18" charset="0"/>
                          </a:rPr>
                          <m:t>𝐴</m:t>
                        </m:r>
                      </m:e>
                      <m:sub>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𝑇</m:t>
                            </m:r>
                          </m:e>
                          <m:sub>
                            <m:r>
                              <a:rPr lang="en-US" altLang="zh-CN" sz="2800" b="0" i="1" smtClean="0">
                                <a:latin typeface="Cambria Math" panose="02040503050406030204" pitchFamily="18" charset="0"/>
                                <a:ea typeface="Cambria Math" panose="02040503050406030204" pitchFamily="18" charset="0"/>
                              </a:rPr>
                              <m:t>𝑘</m:t>
                            </m:r>
                          </m:sub>
                        </m:sSub>
                      </m:sub>
                      <m:sup>
                        <m:r>
                          <a:rPr lang="en-US" altLang="zh-CN" sz="2800" b="0" i="1" smtClean="0">
                            <a:latin typeface="Cambria Math" panose="02040503050406030204" pitchFamily="18" charset="0"/>
                            <a:ea typeface="Cambria Math" panose="02040503050406030204" pitchFamily="18" charset="0"/>
                          </a:rPr>
                          <m:t>𝑘</m:t>
                        </m:r>
                      </m:sup>
                    </m:sSubSup>
                  </m:oMath>
                </a14:m>
                <a:r>
                  <a:rPr lang="zh-CN" altLang="en-US" sz="2800" dirty="0" smtClean="0"/>
                  <a:t> </a:t>
                </a:r>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𝑡h𝑒𝑛</m:t>
                      </m:r>
                      <m:r>
                        <a:rPr lang="en-US" altLang="zh-CN" sz="2800" b="0" i="1" smtClean="0">
                          <a:latin typeface="Cambria Math" panose="02040503050406030204" pitchFamily="18" charset="0"/>
                        </a:rPr>
                        <m:t> {</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zh-CN" altLang="en-US" sz="2800" b="0" i="1" smtClean="0">
                                      <a:latin typeface="Cambria Math" panose="02040503050406030204" pitchFamily="18" charset="0"/>
                                    </a:rPr>
                                    <m:t>𝛽</m:t>
                                  </m:r>
                                </m:e>
                              </m:acc>
                            </m:e>
                            <m:sub>
                              <m:r>
                                <a:rPr lang="en-US" altLang="zh-CN" sz="2800" b="0" i="1" smtClean="0">
                                  <a:latin typeface="Cambria Math" panose="02040503050406030204" pitchFamily="18" charset="0"/>
                                </a:rPr>
                                <m:t>1, </m:t>
                              </m:r>
                              <m:r>
                                <a:rPr lang="en-US" altLang="zh-CN" sz="2800" b="0" i="1" smtClean="0">
                                  <a:latin typeface="Cambria Math" panose="02040503050406030204" pitchFamily="18" charset="0"/>
                                </a:rPr>
                                <m:t>𝑘</m:t>
                              </m:r>
                            </m:sub>
                          </m:sSub>
                        </m:e>
                      </m:d>
                      <m:r>
                        <a:rPr lang="en-US" altLang="zh-CN" sz="2800" b="0" i="1" smtClean="0">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𝛽</m:t>
                                  </m:r>
                                </m:e>
                              </m:acc>
                            </m:e>
                            <m:sub>
                              <m:r>
                                <a:rPr lang="en-US" altLang="zh-CN" sz="2800" b="0" i="1" smtClean="0">
                                  <a:latin typeface="Cambria Math" panose="02040503050406030204" pitchFamily="18" charset="0"/>
                                </a:rPr>
                                <m:t>2</m:t>
                              </m:r>
                              <m:r>
                                <a:rPr lang="en-US" altLang="zh-CN" sz="2800" i="1">
                                  <a:latin typeface="Cambria Math" panose="02040503050406030204" pitchFamily="18" charset="0"/>
                                </a:rPr>
                                <m:t>, </m:t>
                              </m:r>
                              <m:r>
                                <a:rPr lang="en-US" altLang="zh-CN" sz="2800" i="1">
                                  <a:latin typeface="Cambria Math" panose="02040503050406030204" pitchFamily="18" charset="0"/>
                                </a:rPr>
                                <m:t>𝑘</m:t>
                              </m:r>
                            </m:sub>
                          </m:sSub>
                        </m:e>
                      </m:d>
                      <m:r>
                        <a:rPr lang="en-US" altLang="zh-CN" sz="2800" b="0" i="1" smtClean="0">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b="0" i="1" smtClean="0">
                                  <a:latin typeface="Cambria Math" panose="02040503050406030204" pitchFamily="18" charset="0"/>
                                </a:rPr>
                                <m:t>𝑁</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𝛽</m:t>
                                  </m:r>
                                </m:e>
                              </m:acc>
                            </m:e>
                            <m:sub>
                              <m:r>
                                <a:rPr lang="en-US" altLang="zh-CN" sz="2800" b="0" i="1" smtClean="0">
                                  <a:latin typeface="Cambria Math" panose="02040503050406030204" pitchFamily="18" charset="0"/>
                                </a:rPr>
                                <m:t>𝑁</m:t>
                              </m:r>
                              <m:r>
                                <a:rPr lang="en-US" altLang="zh-CN" sz="2800" i="1">
                                  <a:latin typeface="Cambria Math" panose="02040503050406030204" pitchFamily="18" charset="0"/>
                                </a:rPr>
                                <m:t>, </m:t>
                              </m:r>
                              <m:r>
                                <a:rPr lang="en-US" altLang="zh-CN" sz="2800" i="1">
                                  <a:latin typeface="Cambria Math" panose="02040503050406030204" pitchFamily="18" charset="0"/>
                                </a:rPr>
                                <m:t>𝑘</m:t>
                              </m:r>
                            </m:sub>
                          </m:sSub>
                        </m:e>
                      </m:d>
                      <m:r>
                        <a:rPr lang="en-US" altLang="zh-CN" sz="2800" b="0" i="1" smtClean="0">
                          <a:latin typeface="Cambria Math" panose="02040503050406030204" pitchFamily="18" charset="0"/>
                        </a:rPr>
                        <m:t>}</m:t>
                      </m:r>
                    </m:oMath>
                  </m:oMathPara>
                </a14:m>
                <a:endParaRPr lang="en-US" altLang="zh-CN" sz="2800" dirty="0" smtClean="0"/>
              </a:p>
              <a:p>
                <a14:m>
                  <m:oMath xmlns:m="http://schemas.openxmlformats.org/officeDocument/2006/math">
                    <m:r>
                      <a:rPr lang="en-US" altLang="zh-CN" sz="2800" b="0" i="1" smtClean="0">
                        <a:latin typeface="Cambria Math" panose="02040503050406030204" pitchFamily="18" charset="0"/>
                      </a:rPr>
                      <m:t>𝑤𝑖𝑡h</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𝑟𝑢𝑙𝑒</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𝑤𝑒𝑖𝑔h𝑡</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𝜃</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𝑎𝑛𝑑</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𝑎𝑡𝑡𝑟𝑖𝑏𝑢𝑡𝑒</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𝑤𝑒𝑖𝑔h𝑡</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zh-CN" altLang="en-US" sz="2800" b="0" i="1" smtClean="0">
                                <a:latin typeface="Cambria Math" panose="02040503050406030204" pitchFamily="18" charset="0"/>
                              </a:rPr>
                              <m:t>𝛿</m:t>
                            </m:r>
                          </m:e>
                        </m:acc>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𝛿</m:t>
                            </m:r>
                          </m:e>
                        </m:acc>
                      </m:e>
                      <m:sub>
                        <m:r>
                          <a:rPr lang="en-US" altLang="zh-CN" sz="2800" b="0" i="1" smtClean="0">
                            <a:latin typeface="Cambria Math" panose="02040503050406030204" pitchFamily="18" charset="0"/>
                          </a:rPr>
                          <m:t>2</m:t>
                        </m:r>
                      </m:sub>
                    </m:sSub>
                  </m:oMath>
                </a14:m>
                <a:r>
                  <a:rPr lang="en-US" altLang="zh-CN" sz="2800" dirty="0" smtClean="0"/>
                  <a:t>,…,</a:t>
                </a: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𝛿</m:t>
                            </m:r>
                          </m:e>
                        </m:acc>
                      </m:e>
                      <m:sub>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𝑇</m:t>
                            </m:r>
                          </m:e>
                          <m:sub>
                            <m:r>
                              <a:rPr lang="en-US" altLang="zh-CN" sz="2800" b="0" i="1" smtClean="0">
                                <a:latin typeface="Cambria Math" panose="02040503050406030204" pitchFamily="18" charset="0"/>
                              </a:rPr>
                              <m:t>𝑘</m:t>
                            </m:r>
                          </m:sub>
                        </m:sSub>
                      </m:sub>
                    </m:sSub>
                  </m:oMath>
                </a14:m>
                <a:endParaRPr lang="zh-CN" altLang="en-US" sz="28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628390" y="1954928"/>
                <a:ext cx="8935220" cy="1483163"/>
              </a:xfrm>
              <a:prstGeom prst="rect">
                <a:avLst/>
              </a:prstGeom>
              <a:blipFill rotWithShape="0">
                <a:blip r:embed="rId6"/>
                <a:stretch>
                  <a:fillRect t="-4938" b="-11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150143" y="4336869"/>
                <a:ext cx="7811589" cy="647741"/>
              </a:xfrm>
              <a:prstGeom prst="rect">
                <a:avLst/>
              </a:prstGeom>
              <a:noFill/>
            </p:spPr>
            <p:txBody>
              <a:bodyPr wrap="square" rtlCol="0">
                <a:spAutoFit/>
              </a:bodyPr>
              <a:lstStyle/>
              <a:p>
                <a:r>
                  <a:rPr lang="zh-CN" altLang="en-US" b="1" dirty="0" smtClean="0"/>
                  <a:t>激活权重公式的变化：</a:t>
                </a:r>
                <a:r>
                  <a:rPr lang="zh-CN" altLang="en-US" dirty="0" smtClean="0"/>
                  <a:t>由属性匹配度的连乘</a:t>
                </a:r>
                <a14:m>
                  <m:oMath xmlns:m="http://schemas.openxmlformats.org/officeDocument/2006/math">
                    <m:r>
                      <a:rPr lang="zh-CN" altLang="en-US" i="1" smtClean="0">
                        <a:latin typeface="Cambria Math" panose="02040503050406030204" pitchFamily="18" charset="0"/>
                      </a:rPr>
                      <m:t>∏</m:t>
                    </m:r>
                    <m:r>
                      <a:rPr lang="zh-CN" altLang="en-US" i="1">
                        <a:latin typeface="Cambria Math" panose="02040503050406030204" pitchFamily="18" charset="0"/>
                      </a:rPr>
                      <m:t>变为累加</m:t>
                    </m:r>
                    <m:r>
                      <a:rPr lang="zh-CN" altLang="en-US" i="1" smtClean="0">
                        <a:latin typeface="Cambria Math" panose="02040503050406030204" pitchFamily="18" charset="0"/>
                      </a:rPr>
                      <m:t>∑</m:t>
                    </m:r>
                  </m:oMath>
                </a14:m>
                <a:endParaRPr lang="zh-CN" altLang="en-US" b="1" dirty="0"/>
              </a:p>
              <a:p>
                <a:endParaRPr lang="zh-CN" altLang="en-US" b="1" dirty="0"/>
              </a:p>
            </p:txBody>
          </p:sp>
        </mc:Choice>
        <mc:Fallback xmlns="">
          <p:sp>
            <p:nvSpPr>
              <p:cNvPr id="3" name="文本框 2"/>
              <p:cNvSpPr txBox="1">
                <a:spLocks noRot="1" noChangeAspect="1" noMove="1" noResize="1" noEditPoints="1" noAdjustHandles="1" noChangeArrowheads="1" noChangeShapeType="1" noTextEdit="1"/>
              </p:cNvSpPr>
              <p:nvPr/>
            </p:nvSpPr>
            <p:spPr>
              <a:xfrm>
                <a:off x="1150143" y="4336869"/>
                <a:ext cx="7811589" cy="647741"/>
              </a:xfrm>
              <a:prstGeom prst="rect">
                <a:avLst/>
              </a:prstGeom>
              <a:blipFill rotWithShape="0">
                <a:blip r:embed="rId7"/>
                <a:stretch>
                  <a:fillRect l="-703" t="-46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750833" y="4984610"/>
                <a:ext cx="4354514" cy="11430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𝜔</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𝜃</m:t>
                              </m:r>
                            </m:e>
                            <m:sub>
                              <m:r>
                                <a:rPr lang="en-US" altLang="zh-CN" sz="2800" b="0" i="1" smtClean="0">
                                  <a:latin typeface="Cambria Math" panose="02040503050406030204" pitchFamily="18" charset="0"/>
                                </a:rPr>
                                <m:t>𝑘</m:t>
                              </m:r>
                            </m:sub>
                          </m:sSub>
                          <m:nary>
                            <m:naryPr>
                              <m:chr m:val="∑"/>
                              <m:limLoc m:val="subSup"/>
                              <m:ctrlPr>
                                <a:rPr lang="en-US" altLang="zh-CN" sz="2800" b="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𝑇</m:t>
                                  </m:r>
                                </m:e>
                                <m:sub>
                                  <m:r>
                                    <a:rPr lang="en-US" altLang="zh-CN" sz="2800" b="0" i="1" smtClean="0">
                                      <a:latin typeface="Cambria Math" panose="02040503050406030204" pitchFamily="18" charset="0"/>
                                    </a:rPr>
                                    <m:t>𝑘</m:t>
                                  </m:r>
                                </m:sub>
                              </m:sSub>
                            </m:sup>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zh-CN" altLang="en-US" sz="2800" i="1">
                                          <a:latin typeface="Cambria Math" panose="02040503050406030204" pitchFamily="18" charset="0"/>
                                        </a:rPr>
                                        <m:t>𝛼</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𝑘</m:t>
                                      </m:r>
                                    </m:sup>
                                  </m:sSubSup>
                                  <m:r>
                                    <a:rPr lang="en-US" altLang="zh-CN" sz="2800" i="1">
                                      <a:latin typeface="Cambria Math" panose="02040503050406030204" pitchFamily="18" charset="0"/>
                                    </a:rPr>
                                    <m:t>)</m:t>
                                  </m:r>
                                </m:e>
                                <m:sup>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𝛿</m:t>
                                          </m:r>
                                        </m:e>
                                      </m:acc>
                                    </m:e>
                                    <m:sub>
                                      <m:r>
                                        <a:rPr lang="en-US" altLang="zh-CN" sz="2800" i="1">
                                          <a:latin typeface="Cambria Math" panose="02040503050406030204" pitchFamily="18" charset="0"/>
                                        </a:rPr>
                                        <m:t>𝑘</m:t>
                                      </m:r>
                                      <m:r>
                                        <a:rPr lang="en-US" altLang="zh-CN" sz="2800" i="1">
                                          <a:latin typeface="Cambria Math" panose="02040503050406030204" pitchFamily="18" charset="0"/>
                                        </a:rPr>
                                        <m:t>.</m:t>
                                      </m:r>
                                      <m:r>
                                        <a:rPr lang="en-US" altLang="zh-CN" sz="2800" i="1">
                                          <a:latin typeface="Cambria Math" panose="02040503050406030204" pitchFamily="18" charset="0"/>
                                        </a:rPr>
                                        <m:t>𝑖</m:t>
                                      </m:r>
                                    </m:sub>
                                  </m:sSub>
                                </m:sup>
                              </m:sSup>
                            </m:e>
                          </m:nary>
                        </m:num>
                        <m:den>
                          <m:nary>
                            <m:naryPr>
                              <m:chr m:val="∑"/>
                              <m:limLoc m:val="subSup"/>
                              <m:ctrlPr>
                                <a:rPr lang="en-US" altLang="zh-CN" sz="2800" b="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𝑙</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𝐿</m:t>
                              </m:r>
                            </m:sup>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𝜃</m:t>
                                  </m:r>
                                </m:e>
                                <m:sub>
                                  <m:r>
                                    <a:rPr lang="en-US" altLang="zh-CN" sz="2800" b="0" i="1" smtClean="0">
                                      <a:latin typeface="Cambria Math" panose="02040503050406030204" pitchFamily="18" charset="0"/>
                                    </a:rPr>
                                    <m:t>𝑙</m:t>
                                  </m:r>
                                </m:sub>
                              </m:sSub>
                            </m:e>
                          </m:nary>
                          <m:nary>
                            <m:naryPr>
                              <m:chr m:val="∑"/>
                              <m:limLoc m:val="subSup"/>
                              <m:ctrlPr>
                                <a:rPr lang="en-US" altLang="zh-CN" sz="2800" i="1">
                                  <a:latin typeface="Cambria Math" panose="02040503050406030204" pitchFamily="18" charset="0"/>
                                </a:rPr>
                              </m:ctrlPr>
                            </m:naryPr>
                            <m:sub>
                              <m:r>
                                <m:rPr>
                                  <m:brk m:alnAt="25"/>
                                </m:rPr>
                                <a:rPr lang="en-US" altLang="zh-CN" sz="2800" i="1">
                                  <a:latin typeface="Cambria Math" panose="02040503050406030204" pitchFamily="18" charset="0"/>
                                </a:rPr>
                                <m:t>𝑖</m:t>
                              </m:r>
                              <m:r>
                                <a:rPr lang="en-US" altLang="zh-CN" sz="2800" i="1">
                                  <a:latin typeface="Cambria Math" panose="02040503050406030204" pitchFamily="18" charset="0"/>
                                </a:rPr>
                                <m:t>=1</m:t>
                              </m:r>
                            </m:sub>
                            <m:sup>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𝑘</m:t>
                                  </m:r>
                                </m:sub>
                              </m:sSub>
                            </m:sup>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zh-CN" altLang="en-US" sz="2800" i="1">
                                          <a:latin typeface="Cambria Math" panose="02040503050406030204" pitchFamily="18" charset="0"/>
                                        </a:rPr>
                                        <m:t>𝛼</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𝑘</m:t>
                                      </m:r>
                                    </m:sup>
                                  </m:sSubSup>
                                  <m:r>
                                    <a:rPr lang="en-US" altLang="zh-CN" sz="2800" i="1">
                                      <a:latin typeface="Cambria Math" panose="02040503050406030204" pitchFamily="18" charset="0"/>
                                    </a:rPr>
                                    <m:t>)</m:t>
                                  </m:r>
                                </m:e>
                                <m:sup>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zh-CN" altLang="en-US" sz="2800" i="1">
                                              <a:latin typeface="Cambria Math" panose="02040503050406030204" pitchFamily="18" charset="0"/>
                                            </a:rPr>
                                            <m:t>𝛿</m:t>
                                          </m:r>
                                        </m:e>
                                      </m:acc>
                                    </m:e>
                                    <m:sub>
                                      <m:r>
                                        <a:rPr lang="en-US" altLang="zh-CN" sz="2800" i="1">
                                          <a:latin typeface="Cambria Math" panose="02040503050406030204" pitchFamily="18" charset="0"/>
                                        </a:rPr>
                                        <m:t>𝑘</m:t>
                                      </m:r>
                                      <m:r>
                                        <a:rPr lang="en-US" altLang="zh-CN" sz="2800" i="1">
                                          <a:latin typeface="Cambria Math" panose="02040503050406030204" pitchFamily="18" charset="0"/>
                                        </a:rPr>
                                        <m:t>.</m:t>
                                      </m:r>
                                      <m:r>
                                        <a:rPr lang="en-US" altLang="zh-CN" sz="2800" i="1">
                                          <a:latin typeface="Cambria Math" panose="02040503050406030204" pitchFamily="18" charset="0"/>
                                        </a:rPr>
                                        <m:t>𝑖</m:t>
                                      </m:r>
                                    </m:sub>
                                  </m:sSub>
                                </m:sup>
                              </m:sSup>
                            </m:e>
                          </m:nary>
                        </m:den>
                      </m:f>
                    </m:oMath>
                  </m:oMathPara>
                </a14:m>
                <a:endParaRPr lang="zh-CN" altLang="en-US" sz="2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750833" y="4984610"/>
                <a:ext cx="4354514" cy="1143070"/>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8823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ocer模板">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3604</TotalTime>
  <Words>1930</Words>
  <Application>Microsoft Office PowerPoint</Application>
  <PresentationFormat>宽屏</PresentationFormat>
  <Paragraphs>198</Paragraphs>
  <Slides>20</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 Unicode MS</vt:lpstr>
      <vt:lpstr>Helvetica Light</vt:lpstr>
      <vt:lpstr>Lato Light</vt:lpstr>
      <vt:lpstr>Source Sans Pro Semibold Italic</vt:lpstr>
      <vt:lpstr>U.S. 101</vt:lpstr>
      <vt:lpstr>方正剪纸简体</vt:lpstr>
      <vt:lpstr>宋体</vt:lpstr>
      <vt:lpstr>微软雅黑</vt:lpstr>
      <vt:lpstr>微软雅黑 Light</vt:lpstr>
      <vt:lpstr>Arial</vt:lpstr>
      <vt:lpstr>Calibri</vt:lpstr>
      <vt:lpstr>Cambria Math</vt:lpstr>
      <vt:lpstr>Century Gothic</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http://www.ypppt.com/</dc:description>
  <cp:lastModifiedBy>liu tongyu</cp:lastModifiedBy>
  <cp:revision>115</cp:revision>
  <dcterms:created xsi:type="dcterms:W3CDTF">2016-02-24T10:59:00Z</dcterms:created>
  <dcterms:modified xsi:type="dcterms:W3CDTF">2019-12-19T10:21:26Z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