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86" r:id="rId8"/>
    <p:sldId id="262" r:id="rId9"/>
    <p:sldId id="263" r:id="rId10"/>
    <p:sldId id="264" r:id="rId11"/>
    <p:sldId id="287" r:id="rId12"/>
    <p:sldId id="265" r:id="rId13"/>
    <p:sldId id="266" r:id="rId14"/>
    <p:sldId id="267" r:id="rId15"/>
    <p:sldId id="273" r:id="rId16"/>
    <p:sldId id="268" r:id="rId17"/>
    <p:sldId id="269" r:id="rId18"/>
    <p:sldId id="270" r:id="rId19"/>
    <p:sldId id="271" r:id="rId20"/>
    <p:sldId id="272" r:id="rId21"/>
    <p:sldId id="275" r:id="rId22"/>
    <p:sldId id="276" r:id="rId23"/>
    <p:sldId id="277" r:id="rId24"/>
    <p:sldId id="278" r:id="rId25"/>
    <p:sldId id="288" r:id="rId26"/>
    <p:sldId id="279" r:id="rId27"/>
    <p:sldId id="280" r:id="rId28"/>
    <p:sldId id="281" r:id="rId29"/>
    <p:sldId id="282" r:id="rId30"/>
    <p:sldId id="283" r:id="rId31"/>
    <p:sldId id="284" r:id="rId32"/>
    <p:sldId id="28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tongyu" initials="lt" lastIdx="2" clrIdx="0">
    <p:extLst>
      <p:ext uri="{19B8F6BF-5375-455C-9EA6-DF929625EA0E}">
        <p15:presenceInfo xmlns:p15="http://schemas.microsoft.com/office/powerpoint/2012/main" userId="b56e3382122a9c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3223" autoAdjust="0"/>
  </p:normalViewPr>
  <p:slideViewPr>
    <p:cSldViewPr snapToGrid="0">
      <p:cViewPr varScale="1">
        <p:scale>
          <a:sx n="71" d="100"/>
          <a:sy n="71" d="100"/>
        </p:scale>
        <p:origin x="1042" y="43"/>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5A1EB-8E9C-4C02-8D10-456FBC07FF14}"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999E8-4F39-428F-BB6C-40B060FC6BCC}" type="slidenum">
              <a:rPr lang="zh-CN" altLang="en-US" smtClean="0"/>
              <a:t>‹#›</a:t>
            </a:fld>
            <a:endParaRPr lang="zh-CN" altLang="en-US"/>
          </a:p>
        </p:txBody>
      </p:sp>
    </p:spTree>
    <p:extLst>
      <p:ext uri="{BB962C8B-B14F-4D97-AF65-F5344CB8AC3E}">
        <p14:creationId xmlns:p14="http://schemas.microsoft.com/office/powerpoint/2010/main" val="3102729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各位评委老师好，我的硕士论文题目是。。。</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1</a:t>
            </a:fld>
            <a:endParaRPr lang="zh-CN" altLang="en-US"/>
          </a:p>
        </p:txBody>
      </p:sp>
    </p:spTree>
    <p:extLst>
      <p:ext uri="{BB962C8B-B14F-4D97-AF65-F5344CB8AC3E}">
        <p14:creationId xmlns:p14="http://schemas.microsoft.com/office/powerpoint/2010/main" val="1227405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基于上面思路，参考</a:t>
            </a:r>
            <a:r>
              <a:rPr lang="en-US" altLang="zh-CN" dirty="0"/>
              <a:t>EBRB</a:t>
            </a:r>
            <a:r>
              <a:rPr lang="zh-CN" altLang="en-US" dirty="0"/>
              <a:t>的扩展置信规则，我们构建的规则表示如下所示，规则前件是置信分布形式，但属性间采用逻辑或进行连接。同时，增加了参数</a:t>
            </a:r>
            <a:r>
              <a:rPr lang="en-US" altLang="zh-CN" dirty="0"/>
              <a:t>\epsilon</a:t>
            </a:r>
            <a:r>
              <a:rPr lang="zh-CN" altLang="en-US" dirty="0"/>
              <a:t>衰减因子。通过</a:t>
            </a:r>
            <a:r>
              <a:rPr lang="en-US" altLang="zh-CN" dirty="0"/>
              <a:t>epsilon</a:t>
            </a:r>
            <a:r>
              <a:rPr lang="zh-CN" altLang="en-US" dirty="0"/>
              <a:t>对激活权重进行调整，降低不完整规则在推理合成部分的影响。</a:t>
            </a:r>
            <a:endParaRPr lang="en-US" altLang="zh-CN" dirty="0"/>
          </a:p>
        </p:txBody>
      </p:sp>
      <p:sp>
        <p:nvSpPr>
          <p:cNvPr id="4" name="灯片编号占位符 3"/>
          <p:cNvSpPr>
            <a:spLocks noGrp="1"/>
          </p:cNvSpPr>
          <p:nvPr>
            <p:ph type="sldNum" sz="quarter" idx="10"/>
          </p:nvPr>
        </p:nvSpPr>
        <p:spPr/>
        <p:txBody>
          <a:bodyPr/>
          <a:lstStyle/>
          <a:p>
            <a:fld id="{FE2999E8-4F39-428F-BB6C-40B060FC6BCC}" type="slidenum">
              <a:rPr lang="zh-CN" altLang="en-US" smtClean="0"/>
              <a:t>10</a:t>
            </a:fld>
            <a:endParaRPr lang="zh-CN" altLang="en-US"/>
          </a:p>
        </p:txBody>
      </p:sp>
    </p:spTree>
    <p:extLst>
      <p:ext uri="{BB962C8B-B14F-4D97-AF65-F5344CB8AC3E}">
        <p14:creationId xmlns:p14="http://schemas.microsoft.com/office/powerpoint/2010/main" val="1909895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步骤流程图如下，对于输入的数据，需要先判断是否含有缺失数据，若没有，那么直接计算</a:t>
            </a:r>
            <a:r>
              <a:rPr lang="en-US" altLang="zh-CN" dirty="0"/>
              <a:t>X</a:t>
            </a:r>
            <a:r>
              <a:rPr lang="zh-CN" altLang="en-US" dirty="0"/>
              <a:t>各个属性参考值的置信分布；若含有缺失值，那么先计算非缺失部分的置信分布，然后将缺失的属性置信分布设置为</a:t>
            </a:r>
            <a:r>
              <a:rPr lang="en-US" altLang="zh-CN" dirty="0"/>
              <a:t>0</a:t>
            </a:r>
            <a:r>
              <a:rPr lang="zh-CN" altLang="en-US" dirty="0"/>
              <a:t>；然后计算该条规则的衰减因子，完整规则的衰减因子为</a:t>
            </a:r>
            <a:r>
              <a:rPr lang="en-US" altLang="zh-CN" dirty="0"/>
              <a:t>1</a:t>
            </a:r>
            <a:r>
              <a:rPr lang="zh-CN" altLang="en-US" dirty="0"/>
              <a:t>，含有缺失数据的衰减因子会小于</a:t>
            </a:r>
            <a:r>
              <a:rPr lang="en-US" altLang="zh-CN" dirty="0"/>
              <a:t>1</a:t>
            </a:r>
            <a:r>
              <a:rPr lang="zh-CN" altLang="en-US" dirty="0"/>
              <a:t>。</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11</a:t>
            </a:fld>
            <a:endParaRPr lang="zh-CN" altLang="en-US"/>
          </a:p>
        </p:txBody>
      </p:sp>
    </p:spTree>
    <p:extLst>
      <p:ext uri="{BB962C8B-B14F-4D97-AF65-F5344CB8AC3E}">
        <p14:creationId xmlns:p14="http://schemas.microsoft.com/office/powerpoint/2010/main" val="3525302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在设计方法步骤过程中，发现前提属性参考值的个数会对最后推理结果产生影响。</a:t>
            </a:r>
            <a:endParaRPr lang="en-US" altLang="zh-CN" dirty="0"/>
          </a:p>
          <a:p>
            <a:r>
              <a:rPr lang="zh-CN" altLang="en-US" dirty="0"/>
              <a:t>在左图的拟合实验中，当前提属性参考值个数越多，函数拟合效果越好，</a:t>
            </a:r>
            <a:endParaRPr lang="en-US" altLang="zh-CN" dirty="0"/>
          </a:p>
          <a:p>
            <a:r>
              <a:rPr lang="zh-CN" altLang="en-US" dirty="0"/>
              <a:t>但从右边的表格可以发现，当个数达到一定数量时，系统推理时间依然增加，而误差变化却很小。</a:t>
            </a:r>
            <a:endParaRPr lang="en-US" altLang="zh-CN" dirty="0"/>
          </a:p>
          <a:p>
            <a:r>
              <a:rPr lang="zh-CN" altLang="en-US" dirty="0"/>
              <a:t>因此，前提属性参考值个数需要适当选取</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12</a:t>
            </a:fld>
            <a:endParaRPr lang="zh-CN" altLang="en-US"/>
          </a:p>
        </p:txBody>
      </p:sp>
    </p:spTree>
    <p:extLst>
      <p:ext uri="{BB962C8B-B14F-4D97-AF65-F5344CB8AC3E}">
        <p14:creationId xmlns:p14="http://schemas.microsoft.com/office/powerpoint/2010/main" val="741581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下面是实验对比部分，首先，进行完整数据集下的对比实验，将本文方法与其他</a:t>
            </a:r>
            <a:r>
              <a:rPr lang="en-US" altLang="zh-CN" dirty="0"/>
              <a:t>EBRB</a:t>
            </a:r>
            <a:r>
              <a:rPr lang="zh-CN" altLang="en-US" dirty="0"/>
              <a:t>方法进行对比，可发现，本方法在大部分数据集上具有较好的分类准确率。</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13</a:t>
            </a:fld>
            <a:endParaRPr lang="zh-CN" altLang="en-US"/>
          </a:p>
        </p:txBody>
      </p:sp>
    </p:spTree>
    <p:extLst>
      <p:ext uri="{BB962C8B-B14F-4D97-AF65-F5344CB8AC3E}">
        <p14:creationId xmlns:p14="http://schemas.microsoft.com/office/powerpoint/2010/main" val="1421467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然后进行在不完整数据集上的对比实验。因为</a:t>
            </a:r>
            <a:r>
              <a:rPr lang="en-US" altLang="zh-CN" dirty="0"/>
              <a:t>EBRB</a:t>
            </a:r>
            <a:r>
              <a:rPr lang="zh-CN" altLang="en-US" dirty="0"/>
              <a:t>没有处理缺失数据的能力，因为使用均值、中位数、众数对缺失部分进行填补。左图是单个属性缺失的情况，可以发现，本文方法能够在高缺失率下超过其他方法；右图是多个属性缺失的情况，可以看到本文方法基本比其他方法来得优。</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14</a:t>
            </a:fld>
            <a:endParaRPr lang="zh-CN" altLang="en-US"/>
          </a:p>
        </p:txBody>
      </p:sp>
    </p:spTree>
    <p:extLst>
      <p:ext uri="{BB962C8B-B14F-4D97-AF65-F5344CB8AC3E}">
        <p14:creationId xmlns:p14="http://schemas.microsoft.com/office/powerpoint/2010/main" val="2247877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然后我们又将本文方法与传统</a:t>
            </a:r>
            <a:r>
              <a:rPr lang="en-US" altLang="zh-CN" dirty="0"/>
              <a:t>DBRB</a:t>
            </a:r>
            <a:r>
              <a:rPr lang="zh-CN" altLang="en-US" dirty="0"/>
              <a:t>方法进行对比，实验数据集同样是在单属性缺失和多属性缺失，可以看到本文方法比</a:t>
            </a:r>
            <a:r>
              <a:rPr lang="en-US" altLang="zh-CN" dirty="0"/>
              <a:t>DBRB</a:t>
            </a:r>
            <a:r>
              <a:rPr lang="zh-CN" altLang="en-US" dirty="0"/>
              <a:t>来得更好。</a:t>
            </a:r>
            <a:endParaRPr lang="en-US" altLang="zh-CN" dirty="0"/>
          </a:p>
          <a:p>
            <a:r>
              <a:rPr lang="en-US" altLang="zh-CN" dirty="0"/>
              <a:t>//</a:t>
            </a:r>
            <a:r>
              <a:rPr lang="zh-CN" altLang="en-US" dirty="0"/>
              <a:t>综上，本文方法使用</a:t>
            </a:r>
            <a:r>
              <a:rPr lang="en-US" altLang="zh-CN" dirty="0"/>
              <a:t>EBRB</a:t>
            </a:r>
            <a:r>
              <a:rPr lang="zh-CN" altLang="en-US" dirty="0"/>
              <a:t>的扩展规则框架，利用析取范式连接规则属性，并引入了衰减因子对规则进行调整，最终比</a:t>
            </a:r>
            <a:r>
              <a:rPr lang="en-US" altLang="zh-CN" dirty="0"/>
              <a:t>EBRB</a:t>
            </a:r>
            <a:r>
              <a:rPr lang="zh-CN" altLang="en-US" dirty="0"/>
              <a:t>和</a:t>
            </a:r>
            <a:r>
              <a:rPr lang="en-US" altLang="zh-CN" dirty="0"/>
              <a:t>DBRB</a:t>
            </a:r>
            <a:r>
              <a:rPr lang="zh-CN" altLang="en-US" dirty="0"/>
              <a:t>具有更好的处理缺失数据的能力。</a:t>
            </a:r>
            <a:endParaRPr lang="en-US" altLang="zh-CN" dirty="0"/>
          </a:p>
        </p:txBody>
      </p:sp>
      <p:sp>
        <p:nvSpPr>
          <p:cNvPr id="4" name="灯片编号占位符 3"/>
          <p:cNvSpPr>
            <a:spLocks noGrp="1"/>
          </p:cNvSpPr>
          <p:nvPr>
            <p:ph type="sldNum" sz="quarter" idx="10"/>
          </p:nvPr>
        </p:nvSpPr>
        <p:spPr/>
        <p:txBody>
          <a:bodyPr/>
          <a:lstStyle/>
          <a:p>
            <a:fld id="{FE2999E8-4F39-428F-BB6C-40B060FC6BCC}" type="slidenum">
              <a:rPr lang="zh-CN" altLang="en-US" smtClean="0"/>
              <a:t>15</a:t>
            </a:fld>
            <a:endParaRPr lang="zh-CN" altLang="en-US"/>
          </a:p>
        </p:txBody>
      </p:sp>
    </p:spTree>
    <p:extLst>
      <p:ext uri="{BB962C8B-B14F-4D97-AF65-F5344CB8AC3E}">
        <p14:creationId xmlns:p14="http://schemas.microsoft.com/office/powerpoint/2010/main" val="1955627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接下来介绍论文的第二个工作</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16</a:t>
            </a:fld>
            <a:endParaRPr lang="zh-CN" altLang="en-US"/>
          </a:p>
        </p:txBody>
      </p:sp>
    </p:spTree>
    <p:extLst>
      <p:ext uri="{BB962C8B-B14F-4D97-AF65-F5344CB8AC3E}">
        <p14:creationId xmlns:p14="http://schemas.microsoft.com/office/powerpoint/2010/main" val="2327435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本节论文方法主要解决这两个问题，首先针对传统的个体匹配度方法存在的不足进行改进，然后是处理用户输入的不完整数据。</a:t>
            </a:r>
            <a:endParaRPr lang="en-US" altLang="zh-CN" dirty="0"/>
          </a:p>
          <a:p>
            <a:r>
              <a:rPr lang="zh-CN" altLang="en-US" dirty="0"/>
              <a:t>解决思路采用下面两种方法，分别是二八法则和关联规则。原本的个体匹配度计算是基于三角隶属度关系，但并非所有数据都是这种正相关和负相关的，因此，我们采用高斯隶属度进行改进，让靠近于目标值的数据具有更高的隶属度，反之具有较低的隶属度。</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FE2999E8-4F39-428F-BB6C-40B060FC6BCC}" type="slidenum">
              <a:rPr lang="zh-CN" altLang="en-US" smtClean="0"/>
              <a:t>17</a:t>
            </a:fld>
            <a:endParaRPr lang="zh-CN" altLang="en-US"/>
          </a:p>
        </p:txBody>
      </p:sp>
    </p:spTree>
    <p:extLst>
      <p:ext uri="{BB962C8B-B14F-4D97-AF65-F5344CB8AC3E}">
        <p14:creationId xmlns:p14="http://schemas.microsoft.com/office/powerpoint/2010/main" val="2981458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关联规则主要通过已有的数据属性间的关系进行构建，规则形式如上面所示，其中，前件代表非零的前提属性参考值，后件表示推断结果。</a:t>
            </a:r>
            <a:r>
              <a:rPr lang="en-US" altLang="zh-CN" dirty="0"/>
              <a:t>epsilon</a:t>
            </a:r>
            <a:r>
              <a:rPr lang="zh-CN" altLang="en-US" dirty="0"/>
              <a:t>表示隶属度，</a:t>
            </a:r>
            <a:r>
              <a:rPr lang="en-US" altLang="zh-CN" dirty="0"/>
              <a:t>gamma</a:t>
            </a:r>
            <a:r>
              <a:rPr lang="zh-CN" altLang="en-US" dirty="0"/>
              <a:t>表示打折程度。</a:t>
            </a:r>
            <a:endParaRPr lang="en-US" altLang="zh-CN" dirty="0"/>
          </a:p>
          <a:p>
            <a:r>
              <a:rPr lang="zh-CN" altLang="en-US" dirty="0"/>
              <a:t>以表</a:t>
            </a:r>
            <a:r>
              <a:rPr lang="en-US" altLang="zh-CN" dirty="0"/>
              <a:t>4-2</a:t>
            </a:r>
            <a:r>
              <a:rPr lang="zh-CN" altLang="en-US" dirty="0"/>
              <a:t>为例，假设需要使用</a:t>
            </a:r>
            <a:r>
              <a:rPr lang="en-US" altLang="zh-CN" dirty="0"/>
              <a:t>A12</a:t>
            </a:r>
            <a:r>
              <a:rPr lang="zh-CN" altLang="en-US" dirty="0"/>
              <a:t>和</a:t>
            </a:r>
            <a:r>
              <a:rPr lang="en-US" altLang="zh-CN" dirty="0"/>
              <a:t>A13</a:t>
            </a:r>
            <a:r>
              <a:rPr lang="zh-CN" altLang="en-US" dirty="0"/>
              <a:t>推断</a:t>
            </a:r>
            <a:r>
              <a:rPr lang="en-US" altLang="zh-CN" dirty="0"/>
              <a:t>A22</a:t>
            </a:r>
            <a:r>
              <a:rPr lang="zh-CN" altLang="en-US" dirty="0"/>
              <a:t>，可以发现</a:t>
            </a:r>
            <a:r>
              <a:rPr lang="en-US" altLang="zh-CN" dirty="0"/>
              <a:t>F(x2)</a:t>
            </a:r>
            <a:r>
              <a:rPr lang="zh-CN" altLang="en-US" dirty="0"/>
              <a:t>和</a:t>
            </a:r>
            <a:r>
              <a:rPr lang="en-US" altLang="zh-CN" dirty="0"/>
              <a:t>F(</a:t>
            </a:r>
            <a:r>
              <a:rPr lang="en-US" altLang="zh-CN" dirty="0" err="1"/>
              <a:t>xn</a:t>
            </a:r>
            <a:r>
              <a:rPr lang="en-US" altLang="zh-CN" dirty="0"/>
              <a:t>)</a:t>
            </a:r>
            <a:r>
              <a:rPr lang="zh-CN" altLang="en-US" dirty="0"/>
              <a:t>满足非零前件，所以有</a:t>
            </a:r>
            <a:r>
              <a:rPr lang="en-US" altLang="zh-CN" dirty="0"/>
              <a:t>bar-epsilon</a:t>
            </a:r>
            <a:r>
              <a:rPr lang="zh-CN" altLang="en-US" dirty="0"/>
              <a:t>为。。。</a:t>
            </a:r>
            <a:r>
              <a:rPr lang="en-US" altLang="zh-CN" dirty="0"/>
              <a:t>Gamm</a:t>
            </a:r>
            <a:r>
              <a:rPr lang="zh-CN" altLang="en-US" dirty="0"/>
              <a:t>为。。。</a:t>
            </a:r>
            <a:endParaRPr lang="en-US" altLang="zh-CN" dirty="0"/>
          </a:p>
          <a:p>
            <a:r>
              <a:rPr lang="zh-CN" altLang="en-US" dirty="0"/>
              <a:t>需要注意的是，这儿</a:t>
            </a:r>
            <a:r>
              <a:rPr lang="en-US" altLang="zh-CN" dirty="0"/>
              <a:t>A22</a:t>
            </a:r>
            <a:r>
              <a:rPr lang="zh-CN" altLang="en-US" dirty="0"/>
              <a:t>都不为</a:t>
            </a:r>
            <a:r>
              <a:rPr lang="en-US" altLang="zh-CN" dirty="0"/>
              <a:t>0</a:t>
            </a:r>
            <a:r>
              <a:rPr lang="zh-CN" altLang="en-US" dirty="0"/>
              <a:t>，当将</a:t>
            </a:r>
            <a:r>
              <a:rPr lang="en-US" altLang="zh-CN" dirty="0"/>
              <a:t>F(</a:t>
            </a:r>
            <a:r>
              <a:rPr lang="en-US" altLang="zh-CN" dirty="0" err="1"/>
              <a:t>xn</a:t>
            </a:r>
            <a:r>
              <a:rPr lang="en-US" altLang="zh-CN" dirty="0"/>
              <a:t>)</a:t>
            </a:r>
            <a:r>
              <a:rPr lang="zh-CN" altLang="en-US" dirty="0"/>
              <a:t>的</a:t>
            </a:r>
            <a:r>
              <a:rPr lang="en-US" altLang="zh-CN" dirty="0"/>
              <a:t>A22</a:t>
            </a:r>
            <a:r>
              <a:rPr lang="zh-CN" altLang="en-US" dirty="0"/>
              <a:t>替换为</a:t>
            </a:r>
            <a:r>
              <a:rPr lang="en-US" altLang="zh-CN" dirty="0"/>
              <a:t>0</a:t>
            </a:r>
            <a:r>
              <a:rPr lang="zh-CN" altLang="en-US" dirty="0"/>
              <a:t>时，</a:t>
            </a:r>
            <a:r>
              <a:rPr lang="en-US" altLang="zh-CN" dirty="0"/>
              <a:t>bar-epsilon</a:t>
            </a:r>
            <a:r>
              <a:rPr lang="zh-CN" altLang="en-US" dirty="0"/>
              <a:t>则变为。。，</a:t>
            </a:r>
            <a:r>
              <a:rPr lang="en-US" altLang="zh-CN" dirty="0"/>
              <a:t>gamma</a:t>
            </a:r>
            <a:r>
              <a:rPr lang="zh-CN" altLang="en-US" dirty="0"/>
              <a:t>变为。。。</a:t>
            </a:r>
            <a:endParaRPr lang="en-US" altLang="zh-CN" dirty="0"/>
          </a:p>
        </p:txBody>
      </p:sp>
      <p:sp>
        <p:nvSpPr>
          <p:cNvPr id="4" name="灯片编号占位符 3"/>
          <p:cNvSpPr>
            <a:spLocks noGrp="1"/>
          </p:cNvSpPr>
          <p:nvPr>
            <p:ph type="sldNum" sz="quarter" idx="10"/>
          </p:nvPr>
        </p:nvSpPr>
        <p:spPr/>
        <p:txBody>
          <a:bodyPr/>
          <a:lstStyle/>
          <a:p>
            <a:fld id="{FE2999E8-4F39-428F-BB6C-40B060FC6BCC}" type="slidenum">
              <a:rPr lang="zh-CN" altLang="en-US" smtClean="0"/>
              <a:t>18</a:t>
            </a:fld>
            <a:endParaRPr lang="zh-CN" altLang="en-US"/>
          </a:p>
        </p:txBody>
      </p:sp>
    </p:spTree>
    <p:extLst>
      <p:ext uri="{BB962C8B-B14F-4D97-AF65-F5344CB8AC3E}">
        <p14:creationId xmlns:p14="http://schemas.microsoft.com/office/powerpoint/2010/main" val="2072310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步骤流程如下，首先对输入数据进行模糊化，然后判断是否含有缺失数据，若没有，则可以直接传入</a:t>
            </a:r>
            <a:r>
              <a:rPr lang="en-US" altLang="zh-CN" dirty="0"/>
              <a:t>DBRB</a:t>
            </a:r>
            <a:r>
              <a:rPr lang="zh-CN" altLang="en-US" dirty="0"/>
              <a:t>系统；若有，那么需要先去构建好的模糊置信表示库中，根据关联规则推断缺失数据的值，然后才传入</a:t>
            </a:r>
            <a:r>
              <a:rPr lang="en-US" altLang="zh-CN" dirty="0"/>
              <a:t>DBRB</a:t>
            </a:r>
            <a:r>
              <a:rPr lang="zh-CN" altLang="en-US" dirty="0"/>
              <a:t>中。算法伪代码如右边所示。</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19</a:t>
            </a:fld>
            <a:endParaRPr lang="zh-CN" altLang="en-US"/>
          </a:p>
        </p:txBody>
      </p:sp>
    </p:spTree>
    <p:extLst>
      <p:ext uri="{BB962C8B-B14F-4D97-AF65-F5344CB8AC3E}">
        <p14:creationId xmlns:p14="http://schemas.microsoft.com/office/powerpoint/2010/main" val="60058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我将从这五个方面对论文工作进行介绍</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2</a:t>
            </a:fld>
            <a:endParaRPr lang="zh-CN" altLang="en-US"/>
          </a:p>
        </p:txBody>
      </p:sp>
    </p:spTree>
    <p:extLst>
      <p:ext uri="{BB962C8B-B14F-4D97-AF65-F5344CB8AC3E}">
        <p14:creationId xmlns:p14="http://schemas.microsoft.com/office/powerpoint/2010/main" val="1188535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为了验证方法的有效性，使用</a:t>
            </a:r>
            <a:r>
              <a:rPr lang="en-US" altLang="zh-CN" dirty="0"/>
              <a:t>Breast Cancer</a:t>
            </a:r>
            <a:r>
              <a:rPr lang="zh-CN" altLang="en-US" dirty="0"/>
              <a:t>数据集进行测试。该数据集本身含有</a:t>
            </a:r>
            <a:r>
              <a:rPr lang="en-US" altLang="zh-CN" dirty="0"/>
              <a:t>683</a:t>
            </a:r>
            <a:r>
              <a:rPr lang="zh-CN" altLang="en-US" dirty="0"/>
              <a:t>条完整数据，</a:t>
            </a:r>
            <a:r>
              <a:rPr lang="en-US" altLang="zh-CN" dirty="0"/>
              <a:t>16</a:t>
            </a:r>
            <a:r>
              <a:rPr lang="zh-CN" altLang="en-US" dirty="0"/>
              <a:t>条含有缺失的数据。首先将</a:t>
            </a:r>
            <a:r>
              <a:rPr lang="en-US" altLang="zh-CN" dirty="0"/>
              <a:t>683</a:t>
            </a:r>
            <a:r>
              <a:rPr lang="zh-CN" altLang="en-US" dirty="0"/>
              <a:t>条数据作为训练集进行参数训练，然后对</a:t>
            </a:r>
            <a:r>
              <a:rPr lang="en-US" altLang="zh-CN" dirty="0"/>
              <a:t>16</a:t>
            </a:r>
            <a:r>
              <a:rPr lang="zh-CN" altLang="en-US" dirty="0"/>
              <a:t>条数据进行测试。最终，</a:t>
            </a:r>
            <a:r>
              <a:rPr lang="en-US" altLang="zh-CN" dirty="0"/>
              <a:t>16</a:t>
            </a:r>
            <a:r>
              <a:rPr lang="zh-CN" altLang="en-US" dirty="0"/>
              <a:t>条数据只有一条数据分类错误。接下来，将</a:t>
            </a:r>
            <a:r>
              <a:rPr lang="en-US" altLang="zh-CN" dirty="0"/>
              <a:t>683</a:t>
            </a:r>
            <a:r>
              <a:rPr lang="zh-CN" altLang="en-US" dirty="0"/>
              <a:t>条完整的数据采用十折交叉验证，其中</a:t>
            </a:r>
            <a:r>
              <a:rPr lang="en-US" altLang="zh-CN" dirty="0"/>
              <a:t>90%</a:t>
            </a:r>
            <a:r>
              <a:rPr lang="zh-CN" altLang="en-US" dirty="0"/>
              <a:t>的完整数据进行训练，</a:t>
            </a:r>
            <a:r>
              <a:rPr lang="en-US" altLang="zh-CN" dirty="0"/>
              <a:t>10%</a:t>
            </a:r>
            <a:r>
              <a:rPr lang="zh-CN" altLang="en-US" dirty="0"/>
              <a:t>的数据进行人为缺失用作测试集，实验结果如下。可以看到在单属性和多属性缺失中，都具有较高的分类准确率。</a:t>
            </a:r>
            <a:endParaRPr lang="en-US" altLang="zh-CN" dirty="0"/>
          </a:p>
        </p:txBody>
      </p:sp>
      <p:sp>
        <p:nvSpPr>
          <p:cNvPr id="4" name="灯片编号占位符 3"/>
          <p:cNvSpPr>
            <a:spLocks noGrp="1"/>
          </p:cNvSpPr>
          <p:nvPr>
            <p:ph type="sldNum" sz="quarter" idx="10"/>
          </p:nvPr>
        </p:nvSpPr>
        <p:spPr/>
        <p:txBody>
          <a:bodyPr/>
          <a:lstStyle/>
          <a:p>
            <a:fld id="{FE2999E8-4F39-428F-BB6C-40B060FC6BCC}" type="slidenum">
              <a:rPr lang="zh-CN" altLang="en-US" smtClean="0"/>
              <a:t>20</a:t>
            </a:fld>
            <a:endParaRPr lang="zh-CN" altLang="en-US"/>
          </a:p>
        </p:txBody>
      </p:sp>
    </p:spTree>
    <p:extLst>
      <p:ext uri="{BB962C8B-B14F-4D97-AF65-F5344CB8AC3E}">
        <p14:creationId xmlns:p14="http://schemas.microsoft.com/office/powerpoint/2010/main" val="1929260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下面将本方法与</a:t>
            </a:r>
            <a:r>
              <a:rPr lang="en-US" altLang="zh-CN" dirty="0"/>
              <a:t>DBRB</a:t>
            </a:r>
            <a:r>
              <a:rPr lang="zh-CN" altLang="en-US" dirty="0"/>
              <a:t>进行对比，使用四种常用的填补的方法先对缺失值进行补充，最后一种是本文方法。实验分别在</a:t>
            </a:r>
            <a:r>
              <a:rPr lang="en-US" altLang="zh-CN" dirty="0"/>
              <a:t>2</a:t>
            </a:r>
            <a:r>
              <a:rPr lang="zh-CN" altLang="en-US" dirty="0"/>
              <a:t>折、</a:t>
            </a:r>
            <a:r>
              <a:rPr lang="en-US" altLang="zh-CN" dirty="0"/>
              <a:t>5</a:t>
            </a:r>
            <a:r>
              <a:rPr lang="zh-CN" altLang="en-US" dirty="0"/>
              <a:t>折、</a:t>
            </a:r>
            <a:r>
              <a:rPr lang="en-US" altLang="zh-CN" dirty="0"/>
              <a:t>10</a:t>
            </a:r>
            <a:r>
              <a:rPr lang="zh-CN" altLang="en-US" dirty="0"/>
              <a:t>折交叉验证下进行。可以看到在单属性缺失中，当</a:t>
            </a:r>
            <a:r>
              <a:rPr lang="en-US" altLang="zh-CN" dirty="0"/>
              <a:t>50%</a:t>
            </a:r>
            <a:r>
              <a:rPr lang="zh-CN" altLang="en-US" dirty="0"/>
              <a:t>的数据集被拿去做训练集时，</a:t>
            </a:r>
            <a:r>
              <a:rPr lang="en-US" altLang="zh-CN" dirty="0"/>
              <a:t>mice</a:t>
            </a:r>
            <a:r>
              <a:rPr lang="zh-CN" altLang="en-US" dirty="0"/>
              <a:t>方法效果最好，而在</a:t>
            </a:r>
            <a:r>
              <a:rPr lang="en-US" altLang="zh-CN" dirty="0"/>
              <a:t>5</a:t>
            </a:r>
            <a:r>
              <a:rPr lang="zh-CN" altLang="en-US" dirty="0"/>
              <a:t>折和</a:t>
            </a:r>
            <a:r>
              <a:rPr lang="en-US" altLang="zh-CN" dirty="0"/>
              <a:t>10</a:t>
            </a:r>
            <a:r>
              <a:rPr lang="zh-CN" altLang="en-US" dirty="0"/>
              <a:t>折实验中，本文方法表现最好。在多属性缺失中，本文方法只在十折交叉验证中表现最好。同时，本文方法训练数据集折数越多表现越好，表示用于构建模糊置信表示库的数据越多，本文方法表现越好。</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21</a:t>
            </a:fld>
            <a:endParaRPr lang="zh-CN" altLang="en-US"/>
          </a:p>
        </p:txBody>
      </p:sp>
    </p:spTree>
    <p:extLst>
      <p:ext uri="{BB962C8B-B14F-4D97-AF65-F5344CB8AC3E}">
        <p14:creationId xmlns:p14="http://schemas.microsoft.com/office/powerpoint/2010/main" val="4006781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最后，将本文方法与其他分类算法进行对比，最后的实验效果表明，本方法在三个数据集上表现最好。</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22</a:t>
            </a:fld>
            <a:endParaRPr lang="zh-CN" altLang="en-US"/>
          </a:p>
        </p:txBody>
      </p:sp>
    </p:spTree>
    <p:extLst>
      <p:ext uri="{BB962C8B-B14F-4D97-AF65-F5344CB8AC3E}">
        <p14:creationId xmlns:p14="http://schemas.microsoft.com/office/powerpoint/2010/main" val="2155870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最后，介绍论文所提方法在教师教学水平问题上的应用</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23</a:t>
            </a:fld>
            <a:endParaRPr lang="zh-CN" altLang="en-US"/>
          </a:p>
        </p:txBody>
      </p:sp>
    </p:spTree>
    <p:extLst>
      <p:ext uri="{BB962C8B-B14F-4D97-AF65-F5344CB8AC3E}">
        <p14:creationId xmlns:p14="http://schemas.microsoft.com/office/powerpoint/2010/main" val="3123072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首先针对传统教师打分的不足，采用</a:t>
            </a:r>
            <a:r>
              <a:rPr lang="en-US" altLang="zh-CN" dirty="0"/>
              <a:t>ER</a:t>
            </a:r>
            <a:r>
              <a:rPr lang="zh-CN" altLang="en-US" dirty="0"/>
              <a:t>算法对教师测评成绩进行打分，然后采集教师相关数据信息并针对存在的数据缺失现象进行建模。</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24</a:t>
            </a:fld>
            <a:endParaRPr lang="zh-CN" altLang="en-US"/>
          </a:p>
        </p:txBody>
      </p:sp>
    </p:spTree>
    <p:extLst>
      <p:ext uri="{BB962C8B-B14F-4D97-AF65-F5344CB8AC3E}">
        <p14:creationId xmlns:p14="http://schemas.microsoft.com/office/powerpoint/2010/main" val="1674711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型方法分为两个部分，首先需要构建规则库，将训练集中的完整数据集抽离出来建立模糊置信表示库，然后用测试数据集生成规则，规则是包含完整规则和不完整规则。进行测试时，若输入数据是含有缺失项，那么采用关联规则对缺失数据进行处理。最终将数据输入到</a:t>
            </a:r>
            <a:r>
              <a:rPr lang="en-US" altLang="zh-CN" dirty="0"/>
              <a:t>DBRB</a:t>
            </a:r>
            <a:r>
              <a:rPr lang="zh-CN" altLang="en-US" dirty="0"/>
              <a:t>系统中进行推理并输出结果。</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25</a:t>
            </a:fld>
            <a:endParaRPr lang="zh-CN" altLang="en-US"/>
          </a:p>
        </p:txBody>
      </p:sp>
    </p:spTree>
    <p:extLst>
      <p:ext uri="{BB962C8B-B14F-4D97-AF65-F5344CB8AC3E}">
        <p14:creationId xmlns:p14="http://schemas.microsoft.com/office/powerpoint/2010/main" val="461979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下面采用福州大学</a:t>
            </a:r>
            <a:r>
              <a:rPr lang="en-US" altLang="zh-CN" dirty="0"/>
              <a:t>2018</a:t>
            </a:r>
            <a:r>
              <a:rPr lang="zh-CN" altLang="en-US" dirty="0"/>
              <a:t>学年第一学期的教师测评数据进行验证。首选我们选取</a:t>
            </a:r>
            <a:r>
              <a:rPr lang="en-US" altLang="zh-CN" dirty="0"/>
              <a:t>100</a:t>
            </a:r>
            <a:r>
              <a:rPr lang="zh-CN" altLang="en-US" dirty="0"/>
              <a:t>条测评数据，分别对比采用</a:t>
            </a:r>
            <a:r>
              <a:rPr lang="en-US" altLang="zh-CN" dirty="0"/>
              <a:t>ER</a:t>
            </a:r>
            <a:r>
              <a:rPr lang="zh-CN" altLang="en-US" dirty="0"/>
              <a:t>算法和传统均值方法。</a:t>
            </a:r>
            <a:r>
              <a:rPr lang="en-US" altLang="zh-CN" dirty="0"/>
              <a:t>100</a:t>
            </a:r>
            <a:r>
              <a:rPr lang="zh-CN" altLang="en-US" dirty="0"/>
              <a:t>条数据中，前</a:t>
            </a:r>
            <a:r>
              <a:rPr lang="en-US" altLang="zh-CN" dirty="0"/>
              <a:t>30</a:t>
            </a:r>
            <a:r>
              <a:rPr lang="zh-CN" altLang="en-US" dirty="0"/>
              <a:t>条数据是班级中只有部分同学参加教师测评，后</a:t>
            </a:r>
            <a:r>
              <a:rPr lang="en-US" altLang="zh-CN" dirty="0"/>
              <a:t>70</a:t>
            </a:r>
            <a:r>
              <a:rPr lang="zh-CN" altLang="en-US" dirty="0"/>
              <a:t>条数据是全部同学参加教师测评。</a:t>
            </a:r>
            <a:endParaRPr lang="en-US" altLang="zh-CN" dirty="0"/>
          </a:p>
          <a:p>
            <a:r>
              <a:rPr lang="zh-CN" altLang="en-US" dirty="0"/>
              <a:t>可以看到前</a:t>
            </a:r>
            <a:r>
              <a:rPr lang="en-US" altLang="zh-CN" dirty="0"/>
              <a:t>30</a:t>
            </a:r>
            <a:r>
              <a:rPr lang="zh-CN" altLang="en-US" dirty="0"/>
              <a:t>个点，两种方法的结果差异较大，而后</a:t>
            </a:r>
            <a:r>
              <a:rPr lang="en-US" altLang="zh-CN" dirty="0"/>
              <a:t>70</a:t>
            </a:r>
            <a:r>
              <a:rPr lang="zh-CN" altLang="en-US" dirty="0"/>
              <a:t>个点基本一致。在前</a:t>
            </a:r>
            <a:r>
              <a:rPr lang="en-US" altLang="zh-CN" dirty="0"/>
              <a:t>30</a:t>
            </a:r>
            <a:r>
              <a:rPr lang="zh-CN" altLang="en-US" dirty="0"/>
              <a:t>个点中，采用</a:t>
            </a:r>
            <a:r>
              <a:rPr lang="en-US" altLang="zh-CN" dirty="0"/>
              <a:t>ER</a:t>
            </a:r>
            <a:r>
              <a:rPr lang="zh-CN" altLang="en-US" dirty="0"/>
              <a:t>方法得到的成绩低于采用均值，因为，前</a:t>
            </a:r>
            <a:r>
              <a:rPr lang="en-US" altLang="zh-CN" dirty="0"/>
              <a:t>30</a:t>
            </a:r>
            <a:r>
              <a:rPr lang="zh-CN" altLang="en-US" dirty="0"/>
              <a:t>个数据有部分同学没有参加测评，此时他们对教师的打分是不确定的，</a:t>
            </a:r>
            <a:r>
              <a:rPr lang="en-US" altLang="zh-CN" dirty="0"/>
              <a:t>ER</a:t>
            </a:r>
            <a:r>
              <a:rPr lang="zh-CN" altLang="en-US" dirty="0"/>
              <a:t>算法考虑了这方面因素，而均值方法只反映已有得分的平均水平，所以采用</a:t>
            </a:r>
            <a:r>
              <a:rPr lang="en-US" altLang="zh-CN" dirty="0"/>
              <a:t>ER</a:t>
            </a:r>
            <a:r>
              <a:rPr lang="zh-CN" altLang="en-US" dirty="0"/>
              <a:t>算法得到的教师教学得分会更合理。</a:t>
            </a:r>
            <a:endParaRPr lang="en-US" altLang="zh-CN" dirty="0"/>
          </a:p>
        </p:txBody>
      </p:sp>
      <p:sp>
        <p:nvSpPr>
          <p:cNvPr id="4" name="灯片编号占位符 3"/>
          <p:cNvSpPr>
            <a:spLocks noGrp="1"/>
          </p:cNvSpPr>
          <p:nvPr>
            <p:ph type="sldNum" sz="quarter" idx="10"/>
          </p:nvPr>
        </p:nvSpPr>
        <p:spPr/>
        <p:txBody>
          <a:bodyPr/>
          <a:lstStyle/>
          <a:p>
            <a:fld id="{FE2999E8-4F39-428F-BB6C-40B060FC6BCC}" type="slidenum">
              <a:rPr lang="zh-CN" altLang="en-US" smtClean="0"/>
              <a:t>26</a:t>
            </a:fld>
            <a:endParaRPr lang="zh-CN" altLang="en-US"/>
          </a:p>
        </p:txBody>
      </p:sp>
    </p:spTree>
    <p:extLst>
      <p:ext uri="{BB962C8B-B14F-4D97-AF65-F5344CB8AC3E}">
        <p14:creationId xmlns:p14="http://schemas.microsoft.com/office/powerpoint/2010/main" val="3133408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下面进行完整数据中的对比试验，将本文方法与其他三种回归模型进行对比，实验采用</a:t>
            </a:r>
            <a:r>
              <a:rPr lang="en-US" altLang="zh-CN" dirty="0"/>
              <a:t>10</a:t>
            </a:r>
            <a:r>
              <a:rPr lang="zh-CN" altLang="en-US" dirty="0"/>
              <a:t>折交叉验证。图中是每一折的对比结果。结果如表</a:t>
            </a:r>
            <a:r>
              <a:rPr lang="en-US" altLang="zh-CN" dirty="0"/>
              <a:t>5-3</a:t>
            </a:r>
            <a:r>
              <a:rPr lang="zh-CN" altLang="en-US"/>
              <a:t>所示，本文方法在平均绝对误差上具有较好的表现，但在均方根误差上表现不好。</a:t>
            </a:r>
            <a:endParaRPr lang="zh-CN" altLang="en-US" dirty="0"/>
          </a:p>
        </p:txBody>
      </p:sp>
      <p:sp>
        <p:nvSpPr>
          <p:cNvPr id="4" name="灯片编号占位符 3"/>
          <p:cNvSpPr>
            <a:spLocks noGrp="1"/>
          </p:cNvSpPr>
          <p:nvPr>
            <p:ph type="sldNum" sz="quarter" idx="10"/>
          </p:nvPr>
        </p:nvSpPr>
        <p:spPr/>
        <p:txBody>
          <a:bodyPr/>
          <a:lstStyle/>
          <a:p>
            <a:fld id="{FE2999E8-4F39-428F-BB6C-40B060FC6BCC}" type="slidenum">
              <a:rPr lang="zh-CN" altLang="en-US" smtClean="0"/>
              <a:t>27</a:t>
            </a:fld>
            <a:endParaRPr lang="zh-CN" altLang="en-US"/>
          </a:p>
        </p:txBody>
      </p:sp>
    </p:spTree>
    <p:extLst>
      <p:ext uri="{BB962C8B-B14F-4D97-AF65-F5344CB8AC3E}">
        <p14:creationId xmlns:p14="http://schemas.microsoft.com/office/powerpoint/2010/main" val="4205691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根据不完整数据集和不完整决策问题，提出了两种方法，并在实际问题中进行应用。</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30</a:t>
            </a:fld>
            <a:endParaRPr lang="zh-CN" altLang="en-US"/>
          </a:p>
        </p:txBody>
      </p:sp>
    </p:spTree>
    <p:extLst>
      <p:ext uri="{BB962C8B-B14F-4D97-AF65-F5344CB8AC3E}">
        <p14:creationId xmlns:p14="http://schemas.microsoft.com/office/powerpoint/2010/main" val="3761659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未来展望如下，</a:t>
            </a:r>
            <a:r>
              <a:rPr lang="en-US" altLang="zh-CN" dirty="0"/>
              <a:t>1</a:t>
            </a:r>
            <a:r>
              <a:rPr lang="zh-CN" altLang="en-US" dirty="0"/>
              <a:t>基于扩展规则的</a:t>
            </a:r>
            <a:r>
              <a:rPr lang="en-US" altLang="zh-CN" dirty="0"/>
              <a:t>DBRB</a:t>
            </a:r>
            <a:r>
              <a:rPr lang="zh-CN" altLang="en-US" dirty="0"/>
              <a:t>优化方法存在超参数，需要实现自动化设置；</a:t>
            </a:r>
            <a:r>
              <a:rPr lang="en-US" altLang="zh-CN" dirty="0"/>
              <a:t>2</a:t>
            </a:r>
            <a:r>
              <a:rPr lang="zh-CN" altLang="en-US" dirty="0"/>
              <a:t>基于关联规则的推断方法需要遍历模糊置信表示库，效率较低；</a:t>
            </a:r>
            <a:r>
              <a:rPr lang="en-US" altLang="zh-CN" dirty="0"/>
              <a:t>3</a:t>
            </a:r>
            <a:r>
              <a:rPr lang="zh-CN" altLang="en-US" dirty="0"/>
              <a:t>应用问题的数据集比较粗糙，可以进行多方面优化。</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31</a:t>
            </a:fld>
            <a:endParaRPr lang="zh-CN" altLang="en-US"/>
          </a:p>
        </p:txBody>
      </p:sp>
    </p:spTree>
    <p:extLst>
      <p:ext uri="{BB962C8B-B14F-4D97-AF65-F5344CB8AC3E}">
        <p14:creationId xmlns:p14="http://schemas.microsoft.com/office/powerpoint/2010/main" val="4022992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首先简单介绍研究背景与内容</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3</a:t>
            </a:fld>
            <a:endParaRPr lang="zh-CN" altLang="en-US"/>
          </a:p>
        </p:txBody>
      </p:sp>
    </p:spTree>
    <p:extLst>
      <p:ext uri="{BB962C8B-B14F-4D97-AF65-F5344CB8AC3E}">
        <p14:creationId xmlns:p14="http://schemas.microsoft.com/office/powerpoint/2010/main" val="2383065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我的论文工作介绍完毕，谢谢老师们的聆听。</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32</a:t>
            </a:fld>
            <a:endParaRPr lang="zh-CN" altLang="en-US"/>
          </a:p>
        </p:txBody>
      </p:sp>
    </p:spTree>
    <p:extLst>
      <p:ext uri="{BB962C8B-B14F-4D97-AF65-F5344CB8AC3E}">
        <p14:creationId xmlns:p14="http://schemas.microsoft.com/office/powerpoint/2010/main" val="2405037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置信规则库专家系统是由杨剑波在</a:t>
            </a:r>
            <a:r>
              <a:rPr lang="en-US" altLang="zh-CN" dirty="0"/>
              <a:t>06</a:t>
            </a:r>
            <a:r>
              <a:rPr lang="zh-CN" altLang="en-US" dirty="0"/>
              <a:t>年提出的，</a:t>
            </a:r>
            <a:endParaRPr lang="en-US" altLang="zh-CN" dirty="0"/>
          </a:p>
          <a:p>
            <a:r>
              <a:rPr lang="zh-CN" altLang="en-US" dirty="0"/>
              <a:t>该方法在传统的</a:t>
            </a:r>
            <a:r>
              <a:rPr lang="en-US" altLang="zh-CN" dirty="0"/>
              <a:t>IF-THEN</a:t>
            </a:r>
            <a:r>
              <a:rPr lang="zh-CN" altLang="en-US" dirty="0"/>
              <a:t>规则的基础上引入了置信分布框架，该方法能有效地处理含糊、不确定和非线性的输入信息，并输出带有置信分布的评价结果。</a:t>
            </a:r>
            <a:endParaRPr lang="en-US" altLang="zh-CN" dirty="0"/>
          </a:p>
          <a:p>
            <a:r>
              <a:rPr lang="en-US" altLang="zh-CN" dirty="0"/>
              <a:t>//</a:t>
            </a:r>
            <a:r>
              <a:rPr lang="zh-CN" altLang="en-US" dirty="0"/>
              <a:t>目前，置信规则库系统已经成功应用于各个领域。</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4</a:t>
            </a:fld>
            <a:endParaRPr lang="zh-CN" altLang="en-US"/>
          </a:p>
        </p:txBody>
      </p:sp>
    </p:spTree>
    <p:extLst>
      <p:ext uri="{BB962C8B-B14F-4D97-AF65-F5344CB8AC3E}">
        <p14:creationId xmlns:p14="http://schemas.microsoft.com/office/powerpoint/2010/main" val="4046886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基于析取范式的规则表示如下，规则前件采用逻辑或进行连接，后件具有分布式结构，规则中具有规则权重、属性权重来区分不同规则的重要性。</a:t>
            </a:r>
            <a:endParaRPr lang="en-US" altLang="zh-CN" dirty="0"/>
          </a:p>
          <a:p>
            <a:r>
              <a:rPr lang="zh-CN" altLang="en-US" dirty="0"/>
              <a:t>用户输入信息后，先计算个体匹配度</a:t>
            </a:r>
            <a:r>
              <a:rPr lang="en-US" altLang="zh-CN" dirty="0"/>
              <a:t>\alpha</a:t>
            </a:r>
            <a:r>
              <a:rPr lang="zh-CN" altLang="en-US" dirty="0"/>
              <a:t>，然后计算各个规则的激活程度，在论文中，主要使用了</a:t>
            </a:r>
            <a:r>
              <a:rPr lang="en-US" altLang="zh-CN" dirty="0"/>
              <a:t>Yang</a:t>
            </a:r>
            <a:r>
              <a:rPr lang="zh-CN" altLang="en-US" dirty="0"/>
              <a:t>等人和</a:t>
            </a:r>
            <a:r>
              <a:rPr lang="en-US" altLang="zh-CN" dirty="0"/>
              <a:t>Chang</a:t>
            </a:r>
            <a:r>
              <a:rPr lang="zh-CN" altLang="en-US" dirty="0"/>
              <a:t>等人提出的激活权重计算方式。</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5</a:t>
            </a:fld>
            <a:endParaRPr lang="zh-CN" altLang="en-US"/>
          </a:p>
        </p:txBody>
      </p:sp>
    </p:spTree>
    <p:extLst>
      <p:ext uri="{BB962C8B-B14F-4D97-AF65-F5344CB8AC3E}">
        <p14:creationId xmlns:p14="http://schemas.microsoft.com/office/powerpoint/2010/main" val="2582363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获得到激活规则权重后，可以通过</a:t>
            </a:r>
            <a:r>
              <a:rPr lang="en-US" altLang="zh-CN" dirty="0"/>
              <a:t>ER</a:t>
            </a:r>
            <a:r>
              <a:rPr lang="zh-CN" altLang="en-US" dirty="0"/>
              <a:t>算法的解析式，对激活信息进行融合。</a:t>
            </a:r>
            <a:endParaRPr lang="en-US" altLang="zh-CN" dirty="0"/>
          </a:p>
          <a:p>
            <a:r>
              <a:rPr lang="zh-CN" altLang="en-US" dirty="0"/>
              <a:t>根据不同的问题需求可以计算对应的数值型输出或分类结果。</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6</a:t>
            </a:fld>
            <a:endParaRPr lang="zh-CN" altLang="en-US"/>
          </a:p>
        </p:txBody>
      </p:sp>
    </p:spTree>
    <p:extLst>
      <p:ext uri="{BB962C8B-B14F-4D97-AF65-F5344CB8AC3E}">
        <p14:creationId xmlns:p14="http://schemas.microsoft.com/office/powerpoint/2010/main" val="1325123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本论文的研究工作主要如下：</a:t>
            </a:r>
            <a:endParaRPr lang="en-US" altLang="zh-CN" dirty="0"/>
          </a:p>
          <a:p>
            <a:r>
              <a:rPr lang="zh-CN" altLang="en-US" dirty="0"/>
              <a:t>首先，第一个工作是研究不完整数据集问题，如何使用缺失的数据进行规则库的构建，另一个工作是如何处理不完整的输入信息，然后将这两个方法应用于教师教学水平评估问题中。</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7</a:t>
            </a:fld>
            <a:endParaRPr lang="zh-CN" altLang="en-US"/>
          </a:p>
        </p:txBody>
      </p:sp>
    </p:spTree>
    <p:extLst>
      <p:ext uri="{BB962C8B-B14F-4D97-AF65-F5344CB8AC3E}">
        <p14:creationId xmlns:p14="http://schemas.microsoft.com/office/powerpoint/2010/main" val="1477183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首先，介绍不完整数据集问题的解决方法</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8</a:t>
            </a:fld>
            <a:endParaRPr lang="zh-CN" altLang="en-US"/>
          </a:p>
        </p:txBody>
      </p:sp>
    </p:spTree>
    <p:extLst>
      <p:ext uri="{BB962C8B-B14F-4D97-AF65-F5344CB8AC3E}">
        <p14:creationId xmlns:p14="http://schemas.microsoft.com/office/powerpoint/2010/main" val="3728059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传统的</a:t>
            </a:r>
            <a:r>
              <a:rPr lang="en-US" altLang="zh-CN" dirty="0"/>
              <a:t>BRB</a:t>
            </a:r>
            <a:r>
              <a:rPr lang="zh-CN" altLang="en-US" dirty="0"/>
              <a:t>方法无法直接处理不完整数据集。而</a:t>
            </a:r>
            <a:r>
              <a:rPr lang="en-US" altLang="zh-CN" dirty="0"/>
              <a:t>DBRB</a:t>
            </a:r>
            <a:r>
              <a:rPr lang="zh-CN" altLang="en-US" dirty="0"/>
              <a:t>虽然能够通过激活部分属性对不完整数据进行推断，但准确率低。另外不完整数据会影响系统的参数训练。</a:t>
            </a:r>
            <a:endParaRPr lang="en-US" altLang="zh-CN" dirty="0"/>
          </a:p>
          <a:p>
            <a:r>
              <a:rPr lang="zh-CN" altLang="en-US" dirty="0"/>
              <a:t>因此，针对上述问题，为了避免不完整数据导致参数训练效果差，利用数据直接生成规则，但同时不完整数据将会生成不完整规则，因此，引入衰减因子对不完整规则权重进行调节。</a:t>
            </a:r>
          </a:p>
        </p:txBody>
      </p:sp>
      <p:sp>
        <p:nvSpPr>
          <p:cNvPr id="4" name="灯片编号占位符 3"/>
          <p:cNvSpPr>
            <a:spLocks noGrp="1"/>
          </p:cNvSpPr>
          <p:nvPr>
            <p:ph type="sldNum" sz="quarter" idx="10"/>
          </p:nvPr>
        </p:nvSpPr>
        <p:spPr/>
        <p:txBody>
          <a:bodyPr/>
          <a:lstStyle/>
          <a:p>
            <a:fld id="{FE2999E8-4F39-428F-BB6C-40B060FC6BCC}" type="slidenum">
              <a:rPr lang="zh-CN" altLang="en-US" smtClean="0"/>
              <a:t>9</a:t>
            </a:fld>
            <a:endParaRPr lang="zh-CN" altLang="en-US"/>
          </a:p>
        </p:txBody>
      </p:sp>
    </p:spTree>
    <p:extLst>
      <p:ext uri="{BB962C8B-B14F-4D97-AF65-F5344CB8AC3E}">
        <p14:creationId xmlns:p14="http://schemas.microsoft.com/office/powerpoint/2010/main" val="1350239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228789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4112074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120335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274799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266839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220299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3145204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426482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270458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146116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97D1866-7B83-48C3-A0B2-ACD2F30FAFED}" type="datetimeFigureOut">
              <a:rPr lang="zh-CN" altLang="en-US" smtClean="0"/>
              <a:t>2021/1/10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51508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1866-7B83-48C3-A0B2-ACD2F30FAFED}" type="datetimeFigureOut">
              <a:rPr lang="zh-CN" altLang="en-US" smtClean="0"/>
              <a:t>2021/1/10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0B65-8195-4764-A21E-D3F278856F11}" type="slidenum">
              <a:rPr lang="zh-CN" altLang="en-US" smtClean="0"/>
              <a:t>‹#›</a:t>
            </a:fld>
            <a:endParaRPr lang="zh-CN" altLang="en-US"/>
          </a:p>
        </p:txBody>
      </p:sp>
    </p:spTree>
    <p:extLst>
      <p:ext uri="{BB962C8B-B14F-4D97-AF65-F5344CB8AC3E}">
        <p14:creationId xmlns:p14="http://schemas.microsoft.com/office/powerpoint/2010/main" val="2994682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3.png"/><Relationship Id="rId7" Type="http://schemas.openxmlformats.org/officeDocument/2006/relationships/oleObject" Target="../embeddings/oleObject7.bin"/><Relationship Id="rId12" Type="http://schemas.openxmlformats.org/officeDocument/2006/relationships/image" Target="../media/image12.w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1.wmf"/><Relationship Id="rId4" Type="http://schemas.openxmlformats.org/officeDocument/2006/relationships/image" Target="../media/image2.png"/><Relationship Id="rId9"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3.wmf"/><Relationship Id="rId18" Type="http://schemas.openxmlformats.org/officeDocument/2006/relationships/image" Target="../media/image26.wmf"/><Relationship Id="rId3" Type="http://schemas.openxmlformats.org/officeDocument/2006/relationships/image" Target="../media/image3.png"/><Relationship Id="rId7" Type="http://schemas.openxmlformats.org/officeDocument/2006/relationships/image" Target="../media/image21.png"/><Relationship Id="rId12" Type="http://schemas.openxmlformats.org/officeDocument/2006/relationships/oleObject" Target="../embeddings/oleObject12.bin"/><Relationship Id="rId17" Type="http://schemas.openxmlformats.org/officeDocument/2006/relationships/oleObject" Target="../embeddings/oleObject14.bin"/><Relationship Id="rId2" Type="http://schemas.openxmlformats.org/officeDocument/2006/relationships/notesSlide" Target="../notesSlides/notesSlide18.xml"/><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26.png"/><Relationship Id="rId5" Type="http://schemas.openxmlformats.org/officeDocument/2006/relationships/image" Target="../media/image20.wmf"/><Relationship Id="rId15" Type="http://schemas.openxmlformats.org/officeDocument/2006/relationships/image" Target="../media/image24.wmf"/><Relationship Id="rId4" Type="http://schemas.openxmlformats.org/officeDocument/2006/relationships/oleObject" Target="../embeddings/oleObject10.bin"/><Relationship Id="rId9" Type="http://schemas.openxmlformats.org/officeDocument/2006/relationships/image" Target="../media/image22.wmf"/><Relationship Id="rId1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png"/><Relationship Id="rId7"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378" r="6553"/>
          <a:stretch>
            <a:fillRect/>
          </a:stretch>
        </p:blipFill>
        <p:spPr>
          <a:xfrm>
            <a:off x="369455" y="347576"/>
            <a:ext cx="11453089" cy="6184900"/>
          </a:xfrm>
          <a:prstGeom prst="rect">
            <a:avLst/>
          </a:prstGeom>
        </p:spPr>
      </p:pic>
      <p:sp>
        <p:nvSpPr>
          <p:cNvPr id="5" name="矩形 4"/>
          <p:cNvSpPr/>
          <p:nvPr/>
        </p:nvSpPr>
        <p:spPr>
          <a:xfrm>
            <a:off x="535578" y="509451"/>
            <a:ext cx="11090366" cy="5891349"/>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2805" y="1148773"/>
            <a:ext cx="3284323" cy="952454"/>
          </a:xfrm>
          <a:prstGeom prst="rect">
            <a:avLst/>
          </a:prstGeom>
        </p:spPr>
      </p:pic>
      <p:sp>
        <p:nvSpPr>
          <p:cNvPr id="7" name="文本框 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4716" y="2465425"/>
            <a:ext cx="6668546" cy="1323439"/>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ea typeface="+mj-ea"/>
                <a:sym typeface="Calibri" panose="020F0502020204030204" pitchFamily="34" charset="0"/>
              </a:rPr>
              <a:t>基于析取范式的置信规则库优化方法及应用研究</a:t>
            </a:r>
          </a:p>
        </p:txBody>
      </p:sp>
      <p:grpSp>
        <p:nvGrpSpPr>
          <p:cNvPr id="13" name="组合 12"/>
          <p:cNvGrpSpPr/>
          <p:nvPr/>
        </p:nvGrpSpPr>
        <p:grpSpPr>
          <a:xfrm>
            <a:off x="1172094" y="4297680"/>
            <a:ext cx="1221971" cy="1288473"/>
            <a:chOff x="1172094" y="4297680"/>
            <a:chExt cx="1221971" cy="1288473"/>
          </a:xfrm>
        </p:grpSpPr>
        <p:cxnSp>
          <p:nvCxnSpPr>
            <p:cNvPr id="9" name="直接连接符 8"/>
            <p:cNvCxnSpPr/>
            <p:nvPr/>
          </p:nvCxnSpPr>
          <p:spPr>
            <a:xfrm>
              <a:off x="1524000" y="4297680"/>
              <a:ext cx="0" cy="1288473"/>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172094" y="5249487"/>
              <a:ext cx="1221971" cy="8313"/>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10800000">
            <a:off x="10030403" y="812754"/>
            <a:ext cx="1221971" cy="1288473"/>
            <a:chOff x="1172094" y="4297680"/>
            <a:chExt cx="1221971" cy="1288473"/>
          </a:xfrm>
        </p:grpSpPr>
        <p:cxnSp>
          <p:nvCxnSpPr>
            <p:cNvPr id="16" name="直接连接符 15"/>
            <p:cNvCxnSpPr/>
            <p:nvPr/>
          </p:nvCxnSpPr>
          <p:spPr>
            <a:xfrm>
              <a:off x="1524000" y="4297680"/>
              <a:ext cx="0" cy="1288473"/>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172094" y="5249487"/>
              <a:ext cx="1221971" cy="8313"/>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2778903" y="4442388"/>
            <a:ext cx="7327647" cy="369332"/>
          </a:xfrm>
          <a:prstGeom prst="rect">
            <a:avLst/>
          </a:prstGeom>
          <a:noFill/>
        </p:spPr>
        <p:txBody>
          <a:bodyPr wrap="none" rtlCol="0">
            <a:spAutoFit/>
          </a:bodyPr>
          <a:lstStyle/>
          <a:p>
            <a:r>
              <a:rPr lang="zh-CN" altLang="en-US" dirty="0">
                <a:latin typeface="华文楷体" panose="02010600040101010101" pitchFamily="2" charset="-122"/>
                <a:ea typeface="华文楷体" panose="02010600040101010101" pitchFamily="2" charset="-122"/>
              </a:rPr>
              <a:t>日期：</a:t>
            </a:r>
            <a:r>
              <a:rPr lang="en-US" altLang="zh-CN" dirty="0">
                <a:latin typeface="华文楷体" panose="02010600040101010101" pitchFamily="2" charset="-122"/>
                <a:ea typeface="华文楷体" panose="02010600040101010101" pitchFamily="2" charset="-122"/>
              </a:rPr>
              <a:t>2021.01.11    </a:t>
            </a:r>
            <a:r>
              <a:rPr lang="zh-CN" altLang="en-US" dirty="0">
                <a:latin typeface="华文楷体" panose="02010600040101010101" pitchFamily="2" charset="-122"/>
                <a:ea typeface="华文楷体" panose="02010600040101010101" pitchFamily="2" charset="-122"/>
              </a:rPr>
              <a:t>答辩人：刘永裕</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专业：软件工程    导师：傅仰耿</a:t>
            </a:r>
          </a:p>
        </p:txBody>
      </p:sp>
    </p:spTree>
    <p:extLst>
      <p:ext uri="{BB962C8B-B14F-4D97-AF65-F5344CB8AC3E}">
        <p14:creationId xmlns:p14="http://schemas.microsoft.com/office/powerpoint/2010/main" val="264380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基于扩展规则的析取范式置信规则库优化方法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19318"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02</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06592" y="1468402"/>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规则表示</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025028864"/>
              </p:ext>
            </p:extLst>
          </p:nvPr>
        </p:nvGraphicFramePr>
        <p:xfrm>
          <a:off x="2311400" y="1991979"/>
          <a:ext cx="8424863" cy="1754188"/>
        </p:xfrm>
        <a:graphic>
          <a:graphicData uri="http://schemas.openxmlformats.org/presentationml/2006/ole">
            <mc:AlternateContent xmlns:mc="http://schemas.openxmlformats.org/markup-compatibility/2006">
              <mc:Choice xmlns:v="urn:schemas-microsoft-com:vml" Requires="v">
                <p:oleObj name="Equation" r:id="rId5" imgW="9601200" imgH="2031840" progId="Equation.DSMT4">
                  <p:embed/>
                </p:oleObj>
              </mc:Choice>
              <mc:Fallback>
                <p:oleObj name="Equation" r:id="rId5" imgW="9601200" imgH="2031840" progId="Equation.DSMT4">
                  <p:embed/>
                  <p:pic>
                    <p:nvPicPr>
                      <p:cNvPr id="0" name="Object 5"/>
                      <p:cNvPicPr>
                        <a:picLocks noChangeAspect="1" noChangeArrowheads="1"/>
                      </p:cNvPicPr>
                      <p:nvPr/>
                    </p:nvPicPr>
                    <p:blipFill>
                      <a:blip r:embed="rId6"/>
                      <a:srcRect/>
                      <a:stretch>
                        <a:fillRect/>
                      </a:stretch>
                    </p:blipFill>
                    <p:spPr bwMode="auto">
                      <a:xfrm>
                        <a:off x="2311400" y="1991979"/>
                        <a:ext cx="8424863" cy="175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矩形 19"/>
          <p:cNvSpPr/>
          <p:nvPr/>
        </p:nvSpPr>
        <p:spPr>
          <a:xfrm>
            <a:off x="1345107" y="3907024"/>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激活权重</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2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264971344"/>
              </p:ext>
            </p:extLst>
          </p:nvPr>
        </p:nvGraphicFramePr>
        <p:xfrm>
          <a:off x="2104860" y="4484818"/>
          <a:ext cx="1944688" cy="1411287"/>
        </p:xfrm>
        <a:graphic>
          <a:graphicData uri="http://schemas.openxmlformats.org/presentationml/2006/ole">
            <mc:AlternateContent xmlns:mc="http://schemas.openxmlformats.org/markup-compatibility/2006">
              <mc:Choice xmlns:v="urn:schemas-microsoft-com:vml" Requires="v">
                <p:oleObj name="Equation" r:id="rId7" imgW="1930320" imgH="1396800" progId="Equation.DSMT4">
                  <p:embed/>
                </p:oleObj>
              </mc:Choice>
              <mc:Fallback>
                <p:oleObj name="Equation" r:id="rId7" imgW="1930320" imgH="1396800" progId="Equation.DSMT4">
                  <p:embed/>
                  <p:pic>
                    <p:nvPicPr>
                      <p:cNvPr id="0" name="Object 8"/>
                      <p:cNvPicPr>
                        <a:picLocks noChangeAspect="1" noChangeArrowheads="1"/>
                      </p:cNvPicPr>
                      <p:nvPr/>
                    </p:nvPicPr>
                    <p:blipFill>
                      <a:blip r:embed="rId8"/>
                      <a:srcRect/>
                      <a:stretch>
                        <a:fillRect/>
                      </a:stretch>
                    </p:blipFill>
                    <p:spPr bwMode="auto">
                      <a:xfrm>
                        <a:off x="2104860" y="4484818"/>
                        <a:ext cx="1944688" cy="1411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30629640"/>
              </p:ext>
            </p:extLst>
          </p:nvPr>
        </p:nvGraphicFramePr>
        <p:xfrm>
          <a:off x="4941556" y="4978273"/>
          <a:ext cx="2952750" cy="704850"/>
        </p:xfrm>
        <a:graphic>
          <a:graphicData uri="http://schemas.openxmlformats.org/presentationml/2006/ole">
            <mc:AlternateContent xmlns:mc="http://schemas.openxmlformats.org/markup-compatibility/2006">
              <mc:Choice xmlns:v="urn:schemas-microsoft-com:vml" Requires="v">
                <p:oleObj name="Equation" r:id="rId9" imgW="2946240" imgH="711000" progId="Equation.DSMT4">
                  <p:embed/>
                </p:oleObj>
              </mc:Choice>
              <mc:Fallback>
                <p:oleObj name="Equation" r:id="rId9" imgW="2946240" imgH="711000" progId="Equation.DSMT4">
                  <p:embed/>
                  <p:pic>
                    <p:nvPicPr>
                      <p:cNvPr id="0" name="Object 10"/>
                      <p:cNvPicPr>
                        <a:picLocks noChangeAspect="1" noChangeArrowheads="1"/>
                      </p:cNvPicPr>
                      <p:nvPr/>
                    </p:nvPicPr>
                    <p:blipFill>
                      <a:blip r:embed="rId10"/>
                      <a:srcRect/>
                      <a:stretch>
                        <a:fillRect/>
                      </a:stretch>
                    </p:blipFill>
                    <p:spPr bwMode="auto">
                      <a:xfrm>
                        <a:off x="4941556" y="4978273"/>
                        <a:ext cx="29527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7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593226599"/>
              </p:ext>
            </p:extLst>
          </p:nvPr>
        </p:nvGraphicFramePr>
        <p:xfrm>
          <a:off x="8786314" y="4621879"/>
          <a:ext cx="1651000" cy="1417638"/>
        </p:xfrm>
        <a:graphic>
          <a:graphicData uri="http://schemas.openxmlformats.org/presentationml/2006/ole">
            <mc:AlternateContent xmlns:mc="http://schemas.openxmlformats.org/markup-compatibility/2006">
              <mc:Choice xmlns:v="urn:schemas-microsoft-com:vml" Requires="v">
                <p:oleObj name="Equation" r:id="rId11" imgW="1663560" imgH="1409400" progId="Equation.DSMT4">
                  <p:embed/>
                </p:oleObj>
              </mc:Choice>
              <mc:Fallback>
                <p:oleObj name="Equation" r:id="rId11" imgW="1663560" imgH="1409400" progId="Equation.DSMT4">
                  <p:embed/>
                  <p:pic>
                    <p:nvPicPr>
                      <p:cNvPr id="0" name="Object 76"/>
                      <p:cNvPicPr>
                        <a:picLocks noChangeAspect="1" noChangeArrowheads="1"/>
                      </p:cNvPicPr>
                      <p:nvPr/>
                    </p:nvPicPr>
                    <p:blipFill>
                      <a:blip r:embed="rId12"/>
                      <a:srcRect/>
                      <a:stretch>
                        <a:fillRect/>
                      </a:stretch>
                    </p:blipFill>
                    <p:spPr bwMode="auto">
                      <a:xfrm>
                        <a:off x="8786314" y="4621879"/>
                        <a:ext cx="1651000" cy="141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296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基于扩展规则的析取范式置信规则库优化方法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19318"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02</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06592" y="1468402"/>
            <a:ext cx="1654620"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步骤流程图</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5" name="Picture 12" descr="图片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50894" y="1728135"/>
            <a:ext cx="4290212" cy="433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982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基于扩展规则的析取范式置信规则库优化方法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19318"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02</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06592" y="1468402"/>
            <a:ext cx="2550698"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前提属性参考值个数</a:t>
            </a:r>
            <a:endParaRPr lang="zh-CN" altLang="en-US" sz="1100" dirty="0">
              <a:solidFill>
                <a:srgbClr val="1A3F6C"/>
              </a:solidFill>
              <a:latin typeface="微软雅黑" panose="020B0503020204020204" pitchFamily="34" charset="-122"/>
              <a:ea typeface="微软雅黑" panose="020B0503020204020204" pitchFamily="34" charset="-122"/>
            </a:endParaRPr>
          </a:p>
        </p:txBody>
      </p:sp>
      <p:pic>
        <p:nvPicPr>
          <p:cNvPr id="14" name="图片 13"/>
          <p:cNvPicPr/>
          <p:nvPr/>
        </p:nvPicPr>
        <p:blipFill>
          <a:blip r:embed="rId5">
            <a:extLst>
              <a:ext uri="{28A0092B-C50C-407E-A947-70E740481C1C}">
                <a14:useLocalDpi xmlns:a14="http://schemas.microsoft.com/office/drawing/2010/main" val="0"/>
              </a:ext>
            </a:extLst>
          </a:blip>
          <a:stretch>
            <a:fillRect/>
          </a:stretch>
        </p:blipFill>
        <p:spPr>
          <a:xfrm>
            <a:off x="1617348" y="2220912"/>
            <a:ext cx="4679883" cy="3113088"/>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721856818"/>
              </p:ext>
            </p:extLst>
          </p:nvPr>
        </p:nvGraphicFramePr>
        <p:xfrm>
          <a:off x="6743700" y="2526351"/>
          <a:ext cx="4552950" cy="2522825"/>
        </p:xfrm>
        <a:graphic>
          <a:graphicData uri="http://schemas.openxmlformats.org/drawingml/2006/table">
            <a:tbl>
              <a:tblPr firstRow="1" firstCol="1" bandRow="1">
                <a:tableStyleId>{5C22544A-7EE6-4342-B048-85BDC9FD1C3A}</a:tableStyleId>
              </a:tblPr>
              <a:tblGrid>
                <a:gridCol w="675793">
                  <a:extLst>
                    <a:ext uri="{9D8B030D-6E8A-4147-A177-3AD203B41FA5}">
                      <a16:colId xmlns:a16="http://schemas.microsoft.com/office/drawing/2014/main" val="20000"/>
                    </a:ext>
                  </a:extLst>
                </a:gridCol>
                <a:gridCol w="573787">
                  <a:extLst>
                    <a:ext uri="{9D8B030D-6E8A-4147-A177-3AD203B41FA5}">
                      <a16:colId xmlns:a16="http://schemas.microsoft.com/office/drawing/2014/main" val="20001"/>
                    </a:ext>
                  </a:extLst>
                </a:gridCol>
                <a:gridCol w="783264">
                  <a:extLst>
                    <a:ext uri="{9D8B030D-6E8A-4147-A177-3AD203B41FA5}">
                      <a16:colId xmlns:a16="http://schemas.microsoft.com/office/drawing/2014/main" val="20002"/>
                    </a:ext>
                  </a:extLst>
                </a:gridCol>
                <a:gridCol w="783264">
                  <a:extLst>
                    <a:ext uri="{9D8B030D-6E8A-4147-A177-3AD203B41FA5}">
                      <a16:colId xmlns:a16="http://schemas.microsoft.com/office/drawing/2014/main" val="20003"/>
                    </a:ext>
                  </a:extLst>
                </a:gridCol>
                <a:gridCol w="783264">
                  <a:extLst>
                    <a:ext uri="{9D8B030D-6E8A-4147-A177-3AD203B41FA5}">
                      <a16:colId xmlns:a16="http://schemas.microsoft.com/office/drawing/2014/main" val="20004"/>
                    </a:ext>
                  </a:extLst>
                </a:gridCol>
                <a:gridCol w="953578">
                  <a:extLst>
                    <a:ext uri="{9D8B030D-6E8A-4147-A177-3AD203B41FA5}">
                      <a16:colId xmlns:a16="http://schemas.microsoft.com/office/drawing/2014/main" val="20005"/>
                    </a:ext>
                  </a:extLst>
                </a:gridCol>
              </a:tblGrid>
              <a:tr h="297503">
                <a:tc>
                  <a:txBody>
                    <a:bodyPr/>
                    <a:lstStyle/>
                    <a:p>
                      <a:pPr algn="ctr">
                        <a:lnSpc>
                          <a:spcPts val="2000"/>
                        </a:lnSpc>
                        <a:spcAft>
                          <a:spcPts val="0"/>
                        </a:spcAft>
                      </a:pPr>
                      <a:r>
                        <a:rPr lang="en-US" sz="1200" kern="100" dirty="0">
                          <a:effectLst/>
                        </a:rPr>
                        <a:t> </a:t>
                      </a:r>
                      <a:r>
                        <a:rPr lang="en-US" altLang="zh-CN" sz="1200" kern="100" dirty="0">
                          <a:effectLst/>
                        </a:rPr>
                        <a:t>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规则数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平均激活规则数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平均规则激活率</a:t>
                      </a:r>
                      <a:r>
                        <a:rPr lang="en-US" sz="120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平均推理时间</a:t>
                      </a:r>
                      <a:r>
                        <a:rPr lang="en-US" sz="1200" kern="100">
                          <a:effectLst/>
                        </a:rPr>
                        <a:t>(ms)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a:effectLst/>
                        </a:rPr>
                        <a:t>平均绝对误差</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97503">
                <a:tc>
                  <a:txBody>
                    <a:bodyPr/>
                    <a:lstStyle/>
                    <a:p>
                      <a:pPr algn="ctr">
                        <a:lnSpc>
                          <a:spcPts val="2000"/>
                        </a:lnSpc>
                        <a:spcAft>
                          <a:spcPts val="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227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45.7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5.899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0.450199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97503">
                <a:tc>
                  <a:txBody>
                    <a:bodyPr/>
                    <a:lstStyle/>
                    <a:p>
                      <a:pPr algn="ctr">
                        <a:lnSpc>
                          <a:spcPts val="2000"/>
                        </a:lnSpc>
                        <a:spcAft>
                          <a:spcPts val="0"/>
                        </a:spcAft>
                      </a:pPr>
                      <a:r>
                        <a:rPr lang="en-US" sz="1200" kern="100" dirty="0">
                          <a:effectLst/>
                        </a:rPr>
                        <a:t>10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6.598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0.182863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97503">
                <a:tc>
                  <a:txBody>
                    <a:bodyPr/>
                    <a:lstStyle/>
                    <a:p>
                      <a:pPr algn="ctr">
                        <a:lnSpc>
                          <a:spcPts val="2000"/>
                        </a:lnSpc>
                        <a:spcAft>
                          <a:spcPts val="0"/>
                        </a:spcAft>
                      </a:pPr>
                      <a:r>
                        <a:rPr lang="en-US" sz="1200" kern="100" dirty="0">
                          <a:effectLst/>
                        </a:rPr>
                        <a:t>15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14.4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7.995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0.105506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97503">
                <a:tc>
                  <a:txBody>
                    <a:bodyPr/>
                    <a:lstStyle/>
                    <a:p>
                      <a:pPr algn="ctr">
                        <a:lnSpc>
                          <a:spcPts val="2000"/>
                        </a:lnSpc>
                        <a:spcAft>
                          <a:spcPts val="0"/>
                        </a:spcAft>
                      </a:pPr>
                      <a:r>
                        <a:rPr lang="en-US" sz="1200" kern="100" dirty="0">
                          <a:effectLst/>
                        </a:rPr>
                        <a:t>30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35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7.0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12.643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0.056142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97503">
                <a:tc>
                  <a:txBody>
                    <a:bodyPr/>
                    <a:lstStyle/>
                    <a:p>
                      <a:pPr algn="ctr">
                        <a:lnSpc>
                          <a:spcPts val="2000"/>
                        </a:lnSpc>
                        <a:spcAft>
                          <a:spcPts val="0"/>
                        </a:spcAft>
                      </a:pPr>
                      <a:r>
                        <a:rPr lang="en-US" sz="1200" kern="100" dirty="0">
                          <a:effectLst/>
                        </a:rPr>
                        <a:t>50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19.145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0.046686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97503">
                <a:tc>
                  <a:txBody>
                    <a:bodyPr/>
                    <a:lstStyle/>
                    <a:p>
                      <a:pPr algn="ctr">
                        <a:lnSpc>
                          <a:spcPts val="2000"/>
                        </a:lnSpc>
                        <a:spcAft>
                          <a:spcPts val="0"/>
                        </a:spcAft>
                      </a:pPr>
                      <a:r>
                        <a:rPr lang="en-US" sz="1200" kern="100" dirty="0">
                          <a:effectLst/>
                        </a:rPr>
                        <a:t>70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3.0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24.724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0.044714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370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基于扩展规则的析取范式置信规则库优化方法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19318"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02</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06592" y="1468402"/>
            <a:ext cx="3111749"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实验部分</a:t>
            </a:r>
            <a:r>
              <a:rPr lang="en-US" altLang="zh-CN" dirty="0">
                <a:solidFill>
                  <a:srgbClr val="1A3F6C"/>
                </a:solidFill>
                <a:latin typeface="微软雅黑" panose="020B0503020204020204" pitchFamily="34" charset="-122"/>
                <a:ea typeface="微软雅黑" panose="020B0503020204020204" pitchFamily="34" charset="-122"/>
              </a:rPr>
              <a:t>-</a:t>
            </a:r>
            <a:r>
              <a:rPr lang="zh-CN" altLang="en-US" dirty="0">
                <a:solidFill>
                  <a:srgbClr val="1A3F6C"/>
                </a:solidFill>
                <a:latin typeface="微软雅黑" panose="020B0503020204020204" pitchFamily="34" charset="-122"/>
                <a:ea typeface="微软雅黑" panose="020B0503020204020204" pitchFamily="34" charset="-122"/>
              </a:rPr>
              <a:t>完整数据集对比</a:t>
            </a:r>
            <a:endParaRPr lang="zh-CN" altLang="en-US" sz="1100" dirty="0">
              <a:solidFill>
                <a:srgbClr val="1A3F6C"/>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06788435"/>
              </p:ext>
            </p:extLst>
          </p:nvPr>
        </p:nvGraphicFramePr>
        <p:xfrm>
          <a:off x="1600200" y="2185988"/>
          <a:ext cx="8743950" cy="3005936"/>
        </p:xfrm>
        <a:graphic>
          <a:graphicData uri="http://schemas.openxmlformats.org/drawingml/2006/table">
            <a:tbl>
              <a:tblPr firstRow="1" firstCol="1" bandRow="1">
                <a:tableStyleId>{5C22544A-7EE6-4342-B048-85BDC9FD1C3A}</a:tableStyleId>
              </a:tblPr>
              <a:tblGrid>
                <a:gridCol w="1911869">
                  <a:extLst>
                    <a:ext uri="{9D8B030D-6E8A-4147-A177-3AD203B41FA5}">
                      <a16:colId xmlns:a16="http://schemas.microsoft.com/office/drawing/2014/main" val="20000"/>
                    </a:ext>
                  </a:extLst>
                </a:gridCol>
                <a:gridCol w="1470112">
                  <a:extLst>
                    <a:ext uri="{9D8B030D-6E8A-4147-A177-3AD203B41FA5}">
                      <a16:colId xmlns:a16="http://schemas.microsoft.com/office/drawing/2014/main" val="20001"/>
                    </a:ext>
                  </a:extLst>
                </a:gridCol>
                <a:gridCol w="1030165">
                  <a:extLst>
                    <a:ext uri="{9D8B030D-6E8A-4147-A177-3AD203B41FA5}">
                      <a16:colId xmlns:a16="http://schemas.microsoft.com/office/drawing/2014/main" val="20002"/>
                    </a:ext>
                  </a:extLst>
                </a:gridCol>
                <a:gridCol w="1175003">
                  <a:extLst>
                    <a:ext uri="{9D8B030D-6E8A-4147-A177-3AD203B41FA5}">
                      <a16:colId xmlns:a16="http://schemas.microsoft.com/office/drawing/2014/main" val="20003"/>
                    </a:ext>
                  </a:extLst>
                </a:gridCol>
                <a:gridCol w="1306487">
                  <a:extLst>
                    <a:ext uri="{9D8B030D-6E8A-4147-A177-3AD203B41FA5}">
                      <a16:colId xmlns:a16="http://schemas.microsoft.com/office/drawing/2014/main" val="20004"/>
                    </a:ext>
                  </a:extLst>
                </a:gridCol>
                <a:gridCol w="1850314">
                  <a:extLst>
                    <a:ext uri="{9D8B030D-6E8A-4147-A177-3AD203B41FA5}">
                      <a16:colId xmlns:a16="http://schemas.microsoft.com/office/drawing/2014/main" val="20006"/>
                    </a:ext>
                  </a:extLst>
                </a:gridCol>
              </a:tblGrid>
              <a:tr h="375742">
                <a:tc>
                  <a:txBody>
                    <a:bodyPr/>
                    <a:lstStyle/>
                    <a:p>
                      <a:pPr indent="304800" algn="ctr">
                        <a:lnSpc>
                          <a:spcPts val="2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iris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seeds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wine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transfusion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mammographic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375742">
                <a:tc>
                  <a:txBody>
                    <a:bodyPr/>
                    <a:lstStyle/>
                    <a:p>
                      <a:pPr indent="127000" algn="ctr">
                        <a:lnSpc>
                          <a:spcPts val="2000"/>
                        </a:lnSpc>
                        <a:spcAft>
                          <a:spcPts val="0"/>
                        </a:spcAft>
                      </a:pPr>
                      <a:r>
                        <a:rPr lang="en-US" sz="1200" kern="100" dirty="0">
                          <a:effectLst/>
                        </a:rPr>
                        <a:t>Liu-EBRB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95.33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91.43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96.24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76.14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200" kern="100">
                          <a:effectLst/>
                        </a:rPr>
                        <a:t>79.70</a:t>
                      </a:r>
                      <a:endParaRPr lang="zh-CN" altLang="en-US"/>
                    </a:p>
                  </a:txBody>
                  <a:tcPr marL="68580" marR="68580" marT="0" marB="0" anchor="ctr"/>
                </a:tc>
                <a:extLst>
                  <a:ext uri="{0D108BD9-81ED-4DB2-BD59-A6C34878D82A}">
                    <a16:rowId xmlns:a16="http://schemas.microsoft.com/office/drawing/2014/main" val="10001"/>
                  </a:ext>
                </a:extLst>
              </a:tr>
              <a:tr h="375742">
                <a:tc>
                  <a:txBody>
                    <a:bodyPr/>
                    <a:lstStyle/>
                    <a:p>
                      <a:pPr indent="127000" algn="ctr">
                        <a:lnSpc>
                          <a:spcPts val="2000"/>
                        </a:lnSpc>
                        <a:spcAft>
                          <a:spcPts val="0"/>
                        </a:spcAft>
                      </a:pPr>
                      <a:r>
                        <a:rPr lang="en-US" sz="1200" kern="100">
                          <a:effectLst/>
                        </a:rPr>
                        <a:t>DRA-EBRB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95.50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92.02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96.46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76.57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200" kern="100">
                          <a:effectLst/>
                        </a:rPr>
                        <a:t>78.39</a:t>
                      </a:r>
                      <a:endParaRPr lang="zh-CN" altLang="en-US"/>
                    </a:p>
                  </a:txBody>
                  <a:tcPr marL="68580" marR="68580" marT="0" marB="0" anchor="ctr"/>
                </a:tc>
                <a:extLst>
                  <a:ext uri="{0D108BD9-81ED-4DB2-BD59-A6C34878D82A}">
                    <a16:rowId xmlns:a16="http://schemas.microsoft.com/office/drawing/2014/main" val="10002"/>
                  </a:ext>
                </a:extLst>
              </a:tr>
              <a:tr h="375742">
                <a:tc>
                  <a:txBody>
                    <a:bodyPr/>
                    <a:lstStyle/>
                    <a:p>
                      <a:pPr indent="127000" algn="ctr">
                        <a:lnSpc>
                          <a:spcPts val="2000"/>
                        </a:lnSpc>
                        <a:spcAft>
                          <a:spcPts val="0"/>
                        </a:spcAft>
                      </a:pPr>
                      <a:r>
                        <a:rPr lang="en-US" sz="1200" kern="100">
                          <a:effectLst/>
                        </a:rPr>
                        <a:t>VP-EBRB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95.13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92.57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ts val="2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77.33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200" kern="100" dirty="0">
                          <a:effectLst/>
                        </a:rPr>
                        <a:t>- </a:t>
                      </a:r>
                      <a:endParaRPr lang="zh-CN" altLang="en-US" dirty="0"/>
                    </a:p>
                  </a:txBody>
                  <a:tcPr marL="68580" marR="68580" marT="0" marB="0" anchor="ctr"/>
                </a:tc>
                <a:extLst>
                  <a:ext uri="{0D108BD9-81ED-4DB2-BD59-A6C34878D82A}">
                    <a16:rowId xmlns:a16="http://schemas.microsoft.com/office/drawing/2014/main" val="10003"/>
                  </a:ext>
                </a:extLst>
              </a:tr>
              <a:tr h="375742">
                <a:tc>
                  <a:txBody>
                    <a:bodyPr/>
                    <a:lstStyle/>
                    <a:p>
                      <a:pPr indent="127000" algn="ctr">
                        <a:lnSpc>
                          <a:spcPts val="2000"/>
                        </a:lnSpc>
                        <a:spcAft>
                          <a:spcPts val="0"/>
                        </a:spcAft>
                      </a:pPr>
                      <a:r>
                        <a:rPr lang="en-US" sz="1200" kern="100">
                          <a:effectLst/>
                        </a:rPr>
                        <a:t>MVP-EBRB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95.87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92.38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ts val="2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80.36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200" kern="100" dirty="0">
                          <a:effectLst/>
                        </a:rPr>
                        <a:t> -</a:t>
                      </a:r>
                      <a:endParaRPr lang="zh-CN" altLang="en-US" dirty="0"/>
                    </a:p>
                  </a:txBody>
                  <a:tcPr marL="68580" marR="68580" marT="0" marB="0" anchor="ctr"/>
                </a:tc>
                <a:extLst>
                  <a:ext uri="{0D108BD9-81ED-4DB2-BD59-A6C34878D82A}">
                    <a16:rowId xmlns:a16="http://schemas.microsoft.com/office/drawing/2014/main" val="10004"/>
                  </a:ext>
                </a:extLst>
              </a:tr>
              <a:tr h="375742">
                <a:tc>
                  <a:txBody>
                    <a:bodyPr/>
                    <a:lstStyle/>
                    <a:p>
                      <a:pPr indent="127000" algn="ctr">
                        <a:lnSpc>
                          <a:spcPts val="2000"/>
                        </a:lnSpc>
                        <a:spcAft>
                          <a:spcPts val="0"/>
                        </a:spcAft>
                      </a:pPr>
                      <a:r>
                        <a:rPr lang="en-US" sz="1200" kern="100">
                          <a:effectLst/>
                        </a:rPr>
                        <a:t>CABRA-EBRB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96.00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92.38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96.63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72.07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200" kern="100">
                          <a:effectLst/>
                        </a:rPr>
                        <a:t>79.52</a:t>
                      </a:r>
                      <a:endParaRPr lang="zh-CN" altLang="en-US"/>
                    </a:p>
                  </a:txBody>
                  <a:tcPr marL="68580" marR="68580" marT="0" marB="0" anchor="ctr"/>
                </a:tc>
                <a:extLst>
                  <a:ext uri="{0D108BD9-81ED-4DB2-BD59-A6C34878D82A}">
                    <a16:rowId xmlns:a16="http://schemas.microsoft.com/office/drawing/2014/main" val="10005"/>
                  </a:ext>
                </a:extLst>
              </a:tr>
              <a:tr h="375742">
                <a:tc>
                  <a:txBody>
                    <a:bodyPr/>
                    <a:lstStyle/>
                    <a:p>
                      <a:pPr indent="127000" algn="ctr">
                        <a:lnSpc>
                          <a:spcPts val="2000"/>
                        </a:lnSpc>
                        <a:spcAft>
                          <a:spcPts val="0"/>
                        </a:spcAft>
                      </a:pPr>
                      <a:r>
                        <a:rPr lang="en-US" sz="1200" kern="100">
                          <a:effectLst/>
                        </a:rPr>
                        <a:t>EBRB-C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95.73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93.24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dirty="0">
                          <a:effectLst/>
                        </a:rPr>
                        <a:t>96.32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76.88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200" kern="100">
                          <a:effectLst/>
                        </a:rPr>
                        <a:t>77.64</a:t>
                      </a:r>
                      <a:endParaRPr lang="zh-CN" altLang="en-US"/>
                    </a:p>
                  </a:txBody>
                  <a:tcPr marL="68580" marR="68580" marT="0" marB="0" anchor="ctr"/>
                </a:tc>
                <a:extLst>
                  <a:ext uri="{0D108BD9-81ED-4DB2-BD59-A6C34878D82A}">
                    <a16:rowId xmlns:a16="http://schemas.microsoft.com/office/drawing/2014/main" val="10006"/>
                  </a:ext>
                </a:extLst>
              </a:tr>
              <a:tr h="375742">
                <a:tc>
                  <a:txBody>
                    <a:bodyPr/>
                    <a:lstStyle/>
                    <a:p>
                      <a:pPr indent="127000" algn="ctr">
                        <a:lnSpc>
                          <a:spcPts val="2000"/>
                        </a:lnSpc>
                        <a:spcAft>
                          <a:spcPts val="0"/>
                        </a:spcAft>
                      </a:pPr>
                      <a:r>
                        <a:rPr lang="zh-CN" sz="1200" kern="100">
                          <a:effectLst/>
                        </a:rPr>
                        <a:t>本文</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96.00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90.95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96.63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ts val="2000"/>
                        </a:lnSpc>
                        <a:spcAft>
                          <a:spcPts val="0"/>
                        </a:spcAft>
                      </a:pPr>
                      <a:r>
                        <a:rPr lang="en-US" sz="1200" kern="100">
                          <a:effectLst/>
                        </a:rPr>
                        <a:t>76.22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1200" kern="100" dirty="0">
                          <a:effectLst/>
                        </a:rPr>
                        <a:t>83.01</a:t>
                      </a:r>
                      <a:endParaRPr lang="zh-CN" altLang="en-US" dirty="0"/>
                    </a:p>
                  </a:txBody>
                  <a:tcPr marL="68580" marR="68580" marT="0" marB="0" anchor="ctr"/>
                </a:tc>
                <a:extLst>
                  <a:ext uri="{0D108BD9-81ED-4DB2-BD59-A6C34878D82A}">
                    <a16:rowId xmlns:a16="http://schemas.microsoft.com/office/drawing/2014/main" val="10007"/>
                  </a:ext>
                </a:extLst>
              </a:tr>
            </a:tbl>
          </a:graphicData>
        </a:graphic>
      </p:graphicFrame>
      <p:sp>
        <p:nvSpPr>
          <p:cNvPr id="14" name="Rectangle 1"/>
          <p:cNvSpPr>
            <a:spLocks noChangeArrowheads="1"/>
          </p:cNvSpPr>
          <p:nvPr/>
        </p:nvSpPr>
        <p:spPr bwMode="auto">
          <a:xfrm>
            <a:off x="5172075" y="19573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270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3-3 </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与其他</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EBRB</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进行对比</a:t>
            </a:r>
            <a:endParaRPr kumimoji="0" lang="zh-CN" altLang="en-US" sz="800" b="0" i="0" u="none" strike="noStrike" cap="none" normalizeH="0" baseline="0" dirty="0">
              <a:ln>
                <a:noFill/>
              </a:ln>
              <a:solidFill>
                <a:schemeClr val="tx1"/>
              </a:solidFill>
              <a:effectLst/>
            </a:endParaRPr>
          </a:p>
          <a:p>
            <a:pPr marL="0" marR="0" lvl="0" indent="1270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170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基于扩展规则的析取范式置信规则库优化方法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19318"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02</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06592" y="1468402"/>
            <a:ext cx="3342582"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实验部分</a:t>
            </a:r>
            <a:r>
              <a:rPr lang="en-US" altLang="zh-CN" dirty="0">
                <a:solidFill>
                  <a:srgbClr val="1A3F6C"/>
                </a:solidFill>
                <a:latin typeface="微软雅黑" panose="020B0503020204020204" pitchFamily="34" charset="-122"/>
                <a:ea typeface="微软雅黑" panose="020B0503020204020204" pitchFamily="34" charset="-122"/>
              </a:rPr>
              <a:t>-</a:t>
            </a:r>
            <a:r>
              <a:rPr lang="zh-CN" altLang="en-US" dirty="0">
                <a:solidFill>
                  <a:srgbClr val="1A3F6C"/>
                </a:solidFill>
                <a:latin typeface="微软雅黑" panose="020B0503020204020204" pitchFamily="34" charset="-122"/>
                <a:ea typeface="微软雅黑" panose="020B0503020204020204" pitchFamily="34" charset="-122"/>
              </a:rPr>
              <a:t>不完整数据集对比</a:t>
            </a:r>
            <a:endParaRPr lang="zh-CN" altLang="en-US" sz="1100" dirty="0">
              <a:solidFill>
                <a:srgbClr val="1A3F6C"/>
              </a:solidFill>
              <a:latin typeface="微软雅黑" panose="020B0503020204020204" pitchFamily="34" charset="-122"/>
              <a:ea typeface="微软雅黑" panose="020B0503020204020204" pitchFamily="34" charset="-122"/>
            </a:endParaRPr>
          </a:p>
        </p:txBody>
      </p:sp>
      <p:pic>
        <p:nvPicPr>
          <p:cNvPr id="14" name="图片 13"/>
          <p:cNvPicPr/>
          <p:nvPr/>
        </p:nvPicPr>
        <p:blipFill>
          <a:blip r:embed="rId5">
            <a:extLst>
              <a:ext uri="{28A0092B-C50C-407E-A947-70E740481C1C}">
                <a14:useLocalDpi xmlns:a14="http://schemas.microsoft.com/office/drawing/2010/main" val="0"/>
              </a:ext>
            </a:extLst>
          </a:blip>
          <a:stretch>
            <a:fillRect/>
          </a:stretch>
        </p:blipFill>
        <p:spPr>
          <a:xfrm>
            <a:off x="938656" y="1989168"/>
            <a:ext cx="4622733" cy="2940032"/>
          </a:xfrm>
          <a:prstGeom prst="rect">
            <a:avLst/>
          </a:prstGeom>
        </p:spPr>
      </p:pic>
      <p:sp>
        <p:nvSpPr>
          <p:cNvPr id="2" name="矩形 1"/>
          <p:cNvSpPr/>
          <p:nvPr/>
        </p:nvSpPr>
        <p:spPr>
          <a:xfrm>
            <a:off x="1406569" y="5061778"/>
            <a:ext cx="3686908" cy="369332"/>
          </a:xfrm>
          <a:prstGeom prst="rect">
            <a:avLst/>
          </a:prstGeom>
        </p:spPr>
        <p:txBody>
          <a:bodyPr wrap="none">
            <a:spAutoFit/>
          </a:bodyPr>
          <a:lstStyle/>
          <a:p>
            <a:pPr indent="267970"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3-7 EBRB</a:t>
            </a:r>
            <a:r>
              <a:rPr lang="zh-CN" altLang="zh-CN" kern="100" dirty="0">
                <a:solidFill>
                  <a:srgbClr val="000000"/>
                </a:solidFill>
                <a:latin typeface="宋体" panose="02010600030101010101" pitchFamily="2" charset="-122"/>
              </a:rPr>
              <a:t>单属性随机缺失实验</a:t>
            </a:r>
            <a:endParaRPr lang="zh-CN" altLang="zh-CN" sz="1400" kern="100" dirty="0">
              <a:latin typeface="Times New Roman" panose="02020603050405020304" pitchFamily="18" charset="0"/>
            </a:endParaRPr>
          </a:p>
        </p:txBody>
      </p:sp>
      <p:pic>
        <p:nvPicPr>
          <p:cNvPr id="15" name="图片 14"/>
          <p:cNvPicPr/>
          <p:nvPr/>
        </p:nvPicPr>
        <p:blipFill>
          <a:blip r:embed="rId6">
            <a:extLst>
              <a:ext uri="{28A0092B-C50C-407E-A947-70E740481C1C}">
                <a14:useLocalDpi xmlns:a14="http://schemas.microsoft.com/office/drawing/2010/main" val="0"/>
              </a:ext>
            </a:extLst>
          </a:blip>
          <a:stretch>
            <a:fillRect/>
          </a:stretch>
        </p:blipFill>
        <p:spPr>
          <a:xfrm>
            <a:off x="6081098" y="1966974"/>
            <a:ext cx="5118735" cy="2962226"/>
          </a:xfrm>
          <a:prstGeom prst="rect">
            <a:avLst/>
          </a:prstGeom>
        </p:spPr>
      </p:pic>
      <p:sp>
        <p:nvSpPr>
          <p:cNvPr id="16" name="矩形 15"/>
          <p:cNvSpPr/>
          <p:nvPr/>
        </p:nvSpPr>
        <p:spPr>
          <a:xfrm>
            <a:off x="6932305" y="5061778"/>
            <a:ext cx="3416320" cy="369332"/>
          </a:xfrm>
          <a:prstGeom prst="rect">
            <a:avLst/>
          </a:prstGeom>
        </p:spPr>
        <p:txBody>
          <a:bodyPr wrap="none">
            <a:spAutoFit/>
          </a:bodyPr>
          <a:lstStyle/>
          <a:p>
            <a:pPr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3-8 EBRB</a:t>
            </a:r>
            <a:r>
              <a:rPr lang="zh-CN" altLang="zh-CN" kern="100" dirty="0">
                <a:solidFill>
                  <a:srgbClr val="000000"/>
                </a:solidFill>
                <a:latin typeface="宋体" panose="02010600030101010101" pitchFamily="2" charset="-122"/>
              </a:rPr>
              <a:t>多属性随机缺失实验</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68309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基于扩展规则的析取范式置信规则库优化方法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19318"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02</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06592" y="1468402"/>
            <a:ext cx="3342582"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实验部分</a:t>
            </a:r>
            <a:r>
              <a:rPr lang="en-US" altLang="zh-CN" dirty="0">
                <a:solidFill>
                  <a:srgbClr val="1A3F6C"/>
                </a:solidFill>
                <a:latin typeface="微软雅黑" panose="020B0503020204020204" pitchFamily="34" charset="-122"/>
                <a:ea typeface="微软雅黑" panose="020B0503020204020204" pitchFamily="34" charset="-122"/>
              </a:rPr>
              <a:t>-</a:t>
            </a:r>
            <a:r>
              <a:rPr lang="zh-CN" altLang="en-US" dirty="0">
                <a:solidFill>
                  <a:srgbClr val="1A3F6C"/>
                </a:solidFill>
                <a:latin typeface="微软雅黑" panose="020B0503020204020204" pitchFamily="34" charset="-122"/>
                <a:ea typeface="微软雅黑" panose="020B0503020204020204" pitchFamily="34" charset="-122"/>
              </a:rPr>
              <a:t>不完整数据集对比</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2" name="矩形 1"/>
          <p:cNvSpPr/>
          <p:nvPr/>
        </p:nvSpPr>
        <p:spPr>
          <a:xfrm>
            <a:off x="1406569" y="5061778"/>
            <a:ext cx="3686908" cy="369332"/>
          </a:xfrm>
          <a:prstGeom prst="rect">
            <a:avLst/>
          </a:prstGeom>
        </p:spPr>
        <p:txBody>
          <a:bodyPr wrap="none">
            <a:spAutoFit/>
          </a:bodyPr>
          <a:lstStyle/>
          <a:p>
            <a:pPr indent="267970"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3-7 DBRB</a:t>
            </a:r>
            <a:r>
              <a:rPr lang="zh-CN" altLang="zh-CN" kern="100" dirty="0">
                <a:solidFill>
                  <a:srgbClr val="000000"/>
                </a:solidFill>
                <a:latin typeface="宋体" panose="02010600030101010101" pitchFamily="2" charset="-122"/>
              </a:rPr>
              <a:t>单属性随机缺失实验</a:t>
            </a:r>
            <a:endParaRPr lang="zh-CN" altLang="zh-CN" sz="1400" kern="100" dirty="0">
              <a:latin typeface="Times New Roman" panose="02020603050405020304" pitchFamily="18" charset="0"/>
            </a:endParaRPr>
          </a:p>
        </p:txBody>
      </p:sp>
      <p:sp>
        <p:nvSpPr>
          <p:cNvPr id="16" name="矩形 15"/>
          <p:cNvSpPr/>
          <p:nvPr/>
        </p:nvSpPr>
        <p:spPr>
          <a:xfrm>
            <a:off x="6932305" y="5061778"/>
            <a:ext cx="3416320" cy="369332"/>
          </a:xfrm>
          <a:prstGeom prst="rect">
            <a:avLst/>
          </a:prstGeom>
        </p:spPr>
        <p:txBody>
          <a:bodyPr wrap="none">
            <a:spAutoFit/>
          </a:bodyPr>
          <a:lstStyle/>
          <a:p>
            <a:pPr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3-8 DBRB</a:t>
            </a:r>
            <a:r>
              <a:rPr lang="zh-CN" altLang="zh-CN" kern="100" dirty="0">
                <a:solidFill>
                  <a:srgbClr val="000000"/>
                </a:solidFill>
                <a:latin typeface="宋体" panose="02010600030101010101" pitchFamily="2" charset="-122"/>
              </a:rPr>
              <a:t>多属性随机缺失实验</a:t>
            </a:r>
            <a:endParaRPr lang="zh-CN" altLang="zh-CN" sz="1400" kern="100" dirty="0">
              <a:latin typeface="Times New Roman" panose="02020603050405020304" pitchFamily="18" charset="0"/>
            </a:endParaRPr>
          </a:p>
        </p:txBody>
      </p:sp>
      <p:pic>
        <p:nvPicPr>
          <p:cNvPr id="17" name="图片 16"/>
          <p:cNvPicPr/>
          <p:nvPr/>
        </p:nvPicPr>
        <p:blipFill>
          <a:blip r:embed="rId5" cstate="print">
            <a:extLst>
              <a:ext uri="{28A0092B-C50C-407E-A947-70E740481C1C}">
                <a14:useLocalDpi xmlns:a14="http://schemas.microsoft.com/office/drawing/2010/main" val="0"/>
              </a:ext>
            </a:extLst>
          </a:blip>
          <a:stretch>
            <a:fillRect/>
          </a:stretch>
        </p:blipFill>
        <p:spPr>
          <a:xfrm>
            <a:off x="1025790" y="1948940"/>
            <a:ext cx="4755886" cy="2915376"/>
          </a:xfrm>
          <a:prstGeom prst="rect">
            <a:avLst/>
          </a:prstGeom>
        </p:spPr>
      </p:pic>
      <p:pic>
        <p:nvPicPr>
          <p:cNvPr id="18" name="图片 17"/>
          <p:cNvPicPr/>
          <p:nvPr/>
        </p:nvPicPr>
        <p:blipFill>
          <a:blip r:embed="rId6" cstate="print">
            <a:extLst>
              <a:ext uri="{28A0092B-C50C-407E-A947-70E740481C1C}">
                <a14:useLocalDpi xmlns:a14="http://schemas.microsoft.com/office/drawing/2010/main" val="0"/>
              </a:ext>
            </a:extLst>
          </a:blip>
          <a:stretch>
            <a:fillRect/>
          </a:stretch>
        </p:blipFill>
        <p:spPr>
          <a:xfrm>
            <a:off x="6296025" y="1948939"/>
            <a:ext cx="4963646" cy="2915377"/>
          </a:xfrm>
          <a:prstGeom prst="rect">
            <a:avLst/>
          </a:prstGeom>
        </p:spPr>
      </p:pic>
    </p:spTree>
    <p:extLst>
      <p:ext uri="{BB962C8B-B14F-4D97-AF65-F5344CB8AC3E}">
        <p14:creationId xmlns:p14="http://schemas.microsoft.com/office/powerpoint/2010/main" val="13665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4" name="文本框 3"/>
          <p:cNvSpPr txBox="1"/>
          <p:nvPr/>
        </p:nvSpPr>
        <p:spPr>
          <a:xfrm>
            <a:off x="3612403" y="2998304"/>
            <a:ext cx="6340197" cy="461665"/>
          </a:xfrm>
          <a:prstGeom prst="rect">
            <a:avLst/>
          </a:prstGeom>
          <a:noFill/>
        </p:spPr>
        <p:txBody>
          <a:bodyPr wrap="none" rtlCol="0">
            <a:spAutoFit/>
          </a:bodyPr>
          <a:lstStyle/>
          <a:p>
            <a:pPr algn="ctr"/>
            <a:r>
              <a:rPr lang="zh-CN" altLang="en-US" sz="2400" dirty="0">
                <a:latin typeface="黑体" panose="02010609060101010101" pitchFamily="49" charset="-122"/>
                <a:ea typeface="黑体" panose="02010609060101010101" pitchFamily="49" charset="-122"/>
              </a:rPr>
              <a:t>基于关联规则的析取范式置信规则库优化方法</a:t>
            </a:r>
          </a:p>
        </p:txBody>
      </p:sp>
      <p:sp>
        <p:nvSpPr>
          <p:cNvPr id="5" name="矩形 4"/>
          <p:cNvSpPr/>
          <p:nvPr/>
        </p:nvSpPr>
        <p:spPr>
          <a:xfrm>
            <a:off x="2963326" y="2904601"/>
            <a:ext cx="649074" cy="649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050458" y="2936750"/>
            <a:ext cx="574196" cy="584775"/>
          </a:xfrm>
          <a:prstGeom prst="rect">
            <a:avLst/>
          </a:prstGeom>
          <a:noFill/>
        </p:spPr>
        <p:txBody>
          <a:bodyPr wrap="none" rtlCol="0">
            <a:spAutoFit/>
          </a:bodyPr>
          <a:lstStyle/>
          <a:p>
            <a:r>
              <a:rPr lang="en-US" altLang="zh-CN" sz="3200" dirty="0">
                <a:solidFill>
                  <a:schemeClr val="bg1"/>
                </a:solidFill>
                <a:latin typeface="华文行楷" panose="02010800040101010101" pitchFamily="2" charset="-122"/>
                <a:ea typeface="华文行楷" panose="02010800040101010101" pitchFamily="2" charset="-122"/>
              </a:rPr>
              <a:t>03</a:t>
            </a:r>
            <a:endParaRPr lang="zh-CN" altLang="en-US" sz="3200" dirty="0">
              <a:solidFill>
                <a:schemeClr val="bg1"/>
              </a:solidFill>
              <a:latin typeface="华文行楷" panose="02010800040101010101" pitchFamily="2" charset="-122"/>
              <a:ea typeface="华文行楷" panose="02010800040101010101" pitchFamily="2" charset="-122"/>
            </a:endParaRPr>
          </a:p>
        </p:txBody>
      </p:sp>
      <p:cxnSp>
        <p:nvCxnSpPr>
          <p:cNvPr id="7" name="直接连接符 6"/>
          <p:cNvCxnSpPr/>
          <p:nvPr/>
        </p:nvCxnSpPr>
        <p:spPr>
          <a:xfrm flipV="1">
            <a:off x="2963326" y="3498509"/>
            <a:ext cx="6989271" cy="39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3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基于关联规则的析取范式置信规则库优化方法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3054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03</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185448" y="1543468"/>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问题提出</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818113" y="2815527"/>
            <a:ext cx="8783174" cy="646331"/>
          </a:xfrm>
          <a:prstGeom prst="rect">
            <a:avLst/>
          </a:prstGeom>
          <a:noFill/>
        </p:spPr>
        <p:txBody>
          <a:bodyPr wrap="none" rtlCol="0">
            <a:spAutoFit/>
          </a:bodyPr>
          <a:lstStyle/>
          <a:p>
            <a:pPr marL="285750" indent="-285750">
              <a:buFont typeface="Wingdings" panose="05000000000000000000" pitchFamily="2" charset="2"/>
              <a:buChar char="p"/>
            </a:pPr>
            <a:r>
              <a:rPr lang="zh-CN" altLang="en-US" dirty="0"/>
              <a:t>基于析取范式的置信规则库系统是一个决策系统，但面对用户输入不完整数据时，</a:t>
            </a:r>
            <a:endParaRPr lang="en-US" altLang="zh-CN" dirty="0"/>
          </a:p>
          <a:p>
            <a:r>
              <a:rPr lang="en-US" altLang="zh-CN" dirty="0"/>
              <a:t>     </a:t>
            </a:r>
            <a:r>
              <a:rPr lang="zh-CN" altLang="en-US" dirty="0"/>
              <a:t>系统无法进行很有效的推理</a:t>
            </a:r>
            <a:endParaRPr lang="en-US" altLang="zh-CN" dirty="0"/>
          </a:p>
        </p:txBody>
      </p:sp>
      <p:sp>
        <p:nvSpPr>
          <p:cNvPr id="14" name="文本框 13"/>
          <p:cNvSpPr txBox="1"/>
          <p:nvPr/>
        </p:nvSpPr>
        <p:spPr>
          <a:xfrm>
            <a:off x="1818113" y="2029511"/>
            <a:ext cx="8565209" cy="646331"/>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传统的个体匹配度方法，无法区分数据的特征，因此，采用高斯隶属函数对原本的个体匹配都进行改进</a:t>
            </a:r>
          </a:p>
        </p:txBody>
      </p:sp>
      <p:pic>
        <p:nvPicPr>
          <p:cNvPr id="16" name="图片 15"/>
          <p:cNvPicPr/>
          <p:nvPr/>
        </p:nvPicPr>
        <p:blipFill>
          <a:blip r:embed="rId5" cstate="print">
            <a:extLst>
              <a:ext uri="{28A0092B-C50C-407E-A947-70E740481C1C}">
                <a14:useLocalDpi xmlns:a14="http://schemas.microsoft.com/office/drawing/2010/main" val="0"/>
              </a:ext>
            </a:extLst>
          </a:blip>
          <a:stretch>
            <a:fillRect/>
          </a:stretch>
        </p:blipFill>
        <p:spPr>
          <a:xfrm>
            <a:off x="5879460" y="4019550"/>
            <a:ext cx="4705389" cy="2329577"/>
          </a:xfrm>
          <a:prstGeom prst="rect">
            <a:avLst/>
          </a:prstGeom>
        </p:spPr>
      </p:pic>
      <p:sp>
        <p:nvSpPr>
          <p:cNvPr id="17" name="文本框 16"/>
          <p:cNvSpPr txBox="1"/>
          <p:nvPr/>
        </p:nvSpPr>
        <p:spPr>
          <a:xfrm>
            <a:off x="2486057" y="4501207"/>
            <a:ext cx="1828559" cy="584775"/>
          </a:xfrm>
          <a:prstGeom prst="rect">
            <a:avLst/>
          </a:prstGeom>
          <a:noFill/>
        </p:spPr>
        <p:txBody>
          <a:bodyPr wrap="square" rtlCol="0">
            <a:spAutoFit/>
          </a:bodyPr>
          <a:lstStyle/>
          <a:p>
            <a:r>
              <a:rPr lang="zh-CN" altLang="en-US" sz="3200" dirty="0"/>
              <a:t>二八法则</a:t>
            </a:r>
          </a:p>
        </p:txBody>
      </p:sp>
      <p:sp>
        <p:nvSpPr>
          <p:cNvPr id="18" name="五角星 17"/>
          <p:cNvSpPr/>
          <p:nvPr/>
        </p:nvSpPr>
        <p:spPr>
          <a:xfrm>
            <a:off x="2257179" y="4659030"/>
            <a:ext cx="271360" cy="2834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1895437" y="3990975"/>
            <a:ext cx="8705850" cy="28575"/>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185448" y="4109302"/>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解决思路</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486057" y="5331702"/>
            <a:ext cx="1828559" cy="584775"/>
          </a:xfrm>
          <a:prstGeom prst="rect">
            <a:avLst/>
          </a:prstGeom>
          <a:noFill/>
        </p:spPr>
        <p:txBody>
          <a:bodyPr wrap="square" rtlCol="0">
            <a:spAutoFit/>
          </a:bodyPr>
          <a:lstStyle/>
          <a:p>
            <a:r>
              <a:rPr lang="zh-CN" altLang="en-US" sz="3200" dirty="0"/>
              <a:t>关联规则</a:t>
            </a:r>
          </a:p>
        </p:txBody>
      </p:sp>
      <p:sp>
        <p:nvSpPr>
          <p:cNvPr id="38" name="五角星 37"/>
          <p:cNvSpPr/>
          <p:nvPr/>
        </p:nvSpPr>
        <p:spPr>
          <a:xfrm>
            <a:off x="2257179" y="5489525"/>
            <a:ext cx="271360" cy="28340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0757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1000"/>
                                        <p:tgtEl>
                                          <p:spTgt spid="34"/>
                                        </p:tgtEl>
                                      </p:cBhvr>
                                    </p:animEffect>
                                    <p:anim calcmode="lin" valueType="num">
                                      <p:cBhvr>
                                        <p:cTn id="11" dur="1000" fill="hold"/>
                                        <p:tgtEl>
                                          <p:spTgt spid="34"/>
                                        </p:tgtEl>
                                        <p:attrNameLst>
                                          <p:attrName>ppt_x</p:attrName>
                                        </p:attrNameLst>
                                      </p:cBhvr>
                                      <p:tavLst>
                                        <p:tav tm="0">
                                          <p:val>
                                            <p:strVal val="#ppt_x"/>
                                          </p:val>
                                        </p:tav>
                                        <p:tav tm="100000">
                                          <p:val>
                                            <p:strVal val="#ppt_x"/>
                                          </p:val>
                                        </p:tav>
                                      </p:tavLst>
                                    </p:anim>
                                    <p:anim calcmode="lin" valueType="num">
                                      <p:cBhvr>
                                        <p:cTn id="12" dur="1000" fill="hold"/>
                                        <p:tgtEl>
                                          <p:spTgt spid="34"/>
                                        </p:tgtEl>
                                        <p:attrNameLst>
                                          <p:attrName>ppt_y</p:attrName>
                                        </p:attrNameLst>
                                      </p:cBhvr>
                                      <p:tavLst>
                                        <p:tav tm="0">
                                          <p:val>
                                            <p:strVal val="#ppt_y-.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1000"/>
                                        <p:tgtEl>
                                          <p:spTgt spid="18"/>
                                        </p:tgtEl>
                                      </p:cBhvr>
                                    </p:animEffect>
                                    <p:anim calcmode="lin" valueType="num">
                                      <p:cBhvr>
                                        <p:cTn id="21" dur="1000" fill="hold"/>
                                        <p:tgtEl>
                                          <p:spTgt spid="18"/>
                                        </p:tgtEl>
                                        <p:attrNameLst>
                                          <p:attrName>ppt_x</p:attrName>
                                        </p:attrNameLst>
                                      </p:cBhvr>
                                      <p:tavLst>
                                        <p:tav tm="0">
                                          <p:val>
                                            <p:strVal val="#ppt_x"/>
                                          </p:val>
                                        </p:tav>
                                        <p:tav tm="100000">
                                          <p:val>
                                            <p:strVal val="#ppt_x"/>
                                          </p:val>
                                        </p:tav>
                                      </p:tavLst>
                                    </p:anim>
                                    <p:anim calcmode="lin" valueType="num">
                                      <p:cBhvr>
                                        <p:cTn id="22" dur="1000" fill="hold"/>
                                        <p:tgtEl>
                                          <p:spTgt spid="18"/>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1000"/>
                                        <p:tgtEl>
                                          <p:spTgt spid="38"/>
                                        </p:tgtEl>
                                      </p:cBhvr>
                                    </p:animEffect>
                                    <p:anim calcmode="lin" valueType="num">
                                      <p:cBhvr>
                                        <p:cTn id="31" dur="1000" fill="hold"/>
                                        <p:tgtEl>
                                          <p:spTgt spid="38"/>
                                        </p:tgtEl>
                                        <p:attrNameLst>
                                          <p:attrName>ppt_x</p:attrName>
                                        </p:attrNameLst>
                                      </p:cBhvr>
                                      <p:tavLst>
                                        <p:tav tm="0">
                                          <p:val>
                                            <p:strVal val="#ppt_x"/>
                                          </p:val>
                                        </p:tav>
                                        <p:tav tm="100000">
                                          <p:val>
                                            <p:strVal val="#ppt_x"/>
                                          </p:val>
                                        </p:tav>
                                      </p:tavLst>
                                    </p:anim>
                                    <p:anim calcmode="lin" valueType="num">
                                      <p:cBhvr>
                                        <p:cTn id="3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34" grpId="0"/>
      <p:bldP spid="37" grpId="0"/>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graphicFrame>
        <p:nvGraphicFramePr>
          <p:cNvPr id="24" name="对象 23"/>
          <p:cNvGraphicFramePr>
            <a:graphicFrameLocks noChangeAspect="1"/>
          </p:cNvGraphicFramePr>
          <p:nvPr>
            <p:extLst>
              <p:ext uri="{D42A27DB-BD31-4B8C-83A1-F6EECF244321}">
                <p14:modId xmlns:p14="http://schemas.microsoft.com/office/powerpoint/2010/main" val="3485902595"/>
              </p:ext>
            </p:extLst>
          </p:nvPr>
        </p:nvGraphicFramePr>
        <p:xfrm>
          <a:off x="9018223" y="4915937"/>
          <a:ext cx="1676400" cy="609600"/>
        </p:xfrm>
        <a:graphic>
          <a:graphicData uri="http://schemas.openxmlformats.org/presentationml/2006/ole">
            <mc:AlternateContent xmlns:mc="http://schemas.openxmlformats.org/markup-compatibility/2006">
              <mc:Choice xmlns:v="urn:schemas-microsoft-com:vml" Requires="v">
                <p:oleObj name="Equation" r:id="rId4" imgW="1676160" imgH="609480" progId="Equation.DSMT4">
                  <p:embed/>
                </p:oleObj>
              </mc:Choice>
              <mc:Fallback>
                <p:oleObj name="Equation" r:id="rId4" imgW="1676160" imgH="609480" progId="Equation.DSMT4">
                  <p:embed/>
                  <p:pic>
                    <p:nvPicPr>
                      <p:cNvPr id="0" name=""/>
                      <p:cNvPicPr/>
                      <p:nvPr/>
                    </p:nvPicPr>
                    <p:blipFill>
                      <a:blip r:embed="rId5"/>
                      <a:stretch>
                        <a:fillRect/>
                      </a:stretch>
                    </p:blipFill>
                    <p:spPr>
                      <a:xfrm>
                        <a:off x="9018223" y="4915937"/>
                        <a:ext cx="1676400" cy="609600"/>
                      </a:xfrm>
                      <a:prstGeom prst="rect">
                        <a:avLst/>
                      </a:prstGeom>
                    </p:spPr>
                  </p:pic>
                </p:oleObj>
              </mc:Fallback>
            </mc:AlternateContent>
          </a:graphicData>
        </a:graphic>
      </p:graphicFrame>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9" name="文本框 8"/>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基于关联规则的析取范式置信规则库优化方法</a:t>
            </a:r>
          </a:p>
        </p:txBody>
      </p:sp>
      <p:sp>
        <p:nvSpPr>
          <p:cNvPr id="10" name="矩形 9"/>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1" name="文本框 10"/>
          <p:cNvSpPr txBox="1"/>
          <p:nvPr/>
        </p:nvSpPr>
        <p:spPr>
          <a:xfrm>
            <a:off x="1025789" y="914404"/>
            <a:ext cx="33054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03</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3" name="直接连接符 12"/>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06592" y="1468402"/>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关联规则</a:t>
            </a:r>
          </a:p>
        </p:txBody>
      </p:sp>
      <p:pic>
        <p:nvPicPr>
          <p:cNvPr id="2" name="图片 1"/>
          <p:cNvPicPr>
            <a:picLocks noChangeAspect="1"/>
          </p:cNvPicPr>
          <p:nvPr/>
        </p:nvPicPr>
        <p:blipFill>
          <a:blip r:embed="rId7"/>
          <a:stretch>
            <a:fillRect/>
          </a:stretch>
        </p:blipFill>
        <p:spPr>
          <a:xfrm>
            <a:off x="1406592" y="3057310"/>
            <a:ext cx="6581504" cy="2247718"/>
          </a:xfrm>
          <a:prstGeom prst="rect">
            <a:avLst/>
          </a:prstGeom>
        </p:spPr>
      </p:pic>
      <p:graphicFrame>
        <p:nvGraphicFramePr>
          <p:cNvPr id="15" name="对象 14"/>
          <p:cNvGraphicFramePr>
            <a:graphicFrameLocks noChangeAspect="1"/>
          </p:cNvGraphicFramePr>
          <p:nvPr>
            <p:extLst>
              <p:ext uri="{D42A27DB-BD31-4B8C-83A1-F6EECF244321}">
                <p14:modId xmlns:p14="http://schemas.microsoft.com/office/powerpoint/2010/main" val="4278026935"/>
              </p:ext>
            </p:extLst>
          </p:nvPr>
        </p:nvGraphicFramePr>
        <p:xfrm>
          <a:off x="3514725" y="1981200"/>
          <a:ext cx="5143500" cy="381000"/>
        </p:xfrm>
        <a:graphic>
          <a:graphicData uri="http://schemas.openxmlformats.org/presentationml/2006/ole">
            <mc:AlternateContent xmlns:mc="http://schemas.openxmlformats.org/markup-compatibility/2006">
              <mc:Choice xmlns:v="urn:schemas-microsoft-com:vml" Requires="v">
                <p:oleObj name="Equation" r:id="rId8" imgW="5143320" imgH="380880" progId="Equation.DSMT4">
                  <p:embed/>
                </p:oleObj>
              </mc:Choice>
              <mc:Fallback>
                <p:oleObj name="Equation" r:id="rId8" imgW="5143320" imgH="380880" progId="Equation.DSMT4">
                  <p:embed/>
                  <p:pic>
                    <p:nvPicPr>
                      <p:cNvPr id="0" name=""/>
                      <p:cNvPicPr/>
                      <p:nvPr/>
                    </p:nvPicPr>
                    <p:blipFill>
                      <a:blip r:embed="rId9"/>
                      <a:stretch>
                        <a:fillRect/>
                      </a:stretch>
                    </p:blipFill>
                    <p:spPr>
                      <a:xfrm>
                        <a:off x="3514725" y="1981200"/>
                        <a:ext cx="5143500" cy="3810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文本框 15"/>
              <p:cNvSpPr txBox="1"/>
              <p:nvPr/>
            </p:nvSpPr>
            <p:spPr>
              <a:xfrm>
                <a:off x="8271012" y="3168785"/>
                <a:ext cx="3175613" cy="937501"/>
              </a:xfrm>
              <a:prstGeom prst="rect">
                <a:avLst/>
              </a:prstGeom>
              <a:noFill/>
            </p:spPr>
            <p:txBody>
              <a:bodyPr wrap="square" rtlCol="0">
                <a:spAutoFit/>
              </a:bodyPr>
              <a:lstStyle/>
              <a:p>
                <a:r>
                  <a:rPr lang="zh-CN" altLang="en-US" dirty="0"/>
                  <a:t>比如，使用</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1,2</m:t>
                        </m:r>
                      </m:sub>
                    </m:sSub>
                    <m:r>
                      <a:rPr lang="zh-CN" altLang="en-US" i="1">
                        <a:latin typeface="Cambria Math" panose="02040503050406030204" pitchFamily="18" charset="0"/>
                      </a:rPr>
                      <m:t>和</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1,3</m:t>
                        </m:r>
                      </m:sub>
                    </m:sSub>
                    <m:r>
                      <a:rPr lang="zh-CN" altLang="en-US" i="1">
                        <a:latin typeface="Cambria Math" panose="02040503050406030204" pitchFamily="18" charset="0"/>
                      </a:rPr>
                      <m:t>推断</m:t>
                    </m:r>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A</m:t>
                        </m:r>
                      </m:e>
                      <m:sub>
                        <m:r>
                          <a:rPr lang="en-US" altLang="zh-CN" b="0" i="1" smtClean="0">
                            <a:latin typeface="Cambria Math" panose="02040503050406030204" pitchFamily="18" charset="0"/>
                          </a:rPr>
                          <m:t>2,</m:t>
                        </m:r>
                        <m:r>
                          <a:rPr lang="en-US" altLang="zh-CN" i="1">
                            <a:latin typeface="Cambria Math" panose="02040503050406030204" pitchFamily="18" charset="0"/>
                          </a:rPr>
                          <m:t>2</m:t>
                        </m:r>
                      </m:sub>
                    </m:sSub>
                  </m:oMath>
                </a14:m>
                <a:r>
                  <a:rPr lang="en-US" altLang="zh-CN" dirty="0"/>
                  <a:t>,</a:t>
                </a:r>
                <a:r>
                  <a:rPr lang="zh-CN" altLang="en-US" dirty="0"/>
                  <a:t>那么有</a:t>
                </a:r>
                <a:endParaRPr lang="en-US" altLang="zh-CN" dirty="0"/>
              </a:p>
              <a:p>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8271012" y="3168785"/>
                <a:ext cx="3175613" cy="937501"/>
              </a:xfrm>
              <a:prstGeom prst="rect">
                <a:avLst/>
              </a:prstGeom>
              <a:blipFill rotWithShape="0">
                <a:blip r:embed="rId11"/>
                <a:stretch>
                  <a:fillRect l="-1727" t="-5195" r="-3263"/>
                </a:stretch>
              </a:blipFill>
            </p:spPr>
            <p:txBody>
              <a:bodyPr/>
              <a:lstStyle/>
              <a:p>
                <a:r>
                  <a:rPr lang="zh-CN" altLang="en-US">
                    <a:noFill/>
                  </a:rPr>
                  <a:t> </a:t>
                </a:r>
              </a:p>
            </p:txBody>
          </p:sp>
        </mc:Fallback>
      </mc:AlternateContent>
      <p:graphicFrame>
        <p:nvGraphicFramePr>
          <p:cNvPr id="17" name="对象 16"/>
          <p:cNvGraphicFramePr>
            <a:graphicFrameLocks noChangeAspect="1"/>
          </p:cNvGraphicFramePr>
          <p:nvPr>
            <p:extLst>
              <p:ext uri="{D42A27DB-BD31-4B8C-83A1-F6EECF244321}">
                <p14:modId xmlns:p14="http://schemas.microsoft.com/office/powerpoint/2010/main" val="3645345405"/>
              </p:ext>
            </p:extLst>
          </p:nvPr>
        </p:nvGraphicFramePr>
        <p:xfrm>
          <a:off x="9018223" y="4108509"/>
          <a:ext cx="2003425" cy="630238"/>
        </p:xfrm>
        <a:graphic>
          <a:graphicData uri="http://schemas.openxmlformats.org/presentationml/2006/ole">
            <mc:AlternateContent xmlns:mc="http://schemas.openxmlformats.org/markup-compatibility/2006">
              <mc:Choice xmlns:v="urn:schemas-microsoft-com:vml" Requires="v">
                <p:oleObj name="Equation" r:id="rId12" imgW="1942920" imgH="609480" progId="Equation.DSMT4">
                  <p:embed/>
                </p:oleObj>
              </mc:Choice>
              <mc:Fallback>
                <p:oleObj name="Equation" r:id="rId12" imgW="1942920" imgH="609480" progId="Equation.DSMT4">
                  <p:embed/>
                  <p:pic>
                    <p:nvPicPr>
                      <p:cNvPr id="0" name=""/>
                      <p:cNvPicPr/>
                      <p:nvPr/>
                    </p:nvPicPr>
                    <p:blipFill>
                      <a:blip r:embed="rId13"/>
                      <a:stretch>
                        <a:fillRect/>
                      </a:stretch>
                    </p:blipFill>
                    <p:spPr>
                      <a:xfrm>
                        <a:off x="9018223" y="4108509"/>
                        <a:ext cx="2003425" cy="63023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277170742"/>
              </p:ext>
            </p:extLst>
          </p:nvPr>
        </p:nvGraphicFramePr>
        <p:xfrm>
          <a:off x="9018223" y="4918160"/>
          <a:ext cx="1409700" cy="609600"/>
        </p:xfrm>
        <a:graphic>
          <a:graphicData uri="http://schemas.openxmlformats.org/presentationml/2006/ole">
            <mc:AlternateContent xmlns:mc="http://schemas.openxmlformats.org/markup-compatibility/2006">
              <mc:Choice xmlns:v="urn:schemas-microsoft-com:vml" Requires="v">
                <p:oleObj name="Equation" r:id="rId14" imgW="1409400" imgH="609480" progId="Equation.DSMT4">
                  <p:embed/>
                </p:oleObj>
              </mc:Choice>
              <mc:Fallback>
                <p:oleObj name="Equation" r:id="rId14" imgW="1409400" imgH="609480" progId="Equation.DSMT4">
                  <p:embed/>
                  <p:pic>
                    <p:nvPicPr>
                      <p:cNvPr id="0" name=""/>
                      <p:cNvPicPr/>
                      <p:nvPr/>
                    </p:nvPicPr>
                    <p:blipFill>
                      <a:blip r:embed="rId15"/>
                      <a:stretch>
                        <a:fillRect/>
                      </a:stretch>
                    </p:blipFill>
                    <p:spPr>
                      <a:xfrm>
                        <a:off x="9018223" y="4918160"/>
                        <a:ext cx="1409700" cy="609600"/>
                      </a:xfrm>
                      <a:prstGeom prst="rect">
                        <a:avLst/>
                      </a:prstGeom>
                    </p:spPr>
                  </p:pic>
                </p:oleObj>
              </mc:Fallback>
            </mc:AlternateContent>
          </a:graphicData>
        </a:graphic>
      </p:graphicFrame>
      <p:sp>
        <p:nvSpPr>
          <p:cNvPr id="6" name="矩形 5"/>
          <p:cNvSpPr/>
          <p:nvPr/>
        </p:nvSpPr>
        <p:spPr>
          <a:xfrm>
            <a:off x="2713055" y="4391130"/>
            <a:ext cx="1004835"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713055" y="4942617"/>
            <a:ext cx="1004835"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4511060" y="4381081"/>
            <a:ext cx="343209" cy="2713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525739" y="4937592"/>
            <a:ext cx="343209" cy="2713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3828423" y="4499986"/>
            <a:ext cx="60225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828422" y="5073245"/>
            <a:ext cx="60225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16"/>
          <a:stretch>
            <a:fillRect/>
          </a:stretch>
        </p:blipFill>
        <p:spPr>
          <a:xfrm>
            <a:off x="4560149" y="4963823"/>
            <a:ext cx="294120" cy="218843"/>
          </a:xfrm>
          <a:prstGeom prst="rect">
            <a:avLst/>
          </a:prstGeom>
        </p:spPr>
      </p:pic>
      <p:graphicFrame>
        <p:nvGraphicFramePr>
          <p:cNvPr id="25" name="对象 24"/>
          <p:cNvGraphicFramePr>
            <a:graphicFrameLocks noChangeAspect="1"/>
          </p:cNvGraphicFramePr>
          <p:nvPr>
            <p:extLst>
              <p:ext uri="{D42A27DB-BD31-4B8C-83A1-F6EECF244321}">
                <p14:modId xmlns:p14="http://schemas.microsoft.com/office/powerpoint/2010/main" val="4167853374"/>
              </p:ext>
            </p:extLst>
          </p:nvPr>
        </p:nvGraphicFramePr>
        <p:xfrm>
          <a:off x="9012238" y="4106863"/>
          <a:ext cx="1558925" cy="630237"/>
        </p:xfrm>
        <a:graphic>
          <a:graphicData uri="http://schemas.openxmlformats.org/presentationml/2006/ole">
            <mc:AlternateContent xmlns:mc="http://schemas.openxmlformats.org/markup-compatibility/2006">
              <mc:Choice xmlns:v="urn:schemas-microsoft-com:vml" Requires="v">
                <p:oleObj name="Equation" r:id="rId17" imgW="1511280" imgH="609480" progId="Equation.DSMT4">
                  <p:embed/>
                </p:oleObj>
              </mc:Choice>
              <mc:Fallback>
                <p:oleObj name="Equation" r:id="rId17" imgW="1511280" imgH="609480" progId="Equation.DSMT4">
                  <p:embed/>
                  <p:pic>
                    <p:nvPicPr>
                      <p:cNvPr id="0" name=""/>
                      <p:cNvPicPr/>
                      <p:nvPr/>
                    </p:nvPicPr>
                    <p:blipFill>
                      <a:blip r:embed="rId18"/>
                      <a:stretch>
                        <a:fillRect/>
                      </a:stretch>
                    </p:blipFill>
                    <p:spPr>
                      <a:xfrm>
                        <a:off x="9012238" y="4106863"/>
                        <a:ext cx="1558925" cy="630237"/>
                      </a:xfrm>
                      <a:prstGeom prst="rect">
                        <a:avLst/>
                      </a:prstGeom>
                    </p:spPr>
                  </p:pic>
                </p:oleObj>
              </mc:Fallback>
            </mc:AlternateContent>
          </a:graphicData>
        </a:graphic>
      </p:graphicFrame>
    </p:spTree>
    <p:extLst>
      <p:ext uri="{BB962C8B-B14F-4D97-AF65-F5344CB8AC3E}">
        <p14:creationId xmlns:p14="http://schemas.microsoft.com/office/powerpoint/2010/main" val="79649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500" fill="hold"/>
                                        <p:tgtEl>
                                          <p:spTgt spid="23"/>
                                        </p:tgtEl>
                                        <p:attrNameLst>
                                          <p:attrName>ppt_x</p:attrName>
                                        </p:attrNameLst>
                                      </p:cBhvr>
                                      <p:tavLst>
                                        <p:tav tm="0">
                                          <p:val>
                                            <p:strVal val="#ppt_x"/>
                                          </p:val>
                                        </p:tav>
                                        <p:tav tm="100000">
                                          <p:val>
                                            <p:strVal val="#ppt_x"/>
                                          </p:val>
                                        </p:tav>
                                      </p:tavLst>
                                    </p:anim>
                                    <p:anim calcmode="lin" valueType="num">
                                      <p:cBhvr additive="base">
                                        <p:cTn id="34" dur="500" fill="hold"/>
                                        <p:tgtEl>
                                          <p:spTgt spid="23"/>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10" presetClass="exit" presetSubtype="0" fill="hold" nodeType="after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xit" presetSubtype="0" fill="hold"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基于关联规则的析取范式置信规则库优化方法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3054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03</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3" name="图片 2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0639" y="2511951"/>
            <a:ext cx="5610225" cy="19907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14" name="表格 13"/>
              <p:cNvGraphicFramePr>
                <a:graphicFrameLocks noGrp="1"/>
              </p:cNvGraphicFramePr>
              <p:nvPr>
                <p:extLst>
                  <p:ext uri="{D42A27DB-BD31-4B8C-83A1-F6EECF244321}">
                    <p14:modId xmlns:p14="http://schemas.microsoft.com/office/powerpoint/2010/main" val="2974060746"/>
                  </p:ext>
                </p:extLst>
              </p:nvPr>
            </p:nvGraphicFramePr>
            <p:xfrm>
              <a:off x="6811012" y="1052903"/>
              <a:ext cx="4635613" cy="5320924"/>
            </p:xfrm>
            <a:graphic>
              <a:graphicData uri="http://schemas.openxmlformats.org/drawingml/2006/table">
                <a:tbl>
                  <a:tblPr firstRow="1" firstCol="1" bandRow="1">
                    <a:tableStyleId>{5C22544A-7EE6-4342-B048-85BDC9FD1C3A}</a:tableStyleId>
                  </a:tblPr>
                  <a:tblGrid>
                    <a:gridCol w="4635613">
                      <a:extLst>
                        <a:ext uri="{9D8B030D-6E8A-4147-A177-3AD203B41FA5}">
                          <a16:colId xmlns:a16="http://schemas.microsoft.com/office/drawing/2014/main" val="20000"/>
                        </a:ext>
                      </a:extLst>
                    </a:gridCol>
                  </a:tblGrid>
                  <a:tr h="964481">
                    <a:tc>
                      <a:txBody>
                        <a:bodyPr/>
                        <a:lstStyle/>
                        <a:p>
                          <a:pPr indent="127000" algn="just">
                            <a:lnSpc>
                              <a:spcPts val="2000"/>
                            </a:lnSpc>
                            <a:spcAft>
                              <a:spcPts val="0"/>
                            </a:spcAft>
                          </a:pPr>
                          <a:r>
                            <a:rPr lang="zh-CN" sz="1000" kern="100" dirty="0">
                              <a:solidFill>
                                <a:schemeClr val="tx1"/>
                              </a:solidFill>
                              <a:effectLst/>
                            </a:rPr>
                            <a:t>算法</a:t>
                          </a:r>
                          <a:r>
                            <a:rPr lang="en-US" sz="1000" kern="100" dirty="0">
                              <a:solidFill>
                                <a:schemeClr val="tx1"/>
                              </a:solidFill>
                              <a:effectLst/>
                            </a:rPr>
                            <a:t>4-2</a:t>
                          </a:r>
                          <a:r>
                            <a:rPr lang="zh-CN" sz="1000" kern="100" dirty="0">
                              <a:solidFill>
                                <a:schemeClr val="tx1"/>
                              </a:solidFill>
                              <a:effectLst/>
                            </a:rPr>
                            <a:t>：数据缺失推断算法</a:t>
                          </a:r>
                        </a:p>
                        <a:p>
                          <a:pPr indent="127000" algn="just">
                            <a:lnSpc>
                              <a:spcPts val="2000"/>
                            </a:lnSpc>
                            <a:spcAft>
                              <a:spcPts val="0"/>
                            </a:spcAft>
                          </a:pPr>
                          <a:r>
                            <a:rPr lang="zh-CN" sz="1000" kern="100" dirty="0">
                              <a:solidFill>
                                <a:schemeClr val="tx1"/>
                              </a:solidFill>
                              <a:effectLst/>
                            </a:rPr>
                            <a:t>输入：第</a:t>
                          </a:r>
                          <a14:m>
                            <m:oMath xmlns:m="http://schemas.openxmlformats.org/officeDocument/2006/math">
                              <m:r>
                                <a:rPr lang="en-US" sz="1000" kern="100">
                                  <a:solidFill>
                                    <a:schemeClr val="tx1"/>
                                  </a:solidFill>
                                  <a:effectLst/>
                                  <a:latin typeface="Cambria Math" panose="02040503050406030204" pitchFamily="18" charset="0"/>
                                </a:rPr>
                                <m:t>𝑡</m:t>
                              </m:r>
                            </m:oMath>
                          </a14:m>
                          <a:r>
                            <a:rPr lang="zh-CN" sz="1000" kern="100" dirty="0">
                              <a:solidFill>
                                <a:schemeClr val="tx1"/>
                              </a:solidFill>
                              <a:effectLst/>
                            </a:rPr>
                            <a:t>个属性缺失的不完整信息数据</a:t>
                          </a:r>
                          <a14:m>
                            <m:oMath xmlns:m="http://schemas.openxmlformats.org/officeDocument/2006/math">
                              <m:r>
                                <a:rPr lang="en-US" sz="1000" kern="100">
                                  <a:solidFill>
                                    <a:schemeClr val="tx1"/>
                                  </a:solidFill>
                                  <a:effectLst/>
                                  <a:latin typeface="Cambria Math" panose="02040503050406030204" pitchFamily="18" charset="0"/>
                                </a:rPr>
                                <m:t>𝑋</m:t>
                              </m:r>
                            </m:oMath>
                          </a14:m>
                          <a:r>
                            <a:rPr lang="zh-CN" sz="1000" kern="100" dirty="0">
                              <a:solidFill>
                                <a:schemeClr val="tx1"/>
                              </a:solidFill>
                              <a:effectLst/>
                            </a:rPr>
                            <a:t>、模糊置信表示库</a:t>
                          </a:r>
                          <a14:m>
                            <m:oMath xmlns:m="http://schemas.openxmlformats.org/officeDocument/2006/math">
                              <m:r>
                                <a:rPr lang="en-US" sz="1000" kern="100">
                                  <a:solidFill>
                                    <a:schemeClr val="tx1"/>
                                  </a:solidFill>
                                  <a:effectLst/>
                                  <a:latin typeface="Cambria Math" panose="02040503050406030204" pitchFamily="18" charset="0"/>
                                </a:rPr>
                                <m:t>𝐹</m:t>
                              </m:r>
                              <m:r>
                                <a:rPr lang="en-US" sz="1000" kern="100">
                                  <a:solidFill>
                                    <a:schemeClr val="tx1"/>
                                  </a:solidFill>
                                  <a:effectLst/>
                                  <a:latin typeface="Cambria Math" panose="02040503050406030204" pitchFamily="18" charset="0"/>
                                </a:rPr>
                                <m:t>={</m:t>
                              </m:r>
                              <m:sSubSup>
                                <m:sSubSupPr>
                                  <m:ctrlPr>
                                    <a:rPr lang="zh-CN" sz="1000" i="1" kern="100">
                                      <a:solidFill>
                                        <a:schemeClr val="tx1"/>
                                      </a:solidFill>
                                      <a:effectLst/>
                                      <a:latin typeface="Cambria Math" panose="02040503050406030204" pitchFamily="18" charset="0"/>
                                    </a:rPr>
                                  </m:ctrlPr>
                                </m:sSubSupPr>
                                <m:e>
                                  <m:r>
                                    <a:rPr lang="en-US" sz="1000" kern="100">
                                      <a:solidFill>
                                        <a:schemeClr val="tx1"/>
                                      </a:solidFill>
                                      <a:effectLst/>
                                      <a:latin typeface="Cambria Math" panose="02040503050406030204" pitchFamily="18" charset="0"/>
                                    </a:rPr>
                                    <m:t>𝐴</m:t>
                                  </m:r>
                                </m:e>
                                <m:sub>
                                  <m:r>
                                    <a:rPr lang="en-US" sz="1000" kern="100">
                                      <a:solidFill>
                                        <a:schemeClr val="tx1"/>
                                      </a:solidFill>
                                      <a:effectLst/>
                                      <a:latin typeface="Cambria Math" panose="02040503050406030204" pitchFamily="18" charset="0"/>
                                    </a:rPr>
                                    <m:t>𝑖</m:t>
                                  </m:r>
                                </m:sub>
                                <m:sup>
                                  <m:r>
                                    <a:rPr lang="en-US" sz="1000" kern="100">
                                      <a:solidFill>
                                        <a:schemeClr val="tx1"/>
                                      </a:solidFill>
                                      <a:effectLst/>
                                      <a:latin typeface="Cambria Math" panose="02040503050406030204" pitchFamily="18" charset="0"/>
                                    </a:rPr>
                                    <m:t>𝑘</m:t>
                                  </m:r>
                                </m:sup>
                              </m:sSubSup>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𝑖</m:t>
                              </m:r>
                              <m:r>
                                <a:rPr lang="en-US" sz="1000" kern="100">
                                  <a:solidFill>
                                    <a:schemeClr val="tx1"/>
                                  </a:solidFill>
                                  <a:effectLst/>
                                  <a:latin typeface="Cambria Math" panose="02040503050406030204" pitchFamily="18" charset="0"/>
                                </a:rPr>
                                <m:t>=1,…,</m:t>
                              </m:r>
                              <m:r>
                                <a:rPr lang="en-US" sz="1000" kern="100">
                                  <a:solidFill>
                                    <a:schemeClr val="tx1"/>
                                  </a:solidFill>
                                  <a:effectLst/>
                                  <a:latin typeface="Cambria Math" panose="02040503050406030204" pitchFamily="18" charset="0"/>
                                </a:rPr>
                                <m:t>𝑇</m:t>
                              </m:r>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𝑘</m:t>
                              </m:r>
                              <m:r>
                                <a:rPr lang="en-US" sz="1000" kern="100">
                                  <a:solidFill>
                                    <a:schemeClr val="tx1"/>
                                  </a:solidFill>
                                  <a:effectLst/>
                                  <a:latin typeface="Cambria Math" panose="02040503050406030204" pitchFamily="18" charset="0"/>
                                </a:rPr>
                                <m:t>=1,…,</m:t>
                              </m:r>
                              <m:r>
                                <a:rPr lang="en-US" sz="1000" kern="100">
                                  <a:solidFill>
                                    <a:schemeClr val="tx1"/>
                                  </a:solidFill>
                                  <a:effectLst/>
                                  <a:latin typeface="Cambria Math" panose="02040503050406030204" pitchFamily="18" charset="0"/>
                                </a:rPr>
                                <m:t>𝐿</m:t>
                              </m:r>
                              <m:r>
                                <a:rPr lang="en-US" sz="1000" kern="100">
                                  <a:solidFill>
                                    <a:schemeClr val="tx1"/>
                                  </a:solidFill>
                                  <a:effectLst/>
                                  <a:latin typeface="Cambria Math" panose="02040503050406030204" pitchFamily="18" charset="0"/>
                                </a:rPr>
                                <m:t>}</m:t>
                              </m:r>
                            </m:oMath>
                          </a14:m>
                          <a:endParaRPr lang="zh-CN" sz="1000" kern="100" dirty="0">
                            <a:solidFill>
                              <a:schemeClr val="tx1"/>
                            </a:solidFill>
                            <a:effectLst/>
                          </a:endParaRPr>
                        </a:p>
                        <a:p>
                          <a:pPr indent="127000" algn="just">
                            <a:lnSpc>
                              <a:spcPts val="2000"/>
                            </a:lnSpc>
                            <a:spcAft>
                              <a:spcPts val="0"/>
                            </a:spcAft>
                          </a:pPr>
                          <a:r>
                            <a:rPr lang="zh-CN" sz="1000" kern="100" dirty="0">
                              <a:solidFill>
                                <a:schemeClr val="tx1"/>
                              </a:solidFill>
                              <a:effectLst/>
                            </a:rPr>
                            <a:t>输出：完整数据的隶属度分布</a:t>
                          </a:r>
                          <a14:m>
                            <m:oMath xmlns:m="http://schemas.openxmlformats.org/officeDocument/2006/math">
                              <m:sSub>
                                <m:sSubPr>
                                  <m:ctrlPr>
                                    <a:rPr lang="zh-CN" sz="1000" i="1" kern="100">
                                      <a:solidFill>
                                        <a:schemeClr val="tx1"/>
                                      </a:solidFill>
                                      <a:effectLst/>
                                      <a:latin typeface="Cambria Math" panose="02040503050406030204" pitchFamily="18" charset="0"/>
                                    </a:rPr>
                                  </m:ctrlPr>
                                </m:sSubPr>
                                <m:e>
                                  <m:r>
                                    <a:rPr lang="en-US" sz="1000" kern="100">
                                      <a:solidFill>
                                        <a:schemeClr val="tx1"/>
                                      </a:solidFill>
                                      <a:effectLst/>
                                      <a:latin typeface="Cambria Math" panose="02040503050406030204" pitchFamily="18" charset="0"/>
                                    </a:rPr>
                                    <m:t>𝑓</m:t>
                                  </m:r>
                                </m:e>
                                <m:sub>
                                  <m:r>
                                    <a:rPr lang="en-US" sz="1000" kern="100">
                                      <a:solidFill>
                                        <a:schemeClr val="tx1"/>
                                      </a:solidFill>
                                      <a:effectLst/>
                                      <a:latin typeface="Cambria Math" panose="02040503050406030204" pitchFamily="18" charset="0"/>
                                    </a:rPr>
                                    <m:t>𝑖</m:t>
                                  </m:r>
                                </m:sub>
                              </m:sSub>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𝑋</m:t>
                              </m:r>
                              <m:r>
                                <a:rPr lang="en-US" sz="1000" kern="100">
                                  <a:solidFill>
                                    <a:schemeClr val="tx1"/>
                                  </a:solidFill>
                                  <a:effectLst/>
                                  <a:latin typeface="Cambria Math" panose="02040503050406030204" pitchFamily="18" charset="0"/>
                                </a:rPr>
                                <m:t>),</m:t>
                              </m:r>
                              <m:r>
                                <a:rPr lang="en-US" sz="1000" kern="100">
                                  <a:solidFill>
                                    <a:schemeClr val="tx1"/>
                                  </a:solidFill>
                                  <a:effectLst/>
                                  <a:latin typeface="Cambria Math" panose="02040503050406030204" pitchFamily="18" charset="0"/>
                                </a:rPr>
                                <m:t>𝑖</m:t>
                              </m:r>
                              <m:r>
                                <a:rPr lang="en-US" sz="1000" kern="100">
                                  <a:solidFill>
                                    <a:schemeClr val="tx1"/>
                                  </a:solidFill>
                                  <a:effectLst/>
                                  <a:latin typeface="Cambria Math" panose="02040503050406030204" pitchFamily="18" charset="0"/>
                                </a:rPr>
                                <m:t>=1,…,</m:t>
                              </m:r>
                              <m:r>
                                <a:rPr lang="en-US" sz="1000" kern="100">
                                  <a:solidFill>
                                    <a:schemeClr val="tx1"/>
                                  </a:solidFill>
                                  <a:effectLst/>
                                  <a:latin typeface="Cambria Math" panose="02040503050406030204" pitchFamily="18" charset="0"/>
                                </a:rPr>
                                <m:t>𝑇</m:t>
                              </m:r>
                            </m:oMath>
                          </a14:m>
                          <a:endParaRPr lang="zh-CN" sz="10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55946" marR="55946"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340166">
                    <a:tc>
                      <a:txBody>
                        <a:bodyPr/>
                        <a:lstStyle/>
                        <a:p>
                          <a:pPr marL="342900" lvl="0" indent="-342900" algn="just">
                            <a:lnSpc>
                              <a:spcPts val="2000"/>
                            </a:lnSpc>
                            <a:spcAft>
                              <a:spcPts val="0"/>
                            </a:spcAft>
                            <a:buFont typeface="+mj-lt"/>
                            <a:buAutoNum type="arabicPeriod"/>
                          </a:pPr>
                          <a:r>
                            <a:rPr lang="zh-CN" sz="1000" kern="100" dirty="0">
                              <a:effectLst/>
                            </a:rPr>
                            <a:t>计算非缺失项数据在各个属性参考值中的隶属度</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𝑓</m:t>
                                  </m:r>
                                </m:e>
                                <m:sub>
                                  <m:r>
                                    <a:rPr lang="en-US" sz="1000" kern="100">
                                      <a:effectLst/>
                                      <a:latin typeface="Cambria Math" panose="02040503050406030204" pitchFamily="18" charset="0"/>
                                    </a:rPr>
                                    <m:t>𝑖</m:t>
                                  </m:r>
                                </m:sub>
                              </m:sSub>
                              <m:r>
                                <a:rPr lang="en-US" sz="1000" kern="100">
                                  <a:effectLst/>
                                  <a:latin typeface="Cambria Math" panose="02040503050406030204" pitchFamily="18" charset="0"/>
                                </a:rPr>
                                <m:t>=</m:t>
                              </m:r>
                              <m:d>
                                <m:dPr>
                                  <m:begChr m:val="{"/>
                                  <m:endChr m:val="}"/>
                                  <m:ctrlPr>
                                    <a:rPr lang="zh-CN" sz="1000" i="1" kern="100">
                                      <a:effectLst/>
                                      <a:latin typeface="Cambria Math" panose="02040503050406030204" pitchFamily="18" charset="0"/>
                                    </a:rPr>
                                  </m:ctrlPr>
                                </m:dPr>
                                <m:e>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𝑓</m:t>
                                      </m:r>
                                    </m:e>
                                    <m:sub>
                                      <m:r>
                                        <a:rPr lang="en-US" sz="1000" kern="100">
                                          <a:effectLst/>
                                          <a:latin typeface="Cambria Math" panose="02040503050406030204" pitchFamily="18" charset="0"/>
                                        </a:rPr>
                                        <m:t>𝑖𝑗</m:t>
                                      </m:r>
                                    </m:sub>
                                  </m:sSub>
                                  <m:r>
                                    <a:rPr lang="en-US" sz="1000" kern="100">
                                      <a:effectLst/>
                                      <a:latin typeface="Cambria Math" panose="02040503050406030204" pitchFamily="18" charset="0"/>
                                    </a:rPr>
                                    <m:t>,</m:t>
                                  </m:r>
                                  <m:r>
                                    <m:rPr>
                                      <m:sty m:val="p"/>
                                    </m:rPr>
                                    <a:rPr lang="en-US" sz="1000" kern="100">
                                      <a:effectLst/>
                                      <a:latin typeface="Cambria Math" panose="02040503050406030204" pitchFamily="18" charset="0"/>
                                    </a:rPr>
                                    <m:t>j</m:t>
                                  </m:r>
                                  <m:r>
                                    <a:rPr lang="en-US" sz="1000" kern="100">
                                      <a:effectLst/>
                                      <a:latin typeface="Cambria Math" panose="02040503050406030204" pitchFamily="18" charset="0"/>
                                    </a:rPr>
                                    <m:t>=1,…,</m:t>
                                  </m:r>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𝐽</m:t>
                                      </m:r>
                                    </m:e>
                                    <m:sub>
                                      <m:r>
                                        <a:rPr lang="en-US" sz="1000" kern="100">
                                          <a:effectLst/>
                                          <a:latin typeface="Cambria Math" panose="02040503050406030204" pitchFamily="18" charset="0"/>
                                        </a:rPr>
                                        <m:t>𝑖</m:t>
                                      </m:r>
                                    </m:sub>
                                  </m:sSub>
                                </m:e>
                              </m:d>
                              <m:r>
                                <a:rPr lang="en-US" sz="1000" kern="100">
                                  <a:effectLst/>
                                  <a:latin typeface="Cambria Math" panose="02040503050406030204" pitchFamily="18" charset="0"/>
                                </a:rPr>
                                <m:t>,</m:t>
                              </m:r>
                              <m:r>
                                <m:rPr>
                                  <m:sty m:val="p"/>
                                </m:rPr>
                                <a:rPr lang="en-US" sz="1000" kern="100">
                                  <a:effectLst/>
                                  <a:latin typeface="Cambria Math" panose="02040503050406030204" pitchFamily="18" charset="0"/>
                                </a:rPr>
                                <m:t>i</m:t>
                              </m:r>
                              <m:r>
                                <a:rPr lang="en-US" sz="1000" kern="100">
                                  <a:effectLst/>
                                  <a:latin typeface="Cambria Math" panose="02040503050406030204" pitchFamily="18" charset="0"/>
                                </a:rPr>
                                <m:t>≠</m:t>
                              </m:r>
                              <m:r>
                                <m:rPr>
                                  <m:sty m:val="p"/>
                                </m:rPr>
                                <a:rPr lang="en-US" sz="1000" kern="100">
                                  <a:effectLst/>
                                  <a:latin typeface="Cambria Math" panose="02040503050406030204" pitchFamily="18" charset="0"/>
                                </a:rPr>
                                <m:t>t</m:t>
                              </m:r>
                            </m:oMath>
                          </a14:m>
                          <a:r>
                            <a:rPr lang="zh-CN" sz="1000" kern="100" dirty="0">
                              <a:effectLst/>
                            </a:rPr>
                            <a:t>；</a:t>
                          </a:r>
                        </a:p>
                        <a:p>
                          <a:pPr marL="342900" lvl="0" indent="-342900" algn="just">
                            <a:lnSpc>
                              <a:spcPts val="2000"/>
                            </a:lnSpc>
                            <a:spcAft>
                              <a:spcPts val="0"/>
                            </a:spcAft>
                            <a:buFont typeface="+mj-lt"/>
                            <a:buAutoNum type="arabicPeriod"/>
                          </a:pPr>
                          <a:r>
                            <a:rPr lang="en-US" sz="1000" kern="100" dirty="0">
                              <a:effectLst/>
                            </a:rPr>
                            <a:t>for </a:t>
                          </a:r>
                          <a14:m>
                            <m:oMath xmlns:m="http://schemas.openxmlformats.org/officeDocument/2006/math">
                              <m:r>
                                <m:rPr>
                                  <m:sty m:val="p"/>
                                </m:rPr>
                                <a:rPr lang="en-US" sz="1000" kern="100">
                                  <a:effectLst/>
                                  <a:latin typeface="Cambria Math" panose="02040503050406030204" pitchFamily="18" charset="0"/>
                                </a:rPr>
                                <m:t>i</m:t>
                              </m:r>
                              <m:r>
                                <a:rPr lang="en-US" sz="1000" kern="100">
                                  <a:effectLst/>
                                  <a:latin typeface="Cambria Math" panose="02040503050406030204" pitchFamily="18" charset="0"/>
                                </a:rPr>
                                <m:t>=1</m:t>
                              </m:r>
                            </m:oMath>
                          </a14:m>
                          <a:r>
                            <a:rPr lang="en-US" sz="1000" kern="100" dirty="0">
                              <a:effectLst/>
                            </a:rPr>
                            <a:t> to </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𝐽</m:t>
                                  </m:r>
                                </m:e>
                                <m:sub>
                                  <m:r>
                                    <a:rPr lang="en-US" sz="1000" kern="100">
                                      <a:effectLst/>
                                      <a:latin typeface="Cambria Math" panose="02040503050406030204" pitchFamily="18" charset="0"/>
                                    </a:rPr>
                                    <m:t>𝑡</m:t>
                                  </m:r>
                                </m:sub>
                              </m:sSub>
                            </m:oMath>
                          </a14:m>
                          <a:r>
                            <a:rPr lang="en-US" sz="1000" kern="100" dirty="0">
                              <a:effectLst/>
                            </a:rPr>
                            <a:t>:</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a:t>
                          </a:r>
                          <a:r>
                            <a:rPr lang="zh-CN" sz="1000" kern="100" dirty="0">
                              <a:effectLst/>
                            </a:rPr>
                            <a:t>初始关联规则队列</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𝑅𝑆</m:t>
                                  </m:r>
                                </m:sub>
                              </m:sSub>
                            </m:oMath>
                          </a14:m>
                          <a:r>
                            <a:rPr lang="zh-CN" sz="1000" kern="100" dirty="0">
                              <a:effectLst/>
                            </a:rPr>
                            <a:t>、空规则队列</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𝑅𝐸</m:t>
                                  </m:r>
                                </m:sub>
                              </m:sSub>
                            </m:oMath>
                          </a14:m>
                          <a:r>
                            <a:rPr lang="zh-CN" sz="1000" kern="100" dirty="0">
                              <a:effectLst/>
                            </a:rPr>
                            <a:t>和结果队列</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smtClean="0">
                                      <a:effectLst/>
                                      <a:latin typeface="Cambria Math" panose="02040503050406030204" pitchFamily="18" charset="0"/>
                                    </a:rPr>
                                    <m:t>𝑅</m:t>
                                  </m:r>
                                  <m:r>
                                    <m:rPr>
                                      <m:sty m:val="p"/>
                                    </m:rPr>
                                    <a:rPr lang="en-US" altLang="zh-CN" sz="1000" i="1" kern="100" smtClean="0">
                                      <a:effectLst/>
                                      <a:latin typeface="Cambria Math" panose="02040503050406030204" pitchFamily="18" charset="0"/>
                                    </a:rPr>
                                    <m:t>es</m:t>
                                  </m:r>
                                </m:sub>
                              </m:sSub>
                            </m:oMath>
                          </a14:m>
                          <a:r>
                            <a:rPr lang="en-US" sz="1000" kern="100" dirty="0">
                              <a:effectLst/>
                            </a:rPr>
                            <a:t>;</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for l = 1 to T:</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for k = 1 to L:</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if </a:t>
                          </a:r>
                          <a14:m>
                            <m:oMath xmlns:m="http://schemas.openxmlformats.org/officeDocument/2006/math">
                              <m:sSubSup>
                                <m:sSubSupPr>
                                  <m:ctrlPr>
                                    <a:rPr lang="zh-CN" sz="1000" i="1" kern="100">
                                      <a:effectLst/>
                                      <a:latin typeface="Cambria Math" panose="02040503050406030204" pitchFamily="18" charset="0"/>
                                    </a:rPr>
                                  </m:ctrlPr>
                                </m:sSubSupPr>
                                <m:e>
                                  <m:r>
                                    <a:rPr lang="en-US" sz="1000" kern="100">
                                      <a:effectLst/>
                                      <a:latin typeface="Cambria Math" panose="02040503050406030204" pitchFamily="18" charset="0"/>
                                    </a:rPr>
                                    <m:t>𝐴</m:t>
                                  </m:r>
                                </m:e>
                                <m:sub>
                                  <m:r>
                                    <a:rPr lang="en-US" sz="1000" kern="100">
                                      <a:effectLst/>
                                      <a:latin typeface="Cambria Math" panose="02040503050406030204" pitchFamily="18" charset="0"/>
                                    </a:rPr>
                                    <m:t>𝑙</m:t>
                                  </m:r>
                                </m:sub>
                                <m:sup>
                                  <m:r>
                                    <a:rPr lang="en-US" sz="1000" kern="100">
                                      <a:effectLst/>
                                      <a:latin typeface="Cambria Math" panose="02040503050406030204" pitchFamily="18" charset="0"/>
                                    </a:rPr>
                                    <m:t>𝑘</m:t>
                                  </m:r>
                                </m:sup>
                              </m:sSubSup>
                            </m:oMath>
                          </a14:m>
                          <a:r>
                            <a:rPr lang="zh-CN" sz="1000" kern="100" dirty="0">
                              <a:effectLst/>
                            </a:rPr>
                            <a:t>与</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𝑓</m:t>
                                  </m:r>
                                </m:e>
                                <m:sub>
                                  <m:r>
                                    <a:rPr lang="en-US" sz="1000" kern="100">
                                      <a:effectLst/>
                                      <a:latin typeface="Cambria Math" panose="02040503050406030204" pitchFamily="18" charset="0"/>
                                    </a:rPr>
                                    <m:t>𝑙</m:t>
                                  </m:r>
                                </m:sub>
                              </m:sSub>
                            </m:oMath>
                          </a14:m>
                          <a:r>
                            <a:rPr lang="zh-CN" sz="1000" kern="100" dirty="0">
                              <a:effectLst/>
                            </a:rPr>
                            <a:t>具有相同的结构 </a:t>
                          </a:r>
                          <a:r>
                            <a:rPr lang="en-US" sz="1000" kern="100" dirty="0">
                              <a:effectLst/>
                            </a:rPr>
                            <a:t>then:</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if </a:t>
                          </a:r>
                          <a14:m>
                            <m:oMath xmlns:m="http://schemas.openxmlformats.org/officeDocument/2006/math">
                              <m:sSubSup>
                                <m:sSubSupPr>
                                  <m:ctrlPr>
                                    <a:rPr lang="zh-CN" sz="1000" i="1" kern="100">
                                      <a:effectLst/>
                                      <a:latin typeface="Cambria Math" panose="02040503050406030204" pitchFamily="18" charset="0"/>
                                    </a:rPr>
                                  </m:ctrlPr>
                                </m:sSubSupPr>
                                <m:e>
                                  <m:r>
                                    <a:rPr lang="en-US" sz="1000" kern="100">
                                      <a:effectLst/>
                                      <a:latin typeface="Cambria Math" panose="02040503050406030204" pitchFamily="18" charset="0"/>
                                    </a:rPr>
                                    <m:t>𝐴</m:t>
                                  </m:r>
                                </m:e>
                                <m:sub>
                                  <m:r>
                                    <a:rPr lang="en-US" sz="1000" kern="100">
                                      <a:effectLst/>
                                      <a:latin typeface="Cambria Math" panose="02040503050406030204" pitchFamily="18" charset="0"/>
                                    </a:rPr>
                                    <m:t>𝑡</m:t>
                                  </m:r>
                                  <m:r>
                                    <a:rPr lang="en-US" sz="1000" kern="100">
                                      <a:effectLst/>
                                      <a:latin typeface="Cambria Math" panose="02040503050406030204" pitchFamily="18" charset="0"/>
                                    </a:rPr>
                                    <m:t>,</m:t>
                                  </m:r>
                                  <m:r>
                                    <a:rPr lang="en-US" sz="1000" kern="100">
                                      <a:effectLst/>
                                      <a:latin typeface="Cambria Math" panose="02040503050406030204" pitchFamily="18" charset="0"/>
                                    </a:rPr>
                                    <m:t>𝑖</m:t>
                                  </m:r>
                                </m:sub>
                                <m:sup>
                                  <m:r>
                                    <a:rPr lang="en-US" sz="1000" kern="100">
                                      <a:effectLst/>
                                      <a:latin typeface="Cambria Math" panose="02040503050406030204" pitchFamily="18" charset="0"/>
                                    </a:rPr>
                                    <m:t>𝑘</m:t>
                                  </m:r>
                                </m:sup>
                              </m:sSubSup>
                              <m:r>
                                <a:rPr lang="en-US" sz="1000" kern="100">
                                  <a:effectLst/>
                                  <a:latin typeface="Cambria Math" panose="02040503050406030204" pitchFamily="18" charset="0"/>
                                </a:rPr>
                                <m:t>=0</m:t>
                              </m:r>
                            </m:oMath>
                          </a14:m>
                          <a:r>
                            <a:rPr lang="en-US" sz="1000" kern="100" dirty="0">
                              <a:effectLst/>
                            </a:rPr>
                            <a:t> then:</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𝑅𝐸</m:t>
                                  </m:r>
                                </m:sub>
                              </m:sSub>
                              <m:r>
                                <a:rPr lang="en-US" sz="1000" kern="100">
                                  <a:effectLst/>
                                  <a:latin typeface="Cambria Math" panose="02040503050406030204" pitchFamily="18" charset="0"/>
                                </a:rPr>
                                <m:t>=</m:t>
                              </m:r>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𝑅𝐸</m:t>
                                  </m:r>
                                </m:sub>
                              </m:sSub>
                              <m:r>
                                <a:rPr lang="en-US" sz="1000" kern="100">
                                  <a:effectLst/>
                                  <a:latin typeface="Cambria Math" panose="02040503050406030204" pitchFamily="18" charset="0"/>
                                </a:rPr>
                                <m:t>∪{</m:t>
                              </m:r>
                              <m:sSubSup>
                                <m:sSubSupPr>
                                  <m:ctrlPr>
                                    <a:rPr lang="zh-CN" sz="1000" i="1" kern="100">
                                      <a:effectLst/>
                                      <a:latin typeface="Cambria Math" panose="02040503050406030204" pitchFamily="18" charset="0"/>
                                    </a:rPr>
                                  </m:ctrlPr>
                                </m:sSubSupPr>
                                <m:e>
                                  <m:r>
                                    <a:rPr lang="en-US" sz="1000" kern="100">
                                      <a:effectLst/>
                                      <a:latin typeface="Cambria Math" panose="02040503050406030204" pitchFamily="18" charset="0"/>
                                    </a:rPr>
                                    <m:t>𝐴</m:t>
                                  </m:r>
                                </m:e>
                                <m:sub>
                                  <m:r>
                                    <a:rPr lang="en-US" sz="1000" kern="100">
                                      <a:effectLst/>
                                      <a:latin typeface="Cambria Math" panose="02040503050406030204" pitchFamily="18" charset="0"/>
                                    </a:rPr>
                                    <m:t>𝑙</m:t>
                                  </m:r>
                                </m:sub>
                                <m:sup>
                                  <m:r>
                                    <a:rPr lang="en-US" sz="1000" kern="100">
                                      <a:effectLst/>
                                      <a:latin typeface="Cambria Math" panose="02040503050406030204" pitchFamily="18" charset="0"/>
                                    </a:rPr>
                                    <m:t>𝑘</m:t>
                                  </m:r>
                                </m:sup>
                              </m:sSubSup>
                              <m:r>
                                <a:rPr lang="en-US" sz="1000" kern="100">
                                  <a:effectLst/>
                                  <a:latin typeface="Cambria Math" panose="02040503050406030204" pitchFamily="18" charset="0"/>
                                </a:rPr>
                                <m:t>→0}</m:t>
                              </m:r>
                            </m:oMath>
                          </a14:m>
                          <a:r>
                            <a:rPr lang="en-US" sz="1000" kern="100" dirty="0">
                              <a:effectLst/>
                            </a:rPr>
                            <a:t>;</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else then:</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𝑅𝑆</m:t>
                                  </m:r>
                                </m:sub>
                              </m:sSub>
                              <m:r>
                                <a:rPr lang="en-US" sz="1000" kern="100">
                                  <a:effectLst/>
                                  <a:latin typeface="Cambria Math" panose="02040503050406030204" pitchFamily="18" charset="0"/>
                                </a:rPr>
                                <m:t>=</m:t>
                              </m:r>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𝑅𝑆</m:t>
                                  </m:r>
                                </m:sub>
                              </m:sSub>
                              <m:r>
                                <a:rPr lang="en-US" sz="1000" kern="100">
                                  <a:effectLst/>
                                  <a:latin typeface="Cambria Math" panose="02040503050406030204" pitchFamily="18" charset="0"/>
                                </a:rPr>
                                <m:t>∪{</m:t>
                              </m:r>
                              <m:sSubSup>
                                <m:sSubSupPr>
                                  <m:ctrlPr>
                                    <a:rPr lang="zh-CN" sz="1000" i="1" kern="100">
                                      <a:effectLst/>
                                      <a:latin typeface="Cambria Math" panose="02040503050406030204" pitchFamily="18" charset="0"/>
                                    </a:rPr>
                                  </m:ctrlPr>
                                </m:sSubSupPr>
                                <m:e>
                                  <m:r>
                                    <a:rPr lang="en-US" sz="1000" kern="100">
                                      <a:effectLst/>
                                      <a:latin typeface="Cambria Math" panose="02040503050406030204" pitchFamily="18" charset="0"/>
                                    </a:rPr>
                                    <m:t>𝐴</m:t>
                                  </m:r>
                                </m:e>
                                <m:sub>
                                  <m:r>
                                    <a:rPr lang="en-US" sz="1000" kern="100">
                                      <a:effectLst/>
                                      <a:latin typeface="Cambria Math" panose="02040503050406030204" pitchFamily="18" charset="0"/>
                                    </a:rPr>
                                    <m:t>𝑙</m:t>
                                  </m:r>
                                </m:sub>
                                <m:sup>
                                  <m:r>
                                    <a:rPr lang="en-US" sz="1000" kern="100">
                                      <a:effectLst/>
                                      <a:latin typeface="Cambria Math" panose="02040503050406030204" pitchFamily="18" charset="0"/>
                                    </a:rPr>
                                    <m:t>𝑘</m:t>
                                  </m:r>
                                </m:sup>
                              </m:sSubSup>
                              <m:r>
                                <a:rPr lang="en-US" sz="1000" kern="100">
                                  <a:effectLst/>
                                  <a:latin typeface="Cambria Math" panose="02040503050406030204" pitchFamily="18" charset="0"/>
                                </a:rPr>
                                <m:t>→</m:t>
                              </m:r>
                              <m:sSubSup>
                                <m:sSubSupPr>
                                  <m:ctrlPr>
                                    <a:rPr lang="zh-CN" sz="1000" i="1" kern="100">
                                      <a:effectLst/>
                                      <a:latin typeface="Cambria Math" panose="02040503050406030204" pitchFamily="18" charset="0"/>
                                    </a:rPr>
                                  </m:ctrlPr>
                                </m:sSubSupPr>
                                <m:e>
                                  <m:r>
                                    <a:rPr lang="en-US" sz="1000" kern="100">
                                      <a:effectLst/>
                                      <a:latin typeface="Cambria Math" panose="02040503050406030204" pitchFamily="18" charset="0"/>
                                    </a:rPr>
                                    <m:t>𝐴</m:t>
                                  </m:r>
                                </m:e>
                                <m:sub>
                                  <m:r>
                                    <a:rPr lang="en-US" sz="1000" kern="100">
                                      <a:effectLst/>
                                      <a:latin typeface="Cambria Math" panose="02040503050406030204" pitchFamily="18" charset="0"/>
                                    </a:rPr>
                                    <m:t>𝑖</m:t>
                                  </m:r>
                                </m:sub>
                                <m:sup>
                                  <m:r>
                                    <a:rPr lang="en-US" sz="1000" kern="100">
                                      <a:effectLst/>
                                      <a:latin typeface="Cambria Math" panose="02040503050406030204" pitchFamily="18" charset="0"/>
                                    </a:rPr>
                                    <m:t>𝑘</m:t>
                                  </m:r>
                                </m:sup>
                              </m:sSubSup>
                              <m:r>
                                <a:rPr lang="en-US" sz="1000" kern="100">
                                  <a:effectLst/>
                                  <a:latin typeface="Cambria Math" panose="02040503050406030204" pitchFamily="18" charset="0"/>
                                </a:rPr>
                                <m:t>}</m:t>
                              </m:r>
                            </m:oMath>
                          </a14:m>
                          <a:r>
                            <a:rPr lang="en-US" sz="1000" kern="100" dirty="0">
                              <a:effectLst/>
                            </a:rPr>
                            <a:t>;</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end if</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end if</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a:t>
                          </a:r>
                          <a:r>
                            <a:rPr lang="zh-CN" sz="1000" kern="100" dirty="0">
                              <a:effectLst/>
                            </a:rPr>
                            <a:t>使用公式</a:t>
                          </a:r>
                          <a:r>
                            <a:rPr lang="en-US" sz="1000" kern="100" dirty="0">
                              <a:effectLst/>
                            </a:rPr>
                            <a:t>(4-9)</a:t>
                          </a:r>
                          <a:r>
                            <a:rPr lang="zh-CN" sz="1000" kern="100" dirty="0">
                              <a:effectLst/>
                            </a:rPr>
                            <a:t>和</a:t>
                          </a:r>
                          <a:r>
                            <a:rPr lang="en-US" sz="1000" kern="100" dirty="0">
                              <a:effectLst/>
                            </a:rPr>
                            <a:t>(4-10)</a:t>
                          </a:r>
                          <a:r>
                            <a:rPr lang="zh-CN" sz="1000" kern="100" dirty="0">
                              <a:effectLst/>
                            </a:rPr>
                            <a:t>计算</a:t>
                          </a:r>
                          <a14:m>
                            <m:oMath xmlns:m="http://schemas.openxmlformats.org/officeDocument/2006/math">
                              <m:sSub>
                                <m:sSubPr>
                                  <m:ctrlPr>
                                    <a:rPr lang="zh-CN" sz="1000" i="1" kern="100">
                                      <a:effectLst/>
                                      <a:latin typeface="Cambria Math" panose="02040503050406030204" pitchFamily="18" charset="0"/>
                                    </a:rPr>
                                  </m:ctrlPr>
                                </m:sSubPr>
                                <m:e>
                                  <m:acc>
                                    <m:accPr>
                                      <m:chr m:val="̅"/>
                                      <m:ctrlPr>
                                        <a:rPr lang="zh-CN" sz="1000" i="1" kern="100">
                                          <a:effectLst/>
                                          <a:latin typeface="Cambria Math" panose="02040503050406030204" pitchFamily="18" charset="0"/>
                                        </a:rPr>
                                      </m:ctrlPr>
                                    </m:accPr>
                                    <m:e>
                                      <m:r>
                                        <a:rPr lang="en-US" sz="1000" kern="100">
                                          <a:effectLst/>
                                          <a:latin typeface="Cambria Math" panose="02040503050406030204" pitchFamily="18" charset="0"/>
                                        </a:rPr>
                                        <m:t>𝜖</m:t>
                                      </m:r>
                                    </m:e>
                                  </m:acc>
                                </m:e>
                                <m:sub>
                                  <m:r>
                                    <a:rPr lang="en-US" sz="1000" kern="100">
                                      <a:effectLst/>
                                      <a:latin typeface="Cambria Math" panose="02040503050406030204" pitchFamily="18" charset="0"/>
                                    </a:rPr>
                                    <m:t>𝑖</m:t>
                                  </m:r>
                                  <m:r>
                                    <a:rPr lang="en-US" sz="1000" kern="100">
                                      <a:effectLst/>
                                      <a:latin typeface="Cambria Math" panose="02040503050406030204" pitchFamily="18" charset="0"/>
                                    </a:rPr>
                                    <m:t>,</m:t>
                                  </m:r>
                                  <m:r>
                                    <a:rPr lang="en-US" sz="1000" kern="100">
                                      <a:effectLst/>
                                      <a:latin typeface="Cambria Math" panose="02040503050406030204" pitchFamily="18" charset="0"/>
                                    </a:rPr>
                                    <m:t>𝑗</m:t>
                                  </m:r>
                                </m:sub>
                              </m:sSub>
                            </m:oMath>
                          </a14:m>
                          <a:r>
                            <a:rPr lang="zh-CN" sz="1000" kern="100" dirty="0">
                              <a:effectLst/>
                            </a:rPr>
                            <a:t>和</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𝛾</m:t>
                                  </m:r>
                                </m:e>
                                <m:sub>
                                  <m:r>
                                    <a:rPr lang="en-US" sz="1000" kern="100">
                                      <a:effectLst/>
                                      <a:latin typeface="Cambria Math" panose="02040503050406030204" pitchFamily="18" charset="0"/>
                                    </a:rPr>
                                    <m:t>𝑖</m:t>
                                  </m:r>
                                  <m:r>
                                    <a:rPr lang="en-US" sz="1000" kern="100">
                                      <a:effectLst/>
                                      <a:latin typeface="Cambria Math" panose="02040503050406030204" pitchFamily="18" charset="0"/>
                                    </a:rPr>
                                    <m:t>,</m:t>
                                  </m:r>
                                  <m:r>
                                    <a:rPr lang="en-US" sz="1000" kern="100">
                                      <a:effectLst/>
                                      <a:latin typeface="Cambria Math" panose="02040503050406030204" pitchFamily="18" charset="0"/>
                                    </a:rPr>
                                    <m:t>𝑗</m:t>
                                  </m:r>
                                </m:sub>
                              </m:sSub>
                            </m:oMath>
                          </a14:m>
                          <a:r>
                            <a:rPr lang="zh-CN" sz="1000" kern="100" dirty="0">
                              <a:effectLst/>
                            </a:rPr>
                            <a:t>，并</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𝑅𝐸𝑆</m:t>
                                  </m:r>
                                </m:sub>
                              </m:sSub>
                              <m:r>
                                <a:rPr lang="en-US" sz="1000" kern="100">
                                  <a:effectLst/>
                                  <a:latin typeface="Cambria Math" panose="02040503050406030204" pitchFamily="18" charset="0"/>
                                </a:rPr>
                                <m:t>=</m:t>
                              </m:r>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𝑄</m:t>
                                  </m:r>
                                </m:e>
                                <m:sub>
                                  <m:r>
                                    <a:rPr lang="en-US" sz="1000" kern="100">
                                      <a:effectLst/>
                                      <a:latin typeface="Cambria Math" panose="02040503050406030204" pitchFamily="18" charset="0"/>
                                    </a:rPr>
                                    <m:t>𝑅</m:t>
                                  </m:r>
                                  <m:r>
                                    <m:rPr>
                                      <m:sty m:val="p"/>
                                    </m:rPr>
                                    <a:rPr lang="en-US" altLang="zh-CN" sz="1000" i="1" kern="100" smtClean="0">
                                      <a:effectLst/>
                                      <a:latin typeface="Cambria Math" panose="02040503050406030204" pitchFamily="18" charset="0"/>
                                    </a:rPr>
                                    <m:t>es</m:t>
                                  </m:r>
                                </m:sub>
                              </m:sSub>
                              <m:r>
                                <a:rPr lang="en-US" sz="1000" kern="100">
                                  <a:effectLst/>
                                  <a:latin typeface="Cambria Math" panose="02040503050406030204" pitchFamily="18" charset="0"/>
                                </a:rPr>
                                <m:t>∪{</m:t>
                              </m:r>
                              <m:sSub>
                                <m:sSubPr>
                                  <m:ctrlPr>
                                    <a:rPr lang="zh-CN" sz="1000" i="1" kern="100">
                                      <a:effectLst/>
                                      <a:latin typeface="Cambria Math" panose="02040503050406030204" pitchFamily="18" charset="0"/>
                                    </a:rPr>
                                  </m:ctrlPr>
                                </m:sSubPr>
                                <m:e>
                                  <m:acc>
                                    <m:accPr>
                                      <m:chr m:val="̅"/>
                                      <m:ctrlPr>
                                        <a:rPr lang="zh-CN" sz="1000" i="1" kern="100">
                                          <a:effectLst/>
                                          <a:latin typeface="Cambria Math" panose="02040503050406030204" pitchFamily="18" charset="0"/>
                                        </a:rPr>
                                      </m:ctrlPr>
                                    </m:accPr>
                                    <m:e>
                                      <m:r>
                                        <a:rPr lang="en-US" sz="1000" kern="100">
                                          <a:effectLst/>
                                          <a:latin typeface="Cambria Math" panose="02040503050406030204" pitchFamily="18" charset="0"/>
                                        </a:rPr>
                                        <m:t>𝜖</m:t>
                                      </m:r>
                                    </m:e>
                                  </m:acc>
                                </m:e>
                                <m:sub>
                                  <m:r>
                                    <a:rPr lang="en-US" sz="1000" kern="100">
                                      <a:effectLst/>
                                      <a:latin typeface="Cambria Math" panose="02040503050406030204" pitchFamily="18" charset="0"/>
                                    </a:rPr>
                                    <m:t>𝑖</m:t>
                                  </m:r>
                                  <m:r>
                                    <a:rPr lang="en-US" sz="1000" kern="100">
                                      <a:effectLst/>
                                      <a:latin typeface="Cambria Math" panose="02040503050406030204" pitchFamily="18" charset="0"/>
                                    </a:rPr>
                                    <m:t>,</m:t>
                                  </m:r>
                                  <m:r>
                                    <a:rPr lang="en-US" sz="1000" kern="100">
                                      <a:effectLst/>
                                      <a:latin typeface="Cambria Math" panose="02040503050406030204" pitchFamily="18" charset="0"/>
                                    </a:rPr>
                                    <m:t>𝑗</m:t>
                                  </m:r>
                                </m:sub>
                              </m:sSub>
                              <m:r>
                                <a:rPr lang="en-US" sz="1000" kern="100">
                                  <a:effectLst/>
                                  <a:latin typeface="Cambria Math" panose="02040503050406030204" pitchFamily="18" charset="0"/>
                                </a:rPr>
                                <m:t>×</m:t>
                              </m:r>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𝛾</m:t>
                                  </m:r>
                                </m:e>
                                <m:sub>
                                  <m:r>
                                    <a:rPr lang="en-US" sz="1000" kern="100">
                                      <a:effectLst/>
                                      <a:latin typeface="Cambria Math" panose="02040503050406030204" pitchFamily="18" charset="0"/>
                                    </a:rPr>
                                    <m:t>𝑖</m:t>
                                  </m:r>
                                  <m:r>
                                    <a:rPr lang="en-US" sz="1000" kern="100">
                                      <a:effectLst/>
                                      <a:latin typeface="Cambria Math" panose="02040503050406030204" pitchFamily="18" charset="0"/>
                                    </a:rPr>
                                    <m:t>,</m:t>
                                  </m:r>
                                  <m:r>
                                    <a:rPr lang="en-US" sz="1000" kern="100">
                                      <a:effectLst/>
                                      <a:latin typeface="Cambria Math" panose="02040503050406030204" pitchFamily="18" charset="0"/>
                                    </a:rPr>
                                    <m:t>𝑗</m:t>
                                  </m:r>
                                </m:sub>
                              </m:sSub>
                              <m:r>
                                <a:rPr lang="en-US" sz="1000" kern="100">
                                  <a:effectLst/>
                                  <a:latin typeface="Cambria Math" panose="02040503050406030204" pitchFamily="18" charset="0"/>
                                </a:rPr>
                                <m:t>}</m:t>
                              </m:r>
                            </m:oMath>
                          </a14:m>
                          <a:r>
                            <a:rPr lang="en-US" sz="1000" kern="100" dirty="0">
                              <a:effectLst/>
                            </a:rPr>
                            <a:t>;</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end for</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  </a:t>
                          </a:r>
                          <a:r>
                            <a:rPr lang="zh-CN" sz="1000" kern="100" dirty="0">
                              <a:effectLst/>
                            </a:rPr>
                            <a:t>使用公式</a:t>
                          </a:r>
                          <a:r>
                            <a:rPr lang="en-US" sz="1000" kern="100" dirty="0">
                              <a:effectLst/>
                            </a:rPr>
                            <a:t>(4-13)</a:t>
                          </a:r>
                          <a:r>
                            <a:rPr lang="zh-CN" sz="1000" kern="100" dirty="0">
                              <a:effectLst/>
                            </a:rPr>
                            <a:t>计算缺失属性参考值的隶属度</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𝑓</m:t>
                                  </m:r>
                                </m:e>
                                <m:sub>
                                  <m:r>
                                    <a:rPr lang="en-US" sz="1000" kern="100">
                                      <a:effectLst/>
                                      <a:latin typeface="Cambria Math" panose="02040503050406030204" pitchFamily="18" charset="0"/>
                                    </a:rPr>
                                    <m:t>𝑡</m:t>
                                  </m:r>
                                  <m:r>
                                    <a:rPr lang="en-US" sz="1000" kern="100">
                                      <a:effectLst/>
                                      <a:latin typeface="Cambria Math" panose="02040503050406030204" pitchFamily="18" charset="0"/>
                                    </a:rPr>
                                    <m:t>,</m:t>
                                  </m:r>
                                  <m:r>
                                    <a:rPr lang="en-US" sz="1000" kern="100">
                                      <a:effectLst/>
                                      <a:latin typeface="Cambria Math" panose="02040503050406030204" pitchFamily="18" charset="0"/>
                                    </a:rPr>
                                    <m:t>𝑖</m:t>
                                  </m:r>
                                </m:sub>
                              </m:sSub>
                            </m:oMath>
                          </a14:m>
                          <a:r>
                            <a:rPr lang="zh-CN" sz="1000" kern="100" dirty="0">
                              <a:effectLst/>
                            </a:rPr>
                            <a:t>，更新</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𝑓</m:t>
                                  </m:r>
                                </m:e>
                                <m:sub>
                                  <m:r>
                                    <a:rPr lang="en-US" sz="1000" kern="100">
                                      <a:effectLst/>
                                      <a:latin typeface="Cambria Math" panose="02040503050406030204" pitchFamily="18" charset="0"/>
                                    </a:rPr>
                                    <m:t>𝑡</m:t>
                                  </m:r>
                                </m:sub>
                              </m:sSub>
                            </m:oMath>
                          </a14:m>
                          <a:r>
                            <a:rPr lang="zh-CN" sz="1000" kern="100" dirty="0">
                              <a:effectLst/>
                            </a:rPr>
                            <a:t>；</a:t>
                          </a:r>
                        </a:p>
                        <a:p>
                          <a:pPr marL="342900" lvl="0" indent="-342900" algn="just">
                            <a:lnSpc>
                              <a:spcPts val="2000"/>
                            </a:lnSpc>
                            <a:spcAft>
                              <a:spcPts val="0"/>
                            </a:spcAft>
                            <a:buFont typeface="+mj-lt"/>
                            <a:buAutoNum type="arabicPeriod"/>
                          </a:pPr>
                          <a:r>
                            <a:rPr lang="en-US" sz="1000" kern="100" dirty="0">
                              <a:effectLst/>
                            </a:rPr>
                            <a:t>  end for</a:t>
                          </a:r>
                          <a:endParaRPr lang="zh-CN" sz="1000" kern="100" dirty="0">
                            <a:effectLst/>
                          </a:endParaRPr>
                        </a:p>
                        <a:p>
                          <a:pPr marL="342900" lvl="0" indent="-342900" algn="just">
                            <a:lnSpc>
                              <a:spcPts val="2000"/>
                            </a:lnSpc>
                            <a:spcAft>
                              <a:spcPts val="0"/>
                            </a:spcAft>
                            <a:buFont typeface="+mj-lt"/>
                            <a:buAutoNum type="arabicPeriod"/>
                          </a:pPr>
                          <a:r>
                            <a:rPr lang="en-US" sz="1000" kern="100" dirty="0">
                              <a:effectLst/>
                            </a:rPr>
                            <a:t>return </a:t>
                          </a:r>
                          <a14:m>
                            <m:oMath xmlns:m="http://schemas.openxmlformats.org/officeDocument/2006/math">
                              <m:sSub>
                                <m:sSubPr>
                                  <m:ctrlPr>
                                    <a:rPr lang="zh-CN" sz="1000" i="1" kern="100">
                                      <a:effectLst/>
                                      <a:latin typeface="Cambria Math" panose="02040503050406030204" pitchFamily="18" charset="0"/>
                                    </a:rPr>
                                  </m:ctrlPr>
                                </m:sSubPr>
                                <m:e>
                                  <m:r>
                                    <a:rPr lang="en-US" sz="1000" kern="100">
                                      <a:effectLst/>
                                      <a:latin typeface="Cambria Math" panose="02040503050406030204" pitchFamily="18" charset="0"/>
                                    </a:rPr>
                                    <m:t>𝑓</m:t>
                                  </m:r>
                                </m:e>
                                <m:sub>
                                  <m:r>
                                    <a:rPr lang="en-US" sz="1000" kern="100">
                                      <a:effectLst/>
                                      <a:latin typeface="Cambria Math" panose="02040503050406030204" pitchFamily="18" charset="0"/>
                                    </a:rPr>
                                    <m:t>𝑖</m:t>
                                  </m:r>
                                </m:sub>
                              </m:sSub>
                              <m:r>
                                <a:rPr lang="en-US" sz="1000" kern="100">
                                  <a:effectLst/>
                                  <a:latin typeface="Cambria Math" panose="02040503050406030204" pitchFamily="18" charset="0"/>
                                </a:rPr>
                                <m:t>(</m:t>
                              </m:r>
                              <m:r>
                                <a:rPr lang="en-US" sz="1000" kern="100">
                                  <a:effectLst/>
                                  <a:latin typeface="Cambria Math" panose="02040503050406030204" pitchFamily="18" charset="0"/>
                                </a:rPr>
                                <m:t>𝑋</m:t>
                              </m:r>
                              <m:r>
                                <a:rPr lang="en-US" sz="1000" kern="100">
                                  <a:effectLst/>
                                  <a:latin typeface="Cambria Math" panose="02040503050406030204" pitchFamily="18" charset="0"/>
                                </a:rPr>
                                <m:t>)</m:t>
                              </m:r>
                            </m:oMath>
                          </a14:m>
                          <a:r>
                            <a:rPr lang="zh-CN" sz="1000" kern="100" dirty="0">
                              <a:effectLst/>
                            </a:rPr>
                            <a:t>；</a:t>
                          </a:r>
                          <a:endParaRPr lang="zh-CN" sz="1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946" marR="55946" marT="0" marB="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1"/>
                      </a:ext>
                    </a:extLst>
                  </a:tr>
                </a:tbl>
              </a:graphicData>
            </a:graphic>
          </p:graphicFrame>
        </mc:Choice>
        <mc:Fallback>
          <p:graphicFrame>
            <p:nvGraphicFramePr>
              <p:cNvPr id="14" name="表格 13"/>
              <p:cNvGraphicFramePr>
                <a:graphicFrameLocks noGrp="1"/>
              </p:cNvGraphicFramePr>
              <p:nvPr>
                <p:extLst>
                  <p:ext uri="{D42A27DB-BD31-4B8C-83A1-F6EECF244321}">
                    <p14:modId xmlns:p14="http://schemas.microsoft.com/office/powerpoint/2010/main" val="2974060746"/>
                  </p:ext>
                </p:extLst>
              </p:nvPr>
            </p:nvGraphicFramePr>
            <p:xfrm>
              <a:off x="6811012" y="1052903"/>
              <a:ext cx="4635613" cy="5320924"/>
            </p:xfrm>
            <a:graphic>
              <a:graphicData uri="http://schemas.openxmlformats.org/drawingml/2006/table">
                <a:tbl>
                  <a:tblPr firstRow="1" firstCol="1" bandRow="1">
                    <a:tableStyleId>{5C22544A-7EE6-4342-B048-85BDC9FD1C3A}</a:tableStyleId>
                  </a:tblPr>
                  <a:tblGrid>
                    <a:gridCol w="4635613">
                      <a:extLst>
                        <a:ext uri="{9D8B030D-6E8A-4147-A177-3AD203B41FA5}">
                          <a16:colId xmlns:a16="http://schemas.microsoft.com/office/drawing/2014/main" val="20000"/>
                        </a:ext>
                      </a:extLst>
                    </a:gridCol>
                  </a:tblGrid>
                  <a:tr h="980758">
                    <a:tc>
                      <a:txBody>
                        <a:bodyPr/>
                        <a:lstStyle/>
                        <a:p>
                          <a:endParaRPr lang="zh-CN"/>
                        </a:p>
                      </a:txBody>
                      <a:tcPr marL="55946" marR="55946" marT="0" marB="0">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5"/>
                          <a:stretch>
                            <a:fillRect b="-445963"/>
                          </a:stretch>
                        </a:blipFill>
                      </a:tcPr>
                    </a:tc>
                    <a:extLst>
                      <a:ext uri="{0D108BD9-81ED-4DB2-BD59-A6C34878D82A}">
                        <a16:rowId xmlns:a16="http://schemas.microsoft.com/office/drawing/2014/main" val="10000"/>
                      </a:ext>
                    </a:extLst>
                  </a:tr>
                  <a:tr h="4340166">
                    <a:tc>
                      <a:txBody>
                        <a:bodyPr/>
                        <a:lstStyle/>
                        <a:p>
                          <a:endParaRPr lang="zh-CN"/>
                        </a:p>
                      </a:txBody>
                      <a:tcPr marL="55946" marR="55946" marT="0" marB="0">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5"/>
                          <a:stretch>
                            <a:fillRect t="-22581" b="-701"/>
                          </a:stretch>
                        </a:blipFill>
                      </a:tcPr>
                    </a:tc>
                    <a:extLst>
                      <a:ext uri="{0D108BD9-81ED-4DB2-BD59-A6C34878D82A}">
                        <a16:rowId xmlns:a16="http://schemas.microsoft.com/office/drawing/2014/main" val="10001"/>
                      </a:ext>
                    </a:extLst>
                  </a:tr>
                </a:tbl>
              </a:graphicData>
            </a:graphic>
          </p:graphicFrame>
        </mc:Fallback>
      </mc:AlternateContent>
      <p:sp>
        <p:nvSpPr>
          <p:cNvPr id="13" name="Rectangle 3"/>
          <p:cNvSpPr>
            <a:spLocks noChangeArrowheads="1"/>
          </p:cNvSpPr>
          <p:nvPr/>
        </p:nvSpPr>
        <p:spPr bwMode="auto">
          <a:xfrm>
            <a:off x="2264535" y="4597798"/>
            <a:ext cx="32624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图</a:t>
            </a:r>
            <a:r>
              <a:rPr kumimoji="0" lang="en-US"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4-3</a:t>
            </a:r>
            <a:r>
              <a:rPr kumimoji="0" lang="zh-CN" altLang="en-US"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基于关联规则的</a:t>
            </a:r>
            <a:r>
              <a:rPr kumimoji="0" lang="en-US" altLang="zh-CN"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DBRB</a:t>
            </a:r>
            <a:r>
              <a:rPr kumimoji="0" lang="zh-CN" altLang="en-US" sz="1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系统流程</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5" name="矩形 14"/>
          <p:cNvSpPr/>
          <p:nvPr/>
        </p:nvSpPr>
        <p:spPr>
          <a:xfrm>
            <a:off x="1406592" y="1468402"/>
            <a:ext cx="1390124"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步骤流程</a:t>
            </a:r>
          </a:p>
        </p:txBody>
      </p:sp>
      <mc:AlternateContent xmlns:mc="http://schemas.openxmlformats.org/markup-compatibility/2006" xmlns:a14="http://schemas.microsoft.com/office/drawing/2010/main">
        <mc:Choice Requires="a14">
          <p:sp>
            <p:nvSpPr>
              <p:cNvPr id="4" name="文本框 3"/>
              <p:cNvSpPr txBox="1"/>
              <p:nvPr/>
            </p:nvSpPr>
            <p:spPr>
              <a:xfrm>
                <a:off x="2362190" y="5224319"/>
                <a:ext cx="3889976" cy="771558"/>
              </a:xfrm>
              <a:prstGeom prst="rect">
                <a:avLst/>
              </a:prstGeom>
              <a:noFill/>
            </p:spPr>
            <p:txBody>
              <a:bodyPr wrap="none" rtlCol="0">
                <a:spAutoFit/>
              </a:bodyPr>
              <a:lstStyle/>
              <a:p>
                <a14:m>
                  <m:oMath xmlns:m="http://schemas.openxmlformats.org/officeDocument/2006/math">
                    <m:r>
                      <a:rPr lang="en-US" altLang="zh-CN" i="1" smtClean="0">
                        <a:latin typeface="Cambria Math" panose="02040503050406030204" pitchFamily="18" charset="0"/>
                      </a:rPr>
                      <m:t>𝑢</m:t>
                    </m:r>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nary>
                          <m:naryPr>
                            <m:chr m:val="∑"/>
                            <m:limLoc m:val="subSup"/>
                            <m:ctrlPr>
                              <a:rPr lang="zh-CN" altLang="zh-CN" i="1" smtClean="0">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smtClean="0">
                                    <a:latin typeface="Cambria Math" panose="02040503050406030204" pitchFamily="18" charset="0"/>
                                  </a:rPr>
                                  <m:t>𝑅𝑆</m:t>
                                </m:r>
                              </m:e>
                              <m:sup>
                                <m:r>
                                  <a:rPr lang="en-US" altLang="zh-CN" i="1">
                                    <a:latin typeface="Cambria Math" panose="02040503050406030204" pitchFamily="18" charset="0"/>
                                  </a:rPr>
                                  <m:t>′</m:t>
                                </m:r>
                              </m:sup>
                            </m:sSup>
                            <m:r>
                              <a:rPr lang="en-US" altLang="zh-CN" i="1">
                                <a:latin typeface="Cambria Math" panose="02040503050406030204" pitchFamily="18" charset="0"/>
                              </a:rPr>
                              <m:t>||</m:t>
                            </m:r>
                          </m:sup>
                          <m:e>
                            <m:nary>
                              <m:naryPr>
                                <m:chr m:val="∑"/>
                                <m:limLoc m:val="subSup"/>
                                <m:ctrlPr>
                                  <a:rPr lang="zh-CN" altLang="zh-CN" i="1">
                                    <a:latin typeface="Cambria Math" panose="02040503050406030204" pitchFamily="18" charset="0"/>
                                  </a:rPr>
                                </m:ctrlPr>
                              </m:naryPr>
                              <m:sub>
                                <m:r>
                                  <a:rPr lang="en-US" altLang="zh-CN" i="1">
                                    <a:latin typeface="Cambria Math" panose="02040503050406030204" pitchFamily="18" charset="0"/>
                                  </a:rPr>
                                  <m:t>𝑙</m:t>
                                </m:r>
                                <m:r>
                                  <a:rPr lang="en-US" altLang="zh-CN" i="1">
                                    <a:latin typeface="Cambria Math" panose="02040503050406030204" pitchFamily="18" charset="0"/>
                                  </a:rPr>
                                  <m:t>=1</m:t>
                                </m:r>
                              </m:sub>
                              <m:sup>
                                <m:d>
                                  <m:dPr>
                                    <m:begChr m:val="|"/>
                                    <m:endChr m:val="|"/>
                                    <m:ctrlPr>
                                      <a:rPr lang="zh-CN" altLang="zh-CN" i="1">
                                        <a:latin typeface="Cambria Math" panose="02040503050406030204" pitchFamily="18" charset="0"/>
                                      </a:rPr>
                                    </m:ctrlPr>
                                  </m:dPr>
                                  <m:e>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𝑅𝑆</m:t>
                                            </m:r>
                                          </m:e>
                                          <m:sub>
                                            <m:r>
                                              <a:rPr lang="en-US" altLang="zh-CN" i="1">
                                                <a:latin typeface="Cambria Math" panose="02040503050406030204" pitchFamily="18" charset="0"/>
                                              </a:rPr>
                                              <m:t>𝑡</m:t>
                                            </m:r>
                                          </m:sub>
                                        </m:sSub>
                                      </m:e>
                                    </m:d>
                                  </m:e>
                                </m:d>
                              </m:sup>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𝑡</m:t>
                                        </m:r>
                                      </m:sub>
                                    </m:sSub>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𝜖</m:t>
                                        </m:r>
                                      </m:e>
                                    </m:acc>
                                  </m:e>
                                  <m:sub>
                                    <m:r>
                                      <a:rPr lang="en-US" altLang="zh-CN" i="1">
                                        <a:latin typeface="Cambria Math" panose="02040503050406030204" pitchFamily="18" charset="0"/>
                                      </a:rPr>
                                      <m:t>𝑙</m:t>
                                    </m:r>
                                    <m:r>
                                      <a:rPr lang="en-US" altLang="zh-CN" i="1">
                                        <a:latin typeface="Cambria Math" panose="02040503050406030204" pitchFamily="18" charset="0"/>
                                      </a:rPr>
                                      <m:t>,</m:t>
                                    </m:r>
                                    <m:r>
                                      <a:rPr lang="en-US" altLang="zh-CN" i="1">
                                        <a:latin typeface="Cambria Math" panose="02040503050406030204" pitchFamily="18" charset="0"/>
                                      </a:rPr>
                                      <m:t>𝑡</m:t>
                                    </m:r>
                                  </m:sub>
                                </m:sSub>
                              </m:e>
                            </m:nary>
                          </m:e>
                        </m:nary>
                      </m:num>
                      <m:den>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𝑅𝑆</m:t>
                            </m:r>
                          </m:e>
                          <m:sup>
                            <m:r>
                              <a:rPr lang="en-US" altLang="zh-CN" i="1">
                                <a:latin typeface="Cambria Math" panose="02040503050406030204" pitchFamily="18" charset="0"/>
                              </a:rPr>
                              <m:t>′</m:t>
                            </m:r>
                          </m:sup>
                        </m:sSup>
                        <m:r>
                          <a:rPr lang="en-US" altLang="zh-CN" i="1">
                            <a:latin typeface="Cambria Math" panose="02040503050406030204" pitchFamily="18" charset="0"/>
                          </a:rPr>
                          <m:t>||</m:t>
                        </m:r>
                      </m:den>
                    </m:f>
                  </m:oMath>
                </a14:m>
                <a:r>
                  <a:rPr lang="zh-CN" altLang="en-US" dirty="0"/>
                  <a:t>    公式</a:t>
                </a:r>
                <a:r>
                  <a:rPr lang="en-US" altLang="zh-CN" dirty="0"/>
                  <a:t>(4-13)</a:t>
                </a:r>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362190" y="5224319"/>
                <a:ext cx="3889976" cy="771558"/>
              </a:xfrm>
              <a:prstGeom prst="rect">
                <a:avLst/>
              </a:prstGeom>
              <a:blipFill rotWithShape="0">
                <a:blip r:embed="rId7"/>
                <a:stretch>
                  <a:fillRect r="-626"/>
                </a:stretch>
              </a:blipFill>
            </p:spPr>
            <p:txBody>
              <a:bodyPr/>
              <a:lstStyle/>
              <a:p>
                <a:r>
                  <a:rPr lang="zh-CN" altLang="en-US">
                    <a:noFill/>
                  </a:rPr>
                  <a:t> </a:t>
                </a:r>
              </a:p>
            </p:txBody>
          </p:sp>
        </mc:Fallback>
      </mc:AlternateContent>
      <p:sp>
        <p:nvSpPr>
          <p:cNvPr id="7" name="下箭头 6"/>
          <p:cNvSpPr/>
          <p:nvPr/>
        </p:nvSpPr>
        <p:spPr>
          <a:xfrm rot="5400000">
            <a:off x="6732673" y="5071034"/>
            <a:ext cx="316921" cy="12901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Tree>
    <p:extLst>
      <p:ext uri="{BB962C8B-B14F-4D97-AF65-F5344CB8AC3E}">
        <p14:creationId xmlns:p14="http://schemas.microsoft.com/office/powerpoint/2010/main" val="194963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cxnSp>
        <p:nvCxnSpPr>
          <p:cNvPr id="19" name="直接连接符 18"/>
          <p:cNvCxnSpPr/>
          <p:nvPr/>
        </p:nvCxnSpPr>
        <p:spPr>
          <a:xfrm>
            <a:off x="2353219" y="1537452"/>
            <a:ext cx="0" cy="108065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817014" y="1537452"/>
            <a:ext cx="1292662" cy="1604356"/>
          </a:xfrm>
          <a:prstGeom prst="rect">
            <a:avLst/>
          </a:prstGeom>
          <a:noFill/>
        </p:spPr>
        <p:txBody>
          <a:bodyPr vert="eaVert" wrap="square" rtlCol="0">
            <a:spAutoFit/>
          </a:bodyPr>
          <a:lstStyle/>
          <a:p>
            <a:r>
              <a:rPr lang="zh-CN" altLang="en-US" sz="3600" dirty="0">
                <a:latin typeface="黑体" panose="02010609060101010101" pitchFamily="49" charset="-122"/>
                <a:ea typeface="黑体" panose="02010609060101010101" pitchFamily="49" charset="-122"/>
              </a:rPr>
              <a:t>目 录</a:t>
            </a:r>
          </a:p>
        </p:txBody>
      </p:sp>
      <p:sp>
        <p:nvSpPr>
          <p:cNvPr id="21" name="文本框 20"/>
          <p:cNvSpPr txBox="1"/>
          <p:nvPr/>
        </p:nvSpPr>
        <p:spPr>
          <a:xfrm>
            <a:off x="3667407" y="1692237"/>
            <a:ext cx="474810" cy="584775"/>
          </a:xfrm>
          <a:prstGeom prst="rect">
            <a:avLst/>
          </a:prstGeom>
          <a:noFill/>
        </p:spPr>
        <p:txBody>
          <a:bodyPr wrap="none" rtlCol="0">
            <a:spAutoFit/>
          </a:bodyPr>
          <a:lstStyle/>
          <a:p>
            <a:r>
              <a:rPr lang="en-US" altLang="zh-CN" sz="3200" dirty="0">
                <a:solidFill>
                  <a:schemeClr val="accent1"/>
                </a:solidFill>
                <a:latin typeface="华文行楷" panose="02010800040101010101" pitchFamily="2" charset="-122"/>
                <a:ea typeface="华文行楷" panose="02010800040101010101" pitchFamily="2" charset="-122"/>
              </a:rPr>
              <a:t>01</a:t>
            </a:r>
            <a:endParaRPr lang="zh-CN" altLang="en-US" sz="3200" dirty="0">
              <a:solidFill>
                <a:schemeClr val="accent1"/>
              </a:solidFill>
              <a:latin typeface="华文行楷" panose="02010800040101010101" pitchFamily="2" charset="-122"/>
              <a:ea typeface="华文行楷" panose="02010800040101010101" pitchFamily="2" charset="-122"/>
            </a:endParaRPr>
          </a:p>
        </p:txBody>
      </p:sp>
      <p:sp>
        <p:nvSpPr>
          <p:cNvPr id="22" name="文本框 21"/>
          <p:cNvSpPr txBox="1"/>
          <p:nvPr/>
        </p:nvSpPr>
        <p:spPr>
          <a:xfrm>
            <a:off x="4865426" y="1799958"/>
            <a:ext cx="1800493" cy="369332"/>
          </a:xfrm>
          <a:prstGeom prst="rect">
            <a:avLst/>
          </a:prstGeom>
          <a:noFill/>
        </p:spPr>
        <p:txBody>
          <a:bodyPr wrap="none" rtlCol="0">
            <a:spAutoFit/>
          </a:bodyPr>
          <a:lstStyle/>
          <a:p>
            <a:r>
              <a:rPr lang="zh-CN" altLang="en-US" dirty="0"/>
              <a:t>研究背景与内容</a:t>
            </a:r>
          </a:p>
        </p:txBody>
      </p:sp>
      <p:sp>
        <p:nvSpPr>
          <p:cNvPr id="23" name="文本框 22"/>
          <p:cNvSpPr txBox="1"/>
          <p:nvPr/>
        </p:nvSpPr>
        <p:spPr>
          <a:xfrm>
            <a:off x="3667407" y="2473254"/>
            <a:ext cx="543739" cy="584775"/>
          </a:xfrm>
          <a:prstGeom prst="rect">
            <a:avLst/>
          </a:prstGeom>
          <a:noFill/>
        </p:spPr>
        <p:txBody>
          <a:bodyPr wrap="none" rtlCol="0">
            <a:spAutoFit/>
          </a:bodyPr>
          <a:lstStyle/>
          <a:p>
            <a:r>
              <a:rPr lang="en-US" altLang="zh-CN" sz="3200" dirty="0">
                <a:solidFill>
                  <a:schemeClr val="accent1"/>
                </a:solidFill>
                <a:latin typeface="华文行楷" panose="02010800040101010101" pitchFamily="2" charset="-122"/>
                <a:ea typeface="华文行楷" panose="02010800040101010101" pitchFamily="2" charset="-122"/>
              </a:rPr>
              <a:t>02</a:t>
            </a:r>
            <a:endParaRPr lang="zh-CN" altLang="en-US" sz="3200" dirty="0">
              <a:solidFill>
                <a:schemeClr val="accent1"/>
              </a:solidFill>
              <a:latin typeface="华文行楷" panose="02010800040101010101" pitchFamily="2" charset="-122"/>
              <a:ea typeface="华文行楷" panose="02010800040101010101" pitchFamily="2" charset="-122"/>
            </a:endParaRPr>
          </a:p>
        </p:txBody>
      </p:sp>
      <p:sp>
        <p:nvSpPr>
          <p:cNvPr id="24" name="文本框 23"/>
          <p:cNvSpPr txBox="1"/>
          <p:nvPr/>
        </p:nvSpPr>
        <p:spPr>
          <a:xfrm>
            <a:off x="4865426" y="2611512"/>
            <a:ext cx="4801314" cy="369332"/>
          </a:xfrm>
          <a:prstGeom prst="rect">
            <a:avLst/>
          </a:prstGeom>
          <a:noFill/>
        </p:spPr>
        <p:txBody>
          <a:bodyPr wrap="none" rtlCol="0">
            <a:spAutoFit/>
          </a:bodyPr>
          <a:lstStyle/>
          <a:p>
            <a:r>
              <a:rPr lang="zh-CN" altLang="en-US" dirty="0"/>
              <a:t>基于扩展规则的析取范式置信规则库优化方法</a:t>
            </a:r>
          </a:p>
        </p:txBody>
      </p:sp>
      <p:sp>
        <p:nvSpPr>
          <p:cNvPr id="25" name="文本框 24"/>
          <p:cNvSpPr txBox="1"/>
          <p:nvPr/>
        </p:nvSpPr>
        <p:spPr>
          <a:xfrm>
            <a:off x="3645881" y="3207624"/>
            <a:ext cx="574196" cy="584775"/>
          </a:xfrm>
          <a:prstGeom prst="rect">
            <a:avLst/>
          </a:prstGeom>
          <a:noFill/>
        </p:spPr>
        <p:txBody>
          <a:bodyPr wrap="none" rtlCol="0">
            <a:spAutoFit/>
          </a:bodyPr>
          <a:lstStyle/>
          <a:p>
            <a:r>
              <a:rPr lang="en-US" altLang="zh-CN" sz="3200" dirty="0">
                <a:solidFill>
                  <a:schemeClr val="accent1"/>
                </a:solidFill>
                <a:latin typeface="华文行楷" panose="02010800040101010101" pitchFamily="2" charset="-122"/>
                <a:ea typeface="华文行楷" panose="02010800040101010101" pitchFamily="2" charset="-122"/>
              </a:rPr>
              <a:t>03</a:t>
            </a:r>
            <a:endParaRPr lang="zh-CN" altLang="en-US" sz="3200" dirty="0">
              <a:solidFill>
                <a:schemeClr val="accent1"/>
              </a:solidFill>
              <a:latin typeface="华文行楷" panose="02010800040101010101" pitchFamily="2" charset="-122"/>
              <a:ea typeface="华文行楷" panose="02010800040101010101" pitchFamily="2" charset="-122"/>
            </a:endParaRPr>
          </a:p>
        </p:txBody>
      </p:sp>
      <p:sp>
        <p:nvSpPr>
          <p:cNvPr id="26" name="文本框 25"/>
          <p:cNvSpPr txBox="1"/>
          <p:nvPr/>
        </p:nvSpPr>
        <p:spPr>
          <a:xfrm>
            <a:off x="4921760" y="3315345"/>
            <a:ext cx="4801314" cy="369332"/>
          </a:xfrm>
          <a:prstGeom prst="rect">
            <a:avLst/>
          </a:prstGeom>
          <a:noFill/>
        </p:spPr>
        <p:txBody>
          <a:bodyPr wrap="none" rtlCol="0">
            <a:spAutoFit/>
          </a:bodyPr>
          <a:lstStyle/>
          <a:p>
            <a:r>
              <a:rPr lang="zh-CN" altLang="en-US" dirty="0"/>
              <a:t>基于关联规则的析取范式置信规则库优化方法</a:t>
            </a:r>
          </a:p>
        </p:txBody>
      </p:sp>
      <p:sp>
        <p:nvSpPr>
          <p:cNvPr id="27" name="文本框 26"/>
          <p:cNvSpPr txBox="1"/>
          <p:nvPr/>
        </p:nvSpPr>
        <p:spPr>
          <a:xfrm>
            <a:off x="3667407" y="3941994"/>
            <a:ext cx="538930" cy="584775"/>
          </a:xfrm>
          <a:prstGeom prst="rect">
            <a:avLst/>
          </a:prstGeom>
          <a:noFill/>
        </p:spPr>
        <p:txBody>
          <a:bodyPr wrap="none" rtlCol="0">
            <a:spAutoFit/>
          </a:bodyPr>
          <a:lstStyle/>
          <a:p>
            <a:r>
              <a:rPr lang="en-US" altLang="zh-CN" sz="3200" dirty="0">
                <a:solidFill>
                  <a:schemeClr val="accent1"/>
                </a:solidFill>
                <a:latin typeface="华文行楷" panose="02010800040101010101" pitchFamily="2" charset="-122"/>
                <a:ea typeface="华文行楷" panose="02010800040101010101" pitchFamily="2" charset="-122"/>
              </a:rPr>
              <a:t>04</a:t>
            </a:r>
            <a:endParaRPr lang="zh-CN" altLang="en-US" sz="3200" dirty="0">
              <a:solidFill>
                <a:schemeClr val="accent1"/>
              </a:solidFill>
              <a:latin typeface="华文行楷" panose="02010800040101010101" pitchFamily="2" charset="-122"/>
              <a:ea typeface="华文行楷" panose="02010800040101010101" pitchFamily="2" charset="-122"/>
            </a:endParaRPr>
          </a:p>
        </p:txBody>
      </p:sp>
      <p:sp>
        <p:nvSpPr>
          <p:cNvPr id="28" name="文本框 27"/>
          <p:cNvSpPr txBox="1"/>
          <p:nvPr/>
        </p:nvSpPr>
        <p:spPr>
          <a:xfrm>
            <a:off x="4875427" y="4019178"/>
            <a:ext cx="3703258" cy="369332"/>
          </a:xfrm>
          <a:prstGeom prst="rect">
            <a:avLst/>
          </a:prstGeom>
          <a:noFill/>
        </p:spPr>
        <p:txBody>
          <a:bodyPr wrap="none" rtlCol="0">
            <a:spAutoFit/>
          </a:bodyPr>
          <a:lstStyle/>
          <a:p>
            <a:r>
              <a:rPr lang="zh-CN" altLang="en-US" dirty="0"/>
              <a:t>基于</a:t>
            </a:r>
            <a:r>
              <a:rPr lang="en-US" altLang="zh-CN" dirty="0"/>
              <a:t>DBRB</a:t>
            </a:r>
            <a:r>
              <a:rPr lang="zh-CN" altLang="en-US" dirty="0"/>
              <a:t>的教师教学水平评估应用</a:t>
            </a:r>
          </a:p>
        </p:txBody>
      </p:sp>
      <p:sp>
        <p:nvSpPr>
          <p:cNvPr id="29" name="等腰三角形 28"/>
          <p:cNvSpPr/>
          <p:nvPr/>
        </p:nvSpPr>
        <p:spPr>
          <a:xfrm rot="5400000">
            <a:off x="4619235" y="1909809"/>
            <a:ext cx="112225" cy="14963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4619235" y="2690826"/>
            <a:ext cx="112225" cy="14963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4637961" y="3425196"/>
            <a:ext cx="112225" cy="14963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p:cNvSpPr/>
          <p:nvPr/>
        </p:nvSpPr>
        <p:spPr>
          <a:xfrm rot="5400000">
            <a:off x="4633276" y="4159566"/>
            <a:ext cx="112225" cy="14963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8" name="文本框 17"/>
          <p:cNvSpPr txBox="1"/>
          <p:nvPr/>
        </p:nvSpPr>
        <p:spPr>
          <a:xfrm>
            <a:off x="3667407" y="4622070"/>
            <a:ext cx="538930" cy="584775"/>
          </a:xfrm>
          <a:prstGeom prst="rect">
            <a:avLst/>
          </a:prstGeom>
          <a:noFill/>
        </p:spPr>
        <p:txBody>
          <a:bodyPr wrap="none" rtlCol="0">
            <a:spAutoFit/>
          </a:bodyPr>
          <a:lstStyle/>
          <a:p>
            <a:r>
              <a:rPr lang="en-US" altLang="zh-CN" sz="3200" dirty="0">
                <a:solidFill>
                  <a:schemeClr val="accent1"/>
                </a:solidFill>
                <a:latin typeface="华文行楷" panose="02010800040101010101" pitchFamily="2" charset="-122"/>
                <a:ea typeface="华文行楷" panose="02010800040101010101" pitchFamily="2" charset="-122"/>
              </a:rPr>
              <a:t>05</a:t>
            </a:r>
            <a:endParaRPr lang="zh-CN" altLang="en-US" sz="3200" dirty="0">
              <a:solidFill>
                <a:schemeClr val="accent1"/>
              </a:solidFill>
              <a:latin typeface="华文行楷" panose="02010800040101010101" pitchFamily="2" charset="-122"/>
              <a:ea typeface="华文行楷" panose="02010800040101010101" pitchFamily="2" charset="-122"/>
            </a:endParaRPr>
          </a:p>
        </p:txBody>
      </p:sp>
      <p:sp>
        <p:nvSpPr>
          <p:cNvPr id="34" name="文本框 33"/>
          <p:cNvSpPr txBox="1"/>
          <p:nvPr/>
        </p:nvSpPr>
        <p:spPr>
          <a:xfrm>
            <a:off x="4875427" y="4699254"/>
            <a:ext cx="1338828" cy="369332"/>
          </a:xfrm>
          <a:prstGeom prst="rect">
            <a:avLst/>
          </a:prstGeom>
          <a:noFill/>
        </p:spPr>
        <p:txBody>
          <a:bodyPr wrap="none" rtlCol="0">
            <a:spAutoFit/>
          </a:bodyPr>
          <a:lstStyle/>
          <a:p>
            <a:r>
              <a:rPr lang="zh-CN" altLang="en-US" dirty="0"/>
              <a:t>总结与展望</a:t>
            </a:r>
          </a:p>
        </p:txBody>
      </p:sp>
      <p:sp>
        <p:nvSpPr>
          <p:cNvPr id="35" name="等腰三角形 34"/>
          <p:cNvSpPr/>
          <p:nvPr/>
        </p:nvSpPr>
        <p:spPr>
          <a:xfrm rot="5400000">
            <a:off x="4633276" y="4839642"/>
            <a:ext cx="112225" cy="14963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622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sp>
        <p:nvSpPr>
          <p:cNvPr id="17" name="Rectangle 2"/>
          <p:cNvSpPr>
            <a:spLocks noChangeArrowheads="1"/>
          </p:cNvSpPr>
          <p:nvPr/>
        </p:nvSpPr>
        <p:spPr bwMode="auto">
          <a:xfrm>
            <a:off x="5101619" y="3820401"/>
            <a:ext cx="243840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 </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十次十折多属性缺失</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基于关联规则的析取范式置信规则库优化方法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3054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03</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06592" y="1468402"/>
            <a:ext cx="3829895"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实验部分</a:t>
            </a:r>
            <a:r>
              <a:rPr lang="en-US" altLang="zh-CN" dirty="0">
                <a:solidFill>
                  <a:srgbClr val="1A3F6C"/>
                </a:solidFill>
                <a:latin typeface="微软雅黑" panose="020B0503020204020204" pitchFamily="34" charset="-122"/>
                <a:ea typeface="微软雅黑" panose="020B0503020204020204" pitchFamily="34" charset="-122"/>
              </a:rPr>
              <a:t>-Breast Cancer</a:t>
            </a:r>
            <a:r>
              <a:rPr lang="zh-CN" altLang="en-US" dirty="0">
                <a:solidFill>
                  <a:srgbClr val="1A3F6C"/>
                </a:solidFill>
                <a:latin typeface="微软雅黑" panose="020B0503020204020204" pitchFamily="34" charset="-122"/>
                <a:ea typeface="微软雅黑" panose="020B0503020204020204" pitchFamily="34" charset="-122"/>
              </a:rPr>
              <a:t>数据集</a:t>
            </a:r>
          </a:p>
        </p:txBody>
      </p:sp>
      <p:graphicFrame>
        <p:nvGraphicFramePr>
          <p:cNvPr id="2" name="表格 1"/>
          <p:cNvGraphicFramePr>
            <a:graphicFrameLocks noGrp="1"/>
          </p:cNvGraphicFramePr>
          <p:nvPr>
            <p:extLst>
              <p:ext uri="{D42A27DB-BD31-4B8C-83A1-F6EECF244321}">
                <p14:modId xmlns:p14="http://schemas.microsoft.com/office/powerpoint/2010/main" val="464985026"/>
              </p:ext>
            </p:extLst>
          </p:nvPr>
        </p:nvGraphicFramePr>
        <p:xfrm>
          <a:off x="3467643" y="1846668"/>
          <a:ext cx="5238750" cy="4348957"/>
        </p:xfrm>
        <a:graphic>
          <a:graphicData uri="http://schemas.openxmlformats.org/drawingml/2006/table">
            <a:tbl>
              <a:tblPr firstRow="1" firstCol="1" bandRow="1">
                <a:tableStyleId>{5C22544A-7EE6-4342-B048-85BDC9FD1C3A}</a:tableStyleId>
              </a:tblPr>
              <a:tblGrid>
                <a:gridCol w="1718310">
                  <a:extLst>
                    <a:ext uri="{9D8B030D-6E8A-4147-A177-3AD203B41FA5}">
                      <a16:colId xmlns:a16="http://schemas.microsoft.com/office/drawing/2014/main" val="20000"/>
                    </a:ext>
                  </a:extLst>
                </a:gridCol>
                <a:gridCol w="1760220">
                  <a:extLst>
                    <a:ext uri="{9D8B030D-6E8A-4147-A177-3AD203B41FA5}">
                      <a16:colId xmlns:a16="http://schemas.microsoft.com/office/drawing/2014/main" val="20001"/>
                    </a:ext>
                  </a:extLst>
                </a:gridCol>
                <a:gridCol w="1760220">
                  <a:extLst>
                    <a:ext uri="{9D8B030D-6E8A-4147-A177-3AD203B41FA5}">
                      <a16:colId xmlns:a16="http://schemas.microsoft.com/office/drawing/2014/main" val="20002"/>
                    </a:ext>
                  </a:extLst>
                </a:gridCol>
              </a:tblGrid>
              <a:tr h="255821">
                <a:tc>
                  <a:txBody>
                    <a:bodyPr/>
                    <a:lstStyle/>
                    <a:p>
                      <a:pPr indent="304800" algn="ctr">
                        <a:lnSpc>
                          <a:spcPts val="2000"/>
                        </a:lnSpc>
                        <a:spcAft>
                          <a:spcPts val="0"/>
                        </a:spcAft>
                      </a:pPr>
                      <a:r>
                        <a:rPr lang="zh-CN" sz="1200" kern="100" dirty="0">
                          <a:effectLst/>
                        </a:rPr>
                        <a:t>属性编号</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zh-CN" sz="1200" kern="100" dirty="0">
                          <a:effectLst/>
                        </a:rPr>
                        <a:t>输出标签</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zh-CN" sz="1200" kern="100">
                          <a:effectLst/>
                        </a:rPr>
                        <a:t>实际标签</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5821">
                <a:tc>
                  <a:txBody>
                    <a:bodyPr/>
                    <a:lstStyle/>
                    <a:p>
                      <a:pPr indent="304800" algn="ctr">
                        <a:lnSpc>
                          <a:spcPts val="2000"/>
                        </a:lnSpc>
                        <a:spcAft>
                          <a:spcPts val="0"/>
                        </a:spcAft>
                      </a:pPr>
                      <a:r>
                        <a:rPr lang="en-US" sz="1200" kern="100">
                          <a:effectLst/>
                        </a:rPr>
                        <a:t>1057013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Malignant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Malignant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5821">
                <a:tc>
                  <a:txBody>
                    <a:bodyPr/>
                    <a:lstStyle/>
                    <a:p>
                      <a:pPr indent="304800" algn="ctr">
                        <a:lnSpc>
                          <a:spcPts val="2000"/>
                        </a:lnSpc>
                        <a:spcAft>
                          <a:spcPts val="0"/>
                        </a:spcAft>
                      </a:pPr>
                      <a:r>
                        <a:rPr lang="en-US" sz="1200" kern="100">
                          <a:effectLst/>
                        </a:rPr>
                        <a:t>1096800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5821">
                <a:tc>
                  <a:txBody>
                    <a:bodyPr/>
                    <a:lstStyle/>
                    <a:p>
                      <a:pPr indent="304800" algn="ctr">
                        <a:lnSpc>
                          <a:spcPts val="2000"/>
                        </a:lnSpc>
                        <a:spcAft>
                          <a:spcPts val="0"/>
                        </a:spcAft>
                      </a:pPr>
                      <a:r>
                        <a:rPr lang="en-US" sz="1200" kern="100">
                          <a:effectLst/>
                        </a:rPr>
                        <a:t>1183246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dirty="0">
                          <a:effectLst/>
                        </a:rPr>
                        <a:t>Benign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5821">
                <a:tc>
                  <a:txBody>
                    <a:bodyPr/>
                    <a:lstStyle/>
                    <a:p>
                      <a:pPr indent="304800" algn="ctr">
                        <a:lnSpc>
                          <a:spcPts val="2000"/>
                        </a:lnSpc>
                        <a:spcAft>
                          <a:spcPts val="0"/>
                        </a:spcAft>
                      </a:pPr>
                      <a:r>
                        <a:rPr lang="en-US" sz="1200" kern="100">
                          <a:effectLst/>
                        </a:rPr>
                        <a:t>1184840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55821">
                <a:tc>
                  <a:txBody>
                    <a:bodyPr/>
                    <a:lstStyle/>
                    <a:p>
                      <a:pPr indent="304800" algn="ctr">
                        <a:lnSpc>
                          <a:spcPts val="2000"/>
                        </a:lnSpc>
                        <a:spcAft>
                          <a:spcPts val="0"/>
                        </a:spcAft>
                      </a:pPr>
                      <a:r>
                        <a:rPr lang="en-US" sz="1200" kern="100">
                          <a:effectLst/>
                        </a:rPr>
                        <a:t>1193683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55821">
                <a:tc>
                  <a:txBody>
                    <a:bodyPr/>
                    <a:lstStyle/>
                    <a:p>
                      <a:pPr indent="304800" algn="ctr">
                        <a:lnSpc>
                          <a:spcPts val="2000"/>
                        </a:lnSpc>
                        <a:spcAft>
                          <a:spcPts val="0"/>
                        </a:spcAft>
                      </a:pPr>
                      <a:r>
                        <a:rPr lang="en-US" sz="1200" kern="100">
                          <a:effectLst/>
                        </a:rPr>
                        <a:t>1197510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dirty="0">
                          <a:effectLst/>
                        </a:rPr>
                        <a:t>Benign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dirty="0">
                          <a:effectLst/>
                        </a:rPr>
                        <a:t>Benign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55821">
                <a:tc>
                  <a:txBody>
                    <a:bodyPr/>
                    <a:lstStyle/>
                    <a:p>
                      <a:pPr indent="304800" algn="ctr">
                        <a:lnSpc>
                          <a:spcPts val="2000"/>
                        </a:lnSpc>
                        <a:spcAft>
                          <a:spcPts val="0"/>
                        </a:spcAft>
                      </a:pPr>
                      <a:r>
                        <a:rPr lang="en-US" sz="1200" kern="100">
                          <a:effectLst/>
                        </a:rPr>
                        <a:t>1241232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dirty="0">
                          <a:effectLst/>
                        </a:rPr>
                        <a:t>Benign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55821">
                <a:tc>
                  <a:txBody>
                    <a:bodyPr/>
                    <a:lstStyle/>
                    <a:p>
                      <a:pPr indent="304800" algn="ctr">
                        <a:lnSpc>
                          <a:spcPts val="2000"/>
                        </a:lnSpc>
                        <a:spcAft>
                          <a:spcPts val="0"/>
                        </a:spcAft>
                      </a:pPr>
                      <a:r>
                        <a:rPr lang="en-US" sz="1200" kern="100">
                          <a:effectLst/>
                        </a:rPr>
                        <a:t>169356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55821">
                <a:tc>
                  <a:txBody>
                    <a:bodyPr/>
                    <a:lstStyle/>
                    <a:p>
                      <a:pPr indent="304800" algn="ctr">
                        <a:lnSpc>
                          <a:spcPts val="2000"/>
                        </a:lnSpc>
                        <a:spcAft>
                          <a:spcPts val="0"/>
                        </a:spcAft>
                      </a:pPr>
                      <a:r>
                        <a:rPr lang="en-US" sz="1200" kern="100">
                          <a:effectLst/>
                        </a:rPr>
                        <a:t>432809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dirty="0">
                          <a:effectLst/>
                        </a:rPr>
                        <a:t>Benign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55821">
                <a:tc>
                  <a:txBody>
                    <a:bodyPr/>
                    <a:lstStyle/>
                    <a:p>
                      <a:pPr indent="306070" algn="ctr">
                        <a:lnSpc>
                          <a:spcPts val="2000"/>
                        </a:lnSpc>
                        <a:spcAft>
                          <a:spcPts val="0"/>
                        </a:spcAft>
                      </a:pPr>
                      <a:r>
                        <a:rPr lang="en-US" sz="1200" kern="100">
                          <a:effectLst/>
                        </a:rPr>
                        <a:t>563649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6070" algn="ctr">
                        <a:lnSpc>
                          <a:spcPts val="2000"/>
                        </a:lnSpc>
                        <a:spcAft>
                          <a:spcPts val="0"/>
                        </a:spcAft>
                      </a:pPr>
                      <a:r>
                        <a:rPr lang="en-US" sz="1200" kern="100" dirty="0">
                          <a:effectLst/>
                        </a:rPr>
                        <a:t>Benign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6070" algn="ctr">
                        <a:lnSpc>
                          <a:spcPts val="2000"/>
                        </a:lnSpc>
                        <a:spcAft>
                          <a:spcPts val="0"/>
                        </a:spcAft>
                      </a:pPr>
                      <a:r>
                        <a:rPr lang="en-US" sz="1200" kern="100">
                          <a:effectLst/>
                        </a:rPr>
                        <a:t>Malignant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55821">
                <a:tc>
                  <a:txBody>
                    <a:bodyPr/>
                    <a:lstStyle/>
                    <a:p>
                      <a:pPr indent="304800" algn="ctr">
                        <a:lnSpc>
                          <a:spcPts val="2000"/>
                        </a:lnSpc>
                        <a:spcAft>
                          <a:spcPts val="0"/>
                        </a:spcAft>
                      </a:pPr>
                      <a:r>
                        <a:rPr lang="en-US" sz="1200" kern="100">
                          <a:effectLst/>
                        </a:rPr>
                        <a:t>606140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55821">
                <a:tc>
                  <a:txBody>
                    <a:bodyPr/>
                    <a:lstStyle/>
                    <a:p>
                      <a:pPr indent="304800" algn="ctr">
                        <a:lnSpc>
                          <a:spcPts val="2000"/>
                        </a:lnSpc>
                        <a:spcAft>
                          <a:spcPts val="0"/>
                        </a:spcAft>
                      </a:pPr>
                      <a:r>
                        <a:rPr lang="en-US" sz="1200" kern="100">
                          <a:effectLst/>
                        </a:rPr>
                        <a:t>61634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255821">
                <a:tc>
                  <a:txBody>
                    <a:bodyPr/>
                    <a:lstStyle/>
                    <a:p>
                      <a:pPr indent="304800" algn="ctr">
                        <a:lnSpc>
                          <a:spcPts val="2000"/>
                        </a:lnSpc>
                        <a:spcAft>
                          <a:spcPts val="0"/>
                        </a:spcAft>
                      </a:pPr>
                      <a:r>
                        <a:rPr lang="en-US" sz="1200" kern="100">
                          <a:effectLst/>
                        </a:rPr>
                        <a:t>704168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255821">
                <a:tc>
                  <a:txBody>
                    <a:bodyPr/>
                    <a:lstStyle/>
                    <a:p>
                      <a:pPr indent="304800" algn="ctr">
                        <a:lnSpc>
                          <a:spcPts val="2000"/>
                        </a:lnSpc>
                        <a:spcAft>
                          <a:spcPts val="0"/>
                        </a:spcAft>
                      </a:pPr>
                      <a:r>
                        <a:rPr lang="en-US" sz="1200" kern="100">
                          <a:effectLst/>
                        </a:rPr>
                        <a:t>733639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255821">
                <a:tc>
                  <a:txBody>
                    <a:bodyPr/>
                    <a:lstStyle/>
                    <a:p>
                      <a:pPr indent="304800" algn="ctr">
                        <a:lnSpc>
                          <a:spcPts val="2000"/>
                        </a:lnSpc>
                        <a:spcAft>
                          <a:spcPts val="0"/>
                        </a:spcAft>
                      </a:pPr>
                      <a:r>
                        <a:rPr lang="en-US" sz="1200" kern="100">
                          <a:effectLst/>
                        </a:rPr>
                        <a:t>1238464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255821">
                <a:tc>
                  <a:txBody>
                    <a:bodyPr/>
                    <a:lstStyle/>
                    <a:p>
                      <a:pPr indent="304800" algn="ctr">
                        <a:lnSpc>
                          <a:spcPts val="2000"/>
                        </a:lnSpc>
                        <a:spcAft>
                          <a:spcPts val="0"/>
                        </a:spcAft>
                      </a:pPr>
                      <a:r>
                        <a:rPr lang="en-US" sz="1200" kern="100">
                          <a:effectLst/>
                        </a:rPr>
                        <a:t>1057067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Benign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dirty="0">
                          <a:effectLst/>
                        </a:rPr>
                        <a:t>Benign</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6"/>
                  </a:ext>
                </a:extLst>
              </a:tr>
            </a:tbl>
          </a:graphicData>
        </a:graphic>
      </p:graphicFrame>
      <p:sp>
        <p:nvSpPr>
          <p:cNvPr id="15" name="Rectangle 1"/>
          <p:cNvSpPr>
            <a:spLocks noChangeArrowheads="1"/>
          </p:cNvSpPr>
          <p:nvPr/>
        </p:nvSpPr>
        <p:spPr bwMode="auto">
          <a:xfrm>
            <a:off x="5322248" y="2169328"/>
            <a:ext cx="17417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 </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十次十折单属性缺失</a:t>
            </a:r>
            <a:endParaRPr kumimoji="0" lang="zh-CN"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3396343" y="4330840"/>
            <a:ext cx="5416061" cy="4019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3"/>
          <p:cNvGraphicFramePr>
            <a:graphicFrameLocks noGrp="1"/>
          </p:cNvGraphicFramePr>
          <p:nvPr>
            <p:extLst>
              <p:ext uri="{D42A27DB-BD31-4B8C-83A1-F6EECF244321}">
                <p14:modId xmlns:p14="http://schemas.microsoft.com/office/powerpoint/2010/main" val="4176505772"/>
              </p:ext>
            </p:extLst>
          </p:nvPr>
        </p:nvGraphicFramePr>
        <p:xfrm>
          <a:off x="3149321" y="2424933"/>
          <a:ext cx="5934389" cy="1143574"/>
        </p:xfrm>
        <a:graphic>
          <a:graphicData uri="http://schemas.openxmlformats.org/drawingml/2006/table">
            <a:tbl>
              <a:tblPr firstRow="1" firstCol="1" bandRow="1">
                <a:tableStyleId>{5C22544A-7EE6-4342-B048-85BDC9FD1C3A}</a:tableStyleId>
              </a:tblPr>
              <a:tblGrid>
                <a:gridCol w="627858">
                  <a:extLst>
                    <a:ext uri="{9D8B030D-6E8A-4147-A177-3AD203B41FA5}">
                      <a16:colId xmlns:a16="http://schemas.microsoft.com/office/drawing/2014/main" val="20000"/>
                    </a:ext>
                  </a:extLst>
                </a:gridCol>
                <a:gridCol w="518665">
                  <a:extLst>
                    <a:ext uri="{9D8B030D-6E8A-4147-A177-3AD203B41FA5}">
                      <a16:colId xmlns:a16="http://schemas.microsoft.com/office/drawing/2014/main" val="20001"/>
                    </a:ext>
                  </a:extLst>
                </a:gridCol>
                <a:gridCol w="518665">
                  <a:extLst>
                    <a:ext uri="{9D8B030D-6E8A-4147-A177-3AD203B41FA5}">
                      <a16:colId xmlns:a16="http://schemas.microsoft.com/office/drawing/2014/main" val="20002"/>
                    </a:ext>
                  </a:extLst>
                </a:gridCol>
                <a:gridCol w="518665">
                  <a:extLst>
                    <a:ext uri="{9D8B030D-6E8A-4147-A177-3AD203B41FA5}">
                      <a16:colId xmlns:a16="http://schemas.microsoft.com/office/drawing/2014/main" val="20003"/>
                    </a:ext>
                  </a:extLst>
                </a:gridCol>
                <a:gridCol w="518665">
                  <a:extLst>
                    <a:ext uri="{9D8B030D-6E8A-4147-A177-3AD203B41FA5}">
                      <a16:colId xmlns:a16="http://schemas.microsoft.com/office/drawing/2014/main" val="20004"/>
                    </a:ext>
                  </a:extLst>
                </a:gridCol>
                <a:gridCol w="519853">
                  <a:extLst>
                    <a:ext uri="{9D8B030D-6E8A-4147-A177-3AD203B41FA5}">
                      <a16:colId xmlns:a16="http://schemas.microsoft.com/office/drawing/2014/main" val="20005"/>
                    </a:ext>
                  </a:extLst>
                </a:gridCol>
                <a:gridCol w="519853">
                  <a:extLst>
                    <a:ext uri="{9D8B030D-6E8A-4147-A177-3AD203B41FA5}">
                      <a16:colId xmlns:a16="http://schemas.microsoft.com/office/drawing/2014/main" val="20006"/>
                    </a:ext>
                  </a:extLst>
                </a:gridCol>
                <a:gridCol w="519853">
                  <a:extLst>
                    <a:ext uri="{9D8B030D-6E8A-4147-A177-3AD203B41FA5}">
                      <a16:colId xmlns:a16="http://schemas.microsoft.com/office/drawing/2014/main" val="20007"/>
                    </a:ext>
                  </a:extLst>
                </a:gridCol>
                <a:gridCol w="519853">
                  <a:extLst>
                    <a:ext uri="{9D8B030D-6E8A-4147-A177-3AD203B41FA5}">
                      <a16:colId xmlns:a16="http://schemas.microsoft.com/office/drawing/2014/main" val="20008"/>
                    </a:ext>
                  </a:extLst>
                </a:gridCol>
                <a:gridCol w="519853">
                  <a:extLst>
                    <a:ext uri="{9D8B030D-6E8A-4147-A177-3AD203B41FA5}">
                      <a16:colId xmlns:a16="http://schemas.microsoft.com/office/drawing/2014/main" val="20009"/>
                    </a:ext>
                  </a:extLst>
                </a:gridCol>
                <a:gridCol w="632606">
                  <a:extLst>
                    <a:ext uri="{9D8B030D-6E8A-4147-A177-3AD203B41FA5}">
                      <a16:colId xmlns:a16="http://schemas.microsoft.com/office/drawing/2014/main" val="20010"/>
                    </a:ext>
                  </a:extLst>
                </a:gridCol>
              </a:tblGrid>
              <a:tr h="218794">
                <a:tc rowSpan="2">
                  <a:txBody>
                    <a:bodyPr/>
                    <a:lstStyle/>
                    <a:p>
                      <a:endParaRPr lang="zh-CN" sz="1050" kern="100" dirty="0">
                        <a:effectLst/>
                        <a:latin typeface="等线" panose="02010600030101010101" pitchFamily="2" charset="-122"/>
                        <a:ea typeface="等线" panose="02010600030101010101" pitchFamily="2" charset="-122"/>
                      </a:endParaRPr>
                    </a:p>
                  </a:txBody>
                  <a:tcPr marL="68580" marR="68580" marT="0" marB="0"/>
                </a:tc>
                <a:tc gridSpan="9">
                  <a:txBody>
                    <a:bodyPr/>
                    <a:lstStyle/>
                    <a:p>
                      <a:pPr algn="ctr">
                        <a:lnSpc>
                          <a:spcPts val="2000"/>
                        </a:lnSpc>
                        <a:spcAft>
                          <a:spcPts val="0"/>
                        </a:spcAft>
                      </a:pPr>
                      <a:r>
                        <a:rPr lang="zh-CN" sz="1200" kern="100">
                          <a:effectLst/>
                        </a:rPr>
                        <a:t>缺失属性</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a:lnSpc>
                          <a:spcPts val="2000"/>
                        </a:lnSpc>
                        <a:spcAft>
                          <a:spcPts val="0"/>
                        </a:spcAft>
                      </a:pPr>
                      <a:r>
                        <a:rPr lang="zh-CN" sz="1200" kern="100">
                          <a:effectLst/>
                        </a:rPr>
                        <a:t>平均值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24119">
                <a:tc vMerge="1">
                  <a:txBody>
                    <a:bodyPr/>
                    <a:lstStyle/>
                    <a:p>
                      <a:endParaRPr lang="zh-CN" altLang="en-US"/>
                    </a:p>
                  </a:txBody>
                  <a:tcPr/>
                </a:tc>
                <a:tc>
                  <a:txBody>
                    <a:bodyPr/>
                    <a:lstStyle/>
                    <a:p>
                      <a:pPr algn="ctr">
                        <a:lnSpc>
                          <a:spcPts val="2000"/>
                        </a:lnSpc>
                        <a:spcAft>
                          <a:spcPts val="0"/>
                        </a:spcAft>
                      </a:pPr>
                      <a:r>
                        <a:rPr lang="en-US" sz="1200" kern="100">
                          <a:effectLst/>
                        </a:rPr>
                        <a:t>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0001"/>
                  </a:ext>
                </a:extLst>
              </a:tr>
              <a:tr h="224119">
                <a:tc>
                  <a:txBody>
                    <a:bodyPr/>
                    <a:lstStyle/>
                    <a:p>
                      <a:pPr algn="ctr">
                        <a:lnSpc>
                          <a:spcPts val="2000"/>
                        </a:lnSpc>
                        <a:spcAft>
                          <a:spcPts val="0"/>
                        </a:spcAft>
                      </a:pPr>
                      <a:r>
                        <a:rPr lang="en-US" sz="1200" kern="100">
                          <a:effectLst/>
                        </a:rPr>
                        <a:t>min(%)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92.65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94.12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93.95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24119">
                <a:tc>
                  <a:txBody>
                    <a:bodyPr/>
                    <a:lstStyle/>
                    <a:p>
                      <a:pPr algn="ctr">
                        <a:lnSpc>
                          <a:spcPts val="2000"/>
                        </a:lnSpc>
                        <a:spcAft>
                          <a:spcPts val="0"/>
                        </a:spcAft>
                      </a:pPr>
                      <a:r>
                        <a:rPr lang="en-US" sz="1200" kern="100" dirty="0">
                          <a:effectLst/>
                        </a:rPr>
                        <a:t>max(%)</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98.55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97.10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99.51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24119">
                <a:tc>
                  <a:txBody>
                    <a:bodyPr/>
                    <a:lstStyle/>
                    <a:p>
                      <a:pPr algn="ctr">
                        <a:lnSpc>
                          <a:spcPts val="2000"/>
                        </a:lnSpc>
                        <a:spcAft>
                          <a:spcPts val="0"/>
                        </a:spcAft>
                      </a:pPr>
                      <a:r>
                        <a:rPr lang="en-US" sz="1200" kern="100">
                          <a:effectLst/>
                        </a:rPr>
                        <a:t>avg(%)</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94.71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95.89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96.04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96.18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95.89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96.48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96.00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3986589442"/>
              </p:ext>
            </p:extLst>
          </p:nvPr>
        </p:nvGraphicFramePr>
        <p:xfrm>
          <a:off x="3149321" y="4069126"/>
          <a:ext cx="5934387" cy="1377081"/>
        </p:xfrm>
        <a:graphic>
          <a:graphicData uri="http://schemas.openxmlformats.org/drawingml/2006/table">
            <a:tbl>
              <a:tblPr firstRow="1" firstCol="1" bandRow="1">
                <a:tableStyleId>{5C22544A-7EE6-4342-B048-85BDC9FD1C3A}</a:tableStyleId>
              </a:tblPr>
              <a:tblGrid>
                <a:gridCol w="1230792">
                  <a:extLst>
                    <a:ext uri="{9D8B030D-6E8A-4147-A177-3AD203B41FA5}">
                      <a16:colId xmlns:a16="http://schemas.microsoft.com/office/drawing/2014/main" val="20000"/>
                    </a:ext>
                  </a:extLst>
                </a:gridCol>
                <a:gridCol w="1230792">
                  <a:extLst>
                    <a:ext uri="{9D8B030D-6E8A-4147-A177-3AD203B41FA5}">
                      <a16:colId xmlns:a16="http://schemas.microsoft.com/office/drawing/2014/main" val="20001"/>
                    </a:ext>
                  </a:extLst>
                </a:gridCol>
                <a:gridCol w="1230792">
                  <a:extLst>
                    <a:ext uri="{9D8B030D-6E8A-4147-A177-3AD203B41FA5}">
                      <a16:colId xmlns:a16="http://schemas.microsoft.com/office/drawing/2014/main" val="20002"/>
                    </a:ext>
                  </a:extLst>
                </a:gridCol>
                <a:gridCol w="1230792">
                  <a:extLst>
                    <a:ext uri="{9D8B030D-6E8A-4147-A177-3AD203B41FA5}">
                      <a16:colId xmlns:a16="http://schemas.microsoft.com/office/drawing/2014/main" val="20003"/>
                    </a:ext>
                  </a:extLst>
                </a:gridCol>
                <a:gridCol w="1011219">
                  <a:extLst>
                    <a:ext uri="{9D8B030D-6E8A-4147-A177-3AD203B41FA5}">
                      <a16:colId xmlns:a16="http://schemas.microsoft.com/office/drawing/2014/main" val="20004"/>
                    </a:ext>
                  </a:extLst>
                </a:gridCol>
              </a:tblGrid>
              <a:tr h="274857">
                <a:tc rowSpan="2">
                  <a:txBody>
                    <a:bodyPr/>
                    <a:lstStyle/>
                    <a:p>
                      <a:pPr algn="ctr">
                        <a:lnSpc>
                          <a:spcPts val="2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gridSpan="3">
                  <a:txBody>
                    <a:bodyPr/>
                    <a:lstStyle/>
                    <a:p>
                      <a:pPr algn="ctr">
                        <a:lnSpc>
                          <a:spcPts val="2000"/>
                        </a:lnSpc>
                        <a:spcAft>
                          <a:spcPts val="0"/>
                        </a:spcAft>
                      </a:pPr>
                      <a:r>
                        <a:rPr lang="zh-CN" sz="1200" kern="100" dirty="0">
                          <a:effectLst/>
                        </a:rPr>
                        <a:t>缺失属性</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algn="ctr">
                        <a:lnSpc>
                          <a:spcPts val="2000"/>
                        </a:lnSpc>
                        <a:spcAft>
                          <a:spcPts val="0"/>
                        </a:spcAft>
                      </a:pPr>
                      <a:r>
                        <a:rPr lang="zh-CN" sz="1200" kern="100">
                          <a:effectLst/>
                        </a:rPr>
                        <a:t>平均值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74857">
                <a:tc vMerge="1">
                  <a:txBody>
                    <a:bodyPr/>
                    <a:lstStyle/>
                    <a:p>
                      <a:endParaRPr lang="zh-CN" altLang="en-US"/>
                    </a:p>
                  </a:txBody>
                  <a:tcPr/>
                </a:tc>
                <a:tc>
                  <a:txBody>
                    <a:bodyPr/>
                    <a:lstStyle/>
                    <a:p>
                      <a:pPr algn="ctr">
                        <a:lnSpc>
                          <a:spcPts val="2000"/>
                        </a:lnSpc>
                        <a:spcAft>
                          <a:spcPts val="0"/>
                        </a:spcAft>
                      </a:pPr>
                      <a:r>
                        <a:rPr lang="en-US" sz="1200" kern="100">
                          <a:effectLst/>
                        </a:rPr>
                        <a:t>0</a:t>
                      </a:r>
                      <a:r>
                        <a:rPr lang="zh-CN" sz="1200" kern="100">
                          <a:effectLst/>
                        </a:rPr>
                        <a:t>，</a:t>
                      </a:r>
                      <a:r>
                        <a:rPr lang="en-US" sz="1200" kern="100">
                          <a:effectLst/>
                        </a:rPr>
                        <a:t>3</a:t>
                      </a:r>
                      <a:r>
                        <a:rPr lang="zh-CN" sz="1200" kern="100">
                          <a:effectLst/>
                        </a:rPr>
                        <a:t>，</a:t>
                      </a:r>
                      <a:r>
                        <a:rPr lang="en-US" sz="1200" kern="100">
                          <a:effectLst/>
                        </a:rPr>
                        <a:t>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a:t>
                      </a:r>
                      <a:r>
                        <a:rPr lang="zh-CN" sz="1200" kern="100">
                          <a:effectLst/>
                        </a:rPr>
                        <a:t>，</a:t>
                      </a:r>
                      <a:r>
                        <a:rPr lang="en-US" sz="1200" kern="100">
                          <a:effectLst/>
                        </a:rPr>
                        <a:t>4</a:t>
                      </a:r>
                      <a:r>
                        <a:rPr lang="zh-CN" sz="1200" kern="100">
                          <a:effectLst/>
                        </a:rPr>
                        <a:t>，</a:t>
                      </a:r>
                      <a:r>
                        <a:rPr lang="en-US" sz="1200" kern="100">
                          <a:effectLst/>
                        </a:rPr>
                        <a:t>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a:t>
                      </a:r>
                      <a:r>
                        <a:rPr lang="zh-CN" sz="1200" kern="100">
                          <a:effectLst/>
                        </a:rPr>
                        <a:t>，</a:t>
                      </a:r>
                      <a:r>
                        <a:rPr lang="en-US" sz="1200" kern="100">
                          <a:effectLst/>
                        </a:rPr>
                        <a:t>5</a:t>
                      </a:r>
                      <a:r>
                        <a:rPr lang="zh-CN" sz="1200" kern="100">
                          <a:effectLst/>
                        </a:rPr>
                        <a:t>，</a:t>
                      </a:r>
                      <a:r>
                        <a:rPr lang="en-US" sz="1200" kern="10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0001"/>
                  </a:ext>
                </a:extLst>
              </a:tr>
              <a:tr h="275789">
                <a:tc>
                  <a:txBody>
                    <a:bodyPr/>
                    <a:lstStyle/>
                    <a:p>
                      <a:pPr algn="ctr">
                        <a:lnSpc>
                          <a:spcPts val="2000"/>
                        </a:lnSpc>
                        <a:spcAft>
                          <a:spcPts val="0"/>
                        </a:spcAft>
                      </a:pPr>
                      <a:r>
                        <a:rPr lang="en-US" sz="1200" kern="100">
                          <a:effectLst/>
                        </a:rPr>
                        <a:t>min(%)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98.53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97.06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82.35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92.65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75789">
                <a:tc>
                  <a:txBody>
                    <a:bodyPr/>
                    <a:lstStyle/>
                    <a:p>
                      <a:pPr algn="ctr">
                        <a:lnSpc>
                          <a:spcPts val="2000"/>
                        </a:lnSpc>
                        <a:spcAft>
                          <a:spcPts val="0"/>
                        </a:spcAft>
                      </a:pPr>
                      <a:r>
                        <a:rPr lang="en-US" sz="1200" kern="100">
                          <a:effectLst/>
                        </a:rPr>
                        <a:t>max(%)</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97.06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100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98.53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98.53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75789">
                <a:tc>
                  <a:txBody>
                    <a:bodyPr/>
                    <a:lstStyle/>
                    <a:p>
                      <a:pPr algn="ctr">
                        <a:lnSpc>
                          <a:spcPts val="2000"/>
                        </a:lnSpc>
                        <a:spcAft>
                          <a:spcPts val="0"/>
                        </a:spcAft>
                      </a:pPr>
                      <a:r>
                        <a:rPr lang="en-US" sz="1200" kern="100">
                          <a:effectLst/>
                        </a:rPr>
                        <a:t>avg(%)</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96.19</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97.22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92.67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95.36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3633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10" presetClass="exit" presetSubtype="0" fill="hold" nodeType="after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5" grpId="0"/>
      <p:bldP spid="4" grpId="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基于关联规则的析取范式置信规则库优化方法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3054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03</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06592" y="1468402"/>
            <a:ext cx="3265638"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实验部分</a:t>
            </a:r>
            <a:r>
              <a:rPr lang="en-US" altLang="zh-CN" dirty="0">
                <a:solidFill>
                  <a:srgbClr val="1A3F6C"/>
                </a:solidFill>
                <a:latin typeface="微软雅黑" panose="020B0503020204020204" pitchFamily="34" charset="-122"/>
                <a:ea typeface="微软雅黑" panose="020B0503020204020204" pitchFamily="34" charset="-122"/>
              </a:rPr>
              <a:t>-</a:t>
            </a:r>
            <a:r>
              <a:rPr lang="zh-CN" altLang="en-US" dirty="0">
                <a:solidFill>
                  <a:srgbClr val="1A3F6C"/>
                </a:solidFill>
                <a:latin typeface="微软雅黑" panose="020B0503020204020204" pitchFamily="34" charset="-122"/>
                <a:ea typeface="微软雅黑" panose="020B0503020204020204" pitchFamily="34" charset="-122"/>
              </a:rPr>
              <a:t>与</a:t>
            </a:r>
            <a:r>
              <a:rPr lang="en-US" altLang="zh-CN" dirty="0">
                <a:solidFill>
                  <a:srgbClr val="1A3F6C"/>
                </a:solidFill>
                <a:latin typeface="微软雅黑" panose="020B0503020204020204" pitchFamily="34" charset="-122"/>
                <a:ea typeface="微软雅黑" panose="020B0503020204020204" pitchFamily="34" charset="-122"/>
              </a:rPr>
              <a:t>DBRB</a:t>
            </a:r>
            <a:r>
              <a:rPr lang="zh-CN" altLang="en-US" dirty="0">
                <a:solidFill>
                  <a:srgbClr val="1A3F6C"/>
                </a:solidFill>
                <a:latin typeface="微软雅黑" panose="020B0503020204020204" pitchFamily="34" charset="-122"/>
                <a:ea typeface="微软雅黑" panose="020B0503020204020204" pitchFamily="34" charset="-122"/>
              </a:rPr>
              <a:t>方法比较</a:t>
            </a:r>
          </a:p>
        </p:txBody>
      </p:sp>
      <p:pic>
        <p:nvPicPr>
          <p:cNvPr id="14" name="图片 13"/>
          <p:cNvPicPr/>
          <p:nvPr/>
        </p:nvPicPr>
        <p:blipFill>
          <a:blip r:embed="rId5" cstate="print">
            <a:extLst>
              <a:ext uri="{28A0092B-C50C-407E-A947-70E740481C1C}">
                <a14:useLocalDpi xmlns:a14="http://schemas.microsoft.com/office/drawing/2010/main" val="0"/>
              </a:ext>
            </a:extLst>
          </a:blip>
          <a:stretch>
            <a:fillRect/>
          </a:stretch>
        </p:blipFill>
        <p:spPr>
          <a:xfrm>
            <a:off x="985597" y="2134846"/>
            <a:ext cx="4953901" cy="2844553"/>
          </a:xfrm>
          <a:prstGeom prst="rect">
            <a:avLst/>
          </a:prstGeom>
        </p:spPr>
      </p:pic>
      <p:sp>
        <p:nvSpPr>
          <p:cNvPr id="2" name="矩形 1"/>
          <p:cNvSpPr/>
          <p:nvPr/>
        </p:nvSpPr>
        <p:spPr>
          <a:xfrm>
            <a:off x="2333408" y="4999512"/>
            <a:ext cx="2839239" cy="369332"/>
          </a:xfrm>
          <a:prstGeom prst="rect">
            <a:avLst/>
          </a:prstGeom>
        </p:spPr>
        <p:txBody>
          <a:bodyPr wrap="none">
            <a:spAutoFit/>
          </a:bodyPr>
          <a:lstStyle/>
          <a:p>
            <a:pPr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4-4</a:t>
            </a:r>
            <a:r>
              <a:rPr lang="zh-CN" altLang="zh-CN" kern="100" dirty="0">
                <a:solidFill>
                  <a:srgbClr val="000000"/>
                </a:solidFill>
                <a:latin typeface="宋体" panose="02010600030101010101" pitchFamily="2" charset="-122"/>
              </a:rPr>
              <a:t>单属性缺失对比实验</a:t>
            </a:r>
            <a:endParaRPr lang="zh-CN" altLang="zh-CN" sz="1400" kern="100" dirty="0">
              <a:latin typeface="Times New Roman" panose="02020603050405020304" pitchFamily="18" charset="0"/>
            </a:endParaRPr>
          </a:p>
        </p:txBody>
      </p:sp>
      <p:pic>
        <p:nvPicPr>
          <p:cNvPr id="15" name="图片 14"/>
          <p:cNvPicPr/>
          <p:nvPr/>
        </p:nvPicPr>
        <p:blipFill>
          <a:blip r:embed="rId6" cstate="print">
            <a:extLst>
              <a:ext uri="{28A0092B-C50C-407E-A947-70E740481C1C}">
                <a14:useLocalDpi xmlns:a14="http://schemas.microsoft.com/office/drawing/2010/main" val="0"/>
              </a:ext>
            </a:extLst>
          </a:blip>
          <a:stretch>
            <a:fillRect/>
          </a:stretch>
        </p:blipFill>
        <p:spPr>
          <a:xfrm>
            <a:off x="6304065" y="2114732"/>
            <a:ext cx="4913645" cy="2884779"/>
          </a:xfrm>
          <a:prstGeom prst="rect">
            <a:avLst/>
          </a:prstGeom>
        </p:spPr>
      </p:pic>
      <p:sp>
        <p:nvSpPr>
          <p:cNvPr id="4" name="矩形 3"/>
          <p:cNvSpPr/>
          <p:nvPr/>
        </p:nvSpPr>
        <p:spPr>
          <a:xfrm>
            <a:off x="7205974" y="5064161"/>
            <a:ext cx="3109826" cy="369332"/>
          </a:xfrm>
          <a:prstGeom prst="rect">
            <a:avLst/>
          </a:prstGeom>
        </p:spPr>
        <p:txBody>
          <a:bodyPr wrap="none">
            <a:spAutoFit/>
          </a:bodyPr>
          <a:lstStyle/>
          <a:p>
            <a:pPr indent="267970"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4-5</a:t>
            </a:r>
            <a:r>
              <a:rPr lang="zh-CN" altLang="zh-CN" kern="100" dirty="0">
                <a:solidFill>
                  <a:srgbClr val="000000"/>
                </a:solidFill>
                <a:latin typeface="宋体" panose="02010600030101010101" pitchFamily="2" charset="-122"/>
              </a:rPr>
              <a:t>多属性缺失对比实验</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148576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文本框 7"/>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基于关联规则的析取范式置信规则库优化方法</a:t>
            </a:r>
          </a:p>
        </p:txBody>
      </p:sp>
      <p:sp>
        <p:nvSpPr>
          <p:cNvPr id="9" name="矩形 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0" name="文本框 9"/>
          <p:cNvSpPr txBox="1"/>
          <p:nvPr/>
        </p:nvSpPr>
        <p:spPr>
          <a:xfrm>
            <a:off x="1025789" y="914404"/>
            <a:ext cx="33054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03</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1" name="直接连接符 10"/>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406592" y="1468402"/>
            <a:ext cx="3191899"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实验部分</a:t>
            </a:r>
            <a:r>
              <a:rPr lang="en-US" altLang="zh-CN" dirty="0">
                <a:solidFill>
                  <a:srgbClr val="1A3F6C"/>
                </a:solidFill>
                <a:latin typeface="微软雅黑" panose="020B0503020204020204" pitchFamily="34" charset="-122"/>
                <a:ea typeface="微软雅黑" panose="020B0503020204020204" pitchFamily="34" charset="-122"/>
              </a:rPr>
              <a:t>-</a:t>
            </a:r>
            <a:r>
              <a:rPr lang="zh-CN" altLang="en-US" dirty="0">
                <a:solidFill>
                  <a:srgbClr val="1A3F6C"/>
                </a:solidFill>
                <a:latin typeface="微软雅黑" panose="020B0503020204020204" pitchFamily="34" charset="-122"/>
                <a:ea typeface="微软雅黑" panose="020B0503020204020204" pitchFamily="34" charset="-122"/>
              </a:rPr>
              <a:t>与其他方法比较</a:t>
            </a:r>
          </a:p>
        </p:txBody>
      </p:sp>
      <p:graphicFrame>
        <p:nvGraphicFramePr>
          <p:cNvPr id="2" name="表格 1"/>
          <p:cNvGraphicFramePr>
            <a:graphicFrameLocks noGrp="1"/>
          </p:cNvGraphicFramePr>
          <p:nvPr>
            <p:extLst>
              <p:ext uri="{D42A27DB-BD31-4B8C-83A1-F6EECF244321}">
                <p14:modId xmlns:p14="http://schemas.microsoft.com/office/powerpoint/2010/main" val="2799521700"/>
              </p:ext>
            </p:extLst>
          </p:nvPr>
        </p:nvGraphicFramePr>
        <p:xfrm>
          <a:off x="2361819" y="2414440"/>
          <a:ext cx="7361255" cy="1606617"/>
        </p:xfrm>
        <a:graphic>
          <a:graphicData uri="http://schemas.openxmlformats.org/drawingml/2006/table">
            <a:tbl>
              <a:tblPr firstRow="1" firstCol="1" bandRow="1">
                <a:tableStyleId>{5C22544A-7EE6-4342-B048-85BDC9FD1C3A}</a:tableStyleId>
              </a:tblPr>
              <a:tblGrid>
                <a:gridCol w="1541447">
                  <a:extLst>
                    <a:ext uri="{9D8B030D-6E8A-4147-A177-3AD203B41FA5}">
                      <a16:colId xmlns:a16="http://schemas.microsoft.com/office/drawing/2014/main" val="20000"/>
                    </a:ext>
                  </a:extLst>
                </a:gridCol>
                <a:gridCol w="1541447">
                  <a:extLst>
                    <a:ext uri="{9D8B030D-6E8A-4147-A177-3AD203B41FA5}">
                      <a16:colId xmlns:a16="http://schemas.microsoft.com/office/drawing/2014/main" val="20001"/>
                    </a:ext>
                  </a:extLst>
                </a:gridCol>
                <a:gridCol w="1573836">
                  <a:extLst>
                    <a:ext uri="{9D8B030D-6E8A-4147-A177-3AD203B41FA5}">
                      <a16:colId xmlns:a16="http://schemas.microsoft.com/office/drawing/2014/main" val="20002"/>
                    </a:ext>
                  </a:extLst>
                </a:gridCol>
                <a:gridCol w="1573836">
                  <a:extLst>
                    <a:ext uri="{9D8B030D-6E8A-4147-A177-3AD203B41FA5}">
                      <a16:colId xmlns:a16="http://schemas.microsoft.com/office/drawing/2014/main" val="20003"/>
                    </a:ext>
                  </a:extLst>
                </a:gridCol>
                <a:gridCol w="1130689">
                  <a:extLst>
                    <a:ext uri="{9D8B030D-6E8A-4147-A177-3AD203B41FA5}">
                      <a16:colId xmlns:a16="http://schemas.microsoft.com/office/drawing/2014/main" val="20004"/>
                    </a:ext>
                  </a:extLst>
                </a:gridCol>
              </a:tblGrid>
              <a:tr h="199824">
                <a:tc rowSpan="2">
                  <a:txBody>
                    <a:bodyPr/>
                    <a:lstStyle/>
                    <a:p>
                      <a:pPr indent="304800" algn="ctr">
                        <a:lnSpc>
                          <a:spcPts val="2000"/>
                        </a:lnSpc>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gridSpan="3">
                  <a:txBody>
                    <a:bodyPr/>
                    <a:lstStyle/>
                    <a:p>
                      <a:pPr indent="304800" algn="ctr">
                        <a:lnSpc>
                          <a:spcPts val="2000"/>
                        </a:lnSpc>
                        <a:spcAft>
                          <a:spcPts val="0"/>
                        </a:spcAft>
                      </a:pPr>
                      <a:r>
                        <a:rPr lang="zh-CN" sz="1200" kern="100" dirty="0">
                          <a:effectLst/>
                        </a:rPr>
                        <a:t>分类准确率</a:t>
                      </a:r>
                      <a:r>
                        <a:rPr lang="en-US" sz="1200" kern="100" dirty="0">
                          <a:effectLst/>
                        </a:rPr>
                        <a: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rowSpan="2">
                  <a:txBody>
                    <a:bodyPr/>
                    <a:lstStyle/>
                    <a:p>
                      <a:pPr indent="304800" algn="ctr">
                        <a:lnSpc>
                          <a:spcPts val="2000"/>
                        </a:lnSpc>
                        <a:spcAft>
                          <a:spcPts val="0"/>
                        </a:spcAft>
                      </a:pPr>
                      <a:r>
                        <a:rPr lang="zh-CN" sz="1200" kern="100">
                          <a:effectLst/>
                        </a:rPr>
                        <a:t>排名</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01607">
                <a:tc vMerge="1">
                  <a:txBody>
                    <a:bodyPr/>
                    <a:lstStyle/>
                    <a:p>
                      <a:endParaRPr lang="zh-CN" altLang="en-US"/>
                    </a:p>
                  </a:txBody>
                  <a:tcPr/>
                </a:tc>
                <a:tc>
                  <a:txBody>
                    <a:bodyPr/>
                    <a:lstStyle/>
                    <a:p>
                      <a:pPr algn="ctr">
                        <a:lnSpc>
                          <a:spcPts val="2000"/>
                        </a:lnSpc>
                        <a:spcAft>
                          <a:spcPts val="0"/>
                        </a:spcAft>
                      </a:pPr>
                      <a:r>
                        <a:rPr lang="en-US" sz="1200" kern="100">
                          <a:effectLst/>
                        </a:rPr>
                        <a:t>Breast cancer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Iris</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Transfusion</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vMerge="1">
                  <a:txBody>
                    <a:bodyPr/>
                    <a:lstStyle/>
                    <a:p>
                      <a:endParaRPr lang="zh-CN" altLang="en-US"/>
                    </a:p>
                  </a:txBody>
                  <a:tcPr/>
                </a:tc>
                <a:extLst>
                  <a:ext uri="{0D108BD9-81ED-4DB2-BD59-A6C34878D82A}">
                    <a16:rowId xmlns:a16="http://schemas.microsoft.com/office/drawing/2014/main" val="10001"/>
                  </a:ext>
                </a:extLst>
              </a:tr>
              <a:tr h="201607">
                <a:tc>
                  <a:txBody>
                    <a:bodyPr/>
                    <a:lstStyle/>
                    <a:p>
                      <a:pPr algn="ctr">
                        <a:lnSpc>
                          <a:spcPts val="2000"/>
                        </a:lnSpc>
                        <a:spcAft>
                          <a:spcPts val="0"/>
                        </a:spcAft>
                      </a:pPr>
                      <a:r>
                        <a:rPr lang="en-US" sz="1200" kern="100">
                          <a:effectLst/>
                        </a:rPr>
                        <a:t>LR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96.41(1)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dirty="0">
                          <a:effectLst/>
                        </a:rPr>
                        <a:t>92.38(3)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75.87(2)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01607">
                <a:tc>
                  <a:txBody>
                    <a:bodyPr/>
                    <a:lstStyle/>
                    <a:p>
                      <a:pPr algn="ctr">
                        <a:lnSpc>
                          <a:spcPts val="2000"/>
                        </a:lnSpc>
                        <a:spcAft>
                          <a:spcPts val="0"/>
                        </a:spcAft>
                      </a:pPr>
                      <a:r>
                        <a:rPr lang="en-US" sz="1200" kern="100">
                          <a:effectLst/>
                        </a:rPr>
                        <a:t>CART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94.00(5)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90.20(4)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68.35(5)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4.67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01607">
                <a:tc>
                  <a:txBody>
                    <a:bodyPr/>
                    <a:lstStyle/>
                    <a:p>
                      <a:pPr algn="ctr">
                        <a:lnSpc>
                          <a:spcPts val="2000"/>
                        </a:lnSpc>
                        <a:spcAft>
                          <a:spcPts val="0"/>
                        </a:spcAft>
                      </a:pPr>
                      <a:r>
                        <a:rPr lang="en-US" sz="1200" kern="100">
                          <a:effectLst/>
                        </a:rPr>
                        <a:t>MLP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95.47(4)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90.15(5)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75.11(4)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4.33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01607">
                <a:tc>
                  <a:txBody>
                    <a:bodyPr/>
                    <a:lstStyle/>
                    <a:p>
                      <a:pPr algn="ctr">
                        <a:lnSpc>
                          <a:spcPts val="2000"/>
                        </a:lnSpc>
                        <a:spcAft>
                          <a:spcPts val="0"/>
                        </a:spcAft>
                      </a:pPr>
                      <a:r>
                        <a:rPr lang="en-US" sz="1200" kern="100">
                          <a:effectLst/>
                        </a:rPr>
                        <a:t>NBC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96.24(2)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92.90(2)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75.71(3)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en-US" sz="1200" kern="100">
                          <a:effectLst/>
                        </a:rPr>
                        <a:t>2.33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01607">
                <a:tc>
                  <a:txBody>
                    <a:bodyPr/>
                    <a:lstStyle/>
                    <a:p>
                      <a:pPr algn="ctr">
                        <a:lnSpc>
                          <a:spcPts val="2000"/>
                        </a:lnSpc>
                        <a:spcAft>
                          <a:spcPts val="0"/>
                        </a:spcAft>
                      </a:pPr>
                      <a:r>
                        <a:rPr lang="en-US" sz="1200" kern="100">
                          <a:effectLst/>
                        </a:rPr>
                        <a:t>FAR-DBRB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96.00(3)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6070" algn="ctr">
                        <a:lnSpc>
                          <a:spcPts val="2000"/>
                        </a:lnSpc>
                        <a:spcAft>
                          <a:spcPts val="0"/>
                        </a:spcAft>
                      </a:pPr>
                      <a:r>
                        <a:rPr lang="en-US" sz="1200" kern="100" dirty="0">
                          <a:effectLst/>
                        </a:rPr>
                        <a:t>94.83(1)</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6070" algn="ctr">
                        <a:lnSpc>
                          <a:spcPts val="2000"/>
                        </a:lnSpc>
                        <a:spcAft>
                          <a:spcPts val="0"/>
                        </a:spcAft>
                      </a:pPr>
                      <a:r>
                        <a:rPr lang="en-US" sz="1200" kern="100">
                          <a:effectLst/>
                        </a:rPr>
                        <a:t>76.01(1)</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6070" algn="ctr">
                        <a:lnSpc>
                          <a:spcPts val="2000"/>
                        </a:lnSpc>
                        <a:spcAft>
                          <a:spcPts val="0"/>
                        </a:spcAft>
                      </a:pPr>
                      <a:r>
                        <a:rPr lang="en-US" sz="1200" kern="100" dirty="0">
                          <a:effectLst/>
                        </a:rPr>
                        <a:t>1.67</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4" name="Rectangle 1"/>
          <p:cNvSpPr>
            <a:spLocks noChangeArrowheads="1"/>
          </p:cNvSpPr>
          <p:nvPr/>
        </p:nvSpPr>
        <p:spPr bwMode="auto">
          <a:xfrm>
            <a:off x="1775052" y="2114732"/>
            <a:ext cx="85347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6388"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6388"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kumimoji="0" lang="en-US"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a:t>
            </a:r>
            <a:r>
              <a:rPr kumimoji="0" lang="zh-CN" altLang="en-US"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与其他方法对比实验</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735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3" name="文本框 12"/>
          <p:cNvSpPr txBox="1"/>
          <p:nvPr/>
        </p:nvSpPr>
        <p:spPr>
          <a:xfrm>
            <a:off x="4133817" y="2978207"/>
            <a:ext cx="4801314" cy="461665"/>
          </a:xfrm>
          <a:prstGeom prst="rect">
            <a:avLst/>
          </a:prstGeom>
          <a:noFill/>
        </p:spPr>
        <p:txBody>
          <a:bodyPr wrap="none" rtlCol="0">
            <a:spAutoFit/>
          </a:bodyPr>
          <a:lstStyle/>
          <a:p>
            <a:pPr algn="ctr"/>
            <a:r>
              <a:rPr lang="zh-CN" altLang="en-US" sz="2400" dirty="0">
                <a:latin typeface="黑体" panose="02010609060101010101" pitchFamily="49" charset="-122"/>
                <a:ea typeface="黑体" panose="02010609060101010101" pitchFamily="49" charset="-122"/>
              </a:rPr>
              <a:t>基于</a:t>
            </a:r>
            <a:r>
              <a:rPr lang="en-US" altLang="zh-CN" sz="2400" dirty="0">
                <a:latin typeface="黑体" panose="02010609060101010101" pitchFamily="49" charset="-122"/>
                <a:ea typeface="黑体" panose="02010609060101010101" pitchFamily="49" charset="-122"/>
              </a:rPr>
              <a:t>DBRB</a:t>
            </a:r>
            <a:r>
              <a:rPr lang="zh-CN" altLang="en-US" sz="2400" dirty="0">
                <a:latin typeface="黑体" panose="02010609060101010101" pitchFamily="49" charset="-122"/>
                <a:ea typeface="黑体" panose="02010609060101010101" pitchFamily="49" charset="-122"/>
              </a:rPr>
              <a:t>的教师教学水平评估应用</a:t>
            </a:r>
          </a:p>
        </p:txBody>
      </p:sp>
      <p:sp>
        <p:nvSpPr>
          <p:cNvPr id="14" name="矩形 13"/>
          <p:cNvSpPr/>
          <p:nvPr/>
        </p:nvSpPr>
        <p:spPr>
          <a:xfrm>
            <a:off x="3385357" y="2884504"/>
            <a:ext cx="649074" cy="649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3472489" y="2916653"/>
            <a:ext cx="538930" cy="584775"/>
          </a:xfrm>
          <a:prstGeom prst="rect">
            <a:avLst/>
          </a:prstGeom>
          <a:noFill/>
        </p:spPr>
        <p:txBody>
          <a:bodyPr wrap="none" rtlCol="0">
            <a:spAutoFit/>
          </a:bodyPr>
          <a:lstStyle/>
          <a:p>
            <a:r>
              <a:rPr lang="en-US" altLang="zh-CN" sz="3200" dirty="0">
                <a:solidFill>
                  <a:schemeClr val="bg1"/>
                </a:solidFill>
                <a:latin typeface="华文行楷" panose="02010800040101010101" pitchFamily="2" charset="-122"/>
                <a:ea typeface="华文行楷" panose="02010800040101010101" pitchFamily="2" charset="-122"/>
              </a:rPr>
              <a:t>04</a:t>
            </a:r>
            <a:endParaRPr lang="zh-CN" altLang="en-US" sz="3200" dirty="0">
              <a:solidFill>
                <a:schemeClr val="bg1"/>
              </a:solidFill>
              <a:latin typeface="华文行楷" panose="02010800040101010101" pitchFamily="2" charset="-122"/>
              <a:ea typeface="华文行楷" panose="02010800040101010101" pitchFamily="2" charset="-122"/>
            </a:endParaRPr>
          </a:p>
        </p:txBody>
      </p:sp>
      <p:cxnSp>
        <p:nvCxnSpPr>
          <p:cNvPr id="16" name="直接连接符 15"/>
          <p:cNvCxnSpPr/>
          <p:nvPr/>
        </p:nvCxnSpPr>
        <p:spPr>
          <a:xfrm flipV="1">
            <a:off x="3385357" y="3486463"/>
            <a:ext cx="5549774" cy="3104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38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360"/>
                                          </p:val>
                                        </p:tav>
                                        <p:tav tm="100000">
                                          <p:val>
                                            <p:fltVal val="0"/>
                                          </p:val>
                                        </p:tav>
                                      </p:tavLst>
                                    </p:anim>
                                    <p:animEffect transition="in" filter="fade">
                                      <p:cBhvr>
                                        <p:cTn id="10" dur="500"/>
                                        <p:tgtEl>
                                          <p:spTgt spid="14"/>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 calcmode="lin" valueType="num">
                                      <p:cBhvr>
                                        <p:cTn id="15" dur="500" fill="hold"/>
                                        <p:tgtEl>
                                          <p:spTgt spid="15"/>
                                        </p:tgtEl>
                                        <p:attrNameLst>
                                          <p:attrName>style.rotation</p:attrName>
                                        </p:attrNameLst>
                                      </p:cBhvr>
                                      <p:tavLst>
                                        <p:tav tm="0">
                                          <p:val>
                                            <p:fltVal val="360"/>
                                          </p:val>
                                        </p:tav>
                                        <p:tav tm="100000">
                                          <p:val>
                                            <p:fltVal val="0"/>
                                          </p:val>
                                        </p:tav>
                                      </p:tavLst>
                                    </p:anim>
                                    <p:animEffect transition="in" filter="fade">
                                      <p:cBhvr>
                                        <p:cTn id="16" dur="500"/>
                                        <p:tgtEl>
                                          <p:spTgt spid="15"/>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3" name="文本框 12"/>
          <p:cNvSpPr txBox="1"/>
          <p:nvPr/>
        </p:nvSpPr>
        <p:spPr>
          <a:xfrm>
            <a:off x="1430638" y="898330"/>
            <a:ext cx="2492990"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a:t>
            </a:r>
            <a:r>
              <a:rPr lang="en-US" altLang="zh-CN" sz="1200" dirty="0">
                <a:latin typeface="黑体" panose="02010609060101010101" pitchFamily="49" charset="-122"/>
                <a:ea typeface="黑体" panose="02010609060101010101" pitchFamily="49" charset="-122"/>
              </a:rPr>
              <a:t>DBRB</a:t>
            </a:r>
            <a:r>
              <a:rPr lang="zh-CN" altLang="en-US" sz="1200" dirty="0">
                <a:latin typeface="黑体" panose="02010609060101010101" pitchFamily="49" charset="-122"/>
                <a:ea typeface="黑体" panose="02010609060101010101" pitchFamily="49" charset="-122"/>
              </a:rPr>
              <a:t>的教师教学水平评估应用</a:t>
            </a:r>
          </a:p>
        </p:txBody>
      </p:sp>
      <p:sp>
        <p:nvSpPr>
          <p:cNvPr id="14" name="矩形 13"/>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文本框 14"/>
          <p:cNvSpPr txBox="1"/>
          <p:nvPr/>
        </p:nvSpPr>
        <p:spPr>
          <a:xfrm>
            <a:off x="1025789" y="914404"/>
            <a:ext cx="317716"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04</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6" name="直接连接符 15"/>
          <p:cNvCxnSpPr/>
          <p:nvPr/>
        </p:nvCxnSpPr>
        <p:spPr>
          <a:xfrm>
            <a:off x="938656" y="1191403"/>
            <a:ext cx="29849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59283" y="1543468"/>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问题提出</a:t>
            </a:r>
          </a:p>
        </p:txBody>
      </p:sp>
      <p:sp>
        <p:nvSpPr>
          <p:cNvPr id="6" name="Rectangle 2"/>
          <p:cNvSpPr>
            <a:spLocks noChangeArrowheads="1"/>
          </p:cNvSpPr>
          <p:nvPr/>
        </p:nvSpPr>
        <p:spPr bwMode="auto">
          <a:xfrm>
            <a:off x="2002363" y="2112850"/>
            <a:ext cx="81693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mj-ea"/>
                <a:ea typeface="+mj-ea"/>
                <a:cs typeface="Times New Roman" panose="02020603050405020304" pitchFamily="18" charset="0"/>
              </a:rPr>
              <a:t>    教师教学能力水平对引起学生对课程的兴趣和培养人才有着至关重要的作用传统的方法是在学期末通过学生对任课教师进行打分，从而得到教师教学水平的反馈。但该方法简单且具有一定的效果，但由于学生打分过程中存在不确定主观因素将造成教师得分并不准确。同时，传统方法缺少从客观因素对教师教学水平评估。因此，本节先使用</a:t>
            </a:r>
            <a:r>
              <a:rPr kumimoji="0" lang="en-US" altLang="zh-CN" b="0" i="0" u="none" strike="noStrike" cap="none" normalizeH="0" baseline="0" dirty="0">
                <a:ln>
                  <a:noFill/>
                </a:ln>
                <a:solidFill>
                  <a:schemeClr val="tx1"/>
                </a:solidFill>
                <a:effectLst/>
                <a:latin typeface="+mj-ea"/>
                <a:ea typeface="+mj-ea"/>
                <a:cs typeface="Times New Roman" panose="02020603050405020304" pitchFamily="18" charset="0"/>
              </a:rPr>
              <a:t>ER</a:t>
            </a:r>
            <a:r>
              <a:rPr kumimoji="0" lang="zh-CN" altLang="en-US" b="0" i="0" u="none" strike="noStrike" cap="none" normalizeH="0" baseline="0" dirty="0">
                <a:ln>
                  <a:noFill/>
                </a:ln>
                <a:solidFill>
                  <a:schemeClr val="tx1"/>
                </a:solidFill>
                <a:effectLst/>
                <a:latin typeface="+mj-ea"/>
                <a:ea typeface="+mj-ea"/>
                <a:cs typeface="Times New Roman" panose="02020603050405020304" pitchFamily="18" charset="0"/>
              </a:rPr>
              <a:t>算法来处理学生测评中的模糊不确定性，然后通过数据库收集相关指标建立真实数据集，由于数据集中含有缺失值，因此结合第</a:t>
            </a:r>
            <a:r>
              <a:rPr kumimoji="0" lang="en-US" altLang="zh-CN" b="0" i="0" u="none" strike="noStrike" cap="none" normalizeH="0" baseline="0" dirty="0">
                <a:ln>
                  <a:noFill/>
                </a:ln>
                <a:solidFill>
                  <a:schemeClr val="tx1"/>
                </a:solidFill>
                <a:effectLst/>
                <a:latin typeface="+mj-ea"/>
                <a:ea typeface="+mj-ea"/>
                <a:cs typeface="Times New Roman" panose="02020603050405020304" pitchFamily="18" charset="0"/>
              </a:rPr>
              <a:t>3</a:t>
            </a:r>
            <a:r>
              <a:rPr kumimoji="0" lang="zh-CN" altLang="en-US" b="0" i="0" u="none" strike="noStrike" cap="none" normalizeH="0" baseline="0" dirty="0">
                <a:ln>
                  <a:noFill/>
                </a:ln>
                <a:solidFill>
                  <a:schemeClr val="tx1"/>
                </a:solidFill>
                <a:effectLst/>
                <a:latin typeface="+mj-ea"/>
                <a:ea typeface="+mj-ea"/>
                <a:cs typeface="Times New Roman" panose="02020603050405020304" pitchFamily="18" charset="0"/>
              </a:rPr>
              <a:t>节和第</a:t>
            </a:r>
            <a:r>
              <a:rPr kumimoji="0" lang="en-US" altLang="zh-CN" b="0" i="0" u="none" strike="noStrike" cap="none" normalizeH="0" baseline="0" dirty="0">
                <a:ln>
                  <a:noFill/>
                </a:ln>
                <a:solidFill>
                  <a:schemeClr val="tx1"/>
                </a:solidFill>
                <a:effectLst/>
                <a:latin typeface="+mj-ea"/>
                <a:ea typeface="+mj-ea"/>
                <a:cs typeface="Times New Roman" panose="02020603050405020304" pitchFamily="18" charset="0"/>
              </a:rPr>
              <a:t>4</a:t>
            </a:r>
            <a:r>
              <a:rPr kumimoji="0" lang="zh-CN" altLang="en-US" b="0" i="0" u="none" strike="noStrike" cap="none" normalizeH="0" baseline="0" dirty="0">
                <a:ln>
                  <a:noFill/>
                </a:ln>
                <a:solidFill>
                  <a:schemeClr val="tx1"/>
                </a:solidFill>
                <a:effectLst/>
                <a:latin typeface="+mj-ea"/>
                <a:ea typeface="+mj-ea"/>
                <a:cs typeface="Times New Roman" panose="02020603050405020304" pitchFamily="18" charset="0"/>
              </a:rPr>
              <a:t>节所提出的</a:t>
            </a:r>
            <a:r>
              <a:rPr kumimoji="0" lang="en-US" altLang="zh-CN" b="0" i="0" u="none" strike="noStrike" cap="none" normalizeH="0" baseline="0" dirty="0">
                <a:ln>
                  <a:noFill/>
                </a:ln>
                <a:solidFill>
                  <a:schemeClr val="tx1"/>
                </a:solidFill>
                <a:effectLst/>
                <a:latin typeface="+mj-ea"/>
                <a:ea typeface="+mj-ea"/>
                <a:cs typeface="Times New Roman" panose="02020603050405020304" pitchFamily="18" charset="0"/>
              </a:rPr>
              <a:t>DBRB</a:t>
            </a:r>
            <a:r>
              <a:rPr kumimoji="0" lang="zh-CN" altLang="en-US" b="0" i="0" u="none" strike="noStrike" cap="none" normalizeH="0" baseline="0" dirty="0">
                <a:ln>
                  <a:noFill/>
                </a:ln>
                <a:solidFill>
                  <a:schemeClr val="tx1"/>
                </a:solidFill>
                <a:effectLst/>
                <a:latin typeface="+mj-ea"/>
                <a:ea typeface="+mj-ea"/>
                <a:cs typeface="Times New Roman" panose="02020603050405020304" pitchFamily="18" charset="0"/>
              </a:rPr>
              <a:t>优化模型，对实际数据集进行评估并验证有效性。</a:t>
            </a:r>
            <a:r>
              <a:rPr kumimoji="0" lang="zh-CN" altLang="en-US" b="0" i="0" u="none" strike="noStrike" cap="none" normalizeH="0" baseline="0" dirty="0">
                <a:ln>
                  <a:noFill/>
                </a:ln>
                <a:solidFill>
                  <a:schemeClr val="tx1"/>
                </a:solidFill>
                <a:effectLst/>
                <a:latin typeface="+mj-ea"/>
                <a:ea typeface="+mj-ea"/>
              </a:rPr>
              <a:t> </a:t>
            </a:r>
          </a:p>
        </p:txBody>
      </p:sp>
      <p:graphicFrame>
        <p:nvGraphicFramePr>
          <p:cNvPr id="7" name="表格 6"/>
          <p:cNvGraphicFramePr>
            <a:graphicFrameLocks noGrp="1"/>
          </p:cNvGraphicFramePr>
          <p:nvPr>
            <p:extLst>
              <p:ext uri="{D42A27DB-BD31-4B8C-83A1-F6EECF244321}">
                <p14:modId xmlns:p14="http://schemas.microsoft.com/office/powerpoint/2010/main" val="2638067497"/>
              </p:ext>
            </p:extLst>
          </p:nvPr>
        </p:nvGraphicFramePr>
        <p:xfrm>
          <a:off x="1723039" y="4718635"/>
          <a:ext cx="4401178" cy="1461603"/>
        </p:xfrm>
        <a:graphic>
          <a:graphicData uri="http://schemas.openxmlformats.org/drawingml/2006/table">
            <a:tbl>
              <a:tblPr firstRow="1" firstCol="1" bandRow="1">
                <a:tableStyleId>{5A111915-BE36-4E01-A7E5-04B1672EAD32}</a:tableStyleId>
              </a:tblPr>
              <a:tblGrid>
                <a:gridCol w="855112">
                  <a:extLst>
                    <a:ext uri="{9D8B030D-6E8A-4147-A177-3AD203B41FA5}">
                      <a16:colId xmlns:a16="http://schemas.microsoft.com/office/drawing/2014/main" val="20000"/>
                    </a:ext>
                  </a:extLst>
                </a:gridCol>
                <a:gridCol w="2077997">
                  <a:extLst>
                    <a:ext uri="{9D8B030D-6E8A-4147-A177-3AD203B41FA5}">
                      <a16:colId xmlns:a16="http://schemas.microsoft.com/office/drawing/2014/main" val="20001"/>
                    </a:ext>
                  </a:extLst>
                </a:gridCol>
                <a:gridCol w="1468069">
                  <a:extLst>
                    <a:ext uri="{9D8B030D-6E8A-4147-A177-3AD203B41FA5}">
                      <a16:colId xmlns:a16="http://schemas.microsoft.com/office/drawing/2014/main" val="20002"/>
                    </a:ext>
                  </a:extLst>
                </a:gridCol>
              </a:tblGrid>
              <a:tr h="327752">
                <a:tc>
                  <a:txBody>
                    <a:bodyPr/>
                    <a:lstStyle/>
                    <a:p>
                      <a:pPr indent="304800" algn="ctr">
                        <a:lnSpc>
                          <a:spcPts val="2000"/>
                        </a:lnSpc>
                        <a:spcAft>
                          <a:spcPts val="0"/>
                        </a:spcAft>
                      </a:pPr>
                      <a:r>
                        <a:rPr lang="zh-CN" sz="1200" kern="100" dirty="0">
                          <a:effectLst/>
                        </a:rPr>
                        <a:t>属性个数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zh-CN" sz="1200" kern="100">
                          <a:effectLst/>
                        </a:rPr>
                        <a:t>属性值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304800" algn="ctr">
                        <a:lnSpc>
                          <a:spcPts val="2000"/>
                        </a:lnSpc>
                        <a:spcAft>
                          <a:spcPts val="0"/>
                        </a:spcAft>
                      </a:pPr>
                      <a:r>
                        <a:rPr lang="zh-CN" sz="1200" kern="100" dirty="0">
                          <a:effectLst/>
                        </a:rPr>
                        <a:t>属性参考值</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983257">
                <a:tc>
                  <a:txBody>
                    <a:bodyPr/>
                    <a:lstStyle/>
                    <a:p>
                      <a:pPr indent="304800" algn="ctr">
                        <a:lnSpc>
                          <a:spcPts val="2000"/>
                        </a:lnSpc>
                        <a:spcAft>
                          <a:spcPts val="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ts val="2000"/>
                        </a:lnSpc>
                        <a:spcAft>
                          <a:spcPts val="0"/>
                        </a:spcAft>
                      </a:pPr>
                      <a:r>
                        <a:rPr lang="zh-CN" sz="1200" kern="100" dirty="0">
                          <a:effectLst/>
                        </a:rPr>
                        <a:t>教学内容得分、教学方法得分、教学效果得分、教学素养得分、总体评价得分</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ctr">
                        <a:lnSpc>
                          <a:spcPts val="2000"/>
                        </a:lnSpc>
                        <a:spcAft>
                          <a:spcPts val="0"/>
                        </a:spcAft>
                      </a:pPr>
                      <a:r>
                        <a:rPr lang="zh-CN" sz="1200" kern="100" dirty="0">
                          <a:effectLst/>
                        </a:rPr>
                        <a:t>不及格、及格、</a:t>
                      </a:r>
                    </a:p>
                    <a:p>
                      <a:pPr indent="304800" algn="ctr">
                        <a:lnSpc>
                          <a:spcPts val="2000"/>
                        </a:lnSpc>
                        <a:spcAft>
                          <a:spcPts val="0"/>
                        </a:spcAft>
                      </a:pPr>
                      <a:r>
                        <a:rPr lang="zh-CN" sz="1200" kern="100" dirty="0">
                          <a:effectLst/>
                        </a:rPr>
                        <a:t>一般、良好、优秀</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
        <p:nvSpPr>
          <p:cNvPr id="17" name="Rectangle 3"/>
          <p:cNvSpPr>
            <a:spLocks noChangeArrowheads="1"/>
          </p:cNvSpPr>
          <p:nvPr/>
        </p:nvSpPr>
        <p:spPr bwMode="auto">
          <a:xfrm>
            <a:off x="1617688" y="4410858"/>
            <a:ext cx="41099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5-1</a:t>
            </a:r>
            <a:r>
              <a:rPr kumimoji="0"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测评数据说明</a:t>
            </a:r>
            <a:endParaRPr kumimoji="0" lang="zh-CN" altLang="en-US" sz="1400" b="0" i="0" u="none" strike="noStrike" cap="none" normalizeH="0" baseline="0" dirty="0">
              <a:ln>
                <a:noFill/>
              </a:ln>
              <a:solidFill>
                <a:schemeClr val="tx1"/>
              </a:solidFill>
              <a:effectLst/>
            </a:endParaRPr>
          </a:p>
        </p:txBody>
      </p:sp>
      <p:graphicFrame>
        <p:nvGraphicFramePr>
          <p:cNvPr id="2" name="表格 1"/>
          <p:cNvGraphicFramePr>
            <a:graphicFrameLocks noGrp="1"/>
          </p:cNvGraphicFramePr>
          <p:nvPr>
            <p:extLst>
              <p:ext uri="{D42A27DB-BD31-4B8C-83A1-F6EECF244321}">
                <p14:modId xmlns:p14="http://schemas.microsoft.com/office/powerpoint/2010/main" val="3984438337"/>
              </p:ext>
            </p:extLst>
          </p:nvPr>
        </p:nvGraphicFramePr>
        <p:xfrm>
          <a:off x="6455177" y="4718634"/>
          <a:ext cx="3904675" cy="1469865"/>
        </p:xfrm>
        <a:graphic>
          <a:graphicData uri="http://schemas.openxmlformats.org/drawingml/2006/table">
            <a:tbl>
              <a:tblPr firstRow="1" firstCol="1" bandRow="1">
                <a:tableStyleId>{5A111915-BE36-4E01-A7E5-04B1672EAD32}</a:tableStyleId>
              </a:tblPr>
              <a:tblGrid>
                <a:gridCol w="963086">
                  <a:extLst>
                    <a:ext uri="{9D8B030D-6E8A-4147-A177-3AD203B41FA5}">
                      <a16:colId xmlns:a16="http://schemas.microsoft.com/office/drawing/2014/main" val="20000"/>
                    </a:ext>
                  </a:extLst>
                </a:gridCol>
                <a:gridCol w="907428">
                  <a:extLst>
                    <a:ext uri="{9D8B030D-6E8A-4147-A177-3AD203B41FA5}">
                      <a16:colId xmlns:a16="http://schemas.microsoft.com/office/drawing/2014/main" val="20001"/>
                    </a:ext>
                  </a:extLst>
                </a:gridCol>
                <a:gridCol w="107989">
                  <a:extLst>
                    <a:ext uri="{9D8B030D-6E8A-4147-A177-3AD203B41FA5}">
                      <a16:colId xmlns:a16="http://schemas.microsoft.com/office/drawing/2014/main" val="20002"/>
                    </a:ext>
                  </a:extLst>
                </a:gridCol>
                <a:gridCol w="1171700">
                  <a:extLst>
                    <a:ext uri="{9D8B030D-6E8A-4147-A177-3AD203B41FA5}">
                      <a16:colId xmlns:a16="http://schemas.microsoft.com/office/drawing/2014/main" val="20003"/>
                    </a:ext>
                  </a:extLst>
                </a:gridCol>
                <a:gridCol w="754472">
                  <a:extLst>
                    <a:ext uri="{9D8B030D-6E8A-4147-A177-3AD203B41FA5}">
                      <a16:colId xmlns:a16="http://schemas.microsoft.com/office/drawing/2014/main" val="20004"/>
                    </a:ext>
                  </a:extLst>
                </a:gridCol>
              </a:tblGrid>
              <a:tr h="587946">
                <a:tc>
                  <a:txBody>
                    <a:bodyPr/>
                    <a:lstStyle/>
                    <a:p>
                      <a:pPr algn="ctr">
                        <a:lnSpc>
                          <a:spcPts val="2000"/>
                        </a:lnSpc>
                        <a:spcAft>
                          <a:spcPts val="0"/>
                        </a:spcAft>
                      </a:pPr>
                      <a:r>
                        <a:rPr lang="zh-CN" sz="1200" kern="100" dirty="0">
                          <a:effectLst/>
                        </a:rPr>
                        <a:t>数据个数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zh-CN" sz="1200" kern="100" dirty="0">
                          <a:effectLst/>
                        </a:rPr>
                        <a:t>属性个数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gridSpan="2">
                  <a:txBody>
                    <a:bodyPr/>
                    <a:lstStyle/>
                    <a:p>
                      <a:pPr algn="ctr">
                        <a:lnSpc>
                          <a:spcPts val="2000"/>
                        </a:lnSpc>
                        <a:spcAft>
                          <a:spcPts val="0"/>
                        </a:spcAft>
                      </a:pPr>
                      <a:r>
                        <a:rPr lang="zh-CN" sz="1200" kern="100">
                          <a:effectLst/>
                        </a:rPr>
                        <a:t>含缺失项属性</a:t>
                      </a:r>
                      <a:r>
                        <a:rPr lang="en-US" sz="1200" kern="100">
                          <a:effectLst/>
                        </a:rPr>
                        <a:t>(</a:t>
                      </a:r>
                      <a:r>
                        <a:rPr lang="zh-CN" sz="1200" kern="100">
                          <a:effectLst/>
                        </a:rPr>
                        <a:t>个</a:t>
                      </a:r>
                      <a:r>
                        <a:rPr lang="en-US" sz="1200" kern="100">
                          <a:effectLst/>
                        </a:rPr>
                        <a: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ctr">
                        <a:lnSpc>
                          <a:spcPts val="2000"/>
                        </a:lnSpc>
                        <a:spcAft>
                          <a:spcPts val="0"/>
                        </a:spcAft>
                      </a:pPr>
                      <a:r>
                        <a:rPr lang="zh-CN" sz="1200" kern="100">
                          <a:effectLst/>
                        </a:rPr>
                        <a:t>输出值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881919">
                <a:tc>
                  <a:txBody>
                    <a:bodyPr/>
                    <a:lstStyle/>
                    <a:p>
                      <a:pPr algn="ctr">
                        <a:lnSpc>
                          <a:spcPts val="2000"/>
                        </a:lnSpc>
                        <a:spcAft>
                          <a:spcPts val="0"/>
                        </a:spcAft>
                      </a:pPr>
                      <a:r>
                        <a:rPr lang="en-US" sz="1200" kern="100">
                          <a:effectLst/>
                        </a:rPr>
                        <a:t>2514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gridSpan="2">
                  <a:txBody>
                    <a:bodyPr/>
                    <a:lstStyle/>
                    <a:p>
                      <a:pPr algn="ctr">
                        <a:lnSpc>
                          <a:spcPts val="2000"/>
                        </a:lnSpc>
                        <a:spcAft>
                          <a:spcPts val="0"/>
                        </a:spcAft>
                      </a:pPr>
                      <a:r>
                        <a:rPr lang="en-US" sz="1200" kern="100">
                          <a:effectLst/>
                        </a:rPr>
                        <a:t>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a:txBody>
                    <a:bodyPr/>
                    <a:lstStyle/>
                    <a:p>
                      <a:pPr algn="ctr">
                        <a:lnSpc>
                          <a:spcPts val="2000"/>
                        </a:lnSpc>
                        <a:spcAft>
                          <a:spcPts val="0"/>
                        </a:spcAft>
                      </a:pPr>
                      <a:r>
                        <a:rPr lang="zh-CN" sz="1200" kern="100">
                          <a:effectLst/>
                        </a:rPr>
                        <a:t>属性</a:t>
                      </a:r>
                      <a:r>
                        <a:rPr lang="en-US" sz="1200" kern="100">
                          <a:effectLst/>
                        </a:rPr>
                        <a:t>2(945)</a:t>
                      </a:r>
                      <a:r>
                        <a:rPr lang="zh-CN" sz="1200" kern="100">
                          <a:effectLst/>
                        </a:rPr>
                        <a:t>、属性</a:t>
                      </a:r>
                      <a:r>
                        <a:rPr lang="en-US" sz="1200" kern="100">
                          <a:effectLst/>
                        </a:rPr>
                        <a:t>5(96)</a:t>
                      </a:r>
                      <a:r>
                        <a:rPr lang="zh-CN" sz="1200" kern="100">
                          <a:effectLst/>
                        </a:rPr>
                        <a:t>、属性</a:t>
                      </a:r>
                      <a:r>
                        <a:rPr lang="en-US" sz="1200" kern="100">
                          <a:effectLst/>
                        </a:rPr>
                        <a:t>6(8)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ts val="2000"/>
                        </a:lnSpc>
                        <a:spcAft>
                          <a:spcPts val="0"/>
                        </a:spcAft>
                      </a:pPr>
                      <a:r>
                        <a:rPr lang="zh-CN" sz="1200" kern="100" dirty="0">
                          <a:effectLst/>
                        </a:rPr>
                        <a:t>数值</a:t>
                      </a:r>
                      <a:r>
                        <a:rPr lang="en-US" sz="1200" kern="100" dirty="0">
                          <a:effectLst/>
                        </a:rPr>
                        <a:t>0~100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6851739" y="4386405"/>
            <a:ext cx="32313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mj-ea"/>
                <a:ea typeface="+mj-ea"/>
                <a:cs typeface="Times New Roman" panose="02020603050405020304" pitchFamily="18" charset="0"/>
              </a:rPr>
              <a:t>表</a:t>
            </a:r>
            <a:r>
              <a:rPr kumimoji="0" lang="en-US" altLang="zh-CN" sz="1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rPr>
              <a:t>5-2</a:t>
            </a:r>
            <a:r>
              <a:rPr kumimoji="0" lang="zh-CN" altLang="en-US" sz="1400" b="0" i="0" u="none" strike="noStrike" cap="none" normalizeH="0" baseline="0" dirty="0">
                <a:ln>
                  <a:noFill/>
                </a:ln>
                <a:solidFill>
                  <a:schemeClr val="tx1"/>
                </a:solidFill>
                <a:effectLst/>
                <a:latin typeface="+mj-ea"/>
                <a:ea typeface="+mj-ea"/>
                <a:cs typeface="Times New Roman" panose="02020603050405020304" pitchFamily="18" charset="0"/>
              </a:rPr>
              <a:t>评估数据说明</a:t>
            </a:r>
            <a:endParaRPr kumimoji="0" lang="zh-CN" altLang="en-US" sz="1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48750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3" name="文本框 12"/>
          <p:cNvSpPr txBox="1"/>
          <p:nvPr/>
        </p:nvSpPr>
        <p:spPr>
          <a:xfrm>
            <a:off x="1430638" y="898330"/>
            <a:ext cx="2492990"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a:t>
            </a:r>
            <a:r>
              <a:rPr lang="en-US" altLang="zh-CN" sz="1200" dirty="0">
                <a:latin typeface="黑体" panose="02010609060101010101" pitchFamily="49" charset="-122"/>
                <a:ea typeface="黑体" panose="02010609060101010101" pitchFamily="49" charset="-122"/>
              </a:rPr>
              <a:t>DBRB</a:t>
            </a:r>
            <a:r>
              <a:rPr lang="zh-CN" altLang="en-US" sz="1200" dirty="0">
                <a:latin typeface="黑体" panose="02010609060101010101" pitchFamily="49" charset="-122"/>
                <a:ea typeface="黑体" panose="02010609060101010101" pitchFamily="49" charset="-122"/>
              </a:rPr>
              <a:t>的教师教学水平评估应用</a:t>
            </a:r>
          </a:p>
        </p:txBody>
      </p:sp>
      <p:sp>
        <p:nvSpPr>
          <p:cNvPr id="14" name="矩形 13"/>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文本框 14"/>
          <p:cNvSpPr txBox="1"/>
          <p:nvPr/>
        </p:nvSpPr>
        <p:spPr>
          <a:xfrm>
            <a:off x="1025789" y="914404"/>
            <a:ext cx="317716"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04</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6" name="直接连接符 15"/>
          <p:cNvCxnSpPr/>
          <p:nvPr/>
        </p:nvCxnSpPr>
        <p:spPr>
          <a:xfrm>
            <a:off x="938656" y="1191403"/>
            <a:ext cx="29849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159283" y="1543468"/>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模型方法</a:t>
            </a:r>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4889" y="1847545"/>
            <a:ext cx="5724640" cy="4426080"/>
          </a:xfrm>
          <a:prstGeom prst="rect">
            <a:avLst/>
          </a:prstGeom>
        </p:spPr>
      </p:pic>
    </p:spTree>
    <p:extLst>
      <p:ext uri="{BB962C8B-B14F-4D97-AF65-F5344CB8AC3E}">
        <p14:creationId xmlns:p14="http://schemas.microsoft.com/office/powerpoint/2010/main" val="12527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3" name="文本框 12"/>
          <p:cNvSpPr txBox="1"/>
          <p:nvPr/>
        </p:nvSpPr>
        <p:spPr>
          <a:xfrm>
            <a:off x="1430638" y="898330"/>
            <a:ext cx="2492990"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a:t>
            </a:r>
            <a:r>
              <a:rPr lang="en-US" altLang="zh-CN" sz="1200" dirty="0">
                <a:latin typeface="黑体" panose="02010609060101010101" pitchFamily="49" charset="-122"/>
                <a:ea typeface="黑体" panose="02010609060101010101" pitchFamily="49" charset="-122"/>
              </a:rPr>
              <a:t>DBRB</a:t>
            </a:r>
            <a:r>
              <a:rPr lang="zh-CN" altLang="en-US" sz="1200" dirty="0">
                <a:latin typeface="黑体" panose="02010609060101010101" pitchFamily="49" charset="-122"/>
                <a:ea typeface="黑体" panose="02010609060101010101" pitchFamily="49" charset="-122"/>
              </a:rPr>
              <a:t>的教师教学水平评估应用</a:t>
            </a:r>
          </a:p>
        </p:txBody>
      </p:sp>
      <p:sp>
        <p:nvSpPr>
          <p:cNvPr id="14" name="矩形 13"/>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文本框 14"/>
          <p:cNvSpPr txBox="1"/>
          <p:nvPr/>
        </p:nvSpPr>
        <p:spPr>
          <a:xfrm>
            <a:off x="1025789" y="914404"/>
            <a:ext cx="317716"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04</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6" name="直接连接符 15"/>
          <p:cNvCxnSpPr/>
          <p:nvPr/>
        </p:nvCxnSpPr>
        <p:spPr>
          <a:xfrm>
            <a:off x="938656" y="1191403"/>
            <a:ext cx="29849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159283" y="1543468"/>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实例实验</a:t>
            </a:r>
          </a:p>
        </p:txBody>
      </p:sp>
      <p:pic>
        <p:nvPicPr>
          <p:cNvPr id="10" name="图片 9"/>
          <p:cNvPicPr/>
          <p:nvPr/>
        </p:nvPicPr>
        <p:blipFill>
          <a:blip r:embed="rId5">
            <a:extLst>
              <a:ext uri="{28A0092B-C50C-407E-A947-70E740481C1C}">
                <a14:useLocalDpi xmlns:a14="http://schemas.microsoft.com/office/drawing/2010/main" val="0"/>
              </a:ext>
            </a:extLst>
          </a:blip>
          <a:stretch>
            <a:fillRect/>
          </a:stretch>
        </p:blipFill>
        <p:spPr>
          <a:xfrm>
            <a:off x="2555819" y="1865504"/>
            <a:ext cx="6794172" cy="4357793"/>
          </a:xfrm>
          <a:prstGeom prst="rect">
            <a:avLst/>
          </a:prstGeom>
        </p:spPr>
      </p:pic>
    </p:spTree>
    <p:extLst>
      <p:ext uri="{BB962C8B-B14F-4D97-AF65-F5344CB8AC3E}">
        <p14:creationId xmlns:p14="http://schemas.microsoft.com/office/powerpoint/2010/main" val="493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3" name="文本框 12"/>
          <p:cNvSpPr txBox="1"/>
          <p:nvPr/>
        </p:nvSpPr>
        <p:spPr>
          <a:xfrm>
            <a:off x="1430638" y="898330"/>
            <a:ext cx="2492990"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a:t>
            </a:r>
            <a:r>
              <a:rPr lang="en-US" altLang="zh-CN" sz="1200" dirty="0">
                <a:latin typeface="黑体" panose="02010609060101010101" pitchFamily="49" charset="-122"/>
                <a:ea typeface="黑体" panose="02010609060101010101" pitchFamily="49" charset="-122"/>
              </a:rPr>
              <a:t>DBRB</a:t>
            </a:r>
            <a:r>
              <a:rPr lang="zh-CN" altLang="en-US" sz="1200" dirty="0">
                <a:latin typeface="黑体" panose="02010609060101010101" pitchFamily="49" charset="-122"/>
                <a:ea typeface="黑体" panose="02010609060101010101" pitchFamily="49" charset="-122"/>
              </a:rPr>
              <a:t>的教师教学水平评估应用</a:t>
            </a:r>
          </a:p>
        </p:txBody>
      </p:sp>
      <p:sp>
        <p:nvSpPr>
          <p:cNvPr id="14" name="矩形 13"/>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文本框 14"/>
          <p:cNvSpPr txBox="1"/>
          <p:nvPr/>
        </p:nvSpPr>
        <p:spPr>
          <a:xfrm>
            <a:off x="1025789" y="914404"/>
            <a:ext cx="317716"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04</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6" name="直接连接符 15"/>
          <p:cNvCxnSpPr/>
          <p:nvPr/>
        </p:nvCxnSpPr>
        <p:spPr>
          <a:xfrm>
            <a:off x="938656" y="1191403"/>
            <a:ext cx="298497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图片 7"/>
          <p:cNvPicPr/>
          <p:nvPr/>
        </p:nvPicPr>
        <p:blipFill>
          <a:blip r:embed="rId5" cstate="print">
            <a:extLst>
              <a:ext uri="{28A0092B-C50C-407E-A947-70E740481C1C}">
                <a14:useLocalDpi xmlns:a14="http://schemas.microsoft.com/office/drawing/2010/main" val="0"/>
              </a:ext>
            </a:extLst>
          </a:blip>
          <a:stretch>
            <a:fillRect/>
          </a:stretch>
        </p:blipFill>
        <p:spPr>
          <a:xfrm>
            <a:off x="1025788" y="2197668"/>
            <a:ext cx="4922835" cy="2874783"/>
          </a:xfrm>
          <a:prstGeom prst="rect">
            <a:avLst/>
          </a:prstGeom>
        </p:spPr>
      </p:pic>
      <p:pic>
        <p:nvPicPr>
          <p:cNvPr id="9" name="图片 8"/>
          <p:cNvPicPr/>
          <p:nvPr/>
        </p:nvPicPr>
        <p:blipFill>
          <a:blip r:embed="rId6" cstate="print">
            <a:extLst>
              <a:ext uri="{28A0092B-C50C-407E-A947-70E740481C1C}">
                <a14:useLocalDpi xmlns:a14="http://schemas.microsoft.com/office/drawing/2010/main" val="0"/>
              </a:ext>
            </a:extLst>
          </a:blip>
          <a:stretch>
            <a:fillRect/>
          </a:stretch>
        </p:blipFill>
        <p:spPr>
          <a:xfrm>
            <a:off x="6332750" y="2197668"/>
            <a:ext cx="4800823" cy="2874783"/>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2502395034"/>
              </p:ext>
            </p:extLst>
          </p:nvPr>
        </p:nvGraphicFramePr>
        <p:xfrm>
          <a:off x="2848518" y="2725731"/>
          <a:ext cx="6477000" cy="1818655"/>
        </p:xfrm>
        <a:graphic>
          <a:graphicData uri="http://schemas.openxmlformats.org/drawingml/2006/table">
            <a:tbl>
              <a:tblPr firstRow="1" firstCol="1" bandRow="1">
                <a:tableStyleId>{5C22544A-7EE6-4342-B048-85BDC9FD1C3A}</a:tableStyleId>
              </a:tblPr>
              <a:tblGrid>
                <a:gridCol w="2159432">
                  <a:extLst>
                    <a:ext uri="{9D8B030D-6E8A-4147-A177-3AD203B41FA5}">
                      <a16:colId xmlns:a16="http://schemas.microsoft.com/office/drawing/2014/main" val="20000"/>
                    </a:ext>
                  </a:extLst>
                </a:gridCol>
                <a:gridCol w="2158136">
                  <a:extLst>
                    <a:ext uri="{9D8B030D-6E8A-4147-A177-3AD203B41FA5}">
                      <a16:colId xmlns:a16="http://schemas.microsoft.com/office/drawing/2014/main" val="20001"/>
                    </a:ext>
                  </a:extLst>
                </a:gridCol>
                <a:gridCol w="2159432">
                  <a:extLst>
                    <a:ext uri="{9D8B030D-6E8A-4147-A177-3AD203B41FA5}">
                      <a16:colId xmlns:a16="http://schemas.microsoft.com/office/drawing/2014/main" val="20002"/>
                    </a:ext>
                  </a:extLst>
                </a:gridCol>
              </a:tblGrid>
              <a:tr h="363731">
                <a:tc>
                  <a:txBody>
                    <a:bodyPr/>
                    <a:lstStyle/>
                    <a:p>
                      <a:pPr algn="ctr">
                        <a:lnSpc>
                          <a:spcPts val="2000"/>
                        </a:lnSpc>
                        <a:spcAft>
                          <a:spcPts val="0"/>
                        </a:spcAft>
                      </a:pPr>
                      <a:r>
                        <a:rPr lang="zh-CN" sz="1200" kern="100" dirty="0">
                          <a:effectLst/>
                        </a:rPr>
                        <a:t>方法</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MAE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RMSE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3731">
                <a:tc>
                  <a:txBody>
                    <a:bodyPr/>
                    <a:lstStyle/>
                    <a:p>
                      <a:pPr algn="ctr">
                        <a:lnSpc>
                          <a:spcPts val="2000"/>
                        </a:lnSpc>
                        <a:spcAft>
                          <a:spcPts val="0"/>
                        </a:spcAft>
                      </a:pPr>
                      <a:r>
                        <a:rPr lang="en-US" sz="1200" kern="100">
                          <a:effectLst/>
                        </a:rPr>
                        <a:t>SVR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1.750020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3.509095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3731">
                <a:tc>
                  <a:txBody>
                    <a:bodyPr/>
                    <a:lstStyle/>
                    <a:p>
                      <a:pPr algn="ctr">
                        <a:lnSpc>
                          <a:spcPts val="2000"/>
                        </a:lnSpc>
                        <a:spcAft>
                          <a:spcPts val="0"/>
                        </a:spcAft>
                      </a:pPr>
                      <a:r>
                        <a:rPr lang="en-US" sz="1200" kern="100">
                          <a:effectLst/>
                        </a:rPr>
                        <a:t>DTC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1.552010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2.609862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3731">
                <a:tc>
                  <a:txBody>
                    <a:bodyPr/>
                    <a:lstStyle/>
                    <a:p>
                      <a:pPr algn="ctr">
                        <a:lnSpc>
                          <a:spcPts val="2000"/>
                        </a:lnSpc>
                        <a:spcAft>
                          <a:spcPts val="0"/>
                        </a:spcAft>
                      </a:pPr>
                      <a:r>
                        <a:rPr lang="en-US" sz="1200" kern="100">
                          <a:effectLst/>
                        </a:rPr>
                        <a:t>MLP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1.488853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2.605198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3731">
                <a:tc>
                  <a:txBody>
                    <a:bodyPr/>
                    <a:lstStyle/>
                    <a:p>
                      <a:pPr algn="ctr">
                        <a:lnSpc>
                          <a:spcPts val="2000"/>
                        </a:lnSpc>
                        <a:spcAft>
                          <a:spcPts val="0"/>
                        </a:spcAft>
                      </a:pPr>
                      <a:r>
                        <a:rPr lang="en-US" sz="1200" kern="100">
                          <a:effectLst/>
                        </a:rPr>
                        <a:t>E-DBRB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1.490142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2.664352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4" name="矩形 3"/>
          <p:cNvSpPr/>
          <p:nvPr/>
        </p:nvSpPr>
        <p:spPr>
          <a:xfrm>
            <a:off x="1605921" y="5151817"/>
            <a:ext cx="3762568" cy="369332"/>
          </a:xfrm>
          <a:prstGeom prst="rect">
            <a:avLst/>
          </a:prstGeom>
        </p:spPr>
        <p:txBody>
          <a:bodyPr wrap="none">
            <a:spAutoFit/>
          </a:bodyPr>
          <a:lstStyle/>
          <a:p>
            <a:pPr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5-3 </a:t>
            </a:r>
            <a:r>
              <a:rPr lang="zh-CN" altLang="zh-CN" kern="100" dirty="0">
                <a:solidFill>
                  <a:srgbClr val="000000"/>
                </a:solidFill>
                <a:latin typeface="宋体" panose="02010600030101010101" pitchFamily="2" charset="-122"/>
              </a:rPr>
              <a:t>在完整数据集的</a:t>
            </a:r>
            <a:r>
              <a:rPr lang="en-US" altLang="zh-CN" kern="100" dirty="0">
                <a:solidFill>
                  <a:srgbClr val="000000"/>
                </a:solidFill>
                <a:latin typeface="宋体" panose="02010600030101010101" pitchFamily="2" charset="-122"/>
              </a:rPr>
              <a:t>MAE</a:t>
            </a:r>
            <a:r>
              <a:rPr lang="zh-CN" altLang="zh-CN" kern="100" dirty="0">
                <a:solidFill>
                  <a:srgbClr val="000000"/>
                </a:solidFill>
                <a:latin typeface="宋体" panose="02010600030101010101" pitchFamily="2" charset="-122"/>
              </a:rPr>
              <a:t>对比实验</a:t>
            </a:r>
            <a:endParaRPr lang="zh-CN" altLang="zh-CN" sz="1400" kern="100" dirty="0">
              <a:latin typeface="Times New Roman" panose="02020603050405020304" pitchFamily="18" charset="0"/>
            </a:endParaRPr>
          </a:p>
        </p:txBody>
      </p:sp>
      <p:sp>
        <p:nvSpPr>
          <p:cNvPr id="5" name="矩形 4"/>
          <p:cNvSpPr/>
          <p:nvPr/>
        </p:nvSpPr>
        <p:spPr>
          <a:xfrm>
            <a:off x="6436277" y="5151817"/>
            <a:ext cx="4148572" cy="369332"/>
          </a:xfrm>
          <a:prstGeom prst="rect">
            <a:avLst/>
          </a:prstGeom>
        </p:spPr>
        <p:txBody>
          <a:bodyPr wrap="none">
            <a:spAutoFit/>
          </a:bodyPr>
          <a:lstStyle/>
          <a:p>
            <a:pPr indent="267970"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5-4 </a:t>
            </a:r>
            <a:r>
              <a:rPr lang="zh-CN" altLang="zh-CN" kern="100" dirty="0">
                <a:solidFill>
                  <a:srgbClr val="000000"/>
                </a:solidFill>
                <a:latin typeface="宋体" panose="02010600030101010101" pitchFamily="2" charset="-122"/>
              </a:rPr>
              <a:t>在完整数据集的</a:t>
            </a:r>
            <a:r>
              <a:rPr lang="en-US" altLang="zh-CN" kern="100" dirty="0">
                <a:solidFill>
                  <a:srgbClr val="000000"/>
                </a:solidFill>
                <a:latin typeface="宋体" panose="02010600030101010101" pitchFamily="2" charset="-122"/>
              </a:rPr>
              <a:t>RMSE</a:t>
            </a:r>
            <a:r>
              <a:rPr lang="zh-CN" altLang="zh-CN" kern="100" dirty="0">
                <a:solidFill>
                  <a:srgbClr val="000000"/>
                </a:solidFill>
                <a:latin typeface="宋体" panose="02010600030101010101" pitchFamily="2" charset="-122"/>
              </a:rPr>
              <a:t>对比实验</a:t>
            </a:r>
            <a:endParaRPr lang="zh-CN" altLang="zh-CN" sz="1400" kern="100" dirty="0">
              <a:latin typeface="Times New Roman" panose="02020603050405020304" pitchFamily="18" charset="0"/>
            </a:endParaRPr>
          </a:p>
        </p:txBody>
      </p:sp>
      <p:sp>
        <p:nvSpPr>
          <p:cNvPr id="6" name="矩形 5"/>
          <p:cNvSpPr/>
          <p:nvPr/>
        </p:nvSpPr>
        <p:spPr>
          <a:xfrm>
            <a:off x="4961758" y="2356399"/>
            <a:ext cx="2569934" cy="369332"/>
          </a:xfrm>
          <a:prstGeom prst="rect">
            <a:avLst/>
          </a:prstGeom>
        </p:spPr>
        <p:txBody>
          <a:bodyPr wrap="none">
            <a:spAutoFit/>
          </a:bodyPr>
          <a:lstStyle/>
          <a:p>
            <a:pPr algn="ctr">
              <a:spcBef>
                <a:spcPts val="1200"/>
              </a:spcBef>
              <a:spcAft>
                <a:spcPts val="0"/>
              </a:spcAft>
            </a:pPr>
            <a:r>
              <a:rPr lang="zh-CN" altLang="zh-CN" kern="100" dirty="0">
                <a:latin typeface="Times New Roman" panose="02020603050405020304" pitchFamily="18" charset="0"/>
              </a:rPr>
              <a:t>表</a:t>
            </a:r>
            <a:r>
              <a:rPr lang="en-US" altLang="zh-CN" kern="100" dirty="0">
                <a:latin typeface="Times New Roman" panose="02020603050405020304" pitchFamily="18" charset="0"/>
              </a:rPr>
              <a:t>5-3</a:t>
            </a:r>
            <a:r>
              <a:rPr lang="zh-CN" altLang="zh-CN" kern="100" dirty="0">
                <a:latin typeface="Times New Roman" panose="02020603050405020304" pitchFamily="18" charset="0"/>
              </a:rPr>
              <a:t>完整数据对比实验</a:t>
            </a:r>
          </a:p>
        </p:txBody>
      </p:sp>
    </p:spTree>
    <p:extLst>
      <p:ext uri="{BB962C8B-B14F-4D97-AF65-F5344CB8AC3E}">
        <p14:creationId xmlns:p14="http://schemas.microsoft.com/office/powerpoint/2010/main" val="311809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3" name="文本框 12"/>
          <p:cNvSpPr txBox="1"/>
          <p:nvPr/>
        </p:nvSpPr>
        <p:spPr>
          <a:xfrm>
            <a:off x="1430638" y="898330"/>
            <a:ext cx="2492990"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a:t>
            </a:r>
            <a:r>
              <a:rPr lang="en-US" altLang="zh-CN" sz="1200" dirty="0">
                <a:latin typeface="黑体" panose="02010609060101010101" pitchFamily="49" charset="-122"/>
                <a:ea typeface="黑体" panose="02010609060101010101" pitchFamily="49" charset="-122"/>
              </a:rPr>
              <a:t>DBRB</a:t>
            </a:r>
            <a:r>
              <a:rPr lang="zh-CN" altLang="en-US" sz="1200" dirty="0">
                <a:latin typeface="黑体" panose="02010609060101010101" pitchFamily="49" charset="-122"/>
                <a:ea typeface="黑体" panose="02010609060101010101" pitchFamily="49" charset="-122"/>
              </a:rPr>
              <a:t>的教师教学水平评估应用</a:t>
            </a:r>
          </a:p>
        </p:txBody>
      </p:sp>
      <p:sp>
        <p:nvSpPr>
          <p:cNvPr id="14" name="矩形 13"/>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文本框 14"/>
          <p:cNvSpPr txBox="1"/>
          <p:nvPr/>
        </p:nvSpPr>
        <p:spPr>
          <a:xfrm>
            <a:off x="1025789" y="914404"/>
            <a:ext cx="317716"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04</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6" name="直接连接符 15"/>
          <p:cNvCxnSpPr/>
          <p:nvPr/>
        </p:nvCxnSpPr>
        <p:spPr>
          <a:xfrm>
            <a:off x="938656" y="1191403"/>
            <a:ext cx="298497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1052794" y="2109991"/>
            <a:ext cx="5034224" cy="2994571"/>
          </a:xfrm>
          <a:prstGeom prst="rect">
            <a:avLst/>
          </a:prstGeom>
        </p:spPr>
      </p:pic>
      <p:pic>
        <p:nvPicPr>
          <p:cNvPr id="9" name="图片 8"/>
          <p:cNvPicPr/>
          <p:nvPr/>
        </p:nvPicPr>
        <p:blipFill>
          <a:blip r:embed="rId5" cstate="print">
            <a:extLst>
              <a:ext uri="{28A0092B-C50C-407E-A947-70E740481C1C}">
                <a14:useLocalDpi xmlns:a14="http://schemas.microsoft.com/office/drawing/2010/main" val="0"/>
              </a:ext>
            </a:extLst>
          </a:blip>
          <a:stretch>
            <a:fillRect/>
          </a:stretch>
        </p:blipFill>
        <p:spPr>
          <a:xfrm>
            <a:off x="6346539" y="2109990"/>
            <a:ext cx="4809702" cy="2994572"/>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4244149334"/>
              </p:ext>
            </p:extLst>
          </p:nvPr>
        </p:nvGraphicFramePr>
        <p:xfrm>
          <a:off x="2671804" y="2667918"/>
          <a:ext cx="7089949" cy="1939235"/>
        </p:xfrm>
        <a:graphic>
          <a:graphicData uri="http://schemas.openxmlformats.org/drawingml/2006/table">
            <a:tbl>
              <a:tblPr firstRow="1" firstCol="1" bandRow="1">
                <a:tableStyleId>{5C22544A-7EE6-4342-B048-85BDC9FD1C3A}</a:tableStyleId>
              </a:tblPr>
              <a:tblGrid>
                <a:gridCol w="2363789">
                  <a:extLst>
                    <a:ext uri="{9D8B030D-6E8A-4147-A177-3AD203B41FA5}">
                      <a16:colId xmlns:a16="http://schemas.microsoft.com/office/drawing/2014/main" val="20000"/>
                    </a:ext>
                  </a:extLst>
                </a:gridCol>
                <a:gridCol w="2362371">
                  <a:extLst>
                    <a:ext uri="{9D8B030D-6E8A-4147-A177-3AD203B41FA5}">
                      <a16:colId xmlns:a16="http://schemas.microsoft.com/office/drawing/2014/main" val="20001"/>
                    </a:ext>
                  </a:extLst>
                </a:gridCol>
                <a:gridCol w="2363789">
                  <a:extLst>
                    <a:ext uri="{9D8B030D-6E8A-4147-A177-3AD203B41FA5}">
                      <a16:colId xmlns:a16="http://schemas.microsoft.com/office/drawing/2014/main" val="20002"/>
                    </a:ext>
                  </a:extLst>
                </a:gridCol>
              </a:tblGrid>
              <a:tr h="387847">
                <a:tc>
                  <a:txBody>
                    <a:bodyPr/>
                    <a:lstStyle/>
                    <a:p>
                      <a:pPr algn="ctr">
                        <a:lnSpc>
                          <a:spcPts val="2000"/>
                        </a:lnSpc>
                        <a:spcAft>
                          <a:spcPts val="0"/>
                        </a:spcAft>
                      </a:pPr>
                      <a:r>
                        <a:rPr lang="zh-CN" sz="1200" kern="100" dirty="0">
                          <a:effectLst/>
                        </a:rPr>
                        <a:t>方法</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MAE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RMSE</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87847">
                <a:tc>
                  <a:txBody>
                    <a:bodyPr/>
                    <a:lstStyle/>
                    <a:p>
                      <a:pPr algn="ctr">
                        <a:lnSpc>
                          <a:spcPts val="2000"/>
                        </a:lnSpc>
                        <a:spcAft>
                          <a:spcPts val="0"/>
                        </a:spcAft>
                      </a:pPr>
                      <a:r>
                        <a:rPr lang="en-US" sz="1200" kern="100">
                          <a:effectLst/>
                        </a:rPr>
                        <a:t>SVR</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2.400613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4.443243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87847">
                <a:tc>
                  <a:txBody>
                    <a:bodyPr/>
                    <a:lstStyle/>
                    <a:p>
                      <a:pPr algn="ctr">
                        <a:lnSpc>
                          <a:spcPts val="2000"/>
                        </a:lnSpc>
                        <a:spcAft>
                          <a:spcPts val="0"/>
                        </a:spcAft>
                      </a:pPr>
                      <a:r>
                        <a:rPr lang="en-US" sz="1200" kern="100">
                          <a:effectLst/>
                        </a:rPr>
                        <a:t>DTC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2.637964</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4.024410</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87847">
                <a:tc>
                  <a:txBody>
                    <a:bodyPr/>
                    <a:lstStyle/>
                    <a:p>
                      <a:pPr algn="ctr">
                        <a:lnSpc>
                          <a:spcPts val="2000"/>
                        </a:lnSpc>
                        <a:spcAft>
                          <a:spcPts val="0"/>
                        </a:spcAft>
                      </a:pPr>
                      <a:r>
                        <a:rPr lang="en-US" sz="1200" kern="100">
                          <a:effectLst/>
                        </a:rPr>
                        <a:t>MLP</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2.428186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4.247090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87847">
                <a:tc>
                  <a:txBody>
                    <a:bodyPr/>
                    <a:lstStyle/>
                    <a:p>
                      <a:pPr algn="ctr">
                        <a:lnSpc>
                          <a:spcPts val="2000"/>
                        </a:lnSpc>
                        <a:spcAft>
                          <a:spcPts val="0"/>
                        </a:spcAft>
                      </a:pPr>
                      <a:r>
                        <a:rPr lang="en-US" sz="1200" kern="100">
                          <a:effectLst/>
                        </a:rPr>
                        <a:t>E-DBRB</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a:effectLst/>
                        </a:rPr>
                        <a:t>2.286976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ts val="2000"/>
                        </a:lnSpc>
                        <a:spcAft>
                          <a:spcPts val="0"/>
                        </a:spcAft>
                      </a:pPr>
                      <a:r>
                        <a:rPr lang="en-US" sz="1200" kern="100" dirty="0">
                          <a:effectLst/>
                        </a:rPr>
                        <a:t>4.267413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4" name="矩形 3"/>
          <p:cNvSpPr/>
          <p:nvPr/>
        </p:nvSpPr>
        <p:spPr>
          <a:xfrm>
            <a:off x="1573205" y="5104562"/>
            <a:ext cx="3993401" cy="369332"/>
          </a:xfrm>
          <a:prstGeom prst="rect">
            <a:avLst/>
          </a:prstGeom>
        </p:spPr>
        <p:txBody>
          <a:bodyPr wrap="none">
            <a:spAutoFit/>
          </a:bodyPr>
          <a:lstStyle/>
          <a:p>
            <a:r>
              <a:rPr lang="zh-CN" altLang="zh-CN" dirty="0">
                <a:solidFill>
                  <a:srgbClr val="000000"/>
                </a:solidFill>
                <a:latin typeface="宋体" panose="02010600030101010101" pitchFamily="2" charset="-122"/>
                <a:cs typeface="Times New Roman" panose="02020603050405020304" pitchFamily="18" charset="0"/>
              </a:rPr>
              <a:t>图</a:t>
            </a:r>
            <a:r>
              <a:rPr lang="en-US" altLang="zh-CN" dirty="0">
                <a:solidFill>
                  <a:srgbClr val="000000"/>
                </a:solidFill>
                <a:latin typeface="宋体" panose="02010600030101010101" pitchFamily="2" charset="-122"/>
                <a:cs typeface="Times New Roman" panose="02020603050405020304" pitchFamily="18" charset="0"/>
              </a:rPr>
              <a:t>5-5 </a:t>
            </a:r>
            <a:r>
              <a:rPr lang="zh-CN" altLang="zh-CN" dirty="0">
                <a:solidFill>
                  <a:srgbClr val="000000"/>
                </a:solidFill>
                <a:latin typeface="宋体" panose="02010600030101010101" pitchFamily="2" charset="-122"/>
                <a:cs typeface="Times New Roman" panose="02020603050405020304" pitchFamily="18" charset="0"/>
              </a:rPr>
              <a:t>在不完整数据集的</a:t>
            </a:r>
            <a:r>
              <a:rPr lang="en-US" altLang="zh-CN" dirty="0">
                <a:solidFill>
                  <a:srgbClr val="000000"/>
                </a:solidFill>
                <a:latin typeface="宋体" panose="02010600030101010101" pitchFamily="2" charset="-122"/>
                <a:cs typeface="Times New Roman" panose="02020603050405020304" pitchFamily="18" charset="0"/>
              </a:rPr>
              <a:t>MAE</a:t>
            </a:r>
            <a:r>
              <a:rPr lang="zh-CN" altLang="zh-CN" dirty="0">
                <a:solidFill>
                  <a:srgbClr val="000000"/>
                </a:solidFill>
                <a:latin typeface="宋体" panose="02010600030101010101" pitchFamily="2" charset="-122"/>
                <a:cs typeface="Times New Roman" panose="02020603050405020304" pitchFamily="18" charset="0"/>
              </a:rPr>
              <a:t>对比实验</a:t>
            </a:r>
            <a:endParaRPr lang="zh-CN" altLang="en-US" dirty="0"/>
          </a:p>
        </p:txBody>
      </p:sp>
      <p:sp>
        <p:nvSpPr>
          <p:cNvPr id="5" name="矩形 4"/>
          <p:cNvSpPr/>
          <p:nvPr/>
        </p:nvSpPr>
        <p:spPr>
          <a:xfrm>
            <a:off x="6468628" y="5104562"/>
            <a:ext cx="4379404" cy="369332"/>
          </a:xfrm>
          <a:prstGeom prst="rect">
            <a:avLst/>
          </a:prstGeom>
        </p:spPr>
        <p:txBody>
          <a:bodyPr wrap="none">
            <a:spAutoFit/>
          </a:bodyPr>
          <a:lstStyle/>
          <a:p>
            <a:pPr indent="267970" algn="ctr">
              <a:spcAft>
                <a:spcPts val="1200"/>
              </a:spcAft>
            </a:pPr>
            <a:r>
              <a:rPr lang="zh-CN" altLang="zh-CN" kern="100" dirty="0">
                <a:solidFill>
                  <a:srgbClr val="000000"/>
                </a:solidFill>
                <a:latin typeface="宋体" panose="02010600030101010101" pitchFamily="2" charset="-122"/>
              </a:rPr>
              <a:t>图</a:t>
            </a:r>
            <a:r>
              <a:rPr lang="en-US" altLang="zh-CN" kern="100" dirty="0">
                <a:solidFill>
                  <a:srgbClr val="000000"/>
                </a:solidFill>
                <a:latin typeface="宋体" panose="02010600030101010101" pitchFamily="2" charset="-122"/>
              </a:rPr>
              <a:t>5-6 </a:t>
            </a:r>
            <a:r>
              <a:rPr lang="zh-CN" altLang="zh-CN" kern="100" dirty="0">
                <a:solidFill>
                  <a:srgbClr val="000000"/>
                </a:solidFill>
                <a:latin typeface="宋体" panose="02010600030101010101" pitchFamily="2" charset="-122"/>
              </a:rPr>
              <a:t>在不完整数据集的</a:t>
            </a:r>
            <a:r>
              <a:rPr lang="en-US" altLang="zh-CN" kern="100" dirty="0">
                <a:solidFill>
                  <a:srgbClr val="000000"/>
                </a:solidFill>
                <a:latin typeface="宋体" panose="02010600030101010101" pitchFamily="2" charset="-122"/>
              </a:rPr>
              <a:t>RMSE</a:t>
            </a:r>
            <a:r>
              <a:rPr lang="zh-CN" altLang="zh-CN" kern="100" dirty="0">
                <a:solidFill>
                  <a:srgbClr val="000000"/>
                </a:solidFill>
                <a:latin typeface="宋体" panose="02010600030101010101" pitchFamily="2" charset="-122"/>
              </a:rPr>
              <a:t>对比实验</a:t>
            </a:r>
            <a:endParaRPr lang="zh-CN" altLang="zh-CN" sz="1400" kern="100" dirty="0">
              <a:latin typeface="Times New Roman" panose="02020603050405020304" pitchFamily="18" charset="0"/>
            </a:endParaRPr>
          </a:p>
        </p:txBody>
      </p:sp>
      <p:sp>
        <p:nvSpPr>
          <p:cNvPr id="6" name="矩形 5"/>
          <p:cNvSpPr/>
          <p:nvPr/>
        </p:nvSpPr>
        <p:spPr>
          <a:xfrm>
            <a:off x="4686634" y="2370128"/>
            <a:ext cx="2800767" cy="369332"/>
          </a:xfrm>
          <a:prstGeom prst="rect">
            <a:avLst/>
          </a:prstGeom>
        </p:spPr>
        <p:txBody>
          <a:bodyPr wrap="none">
            <a:spAutoFit/>
          </a:bodyPr>
          <a:lstStyle/>
          <a:p>
            <a:r>
              <a:rPr lang="zh-CN" altLang="zh-CN" dirty="0">
                <a:latin typeface="Times New Roman" panose="02020603050405020304" pitchFamily="18" charset="0"/>
                <a:cs typeface="Times New Roman" panose="02020603050405020304" pitchFamily="18" charset="0"/>
              </a:rPr>
              <a:t>表</a:t>
            </a:r>
            <a:r>
              <a:rPr lang="en-US" altLang="zh-CN" dirty="0">
                <a:latin typeface="Times New Roman" panose="02020603050405020304" pitchFamily="18" charset="0"/>
              </a:rPr>
              <a:t>5-4</a:t>
            </a:r>
            <a:r>
              <a:rPr lang="zh-CN" altLang="zh-CN" dirty="0">
                <a:latin typeface="Times New Roman" panose="02020603050405020304" pitchFamily="18" charset="0"/>
                <a:cs typeface="Times New Roman" panose="02020603050405020304" pitchFamily="18" charset="0"/>
              </a:rPr>
              <a:t>不完整数据对比实验</a:t>
            </a:r>
            <a:endParaRPr lang="zh-CN" altLang="en-US" dirty="0"/>
          </a:p>
        </p:txBody>
      </p:sp>
    </p:spTree>
    <p:extLst>
      <p:ext uri="{BB962C8B-B14F-4D97-AF65-F5344CB8AC3E}">
        <p14:creationId xmlns:p14="http://schemas.microsoft.com/office/powerpoint/2010/main" val="2304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7" name="文本框 16"/>
          <p:cNvSpPr txBox="1"/>
          <p:nvPr/>
        </p:nvSpPr>
        <p:spPr>
          <a:xfrm>
            <a:off x="5993692" y="3083889"/>
            <a:ext cx="800219" cy="461665"/>
          </a:xfrm>
          <a:prstGeom prst="rect">
            <a:avLst/>
          </a:prstGeom>
          <a:noFill/>
        </p:spPr>
        <p:txBody>
          <a:bodyPr wrap="none" rtlCol="0">
            <a:spAutoFit/>
          </a:bodyPr>
          <a:lstStyle/>
          <a:p>
            <a:pPr algn="ctr"/>
            <a:r>
              <a:rPr lang="zh-CN" altLang="en-US" sz="2400" dirty="0">
                <a:latin typeface="黑体" panose="02010609060101010101" pitchFamily="49" charset="-122"/>
                <a:ea typeface="黑体" panose="02010609060101010101" pitchFamily="49" charset="-122"/>
              </a:rPr>
              <a:t>展望</a:t>
            </a:r>
          </a:p>
        </p:txBody>
      </p:sp>
      <p:sp>
        <p:nvSpPr>
          <p:cNvPr id="18" name="矩形 17"/>
          <p:cNvSpPr/>
          <p:nvPr/>
        </p:nvSpPr>
        <p:spPr>
          <a:xfrm>
            <a:off x="4701691" y="3035229"/>
            <a:ext cx="649074" cy="649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4788823" y="3067378"/>
            <a:ext cx="538930" cy="584775"/>
          </a:xfrm>
          <a:prstGeom prst="rect">
            <a:avLst/>
          </a:prstGeom>
          <a:noFill/>
        </p:spPr>
        <p:txBody>
          <a:bodyPr wrap="none" rtlCol="0">
            <a:spAutoFit/>
          </a:bodyPr>
          <a:lstStyle/>
          <a:p>
            <a:r>
              <a:rPr lang="en-US" altLang="zh-CN" sz="3200" dirty="0">
                <a:solidFill>
                  <a:schemeClr val="bg1"/>
                </a:solidFill>
                <a:latin typeface="华文行楷" panose="02010800040101010101" pitchFamily="2" charset="-122"/>
                <a:ea typeface="华文行楷" panose="02010800040101010101" pitchFamily="2" charset="-122"/>
              </a:rPr>
              <a:t>05</a:t>
            </a:r>
            <a:endParaRPr lang="zh-CN" altLang="en-US" sz="3200" dirty="0">
              <a:solidFill>
                <a:schemeClr val="bg1"/>
              </a:solidFill>
              <a:latin typeface="华文行楷" panose="02010800040101010101" pitchFamily="2" charset="-122"/>
              <a:ea typeface="华文行楷" panose="02010800040101010101" pitchFamily="2" charset="-122"/>
            </a:endParaRPr>
          </a:p>
        </p:txBody>
      </p:sp>
      <p:cxnSp>
        <p:nvCxnSpPr>
          <p:cNvPr id="20" name="直接连接符 19"/>
          <p:cNvCxnSpPr/>
          <p:nvPr/>
        </p:nvCxnSpPr>
        <p:spPr>
          <a:xfrm>
            <a:off x="4701691" y="3668231"/>
            <a:ext cx="288481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51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 calcmode="lin" valueType="num">
                                      <p:cBhvr>
                                        <p:cTn id="15" dur="500" fill="hold"/>
                                        <p:tgtEl>
                                          <p:spTgt spid="19"/>
                                        </p:tgtEl>
                                        <p:attrNameLst>
                                          <p:attrName>style.rotation</p:attrName>
                                        </p:attrNameLst>
                                      </p:cBhvr>
                                      <p:tavLst>
                                        <p:tav tm="0">
                                          <p:val>
                                            <p:fltVal val="360"/>
                                          </p:val>
                                        </p:tav>
                                        <p:tav tm="100000">
                                          <p:val>
                                            <p:fltVal val="0"/>
                                          </p:val>
                                        </p:tav>
                                      </p:tavLst>
                                    </p:anim>
                                    <p:animEffect transition="in" filter="fade">
                                      <p:cBhvr>
                                        <p:cTn id="16" dur="500"/>
                                        <p:tgtEl>
                                          <p:spTgt spid="19"/>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5" name="文本框 4"/>
          <p:cNvSpPr txBox="1"/>
          <p:nvPr/>
        </p:nvSpPr>
        <p:spPr>
          <a:xfrm>
            <a:off x="5409805" y="3175871"/>
            <a:ext cx="2339102" cy="461665"/>
          </a:xfrm>
          <a:prstGeom prst="rect">
            <a:avLst/>
          </a:prstGeom>
          <a:noFill/>
        </p:spPr>
        <p:txBody>
          <a:bodyPr wrap="none" rtlCol="0">
            <a:spAutoFit/>
          </a:bodyPr>
          <a:lstStyle/>
          <a:p>
            <a:pPr algn="ctr"/>
            <a:r>
              <a:rPr lang="zh-CN" altLang="en-US" sz="2400" dirty="0">
                <a:latin typeface="黑体" panose="02010609060101010101" pitchFamily="49" charset="-122"/>
                <a:ea typeface="黑体" panose="02010609060101010101" pitchFamily="49" charset="-122"/>
              </a:rPr>
              <a:t>研究背景与内容</a:t>
            </a:r>
          </a:p>
        </p:txBody>
      </p:sp>
      <p:sp>
        <p:nvSpPr>
          <p:cNvPr id="11" name="矩形 10"/>
          <p:cNvSpPr/>
          <p:nvPr/>
        </p:nvSpPr>
        <p:spPr>
          <a:xfrm>
            <a:off x="4546381" y="3082168"/>
            <a:ext cx="649074" cy="649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4633513" y="3114317"/>
            <a:ext cx="474810" cy="584775"/>
          </a:xfrm>
          <a:prstGeom prst="rect">
            <a:avLst/>
          </a:prstGeom>
          <a:noFill/>
        </p:spPr>
        <p:txBody>
          <a:bodyPr wrap="none" rtlCol="0">
            <a:spAutoFit/>
          </a:bodyPr>
          <a:lstStyle/>
          <a:p>
            <a:r>
              <a:rPr lang="en-US" altLang="zh-CN" sz="3200" dirty="0">
                <a:solidFill>
                  <a:schemeClr val="bg1"/>
                </a:solidFill>
                <a:latin typeface="华文行楷" panose="02010800040101010101" pitchFamily="2" charset="-122"/>
                <a:ea typeface="华文行楷" panose="02010800040101010101" pitchFamily="2" charset="-122"/>
              </a:rPr>
              <a:t>01</a:t>
            </a:r>
            <a:endParaRPr lang="zh-CN" altLang="en-US" sz="3200" dirty="0">
              <a:solidFill>
                <a:schemeClr val="bg1"/>
              </a:solidFill>
              <a:latin typeface="华文行楷" panose="02010800040101010101" pitchFamily="2" charset="-122"/>
              <a:ea typeface="华文行楷" panose="02010800040101010101" pitchFamily="2" charset="-122"/>
            </a:endParaRPr>
          </a:p>
        </p:txBody>
      </p:sp>
      <p:cxnSp>
        <p:nvCxnSpPr>
          <p:cNvPr id="17" name="直接连接符 16"/>
          <p:cNvCxnSpPr/>
          <p:nvPr/>
        </p:nvCxnSpPr>
        <p:spPr>
          <a:xfrm flipV="1">
            <a:off x="4546381" y="3706068"/>
            <a:ext cx="3325772" cy="909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49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 calcmode="lin" valueType="num">
                                      <p:cBhvr>
                                        <p:cTn id="9" dur="500" fill="hold"/>
                                        <p:tgtEl>
                                          <p:spTgt spid="11"/>
                                        </p:tgtEl>
                                        <p:attrNameLst>
                                          <p:attrName>style.rotation</p:attrName>
                                        </p:attrNameLst>
                                      </p:cBhvr>
                                      <p:tavLst>
                                        <p:tav tm="0">
                                          <p:val>
                                            <p:fltVal val="360"/>
                                          </p:val>
                                        </p:tav>
                                        <p:tav tm="100000">
                                          <p:val>
                                            <p:fltVal val="0"/>
                                          </p:val>
                                        </p:tav>
                                      </p:tavLst>
                                    </p:anim>
                                    <p:animEffect transition="in" filter="fade">
                                      <p:cBhvr>
                                        <p:cTn id="10" dur="500"/>
                                        <p:tgtEl>
                                          <p:spTgt spid="11"/>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13" name="文本框 12"/>
          <p:cNvSpPr txBox="1"/>
          <p:nvPr/>
        </p:nvSpPr>
        <p:spPr>
          <a:xfrm>
            <a:off x="1430638" y="880255"/>
            <a:ext cx="954107"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总结与展望</a:t>
            </a:r>
          </a:p>
        </p:txBody>
      </p:sp>
      <p:sp>
        <p:nvSpPr>
          <p:cNvPr id="14" name="矩形 13"/>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5" name="文本框 14"/>
          <p:cNvSpPr txBox="1"/>
          <p:nvPr/>
        </p:nvSpPr>
        <p:spPr>
          <a:xfrm>
            <a:off x="1025789" y="914404"/>
            <a:ext cx="317716"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05</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6" name="直接连接符 15"/>
          <p:cNvCxnSpPr/>
          <p:nvPr/>
        </p:nvCxnSpPr>
        <p:spPr>
          <a:xfrm>
            <a:off x="938656" y="1191403"/>
            <a:ext cx="144608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46312" y="1667951"/>
            <a:ext cx="8803974" cy="3693319"/>
          </a:xfrm>
          <a:prstGeom prst="rect">
            <a:avLst/>
          </a:prstGeom>
          <a:noFill/>
        </p:spPr>
        <p:txBody>
          <a:bodyPr wrap="square" rtlCol="0">
            <a:spAutoFit/>
          </a:bodyPr>
          <a:lstStyle/>
          <a:p>
            <a:r>
              <a:rPr lang="zh-CN" altLang="en-US" dirty="0"/>
              <a:t>论文主要贡献</a:t>
            </a:r>
            <a:endParaRPr lang="en-US" altLang="zh-CN" dirty="0"/>
          </a:p>
          <a:p>
            <a:endParaRPr lang="en-US" altLang="zh-CN" dirty="0"/>
          </a:p>
          <a:p>
            <a:pPr marL="342900" indent="-342900">
              <a:buFont typeface="+mj-lt"/>
              <a:buAutoNum type="arabicPeriod"/>
            </a:pPr>
            <a:r>
              <a:rPr lang="zh-CN" altLang="zh-CN" dirty="0"/>
              <a:t>提出基于扩展规则的</a:t>
            </a:r>
            <a:r>
              <a:rPr lang="en-US" altLang="zh-CN" dirty="0"/>
              <a:t>DBRB</a:t>
            </a:r>
            <a:r>
              <a:rPr lang="zh-CN" altLang="zh-CN" dirty="0"/>
              <a:t>优化方法，该方法借鉴了扩展置信规则库的构建方法，通过不完整数据集生成不完整扩展置信规则，并引入衰减因子对规则权重进行调节，使规则权重更合理地参与信息融合步骤中。</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zh-CN" dirty="0"/>
              <a:t>提出了基于模糊关联规则的</a:t>
            </a:r>
            <a:r>
              <a:rPr lang="en-US" altLang="zh-CN" dirty="0"/>
              <a:t>DBRB</a:t>
            </a:r>
            <a:r>
              <a:rPr lang="zh-CN" altLang="zh-CN" dirty="0"/>
              <a:t>优化方法，该方法首先使用高斯隶属函数优化个体匹配度的计算，然后利用训练数据集构建模糊置信表示库，当决策的数据是不完全时，可以通过模糊置信表示库搜寻关联规则，并对缺失数据进行推断。</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zh-CN" dirty="0"/>
              <a:t>使用本文所提的优化方法针对教师教学水平评估问题进行研究应用。首先针对传统的打分机制的缺点，选择使用</a:t>
            </a:r>
            <a:r>
              <a:rPr lang="en-US" altLang="zh-CN" dirty="0"/>
              <a:t>ER</a:t>
            </a:r>
            <a:r>
              <a:rPr lang="zh-CN" altLang="zh-CN" dirty="0"/>
              <a:t>算法获取学生对教师的测评成绩，因为实际数据集中含有部分缺失值，所以使用本文的</a:t>
            </a:r>
            <a:r>
              <a:rPr lang="en-US" altLang="zh-CN" dirty="0"/>
              <a:t>DBRB</a:t>
            </a:r>
            <a:r>
              <a:rPr lang="zh-CN" altLang="zh-CN" dirty="0"/>
              <a:t>优化方法进行建模</a:t>
            </a:r>
            <a:r>
              <a:rPr lang="zh-CN" altLang="en-US" dirty="0"/>
              <a:t>。</a:t>
            </a:r>
          </a:p>
        </p:txBody>
      </p:sp>
    </p:spTree>
    <p:extLst>
      <p:ext uri="{BB962C8B-B14F-4D97-AF65-F5344CB8AC3E}">
        <p14:creationId xmlns:p14="http://schemas.microsoft.com/office/powerpoint/2010/main" val="81276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2" name="文本框 1"/>
          <p:cNvSpPr txBox="1"/>
          <p:nvPr/>
        </p:nvSpPr>
        <p:spPr>
          <a:xfrm>
            <a:off x="1646312" y="1667951"/>
            <a:ext cx="8803974" cy="3139321"/>
          </a:xfrm>
          <a:prstGeom prst="rect">
            <a:avLst/>
          </a:prstGeom>
          <a:noFill/>
        </p:spPr>
        <p:txBody>
          <a:bodyPr wrap="square" rtlCol="0">
            <a:spAutoFit/>
          </a:bodyPr>
          <a:lstStyle/>
          <a:p>
            <a:r>
              <a:rPr lang="zh-CN" altLang="en-US" dirty="0"/>
              <a:t>未来研究展望</a:t>
            </a:r>
            <a:endParaRPr lang="en-US" altLang="zh-CN" dirty="0"/>
          </a:p>
          <a:p>
            <a:endParaRPr lang="en-US" altLang="zh-CN" dirty="0"/>
          </a:p>
          <a:p>
            <a:pPr marL="342900" indent="-342900">
              <a:buFont typeface="+mj-lt"/>
              <a:buAutoNum type="arabicPeriod"/>
            </a:pPr>
            <a:r>
              <a:rPr lang="zh-CN" altLang="zh-CN" dirty="0"/>
              <a:t>基于扩展规则的</a:t>
            </a:r>
            <a:r>
              <a:rPr lang="en-US" altLang="zh-CN" dirty="0"/>
              <a:t>DBRB</a:t>
            </a:r>
            <a:r>
              <a:rPr lang="zh-CN" altLang="zh-CN" dirty="0"/>
              <a:t>优化方法中，需要针对数据集的特点确定前提属性参考值的个数，该步骤尚未实现自动化</a:t>
            </a:r>
            <a:r>
              <a:rPr lang="zh-CN" altLang="en-US" dirty="0"/>
              <a:t>设置</a:t>
            </a:r>
            <a:r>
              <a:rPr lang="zh-CN" altLang="zh-CN" dirty="0"/>
              <a:t>，在实际应用中进行预实验搜寻最优参考值个数值，这将对系统的性能造成负担。</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zh-CN" dirty="0"/>
              <a:t>基于隶属度的关联规则推断方法虽然能够有效的处理缺失数值，但需要遍历整个模糊置信表示库，这将造成系统性能上的低效。</a:t>
            </a: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改进教师教学水平评估模型，对属性约简，属性与结果相关程度等方面进一步增强数据集。</a:t>
            </a:r>
          </a:p>
        </p:txBody>
      </p:sp>
      <p:sp>
        <p:nvSpPr>
          <p:cNvPr id="10" name="文本框 9"/>
          <p:cNvSpPr txBox="1"/>
          <p:nvPr/>
        </p:nvSpPr>
        <p:spPr>
          <a:xfrm>
            <a:off x="1430638" y="880255"/>
            <a:ext cx="954107"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总结与展望</a:t>
            </a:r>
          </a:p>
        </p:txBody>
      </p:sp>
      <p:sp>
        <p:nvSpPr>
          <p:cNvPr id="11" name="矩形 10"/>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7" name="文本框 16"/>
          <p:cNvSpPr txBox="1"/>
          <p:nvPr/>
        </p:nvSpPr>
        <p:spPr>
          <a:xfrm>
            <a:off x="1025789" y="914404"/>
            <a:ext cx="317716"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05</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8" name="直接连接符 17"/>
          <p:cNvCxnSpPr/>
          <p:nvPr/>
        </p:nvCxnSpPr>
        <p:spPr>
          <a:xfrm>
            <a:off x="938656" y="1191403"/>
            <a:ext cx="144608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60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425" y="1254281"/>
            <a:ext cx="2526766" cy="732763"/>
          </a:xfrm>
          <a:prstGeom prst="rect">
            <a:avLst/>
          </a:prstGeom>
        </p:spPr>
      </p:pic>
      <p:sp>
        <p:nvSpPr>
          <p:cNvPr id="2" name="文本框 1"/>
          <p:cNvSpPr txBox="1"/>
          <p:nvPr/>
        </p:nvSpPr>
        <p:spPr>
          <a:xfrm>
            <a:off x="3532472" y="2441749"/>
            <a:ext cx="5109091" cy="1569660"/>
          </a:xfrm>
          <a:prstGeom prst="rect">
            <a:avLst/>
          </a:prstGeom>
          <a:noFill/>
        </p:spPr>
        <p:txBody>
          <a:bodyPr wrap="none" rtlCol="0">
            <a:spAutoFit/>
          </a:bodyPr>
          <a:lstStyle/>
          <a:p>
            <a:r>
              <a:rPr lang="zh-CN" altLang="en-US" sz="9600" dirty="0">
                <a:latin typeface="方正舒体" panose="02010601030101010101" pitchFamily="2" charset="-122"/>
                <a:ea typeface="方正舒体" panose="02010601030101010101" pitchFamily="2" charset="-122"/>
              </a:rPr>
              <a:t>谢谢聆听</a:t>
            </a:r>
          </a:p>
        </p:txBody>
      </p:sp>
    </p:spTree>
    <p:extLst>
      <p:ext uri="{BB962C8B-B14F-4D97-AF65-F5344CB8AC3E}">
        <p14:creationId xmlns:p14="http://schemas.microsoft.com/office/powerpoint/2010/main" val="277782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6457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67" name="矩形 66"/>
          <p:cNvSpPr/>
          <p:nvPr/>
        </p:nvSpPr>
        <p:spPr>
          <a:xfrm rot="2858423">
            <a:off x="9012570" y="1949552"/>
            <a:ext cx="46898" cy="1428231"/>
          </a:xfrm>
          <a:prstGeom prst="rect">
            <a:avLst/>
          </a:prstGeom>
          <a:solidFill>
            <a:srgbClr val="1A3F6C"/>
          </a:solidFill>
          <a:ln>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rot="4313677">
            <a:off x="9432531" y="2515109"/>
            <a:ext cx="45719" cy="1428231"/>
          </a:xfrm>
          <a:prstGeom prst="rect">
            <a:avLst/>
          </a:prstGeom>
          <a:solidFill>
            <a:srgbClr val="1A3F6C"/>
          </a:solidFill>
          <a:ln>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rot="5400000" flipH="1">
            <a:off x="9652211" y="3204435"/>
            <a:ext cx="45719" cy="1428231"/>
          </a:xfrm>
          <a:prstGeom prst="rect">
            <a:avLst/>
          </a:prstGeom>
          <a:solidFill>
            <a:srgbClr val="1A3F6C"/>
          </a:solidFill>
          <a:ln>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rot="7675976">
            <a:off x="9108881" y="4390864"/>
            <a:ext cx="45719" cy="1428231"/>
          </a:xfrm>
          <a:prstGeom prst="rect">
            <a:avLst/>
          </a:prstGeom>
          <a:solidFill>
            <a:srgbClr val="1A3F6C"/>
          </a:solidFill>
          <a:ln>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rot="6735426">
            <a:off x="9556641" y="3847820"/>
            <a:ext cx="45719" cy="1428231"/>
          </a:xfrm>
          <a:prstGeom prst="rect">
            <a:avLst/>
          </a:prstGeom>
          <a:solidFill>
            <a:srgbClr val="1A3F6C"/>
          </a:solidFill>
          <a:ln>
            <a:solidFill>
              <a:srgbClr val="1A3F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3517242" y="1514830"/>
            <a:ext cx="1332293" cy="746675"/>
            <a:chOff x="6059464" y="3524926"/>
            <a:chExt cx="2185594" cy="1224902"/>
          </a:xfrm>
          <a:effectLst/>
        </p:grpSpPr>
        <p:sp>
          <p:nvSpPr>
            <p:cNvPr id="90" name="圆角矩形 39"/>
            <p:cNvSpPr/>
            <p:nvPr/>
          </p:nvSpPr>
          <p:spPr>
            <a:xfrm>
              <a:off x="6059464" y="3524926"/>
              <a:ext cx="2185594" cy="1224902"/>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7"/>
            <p:cNvSpPr>
              <a:spLocks noChangeArrowheads="1"/>
            </p:cNvSpPr>
            <p:nvPr/>
          </p:nvSpPr>
          <p:spPr bwMode="auto">
            <a:xfrm>
              <a:off x="6467641" y="3902869"/>
              <a:ext cx="1471282" cy="562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1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IF-THEN</a:t>
              </a:r>
            </a:p>
            <a:p>
              <a:pPr algn="ctr"/>
              <a:r>
                <a:rPr lang="zh-CN" altLang="en-US" sz="1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专家系统</a:t>
              </a:r>
              <a:endParaRPr lang="en-US" altLang="zh-CN" sz="1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7" name="组合 96"/>
          <p:cNvGrpSpPr/>
          <p:nvPr/>
        </p:nvGrpSpPr>
        <p:grpSpPr>
          <a:xfrm>
            <a:off x="4094528" y="2736336"/>
            <a:ext cx="2321259" cy="2321259"/>
            <a:chOff x="3795669" y="1459059"/>
            <a:chExt cx="2846358" cy="2846358"/>
          </a:xfrm>
        </p:grpSpPr>
        <p:sp>
          <p:nvSpPr>
            <p:cNvPr id="100" name="同心圆 9"/>
            <p:cNvSpPr/>
            <p:nvPr/>
          </p:nvSpPr>
          <p:spPr>
            <a:xfrm>
              <a:off x="3795669" y="1459059"/>
              <a:ext cx="2846358" cy="2846358"/>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TextBox 87"/>
            <p:cNvSpPr>
              <a:spLocks noChangeArrowheads="1"/>
            </p:cNvSpPr>
            <p:nvPr/>
          </p:nvSpPr>
          <p:spPr bwMode="auto">
            <a:xfrm>
              <a:off x="4039414" y="2437823"/>
              <a:ext cx="22731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置信规则库</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系统</a:t>
              </a:r>
              <a:endParaRPr lang="en-US" altLang="zh-CN" sz="28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2" name="组合 101"/>
          <p:cNvGrpSpPr/>
          <p:nvPr/>
        </p:nvGrpSpPr>
        <p:grpSpPr>
          <a:xfrm>
            <a:off x="5588327" y="1526563"/>
            <a:ext cx="1332293" cy="746675"/>
            <a:chOff x="6059464" y="3524926"/>
            <a:chExt cx="2185594" cy="1224902"/>
          </a:xfrm>
        </p:grpSpPr>
        <p:sp>
          <p:nvSpPr>
            <p:cNvPr id="105" name="圆角矩形 74"/>
            <p:cNvSpPr/>
            <p:nvPr/>
          </p:nvSpPr>
          <p:spPr>
            <a:xfrm>
              <a:off x="6059464" y="3524926"/>
              <a:ext cx="2185594" cy="1224902"/>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87"/>
            <p:cNvSpPr>
              <a:spLocks noChangeArrowheads="1"/>
            </p:cNvSpPr>
            <p:nvPr/>
          </p:nvSpPr>
          <p:spPr bwMode="auto">
            <a:xfrm>
              <a:off x="6450988" y="3995198"/>
              <a:ext cx="1471282" cy="30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分布式框架</a:t>
              </a:r>
              <a:endParaRPr lang="en-US" altLang="zh-CN" sz="1200" b="1"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07" name="乘号 106"/>
          <p:cNvSpPr/>
          <p:nvPr/>
        </p:nvSpPr>
        <p:spPr>
          <a:xfrm rot="18894812">
            <a:off x="5069717" y="1764168"/>
            <a:ext cx="247997" cy="247997"/>
          </a:xfrm>
          <a:prstGeom prst="mathMultiply">
            <a:avLst/>
          </a:prstGeom>
          <a:solidFill>
            <a:srgbClr val="C61D1D"/>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9309629" y="1745216"/>
            <a:ext cx="747713" cy="74771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09" name="TextBox 20"/>
          <p:cNvSpPr txBox="1"/>
          <p:nvPr/>
        </p:nvSpPr>
        <p:spPr>
          <a:xfrm>
            <a:off x="9389934" y="1907188"/>
            <a:ext cx="580863" cy="430887"/>
          </a:xfrm>
          <a:prstGeom prst="rect">
            <a:avLst/>
          </a:prstGeom>
          <a:noFill/>
        </p:spPr>
        <p:txBody>
          <a:bodyPr wrap="square" lIns="0" tIns="0" rIns="0" bIns="0"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工业</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生产</a:t>
            </a:r>
          </a:p>
        </p:txBody>
      </p:sp>
      <p:sp>
        <p:nvSpPr>
          <p:cNvPr id="110" name="椭圆 109"/>
          <p:cNvSpPr/>
          <p:nvPr/>
        </p:nvSpPr>
        <p:spPr>
          <a:xfrm>
            <a:off x="10095952" y="2470967"/>
            <a:ext cx="747713" cy="74771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1" name="TextBox 20"/>
          <p:cNvSpPr txBox="1"/>
          <p:nvPr/>
        </p:nvSpPr>
        <p:spPr>
          <a:xfrm>
            <a:off x="10176257" y="2632939"/>
            <a:ext cx="580863" cy="430887"/>
          </a:xfrm>
          <a:prstGeom prst="rect">
            <a:avLst/>
          </a:prstGeom>
          <a:noFill/>
        </p:spPr>
        <p:txBody>
          <a:bodyPr wrap="square" lIns="0" tIns="0" rIns="0" bIns="0"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图像</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处理</a:t>
            </a:r>
          </a:p>
        </p:txBody>
      </p:sp>
      <p:sp>
        <p:nvSpPr>
          <p:cNvPr id="112" name="椭圆 111"/>
          <p:cNvSpPr/>
          <p:nvPr/>
        </p:nvSpPr>
        <p:spPr>
          <a:xfrm>
            <a:off x="10386383" y="3541136"/>
            <a:ext cx="747713" cy="74771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3" name="TextBox 20"/>
          <p:cNvSpPr txBox="1"/>
          <p:nvPr/>
        </p:nvSpPr>
        <p:spPr>
          <a:xfrm>
            <a:off x="10466688" y="3703108"/>
            <a:ext cx="580863" cy="430887"/>
          </a:xfrm>
          <a:prstGeom prst="rect">
            <a:avLst/>
          </a:prstGeom>
          <a:noFill/>
        </p:spPr>
        <p:txBody>
          <a:bodyPr wrap="square" lIns="0" tIns="0" rIns="0" bIns="0"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医疗</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诊断</a:t>
            </a:r>
          </a:p>
        </p:txBody>
      </p:sp>
      <p:sp>
        <p:nvSpPr>
          <p:cNvPr id="114" name="椭圆 113"/>
          <p:cNvSpPr/>
          <p:nvPr/>
        </p:nvSpPr>
        <p:spPr>
          <a:xfrm>
            <a:off x="10161638" y="4524578"/>
            <a:ext cx="747713" cy="747713"/>
          </a:xfrm>
          <a:prstGeom prst="ellipse">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5" name="TextBox 20"/>
          <p:cNvSpPr txBox="1"/>
          <p:nvPr/>
        </p:nvSpPr>
        <p:spPr>
          <a:xfrm>
            <a:off x="10241943" y="4686550"/>
            <a:ext cx="580863" cy="430887"/>
          </a:xfrm>
          <a:prstGeom prst="rect">
            <a:avLst/>
          </a:prstGeom>
          <a:noFill/>
        </p:spPr>
        <p:txBody>
          <a:bodyPr wrap="square" lIns="0" tIns="0" rIns="0" bIns="0"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金融</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决策</a:t>
            </a:r>
          </a:p>
        </p:txBody>
      </p:sp>
      <p:sp>
        <p:nvSpPr>
          <p:cNvPr id="116" name="椭圆 115"/>
          <p:cNvSpPr/>
          <p:nvPr/>
        </p:nvSpPr>
        <p:spPr>
          <a:xfrm>
            <a:off x="9340560" y="5165865"/>
            <a:ext cx="747713" cy="74771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17" name="TextBox 20"/>
          <p:cNvSpPr txBox="1"/>
          <p:nvPr/>
        </p:nvSpPr>
        <p:spPr>
          <a:xfrm>
            <a:off x="9423984" y="5405444"/>
            <a:ext cx="580863" cy="215444"/>
          </a:xfrm>
          <a:prstGeom prst="rect">
            <a:avLst/>
          </a:prstGeom>
          <a:noFill/>
        </p:spPr>
        <p:txBody>
          <a:bodyPr wrap="square" lIns="0" tIns="0" rIns="0" bIns="0" rtlCol="0">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3205566" y="3567388"/>
            <a:ext cx="466794" cy="261610"/>
          </a:xfrm>
          <a:prstGeom prst="rect">
            <a:avLst/>
          </a:prstGeom>
          <a:noFill/>
        </p:spPr>
        <p:txBody>
          <a:bodyPr wrap="none" rtlCol="0">
            <a:spAutoFit/>
          </a:bodyPr>
          <a:lstStyle/>
          <a:p>
            <a:pPr algn="ctr"/>
            <a:r>
              <a:rPr lang="zh-CN" altLang="en-US" sz="1100" b="1" dirty="0">
                <a:latin typeface="等线" panose="02010600030101010101" pitchFamily="2" charset="-122"/>
                <a:ea typeface="等线" panose="02010600030101010101" pitchFamily="2" charset="-122"/>
              </a:rPr>
              <a:t>输入</a:t>
            </a:r>
          </a:p>
        </p:txBody>
      </p:sp>
      <p:cxnSp>
        <p:nvCxnSpPr>
          <p:cNvPr id="134" name="直接箭头连接符 133"/>
          <p:cNvCxnSpPr/>
          <p:nvPr/>
        </p:nvCxnSpPr>
        <p:spPr>
          <a:xfrm>
            <a:off x="3083522" y="3896967"/>
            <a:ext cx="888407" cy="0"/>
          </a:xfrm>
          <a:prstGeom prst="straightConnector1">
            <a:avLst/>
          </a:prstGeom>
          <a:ln w="76200">
            <a:solidFill>
              <a:srgbClr val="1A3F6C"/>
            </a:solidFill>
            <a:tailEnd type="triangle"/>
          </a:ln>
        </p:spPr>
        <p:style>
          <a:lnRef idx="1">
            <a:schemeClr val="accent1"/>
          </a:lnRef>
          <a:fillRef idx="0">
            <a:schemeClr val="accent1"/>
          </a:fillRef>
          <a:effectRef idx="0">
            <a:schemeClr val="accent1"/>
          </a:effectRef>
          <a:fontRef idx="minor">
            <a:schemeClr val="tx1"/>
          </a:fontRef>
        </p:style>
      </p:cxnSp>
      <p:sp>
        <p:nvSpPr>
          <p:cNvPr id="138" name="右大括号 137"/>
          <p:cNvSpPr/>
          <p:nvPr/>
        </p:nvSpPr>
        <p:spPr>
          <a:xfrm rot="5400000">
            <a:off x="5105540" y="1138198"/>
            <a:ext cx="219568" cy="2772026"/>
          </a:xfrm>
          <a:prstGeom prst="rightBrace">
            <a:avLst/>
          </a:prstGeom>
          <a:ln w="1905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40" name="组合 139"/>
          <p:cNvGrpSpPr/>
          <p:nvPr/>
        </p:nvGrpSpPr>
        <p:grpSpPr>
          <a:xfrm rot="5400000">
            <a:off x="1949625" y="3498067"/>
            <a:ext cx="1131630" cy="765063"/>
            <a:chOff x="4304043" y="1286668"/>
            <a:chExt cx="3837944" cy="2757793"/>
          </a:xfrm>
          <a:solidFill>
            <a:schemeClr val="accent1"/>
          </a:solidFill>
          <a:effectLst/>
        </p:grpSpPr>
        <p:sp>
          <p:nvSpPr>
            <p:cNvPr id="142" name="圆角矩形 39"/>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40"/>
            <p:cNvSpPr/>
            <p:nvPr/>
          </p:nvSpPr>
          <p:spPr>
            <a:xfrm>
              <a:off x="4351930" y="1330004"/>
              <a:ext cx="3742172" cy="26711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6" name="TextBox 20"/>
          <p:cNvSpPr txBox="1"/>
          <p:nvPr/>
        </p:nvSpPr>
        <p:spPr>
          <a:xfrm>
            <a:off x="2231833" y="3557432"/>
            <a:ext cx="538609" cy="646331"/>
          </a:xfrm>
          <a:prstGeom prst="rect">
            <a:avLst/>
          </a:prstGeom>
          <a:noFill/>
        </p:spPr>
        <p:txBody>
          <a:bodyPr wrap="none" lIns="0" tIns="0" rIns="0" bIns="0"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模糊</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不确定</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非线性</a:t>
            </a:r>
          </a:p>
        </p:txBody>
      </p:sp>
      <p:sp>
        <p:nvSpPr>
          <p:cNvPr id="144" name="文本框 143"/>
          <p:cNvSpPr txBox="1"/>
          <p:nvPr/>
        </p:nvSpPr>
        <p:spPr>
          <a:xfrm>
            <a:off x="6808681" y="3563792"/>
            <a:ext cx="466794" cy="261610"/>
          </a:xfrm>
          <a:prstGeom prst="rect">
            <a:avLst/>
          </a:prstGeom>
          <a:noFill/>
        </p:spPr>
        <p:txBody>
          <a:bodyPr wrap="none" rtlCol="0">
            <a:spAutoFit/>
          </a:bodyPr>
          <a:lstStyle/>
          <a:p>
            <a:pPr algn="ctr"/>
            <a:r>
              <a:rPr lang="zh-CN" altLang="en-US" sz="1100" b="1" dirty="0">
                <a:latin typeface="等线" panose="02010600030101010101" pitchFamily="2" charset="-122"/>
                <a:ea typeface="等线" panose="02010600030101010101" pitchFamily="2" charset="-122"/>
              </a:rPr>
              <a:t>输出</a:t>
            </a:r>
          </a:p>
        </p:txBody>
      </p:sp>
      <p:cxnSp>
        <p:nvCxnSpPr>
          <p:cNvPr id="145" name="直接箭头连接符 144"/>
          <p:cNvCxnSpPr/>
          <p:nvPr/>
        </p:nvCxnSpPr>
        <p:spPr>
          <a:xfrm>
            <a:off x="6601337" y="3861134"/>
            <a:ext cx="888407" cy="0"/>
          </a:xfrm>
          <a:prstGeom prst="straightConnector1">
            <a:avLst/>
          </a:prstGeom>
          <a:ln w="76200">
            <a:solidFill>
              <a:srgbClr val="1A3F6C"/>
            </a:solidFill>
            <a:tailEnd type="triangle"/>
          </a:ln>
        </p:spPr>
        <p:style>
          <a:lnRef idx="1">
            <a:schemeClr val="accent1"/>
          </a:lnRef>
          <a:fillRef idx="0">
            <a:schemeClr val="accent1"/>
          </a:fillRef>
          <a:effectRef idx="0">
            <a:schemeClr val="accent1"/>
          </a:effectRef>
          <a:fontRef idx="minor">
            <a:schemeClr val="tx1"/>
          </a:fontRef>
        </p:style>
      </p:cxnSp>
      <p:sp>
        <p:nvSpPr>
          <p:cNvPr id="147" name="圆角矩形 39"/>
          <p:cNvSpPr/>
          <p:nvPr/>
        </p:nvSpPr>
        <p:spPr>
          <a:xfrm rot="5400000">
            <a:off x="7638828" y="3394423"/>
            <a:ext cx="1110539" cy="9934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TextBox 20"/>
          <p:cNvSpPr txBox="1"/>
          <p:nvPr/>
        </p:nvSpPr>
        <p:spPr>
          <a:xfrm>
            <a:off x="7821534" y="3681521"/>
            <a:ext cx="718145" cy="430887"/>
          </a:xfrm>
          <a:prstGeom prst="rect">
            <a:avLst/>
          </a:prstGeom>
          <a:noFill/>
        </p:spPr>
        <p:txBody>
          <a:bodyPr wrap="none" lIns="0" tIns="0" rIns="0" bIns="0" rtlCol="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评价结果</a:t>
            </a:r>
            <a:endParaRPr lang="en-US" altLang="zh-CN" sz="1400" b="1" dirty="0">
              <a:solidFill>
                <a:schemeClr val="bg1"/>
              </a:solidFill>
              <a:latin typeface="微软雅黑" panose="020B0503020204020204" pitchFamily="34" charset="-122"/>
              <a:ea typeface="微软雅黑" panose="020B0503020204020204" pitchFamily="34" charset="-122"/>
            </a:endParaRPr>
          </a:p>
          <a:p>
            <a:pPr algn="ctr"/>
            <a:r>
              <a:rPr lang="zh-CN" altLang="en-US" sz="1400" b="1" dirty="0">
                <a:solidFill>
                  <a:schemeClr val="bg1"/>
                </a:solidFill>
                <a:latin typeface="微软雅黑" panose="020B0503020204020204" pitchFamily="34" charset="-122"/>
                <a:ea typeface="微软雅黑" panose="020B0503020204020204" pitchFamily="34" charset="-122"/>
              </a:rPr>
              <a:t>置信分布</a:t>
            </a:r>
          </a:p>
        </p:txBody>
      </p:sp>
      <p:sp>
        <p:nvSpPr>
          <p:cNvPr id="44" name="文本框 43"/>
          <p:cNvSpPr txBox="1"/>
          <p:nvPr/>
        </p:nvSpPr>
        <p:spPr>
          <a:xfrm>
            <a:off x="1406592" y="896128"/>
            <a:ext cx="1261884"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研究背景与内容</a:t>
            </a:r>
          </a:p>
        </p:txBody>
      </p:sp>
      <p:sp>
        <p:nvSpPr>
          <p:cNvPr id="45" name="矩形 44"/>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46" name="文本框 45"/>
          <p:cNvSpPr txBox="1"/>
          <p:nvPr/>
        </p:nvSpPr>
        <p:spPr>
          <a:xfrm>
            <a:off x="1025789" y="914404"/>
            <a:ext cx="29367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01</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47" name="直接连接符 46"/>
          <p:cNvCxnSpPr/>
          <p:nvPr/>
        </p:nvCxnSpPr>
        <p:spPr>
          <a:xfrm>
            <a:off x="938656" y="1191403"/>
            <a:ext cx="186447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50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graphicFrame>
        <p:nvGraphicFramePr>
          <p:cNvPr id="8" name="对象 7"/>
          <p:cNvGraphicFramePr>
            <a:graphicFrameLocks noChangeAspect="1"/>
          </p:cNvGraphicFramePr>
          <p:nvPr>
            <p:extLst>
              <p:ext uri="{D42A27DB-BD31-4B8C-83A1-F6EECF244321}">
                <p14:modId xmlns:p14="http://schemas.microsoft.com/office/powerpoint/2010/main" val="2918681712"/>
              </p:ext>
            </p:extLst>
          </p:nvPr>
        </p:nvGraphicFramePr>
        <p:xfrm>
          <a:off x="2492375" y="2024063"/>
          <a:ext cx="7181850" cy="957262"/>
        </p:xfrm>
        <a:graphic>
          <a:graphicData uri="http://schemas.openxmlformats.org/presentationml/2006/ole">
            <mc:AlternateContent xmlns:mc="http://schemas.openxmlformats.org/markup-compatibility/2006">
              <mc:Choice xmlns:v="urn:schemas-microsoft-com:vml" Requires="v">
                <p:oleObj name="Equation" r:id="rId5" imgW="4178160" imgH="558720" progId="Equation.DSMT4">
                  <p:embed/>
                </p:oleObj>
              </mc:Choice>
              <mc:Fallback>
                <p:oleObj name="Equation" r:id="rId5" imgW="4178160" imgH="558720" progId="Equation.DSMT4">
                  <p:embed/>
                  <p:pic>
                    <p:nvPicPr>
                      <p:cNvPr id="0" name=""/>
                      <p:cNvPicPr>
                        <a:picLocks noChangeAspect="1" noChangeArrowheads="1"/>
                      </p:cNvPicPr>
                      <p:nvPr/>
                    </p:nvPicPr>
                    <p:blipFill>
                      <a:blip r:embed="rId6"/>
                      <a:srcRect/>
                      <a:stretch>
                        <a:fillRect/>
                      </a:stretch>
                    </p:blipFill>
                    <p:spPr bwMode="auto">
                      <a:xfrm>
                        <a:off x="2492375" y="2024063"/>
                        <a:ext cx="7181850" cy="957262"/>
                      </a:xfrm>
                      <a:prstGeom prst="rect">
                        <a:avLst/>
                      </a:prstGeom>
                      <a:noFill/>
                    </p:spPr>
                  </p:pic>
                </p:oleObj>
              </mc:Fallback>
            </mc:AlternateContent>
          </a:graphicData>
        </a:graphic>
      </p:graphicFrame>
      <p:sp>
        <p:nvSpPr>
          <p:cNvPr id="9" name="矩形 8"/>
          <p:cNvSpPr/>
          <p:nvPr/>
        </p:nvSpPr>
        <p:spPr>
          <a:xfrm>
            <a:off x="1406592" y="1468402"/>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规则表示</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11" name="矩形 10"/>
          <p:cNvSpPr/>
          <p:nvPr/>
        </p:nvSpPr>
        <p:spPr>
          <a:xfrm>
            <a:off x="1379911" y="3170017"/>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激活权重</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454577" y="3523144"/>
            <a:ext cx="2476255" cy="369332"/>
          </a:xfrm>
          <a:prstGeom prst="rect">
            <a:avLst/>
          </a:prstGeom>
          <a:noFill/>
        </p:spPr>
        <p:txBody>
          <a:bodyPr wrap="none" rtlCol="0">
            <a:spAutoFit/>
          </a:bodyPr>
          <a:lstStyle/>
          <a:p>
            <a:r>
              <a:rPr lang="en-US" altLang="zh-CN" dirty="0"/>
              <a:t>Yang</a:t>
            </a:r>
            <a:r>
              <a:rPr lang="zh-CN" altLang="en-US" dirty="0"/>
              <a:t>等人（</a:t>
            </a:r>
            <a:r>
              <a:rPr lang="en-US" altLang="zh-CN" dirty="0"/>
              <a:t>2006</a:t>
            </a:r>
            <a:r>
              <a:rPr lang="zh-CN" altLang="en-US" dirty="0"/>
              <a:t>年）：</a:t>
            </a:r>
          </a:p>
        </p:txBody>
      </p:sp>
      <p:graphicFrame>
        <p:nvGraphicFramePr>
          <p:cNvPr id="16" name="对象 15"/>
          <p:cNvGraphicFramePr>
            <a:graphicFrameLocks noChangeAspect="1"/>
          </p:cNvGraphicFramePr>
          <p:nvPr>
            <p:extLst>
              <p:ext uri="{D42A27DB-BD31-4B8C-83A1-F6EECF244321}">
                <p14:modId xmlns:p14="http://schemas.microsoft.com/office/powerpoint/2010/main" val="640426873"/>
              </p:ext>
            </p:extLst>
          </p:nvPr>
        </p:nvGraphicFramePr>
        <p:xfrm>
          <a:off x="2945663" y="3876819"/>
          <a:ext cx="3970338" cy="2063750"/>
        </p:xfrm>
        <a:graphic>
          <a:graphicData uri="http://schemas.openxmlformats.org/presentationml/2006/ole">
            <mc:AlternateContent xmlns:mc="http://schemas.openxmlformats.org/markup-compatibility/2006">
              <mc:Choice xmlns:v="urn:schemas-microsoft-com:vml" Requires="v">
                <p:oleObj name="Equation" r:id="rId7" imgW="2311200" imgH="1206360" progId="Equation.DSMT4">
                  <p:embed/>
                </p:oleObj>
              </mc:Choice>
              <mc:Fallback>
                <p:oleObj name="Equation" r:id="rId7" imgW="2311200" imgH="1206360" progId="Equation.DSMT4">
                  <p:embed/>
                  <p:pic>
                    <p:nvPicPr>
                      <p:cNvPr id="0" name=""/>
                      <p:cNvPicPr>
                        <a:picLocks noChangeAspect="1" noChangeArrowheads="1"/>
                      </p:cNvPicPr>
                      <p:nvPr/>
                    </p:nvPicPr>
                    <p:blipFill>
                      <a:blip r:embed="rId8"/>
                      <a:srcRect/>
                      <a:stretch>
                        <a:fillRect/>
                      </a:stretch>
                    </p:blipFill>
                    <p:spPr bwMode="auto">
                      <a:xfrm>
                        <a:off x="2945663" y="3876819"/>
                        <a:ext cx="3970338" cy="2063750"/>
                      </a:xfrm>
                      <a:prstGeom prst="rect">
                        <a:avLst/>
                      </a:prstGeom>
                      <a:noFill/>
                    </p:spPr>
                  </p:pic>
                </p:oleObj>
              </mc:Fallback>
            </mc:AlternateContent>
          </a:graphicData>
        </a:graphic>
      </p:graphicFrame>
      <p:sp>
        <p:nvSpPr>
          <p:cNvPr id="17" name="文本框 16"/>
          <p:cNvSpPr txBox="1"/>
          <p:nvPr/>
        </p:nvSpPr>
        <p:spPr>
          <a:xfrm>
            <a:off x="7435482" y="3555112"/>
            <a:ext cx="2624436" cy="369332"/>
          </a:xfrm>
          <a:prstGeom prst="rect">
            <a:avLst/>
          </a:prstGeom>
          <a:noFill/>
        </p:spPr>
        <p:txBody>
          <a:bodyPr wrap="none" rtlCol="0">
            <a:spAutoFit/>
          </a:bodyPr>
          <a:lstStyle/>
          <a:p>
            <a:r>
              <a:rPr lang="en-US" altLang="zh-CN" dirty="0"/>
              <a:t>Chang</a:t>
            </a:r>
            <a:r>
              <a:rPr lang="zh-CN" altLang="en-US" dirty="0"/>
              <a:t>等人（</a:t>
            </a:r>
            <a:r>
              <a:rPr lang="en-US" altLang="zh-CN" dirty="0"/>
              <a:t>2016</a:t>
            </a:r>
            <a:r>
              <a:rPr lang="zh-CN" altLang="en-US" dirty="0"/>
              <a:t>年）：</a:t>
            </a:r>
          </a:p>
        </p:txBody>
      </p:sp>
      <p:graphicFrame>
        <p:nvGraphicFramePr>
          <p:cNvPr id="18" name="对象 17"/>
          <p:cNvGraphicFramePr>
            <a:graphicFrameLocks noChangeAspect="1"/>
          </p:cNvGraphicFramePr>
          <p:nvPr>
            <p:extLst>
              <p:ext uri="{D42A27DB-BD31-4B8C-83A1-F6EECF244321}">
                <p14:modId xmlns:p14="http://schemas.microsoft.com/office/powerpoint/2010/main" val="3119382198"/>
              </p:ext>
            </p:extLst>
          </p:nvPr>
        </p:nvGraphicFramePr>
        <p:xfrm>
          <a:off x="8004884" y="3871560"/>
          <a:ext cx="1309688" cy="1541463"/>
        </p:xfrm>
        <a:graphic>
          <a:graphicData uri="http://schemas.openxmlformats.org/presentationml/2006/ole">
            <mc:AlternateContent xmlns:mc="http://schemas.openxmlformats.org/markup-compatibility/2006">
              <mc:Choice xmlns:v="urn:schemas-microsoft-com:vml" Requires="v">
                <p:oleObj name="Equation" r:id="rId9" imgW="761760" imgH="901440" progId="Equation.DSMT4">
                  <p:embed/>
                </p:oleObj>
              </mc:Choice>
              <mc:Fallback>
                <p:oleObj name="Equation" r:id="rId9" imgW="761760" imgH="901440" progId="Equation.DSMT4">
                  <p:embed/>
                  <p:pic>
                    <p:nvPicPr>
                      <p:cNvPr id="0" name=""/>
                      <p:cNvPicPr>
                        <a:picLocks noChangeAspect="1" noChangeArrowheads="1"/>
                      </p:cNvPicPr>
                      <p:nvPr/>
                    </p:nvPicPr>
                    <p:blipFill>
                      <a:blip r:embed="rId10"/>
                      <a:srcRect/>
                      <a:stretch>
                        <a:fillRect/>
                      </a:stretch>
                    </p:blipFill>
                    <p:spPr bwMode="auto">
                      <a:xfrm>
                        <a:off x="8004884" y="3871560"/>
                        <a:ext cx="1309688" cy="1541463"/>
                      </a:xfrm>
                      <a:prstGeom prst="rect">
                        <a:avLst/>
                      </a:prstGeom>
                      <a:noFill/>
                    </p:spPr>
                  </p:pic>
                </p:oleObj>
              </mc:Fallback>
            </mc:AlternateContent>
          </a:graphicData>
        </a:graphic>
      </p:graphicFrame>
      <p:sp>
        <p:nvSpPr>
          <p:cNvPr id="15" name="文本框 14"/>
          <p:cNvSpPr txBox="1"/>
          <p:nvPr/>
        </p:nvSpPr>
        <p:spPr>
          <a:xfrm>
            <a:off x="1406592" y="896128"/>
            <a:ext cx="1261884"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研究背景与内容</a:t>
            </a:r>
          </a:p>
        </p:txBody>
      </p:sp>
      <p:sp>
        <p:nvSpPr>
          <p:cNvPr id="19" name="矩形 18"/>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20" name="文本框 19"/>
          <p:cNvSpPr txBox="1"/>
          <p:nvPr/>
        </p:nvSpPr>
        <p:spPr>
          <a:xfrm>
            <a:off x="1025789" y="914404"/>
            <a:ext cx="29367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01</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21" name="直接连接符 20"/>
          <p:cNvCxnSpPr/>
          <p:nvPr/>
        </p:nvCxnSpPr>
        <p:spPr>
          <a:xfrm>
            <a:off x="938656" y="1191403"/>
            <a:ext cx="186447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58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矩形 7"/>
          <p:cNvSpPr/>
          <p:nvPr/>
        </p:nvSpPr>
        <p:spPr>
          <a:xfrm>
            <a:off x="1406592" y="1760283"/>
            <a:ext cx="2366353"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解析式</a:t>
            </a:r>
            <a:r>
              <a:rPr lang="en-US" altLang="zh-CN" dirty="0">
                <a:solidFill>
                  <a:srgbClr val="1A3F6C"/>
                </a:solidFill>
                <a:latin typeface="微软雅黑" panose="020B0503020204020204" pitchFamily="34" charset="-122"/>
                <a:ea typeface="微软雅黑" panose="020B0503020204020204" pitchFamily="34" charset="-122"/>
              </a:rPr>
              <a:t>ER</a:t>
            </a:r>
            <a:r>
              <a:rPr lang="zh-CN" altLang="en-US" dirty="0">
                <a:solidFill>
                  <a:srgbClr val="1A3F6C"/>
                </a:solidFill>
                <a:latin typeface="微软雅黑" panose="020B0503020204020204" pitchFamily="34" charset="-122"/>
                <a:ea typeface="微软雅黑" panose="020B0503020204020204" pitchFamily="34" charset="-122"/>
              </a:rPr>
              <a:t>算法公式</a:t>
            </a:r>
            <a:endParaRPr lang="zh-CN" altLang="en-US" sz="1100" dirty="0">
              <a:solidFill>
                <a:srgbClr val="1A3F6C"/>
              </a:solidFill>
              <a:latin typeface="微软雅黑" panose="020B0503020204020204" pitchFamily="34" charset="-122"/>
              <a:ea typeface="微软雅黑" panose="020B0503020204020204" pitchFamily="34"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93349831"/>
              </p:ext>
            </p:extLst>
          </p:nvPr>
        </p:nvGraphicFramePr>
        <p:xfrm>
          <a:off x="3261676" y="2480822"/>
          <a:ext cx="4982293" cy="1269461"/>
        </p:xfrm>
        <a:graphic>
          <a:graphicData uri="http://schemas.openxmlformats.org/presentationml/2006/ole">
            <mc:AlternateContent xmlns:mc="http://schemas.openxmlformats.org/markup-compatibility/2006">
              <mc:Choice xmlns:v="urn:schemas-microsoft-com:vml" Requires="v">
                <p:oleObj name="Equation" r:id="rId5" imgW="3479800" imgH="889000" progId="Equation.DSMT4">
                  <p:embed/>
                </p:oleObj>
              </mc:Choice>
              <mc:Fallback>
                <p:oleObj name="Equation" r:id="rId5" imgW="3479800" imgH="889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1676" y="2480822"/>
                        <a:ext cx="4982293" cy="1269461"/>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42343206"/>
              </p:ext>
            </p:extLst>
          </p:nvPr>
        </p:nvGraphicFramePr>
        <p:xfrm>
          <a:off x="3033435" y="3921576"/>
          <a:ext cx="5774512" cy="780340"/>
        </p:xfrm>
        <a:graphic>
          <a:graphicData uri="http://schemas.openxmlformats.org/presentationml/2006/ole">
            <mc:AlternateContent xmlns:mc="http://schemas.openxmlformats.org/markup-compatibility/2006">
              <mc:Choice xmlns:v="urn:schemas-microsoft-com:vml" Requires="v">
                <p:oleObj name="Equation" r:id="rId7" imgW="3873500" imgH="520700" progId="Equation.DSMT4">
                  <p:embed/>
                </p:oleObj>
              </mc:Choice>
              <mc:Fallback>
                <p:oleObj name="Equation" r:id="rId7" imgW="3873500" imgH="5207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3435" y="3921576"/>
                        <a:ext cx="5774512" cy="780340"/>
                      </a:xfrm>
                      <a:prstGeom prst="rect">
                        <a:avLst/>
                      </a:prstGeom>
                      <a:noFill/>
                    </p:spPr>
                  </p:pic>
                </p:oleObj>
              </mc:Fallback>
            </mc:AlternateContent>
          </a:graphicData>
        </a:graphic>
      </p:graphicFrame>
      <p:sp>
        <p:nvSpPr>
          <p:cNvPr id="11" name="文本框 10"/>
          <p:cNvSpPr txBox="1"/>
          <p:nvPr/>
        </p:nvSpPr>
        <p:spPr>
          <a:xfrm>
            <a:off x="1406592" y="896128"/>
            <a:ext cx="1261884"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研究背景与内容</a:t>
            </a:r>
          </a:p>
        </p:txBody>
      </p:sp>
      <p:sp>
        <p:nvSpPr>
          <p:cNvPr id="13" name="矩形 12"/>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4" name="文本框 13"/>
          <p:cNvSpPr txBox="1"/>
          <p:nvPr/>
        </p:nvSpPr>
        <p:spPr>
          <a:xfrm>
            <a:off x="1025789" y="914404"/>
            <a:ext cx="29367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01</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5" name="直接连接符 14"/>
          <p:cNvCxnSpPr/>
          <p:nvPr/>
        </p:nvCxnSpPr>
        <p:spPr>
          <a:xfrm>
            <a:off x="938656" y="1191403"/>
            <a:ext cx="186447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9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8" name="矩形 7"/>
          <p:cNvSpPr/>
          <p:nvPr/>
        </p:nvSpPr>
        <p:spPr>
          <a:xfrm>
            <a:off x="1406592" y="1760283"/>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研究内容</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406592" y="896128"/>
            <a:ext cx="1261884"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研究背景与内容</a:t>
            </a:r>
          </a:p>
        </p:txBody>
      </p:sp>
      <p:sp>
        <p:nvSpPr>
          <p:cNvPr id="17" name="矩形 16"/>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8" name="文本框 17"/>
          <p:cNvSpPr txBox="1"/>
          <p:nvPr/>
        </p:nvSpPr>
        <p:spPr>
          <a:xfrm>
            <a:off x="1025789" y="914404"/>
            <a:ext cx="293670"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01</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9" name="直接连接符 18"/>
          <p:cNvCxnSpPr/>
          <p:nvPr/>
        </p:nvCxnSpPr>
        <p:spPr>
          <a:xfrm>
            <a:off x="938656" y="1191403"/>
            <a:ext cx="186447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726452" y="2807801"/>
            <a:ext cx="828675" cy="1533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DBRB</a:t>
            </a:r>
          </a:p>
          <a:p>
            <a:pPr algn="ctr"/>
            <a:r>
              <a:rPr lang="zh-CN" altLang="en-US" dirty="0"/>
              <a:t>优化</a:t>
            </a:r>
            <a:endParaRPr lang="en-US" altLang="zh-CN" dirty="0"/>
          </a:p>
          <a:p>
            <a:pPr algn="ctr"/>
            <a:r>
              <a:rPr lang="zh-CN" altLang="en-US" dirty="0"/>
              <a:t>方法</a:t>
            </a:r>
          </a:p>
        </p:txBody>
      </p:sp>
      <p:sp>
        <p:nvSpPr>
          <p:cNvPr id="13" name="矩形 12"/>
          <p:cNvSpPr/>
          <p:nvPr/>
        </p:nvSpPr>
        <p:spPr>
          <a:xfrm>
            <a:off x="3381567" y="2512526"/>
            <a:ext cx="212407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不完整数据集问题</a:t>
            </a:r>
          </a:p>
        </p:txBody>
      </p:sp>
      <p:sp>
        <p:nvSpPr>
          <p:cNvPr id="14" name="矩形 13"/>
          <p:cNvSpPr/>
          <p:nvPr/>
        </p:nvSpPr>
        <p:spPr>
          <a:xfrm>
            <a:off x="3381567" y="4079665"/>
            <a:ext cx="212407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不完整决策问题</a:t>
            </a:r>
          </a:p>
        </p:txBody>
      </p:sp>
      <p:sp>
        <p:nvSpPr>
          <p:cNvPr id="15" name="矩形 14"/>
          <p:cNvSpPr/>
          <p:nvPr/>
        </p:nvSpPr>
        <p:spPr>
          <a:xfrm>
            <a:off x="6033186" y="2512526"/>
            <a:ext cx="212407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基于扩展规则的</a:t>
            </a:r>
            <a:endParaRPr lang="en-US" altLang="zh-CN" dirty="0"/>
          </a:p>
          <a:p>
            <a:pPr algn="ctr"/>
            <a:r>
              <a:rPr lang="zh-CN" altLang="en-US" dirty="0"/>
              <a:t>优化方法</a:t>
            </a:r>
          </a:p>
        </p:txBody>
      </p:sp>
      <p:sp>
        <p:nvSpPr>
          <p:cNvPr id="20" name="矩形 19"/>
          <p:cNvSpPr/>
          <p:nvPr/>
        </p:nvSpPr>
        <p:spPr>
          <a:xfrm>
            <a:off x="6033186" y="4079665"/>
            <a:ext cx="2124075" cy="59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基于模糊关联规则的优化方法</a:t>
            </a:r>
          </a:p>
        </p:txBody>
      </p:sp>
      <p:cxnSp>
        <p:nvCxnSpPr>
          <p:cNvPr id="6" name="肘形连接符 5"/>
          <p:cNvCxnSpPr>
            <a:stCxn id="4" idx="3"/>
            <a:endCxn id="14" idx="1"/>
          </p:cNvCxnSpPr>
          <p:nvPr/>
        </p:nvCxnSpPr>
        <p:spPr>
          <a:xfrm>
            <a:off x="2555127" y="3574564"/>
            <a:ext cx="826440" cy="800376"/>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4" idx="3"/>
            <a:endCxn id="13" idx="1"/>
          </p:cNvCxnSpPr>
          <p:nvPr/>
        </p:nvCxnSpPr>
        <p:spPr>
          <a:xfrm flipV="1">
            <a:off x="2555127" y="2807801"/>
            <a:ext cx="826440" cy="76676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3" idx="3"/>
            <a:endCxn id="15" idx="1"/>
          </p:cNvCxnSpPr>
          <p:nvPr/>
        </p:nvCxnSpPr>
        <p:spPr>
          <a:xfrm>
            <a:off x="5505642" y="2807801"/>
            <a:ext cx="52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3"/>
            <a:endCxn id="20" idx="1"/>
          </p:cNvCxnSpPr>
          <p:nvPr/>
        </p:nvCxnSpPr>
        <p:spPr>
          <a:xfrm>
            <a:off x="5505642" y="4374940"/>
            <a:ext cx="52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356327" y="2418835"/>
            <a:ext cx="1606947" cy="76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DBRB</a:t>
            </a:r>
          </a:p>
          <a:p>
            <a:pPr algn="ctr"/>
            <a:r>
              <a:rPr lang="zh-CN" altLang="en-US" dirty="0"/>
              <a:t>应用研究</a:t>
            </a:r>
          </a:p>
        </p:txBody>
      </p:sp>
      <p:sp>
        <p:nvSpPr>
          <p:cNvPr id="26" name="矩形 25"/>
          <p:cNvSpPr/>
          <p:nvPr/>
        </p:nvSpPr>
        <p:spPr>
          <a:xfrm>
            <a:off x="9356326" y="4079665"/>
            <a:ext cx="1606947" cy="766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教师教学水平评估模型</a:t>
            </a:r>
          </a:p>
        </p:txBody>
      </p:sp>
      <p:cxnSp>
        <p:nvCxnSpPr>
          <p:cNvPr id="28" name="直接箭头连接符 27"/>
          <p:cNvCxnSpPr>
            <a:stCxn id="25" idx="2"/>
            <a:endCxn id="26" idx="0"/>
          </p:cNvCxnSpPr>
          <p:nvPr/>
        </p:nvCxnSpPr>
        <p:spPr>
          <a:xfrm flipH="1">
            <a:off x="10159800" y="3185598"/>
            <a:ext cx="1" cy="8940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右箭头 28"/>
          <p:cNvSpPr/>
          <p:nvPr/>
        </p:nvSpPr>
        <p:spPr>
          <a:xfrm>
            <a:off x="8429625" y="3476625"/>
            <a:ext cx="647700" cy="333375"/>
          </a:xfrm>
          <a:prstGeom prst="rightArrow">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19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4" name="文本框 3"/>
          <p:cNvSpPr txBox="1"/>
          <p:nvPr/>
        </p:nvSpPr>
        <p:spPr>
          <a:xfrm>
            <a:off x="3612402" y="2998304"/>
            <a:ext cx="6340197" cy="461665"/>
          </a:xfrm>
          <a:prstGeom prst="rect">
            <a:avLst/>
          </a:prstGeom>
          <a:noFill/>
        </p:spPr>
        <p:txBody>
          <a:bodyPr wrap="none" rtlCol="0">
            <a:spAutoFit/>
          </a:bodyPr>
          <a:lstStyle/>
          <a:p>
            <a:pPr algn="ctr"/>
            <a:r>
              <a:rPr lang="zh-CN" altLang="en-US" sz="2400" dirty="0">
                <a:latin typeface="黑体" panose="02010609060101010101" pitchFamily="49" charset="-122"/>
                <a:ea typeface="黑体" panose="02010609060101010101" pitchFamily="49" charset="-122"/>
              </a:rPr>
              <a:t>基于扩展规则的析取范式置信规则库优化方法</a:t>
            </a:r>
          </a:p>
        </p:txBody>
      </p:sp>
      <p:sp>
        <p:nvSpPr>
          <p:cNvPr id="5" name="矩形 4"/>
          <p:cNvSpPr/>
          <p:nvPr/>
        </p:nvSpPr>
        <p:spPr>
          <a:xfrm>
            <a:off x="2963326" y="2904601"/>
            <a:ext cx="649074" cy="649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3050458" y="2936750"/>
            <a:ext cx="543739" cy="584775"/>
          </a:xfrm>
          <a:prstGeom prst="rect">
            <a:avLst/>
          </a:prstGeom>
          <a:noFill/>
        </p:spPr>
        <p:txBody>
          <a:bodyPr wrap="none" rtlCol="0">
            <a:spAutoFit/>
          </a:bodyPr>
          <a:lstStyle/>
          <a:p>
            <a:r>
              <a:rPr lang="en-US" altLang="zh-CN" sz="3200" dirty="0">
                <a:solidFill>
                  <a:schemeClr val="bg1"/>
                </a:solidFill>
                <a:latin typeface="华文行楷" panose="02010800040101010101" pitchFamily="2" charset="-122"/>
                <a:ea typeface="华文行楷" panose="02010800040101010101" pitchFamily="2" charset="-122"/>
              </a:rPr>
              <a:t>02</a:t>
            </a:r>
            <a:endParaRPr lang="zh-CN" altLang="en-US" sz="3200" dirty="0">
              <a:solidFill>
                <a:schemeClr val="bg1"/>
              </a:solidFill>
              <a:latin typeface="华文行楷" panose="02010800040101010101" pitchFamily="2" charset="-122"/>
              <a:ea typeface="华文行楷" panose="02010800040101010101" pitchFamily="2" charset="-122"/>
            </a:endParaRPr>
          </a:p>
        </p:txBody>
      </p:sp>
      <p:cxnSp>
        <p:nvCxnSpPr>
          <p:cNvPr id="7" name="直接连接符 6"/>
          <p:cNvCxnSpPr/>
          <p:nvPr/>
        </p:nvCxnSpPr>
        <p:spPr>
          <a:xfrm flipV="1">
            <a:off x="2963326" y="3498509"/>
            <a:ext cx="6989271" cy="3909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88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13" y="345524"/>
            <a:ext cx="11633611" cy="658402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3074" y="691573"/>
            <a:ext cx="1723551" cy="499830"/>
          </a:xfrm>
          <a:prstGeom prst="rect">
            <a:avLst/>
          </a:prstGeom>
        </p:spPr>
      </p:pic>
      <p:sp>
        <p:nvSpPr>
          <p:cNvPr id="9" name="文本框 8"/>
          <p:cNvSpPr txBox="1"/>
          <p:nvPr/>
        </p:nvSpPr>
        <p:spPr>
          <a:xfrm>
            <a:off x="1379911" y="898330"/>
            <a:ext cx="3262432" cy="276999"/>
          </a:xfrm>
          <a:prstGeom prst="rect">
            <a:avLst/>
          </a:prstGeom>
          <a:noFill/>
        </p:spPr>
        <p:txBody>
          <a:bodyPr wrap="none" rtlCol="0">
            <a:spAutoFit/>
          </a:bodyPr>
          <a:lstStyle/>
          <a:p>
            <a:pPr algn="ctr"/>
            <a:r>
              <a:rPr lang="zh-CN" altLang="en-US" sz="1200" dirty="0">
                <a:latin typeface="黑体" panose="02010609060101010101" pitchFamily="49" charset="-122"/>
                <a:ea typeface="黑体" panose="02010609060101010101" pitchFamily="49" charset="-122"/>
              </a:rPr>
              <a:t>基于扩展规则的析取范式置信规则库优化方法</a:t>
            </a:r>
          </a:p>
        </p:txBody>
      </p:sp>
      <p:sp>
        <p:nvSpPr>
          <p:cNvPr id="10" name="矩形 9"/>
          <p:cNvSpPr/>
          <p:nvPr/>
        </p:nvSpPr>
        <p:spPr>
          <a:xfrm>
            <a:off x="938656" y="882255"/>
            <a:ext cx="441255" cy="309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1" name="文本框 10"/>
          <p:cNvSpPr txBox="1"/>
          <p:nvPr/>
        </p:nvSpPr>
        <p:spPr>
          <a:xfrm>
            <a:off x="1025789" y="914404"/>
            <a:ext cx="319318" cy="276999"/>
          </a:xfrm>
          <a:prstGeom prst="rect">
            <a:avLst/>
          </a:prstGeom>
          <a:noFill/>
        </p:spPr>
        <p:txBody>
          <a:bodyPr wrap="none" rtlCol="0">
            <a:spAutoFit/>
          </a:bodyPr>
          <a:lstStyle/>
          <a:p>
            <a:r>
              <a:rPr lang="en-US" altLang="zh-CN" sz="1200" dirty="0">
                <a:solidFill>
                  <a:schemeClr val="bg1"/>
                </a:solidFill>
                <a:latin typeface="华文行楷" panose="02010800040101010101" pitchFamily="2" charset="-122"/>
                <a:ea typeface="华文行楷" panose="02010800040101010101" pitchFamily="2" charset="-122"/>
              </a:rPr>
              <a:t>02</a:t>
            </a:r>
            <a:endParaRPr lang="zh-CN" altLang="en-US" sz="1200" dirty="0">
              <a:solidFill>
                <a:schemeClr val="bg1"/>
              </a:solidFill>
              <a:latin typeface="华文行楷" panose="02010800040101010101" pitchFamily="2" charset="-122"/>
              <a:ea typeface="华文行楷" panose="02010800040101010101" pitchFamily="2" charset="-122"/>
            </a:endParaRPr>
          </a:p>
        </p:txBody>
      </p:sp>
      <p:cxnSp>
        <p:nvCxnSpPr>
          <p:cNvPr id="13" name="直接连接符 12"/>
          <p:cNvCxnSpPr/>
          <p:nvPr/>
        </p:nvCxnSpPr>
        <p:spPr>
          <a:xfrm>
            <a:off x="938656" y="1191403"/>
            <a:ext cx="370368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85448" y="1543468"/>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问题提出</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895437" y="2445841"/>
            <a:ext cx="8705850" cy="646331"/>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置信规则库无法直接处理不完数据集，基于析取范式的置信规则库对不完整数据集推理不准确</a:t>
            </a:r>
            <a:endParaRPr lang="en-US" altLang="zh-CN" dirty="0"/>
          </a:p>
        </p:txBody>
      </p:sp>
      <p:sp>
        <p:nvSpPr>
          <p:cNvPr id="16" name="文本框 15"/>
          <p:cNvSpPr txBox="1"/>
          <p:nvPr/>
        </p:nvSpPr>
        <p:spPr>
          <a:xfrm>
            <a:off x="1883716" y="3285037"/>
            <a:ext cx="5881738" cy="369332"/>
          </a:xfrm>
          <a:prstGeom prst="rect">
            <a:avLst/>
          </a:prstGeom>
          <a:noFill/>
        </p:spPr>
        <p:txBody>
          <a:bodyPr wrap="none" rtlCol="0">
            <a:spAutoFit/>
          </a:bodyPr>
          <a:lstStyle/>
          <a:p>
            <a:pPr marL="285750" indent="-285750">
              <a:buFont typeface="Wingdings" panose="05000000000000000000" pitchFamily="2" charset="2"/>
              <a:buChar char="p"/>
            </a:pPr>
            <a:r>
              <a:rPr lang="zh-CN" altLang="en-US" dirty="0"/>
              <a:t>不完整数据集会造成置信规则库的参数训练效果差。</a:t>
            </a:r>
          </a:p>
        </p:txBody>
      </p:sp>
      <p:cxnSp>
        <p:nvCxnSpPr>
          <p:cNvPr id="21" name="直接连接符 20"/>
          <p:cNvCxnSpPr/>
          <p:nvPr/>
        </p:nvCxnSpPr>
        <p:spPr>
          <a:xfrm flipV="1">
            <a:off x="1895437" y="3990975"/>
            <a:ext cx="8705850" cy="28575"/>
          </a:xfrm>
          <a:prstGeom prst="line">
            <a:avLst/>
          </a:prstGeom>
          <a:ln>
            <a:prstDash val="lgDashDot"/>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517358" y="4358955"/>
            <a:ext cx="1569660" cy="369332"/>
          </a:xfrm>
          <a:prstGeom prst="rect">
            <a:avLst/>
          </a:prstGeom>
          <a:noFill/>
        </p:spPr>
        <p:txBody>
          <a:bodyPr wrap="none" rtlCol="0">
            <a:spAutoFit/>
          </a:bodyPr>
          <a:lstStyle/>
          <a:p>
            <a:r>
              <a:rPr lang="zh-CN" altLang="en-US" dirty="0"/>
              <a:t>数据生成规则</a:t>
            </a:r>
          </a:p>
        </p:txBody>
      </p:sp>
      <p:sp>
        <p:nvSpPr>
          <p:cNvPr id="26" name="文本框 25"/>
          <p:cNvSpPr txBox="1"/>
          <p:nvPr/>
        </p:nvSpPr>
        <p:spPr>
          <a:xfrm>
            <a:off x="4564980" y="5517802"/>
            <a:ext cx="1582484" cy="369332"/>
          </a:xfrm>
          <a:prstGeom prst="rect">
            <a:avLst/>
          </a:prstGeom>
          <a:noFill/>
        </p:spPr>
        <p:txBody>
          <a:bodyPr wrap="none" rtlCol="0">
            <a:spAutoFit/>
          </a:bodyPr>
          <a:lstStyle/>
          <a:p>
            <a:r>
              <a:rPr lang="zh-CN" altLang="en-US" dirty="0"/>
              <a:t>引入衰减因子</a:t>
            </a:r>
          </a:p>
        </p:txBody>
      </p:sp>
      <p:sp>
        <p:nvSpPr>
          <p:cNvPr id="27" name="云形 26"/>
          <p:cNvSpPr/>
          <p:nvPr/>
        </p:nvSpPr>
        <p:spPr>
          <a:xfrm>
            <a:off x="1636423" y="4774613"/>
            <a:ext cx="1891121" cy="1369012"/>
          </a:xfrm>
          <a:prstGeom prst="cloud">
            <a:avLst/>
          </a:prstGeom>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03356" y="4980523"/>
            <a:ext cx="1133644" cy="369332"/>
          </a:xfrm>
          <a:prstGeom prst="rect">
            <a:avLst/>
          </a:prstGeom>
          <a:noFill/>
        </p:spPr>
        <p:txBody>
          <a:bodyPr wrap="none" rtlCol="0">
            <a:spAutoFit/>
          </a:bodyPr>
          <a:lstStyle/>
          <a:p>
            <a:r>
              <a:rPr lang="en-US" altLang="zh-CN" dirty="0"/>
              <a:t>EBRB</a:t>
            </a:r>
            <a:r>
              <a:rPr lang="zh-CN" altLang="en-US" dirty="0"/>
              <a:t>系统</a:t>
            </a:r>
          </a:p>
        </p:txBody>
      </p:sp>
      <p:sp>
        <p:nvSpPr>
          <p:cNvPr id="25" name="文本框 24"/>
          <p:cNvSpPr txBox="1"/>
          <p:nvPr/>
        </p:nvSpPr>
        <p:spPr>
          <a:xfrm>
            <a:off x="2049656" y="5380894"/>
            <a:ext cx="1164101" cy="369332"/>
          </a:xfrm>
          <a:prstGeom prst="rect">
            <a:avLst/>
          </a:prstGeom>
          <a:noFill/>
        </p:spPr>
        <p:txBody>
          <a:bodyPr wrap="none" rtlCol="0">
            <a:spAutoFit/>
          </a:bodyPr>
          <a:lstStyle/>
          <a:p>
            <a:r>
              <a:rPr lang="en-US" altLang="zh-CN" dirty="0"/>
              <a:t>DBRB</a:t>
            </a:r>
            <a:r>
              <a:rPr lang="zh-CN" altLang="en-US" dirty="0"/>
              <a:t>系统</a:t>
            </a:r>
          </a:p>
        </p:txBody>
      </p:sp>
      <p:sp>
        <p:nvSpPr>
          <p:cNvPr id="28" name="右箭头 27"/>
          <p:cNvSpPr/>
          <p:nvPr/>
        </p:nvSpPr>
        <p:spPr>
          <a:xfrm rot="20479429">
            <a:off x="3563751" y="4476035"/>
            <a:ext cx="706631"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右箭头 28"/>
          <p:cNvSpPr/>
          <p:nvPr/>
        </p:nvSpPr>
        <p:spPr>
          <a:xfrm rot="441973">
            <a:off x="3710294" y="5424464"/>
            <a:ext cx="706631"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6356655" y="5437025"/>
            <a:ext cx="706631"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7318536" y="4361545"/>
            <a:ext cx="1569660" cy="369332"/>
          </a:xfrm>
          <a:prstGeom prst="rect">
            <a:avLst/>
          </a:prstGeom>
          <a:noFill/>
        </p:spPr>
        <p:txBody>
          <a:bodyPr wrap="none" rtlCol="0">
            <a:spAutoFit/>
          </a:bodyPr>
          <a:lstStyle/>
          <a:p>
            <a:r>
              <a:rPr lang="zh-CN" altLang="en-US" dirty="0"/>
              <a:t>避免参数训练</a:t>
            </a:r>
          </a:p>
        </p:txBody>
      </p:sp>
      <p:sp>
        <p:nvSpPr>
          <p:cNvPr id="32" name="右箭头 31"/>
          <p:cNvSpPr/>
          <p:nvPr/>
        </p:nvSpPr>
        <p:spPr>
          <a:xfrm>
            <a:off x="6374158" y="4362684"/>
            <a:ext cx="706631"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7150938" y="5517802"/>
            <a:ext cx="2262158" cy="369332"/>
          </a:xfrm>
          <a:prstGeom prst="rect">
            <a:avLst/>
          </a:prstGeom>
          <a:noFill/>
        </p:spPr>
        <p:txBody>
          <a:bodyPr wrap="none" rtlCol="0">
            <a:spAutoFit/>
          </a:bodyPr>
          <a:lstStyle/>
          <a:p>
            <a:r>
              <a:rPr lang="zh-CN" altLang="en-US" dirty="0"/>
              <a:t>降低不完整规则权重</a:t>
            </a:r>
          </a:p>
        </p:txBody>
      </p:sp>
      <p:sp>
        <p:nvSpPr>
          <p:cNvPr id="36" name="右箭头 35"/>
          <p:cNvSpPr/>
          <p:nvPr/>
        </p:nvSpPr>
        <p:spPr>
          <a:xfrm rot="20246921">
            <a:off x="18226327" y="12049897"/>
            <a:ext cx="164329" cy="170815"/>
          </a:xfrm>
          <a:prstGeom prst="rightArrow">
            <a:avLst/>
          </a:prstGeom>
          <a:gradFill flip="none" rotWithShape="1">
            <a:gsLst>
              <a:gs pos="0">
                <a:schemeClr val="bg1">
                  <a:alpha val="0"/>
                </a:schemeClr>
              </a:gs>
              <a:gs pos="51000">
                <a:schemeClr val="bg1">
                  <a:lumMod val="95000"/>
                </a:schemeClr>
              </a:gs>
              <a:gs pos="100000">
                <a:schemeClr val="bg1">
                  <a:lumMod val="75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9822741" y="4980523"/>
            <a:ext cx="1107996" cy="369332"/>
          </a:xfrm>
          <a:prstGeom prst="rect">
            <a:avLst/>
          </a:prstGeom>
          <a:noFill/>
        </p:spPr>
        <p:txBody>
          <a:bodyPr wrap="none" rtlCol="0">
            <a:spAutoFit/>
          </a:bodyPr>
          <a:lstStyle/>
          <a:p>
            <a:r>
              <a:rPr lang="zh-CN" altLang="en-US" dirty="0"/>
              <a:t>解决方案</a:t>
            </a:r>
          </a:p>
        </p:txBody>
      </p:sp>
      <p:sp>
        <p:nvSpPr>
          <p:cNvPr id="35" name="右箭头 34"/>
          <p:cNvSpPr/>
          <p:nvPr/>
        </p:nvSpPr>
        <p:spPr>
          <a:xfrm rot="2096283">
            <a:off x="9177694" y="4518396"/>
            <a:ext cx="706631"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39"/>
          <p:cNvSpPr/>
          <p:nvPr/>
        </p:nvSpPr>
        <p:spPr>
          <a:xfrm rot="19331742">
            <a:off x="9426733" y="5339956"/>
            <a:ext cx="592681"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185448" y="4109302"/>
            <a:ext cx="1396536" cy="369332"/>
          </a:xfrm>
          <a:prstGeom prst="rect">
            <a:avLst/>
          </a:prstGeom>
        </p:spPr>
        <p:txBody>
          <a:bodyPr wrap="none">
            <a:spAutoFit/>
          </a:bodyPr>
          <a:lstStyle/>
          <a:p>
            <a:pPr marL="285750" indent="-285750">
              <a:buSzPct val="120000"/>
              <a:buFont typeface="Wingdings" panose="05000000000000000000" pitchFamily="2" charset="2"/>
              <a:buChar char="Ø"/>
            </a:pPr>
            <a:r>
              <a:rPr lang="zh-CN" altLang="en-US" dirty="0">
                <a:solidFill>
                  <a:srgbClr val="1A3F6C"/>
                </a:solidFill>
                <a:latin typeface="微软雅黑" panose="020B0503020204020204" pitchFamily="34" charset="-122"/>
                <a:ea typeface="微软雅黑" panose="020B0503020204020204" pitchFamily="34" charset="-122"/>
              </a:rPr>
              <a:t>解决思路</a:t>
            </a:r>
            <a:endParaRPr lang="zh-CN" altLang="en-US" sz="1100" dirty="0">
              <a:solidFill>
                <a:srgbClr val="1A3F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4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1000"/>
                                        <p:tgtEl>
                                          <p:spTgt spid="24"/>
                                        </p:tgtEl>
                                      </p:cBhvr>
                                    </p:animEffect>
                                    <p:anim calcmode="lin" valueType="num">
                                      <p:cBhvr>
                                        <p:cTn id="12" dur="1000" fill="hold"/>
                                        <p:tgtEl>
                                          <p:spTgt spid="24"/>
                                        </p:tgtEl>
                                        <p:attrNameLst>
                                          <p:attrName>ppt_x</p:attrName>
                                        </p:attrNameLst>
                                      </p:cBhvr>
                                      <p:tavLst>
                                        <p:tav tm="0">
                                          <p:val>
                                            <p:strVal val="#ppt_x"/>
                                          </p:val>
                                        </p:tav>
                                        <p:tav tm="100000">
                                          <p:val>
                                            <p:strVal val="#ppt_x"/>
                                          </p:val>
                                        </p:tav>
                                      </p:tavLst>
                                    </p:anim>
                                    <p:anim calcmode="lin" valueType="num">
                                      <p:cBhvr>
                                        <p:cTn id="13" dur="1000" fill="hold"/>
                                        <p:tgtEl>
                                          <p:spTgt spid="24"/>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anim calcmode="lin" valueType="num">
                                      <p:cBhvr>
                                        <p:cTn id="17" dur="1000" fill="hold"/>
                                        <p:tgtEl>
                                          <p:spTgt spid="26"/>
                                        </p:tgtEl>
                                        <p:attrNameLst>
                                          <p:attrName>ppt_x</p:attrName>
                                        </p:attrNameLst>
                                      </p:cBhvr>
                                      <p:tavLst>
                                        <p:tav tm="0">
                                          <p:val>
                                            <p:strVal val="#ppt_x"/>
                                          </p:val>
                                        </p:tav>
                                        <p:tav tm="100000">
                                          <p:val>
                                            <p:strVal val="#ppt_x"/>
                                          </p:val>
                                        </p:tav>
                                      </p:tavLst>
                                    </p:anim>
                                    <p:anim calcmode="lin" valueType="num">
                                      <p:cBhvr>
                                        <p:cTn id="18" dur="1000" fill="hold"/>
                                        <p:tgtEl>
                                          <p:spTgt spid="26"/>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anim calcmode="lin" valueType="num">
                                      <p:cBhvr>
                                        <p:cTn id="37" dur="1000" fill="hold"/>
                                        <p:tgtEl>
                                          <p:spTgt spid="28"/>
                                        </p:tgtEl>
                                        <p:attrNameLst>
                                          <p:attrName>ppt_x</p:attrName>
                                        </p:attrNameLst>
                                      </p:cBhvr>
                                      <p:tavLst>
                                        <p:tav tm="0">
                                          <p:val>
                                            <p:strVal val="#ppt_x"/>
                                          </p:val>
                                        </p:tav>
                                        <p:tav tm="100000">
                                          <p:val>
                                            <p:strVal val="#ppt_x"/>
                                          </p:val>
                                        </p:tav>
                                      </p:tavLst>
                                    </p:anim>
                                    <p:anim calcmode="lin" valueType="num">
                                      <p:cBhvr>
                                        <p:cTn id="38" dur="1000" fill="hold"/>
                                        <p:tgtEl>
                                          <p:spTgt spid="28"/>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1000"/>
                                        <p:tgtEl>
                                          <p:spTgt spid="29"/>
                                        </p:tgtEl>
                                      </p:cBhvr>
                                    </p:animEffect>
                                    <p:anim calcmode="lin" valueType="num">
                                      <p:cBhvr>
                                        <p:cTn id="42" dur="1000" fill="hold"/>
                                        <p:tgtEl>
                                          <p:spTgt spid="29"/>
                                        </p:tgtEl>
                                        <p:attrNameLst>
                                          <p:attrName>ppt_x</p:attrName>
                                        </p:attrNameLst>
                                      </p:cBhvr>
                                      <p:tavLst>
                                        <p:tav tm="0">
                                          <p:val>
                                            <p:strVal val="#ppt_x"/>
                                          </p:val>
                                        </p:tav>
                                        <p:tav tm="100000">
                                          <p:val>
                                            <p:strVal val="#ppt_x"/>
                                          </p:val>
                                        </p:tav>
                                      </p:tavLst>
                                    </p:anim>
                                    <p:anim calcmode="lin" valueType="num">
                                      <p:cBhvr>
                                        <p:cTn id="43" dur="1000" fill="hold"/>
                                        <p:tgtEl>
                                          <p:spTgt spid="29"/>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00"/>
                                        <p:tgtEl>
                                          <p:spTgt spid="30"/>
                                        </p:tgtEl>
                                      </p:cBhvr>
                                    </p:animEffect>
                                    <p:anim calcmode="lin" valueType="num">
                                      <p:cBhvr>
                                        <p:cTn id="47" dur="1000" fill="hold"/>
                                        <p:tgtEl>
                                          <p:spTgt spid="30"/>
                                        </p:tgtEl>
                                        <p:attrNameLst>
                                          <p:attrName>ppt_x</p:attrName>
                                        </p:attrNameLst>
                                      </p:cBhvr>
                                      <p:tavLst>
                                        <p:tav tm="0">
                                          <p:val>
                                            <p:strVal val="#ppt_x"/>
                                          </p:val>
                                        </p:tav>
                                        <p:tav tm="100000">
                                          <p:val>
                                            <p:strVal val="#ppt_x"/>
                                          </p:val>
                                        </p:tav>
                                      </p:tavLst>
                                    </p:anim>
                                    <p:anim calcmode="lin" valueType="num">
                                      <p:cBhvr>
                                        <p:cTn id="48" dur="1000" fill="hold"/>
                                        <p:tgtEl>
                                          <p:spTgt spid="30"/>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anim calcmode="lin" valueType="num">
                                      <p:cBhvr>
                                        <p:cTn id="52" dur="1000" fill="hold"/>
                                        <p:tgtEl>
                                          <p:spTgt spid="31"/>
                                        </p:tgtEl>
                                        <p:attrNameLst>
                                          <p:attrName>ppt_x</p:attrName>
                                        </p:attrNameLst>
                                      </p:cBhvr>
                                      <p:tavLst>
                                        <p:tav tm="0">
                                          <p:val>
                                            <p:strVal val="#ppt_x"/>
                                          </p:val>
                                        </p:tav>
                                        <p:tav tm="100000">
                                          <p:val>
                                            <p:strVal val="#ppt_x"/>
                                          </p:val>
                                        </p:tav>
                                      </p:tavLst>
                                    </p:anim>
                                    <p:anim calcmode="lin" valueType="num">
                                      <p:cBhvr>
                                        <p:cTn id="53" dur="1000" fill="hold"/>
                                        <p:tgtEl>
                                          <p:spTgt spid="31"/>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1000"/>
                                        <p:tgtEl>
                                          <p:spTgt spid="33"/>
                                        </p:tgtEl>
                                      </p:cBhvr>
                                    </p:animEffect>
                                    <p:anim calcmode="lin" valueType="num">
                                      <p:cBhvr>
                                        <p:cTn id="62" dur="1000" fill="hold"/>
                                        <p:tgtEl>
                                          <p:spTgt spid="33"/>
                                        </p:tgtEl>
                                        <p:attrNameLst>
                                          <p:attrName>ppt_x</p:attrName>
                                        </p:attrNameLst>
                                      </p:cBhvr>
                                      <p:tavLst>
                                        <p:tav tm="0">
                                          <p:val>
                                            <p:strVal val="#ppt_x"/>
                                          </p:val>
                                        </p:tav>
                                        <p:tav tm="100000">
                                          <p:val>
                                            <p:strVal val="#ppt_x"/>
                                          </p:val>
                                        </p:tav>
                                      </p:tavLst>
                                    </p:anim>
                                    <p:anim calcmode="lin" valueType="num">
                                      <p:cBhvr>
                                        <p:cTn id="63" dur="1000" fill="hold"/>
                                        <p:tgtEl>
                                          <p:spTgt spid="33"/>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1000"/>
                                        <p:tgtEl>
                                          <p:spTgt spid="35"/>
                                        </p:tgtEl>
                                      </p:cBhvr>
                                    </p:animEffect>
                                    <p:anim calcmode="lin" valueType="num">
                                      <p:cBhvr>
                                        <p:cTn id="72" dur="1000" fill="hold"/>
                                        <p:tgtEl>
                                          <p:spTgt spid="35"/>
                                        </p:tgtEl>
                                        <p:attrNameLst>
                                          <p:attrName>ppt_x</p:attrName>
                                        </p:attrNameLst>
                                      </p:cBhvr>
                                      <p:tavLst>
                                        <p:tav tm="0">
                                          <p:val>
                                            <p:strVal val="#ppt_x"/>
                                          </p:val>
                                        </p:tav>
                                        <p:tav tm="100000">
                                          <p:val>
                                            <p:strVal val="#ppt_x"/>
                                          </p:val>
                                        </p:tav>
                                      </p:tavLst>
                                    </p:anim>
                                    <p:anim calcmode="lin" valueType="num">
                                      <p:cBhvr>
                                        <p:cTn id="73" dur="1000" fill="hold"/>
                                        <p:tgtEl>
                                          <p:spTgt spid="35"/>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fade">
                                      <p:cBhvr>
                                        <p:cTn id="76" dur="1000"/>
                                        <p:tgtEl>
                                          <p:spTgt spid="40"/>
                                        </p:tgtEl>
                                      </p:cBhvr>
                                    </p:animEffect>
                                    <p:anim calcmode="lin" valueType="num">
                                      <p:cBhvr>
                                        <p:cTn id="77" dur="1000" fill="hold"/>
                                        <p:tgtEl>
                                          <p:spTgt spid="40"/>
                                        </p:tgtEl>
                                        <p:attrNameLst>
                                          <p:attrName>ppt_x</p:attrName>
                                        </p:attrNameLst>
                                      </p:cBhvr>
                                      <p:tavLst>
                                        <p:tav tm="0">
                                          <p:val>
                                            <p:strVal val="#ppt_x"/>
                                          </p:val>
                                        </p:tav>
                                        <p:tav tm="100000">
                                          <p:val>
                                            <p:strVal val="#ppt_x"/>
                                          </p:val>
                                        </p:tav>
                                      </p:tavLst>
                                    </p:anim>
                                    <p:anim calcmode="lin" valueType="num">
                                      <p:cBhvr>
                                        <p:cTn id="78" dur="1000" fill="hold"/>
                                        <p:tgtEl>
                                          <p:spTgt spid="40"/>
                                        </p:tgtEl>
                                        <p:attrNameLst>
                                          <p:attrName>ppt_y</p:attrName>
                                        </p:attrNameLst>
                                      </p:cBhvr>
                                      <p:tavLst>
                                        <p:tav tm="0">
                                          <p:val>
                                            <p:strVal val="#ppt_y-.1"/>
                                          </p:val>
                                        </p:tav>
                                        <p:tav tm="100000">
                                          <p:val>
                                            <p:strVal val="#ppt_y"/>
                                          </p:val>
                                        </p:tav>
                                      </p:tavLst>
                                    </p:anim>
                                  </p:childTnLst>
                                </p:cTn>
                              </p:par>
                              <p:par>
                                <p:cTn id="79" presetID="47"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ppt_x</p:attrName>
                                        </p:attrNameLst>
                                      </p:cBhvr>
                                      <p:tavLst>
                                        <p:tav tm="0">
                                          <p:val>
                                            <p:strVal val="#ppt_x"/>
                                          </p:val>
                                        </p:tav>
                                        <p:tav tm="100000">
                                          <p:val>
                                            <p:strVal val="#ppt_x"/>
                                          </p:val>
                                        </p:tav>
                                      </p:tavLst>
                                    </p:anim>
                                    <p:anim calcmode="lin" valueType="num">
                                      <p:cBhvr>
                                        <p:cTn id="8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animBg="1"/>
      <p:bldP spid="22" grpId="0"/>
      <p:bldP spid="25" grpId="0"/>
      <p:bldP spid="28" grpId="0" animBg="1"/>
      <p:bldP spid="29" grpId="0" animBg="1"/>
      <p:bldP spid="30" grpId="0" animBg="1"/>
      <p:bldP spid="31" grpId="0"/>
      <p:bldP spid="32" grpId="0" animBg="1"/>
      <p:bldP spid="33" grpId="0"/>
      <p:bldP spid="34" grpId="0"/>
      <p:bldP spid="35" grpId="0" animBg="1"/>
      <p:bldP spid="40" grpId="0" animBg="1"/>
      <p:bldP spid="3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6796</TotalTime>
  <Words>3655</Words>
  <Application>Microsoft Office PowerPoint</Application>
  <PresentationFormat>宽屏</PresentationFormat>
  <Paragraphs>556</Paragraphs>
  <Slides>32</Slides>
  <Notes>30</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7" baseType="lpstr">
      <vt:lpstr>等线</vt:lpstr>
      <vt:lpstr>方正舒体</vt:lpstr>
      <vt:lpstr>黑体</vt:lpstr>
      <vt:lpstr>华文行楷</vt:lpstr>
      <vt:lpstr>华文楷体</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tongyu</dc:creator>
  <cp:lastModifiedBy>ACM Team</cp:lastModifiedBy>
  <cp:revision>128</cp:revision>
  <dcterms:created xsi:type="dcterms:W3CDTF">2021-01-03T05:50:16Z</dcterms:created>
  <dcterms:modified xsi:type="dcterms:W3CDTF">2021-01-10T11:45:44Z</dcterms:modified>
</cp:coreProperties>
</file>